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3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4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notesSlides/notesSlide2.xml" ContentType="application/vnd.openxmlformats-officedocument.presentationml.notesSlide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notesSlides/notesSlide3.xml" ContentType="application/vnd.openxmlformats-officedocument.presentationml.notesSlide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notesSlides/notesSlide4.xml" ContentType="application/vnd.openxmlformats-officedocument.presentationml.notesSlide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notesSlides/notesSlide5.xml" ContentType="application/vnd.openxmlformats-officedocument.presentationml.notesSlide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notesSlides/notesSlide6.xml" ContentType="application/vnd.openxmlformats-officedocument.presentationml.notesSlide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notesSlides/notesSlide7.xml" ContentType="application/vnd.openxmlformats-officedocument.presentationml.notesSlide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notesSlides/notesSlide8.xml" ContentType="application/vnd.openxmlformats-officedocument.presentationml.notesSlide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notesSlides/notesSlide9.xml" ContentType="application/vnd.openxmlformats-officedocument.presentationml.notesSlide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notesSlides/notesSlide10.xml" ContentType="application/vnd.openxmlformats-officedocument.presentationml.notesSlide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notesSlides/notesSlide11.xml" ContentType="application/vnd.openxmlformats-officedocument.presentationml.notesSlide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notesSlides/notesSlide12.xml" ContentType="application/vnd.openxmlformats-officedocument.presentationml.notesSlide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notesSlides/notesSlide13.xml" ContentType="application/vnd.openxmlformats-officedocument.presentationml.notesSlide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notesSlides/notesSlide14.xml" ContentType="application/vnd.openxmlformats-officedocument.presentationml.notesSlide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notesSlides/notesSlide15.xml" ContentType="application/vnd.openxmlformats-officedocument.presentationml.notesSlide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470.xml" ContentType="application/vnd.openxmlformats-officedocument.presentationml.tags+xml"/>
  <Override PartName="/ppt/tags/tag478.xml" ContentType="application/vnd.openxmlformats-officedocument.presentationml.tags+xml"/>
  <Override PartName="/ppt/tags/tag481.xml" ContentType="application/vnd.openxmlformats-officedocument.presentationml.tags+xml"/>
  <Override PartName="/ppt/tags/tag495.xml" ContentType="application/vnd.openxmlformats-officedocument.presentationml.tags+xml"/>
  <Override PartName="/ppt/tags/tag531.xml" ContentType="application/vnd.openxmlformats-officedocument.presentationml.tags+xml"/>
  <Override PartName="/ppt/tags/tag535.xml" ContentType="application/vnd.openxmlformats-officedocument.presentationml.tags+xml"/>
  <Override PartName="/ppt/tags/tag56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  <p:sldMasterId id="2147483656" r:id="rId3"/>
  </p:sldMasterIdLst>
  <p:notesMasterIdLst>
    <p:notesMasterId r:id="rId48"/>
  </p:notesMasterIdLst>
  <p:sldIdLst>
    <p:sldId id="549" r:id="rId4"/>
    <p:sldId id="256" r:id="rId5"/>
    <p:sldId id="566" r:id="rId6"/>
    <p:sldId id="258" r:id="rId7"/>
    <p:sldId id="289" r:id="rId8"/>
    <p:sldId id="567" r:id="rId9"/>
    <p:sldId id="548" r:id="rId10"/>
    <p:sldId id="261" r:id="rId11"/>
    <p:sldId id="290" r:id="rId12"/>
    <p:sldId id="403" r:id="rId13"/>
    <p:sldId id="547" r:id="rId14"/>
    <p:sldId id="308" r:id="rId15"/>
    <p:sldId id="372" r:id="rId16"/>
    <p:sldId id="440" r:id="rId17"/>
    <p:sldId id="312" r:id="rId18"/>
    <p:sldId id="311" r:id="rId19"/>
    <p:sldId id="439" r:id="rId20"/>
    <p:sldId id="471" r:id="rId21"/>
    <p:sldId id="313" r:id="rId22"/>
    <p:sldId id="268" r:id="rId23"/>
    <p:sldId id="551" r:id="rId24"/>
    <p:sldId id="437" r:id="rId25"/>
    <p:sldId id="317" r:id="rId26"/>
    <p:sldId id="309" r:id="rId27"/>
    <p:sldId id="316" r:id="rId28"/>
    <p:sldId id="283" r:id="rId29"/>
    <p:sldId id="320" r:id="rId30"/>
    <p:sldId id="534" r:id="rId31"/>
    <p:sldId id="334" r:id="rId32"/>
    <p:sldId id="257" r:id="rId33"/>
    <p:sldId id="568" r:id="rId34"/>
    <p:sldId id="259" r:id="rId35"/>
    <p:sldId id="260" r:id="rId36"/>
    <p:sldId id="262" r:id="rId37"/>
    <p:sldId id="263" r:id="rId38"/>
    <p:sldId id="264" r:id="rId39"/>
    <p:sldId id="265" r:id="rId40"/>
    <p:sldId id="266" r:id="rId41"/>
    <p:sldId id="267" r:id="rId42"/>
    <p:sldId id="570" r:id="rId43"/>
    <p:sldId id="269" r:id="rId44"/>
    <p:sldId id="398" r:id="rId45"/>
    <p:sldId id="374" r:id="rId46"/>
    <p:sldId id="550" r:id="rId47"/>
  </p:sldIdLst>
  <p:sldSz cx="12192000" cy="6858000"/>
  <p:notesSz cx="6858000" cy="9144000"/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F017360D-BD74-4CB3-ACF1-6DBE7DDF47CF}">
          <p14:sldIdLst>
            <p14:sldId id="549"/>
            <p14:sldId id="256"/>
            <p14:sldId id="566"/>
            <p14:sldId id="258"/>
            <p14:sldId id="289"/>
            <p14:sldId id="567"/>
            <p14:sldId id="548"/>
            <p14:sldId id="261"/>
            <p14:sldId id="290"/>
            <p14:sldId id="403"/>
            <p14:sldId id="547"/>
            <p14:sldId id="308"/>
            <p14:sldId id="372"/>
            <p14:sldId id="440"/>
            <p14:sldId id="312"/>
            <p14:sldId id="311"/>
            <p14:sldId id="439"/>
            <p14:sldId id="471"/>
            <p14:sldId id="313"/>
            <p14:sldId id="268"/>
            <p14:sldId id="551"/>
            <p14:sldId id="437"/>
            <p14:sldId id="317"/>
            <p14:sldId id="309"/>
            <p14:sldId id="316"/>
            <p14:sldId id="283"/>
            <p14:sldId id="320"/>
            <p14:sldId id="534"/>
            <p14:sldId id="334"/>
            <p14:sldId id="257"/>
            <p14:sldId id="568"/>
            <p14:sldId id="259"/>
            <p14:sldId id="260"/>
            <p14:sldId id="262"/>
            <p14:sldId id="263"/>
            <p14:sldId id="264"/>
            <p14:sldId id="265"/>
            <p14:sldId id="266"/>
            <p14:sldId id="267"/>
            <p14:sldId id="570"/>
            <p14:sldId id="269"/>
            <p14:sldId id="398"/>
            <p14:sldId id="374"/>
          </p14:sldIdLst>
        </p14:section>
        <p14:section name="无标题节" id="{A250D9B6-14D2-4F43-9E41-C77A8CD450AA}">
          <p14:sldIdLst>
            <p14:sldId id="55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0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/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commentAuthors" Target="comment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2" Type="http://schemas.openxmlformats.org/officeDocument/2006/relationships/tags" Target="../tags/tag14.xml"/><Relationship Id="rId1" Type="http://schemas.openxmlformats.org/officeDocument/2006/relationships/theme" Target="../theme/theme4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4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464.xml"/><Relationship Id="rId2" Type="http://schemas.openxmlformats.org/officeDocument/2006/relationships/tags" Target="../tags/tag463.xml"/><Relationship Id="rId1" Type="http://schemas.openxmlformats.org/officeDocument/2006/relationships/tags" Target="../tags/tag462.xml"/><Relationship Id="rId5" Type="http://schemas.openxmlformats.org/officeDocument/2006/relationships/slide" Target="../slides/slide36.xml"/><Relationship Id="rId4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473.xml"/><Relationship Id="rId2" Type="http://schemas.openxmlformats.org/officeDocument/2006/relationships/tags" Target="../tags/tag472.xml"/><Relationship Id="rId1" Type="http://schemas.openxmlformats.org/officeDocument/2006/relationships/tags" Target="../tags/tag471.xml"/><Relationship Id="rId5" Type="http://schemas.openxmlformats.org/officeDocument/2006/relationships/slide" Target="../slides/slide37.xml"/><Relationship Id="rId4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479.xml"/><Relationship Id="rId2" Type="http://schemas.openxmlformats.org/officeDocument/2006/relationships/tags" Target="../tags/tag477.xml"/><Relationship Id="rId1" Type="http://schemas.openxmlformats.org/officeDocument/2006/relationships/tags" Target="../tags/tag476.xml"/><Relationship Id="rId5" Type="http://schemas.openxmlformats.org/officeDocument/2006/relationships/slide" Target="../slides/slide38.xml"/><Relationship Id="rId4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86.xml"/><Relationship Id="rId2" Type="http://schemas.openxmlformats.org/officeDocument/2006/relationships/tags" Target="../tags/tag485.xml"/><Relationship Id="rId1" Type="http://schemas.openxmlformats.org/officeDocument/2006/relationships/tags" Target="../tags/tag484.xml"/><Relationship Id="rId5" Type="http://schemas.openxmlformats.org/officeDocument/2006/relationships/slide" Target="../slides/slide39.xml"/><Relationship Id="rId4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494.xml"/><Relationship Id="rId2" Type="http://schemas.openxmlformats.org/officeDocument/2006/relationships/tags" Target="../tags/tag493.xml"/><Relationship Id="rId1" Type="http://schemas.openxmlformats.org/officeDocument/2006/relationships/tags" Target="../tags/tag492.xml"/><Relationship Id="rId5" Type="http://schemas.openxmlformats.org/officeDocument/2006/relationships/slide" Target="../slides/slide40.xml"/><Relationship Id="rId4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501.xml"/><Relationship Id="rId2" Type="http://schemas.openxmlformats.org/officeDocument/2006/relationships/tags" Target="../tags/tag500.xml"/><Relationship Id="rId1" Type="http://schemas.openxmlformats.org/officeDocument/2006/relationships/tags" Target="../tags/tag499.xml"/><Relationship Id="rId5" Type="http://schemas.openxmlformats.org/officeDocument/2006/relationships/slide" Target="../slides/slide41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5" Type="http://schemas.openxmlformats.org/officeDocument/2006/relationships/slide" Target="../slides/slide15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90.xml"/><Relationship Id="rId1" Type="http://schemas.openxmlformats.org/officeDocument/2006/relationships/tags" Target="../tags/tag389.xml"/><Relationship Id="rId4" Type="http://schemas.openxmlformats.org/officeDocument/2006/relationships/slide" Target="../slides/slide27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18.xml"/><Relationship Id="rId2" Type="http://schemas.openxmlformats.org/officeDocument/2006/relationships/tags" Target="../tags/tag417.xml"/><Relationship Id="rId1" Type="http://schemas.openxmlformats.org/officeDocument/2006/relationships/tags" Target="../tags/tag416.xml"/><Relationship Id="rId5" Type="http://schemas.openxmlformats.org/officeDocument/2006/relationships/slide" Target="../slides/slide30.xml"/><Relationship Id="rId4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425.xml"/><Relationship Id="rId2" Type="http://schemas.openxmlformats.org/officeDocument/2006/relationships/tags" Target="../tags/tag424.xml"/><Relationship Id="rId1" Type="http://schemas.openxmlformats.org/officeDocument/2006/relationships/tags" Target="../tags/tag423.xml"/><Relationship Id="rId5" Type="http://schemas.openxmlformats.org/officeDocument/2006/relationships/slide" Target="../slides/slide31.xml"/><Relationship Id="rId4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432.xml"/><Relationship Id="rId2" Type="http://schemas.openxmlformats.org/officeDocument/2006/relationships/tags" Target="../tags/tag431.xml"/><Relationship Id="rId1" Type="http://schemas.openxmlformats.org/officeDocument/2006/relationships/tags" Target="../tags/tag430.xml"/><Relationship Id="rId5" Type="http://schemas.openxmlformats.org/officeDocument/2006/relationships/slide" Target="../slides/slide32.xml"/><Relationship Id="rId4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42.xml"/><Relationship Id="rId2" Type="http://schemas.openxmlformats.org/officeDocument/2006/relationships/tags" Target="../tags/tag441.xml"/><Relationship Id="rId1" Type="http://schemas.openxmlformats.org/officeDocument/2006/relationships/tags" Target="../tags/tag440.xml"/><Relationship Id="rId5" Type="http://schemas.openxmlformats.org/officeDocument/2006/relationships/slide" Target="../slides/slide33.xml"/><Relationship Id="rId4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50.xml"/><Relationship Id="rId2" Type="http://schemas.openxmlformats.org/officeDocument/2006/relationships/tags" Target="../tags/tag449.xml"/><Relationship Id="rId1" Type="http://schemas.openxmlformats.org/officeDocument/2006/relationships/tags" Target="../tags/tag448.xml"/><Relationship Id="rId5" Type="http://schemas.openxmlformats.org/officeDocument/2006/relationships/slide" Target="../slides/slide34.xml"/><Relationship Id="rId4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457.xml"/><Relationship Id="rId2" Type="http://schemas.openxmlformats.org/officeDocument/2006/relationships/tags" Target="../tags/tag456.xml"/><Relationship Id="rId1" Type="http://schemas.openxmlformats.org/officeDocument/2006/relationships/tags" Target="../tags/tag455.xml"/><Relationship Id="rId5" Type="http://schemas.openxmlformats.org/officeDocument/2006/relationships/slide" Target="../slides/slide35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幻灯片图像占位符 83969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2916238" y="857250"/>
            <a:ext cx="4114800" cy="2314575"/>
          </a:xfrm>
        </p:spPr>
      </p:sp>
      <p:sp>
        <p:nvSpPr>
          <p:cNvPr id="83971" name="文本占位符 83970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endParaRPr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  <p:custDataLst>
              <p:tags r:id="rId3"/>
            </p:custDataLst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/>
              <a:t>15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zh-CN" altLang="en-US" sz="133">
              <a:solidFill>
                <a:prstClr val="white"/>
              </a:solidFill>
            </a:endParaRPr>
          </a:p>
        </p:txBody>
      </p:sp>
      <p:sp>
        <p:nvSpPr>
          <p:cNvPr id="3" name="文本框 18"/>
          <p:cNvSpPr txBox="1"/>
          <p:nvPr userDrawn="1">
            <p:custDataLst>
              <p:tags r:id="rId2"/>
            </p:custDataLst>
          </p:nvPr>
        </p:nvSpPr>
        <p:spPr>
          <a:xfrm>
            <a:off x="645723" y="-59337"/>
            <a:ext cx="1903085" cy="6052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3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导入新知</a:t>
            </a:r>
          </a:p>
        </p:txBody>
      </p:sp>
    </p:spTree>
    <p:extLst>
      <p:ext uri="{BB962C8B-B14F-4D97-AF65-F5344CB8AC3E}">
        <p14:creationId xmlns:p14="http://schemas.microsoft.com/office/powerpoint/2010/main" val="132564243"/>
      </p:ext>
    </p:extLst>
  </p:cSld>
  <p:clrMapOvr>
    <a:masterClrMapping/>
  </p:clrMapOvr>
  <p:transition spd="slow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SO_TEMPLATE" hidden="1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zh-CN" altLang="en-US" sz="133">
              <a:solidFill>
                <a:prstClr val="white"/>
              </a:solidFill>
            </a:endParaRPr>
          </a:p>
        </p:txBody>
      </p:sp>
      <p:sp>
        <p:nvSpPr>
          <p:cNvPr id="3" name="文本框 18"/>
          <p:cNvSpPr txBox="1"/>
          <p:nvPr userDrawn="1">
            <p:custDataLst>
              <p:tags r:id="rId2"/>
            </p:custDataLst>
          </p:nvPr>
        </p:nvSpPr>
        <p:spPr>
          <a:xfrm>
            <a:off x="645723" y="-59337"/>
            <a:ext cx="1903085" cy="6052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3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探究新知</a:t>
            </a:r>
          </a:p>
        </p:txBody>
      </p:sp>
    </p:spTree>
    <p:extLst>
      <p:ext uri="{BB962C8B-B14F-4D97-AF65-F5344CB8AC3E}">
        <p14:creationId xmlns:p14="http://schemas.microsoft.com/office/powerpoint/2010/main" val="4154036971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8"/>
          <p:cNvSpPr txBox="1"/>
          <p:nvPr userDrawn="1">
            <p:custDataLst>
              <p:tags r:id="rId1"/>
            </p:custDataLst>
          </p:nvPr>
        </p:nvSpPr>
        <p:spPr>
          <a:xfrm>
            <a:off x="645723" y="-69939"/>
            <a:ext cx="1903085" cy="6052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3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巩固练习</a:t>
            </a:r>
          </a:p>
        </p:txBody>
      </p:sp>
    </p:spTree>
    <p:extLst>
      <p:ext uri="{BB962C8B-B14F-4D97-AF65-F5344CB8AC3E}">
        <p14:creationId xmlns:p14="http://schemas.microsoft.com/office/powerpoint/2010/main" val="1947814624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8"/>
          <p:cNvSpPr txBox="1"/>
          <p:nvPr userDrawn="1">
            <p:custDataLst>
              <p:tags r:id="rId1"/>
            </p:custDataLst>
          </p:nvPr>
        </p:nvSpPr>
        <p:spPr>
          <a:xfrm>
            <a:off x="645723" y="-59337"/>
            <a:ext cx="1903085" cy="6052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3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课堂检测</a:t>
            </a:r>
          </a:p>
        </p:txBody>
      </p:sp>
    </p:spTree>
    <p:extLst>
      <p:ext uri="{BB962C8B-B14F-4D97-AF65-F5344CB8AC3E}">
        <p14:creationId xmlns:p14="http://schemas.microsoft.com/office/powerpoint/2010/main" val="277042973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4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11" Type="http://schemas.openxmlformats.org/officeDocument/2006/relationships/image" Target="file:///D:\qq&#25991;&#20214;\712321467\Image\C2C\Image2\%7b75232B38-A165-1FB7-499C-2E1C792CACB5%7d.png" TargetMode="Externa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heme" Target="../theme/theme3.xml"/><Relationship Id="rId6" Type="http://schemas.openxmlformats.org/officeDocument/2006/relationships/image" Target="file:///D:\qq&#25991;&#20214;\712321467\Image\C2C\Image2\%7b75232B38-A165-1FB7-499C-2E1C792CACB5%7d.png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0" r:link="rId1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7" r:id="rId2"/>
    <p:sldLayoutId id="2147483658" r:id="rId3"/>
    <p:sldLayoutId id="2147483659" r:id="rId4"/>
    <p:sldLayoutId id="2147483660" r:id="rId5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r:link="rId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785682153"/>
      </p:ext>
    </p:extLst>
  </p:cSld>
  <p:clrMap bg1="lt1" tx1="dk1" bg2="lt2" tx2="dk2" accent1="accent1" accent2="accent2" accent3="accent3" accent4="accent4" accent5="accent5" accent6="accent6" hlink="hlink" folHlink="folHlink"/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image" Target="../media/image3.jpe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audio" Target="../media/audio1.wav"/><Relationship Id="rId2" Type="http://schemas.openxmlformats.org/officeDocument/2006/relationships/tags" Target="../tags/tag21.xml"/><Relationship Id="rId16" Type="http://schemas.openxmlformats.org/officeDocument/2006/relationships/image" Target="../media/image6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24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142.xml"/><Relationship Id="rId18" Type="http://schemas.openxmlformats.org/officeDocument/2006/relationships/tags" Target="../tags/tag147.xml"/><Relationship Id="rId26" Type="http://schemas.openxmlformats.org/officeDocument/2006/relationships/tags" Target="../tags/tag155.xml"/><Relationship Id="rId39" Type="http://schemas.openxmlformats.org/officeDocument/2006/relationships/tags" Target="../tags/tag168.xml"/><Relationship Id="rId21" Type="http://schemas.openxmlformats.org/officeDocument/2006/relationships/tags" Target="../tags/tag150.xml"/><Relationship Id="rId34" Type="http://schemas.openxmlformats.org/officeDocument/2006/relationships/tags" Target="../tags/tag163.xml"/><Relationship Id="rId42" Type="http://schemas.openxmlformats.org/officeDocument/2006/relationships/tags" Target="../tags/tag171.xml"/><Relationship Id="rId47" Type="http://schemas.openxmlformats.org/officeDocument/2006/relationships/tags" Target="../tags/tag176.xml"/><Relationship Id="rId50" Type="http://schemas.openxmlformats.org/officeDocument/2006/relationships/tags" Target="../tags/tag179.xml"/><Relationship Id="rId7" Type="http://schemas.openxmlformats.org/officeDocument/2006/relationships/tags" Target="../tags/tag136.xml"/><Relationship Id="rId2" Type="http://schemas.openxmlformats.org/officeDocument/2006/relationships/tags" Target="../tags/tag131.xml"/><Relationship Id="rId16" Type="http://schemas.openxmlformats.org/officeDocument/2006/relationships/tags" Target="../tags/tag145.xml"/><Relationship Id="rId29" Type="http://schemas.openxmlformats.org/officeDocument/2006/relationships/tags" Target="../tags/tag158.xml"/><Relationship Id="rId11" Type="http://schemas.openxmlformats.org/officeDocument/2006/relationships/tags" Target="../tags/tag140.xml"/><Relationship Id="rId24" Type="http://schemas.openxmlformats.org/officeDocument/2006/relationships/tags" Target="../tags/tag153.xml"/><Relationship Id="rId32" Type="http://schemas.openxmlformats.org/officeDocument/2006/relationships/tags" Target="../tags/tag161.xml"/><Relationship Id="rId37" Type="http://schemas.openxmlformats.org/officeDocument/2006/relationships/tags" Target="../tags/tag166.xml"/><Relationship Id="rId40" Type="http://schemas.openxmlformats.org/officeDocument/2006/relationships/tags" Target="../tags/tag169.xml"/><Relationship Id="rId45" Type="http://schemas.openxmlformats.org/officeDocument/2006/relationships/tags" Target="../tags/tag174.xml"/><Relationship Id="rId5" Type="http://schemas.openxmlformats.org/officeDocument/2006/relationships/tags" Target="../tags/tag134.xml"/><Relationship Id="rId15" Type="http://schemas.openxmlformats.org/officeDocument/2006/relationships/tags" Target="../tags/tag144.xml"/><Relationship Id="rId23" Type="http://schemas.openxmlformats.org/officeDocument/2006/relationships/tags" Target="../tags/tag152.xml"/><Relationship Id="rId28" Type="http://schemas.openxmlformats.org/officeDocument/2006/relationships/tags" Target="../tags/tag157.xml"/><Relationship Id="rId36" Type="http://schemas.openxmlformats.org/officeDocument/2006/relationships/tags" Target="../tags/tag165.xml"/><Relationship Id="rId49" Type="http://schemas.openxmlformats.org/officeDocument/2006/relationships/tags" Target="../tags/tag178.xml"/><Relationship Id="rId10" Type="http://schemas.openxmlformats.org/officeDocument/2006/relationships/tags" Target="../tags/tag139.xml"/><Relationship Id="rId19" Type="http://schemas.openxmlformats.org/officeDocument/2006/relationships/tags" Target="../tags/tag148.xml"/><Relationship Id="rId31" Type="http://schemas.openxmlformats.org/officeDocument/2006/relationships/tags" Target="../tags/tag160.xml"/><Relationship Id="rId44" Type="http://schemas.openxmlformats.org/officeDocument/2006/relationships/tags" Target="../tags/tag173.xml"/><Relationship Id="rId52" Type="http://schemas.openxmlformats.org/officeDocument/2006/relationships/slideLayout" Target="../slideLayouts/slideLayout4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tags" Target="../tags/tag143.xml"/><Relationship Id="rId22" Type="http://schemas.openxmlformats.org/officeDocument/2006/relationships/tags" Target="../tags/tag151.xml"/><Relationship Id="rId27" Type="http://schemas.openxmlformats.org/officeDocument/2006/relationships/tags" Target="../tags/tag156.xml"/><Relationship Id="rId30" Type="http://schemas.openxmlformats.org/officeDocument/2006/relationships/tags" Target="../tags/tag159.xml"/><Relationship Id="rId35" Type="http://schemas.openxmlformats.org/officeDocument/2006/relationships/tags" Target="../tags/tag164.xml"/><Relationship Id="rId43" Type="http://schemas.openxmlformats.org/officeDocument/2006/relationships/tags" Target="../tags/tag172.xml"/><Relationship Id="rId48" Type="http://schemas.openxmlformats.org/officeDocument/2006/relationships/tags" Target="../tags/tag177.xml"/><Relationship Id="rId8" Type="http://schemas.openxmlformats.org/officeDocument/2006/relationships/tags" Target="../tags/tag137.xml"/><Relationship Id="rId51" Type="http://schemas.openxmlformats.org/officeDocument/2006/relationships/tags" Target="../tags/tag180.xml"/><Relationship Id="rId3" Type="http://schemas.openxmlformats.org/officeDocument/2006/relationships/tags" Target="../tags/tag132.xml"/><Relationship Id="rId12" Type="http://schemas.openxmlformats.org/officeDocument/2006/relationships/tags" Target="../tags/tag141.xml"/><Relationship Id="rId17" Type="http://schemas.openxmlformats.org/officeDocument/2006/relationships/tags" Target="../tags/tag146.xml"/><Relationship Id="rId25" Type="http://schemas.openxmlformats.org/officeDocument/2006/relationships/tags" Target="../tags/tag154.xml"/><Relationship Id="rId33" Type="http://schemas.openxmlformats.org/officeDocument/2006/relationships/tags" Target="../tags/tag162.xml"/><Relationship Id="rId38" Type="http://schemas.openxmlformats.org/officeDocument/2006/relationships/tags" Target="../tags/tag167.xml"/><Relationship Id="rId46" Type="http://schemas.openxmlformats.org/officeDocument/2006/relationships/tags" Target="../tags/tag175.xml"/><Relationship Id="rId20" Type="http://schemas.openxmlformats.org/officeDocument/2006/relationships/tags" Target="../tags/tag149.xml"/><Relationship Id="rId41" Type="http://schemas.openxmlformats.org/officeDocument/2006/relationships/tags" Target="../tags/tag170.xml"/><Relationship Id="rId1" Type="http://schemas.openxmlformats.org/officeDocument/2006/relationships/tags" Target="../tags/tag130.xml"/><Relationship Id="rId6" Type="http://schemas.openxmlformats.org/officeDocument/2006/relationships/tags" Target="../tags/tag13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88.xml"/><Relationship Id="rId13" Type="http://schemas.openxmlformats.org/officeDocument/2006/relationships/tags" Target="../tags/tag193.xml"/><Relationship Id="rId3" Type="http://schemas.openxmlformats.org/officeDocument/2006/relationships/tags" Target="../tags/tag183.xml"/><Relationship Id="rId7" Type="http://schemas.openxmlformats.org/officeDocument/2006/relationships/tags" Target="../tags/tag187.xml"/><Relationship Id="rId12" Type="http://schemas.openxmlformats.org/officeDocument/2006/relationships/tags" Target="../tags/tag192.xml"/><Relationship Id="rId17" Type="http://schemas.openxmlformats.org/officeDocument/2006/relationships/image" Target="../media/image26.wmf"/><Relationship Id="rId2" Type="http://schemas.openxmlformats.org/officeDocument/2006/relationships/tags" Target="../tags/tag182.xml"/><Relationship Id="rId16" Type="http://schemas.openxmlformats.org/officeDocument/2006/relationships/oleObject" Target="../embeddings/oleObject1.bin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11" Type="http://schemas.openxmlformats.org/officeDocument/2006/relationships/tags" Target="../tags/tag191.xml"/><Relationship Id="rId5" Type="http://schemas.openxmlformats.org/officeDocument/2006/relationships/tags" Target="../tags/tag185.xml"/><Relationship Id="rId15" Type="http://schemas.openxmlformats.org/officeDocument/2006/relationships/image" Target="../media/image25.png"/><Relationship Id="rId10" Type="http://schemas.openxmlformats.org/officeDocument/2006/relationships/tags" Target="../tags/tag190.xml"/><Relationship Id="rId4" Type="http://schemas.openxmlformats.org/officeDocument/2006/relationships/tags" Target="../tags/tag184.xml"/><Relationship Id="rId9" Type="http://schemas.openxmlformats.org/officeDocument/2006/relationships/tags" Target="../tags/tag189.xml"/><Relationship Id="rId1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01.xml"/><Relationship Id="rId13" Type="http://schemas.openxmlformats.org/officeDocument/2006/relationships/tags" Target="../tags/tag206.xml"/><Relationship Id="rId3" Type="http://schemas.openxmlformats.org/officeDocument/2006/relationships/tags" Target="../tags/tag196.xml"/><Relationship Id="rId7" Type="http://schemas.openxmlformats.org/officeDocument/2006/relationships/tags" Target="../tags/tag200.xml"/><Relationship Id="rId12" Type="http://schemas.openxmlformats.org/officeDocument/2006/relationships/tags" Target="../tags/tag205.xml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tags" Target="../tags/tag204.xml"/><Relationship Id="rId5" Type="http://schemas.openxmlformats.org/officeDocument/2006/relationships/tags" Target="../tags/tag198.xml"/><Relationship Id="rId15" Type="http://schemas.openxmlformats.org/officeDocument/2006/relationships/image" Target="../media/image27.png"/><Relationship Id="rId10" Type="http://schemas.openxmlformats.org/officeDocument/2006/relationships/tags" Target="../tags/tag203.xml"/><Relationship Id="rId4" Type="http://schemas.openxmlformats.org/officeDocument/2006/relationships/tags" Target="../tags/tag197.xml"/><Relationship Id="rId9" Type="http://schemas.openxmlformats.org/officeDocument/2006/relationships/tags" Target="../tags/tag202.xml"/><Relationship Id="rId1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14.xml"/><Relationship Id="rId13" Type="http://schemas.openxmlformats.org/officeDocument/2006/relationships/tags" Target="../tags/tag219.xml"/><Relationship Id="rId18" Type="http://schemas.openxmlformats.org/officeDocument/2006/relationships/oleObject" Target="../embeddings/oleObject3.bin"/><Relationship Id="rId26" Type="http://schemas.openxmlformats.org/officeDocument/2006/relationships/oleObject" Target="../embeddings/oleObject7.bin"/><Relationship Id="rId3" Type="http://schemas.openxmlformats.org/officeDocument/2006/relationships/tags" Target="../tags/tag209.xml"/><Relationship Id="rId21" Type="http://schemas.openxmlformats.org/officeDocument/2006/relationships/image" Target="../media/image30.wmf"/><Relationship Id="rId7" Type="http://schemas.openxmlformats.org/officeDocument/2006/relationships/tags" Target="../tags/tag213.xml"/><Relationship Id="rId12" Type="http://schemas.openxmlformats.org/officeDocument/2006/relationships/tags" Target="../tags/tag218.xml"/><Relationship Id="rId17" Type="http://schemas.openxmlformats.org/officeDocument/2006/relationships/hyperlink" Target="&#8220;&#19979;&#8221;&#22312;&#21738;&#20799;.swf" TargetMode="External"/><Relationship Id="rId25" Type="http://schemas.openxmlformats.org/officeDocument/2006/relationships/image" Target="../media/image32.wmf"/><Relationship Id="rId2" Type="http://schemas.openxmlformats.org/officeDocument/2006/relationships/tags" Target="../tags/tag208.xml"/><Relationship Id="rId16" Type="http://schemas.openxmlformats.org/officeDocument/2006/relationships/image" Target="../media/image28.wmf"/><Relationship Id="rId20" Type="http://schemas.openxmlformats.org/officeDocument/2006/relationships/oleObject" Target="../embeddings/oleObject4.bin"/><Relationship Id="rId1" Type="http://schemas.openxmlformats.org/officeDocument/2006/relationships/tags" Target="../tags/tag207.xml"/><Relationship Id="rId6" Type="http://schemas.openxmlformats.org/officeDocument/2006/relationships/tags" Target="../tags/tag212.xml"/><Relationship Id="rId11" Type="http://schemas.openxmlformats.org/officeDocument/2006/relationships/tags" Target="../tags/tag217.xml"/><Relationship Id="rId24" Type="http://schemas.openxmlformats.org/officeDocument/2006/relationships/oleObject" Target="../embeddings/oleObject6.bin"/><Relationship Id="rId5" Type="http://schemas.openxmlformats.org/officeDocument/2006/relationships/tags" Target="../tags/tag211.xml"/><Relationship Id="rId15" Type="http://schemas.openxmlformats.org/officeDocument/2006/relationships/oleObject" Target="../embeddings/oleObject2.bin"/><Relationship Id="rId23" Type="http://schemas.openxmlformats.org/officeDocument/2006/relationships/image" Target="../media/image31.wmf"/><Relationship Id="rId10" Type="http://schemas.openxmlformats.org/officeDocument/2006/relationships/tags" Target="../tags/tag216.xml"/><Relationship Id="rId19" Type="http://schemas.openxmlformats.org/officeDocument/2006/relationships/image" Target="../media/image29.wmf"/><Relationship Id="rId4" Type="http://schemas.openxmlformats.org/officeDocument/2006/relationships/tags" Target="../tags/tag210.xml"/><Relationship Id="rId9" Type="http://schemas.openxmlformats.org/officeDocument/2006/relationships/tags" Target="../tags/tag215.xml"/><Relationship Id="rId14" Type="http://schemas.openxmlformats.org/officeDocument/2006/relationships/slideLayout" Target="../slideLayouts/slideLayout4.xml"/><Relationship Id="rId22" Type="http://schemas.openxmlformats.org/officeDocument/2006/relationships/oleObject" Target="../embeddings/oleObject5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222.xml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image" Target="../media/image33.png"/><Relationship Id="rId5" Type="http://schemas.openxmlformats.org/officeDocument/2006/relationships/slide" Target="slide2.xml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35.png"/><Relationship Id="rId3" Type="http://schemas.openxmlformats.org/officeDocument/2006/relationships/tags" Target="../tags/tag225.xml"/><Relationship Id="rId7" Type="http://schemas.openxmlformats.org/officeDocument/2006/relationships/tags" Target="../tags/tag229.xml"/><Relationship Id="rId12" Type="http://schemas.openxmlformats.org/officeDocument/2006/relationships/hyperlink" Target="&#27700;&#24179;&#20202;.swf" TargetMode="External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6" Type="http://schemas.openxmlformats.org/officeDocument/2006/relationships/tags" Target="../tags/tag228.xml"/><Relationship Id="rId11" Type="http://schemas.openxmlformats.org/officeDocument/2006/relationships/image" Target="../media/image34.png"/><Relationship Id="rId5" Type="http://schemas.openxmlformats.org/officeDocument/2006/relationships/tags" Target="../tags/tag227.xml"/><Relationship Id="rId10" Type="http://schemas.openxmlformats.org/officeDocument/2006/relationships/hyperlink" Target="&#37325;&#21147;&#26041;&#21521;&#30340;&#24212;&#29992;&#65288;&#20108;&#65289;.swf" TargetMode="External"/><Relationship Id="rId4" Type="http://schemas.openxmlformats.org/officeDocument/2006/relationships/tags" Target="../tags/tag226.xml"/><Relationship Id="rId9" Type="http://schemas.openxmlformats.org/officeDocument/2006/relationships/notesSlide" Target="../notesSlides/notesSlide2.xml"/><Relationship Id="rId1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245.xml"/><Relationship Id="rId18" Type="http://schemas.openxmlformats.org/officeDocument/2006/relationships/tags" Target="../tags/tag250.xml"/><Relationship Id="rId26" Type="http://schemas.openxmlformats.org/officeDocument/2006/relationships/tags" Target="../tags/tag258.xml"/><Relationship Id="rId39" Type="http://schemas.openxmlformats.org/officeDocument/2006/relationships/slideLayout" Target="../slideLayouts/slideLayout4.xml"/><Relationship Id="rId21" Type="http://schemas.openxmlformats.org/officeDocument/2006/relationships/tags" Target="../tags/tag253.xml"/><Relationship Id="rId34" Type="http://schemas.openxmlformats.org/officeDocument/2006/relationships/tags" Target="../tags/tag266.xml"/><Relationship Id="rId7" Type="http://schemas.openxmlformats.org/officeDocument/2006/relationships/tags" Target="../tags/tag239.xml"/><Relationship Id="rId2" Type="http://schemas.openxmlformats.org/officeDocument/2006/relationships/tags" Target="../tags/tag234.xml"/><Relationship Id="rId16" Type="http://schemas.openxmlformats.org/officeDocument/2006/relationships/tags" Target="../tags/tag248.xml"/><Relationship Id="rId20" Type="http://schemas.openxmlformats.org/officeDocument/2006/relationships/tags" Target="../tags/tag252.xml"/><Relationship Id="rId29" Type="http://schemas.openxmlformats.org/officeDocument/2006/relationships/tags" Target="../tags/tag261.xml"/><Relationship Id="rId41" Type="http://schemas.openxmlformats.org/officeDocument/2006/relationships/image" Target="../media/image38.tiff"/><Relationship Id="rId1" Type="http://schemas.openxmlformats.org/officeDocument/2006/relationships/tags" Target="../tags/tag233.xml"/><Relationship Id="rId6" Type="http://schemas.openxmlformats.org/officeDocument/2006/relationships/tags" Target="../tags/tag238.xml"/><Relationship Id="rId11" Type="http://schemas.openxmlformats.org/officeDocument/2006/relationships/tags" Target="../tags/tag243.xml"/><Relationship Id="rId24" Type="http://schemas.openxmlformats.org/officeDocument/2006/relationships/tags" Target="../tags/tag256.xml"/><Relationship Id="rId32" Type="http://schemas.openxmlformats.org/officeDocument/2006/relationships/tags" Target="../tags/tag264.xml"/><Relationship Id="rId37" Type="http://schemas.openxmlformats.org/officeDocument/2006/relationships/tags" Target="../tags/tag269.xml"/><Relationship Id="rId40" Type="http://schemas.openxmlformats.org/officeDocument/2006/relationships/image" Target="../media/image37.tiff"/><Relationship Id="rId5" Type="http://schemas.openxmlformats.org/officeDocument/2006/relationships/tags" Target="../tags/tag237.xml"/><Relationship Id="rId15" Type="http://schemas.openxmlformats.org/officeDocument/2006/relationships/tags" Target="../tags/tag247.xml"/><Relationship Id="rId23" Type="http://schemas.openxmlformats.org/officeDocument/2006/relationships/tags" Target="../tags/tag255.xml"/><Relationship Id="rId28" Type="http://schemas.openxmlformats.org/officeDocument/2006/relationships/tags" Target="../tags/tag260.xml"/><Relationship Id="rId36" Type="http://schemas.openxmlformats.org/officeDocument/2006/relationships/tags" Target="../tags/tag268.xml"/><Relationship Id="rId10" Type="http://schemas.openxmlformats.org/officeDocument/2006/relationships/tags" Target="../tags/tag242.xml"/><Relationship Id="rId19" Type="http://schemas.openxmlformats.org/officeDocument/2006/relationships/tags" Target="../tags/tag251.xml"/><Relationship Id="rId31" Type="http://schemas.openxmlformats.org/officeDocument/2006/relationships/tags" Target="../tags/tag263.xml"/><Relationship Id="rId4" Type="http://schemas.openxmlformats.org/officeDocument/2006/relationships/tags" Target="../tags/tag236.xml"/><Relationship Id="rId9" Type="http://schemas.openxmlformats.org/officeDocument/2006/relationships/tags" Target="../tags/tag241.xml"/><Relationship Id="rId14" Type="http://schemas.openxmlformats.org/officeDocument/2006/relationships/tags" Target="../tags/tag246.xml"/><Relationship Id="rId22" Type="http://schemas.openxmlformats.org/officeDocument/2006/relationships/tags" Target="../tags/tag254.xml"/><Relationship Id="rId27" Type="http://schemas.openxmlformats.org/officeDocument/2006/relationships/tags" Target="../tags/tag259.xml"/><Relationship Id="rId30" Type="http://schemas.openxmlformats.org/officeDocument/2006/relationships/tags" Target="../tags/tag262.xml"/><Relationship Id="rId35" Type="http://schemas.openxmlformats.org/officeDocument/2006/relationships/tags" Target="../tags/tag267.xml"/><Relationship Id="rId8" Type="http://schemas.openxmlformats.org/officeDocument/2006/relationships/tags" Target="../tags/tag240.xml"/><Relationship Id="rId3" Type="http://schemas.openxmlformats.org/officeDocument/2006/relationships/tags" Target="../tags/tag235.xml"/><Relationship Id="rId12" Type="http://schemas.openxmlformats.org/officeDocument/2006/relationships/tags" Target="../tags/tag244.xml"/><Relationship Id="rId17" Type="http://schemas.openxmlformats.org/officeDocument/2006/relationships/tags" Target="../tags/tag249.xml"/><Relationship Id="rId25" Type="http://schemas.openxmlformats.org/officeDocument/2006/relationships/tags" Target="../tags/tag257.xml"/><Relationship Id="rId33" Type="http://schemas.openxmlformats.org/officeDocument/2006/relationships/tags" Target="../tags/tag265.xml"/><Relationship Id="rId38" Type="http://schemas.openxmlformats.org/officeDocument/2006/relationships/tags" Target="../tags/tag27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78.xml"/><Relationship Id="rId13" Type="http://schemas.openxmlformats.org/officeDocument/2006/relationships/tags" Target="../tags/tag283.xml"/><Relationship Id="rId18" Type="http://schemas.openxmlformats.org/officeDocument/2006/relationships/tags" Target="../tags/tag288.xml"/><Relationship Id="rId26" Type="http://schemas.openxmlformats.org/officeDocument/2006/relationships/slideLayout" Target="../slideLayouts/slideLayout4.xml"/><Relationship Id="rId3" Type="http://schemas.openxmlformats.org/officeDocument/2006/relationships/tags" Target="../tags/tag273.xml"/><Relationship Id="rId21" Type="http://schemas.openxmlformats.org/officeDocument/2006/relationships/tags" Target="../tags/tag291.xml"/><Relationship Id="rId7" Type="http://schemas.openxmlformats.org/officeDocument/2006/relationships/tags" Target="../tags/tag277.xml"/><Relationship Id="rId12" Type="http://schemas.openxmlformats.org/officeDocument/2006/relationships/tags" Target="../tags/tag282.xml"/><Relationship Id="rId17" Type="http://schemas.openxmlformats.org/officeDocument/2006/relationships/tags" Target="../tags/tag287.xml"/><Relationship Id="rId25" Type="http://schemas.openxmlformats.org/officeDocument/2006/relationships/tags" Target="../tags/tag295.xml"/><Relationship Id="rId2" Type="http://schemas.openxmlformats.org/officeDocument/2006/relationships/tags" Target="../tags/tag272.xml"/><Relationship Id="rId16" Type="http://schemas.openxmlformats.org/officeDocument/2006/relationships/tags" Target="../tags/tag286.xml"/><Relationship Id="rId20" Type="http://schemas.openxmlformats.org/officeDocument/2006/relationships/tags" Target="../tags/tag290.xml"/><Relationship Id="rId1" Type="http://schemas.openxmlformats.org/officeDocument/2006/relationships/tags" Target="../tags/tag271.xml"/><Relationship Id="rId6" Type="http://schemas.openxmlformats.org/officeDocument/2006/relationships/tags" Target="../tags/tag276.xml"/><Relationship Id="rId11" Type="http://schemas.openxmlformats.org/officeDocument/2006/relationships/tags" Target="../tags/tag281.xml"/><Relationship Id="rId24" Type="http://schemas.openxmlformats.org/officeDocument/2006/relationships/tags" Target="../tags/tag294.xml"/><Relationship Id="rId5" Type="http://schemas.openxmlformats.org/officeDocument/2006/relationships/tags" Target="../tags/tag275.xml"/><Relationship Id="rId15" Type="http://schemas.openxmlformats.org/officeDocument/2006/relationships/tags" Target="../tags/tag285.xml"/><Relationship Id="rId23" Type="http://schemas.openxmlformats.org/officeDocument/2006/relationships/tags" Target="../tags/tag293.xml"/><Relationship Id="rId28" Type="http://schemas.openxmlformats.org/officeDocument/2006/relationships/image" Target="../media/image40.jpeg"/><Relationship Id="rId10" Type="http://schemas.openxmlformats.org/officeDocument/2006/relationships/tags" Target="../tags/tag280.xml"/><Relationship Id="rId19" Type="http://schemas.openxmlformats.org/officeDocument/2006/relationships/tags" Target="../tags/tag289.xml"/><Relationship Id="rId4" Type="http://schemas.openxmlformats.org/officeDocument/2006/relationships/tags" Target="../tags/tag274.xml"/><Relationship Id="rId9" Type="http://schemas.openxmlformats.org/officeDocument/2006/relationships/tags" Target="../tags/tag279.xml"/><Relationship Id="rId14" Type="http://schemas.openxmlformats.org/officeDocument/2006/relationships/tags" Target="../tags/tag284.xml"/><Relationship Id="rId22" Type="http://schemas.openxmlformats.org/officeDocument/2006/relationships/tags" Target="../tags/tag292.xml"/><Relationship Id="rId27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97.xml"/><Relationship Id="rId1" Type="http://schemas.openxmlformats.org/officeDocument/2006/relationships/tags" Target="../tags/tag296.xml"/><Relationship Id="rId5" Type="http://schemas.openxmlformats.org/officeDocument/2006/relationships/image" Target="../media/image41.tiff"/><Relationship Id="rId4" Type="http://schemas.openxmlformats.org/officeDocument/2006/relationships/hyperlink" Target="&#30830;&#23450;&#19981;&#35268;&#21017;&#24418;&#29366;&#29289;&#20307;&#37325;&#24515;&#26041;&#27861;.swf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tags" Target="../tags/tag300.xml"/><Relationship Id="rId7" Type="http://schemas.openxmlformats.org/officeDocument/2006/relationships/hyperlink" Target="&#37325;&#24515;&#19982;&#31283;&#23450;&#31243;&#24230;.wmv" TargetMode="External"/><Relationship Id="rId2" Type="http://schemas.openxmlformats.org/officeDocument/2006/relationships/tags" Target="../tags/tag299.xml"/><Relationship Id="rId1" Type="http://schemas.openxmlformats.org/officeDocument/2006/relationships/tags" Target="../tags/tag298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302.xml"/><Relationship Id="rId10" Type="http://schemas.openxmlformats.org/officeDocument/2006/relationships/hyperlink" Target="&#19981;&#20498;&#32705;&#19981;&#20498;&#21407;&#29702;.swf" TargetMode="External"/><Relationship Id="rId4" Type="http://schemas.openxmlformats.org/officeDocument/2006/relationships/tags" Target="../tags/tag301.xml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image" Target="../media/image8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image" Target="../media/image7.gif"/><Relationship Id="rId5" Type="http://schemas.openxmlformats.org/officeDocument/2006/relationships/tags" Target="../tags/tag35.xml"/><Relationship Id="rId10" Type="http://schemas.openxmlformats.org/officeDocument/2006/relationships/audio" Target="../media/audio1.wav"/><Relationship Id="rId4" Type="http://schemas.openxmlformats.org/officeDocument/2006/relationships/tags" Target="../tags/tag34.xml"/><Relationship Id="rId9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305.xml"/><Relationship Id="rId7" Type="http://schemas.openxmlformats.org/officeDocument/2006/relationships/tags" Target="../tags/tag309.xml"/><Relationship Id="rId2" Type="http://schemas.openxmlformats.org/officeDocument/2006/relationships/tags" Target="../tags/tag304.xml"/><Relationship Id="rId1" Type="http://schemas.openxmlformats.org/officeDocument/2006/relationships/tags" Target="../tags/tag303.xml"/><Relationship Id="rId6" Type="http://schemas.openxmlformats.org/officeDocument/2006/relationships/tags" Target="../tags/tag308.xml"/><Relationship Id="rId5" Type="http://schemas.openxmlformats.org/officeDocument/2006/relationships/tags" Target="../tags/tag307.xml"/><Relationship Id="rId10" Type="http://schemas.openxmlformats.org/officeDocument/2006/relationships/image" Target="../media/image45.png"/><Relationship Id="rId4" Type="http://schemas.openxmlformats.org/officeDocument/2006/relationships/tags" Target="../tags/tag306.xml"/><Relationship Id="rId9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312.xml"/><Relationship Id="rId2" Type="http://schemas.openxmlformats.org/officeDocument/2006/relationships/tags" Target="../tags/tag311.xml"/><Relationship Id="rId1" Type="http://schemas.openxmlformats.org/officeDocument/2006/relationships/tags" Target="../tags/tag310.xml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320.xml"/><Relationship Id="rId13" Type="http://schemas.openxmlformats.org/officeDocument/2006/relationships/tags" Target="../tags/tag325.xml"/><Relationship Id="rId3" Type="http://schemas.openxmlformats.org/officeDocument/2006/relationships/tags" Target="../tags/tag315.xml"/><Relationship Id="rId7" Type="http://schemas.openxmlformats.org/officeDocument/2006/relationships/tags" Target="../tags/tag319.xml"/><Relationship Id="rId12" Type="http://schemas.openxmlformats.org/officeDocument/2006/relationships/tags" Target="../tags/tag324.xml"/><Relationship Id="rId2" Type="http://schemas.openxmlformats.org/officeDocument/2006/relationships/tags" Target="../tags/tag314.xml"/><Relationship Id="rId1" Type="http://schemas.openxmlformats.org/officeDocument/2006/relationships/tags" Target="../tags/tag313.xml"/><Relationship Id="rId6" Type="http://schemas.openxmlformats.org/officeDocument/2006/relationships/tags" Target="../tags/tag318.xml"/><Relationship Id="rId11" Type="http://schemas.openxmlformats.org/officeDocument/2006/relationships/tags" Target="../tags/tag323.xml"/><Relationship Id="rId5" Type="http://schemas.openxmlformats.org/officeDocument/2006/relationships/tags" Target="../tags/tag317.xml"/><Relationship Id="rId15" Type="http://schemas.openxmlformats.org/officeDocument/2006/relationships/slideLayout" Target="../slideLayouts/slideLayout5.xml"/><Relationship Id="rId10" Type="http://schemas.openxmlformats.org/officeDocument/2006/relationships/tags" Target="../tags/tag322.xml"/><Relationship Id="rId4" Type="http://schemas.openxmlformats.org/officeDocument/2006/relationships/tags" Target="../tags/tag316.xml"/><Relationship Id="rId9" Type="http://schemas.openxmlformats.org/officeDocument/2006/relationships/tags" Target="../tags/tag321.xml"/><Relationship Id="rId14" Type="http://schemas.openxmlformats.org/officeDocument/2006/relationships/tags" Target="../tags/tag32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34.xml"/><Relationship Id="rId13" Type="http://schemas.openxmlformats.org/officeDocument/2006/relationships/tags" Target="../tags/tag339.xml"/><Relationship Id="rId3" Type="http://schemas.openxmlformats.org/officeDocument/2006/relationships/tags" Target="../tags/tag329.xml"/><Relationship Id="rId7" Type="http://schemas.openxmlformats.org/officeDocument/2006/relationships/tags" Target="../tags/tag333.xml"/><Relationship Id="rId12" Type="http://schemas.openxmlformats.org/officeDocument/2006/relationships/tags" Target="../tags/tag338.xml"/><Relationship Id="rId2" Type="http://schemas.openxmlformats.org/officeDocument/2006/relationships/tags" Target="../tags/tag328.xml"/><Relationship Id="rId1" Type="http://schemas.openxmlformats.org/officeDocument/2006/relationships/tags" Target="../tags/tag327.xml"/><Relationship Id="rId6" Type="http://schemas.openxmlformats.org/officeDocument/2006/relationships/tags" Target="../tags/tag332.xml"/><Relationship Id="rId11" Type="http://schemas.openxmlformats.org/officeDocument/2006/relationships/tags" Target="../tags/tag337.xml"/><Relationship Id="rId5" Type="http://schemas.openxmlformats.org/officeDocument/2006/relationships/tags" Target="../tags/tag331.xml"/><Relationship Id="rId15" Type="http://schemas.openxmlformats.org/officeDocument/2006/relationships/image" Target="../media/image47.jpeg"/><Relationship Id="rId10" Type="http://schemas.openxmlformats.org/officeDocument/2006/relationships/tags" Target="../tags/tag336.xml"/><Relationship Id="rId4" Type="http://schemas.openxmlformats.org/officeDocument/2006/relationships/tags" Target="../tags/tag330.xml"/><Relationship Id="rId9" Type="http://schemas.openxmlformats.org/officeDocument/2006/relationships/tags" Target="../tags/tag335.xml"/><Relationship Id="rId14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347.xml"/><Relationship Id="rId3" Type="http://schemas.openxmlformats.org/officeDocument/2006/relationships/tags" Target="../tags/tag342.xml"/><Relationship Id="rId7" Type="http://schemas.openxmlformats.org/officeDocument/2006/relationships/tags" Target="../tags/tag346.xml"/><Relationship Id="rId12" Type="http://schemas.openxmlformats.org/officeDocument/2006/relationships/image" Target="../media/image42.gif"/><Relationship Id="rId2" Type="http://schemas.openxmlformats.org/officeDocument/2006/relationships/tags" Target="../tags/tag341.xml"/><Relationship Id="rId1" Type="http://schemas.openxmlformats.org/officeDocument/2006/relationships/tags" Target="../tags/tag340.xml"/><Relationship Id="rId6" Type="http://schemas.openxmlformats.org/officeDocument/2006/relationships/tags" Target="../tags/tag345.xml"/><Relationship Id="rId11" Type="http://schemas.openxmlformats.org/officeDocument/2006/relationships/slideLayout" Target="../slideLayouts/slideLayout5.xml"/><Relationship Id="rId5" Type="http://schemas.openxmlformats.org/officeDocument/2006/relationships/tags" Target="../tags/tag344.xml"/><Relationship Id="rId10" Type="http://schemas.openxmlformats.org/officeDocument/2006/relationships/tags" Target="../tags/tag349.xml"/><Relationship Id="rId4" Type="http://schemas.openxmlformats.org/officeDocument/2006/relationships/tags" Target="../tags/tag343.xml"/><Relationship Id="rId9" Type="http://schemas.openxmlformats.org/officeDocument/2006/relationships/tags" Target="../tags/tag34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357.xml"/><Relationship Id="rId13" Type="http://schemas.openxmlformats.org/officeDocument/2006/relationships/tags" Target="../tags/tag362.xml"/><Relationship Id="rId3" Type="http://schemas.openxmlformats.org/officeDocument/2006/relationships/tags" Target="../tags/tag352.xml"/><Relationship Id="rId7" Type="http://schemas.openxmlformats.org/officeDocument/2006/relationships/tags" Target="../tags/tag356.xml"/><Relationship Id="rId12" Type="http://schemas.openxmlformats.org/officeDocument/2006/relationships/tags" Target="../tags/tag361.xml"/><Relationship Id="rId2" Type="http://schemas.openxmlformats.org/officeDocument/2006/relationships/tags" Target="../tags/tag351.xml"/><Relationship Id="rId1" Type="http://schemas.openxmlformats.org/officeDocument/2006/relationships/tags" Target="../tags/tag350.xml"/><Relationship Id="rId6" Type="http://schemas.openxmlformats.org/officeDocument/2006/relationships/tags" Target="../tags/tag355.xml"/><Relationship Id="rId11" Type="http://schemas.openxmlformats.org/officeDocument/2006/relationships/tags" Target="../tags/tag360.xml"/><Relationship Id="rId5" Type="http://schemas.openxmlformats.org/officeDocument/2006/relationships/tags" Target="../tags/tag354.xml"/><Relationship Id="rId15" Type="http://schemas.openxmlformats.org/officeDocument/2006/relationships/image" Target="../media/image48.tiff"/><Relationship Id="rId10" Type="http://schemas.openxmlformats.org/officeDocument/2006/relationships/tags" Target="../tags/tag359.xml"/><Relationship Id="rId4" Type="http://schemas.openxmlformats.org/officeDocument/2006/relationships/tags" Target="../tags/tag353.xml"/><Relationship Id="rId9" Type="http://schemas.openxmlformats.org/officeDocument/2006/relationships/tags" Target="../tags/tag358.xml"/><Relationship Id="rId14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370.xml"/><Relationship Id="rId13" Type="http://schemas.openxmlformats.org/officeDocument/2006/relationships/tags" Target="../tags/tag375.xml"/><Relationship Id="rId18" Type="http://schemas.openxmlformats.org/officeDocument/2006/relationships/image" Target="../media/image49.png"/><Relationship Id="rId3" Type="http://schemas.openxmlformats.org/officeDocument/2006/relationships/tags" Target="../tags/tag365.xml"/><Relationship Id="rId7" Type="http://schemas.openxmlformats.org/officeDocument/2006/relationships/tags" Target="../tags/tag369.xml"/><Relationship Id="rId12" Type="http://schemas.openxmlformats.org/officeDocument/2006/relationships/tags" Target="../tags/tag374.xml"/><Relationship Id="rId17" Type="http://schemas.openxmlformats.org/officeDocument/2006/relationships/slideLayout" Target="../slideLayouts/slideLayout6.xml"/><Relationship Id="rId2" Type="http://schemas.openxmlformats.org/officeDocument/2006/relationships/tags" Target="../tags/tag364.xml"/><Relationship Id="rId16" Type="http://schemas.openxmlformats.org/officeDocument/2006/relationships/tags" Target="../tags/tag378.xml"/><Relationship Id="rId1" Type="http://schemas.openxmlformats.org/officeDocument/2006/relationships/tags" Target="../tags/tag363.xml"/><Relationship Id="rId6" Type="http://schemas.openxmlformats.org/officeDocument/2006/relationships/tags" Target="../tags/tag368.xml"/><Relationship Id="rId11" Type="http://schemas.openxmlformats.org/officeDocument/2006/relationships/tags" Target="../tags/tag373.xml"/><Relationship Id="rId5" Type="http://schemas.openxmlformats.org/officeDocument/2006/relationships/tags" Target="../tags/tag367.xml"/><Relationship Id="rId15" Type="http://schemas.openxmlformats.org/officeDocument/2006/relationships/tags" Target="../tags/tag377.xml"/><Relationship Id="rId10" Type="http://schemas.openxmlformats.org/officeDocument/2006/relationships/tags" Target="../tags/tag372.xml"/><Relationship Id="rId4" Type="http://schemas.openxmlformats.org/officeDocument/2006/relationships/tags" Target="../tags/tag366.xml"/><Relationship Id="rId9" Type="http://schemas.openxmlformats.org/officeDocument/2006/relationships/tags" Target="../tags/tag371.xml"/><Relationship Id="rId14" Type="http://schemas.openxmlformats.org/officeDocument/2006/relationships/tags" Target="../tags/tag37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386.xml"/><Relationship Id="rId13" Type="http://schemas.openxmlformats.org/officeDocument/2006/relationships/image" Target="../media/image50.tiff"/><Relationship Id="rId3" Type="http://schemas.openxmlformats.org/officeDocument/2006/relationships/tags" Target="../tags/tag381.xml"/><Relationship Id="rId7" Type="http://schemas.openxmlformats.org/officeDocument/2006/relationships/tags" Target="../tags/tag385.xml"/><Relationship Id="rId12" Type="http://schemas.openxmlformats.org/officeDocument/2006/relationships/notesSlide" Target="../notesSlides/notesSlide3.xml"/><Relationship Id="rId2" Type="http://schemas.openxmlformats.org/officeDocument/2006/relationships/tags" Target="../tags/tag380.xml"/><Relationship Id="rId1" Type="http://schemas.openxmlformats.org/officeDocument/2006/relationships/tags" Target="../tags/tag379.xml"/><Relationship Id="rId6" Type="http://schemas.openxmlformats.org/officeDocument/2006/relationships/tags" Target="../tags/tag384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383.xml"/><Relationship Id="rId10" Type="http://schemas.openxmlformats.org/officeDocument/2006/relationships/tags" Target="../tags/tag388.xml"/><Relationship Id="rId4" Type="http://schemas.openxmlformats.org/officeDocument/2006/relationships/tags" Target="../tags/tag382.xml"/><Relationship Id="rId9" Type="http://schemas.openxmlformats.org/officeDocument/2006/relationships/tags" Target="../tags/tag38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398.xml"/><Relationship Id="rId3" Type="http://schemas.openxmlformats.org/officeDocument/2006/relationships/tags" Target="../tags/tag393.xml"/><Relationship Id="rId7" Type="http://schemas.openxmlformats.org/officeDocument/2006/relationships/tags" Target="../tags/tag397.xml"/><Relationship Id="rId2" Type="http://schemas.openxmlformats.org/officeDocument/2006/relationships/tags" Target="../tags/tag392.xml"/><Relationship Id="rId1" Type="http://schemas.openxmlformats.org/officeDocument/2006/relationships/tags" Target="../tags/tag391.xml"/><Relationship Id="rId6" Type="http://schemas.openxmlformats.org/officeDocument/2006/relationships/tags" Target="../tags/tag396.xml"/><Relationship Id="rId5" Type="http://schemas.openxmlformats.org/officeDocument/2006/relationships/tags" Target="../tags/tag395.xml"/><Relationship Id="rId10" Type="http://schemas.openxmlformats.org/officeDocument/2006/relationships/slideLayout" Target="../slideLayouts/slideLayout6.xml"/><Relationship Id="rId4" Type="http://schemas.openxmlformats.org/officeDocument/2006/relationships/tags" Target="../tags/tag394.xml"/><Relationship Id="rId9" Type="http://schemas.openxmlformats.org/officeDocument/2006/relationships/tags" Target="../tags/tag39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402.xml"/><Relationship Id="rId7" Type="http://schemas.openxmlformats.org/officeDocument/2006/relationships/image" Target="../media/image51.tiff"/><Relationship Id="rId2" Type="http://schemas.openxmlformats.org/officeDocument/2006/relationships/tags" Target="../tags/tag401.xml"/><Relationship Id="rId1" Type="http://schemas.openxmlformats.org/officeDocument/2006/relationships/tags" Target="../tags/tag400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404.xml"/><Relationship Id="rId4" Type="http://schemas.openxmlformats.org/officeDocument/2006/relationships/tags" Target="../tags/tag403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51.xml"/><Relationship Id="rId18" Type="http://schemas.openxmlformats.org/officeDocument/2006/relationships/tags" Target="../tags/tag56.xml"/><Relationship Id="rId26" Type="http://schemas.openxmlformats.org/officeDocument/2006/relationships/tags" Target="../tags/tag64.xml"/><Relationship Id="rId39" Type="http://schemas.openxmlformats.org/officeDocument/2006/relationships/audio" Target="../media/audio1.wav"/><Relationship Id="rId21" Type="http://schemas.openxmlformats.org/officeDocument/2006/relationships/tags" Target="../tags/tag59.xml"/><Relationship Id="rId34" Type="http://schemas.openxmlformats.org/officeDocument/2006/relationships/tags" Target="../tags/tag72.xml"/><Relationship Id="rId42" Type="http://schemas.openxmlformats.org/officeDocument/2006/relationships/image" Target="../media/image11.png"/><Relationship Id="rId7" Type="http://schemas.openxmlformats.org/officeDocument/2006/relationships/tags" Target="../tags/tag45.xml"/><Relationship Id="rId2" Type="http://schemas.openxmlformats.org/officeDocument/2006/relationships/tags" Target="../tags/tag40.xml"/><Relationship Id="rId16" Type="http://schemas.openxmlformats.org/officeDocument/2006/relationships/tags" Target="../tags/tag54.xml"/><Relationship Id="rId20" Type="http://schemas.openxmlformats.org/officeDocument/2006/relationships/tags" Target="../tags/tag58.xml"/><Relationship Id="rId29" Type="http://schemas.openxmlformats.org/officeDocument/2006/relationships/tags" Target="../tags/tag67.xml"/><Relationship Id="rId41" Type="http://schemas.openxmlformats.org/officeDocument/2006/relationships/image" Target="../media/image10.png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tags" Target="../tags/tag49.xml"/><Relationship Id="rId24" Type="http://schemas.openxmlformats.org/officeDocument/2006/relationships/tags" Target="../tags/tag62.xml"/><Relationship Id="rId32" Type="http://schemas.openxmlformats.org/officeDocument/2006/relationships/tags" Target="../tags/tag70.xml"/><Relationship Id="rId37" Type="http://schemas.openxmlformats.org/officeDocument/2006/relationships/tags" Target="../tags/tag75.xml"/><Relationship Id="rId40" Type="http://schemas.openxmlformats.org/officeDocument/2006/relationships/image" Target="../media/image9.png"/><Relationship Id="rId5" Type="http://schemas.openxmlformats.org/officeDocument/2006/relationships/tags" Target="../tags/tag43.xml"/><Relationship Id="rId15" Type="http://schemas.openxmlformats.org/officeDocument/2006/relationships/tags" Target="../tags/tag53.xml"/><Relationship Id="rId23" Type="http://schemas.openxmlformats.org/officeDocument/2006/relationships/tags" Target="../tags/tag61.xml"/><Relationship Id="rId28" Type="http://schemas.openxmlformats.org/officeDocument/2006/relationships/tags" Target="../tags/tag66.xml"/><Relationship Id="rId36" Type="http://schemas.openxmlformats.org/officeDocument/2006/relationships/tags" Target="../tags/tag74.xml"/><Relationship Id="rId10" Type="http://schemas.openxmlformats.org/officeDocument/2006/relationships/tags" Target="../tags/tag48.xml"/><Relationship Id="rId19" Type="http://schemas.openxmlformats.org/officeDocument/2006/relationships/tags" Target="../tags/tag57.xml"/><Relationship Id="rId31" Type="http://schemas.openxmlformats.org/officeDocument/2006/relationships/tags" Target="../tags/tag69.xml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tags" Target="../tags/tag52.xml"/><Relationship Id="rId22" Type="http://schemas.openxmlformats.org/officeDocument/2006/relationships/tags" Target="../tags/tag60.xml"/><Relationship Id="rId27" Type="http://schemas.openxmlformats.org/officeDocument/2006/relationships/tags" Target="../tags/tag65.xml"/><Relationship Id="rId30" Type="http://schemas.openxmlformats.org/officeDocument/2006/relationships/tags" Target="../tags/tag68.xml"/><Relationship Id="rId35" Type="http://schemas.openxmlformats.org/officeDocument/2006/relationships/tags" Target="../tags/tag73.xml"/><Relationship Id="rId8" Type="http://schemas.openxmlformats.org/officeDocument/2006/relationships/tags" Target="../tags/tag46.xml"/><Relationship Id="rId3" Type="http://schemas.openxmlformats.org/officeDocument/2006/relationships/tags" Target="../tags/tag41.xml"/><Relationship Id="rId12" Type="http://schemas.openxmlformats.org/officeDocument/2006/relationships/tags" Target="../tags/tag50.xml"/><Relationship Id="rId17" Type="http://schemas.openxmlformats.org/officeDocument/2006/relationships/tags" Target="../tags/tag55.xml"/><Relationship Id="rId25" Type="http://schemas.openxmlformats.org/officeDocument/2006/relationships/tags" Target="../tags/tag63.xml"/><Relationship Id="rId33" Type="http://schemas.openxmlformats.org/officeDocument/2006/relationships/tags" Target="../tags/tag71.xml"/><Relationship Id="rId38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412.xml"/><Relationship Id="rId13" Type="http://schemas.openxmlformats.org/officeDocument/2006/relationships/notesSlide" Target="../notesSlides/notesSlide4.xml"/><Relationship Id="rId3" Type="http://schemas.openxmlformats.org/officeDocument/2006/relationships/tags" Target="../tags/tag407.xml"/><Relationship Id="rId7" Type="http://schemas.openxmlformats.org/officeDocument/2006/relationships/tags" Target="../tags/tag411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406.xml"/><Relationship Id="rId1" Type="http://schemas.openxmlformats.org/officeDocument/2006/relationships/tags" Target="../tags/tag405.xml"/><Relationship Id="rId6" Type="http://schemas.openxmlformats.org/officeDocument/2006/relationships/tags" Target="../tags/tag410.xml"/><Relationship Id="rId11" Type="http://schemas.openxmlformats.org/officeDocument/2006/relationships/tags" Target="../tags/tag415.xml"/><Relationship Id="rId5" Type="http://schemas.openxmlformats.org/officeDocument/2006/relationships/tags" Target="../tags/tag409.xml"/><Relationship Id="rId10" Type="http://schemas.openxmlformats.org/officeDocument/2006/relationships/tags" Target="../tags/tag414.xml"/><Relationship Id="rId4" Type="http://schemas.openxmlformats.org/officeDocument/2006/relationships/tags" Target="../tags/tag408.xml"/><Relationship Id="rId9" Type="http://schemas.openxmlformats.org/officeDocument/2006/relationships/tags" Target="../tags/tag413.xml"/><Relationship Id="rId1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421.xml"/><Relationship Id="rId7" Type="http://schemas.openxmlformats.org/officeDocument/2006/relationships/tags" Target="../tags/tag470.xml"/><Relationship Id="rId2" Type="http://schemas.openxmlformats.org/officeDocument/2006/relationships/tags" Target="../tags/tag420.xml"/><Relationship Id="rId1" Type="http://schemas.openxmlformats.org/officeDocument/2006/relationships/tags" Target="../tags/tag419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22.xml"/><Relationship Id="rId9" Type="http://schemas.openxmlformats.org/officeDocument/2006/relationships/slide" Target="slide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428.xml"/><Relationship Id="rId7" Type="http://schemas.openxmlformats.org/officeDocument/2006/relationships/tags" Target="../tags/tag478.xml"/><Relationship Id="rId2" Type="http://schemas.openxmlformats.org/officeDocument/2006/relationships/tags" Target="../tags/tag427.xml"/><Relationship Id="rId1" Type="http://schemas.openxmlformats.org/officeDocument/2006/relationships/tags" Target="../tags/tag426.xml"/><Relationship Id="rId6" Type="http://schemas.openxmlformats.org/officeDocument/2006/relationships/notesSlide" Target="../notesSlides/notesSlide6.xml"/><Relationship Id="rId11" Type="http://schemas.openxmlformats.org/officeDocument/2006/relationships/slide" Target="slide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4.png"/><Relationship Id="rId4" Type="http://schemas.openxmlformats.org/officeDocument/2006/relationships/tags" Target="../tags/tag429.xml"/><Relationship Id="rId9" Type="http://schemas.openxmlformats.org/officeDocument/2006/relationships/tags" Target="../tags/tag48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tags" Target="../tags/tag495.xml"/><Relationship Id="rId3" Type="http://schemas.openxmlformats.org/officeDocument/2006/relationships/tags" Target="../tags/tag435.xml"/><Relationship Id="rId7" Type="http://schemas.openxmlformats.org/officeDocument/2006/relationships/tags" Target="../tags/tag439.xml"/><Relationship Id="rId2" Type="http://schemas.openxmlformats.org/officeDocument/2006/relationships/tags" Target="../tags/tag434.xml"/><Relationship Id="rId1" Type="http://schemas.openxmlformats.org/officeDocument/2006/relationships/tags" Target="../tags/tag433.xml"/><Relationship Id="rId6" Type="http://schemas.openxmlformats.org/officeDocument/2006/relationships/tags" Target="../tags/tag438.xml"/><Relationship Id="rId11" Type="http://schemas.openxmlformats.org/officeDocument/2006/relationships/image" Target="../media/image53.jpeg"/><Relationship Id="rId5" Type="http://schemas.openxmlformats.org/officeDocument/2006/relationships/tags" Target="../tags/tag437.xml"/><Relationship Id="rId10" Type="http://schemas.openxmlformats.org/officeDocument/2006/relationships/image" Target="../media/image52.jpeg"/><Relationship Id="rId4" Type="http://schemas.openxmlformats.org/officeDocument/2006/relationships/tags" Target="../tags/tag436.xml"/><Relationship Id="rId9" Type="http://schemas.openxmlformats.org/officeDocument/2006/relationships/notesSlide" Target="../notesSlides/notesSlide7.xml"/><Relationship Id="rId1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tags" Target="../tags/tag445.xml"/><Relationship Id="rId7" Type="http://schemas.openxmlformats.org/officeDocument/2006/relationships/notesSlide" Target="../notesSlides/notesSlide8.xml"/><Relationship Id="rId2" Type="http://schemas.openxmlformats.org/officeDocument/2006/relationships/tags" Target="../tags/tag444.xml"/><Relationship Id="rId1" Type="http://schemas.openxmlformats.org/officeDocument/2006/relationships/tags" Target="../tags/tag44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47.xml"/><Relationship Id="rId10" Type="http://schemas.openxmlformats.org/officeDocument/2006/relationships/slide" Target="slide2.xml"/><Relationship Id="rId4" Type="http://schemas.openxmlformats.org/officeDocument/2006/relationships/tags" Target="../tags/tag446.xml"/><Relationship Id="rId9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tags" Target="../tags/tag453.xml"/><Relationship Id="rId7" Type="http://schemas.openxmlformats.org/officeDocument/2006/relationships/image" Target="../media/image56.jpeg"/><Relationship Id="rId2" Type="http://schemas.openxmlformats.org/officeDocument/2006/relationships/tags" Target="../tags/tag452.xml"/><Relationship Id="rId1" Type="http://schemas.openxmlformats.org/officeDocument/2006/relationships/tags" Target="../tags/tag451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54.xml"/><Relationship Id="rId9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460.xml"/><Relationship Id="rId7" Type="http://schemas.openxmlformats.org/officeDocument/2006/relationships/image" Target="../media/image56.jpeg"/><Relationship Id="rId2" Type="http://schemas.openxmlformats.org/officeDocument/2006/relationships/tags" Target="../tags/tag459.xml"/><Relationship Id="rId1" Type="http://schemas.openxmlformats.org/officeDocument/2006/relationships/tags" Target="../tags/tag458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6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3.png"/><Relationship Id="rId3" Type="http://schemas.openxmlformats.org/officeDocument/2006/relationships/tags" Target="../tags/tag467.xml"/><Relationship Id="rId7" Type="http://schemas.openxmlformats.org/officeDocument/2006/relationships/notesSlide" Target="../notesSlides/notesSlide11.xml"/><Relationship Id="rId12" Type="http://schemas.openxmlformats.org/officeDocument/2006/relationships/tags" Target="../tags/tag535.xml"/><Relationship Id="rId2" Type="http://schemas.openxmlformats.org/officeDocument/2006/relationships/tags" Target="../tags/tag466.xml"/><Relationship Id="rId1" Type="http://schemas.openxmlformats.org/officeDocument/2006/relationships/tags" Target="../tags/tag46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69.xml"/><Relationship Id="rId10" Type="http://schemas.openxmlformats.org/officeDocument/2006/relationships/image" Target="../media/image62.png"/><Relationship Id="rId4" Type="http://schemas.openxmlformats.org/officeDocument/2006/relationships/tags" Target="../tags/tag468.xml"/><Relationship Id="rId9" Type="http://schemas.openxmlformats.org/officeDocument/2006/relationships/tags" Target="../tags/tag5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75.xml"/><Relationship Id="rId1" Type="http://schemas.openxmlformats.org/officeDocument/2006/relationships/tags" Target="../tags/tag474.xml"/><Relationship Id="rId5" Type="http://schemas.openxmlformats.org/officeDocument/2006/relationships/image" Target="../media/image56.jpeg"/><Relationship Id="rId4" Type="http://schemas.openxmlformats.org/officeDocument/2006/relationships/notesSlide" Target="../notesSlides/notesSlide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483.xml"/><Relationship Id="rId2" Type="http://schemas.openxmlformats.org/officeDocument/2006/relationships/tags" Target="../tags/tag482.xml"/><Relationship Id="rId1" Type="http://schemas.openxmlformats.org/officeDocument/2006/relationships/tags" Target="../tags/tag480.xml"/><Relationship Id="rId6" Type="http://schemas.openxmlformats.org/officeDocument/2006/relationships/image" Target="../media/image59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11" Type="http://schemas.openxmlformats.org/officeDocument/2006/relationships/image" Target="../media/image14.gif"/><Relationship Id="rId5" Type="http://schemas.openxmlformats.org/officeDocument/2006/relationships/tags" Target="../tags/tag80.xml"/><Relationship Id="rId10" Type="http://schemas.openxmlformats.org/officeDocument/2006/relationships/image" Target="../media/image13.gif"/><Relationship Id="rId4" Type="http://schemas.openxmlformats.org/officeDocument/2006/relationships/tags" Target="../tags/tag79.xml"/><Relationship Id="rId9" Type="http://schemas.openxmlformats.org/officeDocument/2006/relationships/image" Target="../media/image12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tags" Target="../tags/tag489.xml"/><Relationship Id="rId7" Type="http://schemas.openxmlformats.org/officeDocument/2006/relationships/notesSlide" Target="../notesSlides/notesSlide14.xml"/><Relationship Id="rId2" Type="http://schemas.openxmlformats.org/officeDocument/2006/relationships/tags" Target="../tags/tag488.xml"/><Relationship Id="rId1" Type="http://schemas.openxmlformats.org/officeDocument/2006/relationships/tags" Target="../tags/tag48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91.xml"/><Relationship Id="rId4" Type="http://schemas.openxmlformats.org/officeDocument/2006/relationships/tags" Target="../tags/tag490.xml"/><Relationship Id="rId9" Type="http://schemas.openxmlformats.org/officeDocument/2006/relationships/slide" Target="slid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498.xml"/><Relationship Id="rId7" Type="http://schemas.openxmlformats.org/officeDocument/2006/relationships/image" Target="../media/image65.png"/><Relationship Id="rId2" Type="http://schemas.openxmlformats.org/officeDocument/2006/relationships/tags" Target="../tags/tag497.xml"/><Relationship Id="rId1" Type="http://schemas.openxmlformats.org/officeDocument/2006/relationships/tags" Target="../tags/tag496.xml"/><Relationship Id="rId6" Type="http://schemas.openxmlformats.org/officeDocument/2006/relationships/tags" Target="../tags/tag567.xml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03.xml"/><Relationship Id="rId1" Type="http://schemas.openxmlformats.org/officeDocument/2006/relationships/tags" Target="../tags/tag502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511.xml"/><Relationship Id="rId13" Type="http://schemas.openxmlformats.org/officeDocument/2006/relationships/tags" Target="../tags/tag516.xml"/><Relationship Id="rId18" Type="http://schemas.openxmlformats.org/officeDocument/2006/relationships/tags" Target="../tags/tag521.xml"/><Relationship Id="rId26" Type="http://schemas.openxmlformats.org/officeDocument/2006/relationships/tags" Target="../tags/tag529.xml"/><Relationship Id="rId3" Type="http://schemas.openxmlformats.org/officeDocument/2006/relationships/tags" Target="../tags/tag506.xml"/><Relationship Id="rId21" Type="http://schemas.openxmlformats.org/officeDocument/2006/relationships/tags" Target="../tags/tag524.xml"/><Relationship Id="rId7" Type="http://schemas.openxmlformats.org/officeDocument/2006/relationships/tags" Target="../tags/tag510.xml"/><Relationship Id="rId12" Type="http://schemas.openxmlformats.org/officeDocument/2006/relationships/tags" Target="../tags/tag515.xml"/><Relationship Id="rId17" Type="http://schemas.openxmlformats.org/officeDocument/2006/relationships/tags" Target="../tags/tag520.xml"/><Relationship Id="rId25" Type="http://schemas.openxmlformats.org/officeDocument/2006/relationships/tags" Target="../tags/tag528.xml"/><Relationship Id="rId2" Type="http://schemas.openxmlformats.org/officeDocument/2006/relationships/tags" Target="../tags/tag505.xml"/><Relationship Id="rId16" Type="http://schemas.openxmlformats.org/officeDocument/2006/relationships/tags" Target="../tags/tag519.xml"/><Relationship Id="rId20" Type="http://schemas.openxmlformats.org/officeDocument/2006/relationships/tags" Target="../tags/tag523.xml"/><Relationship Id="rId1" Type="http://schemas.openxmlformats.org/officeDocument/2006/relationships/tags" Target="../tags/tag504.xml"/><Relationship Id="rId6" Type="http://schemas.openxmlformats.org/officeDocument/2006/relationships/tags" Target="../tags/tag509.xml"/><Relationship Id="rId11" Type="http://schemas.openxmlformats.org/officeDocument/2006/relationships/tags" Target="../tags/tag514.xml"/><Relationship Id="rId24" Type="http://schemas.openxmlformats.org/officeDocument/2006/relationships/tags" Target="../tags/tag527.xml"/><Relationship Id="rId5" Type="http://schemas.openxmlformats.org/officeDocument/2006/relationships/tags" Target="../tags/tag508.xml"/><Relationship Id="rId15" Type="http://schemas.openxmlformats.org/officeDocument/2006/relationships/tags" Target="../tags/tag518.xml"/><Relationship Id="rId23" Type="http://schemas.openxmlformats.org/officeDocument/2006/relationships/tags" Target="../tags/tag526.xml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513.xml"/><Relationship Id="rId19" Type="http://schemas.openxmlformats.org/officeDocument/2006/relationships/tags" Target="../tags/tag522.xml"/><Relationship Id="rId4" Type="http://schemas.openxmlformats.org/officeDocument/2006/relationships/tags" Target="../tags/tag507.xml"/><Relationship Id="rId9" Type="http://schemas.openxmlformats.org/officeDocument/2006/relationships/tags" Target="../tags/tag512.xml"/><Relationship Id="rId14" Type="http://schemas.openxmlformats.org/officeDocument/2006/relationships/tags" Target="../tags/tag517.xml"/><Relationship Id="rId22" Type="http://schemas.openxmlformats.org/officeDocument/2006/relationships/tags" Target="../tags/tag525.xml"/><Relationship Id="rId27" Type="http://schemas.openxmlformats.org/officeDocument/2006/relationships/tags" Target="../tags/tag530.xml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tags" Target="../tags/tag545.xml"/><Relationship Id="rId18" Type="http://schemas.openxmlformats.org/officeDocument/2006/relationships/tags" Target="../tags/tag550.xml"/><Relationship Id="rId26" Type="http://schemas.openxmlformats.org/officeDocument/2006/relationships/image" Target="../media/image64.png"/><Relationship Id="rId39" Type="http://schemas.openxmlformats.org/officeDocument/2006/relationships/image" Target="../media/image78.png"/><Relationship Id="rId21" Type="http://schemas.openxmlformats.org/officeDocument/2006/relationships/tags" Target="../tags/tag553.xml"/><Relationship Id="rId34" Type="http://schemas.openxmlformats.org/officeDocument/2006/relationships/image" Target="../media/image73.png"/><Relationship Id="rId7" Type="http://schemas.openxmlformats.org/officeDocument/2006/relationships/tags" Target="../tags/tag539.xml"/><Relationship Id="rId2" Type="http://schemas.openxmlformats.org/officeDocument/2006/relationships/tags" Target="../tags/tag533.xml"/><Relationship Id="rId16" Type="http://schemas.openxmlformats.org/officeDocument/2006/relationships/tags" Target="../tags/tag548.xml"/><Relationship Id="rId20" Type="http://schemas.openxmlformats.org/officeDocument/2006/relationships/tags" Target="../tags/tag552.xml"/><Relationship Id="rId29" Type="http://schemas.openxmlformats.org/officeDocument/2006/relationships/image" Target="../media/image68.png"/><Relationship Id="rId41" Type="http://schemas.openxmlformats.org/officeDocument/2006/relationships/image" Target="../media/image80.png"/><Relationship Id="rId1" Type="http://schemas.openxmlformats.org/officeDocument/2006/relationships/tags" Target="../tags/tag532.xml"/><Relationship Id="rId6" Type="http://schemas.openxmlformats.org/officeDocument/2006/relationships/tags" Target="../tags/tag538.xml"/><Relationship Id="rId11" Type="http://schemas.openxmlformats.org/officeDocument/2006/relationships/tags" Target="../tags/tag543.xml"/><Relationship Id="rId24" Type="http://schemas.openxmlformats.org/officeDocument/2006/relationships/slideLayout" Target="../slideLayouts/slideLayout2.xml"/><Relationship Id="rId32" Type="http://schemas.openxmlformats.org/officeDocument/2006/relationships/image" Target="../media/image71.png"/><Relationship Id="rId37" Type="http://schemas.openxmlformats.org/officeDocument/2006/relationships/image" Target="../media/image76.png"/><Relationship Id="rId40" Type="http://schemas.openxmlformats.org/officeDocument/2006/relationships/image" Target="../media/image79.png"/><Relationship Id="rId5" Type="http://schemas.openxmlformats.org/officeDocument/2006/relationships/tags" Target="../tags/tag537.xml"/><Relationship Id="rId15" Type="http://schemas.openxmlformats.org/officeDocument/2006/relationships/tags" Target="../tags/tag547.xml"/><Relationship Id="rId23" Type="http://schemas.openxmlformats.org/officeDocument/2006/relationships/tags" Target="../tags/tag555.xml"/><Relationship Id="rId28" Type="http://schemas.openxmlformats.org/officeDocument/2006/relationships/image" Target="../media/image67.png"/><Relationship Id="rId36" Type="http://schemas.openxmlformats.org/officeDocument/2006/relationships/image" Target="../media/image75.png"/><Relationship Id="rId10" Type="http://schemas.openxmlformats.org/officeDocument/2006/relationships/tags" Target="../tags/tag542.xml"/><Relationship Id="rId19" Type="http://schemas.openxmlformats.org/officeDocument/2006/relationships/tags" Target="../tags/tag551.xml"/><Relationship Id="rId31" Type="http://schemas.openxmlformats.org/officeDocument/2006/relationships/image" Target="../media/image70.png"/><Relationship Id="rId4" Type="http://schemas.openxmlformats.org/officeDocument/2006/relationships/tags" Target="../tags/tag536.xml"/><Relationship Id="rId9" Type="http://schemas.openxmlformats.org/officeDocument/2006/relationships/tags" Target="../tags/tag541.xml"/><Relationship Id="rId14" Type="http://schemas.openxmlformats.org/officeDocument/2006/relationships/tags" Target="../tags/tag546.xml"/><Relationship Id="rId22" Type="http://schemas.openxmlformats.org/officeDocument/2006/relationships/tags" Target="../tags/tag554.xml"/><Relationship Id="rId27" Type="http://schemas.openxmlformats.org/officeDocument/2006/relationships/image" Target="../media/image66.png"/><Relationship Id="rId30" Type="http://schemas.openxmlformats.org/officeDocument/2006/relationships/image" Target="../media/image69.png"/><Relationship Id="rId35" Type="http://schemas.openxmlformats.org/officeDocument/2006/relationships/image" Target="../media/image74.png"/><Relationship Id="rId8" Type="http://schemas.openxmlformats.org/officeDocument/2006/relationships/tags" Target="../tags/tag540.xml"/><Relationship Id="rId3" Type="http://schemas.openxmlformats.org/officeDocument/2006/relationships/tags" Target="../tags/tag534.xml"/><Relationship Id="rId12" Type="http://schemas.openxmlformats.org/officeDocument/2006/relationships/tags" Target="../tags/tag544.xml"/><Relationship Id="rId17" Type="http://schemas.openxmlformats.org/officeDocument/2006/relationships/tags" Target="../tags/tag549.xml"/><Relationship Id="rId25" Type="http://schemas.openxmlformats.org/officeDocument/2006/relationships/audio" Target="../media/audio1.wav"/><Relationship Id="rId33" Type="http://schemas.openxmlformats.org/officeDocument/2006/relationships/image" Target="../media/image72.png"/><Relationship Id="rId38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13" Type="http://schemas.openxmlformats.org/officeDocument/2006/relationships/slideLayout" Target="../slideLayouts/slideLayout4.xml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12" Type="http://schemas.openxmlformats.org/officeDocument/2006/relationships/tags" Target="../tags/tag94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tags" Target="../tags/tag93.xml"/><Relationship Id="rId5" Type="http://schemas.openxmlformats.org/officeDocument/2006/relationships/tags" Target="../tags/tag87.xml"/><Relationship Id="rId10" Type="http://schemas.openxmlformats.org/officeDocument/2006/relationships/tags" Target="../tags/tag92.xml"/><Relationship Id="rId4" Type="http://schemas.openxmlformats.org/officeDocument/2006/relationships/tags" Target="../tags/tag86.xml"/><Relationship Id="rId9" Type="http://schemas.openxmlformats.org/officeDocument/2006/relationships/tags" Target="../tags/tag9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13" Type="http://schemas.openxmlformats.org/officeDocument/2006/relationships/image" Target="../media/image16.gif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12" Type="http://schemas.openxmlformats.org/officeDocument/2006/relationships/image" Target="../media/image15.gif"/><Relationship Id="rId2" Type="http://schemas.openxmlformats.org/officeDocument/2006/relationships/tags" Target="../tags/tag96.xml"/><Relationship Id="rId16" Type="http://schemas.openxmlformats.org/officeDocument/2006/relationships/image" Target="../media/image19.gif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99.xml"/><Relationship Id="rId15" Type="http://schemas.openxmlformats.org/officeDocument/2006/relationships/image" Target="../media/image18.gif"/><Relationship Id="rId10" Type="http://schemas.openxmlformats.org/officeDocument/2006/relationships/tags" Target="../tags/tag104.xml"/><Relationship Id="rId4" Type="http://schemas.openxmlformats.org/officeDocument/2006/relationships/tags" Target="../tags/tag98.xml"/><Relationship Id="rId9" Type="http://schemas.openxmlformats.org/officeDocument/2006/relationships/tags" Target="../tags/tag103.xml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12.xml"/><Relationship Id="rId3" Type="http://schemas.openxmlformats.org/officeDocument/2006/relationships/tags" Target="../tags/tag107.xml"/><Relationship Id="rId7" Type="http://schemas.openxmlformats.org/officeDocument/2006/relationships/tags" Target="../tags/tag111.xml"/><Relationship Id="rId12" Type="http://schemas.openxmlformats.org/officeDocument/2006/relationships/image" Target="../media/image21.gif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image" Target="../media/image17.png"/><Relationship Id="rId5" Type="http://schemas.openxmlformats.org/officeDocument/2006/relationships/tags" Target="../tags/tag109.xml"/><Relationship Id="rId10" Type="http://schemas.openxmlformats.org/officeDocument/2006/relationships/image" Target="../media/image20.gif"/><Relationship Id="rId4" Type="http://schemas.openxmlformats.org/officeDocument/2006/relationships/tags" Target="../tags/tag108.xml"/><Relationship Id="rId9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20.xml"/><Relationship Id="rId13" Type="http://schemas.openxmlformats.org/officeDocument/2006/relationships/image" Target="../media/image23.gif"/><Relationship Id="rId3" Type="http://schemas.openxmlformats.org/officeDocument/2006/relationships/tags" Target="../tags/tag115.xml"/><Relationship Id="rId7" Type="http://schemas.openxmlformats.org/officeDocument/2006/relationships/tags" Target="../tags/tag119.xml"/><Relationship Id="rId12" Type="http://schemas.openxmlformats.org/officeDocument/2006/relationships/image" Target="../media/image22.gif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117.xml"/><Relationship Id="rId10" Type="http://schemas.openxmlformats.org/officeDocument/2006/relationships/tags" Target="../tags/tag122.xml"/><Relationship Id="rId4" Type="http://schemas.openxmlformats.org/officeDocument/2006/relationships/tags" Target="../tags/tag116.xml"/><Relationship Id="rId9" Type="http://schemas.openxmlformats.org/officeDocument/2006/relationships/tags" Target="../tags/tag12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125.xml"/><Relationship Id="rId7" Type="http://schemas.openxmlformats.org/officeDocument/2006/relationships/tags" Target="../tags/tag129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tags" Target="../tags/tag128.xml"/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A4F433D9-68E9-0CE9-272C-05D95738636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1287124" y="124818"/>
            <a:ext cx="11658765" cy="5690462"/>
            <a:chOff x="-1287124" y="124818"/>
            <a:chExt cx="11658765" cy="5690462"/>
          </a:xfrm>
        </p:grpSpPr>
        <p:sp>
          <p:nvSpPr>
            <p:cNvPr id="6" name="圆角矩形​​ 10">
              <a:extLst>
                <a:ext uri="{FF2B5EF4-FFF2-40B4-BE49-F238E27FC236}">
                  <a16:creationId xmlns:a16="http://schemas.microsoft.com/office/drawing/2014/main" id="{0336A37C-D6B5-251A-B526-5C0CB8BF4DEA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835641" y="1100845"/>
              <a:ext cx="4536000" cy="648000"/>
            </a:xfrm>
            <a:prstGeom prst="roundRect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3200" kern="0">
                  <a:solidFill>
                    <a:srgbClr val="FFFF00"/>
                  </a:solidFill>
                  <a:cs typeface="Arial" panose="020B0604020202020204" pitchFamily="34" charset="0"/>
                  <a:sym typeface="Arial"/>
                </a:rPr>
                <a:t>第七章  力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62181C76-C324-4A5F-3EBC-7EC411DDD48F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-1287124" y="124818"/>
              <a:ext cx="60960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2024</a:t>
              </a:r>
              <a:r>
                <a:rPr lang="zh-CN" altLang="en-US" sz="2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人教版物理八年级下册</a:t>
              </a: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44C8F92C-6DCF-C657-89DB-F048CA8A9E97}"/>
                </a:ext>
              </a:extLst>
            </p:cNvPr>
            <p:cNvGrpSpPr/>
            <p:nvPr>
              <p:custDataLst>
                <p:tags r:id="rId6"/>
              </p:custDataLst>
            </p:nvPr>
          </p:nvGrpSpPr>
          <p:grpSpPr>
            <a:xfrm>
              <a:off x="-88308" y="421271"/>
              <a:ext cx="10325384" cy="5394009"/>
              <a:chOff x="-88308" y="421271"/>
              <a:chExt cx="10325384" cy="5394009"/>
            </a:xfrm>
          </p:grpSpPr>
          <p:sp>
            <p:nvSpPr>
              <p:cNvPr id="19" name="TextBox 8">
                <a:extLst>
                  <a:ext uri="{FF2B5EF4-FFF2-40B4-BE49-F238E27FC236}">
                    <a16:creationId xmlns:a16="http://schemas.microsoft.com/office/drawing/2014/main" id="{BCE87CA3-6317-37A2-3101-B9E03C2C38B6}"/>
                  </a:ext>
                </a:extLst>
              </p:cNvPr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6021553" y="3357228"/>
                <a:ext cx="4215523" cy="1384970"/>
              </a:xfrm>
              <a:prstGeom prst="rect">
                <a:avLst/>
              </a:prstGeom>
              <a:noFill/>
            </p:spPr>
            <p:txBody>
              <a:bodyPr wrap="square" lIns="91416" tIns="45708" rIns="91416" bIns="45708" rtlCol="0">
                <a:spAutoFit/>
              </a:bodyPr>
              <a:lstStyle>
                <a:defPPr>
                  <a:defRPr lang="zh-CN"/>
                </a:defPPr>
                <a:lvl1pPr>
                  <a:defRPr sz="2000">
                    <a:solidFill>
                      <a:schemeClr val="accent2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/>
                    <a:ea typeface="微软雅黑"/>
                    <a:cs typeface="Arial"/>
                    <a:sym typeface="Arial"/>
                  </a:rPr>
                  <a:t>授课教师：</a:t>
                </a:r>
                <a:r>
                  <a:rPr kumimoji="0" lang="en-US" altLang="zh-C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微软雅黑"/>
                    <a:cs typeface="Arial"/>
                    <a:sym typeface="Arial"/>
                  </a:rPr>
                  <a:t>********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8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/>
                    <a:ea typeface="微软雅黑"/>
                    <a:cs typeface="Arial"/>
                    <a:sym typeface="Arial"/>
                  </a:rPr>
                  <a:t> 班      级</a:t>
                </a:r>
                <a:r>
                  <a:rPr lang="zh-CN" altLang="en-US" sz="2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ea typeface="微软雅黑"/>
                    <a:cs typeface="Arial"/>
                    <a:sym typeface="Arial"/>
                  </a:rPr>
                  <a:t>：</a:t>
                </a:r>
                <a:r>
                  <a:rPr kumimoji="0" lang="en-US" altLang="zh-C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微软雅黑"/>
                    <a:cs typeface="Arial"/>
                    <a:sym typeface="Arial"/>
                  </a:rPr>
                  <a:t>********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ea typeface="微软雅黑"/>
                    <a:cs typeface="Arial"/>
                    <a:sym typeface="Arial"/>
                  </a:rPr>
                  <a:t> 时      间：</a:t>
                </a:r>
                <a:r>
                  <a:rPr kumimoji="0" lang="en-US" altLang="zh-C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微软雅黑"/>
                    <a:cs typeface="Arial"/>
                    <a:sym typeface="Arial"/>
                  </a:rPr>
                  <a:t>********</a:t>
                </a: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2D087AA5-35A9-9E49-BCE8-233DA0C3DC7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4">
                <a:alphaModFix amt="3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11104">
                <a:off x="2931774" y="3640664"/>
                <a:ext cx="1535614" cy="217461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F878B616-7102-5395-22A5-15F69431D20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8308" y="421271"/>
                <a:ext cx="2174616" cy="2174616"/>
              </a:xfrm>
              <a:prstGeom prst="rect">
                <a:avLst/>
              </a:prstGeom>
            </p:spPr>
          </p:pic>
        </p:grpSp>
      </p:grpSp>
      <p:sp>
        <p:nvSpPr>
          <p:cNvPr id="2" name="AutoShape 5">
            <a:extLst>
              <a:ext uri="{FF2B5EF4-FFF2-40B4-BE49-F238E27FC236}">
                <a16:creationId xmlns:a16="http://schemas.microsoft.com/office/drawing/2014/main" id="{92CD5A77-9358-BB7D-0BC2-86360B5FD49A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5496912" y="1793226"/>
            <a:ext cx="5133948" cy="1134501"/>
          </a:xfrm>
          <a:custGeom>
            <a:avLst/>
            <a:gdLst>
              <a:gd name="connsiteX0" fmla="*/ 0 w 5133948"/>
              <a:gd name="connsiteY0" fmla="*/ 189087 h 1134501"/>
              <a:gd name="connsiteX1" fmla="*/ 189087 w 5133948"/>
              <a:gd name="connsiteY1" fmla="*/ 0 h 1134501"/>
              <a:gd name="connsiteX2" fmla="*/ 4944861 w 5133948"/>
              <a:gd name="connsiteY2" fmla="*/ 0 h 1134501"/>
              <a:gd name="connsiteX3" fmla="*/ 5133948 w 5133948"/>
              <a:gd name="connsiteY3" fmla="*/ 189087 h 1134501"/>
              <a:gd name="connsiteX4" fmla="*/ 5133948 w 5133948"/>
              <a:gd name="connsiteY4" fmla="*/ 945414 h 1134501"/>
              <a:gd name="connsiteX5" fmla="*/ 4944861 w 5133948"/>
              <a:gd name="connsiteY5" fmla="*/ 1134501 h 1134501"/>
              <a:gd name="connsiteX6" fmla="*/ 189087 w 5133948"/>
              <a:gd name="connsiteY6" fmla="*/ 1134501 h 1134501"/>
              <a:gd name="connsiteX7" fmla="*/ 0 w 5133948"/>
              <a:gd name="connsiteY7" fmla="*/ 945414 h 1134501"/>
              <a:gd name="connsiteX8" fmla="*/ 0 w 5133948"/>
              <a:gd name="connsiteY8" fmla="*/ 189087 h 113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33948" h="1134501" fill="none" extrusionOk="0">
                <a:moveTo>
                  <a:pt x="0" y="189087"/>
                </a:moveTo>
                <a:cubicBezTo>
                  <a:pt x="3689" y="74372"/>
                  <a:pt x="84887" y="-6175"/>
                  <a:pt x="189087" y="0"/>
                </a:cubicBezTo>
                <a:cubicBezTo>
                  <a:pt x="1248000" y="-20655"/>
                  <a:pt x="3861378" y="-111687"/>
                  <a:pt x="4944861" y="0"/>
                </a:cubicBezTo>
                <a:cubicBezTo>
                  <a:pt x="5044231" y="17976"/>
                  <a:pt x="5137553" y="68778"/>
                  <a:pt x="5133948" y="189087"/>
                </a:cubicBezTo>
                <a:cubicBezTo>
                  <a:pt x="5146387" y="351140"/>
                  <a:pt x="5088127" y="760952"/>
                  <a:pt x="5133948" y="945414"/>
                </a:cubicBezTo>
                <a:cubicBezTo>
                  <a:pt x="5136851" y="1058106"/>
                  <a:pt x="5044624" y="1141213"/>
                  <a:pt x="4944861" y="1134501"/>
                </a:cubicBezTo>
                <a:cubicBezTo>
                  <a:pt x="4089172" y="1056676"/>
                  <a:pt x="1491340" y="1216779"/>
                  <a:pt x="189087" y="1134501"/>
                </a:cubicBezTo>
                <a:cubicBezTo>
                  <a:pt x="94698" y="1126656"/>
                  <a:pt x="-14431" y="1041665"/>
                  <a:pt x="0" y="945414"/>
                </a:cubicBezTo>
                <a:cubicBezTo>
                  <a:pt x="-33811" y="727352"/>
                  <a:pt x="-33253" y="414801"/>
                  <a:pt x="0" y="189087"/>
                </a:cubicBezTo>
                <a:close/>
              </a:path>
              <a:path w="5133948" h="1134501" stroke="0" extrusionOk="0">
                <a:moveTo>
                  <a:pt x="0" y="189087"/>
                </a:moveTo>
                <a:cubicBezTo>
                  <a:pt x="1979" y="86138"/>
                  <a:pt x="79715" y="-13761"/>
                  <a:pt x="189087" y="0"/>
                </a:cubicBezTo>
                <a:cubicBezTo>
                  <a:pt x="2556993" y="-83864"/>
                  <a:pt x="2612947" y="-109232"/>
                  <a:pt x="4944861" y="0"/>
                </a:cubicBezTo>
                <a:cubicBezTo>
                  <a:pt x="5051168" y="-4308"/>
                  <a:pt x="5131009" y="102147"/>
                  <a:pt x="5133948" y="189087"/>
                </a:cubicBezTo>
                <a:cubicBezTo>
                  <a:pt x="5101833" y="483226"/>
                  <a:pt x="5146102" y="635116"/>
                  <a:pt x="5133948" y="945414"/>
                </a:cubicBezTo>
                <a:cubicBezTo>
                  <a:pt x="5140424" y="1062026"/>
                  <a:pt x="5065713" y="1125499"/>
                  <a:pt x="4944861" y="1134501"/>
                </a:cubicBezTo>
                <a:cubicBezTo>
                  <a:pt x="4143252" y="1058495"/>
                  <a:pt x="1636545" y="1280291"/>
                  <a:pt x="189087" y="1134501"/>
                </a:cubicBezTo>
                <a:cubicBezTo>
                  <a:pt x="80170" y="1130257"/>
                  <a:pt x="14984" y="1059049"/>
                  <a:pt x="0" y="945414"/>
                </a:cubicBezTo>
                <a:cubicBezTo>
                  <a:pt x="-35272" y="629408"/>
                  <a:pt x="-8774" y="492653"/>
                  <a:pt x="0" y="189087"/>
                </a:cubicBezTo>
                <a:close/>
              </a:path>
            </a:pathLst>
          </a:custGeom>
          <a:ln w="57150"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</a:gradFill>
            <a:extLst>
              <a:ext uri="{C807C97D-BFC1-408E-A445-0C87EB9F89A2}">
                <ask:lineSketchStyleProps xmlns:ask="http://schemas.microsoft.com/office/drawing/2018/sketchyshapes" sd="1992993964">
                  <a:prstGeom prst="roundRect">
                    <a:avLst>
                      <a:gd name="adj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8745" tIns="49372" rIns="98745" bIns="49372" anchor="ctr"/>
          <a:lstStyle>
            <a:lvl1pPr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03275" indent="-309880"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235075" indent="-247650"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729105" indent="-247650"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222500" indent="-247650"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679700" indent="-24765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136900" indent="-24765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94100" indent="-24765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051300" indent="-24765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5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Times New Roman" panose="02020603050405020304" pitchFamily="18" charset="0"/>
              </a:rPr>
              <a:t>7.3 </a:t>
            </a:r>
            <a:r>
              <a:rPr lang="zh-CN" altLang="en-US" sz="5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Times New Roman" panose="02020603050405020304" pitchFamily="18" charset="0"/>
              </a:rPr>
              <a:t>重力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8F36C3E-B07E-98F0-EA9B-8DABD65AB8A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644" y="1796453"/>
            <a:ext cx="3429514" cy="455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  <p:sndAc>
      <p:stSnd>
        <p:snd r:embed="rId1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0"/>
          <p:cNvSpPr txBox="1"/>
          <p:nvPr>
            <p:custDataLst>
              <p:tags r:id="rId1"/>
            </p:custDataLst>
          </p:nvPr>
        </p:nvSpPr>
        <p:spPr>
          <a:xfrm>
            <a:off x="6273816" y="3128187"/>
            <a:ext cx="5314177" cy="1454244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3200" b="1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3200" b="1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）物体受到的重力大小跟它的质量成</a:t>
            </a:r>
            <a:r>
              <a:rPr lang="zh-CN" altLang="en-US" sz="3200" b="1" u="sng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en-US" altLang="zh-CN" sz="3200" b="1" u="sng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___</a:t>
            </a:r>
            <a:r>
              <a:rPr lang="zh-CN" altLang="en-US" sz="3200" b="1" u="sng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3200" b="1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关系。</a:t>
            </a:r>
          </a:p>
        </p:txBody>
      </p:sp>
      <p:sp>
        <p:nvSpPr>
          <p:cNvPr id="16" name="Text Box 11"/>
          <p:cNvSpPr txBox="1"/>
          <p:nvPr>
            <p:custDataLst>
              <p:tags r:id="rId2"/>
            </p:custDataLst>
          </p:nvPr>
        </p:nvSpPr>
        <p:spPr>
          <a:xfrm>
            <a:off x="6273129" y="4747455"/>
            <a:ext cx="5033857" cy="1454244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3200" b="1">
                <a:solidFill>
                  <a:srgbClr val="00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3200" b="1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）物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体所受的重力跟</a:t>
            </a:r>
            <a:r>
              <a:rPr lang="zh-CN" altLang="en-US" sz="3200" b="1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质量的比约等于</a:t>
            </a:r>
            <a:r>
              <a:rPr lang="en-US" altLang="zh-CN" sz="3200" b="1" u="sng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_____  _</a:t>
            </a:r>
            <a:r>
              <a:rPr lang="zh-CN" altLang="en-US" sz="3200" b="1">
                <a:solidFill>
                  <a:srgbClr val="00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Text Box 12"/>
          <p:cNvSpPr txBox="1"/>
          <p:nvPr>
            <p:custDataLst>
              <p:tags r:id="rId3"/>
            </p:custDataLst>
          </p:nvPr>
        </p:nvSpPr>
        <p:spPr>
          <a:xfrm>
            <a:off x="9112215" y="4110034"/>
            <a:ext cx="1150939" cy="5232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800" b="1">
                <a:solidFill>
                  <a:srgbClr val="99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正比</a:t>
            </a:r>
          </a:p>
        </p:txBody>
      </p:sp>
      <p:sp>
        <p:nvSpPr>
          <p:cNvPr id="18" name="Text Box 13"/>
          <p:cNvSpPr txBox="1"/>
          <p:nvPr>
            <p:custDataLst>
              <p:tags r:id="rId4"/>
            </p:custDataLst>
          </p:nvPr>
        </p:nvSpPr>
        <p:spPr>
          <a:xfrm>
            <a:off x="8660157" y="5695617"/>
            <a:ext cx="1785939" cy="5232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800" b="1">
                <a:solidFill>
                  <a:srgbClr val="99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　</a:t>
            </a:r>
            <a:r>
              <a:rPr lang="en-US" altLang="zh-CN" sz="2800" b="1">
                <a:solidFill>
                  <a:srgbClr val="990000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10 N/kg</a:t>
            </a:r>
          </a:p>
        </p:txBody>
      </p:sp>
      <p:cxnSp>
        <p:nvCxnSpPr>
          <p:cNvPr id="19" name="直接连接符 18"/>
          <p:cNvCxnSpPr/>
          <p:nvPr>
            <p:custDataLst>
              <p:tags r:id="rId5"/>
            </p:custDataLst>
          </p:nvPr>
        </p:nvCxnSpPr>
        <p:spPr>
          <a:xfrm flipV="1">
            <a:off x="2081228" y="3015191"/>
            <a:ext cx="2978573" cy="27499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30" name="组合 19520"/>
          <p:cNvGrpSpPr/>
          <p:nvPr>
            <p:custDataLst>
              <p:tags r:id="rId6"/>
            </p:custDataLst>
          </p:nvPr>
        </p:nvGrpSpPr>
        <p:grpSpPr>
          <a:xfrm>
            <a:off x="1412891" y="2250157"/>
            <a:ext cx="4860925" cy="4217988"/>
            <a:chOff x="385" y="1366"/>
            <a:chExt cx="3062" cy="2657"/>
          </a:xfrm>
        </p:grpSpPr>
        <p:grpSp>
          <p:nvGrpSpPr>
            <p:cNvPr id="9231" name="组合 19515"/>
            <p:cNvGrpSpPr/>
            <p:nvPr>
              <p:custDataLst>
                <p:tags r:id="rId10"/>
              </p:custDataLst>
            </p:nvPr>
          </p:nvGrpSpPr>
          <p:grpSpPr>
            <a:xfrm>
              <a:off x="517" y="1420"/>
              <a:ext cx="2611" cy="2428"/>
              <a:chOff x="583" y="1253"/>
              <a:chExt cx="2779" cy="2585"/>
            </a:xfrm>
          </p:grpSpPr>
          <p:sp>
            <p:nvSpPr>
              <p:cNvPr id="9232" name="直接连接符 19471"/>
              <p:cNvSpPr/>
              <p:nvPr>
                <p:custDataLst>
                  <p:tags r:id="rId14"/>
                </p:custDataLst>
              </p:nvPr>
            </p:nvSpPr>
            <p:spPr>
              <a:xfrm flipV="1">
                <a:off x="583" y="1253"/>
                <a:ext cx="1" cy="2585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lg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9233" name="直接连接符 19472"/>
              <p:cNvSpPr/>
              <p:nvPr>
                <p:custDataLst>
                  <p:tags r:id="rId15"/>
                </p:custDataLst>
              </p:nvPr>
            </p:nvSpPr>
            <p:spPr>
              <a:xfrm rot="5400000" flipH="1" flipV="1">
                <a:off x="1973" y="2449"/>
                <a:ext cx="0" cy="2778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lg"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9234" name="组合 19514"/>
              <p:cNvGrpSpPr/>
              <p:nvPr>
                <p:custDataLst>
                  <p:tags r:id="rId16"/>
                </p:custDataLst>
              </p:nvPr>
            </p:nvGrpSpPr>
            <p:grpSpPr>
              <a:xfrm>
                <a:off x="583" y="1423"/>
                <a:ext cx="2580" cy="2268"/>
                <a:chOff x="583" y="1423"/>
                <a:chExt cx="2580" cy="2268"/>
              </a:xfrm>
            </p:grpSpPr>
            <p:sp>
              <p:nvSpPr>
                <p:cNvPr id="9235" name="直接连接符 19473"/>
                <p:cNvSpPr/>
                <p:nvPr>
                  <p:custDataLst>
                    <p:tags r:id="rId35"/>
                  </p:custDataLst>
                </p:nvPr>
              </p:nvSpPr>
              <p:spPr>
                <a:xfrm>
                  <a:off x="583" y="1423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9236" name="直接连接符 19474"/>
                <p:cNvSpPr/>
                <p:nvPr>
                  <p:custDataLst>
                    <p:tags r:id="rId36"/>
                  </p:custDataLst>
                </p:nvPr>
              </p:nvSpPr>
              <p:spPr>
                <a:xfrm>
                  <a:off x="583" y="1565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9237" name="直接连接符 19475"/>
                <p:cNvSpPr/>
                <p:nvPr>
                  <p:custDataLst>
                    <p:tags r:id="rId37"/>
                  </p:custDataLst>
                </p:nvPr>
              </p:nvSpPr>
              <p:spPr>
                <a:xfrm>
                  <a:off x="583" y="1706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9238" name="直接连接符 19476"/>
                <p:cNvSpPr/>
                <p:nvPr>
                  <p:custDataLst>
                    <p:tags r:id="rId38"/>
                  </p:custDataLst>
                </p:nvPr>
              </p:nvSpPr>
              <p:spPr>
                <a:xfrm>
                  <a:off x="583" y="1848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9239" name="直接连接符 19477"/>
                <p:cNvSpPr/>
                <p:nvPr>
                  <p:custDataLst>
                    <p:tags r:id="rId39"/>
                  </p:custDataLst>
                </p:nvPr>
              </p:nvSpPr>
              <p:spPr>
                <a:xfrm>
                  <a:off x="583" y="1990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9240" name="直接连接符 19478"/>
                <p:cNvSpPr/>
                <p:nvPr>
                  <p:custDataLst>
                    <p:tags r:id="rId40"/>
                  </p:custDataLst>
                </p:nvPr>
              </p:nvSpPr>
              <p:spPr>
                <a:xfrm>
                  <a:off x="583" y="2132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9241" name="直接连接符 19479"/>
                <p:cNvSpPr/>
                <p:nvPr>
                  <p:custDataLst>
                    <p:tags r:id="rId41"/>
                  </p:custDataLst>
                </p:nvPr>
              </p:nvSpPr>
              <p:spPr>
                <a:xfrm>
                  <a:off x="583" y="2273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9242" name="直接连接符 19480"/>
                <p:cNvSpPr/>
                <p:nvPr>
                  <p:custDataLst>
                    <p:tags r:id="rId42"/>
                  </p:custDataLst>
                </p:nvPr>
              </p:nvSpPr>
              <p:spPr>
                <a:xfrm>
                  <a:off x="583" y="2415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9243" name="直接连接符 19481"/>
                <p:cNvSpPr/>
                <p:nvPr>
                  <p:custDataLst>
                    <p:tags r:id="rId43"/>
                  </p:custDataLst>
                </p:nvPr>
              </p:nvSpPr>
              <p:spPr>
                <a:xfrm>
                  <a:off x="583" y="2557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9244" name="直接连接符 19482"/>
                <p:cNvSpPr/>
                <p:nvPr>
                  <p:custDataLst>
                    <p:tags r:id="rId44"/>
                  </p:custDataLst>
                </p:nvPr>
              </p:nvSpPr>
              <p:spPr>
                <a:xfrm>
                  <a:off x="583" y="2699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9245" name="直接连接符 19483"/>
                <p:cNvSpPr/>
                <p:nvPr>
                  <p:custDataLst>
                    <p:tags r:id="rId45"/>
                  </p:custDataLst>
                </p:nvPr>
              </p:nvSpPr>
              <p:spPr>
                <a:xfrm>
                  <a:off x="583" y="2840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9246" name="直接连接符 19484"/>
                <p:cNvSpPr/>
                <p:nvPr>
                  <p:custDataLst>
                    <p:tags r:id="rId46"/>
                  </p:custDataLst>
                </p:nvPr>
              </p:nvSpPr>
              <p:spPr>
                <a:xfrm>
                  <a:off x="583" y="2982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9247" name="直接连接符 19485"/>
                <p:cNvSpPr/>
                <p:nvPr>
                  <p:custDataLst>
                    <p:tags r:id="rId47"/>
                  </p:custDataLst>
                </p:nvPr>
              </p:nvSpPr>
              <p:spPr>
                <a:xfrm>
                  <a:off x="583" y="3124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9248" name="直接连接符 19487"/>
                <p:cNvSpPr/>
                <p:nvPr>
                  <p:custDataLst>
                    <p:tags r:id="rId48"/>
                  </p:custDataLst>
                </p:nvPr>
              </p:nvSpPr>
              <p:spPr>
                <a:xfrm>
                  <a:off x="583" y="3266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9249" name="直接连接符 19488"/>
                <p:cNvSpPr/>
                <p:nvPr>
                  <p:custDataLst>
                    <p:tags r:id="rId49"/>
                  </p:custDataLst>
                </p:nvPr>
              </p:nvSpPr>
              <p:spPr>
                <a:xfrm>
                  <a:off x="583" y="3407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9250" name="直接连接符 19489"/>
                <p:cNvSpPr/>
                <p:nvPr>
                  <p:custDataLst>
                    <p:tags r:id="rId50"/>
                  </p:custDataLst>
                </p:nvPr>
              </p:nvSpPr>
              <p:spPr>
                <a:xfrm>
                  <a:off x="583" y="3549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9251" name="直接连接符 19490"/>
                <p:cNvSpPr/>
                <p:nvPr>
                  <p:custDataLst>
                    <p:tags r:id="rId51"/>
                  </p:custDataLst>
                </p:nvPr>
              </p:nvSpPr>
              <p:spPr>
                <a:xfrm>
                  <a:off x="583" y="3691"/>
                  <a:ext cx="2580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  <p:grpSp>
            <p:nvGrpSpPr>
              <p:cNvPr id="9252" name="组合 19511"/>
              <p:cNvGrpSpPr/>
              <p:nvPr>
                <p:custDataLst>
                  <p:tags r:id="rId17"/>
                </p:custDataLst>
              </p:nvPr>
            </p:nvGrpSpPr>
            <p:grpSpPr>
              <a:xfrm>
                <a:off x="735" y="1423"/>
                <a:ext cx="2428" cy="2410"/>
                <a:chOff x="300" y="1536"/>
                <a:chExt cx="2268" cy="2297"/>
              </a:xfrm>
            </p:grpSpPr>
            <p:sp>
              <p:nvSpPr>
                <p:cNvPr id="9253" name="直接连接符 19493"/>
                <p:cNvSpPr/>
                <p:nvPr>
                  <p:custDataLst>
                    <p:tags r:id="rId18"/>
                  </p:custDataLst>
                </p:nvPr>
              </p:nvSpPr>
              <p:spPr>
                <a:xfrm flipH="1">
                  <a:off x="300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9254" name="直接连接符 19494"/>
                <p:cNvSpPr/>
                <p:nvPr>
                  <p:custDataLst>
                    <p:tags r:id="rId19"/>
                  </p:custDataLst>
                </p:nvPr>
              </p:nvSpPr>
              <p:spPr>
                <a:xfrm flipH="1">
                  <a:off x="442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9255" name="直接连接符 19495"/>
                <p:cNvSpPr/>
                <p:nvPr>
                  <p:custDataLst>
                    <p:tags r:id="rId20"/>
                  </p:custDataLst>
                </p:nvPr>
              </p:nvSpPr>
              <p:spPr>
                <a:xfrm flipH="1">
                  <a:off x="584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9256" name="直接连接符 19496"/>
                <p:cNvSpPr/>
                <p:nvPr>
                  <p:custDataLst>
                    <p:tags r:id="rId21"/>
                  </p:custDataLst>
                </p:nvPr>
              </p:nvSpPr>
              <p:spPr>
                <a:xfrm flipH="1">
                  <a:off x="725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9257" name="直接连接符 19497"/>
                <p:cNvSpPr/>
                <p:nvPr>
                  <p:custDataLst>
                    <p:tags r:id="rId22"/>
                  </p:custDataLst>
                </p:nvPr>
              </p:nvSpPr>
              <p:spPr>
                <a:xfrm flipH="1">
                  <a:off x="867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9258" name="直接连接符 19498"/>
                <p:cNvSpPr/>
                <p:nvPr>
                  <p:custDataLst>
                    <p:tags r:id="rId23"/>
                  </p:custDataLst>
                </p:nvPr>
              </p:nvSpPr>
              <p:spPr>
                <a:xfrm flipH="1">
                  <a:off x="1009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9259" name="直接连接符 19499"/>
                <p:cNvSpPr/>
                <p:nvPr>
                  <p:custDataLst>
                    <p:tags r:id="rId24"/>
                  </p:custDataLst>
                </p:nvPr>
              </p:nvSpPr>
              <p:spPr>
                <a:xfrm flipH="1">
                  <a:off x="1151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9260" name="直接连接符 19500"/>
                <p:cNvSpPr/>
                <p:nvPr>
                  <p:custDataLst>
                    <p:tags r:id="rId25"/>
                  </p:custDataLst>
                </p:nvPr>
              </p:nvSpPr>
              <p:spPr>
                <a:xfrm flipH="1">
                  <a:off x="1293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9261" name="直接连接符 19501"/>
                <p:cNvSpPr/>
                <p:nvPr>
                  <p:custDataLst>
                    <p:tags r:id="rId26"/>
                  </p:custDataLst>
                </p:nvPr>
              </p:nvSpPr>
              <p:spPr>
                <a:xfrm flipH="1">
                  <a:off x="1434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9262" name="直接连接符 19502"/>
                <p:cNvSpPr/>
                <p:nvPr>
                  <p:custDataLst>
                    <p:tags r:id="rId27"/>
                  </p:custDataLst>
                </p:nvPr>
              </p:nvSpPr>
              <p:spPr>
                <a:xfrm flipH="1">
                  <a:off x="1576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9263" name="直接连接符 19503"/>
                <p:cNvSpPr/>
                <p:nvPr>
                  <p:custDataLst>
                    <p:tags r:id="rId28"/>
                  </p:custDataLst>
                </p:nvPr>
              </p:nvSpPr>
              <p:spPr>
                <a:xfrm flipH="1">
                  <a:off x="1718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9264" name="直接连接符 19504"/>
                <p:cNvSpPr/>
                <p:nvPr>
                  <p:custDataLst>
                    <p:tags r:id="rId29"/>
                  </p:custDataLst>
                </p:nvPr>
              </p:nvSpPr>
              <p:spPr>
                <a:xfrm flipH="1">
                  <a:off x="1860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9265" name="直接连接符 19505"/>
                <p:cNvSpPr/>
                <p:nvPr>
                  <p:custDataLst>
                    <p:tags r:id="rId30"/>
                  </p:custDataLst>
                </p:nvPr>
              </p:nvSpPr>
              <p:spPr>
                <a:xfrm flipH="1">
                  <a:off x="2002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9266" name="直接连接符 19506"/>
                <p:cNvSpPr/>
                <p:nvPr>
                  <p:custDataLst>
                    <p:tags r:id="rId31"/>
                  </p:custDataLst>
                </p:nvPr>
              </p:nvSpPr>
              <p:spPr>
                <a:xfrm flipH="1">
                  <a:off x="2143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9267" name="直接连接符 19507"/>
                <p:cNvSpPr/>
                <p:nvPr>
                  <p:custDataLst>
                    <p:tags r:id="rId32"/>
                  </p:custDataLst>
                </p:nvPr>
              </p:nvSpPr>
              <p:spPr>
                <a:xfrm flipH="1">
                  <a:off x="2285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9268" name="直接连接符 19508"/>
                <p:cNvSpPr/>
                <p:nvPr>
                  <p:custDataLst>
                    <p:tags r:id="rId33"/>
                  </p:custDataLst>
                </p:nvPr>
              </p:nvSpPr>
              <p:spPr>
                <a:xfrm flipH="1">
                  <a:off x="2426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9269" name="直接连接符 19509"/>
                <p:cNvSpPr/>
                <p:nvPr>
                  <p:custDataLst>
                    <p:tags r:id="rId34"/>
                  </p:custDataLst>
                </p:nvPr>
              </p:nvSpPr>
              <p:spPr>
                <a:xfrm flipH="1">
                  <a:off x="2568" y="1536"/>
                  <a:ext cx="0" cy="2297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</p:grpSp>
        <p:sp>
          <p:nvSpPr>
            <p:cNvPr id="9270" name="文本框 19516"/>
            <p:cNvSpPr txBox="1"/>
            <p:nvPr>
              <p:custDataLst>
                <p:tags r:id="rId11"/>
              </p:custDataLst>
            </p:nvPr>
          </p:nvSpPr>
          <p:spPr>
            <a:xfrm>
              <a:off x="2968" y="3653"/>
              <a:ext cx="479" cy="23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i="1">
                  <a:latin typeface="Times New Roman" panose="02020603050405020304" pitchFamily="18" charset="0"/>
                  <a:ea typeface="宋体" panose="02010600030101010101" pitchFamily="2" charset="-122"/>
                </a:rPr>
                <a:t>m</a:t>
              </a:r>
              <a:r>
                <a:rPr lang="en-US" altLang="zh-CN" b="1">
                  <a:latin typeface="Times New Roman" panose="02020603050405020304" pitchFamily="18" charset="0"/>
                  <a:ea typeface="宋体" panose="02010600030101010101" pitchFamily="2" charset="-122"/>
                </a:rPr>
                <a:t>/kg</a:t>
              </a:r>
            </a:p>
          </p:txBody>
        </p:sp>
        <p:sp>
          <p:nvSpPr>
            <p:cNvPr id="9271" name="文本框 19517"/>
            <p:cNvSpPr txBox="1"/>
            <p:nvPr>
              <p:custDataLst>
                <p:tags r:id="rId12"/>
              </p:custDataLst>
            </p:nvPr>
          </p:nvSpPr>
          <p:spPr>
            <a:xfrm>
              <a:off x="518" y="1366"/>
              <a:ext cx="479" cy="23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i="1">
                  <a:latin typeface="Times New Roman" panose="02020603050405020304" pitchFamily="18" charset="0"/>
                  <a:ea typeface="宋体" panose="02010600030101010101" pitchFamily="2" charset="-122"/>
                </a:rPr>
                <a:t>G </a:t>
              </a:r>
              <a:r>
                <a:rPr lang="en-US" altLang="zh-CN" b="1">
                  <a:latin typeface="Times New Roman" panose="02020603050405020304" pitchFamily="18" charset="0"/>
                  <a:ea typeface="宋体" panose="02010600030101010101" pitchFamily="2" charset="-122"/>
                </a:rPr>
                <a:t>/N</a:t>
              </a:r>
            </a:p>
          </p:txBody>
        </p:sp>
        <p:sp>
          <p:nvSpPr>
            <p:cNvPr id="9272" name="文本框 19518"/>
            <p:cNvSpPr txBox="1"/>
            <p:nvPr>
              <p:custDataLst>
                <p:tags r:id="rId13"/>
              </p:custDataLst>
            </p:nvPr>
          </p:nvSpPr>
          <p:spPr>
            <a:xfrm>
              <a:off x="385" y="3790"/>
              <a:ext cx="187" cy="23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latin typeface="Times New Roman" panose="02020603050405020304" pitchFamily="18" charset="0"/>
                  <a:ea typeface="宋体" panose="02010600030101010101" pitchFamily="2" charset="-122"/>
                </a:rPr>
                <a:t>0</a:t>
              </a:r>
            </a:p>
          </p:txBody>
        </p:sp>
      </p:grpSp>
      <p:cxnSp>
        <p:nvCxnSpPr>
          <p:cNvPr id="4" name="直接连接符 3"/>
          <p:cNvCxnSpPr/>
          <p:nvPr>
            <p:custDataLst>
              <p:tags r:id="rId7"/>
            </p:custDataLst>
          </p:nvPr>
        </p:nvCxnSpPr>
        <p:spPr>
          <a:xfrm flipV="1">
            <a:off x="1622335" y="5663565"/>
            <a:ext cx="584200" cy="519007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>
            <p:custDataLst>
              <p:tags r:id="rId8"/>
            </p:custDataLst>
          </p:nvPr>
        </p:nvSpPr>
        <p:spPr>
          <a:xfrm>
            <a:off x="744059" y="683232"/>
            <a:ext cx="10441260" cy="145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3200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以质量为横坐标、重力为纵坐标描点并连接这些点。观察并思考：物体所受重力跟它的质量有什么关系？</a:t>
            </a:r>
          </a:p>
        </p:txBody>
      </p:sp>
      <p:sp>
        <p:nvSpPr>
          <p:cNvPr id="72" name="TextBox 3"/>
          <p:cNvSpPr txBox="1"/>
          <p:nvPr>
            <p:custDataLst>
              <p:tags r:id="rId9"/>
            </p:custDataLst>
          </p:nvPr>
        </p:nvSpPr>
        <p:spPr>
          <a:xfrm>
            <a:off x="5893610" y="2373646"/>
            <a:ext cx="2994025" cy="584775"/>
          </a:xfrm>
          <a:prstGeom prst="rect">
            <a:avLst/>
          </a:prstGeom>
          <a:noFill/>
          <a:ln w="254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实验结论</a:t>
            </a:r>
            <a:r>
              <a:rPr lang="en-US" altLang="zh-CN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endParaRPr lang="zh-CN" altLang="en-US" sz="32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>
            <p:custDataLst>
              <p:tags r:id="rId1"/>
            </p:custDataLst>
          </p:nvPr>
        </p:nvSpPr>
        <p:spPr>
          <a:xfrm>
            <a:off x="1243799" y="1107347"/>
            <a:ext cx="10273196" cy="4700575"/>
          </a:xfrm>
          <a:prstGeom prst="roundRect">
            <a:avLst/>
          </a:prstGeom>
          <a:solidFill>
            <a:srgbClr val="006600"/>
          </a:solidFill>
          <a:ln>
            <a:solidFill>
              <a:srgbClr val="996633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69" y="2065796"/>
            <a:ext cx="1698625" cy="2350771"/>
          </a:xfrm>
          <a:prstGeom prst="rect">
            <a:avLst/>
          </a:prstGeom>
        </p:spPr>
      </p:pic>
      <p:sp>
        <p:nvSpPr>
          <p:cNvPr id="2" name="Text Box 8"/>
          <p:cNvSpPr txBox="1"/>
          <p:nvPr>
            <p:custDataLst>
              <p:tags r:id="rId3"/>
            </p:custDataLst>
          </p:nvPr>
        </p:nvSpPr>
        <p:spPr>
          <a:xfrm>
            <a:off x="1438275" y="3862670"/>
            <a:ext cx="10078720" cy="147617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chemeClr val="bg1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altLang="en-US" sz="32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．</a:t>
            </a:r>
            <a:r>
              <a:rPr lang="en-US" altLang="zh-CN" sz="3200" b="1">
                <a:solidFill>
                  <a:schemeClr val="bg1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 i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= 9.8 N/kg</a:t>
            </a: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。它表示</a:t>
            </a:r>
            <a:r>
              <a:rPr lang="zh-CN" altLang="en-US" sz="3200" b="1" u="sng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质量为</a:t>
            </a:r>
            <a:r>
              <a:rPr lang="en-US" altLang="zh-CN" sz="3200" b="1" u="sng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 kg</a:t>
            </a:r>
            <a:r>
              <a:rPr lang="zh-CN" altLang="en-US" sz="3200" b="1" u="sng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的物体所受到的重力是</a:t>
            </a:r>
            <a:r>
              <a:rPr lang="en-US" altLang="zh-CN" sz="3200" b="1" u="sng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9.8 N</a:t>
            </a: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。在粗略计算时，</a:t>
            </a:r>
            <a:r>
              <a:rPr lang="en-US" altLang="zh-CN" sz="3200" b="1" i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g</a:t>
            </a: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可以取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10 N/kg</a:t>
            </a:r>
            <a:r>
              <a:rPr lang="zh-CN" altLang="en-US" sz="3200" b="1">
                <a:solidFill>
                  <a:schemeClr val="bg1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6" name="Rectangle 9"/>
          <p:cNvSpPr/>
          <p:nvPr>
            <p:custDataLst>
              <p:tags r:id="rId4"/>
            </p:custDataLst>
          </p:nvPr>
        </p:nvSpPr>
        <p:spPr>
          <a:xfrm>
            <a:off x="1671956" y="1534356"/>
            <a:ext cx="7989888" cy="5847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ea typeface="仿宋" panose="02010609060101010101" charset="-122"/>
              </a:rPr>
              <a:t>1</a:t>
            </a: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  <a:ea typeface="仿宋" panose="02010609060101010101" charset="-122"/>
              </a:rPr>
              <a:t>．物体所受的</a:t>
            </a:r>
            <a:r>
              <a:rPr lang="zh-CN" altLang="en-US" sz="3200" b="1">
                <a:solidFill>
                  <a:srgbClr val="FFFF00"/>
                </a:solidFill>
                <a:latin typeface="宋体" panose="02010600030101010101" pitchFamily="2" charset="-122"/>
                <a:ea typeface="仿宋" panose="02010609060101010101" charset="-122"/>
              </a:rPr>
              <a:t>重力</a:t>
            </a: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  <a:ea typeface="仿宋" panose="02010609060101010101" charset="-122"/>
              </a:rPr>
              <a:t>与物体的</a:t>
            </a:r>
            <a:r>
              <a:rPr lang="zh-CN" altLang="en-US" sz="3200" b="1">
                <a:solidFill>
                  <a:srgbClr val="FFFF00"/>
                </a:solidFill>
                <a:latin typeface="宋体" panose="02010600030101010101" pitchFamily="2" charset="-122"/>
                <a:ea typeface="仿宋" panose="02010609060101010101" charset="-122"/>
              </a:rPr>
              <a:t>质量</a:t>
            </a: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  <a:ea typeface="仿宋" panose="02010609060101010101" charset="-122"/>
              </a:rPr>
              <a:t>成</a:t>
            </a:r>
            <a:r>
              <a:rPr lang="zh-CN" altLang="en-US" sz="3200" b="1">
                <a:solidFill>
                  <a:srgbClr val="FFFF00"/>
                </a:solidFill>
                <a:latin typeface="宋体" panose="02010600030101010101" pitchFamily="2" charset="-122"/>
                <a:ea typeface="仿宋" panose="02010609060101010101" charset="-122"/>
              </a:rPr>
              <a:t>正比</a:t>
            </a: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  <a:ea typeface="仿宋" panose="02010609060101010101" charset="-122"/>
              </a:rPr>
              <a:t>。</a:t>
            </a:r>
          </a:p>
        </p:txBody>
      </p:sp>
      <p:graphicFrame>
        <p:nvGraphicFramePr>
          <p:cNvPr id="25" name="对象 24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2326548" y="2449972"/>
          <a:ext cx="1590257" cy="124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6764000" imgH="14630400" progId="Equation.DSMT4">
                  <p:embed/>
                </p:oleObj>
              </mc:Choice>
              <mc:Fallback>
                <p:oleObj name="Equation" r:id="rId16" imgW="16764000" imgH="1463040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326548" y="2449972"/>
                        <a:ext cx="1590257" cy="12408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3"/>
          <p:cNvSpPr txBox="1"/>
          <p:nvPr>
            <p:custDataLst>
              <p:tags r:id="rId6"/>
            </p:custDataLst>
          </p:nvPr>
        </p:nvSpPr>
        <p:spPr>
          <a:xfrm>
            <a:off x="1579881" y="2759675"/>
            <a:ext cx="801823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．</a:t>
            </a:r>
          </a:p>
        </p:txBody>
      </p:sp>
      <p:sp>
        <p:nvSpPr>
          <p:cNvPr id="28" name="Text Box 8"/>
          <p:cNvSpPr txBox="1"/>
          <p:nvPr>
            <p:custDataLst>
              <p:tags r:id="rId7"/>
            </p:custDataLst>
          </p:nvPr>
        </p:nvSpPr>
        <p:spPr>
          <a:xfrm>
            <a:off x="4066223" y="2759675"/>
            <a:ext cx="762000" cy="5847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</a:t>
            </a:r>
          </a:p>
        </p:txBody>
      </p:sp>
      <p:sp>
        <p:nvSpPr>
          <p:cNvPr id="29" name="文本框 28"/>
          <p:cNvSpPr txBox="1"/>
          <p:nvPr>
            <p:custDataLst>
              <p:tags r:id="rId8"/>
            </p:custDataLst>
          </p:nvPr>
        </p:nvSpPr>
        <p:spPr>
          <a:xfrm>
            <a:off x="4754161" y="2728771"/>
            <a:ext cx="1626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36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</a:p>
        </p:txBody>
      </p:sp>
      <p:grpSp>
        <p:nvGrpSpPr>
          <p:cNvPr id="26630" name="组合 26629"/>
          <p:cNvGrpSpPr/>
          <p:nvPr>
            <p:custDataLst>
              <p:tags r:id="rId9"/>
            </p:custDataLst>
          </p:nvPr>
        </p:nvGrpSpPr>
        <p:grpSpPr>
          <a:xfrm>
            <a:off x="6583046" y="2449971"/>
            <a:ext cx="1596625" cy="1412875"/>
            <a:chOff x="0" y="0"/>
            <a:chExt cx="1003" cy="890"/>
          </a:xfrm>
        </p:grpSpPr>
        <p:sp>
          <p:nvSpPr>
            <p:cNvPr id="26631" name="文本框 26630"/>
            <p:cNvSpPr txBox="1"/>
            <p:nvPr>
              <p:custDataLst>
                <p:tags r:id="rId12"/>
              </p:custDataLst>
            </p:nvPr>
          </p:nvSpPr>
          <p:spPr>
            <a:xfrm>
              <a:off x="0" y="0"/>
              <a:ext cx="1003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l"/>
              <a:r>
                <a:rPr lang="en-US" altLang="zh-CN" sz="3200" b="1" i="1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G</a:t>
              </a:r>
              <a:r>
                <a:rPr lang="en-US" altLang="zh-CN" sz="3200" b="1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——</a:t>
              </a:r>
            </a:p>
          </p:txBody>
        </p:sp>
        <p:sp>
          <p:nvSpPr>
            <p:cNvPr id="26632" name="文本框 26631"/>
            <p:cNvSpPr txBox="1"/>
            <p:nvPr>
              <p:custDataLst>
                <p:tags r:id="rId13"/>
              </p:custDataLst>
            </p:nvPr>
          </p:nvSpPr>
          <p:spPr>
            <a:xfrm>
              <a:off x="0" y="522"/>
              <a:ext cx="1003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l"/>
              <a:r>
                <a:rPr lang="en-US" altLang="zh-CN" sz="3200" b="1" i="1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</a:t>
              </a:r>
              <a:r>
                <a:rPr lang="en-US" altLang="zh-CN" sz="3200" b="1">
                  <a:solidFill>
                    <a:schemeClr val="bg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——</a:t>
              </a:r>
            </a:p>
          </p:txBody>
        </p:sp>
      </p:grpSp>
      <p:sp>
        <p:nvSpPr>
          <p:cNvPr id="26633" name="矩形 26632"/>
          <p:cNvSpPr/>
          <p:nvPr>
            <p:custDataLst>
              <p:tags r:id="rId10"/>
            </p:custDataLst>
          </p:nvPr>
        </p:nvSpPr>
        <p:spPr>
          <a:xfrm>
            <a:off x="7878446" y="2440269"/>
            <a:ext cx="369633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重力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——</a:t>
            </a: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牛顿（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26634" name="矩形 26633"/>
          <p:cNvSpPr/>
          <p:nvPr>
            <p:custDataLst>
              <p:tags r:id="rId11"/>
            </p:custDataLst>
          </p:nvPr>
        </p:nvSpPr>
        <p:spPr>
          <a:xfrm>
            <a:off x="7878446" y="3278469"/>
            <a:ext cx="369633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质量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——</a:t>
            </a: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千克（</a:t>
            </a: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kg</a:t>
            </a: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27" grpId="0"/>
      <p:bldP spid="28" grpId="0"/>
      <p:bldP spid="29" grpId="0"/>
      <p:bldP spid="26633" grpId="0"/>
      <p:bldP spid="266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4"/>
          <p:cNvSpPr txBox="1"/>
          <p:nvPr>
            <p:custDataLst>
              <p:tags r:id="rId1"/>
            </p:custDataLst>
          </p:nvPr>
        </p:nvSpPr>
        <p:spPr>
          <a:xfrm>
            <a:off x="892909" y="804271"/>
            <a:ext cx="10746031" cy="113877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例题</a:t>
            </a: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　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一辆汽车的质量是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 t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，则这辆汽车受到的重力是多少？（</a:t>
            </a:r>
            <a:r>
              <a:rPr lang="en-US" altLang="zh-CN" sz="32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=10 N/kg</a:t>
            </a:r>
            <a:r>
              <a:rPr lang="zh-CN" altLang="en-US" sz="36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2" name="Text Box 5"/>
          <p:cNvSpPr txBox="1"/>
          <p:nvPr>
            <p:custDataLst>
              <p:tags r:id="rId2"/>
            </p:custDataLst>
          </p:nvPr>
        </p:nvSpPr>
        <p:spPr>
          <a:xfrm>
            <a:off x="1660208" y="2151663"/>
            <a:ext cx="1584325" cy="5847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已知：</a:t>
            </a:r>
          </a:p>
        </p:txBody>
      </p:sp>
      <p:sp>
        <p:nvSpPr>
          <p:cNvPr id="9" name="Text Box 6"/>
          <p:cNvSpPr txBox="1"/>
          <p:nvPr>
            <p:custDataLst>
              <p:tags r:id="rId3"/>
            </p:custDataLst>
          </p:nvPr>
        </p:nvSpPr>
        <p:spPr>
          <a:xfrm>
            <a:off x="3069909" y="2151663"/>
            <a:ext cx="3136900" cy="5847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i="1">
                <a:latin typeface="Times New Roman" panose="02020603050405020304" pitchFamily="18" charset="0"/>
                <a:ea typeface="楷体" panose="02010609060101010101" pitchFamily="49" charset="-122"/>
              </a:rPr>
              <a:t>m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</a:rPr>
              <a:t>=3t=3 000kg</a:t>
            </a:r>
          </a:p>
        </p:txBody>
      </p:sp>
      <p:sp>
        <p:nvSpPr>
          <p:cNvPr id="10" name="Text Box 7"/>
          <p:cNvSpPr txBox="1"/>
          <p:nvPr>
            <p:custDataLst>
              <p:tags r:id="rId4"/>
            </p:custDataLst>
          </p:nvPr>
        </p:nvSpPr>
        <p:spPr>
          <a:xfrm>
            <a:off x="6233795" y="2151663"/>
            <a:ext cx="2087563" cy="5847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i="1">
                <a:latin typeface="Times New Roman" panose="02020603050405020304" pitchFamily="18" charset="0"/>
                <a:ea typeface="宋体" panose="02010600030101010101" pitchFamily="2" charset="-122"/>
              </a:rPr>
              <a:t>g</a:t>
            </a: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</a:rPr>
              <a:t>=10 N/kg</a:t>
            </a:r>
          </a:p>
        </p:txBody>
      </p:sp>
      <p:sp>
        <p:nvSpPr>
          <p:cNvPr id="11" name="Text Box 8"/>
          <p:cNvSpPr txBox="1"/>
          <p:nvPr>
            <p:custDataLst>
              <p:tags r:id="rId5"/>
            </p:custDataLst>
          </p:nvPr>
        </p:nvSpPr>
        <p:spPr>
          <a:xfrm>
            <a:off x="1660209" y="2708875"/>
            <a:ext cx="1081087" cy="5847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求：</a:t>
            </a:r>
          </a:p>
        </p:txBody>
      </p:sp>
      <p:sp>
        <p:nvSpPr>
          <p:cNvPr id="12" name="Text Box 9"/>
          <p:cNvSpPr txBox="1"/>
          <p:nvPr>
            <p:custDataLst>
              <p:tags r:id="rId6"/>
            </p:custDataLst>
          </p:nvPr>
        </p:nvSpPr>
        <p:spPr>
          <a:xfrm>
            <a:off x="2606357" y="2754914"/>
            <a:ext cx="1728787" cy="5847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i="1">
                <a:latin typeface="Times New Roman" panose="02020603050405020304" pitchFamily="18" charset="0"/>
                <a:ea typeface="楷体" panose="02010609060101010101" pitchFamily="49" charset="-122"/>
              </a:rPr>
              <a:t>G</a:t>
            </a:r>
          </a:p>
        </p:txBody>
      </p:sp>
      <p:sp>
        <p:nvSpPr>
          <p:cNvPr id="13" name="Text Box 10"/>
          <p:cNvSpPr txBox="1"/>
          <p:nvPr>
            <p:custDataLst>
              <p:tags r:id="rId7"/>
            </p:custDataLst>
          </p:nvPr>
        </p:nvSpPr>
        <p:spPr>
          <a:xfrm>
            <a:off x="1660209" y="3339114"/>
            <a:ext cx="1008063" cy="5847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解：</a:t>
            </a:r>
          </a:p>
        </p:txBody>
      </p:sp>
      <p:sp>
        <p:nvSpPr>
          <p:cNvPr id="16" name="Text Box 11"/>
          <p:cNvSpPr txBox="1"/>
          <p:nvPr>
            <p:custDataLst>
              <p:tags r:id="rId8"/>
            </p:custDataLst>
          </p:nvPr>
        </p:nvSpPr>
        <p:spPr>
          <a:xfrm>
            <a:off x="2556856" y="3323925"/>
            <a:ext cx="4032251" cy="5847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由重力计算公式得</a:t>
            </a:r>
          </a:p>
        </p:txBody>
      </p:sp>
      <p:sp>
        <p:nvSpPr>
          <p:cNvPr id="17" name="Text Box 12"/>
          <p:cNvSpPr txBox="1"/>
          <p:nvPr>
            <p:custDataLst>
              <p:tags r:id="rId9"/>
            </p:custDataLst>
          </p:nvPr>
        </p:nvSpPr>
        <p:spPr>
          <a:xfrm>
            <a:off x="2996883" y="3969350"/>
            <a:ext cx="3168651" cy="5847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i="1">
                <a:latin typeface="Times New Roman" panose="02020603050405020304" pitchFamily="18" charset="0"/>
                <a:ea typeface="楷体" panose="02010609060101010101" pitchFamily="49" charset="-122"/>
              </a:rPr>
              <a:t>G 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</a:rPr>
              <a:t>= </a:t>
            </a:r>
            <a:r>
              <a:rPr lang="en-US" altLang="zh-CN" sz="3200" b="1" i="1">
                <a:latin typeface="Times New Roman" panose="02020603050405020304" pitchFamily="18" charset="0"/>
                <a:ea typeface="楷体" panose="02010609060101010101" pitchFamily="49" charset="-122"/>
              </a:rPr>
              <a:t>mg</a:t>
            </a:r>
          </a:p>
        </p:txBody>
      </p:sp>
      <p:sp>
        <p:nvSpPr>
          <p:cNvPr id="18" name="Text Box 13"/>
          <p:cNvSpPr txBox="1"/>
          <p:nvPr>
            <p:custDataLst>
              <p:tags r:id="rId10"/>
            </p:custDataLst>
          </p:nvPr>
        </p:nvSpPr>
        <p:spPr>
          <a:xfrm>
            <a:off x="3371533" y="4555137"/>
            <a:ext cx="4032251" cy="5847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</a:rPr>
              <a:t>=3 000 kg×10 N/kg</a:t>
            </a:r>
          </a:p>
        </p:txBody>
      </p:sp>
      <p:sp>
        <p:nvSpPr>
          <p:cNvPr id="19" name="Text Box 14"/>
          <p:cNvSpPr txBox="1"/>
          <p:nvPr>
            <p:custDataLst>
              <p:tags r:id="rId11"/>
            </p:custDataLst>
          </p:nvPr>
        </p:nvSpPr>
        <p:spPr>
          <a:xfrm>
            <a:off x="3357246" y="5145689"/>
            <a:ext cx="2663825" cy="5847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=30 000N</a:t>
            </a:r>
          </a:p>
        </p:txBody>
      </p:sp>
      <p:sp>
        <p:nvSpPr>
          <p:cNvPr id="20" name="Text Box 15"/>
          <p:cNvSpPr txBox="1"/>
          <p:nvPr>
            <p:custDataLst>
              <p:tags r:id="rId12"/>
            </p:custDataLst>
          </p:nvPr>
        </p:nvSpPr>
        <p:spPr>
          <a:xfrm>
            <a:off x="1930082" y="5784896"/>
            <a:ext cx="7272337" cy="5847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</a:rPr>
              <a:t>答：质量为</a:t>
            </a: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</a:rPr>
              <a:t>3 t</a:t>
            </a: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</a:rPr>
              <a:t>的汽车重力是</a:t>
            </a: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</a:rPr>
              <a:t>30 000 N</a:t>
            </a: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7759" y="3015791"/>
            <a:ext cx="3914936" cy="26468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对象 24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5542281" y="845326"/>
          <a:ext cx="3455671" cy="3831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5" imgW="3009900" imgH="3695700" progId="Paint.Picture">
                  <p:embed/>
                </p:oleObj>
              </mc:Choice>
              <mc:Fallback>
                <p:oleObj r:id="rId15" imgW="3009900" imgH="3695700" progId="Paint.Pictur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6">
                        <a:lum bright="-30000" contrast="48000"/>
                      </a:blip>
                      <a:stretch>
                        <a:fillRect/>
                      </a:stretch>
                    </p:blipFill>
                    <p:spPr>
                      <a:xfrm>
                        <a:off x="5542281" y="845326"/>
                        <a:ext cx="3455671" cy="38315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对象 20">
            <a:hlinkClick r:id="rId17" action="ppaction://hlinkfile"/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201546" y="778017"/>
          <a:ext cx="2783205" cy="389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8" imgW="2419350" imgH="3562350" progId="Paint.Picture">
                  <p:embed/>
                </p:oleObj>
              </mc:Choice>
              <mc:Fallback>
                <p:oleObj r:id="rId18" imgW="2419350" imgH="3562350" progId="Paint.Pictur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9">
                        <a:lum bright="-30000" contrast="48000"/>
                      </a:blip>
                      <a:stretch>
                        <a:fillRect/>
                      </a:stretch>
                    </p:blipFill>
                    <p:spPr>
                      <a:xfrm>
                        <a:off x="2201546" y="778017"/>
                        <a:ext cx="2783205" cy="3898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对象 18436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133851" y="2476641"/>
          <a:ext cx="850900" cy="1430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0" imgW="850900" imgH="1430655" progId="Flash.Movie">
                  <p:embed/>
                </p:oleObj>
              </mc:Choice>
              <mc:Fallback>
                <p:oleObj r:id="rId20" imgW="850900" imgH="1430655" progId="Flash.Movi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1">
                        <a:lum bright="-18000" contrast="12000"/>
                      </a:blip>
                      <a:stretch>
                        <a:fillRect/>
                      </a:stretch>
                    </p:blipFill>
                    <p:spPr>
                      <a:xfrm>
                        <a:off x="4133851" y="2476641"/>
                        <a:ext cx="850900" cy="1430339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8" name="对象 18437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8883651" y="2476641"/>
          <a:ext cx="850900" cy="1430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0" imgW="850900" imgH="1430655" progId="Flash.Movie">
                  <p:embed/>
                </p:oleObj>
              </mc:Choice>
              <mc:Fallback>
                <p:oleObj r:id="rId20" imgW="850900" imgH="1430655" progId="Flash.Movi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1">
                        <a:lum bright="-18000" contrast="18000"/>
                      </a:blip>
                      <a:stretch>
                        <a:fillRect/>
                      </a:stretch>
                    </p:blipFill>
                    <p:spPr>
                      <a:xfrm>
                        <a:off x="8883651" y="2476641"/>
                        <a:ext cx="850900" cy="1430339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9" name="对象 18438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1965325" y="3852685"/>
          <a:ext cx="9337040" cy="544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2" imgW="6984365" imgH="429895" progId="Flash.Movie">
                  <p:embed/>
                </p:oleObj>
              </mc:Choice>
              <mc:Fallback>
                <p:oleObj r:id="rId22" imgW="6984365" imgH="429895" progId="Flash.Movi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965325" y="3852685"/>
                        <a:ext cx="9337040" cy="54419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1" name="对象 18440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4037331" y="2116597"/>
          <a:ext cx="219075" cy="2150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4" imgW="184150" imgH="1591310" progId="Flash.Movie">
                  <p:embed/>
                </p:oleObj>
              </mc:Choice>
              <mc:Fallback>
                <p:oleObj r:id="rId24" imgW="184150" imgH="1591310" progId="Flash.Movi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037331" y="2116597"/>
                        <a:ext cx="219075" cy="215074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2" name="对象 18441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8778875" y="2202322"/>
          <a:ext cx="219075" cy="2065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6" imgW="184150" imgH="1591310" progId="Flash.Movie">
                  <p:embed/>
                </p:oleObj>
              </mc:Choice>
              <mc:Fallback>
                <p:oleObj r:id="rId26" imgW="184150" imgH="1591310" progId="Flash.Movi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8778875" y="2202322"/>
                        <a:ext cx="219075" cy="206565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9" name="矩形 18448"/>
          <p:cNvSpPr/>
          <p:nvPr>
            <p:custDataLst>
              <p:tags r:id="rId8"/>
            </p:custDataLst>
          </p:nvPr>
        </p:nvSpPr>
        <p:spPr>
          <a:xfrm>
            <a:off x="514986" y="4912767"/>
            <a:ext cx="11492231" cy="1786643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    通过观察发现，无论铁架台是否倾斜，重物静止时悬线总处于</a:t>
            </a: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竖直向下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的方向，即和水平面垂直。这个方向就是重力的方向，所以重力的方向总是</a:t>
            </a: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竖直向下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的。</a:t>
            </a:r>
          </a:p>
        </p:txBody>
      </p:sp>
      <p:grpSp>
        <p:nvGrpSpPr>
          <p:cNvPr id="5" name="组合 4"/>
          <p:cNvGrpSpPr/>
          <p:nvPr>
            <p:custDataLst>
              <p:tags r:id="rId9"/>
            </p:custDataLst>
          </p:nvPr>
        </p:nvGrpSpPr>
        <p:grpSpPr>
          <a:xfrm>
            <a:off x="3365922" y="711977"/>
            <a:ext cx="4697731" cy="613411"/>
            <a:chOff x="6108" y="1013"/>
            <a:chExt cx="7398" cy="966"/>
          </a:xfrm>
        </p:grpSpPr>
        <p:grpSp>
          <p:nvGrpSpPr>
            <p:cNvPr id="2" name="组合 18"/>
            <p:cNvGrpSpPr/>
            <p:nvPr>
              <p:custDataLst>
                <p:tags r:id="rId10"/>
              </p:custDataLst>
            </p:nvPr>
          </p:nvGrpSpPr>
          <p:grpSpPr>
            <a:xfrm>
              <a:off x="6108" y="1138"/>
              <a:ext cx="3235" cy="841"/>
              <a:chOff x="2212974" y="684067"/>
              <a:chExt cx="2054866" cy="534409"/>
            </a:xfrm>
          </p:grpSpPr>
          <p:sp>
            <p:nvSpPr>
              <p:cNvPr id="8" name="圆角矩形 7"/>
              <p:cNvSpPr/>
              <p:nvPr>
                <p:custDataLst>
                  <p:tags r:id="rId12"/>
                </p:custDataLst>
              </p:nvPr>
            </p:nvSpPr>
            <p:spPr>
              <a:xfrm>
                <a:off x="2212974" y="684067"/>
                <a:ext cx="2054866" cy="513483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kumimoji="1" lang="zh-CN" altLang="en-US"/>
              </a:p>
            </p:txBody>
          </p:sp>
          <p:sp>
            <p:nvSpPr>
              <p:cNvPr id="10" name="矩形 1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2417584" y="731692"/>
                <a:ext cx="1724087" cy="48678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sz="32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3</a:t>
                </a:r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9346" y="1013"/>
              <a:ext cx="4160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</a:lstStyle>
            <a:p>
              <a:r>
                <a:rPr lang="en-US" altLang="zh-CN" sz="3200"/>
                <a:t> </a:t>
              </a:r>
              <a:r>
                <a:rPr lang="zh-CN" altLang="en-US" sz="3200"/>
                <a:t>重力的方向</a:t>
              </a:r>
              <a:endParaRPr lang="en-US" altLang="zh-CN" sz="3200"/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文本框 19457">
            <a:hlinkClick r:id="rId5" action="ppaction://hlinksldjump"/>
          </p:cNvPr>
          <p:cNvSpPr txBox="1"/>
          <p:nvPr>
            <p:custDataLst>
              <p:tags r:id="rId1"/>
            </p:custDataLst>
          </p:nvPr>
        </p:nvSpPr>
        <p:spPr>
          <a:xfrm>
            <a:off x="676140" y="832813"/>
            <a:ext cx="11307904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重力的方向总是竖直向下的，那“下”到底是指什么方向呢？</a:t>
            </a:r>
          </a:p>
        </p:txBody>
      </p:sp>
      <p:sp>
        <p:nvSpPr>
          <p:cNvPr id="19460" name="文本框 19459">
            <a:hlinkClick r:id="rId5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9145234" y="1740063"/>
            <a:ext cx="749300" cy="45243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>
                <a:solidFill>
                  <a:srgbClr val="008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重力的方向指向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地心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9821" y="1670798"/>
            <a:ext cx="3783960" cy="462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hlinkClick r:id="rId10" action="ppaction://hlinkfile"/>
          </p:cNvPr>
          <p:cNvSpPr txBox="1"/>
          <p:nvPr>
            <p:custDataLst>
              <p:tags r:id="rId1"/>
            </p:custDataLst>
          </p:nvPr>
        </p:nvSpPr>
        <p:spPr>
          <a:xfrm>
            <a:off x="1651497" y="5770263"/>
            <a:ext cx="348044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检查墙面是否竖直</a:t>
            </a: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rcRect l="3853" t="52480" r="60427" b="3289"/>
          <a:stretch>
            <a:fillRect/>
          </a:stretch>
        </p:blipFill>
        <p:spPr>
          <a:xfrm>
            <a:off x="7252936" y="1738339"/>
            <a:ext cx="3931073" cy="390313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6" name="文本框 15">
            <a:hlinkClick r:id="rId12" action="ppaction://hlinkfile"/>
          </p:cNvPr>
          <p:cNvSpPr txBox="1"/>
          <p:nvPr>
            <p:custDataLst>
              <p:tags r:id="rId3"/>
            </p:custDataLst>
          </p:nvPr>
        </p:nvSpPr>
        <p:spPr>
          <a:xfrm>
            <a:off x="7464177" y="5803819"/>
            <a:ext cx="348044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检查台面是否水平</a:t>
            </a:r>
          </a:p>
        </p:txBody>
      </p:sp>
      <p:grpSp>
        <p:nvGrpSpPr>
          <p:cNvPr id="23" name="组合 22"/>
          <p:cNvGrpSpPr/>
          <p:nvPr>
            <p:custDataLst>
              <p:tags r:id="rId4"/>
            </p:custDataLst>
          </p:nvPr>
        </p:nvGrpSpPr>
        <p:grpSpPr>
          <a:xfrm>
            <a:off x="3958467" y="688645"/>
            <a:ext cx="4139749" cy="699256"/>
            <a:chOff x="2506980" y="579256"/>
            <a:chExt cx="3958508" cy="495548"/>
          </a:xfrm>
        </p:grpSpPr>
        <p:pic>
          <p:nvPicPr>
            <p:cNvPr id="24" name="Picture 3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矩形 24"/>
            <p:cNvSpPr/>
            <p:nvPr>
              <p:custDataLst>
                <p:tags r:id="rId7"/>
              </p:custDataLst>
            </p:nvPr>
          </p:nvSpPr>
          <p:spPr>
            <a:xfrm>
              <a:off x="2593872" y="579256"/>
              <a:ext cx="3871616" cy="414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重力方向的应用</a:t>
              </a: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4459" y="1704782"/>
            <a:ext cx="4622607" cy="393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4136074" y="667697"/>
            <a:ext cx="3973548" cy="614680"/>
            <a:chOff x="6111" y="884"/>
            <a:chExt cx="5171" cy="968"/>
          </a:xfrm>
        </p:grpSpPr>
        <p:grpSp>
          <p:nvGrpSpPr>
            <p:cNvPr id="3" name="组合 18"/>
            <p:cNvGrpSpPr/>
            <p:nvPr>
              <p:custDataLst>
                <p:tags r:id="rId35"/>
              </p:custDataLst>
            </p:nvPr>
          </p:nvGrpSpPr>
          <p:grpSpPr>
            <a:xfrm>
              <a:off x="6111" y="923"/>
              <a:ext cx="2851" cy="929"/>
              <a:chOff x="2212975" y="547401"/>
              <a:chExt cx="1810118" cy="590689"/>
            </a:xfrm>
          </p:grpSpPr>
          <p:sp>
            <p:nvSpPr>
              <p:cNvPr id="8" name="圆角矩形 7"/>
              <p:cNvSpPr/>
              <p:nvPr>
                <p:custDataLst>
                  <p:tags r:id="rId37"/>
                </p:custDataLst>
              </p:nvPr>
            </p:nvSpPr>
            <p:spPr>
              <a:xfrm>
                <a:off x="2212975" y="547401"/>
                <a:ext cx="1810118" cy="590689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kumimoji="1" lang="zh-CN" altLang="en-US"/>
              </a:p>
            </p:txBody>
          </p:sp>
          <p:sp>
            <p:nvSpPr>
              <p:cNvPr id="7" name="矩形 1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2340820" y="617612"/>
                <a:ext cx="1516380" cy="48685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sz="32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4</a:t>
                </a:r>
              </a:p>
            </p:txBody>
          </p:sp>
        </p:grpSp>
        <p:sp>
          <p:nvSpPr>
            <p:cNvPr id="9" name="文本框 8"/>
            <p:cNvSpPr txBox="1"/>
            <p:nvPr>
              <p:custDataLst>
                <p:tags r:id="rId36"/>
              </p:custDataLst>
            </p:nvPr>
          </p:nvSpPr>
          <p:spPr>
            <a:xfrm>
              <a:off x="9074" y="884"/>
              <a:ext cx="2208" cy="9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3200" b="1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3200" b="1">
                  <a:latin typeface="黑体" panose="02010609060101010101" pitchFamily="49" charset="-122"/>
                  <a:ea typeface="黑体" panose="02010609060101010101" pitchFamily="49" charset="-122"/>
                </a:rPr>
                <a:t>重 心</a:t>
              </a:r>
              <a:endParaRPr lang="en-US" altLang="zh-CN" sz="3200" b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17" name="Picture 5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1" t="1" r="28673" b="347"/>
          <a:stretch>
            <a:fillRect/>
          </a:stretch>
        </p:blipFill>
        <p:spPr bwMode="auto">
          <a:xfrm>
            <a:off x="1550738" y="1552069"/>
            <a:ext cx="2331452" cy="4465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9" name="组合 38"/>
          <p:cNvGrpSpPr/>
          <p:nvPr>
            <p:custDataLst>
              <p:tags r:id="rId3"/>
            </p:custDataLst>
          </p:nvPr>
        </p:nvGrpSpPr>
        <p:grpSpPr>
          <a:xfrm>
            <a:off x="2056766" y="3965603"/>
            <a:ext cx="1312863" cy="1689100"/>
            <a:chOff x="1697993" y="3230683"/>
            <a:chExt cx="1314256" cy="1689759"/>
          </a:xfrm>
        </p:grpSpPr>
        <p:cxnSp>
          <p:nvCxnSpPr>
            <p:cNvPr id="18" name="直接箭头连接符 17"/>
            <p:cNvCxnSpPr/>
            <p:nvPr>
              <p:custDataLst>
                <p:tags r:id="rId14"/>
              </p:custDataLst>
            </p:nvPr>
          </p:nvCxnSpPr>
          <p:spPr>
            <a:xfrm rot="5400000">
              <a:off x="1511285" y="4074518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/>
            <p:nvPr>
              <p:custDataLst>
                <p:tags r:id="rId15"/>
              </p:custDataLst>
            </p:nvPr>
          </p:nvCxnSpPr>
          <p:spPr>
            <a:xfrm rot="5400000">
              <a:off x="1699036" y="4356145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>
              <p:custDataLst>
                <p:tags r:id="rId16"/>
              </p:custDataLst>
            </p:nvPr>
          </p:nvCxnSpPr>
          <p:spPr>
            <a:xfrm rot="5400000">
              <a:off x="1886787" y="4637772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>
              <p:custDataLst>
                <p:tags r:id="rId17"/>
              </p:custDataLst>
            </p:nvPr>
          </p:nvCxnSpPr>
          <p:spPr>
            <a:xfrm rot="5400000">
              <a:off x="1886787" y="4262270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>
              <p:custDataLst>
                <p:tags r:id="rId18"/>
              </p:custDataLst>
            </p:nvPr>
          </p:nvCxnSpPr>
          <p:spPr>
            <a:xfrm rot="5400000">
              <a:off x="1699036" y="3886767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/>
            <p:cNvCxnSpPr/>
            <p:nvPr>
              <p:custDataLst>
                <p:tags r:id="rId19"/>
              </p:custDataLst>
            </p:nvPr>
          </p:nvCxnSpPr>
          <p:spPr>
            <a:xfrm rot="5400000">
              <a:off x="1886787" y="3886767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>
              <p:custDataLst>
                <p:tags r:id="rId20"/>
              </p:custDataLst>
            </p:nvPr>
          </p:nvCxnSpPr>
          <p:spPr>
            <a:xfrm rot="5400000">
              <a:off x="2072451" y="3605141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/>
            <p:cNvCxnSpPr/>
            <p:nvPr>
              <p:custDataLst>
                <p:tags r:id="rId21"/>
              </p:custDataLst>
            </p:nvPr>
          </p:nvCxnSpPr>
          <p:spPr>
            <a:xfrm rot="5400000">
              <a:off x="2074538" y="4074518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>
              <p:custDataLst>
                <p:tags r:id="rId22"/>
              </p:custDataLst>
            </p:nvPr>
          </p:nvCxnSpPr>
          <p:spPr>
            <a:xfrm rot="5400000">
              <a:off x="2074538" y="4637772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>
              <p:custDataLst>
                <p:tags r:id="rId23"/>
              </p:custDataLst>
            </p:nvPr>
          </p:nvCxnSpPr>
          <p:spPr>
            <a:xfrm rot="5400000">
              <a:off x="2260202" y="3417390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/>
            <p:nvPr>
              <p:custDataLst>
                <p:tags r:id="rId24"/>
              </p:custDataLst>
            </p:nvPr>
          </p:nvCxnSpPr>
          <p:spPr>
            <a:xfrm rot="5400000">
              <a:off x="2260202" y="3886767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28"/>
            <p:cNvCxnSpPr/>
            <p:nvPr>
              <p:custDataLst>
                <p:tags r:id="rId25"/>
              </p:custDataLst>
            </p:nvPr>
          </p:nvCxnSpPr>
          <p:spPr>
            <a:xfrm rot="5400000">
              <a:off x="2260202" y="4356145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/>
            <p:cNvCxnSpPr/>
            <p:nvPr>
              <p:custDataLst>
                <p:tags r:id="rId26"/>
              </p:custDataLst>
            </p:nvPr>
          </p:nvCxnSpPr>
          <p:spPr>
            <a:xfrm rot="5400000">
              <a:off x="2260202" y="4731647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/>
            <p:cNvCxnSpPr/>
            <p:nvPr>
              <p:custDataLst>
                <p:tags r:id="rId27"/>
              </p:custDataLst>
            </p:nvPr>
          </p:nvCxnSpPr>
          <p:spPr>
            <a:xfrm rot="5400000">
              <a:off x="2447953" y="3511265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/>
            <p:cNvCxnSpPr/>
            <p:nvPr>
              <p:custDataLst>
                <p:tags r:id="rId28"/>
              </p:custDataLst>
            </p:nvPr>
          </p:nvCxnSpPr>
          <p:spPr>
            <a:xfrm rot="5400000">
              <a:off x="2447953" y="3980643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/>
            <p:cNvCxnSpPr/>
            <p:nvPr>
              <p:custDataLst>
                <p:tags r:id="rId29"/>
              </p:custDataLst>
            </p:nvPr>
          </p:nvCxnSpPr>
          <p:spPr>
            <a:xfrm rot="5400000">
              <a:off x="2447953" y="4450021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/>
            <p:nvPr>
              <p:custDataLst>
                <p:tags r:id="rId30"/>
              </p:custDataLst>
            </p:nvPr>
          </p:nvCxnSpPr>
          <p:spPr>
            <a:xfrm rot="5400000">
              <a:off x="2635704" y="3605141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/>
            <p:nvPr>
              <p:custDataLst>
                <p:tags r:id="rId31"/>
              </p:custDataLst>
            </p:nvPr>
          </p:nvCxnSpPr>
          <p:spPr>
            <a:xfrm rot="5400000">
              <a:off x="2635704" y="4074518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/>
            <p:cNvCxnSpPr/>
            <p:nvPr>
              <p:custDataLst>
                <p:tags r:id="rId32"/>
              </p:custDataLst>
            </p:nvPr>
          </p:nvCxnSpPr>
          <p:spPr>
            <a:xfrm rot="5400000">
              <a:off x="2637791" y="4543896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>
              <p:custDataLst>
                <p:tags r:id="rId33"/>
              </p:custDataLst>
            </p:nvPr>
          </p:nvCxnSpPr>
          <p:spPr>
            <a:xfrm rot="5400000">
              <a:off x="2823454" y="4543896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/>
            <p:cNvCxnSpPr/>
            <p:nvPr>
              <p:custDataLst>
                <p:tags r:id="rId34"/>
              </p:custDataLst>
            </p:nvPr>
          </p:nvCxnSpPr>
          <p:spPr>
            <a:xfrm rot="5400000">
              <a:off x="2823454" y="3792892"/>
              <a:ext cx="375502" cy="208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直接箭头连接符 39"/>
          <p:cNvCxnSpPr/>
          <p:nvPr>
            <p:custDataLst>
              <p:tags r:id="rId4"/>
            </p:custDataLst>
          </p:nvPr>
        </p:nvCxnSpPr>
        <p:spPr>
          <a:xfrm rot="5400000" flipH="1" flipV="1">
            <a:off x="2025175" y="3118037"/>
            <a:ext cx="1501775" cy="158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31"/>
          <p:cNvSpPr txBox="1"/>
          <p:nvPr>
            <p:custDataLst>
              <p:tags r:id="rId5"/>
            </p:custDataLst>
          </p:nvPr>
        </p:nvSpPr>
        <p:spPr>
          <a:xfrm>
            <a:off x="3110155" y="1854991"/>
            <a:ext cx="458780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 i="1">
                <a:latin typeface="Times New Roman" panose="02020603050405020304" pitchFamily="18" charset="0"/>
                <a:ea typeface="楷体" panose="02010609060101010101" pitchFamily="49" charset="-122"/>
              </a:rPr>
              <a:t>F</a:t>
            </a:r>
            <a:endParaRPr lang="zh-CN" altLang="en-US" sz="3200" b="1" i="1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grpSp>
        <p:nvGrpSpPr>
          <p:cNvPr id="42" name="组合 41"/>
          <p:cNvGrpSpPr/>
          <p:nvPr>
            <p:custDataLst>
              <p:tags r:id="rId6"/>
            </p:custDataLst>
          </p:nvPr>
        </p:nvGrpSpPr>
        <p:grpSpPr>
          <a:xfrm>
            <a:off x="6326866" y="1814621"/>
            <a:ext cx="2121977" cy="4252870"/>
            <a:chOff x="6882318" y="1126913"/>
            <a:chExt cx="1674098" cy="3413732"/>
          </a:xfrm>
        </p:grpSpPr>
        <p:pic>
          <p:nvPicPr>
            <p:cNvPr id="43" name="Picture 5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85" r="23111"/>
            <a:stretch>
              <a:fillRect/>
            </a:stretch>
          </p:blipFill>
          <p:spPr bwMode="auto">
            <a:xfrm>
              <a:off x="6882318" y="1126913"/>
              <a:ext cx="1674098" cy="30499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44" name="直接箭头连接符 43"/>
            <p:cNvCxnSpPr/>
            <p:nvPr>
              <p:custDataLst>
                <p:tags r:id="rId10"/>
              </p:custDataLst>
            </p:nvPr>
          </p:nvCxnSpPr>
          <p:spPr>
            <a:xfrm rot="5400000">
              <a:off x="7063893" y="3834636"/>
              <a:ext cx="1142214" cy="79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/>
            <p:cNvCxnSpPr/>
            <p:nvPr>
              <p:custDataLst>
                <p:tags r:id="rId11"/>
              </p:custDataLst>
            </p:nvPr>
          </p:nvCxnSpPr>
          <p:spPr>
            <a:xfrm rot="5400000" flipH="1" flipV="1">
              <a:off x="7071536" y="2142322"/>
              <a:ext cx="1143008" cy="1588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90" name="TextBox 32"/>
            <p:cNvSpPr txBox="1"/>
            <p:nvPr>
              <p:custDataLst>
                <p:tags r:id="rId12"/>
              </p:custDataLst>
            </p:nvPr>
          </p:nvSpPr>
          <p:spPr>
            <a:xfrm>
              <a:off x="7787369" y="1357062"/>
              <a:ext cx="361947" cy="46939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3200" b="1" i="1">
                  <a:latin typeface="Times New Roman" panose="02020603050405020304" pitchFamily="18" charset="0"/>
                  <a:ea typeface="宋体" panose="02010600030101010101" pitchFamily="2" charset="-122"/>
                </a:rPr>
                <a:t>F</a:t>
              </a:r>
              <a:endParaRPr lang="zh-CN" altLang="en-US" sz="3200" b="1" i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5391" name="TextBox 33"/>
            <p:cNvSpPr txBox="1"/>
            <p:nvPr>
              <p:custDataLst>
                <p:tags r:id="rId13"/>
              </p:custDataLst>
            </p:nvPr>
          </p:nvSpPr>
          <p:spPr>
            <a:xfrm>
              <a:off x="7715981" y="4071253"/>
              <a:ext cx="379652" cy="46939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3200" b="1" i="1">
                  <a:solidFill>
                    <a:srgbClr val="99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G</a:t>
              </a:r>
              <a:endParaRPr lang="zh-CN" altLang="en-US" sz="3200" b="1" i="1">
                <a:solidFill>
                  <a:srgbClr val="99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46" name="TextBox 36"/>
          <p:cNvSpPr txBox="1"/>
          <p:nvPr>
            <p:custDataLst>
              <p:tags r:id="rId7"/>
            </p:custDataLst>
          </p:nvPr>
        </p:nvSpPr>
        <p:spPr>
          <a:xfrm>
            <a:off x="4285183" y="2224282"/>
            <a:ext cx="1564740" cy="293157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defRPr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zh-CN" altLang="en-US" sz="3200"/>
              <a:t>地球吸引物体的每一个部分。</a:t>
            </a:r>
          </a:p>
        </p:txBody>
      </p:sp>
      <p:sp>
        <p:nvSpPr>
          <p:cNvPr id="10" name="矩形 9"/>
          <p:cNvSpPr/>
          <p:nvPr>
            <p:custDataLst>
              <p:tags r:id="rId8"/>
            </p:custDataLst>
          </p:nvPr>
        </p:nvSpPr>
        <p:spPr>
          <a:xfrm>
            <a:off x="8823495" y="2253729"/>
            <a:ext cx="3245467" cy="2931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作用效果上就好像重力作用在某一点上。这个点叫作物体的</a:t>
            </a: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重心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6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7815580" y="3563762"/>
            <a:ext cx="2371725" cy="2371725"/>
          </a:xfrm>
          <a:prstGeom prst="rect">
            <a:avLst/>
          </a:prstGeom>
        </p:spPr>
      </p:pic>
      <p:sp>
        <p:nvSpPr>
          <p:cNvPr id="8" name="Text Box 10"/>
          <p:cNvSpPr txBox="1"/>
          <p:nvPr>
            <p:custDataLst>
              <p:tags r:id="rId2"/>
            </p:custDataLst>
          </p:nvPr>
        </p:nvSpPr>
        <p:spPr>
          <a:xfrm>
            <a:off x="1318895" y="3030185"/>
            <a:ext cx="10294204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>
                <a:solidFill>
                  <a:srgbClr val="990000"/>
                </a:solidFill>
                <a:latin typeface="Tahoma" panose="020B0604030504040204" pitchFamily="34" charset="0"/>
                <a:ea typeface="宋体" panose="02010600030101010101" pitchFamily="2" charset="-122"/>
              </a:rPr>
              <a:t>质地均匀、外形规则</a:t>
            </a:r>
            <a:r>
              <a:rPr lang="zh-CN" altLang="en-US" sz="3200" b="1">
                <a:latin typeface="Tahoma" panose="020B0604030504040204" pitchFamily="34" charset="0"/>
                <a:ea typeface="宋体" panose="02010600030101010101" pitchFamily="2" charset="-122"/>
              </a:rPr>
              <a:t>的物体，其重心</a:t>
            </a:r>
            <a:r>
              <a:rPr lang="zh-CN" altLang="en-US" sz="3200" b="1">
                <a:latin typeface="Calibri" panose="020F0502020204030204" pitchFamily="34" charset="0"/>
                <a:ea typeface="宋体" panose="02010600030101010101" pitchFamily="2" charset="-122"/>
              </a:rPr>
              <a:t>在它的</a:t>
            </a:r>
            <a:r>
              <a:rPr lang="zh-CN" altLang="en-US" sz="3200" b="1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几何中心</a:t>
            </a:r>
            <a:r>
              <a:rPr lang="zh-CN" altLang="en-US" sz="3200" b="1">
                <a:latin typeface="Calibri" panose="020F0502020204030204" pitchFamily="34" charset="0"/>
                <a:ea typeface="宋体" panose="02010600030101010101" pitchFamily="2" charset="-122"/>
              </a:rPr>
              <a:t>上。</a:t>
            </a:r>
          </a:p>
        </p:txBody>
      </p:sp>
      <p:grpSp>
        <p:nvGrpSpPr>
          <p:cNvPr id="2" name="Group 11"/>
          <p:cNvGrpSpPr/>
          <p:nvPr>
            <p:custDataLst>
              <p:tags r:id="rId3"/>
            </p:custDataLst>
          </p:nvPr>
        </p:nvGrpSpPr>
        <p:grpSpPr>
          <a:xfrm>
            <a:off x="1682751" y="3883165"/>
            <a:ext cx="1676400" cy="1676400"/>
            <a:chOff x="816" y="2352"/>
            <a:chExt cx="1056" cy="1056"/>
          </a:xfrm>
        </p:grpSpPr>
        <p:sp>
          <p:nvSpPr>
            <p:cNvPr id="9219" name="Oval 10"/>
            <p:cNvSpPr/>
            <p:nvPr>
              <p:custDataLst>
                <p:tags r:id="rId24"/>
              </p:custDataLst>
            </p:nvPr>
          </p:nvSpPr>
          <p:spPr>
            <a:xfrm>
              <a:off x="816" y="2352"/>
              <a:ext cx="1056" cy="1056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100000"/>
                  </a:srgbClr>
                </a:gs>
                <a:gs pos="16000">
                  <a:srgbClr val="1F1F1F">
                    <a:alpha val="100000"/>
                  </a:srgbClr>
                </a:gs>
                <a:gs pos="17999">
                  <a:srgbClr val="FFFFFF">
                    <a:alpha val="100000"/>
                  </a:srgbClr>
                </a:gs>
                <a:gs pos="42000">
                  <a:srgbClr val="636363">
                    <a:alpha val="100000"/>
                  </a:srgbClr>
                </a:gs>
                <a:gs pos="53000">
                  <a:srgbClr val="CFCFCF">
                    <a:alpha val="100000"/>
                  </a:srgbClr>
                </a:gs>
                <a:gs pos="66000">
                  <a:srgbClr val="CFCFCF">
                    <a:alpha val="100000"/>
                  </a:srgbClr>
                </a:gs>
                <a:gs pos="75999">
                  <a:srgbClr val="1F1F1F">
                    <a:alpha val="100000"/>
                  </a:srgbClr>
                </a:gs>
                <a:gs pos="78999">
                  <a:srgbClr val="FFFFFF">
                    <a:alpha val="100000"/>
                  </a:srgbClr>
                </a:gs>
                <a:gs pos="100000">
                  <a:srgbClr val="7F7F7F">
                    <a:alpha val="100000"/>
                  </a:srgbClr>
                </a:gs>
              </a:gsLst>
              <a:lin ang="2700000" scaled="1"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20" name="Oval 9"/>
            <p:cNvSpPr/>
            <p:nvPr>
              <p:custDataLst>
                <p:tags r:id="rId25"/>
              </p:custDataLst>
            </p:nvPr>
          </p:nvSpPr>
          <p:spPr>
            <a:xfrm>
              <a:off x="864" y="2400"/>
              <a:ext cx="960" cy="960"/>
            </a:xfrm>
            <a:prstGeom prst="ellips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6639" name="Oval 15"/>
          <p:cNvSpPr/>
          <p:nvPr>
            <p:custDataLst>
              <p:tags r:id="rId4"/>
            </p:custDataLst>
          </p:nvPr>
        </p:nvSpPr>
        <p:spPr>
          <a:xfrm>
            <a:off x="2482851" y="4683265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5" name="Group 14"/>
          <p:cNvGrpSpPr/>
          <p:nvPr>
            <p:custDataLst>
              <p:tags r:id="rId5"/>
            </p:custDataLst>
          </p:nvPr>
        </p:nvGrpSpPr>
        <p:grpSpPr>
          <a:xfrm>
            <a:off x="5103495" y="4035565"/>
            <a:ext cx="1676400" cy="1371600"/>
            <a:chOff x="2400" y="2064"/>
            <a:chExt cx="1056" cy="864"/>
          </a:xfrm>
        </p:grpSpPr>
        <p:sp>
          <p:nvSpPr>
            <p:cNvPr id="9222" name="Rectangle 12"/>
            <p:cNvSpPr/>
            <p:nvPr>
              <p:custDataLst>
                <p:tags r:id="rId22"/>
              </p:custDataLst>
            </p:nvPr>
          </p:nvSpPr>
          <p:spPr>
            <a:xfrm>
              <a:off x="2400" y="2064"/>
              <a:ext cx="1056" cy="864"/>
            </a:xfrm>
            <a:prstGeom prst="rect">
              <a:avLst/>
            </a:prstGeom>
            <a:gradFill rotWithShape="1">
              <a:gsLst>
                <a:gs pos="0">
                  <a:srgbClr val="CBCBCB">
                    <a:alpha val="100000"/>
                  </a:srgbClr>
                </a:gs>
                <a:gs pos="13000">
                  <a:srgbClr val="5F5F5F">
                    <a:alpha val="100000"/>
                  </a:srgbClr>
                </a:gs>
                <a:gs pos="21001">
                  <a:srgbClr val="5F5F5F">
                    <a:alpha val="100000"/>
                  </a:srgbClr>
                </a:gs>
                <a:gs pos="63000">
                  <a:srgbClr val="FFFFFF">
                    <a:alpha val="100000"/>
                  </a:srgbClr>
                </a:gs>
                <a:gs pos="67000">
                  <a:srgbClr val="B2B2B2">
                    <a:alpha val="100000"/>
                  </a:srgbClr>
                </a:gs>
                <a:gs pos="69000">
                  <a:srgbClr val="292929">
                    <a:alpha val="100000"/>
                  </a:srgbClr>
                </a:gs>
                <a:gs pos="82001">
                  <a:srgbClr val="777777">
                    <a:alpha val="100000"/>
                  </a:srgbClr>
                </a:gs>
                <a:gs pos="100000">
                  <a:srgbClr val="EAEAEA">
                    <a:alpha val="100000"/>
                  </a:srgbClr>
                </a:gs>
              </a:gsLst>
              <a:lin ang="0" scaled="1"/>
            </a:gra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23" name="Rectangle 13"/>
            <p:cNvSpPr/>
            <p:nvPr>
              <p:custDataLst>
                <p:tags r:id="rId23"/>
              </p:custDataLst>
            </p:nvPr>
          </p:nvSpPr>
          <p:spPr>
            <a:xfrm>
              <a:off x="2496" y="2160"/>
              <a:ext cx="864" cy="672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6640" name="Oval 16"/>
          <p:cNvSpPr/>
          <p:nvPr>
            <p:custDataLst>
              <p:tags r:id="rId6"/>
            </p:custDataLst>
          </p:nvPr>
        </p:nvSpPr>
        <p:spPr>
          <a:xfrm>
            <a:off x="5903595" y="4697236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632" name="Text Box 8"/>
          <p:cNvSpPr txBox="1"/>
          <p:nvPr>
            <p:custDataLst>
              <p:tags r:id="rId7"/>
            </p:custDataLst>
          </p:nvPr>
        </p:nvSpPr>
        <p:spPr>
          <a:xfrm>
            <a:off x="2441575" y="6019307"/>
            <a:ext cx="542099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 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物体的重心可以</a:t>
            </a:r>
            <a:r>
              <a:rPr lang="zh-CN" altLang="en-US" sz="32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不在物体上。</a:t>
            </a:r>
            <a:endParaRPr lang="en-US" altLang="zh-CN" sz="3200" b="1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pitchFamily="49" charset="-122"/>
            </a:endParaRPr>
          </a:p>
        </p:txBody>
      </p:sp>
      <p:sp>
        <p:nvSpPr>
          <p:cNvPr id="18" name="Oval 16"/>
          <p:cNvSpPr/>
          <p:nvPr>
            <p:custDataLst>
              <p:tags r:id="rId8"/>
            </p:custDataLst>
          </p:nvPr>
        </p:nvSpPr>
        <p:spPr>
          <a:xfrm>
            <a:off x="8963660" y="4595636"/>
            <a:ext cx="76200" cy="76200"/>
          </a:xfrm>
          <a:prstGeom prst="ellipse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20" name="组合 19"/>
          <p:cNvGrpSpPr/>
          <p:nvPr>
            <p:custDataLst>
              <p:tags r:id="rId9"/>
            </p:custDataLst>
          </p:nvPr>
        </p:nvGrpSpPr>
        <p:grpSpPr>
          <a:xfrm>
            <a:off x="2441575" y="4657550"/>
            <a:ext cx="700405" cy="1433512"/>
            <a:chOff x="16997" y="2278"/>
            <a:chExt cx="1103" cy="2257"/>
          </a:xfrm>
          <a:noFill/>
        </p:grpSpPr>
        <p:sp>
          <p:nvSpPr>
            <p:cNvPr id="21507" name="椭圆 21506"/>
            <p:cNvSpPr/>
            <p:nvPr>
              <p:custDataLst>
                <p:tags r:id="rId19"/>
              </p:custDataLst>
            </p:nvPr>
          </p:nvSpPr>
          <p:spPr>
            <a:xfrm>
              <a:off x="16997" y="2278"/>
              <a:ext cx="225" cy="230"/>
            </a:xfrm>
            <a:prstGeom prst="ellipse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14" name="直接连接符 21513"/>
            <p:cNvSpPr/>
            <p:nvPr>
              <p:custDataLst>
                <p:tags r:id="rId20"/>
              </p:custDataLst>
            </p:nvPr>
          </p:nvSpPr>
          <p:spPr>
            <a:xfrm flipH="1">
              <a:off x="17122" y="2438"/>
              <a:ext cx="0" cy="1927"/>
            </a:xfrm>
            <a:prstGeom prst="line">
              <a:avLst/>
            </a:prstGeom>
            <a:grpFill/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" name="文本框 18"/>
            <p:cNvSpPr txBox="1"/>
            <p:nvPr>
              <p:custDataLst>
                <p:tags r:id="rId21"/>
              </p:custDataLst>
            </p:nvPr>
          </p:nvSpPr>
          <p:spPr>
            <a:xfrm>
              <a:off x="17222" y="3614"/>
              <a:ext cx="878" cy="9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i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G</a:t>
              </a:r>
            </a:p>
          </p:txBody>
        </p:sp>
      </p:grpSp>
      <p:grpSp>
        <p:nvGrpSpPr>
          <p:cNvPr id="21" name="组合 20"/>
          <p:cNvGrpSpPr/>
          <p:nvPr>
            <p:custDataLst>
              <p:tags r:id="rId10"/>
            </p:custDataLst>
          </p:nvPr>
        </p:nvGrpSpPr>
        <p:grpSpPr>
          <a:xfrm>
            <a:off x="5870575" y="4671836"/>
            <a:ext cx="765175" cy="1396364"/>
            <a:chOff x="16997" y="2278"/>
            <a:chExt cx="1205" cy="2199"/>
          </a:xfrm>
          <a:noFill/>
        </p:grpSpPr>
        <p:sp>
          <p:nvSpPr>
            <p:cNvPr id="22" name="椭圆 21"/>
            <p:cNvSpPr/>
            <p:nvPr>
              <p:custDataLst>
                <p:tags r:id="rId16"/>
              </p:custDataLst>
            </p:nvPr>
          </p:nvSpPr>
          <p:spPr>
            <a:xfrm>
              <a:off x="16997" y="2278"/>
              <a:ext cx="225" cy="230"/>
            </a:xfrm>
            <a:prstGeom prst="ellipse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直接连接符 22"/>
            <p:cNvSpPr/>
            <p:nvPr>
              <p:custDataLst>
                <p:tags r:id="rId17"/>
              </p:custDataLst>
            </p:nvPr>
          </p:nvSpPr>
          <p:spPr>
            <a:xfrm flipH="1">
              <a:off x="17109" y="2380"/>
              <a:ext cx="0" cy="1927"/>
            </a:xfrm>
            <a:prstGeom prst="line">
              <a:avLst/>
            </a:prstGeom>
            <a:grpFill/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4" name="文本框 23"/>
            <p:cNvSpPr txBox="1"/>
            <p:nvPr>
              <p:custDataLst>
                <p:tags r:id="rId18"/>
              </p:custDataLst>
            </p:nvPr>
          </p:nvSpPr>
          <p:spPr>
            <a:xfrm>
              <a:off x="17324" y="3556"/>
              <a:ext cx="878" cy="9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i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G</a:t>
              </a:r>
            </a:p>
          </p:txBody>
        </p:sp>
      </p:grpSp>
      <p:grpSp>
        <p:nvGrpSpPr>
          <p:cNvPr id="25" name="组合 24"/>
          <p:cNvGrpSpPr/>
          <p:nvPr>
            <p:custDataLst>
              <p:tags r:id="rId11"/>
            </p:custDataLst>
          </p:nvPr>
        </p:nvGrpSpPr>
        <p:grpSpPr>
          <a:xfrm>
            <a:off x="8929371" y="4531502"/>
            <a:ext cx="700405" cy="1458595"/>
            <a:chOff x="16997" y="2278"/>
            <a:chExt cx="1103" cy="2297"/>
          </a:xfrm>
          <a:noFill/>
        </p:grpSpPr>
        <p:sp>
          <p:nvSpPr>
            <p:cNvPr id="26" name="椭圆 25"/>
            <p:cNvSpPr/>
            <p:nvPr>
              <p:custDataLst>
                <p:tags r:id="rId13"/>
              </p:custDataLst>
            </p:nvPr>
          </p:nvSpPr>
          <p:spPr>
            <a:xfrm>
              <a:off x="16997" y="2278"/>
              <a:ext cx="225" cy="230"/>
            </a:xfrm>
            <a:prstGeom prst="ellipse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直接连接符 26"/>
            <p:cNvSpPr/>
            <p:nvPr>
              <p:custDataLst>
                <p:tags r:id="rId14"/>
              </p:custDataLst>
            </p:nvPr>
          </p:nvSpPr>
          <p:spPr>
            <a:xfrm flipH="1">
              <a:off x="17110" y="2379"/>
              <a:ext cx="0" cy="1927"/>
            </a:xfrm>
            <a:prstGeom prst="line">
              <a:avLst/>
            </a:prstGeom>
            <a:grpFill/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8" name="文本框 27"/>
            <p:cNvSpPr txBox="1"/>
            <p:nvPr>
              <p:custDataLst>
                <p:tags r:id="rId15"/>
              </p:custDataLst>
            </p:nvPr>
          </p:nvSpPr>
          <p:spPr>
            <a:xfrm>
              <a:off x="17222" y="3654"/>
              <a:ext cx="878" cy="9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i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G</a:t>
              </a: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2842" y="766362"/>
            <a:ext cx="6170756" cy="213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639" grpId="0" animBg="1"/>
      <p:bldP spid="26640" grpId="0" animBg="1"/>
      <p:bldP spid="26632" grpId="0"/>
      <p:bldP spid="18" grpId="0" animBg="1"/>
      <p:bldP spid="1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文本框 43009"/>
          <p:cNvSpPr txBox="1"/>
          <p:nvPr>
            <p:custDataLst>
              <p:tags r:id="rId1"/>
            </p:custDataLst>
          </p:nvPr>
        </p:nvSpPr>
        <p:spPr>
          <a:xfrm>
            <a:off x="965645" y="948817"/>
            <a:ext cx="10123171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质量不均匀、外形不规则物体重心：可以用</a:t>
            </a: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悬挂法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确定。</a:t>
            </a:r>
          </a:p>
        </p:txBody>
      </p:sp>
      <p:pic>
        <p:nvPicPr>
          <p:cNvPr id="43012" name="图片 43011">
            <a:hlinkClick r:id="rId4" action="ppaction://hlinkfile"/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58" y="1739467"/>
            <a:ext cx="8481132" cy="429209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矩形 12290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993282"/>
            <a:ext cx="12195175" cy="720725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800" b="1" spc="133">
                <a:solidFill>
                  <a:srgbClr val="FFFF00"/>
                </a:solidFill>
                <a:latin typeface="Times New Roman" panose="02020603050405020304" pitchFamily="18" charset="0"/>
              </a:rPr>
              <a:t>      </a:t>
            </a:r>
            <a:r>
              <a:rPr lang="zh-CN" altLang="en-US" sz="3200" b="1" spc="133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拓展</a:t>
            </a:r>
            <a:r>
              <a:rPr lang="zh-CN" altLang="zh-CN" sz="3200" b="1" spc="133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探究：重心与稳度</a:t>
            </a:r>
          </a:p>
        </p:txBody>
      </p:sp>
      <p:sp>
        <p:nvSpPr>
          <p:cNvPr id="8195" name="文本框 8194">
            <a:hlinkClick r:id="rId7" action="ppaction://hlinkfile"/>
          </p:cNvPr>
          <p:cNvSpPr txBox="1"/>
          <p:nvPr>
            <p:custDataLst>
              <p:tags r:id="rId2"/>
            </p:custDataLst>
          </p:nvPr>
        </p:nvSpPr>
        <p:spPr>
          <a:xfrm>
            <a:off x="2121218" y="2038859"/>
            <a:ext cx="2236510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>
                <a:solidFill>
                  <a:srgbClr val="0066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重心与稳度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14095" y="3102539"/>
            <a:ext cx="4490085" cy="2531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534" y="2745457"/>
            <a:ext cx="3245273" cy="3245273"/>
          </a:xfrm>
          <a:prstGeom prst="rect">
            <a:avLst/>
          </a:prstGeom>
        </p:spPr>
      </p:pic>
      <p:sp>
        <p:nvSpPr>
          <p:cNvPr id="3" name="文本框 2">
            <a:hlinkClick r:id="rId10" action="ppaction://hlinkfile"/>
          </p:cNvPr>
          <p:cNvSpPr txBox="1"/>
          <p:nvPr>
            <p:custDataLst>
              <p:tags r:id="rId5"/>
            </p:custDataLst>
          </p:nvPr>
        </p:nvSpPr>
        <p:spPr>
          <a:xfrm>
            <a:off x="6900247" y="2009517"/>
            <a:ext cx="4107180" cy="7489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3200">
                <a:solidFill>
                  <a:srgbClr val="0066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不倒翁</a:t>
            </a:r>
          </a:p>
          <a:p>
            <a:pPr algn="ctr"/>
            <a:endParaRPr lang="zh-CN" altLang="en-US" sz="1067">
              <a:solidFill>
                <a:srgbClr val="0066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F50DD9B6-067E-EE4F-3BAC-4BFCA4E412F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538142" y="448878"/>
            <a:ext cx="11091745" cy="860129"/>
            <a:chOff x="538142" y="518451"/>
            <a:chExt cx="11091745" cy="860129"/>
          </a:xfrm>
        </p:grpSpPr>
        <p:pic>
          <p:nvPicPr>
            <p:cNvPr id="4" name="图片 50184">
              <a:extLst>
                <a:ext uri="{FF2B5EF4-FFF2-40B4-BE49-F238E27FC236}">
                  <a16:creationId xmlns:a16="http://schemas.microsoft.com/office/drawing/2014/main" id="{6C31EB2E-2648-49BF-9F69-9CC068149DB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65663" y="518451"/>
              <a:ext cx="2145103" cy="586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50184">
              <a:extLst>
                <a:ext uri="{FF2B5EF4-FFF2-40B4-BE49-F238E27FC236}">
                  <a16:creationId xmlns:a16="http://schemas.microsoft.com/office/drawing/2014/main" id="{831BF3B6-8B91-FFC0-B703-4080EE51F0D1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7215156" y="520076"/>
              <a:ext cx="2258354" cy="586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4C8D03B9-A807-A4C1-E7F1-A75715D05432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>
              <a:off x="538142" y="1083989"/>
              <a:ext cx="103691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矩形: 圆角 3">
              <a:extLst>
                <a:ext uri="{FF2B5EF4-FFF2-40B4-BE49-F238E27FC236}">
                  <a16:creationId xmlns:a16="http://schemas.microsoft.com/office/drawing/2014/main" id="{4553A720-2EB1-7A94-794F-5343BBF647F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4512366" y="755020"/>
              <a:ext cx="2713384" cy="623560"/>
            </a:xfrm>
            <a:prstGeom prst="roundRect">
              <a:avLst>
                <a:gd name="adj" fmla="val 50000"/>
              </a:avLst>
            </a:prstGeom>
            <a:solidFill>
              <a:srgbClr val="8DC55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D2E1814-30DB-1317-02CF-8C2726CD084E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4934869" y="756386"/>
              <a:ext cx="669501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20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华光行楷_CNKI" panose="02000500000000000000" charset="-122"/>
                  <a:ea typeface="华光行楷_CNKI" panose="02000500000000000000" charset="-122"/>
                  <a:cs typeface="Arial"/>
                  <a:sym typeface="+mn-ea"/>
                </a:rPr>
                <a:t>学习目标</a:t>
              </a:r>
            </a:p>
          </p:txBody>
        </p:sp>
      </p:grpSp>
      <p:pic>
        <p:nvPicPr>
          <p:cNvPr id="12" name="Picture 4">
            <a:extLst>
              <a:ext uri="{FF2B5EF4-FFF2-40B4-BE49-F238E27FC236}">
                <a16:creationId xmlns:a16="http://schemas.microsoft.com/office/drawing/2014/main" id="{FC3D0E3B-7BAF-8E4D-874C-6863FCAF67B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17335" y="2941983"/>
            <a:ext cx="4433374" cy="478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D6A2869-1315-8E3B-41B2-0B399949528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042492" y="1589468"/>
            <a:ext cx="8343900" cy="3539430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zh-CN" altLang="en-US" sz="3200">
                <a:solidFill>
                  <a:srgbClr val="00B050"/>
                </a:solidFill>
                <a:latin typeface="+mj-ea"/>
                <a:ea typeface="+mj-ea"/>
              </a:rPr>
              <a:t>通过分析生活现象知道重力是由于地球吸引而产生的力；知道重力的方向是竖直向下的；知道重心的概念；了解重力的由来。</a:t>
            </a:r>
            <a:endParaRPr lang="en-US" altLang="zh-CN" sz="3200">
              <a:solidFill>
                <a:srgbClr val="00B050"/>
              </a:solidFill>
              <a:latin typeface="+mj-ea"/>
              <a:ea typeface="+mj-ea"/>
            </a:endParaRPr>
          </a:p>
          <a:p>
            <a:pPr marL="514350" indent="-514350">
              <a:buAutoNum type="arabicPeriod"/>
            </a:pPr>
            <a:r>
              <a:rPr lang="en-US" altLang="zh-CN" sz="3200">
                <a:solidFill>
                  <a:srgbClr val="00B050"/>
                </a:solidFill>
                <a:latin typeface="+mj-ea"/>
                <a:ea typeface="+mj-ea"/>
              </a:rPr>
              <a:t> </a:t>
            </a:r>
            <a:r>
              <a:rPr lang="zh-CN" altLang="en-US" sz="3200">
                <a:solidFill>
                  <a:srgbClr val="00B050"/>
                </a:solidFill>
                <a:latin typeface="+mj-ea"/>
                <a:ea typeface="+mj-ea"/>
              </a:rPr>
              <a:t>通过实验探究，了解重力大小跟物体的质量的关系。</a:t>
            </a:r>
          </a:p>
          <a:p>
            <a:endParaRPr lang="en-US" altLang="zh-CN" sz="3200">
              <a:solidFill>
                <a:srgbClr val="00B050"/>
              </a:solidFill>
              <a:latin typeface="+mj-ea"/>
              <a:ea typeface="+mj-ea"/>
            </a:endParaRPr>
          </a:p>
          <a:p>
            <a:pPr marL="514350" indent="-514350">
              <a:buAutoNum type="arabicPeriod"/>
            </a:pPr>
            <a:endParaRPr lang="zh-CN" altLang="en-US" sz="3200">
              <a:solidFill>
                <a:srgbClr val="00B05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 spd="slow">
    <p:push dir="u"/>
    <p:sndAc>
      <p:stSnd>
        <p:snd r:embed="rId10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8"/>
          <p:cNvSpPr txBox="1"/>
          <p:nvPr>
            <p:custDataLst>
              <p:tags r:id="rId1"/>
            </p:custDataLst>
          </p:nvPr>
        </p:nvSpPr>
        <p:spPr>
          <a:xfrm>
            <a:off x="4789594" y="690880"/>
            <a:ext cx="261366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重力的由来</a:t>
            </a:r>
            <a:endParaRPr lang="en-US" altLang="zh-CN" sz="32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3888" y="1741881"/>
            <a:ext cx="6608233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665858" y="1523623"/>
            <a:ext cx="2042001" cy="681163"/>
            <a:chOff x="421001" y="545618"/>
            <a:chExt cx="1531501" cy="510872"/>
          </a:xfrm>
        </p:grpSpPr>
        <p:pic>
          <p:nvPicPr>
            <p:cNvPr id="16" name="Picture 2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1001" y="545618"/>
              <a:ext cx="550853" cy="510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流程图: 库存数据 16"/>
            <p:cNvSpPr/>
            <p:nvPr>
              <p:custDataLst>
                <p:tags r:id="rId6"/>
              </p:custDataLst>
            </p:nvPr>
          </p:nvSpPr>
          <p:spPr>
            <a:xfrm rot="10800000">
              <a:off x="759323" y="638355"/>
              <a:ext cx="977318" cy="418135"/>
            </a:xfrm>
            <a:prstGeom prst="flowChartOnlineStorage">
              <a:avLst/>
            </a:prstGeom>
            <a:solidFill>
              <a:srgbClr val="99663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2400" kern="0">
                <a:solidFill>
                  <a:prstClr val="white"/>
                </a:solidFill>
                <a:latin typeface="Times New Roman" panose="02020603050405020304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7"/>
            <p:cNvSpPr txBox="1"/>
            <p:nvPr>
              <p:custDataLst>
                <p:tags r:id="rId7"/>
              </p:custDataLst>
            </p:nvPr>
          </p:nvSpPr>
          <p:spPr>
            <a:xfrm>
              <a:off x="824107" y="638355"/>
              <a:ext cx="1128395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zh-CN" altLang="en-US" sz="2667" b="1" kern="0">
                  <a:solidFill>
                    <a:prstClr val="whit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做一做</a:t>
              </a:r>
              <a:endParaRPr lang="en-US" altLang="zh-CN" sz="2667" b="1" ker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" name="TextBox 1"/>
          <p:cNvSpPr txBox="1"/>
          <p:nvPr>
            <p:custDataLst>
              <p:tags r:id="rId4"/>
            </p:custDataLst>
          </p:nvPr>
        </p:nvSpPr>
        <p:spPr>
          <a:xfrm>
            <a:off x="7539787" y="4727074"/>
            <a:ext cx="4395540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绕手做圆周运动时，物体会受到绳子的拉力。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679" y="1083181"/>
            <a:ext cx="5625284" cy="430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4675463" y="1121392"/>
            <a:ext cx="7094940" cy="2214837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fontAlgn="base">
              <a:lnSpc>
                <a:spcPct val="150000"/>
              </a:lnSpc>
            </a:pPr>
            <a:r>
              <a:rPr lang="zh-CN" altLang="en-US" sz="3200" b="1" noProof="1">
                <a:latin typeface="Times New Roman" panose="02020603050405020304" pitchFamily="18" charset="0"/>
              </a:rPr>
              <a:t>        宇宙间的物体，大到天体，小到尘埃，都存在互相吸引的力，这就是牛顿提出的</a:t>
            </a:r>
            <a:r>
              <a:rPr lang="zh-CN" altLang="en-US" sz="3200" b="1" noProof="1">
                <a:solidFill>
                  <a:srgbClr val="0000FF"/>
                </a:solidFill>
                <a:latin typeface="Times New Roman" panose="02020603050405020304" pitchFamily="18" charset="0"/>
              </a:rPr>
              <a:t>万有引力</a:t>
            </a:r>
            <a:r>
              <a:rPr lang="zh-CN" altLang="en-US" sz="3200" b="1" noProof="1">
                <a:latin typeface="Times New Roman" panose="02020603050405020304" pitchFamily="18" charset="0"/>
              </a:rPr>
              <a:t>。</a:t>
            </a:r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4969597" y="3701469"/>
            <a:ext cx="6675473" cy="1476173"/>
          </a:xfrm>
          <a:prstGeom prst="rect">
            <a:avLst/>
          </a:prstGeom>
          <a:noFill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defRPr/>
            </a:pPr>
            <a:r>
              <a:rPr lang="zh-CN" altLang="en-US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 重力正是源自地球对它附近物体的万有引力。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22971" y="1603074"/>
            <a:ext cx="12042140" cy="28919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（毕节中考）下列物体重力约为1N的是 （　　）</a:t>
            </a:r>
          </a:p>
          <a:p>
            <a:pPr fontAlgn="auto">
              <a:lnSpc>
                <a:spcPct val="20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A．一枚大头针                                 B．两个鸡蛋 </a:t>
            </a:r>
          </a:p>
          <a:p>
            <a:pPr fontAlgn="auto">
              <a:lnSpc>
                <a:spcPct val="20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C．一头奶牛                                     D．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一张书桌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8752465" y="1976522"/>
            <a:ext cx="4445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sp>
        <p:nvSpPr>
          <p:cNvPr id="5" name="矩形标注 4"/>
          <p:cNvSpPr/>
          <p:nvPr>
            <p:custDataLst>
              <p:tags r:id="rId3"/>
            </p:custDataLst>
          </p:nvPr>
        </p:nvSpPr>
        <p:spPr>
          <a:xfrm>
            <a:off x="2186451" y="1206550"/>
            <a:ext cx="3435351" cy="851548"/>
          </a:xfrm>
          <a:prstGeom prst="wedgeRectCallout">
            <a:avLst>
              <a:gd name="adj1" fmla="val -37499"/>
              <a:gd name="adj2" fmla="val 161288"/>
            </a:avLst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质量约80mg</a:t>
            </a:r>
            <a:endParaRPr lang="zh-CN" altLang="en-US" sz="3200" b="1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6" name="矩形标注 5"/>
          <p:cNvSpPr/>
          <p:nvPr>
            <p:custDataLst>
              <p:tags r:id="rId4"/>
            </p:custDataLst>
          </p:nvPr>
        </p:nvSpPr>
        <p:spPr>
          <a:xfrm>
            <a:off x="8290619" y="1216946"/>
            <a:ext cx="3535045" cy="841151"/>
          </a:xfrm>
          <a:prstGeom prst="wedgeRectCallout">
            <a:avLst>
              <a:gd name="adj1" fmla="val -49928"/>
              <a:gd name="adj2" fmla="val 174212"/>
            </a:avLst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楷体" panose="02010609060101010101" pitchFamily="49" charset="-122"/>
                <a:sym typeface="+mn-ea"/>
              </a:rPr>
              <a:t>质量约为100g</a:t>
            </a:r>
          </a:p>
        </p:txBody>
      </p:sp>
      <p:sp>
        <p:nvSpPr>
          <p:cNvPr id="9" name="矩形标注 8"/>
          <p:cNvSpPr/>
          <p:nvPr>
            <p:custDataLst>
              <p:tags r:id="rId5"/>
            </p:custDataLst>
          </p:nvPr>
        </p:nvSpPr>
        <p:spPr>
          <a:xfrm>
            <a:off x="3252979" y="4528643"/>
            <a:ext cx="3535045" cy="855253"/>
          </a:xfrm>
          <a:prstGeom prst="wedgeRectCallout">
            <a:avLst>
              <a:gd name="adj1" fmla="val -64482"/>
              <a:gd name="adj2" fmla="val -46215"/>
            </a:avLst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质量约</a:t>
            </a:r>
            <a:r>
              <a:rPr lang="en-US" altLang="zh-CN" sz="32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500k</a:t>
            </a:r>
            <a:r>
              <a:rPr lang="zh-CN" altLang="en-US" sz="32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g</a:t>
            </a:r>
            <a:endParaRPr lang="en-US" altLang="zh-CN" sz="3200" b="1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5" name="矩形标注 24"/>
          <p:cNvSpPr/>
          <p:nvPr>
            <p:custDataLst>
              <p:tags r:id="rId6"/>
            </p:custDataLst>
          </p:nvPr>
        </p:nvSpPr>
        <p:spPr>
          <a:xfrm>
            <a:off x="8290619" y="4563656"/>
            <a:ext cx="3535045" cy="820241"/>
          </a:xfrm>
          <a:prstGeom prst="wedgeRectCallout">
            <a:avLst>
              <a:gd name="adj1" fmla="val -34740"/>
              <a:gd name="adj2" fmla="val -76833"/>
            </a:avLst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质量约</a:t>
            </a:r>
            <a:r>
              <a:rPr lang="en-US" altLang="zh-CN" sz="32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10k</a:t>
            </a:r>
            <a:r>
              <a:rPr lang="zh-CN" altLang="en-US" sz="32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g</a:t>
            </a:r>
            <a:endParaRPr lang="zh-CN" altLang="en-US" sz="3200" b="1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16" name="组合 3"/>
          <p:cNvGrpSpPr/>
          <p:nvPr>
            <p:custDataLst>
              <p:tags r:id="rId7"/>
            </p:custDataLst>
          </p:nvPr>
        </p:nvGrpSpPr>
        <p:grpSpPr>
          <a:xfrm>
            <a:off x="4495801" y="601186"/>
            <a:ext cx="2506663" cy="636002"/>
            <a:chOff x="497257" y="753279"/>
            <a:chExt cx="1881032" cy="477807"/>
          </a:xfrm>
        </p:grpSpPr>
        <p:grpSp>
          <p:nvGrpSpPr>
            <p:cNvPr id="17" name="组合 2"/>
            <p:cNvGrpSpPr/>
            <p:nvPr>
              <p:custDataLst>
                <p:tags r:id="rId9"/>
              </p:custDataLst>
            </p:nvPr>
          </p:nvGrpSpPr>
          <p:grpSpPr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26" name="缺角矩形 18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缺角矩形 19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缺角矩形 20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9" name="缺角矩形 7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4" name="矩形 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97257" y="753279"/>
              <a:ext cx="1881032" cy="47780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21916" tIns="60957" rIns="121916" bIns="60957">
              <a:spAutoFit/>
            </a:bodyPr>
            <a:lstStyle/>
            <a:p>
              <a:pPr algn="dist" defTabSz="1625559"/>
              <a:r>
                <a:rPr lang="zh-CN" altLang="en-US" sz="3333" b="1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  <p:sp>
        <p:nvSpPr>
          <p:cNvPr id="10" name="TextBox 9"/>
          <p:cNvSpPr txBox="1"/>
          <p:nvPr>
            <p:custDataLst>
              <p:tags r:id="rId8"/>
            </p:custDataLst>
          </p:nvPr>
        </p:nvSpPr>
        <p:spPr>
          <a:xfrm>
            <a:off x="1623049" y="5691673"/>
            <a:ext cx="7997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32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mg</a:t>
            </a: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3200" b="1" i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约为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10N/kg</a:t>
            </a: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6" grpId="0" animBg="1"/>
      <p:bldP spid="9" grpId="0" animBg="1"/>
      <p:bldP spid="25" grpId="0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412115" y="1651058"/>
            <a:ext cx="11779885" cy="147617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（遂宁中考）如图所示，斜面上的小球被挡板</a:t>
            </a:r>
            <a:r>
              <a:rPr lang="en-US" altLang="zh-CN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挡住，请作出小球受到的重力。</a:t>
            </a:r>
          </a:p>
        </p:txBody>
      </p:sp>
      <p:grpSp>
        <p:nvGrpSpPr>
          <p:cNvPr id="14" name="组合 3"/>
          <p:cNvGrpSpPr/>
          <p:nvPr>
            <p:custDataLst>
              <p:tags r:id="rId2"/>
            </p:custDataLst>
          </p:nvPr>
        </p:nvGrpSpPr>
        <p:grpSpPr>
          <a:xfrm>
            <a:off x="4495801" y="735410"/>
            <a:ext cx="2506663" cy="636002"/>
            <a:chOff x="497257" y="753279"/>
            <a:chExt cx="1881032" cy="477807"/>
          </a:xfrm>
        </p:grpSpPr>
        <p:grpSp>
          <p:nvGrpSpPr>
            <p:cNvPr id="15" name="组合 2"/>
            <p:cNvGrpSpPr/>
            <p:nvPr>
              <p:custDataLst>
                <p:tags r:id="rId8"/>
              </p:custDataLst>
            </p:nvPr>
          </p:nvGrpSpPr>
          <p:grpSpPr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19" name="缺角矩形 18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缺角矩形 19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缺角矩形 20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缺角矩形 7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8" name="矩形 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497257" y="753279"/>
              <a:ext cx="1881032" cy="47780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21916" tIns="60957" rIns="121916" bIns="60957">
              <a:spAutoFit/>
            </a:bodyPr>
            <a:lstStyle/>
            <a:p>
              <a:pPr algn="dist" defTabSz="1625559"/>
              <a:r>
                <a:rPr lang="zh-CN" altLang="en-US" sz="3333" b="1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  <p:pic>
        <p:nvPicPr>
          <p:cNvPr id="27" name="图片 2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602" y="3492984"/>
            <a:ext cx="4324452" cy="2533621"/>
          </a:xfrm>
          <a:prstGeom prst="rect">
            <a:avLst/>
          </a:prstGeom>
        </p:spPr>
      </p:pic>
      <p:grpSp>
        <p:nvGrpSpPr>
          <p:cNvPr id="28" name="组合 27"/>
          <p:cNvGrpSpPr/>
          <p:nvPr>
            <p:custDataLst>
              <p:tags r:id="rId4"/>
            </p:custDataLst>
          </p:nvPr>
        </p:nvGrpSpPr>
        <p:grpSpPr>
          <a:xfrm>
            <a:off x="6089501" y="4564417"/>
            <a:ext cx="701040" cy="1788795"/>
            <a:chOff x="16997" y="2278"/>
            <a:chExt cx="1104" cy="2817"/>
          </a:xfrm>
          <a:noFill/>
        </p:grpSpPr>
        <p:sp>
          <p:nvSpPr>
            <p:cNvPr id="29" name="椭圆 28"/>
            <p:cNvSpPr/>
            <p:nvPr>
              <p:custDataLst>
                <p:tags r:id="rId5"/>
              </p:custDataLst>
            </p:nvPr>
          </p:nvSpPr>
          <p:spPr>
            <a:xfrm>
              <a:off x="16997" y="2278"/>
              <a:ext cx="225" cy="230"/>
            </a:xfrm>
            <a:prstGeom prst="ellipse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直接连接符 29"/>
            <p:cNvSpPr/>
            <p:nvPr>
              <p:custDataLst>
                <p:tags r:id="rId6"/>
              </p:custDataLst>
            </p:nvPr>
          </p:nvSpPr>
          <p:spPr>
            <a:xfrm>
              <a:off x="17111" y="2379"/>
              <a:ext cx="1" cy="2465"/>
            </a:xfrm>
            <a:prstGeom prst="line">
              <a:avLst/>
            </a:prstGeom>
            <a:grpFill/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" name="文本框 27"/>
            <p:cNvSpPr txBox="1"/>
            <p:nvPr>
              <p:custDataLst>
                <p:tags r:id="rId7"/>
              </p:custDataLst>
            </p:nvPr>
          </p:nvSpPr>
          <p:spPr>
            <a:xfrm>
              <a:off x="17223" y="4174"/>
              <a:ext cx="878" cy="9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i="1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G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35187" y="1480636"/>
            <a:ext cx="11068685" cy="5169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（湘潭中考）如图所示，纸做的“不倒翁”小鸟翅膀上装有两个回形针，将鸟嘴放在指尖上转动而不会掉下来。下列说法正确的是（　　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A．装回形针降低了小鸟的重心 </a:t>
            </a:r>
          </a:p>
          <a:p>
            <a:pPr fontAlgn="auto">
              <a:lnSpc>
                <a:spcPct val="15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B．装回形针升高了小鸟的重心 </a:t>
            </a:r>
          </a:p>
          <a:p>
            <a:pPr fontAlgn="auto">
              <a:lnSpc>
                <a:spcPct val="15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C．小鸟的重心一定在其几何中心上 </a:t>
            </a:r>
          </a:p>
          <a:p>
            <a:pPr fontAlgn="auto">
              <a:lnSpc>
                <a:spcPct val="15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D．小鸟不掉下来是因为鸟嘴上有胶水 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661154" y="3414863"/>
            <a:ext cx="3842719" cy="2167016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3500737" y="3121291"/>
            <a:ext cx="4445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</a:p>
        </p:txBody>
      </p:sp>
      <p:grpSp>
        <p:nvGrpSpPr>
          <p:cNvPr id="13" name="组合 3"/>
          <p:cNvGrpSpPr/>
          <p:nvPr>
            <p:custDataLst>
              <p:tags r:id="rId4"/>
            </p:custDataLst>
          </p:nvPr>
        </p:nvGrpSpPr>
        <p:grpSpPr>
          <a:xfrm>
            <a:off x="4495801" y="735410"/>
            <a:ext cx="2506663" cy="636002"/>
            <a:chOff x="497257" y="753279"/>
            <a:chExt cx="1881032" cy="477807"/>
          </a:xfrm>
        </p:grpSpPr>
        <p:grpSp>
          <p:nvGrpSpPr>
            <p:cNvPr id="14" name="组合 2"/>
            <p:cNvGrpSpPr/>
            <p:nvPr>
              <p:custDataLst>
                <p:tags r:id="rId5"/>
              </p:custDataLst>
            </p:nvPr>
          </p:nvGrpSpPr>
          <p:grpSpPr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16" name="缺角矩形 15"/>
              <p:cNvSpPr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7" name="缺角矩形 19"/>
              <p:cNvSpPr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缺角矩形 20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缺角矩形 7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5" name="矩形 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97257" y="753279"/>
              <a:ext cx="1881032" cy="47780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21916" tIns="60957" rIns="121916" bIns="60957">
              <a:spAutoFit/>
            </a:bodyPr>
            <a:lstStyle/>
            <a:p>
              <a:pPr algn="dist" defTabSz="1625559"/>
              <a:r>
                <a:rPr lang="zh-CN" altLang="en-US" sz="3333" b="1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639234" y="1990513"/>
            <a:ext cx="8124613" cy="295350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（扬州中考）如图所示，是一块质量均匀分布的半圆形量角器，将其用细线悬挂在天花板上，请你用作图的方法找到重心</a:t>
            </a:r>
            <a:r>
              <a:rPr lang="zh-CN" altLang="en-US" sz="32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点的位置。（</a:t>
            </a:r>
            <a:r>
              <a:rPr lang="zh-CN" altLang="en-US" sz="3200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点是圆心，保留作图痕迹）</a:t>
            </a: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93" y="1990187"/>
            <a:ext cx="2970811" cy="2878117"/>
          </a:xfrm>
          <a:prstGeom prst="rect">
            <a:avLst/>
          </a:prstGeom>
        </p:spPr>
      </p:pic>
      <p:cxnSp>
        <p:nvCxnSpPr>
          <p:cNvPr id="4" name="直接连接符 3"/>
          <p:cNvCxnSpPr/>
          <p:nvPr>
            <p:custDataLst>
              <p:tags r:id="rId3"/>
            </p:custDataLst>
          </p:nvPr>
        </p:nvCxnSpPr>
        <p:spPr>
          <a:xfrm>
            <a:off x="10254906" y="2377275"/>
            <a:ext cx="14393" cy="3039533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>
            <p:custDataLst>
              <p:tags r:id="rId4"/>
            </p:custDataLst>
          </p:nvPr>
        </p:nvCxnSpPr>
        <p:spPr>
          <a:xfrm>
            <a:off x="9683406" y="3672675"/>
            <a:ext cx="1367367" cy="635000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9" name="Oval 15"/>
          <p:cNvSpPr/>
          <p:nvPr>
            <p:custDataLst>
              <p:tags r:id="rId5"/>
            </p:custDataLst>
          </p:nvPr>
        </p:nvSpPr>
        <p:spPr>
          <a:xfrm>
            <a:off x="10224003" y="3914327"/>
            <a:ext cx="76200" cy="76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9762992" y="3913975"/>
            <a:ext cx="481222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O</a:t>
            </a:r>
          </a:p>
        </p:txBody>
      </p:sp>
      <p:grpSp>
        <p:nvGrpSpPr>
          <p:cNvPr id="16" name="组合 3"/>
          <p:cNvGrpSpPr/>
          <p:nvPr>
            <p:custDataLst>
              <p:tags r:id="rId7"/>
            </p:custDataLst>
          </p:nvPr>
        </p:nvGrpSpPr>
        <p:grpSpPr>
          <a:xfrm>
            <a:off x="4495801" y="735410"/>
            <a:ext cx="2506663" cy="636002"/>
            <a:chOff x="497257" y="753279"/>
            <a:chExt cx="1881032" cy="477807"/>
          </a:xfrm>
        </p:grpSpPr>
        <p:grpSp>
          <p:nvGrpSpPr>
            <p:cNvPr id="17" name="组合 2"/>
            <p:cNvGrpSpPr/>
            <p:nvPr>
              <p:custDataLst>
                <p:tags r:id="rId8"/>
              </p:custDataLst>
            </p:nvPr>
          </p:nvGrpSpPr>
          <p:grpSpPr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26" name="缺角矩形 25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缺角矩形 19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缺角矩形 20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9" name="缺角矩形 7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5" name="矩形 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497257" y="753279"/>
              <a:ext cx="1881032" cy="47780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21916" tIns="60957" rIns="121916" bIns="60957">
              <a:spAutoFit/>
            </a:bodyPr>
            <a:lstStyle/>
            <a:p>
              <a:pPr algn="dist" defTabSz="1625559"/>
              <a:r>
                <a:rPr lang="zh-CN" altLang="en-US" sz="3333" b="1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663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9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14525" y="1420606"/>
            <a:ext cx="11394688" cy="5153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3733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en-US" sz="3733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3733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如图为掷出的实心球的运动轨迹，实心球离开手后在空中飞行，其在最高点所受到的力 （　　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3733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A．只有重力 </a:t>
            </a:r>
          </a:p>
          <a:p>
            <a:pPr fontAlgn="auto">
              <a:lnSpc>
                <a:spcPct val="150000"/>
              </a:lnSpc>
            </a:pPr>
            <a:r>
              <a:rPr lang="zh-CN" altLang="en-US" sz="3733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B．重力和空气阻力 </a:t>
            </a:r>
          </a:p>
          <a:p>
            <a:pPr fontAlgn="auto">
              <a:lnSpc>
                <a:spcPct val="150000"/>
              </a:lnSpc>
            </a:pPr>
            <a:r>
              <a:rPr lang="zh-CN" altLang="en-US" sz="3733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C．重力和手的推力 </a:t>
            </a:r>
          </a:p>
          <a:p>
            <a:pPr fontAlgn="auto">
              <a:lnSpc>
                <a:spcPct val="150000"/>
              </a:lnSpc>
            </a:pPr>
            <a:r>
              <a:rPr lang="zh-CN" altLang="en-US" sz="3733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D．重力、空气阻力和手的推力 </a:t>
            </a: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9100217" y="2252685"/>
            <a:ext cx="458780" cy="81368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ts val="6453"/>
              </a:lnSpc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7310544" y="4008472"/>
            <a:ext cx="4418331" cy="206819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452548" y="2433787"/>
            <a:ext cx="3770072" cy="646331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endParaRPr lang="zh-CN" altLang="en-US" sz="3600" b="1"/>
          </a:p>
        </p:txBody>
      </p:sp>
      <p:sp>
        <p:nvSpPr>
          <p:cNvPr id="7" name="云形标注 6"/>
          <p:cNvSpPr/>
          <p:nvPr>
            <p:custDataLst>
              <p:tags r:id="rId5"/>
            </p:custDataLst>
          </p:nvPr>
        </p:nvSpPr>
        <p:spPr>
          <a:xfrm>
            <a:off x="4469766" y="3290500"/>
            <a:ext cx="5620385" cy="718185"/>
          </a:xfrm>
          <a:prstGeom prst="cloudCallout">
            <a:avLst>
              <a:gd name="adj1" fmla="val -45695"/>
              <a:gd name="adj2" fmla="val -934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有水平的运动速度</a:t>
            </a: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9715077" y="1572437"/>
            <a:ext cx="1928843" cy="646331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endParaRPr lang="zh-CN" altLang="en-US" sz="3600" b="1"/>
          </a:p>
        </p:txBody>
      </p:sp>
      <p:cxnSp>
        <p:nvCxnSpPr>
          <p:cNvPr id="13" name="曲线连接符 12"/>
          <p:cNvCxnSpPr/>
          <p:nvPr>
            <p:custDataLst>
              <p:tags r:id="rId7"/>
            </p:custDataLst>
          </p:nvPr>
        </p:nvCxnSpPr>
        <p:spPr>
          <a:xfrm rot="10800000" flipV="1">
            <a:off x="4696049" y="2441786"/>
            <a:ext cx="6050691" cy="2935341"/>
          </a:xfrm>
          <a:prstGeom prst="curvedConnector3">
            <a:avLst>
              <a:gd name="adj1" fmla="val 50000"/>
            </a:avLst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2928345" y="5017339"/>
            <a:ext cx="1887208" cy="646331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endParaRPr lang="zh-CN" altLang="en-US" sz="3600" b="1"/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5095270" y="5304349"/>
            <a:ext cx="889847" cy="584775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</a:rPr>
              <a:t>无</a:t>
            </a:r>
          </a:p>
        </p:txBody>
      </p:sp>
      <p:grpSp>
        <p:nvGrpSpPr>
          <p:cNvPr id="24" name="组合 1"/>
          <p:cNvGrpSpPr>
            <a:grpSpLocks noChangeAspect="1"/>
          </p:cNvGrpSpPr>
          <p:nvPr>
            <p:custDataLst>
              <p:tags r:id="rId10"/>
            </p:custDataLst>
          </p:nvPr>
        </p:nvGrpSpPr>
        <p:grpSpPr>
          <a:xfrm>
            <a:off x="4524644" y="831656"/>
            <a:ext cx="3215216" cy="601133"/>
            <a:chOff x="3564387" y="597378"/>
            <a:chExt cx="2247990" cy="419195"/>
          </a:xfrm>
        </p:grpSpPr>
        <p:sp>
          <p:nvSpPr>
            <p:cNvPr id="25" name="缺角矩形 24"/>
            <p:cNvSpPr/>
            <p:nvPr>
              <p:custDataLst>
                <p:tags r:id="rId12"/>
              </p:custDataLst>
            </p:nvPr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3333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6" name="缺角矩形 25"/>
            <p:cNvSpPr/>
            <p:nvPr>
              <p:custDataLst>
                <p:tags r:id="rId13"/>
              </p:custDataLst>
            </p:nvPr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3333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7" name="缺角矩形 26"/>
            <p:cNvSpPr/>
            <p:nvPr>
              <p:custDataLst>
                <p:tags r:id="rId14"/>
              </p:custDataLst>
            </p:nvPr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3333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8" name="缺角矩形 27"/>
            <p:cNvSpPr/>
            <p:nvPr>
              <p:custDataLst>
                <p:tags r:id="rId15"/>
              </p:custDataLst>
            </p:nvPr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3333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9" name="缺角矩形 28"/>
            <p:cNvSpPr/>
            <p:nvPr>
              <p:custDataLst>
                <p:tags r:id="rId16"/>
              </p:custDataLst>
            </p:nvPr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3333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30" name="TextBox 15"/>
          <p:cNvSpPr txBox="1"/>
          <p:nvPr>
            <p:custDataLst>
              <p:tags r:id="rId11"/>
            </p:custDataLst>
          </p:nvPr>
        </p:nvSpPr>
        <p:spPr>
          <a:xfrm>
            <a:off x="4478078" y="774506"/>
            <a:ext cx="3306233" cy="6052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3333" b="1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3333" b="1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7" grpId="0" animBg="1"/>
      <p:bldP spid="12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7309.eps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71" y="2400975"/>
            <a:ext cx="11146717" cy="403725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37727" y="1529081"/>
            <a:ext cx="11338560" cy="170674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733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 </a:t>
            </a:r>
            <a:r>
              <a:rPr lang="en-US" altLang="zh-CN" sz="3733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如图所示的情景中</a:t>
            </a:r>
            <a:r>
              <a:rPr lang="zh-CN" altLang="en-US" sz="3733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3733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物体所受重力的示意图正确的是 </a:t>
            </a:r>
            <a:r>
              <a:rPr lang="zh-CN" altLang="en-US" sz="3733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      ）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688756" y="2570896"/>
            <a:ext cx="503664" cy="6667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733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grpSp>
        <p:nvGrpSpPr>
          <p:cNvPr id="5" name="组合 1"/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4524644" y="831656"/>
            <a:ext cx="3215216" cy="601133"/>
            <a:chOff x="3564387" y="597378"/>
            <a:chExt cx="2247990" cy="419195"/>
          </a:xfrm>
        </p:grpSpPr>
        <p:sp>
          <p:nvSpPr>
            <p:cNvPr id="6" name="缺角矩形 5"/>
            <p:cNvSpPr/>
            <p:nvPr>
              <p:custDataLst>
                <p:tags r:id="rId6"/>
              </p:custDataLst>
            </p:nvPr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3333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8" name="缺角矩形 7"/>
            <p:cNvSpPr/>
            <p:nvPr>
              <p:custDataLst>
                <p:tags r:id="rId7"/>
              </p:custDataLst>
            </p:nvPr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3333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9" name="缺角矩形 8"/>
            <p:cNvSpPr/>
            <p:nvPr>
              <p:custDataLst>
                <p:tags r:id="rId8"/>
              </p:custDataLst>
            </p:nvPr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3333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0" name="缺角矩形 9"/>
            <p:cNvSpPr/>
            <p:nvPr>
              <p:custDataLst>
                <p:tags r:id="rId9"/>
              </p:custDataLst>
            </p:nvPr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3333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1" name="缺角矩形 10"/>
            <p:cNvSpPr/>
            <p:nvPr>
              <p:custDataLst>
                <p:tags r:id="rId10"/>
              </p:custDataLst>
            </p:nvPr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3333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2" name="TextBox 15"/>
          <p:cNvSpPr txBox="1"/>
          <p:nvPr>
            <p:custDataLst>
              <p:tags r:id="rId5"/>
            </p:custDataLst>
          </p:nvPr>
        </p:nvSpPr>
        <p:spPr>
          <a:xfrm>
            <a:off x="4478078" y="774506"/>
            <a:ext cx="3306233" cy="6052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3333" b="1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3333" b="1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71805" y="1672188"/>
            <a:ext cx="11435715" cy="4291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3733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3.  </a:t>
            </a:r>
            <a:r>
              <a:rPr lang="zh-CN" altLang="en-US" sz="3733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假如地球失去引力，下列设想不正确的是（       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3733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A. 物体将没有质量</a:t>
            </a:r>
          </a:p>
          <a:p>
            <a:pPr fontAlgn="auto">
              <a:lnSpc>
                <a:spcPct val="150000"/>
              </a:lnSpc>
            </a:pPr>
            <a:r>
              <a:rPr lang="zh-CN" altLang="en-US" sz="3733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B. 即使杯口向下，杯中水也不会自动流出</a:t>
            </a:r>
          </a:p>
          <a:p>
            <a:pPr fontAlgn="auto">
              <a:lnSpc>
                <a:spcPct val="150000"/>
              </a:lnSpc>
            </a:pPr>
            <a:r>
              <a:rPr lang="zh-CN" altLang="en-US" sz="3733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C. 人跳起后，将不再落回地面</a:t>
            </a:r>
          </a:p>
          <a:p>
            <a:pPr fontAlgn="auto">
              <a:lnSpc>
                <a:spcPct val="150000"/>
              </a:lnSpc>
            </a:pPr>
            <a:r>
              <a:rPr lang="zh-CN" altLang="en-US" sz="3733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D. 各种球类活动将无法进行</a:t>
            </a: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10397877" y="1843509"/>
            <a:ext cx="530915" cy="6667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733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</a:p>
        </p:txBody>
      </p:sp>
      <p:grpSp>
        <p:nvGrpSpPr>
          <p:cNvPr id="4" name="组合 1"/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4524644" y="831656"/>
            <a:ext cx="3215216" cy="601133"/>
            <a:chOff x="3564387" y="597378"/>
            <a:chExt cx="2247990" cy="419195"/>
          </a:xfrm>
        </p:grpSpPr>
        <p:sp>
          <p:nvSpPr>
            <p:cNvPr id="5" name="缺角矩形 4"/>
            <p:cNvSpPr/>
            <p:nvPr>
              <p:custDataLst>
                <p:tags r:id="rId5"/>
              </p:custDataLst>
            </p:nvPr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3333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6" name="缺角矩形 5"/>
            <p:cNvSpPr/>
            <p:nvPr>
              <p:custDataLst>
                <p:tags r:id="rId6"/>
              </p:custDataLst>
            </p:nvPr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3333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8" name="缺角矩形 7"/>
            <p:cNvSpPr/>
            <p:nvPr>
              <p:custDataLst>
                <p:tags r:id="rId7"/>
              </p:custDataLst>
            </p:nvPr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3333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9" name="缺角矩形 8"/>
            <p:cNvSpPr/>
            <p:nvPr>
              <p:custDataLst>
                <p:tags r:id="rId8"/>
              </p:custDataLst>
            </p:nvPr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3333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0" name="缺角矩形 9"/>
            <p:cNvSpPr/>
            <p:nvPr>
              <p:custDataLst>
                <p:tags r:id="rId9"/>
              </p:custDataLst>
            </p:nvPr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3333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1" name="TextBox 15"/>
          <p:cNvSpPr txBox="1"/>
          <p:nvPr>
            <p:custDataLst>
              <p:tags r:id="rId4"/>
            </p:custDataLst>
          </p:nvPr>
        </p:nvSpPr>
        <p:spPr>
          <a:xfrm>
            <a:off x="4478078" y="774506"/>
            <a:ext cx="3306233" cy="6052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3333" b="1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3333" b="1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81331" y="1831940"/>
            <a:ext cx="10943591" cy="7867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6453"/>
              </a:lnSpc>
            </a:pP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40970" y="1421990"/>
            <a:ext cx="11814175" cy="515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733" b="1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4. </a:t>
            </a:r>
            <a:r>
              <a:rPr lang="zh-CN" altLang="en-US" sz="3733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小红查阅资料得知：纬度越高</a:t>
            </a:r>
            <a:r>
              <a:rPr lang="zh-CN" altLang="en-US" sz="3733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</a:t>
            </a:r>
            <a:r>
              <a:rPr lang="zh-CN" altLang="en-US" sz="3733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值越大，海拔越高g值越小。如图是她在同一纬度海拔高度不同的</a:t>
            </a:r>
            <a:r>
              <a:rPr lang="zh-CN" altLang="en-US" sz="3733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3733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sz="3733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3733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两处测量得到的图象，据此可判断</a:t>
            </a:r>
            <a:r>
              <a:rPr lang="en-US" altLang="zh-CN" sz="3733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</a:t>
            </a:r>
            <a:r>
              <a:rPr lang="zh-CN" altLang="en-US" sz="3733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（选填“</a:t>
            </a:r>
            <a:r>
              <a:rPr lang="zh-CN" altLang="en-US" sz="3733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3733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”或“</a:t>
            </a:r>
            <a:r>
              <a:rPr lang="zh-CN" altLang="en-US" sz="3733" b="1" i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3733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”）处海拔更高。由此可见，只有</a:t>
            </a:r>
            <a:r>
              <a:rPr lang="en-US" altLang="zh-CN" sz="3733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_________________________</a:t>
            </a:r>
            <a:r>
              <a:rPr lang="zh-CN" altLang="en-US" sz="3733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，物体所</a:t>
            </a:r>
            <a:endParaRPr lang="en-US" altLang="zh-CN" sz="3733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733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受的重力与其质量的比才是一个定值。</a:t>
            </a:r>
            <a:endParaRPr lang="en-US" altLang="zh-CN" sz="3733" b="1" i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7018383" y="3317965"/>
            <a:ext cx="492443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266933" y="5061542"/>
            <a:ext cx="574388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在同一纬度，同一海拔高度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" t="19571" b="19167"/>
          <a:stretch>
            <a:fillRect/>
          </a:stretch>
        </p:blipFill>
        <p:spPr>
          <a:xfrm>
            <a:off x="8201483" y="4136875"/>
            <a:ext cx="3672383" cy="2348867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BF14CB87-16A1-2706-3E0E-EB0434B9A58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55982" y="467140"/>
            <a:ext cx="7345018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>
                <a:solidFill>
                  <a:schemeClr val="bg1"/>
                </a:solidFill>
              </a:rPr>
              <a:t>教学目标</a:t>
            </a:r>
          </a:p>
        </p:txBody>
      </p:sp>
      <p:pic>
        <p:nvPicPr>
          <p:cNvPr id="77" name="图片 76">
            <a:extLst>
              <a:ext uri="{FF2B5EF4-FFF2-40B4-BE49-F238E27FC236}">
                <a16:creationId xmlns:a16="http://schemas.microsoft.com/office/drawing/2014/main" id="{ACD15C92-68F8-848D-121E-3C459CEAE6F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1" y="-606287"/>
            <a:ext cx="12192000" cy="6601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8" name="组合 77">
            <a:extLst>
              <a:ext uri="{FF2B5EF4-FFF2-40B4-BE49-F238E27FC236}">
                <a16:creationId xmlns:a16="http://schemas.microsoft.com/office/drawing/2014/main" id="{939F4C1C-3891-A749-A422-0725C4434410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660459" y="4357510"/>
            <a:ext cx="669925" cy="2091055"/>
            <a:chOff x="554" y="3826"/>
            <a:chExt cx="1055" cy="3293"/>
          </a:xfrm>
        </p:grpSpPr>
        <p:sp>
          <p:nvSpPr>
            <p:cNvPr id="79" name="矩形: 圆角 7">
              <a:extLst>
                <a:ext uri="{FF2B5EF4-FFF2-40B4-BE49-F238E27FC236}">
                  <a16:creationId xmlns:a16="http://schemas.microsoft.com/office/drawing/2014/main" id="{6DAF7CB4-3039-0A66-037D-2FF62950C8AD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554" y="3826"/>
              <a:ext cx="1055" cy="3276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sp>
          <p:nvSpPr>
            <p:cNvPr id="80" name="流程图: 可选过程 79">
              <a:extLst>
                <a:ext uri="{FF2B5EF4-FFF2-40B4-BE49-F238E27FC236}">
                  <a16:creationId xmlns:a16="http://schemas.microsoft.com/office/drawing/2014/main" id="{5858B14E-1BC9-D043-1134-DC15E9C93BF1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793" y="4018"/>
              <a:ext cx="593" cy="593"/>
            </a:xfrm>
            <a:prstGeom prst="flowChartAlternateProcess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5</a:t>
              </a:r>
            </a:p>
          </p:txBody>
        </p: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75EC2A0E-3B81-AEDC-1C5E-EC763A39DE12}"/>
                </a:ext>
              </a:extLst>
            </p:cNvPr>
            <p:cNvSpPr txBox="1"/>
            <p:nvPr>
              <p:custDataLst>
                <p:tags r:id="rId37"/>
              </p:custDataLst>
            </p:nvPr>
          </p:nvSpPr>
          <p:spPr>
            <a:xfrm>
              <a:off x="663" y="4575"/>
              <a:ext cx="864" cy="2544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rPr>
                <a:t>课堂检测</a:t>
              </a:r>
            </a:p>
          </p:txBody>
        </p: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66BBC68D-B630-B618-970E-61BDE8B960C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5580142" y="4357510"/>
            <a:ext cx="669925" cy="2091055"/>
            <a:chOff x="554" y="3826"/>
            <a:chExt cx="1055" cy="3293"/>
          </a:xfrm>
        </p:grpSpPr>
        <p:sp>
          <p:nvSpPr>
            <p:cNvPr id="83" name="矩形: 圆角 7">
              <a:extLst>
                <a:ext uri="{FF2B5EF4-FFF2-40B4-BE49-F238E27FC236}">
                  <a16:creationId xmlns:a16="http://schemas.microsoft.com/office/drawing/2014/main" id="{BBA0EBAB-D2AA-9766-87C7-F3E782E2FB43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554" y="3826"/>
              <a:ext cx="1055" cy="3276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sp>
          <p:nvSpPr>
            <p:cNvPr id="84" name="流程图: 可选过程 83">
              <a:extLst>
                <a:ext uri="{FF2B5EF4-FFF2-40B4-BE49-F238E27FC236}">
                  <a16:creationId xmlns:a16="http://schemas.microsoft.com/office/drawing/2014/main" id="{BED75152-9318-93DA-C9E4-024A06DF2750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93" y="4018"/>
              <a:ext cx="593" cy="593"/>
            </a:xfrm>
            <a:prstGeom prst="flowChartAlternateProcess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4</a:t>
              </a:r>
            </a:p>
          </p:txBody>
        </p: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982956DB-0E6D-9D5D-7349-E2C58DE78A68}"/>
                </a:ext>
              </a:extLst>
            </p:cNvPr>
            <p:cNvSpPr txBox="1"/>
            <p:nvPr>
              <p:custDataLst>
                <p:tags r:id="rId34"/>
              </p:custDataLst>
            </p:nvPr>
          </p:nvSpPr>
          <p:spPr>
            <a:xfrm>
              <a:off x="641" y="4575"/>
              <a:ext cx="864" cy="2544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rPr>
                <a:t>新知讲解</a:t>
              </a:r>
            </a:p>
          </p:txBody>
        </p: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9F5F675A-5685-60FB-FBBA-35B02E9E9059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7682718" y="4357510"/>
            <a:ext cx="669925" cy="2091055"/>
            <a:chOff x="554" y="3826"/>
            <a:chExt cx="1055" cy="3293"/>
          </a:xfrm>
        </p:grpSpPr>
        <p:sp>
          <p:nvSpPr>
            <p:cNvPr id="99" name="矩形: 圆角 7">
              <a:extLst>
                <a:ext uri="{FF2B5EF4-FFF2-40B4-BE49-F238E27FC236}">
                  <a16:creationId xmlns:a16="http://schemas.microsoft.com/office/drawing/2014/main" id="{5F527E21-AF28-B671-9FE2-8F09F0D0A67B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554" y="3826"/>
              <a:ext cx="1055" cy="3276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sp>
          <p:nvSpPr>
            <p:cNvPr id="100" name="流程图: 可选过程 99">
              <a:extLst>
                <a:ext uri="{FF2B5EF4-FFF2-40B4-BE49-F238E27FC236}">
                  <a16:creationId xmlns:a16="http://schemas.microsoft.com/office/drawing/2014/main" id="{BD2D4BD4-BF19-0E27-8D94-F8F11C0CEEA7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793" y="4018"/>
              <a:ext cx="593" cy="593"/>
            </a:xfrm>
            <a:prstGeom prst="flowChartAlternateProcess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6</a:t>
              </a:r>
            </a:p>
          </p:txBody>
        </p:sp>
        <p:sp>
          <p:nvSpPr>
            <p:cNvPr id="101" name="文本框 100">
              <a:extLst>
                <a:ext uri="{FF2B5EF4-FFF2-40B4-BE49-F238E27FC236}">
                  <a16:creationId xmlns:a16="http://schemas.microsoft.com/office/drawing/2014/main" id="{90C89CFB-2994-2802-E84E-FF6B53D7D9A6}"/>
                </a:ext>
              </a:extLst>
            </p:cNvPr>
            <p:cNvSpPr txBox="1"/>
            <p:nvPr>
              <p:custDataLst>
                <p:tags r:id="rId31"/>
              </p:custDataLst>
            </p:nvPr>
          </p:nvSpPr>
          <p:spPr>
            <a:xfrm>
              <a:off x="641" y="4575"/>
              <a:ext cx="864" cy="2544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rPr>
                <a:t>变式训练</a:t>
              </a:r>
            </a:p>
          </p:txBody>
        </p:sp>
      </p:grp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6985093E-9DF0-7C82-684B-F6856E20B1FE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8712226" y="4357510"/>
            <a:ext cx="669925" cy="2091055"/>
            <a:chOff x="554" y="3826"/>
            <a:chExt cx="1055" cy="3293"/>
          </a:xfrm>
        </p:grpSpPr>
        <p:sp>
          <p:nvSpPr>
            <p:cNvPr id="103" name="矩形: 圆角 7">
              <a:extLst>
                <a:ext uri="{FF2B5EF4-FFF2-40B4-BE49-F238E27FC236}">
                  <a16:creationId xmlns:a16="http://schemas.microsoft.com/office/drawing/2014/main" id="{A30A8D79-3563-8737-1877-3563D0018EF5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54" y="3826"/>
              <a:ext cx="1055" cy="3276"/>
            </a:xfrm>
            <a:prstGeom prst="flowChartAlternateProcess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sp>
          <p:nvSpPr>
            <p:cNvPr id="104" name="流程图: 可选过程 103">
              <a:extLst>
                <a:ext uri="{FF2B5EF4-FFF2-40B4-BE49-F238E27FC236}">
                  <a16:creationId xmlns:a16="http://schemas.microsoft.com/office/drawing/2014/main" id="{308FA042-675D-119B-5D73-31637DBFB6D2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793" y="4018"/>
              <a:ext cx="593" cy="593"/>
            </a:xfrm>
            <a:prstGeom prst="flowChartAlternateProcess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7</a:t>
              </a:r>
            </a:p>
          </p:txBody>
        </p:sp>
        <p:sp>
          <p:nvSpPr>
            <p:cNvPr id="105" name="文本框 104">
              <a:extLst>
                <a:ext uri="{FF2B5EF4-FFF2-40B4-BE49-F238E27FC236}">
                  <a16:creationId xmlns:a16="http://schemas.microsoft.com/office/drawing/2014/main" id="{213C11E6-0D65-ACDC-1DE0-5D962685661E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41" y="4575"/>
              <a:ext cx="864" cy="2544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rPr>
                <a:t>中考考法</a:t>
              </a:r>
            </a:p>
          </p:txBody>
        </p:sp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02EC6C20-071E-E203-8F1E-92827E1685F9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9690955" y="4357510"/>
            <a:ext cx="669925" cy="2091055"/>
            <a:chOff x="554" y="3826"/>
            <a:chExt cx="1055" cy="3293"/>
          </a:xfrm>
        </p:grpSpPr>
        <p:sp>
          <p:nvSpPr>
            <p:cNvPr id="107" name="矩形: 圆角 7">
              <a:extLst>
                <a:ext uri="{FF2B5EF4-FFF2-40B4-BE49-F238E27FC236}">
                  <a16:creationId xmlns:a16="http://schemas.microsoft.com/office/drawing/2014/main" id="{14B6C5ED-6203-E3D7-2B7F-9AAAAD43EA83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54" y="3826"/>
              <a:ext cx="1055" cy="3276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sp>
          <p:nvSpPr>
            <p:cNvPr id="108" name="流程图: 可选过程 107">
              <a:extLst>
                <a:ext uri="{FF2B5EF4-FFF2-40B4-BE49-F238E27FC236}">
                  <a16:creationId xmlns:a16="http://schemas.microsoft.com/office/drawing/2014/main" id="{C191127B-A39A-07A7-C778-4F19D3780048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793" y="4018"/>
              <a:ext cx="593" cy="593"/>
            </a:xfrm>
            <a:prstGeom prst="flowChartAlternateProcess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8</a:t>
              </a:r>
            </a:p>
          </p:txBody>
        </p:sp>
        <p:sp>
          <p:nvSpPr>
            <p:cNvPr id="109" name="文本框 108">
              <a:extLst>
                <a:ext uri="{FF2B5EF4-FFF2-40B4-BE49-F238E27FC236}">
                  <a16:creationId xmlns:a16="http://schemas.microsoft.com/office/drawing/2014/main" id="{4BE5F9B9-200C-47CC-31E3-9A7F66F02255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641" y="4575"/>
              <a:ext cx="864" cy="2544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rPr>
                <a:t>小结梳理</a:t>
              </a:r>
            </a:p>
          </p:txBody>
        </p:sp>
      </p:grp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9E36F362-E140-484D-8526-E6E79F597719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2472715" y="4346715"/>
            <a:ext cx="669925" cy="2091055"/>
            <a:chOff x="554" y="3826"/>
            <a:chExt cx="1055" cy="3293"/>
          </a:xfrm>
        </p:grpSpPr>
        <p:sp>
          <p:nvSpPr>
            <p:cNvPr id="111" name="矩形: 圆角 7">
              <a:extLst>
                <a:ext uri="{FF2B5EF4-FFF2-40B4-BE49-F238E27FC236}">
                  <a16:creationId xmlns:a16="http://schemas.microsoft.com/office/drawing/2014/main" id="{986931C7-6F04-7649-9E1A-BC9589083FDA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54" y="3826"/>
              <a:ext cx="1055" cy="3276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sp>
          <p:nvSpPr>
            <p:cNvPr id="112" name="圆角矩形 8">
              <a:extLst>
                <a:ext uri="{FF2B5EF4-FFF2-40B4-BE49-F238E27FC236}">
                  <a16:creationId xmlns:a16="http://schemas.microsoft.com/office/drawing/2014/main" id="{9A21D81C-CCC2-2EDA-CFF5-C50E1C8BE9F8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793" y="4018"/>
              <a:ext cx="593" cy="593"/>
            </a:xfrm>
            <a:prstGeom prst="round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1</a:t>
              </a:r>
            </a:p>
          </p:txBody>
        </p:sp>
        <p:sp>
          <p:nvSpPr>
            <p:cNvPr id="113" name="文本框 112">
              <a:extLst>
                <a:ext uri="{FF2B5EF4-FFF2-40B4-BE49-F238E27FC236}">
                  <a16:creationId xmlns:a16="http://schemas.microsoft.com/office/drawing/2014/main" id="{BB391880-2F02-C54E-8834-CC645AAC4787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641" y="4575"/>
              <a:ext cx="864" cy="254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rPr>
                <a:t>复习引入</a:t>
              </a:r>
            </a:p>
          </p:txBody>
        </p:sp>
      </p:grpSp>
      <p:grpSp>
        <p:nvGrpSpPr>
          <p:cNvPr id="114" name="组合 113">
            <a:extLst>
              <a:ext uri="{FF2B5EF4-FFF2-40B4-BE49-F238E27FC236}">
                <a16:creationId xmlns:a16="http://schemas.microsoft.com/office/drawing/2014/main" id="{A28F3174-9C88-E845-0E53-04AFB4087A4C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3492078" y="4357510"/>
            <a:ext cx="669925" cy="2091055"/>
            <a:chOff x="554" y="3826"/>
            <a:chExt cx="1055" cy="3293"/>
          </a:xfrm>
        </p:grpSpPr>
        <p:sp>
          <p:nvSpPr>
            <p:cNvPr id="115" name="矩形: 圆角 7">
              <a:extLst>
                <a:ext uri="{FF2B5EF4-FFF2-40B4-BE49-F238E27FC236}">
                  <a16:creationId xmlns:a16="http://schemas.microsoft.com/office/drawing/2014/main" id="{E5F16B94-9C6B-A28B-EACE-EF0439547037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54" y="3826"/>
              <a:ext cx="1055" cy="3276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sp>
          <p:nvSpPr>
            <p:cNvPr id="116" name="流程图: 可选过程 115">
              <a:extLst>
                <a:ext uri="{FF2B5EF4-FFF2-40B4-BE49-F238E27FC236}">
                  <a16:creationId xmlns:a16="http://schemas.microsoft.com/office/drawing/2014/main" id="{81C941FF-E01B-0F62-A2E7-9FECA18518D2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793" y="4018"/>
              <a:ext cx="593" cy="593"/>
            </a:xfrm>
            <a:prstGeom prst="flowChartAlternateProcess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2</a:t>
              </a:r>
            </a:p>
          </p:txBody>
        </p:sp>
        <p:sp>
          <p:nvSpPr>
            <p:cNvPr id="117" name="文本框 116">
              <a:extLst>
                <a:ext uri="{FF2B5EF4-FFF2-40B4-BE49-F238E27FC236}">
                  <a16:creationId xmlns:a16="http://schemas.microsoft.com/office/drawing/2014/main" id="{A39370C2-0DF4-CC10-FC65-68DE77E5F363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641" y="4575"/>
              <a:ext cx="864" cy="2544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rPr>
                <a:t>新知讲解</a:t>
              </a:r>
            </a:p>
          </p:txBody>
        </p:sp>
      </p:grp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DA72AFA3-142F-84E3-8C36-06B2D55028D9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4536110" y="4357510"/>
            <a:ext cx="669925" cy="2091055"/>
            <a:chOff x="554" y="3826"/>
            <a:chExt cx="1055" cy="3293"/>
          </a:xfrm>
        </p:grpSpPr>
        <p:sp>
          <p:nvSpPr>
            <p:cNvPr id="119" name="矩形: 圆角 7">
              <a:extLst>
                <a:ext uri="{FF2B5EF4-FFF2-40B4-BE49-F238E27FC236}">
                  <a16:creationId xmlns:a16="http://schemas.microsoft.com/office/drawing/2014/main" id="{E0A9FB56-23E7-5588-8582-0B0CF18548DC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554" y="3826"/>
              <a:ext cx="1055" cy="3276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sp>
          <p:nvSpPr>
            <p:cNvPr id="120" name="流程图: 可选过程 119">
              <a:extLst>
                <a:ext uri="{FF2B5EF4-FFF2-40B4-BE49-F238E27FC236}">
                  <a16:creationId xmlns:a16="http://schemas.microsoft.com/office/drawing/2014/main" id="{301F02D6-6FDB-1F87-9569-F7F31A026B8F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93" y="4018"/>
              <a:ext cx="593" cy="593"/>
            </a:xfrm>
            <a:prstGeom prst="flowChartAlternateProcess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3</a:t>
              </a:r>
            </a:p>
          </p:txBody>
        </p:sp>
        <p:sp>
          <p:nvSpPr>
            <p:cNvPr id="121" name="文本框 120">
              <a:extLst>
                <a:ext uri="{FF2B5EF4-FFF2-40B4-BE49-F238E27FC236}">
                  <a16:creationId xmlns:a16="http://schemas.microsoft.com/office/drawing/2014/main" id="{FC84BD56-4005-B67D-BD02-69091B826B3F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641" y="4575"/>
              <a:ext cx="864" cy="2544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rPr>
                <a:t>典例讲解</a:t>
              </a:r>
            </a:p>
          </p:txBody>
        </p:sp>
      </p:grpSp>
      <p:pic>
        <p:nvPicPr>
          <p:cNvPr id="122" name="Picture 3">
            <a:extLst>
              <a:ext uri="{FF2B5EF4-FFF2-40B4-BE49-F238E27FC236}">
                <a16:creationId xmlns:a16="http://schemas.microsoft.com/office/drawing/2014/main" id="{3BE4763B-AFCD-A5E7-6244-C7178BA8C238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34045" y="3423478"/>
            <a:ext cx="3628755" cy="3874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图片 122">
            <a:extLst>
              <a:ext uri="{FF2B5EF4-FFF2-40B4-BE49-F238E27FC236}">
                <a16:creationId xmlns:a16="http://schemas.microsoft.com/office/drawing/2014/main" id="{F464B75C-D425-7D5F-4D63-8CB73DAA86EA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52" y="1480930"/>
            <a:ext cx="2385391" cy="2385391"/>
          </a:xfrm>
          <a:prstGeom prst="rect">
            <a:avLst/>
          </a:prstGeom>
        </p:spPr>
      </p:pic>
      <p:sp>
        <p:nvSpPr>
          <p:cNvPr id="124" name="文本框 123">
            <a:extLst>
              <a:ext uri="{FF2B5EF4-FFF2-40B4-BE49-F238E27FC236}">
                <a16:creationId xmlns:a16="http://schemas.microsoft.com/office/drawing/2014/main" id="{B437AAA9-373F-3D13-DA73-6ACA1E130836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285750" y="2449203"/>
            <a:ext cx="1761711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800" spc="225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思源宋体 CN" panose="02020400000000000000" pitchFamily="18" charset="-122"/>
              </a:rPr>
              <a:t>学习目录</a:t>
            </a:r>
          </a:p>
        </p:txBody>
      </p:sp>
    </p:spTree>
    <p:extLst>
      <p:ext uri="{BB962C8B-B14F-4D97-AF65-F5344CB8AC3E}">
        <p14:creationId xmlns:p14="http://schemas.microsoft.com/office/powerpoint/2010/main" val="339535024"/>
      </p:ext>
    </p:extLst>
  </p:cSld>
  <p:clrMapOvr>
    <a:masterClrMapping/>
  </p:clrMapOvr>
  <p:transition spd="slow">
    <p:push dir="u"/>
    <p:sndAc>
      <p:stSnd>
        <p:snd r:embed="rId39" name="chimes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C_4_BD.1_1#2942dc18a?vcp=1&amp;vis=1&amp;pid=dbdd219e5&amp;color=0,0,0&amp;vtp=1&amp;bt=1&amp;bbb=1&amp;hb=1"/>
          <p:cNvSpPr/>
          <p:nvPr>
            <p:custDataLst>
              <p:tags r:id="rId1"/>
            </p:custDataLst>
          </p:nvPr>
        </p:nvSpPr>
        <p:spPr>
          <a:xfrm>
            <a:off x="719328" y="1574474"/>
            <a:ext cx="10753344" cy="28679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1.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[2024·济南模拟]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“天宫课堂”第二课天地互动提问环节，</a:t>
            </a:r>
          </a:p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有同学提出一个有趣的问题：空间站里流眼泪是什么样的？</a:t>
            </a:r>
          </a:p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由于空间站处于失重状态，所以在空间站里流眼泪时不会体</a:t>
            </a:r>
          </a:p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现到下面哪个成语(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   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)</a:t>
            </a:r>
            <a:endParaRPr lang="en-US" altLang="zh-CN" sz="3200"/>
          </a:p>
        </p:txBody>
      </p:sp>
      <p:sp>
        <p:nvSpPr>
          <p:cNvPr id="3" name="QC_4_AN.2_1#2942dc18a.bracket?vcp=1&amp;vis=1&amp;pid=dbdd219e5&amp;color=0,0,0&amp;vpa=1&amp;vtp=1"/>
          <p:cNvSpPr/>
          <p:nvPr>
            <p:custDataLst>
              <p:tags r:id="rId2"/>
            </p:custDataLst>
          </p:nvPr>
        </p:nvSpPr>
        <p:spPr>
          <a:xfrm>
            <a:off x="4297554" y="3794434"/>
            <a:ext cx="565151" cy="6381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B</a:t>
            </a:r>
            <a:endParaRPr lang="en-US" altLang="zh-CN" sz="3200"/>
          </a:p>
        </p:txBody>
      </p:sp>
      <p:sp>
        <p:nvSpPr>
          <p:cNvPr id="4" name="QC_4_BD.1_2#2942dc18a.choices?vcp=1&amp;vis=1&amp;pid=dbdd219e5&amp;color=0,0,0&amp;vtp=1&amp;bbb=1"/>
          <p:cNvSpPr/>
          <p:nvPr>
            <p:custDataLst>
              <p:tags r:id="rId3"/>
            </p:custDataLst>
          </p:nvPr>
        </p:nvSpPr>
        <p:spPr>
          <a:xfrm>
            <a:off x="719328" y="4499959"/>
            <a:ext cx="10753344" cy="6327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600"/>
              </a:lnSpc>
              <a:tabLst>
                <a:tab pos="2776831" algn="l"/>
                <a:tab pos="5519795" algn="l"/>
                <a:tab pos="8262760" algn="l"/>
              </a:tabLst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A.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眼泪汪汪</a:t>
            </a:r>
            <a:r>
              <a:rPr lang="en-US" altLang="zh-CN" sz="3200" spc="-13733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	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B.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泪如雨下</a:t>
            </a:r>
            <a:r>
              <a:rPr lang="en-US" altLang="zh-CN" sz="3200" spc="-13733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	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C.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热泪盈眶</a:t>
            </a:r>
            <a:r>
              <a:rPr lang="en-US" altLang="zh-CN" sz="3200" spc="-13733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	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D.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泪眼朦胧</a:t>
            </a:r>
            <a:endParaRPr lang="en-US" altLang="zh-CN" sz="3200"/>
          </a:p>
        </p:txBody>
      </p:sp>
      <p:sp>
        <p:nvSpPr>
          <p:cNvPr id="6" name="object 54">
            <a:hlinkClick r:id="rId14" action="ppaction://hlinksldjump"/>
            <a:extLst>
              <a:ext uri="{FF2B5EF4-FFF2-40B4-BE49-F238E27FC236}">
                <a16:creationId xmlns:a16="http://schemas.microsoft.com/office/drawing/2014/main" id="{46F41D5B-E111-FA82-9821-00D1A12702E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flipH="1">
            <a:off x="10992544" y="5872291"/>
            <a:ext cx="806203" cy="576031"/>
          </a:xfrm>
          <a:custGeom>
            <a:avLst/>
            <a:gdLst/>
            <a:ahLst/>
            <a:cxnLst/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67" b="1" ker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返回</a:t>
            </a:r>
            <a:endParaRPr sz="2267" b="1" kern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7" name="组合 1"/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4524644" y="831656"/>
            <a:ext cx="3215216" cy="601133"/>
            <a:chOff x="3564387" y="597378"/>
            <a:chExt cx="2247990" cy="419195"/>
          </a:xfrm>
        </p:grpSpPr>
        <p:sp>
          <p:nvSpPr>
            <p:cNvPr id="8" name="缺角矩形 7"/>
            <p:cNvSpPr/>
            <p:nvPr>
              <p:custDataLst>
                <p:tags r:id="rId7"/>
              </p:custDataLst>
            </p:nvPr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3333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0" name="缺角矩形 9"/>
            <p:cNvSpPr/>
            <p:nvPr>
              <p:custDataLst>
                <p:tags r:id="rId8"/>
              </p:custDataLst>
            </p:nvPr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3333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1" name="缺角矩形 10"/>
            <p:cNvSpPr/>
            <p:nvPr>
              <p:custDataLst>
                <p:tags r:id="rId9"/>
              </p:custDataLst>
            </p:nvPr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3333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2" name="缺角矩形 11"/>
            <p:cNvSpPr/>
            <p:nvPr>
              <p:custDataLst>
                <p:tags r:id="rId10"/>
              </p:custDataLst>
            </p:nvPr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3333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3" name="缺角矩形 12"/>
            <p:cNvSpPr/>
            <p:nvPr>
              <p:custDataLst>
                <p:tags r:id="rId11"/>
              </p:custDataLst>
            </p:nvPr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CN" altLang="en-US" sz="3333">
                <a:solidFill>
                  <a:sysClr val="windowText" lastClr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4" name="TextBox 15"/>
          <p:cNvSpPr txBox="1"/>
          <p:nvPr>
            <p:custDataLst>
              <p:tags r:id="rId6"/>
            </p:custDataLst>
          </p:nvPr>
        </p:nvSpPr>
        <p:spPr>
          <a:xfrm>
            <a:off x="4478078" y="774506"/>
            <a:ext cx="3306233" cy="6052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3333" b="1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3333" b="1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C_4_BD.3_1#f89a65341?vcp=1&amp;vis=1&amp;pid=dbdd219e5&amp;color=0,0,0&amp;vtp=1&amp;bt=1&amp;bbb=1&amp;hb=1"/>
          <p:cNvSpPr/>
          <p:nvPr>
            <p:custDataLst>
              <p:tags r:id="rId1"/>
            </p:custDataLst>
          </p:nvPr>
        </p:nvSpPr>
        <p:spPr>
          <a:xfrm>
            <a:off x="719328" y="1179462"/>
            <a:ext cx="10753344" cy="13778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2.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水总是往低处流是因为受到重力的作用，下列关于重力的</a:t>
            </a:r>
          </a:p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说法，正确的是(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   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)</a:t>
            </a:r>
            <a:endParaRPr lang="en-US" altLang="zh-CN" sz="3200"/>
          </a:p>
        </p:txBody>
      </p:sp>
      <p:sp>
        <p:nvSpPr>
          <p:cNvPr id="3" name="QC_4_AN.4_1#f89a65341.bracket?vcp=1&amp;vis=1&amp;pid=dbdd219e5&amp;color=0,0,0&amp;vpa=2&amp;vtp=1"/>
          <p:cNvSpPr/>
          <p:nvPr>
            <p:custDataLst>
              <p:tags r:id="rId2"/>
            </p:custDataLst>
          </p:nvPr>
        </p:nvSpPr>
        <p:spPr>
          <a:xfrm>
            <a:off x="3874220" y="1909288"/>
            <a:ext cx="588433" cy="6381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A</a:t>
            </a:r>
            <a:endParaRPr lang="en-US" altLang="zh-CN"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QC_4_BD.3_2#f89a65341.choices?vcp=1&amp;vis=1&amp;pid=dbdd219e5&amp;color=0,0,0&amp;vtp=1&amp;bbb=1"/>
              <p:cNvSpPr/>
              <p:nvPr>
                <p:custDataLst>
                  <p:tags r:id="rId3"/>
                </p:custDataLst>
              </p:nvPr>
            </p:nvSpPr>
            <p:spPr>
              <a:xfrm>
                <a:off x="719328" y="2655877"/>
                <a:ext cx="10753344" cy="286004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5867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A.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重力的施力物体是地球</a:t>
                </a:r>
                <a:endParaRPr lang="en-US" altLang="zh-CN" sz="3200"/>
              </a:p>
              <a:p>
                <a:pPr latinLnBrk="1">
                  <a:lnSpc>
                    <a:spcPts val="5867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B.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不接触地面的物体都不受重力作用</a:t>
                </a:r>
                <a:endParaRPr lang="en-US" altLang="zh-CN" sz="3200"/>
              </a:p>
              <a:p>
                <a:pPr latinLnBrk="1">
                  <a:lnSpc>
                    <a:spcPts val="5867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C.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重心一定在物体上</a:t>
                </a:r>
                <a:endParaRPr lang="en-US" altLang="zh-CN" sz="3200"/>
              </a:p>
              <a:p>
                <a:pPr latinLnBrk="1">
                  <a:lnSpc>
                    <a:spcPts val="5600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D.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因为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g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=9.8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N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kg</m:t>
                    </m:r>
                  </m:oMath>
                </a14:m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,所以</a:t>
                </a:r>
                <a14:m>
                  <m:oMath xmlns:m="http://schemas.openxmlformats.org/officeDocument/2006/math"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1 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kg</m:t>
                    </m:r>
                  </m:oMath>
                </a14:m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就等于</a:t>
                </a:r>
                <a14:m>
                  <m:oMath xmlns:m="http://schemas.openxmlformats.org/officeDocument/2006/math"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9.8 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N</m:t>
                    </m:r>
                  </m:oMath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 </a:t>
                </a:r>
                <a:endParaRPr lang="en-US" altLang="zh-CN" sz="3200"/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4" name="QC_4_BD.3_2#f89a65341.choices?vcp=1&amp;vis=1&amp;pid=dbdd219e5&amp;color=0,0,0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719328" y="2655877"/>
                <a:ext cx="10753344" cy="2860040"/>
              </a:xfrm>
              <a:prstGeom prst="rect">
                <a:avLst/>
              </a:prstGeom>
              <a:blipFill>
                <a:blip r:embed="rId8"/>
                <a:stretch>
                  <a:fillRect l="-2268" b="-91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bject 54">
            <a:hlinkClick r:id="rId9" action="ppaction://hlinksldjump"/>
            <a:extLst>
              <a:ext uri="{FF2B5EF4-FFF2-40B4-BE49-F238E27FC236}">
                <a16:creationId xmlns:a16="http://schemas.microsoft.com/office/drawing/2014/main" id="{46F41D5B-E111-FA82-9821-00D1A12702E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flipH="1">
            <a:off x="10992544" y="5872291"/>
            <a:ext cx="806203" cy="576031"/>
          </a:xfrm>
          <a:custGeom>
            <a:avLst/>
            <a:gdLst/>
            <a:ahLst/>
            <a:cxnLst/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67" b="1" ker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返回</a:t>
            </a:r>
            <a:endParaRPr sz="2267" b="1" kern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QC_4_BD.5_1#484fca2a1?vcp=1&amp;vis=1&amp;pid=dbdd219e5&amp;color=0,0,0&amp;vtp=1&amp;bt=1&amp;bbb=1&amp;hb=1"/>
              <p:cNvSpPr/>
              <p:nvPr>
                <p:custDataLst>
                  <p:tags r:id="rId1"/>
                </p:custDataLst>
              </p:nvPr>
            </p:nvSpPr>
            <p:spPr>
              <a:xfrm>
                <a:off x="719328" y="1221202"/>
                <a:ext cx="10753344" cy="137786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5867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3.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为了求出质量为</a:t>
                </a:r>
                <a14:m>
                  <m:oMath xmlns:m="http://schemas.openxmlformats.org/officeDocument/2006/math"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3 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kg</m:t>
                    </m:r>
                  </m:oMath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的物体的重力，有四位同学进行了如</a:t>
                </a:r>
              </a:p>
              <a:p>
                <a:pPr latinLnBrk="1">
                  <a:lnSpc>
                    <a:spcPts val="5600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下演算，其中正确的是(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   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)</a:t>
                </a:r>
                <a:endParaRPr lang="en-US" altLang="zh-CN" sz="3200"/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" name="QC_4_BD.5_1#484fca2a1?vcp=1&amp;vis=1&amp;pid=dbdd219e5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719328" y="1221202"/>
                <a:ext cx="10753344" cy="1377865"/>
              </a:xfrm>
              <a:prstGeom prst="rect">
                <a:avLst/>
              </a:prstGeom>
              <a:blipFill>
                <a:blip r:embed="rId8"/>
                <a:stretch>
                  <a:fillRect l="-2268" r="-907" b="-181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C_4_AN.6_1#484fca2a1.bracket?vcp=1&amp;vis=1&amp;pid=dbdd219e5&amp;color=0,0,0&amp;vpa=3&amp;vtp=1"/>
          <p:cNvSpPr/>
          <p:nvPr>
            <p:custDataLst>
              <p:tags r:id="rId2"/>
            </p:custDataLst>
          </p:nvPr>
        </p:nvSpPr>
        <p:spPr>
          <a:xfrm>
            <a:off x="5110354" y="1951028"/>
            <a:ext cx="565151" cy="6381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C</a:t>
            </a:r>
            <a:endParaRPr lang="en-US" altLang="zh-CN"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QC_4_BD.5_2#484fca2a1.choices?vcp=1&amp;vis=1&amp;pid=dbdd219e5&amp;color=0,0,0&amp;vtp=1&amp;bbb=1"/>
              <p:cNvSpPr/>
              <p:nvPr>
                <p:custDataLst>
                  <p:tags r:id="rId3"/>
                </p:custDataLst>
              </p:nvPr>
            </p:nvSpPr>
            <p:spPr>
              <a:xfrm>
                <a:off x="719328" y="2614136"/>
                <a:ext cx="10753344" cy="286004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5867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A.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3 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kg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=29.4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N</m:t>
                    </m:r>
                  </m:oMath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 </a:t>
                </a:r>
                <a:endParaRPr lang="en-US" altLang="zh-CN" sz="3200"/>
              </a:p>
              <a:p>
                <a:pPr latinLnBrk="1">
                  <a:lnSpc>
                    <a:spcPts val="5867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B.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3 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kg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=3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kg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×9.8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N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=29.4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N</m:t>
                    </m:r>
                  </m:oMath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 </a:t>
                </a:r>
                <a:endParaRPr lang="en-US" altLang="zh-CN" sz="3200"/>
              </a:p>
              <a:p>
                <a:pPr latinLnBrk="1">
                  <a:lnSpc>
                    <a:spcPts val="5867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C.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G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=3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kg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×9.8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N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kg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=29.4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N</m:t>
                    </m:r>
                  </m:oMath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 </a:t>
                </a:r>
                <a:endParaRPr lang="en-US" altLang="zh-CN" sz="3200"/>
              </a:p>
              <a:p>
                <a:pPr latinLnBrk="1">
                  <a:lnSpc>
                    <a:spcPts val="5600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D.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物体的重力等于质量的9.8倍，所以重力是</a:t>
                </a:r>
                <a14:m>
                  <m:oMath xmlns:m="http://schemas.openxmlformats.org/officeDocument/2006/math"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29.4 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N</m:t>
                    </m:r>
                  </m:oMath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 </a:t>
                </a:r>
                <a:endParaRPr lang="en-US" altLang="zh-CN" sz="3200"/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4" name="QC_4_BD.5_2#484fca2a1.choices?vcp=1&amp;vis=1&amp;pid=dbdd219e5&amp;color=0,0,0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719328" y="2614136"/>
                <a:ext cx="10753344" cy="2860040"/>
              </a:xfrm>
              <a:prstGeom prst="rect">
                <a:avLst/>
              </a:prstGeom>
              <a:blipFill>
                <a:blip r:embed="rId10"/>
                <a:stretch>
                  <a:fillRect l="-2268" b="-91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bject 54">
            <a:hlinkClick r:id="rId11" action="ppaction://hlinksldjump"/>
            <a:extLst>
              <a:ext uri="{FF2B5EF4-FFF2-40B4-BE49-F238E27FC236}">
                <a16:creationId xmlns:a16="http://schemas.microsoft.com/office/drawing/2014/main" id="{46F41D5B-E111-FA82-9821-00D1A12702E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flipH="1">
            <a:off x="10992544" y="5872291"/>
            <a:ext cx="806203" cy="576031"/>
          </a:xfrm>
          <a:custGeom>
            <a:avLst/>
            <a:gdLst/>
            <a:ahLst/>
            <a:cxnLst/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67" b="1" ker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返回</a:t>
            </a:r>
            <a:endParaRPr sz="2267" b="1" kern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B_4_BD.7_1#899d0cb2a?htil=1&amp;vcp=1&amp;vis=1&amp;pid=dbdd219e5&amp;color=0,0,0&amp;tib=255,255,255&amp;vtp=1&amp;bt=1&amp;hs=1&amp;hs=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58932" y="836052"/>
            <a:ext cx="3560064" cy="132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3" name="QB_4_BD.7_2#899d0cb2a?htil=1&amp;vcp=1&amp;vis=1&amp;pid=dbdd219e5&amp;color=0,0,0&amp;vtp=1&amp;bbb=1&amp;hb=1&amp;hs=1"/>
          <p:cNvSpPr/>
          <p:nvPr>
            <p:custDataLst>
              <p:tags r:id="rId2"/>
            </p:custDataLst>
          </p:nvPr>
        </p:nvSpPr>
        <p:spPr>
          <a:xfrm>
            <a:off x="719328" y="819119"/>
            <a:ext cx="7022592" cy="141732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6133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4.</a:t>
            </a:r>
            <a:r>
              <a:rPr lang="en-US" altLang="zh-CN" sz="3400" kern="0" spc="-100000">
                <a:solidFill>
                  <a:srgbClr val="FFFFFF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 </a:t>
            </a:r>
            <a:r>
              <a:rPr lang="en-US" altLang="zh-CN" sz="1200" kern="0">
                <a:solidFill>
                  <a:srgbClr val="FFFFFF"/>
                </a:solidFill>
                <a:latin typeface="SimSun" panose="02010600030101010101" pitchFamily="2" charset="-122"/>
                <a:ea typeface="微软雅黑" panose="020B0503020204020204" pitchFamily="34" charset="-122"/>
                <a:cs typeface="Times New Roman" pitchFamily="34" charset="-120"/>
              </a:rPr>
              <a:t>                                            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建筑工人常用铅垂</a:t>
            </a:r>
          </a:p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线来检查墙壁是否竖直，这是利用了重</a:t>
            </a:r>
            <a:endParaRPr lang="en-US" altLang="zh-CN" sz="3200"/>
          </a:p>
        </p:txBody>
      </p:sp>
      <p:pic>
        <p:nvPicPr>
          <p:cNvPr id="4" name="QB_4_BD.7_2#899d0cb2a?htil=1&amp;vcp=1&amp;vis=1&amp;pid=dbdd219e5&amp;color=0,0,0&amp;tib=255,255,255&amp;iip=1&amp;vtp=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1791" y="816071"/>
            <a:ext cx="3413760" cy="7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5" name="QB_4_AN.8_1#899d0cb2a.blank?vcp=1&amp;vis=1&amp;pid=dbdd219e5&amp;color=0,0,0&amp;vpa=4&amp;vtp=1&amp;bbb=1"/>
          <p:cNvSpPr/>
          <p:nvPr>
            <p:custDataLst>
              <p:tags r:id="rId4"/>
            </p:custDataLst>
          </p:nvPr>
        </p:nvSpPr>
        <p:spPr>
          <a:xfrm>
            <a:off x="2773553" y="2281481"/>
            <a:ext cx="1919817" cy="6383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竖直向下</a:t>
            </a:r>
            <a:endParaRPr lang="en-US" altLang="zh-CN" sz="3200"/>
          </a:p>
        </p:txBody>
      </p:sp>
      <p:sp>
        <p:nvSpPr>
          <p:cNvPr id="6" name="QB_4_AN.9_1#899d0cb2a.blank?vcp=1&amp;vis=1&amp;pid=dbdd219e5&amp;color=0,0,0&amp;vpa=5&amp;vtp=1"/>
          <p:cNvSpPr/>
          <p:nvPr>
            <p:custDataLst>
              <p:tags r:id="rId5"/>
            </p:custDataLst>
          </p:nvPr>
        </p:nvSpPr>
        <p:spPr>
          <a:xfrm>
            <a:off x="5618354" y="3026548"/>
            <a:ext cx="700617" cy="6383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高</a:t>
            </a:r>
            <a:endParaRPr lang="en-US" altLang="zh-CN" sz="3200"/>
          </a:p>
        </p:txBody>
      </p:sp>
      <p:sp>
        <p:nvSpPr>
          <p:cNvPr id="7" name="QB_4_AN.10_1#899d0cb2a.blank?vcp=1&amp;vis=1&amp;pid=dbdd219e5&amp;color=0,0,0&amp;vpa=6&amp;vtp=1"/>
          <p:cNvSpPr/>
          <p:nvPr>
            <p:custDataLst>
              <p:tags r:id="rId6"/>
            </p:custDataLst>
          </p:nvPr>
        </p:nvSpPr>
        <p:spPr>
          <a:xfrm>
            <a:off x="3035768" y="5232961"/>
            <a:ext cx="700617" cy="6383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高</a:t>
            </a:r>
            <a:endParaRPr lang="en-US" altLang="zh-CN"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QB_4_BD.7_2#899d0cb2a?htil=1&amp;vcp=1&amp;vis=1&amp;pid=dbdd219e5&amp;color=0,0,0&amp;vtp=1&amp;bbb=1&amp;hb=1&amp;hs=1">
                <a:extLst>
                  <a:ext uri="{FF2B5EF4-FFF2-40B4-BE49-F238E27FC236}">
                    <a16:creationId xmlns:a16="http://schemas.microsoft.com/office/drawing/2014/main" id="{7C0EFDC6-B194-6101-D987-FC574B22F5CF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719328" y="2318736"/>
                <a:ext cx="10752000" cy="361306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5867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力方向总是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__________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，如图甲所示为水平仪放置于某桌面</a:t>
                </a:r>
              </a:p>
              <a:p>
                <a:pPr latinLnBrk="1">
                  <a:lnSpc>
                    <a:spcPts val="5867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上时的情景，则该桌面左侧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____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（填“高”或“低”）。如图乙</a:t>
                </a:r>
              </a:p>
              <a:p>
                <a:pPr latinLnBrk="1">
                  <a:lnSpc>
                    <a:spcPts val="5867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所示，在砌房子时用水平仪来检查所砌的墙面是否水平，当</a:t>
                </a:r>
              </a:p>
              <a:p>
                <a:pPr latinLnBrk="1">
                  <a:lnSpc>
                    <a:spcPts val="5867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液体中的空气泡居中表示墙面水平，若空气泡在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A</m:t>
                    </m:r>
                  </m:oMath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端，则表</a:t>
                </a:r>
              </a:p>
              <a:p>
                <a:pPr latinLnBrk="1">
                  <a:lnSpc>
                    <a:spcPts val="5600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示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A</m:t>
                    </m:r>
                  </m:oMath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端的墙面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____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（填“高”或“低”）。</a:t>
                </a:r>
                <a:endParaRPr lang="en-US" altLang="zh-CN" sz="3200"/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8" name="QB_4_BD.7_2#899d0cb2a?htil=1&amp;vcp=1&amp;vis=1&amp;pid=dbdd219e5&amp;color=0,0,0&amp;vtp=1&amp;bbb=1&amp;hb=1&amp;hs=1">
                <a:extLst>
                  <a:ext uri="{FF2B5EF4-FFF2-40B4-BE49-F238E27FC236}">
                    <a16:creationId xmlns:a16="http://schemas.microsoft.com/office/drawing/2014/main" id="{7C0EFDC6-B194-6101-D987-FC574B22F5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3"/>
                </p:custDataLst>
              </p:nvPr>
            </p:nvSpPr>
            <p:spPr>
              <a:xfrm>
                <a:off x="719328" y="2318736"/>
                <a:ext cx="10752000" cy="3613065"/>
              </a:xfrm>
              <a:prstGeom prst="rect">
                <a:avLst/>
              </a:prstGeom>
              <a:blipFill>
                <a:blip r:embed="rId14"/>
                <a:stretch>
                  <a:fillRect l="-2268" r="-680" b="-72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 animBg="1"/>
      <p:bldP spid="7" grpId="0" uiExpand="1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O_4_BD.12_1#21d6e4c59?sp=1&amp;vcp=1&amp;vis=1&amp;pid=dbdd219e5&amp;color=0,0,0&amp;vtp=1&amp;bt=1&amp;bbb=1&amp;hb=1"/>
          <p:cNvSpPr/>
          <p:nvPr>
            <p:custDataLst>
              <p:tags r:id="rId1"/>
            </p:custDataLst>
          </p:nvPr>
        </p:nvSpPr>
        <p:spPr>
          <a:xfrm>
            <a:off x="719328" y="1355610"/>
            <a:ext cx="10753344" cy="13834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5.[2024·南京期中]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如图所示，被运动员踢出的足球沿如图所</a:t>
            </a:r>
          </a:p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示的轨迹运动，画出此时足球受到重力的示意图。</a:t>
            </a:r>
            <a:endParaRPr lang="en-US" altLang="zh-CN" sz="3200"/>
          </a:p>
        </p:txBody>
      </p:sp>
      <p:pic>
        <p:nvPicPr>
          <p:cNvPr id="3" name="QO_4_BD.12_2#21d6e4c59?htil=3&amp;vcp=1&amp;vis=1&amp;pid=dbdd219e5&amp;color=0,0,0&amp;tib=255,255,255&amp;vtp=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2752" y="3691816"/>
            <a:ext cx="5327904" cy="165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4" name="QO_4_AN.13_1#21d6e4c59?htil=3&amp;vcp=1&amp;vis=1&amp;pid=dbdd219e5&amp;color=0,0,0&amp;vtp=1&amp;bbb=1"/>
          <p:cNvSpPr/>
          <p:nvPr>
            <p:custDataLst>
              <p:tags r:id="rId3"/>
            </p:custDataLst>
          </p:nvPr>
        </p:nvSpPr>
        <p:spPr>
          <a:xfrm>
            <a:off x="6083808" y="2823136"/>
            <a:ext cx="5376672" cy="6383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【解】如图所示。</a:t>
            </a:r>
            <a:endParaRPr lang="en-US" altLang="zh-CN" sz="3200"/>
          </a:p>
        </p:txBody>
      </p:sp>
      <p:pic>
        <p:nvPicPr>
          <p:cNvPr id="5" name="QO_4_AN.13_2#21d6e4c59?htil=3&amp;vcp=1&amp;vis=1&amp;pid=dbdd219e5&amp;color=0,0,0&amp;tib=255,255,255&amp;vtp=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8192" y="3630856"/>
            <a:ext cx="5047488" cy="171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6" name="object 54">
            <a:hlinkClick r:id="rId10" action="ppaction://hlinksldjump"/>
            <a:extLst>
              <a:ext uri="{FF2B5EF4-FFF2-40B4-BE49-F238E27FC236}">
                <a16:creationId xmlns:a16="http://schemas.microsoft.com/office/drawing/2014/main" id="{46F41D5B-E111-FA82-9821-00D1A12702E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flipH="1">
            <a:off x="10992544" y="5872291"/>
            <a:ext cx="806203" cy="576031"/>
          </a:xfrm>
          <a:custGeom>
            <a:avLst/>
            <a:gdLst/>
            <a:ahLst/>
            <a:cxnLst/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67" b="1" ker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返回</a:t>
            </a:r>
            <a:endParaRPr sz="2267" b="1" kern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O_4_BD.14_1#bd8c1eb83?htil=4&amp;vcp=1&amp;vis=1&amp;pid=dbdd219e5&amp;color=0,0,0&amp;tib=255,255,255&amp;vtp=1&amp;bt=1&amp;hs=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80832" y="1297104"/>
            <a:ext cx="2469869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3" name="QO_4_BD.14_2#bd8c1eb83?htil=4&amp;vcp=1&amp;vis=1&amp;pid=dbdd219e5&amp;color=0,0,0&amp;vtp=1&amp;bbb=1&amp;hb=1&amp;hs=1"/>
          <p:cNvSpPr/>
          <p:nvPr>
            <p:custDataLst>
              <p:tags r:id="rId2"/>
            </p:custDataLst>
          </p:nvPr>
        </p:nvSpPr>
        <p:spPr>
          <a:xfrm>
            <a:off x="719328" y="1314037"/>
            <a:ext cx="7315200" cy="212852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6.</a:t>
            </a:r>
            <a:r>
              <a:rPr lang="en-US" altLang="zh-CN" sz="1200" kern="0">
                <a:solidFill>
                  <a:srgbClr val="FFFFFF"/>
                </a:solidFill>
                <a:latin typeface="SimSun" panose="02010600030101010101" pitchFamily="2" charset="-122"/>
                <a:ea typeface="微软雅黑" panose="020B0503020204020204" pitchFamily="34" charset="-122"/>
                <a:cs typeface="Times New Roman" pitchFamily="34" charset="-120"/>
              </a:rPr>
              <a:t>                                            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在“探究重力的大小</a:t>
            </a:r>
          </a:p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跟质量的关系”实验中，实验小组的同学</a:t>
            </a:r>
          </a:p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们测量了相关数据并记录在下表中：</a:t>
            </a:r>
            <a:endParaRPr lang="en-US" altLang="zh-CN" sz="3200"/>
          </a:p>
        </p:txBody>
      </p:sp>
      <p:pic>
        <p:nvPicPr>
          <p:cNvPr id="4" name="QO_4_BD.14_2#bd8c1eb83?htil=4&amp;vcp=1&amp;vis=1&amp;pid=dbdd219e5&amp;color=0,0,0&amp;tib=255,255,255&amp;iip=2&amp;vtp=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1791" y="1374997"/>
            <a:ext cx="341376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9" name="QO_4_BD.14_3#bd8c1eb83?colgroup=4,2,3,2,3,3,3,1&amp;vcp=1&amp;vis=1&amp;pid=dbdd219e5&amp;color=0,0,0&amp;vtp=1&amp;bbb=1&amp;hs=1"/>
              <p:cNvGraphicFramePr>
                <a:graphicFrameLocks noGrp="1"/>
              </p:cNvGraphicFramePr>
              <p:nvPr>
                <p:custDataLst>
                  <p:tags r:id="rId4"/>
                </p:custDataLst>
              </p:nvPr>
            </p:nvGraphicFramePr>
            <p:xfrm>
              <a:off x="719328" y="3430704"/>
              <a:ext cx="10692384" cy="1994664"/>
            </p:xfrm>
            <a:graphic>
              <a:graphicData uri="http://schemas.openxmlformats.org/drawingml/2006/table">
                <a:tbl>
                  <a:tblPr/>
                  <a:tblGrid>
                    <a:gridCol w="202387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4851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48742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04851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48742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487424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487424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621792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664888"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600"/>
                            </a:lnSpc>
                          </a:pPr>
                          <a:r>
                            <a:rPr lang="en-US" altLang="zh-CN" sz="3200" b="1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次数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1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2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3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4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5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6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SimSun" panose="02010600030101010101" pitchFamily="2" charset="-122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…</a:t>
                          </a:r>
                          <a:endParaRPr lang="en-US" altLang="zh-CN" sz="1600">
                            <a:latin typeface="SimSun" panose="02010600030101010101" pitchFamily="2" charset="-122"/>
                          </a:endParaRPr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64888"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600"/>
                            </a:lnSpc>
                          </a:pPr>
                          <a:r>
                            <a:rPr lang="en-US" altLang="zh-CN" sz="3200" b="1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质量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3200" b="0" i="0" spc="-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微软雅黑" pitchFamily="34" charset="-122"/>
                                  <a:cs typeface="Times New Roman" pitchFamily="34" charset="-120"/>
                                </a:rPr>
                                <m:t>m</m:t>
                              </m:r>
                              <m:r>
                                <a:rPr lang="en-US" altLang="zh-CN" sz="3200" b="0" i="0" spc="-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微软雅黑" pitchFamily="34" charset="-122"/>
                                  <a:cs typeface="Times New Roman" pitchFamily="34" charset="-12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3200" b="0" i="0" spc="-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微软雅黑" pitchFamily="34" charset="-122"/>
                                  <a:cs typeface="Times New Roman" pitchFamily="34" charset="-120"/>
                                </a:rPr>
                                <m:t>g</m:t>
                              </m:r>
                            </m:oMath>
                          </a14:m>
                          <a:r>
                            <a:rPr lang="en-US" altLang="zh-CN" sz="100" b="0" i="0" kern="0" spc="-99900">
                              <a:solidFill>
                                <a:srgbClr val="FFFFFF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 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40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100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160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200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240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300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SimSun" panose="02010600030101010101" pitchFamily="2" charset="-122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…</a:t>
                          </a:r>
                          <a:endParaRPr lang="en-US" altLang="zh-CN" sz="1600">
                            <a:latin typeface="SimSun" panose="02010600030101010101" pitchFamily="2" charset="-122"/>
                          </a:endParaRPr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664888"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600"/>
                            </a:lnSpc>
                          </a:pPr>
                          <a:r>
                            <a:rPr lang="en-US" altLang="zh-CN" sz="3200" b="1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重力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3200" b="0" i="0" spc="-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微软雅黑" pitchFamily="34" charset="-122"/>
                                  <a:cs typeface="Times New Roman" pitchFamily="34" charset="-120"/>
                                </a:rPr>
                                <m:t>G</m:t>
                              </m:r>
                              <m:r>
                                <a:rPr lang="en-US" altLang="zh-CN" sz="3200" b="0" i="0" spc="-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微软雅黑" pitchFamily="34" charset="-122"/>
                                  <a:cs typeface="Times New Roman" pitchFamily="34" charset="-12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3200" b="0" i="0" spc="-1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微软雅黑" pitchFamily="34" charset="-122"/>
                                  <a:cs typeface="Times New Roman" pitchFamily="34" charset="-120"/>
                                </a:rPr>
                                <m:t>N</m:t>
                              </m:r>
                            </m:oMath>
                          </a14:m>
                          <a:r>
                            <a:rPr lang="en-US" altLang="zh-CN" sz="100" b="0" i="0" kern="0" spc="-99900">
                              <a:solidFill>
                                <a:srgbClr val="FFFFFF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 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0.4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1.4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100"/>
                            </a:lnSpc>
                          </a:pP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2.0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2.3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3.0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SimSun" panose="02010600030101010101" pitchFamily="2" charset="-122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…</a:t>
                          </a:r>
                          <a:endParaRPr lang="en-US" altLang="zh-CN" sz="1600">
                            <a:latin typeface="SimSun" panose="02010600030101010101" pitchFamily="2" charset="-122"/>
                          </a:endParaRPr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9" name="QO_4_BD.14_3#bd8c1eb83?colgroup=4,2,3,2,3,3,3,1&amp;vcp=1&amp;vis=1&amp;pid=dbdd219e5&amp;color=0,0,0&amp;vtp=1&amp;bbb=1&amp;hs=1"/>
              <p:cNvGraphicFramePr>
                <a:graphicFrameLocks noGrp="1"/>
              </p:cNvGraphicFramePr>
              <p:nvPr>
                <p:custDataLst>
                  <p:tags r:id="rId4"/>
                </p:custDataLst>
              </p:nvPr>
            </p:nvGraphicFramePr>
            <p:xfrm>
              <a:off x="719328" y="3430704"/>
              <a:ext cx="10692384" cy="1994664"/>
            </p:xfrm>
            <a:graphic>
              <a:graphicData uri="http://schemas.openxmlformats.org/drawingml/2006/table">
                <a:tbl>
                  <a:tblPr/>
                  <a:tblGrid>
                    <a:gridCol w="202387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4851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48742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04851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48742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487424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487424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621792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664888"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600"/>
                            </a:lnSpc>
                          </a:pPr>
                          <a:r>
                            <a:rPr lang="en-US" altLang="zh-CN" sz="3200" b="1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次数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1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2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3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4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5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6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SimSun" panose="02010600030101010101" pitchFamily="2" charset="-122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…</a:t>
                          </a:r>
                          <a:endParaRPr lang="en-US" altLang="zh-CN" sz="1600">
                            <a:latin typeface="SimSun" panose="02010600030101010101" pitchFamily="2" charset="-122"/>
                          </a:endParaRPr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6488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301" t="-106364" r="-428916" b="-12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40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100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160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200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240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300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SimSun" panose="02010600030101010101" pitchFamily="2" charset="-122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…</a:t>
                          </a:r>
                          <a:endParaRPr lang="en-US" altLang="zh-CN" sz="1600">
                            <a:latin typeface="SimSun" panose="02010600030101010101" pitchFamily="2" charset="-122"/>
                          </a:endParaRPr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66488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l="-301" t="-208257" r="-428916" b="-220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0.4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1.4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100"/>
                            </a:lnSpc>
                          </a:pP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2.0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2.3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Times New Roman" pitchFamily="34" charset="0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3.0</a:t>
                          </a:r>
                          <a:endParaRPr lang="en-US" altLang="zh-CN" sz="1600"/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 hangingPunct="0">
                            <a:lnSpc>
                              <a:spcPts val="3700"/>
                            </a:lnSpc>
                          </a:pPr>
                          <a:r>
                            <a:rPr lang="en-US" altLang="zh-CN" sz="3200" b="0" i="0">
                              <a:solidFill>
                                <a:srgbClr val="000000"/>
                              </a:solidFill>
                              <a:latin typeface="SimSun" panose="02010600030101010101" pitchFamily="2" charset="-122"/>
                              <a:ea typeface="微软雅黑" panose="020B0503020204020204" pitchFamily="34" charset="-122"/>
                              <a:cs typeface="Times New Roman" pitchFamily="34" charset="-120"/>
                            </a:rPr>
                            <a:t>…</a:t>
                          </a:r>
                          <a:endParaRPr lang="en-US" altLang="zh-CN" sz="1600">
                            <a:latin typeface="SimSun" panose="02010600030101010101" pitchFamily="2" charset="-122"/>
                          </a:endParaRPr>
                        </a:p>
                      </a:txBody>
                      <a:tcPr marL="96000" marR="96000" marT="0" marB="0" anchor="ctr">
                        <a:lnL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</p:spTree>
  </p:cSld>
  <p:clrMapOvr>
    <a:masterClrMapping/>
  </p:clrMapOvr>
  <p:transition>
    <p:split dir="in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O_4_BD.15_1#6dde3bfb7?htil=5&amp;vcp=1&amp;vis=1&amp;pid=bd8c1eb83&amp;color=0,0,0&amp;tib=255,255,255&amp;vtp=1&amp;hs=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39200" y="1787664"/>
            <a:ext cx="2609088" cy="221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3" name="QB_5_BD.15_2#6dde3bfb7?htil=5&amp;vcp=1&amp;vis=1&amp;pid=bd8c1eb83&amp;color=0,0,0&amp;vtp=1&amp;bt=1&amp;bbb=1&amp;hb=1"/>
          <p:cNvSpPr/>
          <p:nvPr>
            <p:custDataLst>
              <p:tags r:id="rId2"/>
            </p:custDataLst>
          </p:nvPr>
        </p:nvSpPr>
        <p:spPr>
          <a:xfrm>
            <a:off x="719328" y="1592592"/>
            <a:ext cx="7973568" cy="1383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（1）测量前，需要先对弹簧测力计在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______</a:t>
            </a:r>
          </a:p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（填“竖直”或“水平”）方向进行调零。</a:t>
            </a:r>
            <a:endParaRPr lang="en-US" altLang="zh-CN" sz="3200"/>
          </a:p>
        </p:txBody>
      </p:sp>
      <p:sp>
        <p:nvSpPr>
          <p:cNvPr id="4" name="QB_5_AN.16_1#6dde3bfb7.blank?vcp=1&amp;vis=1&amp;pid=bd8c1eb83&amp;color=0,0,0&amp;vpa=7&amp;vtp=1&amp;bbb=1"/>
          <p:cNvSpPr/>
          <p:nvPr>
            <p:custDataLst>
              <p:tags r:id="rId3"/>
            </p:custDataLst>
          </p:nvPr>
        </p:nvSpPr>
        <p:spPr>
          <a:xfrm>
            <a:off x="7447154" y="1555339"/>
            <a:ext cx="1107017" cy="6383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竖直</a:t>
            </a:r>
            <a:endParaRPr lang="en-US" altLang="zh-CN" sz="3200"/>
          </a:p>
        </p:txBody>
      </p:sp>
      <p:sp>
        <p:nvSpPr>
          <p:cNvPr id="5" name="QB_5_AS.17_1#6dde3bfb7?htil=5&amp;vcp=1&amp;vis=1&amp;pid=bd8c1eb83&amp;color=0,0,0&amp;vtp=1&amp;bbb=1&amp;hb=1"/>
          <p:cNvSpPr/>
          <p:nvPr>
            <p:custDataLst>
              <p:tags r:id="rId4"/>
            </p:custDataLst>
          </p:nvPr>
        </p:nvSpPr>
        <p:spPr>
          <a:xfrm>
            <a:off x="719328" y="3062320"/>
            <a:ext cx="7973568" cy="212852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93CDDD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【点拨】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因为需要在竖直方向上测量重力，</a:t>
            </a:r>
          </a:p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故要在竖直方向调零，检查指针是否在零刻</a:t>
            </a:r>
          </a:p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度线。</a:t>
            </a:r>
            <a:endParaRPr lang="en-US" altLang="zh-CN" sz="32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uiExpand="1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O_4_BD.18_1#c7158bfc0?htil=6&amp;vcp=1&amp;vis=1&amp;pid=bd8c1eb83&amp;color=0,0,0&amp;tib=255,255,255&amp;vtp=1&amp;hs=1&amp;hs=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9504" y="973973"/>
            <a:ext cx="3779520" cy="31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QB_5_BD.18_2#c7158bfc0?htil=6&amp;vcp=1&amp;vis=1&amp;pid=bd8c1eb83&amp;color=0,0,0&amp;vtp=1&amp;bt=1&amp;bbb=1&amp;hb=1&amp;hs=1"/>
              <p:cNvSpPr/>
              <p:nvPr>
                <p:custDataLst>
                  <p:tags r:id="rId2"/>
                </p:custDataLst>
              </p:nvPr>
            </p:nvSpPr>
            <p:spPr>
              <a:xfrm>
                <a:off x="719328" y="913015"/>
                <a:ext cx="6803136" cy="212293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5867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（2）第3次测量的弹簧测力计指针位</a:t>
                </a:r>
              </a:p>
              <a:p>
                <a:pPr latinLnBrk="1">
                  <a:lnSpc>
                    <a:spcPts val="5867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置如图甲所示，表中空缺的实验数据</a:t>
                </a:r>
              </a:p>
              <a:p>
                <a:pPr latinLnBrk="1">
                  <a:lnSpc>
                    <a:spcPts val="5600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是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____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N</m:t>
                    </m:r>
                  </m:oMath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。</a:t>
                </a:r>
                <a:endParaRPr lang="en-US" altLang="zh-CN" sz="3200"/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3" name="QB_5_BD.18_2#c7158bfc0?htil=6&amp;vcp=1&amp;vis=1&amp;pid=bd8c1eb83&amp;color=0,0,0&amp;vtp=1&amp;bt=1&amp;bbb=1&amp;hb=1&amp;hs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719328" y="913015"/>
                <a:ext cx="6803136" cy="2122932"/>
              </a:xfrm>
              <a:prstGeom prst="rect">
                <a:avLst/>
              </a:prstGeom>
              <a:blipFill>
                <a:blip r:embed="rId10"/>
                <a:stretch>
                  <a:fillRect l="-3584" b="-117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QB_5_AN.19_1#c7158bfc0.blank?vcp=1&amp;vis=1&amp;pid=bd8c1eb83&amp;color=0,0,0&amp;vpa=8&amp;vtp=1&amp;bbb=1"/>
          <p:cNvSpPr/>
          <p:nvPr>
            <p:custDataLst>
              <p:tags r:id="rId3"/>
            </p:custDataLst>
          </p:nvPr>
        </p:nvSpPr>
        <p:spPr>
          <a:xfrm>
            <a:off x="1097154" y="2337108"/>
            <a:ext cx="802217" cy="6381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1.6</a:t>
            </a:r>
            <a:endParaRPr lang="en-US" altLang="zh-CN" sz="3200"/>
          </a:p>
        </p:txBody>
      </p:sp>
      <p:sp>
        <p:nvSpPr>
          <p:cNvPr id="5" name="QB_5_AS.20_1#c7158bfc0?htil=6&amp;vcp=1&amp;vis=1&amp;pid=bd8c1eb83&amp;color=0,0,0&amp;vtp=1&amp;bbb=1&amp;hb=1&amp;hs=1"/>
          <p:cNvSpPr/>
          <p:nvPr>
            <p:custDataLst>
              <p:tags r:id="rId4"/>
            </p:custDataLst>
          </p:nvPr>
        </p:nvSpPr>
        <p:spPr>
          <a:xfrm>
            <a:off x="719328" y="3035776"/>
            <a:ext cx="6803136" cy="13834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93CDDD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【点拨】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第3次测量的弹簧测力计指针</a:t>
            </a:r>
          </a:p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位置如图甲所示，该弹簧测力计的分</a:t>
            </a:r>
            <a:endParaRPr lang="en-US" altLang="zh-CN"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QB_5_AS.20_1#c7158bfc0?htil=6&amp;vcp=1&amp;vis=1&amp;pid=bd8c1eb83&amp;color=0,0,0&amp;vtp=1&amp;bbb=1&amp;hb=1&amp;hs=1">
                <a:extLst>
                  <a:ext uri="{FF2B5EF4-FFF2-40B4-BE49-F238E27FC236}">
                    <a16:creationId xmlns:a16="http://schemas.microsoft.com/office/drawing/2014/main" id="{2C440346-3B34-CF15-BE71-797A154756B7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719328" y="4422615"/>
                <a:ext cx="10752000" cy="138345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5867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度值为</a:t>
                </a:r>
                <a14:m>
                  <m:oMath xmlns:m="http://schemas.openxmlformats.org/officeDocument/2006/math"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0.2 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N</m:t>
                    </m:r>
                  </m:oMath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，指针在1刻度线下方第3格，则弹簧测力计的示</a:t>
                </a:r>
              </a:p>
              <a:p>
                <a:pPr latinLnBrk="1">
                  <a:lnSpc>
                    <a:spcPts val="5600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数是</a:t>
                </a:r>
                <a14:m>
                  <m:oMath xmlns:m="http://schemas.openxmlformats.org/officeDocument/2006/math"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1 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N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+3×0.2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N</m:t>
                    </m:r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=1.6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N</m:t>
                    </m:r>
                  </m:oMath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。</a:t>
                </a:r>
                <a:endParaRPr lang="en-US" altLang="zh-CN" sz="3200"/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6" name="QB_5_AS.20_1#c7158bfc0?htil=6&amp;vcp=1&amp;vis=1&amp;pid=bd8c1eb83&amp;color=0,0,0&amp;vtp=1&amp;bbb=1&amp;hb=1&amp;hs=1">
                <a:extLst>
                  <a:ext uri="{FF2B5EF4-FFF2-40B4-BE49-F238E27FC236}">
                    <a16:creationId xmlns:a16="http://schemas.microsoft.com/office/drawing/2014/main" id="{2C440346-3B34-CF15-BE71-797A154756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719328" y="4422615"/>
                <a:ext cx="10752000" cy="1383453"/>
              </a:xfrm>
              <a:prstGeom prst="rect">
                <a:avLst/>
              </a:prstGeom>
              <a:blipFill>
                <a:blip r:embed="rId13"/>
                <a:stretch>
                  <a:fillRect l="-2268" r="-1531" b="-176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uiExpand="1" build="p" animBg="1"/>
      <p:bldP spid="6" grpId="0" uiExpand="1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O_5_BD.21_1#671d037dc?vcp=1&amp;vis=1&amp;pid=bd8c1eb83&amp;color=0,0,0&amp;vtp=1&amp;bt=1&amp;bbb=1&amp;hb=1"/>
          <p:cNvSpPr/>
          <p:nvPr>
            <p:custDataLst>
              <p:tags r:id="rId1"/>
            </p:custDataLst>
          </p:nvPr>
        </p:nvSpPr>
        <p:spPr>
          <a:xfrm>
            <a:off x="719328" y="688510"/>
            <a:ext cx="10753344" cy="13834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（3）根据表中的数据得到如图乙所示的对应点，请画出物</a:t>
            </a:r>
          </a:p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体受到重力的大小跟质量关系的图像。</a:t>
            </a:r>
            <a:endParaRPr lang="en-US" altLang="zh-CN" sz="3200"/>
          </a:p>
        </p:txBody>
      </p:sp>
      <p:pic>
        <p:nvPicPr>
          <p:cNvPr id="3" name="QO_4_BD.21_2#671d037dc?vcp=1&amp;vis=1&amp;pid=bd8c1eb83&amp;color=0,0,0&amp;tib=255,255,255&amp;vtp=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7009" y="2250779"/>
            <a:ext cx="4630177" cy="378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O_5_AN.22_1#671d037dc?htil=7&amp;vcp=1&amp;vis=1&amp;pid=bd8c1eb83&amp;color=0,0,0&amp;tib=255,255,255&amp;vtp=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05264" y="1239828"/>
            <a:ext cx="4572000" cy="430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3" name="QO_5_AN.22_2#671d037dc?htil=7&amp;vcp=1&amp;vis=1&amp;pid=bd8c1eb83&amp;color=0,0,0&amp;vtp=1&amp;bt=1&amp;bbb=1"/>
          <p:cNvSpPr/>
          <p:nvPr>
            <p:custDataLst>
              <p:tags r:id="rId2"/>
            </p:custDataLst>
          </p:nvPr>
        </p:nvSpPr>
        <p:spPr>
          <a:xfrm>
            <a:off x="719328" y="1178868"/>
            <a:ext cx="5998464" cy="6383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【解】如图所示。</a:t>
            </a:r>
            <a:endParaRPr lang="en-US" altLang="zh-CN" sz="3200"/>
          </a:p>
        </p:txBody>
      </p:sp>
      <p:sp>
        <p:nvSpPr>
          <p:cNvPr id="4" name="QO_5_AS.23_1#671d037dc?htil=7&amp;vcp=1&amp;vis=1&amp;pid=bd8c1eb83&amp;color=0,0,0&amp;vtp=1&amp;bbb=1&amp;hb=1"/>
          <p:cNvSpPr/>
          <p:nvPr>
            <p:custDataLst>
              <p:tags r:id="rId3"/>
            </p:custDataLst>
          </p:nvPr>
        </p:nvSpPr>
        <p:spPr>
          <a:xfrm>
            <a:off x="719328" y="1908018"/>
            <a:ext cx="5998464" cy="13834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93CDDD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【点拨】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根据描点法作图，重力</a:t>
            </a:r>
          </a:p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与质量的关系图像如答图所示。</a:t>
            </a:r>
            <a:endParaRPr lang="en-US" altLang="zh-CN" sz="32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61133" y="1200314"/>
            <a:ext cx="3258313" cy="2304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077939" y="1200313"/>
            <a:ext cx="3357944" cy="23237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738495" y="1222736"/>
            <a:ext cx="4304685" cy="2282001"/>
          </a:xfrm>
          <a:prstGeom prst="rect">
            <a:avLst/>
          </a:prstGeom>
        </p:spPr>
      </p:pic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607980" y="4719231"/>
            <a:ext cx="10733936" cy="147617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fontAlgn="base">
              <a:lnSpc>
                <a:spcPct val="150000"/>
              </a:lnSpc>
            </a:pPr>
            <a:r>
              <a:rPr lang="zh-CN" altLang="en-US" sz="3200" b="1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你还能举出类似的现象吗？产生这些现象的原因是什么呢？</a:t>
            </a:r>
          </a:p>
        </p:txBody>
      </p:sp>
      <p:sp>
        <p:nvSpPr>
          <p:cNvPr id="15" name="矩形 14"/>
          <p:cNvSpPr/>
          <p:nvPr>
            <p:custDataLst>
              <p:tags r:id="rId5"/>
            </p:custDataLst>
          </p:nvPr>
        </p:nvSpPr>
        <p:spPr>
          <a:xfrm>
            <a:off x="461132" y="3720621"/>
            <a:ext cx="3206869" cy="584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fontAlgn="base"/>
            <a:r>
              <a:rPr lang="zh-CN" altLang="en-US" sz="3200" b="1" noProof="1">
                <a:solidFill>
                  <a:srgbClr val="000000"/>
                </a:solidFill>
                <a:latin typeface="宋体" panose="02010600030101010101" pitchFamily="2" charset="-122"/>
              </a:rPr>
              <a:t>倾</a:t>
            </a:r>
            <a:r>
              <a:rPr lang="zh-CN" altLang="en-US" sz="3200" b="1" noProof="1">
                <a:latin typeface="宋体" panose="02010600030101010101" pitchFamily="2" charset="-122"/>
              </a:rPr>
              <a:t>泻</a:t>
            </a:r>
            <a:r>
              <a:rPr lang="zh-CN" altLang="en-US" sz="3200" b="1" noProof="1">
                <a:solidFill>
                  <a:srgbClr val="000000"/>
                </a:solidFill>
                <a:latin typeface="宋体" panose="02010600030101010101" pitchFamily="2" charset="-122"/>
              </a:rPr>
              <a:t>而下的瀑布</a:t>
            </a:r>
          </a:p>
        </p:txBody>
      </p:sp>
      <p:sp>
        <p:nvSpPr>
          <p:cNvPr id="16" name="矩形 15"/>
          <p:cNvSpPr/>
          <p:nvPr>
            <p:custDataLst>
              <p:tags r:id="rId6"/>
            </p:custDataLst>
          </p:nvPr>
        </p:nvSpPr>
        <p:spPr>
          <a:xfrm>
            <a:off x="4558348" y="3723525"/>
            <a:ext cx="2397125" cy="584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noProof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飘落的渔网</a:t>
            </a:r>
          </a:p>
        </p:txBody>
      </p:sp>
      <p:sp>
        <p:nvSpPr>
          <p:cNvPr id="17" name="矩形 16"/>
          <p:cNvSpPr/>
          <p:nvPr>
            <p:custDataLst>
              <p:tags r:id="rId7"/>
            </p:custDataLst>
          </p:nvPr>
        </p:nvSpPr>
        <p:spPr>
          <a:xfrm>
            <a:off x="9030179" y="3546452"/>
            <a:ext cx="2446655" cy="584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noProof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落地的铅球</a:t>
            </a:r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O_4_BD.24_1#5d6494d1b?htil=8&amp;vcp=1&amp;vis=1&amp;pid=bd8c1eb83&amp;color=0,0,0&amp;tib=255,255,255&amp;vtp=1&amp;hs=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40848" y="1624807"/>
            <a:ext cx="3913632" cy="327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3" name="QB_5_BD.24_2#5d6494d1b?htil=8&amp;vcp=1&amp;vis=1&amp;pid=bd8c1eb83&amp;color=0,0,0&amp;vtp=1&amp;bt=1&amp;bbb=1&amp;hb=1"/>
          <p:cNvSpPr/>
          <p:nvPr>
            <p:custDataLst>
              <p:tags r:id="rId2"/>
            </p:custDataLst>
          </p:nvPr>
        </p:nvSpPr>
        <p:spPr>
          <a:xfrm>
            <a:off x="719328" y="1563849"/>
            <a:ext cx="6656832" cy="13778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（4）由图像可知，物体所受的重力</a:t>
            </a:r>
          </a:p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跟它的质量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________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。</a:t>
            </a:r>
            <a:endParaRPr lang="en-US" altLang="zh-CN" sz="3200"/>
          </a:p>
        </p:txBody>
      </p:sp>
      <p:sp>
        <p:nvSpPr>
          <p:cNvPr id="4" name="QB_5_AN.25_1#5d6494d1b.blank?vcp=1&amp;vis=1&amp;pid=bd8c1eb83&amp;color=0,0,0&amp;vpa=9&amp;vtp=1&amp;bbb=1"/>
          <p:cNvSpPr/>
          <p:nvPr>
            <p:custDataLst>
              <p:tags r:id="rId3"/>
            </p:custDataLst>
          </p:nvPr>
        </p:nvSpPr>
        <p:spPr>
          <a:xfrm>
            <a:off x="2773553" y="2242875"/>
            <a:ext cx="1513417" cy="63838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成正比</a:t>
            </a:r>
            <a:endParaRPr lang="en-US" altLang="zh-CN" sz="3200"/>
          </a:p>
        </p:txBody>
      </p:sp>
      <p:sp>
        <p:nvSpPr>
          <p:cNvPr id="5" name="QB_5_AS.26_1#5d6494d1b?htil=8&amp;vcp=1&amp;vis=1&amp;pid=bd8c1eb83&amp;color=0,0,0&amp;vtp=1&amp;bbb=1&amp;hb=1"/>
          <p:cNvSpPr/>
          <p:nvPr>
            <p:custDataLst>
              <p:tags r:id="rId4"/>
            </p:custDataLst>
          </p:nvPr>
        </p:nvSpPr>
        <p:spPr>
          <a:xfrm>
            <a:off x="719328" y="3040264"/>
            <a:ext cx="6656832" cy="212852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93CDDD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【点拨】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由于重力与质量的关系图像</a:t>
            </a:r>
          </a:p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为过原点的直线，可以得出结论：物</a:t>
            </a:r>
          </a:p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体所受的重力跟它的质量成正比。</a:t>
            </a:r>
            <a:endParaRPr lang="en-US" altLang="zh-CN" sz="3200"/>
          </a:p>
        </p:txBody>
      </p:sp>
      <p:sp>
        <p:nvSpPr>
          <p:cNvPr id="6" name="object 54">
            <a:hlinkClick r:id="rId9" action="ppaction://hlinksldjump"/>
            <a:extLst>
              <a:ext uri="{FF2B5EF4-FFF2-40B4-BE49-F238E27FC236}">
                <a16:creationId xmlns:a16="http://schemas.microsoft.com/office/drawing/2014/main" id="{46F41D5B-E111-FA82-9821-00D1A12702E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flipH="1">
            <a:off x="10992544" y="5872291"/>
            <a:ext cx="806203" cy="576031"/>
          </a:xfrm>
          <a:custGeom>
            <a:avLst/>
            <a:gdLst/>
            <a:ahLst/>
            <a:cxnLst/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67" b="1" ker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返回</a:t>
            </a:r>
            <a:endParaRPr sz="2267" b="1" kern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uiExpand="1" build="p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QC_4_BD.27_1#bdec1fb4b?vcp=1&amp;vis=1&amp;pid=fdba9ce19&amp;color=0,0,0&amp;vtp=1&amp;bt=1&amp;bbb=1&amp;hb=1"/>
              <p:cNvSpPr/>
              <p:nvPr>
                <p:custDataLst>
                  <p:tags r:id="rId1"/>
                </p:custDataLst>
              </p:nvPr>
            </p:nvSpPr>
            <p:spPr>
              <a:xfrm>
                <a:off x="719328" y="1965677"/>
                <a:ext cx="10753344" cy="137786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5867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7.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将估测与精准测量相结合，可以有效提升测量的效率和准</a:t>
                </a:r>
              </a:p>
              <a:p>
                <a:pPr latinLnBrk="1">
                  <a:lnSpc>
                    <a:spcPts val="5600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确性。以下哪个物体的重力最接近</a:t>
                </a:r>
                <a14:m>
                  <m:oMath xmlns:m="http://schemas.openxmlformats.org/officeDocument/2006/math"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0.5 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N</m:t>
                    </m:r>
                  </m:oMath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(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   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)</a:t>
                </a:r>
                <a:endParaRPr lang="en-US" altLang="zh-CN" sz="3200"/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" name="QC_4_BD.27_1#bdec1fb4b?vcp=1&amp;vis=1&amp;pid=fdba9ce19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719328" y="1965677"/>
                <a:ext cx="10753344" cy="1377865"/>
              </a:xfrm>
              <a:prstGeom prst="rect">
                <a:avLst/>
              </a:prstGeom>
              <a:blipFill>
                <a:blip r:embed="rId7"/>
                <a:stretch>
                  <a:fillRect l="-2268" r="-1644" b="-181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C_4_AN.28_1#bdec1fb4b.bracket?vcp=1&amp;vis=1&amp;pid=fdba9ce19&amp;color=0,0,0&amp;vpa=10&amp;vtp=1"/>
          <p:cNvSpPr/>
          <p:nvPr>
            <p:custDataLst>
              <p:tags r:id="rId2"/>
            </p:custDataLst>
          </p:nvPr>
        </p:nvSpPr>
        <p:spPr>
          <a:xfrm>
            <a:off x="8039821" y="2695503"/>
            <a:ext cx="565151" cy="6381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B</a:t>
            </a:r>
            <a:endParaRPr lang="en-US" altLang="zh-CN" sz="3200"/>
          </a:p>
        </p:txBody>
      </p:sp>
      <p:sp>
        <p:nvSpPr>
          <p:cNvPr id="4" name="QC_4_BD.27_2#bdec1fb4b.choices?vcp=1&amp;vis=1&amp;pid=fdba9ce19&amp;color=0,0,0&amp;vtp=1&amp;bbb=1"/>
          <p:cNvSpPr/>
          <p:nvPr>
            <p:custDataLst>
              <p:tags r:id="rId3"/>
            </p:custDataLst>
          </p:nvPr>
        </p:nvSpPr>
        <p:spPr>
          <a:xfrm>
            <a:off x="719328" y="3358612"/>
            <a:ext cx="10753344" cy="13778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867"/>
              </a:lnSpc>
              <a:tabLst>
                <a:tab pos="5519795" algn="l"/>
              </a:tabLst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A.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一枚硬币</a:t>
            </a:r>
            <a:r>
              <a:rPr lang="en-US" altLang="zh-CN" sz="3200" spc="-13733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	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B.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一个鸡蛋</a:t>
            </a:r>
            <a:endParaRPr lang="en-US" altLang="zh-CN" sz="3200"/>
          </a:p>
          <a:p>
            <a:pPr latinLnBrk="1">
              <a:lnSpc>
                <a:spcPts val="5600"/>
              </a:lnSpc>
              <a:tabLst>
                <a:tab pos="5519795" algn="l"/>
              </a:tabLst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C.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一个篮球</a:t>
            </a:r>
            <a:r>
              <a:rPr lang="en-US" altLang="zh-CN" sz="3200" spc="-13733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	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D.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一名中学生</a:t>
            </a:r>
            <a:endParaRPr lang="en-US" altLang="zh-CN" sz="32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7SL3.eps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l="10188" t="2646" r="10628" b="3092"/>
          <a:stretch>
            <a:fillRect/>
          </a:stretch>
        </p:blipFill>
        <p:spPr>
          <a:xfrm>
            <a:off x="121286" y="1255536"/>
            <a:ext cx="11949431" cy="467868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12395200" y="112522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14" name="组合 10413"/>
          <p:cNvGrpSpPr/>
          <p:nvPr>
            <p:custDataLst>
              <p:tags r:id="rId1"/>
            </p:custDataLst>
          </p:nvPr>
        </p:nvGrpSpPr>
        <p:grpSpPr>
          <a:xfrm>
            <a:off x="370840" y="852691"/>
            <a:ext cx="11637219" cy="5431021"/>
            <a:chOff x="-47" y="381"/>
            <a:chExt cx="5807" cy="4225"/>
          </a:xfrm>
        </p:grpSpPr>
        <p:sp>
          <p:nvSpPr>
            <p:cNvPr id="10292" name="矩形 10291"/>
            <p:cNvSpPr/>
            <p:nvPr>
              <p:custDataLst>
                <p:tags r:id="rId2"/>
              </p:custDataLst>
            </p:nvPr>
          </p:nvSpPr>
          <p:spPr>
            <a:xfrm>
              <a:off x="-47" y="4188"/>
              <a:ext cx="5807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667" b="1">
                  <a:latin typeface="Arial" panose="020B0604020202020204" pitchFamily="34" charset="0"/>
                  <a:ea typeface="宋体" panose="02010600030101010101" pitchFamily="2" charset="-122"/>
                </a:rPr>
                <a:t>我们只能说</a:t>
              </a:r>
              <a:r>
                <a:rPr lang="en-US" altLang="zh-CN" sz="2667" b="1">
                  <a:latin typeface="Arial" panose="020B0604020202020204" pitchFamily="34" charset="0"/>
                  <a:ea typeface="宋体" panose="02010600030101010101" pitchFamily="2" charset="-122"/>
                </a:rPr>
                <a:t>“</a:t>
              </a:r>
              <a:r>
                <a:rPr lang="zh-CN" altLang="en-US" sz="2667" b="1">
                  <a:latin typeface="Arial" panose="020B0604020202020204" pitchFamily="34" charset="0"/>
                  <a:ea typeface="宋体" panose="02010600030101010101" pitchFamily="2" charset="-122"/>
                </a:rPr>
                <a:t>重力与质量成正比</a:t>
              </a:r>
              <a:r>
                <a:rPr lang="en-US" altLang="zh-CN" sz="2667" b="1">
                  <a:latin typeface="Arial" panose="020B0604020202020204" pitchFamily="34" charset="0"/>
                  <a:ea typeface="宋体" panose="02010600030101010101" pitchFamily="2" charset="-122"/>
                </a:rPr>
                <a:t>”</a:t>
              </a:r>
              <a:r>
                <a:rPr lang="zh-CN" altLang="en-US" sz="2667" b="1">
                  <a:latin typeface="Arial" panose="020B0604020202020204" pitchFamily="34" charset="0"/>
                  <a:ea typeface="宋体" panose="02010600030101010101" pitchFamily="2" charset="-122"/>
                </a:rPr>
                <a:t>，但不能说</a:t>
              </a:r>
              <a:r>
                <a:rPr lang="en-US" altLang="zh-CN" sz="2667" b="1">
                  <a:latin typeface="Arial" panose="020B0604020202020204" pitchFamily="34" charset="0"/>
                  <a:ea typeface="宋体" panose="02010600030101010101" pitchFamily="2" charset="-122"/>
                </a:rPr>
                <a:t>“</a:t>
              </a:r>
              <a:r>
                <a:rPr lang="zh-CN" altLang="en-US" sz="2667" b="1">
                  <a:latin typeface="Arial" panose="020B0604020202020204" pitchFamily="34" charset="0"/>
                  <a:ea typeface="宋体" panose="02010600030101010101" pitchFamily="2" charset="-122"/>
                </a:rPr>
                <a:t>质量与重力成正比</a:t>
              </a:r>
              <a:r>
                <a:rPr lang="en-US" altLang="zh-CN" sz="2667" b="1">
                  <a:latin typeface="Arial" panose="020B0604020202020204" pitchFamily="34" charset="0"/>
                  <a:ea typeface="宋体" panose="02010600030101010101" pitchFamily="2" charset="-122"/>
                </a:rPr>
                <a:t>”</a:t>
              </a:r>
              <a:r>
                <a:rPr lang="zh-CN" altLang="en-US" sz="2667" b="1">
                  <a:latin typeface="Arial" panose="020B0604020202020204" pitchFamily="34" charset="0"/>
                  <a:ea typeface="宋体" panose="02010600030101010101" pitchFamily="2" charset="-122"/>
                </a:rPr>
                <a:t>。</a:t>
              </a:r>
            </a:p>
          </p:txBody>
        </p:sp>
        <p:sp>
          <p:nvSpPr>
            <p:cNvPr id="10291" name="矩形 10290"/>
            <p:cNvSpPr/>
            <p:nvPr>
              <p:custDataLst>
                <p:tags r:id="rId3"/>
              </p:custDataLst>
            </p:nvPr>
          </p:nvSpPr>
          <p:spPr>
            <a:xfrm>
              <a:off x="870" y="3704"/>
              <a:ext cx="4890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en-US" altLang="zh-CN" sz="2667" b="1" i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G</a:t>
              </a:r>
              <a:r>
                <a:rPr lang="zh-CN" altLang="en-US" sz="2667" b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＝</a:t>
              </a:r>
              <a:r>
                <a:rPr lang="en-US" altLang="zh-CN" sz="2667" b="1" i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mg</a:t>
              </a:r>
              <a:endParaRPr lang="en-US" altLang="zh-CN" sz="2667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90" name="矩形 10289"/>
            <p:cNvSpPr/>
            <p:nvPr>
              <p:custDataLst>
                <p:tags r:id="rId4"/>
              </p:custDataLst>
            </p:nvPr>
          </p:nvSpPr>
          <p:spPr>
            <a:xfrm>
              <a:off x="-47" y="3704"/>
              <a:ext cx="917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667" b="1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联系</a:t>
              </a:r>
            </a:p>
          </p:txBody>
        </p:sp>
        <p:sp>
          <p:nvSpPr>
            <p:cNvPr id="10289" name="矩形 10288"/>
            <p:cNvSpPr/>
            <p:nvPr>
              <p:custDataLst>
                <p:tags r:id="rId5"/>
              </p:custDataLst>
            </p:nvPr>
          </p:nvSpPr>
          <p:spPr>
            <a:xfrm>
              <a:off x="3550" y="3268"/>
              <a:ext cx="2210" cy="42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667" b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天平、台秤、杆秤等</a:t>
              </a:r>
            </a:p>
          </p:txBody>
        </p:sp>
        <p:sp>
          <p:nvSpPr>
            <p:cNvPr id="10288" name="矩形 10287"/>
            <p:cNvSpPr/>
            <p:nvPr>
              <p:custDataLst>
                <p:tags r:id="rId6"/>
              </p:custDataLst>
            </p:nvPr>
          </p:nvSpPr>
          <p:spPr>
            <a:xfrm>
              <a:off x="870" y="3268"/>
              <a:ext cx="2680" cy="436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667" b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弹簧测力计</a:t>
              </a:r>
            </a:p>
          </p:txBody>
        </p:sp>
        <p:sp>
          <p:nvSpPr>
            <p:cNvPr id="10287" name="矩形 10286"/>
            <p:cNvSpPr/>
            <p:nvPr>
              <p:custDataLst>
                <p:tags r:id="rId7"/>
              </p:custDataLst>
            </p:nvPr>
          </p:nvSpPr>
          <p:spPr>
            <a:xfrm>
              <a:off x="-47" y="3268"/>
              <a:ext cx="917" cy="436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667" b="1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测量工具</a:t>
              </a:r>
            </a:p>
          </p:txBody>
        </p:sp>
        <p:sp>
          <p:nvSpPr>
            <p:cNvPr id="10286" name="矩形 10285"/>
            <p:cNvSpPr/>
            <p:nvPr>
              <p:custDataLst>
                <p:tags r:id="rId8"/>
              </p:custDataLst>
            </p:nvPr>
          </p:nvSpPr>
          <p:spPr>
            <a:xfrm>
              <a:off x="3550" y="2850"/>
              <a:ext cx="2210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667" b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千克</a:t>
              </a:r>
              <a:r>
                <a:rPr lang="en-US" altLang="zh-CN" sz="2667" b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/kg</a:t>
              </a:r>
              <a:endParaRPr lang="en-US" altLang="zh-CN" sz="2667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85" name="矩形 10284"/>
            <p:cNvSpPr/>
            <p:nvPr>
              <p:custDataLst>
                <p:tags r:id="rId9"/>
              </p:custDataLst>
            </p:nvPr>
          </p:nvSpPr>
          <p:spPr>
            <a:xfrm>
              <a:off x="870" y="2850"/>
              <a:ext cx="2680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667" b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牛顿</a:t>
              </a:r>
              <a:r>
                <a:rPr lang="en-US" altLang="zh-CN" sz="2667" b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/N</a:t>
              </a:r>
              <a:endParaRPr lang="en-US" altLang="zh-CN" sz="2667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84" name="矩形 10283"/>
            <p:cNvSpPr/>
            <p:nvPr>
              <p:custDataLst>
                <p:tags r:id="rId10"/>
              </p:custDataLst>
            </p:nvPr>
          </p:nvSpPr>
          <p:spPr>
            <a:xfrm>
              <a:off x="-47" y="2850"/>
              <a:ext cx="917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667" b="1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单位</a:t>
              </a:r>
            </a:p>
          </p:txBody>
        </p:sp>
        <p:sp>
          <p:nvSpPr>
            <p:cNvPr id="10283" name="矩形 10282"/>
            <p:cNvSpPr/>
            <p:nvPr>
              <p:custDataLst>
                <p:tags r:id="rId11"/>
              </p:custDataLst>
            </p:nvPr>
          </p:nvSpPr>
          <p:spPr>
            <a:xfrm>
              <a:off x="3550" y="2432"/>
              <a:ext cx="2210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667" b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没有方向</a:t>
              </a:r>
              <a:r>
                <a:rPr lang="zh-CN" altLang="en-US" sz="2667" b="1">
                  <a:solidFill>
                    <a:srgbClr val="000000"/>
                  </a:solidFill>
                  <a:latin typeface="Arial" panose="020B0604020202020204" pitchFamily="34" charset="0"/>
                  <a:ea typeface="华文中宋" panose="02010600040101010101" pitchFamily="2" charset="-122"/>
                </a:rPr>
                <a:t>（有大小）</a:t>
              </a:r>
            </a:p>
          </p:txBody>
        </p:sp>
        <p:sp>
          <p:nvSpPr>
            <p:cNvPr id="10282" name="矩形 10281"/>
            <p:cNvSpPr/>
            <p:nvPr>
              <p:custDataLst>
                <p:tags r:id="rId12"/>
              </p:custDataLst>
            </p:nvPr>
          </p:nvSpPr>
          <p:spPr>
            <a:xfrm>
              <a:off x="870" y="2432"/>
              <a:ext cx="2680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667" b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竖直向下（有大小有方向）</a:t>
              </a:r>
              <a:endParaRPr lang="zh-CN" altLang="en-US" sz="2667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81" name="矩形 10280"/>
            <p:cNvSpPr/>
            <p:nvPr>
              <p:custDataLst>
                <p:tags r:id="rId13"/>
              </p:custDataLst>
            </p:nvPr>
          </p:nvSpPr>
          <p:spPr>
            <a:xfrm>
              <a:off x="-47" y="2432"/>
              <a:ext cx="917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667" b="1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方向</a:t>
              </a:r>
            </a:p>
          </p:txBody>
        </p:sp>
        <p:sp>
          <p:nvSpPr>
            <p:cNvPr id="10280" name="矩形 10279"/>
            <p:cNvSpPr/>
            <p:nvPr>
              <p:custDataLst>
                <p:tags r:id="rId14"/>
              </p:custDataLst>
            </p:nvPr>
          </p:nvSpPr>
          <p:spPr>
            <a:xfrm>
              <a:off x="3550" y="1678"/>
              <a:ext cx="2210" cy="754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667" b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质量是物质的属性，与其他因素无关</a:t>
              </a:r>
            </a:p>
          </p:txBody>
        </p:sp>
        <p:sp>
          <p:nvSpPr>
            <p:cNvPr id="10279" name="矩形 10278"/>
            <p:cNvSpPr/>
            <p:nvPr>
              <p:custDataLst>
                <p:tags r:id="rId15"/>
              </p:custDataLst>
            </p:nvPr>
          </p:nvSpPr>
          <p:spPr>
            <a:xfrm>
              <a:off x="870" y="1678"/>
              <a:ext cx="2680" cy="754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667" b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物体所受的重力随不同位置</a:t>
              </a:r>
              <a:r>
                <a:rPr lang="en-US" altLang="zh-CN" sz="2667" b="1" i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g</a:t>
              </a:r>
              <a:r>
                <a:rPr lang="zh-CN" altLang="en-US" sz="2667" b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的变化而变化</a:t>
              </a:r>
              <a:endParaRPr lang="zh-CN" altLang="en-US" sz="2667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278" name="矩形 10277"/>
            <p:cNvSpPr/>
            <p:nvPr>
              <p:custDataLst>
                <p:tags r:id="rId16"/>
              </p:custDataLst>
            </p:nvPr>
          </p:nvSpPr>
          <p:spPr>
            <a:xfrm>
              <a:off x="-47" y="1678"/>
              <a:ext cx="917" cy="754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667" b="1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影响因素</a:t>
              </a:r>
            </a:p>
          </p:txBody>
        </p:sp>
        <p:sp>
          <p:nvSpPr>
            <p:cNvPr id="10277" name="矩形 10276"/>
            <p:cNvSpPr/>
            <p:nvPr>
              <p:custDataLst>
                <p:tags r:id="rId17"/>
              </p:custDataLst>
            </p:nvPr>
          </p:nvSpPr>
          <p:spPr>
            <a:xfrm>
              <a:off x="3550" y="1258"/>
              <a:ext cx="2210" cy="401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667" b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物体所含物质的多少</a:t>
              </a:r>
            </a:p>
          </p:txBody>
        </p:sp>
        <p:sp>
          <p:nvSpPr>
            <p:cNvPr id="10276" name="矩形 10275"/>
            <p:cNvSpPr/>
            <p:nvPr>
              <p:custDataLst>
                <p:tags r:id="rId18"/>
              </p:custDataLst>
            </p:nvPr>
          </p:nvSpPr>
          <p:spPr>
            <a:xfrm>
              <a:off x="870" y="1253"/>
              <a:ext cx="2680" cy="391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667" b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由于地球的吸引而使物体受到的力</a:t>
              </a:r>
            </a:p>
          </p:txBody>
        </p:sp>
        <p:sp>
          <p:nvSpPr>
            <p:cNvPr id="10275" name="矩形 10274"/>
            <p:cNvSpPr/>
            <p:nvPr>
              <p:custDataLst>
                <p:tags r:id="rId19"/>
              </p:custDataLst>
            </p:nvPr>
          </p:nvSpPr>
          <p:spPr>
            <a:xfrm>
              <a:off x="-47" y="1273"/>
              <a:ext cx="917" cy="371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667" b="1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定义</a:t>
              </a:r>
            </a:p>
          </p:txBody>
        </p:sp>
        <p:sp>
          <p:nvSpPr>
            <p:cNvPr id="10274" name="矩形 10273"/>
            <p:cNvSpPr/>
            <p:nvPr>
              <p:custDataLst>
                <p:tags r:id="rId20"/>
              </p:custDataLst>
            </p:nvPr>
          </p:nvSpPr>
          <p:spPr>
            <a:xfrm>
              <a:off x="3550" y="840"/>
              <a:ext cx="2210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en-US" altLang="zh-CN" sz="2667" b="1" i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0273" name="矩形 10272"/>
            <p:cNvSpPr/>
            <p:nvPr>
              <p:custDataLst>
                <p:tags r:id="rId21"/>
              </p:custDataLst>
            </p:nvPr>
          </p:nvSpPr>
          <p:spPr>
            <a:xfrm>
              <a:off x="870" y="835"/>
              <a:ext cx="2680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en-US" altLang="zh-CN" sz="2667" b="1" i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0272" name="矩形 10271"/>
            <p:cNvSpPr/>
            <p:nvPr>
              <p:custDataLst>
                <p:tags r:id="rId22"/>
              </p:custDataLst>
            </p:nvPr>
          </p:nvSpPr>
          <p:spPr>
            <a:xfrm>
              <a:off x="-47" y="835"/>
              <a:ext cx="917" cy="418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667" b="1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符号</a:t>
              </a:r>
            </a:p>
          </p:txBody>
        </p:sp>
        <p:sp>
          <p:nvSpPr>
            <p:cNvPr id="10271" name="矩形 10270"/>
            <p:cNvSpPr/>
            <p:nvPr>
              <p:custDataLst>
                <p:tags r:id="rId23"/>
              </p:custDataLst>
            </p:nvPr>
          </p:nvSpPr>
          <p:spPr>
            <a:xfrm>
              <a:off x="3550" y="381"/>
              <a:ext cx="2210" cy="454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667" b="1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质量</a:t>
              </a:r>
            </a:p>
          </p:txBody>
        </p:sp>
        <p:sp>
          <p:nvSpPr>
            <p:cNvPr id="10270" name="矩形 10269"/>
            <p:cNvSpPr/>
            <p:nvPr>
              <p:custDataLst>
                <p:tags r:id="rId24"/>
              </p:custDataLst>
            </p:nvPr>
          </p:nvSpPr>
          <p:spPr>
            <a:xfrm>
              <a:off x="870" y="381"/>
              <a:ext cx="2680" cy="454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/>
              <a:r>
                <a:rPr lang="zh-CN" altLang="en-US" sz="2667" b="1">
                  <a:solidFill>
                    <a:srgbClr val="0000FF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重力</a:t>
              </a:r>
            </a:p>
          </p:txBody>
        </p:sp>
        <p:sp>
          <p:nvSpPr>
            <p:cNvPr id="10269" name="矩形 10268"/>
            <p:cNvSpPr/>
            <p:nvPr>
              <p:custDataLst>
                <p:tags r:id="rId25"/>
              </p:custDataLst>
            </p:nvPr>
          </p:nvSpPr>
          <p:spPr>
            <a:xfrm>
              <a:off x="-47" y="381"/>
              <a:ext cx="917" cy="454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>
              <a:lvl1pPr marL="34290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sz="280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lvl="1" indent="-28575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sz="24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lvl="2" indent="-2286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sz="20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lvl="3" indent="-2286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lvl="4" indent="-2286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indent="0" algn="ctr">
                <a:buNone/>
              </a:pPr>
              <a:endParaRPr sz="2667" b="1"/>
            </a:p>
          </p:txBody>
        </p:sp>
        <p:sp>
          <p:nvSpPr>
            <p:cNvPr id="10334" name="直接连接符 10333"/>
            <p:cNvSpPr/>
            <p:nvPr>
              <p:custDataLst>
                <p:tags r:id="rId26"/>
              </p:custDataLst>
            </p:nvPr>
          </p:nvSpPr>
          <p:spPr>
            <a:xfrm>
              <a:off x="0" y="2432"/>
              <a:ext cx="5760" cy="0"/>
            </a:xfrm>
            <a:prstGeom prst="line">
              <a:avLst/>
            </a:prstGeom>
            <a:ln w="381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0347" name="直接连接符 10346"/>
            <p:cNvSpPr/>
            <p:nvPr>
              <p:custDataLst>
                <p:tags r:id="rId27"/>
              </p:custDataLst>
            </p:nvPr>
          </p:nvSpPr>
          <p:spPr>
            <a:xfrm>
              <a:off x="0" y="2850"/>
              <a:ext cx="5760" cy="0"/>
            </a:xfrm>
            <a:prstGeom prst="line">
              <a:avLst/>
            </a:prstGeom>
            <a:ln w="38100" cap="rnd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>
            <a:extLst>
              <a:ext uri="{FF2B5EF4-FFF2-40B4-BE49-F238E27FC236}">
                <a16:creationId xmlns:a16="http://schemas.microsoft.com/office/drawing/2014/main" id="{00B47850-86C3-B18E-4B9F-2E884648FFB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30953" y="68211"/>
            <a:ext cx="12253906" cy="6721577"/>
            <a:chOff x="-30953" y="68211"/>
            <a:chExt cx="12253906" cy="6721577"/>
          </a:xfrm>
        </p:grpSpPr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1C2C977D-E665-3FEE-5216-8D2BBA8D1B9B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431948" y="737295"/>
              <a:ext cx="7467359" cy="557415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61000">
                  <a:srgbClr val="FFFFFF">
                    <a:alpha val="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9DD05384-D56F-36FB-CAE1-CFC80EECB8F7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821798" y="1854709"/>
              <a:ext cx="4582011" cy="3420333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rgbClr val="93885B"/>
              </a:solidFill>
            </a:ln>
            <a:effectLst>
              <a:outerShdw blurRad="279400" dist="38100" dir="8100000" algn="tr" rotWithShape="0">
                <a:srgbClr val="93885B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4FB07BA2-AAC6-4B44-4E6F-D60DB14FCB16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6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83699" y="1854708"/>
              <a:ext cx="1862510" cy="921894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FCC03ADD-7A31-2BE9-91D5-0704B1BD18D1}"/>
                </a:ext>
              </a:extLst>
            </p:cNvPr>
            <p:cNvGrpSpPr/>
            <p:nvPr>
              <p:custDataLst>
                <p:tags r:id="rId5"/>
              </p:custDataLst>
            </p:nvPr>
          </p:nvGrpSpPr>
          <p:grpSpPr>
            <a:xfrm>
              <a:off x="3036135" y="1275844"/>
              <a:ext cx="6157642" cy="4596494"/>
              <a:chOff x="3017080" y="416684"/>
              <a:chExt cx="6157841" cy="6157841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D4D2BA99-7D86-136B-9893-89CEC6929445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 flipV="1">
                <a:off x="3017080" y="416684"/>
                <a:ext cx="6157841" cy="6157841"/>
              </a:xfrm>
              <a:prstGeom prst="ellipse">
                <a:avLst/>
              </a:prstGeom>
              <a:noFill/>
              <a:ln w="12700">
                <a:gradFill>
                  <a:gsLst>
                    <a:gs pos="55616">
                      <a:srgbClr val="93885B">
                        <a:alpha val="0"/>
                      </a:srgbClr>
                    </a:gs>
                    <a:gs pos="46525">
                      <a:srgbClr val="93885B">
                        <a:alpha val="0"/>
                      </a:srgbClr>
                    </a:gs>
                    <a:gs pos="100000">
                      <a:srgbClr val="93885B">
                        <a:alpha val="0"/>
                      </a:srgbClr>
                    </a:gs>
                    <a:gs pos="40118">
                      <a:srgbClr val="93885B"/>
                    </a:gs>
                    <a:gs pos="35000">
                      <a:srgbClr val="93885B">
                        <a:alpha val="0"/>
                      </a:srgbClr>
                    </a:gs>
                    <a:gs pos="24568">
                      <a:srgbClr val="93885B">
                        <a:alpha val="0"/>
                      </a:srgbClr>
                    </a:gs>
                    <a:gs pos="16000">
                      <a:srgbClr val="93885B"/>
                    </a:gs>
                    <a:gs pos="10000">
                      <a:srgbClr val="93885B">
                        <a:alpha val="0"/>
                      </a:srgbClr>
                    </a:gs>
                    <a:gs pos="3000">
                      <a:srgbClr val="93885B">
                        <a:alpha val="0"/>
                      </a:srgbClr>
                    </a:gs>
                    <a:gs pos="0">
                      <a:srgbClr val="93885B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625982AC-1FFB-270E-3021-E07E36018E17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 rot="10800000" flipV="1">
                <a:off x="3017080" y="416684"/>
                <a:ext cx="6157841" cy="6157841"/>
              </a:xfrm>
              <a:prstGeom prst="ellipse">
                <a:avLst/>
              </a:prstGeom>
              <a:noFill/>
              <a:ln w="12700">
                <a:gradFill>
                  <a:gsLst>
                    <a:gs pos="55616">
                      <a:srgbClr val="93885B">
                        <a:alpha val="0"/>
                      </a:srgbClr>
                    </a:gs>
                    <a:gs pos="46525">
                      <a:srgbClr val="93885B">
                        <a:alpha val="0"/>
                      </a:srgbClr>
                    </a:gs>
                    <a:gs pos="100000">
                      <a:srgbClr val="93885B">
                        <a:alpha val="0"/>
                      </a:srgbClr>
                    </a:gs>
                    <a:gs pos="40118">
                      <a:srgbClr val="93885B"/>
                    </a:gs>
                    <a:gs pos="35000">
                      <a:srgbClr val="93885B">
                        <a:alpha val="0"/>
                      </a:srgbClr>
                    </a:gs>
                    <a:gs pos="24568">
                      <a:srgbClr val="93885B">
                        <a:alpha val="0"/>
                      </a:srgbClr>
                    </a:gs>
                    <a:gs pos="16000">
                      <a:srgbClr val="93885B"/>
                    </a:gs>
                    <a:gs pos="10000">
                      <a:srgbClr val="93885B">
                        <a:alpha val="0"/>
                      </a:srgbClr>
                    </a:gs>
                    <a:gs pos="3000">
                      <a:srgbClr val="93885B">
                        <a:alpha val="0"/>
                      </a:srgbClr>
                    </a:gs>
                    <a:gs pos="0">
                      <a:srgbClr val="93885B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EA81705-6C5C-335E-6EF3-7F50C608CA27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881" y="4663979"/>
              <a:ext cx="4518072" cy="211317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55C0D54-4D4E-2F99-9FFE-07F51F0708DC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53" y="4067438"/>
              <a:ext cx="3589399" cy="2722350"/>
            </a:xfrm>
            <a:custGeom>
              <a:avLst/>
              <a:gdLst>
                <a:gd name="connsiteX0" fmla="*/ 0 w 5741080"/>
                <a:gd name="connsiteY0" fmla="*/ 0 h 5833155"/>
                <a:gd name="connsiteX1" fmla="*/ 3254688 w 5741080"/>
                <a:gd name="connsiteY1" fmla="*/ 0 h 5833155"/>
                <a:gd name="connsiteX2" fmla="*/ 3254688 w 5741080"/>
                <a:gd name="connsiteY2" fmla="*/ 1173889 h 5833155"/>
                <a:gd name="connsiteX3" fmla="*/ 5633605 w 5741080"/>
                <a:gd name="connsiteY3" fmla="*/ 1173889 h 5833155"/>
                <a:gd name="connsiteX4" fmla="*/ 5633605 w 5741080"/>
                <a:gd name="connsiteY4" fmla="*/ 0 h 5833155"/>
                <a:gd name="connsiteX5" fmla="*/ 5741080 w 5741080"/>
                <a:gd name="connsiteY5" fmla="*/ 0 h 5833155"/>
                <a:gd name="connsiteX6" fmla="*/ 5741080 w 5741080"/>
                <a:gd name="connsiteY6" fmla="*/ 5833155 h 5833155"/>
                <a:gd name="connsiteX7" fmla="*/ 0 w 5741080"/>
                <a:gd name="connsiteY7" fmla="*/ 5833155 h 583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1080" h="5833155">
                  <a:moveTo>
                    <a:pt x="0" y="0"/>
                  </a:moveTo>
                  <a:lnTo>
                    <a:pt x="3254688" y="0"/>
                  </a:lnTo>
                  <a:lnTo>
                    <a:pt x="3254688" y="1173889"/>
                  </a:lnTo>
                  <a:lnTo>
                    <a:pt x="5633605" y="1173889"/>
                  </a:lnTo>
                  <a:lnTo>
                    <a:pt x="5633605" y="0"/>
                  </a:lnTo>
                  <a:lnTo>
                    <a:pt x="5741080" y="0"/>
                  </a:lnTo>
                  <a:lnTo>
                    <a:pt x="5741080" y="5833155"/>
                  </a:lnTo>
                  <a:lnTo>
                    <a:pt x="0" y="5833155"/>
                  </a:lnTo>
                  <a:close/>
                </a:path>
              </a:pathLst>
            </a:custGeom>
          </p:spPr>
        </p:pic>
        <p:pic>
          <p:nvPicPr>
            <p:cNvPr id="8" name="PA-图片 63">
              <a:extLst>
                <a:ext uri="{FF2B5EF4-FFF2-40B4-BE49-F238E27FC236}">
                  <a16:creationId xmlns:a16="http://schemas.microsoft.com/office/drawing/2014/main" id="{B4380B59-368E-85BD-8448-8E58700DC43A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6294" y="1092727"/>
              <a:ext cx="924530" cy="841101"/>
            </a:xfrm>
            <a:custGeom>
              <a:avLst/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9" name="PA-图片 62">
              <a:extLst>
                <a:ext uri="{FF2B5EF4-FFF2-40B4-BE49-F238E27FC236}">
                  <a16:creationId xmlns:a16="http://schemas.microsoft.com/office/drawing/2014/main" id="{F96BC864-5562-18B4-59B9-2BA3BC32A504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30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595" y="1390527"/>
              <a:ext cx="924530" cy="841101"/>
            </a:xfrm>
            <a:custGeom>
              <a:avLst/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0" name="PA-图片 61">
              <a:extLst>
                <a:ext uri="{FF2B5EF4-FFF2-40B4-BE49-F238E27FC236}">
                  <a16:creationId xmlns:a16="http://schemas.microsoft.com/office/drawing/2014/main" id="{3EB35979-414C-E076-CFA7-5E842DEB2D1C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3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901" y="727981"/>
              <a:ext cx="924530" cy="841101"/>
            </a:xfrm>
            <a:custGeom>
              <a:avLst/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1" name="PA-图片 60">
              <a:extLst>
                <a:ext uri="{FF2B5EF4-FFF2-40B4-BE49-F238E27FC236}">
                  <a16:creationId xmlns:a16="http://schemas.microsoft.com/office/drawing/2014/main" id="{BE170CC3-D5FB-8862-A9E1-B3665415A734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6493" y="68211"/>
              <a:ext cx="924530" cy="841101"/>
            </a:xfrm>
            <a:custGeom>
              <a:avLst/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2" name="PA-图片 59">
              <a:extLst>
                <a:ext uri="{FF2B5EF4-FFF2-40B4-BE49-F238E27FC236}">
                  <a16:creationId xmlns:a16="http://schemas.microsoft.com/office/drawing/2014/main" id="{DCCAFD23-2D1E-7C6D-44D6-A6C8229987C5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3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9315" y="755934"/>
              <a:ext cx="924530" cy="841101"/>
            </a:xfrm>
            <a:custGeom>
              <a:avLst/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3" name="PA-图片 58">
              <a:extLst>
                <a:ext uri="{FF2B5EF4-FFF2-40B4-BE49-F238E27FC236}">
                  <a16:creationId xmlns:a16="http://schemas.microsoft.com/office/drawing/2014/main" id="{1503B9FD-17BA-3EAE-7000-1AD537CCFC29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3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0443" y="934948"/>
              <a:ext cx="924530" cy="841101"/>
            </a:xfrm>
            <a:custGeom>
              <a:avLst/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4" name="PA-图片 57">
              <a:extLst>
                <a:ext uri="{FF2B5EF4-FFF2-40B4-BE49-F238E27FC236}">
                  <a16:creationId xmlns:a16="http://schemas.microsoft.com/office/drawing/2014/main" id="{F78BDBCA-FC88-2709-49D9-11CE57370979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3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188" y="767331"/>
              <a:ext cx="924530" cy="841101"/>
            </a:xfrm>
            <a:custGeom>
              <a:avLst/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5" name="PA-图片 56">
              <a:extLst>
                <a:ext uri="{FF2B5EF4-FFF2-40B4-BE49-F238E27FC236}">
                  <a16:creationId xmlns:a16="http://schemas.microsoft.com/office/drawing/2014/main" id="{DE3A07C7-B57F-5C52-BBA5-F910BCB4736F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3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882" y="1608431"/>
              <a:ext cx="924530" cy="740133"/>
            </a:xfrm>
            <a:custGeom>
              <a:avLst/>
              <a:gdLst>
                <a:gd name="connsiteX0" fmla="*/ 462280 w 924560"/>
                <a:gd name="connsiteY0" fmla="*/ 0 h 991543"/>
                <a:gd name="connsiteX1" fmla="*/ 924560 w 924560"/>
                <a:gd name="connsiteY1" fmla="*/ 563404 h 991543"/>
                <a:gd name="connsiteX2" fmla="*/ 789161 w 924560"/>
                <a:gd name="connsiteY2" fmla="*/ 961791 h 991543"/>
                <a:gd name="connsiteX3" fmla="*/ 759574 w 924560"/>
                <a:gd name="connsiteY3" fmla="*/ 991543 h 991543"/>
                <a:gd name="connsiteX4" fmla="*/ 164987 w 924560"/>
                <a:gd name="connsiteY4" fmla="*/ 991543 h 991543"/>
                <a:gd name="connsiteX5" fmla="*/ 135399 w 924560"/>
                <a:gd name="connsiteY5" fmla="*/ 961791 h 991543"/>
                <a:gd name="connsiteX6" fmla="*/ 0 w 924560"/>
                <a:gd name="connsiteY6" fmla="*/ 563404 h 991543"/>
                <a:gd name="connsiteX7" fmla="*/ 462280 w 924560"/>
                <a:gd name="connsiteY7" fmla="*/ 0 h 991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4560" h="991543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718984"/>
                    <a:pt x="872818" y="859835"/>
                    <a:pt x="789161" y="961791"/>
                  </a:cubicBezTo>
                  <a:lnTo>
                    <a:pt x="759574" y="991543"/>
                  </a:lnTo>
                  <a:lnTo>
                    <a:pt x="164987" y="991543"/>
                  </a:lnTo>
                  <a:lnTo>
                    <a:pt x="135399" y="961791"/>
                  </a:lnTo>
                  <a:cubicBezTo>
                    <a:pt x="51743" y="859835"/>
                    <a:pt x="0" y="718984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5AB0F71-92BD-1975-EC7A-E23FB7DF9270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37"/>
            <a:stretch>
              <a:fillRect/>
            </a:stretch>
          </p:blipFill>
          <p:spPr>
            <a:xfrm>
              <a:off x="4032863" y="2348565"/>
              <a:ext cx="594568" cy="100968"/>
            </a:xfrm>
            <a:custGeom>
              <a:avLst/>
              <a:gdLst>
                <a:gd name="connsiteX0" fmla="*/ 0 w 594587"/>
                <a:gd name="connsiteY0" fmla="*/ 0 h 135265"/>
                <a:gd name="connsiteX1" fmla="*/ 594587 w 594587"/>
                <a:gd name="connsiteY1" fmla="*/ 0 h 135265"/>
                <a:gd name="connsiteX2" fmla="*/ 555758 w 594587"/>
                <a:gd name="connsiteY2" fmla="*/ 39044 h 135265"/>
                <a:gd name="connsiteX3" fmla="*/ 297293 w 594587"/>
                <a:gd name="connsiteY3" fmla="*/ 135265 h 135265"/>
                <a:gd name="connsiteX4" fmla="*/ 38828 w 594587"/>
                <a:gd name="connsiteY4" fmla="*/ 39044 h 135265"/>
                <a:gd name="connsiteX5" fmla="*/ 0 w 594587"/>
                <a:gd name="connsiteY5" fmla="*/ 0 h 135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4587" h="135265">
                  <a:moveTo>
                    <a:pt x="0" y="0"/>
                  </a:moveTo>
                  <a:lnTo>
                    <a:pt x="594587" y="0"/>
                  </a:lnTo>
                  <a:lnTo>
                    <a:pt x="555758" y="39044"/>
                  </a:lnTo>
                  <a:cubicBezTo>
                    <a:pt x="481978" y="99793"/>
                    <a:pt x="393034" y="135265"/>
                    <a:pt x="297293" y="135265"/>
                  </a:cubicBezTo>
                  <a:cubicBezTo>
                    <a:pt x="201552" y="135265"/>
                    <a:pt x="112608" y="99793"/>
                    <a:pt x="38828" y="39044"/>
                  </a:cubicBez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7" name="PA-图片 56">
              <a:extLst>
                <a:ext uri="{FF2B5EF4-FFF2-40B4-BE49-F238E27FC236}">
                  <a16:creationId xmlns:a16="http://schemas.microsoft.com/office/drawing/2014/main" id="{9B623F5A-4C60-D730-9E5F-042A3417E4DC}"/>
                </a:ext>
              </a:extLst>
            </p:cNvPr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3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38909">
              <a:off x="9473152" y="1726233"/>
              <a:ext cx="659806" cy="528208"/>
            </a:xfrm>
            <a:custGeom>
              <a:avLst/>
              <a:gdLst>
                <a:gd name="connsiteX0" fmla="*/ 462280 w 924560"/>
                <a:gd name="connsiteY0" fmla="*/ 0 h 991543"/>
                <a:gd name="connsiteX1" fmla="*/ 924560 w 924560"/>
                <a:gd name="connsiteY1" fmla="*/ 563404 h 991543"/>
                <a:gd name="connsiteX2" fmla="*/ 789161 w 924560"/>
                <a:gd name="connsiteY2" fmla="*/ 961791 h 991543"/>
                <a:gd name="connsiteX3" fmla="*/ 759574 w 924560"/>
                <a:gd name="connsiteY3" fmla="*/ 991543 h 991543"/>
                <a:gd name="connsiteX4" fmla="*/ 164987 w 924560"/>
                <a:gd name="connsiteY4" fmla="*/ 991543 h 991543"/>
                <a:gd name="connsiteX5" fmla="*/ 135399 w 924560"/>
                <a:gd name="connsiteY5" fmla="*/ 961791 h 991543"/>
                <a:gd name="connsiteX6" fmla="*/ 0 w 924560"/>
                <a:gd name="connsiteY6" fmla="*/ 563404 h 991543"/>
                <a:gd name="connsiteX7" fmla="*/ 462280 w 924560"/>
                <a:gd name="connsiteY7" fmla="*/ 0 h 991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4560" h="991543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718984"/>
                    <a:pt x="872818" y="859835"/>
                    <a:pt x="789161" y="961791"/>
                  </a:cubicBezTo>
                  <a:lnTo>
                    <a:pt x="759574" y="991543"/>
                  </a:lnTo>
                  <a:lnTo>
                    <a:pt x="164987" y="991543"/>
                  </a:lnTo>
                  <a:lnTo>
                    <a:pt x="135399" y="961791"/>
                  </a:lnTo>
                  <a:cubicBezTo>
                    <a:pt x="51743" y="859835"/>
                    <a:pt x="0" y="718984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8D10AB04-BE60-61A7-3B30-E00939EF10DB}"/>
                </a:ext>
              </a:extLst>
            </p:cNvPr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39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9216" y="3893875"/>
              <a:ext cx="3072825" cy="12476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4B4B3955-3125-5CA6-BEAB-D3FDFA6923C5}"/>
                </a:ext>
              </a:extLst>
            </p:cNvPr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3535" y="3509207"/>
              <a:ext cx="1324182" cy="910066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F319DE47-FA3E-DF57-88A6-F6183D58B267}"/>
                </a:ext>
              </a:extLst>
            </p:cNvPr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77"/>
            <a:stretch>
              <a:fillRect/>
            </a:stretch>
          </p:blipFill>
          <p:spPr>
            <a:xfrm>
              <a:off x="4046222" y="4464928"/>
              <a:ext cx="3673641" cy="2097382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6EE627E9-CFD1-4DD2-F85B-89BCF5BD86F7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4070405" y="2453061"/>
              <a:ext cx="469963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600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方正粗黑宋简体" panose="02000000000000000000" charset="-122"/>
                  <a:ea typeface="方正粗黑宋简体" panose="02000000000000000000" charset="-122"/>
                  <a:cs typeface="+mn-ea"/>
                  <a:sym typeface="思源宋体 CN" panose="02020400000000000000" pitchFamily="18" charset="-122"/>
                </a:rPr>
                <a:t>谢谢观看！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1597801"/>
      </p:ext>
    </p:extLst>
  </p:cSld>
  <p:clrMapOvr>
    <a:masterClrMapping/>
  </p:clrMapOvr>
  <p:transition spd="slow">
    <p:push dir="u"/>
    <p:sndAc>
      <p:stSnd>
        <p:snd r:embed="rId2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3582671" y="655508"/>
            <a:ext cx="4563110" cy="584836"/>
            <a:chOff x="6109" y="932"/>
            <a:chExt cx="7186" cy="921"/>
          </a:xfrm>
        </p:grpSpPr>
        <p:grpSp>
          <p:nvGrpSpPr>
            <p:cNvPr id="2" name="组合 18"/>
            <p:cNvGrpSpPr/>
            <p:nvPr>
              <p:custDataLst>
                <p:tags r:id="rId9"/>
              </p:custDataLst>
            </p:nvPr>
          </p:nvGrpSpPr>
          <p:grpSpPr>
            <a:xfrm>
              <a:off x="6109" y="932"/>
              <a:ext cx="2750" cy="920"/>
              <a:chOff x="2212975" y="553122"/>
              <a:chExt cx="1746628" cy="584969"/>
            </a:xfrm>
          </p:grpSpPr>
          <p:sp>
            <p:nvSpPr>
              <p:cNvPr id="8" name="圆角矩形 7"/>
              <p:cNvSpPr/>
              <p:nvPr>
                <p:custDataLst>
                  <p:tags r:id="rId11"/>
                </p:custDataLst>
              </p:nvPr>
            </p:nvSpPr>
            <p:spPr>
              <a:xfrm>
                <a:off x="2212975" y="553122"/>
                <a:ext cx="1746628" cy="584969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kumimoji="1" lang="zh-CN" altLang="en-US"/>
              </a:p>
            </p:txBody>
          </p:sp>
          <p:sp>
            <p:nvSpPr>
              <p:cNvPr id="10" name="矩形 1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2224455" y="609122"/>
                <a:ext cx="1723665" cy="48699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sz="32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1</a:t>
                </a:r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9135" y="932"/>
              <a:ext cx="4160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zh-CN" altLang="en-US" sz="3200" b="1">
                  <a:latin typeface="黑体" panose="02010609060101010101" pitchFamily="49" charset="-122"/>
                  <a:ea typeface="黑体" panose="02010609060101010101" pitchFamily="49" charset="-122"/>
                </a:rPr>
                <a:t>重 力</a:t>
              </a:r>
            </a:p>
          </p:txBody>
        </p:sp>
      </p:grpSp>
      <p:sp>
        <p:nvSpPr>
          <p:cNvPr id="16" name="TextBox 2"/>
          <p:cNvSpPr txBox="1"/>
          <p:nvPr>
            <p:custDataLst>
              <p:tags r:id="rId2"/>
            </p:custDataLst>
          </p:nvPr>
        </p:nvSpPr>
        <p:spPr>
          <a:xfrm>
            <a:off x="2395663" y="4184279"/>
            <a:ext cx="7648756" cy="584775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zh-CN" altLang="en-US" sz="32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</a:rPr>
              <a:t>地球附近的所有物体都受到重力的作用。</a:t>
            </a:r>
          </a:p>
        </p:txBody>
      </p:sp>
      <p:sp>
        <p:nvSpPr>
          <p:cNvPr id="20" name="TextBox 1"/>
          <p:cNvSpPr txBox="1"/>
          <p:nvPr>
            <p:custDataLst>
              <p:tags r:id="rId3"/>
            </p:custDataLst>
          </p:nvPr>
        </p:nvSpPr>
        <p:spPr>
          <a:xfrm>
            <a:off x="262891" y="1392415"/>
            <a:ext cx="11672571" cy="1454244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    抛出去的物体最终会落向地面，这是因为地球对它附近的物体有吸引作用。</a:t>
            </a:r>
          </a:p>
        </p:txBody>
      </p:sp>
      <p:sp>
        <p:nvSpPr>
          <p:cNvPr id="15" name="TextBox 1"/>
          <p:cNvSpPr txBox="1"/>
          <p:nvPr>
            <p:custDataLst>
              <p:tags r:id="rId4"/>
            </p:custDataLst>
          </p:nvPr>
        </p:nvSpPr>
        <p:spPr>
          <a:xfrm>
            <a:off x="184593" y="2823922"/>
            <a:ext cx="11672571" cy="7375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由于地球的吸引而使物体受到的力叫作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重力</a:t>
            </a: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，用字母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表示。</a:t>
            </a:r>
          </a:p>
        </p:txBody>
      </p:sp>
      <p:sp>
        <p:nvSpPr>
          <p:cNvPr id="26" name="上箭头标注 25"/>
          <p:cNvSpPr/>
          <p:nvPr>
            <p:custDataLst>
              <p:tags r:id="rId5"/>
            </p:custDataLst>
          </p:nvPr>
        </p:nvSpPr>
        <p:spPr>
          <a:xfrm>
            <a:off x="1914633" y="4988653"/>
            <a:ext cx="2011476" cy="933776"/>
          </a:xfrm>
          <a:prstGeom prst="upArrowCallout">
            <a:avLst>
              <a:gd name="adj1" fmla="val 28912"/>
              <a:gd name="adj2" fmla="val 41411"/>
              <a:gd name="adj3" fmla="val 2500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施力物体</a:t>
            </a:r>
          </a:p>
        </p:txBody>
      </p:sp>
      <p:sp>
        <p:nvSpPr>
          <p:cNvPr id="27" name="上箭头标注 26"/>
          <p:cNvSpPr/>
          <p:nvPr>
            <p:custDataLst>
              <p:tags r:id="rId6"/>
            </p:custDataLst>
          </p:nvPr>
        </p:nvSpPr>
        <p:spPr>
          <a:xfrm>
            <a:off x="4846381" y="4966571"/>
            <a:ext cx="1880235" cy="903288"/>
          </a:xfrm>
          <a:prstGeom prst="upArrowCallout">
            <a:avLst>
              <a:gd name="adj1" fmla="val 28912"/>
              <a:gd name="adj2" fmla="val 41411"/>
              <a:gd name="adj3" fmla="val 2500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受力物体</a:t>
            </a:r>
          </a:p>
        </p:txBody>
      </p:sp>
      <p:sp>
        <p:nvSpPr>
          <p:cNvPr id="3" name="椭圆 2"/>
          <p:cNvSpPr/>
          <p:nvPr>
            <p:custDataLst>
              <p:tags r:id="rId7"/>
            </p:custDataLst>
          </p:nvPr>
        </p:nvSpPr>
        <p:spPr>
          <a:xfrm>
            <a:off x="2395663" y="4037901"/>
            <a:ext cx="1049416" cy="950752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2" name="椭圆 31"/>
          <p:cNvSpPr/>
          <p:nvPr>
            <p:custDataLst>
              <p:tags r:id="rId8"/>
            </p:custDataLst>
          </p:nvPr>
        </p:nvSpPr>
        <p:spPr>
          <a:xfrm>
            <a:off x="5261791" y="4015819"/>
            <a:ext cx="1049416" cy="950752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  <p:bldP spid="15" grpId="0"/>
      <p:bldP spid="26" grpId="0" animBg="1"/>
      <p:bldP spid="27" grpId="0" animBg="1"/>
      <p:bldP spid="3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964474" y="3973639"/>
            <a:ext cx="4122277" cy="2675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3"/>
          <p:cNvSpPr txBox="1"/>
          <p:nvPr>
            <p:custDataLst>
              <p:tags r:id="rId2"/>
            </p:custDataLst>
          </p:nvPr>
        </p:nvSpPr>
        <p:spPr>
          <a:xfrm>
            <a:off x="2699525" y="745945"/>
            <a:ext cx="783653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fontAlgn="base"/>
            <a:r>
              <a:rPr lang="en-US" altLang="zh-CN" sz="3200" b="1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 </a:t>
            </a:r>
            <a:r>
              <a:rPr lang="zh-CN" altLang="en-US" sz="3200" b="1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举出几个例子来证明重力的存在。</a:t>
            </a:r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512912" y="1579982"/>
            <a:ext cx="4415147" cy="2313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4" name="组合 23"/>
          <p:cNvGrpSpPr/>
          <p:nvPr>
            <p:custDataLst>
              <p:tags r:id="rId4"/>
            </p:custDataLst>
          </p:nvPr>
        </p:nvGrpSpPr>
        <p:grpSpPr>
          <a:xfrm>
            <a:off x="897772" y="745946"/>
            <a:ext cx="1801856" cy="619714"/>
            <a:chOff x="571387" y="745077"/>
            <a:chExt cx="1351392" cy="464785"/>
          </a:xfrm>
        </p:grpSpPr>
        <p:grpSp>
          <p:nvGrpSpPr>
            <p:cNvPr id="25" name="组合 24"/>
            <p:cNvGrpSpPr/>
            <p:nvPr>
              <p:custDataLst>
                <p:tags r:id="rId7"/>
              </p:custDataLst>
            </p:nvPr>
          </p:nvGrpSpPr>
          <p:grpSpPr>
            <a:xfrm>
              <a:off x="835070" y="764930"/>
              <a:ext cx="1087709" cy="438801"/>
              <a:chOff x="835070" y="764930"/>
              <a:chExt cx="1087709" cy="438801"/>
            </a:xfrm>
          </p:grpSpPr>
          <p:sp>
            <p:nvSpPr>
              <p:cNvPr id="29" name="流程图: 库存数据 28"/>
              <p:cNvSpPr/>
              <p:nvPr>
                <p:custDataLst>
                  <p:tags r:id="rId9"/>
                </p:custDataLst>
              </p:nvPr>
            </p:nvSpPr>
            <p:spPr>
              <a:xfrm rot="10800000">
                <a:off x="835070" y="764930"/>
                <a:ext cx="1087709" cy="438801"/>
              </a:xfrm>
              <a:prstGeom prst="flowChartOnlineStorage">
                <a:avLst/>
              </a:prstGeom>
              <a:solidFill>
                <a:srgbClr val="02B3C5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2400" kern="0">
                  <a:solidFill>
                    <a:prstClr val="white"/>
                  </a:solidFill>
                  <a:latin typeface="Times New Roman" panose="020206030504050203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TextBox 29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919402" y="770267"/>
                <a:ext cx="1003300" cy="377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r>
                  <a:rPr lang="zh-CN" altLang="en-US" sz="2667" kern="0">
                    <a:solidFill>
                      <a:prstClr val="white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讨论</a:t>
                </a:r>
              </a:p>
            </p:txBody>
          </p:sp>
        </p:grpSp>
        <p:pic>
          <p:nvPicPr>
            <p:cNvPr id="28" name="Picture 2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5" t="4593" r="3507" b="2832"/>
            <a:stretch>
              <a:fillRect/>
            </a:stretch>
          </p:blipFill>
          <p:spPr bwMode="auto">
            <a:xfrm>
              <a:off x="571387" y="745077"/>
              <a:ext cx="456445" cy="46478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974489" y="1579981"/>
            <a:ext cx="4112263" cy="2313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512912" y="4036416"/>
            <a:ext cx="4502251" cy="2554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"/>
          <p:cNvSpPr txBox="1"/>
          <p:nvPr>
            <p:custDataLst>
              <p:tags r:id="rId1"/>
            </p:custDataLst>
          </p:nvPr>
        </p:nvSpPr>
        <p:spPr>
          <a:xfrm>
            <a:off x="2699525" y="745945"/>
            <a:ext cx="783653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en-US" altLang="zh-CN" sz="3200" b="1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3200" b="1" noProof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如果没有重力我们的生活会是什么样子？</a:t>
            </a: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986907" y="2055709"/>
            <a:ext cx="3778515" cy="3220028"/>
          </a:xfrm>
          <a:prstGeom prst="rect">
            <a:avLst/>
          </a:prstGeom>
        </p:spPr>
      </p:pic>
      <p:grpSp>
        <p:nvGrpSpPr>
          <p:cNvPr id="24" name="组合 23"/>
          <p:cNvGrpSpPr/>
          <p:nvPr>
            <p:custDataLst>
              <p:tags r:id="rId3"/>
            </p:custDataLst>
          </p:nvPr>
        </p:nvGrpSpPr>
        <p:grpSpPr>
          <a:xfrm>
            <a:off x="897772" y="745946"/>
            <a:ext cx="1801856" cy="619714"/>
            <a:chOff x="571387" y="745077"/>
            <a:chExt cx="1351392" cy="464785"/>
          </a:xfrm>
        </p:grpSpPr>
        <p:grpSp>
          <p:nvGrpSpPr>
            <p:cNvPr id="25" name="组合 24"/>
            <p:cNvGrpSpPr/>
            <p:nvPr>
              <p:custDataLst>
                <p:tags r:id="rId5"/>
              </p:custDataLst>
            </p:nvPr>
          </p:nvGrpSpPr>
          <p:grpSpPr>
            <a:xfrm>
              <a:off x="835070" y="764930"/>
              <a:ext cx="1087709" cy="438801"/>
              <a:chOff x="835070" y="764930"/>
              <a:chExt cx="1087709" cy="438801"/>
            </a:xfrm>
          </p:grpSpPr>
          <p:sp>
            <p:nvSpPr>
              <p:cNvPr id="29" name="流程图: 库存数据 28"/>
              <p:cNvSpPr/>
              <p:nvPr>
                <p:custDataLst>
                  <p:tags r:id="rId7"/>
                </p:custDataLst>
              </p:nvPr>
            </p:nvSpPr>
            <p:spPr>
              <a:xfrm rot="10800000">
                <a:off x="835070" y="764930"/>
                <a:ext cx="1087709" cy="438801"/>
              </a:xfrm>
              <a:prstGeom prst="flowChartOnlineStorage">
                <a:avLst/>
              </a:prstGeom>
              <a:solidFill>
                <a:srgbClr val="02B3C5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2400" kern="0">
                  <a:solidFill>
                    <a:prstClr val="white"/>
                  </a:solidFill>
                  <a:latin typeface="Times New Roman" panose="020206030504050203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TextBox 29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919402" y="770267"/>
                <a:ext cx="1003300" cy="377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r>
                  <a:rPr lang="zh-CN" altLang="en-US" sz="2667" kern="0">
                    <a:solidFill>
                      <a:prstClr val="white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讨论</a:t>
                </a:r>
              </a:p>
            </p:txBody>
          </p:sp>
        </p:grpSp>
        <p:pic>
          <p:nvPicPr>
            <p:cNvPr id="28" name="Picture 2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5" t="4593" r="3507" b="2832"/>
            <a:stretch>
              <a:fillRect/>
            </a:stretch>
          </p:blipFill>
          <p:spPr bwMode="auto">
            <a:xfrm>
              <a:off x="571387" y="745077"/>
              <a:ext cx="456445" cy="46478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97773" y="2055709"/>
            <a:ext cx="5283041" cy="3085204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3494528" y="537676"/>
            <a:ext cx="4588511" cy="597535"/>
            <a:chOff x="5995" y="1126"/>
            <a:chExt cx="7226" cy="941"/>
          </a:xfrm>
        </p:grpSpPr>
        <p:grpSp>
          <p:nvGrpSpPr>
            <p:cNvPr id="7" name="组合 18"/>
            <p:cNvGrpSpPr/>
            <p:nvPr>
              <p:custDataLst>
                <p:tags r:id="rId7"/>
              </p:custDataLst>
            </p:nvPr>
          </p:nvGrpSpPr>
          <p:grpSpPr>
            <a:xfrm>
              <a:off x="5995" y="1153"/>
              <a:ext cx="2917" cy="914"/>
              <a:chOff x="2140714" y="693552"/>
              <a:chExt cx="1852671" cy="580351"/>
            </a:xfrm>
          </p:grpSpPr>
          <p:sp>
            <p:nvSpPr>
              <p:cNvPr id="9" name="圆角矩形 8"/>
              <p:cNvSpPr/>
              <p:nvPr>
                <p:custDataLst>
                  <p:tags r:id="rId9"/>
                </p:custDataLst>
              </p:nvPr>
            </p:nvSpPr>
            <p:spPr>
              <a:xfrm>
                <a:off x="2140714" y="693552"/>
                <a:ext cx="1852671" cy="580351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kumimoji="1" lang="zh-CN" altLang="en-US"/>
              </a:p>
            </p:txBody>
          </p:sp>
          <p:sp>
            <p:nvSpPr>
              <p:cNvPr id="10" name="矩形 1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205101" y="776481"/>
                <a:ext cx="1723899" cy="48637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sz="32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2</a:t>
                </a:r>
              </a:p>
            </p:txBody>
          </p:sp>
        </p:grpSp>
        <p:sp>
          <p:nvSpPr>
            <p:cNvPr id="11" name="文本框 10"/>
            <p:cNvSpPr txBox="1"/>
            <p:nvPr>
              <p:custDataLst>
                <p:tags r:id="rId8"/>
              </p:custDataLst>
            </p:nvPr>
          </p:nvSpPr>
          <p:spPr>
            <a:xfrm>
              <a:off x="9225" y="1126"/>
              <a:ext cx="3996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 b="1"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</a:lstStyle>
            <a:p>
              <a:r>
                <a:rPr lang="zh-CN" altLang="en-US" sz="3200"/>
                <a:t>重力的大小</a:t>
              </a:r>
              <a:endParaRPr lang="en-US" altLang="zh-CN" sz="3200"/>
            </a:p>
          </p:txBody>
        </p:sp>
      </p:grpSp>
      <p:sp>
        <p:nvSpPr>
          <p:cNvPr id="2" name="TextBox 1"/>
          <p:cNvSpPr txBox="1"/>
          <p:nvPr>
            <p:custDataLst>
              <p:tags r:id="rId2"/>
            </p:custDataLst>
          </p:nvPr>
        </p:nvSpPr>
        <p:spPr>
          <a:xfrm>
            <a:off x="443427" y="4826999"/>
            <a:ext cx="11278871" cy="95410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fontAlgn="base"/>
            <a:r>
              <a:rPr lang="zh-CN" altLang="en-US" sz="2800" b="1" noProof="1">
                <a:solidFill>
                  <a:srgbClr val="000000"/>
                </a:solidFill>
                <a:latin typeface="宋体" panose="02010600030101010101" pitchFamily="2" charset="-122"/>
              </a:rPr>
              <a:t>    大量的生活经验告诉我们，质量不同的物体所受的重力不同。举起它们的感受也不同。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383135" y="1890322"/>
            <a:ext cx="4422048" cy="293667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308522" y="2196408"/>
            <a:ext cx="3796583" cy="2553477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937224" y="1298391"/>
            <a:ext cx="102145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重力的大小与什么因素有关呢？请观察以下现象。</a:t>
            </a:r>
          </a:p>
        </p:txBody>
      </p: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615191" y="5890645"/>
            <a:ext cx="108162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zh-CN" altLang="en-US" sz="2800" b="1" noProof="1">
                <a:solidFill>
                  <a:srgbClr val="FF0000"/>
                </a:solidFill>
                <a:latin typeface="宋体" panose="02010600030101010101" pitchFamily="2" charset="-122"/>
              </a:rPr>
              <a:t>我们如何找出地球附近的物体所受的重力跟它的质量之间的关系呢？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392609" y="1777171"/>
            <a:ext cx="1653983" cy="3441069"/>
          </a:xfrm>
          <a:prstGeom prst="rect">
            <a:avLst/>
          </a:prstGeom>
        </p:spPr>
      </p:pic>
      <p:sp>
        <p:nvSpPr>
          <p:cNvPr id="50179" name="矩形 12290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3174" y="782784"/>
            <a:ext cx="12195175" cy="720725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3200" b="1" spc="133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</a:t>
            </a:r>
            <a:r>
              <a:rPr lang="zh-CN" altLang="zh-CN" sz="3200" b="1" spc="133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实验：</a:t>
            </a:r>
            <a:r>
              <a:rPr lang="zh-CN" altLang="en-US" sz="3200" b="1" spc="133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探究重力的大小跟质量的关系</a:t>
            </a:r>
            <a:endParaRPr lang="zh-CN" altLang="zh-CN" sz="3200" b="1" spc="133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413" name="TextBox 3"/>
          <p:cNvSpPr txBox="1"/>
          <p:nvPr>
            <p:custDataLst>
              <p:tags r:id="rId3"/>
            </p:custDataLst>
          </p:nvPr>
        </p:nvSpPr>
        <p:spPr>
          <a:xfrm>
            <a:off x="751572" y="1769482"/>
            <a:ext cx="2994025" cy="584775"/>
          </a:xfrm>
          <a:prstGeom prst="rect">
            <a:avLst/>
          </a:prstGeom>
          <a:noFill/>
          <a:ln w="254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实验器材</a:t>
            </a:r>
            <a:r>
              <a:rPr lang="en-US" altLang="zh-CN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endParaRPr lang="zh-CN" altLang="en-US" sz="32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3490223" y="1771202"/>
            <a:ext cx="2244525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弹簧测力计</a:t>
            </a:r>
          </a:p>
        </p:txBody>
      </p:sp>
      <p:sp>
        <p:nvSpPr>
          <p:cNvPr id="9" name="TextBox 7"/>
          <p:cNvSpPr txBox="1"/>
          <p:nvPr>
            <p:custDataLst>
              <p:tags r:id="rId5"/>
            </p:custDataLst>
          </p:nvPr>
        </p:nvSpPr>
        <p:spPr>
          <a:xfrm>
            <a:off x="945509" y="2565504"/>
            <a:ext cx="9221948" cy="219290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           把</a:t>
            </a: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已知质量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的钩码挂在弹簧测力计上，当钩码</a:t>
            </a: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静止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时，记下弹簧测力计的示数；改变钩码质量，重复上述实验并记录实验数据。</a:t>
            </a:r>
          </a:p>
        </p:txBody>
      </p:sp>
      <p:sp>
        <p:nvSpPr>
          <p:cNvPr id="21" name="TextBox 3"/>
          <p:cNvSpPr txBox="1"/>
          <p:nvPr>
            <p:custDataLst>
              <p:tags r:id="rId6"/>
            </p:custDataLst>
          </p:nvPr>
        </p:nvSpPr>
        <p:spPr>
          <a:xfrm>
            <a:off x="751570" y="2688543"/>
            <a:ext cx="2994025" cy="584775"/>
          </a:xfrm>
          <a:prstGeom prst="rect">
            <a:avLst/>
          </a:prstGeom>
          <a:noFill/>
          <a:ln w="254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实验方法</a:t>
            </a:r>
            <a:r>
              <a:rPr lang="en-US" altLang="zh-CN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endParaRPr lang="zh-CN" altLang="en-US" sz="32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316139" y="5137869"/>
          <a:ext cx="8828951" cy="98890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592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6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61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61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61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61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61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r>
                        <a:rPr lang="zh-CN" alt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质量</a:t>
                      </a:r>
                      <a:r>
                        <a:rPr lang="en-US" altLang="zh-CN" sz="240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altLang="zh-C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/kg</a:t>
                      </a:r>
                      <a:endParaRPr lang="zh-CN" alt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zh-CN" alt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重力</a:t>
                      </a:r>
                      <a:r>
                        <a:rPr lang="en-US" altLang="zh-C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/N</a:t>
                      </a:r>
                      <a:endParaRPr lang="zh-CN" alt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  <p:bldP spid="5" grpId="0"/>
      <p:bldP spid="9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zIwMWFkZjA2MzZjMzdlMjQ1ZjNiMWY2MTM0NWU4Yz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8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9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6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8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9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8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9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6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7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8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9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7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8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9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9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4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6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8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9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4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6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8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4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5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6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7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8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9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6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8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9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5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4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6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7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8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9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3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"/>
  <p:tag name="KSO_WM_DIAGRAM_VIRTUALLY_FRAME" val="{&quot;height&quot;:377.45236220472447,&quot;left&quot;:394.9966929133858,&quot;top&quot;:138.0355118110236,&quot;width&quot;:404.24787401574815}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5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6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7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8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9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4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8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6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7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8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4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6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7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0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8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2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7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8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2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9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3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4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5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7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9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6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4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6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7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8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9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0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3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4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6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7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8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9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3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6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3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5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1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2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3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6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7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2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7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7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5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2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3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4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8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9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0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6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4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5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7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8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0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2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3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4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6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7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8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2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9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0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0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4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5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6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8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9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0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2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3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5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0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6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7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8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9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3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4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2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2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3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4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5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5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6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7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8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4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7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8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9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0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1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6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2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3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4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5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8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9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0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1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2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3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4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5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0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7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8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9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2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3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4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5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6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7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9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0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1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7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2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3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4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5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6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3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4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5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1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6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7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8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9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0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0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3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4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5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1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6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7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8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9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5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3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4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5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6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7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3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4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5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6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6"/>
  <p:tag name="KSO_WM_DIAGRAM_VIRTUALLY_FRAME" val="{&quot;height&quot;:281.5,&quot;left&quot;:27.7,&quot;top&quot;:189.5,&quot;width&quot;:664.2}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3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8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9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0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1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2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9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0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1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0"/>
  <p:tag name="KSO_WM_DIAGRAM_VIRTUALLY_FRAME" val="{&quot;height&quot;:281.5,&quot;left&quot;:27.7,&quot;top&quot;:189.5,&quot;width&quot;:664.2}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0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3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5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6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7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9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1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2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4"/>
  <p:tag name="KSO_WM_DIAGRAM_VIRTUALLY_FRAME" val="{&quot;height&quot;:281.5,&quot;left&quot;:27.7,&quot;top&quot;:189.5,&quot;width&quot;:664.2}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5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6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7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0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1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2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3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4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5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8"/>
  <p:tag name="KSO_WM_DIAGRAM_VIRTUALLY_FRAME" val="{&quot;height&quot;:281.5,&quot;left&quot;:27.7,&quot;top&quot;:189.5,&quot;width&quot;:664.2}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6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7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8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3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4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5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6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7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9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2"/>
  <p:tag name="KSO_WM_DIAGRAM_VIRTUALLY_FRAME" val="{&quot;height&quot;:281.5,&quot;left&quot;:27.7,&quot;top&quot;:189.5,&quot;width&quot;:664.2}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1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3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4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5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6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9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0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1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2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6"/>
  <p:tag name="KSO_WM_DIAGRAM_VIRTUALLY_FRAME" val="{&quot;height&quot;:281.5,&quot;left&quot;:27.7,&quot;top&quot;:189.5,&quot;width&quot;:664.2}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4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5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8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9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0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1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2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4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5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0"/>
  <p:tag name="KSO_WM_DIAGRAM_VIRTUALLY_FRAME" val="{&quot;height&quot;:281.5,&quot;left&quot;:27.7,&quot;top&quot;:189.5,&quot;width&quot;:664.2}"/>
</p:tagLst>
</file>

<file path=ppt/tags/tag470.xml><?xml version="1.0" encoding="utf-8"?>
<p:tagLst xmlns:p="http://schemas.openxmlformats.org/presentationml/2006/main">
  <p:tag name="AS_UNIQUEID" val="1192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7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8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9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3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4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9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0"/>
</p:tagLst>
</file>

<file path=ppt/tags/tag478.xml><?xml version="1.0" encoding="utf-8"?>
<p:tagLst xmlns:p="http://schemas.openxmlformats.org/presentationml/2006/main">
  <p:tag name="AS_UNIQUEID" val="1200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4"/>
  <p:tag name="KSO_WM_DIAGRAM_VIRTUALLY_FRAME" val="{&quot;height&quot;:281.5,&quot;left&quot;:27.7,&quot;top&quot;:189.5,&quot;width&quot;:664.2}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0"/>
</p:tagLst>
</file>

<file path=ppt/tags/tag481.xml><?xml version="1.0" encoding="utf-8"?>
<p:tagLst xmlns:p="http://schemas.openxmlformats.org/presentationml/2006/main">
  <p:tag name="AS_UNIQUEID" val="1203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1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2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6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7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8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8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9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8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1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2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4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5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6"/>
</p:tagLst>
</file>

<file path=ppt/tags/tag495.xml><?xml version="1.0" encoding="utf-8"?>
<p:tagLst xmlns:p="http://schemas.openxmlformats.org/presentationml/2006/main">
  <p:tag name="AS_UNIQUEID" val="1217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8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0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1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9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5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6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3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6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5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6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7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8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9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0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1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2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3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4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5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6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7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8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9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5"/>
  <p:tag name="KSO_WM_DIAGRAM_VIRTUALLY_FRAME" val="{&quot;height&quot;:281.5,&quot;left&quot;:27.7,&quot;top&quot;:189.5,&quot;width&quot;:664.2}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1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2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3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4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5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6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7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8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9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6"/>
  <p:tag name="KSO_WM_DIAGRAM_VIRTUALLY_FRAME" val="{&quot;height&quot;:281.5,&quot;left&quot;:27.7,&quot;top&quot;:189.5,&quot;width&quot;:664.2}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1"/>
</p:tagLst>
</file>

<file path=ppt/tags/tag531.xml><?xml version="1.0" encoding="utf-8"?>
<p:tagLst xmlns:p="http://schemas.openxmlformats.org/presentationml/2006/main">
  <p:tag name="AS_UNIQUEID" val="1253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3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"/>
</p:tagLst>
</file>

<file path=ppt/tags/tag535.xml><?xml version="1.0" encoding="utf-8"?>
<p:tagLst xmlns:p="http://schemas.openxmlformats.org/presentationml/2006/main">
  <p:tag name="AS_UNIQUEID" val="1257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7"/>
  <p:tag name="KSO_WM_DIAGRAM_VIRTUALLY_FRAME" val="{&quot;height&quot;:281.5,&quot;left&quot;:27.7,&quot;top&quot;:189.5,&quot;width&quot;:664.2}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1"/>
  <p:tag name="KSO_WM_DIAGRAM_VIRTUALLY_FRAME" val="{&quot;height&quot;:281.5,&quot;left&quot;:27.7,&quot;top&quot;:189.5,&quot;width&quot;:664.2}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8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9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4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5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2"/>
  <p:tag name="KSO_WM_DIAGRAM_VIRTUALLY_FRAME" val="{&quot;height&quot;:281.5,&quot;left&quot;:27.7,&quot;top&quot;:189.5,&quot;width&quot;:664.2}"/>
</p:tagLst>
</file>

<file path=ppt/tags/tag567.xml><?xml version="1.0" encoding="utf-8"?>
<p:tagLst xmlns:p="http://schemas.openxmlformats.org/presentationml/2006/main">
  <p:tag name="AS_UNIQUEID" val="128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3"/>
  <p:tag name="KSO_WM_DIAGRAM_VIRTUALLY_FRAME" val="{&quot;height&quot;:281.5,&quot;left&quot;:27.7,&quot;top&quot;:189.5,&quot;width&quot;:664.2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7"/>
  <p:tag name="KSO_WM_DIAGRAM_VIRTUALLY_FRAME" val="{&quot;height&quot;:281.5,&quot;left&quot;:27.7,&quot;top&quot;:189.5,&quot;width&quot;:664.2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8"/>
  <p:tag name="KSO_WM_DIAGRAM_VIRTUALLY_FRAME" val="{&quot;height&quot;:281.5,&quot;left&quot;:27.7,&quot;top&quot;:189.5,&quot;width&quot;:664.2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9"/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9"/>
  <p:tag name="KSO_WM_DIAGRAM_VIRTUALLY_FRAME" val="{&quot;height&quot;:281.5,&quot;left&quot;:27.7,&quot;top&quot;:189.5,&quot;width&quot;:664.2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3"/>
  <p:tag name="KSO_WM_DIAGRAM_VIRTUALLY_FRAME" val="{&quot;height&quot;:281.5,&quot;left&quot;:27.7,&quot;top&quot;:189.5,&quot;width&quot;:664.2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4"/>
  <p:tag name="KSO_WM_DIAGRAM_VIRTUALLY_FRAME" val="{&quot;height&quot;:281.5,&quot;left&quot;:27.7,&quot;top&quot;:189.5,&quot;width&quot;:664.2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5"/>
  <p:tag name="KSO_WM_DIAGRAM_VIRTUALLY_FRAME" val="{&quot;height&quot;:281.5,&quot;left&quot;:27.7,&quot;top&quot;:189.5,&quot;width&quot;:664.2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9"/>
  <p:tag name="KSO_WM_DIAGRAM_VIRTUALLY_FRAME" val="{&quot;height&quot;:281.5,&quot;left&quot;:27.7,&quot;top&quot;:189.5,&quot;width&quot;:664.2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0"/>
  <p:tag name="KSO_WM_DIAGRAM_VIRTUALLY_FRAME" val="{&quot;height&quot;:281.5,&quot;left&quot;:27.7,&quot;top&quot;:189.5,&quot;width&quot;:664.2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1"/>
  <p:tag name="KSO_WM_DIAGRAM_VIRTUALLY_FRAME" val="{&quot;height&quot;:281.5,&quot;left&quot;:27.7,&quot;top&quot;:189.5,&quot;width&quot;:664.2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5"/>
  <p:tag name="KSO_WM_DIAGRAM_VIRTUALLY_FRAME" val="{&quot;height&quot;:281.5,&quot;left&quot;:27.7,&quot;top&quot;:189.5,&quot;width&quot;:664.2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6"/>
  <p:tag name="KSO_WM_DIAGRAM_VIRTUALLY_FRAME" val="{&quot;height&quot;:281.5,&quot;left&quot;:27.7,&quot;top&quot;:189.5,&quot;width&quot;:664.2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7"/>
  <p:tag name="KSO_WM_DIAGRAM_VIRTUALLY_FRAME" val="{&quot;height&quot;:281.5,&quot;left&quot;:27.7,&quot;top&quot;:189.5,&quot;width&quot;:664.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1"/>
  <p:tag name="KSO_WM_DIAGRAM_VIRTUALLY_FRAME" val="{&quot;height&quot;:281.5,&quot;left&quot;:27.7,&quot;top&quot;:189.5,&quot;width&quot;:664.2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2"/>
  <p:tag name="KSO_WM_DIAGRAM_VIRTUALLY_FRAME" val="{&quot;height&quot;:281.5,&quot;left&quot;:27.7,&quot;top&quot;:189.5,&quot;width&quot;:664.2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3"/>
  <p:tag name="KSO_WM_DIAGRAM_VIRTUALLY_FRAME" val="{&quot;height&quot;:281.5,&quot;left&quot;:27.7,&quot;top&quot;:189.5,&quot;width&quot;:664.2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7"/>
  <p:tag name="KSO_WM_DIAGRAM_VIRTUALLY_FRAME" val="{&quot;height&quot;:281.5,&quot;left&quot;:27.7,&quot;top&quot;:189.5,&quot;width&quot;:664.2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8"/>
  <p:tag name="KSO_WM_DIAGRAM_VIRTUALLY_FRAME" val="{&quot;height&quot;:281.5,&quot;left&quot;:27.7,&quot;top&quot;:189.5,&quot;width&quot;:664.2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9"/>
  <p:tag name="KSO_WM_DIAGRAM_VIRTUALLY_FRAME" val="{&quot;height&quot;:281.5,&quot;left&quot;:27.7,&quot;top&quot;:189.5,&quot;width&quot;:664.2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2"/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8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9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1"/>
</p:tagLst>
</file>

<file path=ppt/theme/theme1.xml><?xml version="1.0" encoding="utf-8"?>
<a:theme xmlns:a="http://schemas.openxmlformats.org/drawingml/2006/main" name="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1808</Words>
  <PresentationFormat>宽屏</PresentationFormat>
  <Paragraphs>291</Paragraphs>
  <Slides>44</Slides>
  <Notes>15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44</vt:i4>
      </vt:variant>
    </vt:vector>
  </HeadingPairs>
  <TitlesOfParts>
    <vt:vector size="64" baseType="lpstr">
      <vt:lpstr>方正粗黑宋简体</vt:lpstr>
      <vt:lpstr>仿宋</vt:lpstr>
      <vt:lpstr>黑体</vt:lpstr>
      <vt:lpstr>华光行楷_CNKI</vt:lpstr>
      <vt:lpstr>楷体</vt:lpstr>
      <vt:lpstr>思源宋体 CN</vt:lpstr>
      <vt:lpstr>SimSun</vt:lpstr>
      <vt:lpstr>SimSun</vt:lpstr>
      <vt:lpstr>Arial</vt:lpstr>
      <vt:lpstr>Calibri</vt:lpstr>
      <vt:lpstr>Cambria Math</vt:lpstr>
      <vt:lpstr>Tahoma</vt:lpstr>
      <vt:lpstr>Times New Roman</vt:lpstr>
      <vt:lpstr>Wingdings</vt:lpstr>
      <vt:lpstr>2_自定义设计方案</vt:lpstr>
      <vt:lpstr>6_自定义设计方案</vt:lpstr>
      <vt:lpstr>3_自定义设计方案</vt:lpstr>
      <vt:lpstr>Equation</vt:lpstr>
      <vt:lpstr>Bitmap Image</vt:lpstr>
      <vt:lpstr>Flash.Movie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2025-03-05T06:23:14Z</cp:lastPrinted>
  <dcterms:created xsi:type="dcterms:W3CDTF">2025-03-05T06:23:14Z</dcterms:created>
  <dcterms:modified xsi:type="dcterms:W3CDTF">2025-04-22T14:20:30Z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