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2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3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5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90.xml" ContentType="application/vnd.openxmlformats-officedocument.presentationml.tags+xml"/>
  <Override PartName="/ppt/tags/tag196.xml" ContentType="application/vnd.openxmlformats-officedocument.presentationml.tags+xml"/>
  <Override PartName="/ppt/tags/tag454.xml" ContentType="application/vnd.openxmlformats-officedocument.presentationml.tags+xml"/>
  <Override PartName="/ppt/tags/tag45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515" r:id="rId2"/>
    <p:sldId id="847" r:id="rId3"/>
    <p:sldId id="988" r:id="rId4"/>
    <p:sldId id="960" r:id="rId5"/>
    <p:sldId id="962" r:id="rId6"/>
    <p:sldId id="989" r:id="rId7"/>
    <p:sldId id="963" r:id="rId8"/>
    <p:sldId id="964" r:id="rId9"/>
    <p:sldId id="967" r:id="rId10"/>
    <p:sldId id="968" r:id="rId11"/>
    <p:sldId id="1024" r:id="rId12"/>
    <p:sldId id="1027" r:id="rId13"/>
    <p:sldId id="1025" r:id="rId14"/>
    <p:sldId id="1026" r:id="rId15"/>
    <p:sldId id="1028" r:id="rId16"/>
    <p:sldId id="868" r:id="rId17"/>
    <p:sldId id="990" r:id="rId18"/>
    <p:sldId id="992" r:id="rId19"/>
    <p:sldId id="991" r:id="rId20"/>
    <p:sldId id="993" r:id="rId21"/>
    <p:sldId id="994" r:id="rId22"/>
    <p:sldId id="972" r:id="rId23"/>
    <p:sldId id="995" r:id="rId24"/>
    <p:sldId id="996" r:id="rId25"/>
    <p:sldId id="997" r:id="rId26"/>
    <p:sldId id="872" r:id="rId27"/>
    <p:sldId id="998" r:id="rId28"/>
    <p:sldId id="999" r:id="rId29"/>
    <p:sldId id="1005" r:id="rId30"/>
    <p:sldId id="1000" r:id="rId31"/>
    <p:sldId id="1001" r:id="rId32"/>
    <p:sldId id="1003" r:id="rId33"/>
    <p:sldId id="1002" r:id="rId34"/>
    <p:sldId id="1039" r:id="rId35"/>
    <p:sldId id="1004" r:id="rId36"/>
    <p:sldId id="1029" r:id="rId37"/>
    <p:sldId id="1030" r:id="rId38"/>
    <p:sldId id="1032" r:id="rId39"/>
    <p:sldId id="1033" r:id="rId40"/>
    <p:sldId id="1034" r:id="rId41"/>
    <p:sldId id="1035" r:id="rId42"/>
    <p:sldId id="1036" r:id="rId43"/>
    <p:sldId id="1037" r:id="rId44"/>
    <p:sldId id="1038" r:id="rId45"/>
    <p:sldId id="1040" r:id="rId46"/>
    <p:sldId id="973" r:id="rId47"/>
    <p:sldId id="1031" r:id="rId48"/>
    <p:sldId id="977" r:id="rId49"/>
    <p:sldId id="966" r:id="rId50"/>
    <p:sldId id="864" r:id="rId51"/>
    <p:sldId id="979" r:id="rId52"/>
    <p:sldId id="987" r:id="rId53"/>
  </p:sldIdLst>
  <p:sldSz cx="12192000" cy="6858000"/>
  <p:notesSz cx="6858000" cy="9144000"/>
  <p:custDataLst>
    <p:tags r:id="rId5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41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581" y="77"/>
      </p:cViewPr>
      <p:guideLst>
        <p:guide orient="horz" pos="2161"/>
        <p:guide pos="415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heme" Target="../theme/theme3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heme" Target="../theme/theme2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7411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黑体" panose="02010609060101010101" pitchFamily="49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png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 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标题，文本与两项内容">
    <p:bg>
      <p:bgPr>
        <a:blipFill rotWithShape="0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2167" y="685800"/>
            <a:ext cx="11387667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406400" y="1981200"/>
            <a:ext cx="5592233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201833" y="19812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201833" y="40005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02167" y="6019800"/>
            <a:ext cx="3052233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3"/>
            <p:custDataLst>
              <p:tags r:id="rId6"/>
            </p:custDataLst>
          </p:nvPr>
        </p:nvSpPr>
        <p:spPr>
          <a:xfrm>
            <a:off x="4165600" y="6019800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737600" y="6019800"/>
            <a:ext cx="3052233" cy="476250"/>
          </a:xfrm>
          <a:prstGeom prst="rect">
            <a:avLst/>
          </a:prstGeom>
        </p:spPr>
        <p:txBody>
          <a:bodyPr anchor="ctr"/>
          <a:lstStyle/>
          <a:p>
            <a:pPr lvl="0" eaLnBrk="1" fontAlgn="base" hangingPunct="1"/>
            <a:fld id="{9A0DB2DC-4C9A-4742-B13C-FB6460FD3503}" type="slidenum">
              <a:rPr lang="en-US" altLang="zh-CN" sz="1200" strike="noStrike" noProof="1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z="1200" strike="noStrike" noProof="1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黑体" panose="02010609060101010101" pitchFamily="49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黑体" panose="02010609060101010101" pitchFamily="49" charset="-122"/>
              </a:defRPr>
            </a:lvl1pPr>
            <a:lvl2pPr>
              <a:defRPr sz="2100">
                <a:ea typeface="黑体" panose="02010609060101010101" pitchFamily="49" charset="-122"/>
              </a:defRPr>
            </a:lvl2pPr>
            <a:lvl3pPr>
              <a:defRPr sz="1800">
                <a:ea typeface="黑体" panose="02010609060101010101" pitchFamily="49" charset="-122"/>
              </a:defRPr>
            </a:lvl3pPr>
            <a:lvl4pPr>
              <a:defRPr sz="1500">
                <a:ea typeface="黑体" panose="02010609060101010101" pitchFamily="49" charset="-122"/>
              </a:defRPr>
            </a:lvl4pPr>
            <a:lvl5pPr>
              <a:defRPr sz="1500">
                <a:ea typeface="黑体" panose="02010609060101010101" pitchFamily="49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背景母版.jp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tags" Target="../tags/tag166.xml"/><Relationship Id="rId18" Type="http://schemas.openxmlformats.org/officeDocument/2006/relationships/image" Target="../media/image17.jpeg"/><Relationship Id="rId3" Type="http://schemas.openxmlformats.org/officeDocument/2006/relationships/tags" Target="../tags/tag156.xml"/><Relationship Id="rId21" Type="http://schemas.openxmlformats.org/officeDocument/2006/relationships/tags" Target="../tags/tag196.xml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55.xml"/><Relationship Id="rId16" Type="http://schemas.openxmlformats.org/officeDocument/2006/relationships/tags" Target="../tags/tag169.xml"/><Relationship Id="rId20" Type="http://schemas.openxmlformats.org/officeDocument/2006/relationships/image" Target="../media/image19.png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5" Type="http://schemas.openxmlformats.org/officeDocument/2006/relationships/tags" Target="../tags/tag158.xml"/><Relationship Id="rId15" Type="http://schemas.openxmlformats.org/officeDocument/2006/relationships/tags" Target="../tags/tag168.xml"/><Relationship Id="rId10" Type="http://schemas.openxmlformats.org/officeDocument/2006/relationships/tags" Target="../tags/tag163.xml"/><Relationship Id="rId19" Type="http://schemas.openxmlformats.org/officeDocument/2006/relationships/tags" Target="../tags/tag190.xml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tags" Target="../tags/tag167.xml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197.xml"/><Relationship Id="rId21" Type="http://schemas.openxmlformats.org/officeDocument/2006/relationships/tags" Target="../tags/tag191.xml"/><Relationship Id="rId42" Type="http://schemas.openxmlformats.org/officeDocument/2006/relationships/tags" Target="../tags/tag213.xml"/><Relationship Id="rId47" Type="http://schemas.openxmlformats.org/officeDocument/2006/relationships/tags" Target="../tags/tag218.xml"/><Relationship Id="rId63" Type="http://schemas.openxmlformats.org/officeDocument/2006/relationships/tags" Target="../tags/tag234.xml"/><Relationship Id="rId68" Type="http://schemas.openxmlformats.org/officeDocument/2006/relationships/tags" Target="../tags/tag239.xml"/><Relationship Id="rId16" Type="http://schemas.openxmlformats.org/officeDocument/2006/relationships/tags" Target="../tags/tag185.xml"/><Relationship Id="rId11" Type="http://schemas.openxmlformats.org/officeDocument/2006/relationships/tags" Target="../tags/tag180.xml"/><Relationship Id="rId24" Type="http://schemas.openxmlformats.org/officeDocument/2006/relationships/tags" Target="../tags/tag194.xml"/><Relationship Id="rId32" Type="http://schemas.openxmlformats.org/officeDocument/2006/relationships/tags" Target="../tags/tag203.xml"/><Relationship Id="rId37" Type="http://schemas.openxmlformats.org/officeDocument/2006/relationships/tags" Target="../tags/tag208.xml"/><Relationship Id="rId40" Type="http://schemas.openxmlformats.org/officeDocument/2006/relationships/tags" Target="../tags/tag211.xml"/><Relationship Id="rId45" Type="http://schemas.openxmlformats.org/officeDocument/2006/relationships/tags" Target="../tags/tag216.xml"/><Relationship Id="rId53" Type="http://schemas.openxmlformats.org/officeDocument/2006/relationships/tags" Target="../tags/tag224.xml"/><Relationship Id="rId58" Type="http://schemas.openxmlformats.org/officeDocument/2006/relationships/tags" Target="../tags/tag229.xml"/><Relationship Id="rId66" Type="http://schemas.openxmlformats.org/officeDocument/2006/relationships/tags" Target="../tags/tag237.xml"/><Relationship Id="rId74" Type="http://schemas.openxmlformats.org/officeDocument/2006/relationships/tags" Target="../tags/tag245.xml"/><Relationship Id="rId79" Type="http://schemas.openxmlformats.org/officeDocument/2006/relationships/slideLayout" Target="../slideLayouts/slideLayout7.xml"/><Relationship Id="rId5" Type="http://schemas.openxmlformats.org/officeDocument/2006/relationships/tags" Target="../tags/tag174.xml"/><Relationship Id="rId61" Type="http://schemas.openxmlformats.org/officeDocument/2006/relationships/tags" Target="../tags/tag232.xml"/><Relationship Id="rId19" Type="http://schemas.openxmlformats.org/officeDocument/2006/relationships/tags" Target="../tags/tag188.xml"/><Relationship Id="rId14" Type="http://schemas.openxmlformats.org/officeDocument/2006/relationships/tags" Target="../tags/tag183.xml"/><Relationship Id="rId22" Type="http://schemas.openxmlformats.org/officeDocument/2006/relationships/tags" Target="../tags/tag192.xml"/><Relationship Id="rId27" Type="http://schemas.openxmlformats.org/officeDocument/2006/relationships/tags" Target="../tags/tag198.xml"/><Relationship Id="rId30" Type="http://schemas.openxmlformats.org/officeDocument/2006/relationships/tags" Target="../tags/tag201.xml"/><Relationship Id="rId35" Type="http://schemas.openxmlformats.org/officeDocument/2006/relationships/tags" Target="../tags/tag206.xml"/><Relationship Id="rId43" Type="http://schemas.openxmlformats.org/officeDocument/2006/relationships/tags" Target="../tags/tag214.xml"/><Relationship Id="rId48" Type="http://schemas.openxmlformats.org/officeDocument/2006/relationships/tags" Target="../tags/tag219.xml"/><Relationship Id="rId56" Type="http://schemas.openxmlformats.org/officeDocument/2006/relationships/tags" Target="../tags/tag227.xml"/><Relationship Id="rId64" Type="http://schemas.openxmlformats.org/officeDocument/2006/relationships/tags" Target="../tags/tag235.xml"/><Relationship Id="rId69" Type="http://schemas.openxmlformats.org/officeDocument/2006/relationships/tags" Target="../tags/tag240.xml"/><Relationship Id="rId77" Type="http://schemas.openxmlformats.org/officeDocument/2006/relationships/tags" Target="../tags/tag248.xml"/><Relationship Id="rId8" Type="http://schemas.openxmlformats.org/officeDocument/2006/relationships/tags" Target="../tags/tag177.xml"/><Relationship Id="rId51" Type="http://schemas.openxmlformats.org/officeDocument/2006/relationships/tags" Target="../tags/tag222.xml"/><Relationship Id="rId72" Type="http://schemas.openxmlformats.org/officeDocument/2006/relationships/tags" Target="../tags/tag243.xml"/><Relationship Id="rId80" Type="http://schemas.openxmlformats.org/officeDocument/2006/relationships/image" Target="../media/image18.png"/><Relationship Id="rId3" Type="http://schemas.openxmlformats.org/officeDocument/2006/relationships/tags" Target="../tags/tag172.xml"/><Relationship Id="rId12" Type="http://schemas.openxmlformats.org/officeDocument/2006/relationships/tags" Target="../tags/tag181.xml"/><Relationship Id="rId17" Type="http://schemas.openxmlformats.org/officeDocument/2006/relationships/tags" Target="../tags/tag186.xml"/><Relationship Id="rId25" Type="http://schemas.openxmlformats.org/officeDocument/2006/relationships/tags" Target="../tags/tag195.xml"/><Relationship Id="rId33" Type="http://schemas.openxmlformats.org/officeDocument/2006/relationships/tags" Target="../tags/tag204.xml"/><Relationship Id="rId38" Type="http://schemas.openxmlformats.org/officeDocument/2006/relationships/tags" Target="../tags/tag209.xml"/><Relationship Id="rId46" Type="http://schemas.openxmlformats.org/officeDocument/2006/relationships/tags" Target="../tags/tag217.xml"/><Relationship Id="rId59" Type="http://schemas.openxmlformats.org/officeDocument/2006/relationships/tags" Target="../tags/tag230.xml"/><Relationship Id="rId67" Type="http://schemas.openxmlformats.org/officeDocument/2006/relationships/tags" Target="../tags/tag238.xml"/><Relationship Id="rId20" Type="http://schemas.openxmlformats.org/officeDocument/2006/relationships/tags" Target="../tags/tag189.xml"/><Relationship Id="rId41" Type="http://schemas.openxmlformats.org/officeDocument/2006/relationships/tags" Target="../tags/tag212.xml"/><Relationship Id="rId54" Type="http://schemas.openxmlformats.org/officeDocument/2006/relationships/tags" Target="../tags/tag225.xml"/><Relationship Id="rId62" Type="http://schemas.openxmlformats.org/officeDocument/2006/relationships/tags" Target="../tags/tag233.xml"/><Relationship Id="rId70" Type="http://schemas.openxmlformats.org/officeDocument/2006/relationships/tags" Target="../tags/tag241.xml"/><Relationship Id="rId75" Type="http://schemas.openxmlformats.org/officeDocument/2006/relationships/tags" Target="../tags/tag246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5" Type="http://schemas.openxmlformats.org/officeDocument/2006/relationships/tags" Target="../tags/tag184.xml"/><Relationship Id="rId23" Type="http://schemas.openxmlformats.org/officeDocument/2006/relationships/tags" Target="../tags/tag193.xml"/><Relationship Id="rId28" Type="http://schemas.openxmlformats.org/officeDocument/2006/relationships/tags" Target="../tags/tag199.xml"/><Relationship Id="rId36" Type="http://schemas.openxmlformats.org/officeDocument/2006/relationships/tags" Target="../tags/tag207.xml"/><Relationship Id="rId49" Type="http://schemas.openxmlformats.org/officeDocument/2006/relationships/tags" Target="../tags/tag220.xml"/><Relationship Id="rId57" Type="http://schemas.openxmlformats.org/officeDocument/2006/relationships/tags" Target="../tags/tag228.xml"/><Relationship Id="rId10" Type="http://schemas.openxmlformats.org/officeDocument/2006/relationships/tags" Target="../tags/tag179.xml"/><Relationship Id="rId31" Type="http://schemas.openxmlformats.org/officeDocument/2006/relationships/tags" Target="../tags/tag202.xml"/><Relationship Id="rId44" Type="http://schemas.openxmlformats.org/officeDocument/2006/relationships/tags" Target="../tags/tag215.xml"/><Relationship Id="rId52" Type="http://schemas.openxmlformats.org/officeDocument/2006/relationships/tags" Target="../tags/tag223.xml"/><Relationship Id="rId60" Type="http://schemas.openxmlformats.org/officeDocument/2006/relationships/tags" Target="../tags/tag231.xml"/><Relationship Id="rId65" Type="http://schemas.openxmlformats.org/officeDocument/2006/relationships/tags" Target="../tags/tag236.xml"/><Relationship Id="rId73" Type="http://schemas.openxmlformats.org/officeDocument/2006/relationships/tags" Target="../tags/tag244.xml"/><Relationship Id="rId78" Type="http://schemas.openxmlformats.org/officeDocument/2006/relationships/tags" Target="../tags/tag249.xml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3" Type="http://schemas.openxmlformats.org/officeDocument/2006/relationships/tags" Target="../tags/tag182.xml"/><Relationship Id="rId18" Type="http://schemas.openxmlformats.org/officeDocument/2006/relationships/tags" Target="../tags/tag187.xml"/><Relationship Id="rId39" Type="http://schemas.openxmlformats.org/officeDocument/2006/relationships/tags" Target="../tags/tag210.xml"/><Relationship Id="rId34" Type="http://schemas.openxmlformats.org/officeDocument/2006/relationships/tags" Target="../tags/tag205.xml"/><Relationship Id="rId50" Type="http://schemas.openxmlformats.org/officeDocument/2006/relationships/tags" Target="../tags/tag221.xml"/><Relationship Id="rId55" Type="http://schemas.openxmlformats.org/officeDocument/2006/relationships/tags" Target="../tags/tag226.xml"/><Relationship Id="rId76" Type="http://schemas.openxmlformats.org/officeDocument/2006/relationships/tags" Target="../tags/tag247.xml"/><Relationship Id="rId7" Type="http://schemas.openxmlformats.org/officeDocument/2006/relationships/tags" Target="../tags/tag176.xml"/><Relationship Id="rId71" Type="http://schemas.openxmlformats.org/officeDocument/2006/relationships/tags" Target="../tags/tag242.xml"/><Relationship Id="rId2" Type="http://schemas.openxmlformats.org/officeDocument/2006/relationships/tags" Target="../tags/tag171.xml"/><Relationship Id="rId29" Type="http://schemas.openxmlformats.org/officeDocument/2006/relationships/tags" Target="../tags/tag200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26" Type="http://schemas.openxmlformats.org/officeDocument/2006/relationships/tags" Target="../tags/tag275.xml"/><Relationship Id="rId3" Type="http://schemas.openxmlformats.org/officeDocument/2006/relationships/tags" Target="../tags/tag252.xml"/><Relationship Id="rId21" Type="http://schemas.openxmlformats.org/officeDocument/2006/relationships/tags" Target="../tags/tag270.xml"/><Relationship Id="rId34" Type="http://schemas.openxmlformats.org/officeDocument/2006/relationships/image" Target="../media/image21.png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25" Type="http://schemas.openxmlformats.org/officeDocument/2006/relationships/tags" Target="../tags/tag274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251.xml"/><Relationship Id="rId16" Type="http://schemas.openxmlformats.org/officeDocument/2006/relationships/tags" Target="../tags/tag265.xml"/><Relationship Id="rId20" Type="http://schemas.openxmlformats.org/officeDocument/2006/relationships/tags" Target="../tags/tag269.xml"/><Relationship Id="rId29" Type="http://schemas.openxmlformats.org/officeDocument/2006/relationships/tags" Target="../tags/tag278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24" Type="http://schemas.openxmlformats.org/officeDocument/2006/relationships/tags" Target="../tags/tag273.xml"/><Relationship Id="rId32" Type="http://schemas.openxmlformats.org/officeDocument/2006/relationships/tags" Target="../tags/tag279.xml"/><Relationship Id="rId5" Type="http://schemas.openxmlformats.org/officeDocument/2006/relationships/tags" Target="../tags/tag254.xml"/><Relationship Id="rId15" Type="http://schemas.openxmlformats.org/officeDocument/2006/relationships/tags" Target="../tags/tag264.xml"/><Relationship Id="rId23" Type="http://schemas.openxmlformats.org/officeDocument/2006/relationships/tags" Target="../tags/tag272.xml"/><Relationship Id="rId28" Type="http://schemas.openxmlformats.org/officeDocument/2006/relationships/tags" Target="../tags/tag277.xml"/><Relationship Id="rId10" Type="http://schemas.openxmlformats.org/officeDocument/2006/relationships/tags" Target="../tags/tag259.xml"/><Relationship Id="rId19" Type="http://schemas.openxmlformats.org/officeDocument/2006/relationships/tags" Target="../tags/tag268.xml"/><Relationship Id="rId31" Type="http://schemas.openxmlformats.org/officeDocument/2006/relationships/video" Target="../media/media5.mp4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tags" Target="../tags/tag263.xml"/><Relationship Id="rId22" Type="http://schemas.openxmlformats.org/officeDocument/2006/relationships/tags" Target="../tags/tag271.xml"/><Relationship Id="rId27" Type="http://schemas.openxmlformats.org/officeDocument/2006/relationships/tags" Target="../tags/tag276.xml"/><Relationship Id="rId30" Type="http://schemas.microsoft.com/office/2007/relationships/media" Target="../media/media5.mp4"/><Relationship Id="rId8" Type="http://schemas.openxmlformats.org/officeDocument/2006/relationships/tags" Target="../tags/tag25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92.xml"/><Relationship Id="rId18" Type="http://schemas.openxmlformats.org/officeDocument/2006/relationships/tags" Target="../tags/tag297.xml"/><Relationship Id="rId26" Type="http://schemas.openxmlformats.org/officeDocument/2006/relationships/tags" Target="../tags/tag305.xml"/><Relationship Id="rId39" Type="http://schemas.openxmlformats.org/officeDocument/2006/relationships/tags" Target="../tags/tag318.xml"/><Relationship Id="rId21" Type="http://schemas.openxmlformats.org/officeDocument/2006/relationships/tags" Target="../tags/tag300.xml"/><Relationship Id="rId34" Type="http://schemas.openxmlformats.org/officeDocument/2006/relationships/tags" Target="../tags/tag313.xml"/><Relationship Id="rId42" Type="http://schemas.openxmlformats.org/officeDocument/2006/relationships/tags" Target="../tags/tag321.xml"/><Relationship Id="rId47" Type="http://schemas.openxmlformats.org/officeDocument/2006/relationships/tags" Target="../tags/tag326.xml"/><Relationship Id="rId50" Type="http://schemas.openxmlformats.org/officeDocument/2006/relationships/tags" Target="../tags/tag329.xml"/><Relationship Id="rId55" Type="http://schemas.openxmlformats.org/officeDocument/2006/relationships/tags" Target="../tags/tag334.xml"/><Relationship Id="rId7" Type="http://schemas.openxmlformats.org/officeDocument/2006/relationships/tags" Target="../tags/tag286.xml"/><Relationship Id="rId2" Type="http://schemas.openxmlformats.org/officeDocument/2006/relationships/tags" Target="../tags/tag281.xml"/><Relationship Id="rId16" Type="http://schemas.openxmlformats.org/officeDocument/2006/relationships/tags" Target="../tags/tag295.xml"/><Relationship Id="rId29" Type="http://schemas.openxmlformats.org/officeDocument/2006/relationships/tags" Target="../tags/tag308.xml"/><Relationship Id="rId11" Type="http://schemas.openxmlformats.org/officeDocument/2006/relationships/tags" Target="../tags/tag290.xml"/><Relationship Id="rId24" Type="http://schemas.openxmlformats.org/officeDocument/2006/relationships/tags" Target="../tags/tag303.xml"/><Relationship Id="rId32" Type="http://schemas.openxmlformats.org/officeDocument/2006/relationships/tags" Target="../tags/tag311.xml"/><Relationship Id="rId37" Type="http://schemas.openxmlformats.org/officeDocument/2006/relationships/tags" Target="../tags/tag316.xml"/><Relationship Id="rId40" Type="http://schemas.openxmlformats.org/officeDocument/2006/relationships/tags" Target="../tags/tag319.xml"/><Relationship Id="rId45" Type="http://schemas.openxmlformats.org/officeDocument/2006/relationships/tags" Target="../tags/tag324.xml"/><Relationship Id="rId53" Type="http://schemas.openxmlformats.org/officeDocument/2006/relationships/tags" Target="../tags/tag332.xml"/><Relationship Id="rId58" Type="http://schemas.openxmlformats.org/officeDocument/2006/relationships/tags" Target="../tags/tag337.xml"/><Relationship Id="rId5" Type="http://schemas.openxmlformats.org/officeDocument/2006/relationships/tags" Target="../tags/tag284.xml"/><Relationship Id="rId61" Type="http://schemas.openxmlformats.org/officeDocument/2006/relationships/slideLayout" Target="../slideLayouts/slideLayout7.xml"/><Relationship Id="rId19" Type="http://schemas.openxmlformats.org/officeDocument/2006/relationships/tags" Target="../tags/tag298.xml"/><Relationship Id="rId14" Type="http://schemas.openxmlformats.org/officeDocument/2006/relationships/tags" Target="../tags/tag293.xml"/><Relationship Id="rId22" Type="http://schemas.openxmlformats.org/officeDocument/2006/relationships/tags" Target="../tags/tag301.xml"/><Relationship Id="rId27" Type="http://schemas.openxmlformats.org/officeDocument/2006/relationships/tags" Target="../tags/tag306.xml"/><Relationship Id="rId30" Type="http://schemas.openxmlformats.org/officeDocument/2006/relationships/tags" Target="../tags/tag309.xml"/><Relationship Id="rId35" Type="http://schemas.openxmlformats.org/officeDocument/2006/relationships/tags" Target="../tags/tag314.xml"/><Relationship Id="rId43" Type="http://schemas.openxmlformats.org/officeDocument/2006/relationships/tags" Target="../tags/tag322.xml"/><Relationship Id="rId48" Type="http://schemas.openxmlformats.org/officeDocument/2006/relationships/tags" Target="../tags/tag327.xml"/><Relationship Id="rId56" Type="http://schemas.openxmlformats.org/officeDocument/2006/relationships/tags" Target="../tags/tag335.xml"/><Relationship Id="rId8" Type="http://schemas.openxmlformats.org/officeDocument/2006/relationships/tags" Target="../tags/tag287.xml"/><Relationship Id="rId51" Type="http://schemas.openxmlformats.org/officeDocument/2006/relationships/tags" Target="../tags/tag330.xml"/><Relationship Id="rId3" Type="http://schemas.openxmlformats.org/officeDocument/2006/relationships/tags" Target="../tags/tag282.xml"/><Relationship Id="rId12" Type="http://schemas.openxmlformats.org/officeDocument/2006/relationships/tags" Target="../tags/tag291.xml"/><Relationship Id="rId17" Type="http://schemas.openxmlformats.org/officeDocument/2006/relationships/tags" Target="../tags/tag296.xml"/><Relationship Id="rId25" Type="http://schemas.openxmlformats.org/officeDocument/2006/relationships/tags" Target="../tags/tag304.xml"/><Relationship Id="rId33" Type="http://schemas.openxmlformats.org/officeDocument/2006/relationships/tags" Target="../tags/tag312.xml"/><Relationship Id="rId38" Type="http://schemas.openxmlformats.org/officeDocument/2006/relationships/tags" Target="../tags/tag317.xml"/><Relationship Id="rId46" Type="http://schemas.openxmlformats.org/officeDocument/2006/relationships/tags" Target="../tags/tag325.xml"/><Relationship Id="rId59" Type="http://schemas.openxmlformats.org/officeDocument/2006/relationships/tags" Target="../tags/tag338.xml"/><Relationship Id="rId20" Type="http://schemas.openxmlformats.org/officeDocument/2006/relationships/tags" Target="../tags/tag299.xml"/><Relationship Id="rId41" Type="http://schemas.openxmlformats.org/officeDocument/2006/relationships/tags" Target="../tags/tag320.xml"/><Relationship Id="rId54" Type="http://schemas.openxmlformats.org/officeDocument/2006/relationships/tags" Target="../tags/tag333.xml"/><Relationship Id="rId62" Type="http://schemas.openxmlformats.org/officeDocument/2006/relationships/image" Target="../media/image22.png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5" Type="http://schemas.openxmlformats.org/officeDocument/2006/relationships/tags" Target="../tags/tag294.xml"/><Relationship Id="rId23" Type="http://schemas.openxmlformats.org/officeDocument/2006/relationships/tags" Target="../tags/tag302.xml"/><Relationship Id="rId28" Type="http://schemas.openxmlformats.org/officeDocument/2006/relationships/tags" Target="../tags/tag307.xml"/><Relationship Id="rId36" Type="http://schemas.openxmlformats.org/officeDocument/2006/relationships/tags" Target="../tags/tag315.xml"/><Relationship Id="rId49" Type="http://schemas.openxmlformats.org/officeDocument/2006/relationships/tags" Target="../tags/tag328.xml"/><Relationship Id="rId57" Type="http://schemas.openxmlformats.org/officeDocument/2006/relationships/tags" Target="../tags/tag336.xml"/><Relationship Id="rId10" Type="http://schemas.openxmlformats.org/officeDocument/2006/relationships/tags" Target="../tags/tag289.xml"/><Relationship Id="rId31" Type="http://schemas.openxmlformats.org/officeDocument/2006/relationships/tags" Target="../tags/tag310.xml"/><Relationship Id="rId44" Type="http://schemas.openxmlformats.org/officeDocument/2006/relationships/tags" Target="../tags/tag323.xml"/><Relationship Id="rId52" Type="http://schemas.openxmlformats.org/officeDocument/2006/relationships/tags" Target="../tags/tag331.xml"/><Relationship Id="rId60" Type="http://schemas.openxmlformats.org/officeDocument/2006/relationships/tags" Target="../tags/tag339.xml"/><Relationship Id="rId4" Type="http://schemas.openxmlformats.org/officeDocument/2006/relationships/tags" Target="../tags/tag283.xml"/><Relationship Id="rId9" Type="http://schemas.openxmlformats.org/officeDocument/2006/relationships/tags" Target="../tags/tag28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47.xml"/><Relationship Id="rId13" Type="http://schemas.openxmlformats.org/officeDocument/2006/relationships/image" Target="../media/image17.jpeg"/><Relationship Id="rId3" Type="http://schemas.openxmlformats.org/officeDocument/2006/relationships/tags" Target="../tags/tag342.xml"/><Relationship Id="rId7" Type="http://schemas.openxmlformats.org/officeDocument/2006/relationships/tags" Target="../tags/tag346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tags" Target="../tags/tag350.xml"/><Relationship Id="rId5" Type="http://schemas.openxmlformats.org/officeDocument/2006/relationships/tags" Target="../tags/tag344.xml"/><Relationship Id="rId15" Type="http://schemas.microsoft.com/office/2007/relationships/hdphoto" Target="../media/hdphoto2.wdp"/><Relationship Id="rId10" Type="http://schemas.openxmlformats.org/officeDocument/2006/relationships/tags" Target="../tags/tag349.xml"/><Relationship Id="rId4" Type="http://schemas.openxmlformats.org/officeDocument/2006/relationships/tags" Target="../tags/tag343.xml"/><Relationship Id="rId9" Type="http://schemas.openxmlformats.org/officeDocument/2006/relationships/tags" Target="../tags/tag348.xml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10" Type="http://schemas.openxmlformats.org/officeDocument/2006/relationships/image" Target="../media/image24.jpeg"/><Relationship Id="rId4" Type="http://schemas.openxmlformats.org/officeDocument/2006/relationships/tags" Target="../tags/tag354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36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tags" Target="../tags/tag362.xml"/><Relationship Id="rId5" Type="http://schemas.openxmlformats.org/officeDocument/2006/relationships/video" Target="../media/media6.mp4"/><Relationship Id="rId4" Type="http://schemas.microsoft.com/office/2007/relationships/media" Target="../media/media6.mp4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70.xml"/><Relationship Id="rId13" Type="http://schemas.openxmlformats.org/officeDocument/2006/relationships/image" Target="../media/image24.jpeg"/><Relationship Id="rId3" Type="http://schemas.openxmlformats.org/officeDocument/2006/relationships/tags" Target="../tags/tag365.xml"/><Relationship Id="rId7" Type="http://schemas.openxmlformats.org/officeDocument/2006/relationships/tags" Target="../tags/tag36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5" Type="http://schemas.openxmlformats.org/officeDocument/2006/relationships/tags" Target="../tags/tag367.xml"/><Relationship Id="rId10" Type="http://schemas.openxmlformats.org/officeDocument/2006/relationships/tags" Target="../tags/tag372.xml"/><Relationship Id="rId4" Type="http://schemas.openxmlformats.org/officeDocument/2006/relationships/tags" Target="../tags/tag366.xml"/><Relationship Id="rId9" Type="http://schemas.openxmlformats.org/officeDocument/2006/relationships/tags" Target="../tags/tag37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tags" Target="../tags/tag386.xml"/><Relationship Id="rId18" Type="http://schemas.openxmlformats.org/officeDocument/2006/relationships/tags" Target="../tags/tag391.xml"/><Relationship Id="rId26" Type="http://schemas.openxmlformats.org/officeDocument/2006/relationships/image" Target="../media/image29.png"/><Relationship Id="rId3" Type="http://schemas.openxmlformats.org/officeDocument/2006/relationships/tags" Target="../tags/tag376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380.xml"/><Relationship Id="rId12" Type="http://schemas.openxmlformats.org/officeDocument/2006/relationships/tags" Target="../tags/tag385.xml"/><Relationship Id="rId17" Type="http://schemas.openxmlformats.org/officeDocument/2006/relationships/tags" Target="../tags/tag390.xml"/><Relationship Id="rId25" Type="http://schemas.openxmlformats.org/officeDocument/2006/relationships/image" Target="../media/image28.png"/><Relationship Id="rId2" Type="http://schemas.openxmlformats.org/officeDocument/2006/relationships/tags" Target="../tags/tag375.xml"/><Relationship Id="rId16" Type="http://schemas.openxmlformats.org/officeDocument/2006/relationships/tags" Target="../tags/tag389.xml"/><Relationship Id="rId20" Type="http://schemas.openxmlformats.org/officeDocument/2006/relationships/tags" Target="../tags/tag393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tags" Target="../tags/tag384.xml"/><Relationship Id="rId24" Type="http://schemas.openxmlformats.org/officeDocument/2006/relationships/image" Target="../media/image27.png"/><Relationship Id="rId5" Type="http://schemas.openxmlformats.org/officeDocument/2006/relationships/tags" Target="../tags/tag378.xml"/><Relationship Id="rId15" Type="http://schemas.openxmlformats.org/officeDocument/2006/relationships/tags" Target="../tags/tag388.xml"/><Relationship Id="rId23" Type="http://schemas.openxmlformats.org/officeDocument/2006/relationships/image" Target="../media/image26.png"/><Relationship Id="rId10" Type="http://schemas.openxmlformats.org/officeDocument/2006/relationships/tags" Target="../tags/tag383.xml"/><Relationship Id="rId19" Type="http://schemas.openxmlformats.org/officeDocument/2006/relationships/tags" Target="../tags/tag392.xml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tags" Target="../tags/tag387.xml"/><Relationship Id="rId2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01.xml"/><Relationship Id="rId3" Type="http://schemas.openxmlformats.org/officeDocument/2006/relationships/tags" Target="../tags/tag396.xml"/><Relationship Id="rId7" Type="http://schemas.openxmlformats.org/officeDocument/2006/relationships/tags" Target="../tags/tag400.xml"/><Relationship Id="rId12" Type="http://schemas.openxmlformats.org/officeDocument/2006/relationships/image" Target="../media/image24.jpeg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98.xml"/><Relationship Id="rId10" Type="http://schemas.openxmlformats.org/officeDocument/2006/relationships/tags" Target="../tags/tag403.xml"/><Relationship Id="rId4" Type="http://schemas.openxmlformats.org/officeDocument/2006/relationships/tags" Target="../tags/tag397.xml"/><Relationship Id="rId9" Type="http://schemas.openxmlformats.org/officeDocument/2006/relationships/tags" Target="../tags/tag4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6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11.xml"/><Relationship Id="rId13" Type="http://schemas.openxmlformats.org/officeDocument/2006/relationships/tags" Target="../tags/tag416.xml"/><Relationship Id="rId18" Type="http://schemas.openxmlformats.org/officeDocument/2006/relationships/tags" Target="../tags/tag421.xml"/><Relationship Id="rId3" Type="http://schemas.openxmlformats.org/officeDocument/2006/relationships/tags" Target="../tags/tag406.xml"/><Relationship Id="rId21" Type="http://schemas.openxmlformats.org/officeDocument/2006/relationships/tags" Target="../tags/tag454.xml"/><Relationship Id="rId7" Type="http://schemas.openxmlformats.org/officeDocument/2006/relationships/tags" Target="../tags/tag410.xml"/><Relationship Id="rId12" Type="http://schemas.openxmlformats.org/officeDocument/2006/relationships/tags" Target="../tags/tag415.xml"/><Relationship Id="rId17" Type="http://schemas.openxmlformats.org/officeDocument/2006/relationships/tags" Target="../tags/tag420.xml"/><Relationship Id="rId2" Type="http://schemas.openxmlformats.org/officeDocument/2006/relationships/tags" Target="../tags/tag405.xml"/><Relationship Id="rId16" Type="http://schemas.openxmlformats.org/officeDocument/2006/relationships/tags" Target="../tags/tag419.xml"/><Relationship Id="rId20" Type="http://schemas.openxmlformats.org/officeDocument/2006/relationships/image" Target="../media/image15.jpeg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tags" Target="../tags/tag414.xml"/><Relationship Id="rId24" Type="http://schemas.openxmlformats.org/officeDocument/2006/relationships/image" Target="../media/image33.png"/><Relationship Id="rId5" Type="http://schemas.openxmlformats.org/officeDocument/2006/relationships/tags" Target="../tags/tag408.xml"/><Relationship Id="rId15" Type="http://schemas.openxmlformats.org/officeDocument/2006/relationships/tags" Target="../tags/tag418.xml"/><Relationship Id="rId23" Type="http://schemas.openxmlformats.org/officeDocument/2006/relationships/tags" Target="../tags/tag456.xml"/><Relationship Id="rId10" Type="http://schemas.openxmlformats.org/officeDocument/2006/relationships/tags" Target="../tags/tag413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tags" Target="../tags/tag417.xml"/><Relationship Id="rId2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29.xml"/><Relationship Id="rId13" Type="http://schemas.openxmlformats.org/officeDocument/2006/relationships/tags" Target="../tags/tag434.xml"/><Relationship Id="rId18" Type="http://schemas.openxmlformats.org/officeDocument/2006/relationships/tags" Target="../tags/tag439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424.xml"/><Relationship Id="rId21" Type="http://schemas.openxmlformats.org/officeDocument/2006/relationships/tags" Target="../tags/tag442.xml"/><Relationship Id="rId7" Type="http://schemas.openxmlformats.org/officeDocument/2006/relationships/tags" Target="../tags/tag428.xml"/><Relationship Id="rId12" Type="http://schemas.openxmlformats.org/officeDocument/2006/relationships/tags" Target="../tags/tag433.xml"/><Relationship Id="rId17" Type="http://schemas.openxmlformats.org/officeDocument/2006/relationships/tags" Target="../tags/tag438.xml"/><Relationship Id="rId25" Type="http://schemas.openxmlformats.org/officeDocument/2006/relationships/tags" Target="../tags/tag446.xml"/><Relationship Id="rId2" Type="http://schemas.openxmlformats.org/officeDocument/2006/relationships/tags" Target="../tags/tag423.xml"/><Relationship Id="rId16" Type="http://schemas.openxmlformats.org/officeDocument/2006/relationships/tags" Target="../tags/tag437.xml"/><Relationship Id="rId20" Type="http://schemas.openxmlformats.org/officeDocument/2006/relationships/tags" Target="../tags/tag441.xml"/><Relationship Id="rId29" Type="http://schemas.openxmlformats.org/officeDocument/2006/relationships/image" Target="../media/image31.wmf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tags" Target="../tags/tag432.xml"/><Relationship Id="rId24" Type="http://schemas.openxmlformats.org/officeDocument/2006/relationships/tags" Target="../tags/tag445.xml"/><Relationship Id="rId5" Type="http://schemas.openxmlformats.org/officeDocument/2006/relationships/tags" Target="../tags/tag426.xml"/><Relationship Id="rId15" Type="http://schemas.openxmlformats.org/officeDocument/2006/relationships/tags" Target="../tags/tag436.xml"/><Relationship Id="rId23" Type="http://schemas.openxmlformats.org/officeDocument/2006/relationships/tags" Target="../tags/tag444.xml"/><Relationship Id="rId28" Type="http://schemas.openxmlformats.org/officeDocument/2006/relationships/oleObject" Target="../embeddings/oleObject1.bin"/><Relationship Id="rId10" Type="http://schemas.openxmlformats.org/officeDocument/2006/relationships/tags" Target="../tags/tag431.xml"/><Relationship Id="rId19" Type="http://schemas.openxmlformats.org/officeDocument/2006/relationships/tags" Target="../tags/tag440.xml"/><Relationship Id="rId4" Type="http://schemas.openxmlformats.org/officeDocument/2006/relationships/tags" Target="../tags/tag425.xml"/><Relationship Id="rId9" Type="http://schemas.openxmlformats.org/officeDocument/2006/relationships/tags" Target="../tags/tag430.xml"/><Relationship Id="rId14" Type="http://schemas.openxmlformats.org/officeDocument/2006/relationships/tags" Target="../tags/tag435.xml"/><Relationship Id="rId22" Type="http://schemas.openxmlformats.org/officeDocument/2006/relationships/tags" Target="../tags/tag443.xml"/><Relationship Id="rId27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5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7.png"/><Relationship Id="rId3" Type="http://schemas.openxmlformats.org/officeDocument/2006/relationships/tags" Target="../tags/tag449.xml"/><Relationship Id="rId7" Type="http://schemas.openxmlformats.org/officeDocument/2006/relationships/tags" Target="../tags/tag453.xml"/><Relationship Id="rId12" Type="http://schemas.openxmlformats.org/officeDocument/2006/relationships/tags" Target="../tags/tag460.xml"/><Relationship Id="rId17" Type="http://schemas.openxmlformats.org/officeDocument/2006/relationships/image" Target="../media/image36.png"/><Relationship Id="rId2" Type="http://schemas.openxmlformats.org/officeDocument/2006/relationships/tags" Target="../tags/tag448.xml"/><Relationship Id="rId16" Type="http://schemas.openxmlformats.org/officeDocument/2006/relationships/image" Target="../media/image35.jpeg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tags" Target="../tags/tag459.xml"/><Relationship Id="rId5" Type="http://schemas.openxmlformats.org/officeDocument/2006/relationships/tags" Target="../tags/tag451.xml"/><Relationship Id="rId15" Type="http://schemas.openxmlformats.org/officeDocument/2006/relationships/image" Target="../media/image34.png"/><Relationship Id="rId10" Type="http://schemas.openxmlformats.org/officeDocument/2006/relationships/tags" Target="../tags/tag458.xml"/><Relationship Id="rId19" Type="http://schemas.microsoft.com/office/2007/relationships/hdphoto" Target="../media/hdphoto3.wdp"/><Relationship Id="rId4" Type="http://schemas.openxmlformats.org/officeDocument/2006/relationships/tags" Target="../tags/tag450.xml"/><Relationship Id="rId9" Type="http://schemas.openxmlformats.org/officeDocument/2006/relationships/tags" Target="../tags/tag457.xml"/><Relationship Id="rId14" Type="http://schemas.openxmlformats.org/officeDocument/2006/relationships/hyperlink" Target="&#20843;&#19979;_20%20&#27668;&#21387;&#35745;_&#26631;&#28165;.mp4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63.xml"/><Relationship Id="rId7" Type="http://schemas.openxmlformats.org/officeDocument/2006/relationships/tags" Target="../tags/tag467.xml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13" Type="http://schemas.openxmlformats.org/officeDocument/2006/relationships/tags" Target="../tags/tag480.xml"/><Relationship Id="rId18" Type="http://schemas.openxmlformats.org/officeDocument/2006/relationships/tags" Target="../tags/tag485.xml"/><Relationship Id="rId26" Type="http://schemas.openxmlformats.org/officeDocument/2006/relationships/oleObject" Target="../embeddings/oleObject2.bin"/><Relationship Id="rId3" Type="http://schemas.openxmlformats.org/officeDocument/2006/relationships/tags" Target="../tags/tag470.xml"/><Relationship Id="rId21" Type="http://schemas.openxmlformats.org/officeDocument/2006/relationships/tags" Target="../tags/tag488.xml"/><Relationship Id="rId7" Type="http://schemas.openxmlformats.org/officeDocument/2006/relationships/tags" Target="../tags/tag474.xml"/><Relationship Id="rId12" Type="http://schemas.openxmlformats.org/officeDocument/2006/relationships/tags" Target="../tags/tag479.xml"/><Relationship Id="rId17" Type="http://schemas.openxmlformats.org/officeDocument/2006/relationships/tags" Target="../tags/tag484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469.xml"/><Relationship Id="rId16" Type="http://schemas.openxmlformats.org/officeDocument/2006/relationships/tags" Target="../tags/tag483.xml"/><Relationship Id="rId20" Type="http://schemas.openxmlformats.org/officeDocument/2006/relationships/tags" Target="../tags/tag487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tags" Target="../tags/tag478.xml"/><Relationship Id="rId24" Type="http://schemas.openxmlformats.org/officeDocument/2006/relationships/tags" Target="../tags/tag491.xml"/><Relationship Id="rId5" Type="http://schemas.openxmlformats.org/officeDocument/2006/relationships/tags" Target="../tags/tag472.xml"/><Relationship Id="rId15" Type="http://schemas.openxmlformats.org/officeDocument/2006/relationships/tags" Target="../tags/tag482.xml"/><Relationship Id="rId23" Type="http://schemas.openxmlformats.org/officeDocument/2006/relationships/tags" Target="../tags/tag490.xml"/><Relationship Id="rId28" Type="http://schemas.openxmlformats.org/officeDocument/2006/relationships/oleObject" Target="../embeddings/oleObject3.bin"/><Relationship Id="rId10" Type="http://schemas.openxmlformats.org/officeDocument/2006/relationships/tags" Target="../tags/tag477.xml"/><Relationship Id="rId19" Type="http://schemas.openxmlformats.org/officeDocument/2006/relationships/tags" Target="../tags/tag486.xml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tags" Target="../tags/tag481.xml"/><Relationship Id="rId22" Type="http://schemas.openxmlformats.org/officeDocument/2006/relationships/tags" Target="../tags/tag489.xml"/><Relationship Id="rId27" Type="http://schemas.openxmlformats.org/officeDocument/2006/relationships/image" Target="../media/image3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3" Type="http://schemas.openxmlformats.org/officeDocument/2006/relationships/tags" Target="../tags/tag494.xml"/><Relationship Id="rId7" Type="http://schemas.openxmlformats.org/officeDocument/2006/relationships/tags" Target="../tags/tag498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hyperlink" Target="&#39640;&#24230;&#23545;&#27668;&#21387;&#30340;&#24433;&#21709;.swf" TargetMode="External"/><Relationship Id="rId5" Type="http://schemas.openxmlformats.org/officeDocument/2006/relationships/tags" Target="../tags/tag49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95.xml"/><Relationship Id="rId9" Type="http://schemas.openxmlformats.org/officeDocument/2006/relationships/tags" Target="../tags/tag5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503.xml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5.xml"/><Relationship Id="rId4" Type="http://schemas.openxmlformats.org/officeDocument/2006/relationships/tags" Target="../tags/tag50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513.xml"/><Relationship Id="rId3" Type="http://schemas.openxmlformats.org/officeDocument/2006/relationships/tags" Target="../tags/tag508.xml"/><Relationship Id="rId7" Type="http://schemas.openxmlformats.org/officeDocument/2006/relationships/tags" Target="../tags/tag512.xml"/><Relationship Id="rId12" Type="http://schemas.openxmlformats.org/officeDocument/2006/relationships/image" Target="../media/image42.jpeg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image" Target="../media/image41.jpeg"/><Relationship Id="rId5" Type="http://schemas.openxmlformats.org/officeDocument/2006/relationships/tags" Target="../tags/tag510.xml"/><Relationship Id="rId10" Type="http://schemas.openxmlformats.org/officeDocument/2006/relationships/image" Target="../media/image40.jpeg"/><Relationship Id="rId4" Type="http://schemas.openxmlformats.org/officeDocument/2006/relationships/tags" Target="../tags/tag509.xml"/><Relationship Id="rId9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16.xml"/><Relationship Id="rId7" Type="http://schemas.openxmlformats.org/officeDocument/2006/relationships/tags" Target="../tags/tag520.xml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10" Type="http://schemas.openxmlformats.org/officeDocument/2006/relationships/image" Target="../media/image43.gif"/><Relationship Id="rId4" Type="http://schemas.openxmlformats.org/officeDocument/2006/relationships/tags" Target="../tags/tag517.xml"/><Relationship Id="rId9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23.xml"/><Relationship Id="rId2" Type="http://schemas.openxmlformats.org/officeDocument/2006/relationships/tags" Target="../tags/tag522.xml"/><Relationship Id="rId1" Type="http://schemas.openxmlformats.org/officeDocument/2006/relationships/tags" Target="../tags/tag521.xm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32.xml"/><Relationship Id="rId13" Type="http://schemas.openxmlformats.org/officeDocument/2006/relationships/tags" Target="../tags/tag537.xml"/><Relationship Id="rId18" Type="http://schemas.openxmlformats.org/officeDocument/2006/relationships/image" Target="../media/image47.png"/><Relationship Id="rId3" Type="http://schemas.openxmlformats.org/officeDocument/2006/relationships/tags" Target="../tags/tag527.xml"/><Relationship Id="rId7" Type="http://schemas.openxmlformats.org/officeDocument/2006/relationships/tags" Target="../tags/tag531.xml"/><Relationship Id="rId12" Type="http://schemas.openxmlformats.org/officeDocument/2006/relationships/tags" Target="../tags/tag536.xml"/><Relationship Id="rId17" Type="http://schemas.openxmlformats.org/officeDocument/2006/relationships/image" Target="../media/image46.png"/><Relationship Id="rId2" Type="http://schemas.openxmlformats.org/officeDocument/2006/relationships/tags" Target="../tags/tag526.xml"/><Relationship Id="rId16" Type="http://schemas.openxmlformats.org/officeDocument/2006/relationships/image" Target="../media/image45.png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11" Type="http://schemas.openxmlformats.org/officeDocument/2006/relationships/tags" Target="../tags/tag535.xml"/><Relationship Id="rId5" Type="http://schemas.openxmlformats.org/officeDocument/2006/relationships/tags" Target="../tags/tag529.xml"/><Relationship Id="rId15" Type="http://schemas.openxmlformats.org/officeDocument/2006/relationships/image" Target="../media/image44.jpeg"/><Relationship Id="rId10" Type="http://schemas.openxmlformats.org/officeDocument/2006/relationships/tags" Target="../tags/tag534.xml"/><Relationship Id="rId4" Type="http://schemas.openxmlformats.org/officeDocument/2006/relationships/tags" Target="../tags/tag528.xml"/><Relationship Id="rId9" Type="http://schemas.openxmlformats.org/officeDocument/2006/relationships/tags" Target="../tags/tag533.xml"/><Relationship Id="rId1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545.xml"/><Relationship Id="rId13" Type="http://schemas.openxmlformats.org/officeDocument/2006/relationships/image" Target="../media/image49.png"/><Relationship Id="rId3" Type="http://schemas.openxmlformats.org/officeDocument/2006/relationships/tags" Target="../tags/tag540.xml"/><Relationship Id="rId7" Type="http://schemas.openxmlformats.org/officeDocument/2006/relationships/tags" Target="../tags/tag544.xml"/><Relationship Id="rId12" Type="http://schemas.openxmlformats.org/officeDocument/2006/relationships/image" Target="../media/image48.png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tags" Target="../tags/tag54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42.xml"/><Relationship Id="rId10" Type="http://schemas.openxmlformats.org/officeDocument/2006/relationships/tags" Target="../tags/tag547.xml"/><Relationship Id="rId4" Type="http://schemas.openxmlformats.org/officeDocument/2006/relationships/tags" Target="../tags/tag541.xml"/><Relationship Id="rId9" Type="http://schemas.openxmlformats.org/officeDocument/2006/relationships/tags" Target="../tags/tag546.xml"/><Relationship Id="rId1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550.xml"/><Relationship Id="rId7" Type="http://schemas.openxmlformats.org/officeDocument/2006/relationships/image" Target="../media/image51.png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554.xml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58.xml"/><Relationship Id="rId13" Type="http://schemas.openxmlformats.org/officeDocument/2006/relationships/image" Target="../media/image55.png"/><Relationship Id="rId3" Type="http://schemas.microsoft.com/office/2007/relationships/media" Target="../media/media7.mp4"/><Relationship Id="rId7" Type="http://schemas.openxmlformats.org/officeDocument/2006/relationships/video" Target="../media/media8.mp4"/><Relationship Id="rId12" Type="http://schemas.openxmlformats.org/officeDocument/2006/relationships/image" Target="../media/image54.png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6" Type="http://schemas.microsoft.com/office/2007/relationships/media" Target="../media/media8.mp4"/><Relationship Id="rId11" Type="http://schemas.openxmlformats.org/officeDocument/2006/relationships/image" Target="../media/image53.png"/><Relationship Id="rId5" Type="http://schemas.openxmlformats.org/officeDocument/2006/relationships/tags" Target="../tags/tag557.xml"/><Relationship Id="rId10" Type="http://schemas.openxmlformats.org/officeDocument/2006/relationships/slideLayout" Target="../slideLayouts/slideLayout7.xml"/><Relationship Id="rId4" Type="http://schemas.openxmlformats.org/officeDocument/2006/relationships/video" Target="../media/media7.mp4"/><Relationship Id="rId9" Type="http://schemas.openxmlformats.org/officeDocument/2006/relationships/tags" Target="../tags/tag55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567.xml"/><Relationship Id="rId13" Type="http://schemas.openxmlformats.org/officeDocument/2006/relationships/image" Target="../media/image58.png"/><Relationship Id="rId3" Type="http://schemas.openxmlformats.org/officeDocument/2006/relationships/tags" Target="../tags/tag562.xml"/><Relationship Id="rId7" Type="http://schemas.openxmlformats.org/officeDocument/2006/relationships/tags" Target="../tags/tag566.xml"/><Relationship Id="rId12" Type="http://schemas.openxmlformats.org/officeDocument/2006/relationships/image" Target="../media/image57.png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tags" Target="../tags/tag565.xml"/><Relationship Id="rId11" Type="http://schemas.openxmlformats.org/officeDocument/2006/relationships/image" Target="../media/image56.png"/><Relationship Id="rId5" Type="http://schemas.openxmlformats.org/officeDocument/2006/relationships/tags" Target="../tags/tag56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63.xml"/><Relationship Id="rId9" Type="http://schemas.openxmlformats.org/officeDocument/2006/relationships/tags" Target="../tags/tag56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13" Type="http://schemas.openxmlformats.org/officeDocument/2006/relationships/tags" Target="../tags/tag581.xml"/><Relationship Id="rId18" Type="http://schemas.openxmlformats.org/officeDocument/2006/relationships/tags" Target="../tags/tag586.xml"/><Relationship Id="rId3" Type="http://schemas.openxmlformats.org/officeDocument/2006/relationships/tags" Target="../tags/tag571.xml"/><Relationship Id="rId21" Type="http://schemas.openxmlformats.org/officeDocument/2006/relationships/tags" Target="../tags/tag589.xml"/><Relationship Id="rId7" Type="http://schemas.openxmlformats.org/officeDocument/2006/relationships/tags" Target="../tags/tag575.xml"/><Relationship Id="rId12" Type="http://schemas.openxmlformats.org/officeDocument/2006/relationships/tags" Target="../tags/tag580.xml"/><Relationship Id="rId17" Type="http://schemas.openxmlformats.org/officeDocument/2006/relationships/tags" Target="../tags/tag585.xml"/><Relationship Id="rId2" Type="http://schemas.openxmlformats.org/officeDocument/2006/relationships/tags" Target="../tags/tag570.xml"/><Relationship Id="rId16" Type="http://schemas.openxmlformats.org/officeDocument/2006/relationships/tags" Target="../tags/tag584.xml"/><Relationship Id="rId20" Type="http://schemas.openxmlformats.org/officeDocument/2006/relationships/tags" Target="../tags/tag588.xml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11" Type="http://schemas.openxmlformats.org/officeDocument/2006/relationships/tags" Target="../tags/tag579.xml"/><Relationship Id="rId5" Type="http://schemas.openxmlformats.org/officeDocument/2006/relationships/tags" Target="../tags/tag573.xml"/><Relationship Id="rId15" Type="http://schemas.openxmlformats.org/officeDocument/2006/relationships/tags" Target="../tags/tag583.xml"/><Relationship Id="rId10" Type="http://schemas.openxmlformats.org/officeDocument/2006/relationships/tags" Target="../tags/tag578.xml"/><Relationship Id="rId19" Type="http://schemas.openxmlformats.org/officeDocument/2006/relationships/tags" Target="../tags/tag587.xml"/><Relationship Id="rId4" Type="http://schemas.openxmlformats.org/officeDocument/2006/relationships/tags" Target="../tags/tag572.xml"/><Relationship Id="rId9" Type="http://schemas.openxmlformats.org/officeDocument/2006/relationships/tags" Target="../tags/tag577.xml"/><Relationship Id="rId14" Type="http://schemas.openxmlformats.org/officeDocument/2006/relationships/tags" Target="../tags/tag582.xml"/><Relationship Id="rId2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92.xml"/><Relationship Id="rId2" Type="http://schemas.openxmlformats.org/officeDocument/2006/relationships/tags" Target="../tags/tag591.xml"/><Relationship Id="rId1" Type="http://schemas.openxmlformats.org/officeDocument/2006/relationships/tags" Target="../tags/tag590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595.xml"/><Relationship Id="rId2" Type="http://schemas.openxmlformats.org/officeDocument/2006/relationships/tags" Target="../tags/tag594.xml"/><Relationship Id="rId1" Type="http://schemas.openxmlformats.org/officeDocument/2006/relationships/tags" Target="../tags/tag593.xml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9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599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99.xml"/><Relationship Id="rId21" Type="http://schemas.openxmlformats.org/officeDocument/2006/relationships/tags" Target="../tags/tag115.xml"/><Relationship Id="rId7" Type="http://schemas.openxmlformats.org/officeDocument/2006/relationships/tags" Target="../tags/tag103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tags" Target="../tags/tag119.xml"/><Relationship Id="rId2" Type="http://schemas.openxmlformats.org/officeDocument/2006/relationships/tags" Target="../tags/tag98.xml"/><Relationship Id="rId16" Type="http://schemas.openxmlformats.org/officeDocument/2006/relationships/tags" Target="../tags/tag110.xml"/><Relationship Id="rId20" Type="http://schemas.openxmlformats.org/officeDocument/2006/relationships/tags" Target="../tags/tag114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tags" Target="../tags/tag105.xml"/><Relationship Id="rId24" Type="http://schemas.openxmlformats.org/officeDocument/2006/relationships/tags" Target="../tags/tag118.xml"/><Relationship Id="rId5" Type="http://schemas.openxmlformats.org/officeDocument/2006/relationships/tags" Target="../tags/tag101.xml"/><Relationship Id="rId15" Type="http://schemas.openxmlformats.org/officeDocument/2006/relationships/tags" Target="../tags/tag109.xml"/><Relationship Id="rId23" Type="http://schemas.openxmlformats.org/officeDocument/2006/relationships/tags" Target="../tags/tag117.xml"/><Relationship Id="rId10" Type="http://schemas.openxmlformats.org/officeDocument/2006/relationships/tags" Target="../tags/tag104.xml"/><Relationship Id="rId19" Type="http://schemas.openxmlformats.org/officeDocument/2006/relationships/tags" Target="../tags/tag113.xml"/><Relationship Id="rId4" Type="http://schemas.openxmlformats.org/officeDocument/2006/relationships/tags" Target="../tags/tag100.xml"/><Relationship Id="rId9" Type="http://schemas.openxmlformats.org/officeDocument/2006/relationships/video" Target="../media/media2.mp4"/><Relationship Id="rId14" Type="http://schemas.openxmlformats.org/officeDocument/2006/relationships/tags" Target="../tags/tag108.xml"/><Relationship Id="rId22" Type="http://schemas.openxmlformats.org/officeDocument/2006/relationships/tags" Target="../tags/tag116.xml"/><Relationship Id="rId27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" Type="http://schemas.openxmlformats.org/officeDocument/2006/relationships/tags" Target="../tags/tag600.xm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605.xml"/><Relationship Id="rId2" Type="http://schemas.openxmlformats.org/officeDocument/2006/relationships/tags" Target="../tags/tag604.xml"/><Relationship Id="rId1" Type="http://schemas.openxmlformats.org/officeDocument/2006/relationships/tags" Target="../tags/tag603.xml"/><Relationship Id="rId6" Type="http://schemas.openxmlformats.org/officeDocument/2006/relationships/image" Target="../media/image60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0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609.xml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612.xml"/><Relationship Id="rId2" Type="http://schemas.openxmlformats.org/officeDocument/2006/relationships/tags" Target="../tags/tag611.xml"/><Relationship Id="rId1" Type="http://schemas.openxmlformats.org/officeDocument/2006/relationships/tags" Target="../tags/tag610.xml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616.xml"/><Relationship Id="rId2" Type="http://schemas.openxmlformats.org/officeDocument/2006/relationships/tags" Target="../tags/tag615.xml"/><Relationship Id="rId1" Type="http://schemas.openxmlformats.org/officeDocument/2006/relationships/tags" Target="../tags/tag614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620.xml"/><Relationship Id="rId7" Type="http://schemas.openxmlformats.org/officeDocument/2006/relationships/image" Target="../media/image63.jpeg"/><Relationship Id="rId2" Type="http://schemas.openxmlformats.org/officeDocument/2006/relationships/tags" Target="../tags/tag619.xml"/><Relationship Id="rId1" Type="http://schemas.openxmlformats.org/officeDocument/2006/relationships/tags" Target="../tags/tag6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22.xml"/><Relationship Id="rId4" Type="http://schemas.openxmlformats.org/officeDocument/2006/relationships/tags" Target="../tags/tag62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630.xml"/><Relationship Id="rId3" Type="http://schemas.openxmlformats.org/officeDocument/2006/relationships/tags" Target="../tags/tag625.xml"/><Relationship Id="rId7" Type="http://schemas.openxmlformats.org/officeDocument/2006/relationships/tags" Target="../tags/tag629.xml"/><Relationship Id="rId2" Type="http://schemas.openxmlformats.org/officeDocument/2006/relationships/tags" Target="../tags/tag624.xml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5" Type="http://schemas.openxmlformats.org/officeDocument/2006/relationships/tags" Target="../tags/tag627.xml"/><Relationship Id="rId10" Type="http://schemas.openxmlformats.org/officeDocument/2006/relationships/image" Target="../media/image64.png"/><Relationship Id="rId4" Type="http://schemas.openxmlformats.org/officeDocument/2006/relationships/tags" Target="../tags/tag626.xml"/><Relationship Id="rId9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633.xml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636.xml"/><Relationship Id="rId2" Type="http://schemas.openxmlformats.org/officeDocument/2006/relationships/tags" Target="../tags/tag635.xml"/><Relationship Id="rId1" Type="http://schemas.openxmlformats.org/officeDocument/2006/relationships/tags" Target="../tags/tag634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6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640.xml"/><Relationship Id="rId2" Type="http://schemas.openxmlformats.org/officeDocument/2006/relationships/tags" Target="../tags/tag639.xml"/><Relationship Id="rId1" Type="http://schemas.openxmlformats.org/officeDocument/2006/relationships/tags" Target="../tags/tag63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7" Type="http://schemas.openxmlformats.org/officeDocument/2006/relationships/image" Target="../media/image9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44.xml"/><Relationship Id="rId7" Type="http://schemas.openxmlformats.org/officeDocument/2006/relationships/tags" Target="../tags/tag648.xml"/><Relationship Id="rId2" Type="http://schemas.openxmlformats.org/officeDocument/2006/relationships/tags" Target="../tags/tag643.xml"/><Relationship Id="rId1" Type="http://schemas.openxmlformats.org/officeDocument/2006/relationships/tags" Target="../tags/tag642.xml"/><Relationship Id="rId6" Type="http://schemas.openxmlformats.org/officeDocument/2006/relationships/tags" Target="../tags/tag647.xml"/><Relationship Id="rId11" Type="http://schemas.openxmlformats.org/officeDocument/2006/relationships/image" Target="../media/image67.jpeg"/><Relationship Id="rId5" Type="http://schemas.openxmlformats.org/officeDocument/2006/relationships/tags" Target="../tags/tag646.xml"/><Relationship Id="rId10" Type="http://schemas.openxmlformats.org/officeDocument/2006/relationships/image" Target="../media/image66.jpeg"/><Relationship Id="rId4" Type="http://schemas.openxmlformats.org/officeDocument/2006/relationships/tags" Target="../tags/tag645.xml"/><Relationship Id="rId9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651.xml"/><Relationship Id="rId2" Type="http://schemas.openxmlformats.org/officeDocument/2006/relationships/tags" Target="../tags/tag650.xml"/><Relationship Id="rId1" Type="http://schemas.openxmlformats.org/officeDocument/2006/relationships/tags" Target="../tags/tag649.xml"/><Relationship Id="rId6" Type="http://schemas.openxmlformats.org/officeDocument/2006/relationships/image" Target="../media/image6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655.xml"/><Relationship Id="rId2" Type="http://schemas.openxmlformats.org/officeDocument/2006/relationships/tags" Target="../tags/tag654.xml"/><Relationship Id="rId1" Type="http://schemas.openxmlformats.org/officeDocument/2006/relationships/tags" Target="../tags/tag653.xml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image" Target="../media/image12.png"/><Relationship Id="rId3" Type="http://schemas.openxmlformats.org/officeDocument/2006/relationships/tags" Target="../tags/tag127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image" Target="../media/image11.png"/><Relationship Id="rId2" Type="http://schemas.openxmlformats.org/officeDocument/2006/relationships/tags" Target="../tags/tag126.xml"/><Relationship Id="rId16" Type="http://schemas.openxmlformats.org/officeDocument/2006/relationships/image" Target="../media/image10.jpeg"/><Relationship Id="rId1" Type="http://schemas.openxmlformats.org/officeDocument/2006/relationships/tags" Target="../tags/tag125.xml"/><Relationship Id="rId6" Type="http://schemas.openxmlformats.org/officeDocument/2006/relationships/video" Target="../media/media3.wmv"/><Relationship Id="rId11" Type="http://schemas.openxmlformats.org/officeDocument/2006/relationships/tags" Target="../tags/tag133.xml"/><Relationship Id="rId5" Type="http://schemas.microsoft.com/office/2007/relationships/media" Target="../media/media3.wmv"/><Relationship Id="rId15" Type="http://schemas.openxmlformats.org/officeDocument/2006/relationships/hyperlink" Target="&#39532;&#24503;&#22561;&#21322;&#29699;&#23454;&#39564;.mp4" TargetMode="External"/><Relationship Id="rId10" Type="http://schemas.openxmlformats.org/officeDocument/2006/relationships/tags" Target="../tags/tag132.xml"/><Relationship Id="rId19" Type="http://schemas.microsoft.com/office/2007/relationships/hdphoto" Target="../media/hdphoto1.wdp"/><Relationship Id="rId4" Type="http://schemas.openxmlformats.org/officeDocument/2006/relationships/tags" Target="../tags/tag128.xml"/><Relationship Id="rId9" Type="http://schemas.openxmlformats.org/officeDocument/2006/relationships/tags" Target="../tags/tag131.xml"/><Relationship Id="rId1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13.png"/><Relationship Id="rId5" Type="http://schemas.openxmlformats.org/officeDocument/2006/relationships/tags" Target="../tags/tag14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39.xml"/><Relationship Id="rId9" Type="http://schemas.openxmlformats.org/officeDocument/2006/relationships/tags" Target="../tags/tag1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14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151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/>
          <p:nvPr>
            <p:custDataLst>
              <p:tags r:id="rId1"/>
            </p:custDataLst>
          </p:nvPr>
        </p:nvSpPr>
        <p:spPr>
          <a:xfrm>
            <a:off x="2765224" y="2564904"/>
            <a:ext cx="6192721" cy="117570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 大气压强</a:t>
            </a:r>
            <a:endParaRPr lang="zh-CN" altLang="zh-CN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6" name="Text Box 4"/>
          <p:cNvSpPr txBox="1"/>
          <p:nvPr>
            <p:custDataLst>
              <p:tags r:id="rId2"/>
            </p:custDataLst>
          </p:nvPr>
        </p:nvSpPr>
        <p:spPr>
          <a:xfrm>
            <a:off x="1112520" y="1306195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第九章  压强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12522200" y="11099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" y="1844675"/>
            <a:ext cx="2606040" cy="31032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42208" y="4069677"/>
            <a:ext cx="843280" cy="49149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纸片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797596" y="2053405"/>
            <a:ext cx="1173480" cy="69151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塑料管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圆角矩形 7"/>
          <p:cNvSpPr/>
          <p:nvPr>
            <p:custDataLst>
              <p:tags r:id="rId4"/>
            </p:custDataLst>
          </p:nvPr>
        </p:nvSpPr>
        <p:spPr>
          <a:xfrm>
            <a:off x="4309110" y="2204720"/>
            <a:ext cx="7032625" cy="2189480"/>
          </a:xfrm>
          <a:prstGeom prst="round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如图：大气压可以把纸片上的液柱托住。根据大气压所能托起液柱的最大高度，我们就能精确地测出大气压的数值。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63525" y="3327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cxnSp>
        <p:nvCxnSpPr>
          <p:cNvPr id="15" name="直接箭头连接符 14"/>
          <p:cNvCxnSpPr/>
          <p:nvPr>
            <p:custDataLst>
              <p:tags r:id="rId6"/>
            </p:custDataLst>
          </p:nvPr>
        </p:nvCxnSpPr>
        <p:spPr>
          <a:xfrm flipH="1">
            <a:off x="1906257" y="4137731"/>
            <a:ext cx="0" cy="563723"/>
          </a:xfrm>
          <a:prstGeom prst="straightConnector1">
            <a:avLst/>
          </a:prstGeom>
          <a:noFill/>
          <a:ln w="101600" cap="rnd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17" name="直接箭头连接符 16"/>
          <p:cNvCxnSpPr/>
          <p:nvPr>
            <p:custDataLst>
              <p:tags r:id="rId7"/>
            </p:custDataLst>
          </p:nvPr>
        </p:nvCxnSpPr>
        <p:spPr>
          <a:xfrm flipH="1">
            <a:off x="2743549" y="4137730"/>
            <a:ext cx="0" cy="563723"/>
          </a:xfrm>
          <a:prstGeom prst="straightConnector1">
            <a:avLst/>
          </a:prstGeom>
          <a:noFill/>
          <a:ln w="101600" cap="rnd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18" name="直接箭头连接符 17"/>
          <p:cNvCxnSpPr/>
          <p:nvPr>
            <p:custDataLst>
              <p:tags r:id="rId8"/>
            </p:custDataLst>
          </p:nvPr>
        </p:nvCxnSpPr>
        <p:spPr>
          <a:xfrm flipH="1" flipV="1">
            <a:off x="2332324" y="4716672"/>
            <a:ext cx="0" cy="516731"/>
          </a:xfrm>
          <a:prstGeom prst="straightConnector1">
            <a:avLst/>
          </a:prstGeom>
          <a:noFill/>
          <a:ln w="101600" cap="rnd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grpSp>
        <p:nvGrpSpPr>
          <p:cNvPr id="23" name="组合 22"/>
          <p:cNvGrpSpPr/>
          <p:nvPr>
            <p:custDataLst>
              <p:tags r:id="rId9"/>
            </p:custDataLst>
          </p:nvPr>
        </p:nvGrpSpPr>
        <p:grpSpPr>
          <a:xfrm>
            <a:off x="2567336" y="4904720"/>
            <a:ext cx="409222" cy="475615"/>
            <a:chOff x="13059097" y="3977680"/>
            <a:chExt cx="1090996" cy="12679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13059097" y="3977680"/>
                  <a:ext cx="500261" cy="12679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500" i="1"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altLang="zh-CN" sz="2500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21" name="文本框 20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9"/>
                  </p:custDataLst>
                </p:nvPr>
              </p:nvSpPr>
              <p:spPr>
                <a:xfrm>
                  <a:off x="13059097" y="3977680"/>
                  <a:ext cx="500261" cy="1267915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矩形 21"/>
            <p:cNvSpPr/>
            <p:nvPr>
              <p:custDataLst>
                <p:tags r:id="rId16"/>
              </p:custDataLst>
            </p:nvPr>
          </p:nvSpPr>
          <p:spPr>
            <a:xfrm>
              <a:off x="13281689" y="4452856"/>
              <a:ext cx="868404" cy="69741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9pPr>
            </a:lstStyle>
            <a:p>
              <a:pPr algn="ctr"/>
              <a:r>
                <a:rPr lang="zh-CN" altLang="en-US" sz="11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Times New Roman" panose="02020603050405020304" pitchFamily="18" charset="0"/>
                  <a:ea typeface="楷体" panose="02010609060101010101" charset="-122"/>
                  <a:cs typeface="黑体" panose="02010609060101010101" pitchFamily="49" charset="-122"/>
                </a:rPr>
                <a:t>气</a:t>
              </a:r>
            </a:p>
          </p:txBody>
        </p:sp>
      </p:grpSp>
      <p:cxnSp>
        <p:nvCxnSpPr>
          <p:cNvPr id="24" name="直接连接符 23"/>
          <p:cNvCxnSpPr/>
          <p:nvPr>
            <p:custDataLst>
              <p:tags r:id="rId10"/>
            </p:custDataLst>
          </p:nvPr>
        </p:nvCxnSpPr>
        <p:spPr>
          <a:xfrm>
            <a:off x="2129871" y="4707300"/>
            <a:ext cx="397602" cy="6481"/>
          </a:xfrm>
          <a:prstGeom prst="line">
            <a:avLst/>
          </a:prstGeom>
          <a:noFill/>
          <a:ln w="76200" cap="rnd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28" name="直接箭头连接符 27"/>
          <p:cNvCxnSpPr/>
          <p:nvPr>
            <p:custDataLst>
              <p:tags r:id="rId11"/>
            </p:custDataLst>
          </p:nvPr>
        </p:nvCxnSpPr>
        <p:spPr>
          <a:xfrm flipH="1">
            <a:off x="2324902" y="4377317"/>
            <a:ext cx="0" cy="333483"/>
          </a:xfrm>
          <a:prstGeom prst="straightConnector1">
            <a:avLst/>
          </a:prstGeom>
          <a:noFill/>
          <a:ln w="101600" cap="rnd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grpSp>
        <p:nvGrpSpPr>
          <p:cNvPr id="29" name="组合 28"/>
          <p:cNvGrpSpPr/>
          <p:nvPr>
            <p:custDataLst>
              <p:tags r:id="rId12"/>
            </p:custDataLst>
          </p:nvPr>
        </p:nvGrpSpPr>
        <p:grpSpPr>
          <a:xfrm>
            <a:off x="2120535" y="3861269"/>
            <a:ext cx="409222" cy="477054"/>
            <a:chOff x="13059097" y="3977680"/>
            <a:chExt cx="1090996" cy="12717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13059097" y="3977680"/>
                  <a:ext cx="500261" cy="1271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ea typeface="+mn-ea"/>
                      <a:cs typeface="+mn-ea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500" i="1"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altLang="zh-CN" sz="2500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30" name="文本框 2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1"/>
                  </p:custDataLst>
                </p:nvPr>
              </p:nvSpPr>
              <p:spPr>
                <a:xfrm>
                  <a:off x="13059097" y="3977680"/>
                  <a:ext cx="500261" cy="1271751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矩形 30"/>
            <p:cNvSpPr/>
            <p:nvPr>
              <p:custDataLst>
                <p:tags r:id="rId14"/>
              </p:custDataLst>
            </p:nvPr>
          </p:nvSpPr>
          <p:spPr>
            <a:xfrm>
              <a:off x="13281689" y="4452856"/>
              <a:ext cx="868404" cy="69741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9pPr>
            </a:lstStyle>
            <a:p>
              <a:pPr algn="ctr"/>
              <a:r>
                <a:rPr lang="zh-CN" altLang="en-US" sz="110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Times New Roman" panose="02020603050405020304" pitchFamily="18" charset="0"/>
                  <a:ea typeface="楷体" panose="02010609060101010101" charset="-122"/>
                  <a:cs typeface="黑体" panose="02010609060101010101" pitchFamily="49" charset="-122"/>
                </a:rPr>
                <a:t>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3525" y="3327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0"/>
          <a:stretch>
            <a:fillRect/>
          </a:stretch>
        </p:blipFill>
        <p:spPr>
          <a:xfrm>
            <a:off x="10400030" y="6292850"/>
            <a:ext cx="1626870" cy="424815"/>
          </a:xfrm>
          <a:prstGeom prst="rect">
            <a:avLst/>
          </a:prstGeom>
        </p:spPr>
      </p:pic>
      <p:cxnSp>
        <p:nvCxnSpPr>
          <p:cNvPr id="33" name="直接连接符 32"/>
          <p:cNvCxnSpPr/>
          <p:nvPr>
            <p:custDataLst>
              <p:tags r:id="rId3"/>
            </p:custDataLst>
          </p:nvPr>
        </p:nvCxnSpPr>
        <p:spPr>
          <a:xfrm flipH="1">
            <a:off x="1003300" y="3579495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37" name="直接连接符 36"/>
          <p:cNvCxnSpPr/>
          <p:nvPr>
            <p:custDataLst>
              <p:tags r:id="rId4"/>
            </p:custDataLst>
          </p:nvPr>
        </p:nvCxnSpPr>
        <p:spPr>
          <a:xfrm flipH="1">
            <a:off x="2306955" y="3589020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41" name="直接连接符 40"/>
          <p:cNvCxnSpPr/>
          <p:nvPr>
            <p:custDataLst>
              <p:tags r:id="rId5"/>
            </p:custDataLst>
          </p:nvPr>
        </p:nvCxnSpPr>
        <p:spPr>
          <a:xfrm flipH="1">
            <a:off x="1003300" y="4512945"/>
            <a:ext cx="128778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3" name="矩形 42"/>
          <p:cNvSpPr/>
          <p:nvPr>
            <p:custDataLst>
              <p:tags r:id="rId6"/>
            </p:custDataLst>
          </p:nvPr>
        </p:nvSpPr>
        <p:spPr>
          <a:xfrm>
            <a:off x="1012825" y="3702685"/>
            <a:ext cx="1280795" cy="791210"/>
          </a:xfrm>
          <a:prstGeom prst="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7"/>
            </p:custDataLst>
          </p:nvPr>
        </p:nvCxnSpPr>
        <p:spPr>
          <a:xfrm flipH="1">
            <a:off x="1439545" y="1609090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45" name="直接连接符 44"/>
          <p:cNvCxnSpPr/>
          <p:nvPr>
            <p:custDataLst>
              <p:tags r:id="rId8"/>
            </p:custDataLst>
          </p:nvPr>
        </p:nvCxnSpPr>
        <p:spPr>
          <a:xfrm flipH="1">
            <a:off x="1697355" y="1616710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48" name="直接箭头连接符 47"/>
          <p:cNvCxnSpPr/>
          <p:nvPr>
            <p:custDataLst>
              <p:tags r:id="rId9"/>
            </p:custDataLst>
          </p:nvPr>
        </p:nvCxnSpPr>
        <p:spPr>
          <a:xfrm flipH="1">
            <a:off x="1181735" y="3069590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49" name="直接箭头连接符 48"/>
          <p:cNvCxnSpPr/>
          <p:nvPr>
            <p:custDataLst>
              <p:tags r:id="rId10"/>
            </p:custDataLst>
          </p:nvPr>
        </p:nvCxnSpPr>
        <p:spPr>
          <a:xfrm flipH="1">
            <a:off x="1955165" y="3069590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50" name="文本框 49"/>
          <p:cNvSpPr txBox="1"/>
          <p:nvPr>
            <p:custDataLst>
              <p:tags r:id="rId11"/>
            </p:custDataLst>
          </p:nvPr>
        </p:nvSpPr>
        <p:spPr>
          <a:xfrm>
            <a:off x="1689735" y="405193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</a:t>
            </a:r>
          </a:p>
        </p:txBody>
      </p:sp>
      <p:sp>
        <p:nvSpPr>
          <p:cNvPr id="51" name="文本框 50"/>
          <p:cNvSpPr txBox="1"/>
          <p:nvPr>
            <p:custDataLst>
              <p:tags r:id="rId12"/>
            </p:custDataLst>
          </p:nvPr>
        </p:nvSpPr>
        <p:spPr>
          <a:xfrm>
            <a:off x="1717040" y="262318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601345" y="263525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cxnSp>
        <p:nvCxnSpPr>
          <p:cNvPr id="53" name="直接连接符 52"/>
          <p:cNvCxnSpPr/>
          <p:nvPr>
            <p:custDataLst>
              <p:tags r:id="rId14"/>
            </p:custDataLst>
          </p:nvPr>
        </p:nvCxnSpPr>
        <p:spPr>
          <a:xfrm flipV="1">
            <a:off x="1685925" y="2190115"/>
            <a:ext cx="334645" cy="27368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1971675" y="195326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水管</a:t>
            </a:r>
          </a:p>
        </p:txBody>
      </p:sp>
      <p:sp>
        <p:nvSpPr>
          <p:cNvPr id="65" name="文本框 64"/>
          <p:cNvSpPr txBox="1"/>
          <p:nvPr>
            <p:custDataLst>
              <p:tags r:id="rId16"/>
            </p:custDataLst>
          </p:nvPr>
        </p:nvSpPr>
        <p:spPr>
          <a:xfrm>
            <a:off x="1362075" y="1595120"/>
            <a:ext cx="3136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cxnSp>
        <p:nvCxnSpPr>
          <p:cNvPr id="3" name="直接箭头连接符 2"/>
          <p:cNvCxnSpPr/>
          <p:nvPr>
            <p:custDataLst>
              <p:tags r:id="rId17"/>
            </p:custDataLst>
          </p:nvPr>
        </p:nvCxnSpPr>
        <p:spPr>
          <a:xfrm flipH="1">
            <a:off x="1558290" y="3063240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66" name="文本框 65"/>
          <p:cNvSpPr txBox="1"/>
          <p:nvPr>
            <p:custDataLst>
              <p:tags r:id="rId18"/>
            </p:custDataLst>
          </p:nvPr>
        </p:nvSpPr>
        <p:spPr>
          <a:xfrm>
            <a:off x="226060" y="4605655"/>
            <a:ext cx="2663825" cy="119888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zh-CN" sz="2400" b="0">
                <a:latin typeface="楷体" panose="02010609060101010101" charset="-122"/>
                <a:ea typeface="楷体" panose="02010609060101010101" charset="-122"/>
              </a:rPr>
              <a:t>管内外空气相连通，管内外液面气压相等，液面相平。</a:t>
            </a:r>
            <a:endParaRPr lang="zh-CN" altLang="en-US" sz="2400" b="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9"/>
            </p:custDataLst>
          </p:nvPr>
        </p:nvCxnSpPr>
        <p:spPr>
          <a:xfrm flipH="1">
            <a:off x="3601085" y="3536950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7" name="直接连接符 6"/>
          <p:cNvCxnSpPr/>
          <p:nvPr>
            <p:custDataLst>
              <p:tags r:id="rId20"/>
            </p:custDataLst>
          </p:nvPr>
        </p:nvCxnSpPr>
        <p:spPr>
          <a:xfrm flipH="1">
            <a:off x="4904740" y="3546475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8" name="直接连接符 7"/>
          <p:cNvCxnSpPr/>
          <p:nvPr>
            <p:custDataLst>
              <p:tags r:id="rId21"/>
            </p:custDataLst>
          </p:nvPr>
        </p:nvCxnSpPr>
        <p:spPr>
          <a:xfrm flipH="1">
            <a:off x="3601085" y="4470400"/>
            <a:ext cx="128778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9" name="矩形 8"/>
          <p:cNvSpPr/>
          <p:nvPr>
            <p:custDataLst>
              <p:tags r:id="rId22"/>
            </p:custDataLst>
          </p:nvPr>
        </p:nvSpPr>
        <p:spPr>
          <a:xfrm>
            <a:off x="3610610" y="3792220"/>
            <a:ext cx="1280795" cy="659130"/>
          </a:xfrm>
          <a:prstGeom prst="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>
            <p:custDataLst>
              <p:tags r:id="rId23"/>
            </p:custDataLst>
          </p:nvPr>
        </p:nvCxnSpPr>
        <p:spPr>
          <a:xfrm flipH="1">
            <a:off x="4037330" y="1566545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1" name="直接连接符 10"/>
          <p:cNvCxnSpPr/>
          <p:nvPr>
            <p:custDataLst>
              <p:tags r:id="rId24"/>
            </p:custDataLst>
          </p:nvPr>
        </p:nvCxnSpPr>
        <p:spPr>
          <a:xfrm flipH="1">
            <a:off x="4295140" y="1574165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2" name="矩形 11"/>
          <p:cNvSpPr/>
          <p:nvPr>
            <p:custDataLst>
              <p:tags r:id="rId25"/>
            </p:custDataLst>
          </p:nvPr>
        </p:nvSpPr>
        <p:spPr>
          <a:xfrm>
            <a:off x="4049395" y="2146935"/>
            <a:ext cx="226060" cy="2219325"/>
          </a:xfrm>
          <a:prstGeom prst="rect">
            <a:avLst/>
          </a:prstGeom>
          <a:solidFill>
            <a:srgbClr val="BBE0E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/>
          <p:cNvCxnSpPr/>
          <p:nvPr>
            <p:custDataLst>
              <p:tags r:id="rId26"/>
            </p:custDataLst>
          </p:nvPr>
        </p:nvCxnSpPr>
        <p:spPr>
          <a:xfrm flipH="1">
            <a:off x="3779520" y="3027045"/>
            <a:ext cx="0" cy="7812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4" name="直接箭头连接符 13"/>
          <p:cNvCxnSpPr/>
          <p:nvPr>
            <p:custDataLst>
              <p:tags r:id="rId27"/>
            </p:custDataLst>
          </p:nvPr>
        </p:nvCxnSpPr>
        <p:spPr>
          <a:xfrm flipH="1">
            <a:off x="4552950" y="3018790"/>
            <a:ext cx="0" cy="78105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5" name="文本框 14"/>
          <p:cNvSpPr txBox="1"/>
          <p:nvPr>
            <p:custDataLst>
              <p:tags r:id="rId28"/>
            </p:custDataLst>
          </p:nvPr>
        </p:nvSpPr>
        <p:spPr>
          <a:xfrm>
            <a:off x="4287520" y="400939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</a:t>
            </a:r>
          </a:p>
        </p:txBody>
      </p:sp>
      <p:sp>
        <p:nvSpPr>
          <p:cNvPr id="16" name="文本框 15"/>
          <p:cNvSpPr txBox="1"/>
          <p:nvPr>
            <p:custDataLst>
              <p:tags r:id="rId29"/>
            </p:custDataLst>
          </p:nvPr>
        </p:nvSpPr>
        <p:spPr>
          <a:xfrm>
            <a:off x="4314825" y="258064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sp>
        <p:nvSpPr>
          <p:cNvPr id="17" name="文本框 16"/>
          <p:cNvSpPr txBox="1"/>
          <p:nvPr>
            <p:custDataLst>
              <p:tags r:id="rId30"/>
            </p:custDataLst>
          </p:nvPr>
        </p:nvSpPr>
        <p:spPr>
          <a:xfrm>
            <a:off x="3199130" y="259270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cxnSp>
        <p:nvCxnSpPr>
          <p:cNvPr id="18" name="直接连接符 17"/>
          <p:cNvCxnSpPr/>
          <p:nvPr>
            <p:custDataLst>
              <p:tags r:id="rId31"/>
            </p:custDataLst>
          </p:nvPr>
        </p:nvCxnSpPr>
        <p:spPr>
          <a:xfrm flipV="1">
            <a:off x="4178935" y="2147570"/>
            <a:ext cx="334645" cy="27368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9" name="文本框 18"/>
          <p:cNvSpPr txBox="1"/>
          <p:nvPr>
            <p:custDataLst>
              <p:tags r:id="rId32"/>
            </p:custDataLst>
          </p:nvPr>
        </p:nvSpPr>
        <p:spPr>
          <a:xfrm>
            <a:off x="4445635" y="191071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</a:t>
            </a:r>
          </a:p>
        </p:txBody>
      </p:sp>
      <p:sp>
        <p:nvSpPr>
          <p:cNvPr id="20" name="文本框 19"/>
          <p:cNvSpPr txBox="1"/>
          <p:nvPr>
            <p:custDataLst>
              <p:tags r:id="rId33"/>
            </p:custDataLst>
          </p:nvPr>
        </p:nvSpPr>
        <p:spPr>
          <a:xfrm>
            <a:off x="4641215" y="105854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黑体" panose="02010609060101010101" pitchFamily="49" charset="-122"/>
              </a:rPr>
              <a:t>抽气机</a:t>
            </a:r>
          </a:p>
        </p:txBody>
      </p:sp>
      <p:sp>
        <p:nvSpPr>
          <p:cNvPr id="21" name="椭圆 20"/>
          <p:cNvSpPr/>
          <p:nvPr>
            <p:custDataLst>
              <p:tags r:id="rId34"/>
            </p:custDataLst>
          </p:nvPr>
        </p:nvSpPr>
        <p:spPr>
          <a:xfrm>
            <a:off x="4575810" y="3760470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椭圆 21"/>
          <p:cNvSpPr/>
          <p:nvPr>
            <p:custDataLst>
              <p:tags r:id="rId35"/>
            </p:custDataLst>
          </p:nvPr>
        </p:nvSpPr>
        <p:spPr>
          <a:xfrm>
            <a:off x="4131310" y="3762375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36"/>
            </p:custDataLst>
          </p:nvPr>
        </p:nvSpPr>
        <p:spPr>
          <a:xfrm>
            <a:off x="4427220" y="3736340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文本框 23"/>
          <p:cNvSpPr txBox="1"/>
          <p:nvPr>
            <p:custDataLst>
              <p:tags r:id="rId37"/>
            </p:custDataLst>
          </p:nvPr>
        </p:nvSpPr>
        <p:spPr>
          <a:xfrm>
            <a:off x="4006215" y="3766185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25" name="直接连接符 24"/>
          <p:cNvCxnSpPr/>
          <p:nvPr>
            <p:custDataLst>
              <p:tags r:id="rId38"/>
            </p:custDataLst>
          </p:nvPr>
        </p:nvCxnSpPr>
        <p:spPr>
          <a:xfrm flipH="1">
            <a:off x="4142105" y="2127250"/>
            <a:ext cx="0" cy="166433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6" name="文本框 25"/>
          <p:cNvSpPr txBox="1"/>
          <p:nvPr>
            <p:custDataLst>
              <p:tags r:id="rId39"/>
            </p:custDataLst>
          </p:nvPr>
        </p:nvSpPr>
        <p:spPr>
          <a:xfrm>
            <a:off x="4058285" y="2621915"/>
            <a:ext cx="208280" cy="368300"/>
          </a:xfrm>
          <a:prstGeom prst="rect">
            <a:avLst/>
          </a:prstGeom>
          <a:solidFill>
            <a:srgbClr val="BBE0E3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7" name="圆角右箭头 26"/>
          <p:cNvSpPr/>
          <p:nvPr>
            <p:custDataLst>
              <p:tags r:id="rId40"/>
            </p:custDataLst>
          </p:nvPr>
        </p:nvSpPr>
        <p:spPr>
          <a:xfrm>
            <a:off x="4109085" y="1162685"/>
            <a:ext cx="466725" cy="386080"/>
          </a:xfrm>
          <a:prstGeom prst="bentArrow">
            <a:avLst/>
          </a:prstGeom>
          <a:solidFill>
            <a:srgbClr val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28" name="直接箭头连接符 27"/>
          <p:cNvCxnSpPr/>
          <p:nvPr>
            <p:custDataLst>
              <p:tags r:id="rId41"/>
            </p:custDataLst>
          </p:nvPr>
        </p:nvCxnSpPr>
        <p:spPr>
          <a:xfrm>
            <a:off x="4136390" y="1849755"/>
            <a:ext cx="15875" cy="29083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9" name="文本框 28"/>
          <p:cNvSpPr txBox="1"/>
          <p:nvPr>
            <p:custDataLst>
              <p:tags r:id="rId42"/>
            </p:custDataLst>
          </p:nvPr>
        </p:nvSpPr>
        <p:spPr>
          <a:xfrm>
            <a:off x="3457575" y="1492250"/>
            <a:ext cx="1611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管内气压减小</a:t>
            </a:r>
          </a:p>
        </p:txBody>
      </p:sp>
      <p:sp>
        <p:nvSpPr>
          <p:cNvPr id="30" name="文本框 29"/>
          <p:cNvSpPr txBox="1"/>
          <p:nvPr>
            <p:custDataLst>
              <p:tags r:id="rId43"/>
            </p:custDataLst>
          </p:nvPr>
        </p:nvSpPr>
        <p:spPr>
          <a:xfrm>
            <a:off x="3109595" y="4605655"/>
            <a:ext cx="2494915" cy="193802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此时</a:t>
            </a:r>
            <a:r>
              <a:rPr lang="zh-CN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管外大气压不变，管内气压减小，这个压力差会把水柱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顶</a:t>
            </a:r>
            <a:r>
              <a:rPr lang="en-US" altLang="zh-CN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”</a:t>
            </a:r>
            <a:r>
              <a:rPr lang="zh-CN" alt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起。</a:t>
            </a:r>
          </a:p>
        </p:txBody>
      </p:sp>
      <p:sp>
        <p:nvSpPr>
          <p:cNvPr id="31" name="文本框 30"/>
          <p:cNvSpPr txBox="1"/>
          <p:nvPr>
            <p:custDataLst>
              <p:tags r:id="rId44"/>
            </p:custDataLst>
          </p:nvPr>
        </p:nvSpPr>
        <p:spPr>
          <a:xfrm>
            <a:off x="6093460" y="1668145"/>
            <a:ext cx="2237740" cy="119888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zh-CN" sz="2400" b="0">
                <a:latin typeface="Times New Roman" panose="02020603050405020304" pitchFamily="18" charset="0"/>
                <a:ea typeface="楷体" panose="02010609060101010101" charset="-122"/>
              </a:rPr>
              <a:t>根据液体在同一深度的所有点的压强相等</a:t>
            </a:r>
            <a:endParaRPr lang="zh-CN" altLang="en-US" sz="2400" b="0"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45"/>
            </p:custDataLst>
          </p:nvPr>
        </p:nvSpPr>
        <p:spPr>
          <a:xfrm>
            <a:off x="6731635" y="3163570"/>
            <a:ext cx="962025" cy="460375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endParaRPr lang="en-US" altLang="en-US" sz="2400" b="0" baseline="-250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68" name="直接连接符 67"/>
          <p:cNvCxnSpPr/>
          <p:nvPr>
            <p:custDataLst>
              <p:tags r:id="rId46"/>
            </p:custDataLst>
          </p:nvPr>
        </p:nvCxnSpPr>
        <p:spPr>
          <a:xfrm flipH="1">
            <a:off x="6534785" y="3740785"/>
            <a:ext cx="330200" cy="3810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69" name="文本框 68"/>
          <p:cNvSpPr txBox="1"/>
          <p:nvPr>
            <p:custDataLst>
              <p:tags r:id="rId47"/>
            </p:custDataLst>
          </p:nvPr>
        </p:nvSpPr>
        <p:spPr>
          <a:xfrm>
            <a:off x="6031230" y="4022725"/>
            <a:ext cx="8102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endParaRPr lang="zh-CN" altLang="en-US" sz="2400" b="0" baseline="-250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70" name="直接连接符 69"/>
          <p:cNvCxnSpPr/>
          <p:nvPr>
            <p:custDataLst>
              <p:tags r:id="rId48"/>
            </p:custDataLst>
          </p:nvPr>
        </p:nvCxnSpPr>
        <p:spPr>
          <a:xfrm>
            <a:off x="7498080" y="3740150"/>
            <a:ext cx="324485" cy="3816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71" name="文本框 70"/>
          <p:cNvSpPr txBox="1"/>
          <p:nvPr>
            <p:custDataLst>
              <p:tags r:id="rId49"/>
            </p:custDataLst>
          </p:nvPr>
        </p:nvSpPr>
        <p:spPr>
          <a:xfrm>
            <a:off x="7025640" y="4013200"/>
            <a:ext cx="21101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内气</a:t>
            </a:r>
            <a:r>
              <a:rPr lang="en-US" altLang="zh-CN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+</a:t>
            </a:r>
            <a:r>
              <a:rPr lang="zh-CN" alt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</a:t>
            </a:r>
            <a:r>
              <a:rPr lang="en-US" altLang="zh-CN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gh</a:t>
            </a:r>
          </a:p>
        </p:txBody>
      </p:sp>
      <p:cxnSp>
        <p:nvCxnSpPr>
          <p:cNvPr id="72" name="直接连接符 71"/>
          <p:cNvCxnSpPr/>
          <p:nvPr>
            <p:custDataLst>
              <p:tags r:id="rId50"/>
            </p:custDataLst>
          </p:nvPr>
        </p:nvCxnSpPr>
        <p:spPr>
          <a:xfrm>
            <a:off x="6577330" y="4591050"/>
            <a:ext cx="324485" cy="3816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73" name="直接连接符 72"/>
          <p:cNvCxnSpPr/>
          <p:nvPr>
            <p:custDataLst>
              <p:tags r:id="rId51"/>
            </p:custDataLst>
          </p:nvPr>
        </p:nvCxnSpPr>
        <p:spPr>
          <a:xfrm flipH="1">
            <a:off x="7492365" y="4573270"/>
            <a:ext cx="330200" cy="3810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" name="文本框 3"/>
          <p:cNvSpPr txBox="1"/>
          <p:nvPr>
            <p:custDataLst>
              <p:tags r:id="rId52"/>
            </p:custDataLst>
          </p:nvPr>
        </p:nvSpPr>
        <p:spPr>
          <a:xfrm>
            <a:off x="5982970" y="5033645"/>
            <a:ext cx="2511425" cy="460375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r>
              <a:rPr 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内气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gh</a:t>
            </a:r>
            <a:endParaRPr lang="en-US" altLang="en-US" sz="2400" b="0" baseline="-250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23" name="直接连接符 122"/>
          <p:cNvCxnSpPr/>
          <p:nvPr>
            <p:custDataLst>
              <p:tags r:id="rId53"/>
            </p:custDataLst>
          </p:nvPr>
        </p:nvCxnSpPr>
        <p:spPr>
          <a:xfrm flipH="1">
            <a:off x="9501505" y="3620135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24" name="直接连接符 123"/>
          <p:cNvCxnSpPr/>
          <p:nvPr>
            <p:custDataLst>
              <p:tags r:id="rId54"/>
            </p:custDataLst>
          </p:nvPr>
        </p:nvCxnSpPr>
        <p:spPr>
          <a:xfrm flipH="1">
            <a:off x="10805160" y="3620135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25" name="直接连接符 124"/>
          <p:cNvCxnSpPr/>
          <p:nvPr>
            <p:custDataLst>
              <p:tags r:id="rId55"/>
            </p:custDataLst>
          </p:nvPr>
        </p:nvCxnSpPr>
        <p:spPr>
          <a:xfrm flipH="1">
            <a:off x="9501505" y="4553585"/>
            <a:ext cx="128778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26" name="矩形 125"/>
          <p:cNvSpPr/>
          <p:nvPr>
            <p:custDataLst>
              <p:tags r:id="rId56"/>
            </p:custDataLst>
          </p:nvPr>
        </p:nvSpPr>
        <p:spPr>
          <a:xfrm>
            <a:off x="9511030" y="3743325"/>
            <a:ext cx="1280795" cy="791210"/>
          </a:xfrm>
          <a:prstGeom prst="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27" name="直接连接符 126"/>
          <p:cNvCxnSpPr/>
          <p:nvPr>
            <p:custDataLst>
              <p:tags r:id="rId57"/>
            </p:custDataLst>
          </p:nvPr>
        </p:nvCxnSpPr>
        <p:spPr>
          <a:xfrm flipH="1">
            <a:off x="9937750" y="1649730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28" name="直接连接符 127"/>
          <p:cNvCxnSpPr/>
          <p:nvPr>
            <p:custDataLst>
              <p:tags r:id="rId58"/>
            </p:custDataLst>
          </p:nvPr>
        </p:nvCxnSpPr>
        <p:spPr>
          <a:xfrm flipH="1">
            <a:off x="10195560" y="1657350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29" name="矩形 128"/>
          <p:cNvSpPr/>
          <p:nvPr>
            <p:custDataLst>
              <p:tags r:id="rId59"/>
            </p:custDataLst>
          </p:nvPr>
        </p:nvSpPr>
        <p:spPr>
          <a:xfrm>
            <a:off x="9949815" y="2230120"/>
            <a:ext cx="226060" cy="2219325"/>
          </a:xfrm>
          <a:prstGeom prst="rect">
            <a:avLst/>
          </a:prstGeom>
          <a:solidFill>
            <a:srgbClr val="BBE0E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30" name="直接箭头连接符 129"/>
          <p:cNvCxnSpPr/>
          <p:nvPr>
            <p:custDataLst>
              <p:tags r:id="rId60"/>
            </p:custDataLst>
          </p:nvPr>
        </p:nvCxnSpPr>
        <p:spPr>
          <a:xfrm flipH="1">
            <a:off x="9679940" y="3110230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31" name="直接箭头连接符 130"/>
          <p:cNvCxnSpPr/>
          <p:nvPr>
            <p:custDataLst>
              <p:tags r:id="rId61"/>
            </p:custDataLst>
          </p:nvPr>
        </p:nvCxnSpPr>
        <p:spPr>
          <a:xfrm flipH="1">
            <a:off x="10453370" y="3110230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32" name="文本框 131"/>
          <p:cNvSpPr txBox="1"/>
          <p:nvPr>
            <p:custDataLst>
              <p:tags r:id="rId62"/>
            </p:custDataLst>
          </p:nvPr>
        </p:nvSpPr>
        <p:spPr>
          <a:xfrm>
            <a:off x="10187940" y="409257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</a:t>
            </a:r>
          </a:p>
        </p:txBody>
      </p:sp>
      <p:sp>
        <p:nvSpPr>
          <p:cNvPr id="133" name="文本框 132"/>
          <p:cNvSpPr txBox="1"/>
          <p:nvPr>
            <p:custDataLst>
              <p:tags r:id="rId63"/>
            </p:custDataLst>
          </p:nvPr>
        </p:nvSpPr>
        <p:spPr>
          <a:xfrm>
            <a:off x="10215245" y="266382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sp>
        <p:nvSpPr>
          <p:cNvPr id="134" name="文本框 133"/>
          <p:cNvSpPr txBox="1"/>
          <p:nvPr>
            <p:custDataLst>
              <p:tags r:id="rId64"/>
            </p:custDataLst>
          </p:nvPr>
        </p:nvSpPr>
        <p:spPr>
          <a:xfrm>
            <a:off x="9099550" y="267589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cxnSp>
        <p:nvCxnSpPr>
          <p:cNvPr id="135" name="直接连接符 134"/>
          <p:cNvCxnSpPr/>
          <p:nvPr>
            <p:custDataLst>
              <p:tags r:id="rId65"/>
            </p:custDataLst>
          </p:nvPr>
        </p:nvCxnSpPr>
        <p:spPr>
          <a:xfrm flipV="1">
            <a:off x="10079355" y="2230755"/>
            <a:ext cx="334645" cy="27368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36" name="文本框 135"/>
          <p:cNvSpPr txBox="1"/>
          <p:nvPr>
            <p:custDataLst>
              <p:tags r:id="rId66"/>
            </p:custDataLst>
          </p:nvPr>
        </p:nvSpPr>
        <p:spPr>
          <a:xfrm>
            <a:off x="10346055" y="199390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</a:t>
            </a:r>
          </a:p>
        </p:txBody>
      </p:sp>
      <p:sp>
        <p:nvSpPr>
          <p:cNvPr id="137" name="椭圆 136"/>
          <p:cNvSpPr/>
          <p:nvPr>
            <p:custDataLst>
              <p:tags r:id="rId67"/>
            </p:custDataLst>
          </p:nvPr>
        </p:nvSpPr>
        <p:spPr>
          <a:xfrm>
            <a:off x="10476230" y="3719830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8" name="椭圆 137"/>
          <p:cNvSpPr/>
          <p:nvPr>
            <p:custDataLst>
              <p:tags r:id="rId68"/>
            </p:custDataLst>
          </p:nvPr>
        </p:nvSpPr>
        <p:spPr>
          <a:xfrm>
            <a:off x="10031730" y="3713480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9" name="文本框 138"/>
          <p:cNvSpPr txBox="1"/>
          <p:nvPr>
            <p:custDataLst>
              <p:tags r:id="rId69"/>
            </p:custDataLst>
          </p:nvPr>
        </p:nvSpPr>
        <p:spPr>
          <a:xfrm>
            <a:off x="10327640" y="3728720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0" name="文本框 139"/>
          <p:cNvSpPr txBox="1"/>
          <p:nvPr>
            <p:custDataLst>
              <p:tags r:id="rId70"/>
            </p:custDataLst>
          </p:nvPr>
        </p:nvSpPr>
        <p:spPr>
          <a:xfrm>
            <a:off x="9906635" y="3733800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41" name="直接连接符 140"/>
          <p:cNvCxnSpPr/>
          <p:nvPr>
            <p:custDataLst>
              <p:tags r:id="rId71"/>
            </p:custDataLst>
          </p:nvPr>
        </p:nvCxnSpPr>
        <p:spPr>
          <a:xfrm flipH="1">
            <a:off x="10042525" y="2210435"/>
            <a:ext cx="0" cy="153162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42" name="文本框 141"/>
          <p:cNvSpPr txBox="1"/>
          <p:nvPr>
            <p:custDataLst>
              <p:tags r:id="rId72"/>
            </p:custDataLst>
          </p:nvPr>
        </p:nvSpPr>
        <p:spPr>
          <a:xfrm>
            <a:off x="9958705" y="2705100"/>
            <a:ext cx="208280" cy="368300"/>
          </a:xfrm>
          <a:prstGeom prst="rect">
            <a:avLst/>
          </a:prstGeom>
          <a:solidFill>
            <a:srgbClr val="BBE0E3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45" name="文本框 144"/>
          <p:cNvSpPr txBox="1"/>
          <p:nvPr>
            <p:custDataLst>
              <p:tags r:id="rId73"/>
            </p:custDataLst>
          </p:nvPr>
        </p:nvSpPr>
        <p:spPr>
          <a:xfrm>
            <a:off x="9860280" y="1141730"/>
            <a:ext cx="969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内气</a:t>
            </a:r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=0</a:t>
            </a:r>
          </a:p>
        </p:txBody>
      </p:sp>
      <p:cxnSp>
        <p:nvCxnSpPr>
          <p:cNvPr id="146" name="直接连接符 145"/>
          <p:cNvCxnSpPr/>
          <p:nvPr>
            <p:custDataLst>
              <p:tags r:id="rId74"/>
            </p:custDataLst>
          </p:nvPr>
        </p:nvCxnSpPr>
        <p:spPr>
          <a:xfrm>
            <a:off x="9944735" y="1670050"/>
            <a:ext cx="26035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47" name="直接连接符 146"/>
          <p:cNvCxnSpPr/>
          <p:nvPr>
            <p:custDataLst>
              <p:tags r:id="rId75"/>
            </p:custDataLst>
          </p:nvPr>
        </p:nvCxnSpPr>
        <p:spPr>
          <a:xfrm>
            <a:off x="9662160" y="1540510"/>
            <a:ext cx="329565" cy="2794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48" name="文本框 147"/>
          <p:cNvSpPr txBox="1"/>
          <p:nvPr>
            <p:custDataLst>
              <p:tags r:id="rId76"/>
            </p:custDataLst>
          </p:nvPr>
        </p:nvSpPr>
        <p:spPr>
          <a:xfrm>
            <a:off x="9197975" y="116332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真空</a:t>
            </a:r>
          </a:p>
        </p:txBody>
      </p:sp>
      <p:cxnSp>
        <p:nvCxnSpPr>
          <p:cNvPr id="149" name="直接连接符 148"/>
          <p:cNvCxnSpPr/>
          <p:nvPr>
            <p:custDataLst>
              <p:tags r:id="rId77"/>
            </p:custDataLst>
          </p:nvPr>
        </p:nvCxnSpPr>
        <p:spPr>
          <a:xfrm>
            <a:off x="8588375" y="5256530"/>
            <a:ext cx="537210" cy="0"/>
          </a:xfrm>
          <a:prstGeom prst="line">
            <a:avLst/>
          </a:prstGeom>
          <a:noFill/>
          <a:ln w="41275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50" name="文本框 149"/>
          <p:cNvSpPr txBox="1"/>
          <p:nvPr>
            <p:custDataLst>
              <p:tags r:id="rId78"/>
            </p:custDataLst>
          </p:nvPr>
        </p:nvSpPr>
        <p:spPr>
          <a:xfrm>
            <a:off x="9347200" y="5033645"/>
            <a:ext cx="1682115" cy="460375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r>
              <a:rPr 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gh</a:t>
            </a:r>
            <a:endParaRPr lang="en-US" altLang="en-US" sz="2400" b="0" baseline="-250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9" grpId="0" animBg="1"/>
      <p:bldP spid="12" grpId="0" animBg="1"/>
      <p:bldP spid="15" grpId="0"/>
      <p:bldP spid="16" grpId="0"/>
      <p:bldP spid="17" grpId="0"/>
      <p:bldP spid="19" grpId="0"/>
      <p:bldP spid="20" grpId="0"/>
      <p:bldP spid="21" grpId="0" animBg="1"/>
      <p:bldP spid="22" grpId="0" animBg="1"/>
      <p:bldP spid="23" grpId="0"/>
      <p:bldP spid="24" grpId="0"/>
      <p:bldP spid="26" grpId="0" animBg="1"/>
      <p:bldP spid="27" grpId="0" animBg="1"/>
      <p:bldP spid="29" grpId="0"/>
      <p:bldP spid="30" grpId="0" animBg="1"/>
      <p:bldP spid="31" grpId="0" animBg="1"/>
      <p:bldP spid="67" grpId="0" animBg="1"/>
      <p:bldP spid="69" grpId="0"/>
      <p:bldP spid="71" grpId="0"/>
      <p:bldP spid="4" grpId="0" animBg="1"/>
      <p:bldP spid="126" grpId="0" animBg="1"/>
      <p:bldP spid="129" grpId="0" animBg="1"/>
      <p:bldP spid="132" grpId="0"/>
      <p:bldP spid="133" grpId="0"/>
      <p:bldP spid="134" grpId="0"/>
      <p:bldP spid="136" grpId="0"/>
      <p:bldP spid="137" grpId="0" animBg="1"/>
      <p:bldP spid="138" grpId="0" animBg="1"/>
      <p:bldP spid="139" grpId="0"/>
      <p:bldP spid="140" grpId="0"/>
      <p:bldP spid="142" grpId="0" animBg="1"/>
      <p:bldP spid="145" grpId="0"/>
      <p:bldP spid="148" grpId="0"/>
      <p:bldP spid="1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3525" y="3327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cxnSp>
        <p:nvCxnSpPr>
          <p:cNvPr id="123" name="直接连接符 122"/>
          <p:cNvCxnSpPr/>
          <p:nvPr>
            <p:custDataLst>
              <p:tags r:id="rId2"/>
            </p:custDataLst>
          </p:nvPr>
        </p:nvCxnSpPr>
        <p:spPr>
          <a:xfrm flipH="1">
            <a:off x="1569720" y="3538855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24" name="直接连接符 123"/>
          <p:cNvCxnSpPr/>
          <p:nvPr>
            <p:custDataLst>
              <p:tags r:id="rId3"/>
            </p:custDataLst>
          </p:nvPr>
        </p:nvCxnSpPr>
        <p:spPr>
          <a:xfrm flipH="1">
            <a:off x="2873375" y="3538855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25" name="直接连接符 124"/>
          <p:cNvCxnSpPr/>
          <p:nvPr>
            <p:custDataLst>
              <p:tags r:id="rId4"/>
            </p:custDataLst>
          </p:nvPr>
        </p:nvCxnSpPr>
        <p:spPr>
          <a:xfrm flipH="1">
            <a:off x="1569720" y="4472305"/>
            <a:ext cx="128778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26" name="矩形 125"/>
          <p:cNvSpPr/>
          <p:nvPr>
            <p:custDataLst>
              <p:tags r:id="rId5"/>
            </p:custDataLst>
          </p:nvPr>
        </p:nvSpPr>
        <p:spPr>
          <a:xfrm>
            <a:off x="1579245" y="3662045"/>
            <a:ext cx="1280795" cy="791210"/>
          </a:xfrm>
          <a:prstGeom prst="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27" name="直接连接符 126"/>
          <p:cNvCxnSpPr/>
          <p:nvPr>
            <p:custDataLst>
              <p:tags r:id="rId6"/>
            </p:custDataLst>
          </p:nvPr>
        </p:nvCxnSpPr>
        <p:spPr>
          <a:xfrm flipH="1">
            <a:off x="2005965" y="1568450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28" name="直接连接符 127"/>
          <p:cNvCxnSpPr/>
          <p:nvPr>
            <p:custDataLst>
              <p:tags r:id="rId7"/>
            </p:custDataLst>
          </p:nvPr>
        </p:nvCxnSpPr>
        <p:spPr>
          <a:xfrm flipH="1">
            <a:off x="2263775" y="1576070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29" name="矩形 128"/>
          <p:cNvSpPr/>
          <p:nvPr>
            <p:custDataLst>
              <p:tags r:id="rId8"/>
            </p:custDataLst>
          </p:nvPr>
        </p:nvSpPr>
        <p:spPr>
          <a:xfrm>
            <a:off x="2018030" y="2148840"/>
            <a:ext cx="226060" cy="2219325"/>
          </a:xfrm>
          <a:prstGeom prst="rect">
            <a:avLst/>
          </a:prstGeom>
          <a:solidFill>
            <a:srgbClr val="BBE0E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30" name="直接箭头连接符 129"/>
          <p:cNvCxnSpPr/>
          <p:nvPr>
            <p:custDataLst>
              <p:tags r:id="rId9"/>
            </p:custDataLst>
          </p:nvPr>
        </p:nvCxnSpPr>
        <p:spPr>
          <a:xfrm flipH="1">
            <a:off x="1748155" y="3028950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31" name="直接箭头连接符 130"/>
          <p:cNvCxnSpPr/>
          <p:nvPr>
            <p:custDataLst>
              <p:tags r:id="rId10"/>
            </p:custDataLst>
          </p:nvPr>
        </p:nvCxnSpPr>
        <p:spPr>
          <a:xfrm flipH="1">
            <a:off x="2521585" y="3028950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32" name="文本框 131"/>
          <p:cNvSpPr txBox="1"/>
          <p:nvPr>
            <p:custDataLst>
              <p:tags r:id="rId11"/>
            </p:custDataLst>
          </p:nvPr>
        </p:nvSpPr>
        <p:spPr>
          <a:xfrm>
            <a:off x="2256155" y="401129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</a:t>
            </a:r>
          </a:p>
        </p:txBody>
      </p:sp>
      <p:sp>
        <p:nvSpPr>
          <p:cNvPr id="133" name="文本框 132"/>
          <p:cNvSpPr txBox="1"/>
          <p:nvPr>
            <p:custDataLst>
              <p:tags r:id="rId12"/>
            </p:custDataLst>
          </p:nvPr>
        </p:nvSpPr>
        <p:spPr>
          <a:xfrm>
            <a:off x="2283460" y="258254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sp>
        <p:nvSpPr>
          <p:cNvPr id="134" name="文本框 133"/>
          <p:cNvSpPr txBox="1"/>
          <p:nvPr>
            <p:custDataLst>
              <p:tags r:id="rId13"/>
            </p:custDataLst>
          </p:nvPr>
        </p:nvSpPr>
        <p:spPr>
          <a:xfrm>
            <a:off x="1167765" y="259461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cxnSp>
        <p:nvCxnSpPr>
          <p:cNvPr id="135" name="直接连接符 134"/>
          <p:cNvCxnSpPr/>
          <p:nvPr>
            <p:custDataLst>
              <p:tags r:id="rId14"/>
            </p:custDataLst>
          </p:nvPr>
        </p:nvCxnSpPr>
        <p:spPr>
          <a:xfrm flipV="1">
            <a:off x="2147570" y="2149475"/>
            <a:ext cx="334645" cy="27368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36" name="文本框 135"/>
          <p:cNvSpPr txBox="1"/>
          <p:nvPr>
            <p:custDataLst>
              <p:tags r:id="rId15"/>
            </p:custDataLst>
          </p:nvPr>
        </p:nvSpPr>
        <p:spPr>
          <a:xfrm>
            <a:off x="2414270" y="191262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</a:t>
            </a:r>
          </a:p>
        </p:txBody>
      </p:sp>
      <p:sp>
        <p:nvSpPr>
          <p:cNvPr id="137" name="椭圆 136"/>
          <p:cNvSpPr/>
          <p:nvPr>
            <p:custDataLst>
              <p:tags r:id="rId16"/>
            </p:custDataLst>
          </p:nvPr>
        </p:nvSpPr>
        <p:spPr>
          <a:xfrm>
            <a:off x="2544445" y="3638550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8" name="椭圆 137"/>
          <p:cNvSpPr/>
          <p:nvPr>
            <p:custDataLst>
              <p:tags r:id="rId17"/>
            </p:custDataLst>
          </p:nvPr>
        </p:nvSpPr>
        <p:spPr>
          <a:xfrm>
            <a:off x="2099945" y="3632200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9" name="文本框 138"/>
          <p:cNvSpPr txBox="1"/>
          <p:nvPr>
            <p:custDataLst>
              <p:tags r:id="rId18"/>
            </p:custDataLst>
          </p:nvPr>
        </p:nvSpPr>
        <p:spPr>
          <a:xfrm>
            <a:off x="2395855" y="3647440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0" name="文本框 139"/>
          <p:cNvSpPr txBox="1"/>
          <p:nvPr>
            <p:custDataLst>
              <p:tags r:id="rId19"/>
            </p:custDataLst>
          </p:nvPr>
        </p:nvSpPr>
        <p:spPr>
          <a:xfrm>
            <a:off x="1974850" y="3652520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41" name="直接连接符 140"/>
          <p:cNvCxnSpPr/>
          <p:nvPr>
            <p:custDataLst>
              <p:tags r:id="rId20"/>
            </p:custDataLst>
          </p:nvPr>
        </p:nvCxnSpPr>
        <p:spPr>
          <a:xfrm flipH="1">
            <a:off x="2110740" y="2129155"/>
            <a:ext cx="0" cy="153162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42" name="文本框 141"/>
          <p:cNvSpPr txBox="1"/>
          <p:nvPr>
            <p:custDataLst>
              <p:tags r:id="rId21"/>
            </p:custDataLst>
          </p:nvPr>
        </p:nvSpPr>
        <p:spPr>
          <a:xfrm>
            <a:off x="2026920" y="2623820"/>
            <a:ext cx="208280" cy="368300"/>
          </a:xfrm>
          <a:prstGeom prst="rect">
            <a:avLst/>
          </a:prstGeom>
          <a:solidFill>
            <a:srgbClr val="BBE0E3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45" name="文本框 144"/>
          <p:cNvSpPr txBox="1"/>
          <p:nvPr>
            <p:custDataLst>
              <p:tags r:id="rId22"/>
            </p:custDataLst>
          </p:nvPr>
        </p:nvSpPr>
        <p:spPr>
          <a:xfrm>
            <a:off x="1928495" y="1060450"/>
            <a:ext cx="969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内气</a:t>
            </a:r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=0</a:t>
            </a:r>
          </a:p>
        </p:txBody>
      </p:sp>
      <p:cxnSp>
        <p:nvCxnSpPr>
          <p:cNvPr id="146" name="直接连接符 145"/>
          <p:cNvCxnSpPr/>
          <p:nvPr>
            <p:custDataLst>
              <p:tags r:id="rId23"/>
            </p:custDataLst>
          </p:nvPr>
        </p:nvCxnSpPr>
        <p:spPr>
          <a:xfrm>
            <a:off x="2012950" y="1588770"/>
            <a:ext cx="26035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47" name="直接连接符 146"/>
          <p:cNvCxnSpPr/>
          <p:nvPr>
            <p:custDataLst>
              <p:tags r:id="rId24"/>
            </p:custDataLst>
          </p:nvPr>
        </p:nvCxnSpPr>
        <p:spPr>
          <a:xfrm>
            <a:off x="1730375" y="1459230"/>
            <a:ext cx="329565" cy="2794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48" name="文本框 147"/>
          <p:cNvSpPr txBox="1"/>
          <p:nvPr>
            <p:custDataLst>
              <p:tags r:id="rId25"/>
            </p:custDataLst>
          </p:nvPr>
        </p:nvSpPr>
        <p:spPr>
          <a:xfrm>
            <a:off x="1266190" y="108204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真空</a:t>
            </a:r>
          </a:p>
        </p:txBody>
      </p:sp>
      <p:sp>
        <p:nvSpPr>
          <p:cNvPr id="150" name="文本框 149"/>
          <p:cNvSpPr txBox="1"/>
          <p:nvPr>
            <p:custDataLst>
              <p:tags r:id="rId26"/>
            </p:custDataLst>
          </p:nvPr>
        </p:nvSpPr>
        <p:spPr>
          <a:xfrm>
            <a:off x="1415415" y="4952365"/>
            <a:ext cx="1682115" cy="460375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r>
              <a:rPr 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gh</a:t>
            </a:r>
            <a:endParaRPr lang="en-US" altLang="en-US" sz="2400" b="0" baseline="-250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7"/>
            </p:custDataLst>
          </p:nvPr>
        </p:nvSpPr>
        <p:spPr>
          <a:xfrm>
            <a:off x="3157855" y="4952365"/>
            <a:ext cx="2681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=1.0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6" name="文本框 5"/>
          <p:cNvSpPr txBox="1"/>
          <p:nvPr>
            <p:custDataLst>
              <p:tags r:id="rId28"/>
            </p:custDataLst>
          </p:nvPr>
        </p:nvSpPr>
        <p:spPr>
          <a:xfrm>
            <a:off x="3157855" y="2568575"/>
            <a:ext cx="14751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=10m</a:t>
            </a:r>
          </a:p>
        </p:txBody>
      </p:sp>
      <p:sp>
        <p:nvSpPr>
          <p:cNvPr id="7" name="文本框 6"/>
          <p:cNvSpPr txBox="1"/>
          <p:nvPr>
            <p:custDataLst>
              <p:tags r:id="rId29"/>
            </p:custDataLst>
          </p:nvPr>
        </p:nvSpPr>
        <p:spPr>
          <a:xfrm>
            <a:off x="1423035" y="5549265"/>
            <a:ext cx="4750435" cy="1198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r>
              <a:rPr 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gh</a:t>
            </a:r>
          </a:p>
          <a:p>
            <a:pPr indent="0"/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=1.0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10N/kg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10m</a:t>
            </a:r>
          </a:p>
          <a:p>
            <a:pPr indent="0"/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=1.0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Pa</a:t>
            </a:r>
            <a:endParaRPr lang="en-US" altLang="zh-CN" sz="2400" b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大气压能支持多高的水柱">
            <a:hlinkClick r:id="" action="ppaction://media"/>
          </p:cNvPr>
          <p:cNvPicPr>
            <a:picLocks noChangeAspect="1"/>
          </p:cNvPicPr>
          <p:nvPr>
            <a:videoFile r:link="rId31"/>
            <p:custDataLst>
              <p:tags r:id="rId32"/>
            </p:custDataLst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743700" y="2204720"/>
            <a:ext cx="3399790" cy="1912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3525" y="3327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cxnSp>
        <p:nvCxnSpPr>
          <p:cNvPr id="123" name="直接连接符 122"/>
          <p:cNvCxnSpPr/>
          <p:nvPr>
            <p:custDataLst>
              <p:tags r:id="rId2"/>
            </p:custDataLst>
          </p:nvPr>
        </p:nvCxnSpPr>
        <p:spPr>
          <a:xfrm flipH="1">
            <a:off x="1569720" y="3538855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24" name="直接连接符 123"/>
          <p:cNvCxnSpPr/>
          <p:nvPr>
            <p:custDataLst>
              <p:tags r:id="rId3"/>
            </p:custDataLst>
          </p:nvPr>
        </p:nvCxnSpPr>
        <p:spPr>
          <a:xfrm flipH="1">
            <a:off x="2873375" y="3538855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25" name="直接连接符 124"/>
          <p:cNvCxnSpPr/>
          <p:nvPr>
            <p:custDataLst>
              <p:tags r:id="rId4"/>
            </p:custDataLst>
          </p:nvPr>
        </p:nvCxnSpPr>
        <p:spPr>
          <a:xfrm flipH="1">
            <a:off x="1569720" y="4472305"/>
            <a:ext cx="128778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26" name="矩形 125"/>
          <p:cNvSpPr/>
          <p:nvPr>
            <p:custDataLst>
              <p:tags r:id="rId5"/>
            </p:custDataLst>
          </p:nvPr>
        </p:nvSpPr>
        <p:spPr>
          <a:xfrm>
            <a:off x="1579245" y="3662045"/>
            <a:ext cx="1280795" cy="791210"/>
          </a:xfrm>
          <a:prstGeom prst="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27" name="直接连接符 126"/>
          <p:cNvCxnSpPr/>
          <p:nvPr>
            <p:custDataLst>
              <p:tags r:id="rId6"/>
            </p:custDataLst>
          </p:nvPr>
        </p:nvCxnSpPr>
        <p:spPr>
          <a:xfrm flipH="1">
            <a:off x="2005965" y="1568450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28" name="直接连接符 127"/>
          <p:cNvCxnSpPr/>
          <p:nvPr>
            <p:custDataLst>
              <p:tags r:id="rId7"/>
            </p:custDataLst>
          </p:nvPr>
        </p:nvCxnSpPr>
        <p:spPr>
          <a:xfrm flipH="1">
            <a:off x="2263775" y="1576070"/>
            <a:ext cx="0" cy="2342515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29" name="矩形 128"/>
          <p:cNvSpPr/>
          <p:nvPr>
            <p:custDataLst>
              <p:tags r:id="rId8"/>
            </p:custDataLst>
          </p:nvPr>
        </p:nvSpPr>
        <p:spPr>
          <a:xfrm>
            <a:off x="2018030" y="2148840"/>
            <a:ext cx="226060" cy="2219325"/>
          </a:xfrm>
          <a:prstGeom prst="rect">
            <a:avLst/>
          </a:prstGeom>
          <a:solidFill>
            <a:srgbClr val="BBE0E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30" name="直接箭头连接符 129"/>
          <p:cNvCxnSpPr/>
          <p:nvPr>
            <p:custDataLst>
              <p:tags r:id="rId9"/>
            </p:custDataLst>
          </p:nvPr>
        </p:nvCxnSpPr>
        <p:spPr>
          <a:xfrm flipH="1">
            <a:off x="1748155" y="3028950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31" name="直接箭头连接符 130"/>
          <p:cNvCxnSpPr/>
          <p:nvPr>
            <p:custDataLst>
              <p:tags r:id="rId10"/>
            </p:custDataLst>
          </p:nvPr>
        </p:nvCxnSpPr>
        <p:spPr>
          <a:xfrm flipH="1">
            <a:off x="2521585" y="3028950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32" name="文本框 131"/>
          <p:cNvSpPr txBox="1"/>
          <p:nvPr>
            <p:custDataLst>
              <p:tags r:id="rId11"/>
            </p:custDataLst>
          </p:nvPr>
        </p:nvSpPr>
        <p:spPr>
          <a:xfrm>
            <a:off x="2256155" y="401129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</a:t>
            </a:r>
          </a:p>
        </p:txBody>
      </p:sp>
      <p:sp>
        <p:nvSpPr>
          <p:cNvPr id="133" name="文本框 132"/>
          <p:cNvSpPr txBox="1"/>
          <p:nvPr>
            <p:custDataLst>
              <p:tags r:id="rId12"/>
            </p:custDataLst>
          </p:nvPr>
        </p:nvSpPr>
        <p:spPr>
          <a:xfrm>
            <a:off x="2283460" y="258254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sp>
        <p:nvSpPr>
          <p:cNvPr id="134" name="文本框 133"/>
          <p:cNvSpPr txBox="1"/>
          <p:nvPr>
            <p:custDataLst>
              <p:tags r:id="rId13"/>
            </p:custDataLst>
          </p:nvPr>
        </p:nvSpPr>
        <p:spPr>
          <a:xfrm>
            <a:off x="1167765" y="259461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cxnSp>
        <p:nvCxnSpPr>
          <p:cNvPr id="135" name="直接连接符 134"/>
          <p:cNvCxnSpPr/>
          <p:nvPr>
            <p:custDataLst>
              <p:tags r:id="rId14"/>
            </p:custDataLst>
          </p:nvPr>
        </p:nvCxnSpPr>
        <p:spPr>
          <a:xfrm flipV="1">
            <a:off x="2147570" y="2149475"/>
            <a:ext cx="334645" cy="27368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36" name="文本框 135"/>
          <p:cNvSpPr txBox="1"/>
          <p:nvPr>
            <p:custDataLst>
              <p:tags r:id="rId15"/>
            </p:custDataLst>
          </p:nvPr>
        </p:nvSpPr>
        <p:spPr>
          <a:xfrm>
            <a:off x="2414270" y="191262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</a:t>
            </a:r>
          </a:p>
        </p:txBody>
      </p:sp>
      <p:sp>
        <p:nvSpPr>
          <p:cNvPr id="137" name="椭圆 136"/>
          <p:cNvSpPr/>
          <p:nvPr>
            <p:custDataLst>
              <p:tags r:id="rId16"/>
            </p:custDataLst>
          </p:nvPr>
        </p:nvSpPr>
        <p:spPr>
          <a:xfrm>
            <a:off x="2544445" y="3638550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8" name="椭圆 137"/>
          <p:cNvSpPr/>
          <p:nvPr>
            <p:custDataLst>
              <p:tags r:id="rId17"/>
            </p:custDataLst>
          </p:nvPr>
        </p:nvSpPr>
        <p:spPr>
          <a:xfrm>
            <a:off x="2099945" y="3632200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9" name="文本框 138"/>
          <p:cNvSpPr txBox="1"/>
          <p:nvPr>
            <p:custDataLst>
              <p:tags r:id="rId18"/>
            </p:custDataLst>
          </p:nvPr>
        </p:nvSpPr>
        <p:spPr>
          <a:xfrm>
            <a:off x="2395855" y="3647440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0" name="文本框 139"/>
          <p:cNvSpPr txBox="1"/>
          <p:nvPr>
            <p:custDataLst>
              <p:tags r:id="rId19"/>
            </p:custDataLst>
          </p:nvPr>
        </p:nvSpPr>
        <p:spPr>
          <a:xfrm>
            <a:off x="1974850" y="3652520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41" name="直接连接符 140"/>
          <p:cNvCxnSpPr/>
          <p:nvPr>
            <p:custDataLst>
              <p:tags r:id="rId20"/>
            </p:custDataLst>
          </p:nvPr>
        </p:nvCxnSpPr>
        <p:spPr>
          <a:xfrm flipH="1">
            <a:off x="2110740" y="2129155"/>
            <a:ext cx="0" cy="153162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42" name="文本框 141"/>
          <p:cNvSpPr txBox="1"/>
          <p:nvPr>
            <p:custDataLst>
              <p:tags r:id="rId21"/>
            </p:custDataLst>
          </p:nvPr>
        </p:nvSpPr>
        <p:spPr>
          <a:xfrm>
            <a:off x="2026920" y="2623820"/>
            <a:ext cx="208280" cy="368300"/>
          </a:xfrm>
          <a:prstGeom prst="rect">
            <a:avLst/>
          </a:prstGeom>
          <a:solidFill>
            <a:srgbClr val="BBE0E3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45" name="文本框 144"/>
          <p:cNvSpPr txBox="1"/>
          <p:nvPr>
            <p:custDataLst>
              <p:tags r:id="rId22"/>
            </p:custDataLst>
          </p:nvPr>
        </p:nvSpPr>
        <p:spPr>
          <a:xfrm>
            <a:off x="1928495" y="1060450"/>
            <a:ext cx="969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内气</a:t>
            </a:r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=0</a:t>
            </a:r>
          </a:p>
        </p:txBody>
      </p:sp>
      <p:cxnSp>
        <p:nvCxnSpPr>
          <p:cNvPr id="146" name="直接连接符 145"/>
          <p:cNvCxnSpPr/>
          <p:nvPr>
            <p:custDataLst>
              <p:tags r:id="rId23"/>
            </p:custDataLst>
          </p:nvPr>
        </p:nvCxnSpPr>
        <p:spPr>
          <a:xfrm>
            <a:off x="2012950" y="1588770"/>
            <a:ext cx="26035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47" name="直接连接符 146"/>
          <p:cNvCxnSpPr/>
          <p:nvPr>
            <p:custDataLst>
              <p:tags r:id="rId24"/>
            </p:custDataLst>
          </p:nvPr>
        </p:nvCxnSpPr>
        <p:spPr>
          <a:xfrm>
            <a:off x="1730375" y="1459230"/>
            <a:ext cx="329565" cy="2794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48" name="文本框 147"/>
          <p:cNvSpPr txBox="1"/>
          <p:nvPr>
            <p:custDataLst>
              <p:tags r:id="rId25"/>
            </p:custDataLst>
          </p:nvPr>
        </p:nvSpPr>
        <p:spPr>
          <a:xfrm>
            <a:off x="1266190" y="108204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真空</a:t>
            </a:r>
          </a:p>
        </p:txBody>
      </p:sp>
      <p:sp>
        <p:nvSpPr>
          <p:cNvPr id="150" name="文本框 149"/>
          <p:cNvSpPr txBox="1"/>
          <p:nvPr>
            <p:custDataLst>
              <p:tags r:id="rId26"/>
            </p:custDataLst>
          </p:nvPr>
        </p:nvSpPr>
        <p:spPr>
          <a:xfrm>
            <a:off x="1415415" y="4952365"/>
            <a:ext cx="1682115" cy="460375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r>
              <a:rPr 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gh</a:t>
            </a:r>
            <a:endParaRPr lang="en-US" altLang="en-US" sz="2400" b="0" baseline="-250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7"/>
            </p:custDataLst>
          </p:nvPr>
        </p:nvSpPr>
        <p:spPr>
          <a:xfrm>
            <a:off x="3157855" y="4952365"/>
            <a:ext cx="2681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=1.0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6" name="文本框 5"/>
          <p:cNvSpPr txBox="1"/>
          <p:nvPr>
            <p:custDataLst>
              <p:tags r:id="rId28"/>
            </p:custDataLst>
          </p:nvPr>
        </p:nvSpPr>
        <p:spPr>
          <a:xfrm>
            <a:off x="3157855" y="2568575"/>
            <a:ext cx="14751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=10m</a:t>
            </a:r>
          </a:p>
        </p:txBody>
      </p:sp>
      <p:sp>
        <p:nvSpPr>
          <p:cNvPr id="7" name="文本框 6"/>
          <p:cNvSpPr txBox="1"/>
          <p:nvPr>
            <p:custDataLst>
              <p:tags r:id="rId29"/>
            </p:custDataLst>
          </p:nvPr>
        </p:nvSpPr>
        <p:spPr>
          <a:xfrm>
            <a:off x="1423035" y="5549265"/>
            <a:ext cx="4750435" cy="1198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r>
              <a:rPr 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gh</a:t>
            </a:r>
          </a:p>
          <a:p>
            <a:pPr indent="0"/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=1.0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10N/kg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10m</a:t>
            </a:r>
          </a:p>
          <a:p>
            <a:pPr indent="0"/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=1.0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Pa</a:t>
            </a:r>
            <a:endParaRPr lang="en-US" altLang="zh-CN" sz="2400" b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0"/>
            </p:custDataLst>
          </p:nvPr>
        </p:nvSpPr>
        <p:spPr>
          <a:xfrm>
            <a:off x="5930265" y="1962785"/>
            <a:ext cx="1682115" cy="460375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r>
              <a:rPr 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gh</a:t>
            </a:r>
            <a:endParaRPr lang="en-US" altLang="en-US" sz="2400" b="0" baseline="-250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31"/>
            </p:custDataLst>
          </p:nvPr>
        </p:nvSpPr>
        <p:spPr>
          <a:xfrm>
            <a:off x="5930265" y="2423160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不变</a:t>
            </a:r>
          </a:p>
        </p:txBody>
      </p:sp>
      <p:sp>
        <p:nvSpPr>
          <p:cNvPr id="10" name="椭圆 9"/>
          <p:cNvSpPr/>
          <p:nvPr>
            <p:custDataLst>
              <p:tags r:id="rId32"/>
            </p:custDataLst>
          </p:nvPr>
        </p:nvSpPr>
        <p:spPr>
          <a:xfrm>
            <a:off x="7222490" y="2097405"/>
            <a:ext cx="324485" cy="3149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3"/>
            </p:custDataLst>
          </p:nvPr>
        </p:nvSpPr>
        <p:spPr>
          <a:xfrm>
            <a:off x="7101840" y="2423160"/>
            <a:ext cx="8464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若要减小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h</a:t>
            </a:r>
          </a:p>
        </p:txBody>
      </p:sp>
      <p:sp>
        <p:nvSpPr>
          <p:cNvPr id="12" name="椭圆 11"/>
          <p:cNvSpPr/>
          <p:nvPr>
            <p:custDataLst>
              <p:tags r:id="rId34"/>
            </p:custDataLst>
          </p:nvPr>
        </p:nvSpPr>
        <p:spPr>
          <a:xfrm>
            <a:off x="6710680" y="2091055"/>
            <a:ext cx="324485" cy="3149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35"/>
            </p:custDataLst>
          </p:nvPr>
        </p:nvSpPr>
        <p:spPr>
          <a:xfrm>
            <a:off x="5461635" y="1425575"/>
            <a:ext cx="28225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用密度更大的液体</a:t>
            </a:r>
            <a:endParaRPr lang="zh-CN" sz="2400" i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36"/>
            </p:custDataLst>
          </p:nvPr>
        </p:nvCxnSpPr>
        <p:spPr>
          <a:xfrm flipH="1">
            <a:off x="8855075" y="3594100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5" name="直接连接符 14"/>
          <p:cNvCxnSpPr/>
          <p:nvPr>
            <p:custDataLst>
              <p:tags r:id="rId37"/>
            </p:custDataLst>
          </p:nvPr>
        </p:nvCxnSpPr>
        <p:spPr>
          <a:xfrm flipH="1">
            <a:off x="10158730" y="3594100"/>
            <a:ext cx="0" cy="93345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6" name="直接连接符 15"/>
          <p:cNvCxnSpPr/>
          <p:nvPr>
            <p:custDataLst>
              <p:tags r:id="rId38"/>
            </p:custDataLst>
          </p:nvPr>
        </p:nvCxnSpPr>
        <p:spPr>
          <a:xfrm flipH="1">
            <a:off x="8855075" y="4527550"/>
            <a:ext cx="128778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7" name="矩形 16"/>
          <p:cNvSpPr/>
          <p:nvPr>
            <p:custDataLst>
              <p:tags r:id="rId39"/>
            </p:custDataLst>
          </p:nvPr>
        </p:nvSpPr>
        <p:spPr>
          <a:xfrm>
            <a:off x="8864600" y="3717290"/>
            <a:ext cx="1280795" cy="791210"/>
          </a:xfrm>
          <a:prstGeom prst="rec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40"/>
            </p:custDataLst>
          </p:nvPr>
        </p:nvCxnSpPr>
        <p:spPr>
          <a:xfrm flipH="1">
            <a:off x="9291320" y="2473960"/>
            <a:ext cx="0" cy="14904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9" name="直接连接符 18"/>
          <p:cNvCxnSpPr/>
          <p:nvPr>
            <p:custDataLst>
              <p:tags r:id="rId41"/>
            </p:custDataLst>
          </p:nvPr>
        </p:nvCxnSpPr>
        <p:spPr>
          <a:xfrm flipH="1">
            <a:off x="9549130" y="2465070"/>
            <a:ext cx="0" cy="148971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0" name="矩形 19"/>
          <p:cNvSpPr/>
          <p:nvPr>
            <p:custDataLst>
              <p:tags r:id="rId42"/>
            </p:custDataLst>
          </p:nvPr>
        </p:nvSpPr>
        <p:spPr>
          <a:xfrm>
            <a:off x="9303385" y="2827020"/>
            <a:ext cx="226060" cy="974090"/>
          </a:xfrm>
          <a:prstGeom prst="rect">
            <a:avLst/>
          </a:prstGeom>
          <a:solidFill>
            <a:srgbClr val="BBE0E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43"/>
            </p:custDataLst>
          </p:nvPr>
        </p:nvCxnSpPr>
        <p:spPr>
          <a:xfrm flipH="1">
            <a:off x="9033510" y="3084195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22" name="直接箭头连接符 21"/>
          <p:cNvCxnSpPr/>
          <p:nvPr>
            <p:custDataLst>
              <p:tags r:id="rId44"/>
            </p:custDataLst>
          </p:nvPr>
        </p:nvCxnSpPr>
        <p:spPr>
          <a:xfrm flipH="1">
            <a:off x="9806940" y="3084195"/>
            <a:ext cx="0" cy="6330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3" name="文本框 22"/>
          <p:cNvSpPr txBox="1"/>
          <p:nvPr>
            <p:custDataLst>
              <p:tags r:id="rId45"/>
            </p:custDataLst>
          </p:nvPr>
        </p:nvSpPr>
        <p:spPr>
          <a:xfrm>
            <a:off x="9541510" y="406654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水银</a:t>
            </a:r>
          </a:p>
        </p:txBody>
      </p:sp>
      <p:sp>
        <p:nvSpPr>
          <p:cNvPr id="24" name="文本框 23"/>
          <p:cNvSpPr txBox="1"/>
          <p:nvPr>
            <p:custDataLst>
              <p:tags r:id="rId46"/>
            </p:custDataLst>
          </p:nvPr>
        </p:nvSpPr>
        <p:spPr>
          <a:xfrm>
            <a:off x="9568815" y="263779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sp>
        <p:nvSpPr>
          <p:cNvPr id="25" name="文本框 24"/>
          <p:cNvSpPr txBox="1"/>
          <p:nvPr>
            <p:custDataLst>
              <p:tags r:id="rId47"/>
            </p:custDataLst>
          </p:nvPr>
        </p:nvSpPr>
        <p:spPr>
          <a:xfrm>
            <a:off x="8453120" y="2649855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大气压</a:t>
            </a:r>
          </a:p>
        </p:txBody>
      </p:sp>
      <p:sp>
        <p:nvSpPr>
          <p:cNvPr id="28" name="椭圆 27"/>
          <p:cNvSpPr/>
          <p:nvPr>
            <p:custDataLst>
              <p:tags r:id="rId48"/>
            </p:custDataLst>
          </p:nvPr>
        </p:nvSpPr>
        <p:spPr>
          <a:xfrm>
            <a:off x="9829800" y="3693795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椭圆 28"/>
          <p:cNvSpPr/>
          <p:nvPr>
            <p:custDataLst>
              <p:tags r:id="rId49"/>
            </p:custDataLst>
          </p:nvPr>
        </p:nvSpPr>
        <p:spPr>
          <a:xfrm>
            <a:off x="9385300" y="3687445"/>
            <a:ext cx="72000" cy="72000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50"/>
            </p:custDataLst>
          </p:nvPr>
        </p:nvSpPr>
        <p:spPr>
          <a:xfrm>
            <a:off x="9681210" y="3702685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1" name="文本框 30"/>
          <p:cNvSpPr txBox="1"/>
          <p:nvPr>
            <p:custDataLst>
              <p:tags r:id="rId51"/>
            </p:custDataLst>
          </p:nvPr>
        </p:nvSpPr>
        <p:spPr>
          <a:xfrm>
            <a:off x="9260205" y="3707765"/>
            <a:ext cx="47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32" name="直接连接符 31"/>
          <p:cNvCxnSpPr>
            <a:stCxn id="25" idx="3"/>
          </p:cNvCxnSpPr>
          <p:nvPr>
            <p:custDataLst>
              <p:tags r:id="rId52"/>
            </p:custDataLst>
          </p:nvPr>
        </p:nvCxnSpPr>
        <p:spPr>
          <a:xfrm flipH="1">
            <a:off x="9416415" y="2834005"/>
            <a:ext cx="635" cy="90106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34" name="文本框 33"/>
          <p:cNvSpPr txBox="1"/>
          <p:nvPr>
            <p:custDataLst>
              <p:tags r:id="rId53"/>
            </p:custDataLst>
          </p:nvPr>
        </p:nvSpPr>
        <p:spPr>
          <a:xfrm>
            <a:off x="9189720" y="1885950"/>
            <a:ext cx="969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内气</a:t>
            </a:r>
            <a:r>
              <a:rPr lang="en-US" altLang="zh-CN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=0</a:t>
            </a:r>
          </a:p>
        </p:txBody>
      </p:sp>
      <p:cxnSp>
        <p:nvCxnSpPr>
          <p:cNvPr id="35" name="直接连接符 34"/>
          <p:cNvCxnSpPr/>
          <p:nvPr>
            <p:custDataLst>
              <p:tags r:id="rId54"/>
            </p:custDataLst>
          </p:nvPr>
        </p:nvCxnSpPr>
        <p:spPr>
          <a:xfrm>
            <a:off x="9278620" y="2484120"/>
            <a:ext cx="26035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36" name="直接连接符 35"/>
          <p:cNvCxnSpPr/>
          <p:nvPr>
            <p:custDataLst>
              <p:tags r:id="rId55"/>
            </p:custDataLst>
          </p:nvPr>
        </p:nvCxnSpPr>
        <p:spPr>
          <a:xfrm>
            <a:off x="9033510" y="2280920"/>
            <a:ext cx="329565" cy="2794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37" name="文本框 36"/>
          <p:cNvSpPr txBox="1"/>
          <p:nvPr>
            <p:custDataLst>
              <p:tags r:id="rId56"/>
            </p:custDataLst>
          </p:nvPr>
        </p:nvSpPr>
        <p:spPr>
          <a:xfrm>
            <a:off x="8604885" y="192278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charset="-122"/>
              </a:rPr>
              <a:t>真空</a:t>
            </a:r>
          </a:p>
        </p:txBody>
      </p:sp>
      <p:sp>
        <p:nvSpPr>
          <p:cNvPr id="39" name="矩形 38"/>
          <p:cNvSpPr/>
          <p:nvPr>
            <p:custDataLst>
              <p:tags r:id="rId57"/>
            </p:custDataLst>
          </p:nvPr>
        </p:nvSpPr>
        <p:spPr>
          <a:xfrm>
            <a:off x="9313545" y="3223260"/>
            <a:ext cx="206375" cy="244475"/>
          </a:xfrm>
          <a:prstGeom prst="rect">
            <a:avLst/>
          </a:prstGeom>
          <a:solidFill>
            <a:srgbClr val="BBE0E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58"/>
            </p:custDataLst>
          </p:nvPr>
        </p:nvSpPr>
        <p:spPr>
          <a:xfrm>
            <a:off x="9258300" y="3171190"/>
            <a:ext cx="35433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1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</a:t>
            </a:r>
            <a:r>
              <a:rPr lang="en-US" altLang="zh-CN" sz="1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文本框 39"/>
          <p:cNvSpPr txBox="1"/>
          <p:nvPr>
            <p:custDataLst>
              <p:tags r:id="rId59"/>
            </p:custDataLst>
          </p:nvPr>
        </p:nvSpPr>
        <p:spPr>
          <a:xfrm>
            <a:off x="7035165" y="4952365"/>
            <a:ext cx="1925320" cy="460375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</a:t>
            </a:r>
            <a:r>
              <a:rPr lang="en-US" sz="2400" b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gh</a:t>
            </a:r>
            <a:r>
              <a:rPr lang="en-US" altLang="zh-CN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0</a:t>
            </a:r>
            <a:endParaRPr lang="en-US" altLang="zh-CN" sz="2400" b="0" baseline="-250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62"/>
          <a:stretch>
            <a:fillRect/>
          </a:stretch>
        </p:blipFill>
        <p:spPr>
          <a:xfrm>
            <a:off x="7642860" y="5506085"/>
            <a:ext cx="2094865" cy="128587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7" grpId="0" animBg="1"/>
      <p:bldP spid="20" grpId="0" animBg="1"/>
      <p:bldP spid="23" grpId="0"/>
      <p:bldP spid="24" grpId="0"/>
      <p:bldP spid="25" grpId="0"/>
      <p:bldP spid="28" grpId="0" animBg="1"/>
      <p:bldP spid="29" grpId="0" animBg="1"/>
      <p:bldP spid="30" grpId="0"/>
      <p:bldP spid="31" grpId="0"/>
      <p:bldP spid="34" grpId="0"/>
      <p:bldP spid="37" grpId="0"/>
      <p:bldP spid="39" grpId="0" animBg="1"/>
      <p:bldP spid="33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0" y="1052195"/>
            <a:ext cx="2606040" cy="31032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000628" y="3277832"/>
            <a:ext cx="843280" cy="49149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纸片</a:t>
            </a: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856016" y="1261560"/>
            <a:ext cx="1173480" cy="69151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塑料管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圆角矩形 7"/>
          <p:cNvSpPr/>
          <p:nvPr>
            <p:custDataLst>
              <p:tags r:id="rId4"/>
            </p:custDataLst>
          </p:nvPr>
        </p:nvSpPr>
        <p:spPr>
          <a:xfrm>
            <a:off x="4368165" y="764540"/>
            <a:ext cx="7032625" cy="2189480"/>
          </a:xfrm>
          <a:prstGeom prst="round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如图：大气压可以把纸片上的液柱托住。根据大气压所能托起液柱的最大高度，我们就能精确地测出大气压的数值。</a:t>
            </a:r>
          </a:p>
        </p:txBody>
      </p:sp>
      <p:sp>
        <p:nvSpPr>
          <p:cNvPr id="32773" name="下箭头 4"/>
          <p:cNvSpPr/>
          <p:nvPr>
            <p:custDataLst>
              <p:tags r:id="rId5"/>
            </p:custDataLst>
          </p:nvPr>
        </p:nvSpPr>
        <p:spPr>
          <a:xfrm>
            <a:off x="7320280" y="2853055"/>
            <a:ext cx="445770" cy="3587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79646"/>
          </a:solidFill>
          <a:ln w="25400" cap="flat" cmpd="sng">
            <a:solidFill>
              <a:srgbClr val="B66D3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2774" name="TextBox 5"/>
          <p:cNvSpPr txBox="1"/>
          <p:nvPr>
            <p:custDataLst>
              <p:tags r:id="rId6"/>
            </p:custDataLst>
          </p:nvPr>
        </p:nvSpPr>
        <p:spPr>
          <a:xfrm>
            <a:off x="5888673" y="3494405"/>
            <a:ext cx="3484880" cy="49149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accent6">
                <a:lumMod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600" kern="1200" cap="none" spc="0" normalizeH="0" baseline="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水柱太高，用水银代替</a:t>
            </a:r>
            <a:endParaRPr kumimoji="0" lang="zh-CN" altLang="en-US" sz="2600" kern="1200" cap="none" spc="0" normalizeH="0" baseline="0" noProof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2775" name="下箭头 6"/>
          <p:cNvSpPr/>
          <p:nvPr>
            <p:custDataLst>
              <p:tags r:id="rId7"/>
            </p:custDataLst>
          </p:nvPr>
        </p:nvSpPr>
        <p:spPr>
          <a:xfrm>
            <a:off x="7248525" y="4159885"/>
            <a:ext cx="627380" cy="36004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BACC6"/>
          </a:solidFill>
          <a:ln w="25400" cap="flat" cmpd="sng">
            <a:solidFill>
              <a:srgbClr val="357D9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2776" name="Text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56045" y="4796473"/>
            <a:ext cx="2164080" cy="491490"/>
          </a:xfrm>
          <a:prstGeom prst="rect">
            <a:avLst/>
          </a:prstGeom>
          <a:solidFill>
            <a:srgbClr val="F79646"/>
          </a:solidFill>
          <a:ln w="38100">
            <a:noFill/>
            <a:miter lim="800000"/>
          </a:ln>
          <a:effectLst>
            <a:outerShdw dist="20000" dir="5400000" algn="ctr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600" kern="1200" cap="none" spc="0" normalizeH="0" baseline="0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托里拆利实验</a:t>
            </a:r>
          </a:p>
        </p:txBody>
      </p:sp>
      <p:sp>
        <p:nvSpPr>
          <p:cNvPr id="32777" name="圆角矩形 8"/>
          <p:cNvSpPr/>
          <p:nvPr>
            <p:custDataLst>
              <p:tags r:id="rId9"/>
            </p:custDataLst>
          </p:nvPr>
        </p:nvSpPr>
        <p:spPr>
          <a:xfrm>
            <a:off x="4029710" y="5372735"/>
            <a:ext cx="6991985" cy="1007745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最早测定大气压的是意大利科学家托里拆利</a:t>
            </a: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263525" y="3327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256"/>
          <a:stretch>
            <a:fillRect/>
          </a:stretch>
        </p:blipFill>
        <p:spPr>
          <a:xfrm flipH="1">
            <a:off x="1703849" y="4520123"/>
            <a:ext cx="1304280" cy="1713390"/>
          </a:xfrm>
          <a:prstGeom prst="ellips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4" grpId="0" animBg="1"/>
      <p:bldP spid="32775" grpId="0" animBg="1"/>
      <p:bldP spid="32776" grpId="0" animBg="1"/>
      <p:bldP spid="327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/>
          <p:cNvSpPr txBox="1"/>
          <p:nvPr>
            <p:custDataLst>
              <p:tags r:id="rId1"/>
            </p:custDataLst>
          </p:nvPr>
        </p:nvSpPr>
        <p:spPr>
          <a:xfrm>
            <a:off x="1881188" y="928688"/>
            <a:ext cx="12553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实验四</a:t>
            </a:r>
          </a:p>
        </p:txBody>
      </p:sp>
      <p:pic>
        <p:nvPicPr>
          <p:cNvPr id="30723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r="83044"/>
          <a:stretch>
            <a:fillRect/>
          </a:stretch>
        </p:blipFill>
        <p:spPr>
          <a:xfrm>
            <a:off x="1965643" y="1556385"/>
            <a:ext cx="137160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17287" r="58281"/>
          <a:stretch>
            <a:fillRect/>
          </a:stretch>
        </p:blipFill>
        <p:spPr>
          <a:xfrm>
            <a:off x="3337243" y="1556385"/>
            <a:ext cx="197485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l="39510" r="34605"/>
          <a:stretch>
            <a:fillRect/>
          </a:stretch>
        </p:blipFill>
        <p:spPr>
          <a:xfrm>
            <a:off x="5159693" y="1556385"/>
            <a:ext cx="209232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 l="62840"/>
          <a:stretch>
            <a:fillRect/>
          </a:stretch>
        </p:blipFill>
        <p:spPr>
          <a:xfrm>
            <a:off x="7044373" y="1556385"/>
            <a:ext cx="300355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422275" y="4883150"/>
            <a:ext cx="11442065" cy="202120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实验中玻璃管内水银面的上方是</a:t>
            </a:r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真空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，管外水银面的上方是</a:t>
            </a:r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空气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因此，是大气压支持管内这段水银柱不会下落，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大气压的数值等于这段水银柱产生的压强。</a:t>
            </a:r>
          </a:p>
        </p:txBody>
      </p:sp>
      <p:sp>
        <p:nvSpPr>
          <p:cNvPr id="9" name="Text Box 5"/>
          <p:cNvSpPr/>
          <p:nvPr>
            <p:custDataLst>
              <p:tags r:id="rId7"/>
            </p:custDataLst>
          </p:nvPr>
        </p:nvSpPr>
        <p:spPr>
          <a:xfrm>
            <a:off x="4295775" y="764540"/>
            <a:ext cx="32632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托里拆利实验</a:t>
            </a: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63525" y="3327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/>
          <p:cNvSpPr txBox="1"/>
          <p:nvPr>
            <p:custDataLst>
              <p:tags r:id="rId1"/>
            </p:custDataLst>
          </p:nvPr>
        </p:nvSpPr>
        <p:spPr>
          <a:xfrm>
            <a:off x="1881188" y="928688"/>
            <a:ext cx="12553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实验四</a:t>
            </a:r>
          </a:p>
        </p:txBody>
      </p:sp>
      <p:sp>
        <p:nvSpPr>
          <p:cNvPr id="9" name="Text Box 5"/>
          <p:cNvSpPr/>
          <p:nvPr>
            <p:custDataLst>
              <p:tags r:id="rId2"/>
            </p:custDataLst>
          </p:nvPr>
        </p:nvSpPr>
        <p:spPr>
          <a:xfrm>
            <a:off x="4295775" y="764540"/>
            <a:ext cx="32632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托里拆利实验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63525" y="3327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pic>
        <p:nvPicPr>
          <p:cNvPr id="2" name="托里拆利实验mp4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3305" y="2276475"/>
            <a:ext cx="4848225" cy="2505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9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/>
          <p:cNvSpPr txBox="1"/>
          <p:nvPr>
            <p:custDataLst>
              <p:tags r:id="rId1"/>
            </p:custDataLst>
          </p:nvPr>
        </p:nvSpPr>
        <p:spPr>
          <a:xfrm>
            <a:off x="1881188" y="928688"/>
            <a:ext cx="12553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实验四</a:t>
            </a:r>
          </a:p>
        </p:txBody>
      </p:sp>
      <p:pic>
        <p:nvPicPr>
          <p:cNvPr id="6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l="62840"/>
          <a:stretch>
            <a:fillRect/>
          </a:stretch>
        </p:blipFill>
        <p:spPr>
          <a:xfrm>
            <a:off x="8184198" y="1557020"/>
            <a:ext cx="300355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176135" y="908685"/>
            <a:ext cx="3796665" cy="5835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实验方法：转换法</a:t>
            </a:r>
          </a:p>
        </p:txBody>
      </p:sp>
      <p:sp>
        <p:nvSpPr>
          <p:cNvPr id="9" name="Text Box 5"/>
          <p:cNvSpPr/>
          <p:nvPr>
            <p:custDataLst>
              <p:tags r:id="rId4"/>
            </p:custDataLst>
          </p:nvPr>
        </p:nvSpPr>
        <p:spPr>
          <a:xfrm>
            <a:off x="4295775" y="764540"/>
            <a:ext cx="32632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托里拆利实验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63525" y="3327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>
            <a:off x="9249197" y="4207430"/>
            <a:ext cx="54293" cy="142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直接箭头连接符 9"/>
          <p:cNvCxnSpPr/>
          <p:nvPr>
            <p:custDataLst>
              <p:tags r:id="rId7"/>
            </p:custDataLst>
          </p:nvPr>
        </p:nvCxnSpPr>
        <p:spPr>
          <a:xfrm flipH="1">
            <a:off x="9276343" y="3430190"/>
            <a:ext cx="1429" cy="777240"/>
          </a:xfrm>
          <a:prstGeom prst="straightConnector1">
            <a:avLst/>
          </a:prstGeom>
          <a:noFill/>
          <a:ln w="34925" cap="flat" cmpd="sng" algn="ctr">
            <a:solidFill>
              <a:srgbClr val="0000FF"/>
            </a:solidFill>
            <a:prstDash val="solid"/>
            <a:tailEnd type="stealth"/>
          </a:ln>
          <a:effectLst/>
        </p:spPr>
      </p:cxnSp>
      <p:cxnSp>
        <p:nvCxnSpPr>
          <p:cNvPr id="11" name="直接箭头连接符 10"/>
          <p:cNvCxnSpPr/>
          <p:nvPr>
            <p:custDataLst>
              <p:tags r:id="rId8"/>
            </p:custDataLst>
          </p:nvPr>
        </p:nvCxnSpPr>
        <p:spPr>
          <a:xfrm flipH="1" flipV="1">
            <a:off x="9277613" y="4208726"/>
            <a:ext cx="3810" cy="855980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tailEnd type="stealth"/>
          </a:ln>
          <a:effectLst/>
        </p:spPr>
      </p:cxn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9249197" y="3095730"/>
            <a:ext cx="840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水银</a:t>
            </a: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9355559" y="4449365"/>
            <a:ext cx="840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623570" y="1772920"/>
            <a:ext cx="6166485" cy="23996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在内外液面相平处取一个水平液片，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液片保持静止，根据二力平衡的原理可知：</a:t>
            </a: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600" i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=p</a:t>
            </a:r>
            <a:r>
              <a:rPr lang="zh-CN" altLang="en-US" sz="2600" i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根据液体压强公式得：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600" i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=p</a:t>
            </a:r>
            <a:r>
              <a:rPr lang="zh-CN" altLang="en-US" sz="2600" i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=ρ</a:t>
            </a:r>
            <a:r>
              <a:rPr lang="zh-CN" altLang="en-US" sz="2600" i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/>
          <p:cNvSpPr txBox="1"/>
          <p:nvPr>
            <p:custDataLst>
              <p:tags r:id="rId1"/>
            </p:custDataLst>
          </p:nvPr>
        </p:nvSpPr>
        <p:spPr>
          <a:xfrm>
            <a:off x="1881188" y="928688"/>
            <a:ext cx="12553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实验四</a:t>
            </a:r>
          </a:p>
        </p:txBody>
      </p:sp>
      <p:pic>
        <p:nvPicPr>
          <p:cNvPr id="6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/>
          <a:srcRect l="62840"/>
          <a:stretch>
            <a:fillRect/>
          </a:stretch>
        </p:blipFill>
        <p:spPr>
          <a:xfrm>
            <a:off x="8184198" y="1557020"/>
            <a:ext cx="300355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176135" y="908685"/>
            <a:ext cx="3796665" cy="5835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实验方法：转换法</a:t>
            </a:r>
          </a:p>
        </p:txBody>
      </p:sp>
      <p:sp>
        <p:nvSpPr>
          <p:cNvPr id="9" name="Text Box 5"/>
          <p:cNvSpPr/>
          <p:nvPr>
            <p:custDataLst>
              <p:tags r:id="rId4"/>
            </p:custDataLst>
          </p:nvPr>
        </p:nvSpPr>
        <p:spPr>
          <a:xfrm>
            <a:off x="4295775" y="764540"/>
            <a:ext cx="32632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托里拆利实验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>
            <a:off x="9249197" y="4207430"/>
            <a:ext cx="54293" cy="142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直接箭头连接符 9"/>
          <p:cNvCxnSpPr/>
          <p:nvPr>
            <p:custDataLst>
              <p:tags r:id="rId7"/>
            </p:custDataLst>
          </p:nvPr>
        </p:nvCxnSpPr>
        <p:spPr>
          <a:xfrm flipH="1">
            <a:off x="9276343" y="3430190"/>
            <a:ext cx="1429" cy="777240"/>
          </a:xfrm>
          <a:prstGeom prst="straightConnector1">
            <a:avLst/>
          </a:prstGeom>
          <a:noFill/>
          <a:ln w="34925" cap="flat" cmpd="sng" algn="ctr">
            <a:solidFill>
              <a:srgbClr val="0000FF"/>
            </a:solidFill>
            <a:prstDash val="solid"/>
            <a:tailEnd type="stealth"/>
          </a:ln>
          <a:effectLst/>
        </p:spPr>
      </p:cxnSp>
      <p:cxnSp>
        <p:nvCxnSpPr>
          <p:cNvPr id="11" name="直接箭头连接符 10"/>
          <p:cNvCxnSpPr/>
          <p:nvPr>
            <p:custDataLst>
              <p:tags r:id="rId8"/>
            </p:custDataLst>
          </p:nvPr>
        </p:nvCxnSpPr>
        <p:spPr>
          <a:xfrm flipH="1" flipV="1">
            <a:off x="9277613" y="4208726"/>
            <a:ext cx="3810" cy="855980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tailEnd type="stealth"/>
          </a:ln>
          <a:effectLst/>
        </p:spPr>
      </p:cxn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9249197" y="3095730"/>
            <a:ext cx="840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水银</a:t>
            </a: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9355559" y="4449365"/>
            <a:ext cx="840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" name="矩形: 圆角 4"/>
          <p:cNvSpPr/>
          <p:nvPr>
            <p:custDataLst>
              <p:tags r:id="rId11"/>
            </p:custDataLst>
          </p:nvPr>
        </p:nvSpPr>
        <p:spPr>
          <a:xfrm>
            <a:off x="407670" y="4796790"/>
            <a:ext cx="6981825" cy="1948180"/>
          </a:xfrm>
          <a:prstGeom prst="roundRect">
            <a:avLst>
              <a:gd name="adj" fmla="val 12574"/>
            </a:avLst>
          </a:prstGeom>
          <a:solidFill>
            <a:srgbClr val="5B9BD5">
              <a:lumMod val="20000"/>
              <a:lumOff val="80000"/>
            </a:srgbClr>
          </a:solidFill>
          <a:ln w="28575" cap="flat" cmpd="sng" algn="ctr">
            <a:solidFill>
              <a:srgbClr val="5B9BD5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玻璃管中不能混有气泡，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否则管内外水银面高度差偏小，实验结果偏小</a:t>
            </a: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12"/>
            </p:custDataLst>
          </p:nvPr>
        </p:nvSpPr>
        <p:spPr>
          <a:xfrm>
            <a:off x="551899" y="1628807"/>
            <a:ext cx="11333107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大气压强的数值等于它支撑的这段水银柱产生的压强。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即</a:t>
            </a: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600" i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大气</a:t>
            </a: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=p</a:t>
            </a:r>
            <a:r>
              <a:rPr lang="zh-CN" altLang="en-US" sz="2600" i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=ρ</a:t>
            </a:r>
            <a:r>
              <a:rPr lang="zh-CN" altLang="en-US" sz="2600" i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zh-CN" altLang="en-US" sz="26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gh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endParaRPr lang="zh-CN" altLang="en-US" sz="26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管内水银（汞）柱的高度只取决于大气压的大小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和管的粗细、倾斜角度、长度、形状都无关。</a:t>
            </a:r>
          </a:p>
        </p:txBody>
      </p:sp>
      <p:sp>
        <p:nvSpPr>
          <p:cNvPr id="7" name="流程图: 延期 6"/>
          <p:cNvSpPr/>
          <p:nvPr>
            <p:custDataLst>
              <p:tags r:id="rId13"/>
            </p:custDataLst>
          </p:nvPr>
        </p:nvSpPr>
        <p:spPr>
          <a:xfrm>
            <a:off x="740683" y="5009479"/>
            <a:ext cx="2123843" cy="472402"/>
          </a:xfrm>
          <a:prstGeom prst="flowChartDela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特别提醒！</a:t>
            </a:r>
            <a:endParaRPr lang="zh-CN" altLang="en-US" sz="280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18" y="4875475"/>
            <a:ext cx="936625" cy="7404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816725" y="114935"/>
            <a:ext cx="2506345" cy="2897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9696450" y="44450"/>
            <a:ext cx="2348230" cy="3054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024495" y="2984500"/>
            <a:ext cx="4167188" cy="387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组合 22"/>
          <p:cNvGrpSpPr/>
          <p:nvPr>
            <p:custDataLst>
              <p:tags r:id="rId18"/>
            </p:custDataLst>
          </p:nvPr>
        </p:nvGrpSpPr>
        <p:grpSpPr>
          <a:xfrm>
            <a:off x="1401445" y="2811145"/>
            <a:ext cx="1985010" cy="546100"/>
            <a:chOff x="3697" y="8357"/>
            <a:chExt cx="4005" cy="1144"/>
          </a:xfrm>
        </p:grpSpPr>
        <p:sp>
          <p:nvSpPr>
            <p:cNvPr id="24" name="下弧形箭头 23"/>
            <p:cNvSpPr/>
            <p:nvPr>
              <p:custDataLst>
                <p:tags r:id="rId19"/>
              </p:custDataLst>
            </p:nvPr>
          </p:nvSpPr>
          <p:spPr>
            <a:xfrm flipH="1">
              <a:off x="3697" y="8357"/>
              <a:ext cx="4005" cy="1144"/>
            </a:xfrm>
            <a:prstGeom prst="curvedUpArrow">
              <a:avLst>
                <a:gd name="adj1" fmla="val 4821"/>
                <a:gd name="adj2" fmla="val 26756"/>
                <a:gd name="adj3" fmla="val 28722"/>
              </a:avLst>
            </a:prstGeom>
            <a:solidFill>
              <a:srgbClr val="02B3C5"/>
            </a:solidFill>
            <a:ln w="25400" cap="flat" cmpd="sng" algn="ctr">
              <a:solidFill>
                <a:srgbClr val="02B3C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0"/>
              </p:custDataLst>
            </p:nvPr>
          </p:nvSpPr>
          <p:spPr>
            <a:xfrm>
              <a:off x="4301" y="8444"/>
              <a:ext cx="3105" cy="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只决定于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5" grpId="0"/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pic>
        <p:nvPicPr>
          <p:cNvPr id="6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 l="62840"/>
          <a:stretch>
            <a:fillRect/>
          </a:stretch>
        </p:blipFill>
        <p:spPr>
          <a:xfrm>
            <a:off x="8328343" y="1628775"/>
            <a:ext cx="300355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5"/>
          <p:cNvSpPr/>
          <p:nvPr>
            <p:custDataLst>
              <p:tags r:id="rId3"/>
            </p:custDataLst>
          </p:nvPr>
        </p:nvSpPr>
        <p:spPr>
          <a:xfrm>
            <a:off x="4799965" y="764540"/>
            <a:ext cx="23964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标准大气压</a:t>
            </a:r>
          </a:p>
        </p:txBody>
      </p:sp>
      <p:sp>
        <p:nvSpPr>
          <p:cNvPr id="11266" name="Text Box 5"/>
          <p:cNvSpPr txBox="1"/>
          <p:nvPr>
            <p:custDataLst>
              <p:tags r:id="rId4"/>
            </p:custDataLst>
          </p:nvPr>
        </p:nvSpPr>
        <p:spPr>
          <a:xfrm>
            <a:off x="2415525" y="3573650"/>
            <a:ext cx="17716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0000FF"/>
                </a:solidFill>
                <a:latin typeface="Euclid Symbol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水银</a:t>
            </a:r>
            <a:r>
              <a:rPr lang="zh-CN" altLang="en-US" sz="24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gh</a:t>
            </a:r>
          </a:p>
        </p:txBody>
      </p:sp>
      <p:sp>
        <p:nvSpPr>
          <p:cNvPr id="11267" name="Text Box 6"/>
          <p:cNvSpPr txBox="1"/>
          <p:nvPr>
            <p:custDataLst>
              <p:tags r:id="rId5"/>
            </p:custDataLst>
          </p:nvPr>
        </p:nvSpPr>
        <p:spPr>
          <a:xfrm>
            <a:off x="2398747" y="4153825"/>
            <a:ext cx="53721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=13.6×10</a:t>
            </a:r>
            <a:r>
              <a:rPr lang="en-US" altLang="zh-CN" sz="2400" b="1" baseline="30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 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kg/m</a:t>
            </a:r>
            <a:r>
              <a:rPr lang="en-US" altLang="zh-CN" sz="2400" b="1" baseline="30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×9.8 N/kg×0.76 m</a:t>
            </a:r>
          </a:p>
        </p:txBody>
      </p:sp>
      <p:sp>
        <p:nvSpPr>
          <p:cNvPr id="11268" name="Text Box 7"/>
          <p:cNvSpPr txBox="1"/>
          <p:nvPr>
            <p:custDataLst>
              <p:tags r:id="rId6"/>
            </p:custDataLst>
          </p:nvPr>
        </p:nvSpPr>
        <p:spPr>
          <a:xfrm>
            <a:off x="2385052" y="4739182"/>
            <a:ext cx="247697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=1.013×10</a:t>
            </a:r>
            <a:r>
              <a:rPr lang="en-US" altLang="zh-CN" sz="2400" b="1" baseline="30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 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</a:p>
        </p:txBody>
      </p:sp>
      <p:sp>
        <p:nvSpPr>
          <p:cNvPr id="11269" name="Text Box 8"/>
          <p:cNvSpPr txBox="1"/>
          <p:nvPr>
            <p:custDataLst>
              <p:tags r:id="rId7"/>
            </p:custDataLst>
          </p:nvPr>
        </p:nvSpPr>
        <p:spPr>
          <a:xfrm>
            <a:off x="1385055" y="3552014"/>
            <a:ext cx="162044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水银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TextBox 20"/>
          <p:cNvSpPr txBox="1"/>
          <p:nvPr>
            <p:custDataLst>
              <p:tags r:id="rId8"/>
            </p:custDataLst>
          </p:nvPr>
        </p:nvSpPr>
        <p:spPr>
          <a:xfrm>
            <a:off x="1343959" y="6092561"/>
            <a:ext cx="5996940" cy="4914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粗略计算标准大气压可取为1.0×10</a:t>
            </a:r>
            <a:r>
              <a:rPr lang="zh-CN" altLang="en-US" sz="260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 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Pa</a:t>
            </a:r>
            <a:r>
              <a:rPr lang="zh-CN" altLang="en-US" sz="225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sz="225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23729" y="1628907"/>
            <a:ext cx="6256915" cy="189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在海平面处做托里拆利实验时，测得管内外水银面的高度差为</a:t>
            </a:r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760mm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。通常把这样大小的大气压叫做</a:t>
            </a:r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标准大气压p</a:t>
            </a:r>
            <a:r>
              <a:rPr lang="zh-CN" altLang="en-US" sz="2600" baseline="-250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" name="Text Box 13"/>
          <p:cNvSpPr txBox="1"/>
          <p:nvPr>
            <p:custDataLst>
              <p:tags r:id="rId10"/>
            </p:custDataLst>
          </p:nvPr>
        </p:nvSpPr>
        <p:spPr>
          <a:xfrm>
            <a:off x="623253" y="5400358"/>
            <a:ext cx="815721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物理意义：1m</a:t>
            </a:r>
            <a:r>
              <a:rPr lang="zh-CN" altLang="en-US" sz="260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的面积上所受的大气压力为1.013×10</a:t>
            </a:r>
            <a:r>
              <a:rPr lang="zh-CN" altLang="en-US" sz="260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  <p:bldP spid="11268" grpId="0"/>
      <p:bldP spid="11269" grpId="0"/>
      <p:bldP spid="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8029" y="1721752"/>
            <a:ext cx="5297854" cy="3651464"/>
          </a:xfrm>
          <a:prstGeom prst="round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</p:pic>
      <p:pic>
        <p:nvPicPr>
          <p:cNvPr id="6146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26070"/>
          <a:stretch>
            <a:fillRect/>
          </a:stretch>
        </p:blipFill>
        <p:spPr>
          <a:xfrm>
            <a:off x="6370771" y="1721752"/>
            <a:ext cx="5349247" cy="3651464"/>
          </a:xfrm>
          <a:prstGeom prst="round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</p:pic>
      <p:sp>
        <p:nvSpPr>
          <p:cNvPr id="6147" name="文本框 4"/>
          <p:cNvSpPr/>
          <p:nvPr>
            <p:custDataLst>
              <p:tags r:id="rId3"/>
            </p:custDataLst>
          </p:nvPr>
        </p:nvSpPr>
        <p:spPr>
          <a:xfrm>
            <a:off x="732104" y="476672"/>
            <a:ext cx="11521280" cy="75661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液体内部朝各处都有压强，是因为液体具有流动性且受重力。</a:t>
            </a:r>
          </a:p>
        </p:txBody>
      </p:sp>
      <p:sp>
        <p:nvSpPr>
          <p:cNvPr id="6148" name="文本框 5"/>
          <p:cNvSpPr/>
          <p:nvPr>
            <p:custDataLst>
              <p:tags r:id="rId4"/>
            </p:custDataLst>
          </p:nvPr>
        </p:nvSpPr>
        <p:spPr>
          <a:xfrm>
            <a:off x="911424" y="5877272"/>
            <a:ext cx="10643870" cy="69151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我们生活在大气层的底部，那大气有没有朝各个方向的压强呢？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sp>
        <p:nvSpPr>
          <p:cNvPr id="2" name="Text Box 5"/>
          <p:cNvSpPr/>
          <p:nvPr>
            <p:custDataLst>
              <p:tags r:id="rId2"/>
            </p:custDataLst>
          </p:nvPr>
        </p:nvSpPr>
        <p:spPr>
          <a:xfrm>
            <a:off x="4799965" y="764540"/>
            <a:ext cx="23964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标准大气压</a:t>
            </a: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2305050" y="1556385"/>
            <a:ext cx="6858000" cy="1092200"/>
            <a:chOff x="982" y="2225"/>
            <a:chExt cx="10800" cy="1720"/>
          </a:xfrm>
        </p:grpSpPr>
        <p:sp>
          <p:nvSpPr>
            <p:cNvPr id="34819" name="Rectangle 2"/>
            <p:cNvSpPr txBox="1"/>
            <p:nvPr>
              <p:custDataLst>
                <p:tags r:id="rId17"/>
              </p:custDataLst>
            </p:nvPr>
          </p:nvSpPr>
          <p:spPr>
            <a:xfrm>
              <a:off x="982" y="2792"/>
              <a:ext cx="10800" cy="108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vert="horz" wrap="square" lIns="91440" tIns="45720" rIns="91440" bIns="45720" rtlCol="0" anchor="t"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1F497D"/>
                  </a:solidFill>
                  <a:latin typeface="+mn-ea"/>
                  <a:ea typeface="+mn-ea"/>
                  <a:cs typeface="+mn-ea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1F497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1F497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1F497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1F497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1F497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1F497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1F497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1F497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</a:pPr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  </a:t>
              </a:r>
              <a:r>
                <a:rPr lang="zh-CN" altLang="en-US" sz="26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一个大气压能支持多高的水呢？</a:t>
              </a:r>
            </a:p>
          </p:txBody>
        </p:sp>
        <p:pic>
          <p:nvPicPr>
            <p:cNvPr id="19461" name="Picture 6" descr="？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549" y="2225"/>
              <a:ext cx="1290" cy="17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3344839" y="2923025"/>
            <a:ext cx="2955843" cy="49149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根据：</a:t>
            </a:r>
            <a:r>
              <a:rPr lang="en-US" altLang="zh-CN" sz="2200" i="1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en-US"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大</a:t>
            </a:r>
            <a:r>
              <a:rPr lang="en-US" altLang="zh-CN" sz="220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2200" i="1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ρ</a:t>
            </a:r>
            <a:r>
              <a:rPr lang="zh-CN" altLang="en-US"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水银</a:t>
            </a:r>
            <a:r>
              <a:rPr lang="en-US" altLang="zh-CN" sz="2200" i="1" err="1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gh</a:t>
            </a:r>
          </a:p>
        </p:txBody>
      </p: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2665269" y="4051997"/>
            <a:ext cx="6948346" cy="862693"/>
            <a:chOff x="1345980" y="4470413"/>
            <a:chExt cx="11825434" cy="1147746"/>
          </a:xfrm>
        </p:grpSpPr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1345980" y="4757417"/>
              <a:ext cx="11825434" cy="61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zh-CN" altLang="en-US" sz="2000" baseline="-250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水</a:t>
              </a:r>
              <a:r>
                <a:rPr lang="en-US" altLang="zh-CN" sz="20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=              </a:t>
              </a:r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=</a:t>
              </a:r>
              <a:r>
                <a:rPr lang="en-US" altLang="zh-CN" sz="20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                                               =10.33m</a:t>
              </a:r>
            </a:p>
          </p:txBody>
        </p:sp>
        <p:grpSp>
          <p:nvGrpSpPr>
            <p:cNvPr id="13" name="组合 12"/>
            <p:cNvGrpSpPr/>
            <p:nvPr>
              <p:custDataLst>
                <p:tags r:id="rId9"/>
              </p:custDataLst>
            </p:nvPr>
          </p:nvGrpSpPr>
          <p:grpSpPr>
            <a:xfrm>
              <a:off x="2450194" y="4470413"/>
              <a:ext cx="1144235" cy="1016418"/>
              <a:chOff x="4798807" y="4596502"/>
              <a:chExt cx="1144235" cy="1016418"/>
            </a:xfrm>
          </p:grpSpPr>
          <p:sp>
            <p:nvSpPr>
              <p:cNvPr id="21" name="矩形 20"/>
              <p:cNvSpPr/>
              <p:nvPr>
                <p:custDataLst>
                  <p:tags r:id="rId14"/>
                </p:custDataLst>
              </p:nvPr>
            </p:nvSpPr>
            <p:spPr>
              <a:xfrm>
                <a:off x="4993571" y="4596502"/>
                <a:ext cx="827177" cy="532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</a:t>
                </a:r>
                <a:r>
                  <a:rPr lang="zh-CN" altLang="en-US" sz="112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大</a:t>
                </a:r>
              </a:p>
            </p:txBody>
          </p:sp>
          <p:sp>
            <p:nvSpPr>
              <p:cNvPr id="22" name="矩形 2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908522" y="5080604"/>
                <a:ext cx="1034520" cy="532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ρ</a:t>
                </a:r>
                <a:r>
                  <a:rPr lang="zh-CN" altLang="en-US" sz="2000" baseline="-2500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水</a:t>
                </a:r>
                <a:r>
                  <a:rPr lang="en-US" altLang="zh-CN" sz="20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  <p:cxnSp>
            <p:nvCxnSpPr>
              <p:cNvPr id="23" name="直接连接符 22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798807" y="5153891"/>
                <a:ext cx="1002197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" name="组合 14"/>
            <p:cNvGrpSpPr/>
            <p:nvPr>
              <p:custDataLst>
                <p:tags r:id="rId10"/>
              </p:custDataLst>
            </p:nvPr>
          </p:nvGrpSpPr>
          <p:grpSpPr>
            <a:xfrm>
              <a:off x="4474700" y="4514397"/>
              <a:ext cx="5225596" cy="1103762"/>
              <a:chOff x="5499666" y="4619934"/>
              <a:chExt cx="5225596" cy="11037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矩形 17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6201749" y="4619934"/>
                    <a:ext cx="2817754" cy="9464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:r>
                      <a:rPr lang="en-US" altLang="zh-CN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1.013×</a:t>
                    </a:r>
                    <a14:m>
                      <m:oMath xmlns:m="http://schemas.openxmlformats.org/officeDocument/2006/math"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zh-CN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oMath>
                    </a14:m>
                    <a:r>
                      <a:rPr lang="en-US" altLang="zh-CN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pa</a:t>
                    </a:r>
                    <a:endParaRPr lang="zh-CN" altLang="en-US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endParaRPr>
                  </a:p>
                  <a:p>
                    <a:endParaRPr lang="zh-CN" altLang="en-US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18" name="矩形 17"/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6201749" y="4619934"/>
                    <a:ext cx="2817754" cy="946479"/>
                  </a:xfrm>
                  <a:prstGeom prst="rect">
                    <a:avLst/>
                  </a:prstGeom>
                  <a:blipFill rotWithShape="1"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矩形 18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5577377" y="5191381"/>
                    <a:ext cx="5016872" cy="5323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:r>
                      <a:rPr lang="en-US" altLang="zh-CN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1.0×</a:t>
                    </a:r>
                    <a14:m>
                      <m:oMath xmlns:m="http://schemas.openxmlformats.org/officeDocument/2006/math"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zh-CN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oMath>
                    </a14:m>
                    <a:r>
                      <a:rPr lang="en-US" altLang="zh-CN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×9.8N/kg</a:t>
                    </a: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19" name="矩形 18"/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5577377" y="5191381"/>
                    <a:ext cx="5016872" cy="532315"/>
                  </a:xfrm>
                  <a:prstGeom prst="rect">
                    <a:avLst/>
                  </a:prstGeom>
                  <a:blipFill rotWithShape="1"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直接连接符 19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5499666" y="5133045"/>
                <a:ext cx="5225596" cy="294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3344545" y="3428365"/>
            <a:ext cx="5389880" cy="491490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1F497D"/>
                </a:solidFill>
                <a:latin typeface="+mn-ea"/>
                <a:ea typeface="+mn-ea"/>
                <a:cs typeface="+mn-e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1F497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1F497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1F497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1F497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1F497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1F497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1F497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1F497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buClrTx/>
              <a:buSzTx/>
            </a:pPr>
            <a:r>
              <a:rPr lang="zh-CN" altLang="en-US" sz="26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把 ρ</a:t>
            </a:r>
            <a:r>
              <a:rPr lang="zh-CN" altLang="en-US" sz="2600" baseline="-250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换成 ρ</a:t>
            </a:r>
            <a:r>
              <a:rPr lang="zh-CN" altLang="en-US" sz="2600" baseline="-250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，则托起的水柱高度 :</a:t>
            </a: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3378835" y="5311775"/>
            <a:ext cx="4363720" cy="49149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相当于大约3层楼的高度。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sp>
        <p:nvSpPr>
          <p:cNvPr id="78851" name="Text Box 3"/>
          <p:cNvSpPr txBox="1"/>
          <p:nvPr>
            <p:custDataLst>
              <p:tags r:id="rId2"/>
            </p:custDataLst>
          </p:nvPr>
        </p:nvSpPr>
        <p:spPr>
          <a:xfrm>
            <a:off x="584835" y="1628775"/>
            <a:ext cx="4976495" cy="3091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如图，记录刚刚拉脱时</a:t>
            </a:r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弹簧测力计的读数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，这就是大气对吸盘的压力。再量出吸盘与桌面的接触面积，根据公式                算出大气压的大小。</a:t>
            </a:r>
          </a:p>
        </p:txBody>
      </p:sp>
      <p:sp>
        <p:nvSpPr>
          <p:cNvPr id="78852" name="Text Box 4"/>
          <p:cNvSpPr txBox="1"/>
          <p:nvPr>
            <p:custDataLst>
              <p:tags r:id="rId3"/>
            </p:custDataLst>
          </p:nvPr>
        </p:nvSpPr>
        <p:spPr>
          <a:xfrm>
            <a:off x="1343343" y="4834255"/>
            <a:ext cx="28575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/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用吸盘测量大气压</a:t>
            </a:r>
          </a:p>
        </p:txBody>
      </p:sp>
      <p:sp>
        <p:nvSpPr>
          <p:cNvPr id="78854" name="Rectangle 6"/>
          <p:cNvSpPr/>
          <p:nvPr>
            <p:custDataLst>
              <p:tags r:id="rId4"/>
            </p:custDataLst>
          </p:nvPr>
        </p:nvSpPr>
        <p:spPr>
          <a:xfrm>
            <a:off x="767715" y="5405755"/>
            <a:ext cx="404495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 algn="l">
              <a:buClrTx/>
              <a:buSzTx/>
            </a:pPr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只能估测大气压，不精确。</a:t>
            </a:r>
          </a:p>
        </p:txBody>
      </p:sp>
      <p:pic>
        <p:nvPicPr>
          <p:cNvPr id="78855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5664200" y="1557020"/>
            <a:ext cx="3187700" cy="2384425"/>
          </a:xfrm>
          <a:prstGeom prst="ellipse">
            <a:avLst/>
          </a:prstGeom>
          <a:noFill/>
          <a:ln w="9525">
            <a:noFill/>
          </a:ln>
        </p:spPr>
      </p:pic>
      <p:graphicFrame>
        <p:nvGraphicFramePr>
          <p:cNvPr id="34825" name="对象 1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3503930" y="3429000"/>
          <a:ext cx="104457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8" imgW="977900" imgH="889000" progId="Equation.KSEE3">
                  <p:embed/>
                </p:oleObj>
              </mc:Choice>
              <mc:Fallback>
                <p:oleObj r:id="rId28" imgW="977900" imgH="8890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9">
                        <a:biLevel thresh="50000"/>
                      </a:blip>
                      <a:stretch>
                        <a:fillRect/>
                      </a:stretch>
                    </p:blipFill>
                    <p:spPr>
                      <a:xfrm>
                        <a:off x="3503930" y="3429000"/>
                        <a:ext cx="1044575" cy="949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椭圆 2"/>
          <p:cNvSpPr/>
          <p:nvPr>
            <p:custDataLst>
              <p:tags r:id="rId7"/>
            </p:custDataLst>
          </p:nvPr>
        </p:nvSpPr>
        <p:spPr>
          <a:xfrm flipV="1">
            <a:off x="7944485" y="3432810"/>
            <a:ext cx="131445" cy="133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3" name="直接箭头连接符 12"/>
          <p:cNvCxnSpPr/>
          <p:nvPr>
            <p:custDataLst>
              <p:tags r:id="rId8"/>
            </p:custDataLst>
          </p:nvPr>
        </p:nvCxnSpPr>
        <p:spPr>
          <a:xfrm flipH="1">
            <a:off x="8009255" y="3486785"/>
            <a:ext cx="0" cy="9944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6499860" y="4004945"/>
            <a:ext cx="1442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大气压力</a:t>
            </a:r>
          </a:p>
        </p:txBody>
      </p:sp>
      <p:cxnSp>
        <p:nvCxnSpPr>
          <p:cNvPr id="15" name="直接箭头连接符 14"/>
          <p:cNvCxnSpPr/>
          <p:nvPr>
            <p:custDataLst>
              <p:tags r:id="rId10"/>
            </p:custDataLst>
          </p:nvPr>
        </p:nvCxnSpPr>
        <p:spPr>
          <a:xfrm flipH="1" flipV="1">
            <a:off x="8010525" y="2353945"/>
            <a:ext cx="0" cy="5759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8075930" y="2566035"/>
            <a:ext cx="904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</a:t>
            </a:r>
          </a:p>
        </p:txBody>
      </p:sp>
      <p:cxnSp>
        <p:nvCxnSpPr>
          <p:cNvPr id="17" name="直接箭头连接符 16"/>
          <p:cNvCxnSpPr/>
          <p:nvPr>
            <p:custDataLst>
              <p:tags r:id="rId12"/>
            </p:custDataLst>
          </p:nvPr>
        </p:nvCxnSpPr>
        <p:spPr>
          <a:xfrm flipH="1" flipV="1">
            <a:off x="8009890" y="2910840"/>
            <a:ext cx="0" cy="5759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8075930" y="3105785"/>
            <a:ext cx="904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拉力</a:t>
            </a: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9391650" y="1101090"/>
            <a:ext cx="2535555" cy="8299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吸盘刚拉动瞬间受力平衡</a:t>
            </a:r>
          </a:p>
        </p:txBody>
      </p:sp>
      <p:sp>
        <p:nvSpPr>
          <p:cNvPr id="20" name="下箭头 19"/>
          <p:cNvSpPr/>
          <p:nvPr>
            <p:custDataLst>
              <p:tags r:id="rId15"/>
            </p:custDataLst>
          </p:nvPr>
        </p:nvSpPr>
        <p:spPr>
          <a:xfrm>
            <a:off x="10415905" y="2179320"/>
            <a:ext cx="487045" cy="375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6"/>
            </p:custDataLst>
          </p:nvPr>
        </p:nvSpPr>
        <p:spPr>
          <a:xfrm>
            <a:off x="9192260" y="2626995"/>
            <a:ext cx="30149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大气压力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=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重力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拉力</a:t>
            </a:r>
          </a:p>
        </p:txBody>
      </p:sp>
      <p:sp>
        <p:nvSpPr>
          <p:cNvPr id="22" name="下箭头 21"/>
          <p:cNvSpPr/>
          <p:nvPr>
            <p:custDataLst>
              <p:tags r:id="rId17"/>
            </p:custDataLst>
          </p:nvPr>
        </p:nvSpPr>
        <p:spPr>
          <a:xfrm>
            <a:off x="10416540" y="3298825"/>
            <a:ext cx="487045" cy="375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8"/>
            </p:custDataLst>
          </p:nvPr>
        </p:nvSpPr>
        <p:spPr>
          <a:xfrm>
            <a:off x="8938260" y="3789045"/>
            <a:ext cx="32689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sz="24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再测出吸盘的受力面积</a:t>
            </a:r>
          </a:p>
        </p:txBody>
      </p:sp>
      <p:sp>
        <p:nvSpPr>
          <p:cNvPr id="24" name="下箭头 23"/>
          <p:cNvSpPr/>
          <p:nvPr>
            <p:custDataLst>
              <p:tags r:id="rId19"/>
            </p:custDataLst>
          </p:nvPr>
        </p:nvSpPr>
        <p:spPr>
          <a:xfrm>
            <a:off x="10415905" y="4418330"/>
            <a:ext cx="487045" cy="375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8" name="组合 27"/>
          <p:cNvGrpSpPr/>
          <p:nvPr>
            <p:custDataLst>
              <p:tags r:id="rId20"/>
            </p:custDataLst>
          </p:nvPr>
        </p:nvGrpSpPr>
        <p:grpSpPr>
          <a:xfrm>
            <a:off x="9911715" y="4855210"/>
            <a:ext cx="1419860" cy="1096645"/>
            <a:chOff x="7651" y="8240"/>
            <a:chExt cx="2236" cy="1727"/>
          </a:xfrm>
        </p:grpSpPr>
        <p:sp>
          <p:nvSpPr>
            <p:cNvPr id="25" name="矩形 24"/>
            <p:cNvSpPr/>
            <p:nvPr>
              <p:custDataLst>
                <p:tags r:id="rId21"/>
              </p:custDataLst>
            </p:nvPr>
          </p:nvSpPr>
          <p:spPr>
            <a:xfrm>
              <a:off x="7651" y="8240"/>
              <a:ext cx="2236" cy="17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4" name="文本框 113"/>
            <p:cNvSpPr txBox="1"/>
            <p:nvPr>
              <p:custDataLst>
                <p:tags r:id="rId22"/>
              </p:custDataLst>
            </p:nvPr>
          </p:nvSpPr>
          <p:spPr>
            <a:xfrm>
              <a:off x="8767" y="8352"/>
              <a:ext cx="72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</a:p>
          </p:txBody>
        </p:sp>
        <p:cxnSp>
          <p:nvCxnSpPr>
            <p:cNvPr id="115" name="直接连接符 114"/>
            <p:cNvCxnSpPr/>
            <p:nvPr>
              <p:custDataLst>
                <p:tags r:id="rId23"/>
              </p:custDataLst>
            </p:nvPr>
          </p:nvCxnSpPr>
          <p:spPr>
            <a:xfrm>
              <a:off x="8731" y="9121"/>
              <a:ext cx="7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文本框 115"/>
            <p:cNvSpPr txBox="1"/>
            <p:nvPr>
              <p:custDataLst>
                <p:tags r:id="rId24"/>
              </p:custDataLst>
            </p:nvPr>
          </p:nvSpPr>
          <p:spPr>
            <a:xfrm>
              <a:off x="8767" y="9123"/>
              <a:ext cx="72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17" name="文本框 116"/>
            <p:cNvSpPr txBox="1"/>
            <p:nvPr>
              <p:custDataLst>
                <p:tags r:id="rId25"/>
              </p:custDataLst>
            </p:nvPr>
          </p:nvSpPr>
          <p:spPr>
            <a:xfrm>
              <a:off x="7823" y="8662"/>
              <a:ext cx="126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p=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  <p:bldP spid="78852" grpId="0" animBg="1"/>
      <p:bldP spid="78854" grpId="0" animBg="1"/>
      <p:bldP spid="3" grpId="0" animBg="1"/>
      <p:bldP spid="14" grpId="0"/>
      <p:bldP spid="16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sp>
        <p:nvSpPr>
          <p:cNvPr id="3" name="Text Box 5"/>
          <p:cNvSpPr/>
          <p:nvPr>
            <p:custDataLst>
              <p:tags r:id="rId2"/>
            </p:custDataLst>
          </p:nvPr>
        </p:nvSpPr>
        <p:spPr>
          <a:xfrm>
            <a:off x="5367655" y="764540"/>
            <a:ext cx="14560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气压计</a:t>
            </a:r>
          </a:p>
        </p:txBody>
      </p:sp>
      <p:sp>
        <p:nvSpPr>
          <p:cNvPr id="12291" name="TextBox 5"/>
          <p:cNvSpPr/>
          <p:nvPr>
            <p:custDataLst>
              <p:tags r:id="rId3"/>
            </p:custDataLst>
          </p:nvPr>
        </p:nvSpPr>
        <p:spPr>
          <a:xfrm>
            <a:off x="1847850" y="2400353"/>
            <a:ext cx="675005" cy="286131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水银气压计</a:t>
            </a:r>
          </a:p>
        </p:txBody>
      </p:sp>
      <p:pic>
        <p:nvPicPr>
          <p:cNvPr id="12294" name="图片 12293">
            <a:hlinkClick r:id="rId14" action="ppaction://hlinkfile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53848" y="2205011"/>
            <a:ext cx="880059" cy="32529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3863975" y="2204720"/>
            <a:ext cx="3705860" cy="3583940"/>
            <a:chOff x="6085" y="3472"/>
            <a:chExt cx="5836" cy="5644"/>
          </a:xfrm>
        </p:grpSpPr>
        <p:sp>
          <p:nvSpPr>
            <p:cNvPr id="12293" name="TextBox 7"/>
            <p:cNvSpPr/>
            <p:nvPr>
              <p:custDataLst>
                <p:tags r:id="rId11"/>
              </p:custDataLst>
            </p:nvPr>
          </p:nvSpPr>
          <p:spPr>
            <a:xfrm>
              <a:off x="6713" y="7810"/>
              <a:ext cx="4168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91440" rIns="91440" anchor="t" anchorCtr="0">
              <a:no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  <a:buClrTx/>
                <a:buSzTx/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金属盒气压计</a:t>
              </a:r>
            </a:p>
            <a:p>
              <a:pPr lvl="0" algn="ctr">
                <a:lnSpc>
                  <a:spcPct val="150000"/>
                </a:lnSpc>
                <a:spcBef>
                  <a:spcPct val="0"/>
                </a:spcBef>
                <a:buClrTx/>
                <a:buSzTx/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（又称无液气压计）</a:t>
              </a:r>
            </a:p>
          </p:txBody>
        </p:sp>
        <p:pic>
          <p:nvPicPr>
            <p:cNvPr id="6" name="图片 5" descr="04104001">
              <a:hlinkClick r:id="rId14" action="ppaction://hlinkfile"/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085" y="3472"/>
              <a:ext cx="5837" cy="4157"/>
            </a:xfrm>
            <a:prstGeom prst="rect">
              <a:avLst/>
            </a:prstGeom>
          </p:spPr>
        </p:pic>
      </p:grpSp>
      <p:sp>
        <p:nvSpPr>
          <p:cNvPr id="7" name="TextBox 5"/>
          <p:cNvSpPr/>
          <p:nvPr>
            <p:custDataLst>
              <p:tags r:id="rId6"/>
            </p:custDataLst>
          </p:nvPr>
        </p:nvSpPr>
        <p:spPr>
          <a:xfrm>
            <a:off x="2279650" y="2348865"/>
            <a:ext cx="553720" cy="28473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rIns="9144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要竖直悬挂</a:t>
            </a:r>
          </a:p>
        </p:txBody>
      </p: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7932303" y="2204857"/>
            <a:ext cx="3874135" cy="2562225"/>
            <a:chOff x="4859538" y="1954032"/>
            <a:chExt cx="3874135" cy="2562225"/>
          </a:xfrm>
        </p:grpSpPr>
        <p:sp>
          <p:nvSpPr>
            <p:cNvPr id="15" name="矩形 14"/>
            <p:cNvSpPr/>
            <p:nvPr>
              <p:custDataLst>
                <p:tags r:id="rId8"/>
              </p:custDataLst>
            </p:nvPr>
          </p:nvSpPr>
          <p:spPr>
            <a:xfrm>
              <a:off x="4859538" y="3932692"/>
              <a:ext cx="3874135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91440" rIns="91440" anchor="t" anchorCtr="0">
              <a:no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  <a:buClrTx/>
                <a:buSzTx/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氧气瓶和灭火器上的气压计</a:t>
              </a:r>
            </a:p>
            <a:p>
              <a:pPr lvl="0" algn="ctr">
                <a:lnSpc>
                  <a:spcPct val="150000"/>
                </a:lnSpc>
                <a:spcBef>
                  <a:spcPct val="0"/>
                </a:spcBef>
                <a:buClrTx/>
                <a:buSzTx/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也是一种无液气压计。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4967488" y="1954032"/>
              <a:ext cx="1944568" cy="191465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36"/>
            <a:stretch>
              <a:fillRect/>
            </a:stretch>
          </p:blipFill>
          <p:spPr>
            <a:xfrm>
              <a:off x="7167033" y="2388056"/>
              <a:ext cx="1496648" cy="1186307"/>
            </a:xfrm>
            <a:prstGeom prst="ellipse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sp>
        <p:nvSpPr>
          <p:cNvPr id="3" name="Text Box 5"/>
          <p:cNvSpPr/>
          <p:nvPr>
            <p:custDataLst>
              <p:tags r:id="rId2"/>
            </p:custDataLst>
          </p:nvPr>
        </p:nvSpPr>
        <p:spPr>
          <a:xfrm>
            <a:off x="4737735" y="764540"/>
            <a:ext cx="26269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自制气压计</a:t>
            </a:r>
          </a:p>
        </p:txBody>
      </p:sp>
      <p:sp>
        <p:nvSpPr>
          <p:cNvPr id="35841" name="Text Box 8"/>
          <p:cNvSpPr txBox="1"/>
          <p:nvPr>
            <p:custDataLst>
              <p:tags r:id="rId3"/>
            </p:custDataLst>
          </p:nvPr>
        </p:nvSpPr>
        <p:spPr>
          <a:xfrm>
            <a:off x="9208770" y="4665980"/>
            <a:ext cx="1960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自制气压计</a:t>
            </a:r>
          </a:p>
        </p:txBody>
      </p:sp>
      <p:pic>
        <p:nvPicPr>
          <p:cNvPr id="35850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264333" y="1344930"/>
            <a:ext cx="1597025" cy="3321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88620" y="2420620"/>
            <a:ext cx="837374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取一个瓶子，装入适量带色的水，再取一根两端开口的细玻璃管，在它上面画上刻度，使玻璃管穿过橡皮塞插入水中。从管的上端吹入少量气体，使瓶内气体压强大于大气压，水沿玻璃管上升到瓶口以上。</a:t>
            </a: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1467485" y="5085080"/>
            <a:ext cx="4618990" cy="829945"/>
          </a:xfrm>
          <a:prstGeom prst="rect">
            <a:avLst/>
          </a:prstGeom>
          <a:solidFill>
            <a:srgbClr val="F6EED6"/>
          </a:solidFill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根据玻璃管内水柱的高低，</a:t>
            </a:r>
          </a:p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就可以知道外部大气压强的大小。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6086475" y="5229225"/>
            <a:ext cx="2773045" cy="4603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实验方法：转换法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三、大气压强的测量</a:t>
            </a:r>
          </a:p>
        </p:txBody>
      </p:sp>
      <p:sp>
        <p:nvSpPr>
          <p:cNvPr id="3" name="Text Box 5"/>
          <p:cNvSpPr/>
          <p:nvPr>
            <p:custDataLst>
              <p:tags r:id="rId2"/>
            </p:custDataLst>
          </p:nvPr>
        </p:nvSpPr>
        <p:spPr>
          <a:xfrm>
            <a:off x="4737735" y="764540"/>
            <a:ext cx="26269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自制气压计</a:t>
            </a:r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7905716" y="1717817"/>
          <a:ext cx="1992407" cy="390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6" imgW="3286125" imgH="7648575" progId="Paint.Picture">
                  <p:embed/>
                </p:oleObj>
              </mc:Choice>
              <mc:Fallback>
                <p:oleObj r:id="rId26" imgW="3286125" imgH="7648575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905716" y="1717817"/>
                        <a:ext cx="1992407" cy="390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7916194" y="1705435"/>
          <a:ext cx="1992407" cy="390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8" imgW="3286125" imgH="7648575" progId="Paint.Picture">
                  <p:embed/>
                </p:oleObj>
              </mc:Choice>
              <mc:Fallback>
                <p:oleObj r:id="rId28" imgW="3286125" imgH="7648575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916194" y="1705435"/>
                        <a:ext cx="1992407" cy="390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直接连接符 5"/>
          <p:cNvCxnSpPr/>
          <p:nvPr>
            <p:custDataLst>
              <p:tags r:id="rId5"/>
            </p:custDataLst>
          </p:nvPr>
        </p:nvCxnSpPr>
        <p:spPr>
          <a:xfrm>
            <a:off x="8834460" y="4324257"/>
            <a:ext cx="69923" cy="0"/>
          </a:xfrm>
          <a:prstGeom prst="line">
            <a:avLst/>
          </a:prstGeom>
          <a:noFill/>
          <a:ln w="28575" cap="flat" cmpd="sng" algn="ctr">
            <a:solidFill>
              <a:srgbClr val="1D41D5"/>
            </a:solidFill>
            <a:prstDash val="solid"/>
          </a:ln>
          <a:effectLst/>
        </p:spPr>
      </p:cxnSp>
      <p:cxnSp>
        <p:nvCxnSpPr>
          <p:cNvPr id="7" name="直接箭头连接符 6"/>
          <p:cNvCxnSpPr/>
          <p:nvPr>
            <p:custDataLst>
              <p:tags r:id="rId6"/>
            </p:custDataLst>
          </p:nvPr>
        </p:nvCxnSpPr>
        <p:spPr>
          <a:xfrm>
            <a:off x="8868219" y="4114307"/>
            <a:ext cx="2357" cy="190855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tailEnd type="stealth"/>
          </a:ln>
          <a:effectLst/>
        </p:spPr>
      </p:cxnSp>
      <p:cxnSp>
        <p:nvCxnSpPr>
          <p:cNvPr id="9" name="直接箭头连接符 8"/>
          <p:cNvCxnSpPr/>
          <p:nvPr>
            <p:custDataLst>
              <p:tags r:id="rId7"/>
            </p:custDataLst>
          </p:nvPr>
        </p:nvCxnSpPr>
        <p:spPr>
          <a:xfrm flipH="1" flipV="1">
            <a:off x="8866716" y="4336400"/>
            <a:ext cx="1503" cy="163702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tailEnd type="stealth"/>
          </a:ln>
          <a:effectLst/>
        </p:spPr>
      </p:cxn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890433" y="3863201"/>
            <a:ext cx="75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</a:t>
            </a: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8904383" y="4364982"/>
            <a:ext cx="115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</a:p>
        </p:txBody>
      </p:sp>
      <p:cxnSp>
        <p:nvCxnSpPr>
          <p:cNvPr id="8" name="直接箭头连接符 7"/>
          <p:cNvCxnSpPr/>
          <p:nvPr>
            <p:custDataLst>
              <p:tags r:id="rId10"/>
            </p:custDataLst>
          </p:nvPr>
        </p:nvCxnSpPr>
        <p:spPr>
          <a:xfrm flipH="1">
            <a:off x="8870576" y="1814972"/>
            <a:ext cx="251" cy="605983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tailEnd type="stealth"/>
          </a:ln>
          <a:effectLst/>
        </p:spPr>
      </p:cxn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9223501" y="1919748"/>
            <a:ext cx="46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8" name="直接箭头连接符 17"/>
          <p:cNvCxnSpPr/>
          <p:nvPr>
            <p:custDataLst>
              <p:tags r:id="rId12"/>
            </p:custDataLst>
          </p:nvPr>
        </p:nvCxnSpPr>
        <p:spPr>
          <a:xfrm>
            <a:off x="8526389" y="4018742"/>
            <a:ext cx="5893" cy="635317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tailEnd type="stealth"/>
          </a:ln>
          <a:effectLst/>
        </p:spPr>
      </p:cxn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7800977" y="4169553"/>
            <a:ext cx="83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</a:p>
        </p:txBody>
      </p:sp>
      <p:cxnSp>
        <p:nvCxnSpPr>
          <p:cNvPr id="20" name="直接连接符 19"/>
          <p:cNvCxnSpPr/>
          <p:nvPr>
            <p:custDataLst>
              <p:tags r:id="rId14"/>
            </p:custDataLst>
          </p:nvPr>
        </p:nvCxnSpPr>
        <p:spPr>
          <a:xfrm flipH="1">
            <a:off x="8532282" y="4025249"/>
            <a:ext cx="0" cy="58370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21" name="Text Box 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85882" y="2192767"/>
            <a:ext cx="2150269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kern="1200" cap="none" spc="0" normalizeH="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所以</a:t>
            </a:r>
            <a:r>
              <a:rPr kumimoji="0" lang="en-US" altLang="zh-CN" sz="2400" b="1" i="1" kern="1200" cap="none" spc="0" normalizeH="0" baseline="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zh-CN" altLang="en-US" sz="2400" b="1" kern="1200" cap="none" spc="0" normalizeH="0" baseline="-2500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  <a:r>
              <a:rPr kumimoji="0" lang="en-US" altLang="zh-CN" sz="2400" b="1" kern="1200" cap="none" spc="0" normalizeH="0" baseline="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sz="2400" b="1" i="1" kern="1200" cap="none" spc="0" normalizeH="0" baseline="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400" b="1" kern="1200" cap="none" spc="0" normalizeH="0" baseline="-2500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kumimoji="0" lang="en-US" sz="2400" b="1" kern="1200" cap="none" spc="0" normalizeH="0" baseline="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en-US" sz="2400" b="1" i="1" kern="1200" cap="none" spc="0" normalizeH="0" baseline="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endParaRPr kumimoji="0" lang="zh-CN" altLang="en-US" sz="2400" b="1" kern="1200" cap="none" spc="0" normalizeH="0" baseline="-25000" noProof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903095" y="2891011"/>
            <a:ext cx="289496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kern="1200" cap="none" spc="0" normalizeH="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即：</a:t>
            </a:r>
            <a:r>
              <a:rPr kumimoji="0" lang="en-US" altLang="zh-CN" sz="2400" b="1" i="1" kern="1200" cap="none" spc="0" normalizeH="0" baseline="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zh-CN" altLang="en-US" sz="2400" b="1" kern="1200" cap="none" spc="0" normalizeH="0" baseline="-2500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  <a:r>
              <a:rPr kumimoji="0" lang="en-US" altLang="zh-CN" sz="2400" b="1" kern="1200" cap="none" spc="0" normalizeH="0" baseline="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sz="2400" b="1" i="1" kern="1200" cap="none" spc="0" normalizeH="0" baseline="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400" b="1" kern="1200" cap="none" spc="0" normalizeH="0" baseline="-2500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 </a:t>
            </a:r>
            <a:r>
              <a:rPr kumimoji="0" lang="en-US" altLang="zh-CN" sz="2400" b="1" kern="1200" cap="none" spc="0" normalizeH="0" baseline="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altLang="zh-CN" sz="2400" b="1" i="1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b="1" i="1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gh</a:t>
            </a:r>
            <a:r>
              <a:rPr lang="zh-CN" altLang="en-US" sz="2400" b="1" baseline="-25000" noProof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endParaRPr kumimoji="0" lang="zh-CN" altLang="en-US" sz="2400" b="1" kern="1200" cap="none" spc="0" normalizeH="0" baseline="-25000" noProof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721961" y="2210363"/>
            <a:ext cx="2064544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kern="1200" cap="none" spc="0" normalizeH="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因为液片静止，</a:t>
            </a:r>
            <a:endParaRPr kumimoji="0" lang="zh-CN" sz="2400" b="1" kern="1200" cap="none" spc="0" normalizeH="0" baseline="0" noProof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69562" y="4085087"/>
            <a:ext cx="49669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kern="1200" cap="none" spc="0" normalizeH="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当外界大气压强p</a:t>
            </a:r>
            <a:r>
              <a:rPr kumimoji="0" lang="zh-CN" altLang="en-US" sz="2400" kern="1200" cap="none" spc="0" normalizeH="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r>
              <a:rPr kumimoji="0" lang="zh-CN" altLang="en-US" sz="2400" kern="1200" cap="none" spc="0" normalizeH="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降低时，</a:t>
            </a:r>
            <a:endParaRPr kumimoji="0" lang="zh-CN" altLang="en-US" sz="2400" kern="1200" cap="none" spc="0" normalizeH="0" baseline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569562" y="4744094"/>
            <a:ext cx="5859304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defRPr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该气压计会受温度的影响，</a:t>
            </a:r>
          </a:p>
          <a:p>
            <a:pPr lvl="0" algn="l">
              <a:spcBef>
                <a:spcPct val="50000"/>
              </a:spcBef>
              <a:buClrTx/>
              <a:buSzTx/>
              <a:defRPr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当温度升高时，瓶内气压P</a:t>
            </a:r>
            <a:r>
              <a:rPr lang="zh-CN" altLang="en-US" sz="24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内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变大，h</a:t>
            </a:r>
            <a:r>
              <a:rPr lang="zh-CN" altLang="en-US" sz="24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变大。</a:t>
            </a:r>
          </a:p>
        </p:txBody>
      </p:sp>
      <p:sp>
        <p:nvSpPr>
          <p:cNvPr id="16" name="文本框 15"/>
          <p:cNvSpPr txBox="1"/>
          <p:nvPr>
            <p:custDataLst>
              <p:tags r:id="rId20"/>
            </p:custDataLst>
          </p:nvPr>
        </p:nvSpPr>
        <p:spPr>
          <a:xfrm>
            <a:off x="5198761" y="4092715"/>
            <a:ext cx="1467485" cy="460375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 b="1" i="1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zh-CN" sz="2400" b="1" baseline="-2500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变大</a:t>
            </a:r>
            <a:r>
              <a:rPr lang="zh-CN" altLang="en-US" sz="2400" b="1" noProof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grpSp>
        <p:nvGrpSpPr>
          <p:cNvPr id="17" name="组合 16"/>
          <p:cNvGrpSpPr/>
          <p:nvPr>
            <p:custDataLst>
              <p:tags r:id="rId21"/>
            </p:custDataLst>
          </p:nvPr>
        </p:nvGrpSpPr>
        <p:grpSpPr>
          <a:xfrm>
            <a:off x="2686209" y="3285479"/>
            <a:ext cx="1843564" cy="561022"/>
            <a:chOff x="4097" y="8323"/>
            <a:chExt cx="3871" cy="1178"/>
          </a:xfrm>
        </p:grpSpPr>
        <p:sp>
          <p:nvSpPr>
            <p:cNvPr id="26" name="下弧形箭头 25"/>
            <p:cNvSpPr/>
            <p:nvPr>
              <p:custDataLst>
                <p:tags r:id="rId23"/>
              </p:custDataLst>
            </p:nvPr>
          </p:nvSpPr>
          <p:spPr>
            <a:xfrm flipH="1">
              <a:off x="4097" y="8357"/>
              <a:ext cx="3605" cy="1144"/>
            </a:xfrm>
            <a:prstGeom prst="curvedUpArrow">
              <a:avLst>
                <a:gd name="adj1" fmla="val 4821"/>
                <a:gd name="adj2" fmla="val 26756"/>
                <a:gd name="adj3" fmla="val 28722"/>
              </a:avLst>
            </a:prstGeom>
            <a:solidFill>
              <a:srgbClr val="02B3C5"/>
            </a:solidFill>
            <a:ln w="25400" cap="flat" cmpd="sng" algn="ctr">
              <a:solidFill>
                <a:srgbClr val="02B3C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4"/>
              </p:custDataLst>
            </p:nvPr>
          </p:nvSpPr>
          <p:spPr>
            <a:xfrm>
              <a:off x="5360" y="8323"/>
              <a:ext cx="2608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b="1">
                  <a:latin typeface="楷体" panose="02010609060101010101" charset="-122"/>
                  <a:ea typeface="楷体" panose="02010609060101010101" charset="-122"/>
                </a:rPr>
                <a:t>决定于</a:t>
              </a:r>
            </a:p>
          </p:txBody>
        </p:sp>
      </p:grpSp>
      <p:sp>
        <p:nvSpPr>
          <p:cNvPr id="29" name="下弧形箭头 28"/>
          <p:cNvSpPr/>
          <p:nvPr>
            <p:custDataLst>
              <p:tags r:id="rId22"/>
            </p:custDataLst>
          </p:nvPr>
        </p:nvSpPr>
        <p:spPr>
          <a:xfrm flipH="1">
            <a:off x="3169920" y="3299951"/>
            <a:ext cx="1233170" cy="511810"/>
          </a:xfrm>
          <a:prstGeom prst="curvedUpArrow">
            <a:avLst>
              <a:gd name="adj1" fmla="val 4821"/>
              <a:gd name="adj2" fmla="val 26756"/>
              <a:gd name="adj3" fmla="val 28722"/>
            </a:avLst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7379 L -0.00121 0.07595 L -0.00121 0.07811 L -0.00121 0.08027 L -0.00121 0.08274 L -0.00121 0.0849 L -0.00121 0.08706 L -0.00104 0.08953 L -0.00052 0.092 L -0.00052 0.09416 L -0.00052 0.09663 L -0.00104 0.09879 L -0.00104 0.10126 L -0.00104 0.10373 L -0.00104 0.10589 L -0.00104 0.10836 L -0.00104 0.11053 L -0.00052 0.11269 L 0.00018 0.11516 L 0.00139 0.11763 L 0.00365 0.11979 L 0.00747 0.12195 L 0.01198 0.1238 L 0.01632 0.12411 L 0.02136 0.12504 L 0.02552 0.12504 L 0.03021 0.12411 L 0.03472 0.12257 L 0.03472 0.12041 L 0.03525 0.11824 L 0.03577 0.11577 L 0.03646 0.11361 L 0.03733 0.11145 L 0.03646 0.10898 L 0.03646 0.10651 L 0.03577 0.10435 L 0.03577 0.10219 L 0.03577 0.10003 L 0.03646 0.09725 L 0.03646 0.09509 L 0.03646 0.09293" pathEditMode="relative" rAng="0" ptsTypes="FFFFFFFFFFFFFFFFFFFFFFFFFFFFFFFFFFFFFFFFF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256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3.50726E-06 L -0.00156 0.37172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858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77 0.040741 L -0.00724 0.404444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0" grpId="0"/>
      <p:bldP spid="10" grpId="1"/>
      <p:bldP spid="19" grpId="0"/>
      <p:bldP spid="21" grpId="0" animBg="1"/>
      <p:bldP spid="22" grpId="0" animBg="1"/>
      <p:bldP spid="12" grpId="0" animBg="1"/>
      <p:bldP spid="24" grpId="0" animBg="1"/>
      <p:bldP spid="25" grpId="0" animBg="1"/>
      <p:bldP spid="16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四、大气压的变化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5280" y="1496060"/>
            <a:ext cx="116459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大气压由于大气受重力而产生，因此空气密度变小，大气压就会降低。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398976" y="2528738"/>
            <a:ext cx="3278462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 anchor="t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  <a:hlinkClick r:id="rId11" action="ppaction://hlinkfile"/>
              </a:rPr>
              <a:t>海拔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  <a:hlinkClick r:id="rId11" action="ppaction://hlinkfile"/>
              </a:rPr>
              <a:t>越高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，空气越稀薄</a:t>
            </a:r>
            <a:endParaRPr 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30129" y="3382030"/>
            <a:ext cx="3549650" cy="460375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 anchor="t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气温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变高，空气体积膨胀</a:t>
            </a:r>
            <a:endParaRPr 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7989" y="4163880"/>
            <a:ext cx="4161790" cy="460375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 anchor="t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湿度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越高，空气中含水量越高</a:t>
            </a:r>
            <a:endParaRPr 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5062220" y="3197225"/>
            <a:ext cx="2343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空气密度变小</a:t>
            </a: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8328660" y="3171825"/>
            <a:ext cx="24536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大气压强减小</a:t>
            </a:r>
          </a:p>
        </p:txBody>
      </p:sp>
      <p:sp>
        <p:nvSpPr>
          <p:cNvPr id="18" name="右大括号 17"/>
          <p:cNvSpPr/>
          <p:nvPr>
            <p:custDataLst>
              <p:tags r:id="rId8"/>
            </p:custDataLst>
          </p:nvPr>
        </p:nvSpPr>
        <p:spPr>
          <a:xfrm>
            <a:off x="4655819" y="2708770"/>
            <a:ext cx="547283" cy="1732175"/>
          </a:xfrm>
          <a:prstGeom prst="rightBrace">
            <a:avLst/>
          </a:prstGeom>
          <a:noFill/>
          <a:ln w="9525" cap="flat" cmpd="sng" algn="ctr">
            <a:solidFill>
              <a:srgbClr val="02B3C5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Text" lastClr="000000"/>
              </a:solidFill>
            </a:endParaRPr>
          </a:p>
        </p:txBody>
      </p:sp>
      <p:sp>
        <p:nvSpPr>
          <p:cNvPr id="19" name="右箭头 18"/>
          <p:cNvSpPr/>
          <p:nvPr>
            <p:custDataLst>
              <p:tags r:id="rId9"/>
            </p:custDataLst>
          </p:nvPr>
        </p:nvSpPr>
        <p:spPr>
          <a:xfrm>
            <a:off x="7487285" y="3342342"/>
            <a:ext cx="695325" cy="238125"/>
          </a:xfrm>
          <a:prstGeom prst="rightArrow">
            <a:avLst/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" lastClr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8" name="Rectangle 9"/>
          <p:cNvSpPr txBox="1"/>
          <p:nvPr>
            <p:custDataLst>
              <p:tags r:id="rId1"/>
            </p:custDataLst>
          </p:nvPr>
        </p:nvSpPr>
        <p:spPr>
          <a:xfrm>
            <a:off x="666115" y="1628775"/>
            <a:ext cx="54406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1、大气压随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高度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增加而减小。</a:t>
            </a:r>
          </a:p>
        </p:txBody>
      </p:sp>
      <p:sp>
        <p:nvSpPr>
          <p:cNvPr id="62472" name="文本框 62471"/>
          <p:cNvSpPr txBox="1"/>
          <p:nvPr>
            <p:custDataLst>
              <p:tags r:id="rId2"/>
            </p:custDataLst>
          </p:nvPr>
        </p:nvSpPr>
        <p:spPr>
          <a:xfrm>
            <a:off x="602615" y="3356610"/>
            <a:ext cx="464058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2、液体的沸点和气压的关系：</a:t>
            </a:r>
          </a:p>
        </p:txBody>
      </p:sp>
      <p:sp>
        <p:nvSpPr>
          <p:cNvPr id="3" name="文本框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6115" y="2564765"/>
            <a:ext cx="9265920" cy="521970"/>
          </a:xfrm>
          <a:prstGeom prst="rect">
            <a:avLst/>
          </a:prstGeom>
          <a:solidFill>
            <a:srgbClr val="F6EED6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在海拔3000 m以内，每上升10 m，大气压大约降低100 Pa。</a:t>
            </a: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5325" y="4066540"/>
            <a:ext cx="7186295" cy="521970"/>
          </a:xfrm>
          <a:prstGeom prst="rect">
            <a:avLst/>
          </a:prstGeom>
          <a:solidFill>
            <a:srgbClr val="F6EED6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气压减小，沸点降低；气压增大，沸点升高。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四、大气压的变化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/>
      <p:bldP spid="62472" grpId="0"/>
      <p:bldP spid="3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/>
          <p:nvPr>
            <p:custDataLst>
              <p:tags r:id="rId1"/>
            </p:custDataLst>
          </p:nvPr>
        </p:nvSpPr>
        <p:spPr>
          <a:xfrm>
            <a:off x="180975" y="1435100"/>
            <a:ext cx="461010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大气压强随高度的增加而减小，可测出不同高度的气压值，列成表，</a:t>
            </a:r>
          </a:p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只要测出某一高度的气压值，通过查表即可知道该位置的高度值。 </a:t>
            </a:r>
          </a:p>
        </p:txBody>
      </p:sp>
      <p:sp>
        <p:nvSpPr>
          <p:cNvPr id="28675" name="Rectangle 3"/>
          <p:cNvSpPr/>
          <p:nvPr>
            <p:custDataLst>
              <p:tags r:id="rId2"/>
            </p:custDataLst>
          </p:nvPr>
        </p:nvSpPr>
        <p:spPr>
          <a:xfrm>
            <a:off x="5850255" y="4157001"/>
            <a:ext cx="5487829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珠穆朗玛峰的高度接近海拔</a:t>
            </a:r>
            <a:r>
              <a:rPr lang="zh-CN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9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km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，则其峰顶的大气压约为多少？相当于海平面上大气压的百分之几？</a:t>
            </a:r>
          </a:p>
        </p:txBody>
      </p:sp>
      <p:pic>
        <p:nvPicPr>
          <p:cNvPr id="41988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b="14738"/>
          <a:stretch>
            <a:fillRect/>
          </a:stretch>
        </p:blipFill>
        <p:spPr>
          <a:xfrm>
            <a:off x="5664041" y="1370939"/>
            <a:ext cx="5487829" cy="2796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15256" y="4365122"/>
            <a:ext cx="3028950" cy="190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8" name="Rectangle 6"/>
          <p:cNvSpPr/>
          <p:nvPr>
            <p:custDataLst>
              <p:tags r:id="rId5"/>
            </p:custDataLst>
          </p:nvPr>
        </p:nvSpPr>
        <p:spPr>
          <a:xfrm>
            <a:off x="6802755" y="5382869"/>
            <a:ext cx="28346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31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kPa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，百分之三十</a:t>
            </a:r>
          </a:p>
        </p:txBody>
      </p:sp>
      <p:pic>
        <p:nvPicPr>
          <p:cNvPr id="38914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rcRect l="17458" t="-957" r="13945"/>
          <a:stretch>
            <a:fillRect/>
          </a:stretch>
        </p:blipFill>
        <p:spPr>
          <a:xfrm>
            <a:off x="1746233" y="1435072"/>
            <a:ext cx="2494598" cy="25879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Rectangle 3"/>
          <p:cNvSpPr txBox="1"/>
          <p:nvPr>
            <p:custDataLst>
              <p:tags r:id="rId7"/>
            </p:custDataLst>
          </p:nvPr>
        </p:nvSpPr>
        <p:spPr>
          <a:xfrm>
            <a:off x="1131570" y="4004945"/>
            <a:ext cx="38506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气压计可改造为高度计</a:t>
            </a: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四、大气压的变化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uiExpand="1" build="allAtOnce"/>
      <p:bldP spid="28675" grpId="0"/>
      <p:bldP spid="28678" grpId="0"/>
      <p:bldP spid="389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四、大气压的变化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1" y="1997963"/>
            <a:ext cx="3026836" cy="169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655789" y="2099839"/>
            <a:ext cx="2204378" cy="143032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家用高压锅使用温度大约为110～120℃。</a:t>
            </a:r>
            <a:endParaRPr lang="en-US" altLang="zh-CN" sz="24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072130" y="6021070"/>
            <a:ext cx="6079490" cy="49149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使用高压锅可以节能并能缩短烹饪时间。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722" name="Rectangle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37004" y="2110774"/>
            <a:ext cx="2711768" cy="141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b="1" i="0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</a:rPr>
              <a:t>逆向应用</a:t>
            </a: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b="1" i="0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</a:rPr>
              <a:t>制糖和制药工业中要利用低压沸腾。</a:t>
            </a:r>
          </a:p>
        </p:txBody>
      </p:sp>
      <p:sp>
        <p:nvSpPr>
          <p:cNvPr id="6" name="Text Box 5"/>
          <p:cNvSpPr/>
          <p:nvPr>
            <p:custDataLst>
              <p:tags r:id="rId6"/>
            </p:custDataLst>
          </p:nvPr>
        </p:nvSpPr>
        <p:spPr>
          <a:xfrm>
            <a:off x="5160010" y="764540"/>
            <a:ext cx="16129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压力锅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898525" y="4004945"/>
            <a:ext cx="10394315" cy="169164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高压锅把水相当紧密地封闭起来，水受热蒸发产生的水蒸气不能扩散到空气中，只能保留在高压锅内，就使高压锅内部的气压高于1个大气压，也使水要在高于100℃时才沸腾，这样高压锅内部就形成高温高压的环境，饭就容易很快做熟了，并且相当酥烂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30722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四、大气压的变化</a:t>
            </a:r>
          </a:p>
        </p:txBody>
      </p:sp>
      <p:sp>
        <p:nvSpPr>
          <p:cNvPr id="30722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71495" y="1758950"/>
            <a:ext cx="5208270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b="1" i="0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</a:rPr>
              <a:t>逆向应用</a:t>
            </a: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b="1" i="0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</a:rPr>
              <a:t>制糖和制药工业中要利用低压沸腾。</a:t>
            </a:r>
          </a:p>
        </p:txBody>
      </p:sp>
      <p:sp>
        <p:nvSpPr>
          <p:cNvPr id="12" name="Text Box 5"/>
          <p:cNvSpPr/>
          <p:nvPr>
            <p:custDataLst>
              <p:tags r:id="rId3"/>
            </p:custDataLst>
          </p:nvPr>
        </p:nvSpPr>
        <p:spPr>
          <a:xfrm>
            <a:off x="4727575" y="908685"/>
            <a:ext cx="217360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低压沸腾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775460" y="3284855"/>
            <a:ext cx="7851140" cy="1962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50000"/>
              </a:lnSpc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在制糖工业中，为了防止糖在沸腾时因温度过高而变质，通常会采取降低炉火温度或减小糖汁液面上的气压等方法，使得沸腾的温度低于100℃。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>
            <p:custDataLst>
              <p:tags r:id="rId1"/>
            </p:custDataLst>
          </p:nvPr>
        </p:nvSpPr>
        <p:spPr>
          <a:xfrm>
            <a:off x="6098365" y="3140968"/>
            <a:ext cx="4692015" cy="2175347"/>
          </a:xfrm>
          <a:prstGeom prst="round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当瓶子中的空气越来越少，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瓶内气压小于大气压，外界的大气压会把鸡蛋压进去。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503712" y="988060"/>
            <a:ext cx="5904656" cy="9226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4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实验探究1：瓶吞鸡蛋。</a:t>
            </a:r>
          </a:p>
        </p:txBody>
      </p:sp>
      <p:pic>
        <p:nvPicPr>
          <p:cNvPr id="2" name="瓶子吞蛋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" y="2132856"/>
            <a:ext cx="5170214" cy="423060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45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一、大气压强的存在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四、大气压的应用</a:t>
            </a:r>
          </a:p>
        </p:txBody>
      </p:sp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337981" y="1988736"/>
            <a:ext cx="2587010" cy="3221522"/>
            <a:chOff x="460462" y="1456198"/>
            <a:chExt cx="2586594" cy="3220780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460462" y="3985622"/>
              <a:ext cx="2586594" cy="69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6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胶头滴管</a:t>
              </a: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62" y="1456198"/>
              <a:ext cx="2586594" cy="2586594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5994486" y="1988736"/>
            <a:ext cx="2587011" cy="3175167"/>
            <a:chOff x="6096945" y="1456198"/>
            <a:chExt cx="2586595" cy="3174435"/>
          </a:xfrm>
        </p:grpSpPr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6096945" y="3985622"/>
              <a:ext cx="2586595" cy="645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  <a:buSzTx/>
              </a:pPr>
              <a:r>
                <a:rPr lang="zh-CN" altLang="en-US" sz="26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吸管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096945" y="1456198"/>
              <a:ext cx="2586594" cy="2586594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>
            <p:custDataLst>
              <p:tags r:id="rId4"/>
            </p:custDataLst>
          </p:nvPr>
        </p:nvGrpSpPr>
        <p:grpSpPr>
          <a:xfrm>
            <a:off x="3156675" y="1988736"/>
            <a:ext cx="2587009" cy="3175167"/>
            <a:chOff x="3278703" y="1456198"/>
            <a:chExt cx="2586594" cy="3174435"/>
          </a:xfrm>
        </p:grpSpPr>
        <p:sp>
          <p:nvSpPr>
            <p:cNvPr id="24" name="文本框 23"/>
            <p:cNvSpPr txBox="1"/>
            <p:nvPr>
              <p:custDataLst>
                <p:tags r:id="rId8"/>
              </p:custDataLst>
            </p:nvPr>
          </p:nvSpPr>
          <p:spPr>
            <a:xfrm>
              <a:off x="3278704" y="3985622"/>
              <a:ext cx="2586593" cy="645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  <a:buSzTx/>
              </a:pPr>
              <a:r>
                <a:rPr lang="zh-CN" altLang="en-US" sz="26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钢笔上墨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3278703" y="1456198"/>
              <a:ext cx="2586594" cy="2586594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>
            <p:custDataLst>
              <p:tags r:id="rId5"/>
            </p:custDataLst>
          </p:nvPr>
        </p:nvGrpSpPr>
        <p:grpSpPr>
          <a:xfrm>
            <a:off x="8831920" y="1988868"/>
            <a:ext cx="3103515" cy="3275330"/>
            <a:chOff x="3083900" y="1456738"/>
            <a:chExt cx="3103515" cy="3275330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3083900" y="1456738"/>
              <a:ext cx="3103515" cy="2536684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28" name="文本框 27"/>
            <p:cNvSpPr txBox="1"/>
            <p:nvPr>
              <p:custDataLst>
                <p:tags r:id="rId7"/>
              </p:custDataLst>
            </p:nvPr>
          </p:nvSpPr>
          <p:spPr>
            <a:xfrm>
              <a:off x="3681435" y="4040553"/>
              <a:ext cx="2021840" cy="69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  <a:buSzTx/>
              </a:pPr>
              <a:r>
                <a:rPr lang="zh-CN" altLang="en-US" sz="26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针管吸药液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四、大气压的应用</a:t>
            </a:r>
          </a:p>
        </p:txBody>
      </p: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358140" y="1772920"/>
            <a:ext cx="3887470" cy="3145790"/>
            <a:chOff x="555011" y="1532017"/>
            <a:chExt cx="3886986" cy="3144961"/>
          </a:xfrm>
        </p:grpSpPr>
        <p:pic>
          <p:nvPicPr>
            <p:cNvPr id="13" name="图片 12"/>
            <p:cNvPicPr/>
            <p:nvPr>
              <p:custDataLst>
                <p:tags r:id="rId9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204512" y="1532017"/>
              <a:ext cx="2587984" cy="258780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555011" y="3985622"/>
              <a:ext cx="3886986" cy="69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SzTx/>
              </a:pPr>
              <a:r>
                <a:rPr lang="zh-CN" altLang="en-US" sz="26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搬运玻璃、瓷砖的吸盘器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4512310" y="1700530"/>
            <a:ext cx="2588260" cy="3175000"/>
            <a:chOff x="4708672" y="1459644"/>
            <a:chExt cx="2587984" cy="3174269"/>
          </a:xfrm>
        </p:grpSpPr>
        <p:pic>
          <p:nvPicPr>
            <p:cNvPr id="12" name="图片 11"/>
            <p:cNvPicPr/>
            <p:nvPr>
              <p:custDataLst>
                <p:tags r:id="rId7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4708672" y="1459644"/>
              <a:ext cx="2587984" cy="258840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4708672" y="3942557"/>
              <a:ext cx="2189763" cy="69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6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吸盘挂钩</a:t>
              </a:r>
            </a:p>
          </p:txBody>
        </p:sp>
      </p:grp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7896225" y="1722120"/>
            <a:ext cx="2588260" cy="3196590"/>
            <a:chOff x="4708672" y="1459644"/>
            <a:chExt cx="2587984" cy="3195854"/>
          </a:xfrm>
        </p:grpSpPr>
        <p:pic>
          <p:nvPicPr>
            <p:cNvPr id="3" name="图片 2" descr="C:/Users/lenovo/Desktop/拔火罐.jpg拔火罐"/>
            <p:cNvPicPr/>
            <p:nvPr>
              <p:custDataLst>
                <p:tags r:id="rId5"/>
              </p:custDataLst>
            </p:nvPr>
          </p:nvPicPr>
          <p:blipFill>
            <a:blip r:embed="rId14"/>
            <a:srcRect l="12891" r="12891"/>
            <a:stretch>
              <a:fillRect/>
            </a:stretch>
          </p:blipFill>
          <p:spPr>
            <a:xfrm>
              <a:off x="4708672" y="1459644"/>
              <a:ext cx="2587984" cy="25884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4924549" y="3964142"/>
              <a:ext cx="2189763" cy="69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6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拔火罐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四、大气压的应用</a:t>
            </a:r>
          </a:p>
        </p:txBody>
      </p:sp>
      <p:graphicFrame>
        <p:nvGraphicFramePr>
          <p:cNvPr id="7" name="对象 41996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9119751" y="1340939"/>
          <a:ext cx="2411900" cy="3562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629025" imgH="11268075" progId="PBrush">
                  <p:embed/>
                </p:oleObj>
              </mc:Choice>
              <mc:Fallback>
                <p:oleObj r:id="rId6" imgW="3629025" imgH="11268075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19751" y="1340939"/>
                        <a:ext cx="2411900" cy="356266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6920" y="1772920"/>
            <a:ext cx="7482840" cy="129159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l"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医院的护士给病人输液时，药水瓶上常插着两根针管，一根连着针头给病人输液，另一根好像空着“不用” 。该管能省掉吗?为什么? 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 bwMode="auto">
          <a:xfrm>
            <a:off x="936625" y="3552190"/>
            <a:ext cx="7302500" cy="156845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答：不能。因为输液时，如果没有这根“闲置”，外部压强大于瓶内压强时，液体就无法输入到人体中，这根“闲置”管是利用大气压使药液顺利流出的，所以该管不能省掉。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四、大气压的应用</a:t>
            </a:r>
          </a:p>
        </p:txBody>
      </p:sp>
      <p:sp>
        <p:nvSpPr>
          <p:cNvPr id="12" name="Text Box 5"/>
          <p:cNvSpPr/>
          <p:nvPr>
            <p:custDataLst>
              <p:tags r:id="rId2"/>
            </p:custDataLst>
          </p:nvPr>
        </p:nvSpPr>
        <p:spPr>
          <a:xfrm>
            <a:off x="4441825" y="929005"/>
            <a:ext cx="34099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盆景自动供水器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63546" y="2061517"/>
            <a:ext cx="4188427" cy="22424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四、大气压的应用</a:t>
            </a:r>
          </a:p>
        </p:txBody>
      </p:sp>
      <p:sp>
        <p:nvSpPr>
          <p:cNvPr id="12" name="Text Box 5"/>
          <p:cNvSpPr/>
          <p:nvPr>
            <p:custDataLst>
              <p:tags r:id="rId2"/>
            </p:custDataLst>
          </p:nvPr>
        </p:nvSpPr>
        <p:spPr>
          <a:xfrm>
            <a:off x="4704080" y="929005"/>
            <a:ext cx="26447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活塞式抽水机</a:t>
            </a:r>
          </a:p>
        </p:txBody>
      </p:sp>
      <p:pic>
        <p:nvPicPr>
          <p:cNvPr id="2" name="活塞式抽水机实物">
            <a:hlinkClick r:id="" action="ppaction://media"/>
          </p:cNvPr>
          <p:cNvPicPr/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7530" y="2061210"/>
            <a:ext cx="2523490" cy="3241675"/>
          </a:xfrm>
          <a:prstGeom prst="rect">
            <a:avLst/>
          </a:prstGeom>
        </p:spPr>
      </p:pic>
      <p:pic>
        <p:nvPicPr>
          <p:cNvPr id="3" name="活塞式抽水机mp4">
            <a:hlinkClick r:id="" action="ppaction://media"/>
          </p:cNvPr>
          <p:cNvPicPr/>
          <p:nvPr>
            <a:vide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2125" y="2054860"/>
            <a:ext cx="2523600" cy="32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25" y="2047484"/>
            <a:ext cx="3104411" cy="32475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四、大气压的应用</a:t>
            </a:r>
          </a:p>
        </p:txBody>
      </p:sp>
      <p:sp>
        <p:nvSpPr>
          <p:cNvPr id="12" name="Text Box 5"/>
          <p:cNvSpPr/>
          <p:nvPr>
            <p:custDataLst>
              <p:tags r:id="rId2"/>
            </p:custDataLst>
          </p:nvPr>
        </p:nvSpPr>
        <p:spPr>
          <a:xfrm>
            <a:off x="4704080" y="929005"/>
            <a:ext cx="26447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活塞式抽水机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425412" y="2092320"/>
            <a:ext cx="1582496" cy="23434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b="7746"/>
          <a:stretch>
            <a:fillRect/>
          </a:stretch>
        </p:blipFill>
        <p:spPr>
          <a:xfrm>
            <a:off x="2035721" y="2011039"/>
            <a:ext cx="2104862" cy="2430781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1648089" y="4580244"/>
            <a:ext cx="3207766" cy="1938020"/>
          </a:xfrm>
          <a:prstGeom prst="rect">
            <a:avLst/>
          </a:prstGeom>
          <a:ln w="19050">
            <a:solidFill>
              <a:srgbClr val="EB0086"/>
            </a:solidFill>
          </a:ln>
        </p:spPr>
        <p:txBody>
          <a:bodyPr wrap="square">
            <a:spAutoFit/>
          </a:bodyPr>
          <a:lstStyle/>
          <a:p>
            <a:pPr algn="l">
              <a:buClrTx/>
              <a:buSzTx/>
            </a:pPr>
            <a:r>
              <a:rPr lang="zh-CN" altLang="en-US" sz="1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①提起活塞，阀门A受到大气压的作用关闭。活塞的下面，空气稀薄，气压小于外界的大气压。低处的水受到大气压的作用，推开阀门B进入圆筒。</a:t>
            </a: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5022972" y="4580244"/>
            <a:ext cx="2129668" cy="1938020"/>
          </a:xfrm>
          <a:prstGeom prst="rect">
            <a:avLst/>
          </a:prstGeom>
          <a:ln w="19050">
            <a:solidFill>
              <a:srgbClr val="EB0086"/>
            </a:solidFill>
          </a:ln>
        </p:spPr>
        <p:txBody>
          <a:bodyPr wrap="square">
            <a:spAutoFit/>
          </a:bodyPr>
          <a:lstStyle/>
          <a:p>
            <a:pPr algn="l">
              <a:buClrTx/>
              <a:buSzTx/>
            </a:pPr>
            <a:r>
              <a:rPr lang="zh-CN" altLang="en-US" sz="1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②当压下活塞时，阀门B被水压下关闭，水被阻不能向下流动，于是冲开阀门A进入圆筒的上部。</a:t>
            </a: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7319757" y="4580243"/>
            <a:ext cx="2666657" cy="1938020"/>
          </a:xfrm>
          <a:prstGeom prst="rect">
            <a:avLst/>
          </a:prstGeom>
          <a:ln w="19050">
            <a:solidFill>
              <a:srgbClr val="EB0086"/>
            </a:solidFill>
          </a:ln>
        </p:spPr>
        <p:txBody>
          <a:bodyPr wrap="square">
            <a:spAutoFit/>
          </a:bodyPr>
          <a:lstStyle/>
          <a:p>
            <a:pPr algn="l">
              <a:buClrTx/>
              <a:buSzTx/>
            </a:pPr>
            <a:r>
              <a:rPr lang="zh-CN" altLang="en-US" sz="2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③再提起活塞时，活塞上面的水迫使阀门A关闭，水从侧管流出。同时井的水又在大气压的作用下推开阀门B而进入圆筒。</a:t>
            </a: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9057005" y="2708910"/>
            <a:ext cx="2595245" cy="1014730"/>
          </a:xfrm>
          <a:prstGeom prst="rect">
            <a:avLst/>
          </a:prstGeom>
          <a:solidFill>
            <a:srgbClr val="D3EDFB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这样，活塞不停的上下移动，水就从管口连续不断的流出。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079373" y="2011039"/>
            <a:ext cx="1713983" cy="24338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4045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</a:p>
        </p:txBody>
      </p:sp>
      <p:sp>
        <p:nvSpPr>
          <p:cNvPr id="28" name="圆角矩形 27"/>
          <p:cNvSpPr/>
          <p:nvPr>
            <p:custDataLst>
              <p:tags r:id="rId2"/>
            </p:custDataLst>
          </p:nvPr>
        </p:nvSpPr>
        <p:spPr>
          <a:xfrm>
            <a:off x="4943533" y="3068834"/>
            <a:ext cx="1982547" cy="646705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28575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 anchor="ctr" anchorCtr="1">
            <a:spAutoFit/>
          </a:bodyPr>
          <a:lstStyle/>
          <a:p>
            <a:pPr lvl="0" algn="ctr"/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大气压强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4223385" y="2132965"/>
            <a:ext cx="3491865" cy="942340"/>
            <a:chOff x="6651" y="3359"/>
            <a:chExt cx="5499" cy="1484"/>
          </a:xfrm>
        </p:grpSpPr>
        <p:sp>
          <p:nvSpPr>
            <p:cNvPr id="2" name="右大括号 1"/>
            <p:cNvSpPr/>
            <p:nvPr>
              <p:custDataLst>
                <p:tags r:id="rId19"/>
              </p:custDataLst>
            </p:nvPr>
          </p:nvSpPr>
          <p:spPr>
            <a:xfrm rot="5400000">
              <a:off x="8918" y="1611"/>
              <a:ext cx="965" cy="5499"/>
            </a:xfrm>
            <a:prstGeom prst="rightBrace">
              <a:avLst/>
            </a:prstGeom>
            <a:noFill/>
            <a:ln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70C0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>
              <p:custDataLst>
                <p:tags r:id="rId20"/>
              </p:custDataLst>
            </p:nvPr>
          </p:nvSpPr>
          <p:spPr>
            <a:xfrm>
              <a:off x="6765" y="3359"/>
              <a:ext cx="2173" cy="8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40" rIns="91440" rtlCol="0" anchor="t" anchorCtr="0">
              <a:noAutofit/>
            </a:bodyPr>
            <a:lstStyle/>
            <a:p>
              <a:pPr lvl="0" algn="l">
                <a:lnSpc>
                  <a:spcPct val="150000"/>
                </a:lnSpc>
                <a:spcBef>
                  <a:spcPct val="0"/>
                </a:spcBef>
                <a:buClrTx/>
                <a:buSzTx/>
              </a:pPr>
              <a:r>
                <a:rPr lang="zh-CN" altLang="en-US" sz="28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证明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21"/>
              </p:custDataLst>
            </p:nvPr>
          </p:nvSpPr>
          <p:spPr>
            <a:xfrm>
              <a:off x="10621" y="3585"/>
              <a:ext cx="15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测出</a:t>
              </a:r>
              <a:endParaRPr lang="zh-CN" altLang="en-US"/>
            </a:p>
          </p:txBody>
        </p:sp>
      </p:grp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2783840" y="1745308"/>
            <a:ext cx="2662555" cy="512425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91440" rIns="91440" rtlCol="0" anchor="ctr" anchorCtr="1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马德堡半球实验</a:t>
            </a:r>
          </a:p>
        </p:txBody>
      </p: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6925945" y="1725159"/>
            <a:ext cx="2254250" cy="53240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91440" rIns="91440" rtlCol="0" anchor="ctr" anchorCtr="1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托里拆利实验</a:t>
            </a:r>
          </a:p>
        </p:txBody>
      </p:sp>
      <p:grpSp>
        <p:nvGrpSpPr>
          <p:cNvPr id="13" name="组合 12"/>
          <p:cNvGrpSpPr/>
          <p:nvPr>
            <p:custDataLst>
              <p:tags r:id="rId6"/>
            </p:custDataLst>
          </p:nvPr>
        </p:nvGrpSpPr>
        <p:grpSpPr>
          <a:xfrm>
            <a:off x="6925945" y="2924810"/>
            <a:ext cx="1690370" cy="467360"/>
            <a:chOff x="10907" y="4606"/>
            <a:chExt cx="2662" cy="736"/>
          </a:xfrm>
        </p:grpSpPr>
        <p:cxnSp>
          <p:nvCxnSpPr>
            <p:cNvPr id="10" name="直接箭头连接符 9"/>
            <p:cNvCxnSpPr>
              <a:stCxn id="28" idx="3"/>
            </p:cNvCxnSpPr>
            <p:nvPr>
              <p:custDataLst>
                <p:tags r:id="rId17"/>
              </p:custDataLst>
            </p:nvPr>
          </p:nvCxnSpPr>
          <p:spPr>
            <a:xfrm>
              <a:off x="10907" y="5342"/>
              <a:ext cx="2662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11415" y="4606"/>
              <a:ext cx="150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大小</a:t>
              </a:r>
              <a:endParaRPr lang="zh-CN" altLang="en-US" sz="2400"/>
            </a:p>
          </p:txBody>
        </p:sp>
      </p:grpSp>
      <p:grpSp>
        <p:nvGrpSpPr>
          <p:cNvPr id="15" name="组合 14"/>
          <p:cNvGrpSpPr/>
          <p:nvPr>
            <p:custDataLst>
              <p:tags r:id="rId7"/>
            </p:custDataLst>
          </p:nvPr>
        </p:nvGrpSpPr>
        <p:grpSpPr>
          <a:xfrm>
            <a:off x="3288030" y="3016250"/>
            <a:ext cx="1690370" cy="460375"/>
            <a:chOff x="5178" y="4750"/>
            <a:chExt cx="2662" cy="725"/>
          </a:xfrm>
        </p:grpSpPr>
        <p:cxnSp>
          <p:nvCxnSpPr>
            <p:cNvPr id="11" name="直接箭头连接符 10"/>
            <p:cNvCxnSpPr/>
            <p:nvPr>
              <p:custDataLst>
                <p:tags r:id="rId15"/>
              </p:custDataLst>
            </p:nvPr>
          </p:nvCxnSpPr>
          <p:spPr>
            <a:xfrm flipH="1">
              <a:off x="5178" y="5400"/>
              <a:ext cx="2662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5972" y="4750"/>
              <a:ext cx="150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应用</a:t>
              </a:r>
              <a:endParaRPr lang="zh-CN" altLang="en-US" sz="2400"/>
            </a:p>
          </p:txBody>
        </p:sp>
      </p:grp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8688705" y="2996565"/>
            <a:ext cx="31165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760</a:t>
            </a:r>
            <a:r>
              <a:rPr lang="en-US" altLang="zh-CN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mm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汞柱</a:t>
            </a: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=1.013</a:t>
            </a:r>
            <a:r>
              <a:rPr lang="en-US" altLang="zh-CN" sz="2400">
                <a:ea typeface="华文楷体" panose="02010600040101010101" pitchFamily="2" charset="-122"/>
                <a:cs typeface="Times New Roman" panose="02020603050405020304" pitchFamily="18" charset="0"/>
              </a:rPr>
              <a:t>×10</a:t>
            </a:r>
            <a:r>
              <a:rPr lang="en-US" altLang="zh-CN" sz="2400" baseline="30000"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en-US" altLang="zh-CN" sz="2400" i="1">
                <a:ea typeface="华文楷体" panose="02010600040101010101" pitchFamily="2" charset="-122"/>
                <a:cs typeface="Times New Roman" panose="02020603050405020304" pitchFamily="18" charset="0"/>
              </a:rPr>
              <a:t>pa</a:t>
            </a:r>
          </a:p>
          <a:p>
            <a:r>
              <a:rPr lang="en-US" altLang="zh-CN" sz="2400">
                <a:ea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>
                <a:ea typeface="华文楷体" panose="02010600040101010101" pitchFamily="2" charset="-122"/>
                <a:cs typeface="Times New Roman" panose="02020603050405020304" pitchFamily="18" charset="0"/>
              </a:rPr>
              <a:t>一个标准大气压</a:t>
            </a:r>
            <a:r>
              <a:rPr lang="en-US" altLang="zh-CN" sz="2400">
                <a:ea typeface="华文楷体" panose="0201060004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1058545" y="2852420"/>
            <a:ext cx="2177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>
                <a:ea typeface="华文楷体" panose="02010600040101010101" pitchFamily="2" charset="-122"/>
                <a:cs typeface="Times New Roman" panose="02020603050405020304" pitchFamily="18" charset="0"/>
              </a:rPr>
              <a:t>活塞式抽水机</a:t>
            </a:r>
          </a:p>
          <a:p>
            <a:pPr algn="r"/>
            <a:r>
              <a:rPr lang="zh-CN" altLang="en-US" sz="2400">
                <a:ea typeface="华文楷体" panose="02010600040101010101" pitchFamily="2" charset="-122"/>
                <a:cs typeface="Times New Roman" panose="02020603050405020304" pitchFamily="18" charset="0"/>
              </a:rPr>
              <a:t>吸管吸饮料</a:t>
            </a:r>
          </a:p>
          <a:p>
            <a:pPr algn="r"/>
            <a:r>
              <a:rPr lang="en-US" altLang="zh-CN" sz="2400">
                <a:ea typeface="华文楷体" panose="02010600040101010101" pitchFamily="2" charset="-122"/>
                <a:cs typeface="Times New Roman" panose="02020603050405020304" pitchFamily="18" charset="0"/>
              </a:rPr>
              <a:t>............</a:t>
            </a:r>
          </a:p>
        </p:txBody>
      </p:sp>
      <p:grpSp>
        <p:nvGrpSpPr>
          <p:cNvPr id="18" name="组合 17"/>
          <p:cNvGrpSpPr/>
          <p:nvPr>
            <p:custDataLst>
              <p:tags r:id="rId10"/>
            </p:custDataLst>
          </p:nvPr>
        </p:nvGrpSpPr>
        <p:grpSpPr>
          <a:xfrm flipV="1">
            <a:off x="4216400" y="3821430"/>
            <a:ext cx="3491865" cy="849630"/>
            <a:chOff x="6651" y="3505"/>
            <a:chExt cx="5499" cy="1338"/>
          </a:xfrm>
        </p:grpSpPr>
        <p:sp>
          <p:nvSpPr>
            <p:cNvPr id="19" name="右大括号 18"/>
            <p:cNvSpPr/>
            <p:nvPr>
              <p:custDataLst>
                <p:tags r:id="rId13"/>
              </p:custDataLst>
            </p:nvPr>
          </p:nvSpPr>
          <p:spPr>
            <a:xfrm rot="5400000">
              <a:off x="8918" y="1611"/>
              <a:ext cx="965" cy="5499"/>
            </a:xfrm>
            <a:prstGeom prst="rightBrace">
              <a:avLst/>
            </a:prstGeom>
            <a:noFill/>
            <a:ln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70C0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 flipV="1">
              <a:off x="8818" y="3505"/>
              <a:ext cx="15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变化</a:t>
              </a:r>
              <a:endParaRPr lang="zh-CN" altLang="en-US"/>
            </a:p>
          </p:txBody>
        </p:sp>
      </p:grpSp>
      <p:sp>
        <p:nvSpPr>
          <p:cNvPr id="22" name="圆角矩形 21"/>
          <p:cNvSpPr/>
          <p:nvPr>
            <p:custDataLst>
              <p:tags r:id="rId11"/>
            </p:custDataLst>
          </p:nvPr>
        </p:nvSpPr>
        <p:spPr>
          <a:xfrm>
            <a:off x="3072130" y="4489956"/>
            <a:ext cx="1964690" cy="919739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91440" rIns="91440" rtlCol="0" anchor="ctr" anchorCtr="1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高度升高</a:t>
            </a:r>
          </a:p>
          <a:p>
            <a:pPr lvl="0" algn="ctr"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气压降低</a:t>
            </a:r>
          </a:p>
        </p:txBody>
      </p:sp>
      <p:sp>
        <p:nvSpPr>
          <p:cNvPr id="24" name="圆角矩形 23"/>
          <p:cNvSpPr/>
          <p:nvPr>
            <p:custDataLst>
              <p:tags r:id="rId12"/>
            </p:custDataLst>
          </p:nvPr>
        </p:nvSpPr>
        <p:spPr>
          <a:xfrm>
            <a:off x="6744335" y="4500751"/>
            <a:ext cx="1964690" cy="919739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91440" rIns="91440" rtlCol="0" anchor="ctr" anchorCtr="1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气压降低</a:t>
            </a:r>
          </a:p>
          <a:p>
            <a:pPr lvl="0" algn="ctr"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沸点降低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/>
      <p:bldP spid="17" grpId="0"/>
      <p:bldP spid="22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127125" y="1341120"/>
            <a:ext cx="9822815" cy="332295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1、将少量热水倒入一空矿泉水瓶中（矿泉水瓶未变形），轻轻摇晃后将热水倒出，立即拧紧瓶盖，然后浇上冷水，可以看到矿泉水瓶变瘪。产生这一现象的主要原因是（　　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A．在所浇冷水的压力作用下，矿泉水瓶被压瘪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B．矿泉水瓶热胀冷缩的结果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C．矿泉水瓶内热气将它吸进去了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D．在大气压的作用下，矿泉水瓶被压瘪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679690" y="2204720"/>
            <a:ext cx="333375" cy="488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631622" y="1413061"/>
            <a:ext cx="8594977" cy="369252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2、下列事例中不是利用大气压工作的是  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（　　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A．用塑料管吸饮料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B．用抽水机抽水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C．用注射器将药液注入病人体内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D．钢笔吸墨水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629475" y="2166048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83880" y="2493010"/>
            <a:ext cx="1974850" cy="11341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343025" y="1557020"/>
            <a:ext cx="9605010" cy="341503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3、关于托里拆利实验，下面说法中正确的是 （　　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A．玻璃管内径越大，管内和管外水银面高度差越小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B．往水银槽内多倒些水银，管内和管外水银面高度差增大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C．玻璃管倾斜，管内和管外水银面高度差不变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D．玻璃管内水银柱上方进入一些空气，管内和管外水银面高度差不变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399464" y="1629030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>
            <p:custDataLst>
              <p:tags r:id="rId1"/>
            </p:custDataLst>
          </p:nvPr>
        </p:nvGrpSpPr>
        <p:grpSpPr>
          <a:xfrm>
            <a:off x="956181" y="2560538"/>
            <a:ext cx="2153563" cy="778389"/>
            <a:chOff x="5351" y="6965"/>
            <a:chExt cx="1966" cy="857"/>
          </a:xfrm>
        </p:grpSpPr>
        <p:sp>
          <p:nvSpPr>
            <p:cNvPr id="5" name="Line 18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351" y="7822"/>
              <a:ext cx="15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b="1" ker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Line 19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5351" y="6971"/>
              <a:ext cx="410" cy="8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b="1" ker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Line 20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6896" y="6965"/>
              <a:ext cx="410" cy="8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b="1" ker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Line 21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763" y="6966"/>
              <a:ext cx="15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b="1" ker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1415191" y="1285159"/>
            <a:ext cx="1295927" cy="1903992"/>
            <a:chOff x="1687942" y="3496229"/>
            <a:chExt cx="1295927" cy="1903992"/>
          </a:xfrm>
        </p:grpSpPr>
        <p:sp>
          <p:nvSpPr>
            <p:cNvPr id="21" name="Line 24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2838380" y="3645711"/>
              <a:ext cx="145489" cy="15279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b="1" ker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>
              <p:custDataLst>
                <p:tags r:id="rId13"/>
              </p:custDataLst>
            </p:nvPr>
          </p:nvGrpSpPr>
          <p:grpSpPr>
            <a:xfrm>
              <a:off x="1687942" y="3496229"/>
              <a:ext cx="1291437" cy="1903992"/>
              <a:chOff x="1721085" y="3442505"/>
              <a:chExt cx="1291437" cy="1903992"/>
            </a:xfrm>
          </p:grpSpPr>
          <p:sp>
            <p:nvSpPr>
              <p:cNvPr id="23" name="Oval 22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907779" y="3442505"/>
                <a:ext cx="968128" cy="38151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b="1" kern="0">
                  <a:ln w="18000">
                    <a:solidFill>
                      <a:srgbClr val="ED7D31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Line 23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1722775" y="3600170"/>
                <a:ext cx="176023" cy="156107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b="1" kern="0">
                  <a:ln w="18000">
                    <a:solidFill>
                      <a:srgbClr val="ED7D31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Oval 25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721085" y="4867662"/>
                <a:ext cx="1291437" cy="47883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b="1" kern="0">
                  <a:ln w="18000">
                    <a:solidFill>
                      <a:srgbClr val="ED7D31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Rectangle 26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35933" y="4842026"/>
                <a:ext cx="127527" cy="1927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b="1" kern="0">
                  <a:ln w="18000">
                    <a:solidFill>
                      <a:srgbClr val="ED7D31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Rectangle 27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083802" y="4766113"/>
                <a:ext cx="127527" cy="1927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b="1" kern="0">
                  <a:ln w="18000">
                    <a:solidFill>
                      <a:srgbClr val="ED7D31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Rectangle 28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338857" y="4734969"/>
                <a:ext cx="127527" cy="1927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b="1" kern="0">
                  <a:ln w="18000">
                    <a:solidFill>
                      <a:srgbClr val="ED7D31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Rectangle 29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575949" y="4770006"/>
                <a:ext cx="127527" cy="1927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b="1" kern="0">
                  <a:ln w="18000">
                    <a:solidFill>
                      <a:srgbClr val="ED7D31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Rectangle 30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789692" y="4832293"/>
                <a:ext cx="127527" cy="1927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b="1" kern="0">
                  <a:ln w="18000">
                    <a:solidFill>
                      <a:srgbClr val="ED7D31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63525" y="332740"/>
            <a:ext cx="445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一、大气压强的存在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935730" y="916305"/>
            <a:ext cx="44792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实验探究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：覆杯实验。</a:t>
            </a: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3215640" y="1712595"/>
            <a:ext cx="874712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①将硬塑料片平放在平口塑料杯杯口，用手按住，并倒置过来，放手后看到什么现象？</a:t>
            </a: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4655820" y="2996565"/>
            <a:ext cx="3692525" cy="69151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放手后，硬塑料片落下。</a:t>
            </a: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3215640" y="3644900"/>
            <a:ext cx="884872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②当平口杯装满水的时候，盖住杯口，用手按住，再次倒置过来，放手后看到什么现象？</a:t>
            </a:r>
          </a:p>
        </p:txBody>
      </p:sp>
      <p:pic>
        <p:nvPicPr>
          <p:cNvPr id="11" name="覆杯实验">
            <a:hlinkClick r:id="" action="ppaction://media"/>
          </p:cNvPr>
          <p:cNvPicPr>
            <a:picLocks noChangeAspect="1"/>
          </p:cNvPicPr>
          <p:nvPr>
            <a:vide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36405" y="4509135"/>
            <a:ext cx="2435225" cy="199263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3108960" y="5012690"/>
            <a:ext cx="6035040" cy="18916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塑料片不掉，水也不会流出来，把杯口慢慢转向各个方向，塑料片也不会掉落。</a:t>
            </a:r>
            <a:endParaRPr lang="zh-CN" altLang="en-US" sz="26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endParaRPr lang="zh-CN" altLang="en-US" sz="26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06 -0.00046 L 2.70833E-06 0.21481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indefinite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342804" y="1412950"/>
            <a:ext cx="8786813" cy="357886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4、制糖工业中，一般用沸腾的方法去除糖汁中的水分。但在加热时，必须确保糖汁的温度低于100℃，否则会影响糖质。为此，你将建议采取以下哪种措施  （     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A．用“文火”给糖汁缓慢加热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B．用“猛火”快速加热，缩短加热时间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C．设法增大糖汁液面上的气压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D．设法减小糖汁液面上的气压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399545" y="2277242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66921" y="1341094"/>
            <a:ext cx="8975408" cy="381508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5. 如图所示小关在课外探究活动中，将一个空易拉罐里的空气抽走后，易拉罐变扁了，压扁易拉罐的力是（　　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A．大气压力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B．易拉罐的重力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C．易拉罐对地面的压力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D．地面对易拉罐的支持力 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328031" y="1628845"/>
            <a:ext cx="40322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 b="11078"/>
          <a:stretch>
            <a:fillRect/>
          </a:stretch>
        </p:blipFill>
        <p:spPr>
          <a:xfrm>
            <a:off x="6089329" y="2560246"/>
            <a:ext cx="2461747" cy="26976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Text Box 2"/>
          <p:cNvSpPr txBox="1"/>
          <p:nvPr>
            <p:custDataLst>
              <p:tags r:id="rId2"/>
            </p:custDataLst>
          </p:nvPr>
        </p:nvSpPr>
        <p:spPr>
          <a:xfrm>
            <a:off x="1343080" y="1484822"/>
            <a:ext cx="8149663" cy="230695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6.  西藏地区海拔高，关于西藏地区的气压与水的沸点，下列说法正确的是（       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气压低，水的沸点高      B. 气压高，水的沸点高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气压低，水的沸点低       D. 气压高，水的沸点低 </a:t>
            </a:r>
          </a:p>
        </p:txBody>
      </p:sp>
      <p:sp>
        <p:nvSpPr>
          <p:cNvPr id="3" name="TextBox 4"/>
          <p:cNvSpPr txBox="1"/>
          <p:nvPr>
            <p:custDataLst>
              <p:tags r:id="rId3"/>
            </p:custDataLst>
          </p:nvPr>
        </p:nvSpPr>
        <p:spPr>
          <a:xfrm>
            <a:off x="4870831" y="1988674"/>
            <a:ext cx="670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2200" b="1" kern="100">
                <a:solidFill>
                  <a:srgbClr val="C00000"/>
                </a:solidFill>
              </a:rPr>
              <a:t>C</a:t>
            </a:r>
            <a:r>
              <a:rPr lang="zh-CN" altLang="zh-CN" sz="2200" b="1" kern="100">
                <a:solidFill>
                  <a:srgbClr val="C00000"/>
                </a:solidFill>
              </a:rPr>
              <a:t>　</a:t>
            </a:r>
            <a:endParaRPr lang="zh-CN" altLang="zh-CN" sz="2200" kern="1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12" name="内容占位符 2"/>
          <p:cNvSpPr txBox="1"/>
          <p:nvPr>
            <p:custDataLst>
              <p:tags r:id="rId2"/>
            </p:custDataLst>
          </p:nvPr>
        </p:nvSpPr>
        <p:spPr>
          <a:xfrm>
            <a:off x="925830" y="1701165"/>
            <a:ext cx="9596120" cy="2611120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7．如图所示托里拆利实验，若将玻璃管由竖直变成倾斜时，以下说法错误的是（        ）	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A．管内液柱的高度变大，长度变大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B．管内液柱的高度不变，长度变大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C．槽内水银面的位置降低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D．若以管内水银柱的长度计算大气压，则得出的气压值偏大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2257" y="2657866"/>
            <a:ext cx="1433257" cy="15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4"/>
          <p:cNvSpPr txBox="1"/>
          <p:nvPr>
            <p:custDataLst>
              <p:tags r:id="rId4"/>
            </p:custDataLst>
          </p:nvPr>
        </p:nvSpPr>
        <p:spPr>
          <a:xfrm>
            <a:off x="3647682" y="2154132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2400" b="1" kern="100">
                <a:solidFill>
                  <a:srgbClr val="C00000"/>
                </a:solidFill>
              </a:rPr>
              <a:t>A</a:t>
            </a:r>
            <a:r>
              <a:rPr lang="zh-CN" altLang="zh-CN" sz="2400" b="1" kern="100">
                <a:solidFill>
                  <a:srgbClr val="C00000"/>
                </a:solidFill>
              </a:rPr>
              <a:t>　</a:t>
            </a:r>
            <a:endParaRPr lang="zh-CN" altLang="zh-CN" sz="2400" kern="1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4860" y="1608262"/>
            <a:ext cx="1142891" cy="157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7080" y="3861435"/>
            <a:ext cx="8542020" cy="101473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</a:t>
            </a:r>
            <a:r>
              <a:rPr lang="zh-CN" altLang="en-US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答：</a:t>
            </a:r>
            <a:r>
              <a:rPr lang="en-US" altLang="zh-CN" sz="2600">
                <a:solidFill>
                  <a:srgbClr val="C00000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使用前，由于大气压的作用，使消毒液不会流出；使用时，打开</a:t>
            </a:r>
            <a:r>
              <a:rPr lang="zh-CN" altLang="en-US" sz="2600">
                <a:solidFill>
                  <a:srgbClr val="C00000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封</a:t>
            </a:r>
            <a:r>
              <a:rPr lang="en-US" altLang="zh-CN" sz="2600">
                <a:solidFill>
                  <a:srgbClr val="C00000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盖，与外界大气相通，消毒液在重力作用下，向下流入药棉。</a:t>
            </a:r>
          </a:p>
        </p:txBody>
      </p:sp>
      <p:sp>
        <p:nvSpPr>
          <p:cNvPr id="24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37895" y="1291590"/>
            <a:ext cx="7898130" cy="220726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8．如图所示是一种便携式“碘伏棉签”，塑料管内装有碘伏消毒液，它的上端封闭，这样消毒液就不会从下端流出。使用时将封盖掰开，消毒液会自动向下流入药棉中，请解释为什么在使用前消毒液不会流出塑料管，而使用时才会流出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29398" y="1690185"/>
            <a:ext cx="8207693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6" name="文本框 105"/>
          <p:cNvSpPr txBox="1"/>
          <p:nvPr>
            <p:custDataLst>
              <p:tags r:id="rId2"/>
            </p:custDataLst>
          </p:nvPr>
        </p:nvSpPr>
        <p:spPr bwMode="auto">
          <a:xfrm>
            <a:off x="1487487" y="1374163"/>
            <a:ext cx="8753951" cy="396938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9. 小明在假期中要外出旅游半个月，他担心家里盆景中的水会因蒸发而干掉，于是他用了一个塑料瓶装满水倒放在盆景中，瓶口刚刚被水浸没，如图所示。他这样做能使 (　　)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瓶口处水的压强逐渐减小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 盆景中的水位保持一定的高度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瓶内上方空气的压强不变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 盆景中水位逐渐升高</a:t>
            </a:r>
          </a:p>
        </p:txBody>
      </p:sp>
      <p:pic>
        <p:nvPicPr>
          <p:cNvPr id="710" name="9319.ep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75104" y="3358855"/>
            <a:ext cx="3015139" cy="1672114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567549" y="2493097"/>
            <a:ext cx="38608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 bwMode="auto">
          <a:xfrm>
            <a:off x="608330" y="2348865"/>
            <a:ext cx="8807450" cy="366141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（1）假定移动玻璃管的过程均不漏气，请描述如下情况中玻璃管内水银柱高度的变化情况（均选填“升高”“不变”或“降低”）：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①将玻璃管倾斜放置，水银柱的高度将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           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。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②将玻璃管向上提升一点，水银柱高度将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      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。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（2）如果用水来代替水银做实验，水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（选填“会”或“不会”）充满玻璃管。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 bwMode="auto">
          <a:xfrm>
            <a:off x="593725" y="1395095"/>
            <a:ext cx="11189335" cy="138366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10、如图所示，在一个标准大气压下，用1m长玻璃管做托里拆利实验，管中水银柱高度为</a:t>
            </a:r>
            <a:r>
              <a:rPr lang="en-US" altLang="zh-CN" sz="2600" u="sng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       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mm。</a:t>
            </a: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85718" y="1741946"/>
            <a:ext cx="716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760</a:t>
            </a: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6736576" y="3488245"/>
            <a:ext cx="902811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不变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2454" y="2198190"/>
            <a:ext cx="2123615" cy="3768761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7002361" y="4194992"/>
            <a:ext cx="902811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不变</a:t>
            </a:r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6281916" y="4838350"/>
            <a:ext cx="543739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会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 bwMode="auto">
          <a:xfrm>
            <a:off x="695175" y="1557144"/>
            <a:ext cx="10001817" cy="333819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11、小明到峨眉山旅游时，发现在山顶“煮米不成饭”，这是由于山顶（      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A.气压大沸点高        B.气压大沸点低    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C.气压小沸点高        D.气压小沸点低</a:t>
            </a: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775710" y="1897879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 bwMode="auto">
          <a:xfrm>
            <a:off x="1343188" y="1211467"/>
            <a:ext cx="10361295" cy="418465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12、下列事例中没有利用大气压强的是（       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A.用活塞式抽水机将水抽到高处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B.护士用注射器给病人注射药液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C.用吸管吸饮料盒中的牛奶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D.吸盘可以吸在光滑的墙上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463473" y="1268993"/>
            <a:ext cx="5204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 bwMode="auto">
          <a:xfrm>
            <a:off x="1198880" y="1124585"/>
            <a:ext cx="10474325" cy="156908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13、将少量热水倒入一空矿泉水瓶中（矿泉水瓶未变形），轻轻摇晃后将热水倒出，立即拧紧瓶盖，然后浇上冷水，可以看到矿泉水瓶变瘪。产生这一现象的主要原因是（      ）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endParaRPr lang="en-US" altLang="zh-CN" sz="2600">
              <a:solidFill>
                <a:schemeClr val="tx1"/>
              </a:solidFill>
              <a:ea typeface="华文楷体" panose="0201060004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024076" y="1989107"/>
            <a:ext cx="54016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 bwMode="auto">
          <a:xfrm>
            <a:off x="1415293" y="2709146"/>
            <a:ext cx="7508111" cy="2676525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A.在所浇冷水的压力作用下，矿泉水瓶被压瘪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B.矿泉水瓶热胀冷缩的结果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C.矿泉水瓶内热气将它吸进去了</a:t>
            </a:r>
          </a:p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D.在大气压的作用下，矿泉水瓶被压瘪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82" y="1844965"/>
            <a:ext cx="3995113" cy="4128770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5375910" y="2204720"/>
            <a:ext cx="5588000" cy="3316605"/>
          </a:xfrm>
          <a:prstGeom prst="roundRect">
            <a:avLst/>
          </a:prstGeom>
          <a:solidFill>
            <a:srgbClr val="CCEEFB"/>
          </a:solidFill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硬塑料片受重力作用，还受到水向下的压力作用，但塑料片并没有下落，说明它一定受到向上的力的作用。这个力的施力物体只能是大气，证明大气存在压强。</a:t>
            </a: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2272665" y="3616960"/>
            <a:ext cx="9956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压力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935730" y="916305"/>
            <a:ext cx="44792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实验探究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：覆杯实验。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63525" y="332740"/>
            <a:ext cx="445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一、大气压强的存在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12925" y="1965325"/>
            <a:ext cx="2828925" cy="266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4" name="Text Box 4"/>
          <p:cNvSpPr txBox="1"/>
          <p:nvPr>
            <p:custDataLst>
              <p:tags r:id="rId2"/>
            </p:custDataLst>
          </p:nvPr>
        </p:nvSpPr>
        <p:spPr bwMode="auto">
          <a:xfrm>
            <a:off x="1885950" y="4989513"/>
            <a:ext cx="2771775" cy="89154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饮料是怎样进入口中的？</a:t>
            </a:r>
          </a:p>
        </p:txBody>
      </p:sp>
      <p:pic>
        <p:nvPicPr>
          <p:cNvPr id="44035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713663" y="1481138"/>
            <a:ext cx="2668587" cy="3271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b="4315"/>
          <a:stretch>
            <a:fillRect/>
          </a:stretch>
        </p:blipFill>
        <p:spPr>
          <a:xfrm>
            <a:off x="4981575" y="1806575"/>
            <a:ext cx="2368550" cy="2894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7" name="Text Box 4"/>
          <p:cNvSpPr txBox="1"/>
          <p:nvPr>
            <p:custDataLst>
              <p:tags r:id="rId5"/>
            </p:custDataLst>
          </p:nvPr>
        </p:nvSpPr>
        <p:spPr bwMode="auto">
          <a:xfrm>
            <a:off x="4838700" y="4989513"/>
            <a:ext cx="2771775" cy="89154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注射器如何吸入药物的？</a:t>
            </a:r>
          </a:p>
        </p:txBody>
      </p:sp>
      <p:sp>
        <p:nvSpPr>
          <p:cNvPr id="44038" name="Text Box 4"/>
          <p:cNvSpPr txBox="1"/>
          <p:nvPr>
            <p:custDataLst>
              <p:tags r:id="rId6"/>
            </p:custDataLst>
          </p:nvPr>
        </p:nvSpPr>
        <p:spPr bwMode="auto">
          <a:xfrm>
            <a:off x="7610475" y="4989513"/>
            <a:ext cx="2771775" cy="89154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茶壶盖上为什么留一个小孔？</a:t>
            </a: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</p:spTree>
  </p:cSld>
  <p:clrMapOvr>
    <a:masterClrMapping/>
  </p:clrMapOvr>
  <p:transition spd="med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 bwMode="auto">
          <a:xfrm>
            <a:off x="4872355" y="3212465"/>
            <a:ext cx="5973445" cy="1967230"/>
          </a:xfrm>
          <a:prstGeom prst="round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答：</a:t>
            </a: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戳个小孔时，空气通过小孔进入吸盘和光滑的墙面之间，吸盘内外压强相等，吸盘便不能吸在光滑的墙面上。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01" y="2937997"/>
            <a:ext cx="2296485" cy="3386272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 bwMode="auto">
          <a:xfrm>
            <a:off x="460375" y="1844675"/>
            <a:ext cx="10963910" cy="608330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marL="342265" lvl="0" indent="-342265" algn="l" defTabSz="914400">
              <a:lnSpc>
                <a:spcPts val="33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6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塑料吸盘能吸在光滑的墙上，如果把塑料吸盘戳个小孔，会发生什么现象？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79690" y="1196975"/>
            <a:ext cx="1851025" cy="1480820"/>
          </a:xfrm>
          <a:prstGeom prst="rect">
            <a:avLst/>
          </a:prstGeom>
        </p:spPr>
      </p:pic>
      <p:sp>
        <p:nvSpPr>
          <p:cNvPr id="100" name="矩形 99"/>
          <p:cNvSpPr/>
          <p:nvPr>
            <p:custDataLst>
              <p:tags r:id="rId2"/>
            </p:custDataLst>
          </p:nvPr>
        </p:nvSpPr>
        <p:spPr>
          <a:xfrm>
            <a:off x="335280" y="1484630"/>
            <a:ext cx="11383645" cy="417385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将玉米放在爆花锅中,然后放糖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和奶油或黄油,开火加热,合上锅盖,</a:t>
            </a: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断搅拌,使得玉米处在高温高压的状态下,当温度升高到一定程度时,玉米粒便会逐渐变软,玉米粒内的大部分水分变成水蒸气,使得已变软的玉米粒膨胀。但此时玉米粒不会在锅内爆开,只有当锅盖被打开后,玉米粒才会瞬时爆开,变成香甜可口的玉米花。那么,为什么玉米粒只有在锅盖打开后才会爆开,是什么使它爆开的呢?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50190" y="345440"/>
            <a:ext cx="267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3935730" y="916305"/>
            <a:ext cx="54533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实验探究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：马德堡半球实验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63525" y="332740"/>
            <a:ext cx="445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一、大气压强的存在</a:t>
            </a:r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119380" y="2420620"/>
            <a:ext cx="5935345" cy="3427593"/>
          </a:xfrm>
          <a:prstGeom prst="round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1654年，在德国马德堡市的广场上，人们把两个铜制空心半球合在一起，抽去里面的空气，用两支马队向相反的方向拉两个半球。当两队的马匹共达到16匹时，才将半球拉开。</a:t>
            </a:r>
          </a:p>
        </p:txBody>
      </p:sp>
      <p:pic>
        <p:nvPicPr>
          <p:cNvPr id="15365" name="Picture 5">
            <a:hlinkClick r:id="rId15" action="ppaction://hlinkfile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664200" y="2636520"/>
            <a:ext cx="2898140" cy="157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大气压-马德堡半球演示实验">
            <a:hlinkClick r:id="" action="ppaction://media"/>
          </p:cNvPr>
          <p:cNvPicPr/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36590" y="4436745"/>
            <a:ext cx="2898000" cy="1573200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648075" y="1700530"/>
            <a:ext cx="6269355" cy="69151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square" lIns="91440" rIns="91440" rtlCol="0" anchor="t" anchorCtr="0">
            <a:sp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证明了大气压强的存在并且大气压强很大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607" t="1973" r="1796"/>
          <a:stretch>
            <a:fillRect/>
          </a:stretch>
        </p:blipFill>
        <p:spPr>
          <a:xfrm>
            <a:off x="9192291" y="3120457"/>
            <a:ext cx="2269067" cy="225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11461358" y="4034988"/>
            <a:ext cx="98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i="1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1800" b="1" baseline="-2500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 pitchFamily="18" charset="0"/>
              </a:rPr>
              <a:t>大气压</a:t>
            </a:r>
            <a:endParaRPr lang="en-US" altLang="zh-CN" sz="1800" b="1" baseline="-2500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9914312" y="2797357"/>
            <a:ext cx="98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i="1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1800" b="1" baseline="-2500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 pitchFamily="18" charset="0"/>
              </a:rPr>
              <a:t>大气压</a:t>
            </a:r>
            <a:endParaRPr lang="en-US" altLang="zh-CN" sz="1800" b="1" baseline="-2500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8466192" y="4073039"/>
            <a:ext cx="98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i="1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1800" b="1" baseline="-2500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 pitchFamily="18" charset="0"/>
              </a:rPr>
              <a:t>大气压</a:t>
            </a:r>
            <a:endParaRPr lang="en-US" altLang="zh-CN" sz="1800" b="1" baseline="-2500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9914312" y="5219368"/>
            <a:ext cx="98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i="1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1800" b="1" baseline="-2500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 pitchFamily="18" charset="0"/>
              </a:rPr>
              <a:t>大气压</a:t>
            </a:r>
            <a:endParaRPr lang="en-US" altLang="zh-CN" sz="1800" b="1" baseline="-2500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90855" y="1124585"/>
            <a:ext cx="11210290" cy="80708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1、大气对浸在它里面的物体产生的压强叫大气压强，简称大气压或气压。</a:t>
            </a: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28612" y="2230792"/>
            <a:ext cx="3412272" cy="2547753"/>
          </a:xfrm>
          <a:prstGeom prst="roundRect">
            <a:avLst/>
          </a:prstGeom>
        </p:spPr>
      </p:pic>
      <p:sp>
        <p:nvSpPr>
          <p:cNvPr id="23555" name="Text Box 7"/>
          <p:cNvSpPr/>
          <p:nvPr>
            <p:custDataLst>
              <p:tags r:id="rId4"/>
            </p:custDataLst>
          </p:nvPr>
        </p:nvSpPr>
        <p:spPr>
          <a:xfrm>
            <a:off x="551815" y="2420620"/>
            <a:ext cx="3562985" cy="70421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2、大气压存在的原因：</a:t>
            </a:r>
          </a:p>
        </p:txBody>
      </p:sp>
      <p:sp>
        <p:nvSpPr>
          <p:cNvPr id="23556" name="AutoShape 14"/>
          <p:cNvSpPr/>
          <p:nvPr>
            <p:custDataLst>
              <p:tags r:id="rId5"/>
            </p:custDataLst>
          </p:nvPr>
        </p:nvSpPr>
        <p:spPr>
          <a:xfrm>
            <a:off x="4009073" y="2230438"/>
            <a:ext cx="142875" cy="1276350"/>
          </a:xfrm>
          <a:prstGeom prst="leftBrace">
            <a:avLst>
              <a:gd name="adj1" fmla="val 70350"/>
              <a:gd name="adj2" fmla="val 50000"/>
            </a:avLst>
          </a:prstGeom>
          <a:noFill/>
          <a:ln w="19050" cap="flat" cmpd="sng">
            <a:solidFill>
              <a:srgbClr val="0D0D0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3557" name="文本框 2"/>
          <p:cNvSpPr/>
          <p:nvPr>
            <p:custDataLst>
              <p:tags r:id="rId6"/>
            </p:custDataLst>
          </p:nvPr>
        </p:nvSpPr>
        <p:spPr>
          <a:xfrm>
            <a:off x="4151948" y="1931670"/>
            <a:ext cx="318770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大气受重力的作用</a:t>
            </a:r>
          </a:p>
        </p:txBody>
      </p:sp>
      <p:sp>
        <p:nvSpPr>
          <p:cNvPr id="23558" name="文本框 3"/>
          <p:cNvSpPr/>
          <p:nvPr>
            <p:custDataLst>
              <p:tags r:id="rId7"/>
            </p:custDataLst>
          </p:nvPr>
        </p:nvSpPr>
        <p:spPr>
          <a:xfrm>
            <a:off x="4223703" y="2996565"/>
            <a:ext cx="318770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大气具有流动性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263525" y="332740"/>
            <a:ext cx="2773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二、大气压强</a:t>
            </a:r>
          </a:p>
        </p:txBody>
      </p:sp>
      <p:sp>
        <p:nvSpPr>
          <p:cNvPr id="3" name="Text Box 7"/>
          <p:cNvSpPr/>
          <p:nvPr>
            <p:custDataLst>
              <p:tags r:id="rId9"/>
            </p:custDataLst>
          </p:nvPr>
        </p:nvSpPr>
        <p:spPr>
          <a:xfrm>
            <a:off x="623570" y="4220845"/>
            <a:ext cx="7562215" cy="128524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、大气压与液体一样具有流动性，向各个方向都有压强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6" grpId="0" animBg="1"/>
      <p:bldP spid="23557" grpId="0"/>
      <p:bldP spid="2355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055370" y="2420620"/>
            <a:ext cx="6462395" cy="14001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大气压在我们周围时刻存在着，但我们为什么感受不到它的存在？</a:t>
            </a: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1064260" y="4292600"/>
            <a:ext cx="6760210" cy="1568450"/>
          </a:xfrm>
          <a:prstGeom prst="roundRect">
            <a:avLst/>
          </a:prstGeom>
          <a:solidFill>
            <a:srgbClr val="21386C"/>
          </a:solidFill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这是因为人身体内外空气相通，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身体各部位内外所受的压力相同，内外平衡。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03" y="1700648"/>
            <a:ext cx="3625555" cy="2394806"/>
          </a:xfrm>
          <a:prstGeom prst="round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111240" y="1484828"/>
            <a:ext cx="22365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思考讨论：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63525" y="332740"/>
            <a:ext cx="2773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二、大气压强</a:t>
            </a:r>
          </a:p>
        </p:txBody>
      </p:sp>
      <p:pic>
        <p:nvPicPr>
          <p:cNvPr id="19461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34963" y="1328103"/>
            <a:ext cx="819000" cy="109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大气压压扁易拉罐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2175" y="1556385"/>
            <a:ext cx="4845050" cy="328422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95205" y="5156868"/>
            <a:ext cx="11100121" cy="73723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rIns="91440" rtlCol="0" anchor="t" anchorCtr="0">
            <a:noAutofit/>
          </a:bodyPr>
          <a:lstStyle/>
          <a:p>
            <a:pPr lvl="0" algn="l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通过视频可以看到大气压强很大，但能否用数值表示大气压的大小呢？</a:t>
            </a:r>
          </a:p>
        </p:txBody>
      </p:sp>
      <p:pic>
        <p:nvPicPr>
          <p:cNvPr id="19461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1770" y="4364990"/>
            <a:ext cx="819150" cy="109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6"/>
</p:tagLst>
</file>

<file path=ppt/tags/tag190.xml><?xml version="1.0" encoding="utf-8"?>
<p:tagLst xmlns:p="http://schemas.openxmlformats.org/presentationml/2006/main">
  <p:tag name="AS_UNIQUEID" val="156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</p:tagLst>
</file>

<file path=ppt/tags/tag196.xml><?xml version="1.0" encoding="utf-8"?>
<p:tagLst xmlns:p="http://schemas.openxmlformats.org/presentationml/2006/main">
  <p:tag name="AS_UNIQUEID" val="157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7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8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5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6"/>
  <p:tag name="KSO_WM_MEDIACOVER_FLAG" val="1"/>
  <p:tag name="KSO_WM_UNIT_MEDIACOVER_BTN_STATE" val="1"/>
  <p:tag name="KSO_WM_UNIT_MEDIACOVER_BTNRECT" val="0*0*0*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5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454.xml><?xml version="1.0" encoding="utf-8"?>
<p:tagLst xmlns:p="http://schemas.openxmlformats.org/presentationml/2006/main">
  <p:tag name="AS_UNIQUEID" val="91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456.xml><?xml version="1.0" encoding="utf-8"?>
<p:tagLst xmlns:p="http://schemas.openxmlformats.org/presentationml/2006/main">
  <p:tag name="AS_UNIQUEID" val="91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0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8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3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7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3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5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3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9"/>
  <p:tag name="KSO_WM_DIAGRAM_VIRTUALLY_FRAME" val="{&quot;height&quot;:284.2131821205968,&quot;left&quot;:26.61267716535433,&quot;top&quot;:126.04338582677164,&quot;width&quot;:658.7457480314961}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2"/>
  <p:tag name="KSO_WM_DIAGRAM_VIRTUALLY_FRAME" val="{&quot;height&quot;:284.2131821205968,&quot;left&quot;:26.61267716535433,&quot;top&quot;:126.04338582677164,&quot;width&quot;:658.7457480314961}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5"/>
  <p:tag name="KSO_WM_DIAGRAM_VIRTUALLY_FRAME" val="{&quot;height&quot;:284.2131821205968,&quot;left&quot;:26.61267716535433,&quot;top&quot;:126.04338582677164,&quot;width&quot;:658.7457480314961}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6"/>
  <p:tag name="KSO_WM_DIAGRAM_VIRTUALLY_FRAME" val="{&quot;height&quot;:284.2131821205968,&quot;left&quot;:26.61267716535433,&quot;top&quot;:126.04338582677164,&quot;width&quot;:658.7457480314961}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7"/>
  <p:tag name="KSO_WM_DIAGRAM_VIRTUALLY_FRAME" val="{&quot;height&quot;:284.2131821205968,&quot;left&quot;:26.61267716535433,&quot;top&quot;:126.04338582677164,&quot;width&quot;:658.7457480314961}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  <p:tag name="KSO_WM_DIAGRAM_VIRTUALLY_FRAME" val="{&quot;height&quot;:284.2131821205968,&quot;left&quot;:26.61267716535433,&quot;top&quot;:126.04338582677164,&quot;width&quot;:658.7457480314961}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  <p:tag name="KSO_WM_DIAGRAM_VIRTUALLY_FRAME" val="{&quot;height&quot;:284.2131821205968,&quot;left&quot;:26.61267716535433,&quot;top&quot;:126.04338582677164,&quot;width&quot;:658.7457480314961}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  <p:tag name="KSO_WM_DIAGRAM_VIRTUALLY_FRAME" val="{&quot;height&quot;:284.2131821205968,&quot;left&quot;:26.61267716535433,&quot;top&quot;:126.04338582677164,&quot;width&quot;:658.7457480314961}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DIAGRAM_VIRTUALLY_FRAME" val="{&quot;height&quot;:284.2131821205968,&quot;left&quot;:26.61267716535433,&quot;top&quot;:126.04338582677164,&quot;width&quot;:658.7457480314961}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9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7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4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0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5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6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8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9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0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1670*2236*632*632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1"/>
  <p:tag name="KSO_WM_MEDIACOVER_FLAG" val="1"/>
  <p:tag name="KSO_WM_UNIT_MEDIACOVER_BTN_STATE" val="1"/>
  <p:tag name="KSO_WM_UNIT_MEDIACOVER_BTNRECT" val="0*0*0*0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3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4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7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2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3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9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0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2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5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2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3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7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8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4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8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3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2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6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7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4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0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2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4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5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6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7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9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5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2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3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5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7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7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8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9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3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5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9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0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1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2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3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4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5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7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9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0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2809</Words>
  <Application>Microsoft Office PowerPoint</Application>
  <PresentationFormat>宽屏</PresentationFormat>
  <Paragraphs>395</Paragraphs>
  <Slides>52</Slides>
  <Notes>0</Notes>
  <HiddenSlides>0</HiddenSlides>
  <MMClips>8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65" baseType="lpstr">
      <vt:lpstr>Euclid Symbol</vt:lpstr>
      <vt:lpstr>黑体</vt:lpstr>
      <vt:lpstr>华文楷体</vt:lpstr>
      <vt:lpstr>楷体</vt:lpstr>
      <vt:lpstr>隶书</vt:lpstr>
      <vt:lpstr>微软雅黑</vt:lpstr>
      <vt:lpstr>Arial</vt:lpstr>
      <vt:lpstr>Calibri</vt:lpstr>
      <vt:lpstr>Cambria Math</vt:lpstr>
      <vt:lpstr>Times New Roman</vt:lpstr>
      <vt:lpstr>默认设计模板</vt:lpstr>
      <vt:lpstr>Equation.KSEE3</vt:lpstr>
      <vt:lpstr>Bitmap 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2024-11-18T14:20:38Z</cp:lastPrinted>
  <dcterms:created xsi:type="dcterms:W3CDTF">2024-11-18T14:20:38Z</dcterms:created>
  <dcterms:modified xsi:type="dcterms:W3CDTF">2026-02-25T00:42:53Z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