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heme/theme3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heme/themeOverride1.xml" ContentType="application/vnd.openxmlformats-officedocument.themeOverr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3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4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5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6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7.xml" ContentType="application/vnd.openxmlformats-officedocument.presentationml.notesSl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69" r:id="rId2"/>
    <p:sldId id="708" r:id="rId3"/>
    <p:sldId id="670" r:id="rId4"/>
    <p:sldId id="564" r:id="rId5"/>
    <p:sldId id="671" r:id="rId6"/>
    <p:sldId id="709" r:id="rId7"/>
    <p:sldId id="642" r:id="rId8"/>
    <p:sldId id="710" r:id="rId9"/>
    <p:sldId id="711" r:id="rId10"/>
    <p:sldId id="712" r:id="rId11"/>
    <p:sldId id="713" r:id="rId12"/>
    <p:sldId id="714" r:id="rId13"/>
    <p:sldId id="715" r:id="rId14"/>
    <p:sldId id="600" r:id="rId15"/>
    <p:sldId id="575" r:id="rId16"/>
    <p:sldId id="716" r:id="rId17"/>
    <p:sldId id="675" r:id="rId18"/>
    <p:sldId id="718" r:id="rId19"/>
    <p:sldId id="719" r:id="rId20"/>
    <p:sldId id="646" r:id="rId21"/>
    <p:sldId id="676" r:id="rId22"/>
    <p:sldId id="720" r:id="rId23"/>
    <p:sldId id="578" r:id="rId24"/>
    <p:sldId id="678" r:id="rId25"/>
    <p:sldId id="679" r:id="rId26"/>
    <p:sldId id="680" r:id="rId27"/>
    <p:sldId id="581" r:id="rId28"/>
    <p:sldId id="648" r:id="rId29"/>
    <p:sldId id="613" r:id="rId30"/>
    <p:sldId id="723" r:id="rId31"/>
    <p:sldId id="726" r:id="rId32"/>
    <p:sldId id="724" r:id="rId33"/>
    <p:sldId id="725" r:id="rId34"/>
    <p:sldId id="721" r:id="rId35"/>
    <p:sldId id="727" r:id="rId36"/>
    <p:sldId id="728" r:id="rId37"/>
    <p:sldId id="729" r:id="rId38"/>
    <p:sldId id="730" r:id="rId39"/>
    <p:sldId id="732" r:id="rId40"/>
    <p:sldId id="733" r:id="rId41"/>
    <p:sldId id="734" r:id="rId42"/>
    <p:sldId id="735" r:id="rId43"/>
    <p:sldId id="736" r:id="rId44"/>
    <p:sldId id="737" r:id="rId45"/>
    <p:sldId id="738" r:id="rId46"/>
    <p:sldId id="731" r:id="rId47"/>
    <p:sldId id="739" r:id="rId48"/>
    <p:sldId id="740" r:id="rId49"/>
    <p:sldId id="741" r:id="rId50"/>
    <p:sldId id="742" r:id="rId51"/>
    <p:sldId id="743" r:id="rId52"/>
  </p:sldIdLst>
  <p:sldSz cx="12192000" cy="6858000"/>
  <p:notesSz cx="6858000" cy="9144000"/>
  <p:custDataLst>
    <p:tags r:id="rId5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3" userDrawn="1">
          <p15:clr>
            <a:srgbClr val="A4A3A4"/>
          </p15:clr>
        </p15:guide>
        <p15:guide id="2" pos="36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223"/>
        <p:guide pos="369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1999" cy="7199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heme" Target="../theme/theme3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heme" Target="../theme/theme2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363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5" Type="http://schemas.openxmlformats.org/officeDocument/2006/relationships/slide" Target="../slides/slide23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5" Type="http://schemas.openxmlformats.org/officeDocument/2006/relationships/slide" Target="../slides/slide27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741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355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355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4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174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14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379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379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indent="0" algn="r"/>
            <a:fld id="{9A0DB2DC-4C9A-4742-B13C-FB6460FD3503}" type="slidenum"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t>15</a:t>
            </a:fld>
            <a:endParaRPr lang="en-US" altLang="zh-CN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379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379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indent="0" algn="r"/>
            <a:fld id="{9A0DB2DC-4C9A-4742-B13C-FB6460FD3503}" type="slidenum"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t>16</a:t>
            </a:fld>
            <a:endParaRPr lang="en-US" altLang="zh-CN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9939" name="灯片编号占位符 3"/>
          <p:cNvSpPr txBox="1">
            <a:spLocks noGrp="1"/>
          </p:cNvSpPr>
          <p:nvPr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indent="0" algn="r"/>
            <a:fld id="{9A0DB2DC-4C9A-4742-B13C-FB6460FD3503}" type="slidenum">
              <a:rPr lang="en-US" altLang="zh-CN" sz="1200">
                <a:latin typeface="Arial" panose="020B0604020202020204" pitchFamily="34" charset="0"/>
              </a:rPr>
              <a:t>23</a:t>
            </a:fld>
            <a:endParaRPr lang="en-US" altLang="zh-CN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4608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343400"/>
            <a:ext cx="5486400" cy="4114800"/>
          </a:xfrm>
        </p:spPr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6083" name="灯片编号占位符 3"/>
          <p:cNvSpPr txBox="1">
            <a:spLocks noGrp="1"/>
          </p:cNvSpPr>
          <p:nvPr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indent="0" algn="r"/>
            <a:fld id="{9A0DB2DC-4C9A-4742-B13C-FB6460FD3503}" type="slidenum">
              <a:rPr lang="en-US" altLang="zh-CN" sz="1200">
                <a:latin typeface="Arial" panose="020B0604020202020204" pitchFamily="34" charset="0"/>
              </a:rPr>
              <a:t>27</a:t>
            </a:fld>
            <a:endParaRPr lang="en-US" altLang="zh-CN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宋体" panose="02010600030101010101" pitchFamily="2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宋体" panose="0201060003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宋体" panose="0201060003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  <a:lvl2pPr>
              <a:defRPr>
                <a:ea typeface="宋体" panose="02010600030101010101" pitchFamily="2" charset="-122"/>
              </a:defRPr>
            </a:lvl2pPr>
            <a:lvl3pPr>
              <a:defRPr>
                <a:ea typeface="宋体" panose="02010600030101010101" pitchFamily="2" charset="-122"/>
              </a:defRPr>
            </a:lvl3pPr>
            <a:lvl4pPr>
              <a:defRPr>
                <a:ea typeface="宋体" panose="02010600030101010101" pitchFamily="2" charset="-122"/>
              </a:defRPr>
            </a:lvl4pPr>
            <a:lvl5pPr>
              <a:defRPr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宋体" panose="02010600030101010101" pitchFamily="2" charset="-122"/>
              </a:defRPr>
            </a:lvl1pPr>
            <a:lvl2pPr>
              <a:defRPr sz="2100">
                <a:ea typeface="宋体" panose="02010600030101010101" pitchFamily="2" charset="-122"/>
              </a:defRPr>
            </a:lvl2pPr>
            <a:lvl3pPr>
              <a:defRPr sz="1800">
                <a:ea typeface="宋体" panose="02010600030101010101" pitchFamily="2" charset="-122"/>
              </a:defRPr>
            </a:lvl3pPr>
            <a:lvl4pPr>
              <a:defRPr sz="1500">
                <a:ea typeface="宋体" panose="02010600030101010101" pitchFamily="2" charset="-122"/>
              </a:defRPr>
            </a:lvl4pPr>
            <a:lvl5pPr>
              <a:defRPr sz="1500">
                <a:ea typeface="宋体" panose="02010600030101010101" pitchFamily="2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宋体" panose="0201060003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宋体" panose="02010600030101010101" pitchFamily="2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宋体" panose="0201060003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124.xml"/><Relationship Id="rId7" Type="http://schemas.openxmlformats.org/officeDocument/2006/relationships/image" Target="../media/image5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20.gif"/><Relationship Id="rId5" Type="http://schemas.openxmlformats.org/officeDocument/2006/relationships/tags" Target="../tags/tag131.xml"/><Relationship Id="rId10" Type="http://schemas.openxmlformats.org/officeDocument/2006/relationships/image" Target="../media/image19.gif"/><Relationship Id="rId4" Type="http://schemas.openxmlformats.org/officeDocument/2006/relationships/tags" Target="../tags/tag130.xml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3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image" Target="../media/image23.jpe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0" Type="http://schemas.openxmlformats.org/officeDocument/2006/relationships/image" Target="../media/image25.jpe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tags" Target="../tags/tag154.xml"/><Relationship Id="rId10" Type="http://schemas.openxmlformats.org/officeDocument/2006/relationships/tags" Target="../tags/tag149.xml"/><Relationship Id="rId19" Type="http://schemas.openxmlformats.org/officeDocument/2006/relationships/image" Target="../media/image24.jpe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9" Type="http://schemas.openxmlformats.org/officeDocument/2006/relationships/tags" Target="../tags/tag194.xml"/><Relationship Id="rId21" Type="http://schemas.openxmlformats.org/officeDocument/2006/relationships/tags" Target="../tags/tag176.xml"/><Relationship Id="rId34" Type="http://schemas.openxmlformats.org/officeDocument/2006/relationships/tags" Target="../tags/tag189.xml"/><Relationship Id="rId42" Type="http://schemas.openxmlformats.org/officeDocument/2006/relationships/tags" Target="../tags/tag197.xml"/><Relationship Id="rId47" Type="http://schemas.openxmlformats.org/officeDocument/2006/relationships/tags" Target="../tags/tag202.xml"/><Relationship Id="rId50" Type="http://schemas.openxmlformats.org/officeDocument/2006/relationships/tags" Target="../tags/tag205.xml"/><Relationship Id="rId55" Type="http://schemas.openxmlformats.org/officeDocument/2006/relationships/tags" Target="../tags/tag210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9" Type="http://schemas.openxmlformats.org/officeDocument/2006/relationships/tags" Target="../tags/tag184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37" Type="http://schemas.openxmlformats.org/officeDocument/2006/relationships/tags" Target="../tags/tag192.xml"/><Relationship Id="rId40" Type="http://schemas.openxmlformats.org/officeDocument/2006/relationships/tags" Target="../tags/tag195.xml"/><Relationship Id="rId45" Type="http://schemas.openxmlformats.org/officeDocument/2006/relationships/tags" Target="../tags/tag200.xml"/><Relationship Id="rId53" Type="http://schemas.openxmlformats.org/officeDocument/2006/relationships/tags" Target="../tags/tag208.xml"/><Relationship Id="rId58" Type="http://schemas.openxmlformats.org/officeDocument/2006/relationships/notesSlide" Target="../notesSlides/notesSlide3.xml"/><Relationship Id="rId5" Type="http://schemas.openxmlformats.org/officeDocument/2006/relationships/tags" Target="../tags/tag160.xml"/><Relationship Id="rId19" Type="http://schemas.openxmlformats.org/officeDocument/2006/relationships/tags" Target="../tags/tag174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35" Type="http://schemas.openxmlformats.org/officeDocument/2006/relationships/tags" Target="../tags/tag190.xml"/><Relationship Id="rId43" Type="http://schemas.openxmlformats.org/officeDocument/2006/relationships/tags" Target="../tags/tag198.xml"/><Relationship Id="rId48" Type="http://schemas.openxmlformats.org/officeDocument/2006/relationships/tags" Target="../tags/tag203.xml"/><Relationship Id="rId56" Type="http://schemas.openxmlformats.org/officeDocument/2006/relationships/tags" Target="../tags/tag211.xml"/><Relationship Id="rId8" Type="http://schemas.openxmlformats.org/officeDocument/2006/relationships/tags" Target="../tags/tag163.xml"/><Relationship Id="rId51" Type="http://schemas.openxmlformats.org/officeDocument/2006/relationships/tags" Target="../tags/tag206.xml"/><Relationship Id="rId3" Type="http://schemas.openxmlformats.org/officeDocument/2006/relationships/tags" Target="../tags/tag158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38" Type="http://schemas.openxmlformats.org/officeDocument/2006/relationships/tags" Target="../tags/tag193.xml"/><Relationship Id="rId46" Type="http://schemas.openxmlformats.org/officeDocument/2006/relationships/tags" Target="../tags/tag201.xml"/><Relationship Id="rId20" Type="http://schemas.openxmlformats.org/officeDocument/2006/relationships/tags" Target="../tags/tag175.xml"/><Relationship Id="rId41" Type="http://schemas.openxmlformats.org/officeDocument/2006/relationships/tags" Target="../tags/tag196.xml"/><Relationship Id="rId54" Type="http://schemas.openxmlformats.org/officeDocument/2006/relationships/tags" Target="../tags/tag209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36" Type="http://schemas.openxmlformats.org/officeDocument/2006/relationships/tags" Target="../tags/tag191.xml"/><Relationship Id="rId49" Type="http://schemas.openxmlformats.org/officeDocument/2006/relationships/tags" Target="../tags/tag204.xml"/><Relationship Id="rId57" Type="http://schemas.openxmlformats.org/officeDocument/2006/relationships/slideLayout" Target="../slideLayouts/slideLayout7.xml"/><Relationship Id="rId10" Type="http://schemas.openxmlformats.org/officeDocument/2006/relationships/tags" Target="../tags/tag165.xml"/><Relationship Id="rId31" Type="http://schemas.openxmlformats.org/officeDocument/2006/relationships/tags" Target="../tags/tag186.xml"/><Relationship Id="rId44" Type="http://schemas.openxmlformats.org/officeDocument/2006/relationships/tags" Target="../tags/tag199.xml"/><Relationship Id="rId52" Type="http://schemas.openxmlformats.org/officeDocument/2006/relationships/tags" Target="../tags/tag20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18" Type="http://schemas.openxmlformats.org/officeDocument/2006/relationships/tags" Target="../tags/tag232.xml"/><Relationship Id="rId3" Type="http://schemas.openxmlformats.org/officeDocument/2006/relationships/tags" Target="../tags/tag217.xml"/><Relationship Id="rId21" Type="http://schemas.openxmlformats.org/officeDocument/2006/relationships/notesSlide" Target="../notesSlides/notesSlide4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tags" Target="../tags/tag231.xml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10" Type="http://schemas.openxmlformats.org/officeDocument/2006/relationships/tags" Target="../tags/tag224.xml"/><Relationship Id="rId19" Type="http://schemas.openxmlformats.org/officeDocument/2006/relationships/tags" Target="../tags/tag233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tags" Target="../tags/tag249.xml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tags" Target="../tags/tag248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5" Type="http://schemas.openxmlformats.org/officeDocument/2006/relationships/tags" Target="../tags/tag241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246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0" Type="http://schemas.openxmlformats.org/officeDocument/2006/relationships/tags" Target="../tags/tag268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tags" Target="../tags/tag283.xml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tags" Target="../tags/tag282.xml"/><Relationship Id="rId17" Type="http://schemas.openxmlformats.org/officeDocument/2006/relationships/image" Target="../media/image28.jpeg"/><Relationship Id="rId2" Type="http://schemas.openxmlformats.org/officeDocument/2006/relationships/tags" Target="../tags/tag272.xml"/><Relationship Id="rId16" Type="http://schemas.openxmlformats.org/officeDocument/2006/relationships/image" Target="../media/image27.png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tags" Target="../tags/tag281.xml"/><Relationship Id="rId5" Type="http://schemas.openxmlformats.org/officeDocument/2006/relationships/tags" Target="../tags/tag27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80.xml"/><Relationship Id="rId4" Type="http://schemas.openxmlformats.org/officeDocument/2006/relationships/tags" Target="../tags/tag274.xml"/><Relationship Id="rId9" Type="http://schemas.openxmlformats.org/officeDocument/2006/relationships/tags" Target="../tags/tag279.xml"/><Relationship Id="rId14" Type="http://schemas.openxmlformats.org/officeDocument/2006/relationships/tags" Target="../tags/tag2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8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285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7.xml"/><Relationship Id="rId4" Type="http://schemas.openxmlformats.org/officeDocument/2006/relationships/tags" Target="../tags/tag28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oleObject" Target="../embeddings/oleObject1.bin"/><Relationship Id="rId18" Type="http://schemas.openxmlformats.org/officeDocument/2006/relationships/oleObject" Target="../embeddings/oleObject3.bin"/><Relationship Id="rId3" Type="http://schemas.openxmlformats.org/officeDocument/2006/relationships/tags" Target="../tags/tag290.xml"/><Relationship Id="rId21" Type="http://schemas.openxmlformats.org/officeDocument/2006/relationships/image" Target="../media/image33.wmf"/><Relationship Id="rId7" Type="http://schemas.openxmlformats.org/officeDocument/2006/relationships/tags" Target="../tags/tag294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1.wmf"/><Relationship Id="rId2" Type="http://schemas.openxmlformats.org/officeDocument/2006/relationships/tags" Target="../tags/tag289.xml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4.bin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hyperlink" Target="&#8220;&#19979;&#8221;&#22312;&#21738;&#20799;.swf" TargetMode="External"/><Relationship Id="rId23" Type="http://schemas.openxmlformats.org/officeDocument/2006/relationships/image" Target="../media/image34.wmf"/><Relationship Id="rId10" Type="http://schemas.openxmlformats.org/officeDocument/2006/relationships/tags" Target="../tags/tag297.xml"/><Relationship Id="rId19" Type="http://schemas.openxmlformats.org/officeDocument/2006/relationships/image" Target="../media/image32.wmf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30.wmf"/><Relationship Id="rId22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image" Target="../media/image35.png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image" Target="../media/image37.jpeg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10" Type="http://schemas.openxmlformats.org/officeDocument/2006/relationships/tags" Target="../tags/tag308.xml"/><Relationship Id="rId19" Type="http://schemas.openxmlformats.org/officeDocument/2006/relationships/image" Target="../media/image36.png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png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17" Type="http://schemas.openxmlformats.org/officeDocument/2006/relationships/image" Target="../media/image40.png"/><Relationship Id="rId2" Type="http://schemas.openxmlformats.org/officeDocument/2006/relationships/tags" Target="../tags/tag316.xml"/><Relationship Id="rId16" Type="http://schemas.openxmlformats.org/officeDocument/2006/relationships/image" Target="../media/image39.jpeg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5" Type="http://schemas.openxmlformats.org/officeDocument/2006/relationships/tags" Target="../tags/tag319.xml"/><Relationship Id="rId15" Type="http://schemas.openxmlformats.org/officeDocument/2006/relationships/image" Target="../media/image38.jpeg"/><Relationship Id="rId10" Type="http://schemas.openxmlformats.org/officeDocument/2006/relationships/tags" Target="../tags/tag324.xml"/><Relationship Id="rId19" Type="http://schemas.openxmlformats.org/officeDocument/2006/relationships/image" Target="../media/image42.png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342.xml"/><Relationship Id="rId18" Type="http://schemas.openxmlformats.org/officeDocument/2006/relationships/tags" Target="../tags/tag347.xml"/><Relationship Id="rId26" Type="http://schemas.openxmlformats.org/officeDocument/2006/relationships/tags" Target="../tags/tag355.xml"/><Relationship Id="rId21" Type="http://schemas.openxmlformats.org/officeDocument/2006/relationships/tags" Target="../tags/tag350.xml"/><Relationship Id="rId34" Type="http://schemas.openxmlformats.org/officeDocument/2006/relationships/tags" Target="../tags/tag363.xml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tags" Target="../tags/tag346.xml"/><Relationship Id="rId25" Type="http://schemas.openxmlformats.org/officeDocument/2006/relationships/tags" Target="../tags/tag354.xml"/><Relationship Id="rId33" Type="http://schemas.openxmlformats.org/officeDocument/2006/relationships/tags" Target="../tags/tag362.xml"/><Relationship Id="rId38" Type="http://schemas.openxmlformats.org/officeDocument/2006/relationships/image" Target="../media/image44.tiff"/><Relationship Id="rId2" Type="http://schemas.openxmlformats.org/officeDocument/2006/relationships/tags" Target="../tags/tag331.xml"/><Relationship Id="rId16" Type="http://schemas.openxmlformats.org/officeDocument/2006/relationships/tags" Target="../tags/tag345.xml"/><Relationship Id="rId20" Type="http://schemas.openxmlformats.org/officeDocument/2006/relationships/tags" Target="../tags/tag349.xml"/><Relationship Id="rId29" Type="http://schemas.openxmlformats.org/officeDocument/2006/relationships/tags" Target="../tags/tag358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24" Type="http://schemas.openxmlformats.org/officeDocument/2006/relationships/tags" Target="../tags/tag353.xml"/><Relationship Id="rId32" Type="http://schemas.openxmlformats.org/officeDocument/2006/relationships/tags" Target="../tags/tag361.xml"/><Relationship Id="rId37" Type="http://schemas.openxmlformats.org/officeDocument/2006/relationships/image" Target="../media/image43.tiff"/><Relationship Id="rId5" Type="http://schemas.openxmlformats.org/officeDocument/2006/relationships/tags" Target="../tags/tag334.xml"/><Relationship Id="rId15" Type="http://schemas.openxmlformats.org/officeDocument/2006/relationships/tags" Target="../tags/tag344.xml"/><Relationship Id="rId23" Type="http://schemas.openxmlformats.org/officeDocument/2006/relationships/tags" Target="../tags/tag352.xml"/><Relationship Id="rId28" Type="http://schemas.openxmlformats.org/officeDocument/2006/relationships/tags" Target="../tags/tag357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339.xml"/><Relationship Id="rId19" Type="http://schemas.openxmlformats.org/officeDocument/2006/relationships/tags" Target="../tags/tag348.xml"/><Relationship Id="rId31" Type="http://schemas.openxmlformats.org/officeDocument/2006/relationships/tags" Target="../tags/tag360.xml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tags" Target="../tags/tag343.xml"/><Relationship Id="rId22" Type="http://schemas.openxmlformats.org/officeDocument/2006/relationships/tags" Target="../tags/tag351.xml"/><Relationship Id="rId27" Type="http://schemas.openxmlformats.org/officeDocument/2006/relationships/tags" Target="../tags/tag356.xml"/><Relationship Id="rId30" Type="http://schemas.openxmlformats.org/officeDocument/2006/relationships/tags" Target="../tags/tag359.xml"/><Relationship Id="rId35" Type="http://schemas.openxmlformats.org/officeDocument/2006/relationships/tags" Target="../tags/tag364.xml"/><Relationship Id="rId8" Type="http://schemas.openxmlformats.org/officeDocument/2006/relationships/tags" Target="../tags/tag337.xml"/><Relationship Id="rId3" Type="http://schemas.openxmlformats.org/officeDocument/2006/relationships/tags" Target="../tags/tag3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13" Type="http://schemas.openxmlformats.org/officeDocument/2006/relationships/tags" Target="../tags/tag381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71.xml"/><Relationship Id="rId21" Type="http://schemas.openxmlformats.org/officeDocument/2006/relationships/image" Target="../media/image48.png"/><Relationship Id="rId7" Type="http://schemas.openxmlformats.org/officeDocument/2006/relationships/tags" Target="../tags/tag375.xml"/><Relationship Id="rId12" Type="http://schemas.openxmlformats.org/officeDocument/2006/relationships/tags" Target="../tags/tag380.xml"/><Relationship Id="rId17" Type="http://schemas.openxmlformats.org/officeDocument/2006/relationships/tags" Target="../tags/tag385.xml"/><Relationship Id="rId2" Type="http://schemas.openxmlformats.org/officeDocument/2006/relationships/tags" Target="../tags/tag370.xml"/><Relationship Id="rId16" Type="http://schemas.openxmlformats.org/officeDocument/2006/relationships/tags" Target="../tags/tag384.xml"/><Relationship Id="rId20" Type="http://schemas.openxmlformats.org/officeDocument/2006/relationships/image" Target="../media/image47.jpeg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tags" Target="../tags/tag379.xml"/><Relationship Id="rId5" Type="http://schemas.openxmlformats.org/officeDocument/2006/relationships/tags" Target="../tags/tag373.xml"/><Relationship Id="rId15" Type="http://schemas.openxmlformats.org/officeDocument/2006/relationships/tags" Target="../tags/tag383.xml"/><Relationship Id="rId10" Type="http://schemas.openxmlformats.org/officeDocument/2006/relationships/tags" Target="../tags/tag378.xml"/><Relationship Id="rId19" Type="http://schemas.openxmlformats.org/officeDocument/2006/relationships/image" Target="../media/image46.jpeg"/><Relationship Id="rId4" Type="http://schemas.openxmlformats.org/officeDocument/2006/relationships/tags" Target="../tags/tag372.xml"/><Relationship Id="rId9" Type="http://schemas.openxmlformats.org/officeDocument/2006/relationships/tags" Target="../tags/tag377.xml"/><Relationship Id="rId14" Type="http://schemas.openxmlformats.org/officeDocument/2006/relationships/tags" Target="../tags/tag382.xml"/><Relationship Id="rId2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54.png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3.jpeg"/><Relationship Id="rId2" Type="http://schemas.openxmlformats.org/officeDocument/2006/relationships/tags" Target="../tags/tag387.xml"/><Relationship Id="rId16" Type="http://schemas.openxmlformats.org/officeDocument/2006/relationships/image" Target="../media/image52.png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4.xml"/><Relationship Id="rId5" Type="http://schemas.openxmlformats.org/officeDocument/2006/relationships/tags" Target="../tags/tag390.xml"/><Relationship Id="rId15" Type="http://schemas.openxmlformats.org/officeDocument/2006/relationships/image" Target="../media/image51.png"/><Relationship Id="rId10" Type="http://schemas.openxmlformats.org/officeDocument/2006/relationships/video" Target="../media/media6.wmv"/><Relationship Id="rId4" Type="http://schemas.openxmlformats.org/officeDocument/2006/relationships/tags" Target="../tags/tag389.xml"/><Relationship Id="rId9" Type="http://schemas.microsoft.com/office/2007/relationships/media" Target="../media/media6.wmv"/><Relationship Id="rId1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5" Type="http://schemas.openxmlformats.org/officeDocument/2006/relationships/tags" Target="../tags/tag402.xml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41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3.xml"/><Relationship Id="rId5" Type="http://schemas.openxmlformats.org/officeDocument/2006/relationships/video" Target="../media/media7.mp4"/><Relationship Id="rId4" Type="http://schemas.microsoft.com/office/2007/relationships/media" Target="../media/media7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8.jpeg"/><Relationship Id="rId5" Type="http://schemas.openxmlformats.org/officeDocument/2006/relationships/tags" Target="../tags/tag89.xml"/><Relationship Id="rId10" Type="http://schemas.openxmlformats.org/officeDocument/2006/relationships/image" Target="../media/image7.png"/><Relationship Id="rId4" Type="http://schemas.openxmlformats.org/officeDocument/2006/relationships/tags" Target="../tags/tag88.xm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tags" Target="../tags/tag433.xml"/><Relationship Id="rId18" Type="http://schemas.openxmlformats.org/officeDocument/2006/relationships/image" Target="../media/image57.jpe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tags" Target="../tags/tag43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22.xml"/><Relationship Id="rId16" Type="http://schemas.openxmlformats.org/officeDocument/2006/relationships/tags" Target="../tags/tag436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tags" Target="../tags/tag431.xml"/><Relationship Id="rId5" Type="http://schemas.openxmlformats.org/officeDocument/2006/relationships/tags" Target="../tags/tag425.xml"/><Relationship Id="rId15" Type="http://schemas.openxmlformats.org/officeDocument/2006/relationships/tags" Target="../tags/tag435.xml"/><Relationship Id="rId10" Type="http://schemas.openxmlformats.org/officeDocument/2006/relationships/tags" Target="../tags/tag430.xml"/><Relationship Id="rId19" Type="http://schemas.openxmlformats.org/officeDocument/2006/relationships/image" Target="../media/image56.png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tags" Target="../tags/tag4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3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tags" Target="../tags/tag440.xml"/><Relationship Id="rId5" Type="http://schemas.openxmlformats.org/officeDocument/2006/relationships/video" Target="../media/media8.mp4"/><Relationship Id="rId4" Type="http://schemas.microsoft.com/office/2007/relationships/media" Target="../media/media8.mp4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image" Target="../media/image59.jpeg"/><Relationship Id="rId5" Type="http://schemas.openxmlformats.org/officeDocument/2006/relationships/tags" Target="../tags/tag44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44.xml"/><Relationship Id="rId9" Type="http://schemas.openxmlformats.org/officeDocument/2006/relationships/tags" Target="../tags/tag44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57.xml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11" Type="http://schemas.openxmlformats.org/officeDocument/2006/relationships/image" Target="../media/image61.png"/><Relationship Id="rId5" Type="http://schemas.openxmlformats.org/officeDocument/2006/relationships/tags" Target="../tags/tag454.xml"/><Relationship Id="rId10" Type="http://schemas.openxmlformats.org/officeDocument/2006/relationships/image" Target="../media/image60.png"/><Relationship Id="rId4" Type="http://schemas.openxmlformats.org/officeDocument/2006/relationships/tags" Target="../tags/tag453.xml"/><Relationship Id="rId9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image" Target="../media/image63.png"/><Relationship Id="rId3" Type="http://schemas.openxmlformats.org/officeDocument/2006/relationships/tags" Target="../tags/tag460.xml"/><Relationship Id="rId7" Type="http://schemas.openxmlformats.org/officeDocument/2006/relationships/tags" Target="../tags/tag464.xml"/><Relationship Id="rId12" Type="http://schemas.openxmlformats.org/officeDocument/2006/relationships/image" Target="../media/image62.jpeg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62.xml"/><Relationship Id="rId10" Type="http://schemas.openxmlformats.org/officeDocument/2006/relationships/tags" Target="../tags/tag467.xml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12" Type="http://schemas.openxmlformats.org/officeDocument/2006/relationships/image" Target="../media/image65.jpeg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microsoft.com/office/2007/relationships/hdphoto" Target="../media/hdphoto2.wdp"/><Relationship Id="rId5" Type="http://schemas.openxmlformats.org/officeDocument/2006/relationships/tags" Target="../tags/tag472.xml"/><Relationship Id="rId10" Type="http://schemas.openxmlformats.org/officeDocument/2006/relationships/image" Target="../media/image64.png"/><Relationship Id="rId4" Type="http://schemas.openxmlformats.org/officeDocument/2006/relationships/tags" Target="../tags/tag471.xml"/><Relationship Id="rId9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13" Type="http://schemas.openxmlformats.org/officeDocument/2006/relationships/tags" Target="../tags/tag488.xml"/><Relationship Id="rId18" Type="http://schemas.openxmlformats.org/officeDocument/2006/relationships/image" Target="../media/image40.png"/><Relationship Id="rId3" Type="http://schemas.openxmlformats.org/officeDocument/2006/relationships/tags" Target="../tags/tag478.xml"/><Relationship Id="rId7" Type="http://schemas.openxmlformats.org/officeDocument/2006/relationships/tags" Target="../tags/tag482.xml"/><Relationship Id="rId12" Type="http://schemas.openxmlformats.org/officeDocument/2006/relationships/tags" Target="../tags/tag487.xml"/><Relationship Id="rId17" Type="http://schemas.openxmlformats.org/officeDocument/2006/relationships/image" Target="../media/image39.jpeg"/><Relationship Id="rId2" Type="http://schemas.openxmlformats.org/officeDocument/2006/relationships/tags" Target="../tags/tag477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tags" Target="../tags/tag486.xml"/><Relationship Id="rId5" Type="http://schemas.openxmlformats.org/officeDocument/2006/relationships/tags" Target="../tags/tag480.xml"/><Relationship Id="rId15" Type="http://schemas.openxmlformats.org/officeDocument/2006/relationships/tags" Target="../tags/tag490.xml"/><Relationship Id="rId10" Type="http://schemas.openxmlformats.org/officeDocument/2006/relationships/tags" Target="../tags/tag485.xml"/><Relationship Id="rId4" Type="http://schemas.openxmlformats.org/officeDocument/2006/relationships/tags" Target="../tags/tag479.xml"/><Relationship Id="rId9" Type="http://schemas.openxmlformats.org/officeDocument/2006/relationships/tags" Target="../tags/tag484.xml"/><Relationship Id="rId14" Type="http://schemas.openxmlformats.org/officeDocument/2006/relationships/tags" Target="../tags/tag4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93.xml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01.xml"/><Relationship Id="rId3" Type="http://schemas.openxmlformats.org/officeDocument/2006/relationships/tags" Target="../tags/tag496.xml"/><Relationship Id="rId7" Type="http://schemas.openxmlformats.org/officeDocument/2006/relationships/tags" Target="../tags/tag500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9.jpeg"/><Relationship Id="rId5" Type="http://schemas.openxmlformats.org/officeDocument/2006/relationships/tags" Target="../tags/tag96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04.xml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image" Target="../media/image66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14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6.xml"/><Relationship Id="rId4" Type="http://schemas.openxmlformats.org/officeDocument/2006/relationships/tags" Target="../tags/tag5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7" Type="http://schemas.openxmlformats.org/officeDocument/2006/relationships/image" Target="../media/image67.emf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28.xml"/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3" Type="http://schemas.openxmlformats.org/officeDocument/2006/relationships/tags" Target="../tags/tag52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527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0" Type="http://schemas.openxmlformats.org/officeDocument/2006/relationships/tags" Target="../tags/tag540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tags" Target="../tags/tag531.xml"/><Relationship Id="rId24" Type="http://schemas.openxmlformats.org/officeDocument/2006/relationships/image" Target="../media/image70.png"/><Relationship Id="rId5" Type="http://schemas.openxmlformats.org/officeDocument/2006/relationships/tags" Target="../tags/tag525.xml"/><Relationship Id="rId15" Type="http://schemas.openxmlformats.org/officeDocument/2006/relationships/tags" Target="../tags/tag535.xml"/><Relationship Id="rId23" Type="http://schemas.openxmlformats.org/officeDocument/2006/relationships/image" Target="../media/image69.png"/><Relationship Id="rId10" Type="http://schemas.openxmlformats.org/officeDocument/2006/relationships/tags" Target="../tags/tag530.xml"/><Relationship Id="rId19" Type="http://schemas.openxmlformats.org/officeDocument/2006/relationships/tags" Target="../tags/tag539.xml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tags" Target="../tags/tag534.xml"/><Relationship Id="rId2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tags" Target="../tags/tag54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5" Type="http://schemas.openxmlformats.org/officeDocument/2006/relationships/tags" Target="../tags/tag545.xml"/><Relationship Id="rId4" Type="http://schemas.openxmlformats.org/officeDocument/2006/relationships/tags" Target="../tags/tag54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49.xml"/><Relationship Id="rId7" Type="http://schemas.openxmlformats.org/officeDocument/2006/relationships/tags" Target="../tags/tag553.xml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tags" Target="../tags/tag550.xml"/><Relationship Id="rId9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56.xml"/><Relationship Id="rId7" Type="http://schemas.openxmlformats.org/officeDocument/2006/relationships/tags" Target="../tags/tag560.xml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5" Type="http://schemas.openxmlformats.org/officeDocument/2006/relationships/tags" Target="../tags/tag558.xml"/><Relationship Id="rId4" Type="http://schemas.openxmlformats.org/officeDocument/2006/relationships/tags" Target="../tags/tag5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563.xml"/><Relationship Id="rId7" Type="http://schemas.openxmlformats.org/officeDocument/2006/relationships/image" Target="../media/image73.jpeg"/><Relationship Id="rId2" Type="http://schemas.openxmlformats.org/officeDocument/2006/relationships/tags" Target="../tags/tag562.xml"/><Relationship Id="rId1" Type="http://schemas.openxmlformats.org/officeDocument/2006/relationships/tags" Target="../tags/tag56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5.xml"/><Relationship Id="rId4" Type="http://schemas.openxmlformats.org/officeDocument/2006/relationships/tags" Target="../tags/tag56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04.xml"/><Relationship Id="rId7" Type="http://schemas.openxmlformats.org/officeDocument/2006/relationships/image" Target="../media/image1.png"/><Relationship Id="rId2" Type="http://schemas.openxmlformats.org/officeDocument/2006/relationships/tags" Target="../tags/tag103.x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9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68.xml"/><Relationship Id="rId7" Type="http://schemas.openxmlformats.org/officeDocument/2006/relationships/tags" Target="../tags/tag572.xml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tags" Target="../tags/tag571.xml"/><Relationship Id="rId5" Type="http://schemas.openxmlformats.org/officeDocument/2006/relationships/tags" Target="../tags/tag570.xml"/><Relationship Id="rId4" Type="http://schemas.openxmlformats.org/officeDocument/2006/relationships/tags" Target="../tags/tag569.xml"/><Relationship Id="rId9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75.xml"/><Relationship Id="rId7" Type="http://schemas.openxmlformats.org/officeDocument/2006/relationships/tags" Target="../tags/tag579.xml"/><Relationship Id="rId2" Type="http://schemas.openxmlformats.org/officeDocument/2006/relationships/tags" Target="../tags/tag574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5" Type="http://schemas.openxmlformats.org/officeDocument/2006/relationships/tags" Target="../tags/tag577.xml"/><Relationship Id="rId10" Type="http://schemas.openxmlformats.org/officeDocument/2006/relationships/image" Target="../media/image76.png"/><Relationship Id="rId4" Type="http://schemas.openxmlformats.org/officeDocument/2006/relationships/tags" Target="../tags/tag576.xml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0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/>
          <p:nvPr>
            <p:custDataLst>
              <p:tags r:id="rId1"/>
            </p:custDataLst>
          </p:nvPr>
        </p:nvSpPr>
        <p:spPr>
          <a:xfrm>
            <a:off x="1116013" y="692150"/>
            <a:ext cx="1928812" cy="370840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90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sz="2400" b="1" i="1">
              <a:solidFill>
                <a:srgbClr val="006666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3" name="Text Box 4"/>
          <p:cNvSpPr txBox="1"/>
          <p:nvPr>
            <p:custDataLst>
              <p:tags r:id="rId2"/>
            </p:custDataLst>
          </p:nvPr>
        </p:nvSpPr>
        <p:spPr>
          <a:xfrm>
            <a:off x="1344066" y="1252696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第七章    力</a:t>
            </a:r>
          </a:p>
        </p:txBody>
      </p:sp>
      <p:sp>
        <p:nvSpPr>
          <p:cNvPr id="4" name="Rectangle 5"/>
          <p:cNvSpPr/>
          <p:nvPr>
            <p:custDataLst>
              <p:tags r:id="rId3"/>
            </p:custDataLst>
          </p:nvPr>
        </p:nvSpPr>
        <p:spPr>
          <a:xfrm>
            <a:off x="3046250" y="2440778"/>
            <a:ext cx="5351145" cy="12840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重力 </a:t>
            </a:r>
            <a:r>
              <a:rPr lang="zh-CN" altLang="zh-CN" sz="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80285" y="621030"/>
            <a:ext cx="72898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提出问题：重力的大小与什么因素有关系？</a:t>
            </a:r>
          </a:p>
        </p:txBody>
      </p:sp>
      <p:pic>
        <p:nvPicPr>
          <p:cNvPr id="28676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00150" y="116840"/>
            <a:ext cx="1236345" cy="123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711" r="39574"/>
          <a:stretch>
            <a:fillRect/>
          </a:stretch>
        </p:blipFill>
        <p:spPr>
          <a:xfrm>
            <a:off x="6384290" y="2420620"/>
            <a:ext cx="2555240" cy="306133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552450" y="1556385"/>
            <a:ext cx="113950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感受实验：用手拿起一支笔和三本书，手受到力的大小相同吗？</a:t>
            </a:r>
            <a:endParaRPr lang="zh-CN" altLang="en-US" sz="32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300" t="1689" r="17783" b="16015"/>
          <a:stretch>
            <a:fillRect/>
          </a:stretch>
        </p:blipFill>
        <p:spPr>
          <a:xfrm>
            <a:off x="2495550" y="2996565"/>
            <a:ext cx="2513330" cy="1617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80285" y="621030"/>
            <a:ext cx="72898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提出问题：重力的大小与什么因素有关系？</a:t>
            </a:r>
          </a:p>
        </p:txBody>
      </p:sp>
      <p:pic>
        <p:nvPicPr>
          <p:cNvPr id="28676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00150" y="116840"/>
            <a:ext cx="1236345" cy="123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l="17925" r="17925"/>
          <a:stretch>
            <a:fillRect/>
          </a:stretch>
        </p:blipFill>
        <p:spPr>
          <a:xfrm>
            <a:off x="6384593" y="1484626"/>
            <a:ext cx="3286125" cy="2868617"/>
          </a:xfrm>
          <a:prstGeom prst="roundRect">
            <a:avLst/>
          </a:prstGeom>
        </p:spPr>
      </p:pic>
      <p:pic>
        <p:nvPicPr>
          <p:cNvPr id="16390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6235" b="6235"/>
          <a:stretch>
            <a:fillRect/>
          </a:stretch>
        </p:blipFill>
        <p:spPr>
          <a:xfrm>
            <a:off x="2331084" y="1490344"/>
            <a:ext cx="3284220" cy="2874645"/>
          </a:xfrm>
          <a:prstGeom prst="roundRect">
            <a:avLst/>
          </a:prstGeom>
        </p:spPr>
      </p:pic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1303655" y="4868545"/>
            <a:ext cx="4018915" cy="69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对此，你有什么猜想？</a:t>
            </a:r>
            <a:endParaRPr lang="zh-CN" altLang="en-US" sz="26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5952490" y="4868545"/>
            <a:ext cx="5372735" cy="69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600" b="1">
                <a:latin typeface="华文楷体" panose="02010600040101010101" pitchFamily="2" charset="-122"/>
                <a:ea typeface="华文楷体" panose="02010600040101010101" pitchFamily="2" charset="-122"/>
              </a:rPr>
              <a:t>质量越大的物体，所受的重力越大。</a:t>
            </a:r>
            <a:endParaRPr lang="zh-CN" altLang="en-US" sz="22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下箭头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 flipH="1" flipV="1">
            <a:off x="5260276" y="4768294"/>
            <a:ext cx="257727" cy="901379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DA6B68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探究重力的大小与质量的关系</a:t>
            </a: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22935" y="1535430"/>
            <a:ext cx="106159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实验器材：弹簧测力计、钩码（50g）、铁架台</a:t>
            </a:r>
          </a:p>
        </p:txBody>
      </p:sp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6816090" y="2853055"/>
            <a:ext cx="5085715" cy="1149489"/>
          </a:xfrm>
          <a:prstGeom prst="round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当钩码静止时，弹簧测力计的示数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等于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钩码所受重力的大小。</a:t>
            </a:r>
          </a:p>
        </p:txBody>
      </p:sp>
      <p:grpSp>
        <p:nvGrpSpPr>
          <p:cNvPr id="20" name="组合 19"/>
          <p:cNvGrpSpPr/>
          <p:nvPr>
            <p:custDataLst>
              <p:tags r:id="rId4"/>
            </p:custDataLst>
          </p:nvPr>
        </p:nvGrpSpPr>
        <p:grpSpPr>
          <a:xfrm>
            <a:off x="551815" y="2252345"/>
            <a:ext cx="5745480" cy="4326890"/>
            <a:chOff x="642" y="4228"/>
            <a:chExt cx="9048" cy="6814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 r="50198"/>
            <a:stretch>
              <a:fillRect/>
            </a:stretch>
          </p:blipFill>
          <p:spPr>
            <a:xfrm>
              <a:off x="6369" y="4228"/>
              <a:ext cx="3321" cy="6814"/>
            </a:xfrm>
            <a:prstGeom prst="rect">
              <a:avLst/>
            </a:prstGeom>
          </p:spPr>
        </p:pic>
        <p:pic>
          <p:nvPicPr>
            <p:cNvPr id="19" name="图片 18" descr="C:/Users/lenovo/Desktop/够吗.png够吗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rcRect t="954" r="327" b="4474"/>
            <a:stretch>
              <a:fillRect/>
            </a:stretch>
          </p:blipFill>
          <p:spPr>
            <a:xfrm>
              <a:off x="642" y="5671"/>
              <a:ext cx="3759" cy="358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探究重力的大小与质量的关系</a:t>
            </a:r>
          </a:p>
        </p:txBody>
      </p:sp>
      <p:sp>
        <p:nvSpPr>
          <p:cNvPr id="28673" name="文本框 21505"/>
          <p:cNvSpPr txBox="1"/>
          <p:nvPr>
            <p:custDataLst>
              <p:tags r:id="rId2"/>
            </p:custDataLst>
          </p:nvPr>
        </p:nvSpPr>
        <p:spPr>
          <a:xfrm>
            <a:off x="425450" y="1196658"/>
            <a:ext cx="251301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实验记录表格</a:t>
            </a:r>
          </a:p>
        </p:txBody>
      </p:sp>
      <p:pic>
        <p:nvPicPr>
          <p:cNvPr id="13315" name="图片 1638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6895" y="1044575"/>
            <a:ext cx="1208088" cy="388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1638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2295" y="1196975"/>
            <a:ext cx="1120775" cy="426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图片 1638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0095" y="1196975"/>
            <a:ext cx="1108075" cy="47244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1507" name="表格 21506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65100" y="2564448"/>
          <a:ext cx="7924800" cy="261620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309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MS PGothic" panose="020B0600070205080204" pitchFamily="34" charset="-128"/>
                        </a:rPr>
                        <a:t>次数</a:t>
                      </a:r>
                    </a:p>
                  </a:txBody>
                  <a:tcPr anchor="ctr">
                    <a:lnL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800" b="1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MS PGothic" panose="020B0600070205080204" pitchFamily="34" charset="-128"/>
                        </a:rPr>
                        <a:t>1</a:t>
                      </a: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MS PGothic" panose="020B0600070205080204" pitchFamily="34" charset="-128"/>
                        </a:rPr>
                        <a:t>2</a:t>
                      </a: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MS PGothic" panose="020B0600070205080204" pitchFamily="34" charset="-128"/>
                        </a:rPr>
                        <a:t>3</a:t>
                      </a: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lvl="0" algn="ctr" defTabSz="914400">
                        <a:spcBef>
                          <a:spcPct val="20000"/>
                        </a:spcBef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MS PGothic" panose="020B0600070205080204" pitchFamily="34" charset="-128"/>
                        </a:rPr>
                        <a:t>质量m（kg）</a:t>
                      </a:r>
                    </a:p>
                  </a:txBody>
                  <a:tcPr anchor="ctr">
                    <a:lnL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lvl="0" algn="ctr" defTabSz="914400">
                        <a:spcBef>
                          <a:spcPct val="20000"/>
                        </a:spcBef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MS PGothic" panose="020B0600070205080204" pitchFamily="34" charset="-128"/>
                        </a:rPr>
                        <a:t>重力G（N）</a:t>
                      </a:r>
                    </a:p>
                  </a:txBody>
                  <a:tcPr anchor="ctr">
                    <a:lnL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lvl="0" algn="ctr" defTabSz="914400">
                        <a:spcBef>
                          <a:spcPct val="20000"/>
                        </a:spcBef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MS PGothic" panose="020B0600070205080204" pitchFamily="34" charset="-128"/>
                        </a:rPr>
                        <a:t>重力/质量</a:t>
                      </a:r>
                    </a:p>
                    <a:p>
                      <a:pPr lvl="0" algn="ctr" defTabSz="914400">
                        <a:spcBef>
                          <a:spcPct val="20000"/>
                        </a:spcBef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MS PGothic" panose="020B0600070205080204" pitchFamily="34" charset="-128"/>
                        </a:rPr>
                        <a:t>即G/m（N/kg）</a:t>
                      </a:r>
                    </a:p>
                  </a:txBody>
                  <a:tcPr anchor="ctr">
                    <a:lnL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0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MS PGothic" panose="020B0600070205080204" pitchFamily="34" charset="-128"/>
                      </a:endParaRPr>
                    </a:p>
                  </a:txBody>
                  <a:tcPr anchor="ctr">
                    <a:lnL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165C5C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35" name="矩形 21534"/>
          <p:cNvSpPr/>
          <p:nvPr>
            <p:custDataLst>
              <p:tags r:id="rId7"/>
            </p:custDataLst>
          </p:nvPr>
        </p:nvSpPr>
        <p:spPr>
          <a:xfrm>
            <a:off x="3594100" y="4393248"/>
            <a:ext cx="990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9.8</a:t>
            </a:r>
          </a:p>
        </p:txBody>
      </p:sp>
      <p:sp>
        <p:nvSpPr>
          <p:cNvPr id="21536" name="矩形 21535"/>
          <p:cNvSpPr/>
          <p:nvPr>
            <p:custDataLst>
              <p:tags r:id="rId8"/>
            </p:custDataLst>
          </p:nvPr>
        </p:nvSpPr>
        <p:spPr>
          <a:xfrm>
            <a:off x="5194300" y="4393248"/>
            <a:ext cx="990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9.8</a:t>
            </a:r>
          </a:p>
        </p:txBody>
      </p:sp>
      <p:sp>
        <p:nvSpPr>
          <p:cNvPr id="21537" name="矩形 21536"/>
          <p:cNvSpPr/>
          <p:nvPr>
            <p:custDataLst>
              <p:tags r:id="rId9"/>
            </p:custDataLst>
          </p:nvPr>
        </p:nvSpPr>
        <p:spPr>
          <a:xfrm>
            <a:off x="6794500" y="4393248"/>
            <a:ext cx="990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9.8</a:t>
            </a:r>
          </a:p>
        </p:txBody>
      </p:sp>
      <p:sp>
        <p:nvSpPr>
          <p:cNvPr id="21538" name="矩形 21537"/>
          <p:cNvSpPr/>
          <p:nvPr>
            <p:custDataLst>
              <p:tags r:id="rId10"/>
            </p:custDataLst>
          </p:nvPr>
        </p:nvSpPr>
        <p:spPr>
          <a:xfrm>
            <a:off x="3441700" y="3097848"/>
            <a:ext cx="12700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0.05</a:t>
            </a:r>
          </a:p>
        </p:txBody>
      </p:sp>
      <p:sp>
        <p:nvSpPr>
          <p:cNvPr id="21539" name="矩形 21538"/>
          <p:cNvSpPr/>
          <p:nvPr>
            <p:custDataLst>
              <p:tags r:id="rId11"/>
            </p:custDataLst>
          </p:nvPr>
        </p:nvSpPr>
        <p:spPr>
          <a:xfrm>
            <a:off x="5194300" y="3097848"/>
            <a:ext cx="990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</a:t>
            </a:r>
          </a:p>
        </p:txBody>
      </p:sp>
      <p:sp>
        <p:nvSpPr>
          <p:cNvPr id="21540" name="矩形 21539"/>
          <p:cNvSpPr/>
          <p:nvPr>
            <p:custDataLst>
              <p:tags r:id="rId12"/>
            </p:custDataLst>
          </p:nvPr>
        </p:nvSpPr>
        <p:spPr>
          <a:xfrm>
            <a:off x="6642100" y="3097848"/>
            <a:ext cx="12700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0.15</a:t>
            </a:r>
          </a:p>
        </p:txBody>
      </p:sp>
      <p:sp>
        <p:nvSpPr>
          <p:cNvPr id="21541" name="矩形 21540"/>
          <p:cNvSpPr/>
          <p:nvPr>
            <p:custDataLst>
              <p:tags r:id="rId13"/>
            </p:custDataLst>
          </p:nvPr>
        </p:nvSpPr>
        <p:spPr>
          <a:xfrm>
            <a:off x="3543300" y="3631248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0.49</a:t>
            </a:r>
          </a:p>
        </p:txBody>
      </p:sp>
      <p:sp>
        <p:nvSpPr>
          <p:cNvPr id="21542" name="矩形 21541"/>
          <p:cNvSpPr/>
          <p:nvPr>
            <p:custDataLst>
              <p:tags r:id="rId14"/>
            </p:custDataLst>
          </p:nvPr>
        </p:nvSpPr>
        <p:spPr>
          <a:xfrm>
            <a:off x="5194300" y="3631248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0.98</a:t>
            </a:r>
          </a:p>
        </p:txBody>
      </p:sp>
      <p:sp>
        <p:nvSpPr>
          <p:cNvPr id="21543" name="矩形 21542"/>
          <p:cNvSpPr/>
          <p:nvPr>
            <p:custDataLst>
              <p:tags r:id="rId15"/>
            </p:custDataLst>
          </p:nvPr>
        </p:nvSpPr>
        <p:spPr>
          <a:xfrm>
            <a:off x="6743700" y="3631248"/>
            <a:ext cx="1066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1.47</a:t>
            </a:r>
          </a:p>
        </p:txBody>
      </p:sp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480060" y="6027420"/>
            <a:ext cx="11299190" cy="521970"/>
          </a:xfrm>
          <a:prstGeom prst="rect">
            <a:avLst/>
          </a:prstGeom>
          <a:noFill/>
          <a:ln w="12700">
            <a:solidFill>
              <a:srgbClr val="8A8862"/>
            </a:solidFill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当质量成倍增加时，重力也成倍增加，物体的重力与其质量的比值不变。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  <p:cond evt="onBegin" delay="0">
                          <p:tn val="59"/>
                        </p:cond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673" grpId="0"/>
      <p:bldP spid="21535" grpId="0"/>
      <p:bldP spid="21536" grpId="0"/>
      <p:bldP spid="21537" grpId="0"/>
      <p:bldP spid="21538" grpId="0"/>
      <p:bldP spid="21539" grpId="0"/>
      <p:bldP spid="21540" grpId="0"/>
      <p:bldP spid="21541" grpId="0"/>
      <p:bldP spid="21542" grpId="0"/>
      <p:bldP spid="21543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椭圆 24578"/>
          <p:cNvSpPr/>
          <p:nvPr>
            <p:custDataLst>
              <p:tags r:id="rId1"/>
            </p:custDataLst>
          </p:nvPr>
        </p:nvSpPr>
        <p:spPr>
          <a:xfrm>
            <a:off x="3389313" y="315468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0" name="椭圆 24579"/>
          <p:cNvSpPr/>
          <p:nvPr>
            <p:custDataLst>
              <p:tags r:id="rId2"/>
            </p:custDataLst>
          </p:nvPr>
        </p:nvSpPr>
        <p:spPr>
          <a:xfrm>
            <a:off x="1509713" y="503428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3" name="文本框 24580"/>
          <p:cNvSpPr txBox="1"/>
          <p:nvPr>
            <p:custDataLst>
              <p:tags r:id="rId3"/>
            </p:custDataLst>
          </p:nvPr>
        </p:nvSpPr>
        <p:spPr>
          <a:xfrm>
            <a:off x="1185863" y="5988368"/>
            <a:ext cx="8382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</a:rPr>
              <a:t>0.05</a:t>
            </a:r>
          </a:p>
        </p:txBody>
      </p:sp>
      <p:sp>
        <p:nvSpPr>
          <p:cNvPr id="30724" name="文本框 24581"/>
          <p:cNvSpPr txBox="1"/>
          <p:nvPr>
            <p:custDataLst>
              <p:tags r:id="rId4"/>
            </p:custDataLst>
          </p:nvPr>
        </p:nvSpPr>
        <p:spPr>
          <a:xfrm>
            <a:off x="163513" y="4881880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</a:rPr>
              <a:t>0.5</a:t>
            </a:r>
          </a:p>
        </p:txBody>
      </p:sp>
      <p:sp>
        <p:nvSpPr>
          <p:cNvPr id="24583" name="椭圆 24582"/>
          <p:cNvSpPr/>
          <p:nvPr>
            <p:custDataLst>
              <p:tags r:id="rId5"/>
            </p:custDataLst>
          </p:nvPr>
        </p:nvSpPr>
        <p:spPr>
          <a:xfrm>
            <a:off x="2449513" y="410718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4" name="直接连接符 24583"/>
          <p:cNvSpPr/>
          <p:nvPr>
            <p:custDataLst>
              <p:tags r:id="rId6"/>
            </p:custDataLst>
          </p:nvPr>
        </p:nvSpPr>
        <p:spPr>
          <a:xfrm flipV="1">
            <a:off x="595313" y="2900680"/>
            <a:ext cx="3136900" cy="31242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0727" name="文本框 24584"/>
          <p:cNvSpPr txBox="1"/>
          <p:nvPr>
            <p:custDataLst>
              <p:tags r:id="rId7"/>
            </p:custDataLst>
          </p:nvPr>
        </p:nvSpPr>
        <p:spPr>
          <a:xfrm>
            <a:off x="315913" y="3956368"/>
            <a:ext cx="3810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30728" name="文本框 24585"/>
          <p:cNvSpPr txBox="1"/>
          <p:nvPr>
            <p:custDataLst>
              <p:tags r:id="rId8"/>
            </p:custDataLst>
          </p:nvPr>
        </p:nvSpPr>
        <p:spPr>
          <a:xfrm>
            <a:off x="2182813" y="5986780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</a:rPr>
              <a:t>0.1</a:t>
            </a:r>
          </a:p>
        </p:txBody>
      </p:sp>
      <p:sp>
        <p:nvSpPr>
          <p:cNvPr id="30729" name="文本框 24586"/>
          <p:cNvSpPr txBox="1"/>
          <p:nvPr>
            <p:custDataLst>
              <p:tags r:id="rId9"/>
            </p:custDataLst>
          </p:nvPr>
        </p:nvSpPr>
        <p:spPr>
          <a:xfrm>
            <a:off x="3109913" y="5986780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</a:rPr>
              <a:t>0.15</a:t>
            </a:r>
          </a:p>
        </p:txBody>
      </p:sp>
      <p:sp>
        <p:nvSpPr>
          <p:cNvPr id="30730" name="文本框 24587"/>
          <p:cNvSpPr txBox="1"/>
          <p:nvPr>
            <p:custDataLst>
              <p:tags r:id="rId10"/>
            </p:custDataLst>
          </p:nvPr>
        </p:nvSpPr>
        <p:spPr>
          <a:xfrm>
            <a:off x="188913" y="3014980"/>
            <a:ext cx="5334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</a:rPr>
              <a:t>1.5</a:t>
            </a:r>
          </a:p>
        </p:txBody>
      </p:sp>
      <p:sp>
        <p:nvSpPr>
          <p:cNvPr id="30731" name="文本框 24588"/>
          <p:cNvSpPr txBox="1"/>
          <p:nvPr>
            <p:custDataLst>
              <p:tags r:id="rId11"/>
            </p:custDataLst>
          </p:nvPr>
        </p:nvSpPr>
        <p:spPr>
          <a:xfrm>
            <a:off x="1546543" y="1341120"/>
            <a:ext cx="40528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重力与质量关系的图象</a:t>
            </a:r>
          </a:p>
        </p:txBody>
      </p:sp>
      <p:sp>
        <p:nvSpPr>
          <p:cNvPr id="23554" name="文本框 23553"/>
          <p:cNvSpPr txBox="1"/>
          <p:nvPr>
            <p:custDataLst>
              <p:tags r:id="rId12"/>
            </p:custDataLst>
          </p:nvPr>
        </p:nvSpPr>
        <p:spPr>
          <a:xfrm>
            <a:off x="4799965" y="2996565"/>
            <a:ext cx="638302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457200" algn="l">
              <a:lnSpc>
                <a:spcPts val="28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当质量成倍增加时，重力也成倍增加，</a:t>
            </a:r>
          </a:p>
          <a:p>
            <a:pPr indent="457200" algn="l">
              <a:lnSpc>
                <a:spcPts val="28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图像是一条过原点的直线，即正比例函数图像。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Rectangle 4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728210" y="5165090"/>
            <a:ext cx="7280275" cy="823829"/>
          </a:xfrm>
          <a:prstGeom prst="roundRect">
            <a:avLst>
              <a:gd name="adj" fmla="val 16667"/>
            </a:avLst>
          </a:prstGeom>
          <a:solidFill>
            <a:srgbClr val="6060FF"/>
          </a:solidFill>
          <a:ln w="9525">
            <a:noFill/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kern="1200" cap="none" spc="0" normalizeH="0" baseline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结论：物体所受的重力跟它的质量成正比。</a:t>
            </a:r>
          </a:p>
        </p:txBody>
      </p:sp>
      <p:grpSp>
        <p:nvGrpSpPr>
          <p:cNvPr id="30734" name="组合 93"/>
          <p:cNvGrpSpPr/>
          <p:nvPr>
            <p:custDataLst>
              <p:tags r:id="rId14"/>
            </p:custDataLst>
          </p:nvPr>
        </p:nvGrpSpPr>
        <p:grpSpPr>
          <a:xfrm>
            <a:off x="590550" y="2276793"/>
            <a:ext cx="3846513" cy="3748087"/>
            <a:chOff x="1538" y="2197"/>
            <a:chExt cx="6058" cy="5903"/>
          </a:xfrm>
        </p:grpSpPr>
        <p:cxnSp>
          <p:nvCxnSpPr>
            <p:cNvPr id="20" name="直接连接符 19"/>
            <p:cNvCxnSpPr/>
            <p:nvPr>
              <p:custDataLst>
                <p:tags r:id="rId19"/>
              </p:custDataLst>
            </p:nvPr>
          </p:nvCxnSpPr>
          <p:spPr>
            <a:xfrm>
              <a:off x="1546" y="266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20"/>
              </p:custDataLst>
            </p:nvPr>
          </p:nvCxnSpPr>
          <p:spPr>
            <a:xfrm>
              <a:off x="1546" y="296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>
              <p:custDataLst>
                <p:tags r:id="rId21"/>
              </p:custDataLst>
            </p:nvPr>
          </p:nvCxnSpPr>
          <p:spPr>
            <a:xfrm>
              <a:off x="1546" y="326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22"/>
              </p:custDataLst>
            </p:nvPr>
          </p:nvCxnSpPr>
          <p:spPr>
            <a:xfrm>
              <a:off x="1546" y="3570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>
              <p:custDataLst>
                <p:tags r:id="rId23"/>
              </p:custDataLst>
            </p:nvPr>
          </p:nvCxnSpPr>
          <p:spPr>
            <a:xfrm>
              <a:off x="1546" y="3872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24"/>
              </p:custDataLst>
            </p:nvPr>
          </p:nvCxnSpPr>
          <p:spPr>
            <a:xfrm>
              <a:off x="1546" y="417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>
              <p:custDataLst>
                <p:tags r:id="rId25"/>
              </p:custDataLst>
            </p:nvPr>
          </p:nvCxnSpPr>
          <p:spPr>
            <a:xfrm>
              <a:off x="1546" y="447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26"/>
              </p:custDataLst>
            </p:nvPr>
          </p:nvCxnSpPr>
          <p:spPr>
            <a:xfrm>
              <a:off x="1546" y="477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27"/>
              </p:custDataLst>
            </p:nvPr>
          </p:nvCxnSpPr>
          <p:spPr>
            <a:xfrm>
              <a:off x="1546" y="5080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>
              <p:custDataLst>
                <p:tags r:id="rId28"/>
              </p:custDataLst>
            </p:nvPr>
          </p:nvCxnSpPr>
          <p:spPr>
            <a:xfrm>
              <a:off x="1546" y="5382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29"/>
              </p:custDataLst>
            </p:nvPr>
          </p:nvCxnSpPr>
          <p:spPr>
            <a:xfrm>
              <a:off x="1546" y="568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30"/>
              </p:custDataLst>
            </p:nvPr>
          </p:nvCxnSpPr>
          <p:spPr>
            <a:xfrm>
              <a:off x="1546" y="598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31"/>
              </p:custDataLst>
            </p:nvPr>
          </p:nvCxnSpPr>
          <p:spPr>
            <a:xfrm>
              <a:off x="1546" y="628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>
              <p:custDataLst>
                <p:tags r:id="rId32"/>
              </p:custDataLst>
            </p:nvPr>
          </p:nvCxnSpPr>
          <p:spPr>
            <a:xfrm>
              <a:off x="1546" y="6590"/>
              <a:ext cx="5428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33"/>
              </p:custDataLst>
            </p:nvPr>
          </p:nvCxnSpPr>
          <p:spPr>
            <a:xfrm>
              <a:off x="1546" y="6892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34"/>
              </p:custDataLst>
            </p:nvPr>
          </p:nvCxnSpPr>
          <p:spPr>
            <a:xfrm>
              <a:off x="1546" y="719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35"/>
              </p:custDataLst>
            </p:nvPr>
          </p:nvCxnSpPr>
          <p:spPr>
            <a:xfrm>
              <a:off x="1546" y="7495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36"/>
              </p:custDataLst>
            </p:nvPr>
          </p:nvCxnSpPr>
          <p:spPr>
            <a:xfrm>
              <a:off x="1546" y="7797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>
              <p:custDataLst>
                <p:tags r:id="rId37"/>
              </p:custDataLst>
            </p:nvPr>
          </p:nvCxnSpPr>
          <p:spPr>
            <a:xfrm>
              <a:off x="1546" y="8100"/>
              <a:ext cx="605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38"/>
              </p:custDataLst>
            </p:nvPr>
          </p:nvCxnSpPr>
          <p:spPr>
            <a:xfrm flipH="1" flipV="1">
              <a:off x="1538" y="2197"/>
              <a:ext cx="0" cy="5896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>
              <p:custDataLst>
                <p:tags r:id="rId39"/>
              </p:custDataLst>
            </p:nvPr>
          </p:nvCxnSpPr>
          <p:spPr>
            <a:xfrm rot="16200000">
              <a:off x="-876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>
              <p:custDataLst>
                <p:tags r:id="rId40"/>
              </p:custDataLst>
            </p:nvPr>
          </p:nvCxnSpPr>
          <p:spPr>
            <a:xfrm rot="16200000">
              <a:off x="-573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>
              <p:custDataLst>
                <p:tags r:id="rId41"/>
              </p:custDataLst>
            </p:nvPr>
          </p:nvCxnSpPr>
          <p:spPr>
            <a:xfrm rot="16200000">
              <a:off x="-271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42"/>
              </p:custDataLst>
            </p:nvPr>
          </p:nvCxnSpPr>
          <p:spPr>
            <a:xfrm rot="16200000">
              <a:off x="27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>
              <p:custDataLst>
                <p:tags r:id="rId43"/>
              </p:custDataLst>
            </p:nvPr>
          </p:nvCxnSpPr>
          <p:spPr>
            <a:xfrm rot="16200000">
              <a:off x="329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>
              <p:custDataLst>
                <p:tags r:id="rId44"/>
              </p:custDataLst>
            </p:nvPr>
          </p:nvCxnSpPr>
          <p:spPr>
            <a:xfrm rot="16200000">
              <a:off x="632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>
              <p:custDataLst>
                <p:tags r:id="rId45"/>
              </p:custDataLst>
            </p:nvPr>
          </p:nvCxnSpPr>
          <p:spPr>
            <a:xfrm rot="16200000">
              <a:off x="934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>
              <p:custDataLst>
                <p:tags r:id="rId46"/>
              </p:custDataLst>
            </p:nvPr>
          </p:nvCxnSpPr>
          <p:spPr>
            <a:xfrm rot="16200000">
              <a:off x="1234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>
              <p:custDataLst>
                <p:tags r:id="rId47"/>
              </p:custDataLst>
            </p:nvPr>
          </p:nvCxnSpPr>
          <p:spPr>
            <a:xfrm rot="16200000">
              <a:off x="1537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48"/>
              </p:custDataLst>
            </p:nvPr>
          </p:nvCxnSpPr>
          <p:spPr>
            <a:xfrm rot="16200000">
              <a:off x="1839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49"/>
              </p:custDataLst>
            </p:nvPr>
          </p:nvCxnSpPr>
          <p:spPr>
            <a:xfrm rot="16200000">
              <a:off x="2142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50"/>
              </p:custDataLst>
            </p:nvPr>
          </p:nvCxnSpPr>
          <p:spPr>
            <a:xfrm rot="16200000">
              <a:off x="2442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>
              <p:custDataLst>
                <p:tags r:id="rId51"/>
              </p:custDataLst>
            </p:nvPr>
          </p:nvCxnSpPr>
          <p:spPr>
            <a:xfrm rot="16200000">
              <a:off x="2744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>
              <p:custDataLst>
                <p:tags r:id="rId52"/>
              </p:custDataLst>
            </p:nvPr>
          </p:nvCxnSpPr>
          <p:spPr>
            <a:xfrm rot="16200000">
              <a:off x="3047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>
              <p:custDataLst>
                <p:tags r:id="rId53"/>
              </p:custDataLst>
            </p:nvPr>
          </p:nvCxnSpPr>
          <p:spPr>
            <a:xfrm rot="16200000">
              <a:off x="3349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>
              <p:custDataLst>
                <p:tags r:id="rId54"/>
              </p:custDataLst>
            </p:nvPr>
          </p:nvCxnSpPr>
          <p:spPr>
            <a:xfrm rot="16200000">
              <a:off x="3652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55"/>
              </p:custDataLst>
            </p:nvPr>
          </p:nvCxnSpPr>
          <p:spPr>
            <a:xfrm rot="16200000">
              <a:off x="3952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>
              <p:custDataLst>
                <p:tags r:id="rId56"/>
              </p:custDataLst>
            </p:nvPr>
          </p:nvCxnSpPr>
          <p:spPr>
            <a:xfrm rot="16200000">
              <a:off x="4254" y="5374"/>
              <a:ext cx="5428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73" name="文本框 24581"/>
          <p:cNvSpPr txBox="1"/>
          <p:nvPr>
            <p:custDataLst>
              <p:tags r:id="rId15"/>
            </p:custDataLst>
          </p:nvPr>
        </p:nvSpPr>
        <p:spPr>
          <a:xfrm>
            <a:off x="285750" y="5986780"/>
            <a:ext cx="60960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30774" name="文本框 24587"/>
          <p:cNvSpPr txBox="1"/>
          <p:nvPr>
            <p:custDataLst>
              <p:tags r:id="rId16"/>
            </p:custDataLst>
          </p:nvPr>
        </p:nvSpPr>
        <p:spPr>
          <a:xfrm>
            <a:off x="687388" y="1987868"/>
            <a:ext cx="73183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</a:rPr>
              <a:t>/N</a:t>
            </a:r>
          </a:p>
        </p:txBody>
      </p:sp>
      <p:sp>
        <p:nvSpPr>
          <p:cNvPr id="30775" name="文本框 24587"/>
          <p:cNvSpPr txBox="1"/>
          <p:nvPr>
            <p:custDataLst>
              <p:tags r:id="rId17"/>
            </p:custDataLst>
          </p:nvPr>
        </p:nvSpPr>
        <p:spPr>
          <a:xfrm>
            <a:off x="3732213" y="6120130"/>
            <a:ext cx="73183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i="1"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</a:rPr>
              <a:t>/kg</a:t>
            </a: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2993390" y="136525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探究重力的大小与质量的关系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1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203960" y="1358900"/>
            <a:ext cx="9796145" cy="1849755"/>
          </a:xfrm>
          <a:prstGeom prst="rect">
            <a:avLst/>
          </a:prstGeom>
        </p:spPr>
        <p:txBody>
          <a:bodyPr wrap="square" lIns="91440" tIns="45720" rIns="91440" bIns="45720" anchor="t"/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重力的大小：物体所受的重力跟它的质量</a:t>
            </a:r>
            <a:r>
              <a:rPr kumimoji="0" lang="zh-CN" altLang="en-US" sz="2800" b="1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成正比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如果用g表示这个比值，重力与质量的关系可以写成</a:t>
            </a: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2" name="Rectangle 2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81350" y="4338320"/>
            <a:ext cx="423354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kumimoji="1" lang="en-US" altLang="zh-CN" sz="20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重力，单位牛顿（</a:t>
            </a:r>
            <a:r>
              <a:rPr lang="zh-CN" altLang="en-US" sz="2800" b="1" i="1"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kumimoji="1" lang="zh-CN" altLang="en-US" sz="200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4430" y="4326890"/>
            <a:ext cx="138176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— </a:t>
            </a:r>
          </a:p>
        </p:txBody>
      </p:sp>
      <p:sp>
        <p:nvSpPr>
          <p:cNvPr id="24" name="Rectangle 2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07853" y="4873692"/>
            <a:ext cx="3629349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质量，单位千克 (</a:t>
            </a:r>
            <a:r>
              <a:rPr lang="zh-CN" altLang="en-US" sz="28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kg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)</a:t>
            </a:r>
          </a:p>
        </p:txBody>
      </p:sp>
      <p:sp>
        <p:nvSpPr>
          <p:cNvPr id="25" name="Text Box 2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24430" y="4879340"/>
            <a:ext cx="117348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kumimoji="1"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m—</a:t>
            </a:r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2424430" y="5445125"/>
            <a:ext cx="7359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比例系数，在地球上，约为9.8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b="1" i="1"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8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kg</a:t>
            </a:r>
            <a:endParaRPr lang="zh-CN" altLang="en-US" sz="2800" b="1" i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61739" y="3050923"/>
            <a:ext cx="1454297" cy="461665"/>
          </a:xfrm>
          <a:prstGeom prst="rect">
            <a:avLst/>
          </a:prstGeom>
          <a:solidFill>
            <a:srgbClr val="88649B"/>
          </a:solidFill>
          <a:ln w="12700">
            <a:noFill/>
            <a:miter lim="800000"/>
          </a:ln>
          <a:effectLst/>
        </p:spPr>
        <p:txBody>
          <a:bodyPr wrap="square" anchor="b" anchorCtr="0">
            <a:spAutoFit/>
          </a:bodyPr>
          <a:lstStyle/>
          <a:p>
            <a:pPr algn="ctr"/>
            <a:r>
              <a:rPr lang="en-US" altLang="zh-CN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mg</a:t>
            </a:r>
          </a:p>
        </p:txBody>
      </p:sp>
      <p:grpSp>
        <p:nvGrpSpPr>
          <p:cNvPr id="10" name="组合 9"/>
          <p:cNvGrpSpPr/>
          <p:nvPr>
            <p:custDataLst>
              <p:tags r:id="rId9"/>
            </p:custDataLst>
          </p:nvPr>
        </p:nvGrpSpPr>
        <p:grpSpPr>
          <a:xfrm>
            <a:off x="4007971" y="2879918"/>
            <a:ext cx="1593804" cy="992003"/>
            <a:chOff x="4280691" y="1629480"/>
            <a:chExt cx="1593804" cy="992003"/>
          </a:xfrm>
          <a:solidFill>
            <a:schemeClr val="bg1"/>
          </a:solidFill>
        </p:grpSpPr>
        <p:grpSp>
          <p:nvGrpSpPr>
            <p:cNvPr id="15" name="组合 14"/>
            <p:cNvGrpSpPr/>
            <p:nvPr>
              <p:custDataLst>
                <p:tags r:id="rId11"/>
              </p:custDataLst>
            </p:nvPr>
          </p:nvGrpSpPr>
          <p:grpSpPr>
            <a:xfrm>
              <a:off x="4280691" y="1629480"/>
              <a:ext cx="1593804" cy="992003"/>
              <a:chOff x="4874400" y="915997"/>
              <a:chExt cx="1593804" cy="992003"/>
            </a:xfrm>
            <a:grpFill/>
          </p:grpSpPr>
          <p:sp>
            <p:nvSpPr>
              <p:cNvPr id="16" name="圆角矩形 2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4400" y="915997"/>
                <a:ext cx="1593804" cy="99200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7" name="组合 16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5206154" y="915997"/>
                <a:ext cx="1262050" cy="858697"/>
                <a:chOff x="1781661" y="2628436"/>
                <a:chExt cx="1262050" cy="858697"/>
              </a:xfrm>
              <a:grpFill/>
            </p:grpSpPr>
            <p:sp>
              <p:nvSpPr>
                <p:cNvPr id="18" name="Rectangle 29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2119798" y="2747205"/>
                  <a:ext cx="450850" cy="646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kumimoji="1" lang="en-US" altLang="zh-CN" sz="3600" b="0">
                      <a:solidFill>
                        <a:srgbClr val="002060"/>
                      </a:solidFill>
                    </a:rPr>
                    <a:t>=</a:t>
                  </a:r>
                </a:p>
              </p:txBody>
            </p:sp>
            <p:sp>
              <p:nvSpPr>
                <p:cNvPr id="19" name="Line 33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1781661" y="3065505"/>
                  <a:ext cx="398463" cy="0"/>
                </a:xfrm>
                <a:prstGeom prst="line">
                  <a:avLst/>
                </a:prstGeom>
                <a:grpFill/>
                <a:ln w="28575">
                  <a:noFill/>
                  <a:rou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0" name="Rectangle 34"/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1819761" y="2628436"/>
                  <a:ext cx="352425" cy="36937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l"/>
                  <a:r>
                    <a:rPr lang="en-US" altLang="zh-CN" sz="2400" b="1" i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</a:t>
                  </a:r>
                  <a:endParaRPr lang="en-US" altLang="zh-CN" sz="2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36"/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1834048" y="3117763"/>
                  <a:ext cx="352425" cy="36937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zh-CN" sz="2400" b="1" i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  <p:sp>
              <p:nvSpPr>
                <p:cNvPr id="22" name="Rectangle 35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647970" y="2845608"/>
                  <a:ext cx="395741" cy="369332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zh-CN" sz="2400" b="1" i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</p:grpSp>
        </p:grpSp>
        <p:sp>
          <p:nvSpPr>
            <p:cNvPr id="31" name="直接连接符 20488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4464898" y="2095945"/>
              <a:ext cx="523784" cy="2"/>
            </a:xfrm>
            <a:prstGeom prst="line">
              <a:avLst/>
            </a:prstGeom>
            <a:grpFill/>
            <a:ln w="31750">
              <a:solidFill>
                <a:srgbClr val="002060"/>
              </a:solidFill>
              <a:round/>
            </a:ln>
          </p:spPr>
          <p:txBody>
            <a:bodyPr/>
            <a:lstStyle/>
            <a:p>
              <a:endParaRPr lang="zh-CN" altLang="en-US" sz="2000">
                <a:solidFill>
                  <a:srgbClr val="002060"/>
                </a:solidFill>
              </a:endParaRPr>
            </a:p>
          </p:txBody>
        </p:sp>
      </p:grpSp>
      <p:sp>
        <p:nvSpPr>
          <p:cNvPr id="33" name="下箭头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 flipH="1" flipV="1">
            <a:off x="5760236" y="3013389"/>
            <a:ext cx="242245" cy="664747"/>
          </a:xfrm>
          <a:prstGeom prst="downArrow">
            <a:avLst>
              <a:gd name="adj1" fmla="val 50000"/>
              <a:gd name="adj2" fmla="val 85239"/>
            </a:avLst>
          </a:prstGeom>
          <a:gradFill>
            <a:gsLst>
              <a:gs pos="0">
                <a:srgbClr val="0070C0">
                  <a:shade val="30000"/>
                  <a:satMod val="115000"/>
                </a:srgbClr>
              </a:gs>
              <a:gs pos="44000">
                <a:srgbClr val="0070C0">
                  <a:shade val="67500"/>
                  <a:satMod val="115000"/>
                </a:srgbClr>
              </a:gs>
              <a:gs pos="100000">
                <a:srgbClr val="00B0F0"/>
              </a:gs>
            </a:gsLst>
            <a:lin ang="3000000" scaled="0"/>
          </a:gradFill>
          <a:ln>
            <a:noFill/>
          </a:ln>
        </p:spPr>
        <p:txBody>
          <a:bodyPr anchor="ctr"/>
          <a:lstStyle/>
          <a:p>
            <a:pPr algn="ctr"/>
            <a:endParaRPr lang="zh-CN" altLang="zh-CN" sz="101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24" grpId="0" animBg="1"/>
      <p:bldP spid="25" grpId="0" animBg="1"/>
      <p:bldP spid="30" grpId="0"/>
      <p:bldP spid="14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51" name="Text Box 11"/>
          <p:cNvSpPr txBox="1"/>
          <p:nvPr>
            <p:custDataLst>
              <p:tags r:id="rId2"/>
            </p:custDataLst>
          </p:nvPr>
        </p:nvSpPr>
        <p:spPr>
          <a:xfrm>
            <a:off x="1919923" y="4885690"/>
            <a:ext cx="4184650" cy="737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SzPct val="70000"/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 =9.8N/kg的物理意义:</a:t>
            </a:r>
          </a:p>
        </p:txBody>
      </p:sp>
      <p:sp>
        <p:nvSpPr>
          <p:cNvPr id="10253" name="Text Box 13"/>
          <p:cNvSpPr txBox="1"/>
          <p:nvPr>
            <p:custDataLst>
              <p:tags r:id="rId3"/>
            </p:custDataLst>
          </p:nvPr>
        </p:nvSpPr>
        <p:spPr>
          <a:xfrm>
            <a:off x="1920240" y="5516880"/>
            <a:ext cx="5786438" cy="737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Pct val="70000"/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质量为1kg的物体受到的重力为9.8N</a:t>
            </a:r>
          </a:p>
        </p:txBody>
      </p:sp>
      <p:grpSp>
        <p:nvGrpSpPr>
          <p:cNvPr id="4" name="组合 4"/>
          <p:cNvGrpSpPr/>
          <p:nvPr>
            <p:custDataLst>
              <p:tags r:id="rId4"/>
            </p:custDataLst>
          </p:nvPr>
        </p:nvGrpSpPr>
        <p:grpSpPr>
          <a:xfrm>
            <a:off x="7206615" y="4727893"/>
            <a:ext cx="3335338" cy="993896"/>
            <a:chOff x="8106" y="5626"/>
            <a:chExt cx="5252" cy="1567"/>
          </a:xfrm>
        </p:grpSpPr>
        <p:sp>
          <p:nvSpPr>
            <p:cNvPr id="16394" name="云形标注 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106" y="5626"/>
              <a:ext cx="5252" cy="1567"/>
            </a:xfrm>
            <a:prstGeom prst="cloudCallout">
              <a:avLst>
                <a:gd name="adj1" fmla="val -47111"/>
                <a:gd name="adj2" fmla="val 89278"/>
              </a:avLst>
            </a:prstGeom>
            <a:gradFill rotWithShape="1">
              <a:gsLst>
                <a:gs pos="0">
                  <a:srgbClr val="9EEAFF"/>
                </a:gs>
                <a:gs pos="35001">
                  <a:srgbClr val="BBEFFF"/>
                </a:gs>
                <a:gs pos="100000">
                  <a:srgbClr val="E4F9FF"/>
                </a:gs>
              </a:gsLst>
              <a:lin ang="5400000" scaled="1"/>
            </a:gradFill>
            <a:ln w="9525">
              <a:solidFill>
                <a:srgbClr val="46AAC5"/>
              </a:solidFill>
              <a:miter lim="800000"/>
            </a:ln>
            <a:effectLst>
              <a:outerShdw dist="20000" dir="5400000" algn="ctr" rotWithShape="0">
                <a:srgbClr val="000000">
                  <a:alpha val="37000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2777" name="文本框 1"/>
            <p:cNvSpPr txBox="1"/>
            <p:nvPr>
              <p:custDataLst>
                <p:tags r:id="rId13"/>
              </p:custDataLst>
            </p:nvPr>
          </p:nvSpPr>
          <p:spPr>
            <a:xfrm>
              <a:off x="8799" y="5779"/>
              <a:ext cx="4188" cy="13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注：粗略计算时，可取 g = 10N/kg</a:t>
              </a:r>
            </a:p>
          </p:txBody>
        </p:sp>
      </p:grpSp>
      <p:sp>
        <p:nvSpPr>
          <p:cNvPr id="6" name="Rectangle 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1203960" y="1358900"/>
            <a:ext cx="9796145" cy="782320"/>
          </a:xfrm>
          <a:prstGeom prst="rect">
            <a:avLst/>
          </a:prstGeom>
        </p:spPr>
        <p:txBody>
          <a:bodyPr wrap="square" lIns="91440" tIns="45720" rIns="91440" bIns="45720" anchor="t"/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重力的大小：物体所受的重力跟它的质量</a:t>
            </a:r>
            <a:r>
              <a:rPr kumimoji="0" lang="zh-CN" altLang="en-US" sz="2800" b="1" i="0" u="none" strike="noStrike" kern="1200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</a:rPr>
              <a:t>成正比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50740" y="2060575"/>
            <a:ext cx="2200910" cy="734060"/>
          </a:xfrm>
          <a:prstGeom prst="rect">
            <a:avLst/>
          </a:prstGeom>
          <a:solidFill>
            <a:srgbClr val="88649B"/>
          </a:solidFill>
          <a:ln w="12700">
            <a:noFill/>
            <a:miter lim="800000"/>
          </a:ln>
          <a:effectLst/>
        </p:spPr>
        <p:txBody>
          <a:bodyPr wrap="square" anchor="b" anchorCtr="0">
            <a:noAutofit/>
          </a:bodyPr>
          <a:lstStyle/>
          <a:p>
            <a:pPr algn="ctr"/>
            <a:r>
              <a:rPr lang="en-US" altLang="zh-CN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mg</a:t>
            </a:r>
          </a:p>
        </p:txBody>
      </p:sp>
      <p:sp>
        <p:nvSpPr>
          <p:cNvPr id="12" name="Rectangle 2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3450" y="2996565"/>
            <a:ext cx="423354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kumimoji="1" lang="en-US" altLang="zh-CN" sz="24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重力，单位牛顿（</a:t>
            </a:r>
            <a:r>
              <a:rPr lang="zh-CN" altLang="en-US" sz="2400" b="1" i="1"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kumimoji="1" lang="zh-CN" altLang="en-US" sz="240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16530" y="2985135"/>
            <a:ext cx="138176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zh-CN" sz="24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kumimoji="1"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— </a:t>
            </a:r>
          </a:p>
        </p:txBody>
      </p:sp>
      <p:sp>
        <p:nvSpPr>
          <p:cNvPr id="24" name="Rectangle 2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99953" y="3531937"/>
            <a:ext cx="3629349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质量，单位千克 (</a:t>
            </a:r>
            <a:r>
              <a:rPr lang="zh-CN" altLang="en-US" sz="24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kg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)</a:t>
            </a:r>
          </a:p>
        </p:txBody>
      </p:sp>
      <p:sp>
        <p:nvSpPr>
          <p:cNvPr id="25" name="Text Box 2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716530" y="3537585"/>
            <a:ext cx="11734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kumimoji="1"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kumimoji="1"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—</a:t>
            </a:r>
          </a:p>
        </p:txBody>
      </p:sp>
      <p:sp>
        <p:nvSpPr>
          <p:cNvPr id="30" name="矩形 29"/>
          <p:cNvSpPr/>
          <p:nvPr>
            <p:custDataLst>
              <p:tags r:id="rId11"/>
            </p:custDataLst>
          </p:nvPr>
        </p:nvSpPr>
        <p:spPr>
          <a:xfrm>
            <a:off x="2716530" y="4103370"/>
            <a:ext cx="73596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 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比例系数，在地球上，约为9.8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b="1" i="1"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4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kg</a:t>
            </a:r>
            <a:endParaRPr lang="zh-CN" altLang="en-US" sz="2400" b="1" i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  <p:bldP spid="1025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文本框 56346"/>
          <p:cNvSpPr txBox="1"/>
          <p:nvPr>
            <p:custDataLst>
              <p:tags r:id="rId1"/>
            </p:custDataLst>
          </p:nvPr>
        </p:nvSpPr>
        <p:spPr>
          <a:xfrm>
            <a:off x="71755" y="1447800"/>
            <a:ext cx="99161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highlight>
                  <a:srgbClr val="800080"/>
                </a:highligh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拓展延伸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：在地球上不同的位置，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g的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大小可能不相同。</a:t>
            </a:r>
            <a:endParaRPr lang="zh-CN" altLang="en-US" sz="3200" b="1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776095" y="2204720"/>
            <a:ext cx="86277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在地球上，g随着纬度和海拔的变化可能会变化。</a:t>
            </a:r>
          </a:p>
        </p:txBody>
      </p:sp>
      <p:graphicFrame>
        <p:nvGraphicFramePr>
          <p:cNvPr id="56382" name="表格 5638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775778" y="4471670"/>
          <a:ext cx="8712200" cy="1196975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1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地点                   </a:t>
                      </a:r>
                    </a:p>
                  </a:txBody>
                  <a:tcPr marL="90000" marR="90000" marT="46800" marB="46800" anchor="ctr" anchorCtr="1">
                    <a:lnL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赤道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广州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天津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哈尔滨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北极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月球</a:t>
                      </a:r>
                    </a:p>
                  </a:txBody>
                  <a:tcPr marL="90000" marR="90000" marT="46800" marB="4680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35"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重力/N</a:t>
                      </a:r>
                    </a:p>
                  </a:txBody>
                  <a:tcPr marL="90000" marR="90000" marT="46800" marB="46800" anchor="ctr" anchorCtr="1">
                    <a:lnL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9.780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9.788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9.801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9.806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9.832</a:t>
                      </a:r>
                    </a:p>
                  </a:txBody>
                  <a:tcPr marL="90000" marR="90000" marT="46800" marB="468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buClrTx/>
                        <a:buSzTx/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1.633</a:t>
                      </a:r>
                    </a:p>
                  </a:txBody>
                  <a:tcPr marL="90000" marR="90000" marT="46800" marB="4680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971925" y="3895090"/>
            <a:ext cx="57232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1kg物体在不同地点受到重力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大小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776095" y="2961005"/>
            <a:ext cx="10159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在不同的星球，g也不同。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月球上的g值大约是地球上g值的1/6。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4"/>
          <p:cNvSpPr txBox="1"/>
          <p:nvPr>
            <p:custDataLst>
              <p:tags r:id="rId1"/>
            </p:custDataLst>
          </p:nvPr>
        </p:nvSpPr>
        <p:spPr>
          <a:xfrm>
            <a:off x="1805696" y="1337898"/>
            <a:ext cx="8059523" cy="875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例题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一辆汽车的质量是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t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，则这辆汽车受到的重力是多少？（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=10 N/kg</a:t>
            </a:r>
            <a:r>
              <a:rPr lang="zh-CN" altLang="en-US" sz="27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" name="Text Box 5"/>
          <p:cNvSpPr txBox="1"/>
          <p:nvPr>
            <p:custDataLst>
              <p:tags r:id="rId2"/>
            </p:custDataLst>
          </p:nvPr>
        </p:nvSpPr>
        <p:spPr>
          <a:xfrm>
            <a:off x="2381171" y="2348442"/>
            <a:ext cx="1188244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已知：</a:t>
            </a:r>
          </a:p>
        </p:txBody>
      </p:sp>
      <p:sp>
        <p:nvSpPr>
          <p:cNvPr id="9" name="Text Box 6"/>
          <p:cNvSpPr txBox="1"/>
          <p:nvPr>
            <p:custDataLst>
              <p:tags r:id="rId3"/>
            </p:custDataLst>
          </p:nvPr>
        </p:nvSpPr>
        <p:spPr>
          <a:xfrm>
            <a:off x="3438446" y="2348442"/>
            <a:ext cx="235267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m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=3t=3 000kg</a:t>
            </a:r>
          </a:p>
        </p:txBody>
      </p:sp>
      <p:sp>
        <p:nvSpPr>
          <p:cNvPr id="10" name="Text Box 7"/>
          <p:cNvSpPr txBox="1"/>
          <p:nvPr>
            <p:custDataLst>
              <p:tags r:id="rId4"/>
            </p:custDataLst>
          </p:nvPr>
        </p:nvSpPr>
        <p:spPr>
          <a:xfrm>
            <a:off x="5811361" y="2348442"/>
            <a:ext cx="156567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=10 N/kg</a:t>
            </a:r>
          </a:p>
        </p:txBody>
      </p:sp>
      <p:sp>
        <p:nvSpPr>
          <p:cNvPr id="11" name="Text Box 8"/>
          <p:cNvSpPr txBox="1"/>
          <p:nvPr>
            <p:custDataLst>
              <p:tags r:id="rId5"/>
            </p:custDataLst>
          </p:nvPr>
        </p:nvSpPr>
        <p:spPr>
          <a:xfrm>
            <a:off x="2381171" y="2766351"/>
            <a:ext cx="81081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求：</a:t>
            </a:r>
          </a:p>
        </p:txBody>
      </p:sp>
      <p:sp>
        <p:nvSpPr>
          <p:cNvPr id="12" name="Text Box 9"/>
          <p:cNvSpPr txBox="1"/>
          <p:nvPr>
            <p:custDataLst>
              <p:tags r:id="rId6"/>
            </p:custDataLst>
          </p:nvPr>
        </p:nvSpPr>
        <p:spPr>
          <a:xfrm>
            <a:off x="3090783" y="2800880"/>
            <a:ext cx="129659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G</a:t>
            </a:r>
          </a:p>
        </p:txBody>
      </p:sp>
      <p:sp>
        <p:nvSpPr>
          <p:cNvPr id="13" name="Text Box 10"/>
          <p:cNvSpPr txBox="1"/>
          <p:nvPr>
            <p:custDataLst>
              <p:tags r:id="rId7"/>
            </p:custDataLst>
          </p:nvPr>
        </p:nvSpPr>
        <p:spPr>
          <a:xfrm>
            <a:off x="2381171" y="3239030"/>
            <a:ext cx="75604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解：</a:t>
            </a:r>
          </a:p>
        </p:txBody>
      </p:sp>
      <p:sp>
        <p:nvSpPr>
          <p:cNvPr id="16" name="Text Box 11"/>
          <p:cNvSpPr txBox="1"/>
          <p:nvPr>
            <p:custDataLst>
              <p:tags r:id="rId8"/>
            </p:custDataLst>
          </p:nvPr>
        </p:nvSpPr>
        <p:spPr>
          <a:xfrm>
            <a:off x="3053657" y="3227639"/>
            <a:ext cx="30241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由重力计算公式得</a:t>
            </a:r>
          </a:p>
        </p:txBody>
      </p:sp>
      <p:sp>
        <p:nvSpPr>
          <p:cNvPr id="17" name="Text Box 12"/>
          <p:cNvSpPr txBox="1"/>
          <p:nvPr>
            <p:custDataLst>
              <p:tags r:id="rId9"/>
            </p:custDataLst>
          </p:nvPr>
        </p:nvSpPr>
        <p:spPr>
          <a:xfrm>
            <a:off x="3383677" y="3711707"/>
            <a:ext cx="23764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G 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= 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mg</a:t>
            </a:r>
          </a:p>
        </p:txBody>
      </p:sp>
      <p:sp>
        <p:nvSpPr>
          <p:cNvPr id="18" name="Text Box 13"/>
          <p:cNvSpPr txBox="1"/>
          <p:nvPr>
            <p:custDataLst>
              <p:tags r:id="rId10"/>
            </p:custDataLst>
          </p:nvPr>
        </p:nvSpPr>
        <p:spPr>
          <a:xfrm>
            <a:off x="3664665" y="4151048"/>
            <a:ext cx="30241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</a:rPr>
              <a:t>=3 000 kg×10 N/kg</a:t>
            </a:r>
          </a:p>
        </p:txBody>
      </p:sp>
      <p:sp>
        <p:nvSpPr>
          <p:cNvPr id="19" name="Text Box 14"/>
          <p:cNvSpPr txBox="1"/>
          <p:nvPr>
            <p:custDataLst>
              <p:tags r:id="rId11"/>
            </p:custDataLst>
          </p:nvPr>
        </p:nvSpPr>
        <p:spPr>
          <a:xfrm>
            <a:off x="3653949" y="4593961"/>
            <a:ext cx="199786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=30 000N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4334" y="2996538"/>
            <a:ext cx="2936202" cy="1985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2B3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3503301" y="1269077"/>
            <a:ext cx="44577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辨析重力和质量之间的关系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63345" y="2132965"/>
          <a:ext cx="9501505" cy="313118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54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D3DB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en-US" sz="26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重力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D3DB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en-US" sz="26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质量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D3D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en-US" sz="26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定义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en-US" sz="26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测量工具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en-US" sz="2600" b="1"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与位置是否有关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750">
                <a:tc gridSpan="3"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endParaRPr lang="zh-CN" altLang="en-US" sz="2600" b="1"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  <a:prstDash val="solid"/>
                    </a:lnL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lumMod val="8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mpd="sng">
                      <a:solidFill>
                        <a:srgbClr val="000000"/>
                      </a:solidFill>
                      <a:prstDash val="solid"/>
                    </a:lnR>
                    <a:lnT w="12700" cmpd="sng">
                      <a:solidFill>
                        <a:srgbClr val="000000"/>
                      </a:solidFill>
                      <a:prstDash val="solid"/>
                    </a:lnT>
                    <a:lnB w="12700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>
                        <a:lumMod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3659" t="29150" r="4288" b="27852"/>
          <a:stretch>
            <a:fillRect/>
          </a:stretch>
        </p:blipFill>
        <p:spPr>
          <a:xfrm>
            <a:off x="8760460" y="1124585"/>
            <a:ext cx="1485900" cy="694055"/>
          </a:xfrm>
          <a:prstGeom prst="rect">
            <a:avLst/>
          </a:prstGeom>
        </p:spPr>
      </p:pic>
      <p:pic>
        <p:nvPicPr>
          <p:cNvPr id="106" name="图片 105"/>
          <p:cNvPicPr/>
          <p:nvPr>
            <p:custDataLst>
              <p:tags r:id="rId4"/>
            </p:custDataLst>
          </p:nvPr>
        </p:nvPicPr>
        <p:blipFill>
          <a:blip r:embed="rId17">
            <a:clrChange>
              <a:clrFrom>
                <a:srgbClr val="343841">
                  <a:alpha val="100000"/>
                </a:srgbClr>
              </a:clrFrom>
              <a:clrTo>
                <a:srgbClr val="343841">
                  <a:alpha val="100000"/>
                  <a:alpha val="0"/>
                </a:srgbClr>
              </a:clrTo>
            </a:clrChange>
          </a:blip>
          <a:srcRect l="27101" t="3010" r="36684" b="3658"/>
          <a:stretch>
            <a:fillRect/>
          </a:stretch>
        </p:blipFill>
        <p:spPr>
          <a:xfrm>
            <a:off x="2927350" y="419735"/>
            <a:ext cx="445135" cy="1433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787140" y="2780665"/>
            <a:ext cx="415290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由于地球的吸引而产生的力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749858" y="2780665"/>
            <a:ext cx="31603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物体所含物质的多少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5192713" y="3501390"/>
            <a:ext cx="117538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None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测力计</a:t>
            </a:r>
            <a:endParaRPr lang="zh-CN" altLang="en-US" sz="24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8907780" y="3500755"/>
            <a:ext cx="84455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None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天平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358130" y="4148455"/>
            <a:ext cx="84455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有关</a:t>
            </a: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8878570" y="4137025"/>
            <a:ext cx="84455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无关</a:t>
            </a: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869440" y="4725035"/>
            <a:ext cx="8794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物体所受的重力与质量成正比，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G=mg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3659" t="29150" r="4288" b="27852"/>
          <a:stretch>
            <a:fillRect/>
          </a:stretch>
        </p:blipFill>
        <p:spPr>
          <a:xfrm>
            <a:off x="8760460" y="1125220"/>
            <a:ext cx="1485900" cy="694055"/>
          </a:xfrm>
          <a:prstGeom prst="rect">
            <a:avLst/>
          </a:prstGeom>
        </p:spPr>
      </p:pic>
      <p:pic>
        <p:nvPicPr>
          <p:cNvPr id="19" name="图片 18"/>
          <p:cNvPicPr/>
          <p:nvPr>
            <p:custDataLst>
              <p:tags r:id="rId13"/>
            </p:custDataLst>
          </p:nvPr>
        </p:nvPicPr>
        <p:blipFill>
          <a:blip r:embed="rId17">
            <a:clrChange>
              <a:clrFrom>
                <a:srgbClr val="343841">
                  <a:alpha val="100000"/>
                </a:srgbClr>
              </a:clrFrom>
              <a:clrTo>
                <a:srgbClr val="343841">
                  <a:alpha val="100000"/>
                  <a:alpha val="0"/>
                </a:srgbClr>
              </a:clrTo>
            </a:clrChange>
          </a:blip>
          <a:srcRect l="27101" t="3010" r="36684" b="3658"/>
          <a:stretch>
            <a:fillRect/>
          </a:stretch>
        </p:blipFill>
        <p:spPr>
          <a:xfrm>
            <a:off x="2927350" y="420370"/>
            <a:ext cx="445135" cy="1433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空军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6050" y="1438462"/>
            <a:ext cx="7775892" cy="5158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647423" y="523605"/>
            <a:ext cx="10033516" cy="76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思考：跳伞时，人为什么会往下落，而不会飞向太空？</a:t>
            </a:r>
          </a:p>
        </p:txBody>
      </p:sp>
      <p:pic>
        <p:nvPicPr>
          <p:cNvPr id="28676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7714" y="523605"/>
            <a:ext cx="1236345" cy="1236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重力的方向1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7845" y="981075"/>
            <a:ext cx="4237355" cy="5099685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408305" y="2794635"/>
            <a:ext cx="6091555" cy="118808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观看视频，你能说出重力的方向吗？</a:t>
            </a:r>
          </a:p>
        </p:txBody>
      </p:sp>
      <p:pic>
        <p:nvPicPr>
          <p:cNvPr id="28676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4160" y="1844675"/>
            <a:ext cx="1236345" cy="1236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416054" y="5228736"/>
            <a:ext cx="911489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悬线自由下垂的方向都是________向下的，与斜面不垂直，所以重力的方向不能说垂直向下。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5678796" y="5316988"/>
            <a:ext cx="1120838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竖直</a:t>
            </a:r>
            <a:endParaRPr lang="zh-CN" altLang="en-US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03960" y="1358900"/>
            <a:ext cx="4124325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重力的方向：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竖直向下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5539105" y="2159264"/>
          <a:ext cx="2591753" cy="2873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3009900" imgH="3695700" progId="Paint.Picture">
                  <p:embed/>
                </p:oleObj>
              </mc:Choice>
              <mc:Fallback>
                <p:oleObj r:id="rId13" imgW="3009900" imgH="369570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5539105" y="2159264"/>
                        <a:ext cx="2591753" cy="2873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rId15" action="ppaction://hlinkfile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3033554" y="2108782"/>
          <a:ext cx="2087404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2419350" imgH="3562350" progId="Paint.Picture">
                  <p:embed/>
                </p:oleObj>
              </mc:Choice>
              <mc:Fallback>
                <p:oleObj r:id="rId16" imgW="2419350" imgH="35623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7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3033554" y="2108782"/>
                        <a:ext cx="2087404" cy="29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对象 1843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4482783" y="3382751"/>
          <a:ext cx="638175" cy="107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850900" imgH="1430655" progId="Flash.Movie">
                  <p:embed/>
                </p:oleObj>
              </mc:Choice>
              <mc:Fallback>
                <p:oleObj r:id="rId18" imgW="850900" imgH="1430655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>
                        <a:lum bright="-18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4482783" y="338275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对象 18437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8045133" y="3382751"/>
          <a:ext cx="638175" cy="107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850900" imgH="1430655" progId="Flash.Movie">
                  <p:embed/>
                </p:oleObj>
              </mc:Choice>
              <mc:Fallback>
                <p:oleObj r:id="rId18" imgW="850900" imgH="1430655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>
                        <a:lum bright="-18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8045133" y="338275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对象 18438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3000534" y="4414784"/>
          <a:ext cx="7002780" cy="40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6984365" imgH="429895" progId="Flash.Movie">
                  <p:embed/>
                </p:oleObj>
              </mc:Choice>
              <mc:Fallback>
                <p:oleObj r:id="rId20" imgW="6984365" imgH="429895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000534" y="4414784"/>
                        <a:ext cx="7002780" cy="40814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对象 18440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4410393" y="3112717"/>
          <a:ext cx="164306" cy="1613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184150" imgH="1591310" progId="Flash.Movie">
                  <p:embed/>
                </p:oleObj>
              </mc:Choice>
              <mc:Fallback>
                <p:oleObj r:id="rId22" imgW="184150" imgH="1591310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10393" y="3112717"/>
                        <a:ext cx="164306" cy="161305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对象 1844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7966551" y="3177011"/>
          <a:ext cx="164306" cy="1549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184150" imgH="1591310" progId="Flash.Movie">
                  <p:embed/>
                </p:oleObj>
              </mc:Choice>
              <mc:Fallback>
                <p:oleObj r:id="rId22" imgW="184150" imgH="1591310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966551" y="3177011"/>
                        <a:ext cx="164306" cy="154924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2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03960" y="1358900"/>
            <a:ext cx="4124325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重力的方向：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竖直向下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2467370" y="3299159"/>
            <a:ext cx="3274553" cy="1097203"/>
            <a:chOff x="5623560" y="3488342"/>
            <a:chExt cx="3257901" cy="1087455"/>
          </a:xfrm>
        </p:grpSpPr>
        <p:pic>
          <p:nvPicPr>
            <p:cNvPr id="18" name="Picture 2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23560" y="3488342"/>
              <a:ext cx="1521778" cy="1087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09915" y="3488342"/>
              <a:ext cx="1471546" cy="1051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</p:pic>
      </p:grpSp>
      <p:sp>
        <p:nvSpPr>
          <p:cNvPr id="20" name="文本框 36892"/>
          <p:cNvSpPr txBox="1"/>
          <p:nvPr>
            <p:custDataLst>
              <p:tags r:id="rId4"/>
            </p:custDataLst>
          </p:nvPr>
        </p:nvSpPr>
        <p:spPr>
          <a:xfrm>
            <a:off x="2412365" y="4427220"/>
            <a:ext cx="1307465" cy="424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 algn="l">
              <a:lnSpc>
                <a:spcPts val="2600"/>
              </a:lnSpc>
              <a:buClrTx/>
              <a:buSzTx/>
              <a:buNone/>
            </a:pP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正确</a:t>
            </a:r>
          </a:p>
        </p:txBody>
      </p:sp>
      <p:sp>
        <p:nvSpPr>
          <p:cNvPr id="21" name="文本框 36893"/>
          <p:cNvSpPr txBox="1"/>
          <p:nvPr>
            <p:custDataLst>
              <p:tags r:id="rId5"/>
            </p:custDataLst>
          </p:nvPr>
        </p:nvSpPr>
        <p:spPr>
          <a:xfrm>
            <a:off x="4605908" y="4427034"/>
            <a:ext cx="9124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>
              <a:defRPr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错误</a:t>
            </a:r>
            <a:endParaRPr lang="zh-CN" altLang="en-US" sz="1800">
              <a:solidFill>
                <a:srgbClr val="C00000"/>
              </a:solidFill>
            </a:endParaRPr>
          </a:p>
        </p:txBody>
      </p:sp>
      <p:sp>
        <p:nvSpPr>
          <p:cNvPr id="16" name="文本框 16"/>
          <p:cNvSpPr txBox="1"/>
          <p:nvPr>
            <p:custDataLst>
              <p:tags r:id="rId6"/>
            </p:custDataLst>
          </p:nvPr>
        </p:nvSpPr>
        <p:spPr>
          <a:xfrm>
            <a:off x="829945" y="4897120"/>
            <a:ext cx="5729605" cy="758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>
              <a:lnSpc>
                <a:spcPts val="2600"/>
              </a:lnSpc>
              <a:buClrTx/>
              <a:buSzTx/>
            </a:pPr>
            <a:r>
              <a:rPr lang="en-US" altLang="zh-CN" sz="2000">
                <a:solidFill>
                  <a:srgbClr val="002060"/>
                </a:solidFill>
                <a:latin typeface="微软雅黑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Times New Roman" panose="02020603050405020304" pitchFamily="18" charset="0"/>
              </a:rPr>
              <a:t>重力的方向总是“竖直向下”的</a:t>
            </a:r>
          </a:p>
          <a:p>
            <a:pPr indent="457200" algn="l">
              <a:lnSpc>
                <a:spcPts val="2600"/>
              </a:lnSpc>
              <a:buClrTx/>
              <a:buSzTx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Times New Roman" panose="02020603050405020304" pitchFamily="18" charset="0"/>
              </a:rPr>
              <a:t>（“垂直于水平面”）</a:t>
            </a:r>
            <a:r>
              <a:rPr lang="zh-CN" altLang="en-US" sz="2000">
                <a:solidFill>
                  <a:srgbClr val="002060"/>
                </a:solidFill>
                <a:latin typeface="微软雅黑" panose="020B0503020204020204" pitchFamily="34" charset="-122"/>
                <a:sym typeface="Times New Roman" panose="02020603050405020304" pitchFamily="18" charset="0"/>
              </a:rPr>
              <a:t>。</a:t>
            </a:r>
          </a:p>
        </p:txBody>
      </p:sp>
      <p:sp>
        <p:nvSpPr>
          <p:cNvPr id="28" name="矩形 27"/>
          <p:cNvSpPr/>
          <p:nvPr>
            <p:custDataLst>
              <p:tags r:id="rId7"/>
            </p:custDataLst>
          </p:nvPr>
        </p:nvSpPr>
        <p:spPr>
          <a:xfrm>
            <a:off x="640080" y="2465070"/>
            <a:ext cx="5400675" cy="75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l">
              <a:lnSpc>
                <a:spcPts val="2600"/>
              </a:lnSpc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如图所示，放在斜面上的物体受到的重力方向哪一个正确？</a:t>
            </a:r>
          </a:p>
        </p:txBody>
      </p:sp>
      <p:sp>
        <p:nvSpPr>
          <p:cNvPr id="33" name="TextBox 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91070" y="4991735"/>
            <a:ext cx="3487420" cy="829945"/>
          </a:xfrm>
          <a:prstGeom prst="rect">
            <a:avLst/>
          </a:prstGeom>
          <a:solidFill>
            <a:srgbClr val="4F79B0"/>
          </a:solidFill>
          <a:ln w="9525">
            <a:noFill/>
            <a:miter lim="800000"/>
          </a:ln>
        </p:spPr>
        <p:txBody>
          <a:bodyPr vert="horz" wrap="square">
            <a:spAutoFit/>
          </a:bodyPr>
          <a:lstStyle/>
          <a:p>
            <a:pPr algn="ctr"/>
            <a:r>
              <a:rPr lang="zh-CN" altLang="en-US" sz="2000">
                <a:solidFill>
                  <a:sysClr val="window" lastClr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重力的方向竖直向下</a:t>
            </a:r>
          </a:p>
          <a:p>
            <a:pPr algn="ctr"/>
            <a:r>
              <a:rPr lang="zh-CN" altLang="en-US" sz="240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理解为指向地心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232400" y="1541145"/>
            <a:ext cx="2058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（指向地心）</a:t>
            </a:r>
          </a:p>
        </p:txBody>
      </p:sp>
      <p:pic>
        <p:nvPicPr>
          <p:cNvPr id="40961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112000" y="1014413"/>
            <a:ext cx="3352800" cy="39687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箭头连接符 4"/>
          <p:cNvCxnSpPr/>
          <p:nvPr>
            <p:custDataLst>
              <p:tags r:id="rId11"/>
            </p:custDataLst>
          </p:nvPr>
        </p:nvCxnSpPr>
        <p:spPr>
          <a:xfrm flipV="1">
            <a:off x="8150225" y="3790950"/>
            <a:ext cx="244475" cy="5762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12"/>
            </p:custDataLst>
          </p:nvPr>
        </p:nvCxnSpPr>
        <p:spPr>
          <a:xfrm flipV="1">
            <a:off x="9093200" y="1601788"/>
            <a:ext cx="198438" cy="46831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13"/>
            </p:custDataLst>
          </p:nvPr>
        </p:nvCxnSpPr>
        <p:spPr>
          <a:xfrm flipH="1" flipV="1">
            <a:off x="7954963" y="1824038"/>
            <a:ext cx="300038" cy="382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8616950" y="2679700"/>
            <a:ext cx="3429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9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33" grpId="0" animBg="1"/>
      <p:bldP spid="3" grpId="0"/>
      <p:bldP spid="8" grpId="1"/>
      <p:bldP spid="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85433" y="2236788"/>
            <a:ext cx="1066800" cy="287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79233" y="2189163"/>
            <a:ext cx="1624012" cy="292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Text Box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5960" y="6038215"/>
            <a:ext cx="3971925" cy="721345"/>
          </a:xfrm>
          <a:prstGeom prst="roundRect">
            <a:avLst>
              <a:gd name="adj" fmla="val 16667"/>
            </a:avLst>
          </a:prstGeom>
          <a:solidFill>
            <a:srgbClr val="64B3D0"/>
          </a:solidFill>
          <a:ln w="9525">
            <a:solidFill>
              <a:srgbClr val="46AAC5"/>
            </a:solidFill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应用：铅垂线、水平仪</a:t>
            </a:r>
          </a:p>
        </p:txBody>
      </p:sp>
      <p:sp>
        <p:nvSpPr>
          <p:cNvPr id="2" name="Text Box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64200" y="5948680"/>
            <a:ext cx="5323840" cy="812113"/>
          </a:xfrm>
          <a:prstGeom prst="roundRect">
            <a:avLst>
              <a:gd name="adj" fmla="val 16667"/>
            </a:avLst>
          </a:prstGeom>
          <a:solidFill>
            <a:srgbClr val="64B3D0"/>
          </a:solidFill>
          <a:ln w="9525">
            <a:solidFill>
              <a:srgbClr val="46AAC5"/>
            </a:solidFill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kumimoji="0" lang="en-US" altLang="zh-CN" sz="2800" b="1" i="0" u="none" strike="noStrike" kern="1200" cap="none" spc="0" normalizeH="0" baseline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原理：</a:t>
            </a:r>
            <a:r>
              <a:rPr lang="en-US" altLang="zh-CN" sz="2800" b="1" strike="noStrike" noProof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重力的方向总是竖直向下。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rcRect b="19876"/>
          <a:stretch>
            <a:fillRect/>
          </a:stretch>
        </p:blipFill>
        <p:spPr>
          <a:xfrm>
            <a:off x="6455728" y="2373313"/>
            <a:ext cx="2266950" cy="245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460" y="2189480"/>
            <a:ext cx="3495040" cy="2562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20" y="2348865"/>
            <a:ext cx="2898140" cy="2570480"/>
          </a:xfrm>
          <a:prstGeom prst="roundRect">
            <a:avLst/>
          </a:prstGeom>
        </p:spPr>
      </p:pic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7175873" y="5444943"/>
            <a:ext cx="3745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Tx/>
              <a:buSzTx/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检查工作台面是否水平</a:t>
            </a: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3360557" y="5444943"/>
            <a:ext cx="26765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检查画是否挂正</a:t>
            </a: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1272540" y="1052830"/>
            <a:ext cx="4124325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重力的方向：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竖直向下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5300980" y="1235075"/>
            <a:ext cx="2058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（指向地心）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2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52600" y="1629010"/>
            <a:ext cx="1071439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地球吸引物体的每一部分。但是，对于整个物体，重力作用的表现就好像它作用在某一个点上，这个点叫做物体的重心。</a:t>
            </a:r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6181609" y="3312188"/>
            <a:ext cx="5192701" cy="24183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重心实际上是一个物体各部分受到重力作用的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等效作用点。</a:t>
            </a:r>
          </a:p>
        </p:txBody>
      </p:sp>
      <p:pic>
        <p:nvPicPr>
          <p:cNvPr id="35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1" r="28673" b="347"/>
          <a:stretch>
            <a:fillRect/>
          </a:stretch>
        </p:blipFill>
        <p:spPr bwMode="auto">
          <a:xfrm>
            <a:off x="1040498" y="3110314"/>
            <a:ext cx="1748589" cy="334912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6" name="组合 35"/>
          <p:cNvGrpSpPr/>
          <p:nvPr>
            <p:custDataLst>
              <p:tags r:id="rId4"/>
            </p:custDataLst>
          </p:nvPr>
        </p:nvGrpSpPr>
        <p:grpSpPr>
          <a:xfrm>
            <a:off x="1420353" y="4920464"/>
            <a:ext cx="984906" cy="1266825"/>
            <a:chOff x="1697992" y="3230683"/>
            <a:chExt cx="1314256" cy="1689759"/>
          </a:xfrm>
        </p:grpSpPr>
        <p:cxnSp>
          <p:nvCxnSpPr>
            <p:cNvPr id="39" name="直接箭头连接符 38"/>
            <p:cNvCxnSpPr/>
            <p:nvPr>
              <p:custDataLst>
                <p:tags r:id="rId15"/>
              </p:custDataLst>
            </p:nvPr>
          </p:nvCxnSpPr>
          <p:spPr>
            <a:xfrm rot="5400000">
              <a:off x="1511285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>
              <p:custDataLst>
                <p:tags r:id="rId16"/>
              </p:custDataLst>
            </p:nvPr>
          </p:nvCxnSpPr>
          <p:spPr>
            <a:xfrm rot="5400000">
              <a:off x="1699036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>
              <p:custDataLst>
                <p:tags r:id="rId17"/>
              </p:custDataLst>
            </p:nvPr>
          </p:nvCxnSpPr>
          <p:spPr>
            <a:xfrm rot="5400000">
              <a:off x="1886787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>
              <p:custDataLst>
                <p:tags r:id="rId18"/>
              </p:custDataLst>
            </p:nvPr>
          </p:nvCxnSpPr>
          <p:spPr>
            <a:xfrm rot="5400000">
              <a:off x="1886787" y="426227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>
              <p:custDataLst>
                <p:tags r:id="rId19"/>
              </p:custDataLst>
            </p:nvPr>
          </p:nvCxnSpPr>
          <p:spPr>
            <a:xfrm rot="5400000">
              <a:off x="1699036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20"/>
              </p:custDataLst>
            </p:nvPr>
          </p:nvCxnSpPr>
          <p:spPr>
            <a:xfrm rot="5400000">
              <a:off x="1886787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>
              <p:custDataLst>
                <p:tags r:id="rId21"/>
              </p:custDataLst>
            </p:nvPr>
          </p:nvCxnSpPr>
          <p:spPr>
            <a:xfrm rot="5400000">
              <a:off x="2072451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>
              <p:custDataLst>
                <p:tags r:id="rId22"/>
              </p:custDataLst>
            </p:nvPr>
          </p:nvCxnSpPr>
          <p:spPr>
            <a:xfrm rot="5400000">
              <a:off x="2074538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>
              <p:custDataLst>
                <p:tags r:id="rId23"/>
              </p:custDataLst>
            </p:nvPr>
          </p:nvCxnSpPr>
          <p:spPr>
            <a:xfrm rot="5400000">
              <a:off x="2074538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>
              <p:custDataLst>
                <p:tags r:id="rId24"/>
              </p:custDataLst>
            </p:nvPr>
          </p:nvCxnSpPr>
          <p:spPr>
            <a:xfrm rot="5400000">
              <a:off x="2260202" y="341739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>
              <p:custDataLst>
                <p:tags r:id="rId25"/>
              </p:custDataLst>
            </p:nvPr>
          </p:nvCxnSpPr>
          <p:spPr>
            <a:xfrm rot="5400000">
              <a:off x="2260202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>
              <p:custDataLst>
                <p:tags r:id="rId26"/>
              </p:custDataLst>
            </p:nvPr>
          </p:nvCxnSpPr>
          <p:spPr>
            <a:xfrm rot="5400000">
              <a:off x="2260202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>
              <p:custDataLst>
                <p:tags r:id="rId27"/>
              </p:custDataLst>
            </p:nvPr>
          </p:nvCxnSpPr>
          <p:spPr>
            <a:xfrm rot="5400000">
              <a:off x="2260202" y="473164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>
              <p:custDataLst>
                <p:tags r:id="rId28"/>
              </p:custDataLst>
            </p:nvPr>
          </p:nvCxnSpPr>
          <p:spPr>
            <a:xfrm rot="5400000">
              <a:off x="2447953" y="351126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>
              <p:custDataLst>
                <p:tags r:id="rId29"/>
              </p:custDataLst>
            </p:nvPr>
          </p:nvCxnSpPr>
          <p:spPr>
            <a:xfrm rot="5400000">
              <a:off x="2447953" y="3980643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>
              <p:custDataLst>
                <p:tags r:id="rId30"/>
              </p:custDataLst>
            </p:nvPr>
          </p:nvCxnSpPr>
          <p:spPr>
            <a:xfrm rot="5400000">
              <a:off x="2447953" y="445002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>
              <p:custDataLst>
                <p:tags r:id="rId31"/>
              </p:custDataLst>
            </p:nvPr>
          </p:nvCxnSpPr>
          <p:spPr>
            <a:xfrm rot="5400000">
              <a:off x="2635704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>
              <p:custDataLst>
                <p:tags r:id="rId32"/>
              </p:custDataLst>
            </p:nvPr>
          </p:nvCxnSpPr>
          <p:spPr>
            <a:xfrm rot="5400000">
              <a:off x="2635704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>
              <p:custDataLst>
                <p:tags r:id="rId33"/>
              </p:custDataLst>
            </p:nvPr>
          </p:nvCxnSpPr>
          <p:spPr>
            <a:xfrm rot="5400000">
              <a:off x="2637791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>
              <p:custDataLst>
                <p:tags r:id="rId34"/>
              </p:custDataLst>
            </p:nvPr>
          </p:nvCxnSpPr>
          <p:spPr>
            <a:xfrm rot="5400000">
              <a:off x="2823454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>
              <p:custDataLst>
                <p:tags r:id="rId35"/>
              </p:custDataLst>
            </p:nvPr>
          </p:nvCxnSpPr>
          <p:spPr>
            <a:xfrm rot="5400000">
              <a:off x="2823454" y="379289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直接箭头连接符 36"/>
          <p:cNvCxnSpPr/>
          <p:nvPr>
            <p:custDataLst>
              <p:tags r:id="rId5"/>
            </p:custDataLst>
          </p:nvPr>
        </p:nvCxnSpPr>
        <p:spPr>
          <a:xfrm rot="5400000" flipH="1" flipV="1">
            <a:off x="1396326" y="4284790"/>
            <a:ext cx="1126331" cy="119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1"/>
          <p:cNvSpPr txBox="1"/>
          <p:nvPr>
            <p:custDataLst>
              <p:tags r:id="rId6"/>
            </p:custDataLst>
          </p:nvPr>
        </p:nvSpPr>
        <p:spPr>
          <a:xfrm>
            <a:off x="2210061" y="3337506"/>
            <a:ext cx="386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endParaRPr lang="zh-CN" altLang="en-US" sz="2400" b="1" i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62" name="组合 61"/>
          <p:cNvGrpSpPr/>
          <p:nvPr>
            <p:custDataLst>
              <p:tags r:id="rId7"/>
            </p:custDataLst>
          </p:nvPr>
        </p:nvGrpSpPr>
        <p:grpSpPr>
          <a:xfrm>
            <a:off x="3863967" y="3179154"/>
            <a:ext cx="1591483" cy="3211446"/>
            <a:chOff x="6882318" y="1126913"/>
            <a:chExt cx="1674098" cy="3437057"/>
          </a:xfrm>
        </p:grpSpPr>
        <p:pic>
          <p:nvPicPr>
            <p:cNvPr id="63" name="Picture 5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r="23111"/>
            <a:stretch>
              <a:fillRect/>
            </a:stretch>
          </p:blipFill>
          <p:spPr bwMode="auto">
            <a:xfrm>
              <a:off x="6882318" y="1126913"/>
              <a:ext cx="1674098" cy="3049986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64" name="直接箭头连接符 63"/>
            <p:cNvCxnSpPr/>
            <p:nvPr>
              <p:custDataLst>
                <p:tags r:id="rId11"/>
              </p:custDataLst>
            </p:nvPr>
          </p:nvCxnSpPr>
          <p:spPr>
            <a:xfrm rot="5400000">
              <a:off x="7063893" y="3834636"/>
              <a:ext cx="1142214" cy="7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/>
            <p:cNvCxnSpPr/>
            <p:nvPr>
              <p:custDataLst>
                <p:tags r:id="rId12"/>
              </p:custDataLst>
            </p:nvPr>
          </p:nvCxnSpPr>
          <p:spPr>
            <a:xfrm rot="5400000" flipH="1" flipV="1">
              <a:off x="7071536" y="2142322"/>
              <a:ext cx="1143008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32"/>
            <p:cNvSpPr txBox="1"/>
            <p:nvPr>
              <p:custDataLst>
                <p:tags r:id="rId13"/>
              </p:custDataLst>
            </p:nvPr>
          </p:nvSpPr>
          <p:spPr>
            <a:xfrm>
              <a:off x="7787369" y="1357062"/>
              <a:ext cx="406122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035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endParaRPr lang="zh-CN" altLang="en-US" sz="2400" b="1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7" name="TextBox 33"/>
            <p:cNvSpPr txBox="1"/>
            <p:nvPr>
              <p:custDataLst>
                <p:tags r:id="rId14"/>
              </p:custDataLst>
            </p:nvPr>
          </p:nvSpPr>
          <p:spPr>
            <a:xfrm>
              <a:off x="7715981" y="4071253"/>
              <a:ext cx="424157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035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35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835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i="1">
                  <a:solidFill>
                    <a:srgbClr val="99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  <a:endParaRPr lang="zh-CN" altLang="en-US" sz="2400" b="1" i="1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/>
      <p:bldP spid="102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55334" y="1692714"/>
            <a:ext cx="1103757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（1）形状规则、质量分布均匀的物体，它的重心在它的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几何中心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上。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38" y="2637430"/>
            <a:ext cx="8404690" cy="291094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344295" y="1560195"/>
            <a:ext cx="478663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物体的重心一定在物体上吗？</a:t>
            </a: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899955" y="6021266"/>
            <a:ext cx="4623053" cy="578486"/>
          </a:xfrm>
          <a:prstGeom prst="roundRect">
            <a:avLst/>
          </a:prstGeom>
          <a:solidFill>
            <a:srgbClr val="238D5B"/>
          </a:solidFill>
          <a:ln>
            <a:solidFill>
              <a:srgbClr val="70AD47"/>
            </a:solidFill>
          </a:ln>
        </p:spPr>
        <p:txBody>
          <a:bodyPr wrap="square">
            <a:spAutoFit/>
          </a:bodyPr>
          <a:lstStyle/>
          <a:p>
            <a:pPr algn="l">
              <a:buClrTx/>
              <a:buSzTx/>
            </a:pPr>
            <a:r>
              <a:rPr lang="zh-CN" altLang="en-US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物体的重心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不一定在物体上</a:t>
            </a:r>
            <a:r>
              <a:rPr lang="zh-CN" altLang="en-US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7982678" y="2308543"/>
            <a:ext cx="2124045" cy="21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933223" y="2328413"/>
            <a:ext cx="5672784" cy="2096380"/>
            <a:chOff x="3483535" y="2874299"/>
            <a:chExt cx="6023219" cy="2178051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535" y="2874299"/>
              <a:ext cx="2904068" cy="21780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>
              <a:clrChange>
                <a:clrFrom>
                  <a:srgbClr val="F5F4F5"/>
                </a:clrFrom>
                <a:clrTo>
                  <a:srgbClr val="F5F4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3800" y="2890529"/>
              <a:ext cx="2772954" cy="2145589"/>
            </a:xfrm>
            <a:prstGeom prst="rect">
              <a:avLst/>
            </a:prstGeom>
          </p:spPr>
        </p:pic>
        <p:sp>
          <p:nvSpPr>
            <p:cNvPr id="8" name="椭圆 7"/>
            <p:cNvSpPr/>
            <p:nvPr>
              <p:custDataLst>
                <p:tags r:id="rId14"/>
              </p:custDataLst>
            </p:nvPr>
          </p:nvSpPr>
          <p:spPr>
            <a:xfrm>
              <a:off x="8241265" y="3852357"/>
              <a:ext cx="76982" cy="8055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15"/>
              </p:custDataLst>
            </p:nvPr>
          </p:nvSpPr>
          <p:spPr>
            <a:xfrm>
              <a:off x="4892845" y="3925131"/>
              <a:ext cx="76982" cy="8055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6"/>
              </p:custDataLst>
            </p:nvPr>
          </p:nvSpPr>
          <p:spPr>
            <a:xfrm>
              <a:off x="7796913" y="3812238"/>
              <a:ext cx="471802" cy="543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2800" i="1">
                  <a:solidFill>
                    <a:prstClr val="black"/>
                  </a:solidFill>
                  <a:latin typeface="Times New Roman" panose="02020603050405020304" pitchFamily="18" charset="0"/>
                </a:rPr>
                <a:t>O</a:t>
              </a:r>
              <a:endParaRPr lang="zh-CN" altLang="en-US" i="1">
                <a:solidFill>
                  <a:prstClr val="black"/>
                </a:solidFill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7"/>
              </p:custDataLst>
            </p:nvPr>
          </p:nvSpPr>
          <p:spPr>
            <a:xfrm>
              <a:off x="4999848" y="3733886"/>
              <a:ext cx="471802" cy="543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O</a:t>
              </a:r>
              <a:endParaRPr lang="zh-CN" altLang="en-US" i="1">
                <a:solidFill>
                  <a:srgbClr val="FF0000"/>
                </a:solidFill>
              </a:endParaRPr>
            </a:p>
          </p:txBody>
        </p:sp>
      </p:grp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7765874" y="4508792"/>
            <a:ext cx="2877621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它的</a:t>
            </a:r>
            <a:r>
              <a:rPr kumimoji="0" lang="zh-CN" altLang="en-US" sz="2800" b="1" i="0" u="none" strike="noStrike" cap="none" spc="0" normalizeH="0" baseline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重心在球心</a:t>
            </a:r>
            <a:r>
              <a:rPr kumimoji="0" lang="zh-CN" altLang="en-US" sz="2800" b="1" i="0" u="none" strike="noStrike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而不在球面上。</a:t>
            </a:r>
          </a:p>
        </p:txBody>
      </p:sp>
      <p:cxnSp>
        <p:nvCxnSpPr>
          <p:cNvPr id="9" name="直接箭头连接符 8"/>
          <p:cNvCxnSpPr/>
          <p:nvPr>
            <p:custDataLst>
              <p:tags r:id="rId6"/>
            </p:custDataLst>
          </p:nvPr>
        </p:nvCxnSpPr>
        <p:spPr>
          <a:xfrm>
            <a:off x="2330092" y="3400728"/>
            <a:ext cx="1123685" cy="156232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直接箭头连接符 16"/>
          <p:cNvCxnSpPr/>
          <p:nvPr>
            <p:custDataLst>
              <p:tags r:id="rId7"/>
            </p:custDataLst>
          </p:nvPr>
        </p:nvCxnSpPr>
        <p:spPr>
          <a:xfrm flipH="1">
            <a:off x="3645021" y="3346530"/>
            <a:ext cx="1790041" cy="160242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3229724" y="5008899"/>
            <a:ext cx="8953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12280900" y="10198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049905" y="1844358"/>
            <a:ext cx="6611938" cy="623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如何确定质量不均匀、不规则物体的重心？</a:t>
            </a:r>
          </a:p>
        </p:txBody>
      </p:sp>
      <p:sp>
        <p:nvSpPr>
          <p:cNvPr id="5" name="Text Box 2"/>
          <p:cNvSpPr txBox="1"/>
          <p:nvPr>
            <p:custDataLst>
              <p:tags r:id="rId2"/>
            </p:custDataLst>
          </p:nvPr>
        </p:nvSpPr>
        <p:spPr>
          <a:xfrm>
            <a:off x="5089525" y="5693410"/>
            <a:ext cx="3124200" cy="7372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用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悬挂法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寻找重心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88163" y="2592705"/>
            <a:ext cx="1658937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35163" y="2592705"/>
            <a:ext cx="1660525" cy="2830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068763" y="2606993"/>
            <a:ext cx="2147887" cy="2767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2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294255" y="1620520"/>
            <a:ext cx="819150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3" name="视频1">
            <a:hlinkClick r:id="" action="ppaction://media"/>
          </p:cNvPr>
          <p:cNvPicPr/>
          <p:nvPr>
            <a:vide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19870" y="2853055"/>
            <a:ext cx="1815465" cy="17862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4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95945" y="1557132"/>
            <a:ext cx="11141090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质量分布不均匀的物体，重心的位置除与物体的形状有关外，还跟物体的质量分布有关。</a:t>
            </a:r>
          </a:p>
        </p:txBody>
      </p:sp>
      <p:sp>
        <p:nvSpPr>
          <p:cNvPr id="4" name="圆柱形 3"/>
          <p:cNvSpPr/>
          <p:nvPr>
            <p:custDataLst>
              <p:tags r:id="rId2"/>
            </p:custDataLst>
          </p:nvPr>
        </p:nvSpPr>
        <p:spPr>
          <a:xfrm>
            <a:off x="2934546" y="3030991"/>
            <a:ext cx="1752600" cy="2531533"/>
          </a:xfrm>
          <a:prstGeom prst="can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3770628" y="4286732"/>
            <a:ext cx="80435" cy="9313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7029739" y="5690194"/>
            <a:ext cx="2085473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装入水后重心向下移动</a:t>
            </a:r>
          </a:p>
        </p:txBody>
      </p:sp>
      <p:grpSp>
        <p:nvGrpSpPr>
          <p:cNvPr id="16" name="组合 15"/>
          <p:cNvGrpSpPr/>
          <p:nvPr>
            <p:custDataLst>
              <p:tags r:id="rId5"/>
            </p:custDataLst>
          </p:nvPr>
        </p:nvGrpSpPr>
        <p:grpSpPr>
          <a:xfrm>
            <a:off x="7104379" y="2989330"/>
            <a:ext cx="1752600" cy="2531533"/>
            <a:chOff x="4720165" y="2965101"/>
            <a:chExt cx="1752600" cy="2531533"/>
          </a:xfrm>
        </p:grpSpPr>
        <p:grpSp>
          <p:nvGrpSpPr>
            <p:cNvPr id="17" name="组合 16"/>
            <p:cNvGrpSpPr/>
            <p:nvPr>
              <p:custDataLst>
                <p:tags r:id="rId9"/>
              </p:custDataLst>
            </p:nvPr>
          </p:nvGrpSpPr>
          <p:grpSpPr>
            <a:xfrm>
              <a:off x="4720165" y="2965101"/>
              <a:ext cx="1752600" cy="2531533"/>
              <a:chOff x="5825066" y="3031067"/>
              <a:chExt cx="1752600" cy="2531533"/>
            </a:xfrm>
          </p:grpSpPr>
          <p:sp>
            <p:nvSpPr>
              <p:cNvPr id="18" name="圆柱形 17"/>
              <p:cNvSpPr/>
              <p:nvPr>
                <p:custDataLst>
                  <p:tags r:id="rId11"/>
                </p:custDataLst>
              </p:nvPr>
            </p:nvSpPr>
            <p:spPr>
              <a:xfrm>
                <a:off x="5825066" y="3031067"/>
                <a:ext cx="1752600" cy="2531533"/>
              </a:xfrm>
              <a:prstGeom prst="can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620931" y="4521201"/>
                <a:ext cx="80435" cy="93133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圆柱形 19"/>
            <p:cNvSpPr/>
            <p:nvPr>
              <p:custDataLst>
                <p:tags r:id="rId10"/>
              </p:custDataLst>
            </p:nvPr>
          </p:nvSpPr>
          <p:spPr>
            <a:xfrm>
              <a:off x="4720165" y="4700767"/>
              <a:ext cx="1752600" cy="795867"/>
            </a:xfrm>
            <a:prstGeom prst="can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2779474" y="5905637"/>
            <a:ext cx="249428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重心在几何中心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Rectangle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583794" y="1701340"/>
            <a:ext cx="3200400" cy="4167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zh-CN" altLang="en-US" sz="2800" b="1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重心的应用—稳度</a:t>
            </a:r>
          </a:p>
        </p:txBody>
      </p:sp>
      <p:pic>
        <p:nvPicPr>
          <p:cNvPr id="3" name="不倒翁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6230" y="2564765"/>
            <a:ext cx="6149975" cy="2837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2568049" y="765037"/>
            <a:ext cx="7160935" cy="76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生活中有哪些证明重力存在的现象呢？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36287" y="5185907"/>
            <a:ext cx="32372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水总是由高处向低处流</a:t>
            </a: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8397251" y="5185908"/>
            <a:ext cx="354266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撒开的鱼网会飘落到水里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4" y="2276391"/>
            <a:ext cx="3648021" cy="2641670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2" y="2276391"/>
            <a:ext cx="3948957" cy="2641670"/>
          </a:xfrm>
          <a:prstGeom prst="roundRect">
            <a:avLst/>
          </a:prstGeom>
        </p:spPr>
      </p:pic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4605709" y="5185908"/>
            <a:ext cx="32372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天上的雪花会落向地面</a:t>
            </a:r>
          </a:p>
        </p:txBody>
      </p:sp>
      <p:pic>
        <p:nvPicPr>
          <p:cNvPr id="20486" name="Pictur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448040" y="2371090"/>
            <a:ext cx="3568065" cy="236918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Rectangle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087984" y="1557195"/>
            <a:ext cx="3200400" cy="4167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zh-CN" altLang="en-US" sz="2800" b="1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重心的应用—稳度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l="5714"/>
          <a:stretch>
            <a:fillRect/>
          </a:stretch>
        </p:blipFill>
        <p:spPr>
          <a:xfrm>
            <a:off x="1560225" y="2277269"/>
            <a:ext cx="3564943" cy="4117352"/>
          </a:xfrm>
          <a:prstGeom prst="rect">
            <a:avLst/>
          </a:prstGeom>
        </p:spPr>
      </p:pic>
      <p:sp>
        <p:nvSpPr>
          <p:cNvPr id="5" name="流程图: 接点 3"/>
          <p:cNvSpPr/>
          <p:nvPr>
            <p:custDataLst>
              <p:tags r:id="rId5"/>
            </p:custDataLst>
          </p:nvPr>
        </p:nvSpPr>
        <p:spPr>
          <a:xfrm>
            <a:off x="2640345" y="5373613"/>
            <a:ext cx="288032" cy="288032"/>
          </a:xfrm>
          <a:prstGeom prst="flowChartConnector">
            <a:avLst/>
          </a:prstGeom>
          <a:solidFill>
            <a:srgbClr val="FFFF00"/>
          </a:solidFill>
          <a:ln w="12700" cap="flat" cmpd="sng" algn="ctr">
            <a:solidFill>
              <a:srgbClr val="2D2D89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2D2D89">
              <a:shade val="50000"/>
            </a:srgbClr>
          </a:lnRef>
          <a:fillRef idx="1">
            <a:srgbClr val="2D2D89"/>
          </a:fillRef>
          <a:effectRef idx="0">
            <a:srgbClr val="2D2D8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燕尾形箭头 12"/>
          <p:cNvSpPr/>
          <p:nvPr>
            <p:custDataLst>
              <p:tags r:id="rId6"/>
            </p:custDataLst>
          </p:nvPr>
        </p:nvSpPr>
        <p:spPr>
          <a:xfrm>
            <a:off x="5448300" y="3860800"/>
            <a:ext cx="1367790" cy="431800"/>
          </a:xfrm>
          <a:prstGeom prst="notched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6960235" y="3789045"/>
            <a:ext cx="4151630" cy="416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zh-CN" altLang="en-US" sz="2800" b="1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重心越低，物体越稳定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Rectangle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087984" y="1557195"/>
            <a:ext cx="3200400" cy="4167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zh-CN" altLang="en-US" sz="2800" b="1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重心的应用—稳度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10666" r="24738"/>
          <a:stretch>
            <a:fillRect/>
          </a:stretch>
        </p:blipFill>
        <p:spPr bwMode="auto">
          <a:xfrm>
            <a:off x="61205" y="2114222"/>
            <a:ext cx="3262697" cy="41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流程图: 接点 3"/>
          <p:cNvSpPr/>
          <p:nvPr>
            <p:custDataLst>
              <p:tags r:id="rId5"/>
            </p:custDataLst>
          </p:nvPr>
        </p:nvSpPr>
        <p:spPr>
          <a:xfrm>
            <a:off x="560643" y="5005773"/>
            <a:ext cx="288032" cy="288032"/>
          </a:xfrm>
          <a:prstGeom prst="flowChartConnector">
            <a:avLst/>
          </a:prstGeom>
          <a:solidFill>
            <a:srgbClr val="FFFF00"/>
          </a:solidFill>
          <a:ln w="12700" cap="flat" cmpd="sng" algn="ctr">
            <a:solidFill>
              <a:srgbClr val="2D2D89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2D2D89">
              <a:shade val="50000"/>
            </a:srgbClr>
          </a:lnRef>
          <a:fillRef idx="1">
            <a:srgbClr val="2D2D89"/>
          </a:fillRef>
          <a:effectRef idx="0">
            <a:srgbClr val="2D2D8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下箭头 9"/>
          <p:cNvSpPr/>
          <p:nvPr>
            <p:custDataLst>
              <p:tags r:id="rId6"/>
            </p:custDataLst>
          </p:nvPr>
        </p:nvSpPr>
        <p:spPr>
          <a:xfrm>
            <a:off x="613820" y="5221797"/>
            <a:ext cx="181678" cy="1350547"/>
          </a:xfrm>
          <a:prstGeom prst="downArrow">
            <a:avLst/>
          </a:prstGeom>
          <a:solidFill>
            <a:srgbClr val="FFFF00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1205" y="5355993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" name="椭圆 6"/>
          <p:cNvSpPr/>
          <p:nvPr>
            <p:custDataLst>
              <p:tags r:id="rId8"/>
            </p:custDataLst>
          </p:nvPr>
        </p:nvSpPr>
        <p:spPr>
          <a:xfrm>
            <a:off x="844376" y="5802968"/>
            <a:ext cx="417516" cy="332218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306547" y="5517549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7065010" y="3213100"/>
            <a:ext cx="5013325" cy="1876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物体的重心与支撑点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不在同一直线上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，物体不能保持平衡，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物体的重心和支撑点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在同一直线上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，物体能保持平衡。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rcRect l="5714"/>
          <a:stretch>
            <a:fillRect/>
          </a:stretch>
        </p:blipFill>
        <p:spPr>
          <a:xfrm>
            <a:off x="3431972" y="2133506"/>
            <a:ext cx="3564943" cy="4117352"/>
          </a:xfrm>
          <a:prstGeom prst="rect">
            <a:avLst/>
          </a:prstGeom>
        </p:spPr>
      </p:pic>
      <p:sp>
        <p:nvSpPr>
          <p:cNvPr id="13" name="流程图: 接点 2"/>
          <p:cNvSpPr/>
          <p:nvPr>
            <p:custDataLst>
              <p:tags r:id="rId12"/>
            </p:custDataLst>
          </p:nvPr>
        </p:nvSpPr>
        <p:spPr>
          <a:xfrm>
            <a:off x="4512184" y="5369681"/>
            <a:ext cx="288032" cy="288032"/>
          </a:xfrm>
          <a:prstGeom prst="flowChartConnector">
            <a:avLst/>
          </a:prstGeom>
          <a:solidFill>
            <a:srgbClr val="FFFF00"/>
          </a:solidFill>
          <a:ln w="12700" cap="flat" cmpd="sng" algn="ctr">
            <a:solidFill>
              <a:srgbClr val="2D2D89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2D2D89">
              <a:shade val="50000"/>
            </a:srgbClr>
          </a:lnRef>
          <a:fillRef idx="1">
            <a:srgbClr val="2D2D89"/>
          </a:fillRef>
          <a:effectRef idx="0">
            <a:srgbClr val="2D2D8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4977577" y="558229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</a:t>
            </a:r>
            <a:endParaRPr lang="zh-CN" altLang="en-US" sz="480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椭圆 15"/>
          <p:cNvSpPr/>
          <p:nvPr>
            <p:custDataLst>
              <p:tags r:id="rId14"/>
            </p:custDataLst>
          </p:nvPr>
        </p:nvSpPr>
        <p:spPr>
          <a:xfrm>
            <a:off x="4404172" y="5773869"/>
            <a:ext cx="504056" cy="360833"/>
          </a:xfrm>
          <a:prstGeom prst="ellipse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>
            <p:custDataLst>
              <p:tags r:id="rId15"/>
            </p:custDataLst>
          </p:nvPr>
        </p:nvSpPr>
        <p:spPr>
          <a:xfrm>
            <a:off x="4565361" y="5585705"/>
            <a:ext cx="181678" cy="1350547"/>
          </a:xfrm>
          <a:prstGeom prst="downArrow">
            <a:avLst/>
          </a:prstGeom>
          <a:solidFill>
            <a:srgbClr val="FFFF00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3925555" y="5825360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sz="4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  <p:bldP spid="7" grpId="0" animBg="1"/>
      <p:bldP spid="8" grpId="0"/>
      <p:bldP spid="13" grpId="0" animBg="1"/>
      <p:bldP spid="14" grpId="0"/>
      <p:bldP spid="16" grpId="0" animBg="1"/>
      <p:bldP spid="17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Rectangle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99694" y="1628950"/>
            <a:ext cx="3200400" cy="4167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zh-CN" altLang="en-US" sz="2800" b="1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重心的应用—稳度</a:t>
            </a:r>
          </a:p>
        </p:txBody>
      </p:sp>
      <p:pic>
        <p:nvPicPr>
          <p:cNvPr id="3" name="不倒翁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6230" y="2277110"/>
            <a:ext cx="6765290" cy="3889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Rectangle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495529" y="1701340"/>
            <a:ext cx="3200400" cy="4167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zh-CN" altLang="en-US" sz="2800" b="1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重心的应用—稳度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>
            <a:fillRect/>
          </a:stretch>
        </p:blipFill>
        <p:spPr>
          <a:xfrm>
            <a:off x="1235460" y="1628939"/>
            <a:ext cx="9865096" cy="5328592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89780" y="3068722"/>
            <a:ext cx="57606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马踏飞燕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椭圆 4"/>
          <p:cNvSpPr/>
          <p:nvPr>
            <p:custDataLst>
              <p:tags r:id="rId6"/>
            </p:custDataLst>
          </p:nvPr>
        </p:nvSpPr>
        <p:spPr>
          <a:xfrm>
            <a:off x="5951984" y="6453475"/>
            <a:ext cx="432048" cy="360040"/>
          </a:xfrm>
          <a:prstGeom prst="ellipse">
            <a:avLst/>
          </a:prstGeom>
          <a:solidFill>
            <a:srgbClr val="EA264B"/>
          </a:solidFill>
          <a:ln w="12700" cap="flat" cmpd="sng" algn="ctr">
            <a:solidFill>
              <a:srgbClr val="FFFFFF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FFFFFF">
              <a:shade val="50000"/>
            </a:srgbClr>
          </a:lnRef>
          <a:fillRef idx="1">
            <a:srgbClr val="FFF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7"/>
            </p:custDataLst>
          </p:nvPr>
        </p:nvSpPr>
        <p:spPr>
          <a:xfrm>
            <a:off x="5994622" y="4437251"/>
            <a:ext cx="360040" cy="3073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>
            <p:custDataLst>
              <p:tags r:id="rId8"/>
            </p:custDataLst>
          </p:nvPr>
        </p:nvSpPr>
        <p:spPr>
          <a:xfrm>
            <a:off x="6032325" y="4682690"/>
            <a:ext cx="283281" cy="1564053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rgbClr val="BBE0E3">
              <a:shade val="50000"/>
            </a:srgbClr>
          </a:lnRef>
          <a:fillRef idx="1">
            <a:srgbClr val="BBE0E3"/>
          </a:fillRef>
          <a:effectRef idx="0">
            <a:srgbClr val="BBE0E3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6343008" y="4982809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</a:t>
            </a:r>
            <a:endParaRPr lang="zh-CN" altLang="en-US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10243" name="Rectang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03960" y="908685"/>
            <a:ext cx="5298440" cy="811530"/>
          </a:xfrm>
          <a:prstGeom prst="rect">
            <a:avLst/>
          </a:prstGeom>
        </p:spPr>
        <p:txBody>
          <a:bodyPr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  <a:endParaRPr kumimoji="0" lang="zh-CN" altLang="en-US" sz="2800" b="1" i="0" u="none" strike="noStrike" kern="1200" cap="none" spc="0" normalizeH="0" baseline="0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9" name="Rectangle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99694" y="1629585"/>
            <a:ext cx="3200400" cy="4167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l">
              <a:buFont typeface="Wingdings" panose="05000000000000000000" pitchFamily="2" charset="2"/>
              <a:buNone/>
            </a:pPr>
            <a:r>
              <a:rPr lang="zh-CN" altLang="en-US" sz="2800" b="1" noProof="1">
                <a:latin typeface="华文楷体" panose="02010600040101010101" pitchFamily="2" charset="-122"/>
                <a:ea typeface="华文楷体" panose="02010600040101010101" pitchFamily="2" charset="-122"/>
              </a:rPr>
              <a:t>重心的应用—稳度</a:t>
            </a:r>
          </a:p>
        </p:txBody>
      </p:sp>
      <p:sp>
        <p:nvSpPr>
          <p:cNvPr id="10" name="TextBox 14"/>
          <p:cNvSpPr txBox="1"/>
          <p:nvPr>
            <p:custDataLst>
              <p:tags r:id="rId4"/>
            </p:custDataLst>
          </p:nvPr>
        </p:nvSpPr>
        <p:spPr>
          <a:xfrm>
            <a:off x="1852295" y="2430780"/>
            <a:ext cx="9104630" cy="807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indent="457200" latinLnBrk="1" hangingPunct="0">
              <a:lnSpc>
                <a:spcPts val="2800"/>
              </a:lnSpc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物理学家经研究证明：</a:t>
            </a:r>
            <a:r>
              <a:rPr lang="zh-CN" altLang="en-US" sz="26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增大支撑面</a:t>
            </a: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或</a:t>
            </a:r>
            <a:r>
              <a:rPr lang="zh-CN" altLang="en-US" sz="26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降低重心</a:t>
            </a: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可以提高物体的稳定程度，在实际生活中人们常常要用到这些知识。</a:t>
            </a:r>
            <a:endParaRPr kumimoji="0" lang="zh-CN" altLang="en-US" sz="2600" i="0" u="none" strike="noStrike" cap="none" spc="0" normalizeH="0" baseline="0">
              <a:latin typeface="华文楷体" panose="02010600040101010101" pitchFamily="2" charset="-122"/>
              <a:ea typeface="华文楷体" panose="02010600040101010101" pitchFamily="2" charset="-122"/>
              <a:sym typeface="Arial"/>
            </a:endParaRPr>
          </a:p>
        </p:txBody>
      </p:sp>
      <p:sp>
        <p:nvSpPr>
          <p:cNvPr id="13" name="矩形 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33270" y="5708650"/>
            <a:ext cx="4612640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赛车车身很低，轮子相距尽量远，在快速行驶时不易翻倒。</a:t>
            </a:r>
          </a:p>
        </p:txBody>
      </p:sp>
      <p:sp>
        <p:nvSpPr>
          <p:cNvPr id="1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20255" y="5732145"/>
            <a:ext cx="3686810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</a:pPr>
            <a:r>
              <a:rPr lang="zh-CN" altLang="en-US" sz="26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起重机工作时，重心位置不合适，就容易翻倒。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47068" y="3377843"/>
            <a:ext cx="4237774" cy="223787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00280" y="3284827"/>
            <a:ext cx="4205917" cy="24239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二、重力的由来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016125" y="1306195"/>
            <a:ext cx="8724265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l">
              <a:lnSpc>
                <a:spcPts val="3200"/>
              </a:lnSpc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用一根细线栓住一块橡皮，甩起来，使橡皮绕手做圆周运动，这时，你会觉得橡皮需要用线拉住才不会跑掉。</a:t>
            </a: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1533083" y="2384248"/>
            <a:ext cx="3181985" cy="3099435"/>
            <a:chOff x="834476" y="2113787"/>
            <a:chExt cx="3181985" cy="3099435"/>
          </a:xfrm>
        </p:grpSpPr>
        <p:pic>
          <p:nvPicPr>
            <p:cNvPr id="11" name="Picture 2" descr="C:\Users\Administrator\Desktop\2021-2-5号桌面\八年级下册同步课堂\教参资料\resource\8x73\jpg\01204003.jpg"/>
            <p:cNvPicPr preferRelativeResize="0">
              <a:picLocks noChangeArrowheads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3706" y="2113787"/>
              <a:ext cx="2661194" cy="2007432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5400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34476" y="4321682"/>
              <a:ext cx="3181985" cy="891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7200" algn="l"/>
              <a:r>
                <a:rPr lang="zh-CN" altLang="en-US" sz="2600">
                  <a:latin typeface="华文楷体" panose="02010600040101010101" pitchFamily="2" charset="-122"/>
                  <a:ea typeface="华文楷体" panose="02010600040101010101" pitchFamily="2" charset="-122"/>
                </a:rPr>
                <a:t>橡皮因受绳子的拉力才没被甩出去。</a:t>
              </a:r>
            </a:p>
          </p:txBody>
        </p:sp>
      </p:grpSp>
      <p:sp>
        <p:nvSpPr>
          <p:cNvPr id="1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85560" y="4510405"/>
            <a:ext cx="3559175" cy="8915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457200"/>
            <a:r>
              <a:rPr lang="zh-CN" altLang="en-US" sz="26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月球因受地球的吸引力才没被甩出去。</a:t>
            </a:r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4714188" y="3028167"/>
            <a:ext cx="1432613" cy="699918"/>
            <a:chOff x="3436568" y="2751942"/>
            <a:chExt cx="1432613" cy="699918"/>
          </a:xfrm>
          <a:solidFill>
            <a:srgbClr val="081646"/>
          </a:solidFill>
        </p:grpSpPr>
        <p:sp>
          <p:nvSpPr>
            <p:cNvPr id="7" name="Shape 112"/>
            <p:cNvSpPr/>
            <p:nvPr>
              <p:custDataLst>
                <p:tags r:id="rId7"/>
              </p:custDataLst>
            </p:nvPr>
          </p:nvSpPr>
          <p:spPr>
            <a:xfrm>
              <a:off x="3550518" y="2751942"/>
              <a:ext cx="1031107" cy="429895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square" lIns="45719" rIns="45719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ts val="2640"/>
                </a:lnSpc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600" i="0" u="none" strike="noStrike" cap="none" spc="0" normalizeH="0" baseline="0">
                  <a:solidFill>
                    <a:schemeClr val="accent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  <a:sym typeface="微软雅黑" panose="020B0503020204020204" pitchFamily="34" charset="-122"/>
                </a:rPr>
                <a:t>类比</a:t>
              </a:r>
              <a:endParaRPr kumimoji="0" lang="zh-CN" altLang="en-US" sz="260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1" name="下箭头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5400000" flipH="1" flipV="1">
              <a:off x="4038520" y="2621199"/>
              <a:ext cx="228708" cy="1432613"/>
            </a:xfrm>
            <a:prstGeom prst="downArrow">
              <a:avLst>
                <a:gd name="adj1" fmla="val 50000"/>
                <a:gd name="adj2" fmla="val 85239"/>
              </a:avLst>
            </a:pr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010">
                <a:solidFill>
                  <a:srgbClr val="FFFFFF"/>
                </a:solidFill>
                <a:cs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4219" y="2492975"/>
            <a:ext cx="3066680" cy="20175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二、重力的由来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6180" y="3500755"/>
            <a:ext cx="4201160" cy="2495550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335364" y="4580805"/>
            <a:ext cx="2249181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3000"/>
              </a:lnSpc>
              <a:buClrTx/>
              <a:buSzTx/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②重力的由来</a:t>
            </a: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100965" y="2996565"/>
            <a:ext cx="2589530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200">
                <a:solidFill>
                  <a:srgbClr val="002060"/>
                </a:solidFill>
                <a:latin typeface="微软雅黑" panose="020B0503020204020204" pitchFamily="34" charset="-122"/>
              </a:rPr>
              <a:t>   </a:t>
            </a: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①万有引力</a:t>
            </a: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438150" y="3500755"/>
            <a:ext cx="6127115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  <a:buClrTx/>
              <a:buSzTx/>
            </a:pPr>
            <a:r>
              <a:rPr lang="en-US" altLang="zh-CN" sz="2000">
                <a:solidFill>
                  <a:srgbClr val="002060"/>
                </a:solidFill>
                <a:latin typeface="微软雅黑" panose="020B0503020204020204" pitchFamily="34" charset="-122"/>
              </a:rPr>
              <a:t>     </a:t>
            </a: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宇宙间任何两个物体，都存在相互吸引的力叫做万有引力。</a:t>
            </a: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701675" y="5161280"/>
            <a:ext cx="11395075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  <a:buClrTx/>
              <a:buSzTx/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</a:rPr>
              <a:t>重力正是源自地球对它附近物体的万有引力。</a:t>
            </a: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35280" y="1196975"/>
            <a:ext cx="6096000" cy="167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algn="l" defTabSz="914400" rtl="0" eaLnBrk="1" fontAlgn="base" latinLnBrk="0" hangingPunct="1">
              <a:lnSpc>
                <a:spcPts val="3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早在300多年前，伟大的物理学家</a:t>
            </a:r>
            <a:r>
              <a:rPr lang="zh-CN" altLang="en-US" sz="26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牛顿</a:t>
            </a: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就通过大量实验研究，发现了宇宙间任何两个物体，大到天体，小到灰尘之间，都存在互相吸引的力。</a:t>
            </a:r>
            <a:endParaRPr lang="zh-CN" altLang="en-US" sz="26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marR="0" lvl="0" algn="l" defTabSz="914400" rtl="0" eaLnBrk="1" fontAlgn="base" latinLnBrk="0" hangingPunct="1">
              <a:lnSpc>
                <a:spcPts val="3000"/>
              </a:lnSpc>
              <a:buClrTx/>
              <a:buSzTx/>
              <a:buFont typeface="Arial" panose="020B0604020202020204" pitchFamily="34" charset="0"/>
              <a:buNone/>
            </a:pPr>
            <a:endParaRPr lang="zh-CN" altLang="en-US" sz="26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4"/>
          <a:stretch>
            <a:fillRect/>
          </a:stretch>
        </p:blipFill>
        <p:spPr bwMode="auto">
          <a:xfrm>
            <a:off x="7536180" y="332740"/>
            <a:ext cx="4201160" cy="29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三、课堂小结</a:t>
            </a:r>
          </a:p>
        </p:txBody>
      </p:sp>
      <p:sp>
        <p:nvSpPr>
          <p:cNvPr id="57345" name="文本框 1"/>
          <p:cNvSpPr txBox="1"/>
          <p:nvPr>
            <p:custDataLst>
              <p:tags r:id="rId2"/>
            </p:custDataLst>
          </p:nvPr>
        </p:nvSpPr>
        <p:spPr>
          <a:xfrm>
            <a:off x="983933" y="2780665"/>
            <a:ext cx="561975" cy="18148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重</a:t>
            </a:r>
          </a:p>
          <a:p>
            <a:pPr algn="ctr"/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力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左大括号 2"/>
          <p:cNvSpPr/>
          <p:nvPr>
            <p:custDataLst>
              <p:tags r:id="rId3"/>
            </p:custDataLst>
          </p:nvPr>
        </p:nvSpPr>
        <p:spPr>
          <a:xfrm>
            <a:off x="1704340" y="1268730"/>
            <a:ext cx="215900" cy="4824095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"/>
          <p:cNvSpPr txBox="1"/>
          <p:nvPr>
            <p:custDataLst>
              <p:tags r:id="rId4"/>
            </p:custDataLst>
          </p:nvPr>
        </p:nvSpPr>
        <p:spPr>
          <a:xfrm>
            <a:off x="2208530" y="1484630"/>
            <a:ext cx="58229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概念：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由于地球的吸引而使物体受到的力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5952490" y="1513205"/>
            <a:ext cx="647700" cy="360045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792220" y="1513205"/>
            <a:ext cx="647700" cy="360045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"/>
          <p:cNvSpPr txBox="1"/>
          <p:nvPr>
            <p:custDataLst>
              <p:tags r:id="rId7"/>
            </p:custDataLst>
          </p:nvPr>
        </p:nvSpPr>
        <p:spPr>
          <a:xfrm>
            <a:off x="3432175" y="988060"/>
            <a:ext cx="1512570" cy="4603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施力物体</a:t>
            </a:r>
            <a:endParaRPr lang="zh-CN" altLang="en-US" sz="24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"/>
          <p:cNvSpPr txBox="1"/>
          <p:nvPr>
            <p:custDataLst>
              <p:tags r:id="rId8"/>
            </p:custDataLst>
          </p:nvPr>
        </p:nvSpPr>
        <p:spPr>
          <a:xfrm>
            <a:off x="5592445" y="1024255"/>
            <a:ext cx="1512570" cy="460375"/>
          </a:xfrm>
          <a:prstGeom prst="rect">
            <a:avLst/>
          </a:prstGeom>
          <a:noFill/>
          <a:ln w="9525">
            <a:solidFill>
              <a:srgbClr val="92D050"/>
            </a:solidFill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受力物体</a:t>
            </a:r>
            <a:endParaRPr lang="zh-CN" altLang="en-US" sz="24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文本框 1"/>
          <p:cNvSpPr txBox="1"/>
          <p:nvPr>
            <p:custDataLst>
              <p:tags r:id="rId9"/>
            </p:custDataLst>
          </p:nvPr>
        </p:nvSpPr>
        <p:spPr>
          <a:xfrm>
            <a:off x="2208530" y="2441575"/>
            <a:ext cx="63728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重力的大小：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物体所受的重力与其质量成正比</a:t>
            </a:r>
          </a:p>
        </p:txBody>
      </p:sp>
      <p:sp>
        <p:nvSpPr>
          <p:cNvPr id="18" name="Text Box 2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581390" y="2204720"/>
            <a:ext cx="2200910" cy="734060"/>
          </a:xfrm>
          <a:prstGeom prst="rect">
            <a:avLst/>
          </a:prstGeom>
          <a:solidFill>
            <a:srgbClr val="88649B"/>
          </a:solidFill>
          <a:ln w="12700">
            <a:noFill/>
            <a:miter lim="800000"/>
          </a:ln>
          <a:effectLst/>
        </p:spPr>
        <p:txBody>
          <a:bodyPr wrap="square" anchor="b" anchorCtr="0">
            <a:noAutofit/>
          </a:bodyPr>
          <a:lstStyle/>
          <a:p>
            <a:pPr algn="ctr"/>
            <a:r>
              <a:rPr lang="en-US" altLang="zh-CN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mg</a:t>
            </a:r>
          </a:p>
        </p:txBody>
      </p:sp>
      <p:sp>
        <p:nvSpPr>
          <p:cNvPr id="31" name="文本框 1"/>
          <p:cNvSpPr txBox="1"/>
          <p:nvPr>
            <p:custDataLst>
              <p:tags r:id="rId11"/>
            </p:custDataLst>
          </p:nvPr>
        </p:nvSpPr>
        <p:spPr>
          <a:xfrm>
            <a:off x="2208530" y="3500755"/>
            <a:ext cx="50984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重力的方向：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竖直向下（指向地心）</a:t>
            </a:r>
          </a:p>
        </p:txBody>
      </p:sp>
      <p:pic>
        <p:nvPicPr>
          <p:cNvPr id="11269" name="Picture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392035" y="3140710"/>
            <a:ext cx="554355" cy="998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8"/>
          <a:srcRect b="19876"/>
          <a:stretch>
            <a:fillRect/>
          </a:stretch>
        </p:blipFill>
        <p:spPr>
          <a:xfrm>
            <a:off x="8400415" y="2938780"/>
            <a:ext cx="1115695" cy="1209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文本框 1"/>
          <p:cNvSpPr txBox="1"/>
          <p:nvPr>
            <p:custDataLst>
              <p:tags r:id="rId14"/>
            </p:custDataLst>
          </p:nvPr>
        </p:nvSpPr>
        <p:spPr>
          <a:xfrm>
            <a:off x="2275840" y="4514215"/>
            <a:ext cx="31432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重力的作用点：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重心</a:t>
            </a:r>
          </a:p>
        </p:txBody>
      </p:sp>
      <p:sp>
        <p:nvSpPr>
          <p:cNvPr id="34" name="文本框 1"/>
          <p:cNvSpPr txBox="1"/>
          <p:nvPr>
            <p:custDataLst>
              <p:tags r:id="rId15"/>
            </p:custDataLst>
          </p:nvPr>
        </p:nvSpPr>
        <p:spPr>
          <a:xfrm>
            <a:off x="2280285" y="5588635"/>
            <a:ext cx="38563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重力的由来：</a:t>
            </a: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万有引力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12" grpId="0" animBg="1"/>
      <p:bldP spid="16" grpId="0" animBg="1"/>
      <p:bldP spid="17" grpId="0"/>
      <p:bldP spid="18" grpId="0" animBg="1"/>
      <p:bldP spid="31" grpId="0"/>
      <p:bldP spid="33" grpId="0"/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560195" y="1124585"/>
            <a:ext cx="10234295" cy="3553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、下列说法正确的是（      ）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A.空中飞行的小鸟，不受重力作用</a:t>
            </a:r>
          </a:p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B.只有静止的物体受重力作用</a:t>
            </a:r>
          </a:p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C.在空中向上运动的物体不受重力作用</a:t>
            </a:r>
          </a:p>
          <a:p>
            <a:pPr algn="l">
              <a:lnSpc>
                <a:spcPct val="150000"/>
              </a:lnSpc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D.抛出去的物体总会落回地面，这是由于物体受到重力的作用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375910" y="1340485"/>
            <a:ext cx="782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2225" name="Text Box 4"/>
          <p:cNvSpPr txBox="1"/>
          <p:nvPr>
            <p:custDataLst>
              <p:tags r:id="rId2"/>
            </p:custDataLst>
          </p:nvPr>
        </p:nvSpPr>
        <p:spPr>
          <a:xfrm>
            <a:off x="201930" y="1412875"/>
            <a:ext cx="11858625" cy="1210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2、跳高运动员跳起腾空时，如果不考虑空气阻力，则运动员受到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的作用，这个力是由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施加的。 　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226" name="Text Box 9"/>
          <p:cNvSpPr txBox="1"/>
          <p:nvPr>
            <p:custDataLst>
              <p:tags r:id="rId3"/>
            </p:custDataLst>
          </p:nvPr>
        </p:nvSpPr>
        <p:spPr>
          <a:xfrm>
            <a:off x="236220" y="3068955"/>
            <a:ext cx="11685270" cy="258254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algn="l" eaLnBrk="0" hangingPunct="0">
              <a:lnSpc>
                <a:spcPct val="130000"/>
              </a:lnSpc>
              <a:buClrTx/>
              <a:buSz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3、宇宙间任何两个物体之间都存在着互相吸引的力，这个力就是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</a:rPr>
              <a:t>           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；由于地球吸引而使物体受到的力，叫做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</a:rPr>
              <a:t>           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</a:p>
          <a:p>
            <a:pPr algn="l" eaLnBrk="0" hangingPunct="0">
              <a:lnSpc>
                <a:spcPct val="130000"/>
              </a:lnSpc>
              <a:buClrTx/>
              <a:buSzTx/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地球上的所有物体都受到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的作用。 　</a:t>
            </a:r>
          </a:p>
        </p:txBody>
      </p:sp>
      <p:sp>
        <p:nvSpPr>
          <p:cNvPr id="59399" name="文本框 59398"/>
          <p:cNvSpPr txBox="1"/>
          <p:nvPr>
            <p:custDataLst>
              <p:tags r:id="rId4"/>
            </p:custDataLst>
          </p:nvPr>
        </p:nvSpPr>
        <p:spPr>
          <a:xfrm>
            <a:off x="10343833" y="1341120"/>
            <a:ext cx="10083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Clr>
                <a:srgbClr val="FFFFFF"/>
              </a:buClr>
            </a:pPr>
            <a:r>
              <a:rPr lang="zh-CN" altLang="en-US" sz="2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 力</a:t>
            </a:r>
          </a:p>
        </p:txBody>
      </p:sp>
      <p:sp>
        <p:nvSpPr>
          <p:cNvPr id="59400" name="文本框 59399"/>
          <p:cNvSpPr txBox="1"/>
          <p:nvPr>
            <p:custDataLst>
              <p:tags r:id="rId5"/>
            </p:custDataLst>
          </p:nvPr>
        </p:nvSpPr>
        <p:spPr>
          <a:xfrm>
            <a:off x="3144203" y="2060575"/>
            <a:ext cx="10083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Clr>
                <a:srgbClr val="FFFFFF"/>
              </a:buClr>
            </a:pPr>
            <a:r>
              <a:rPr lang="zh-CN" altLang="en-US" sz="2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 球</a:t>
            </a:r>
          </a:p>
        </p:txBody>
      </p:sp>
      <p:sp>
        <p:nvSpPr>
          <p:cNvPr id="59401" name="文本框 59400"/>
          <p:cNvSpPr txBox="1"/>
          <p:nvPr>
            <p:custDataLst>
              <p:tags r:id="rId6"/>
            </p:custDataLst>
          </p:nvPr>
        </p:nvSpPr>
        <p:spPr>
          <a:xfrm>
            <a:off x="10251758" y="2924493"/>
            <a:ext cx="15036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Clr>
                <a:srgbClr val="FFFFFF"/>
              </a:buClr>
            </a:pPr>
            <a:r>
              <a:rPr lang="zh-CN" altLang="en-US" sz="2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万有引力</a:t>
            </a:r>
          </a:p>
        </p:txBody>
      </p:sp>
      <p:sp>
        <p:nvSpPr>
          <p:cNvPr id="59402" name="文本框 59401"/>
          <p:cNvSpPr txBox="1"/>
          <p:nvPr>
            <p:custDataLst>
              <p:tags r:id="rId7"/>
            </p:custDataLst>
          </p:nvPr>
        </p:nvSpPr>
        <p:spPr>
          <a:xfrm>
            <a:off x="6455728" y="3644583"/>
            <a:ext cx="10083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Clr>
                <a:srgbClr val="FFFFFF"/>
              </a:buClr>
            </a:pPr>
            <a:r>
              <a:rPr lang="zh-CN" altLang="en-US" sz="2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 力</a:t>
            </a:r>
          </a:p>
        </p:txBody>
      </p:sp>
      <p:sp>
        <p:nvSpPr>
          <p:cNvPr id="59403" name="文本框 59402"/>
          <p:cNvSpPr txBox="1"/>
          <p:nvPr>
            <p:custDataLst>
              <p:tags r:id="rId8"/>
            </p:custDataLst>
          </p:nvPr>
        </p:nvSpPr>
        <p:spPr>
          <a:xfrm>
            <a:off x="4439603" y="4220845"/>
            <a:ext cx="10083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Clr>
                <a:srgbClr val="FFFFFF"/>
              </a:buClr>
            </a:pPr>
            <a:r>
              <a:rPr lang="zh-CN" altLang="en-US" sz="2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 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9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9" grpId="0"/>
      <p:bldP spid="59400" grpId="0"/>
      <p:bldP spid="59401" grpId="0"/>
      <p:bldP spid="594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68390" y="2060258"/>
            <a:ext cx="4657725" cy="304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1207135" y="1342708"/>
            <a:ext cx="86226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zh-CN" altLang="en-US" sz="2800" b="1" i="0" u="none" strike="noStrike" kern="1200" spc="0" normalizeH="0" baseline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1.概念：由于</a:t>
            </a:r>
            <a:r>
              <a:rPr kumimoji="0" lang="zh-CN" altLang="en-US" sz="2800" b="1" i="0" u="none" strike="noStrike" kern="1200" spc="0" normalizeH="0" baseline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地球的吸引</a:t>
            </a:r>
            <a:r>
              <a:rPr kumimoji="0" lang="zh-CN" altLang="en-US" sz="2800" b="1" i="0" u="none" strike="noStrike" kern="1200" spc="0" normalizeH="0" baseline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而使物体受到的力叫做</a:t>
            </a:r>
            <a:r>
              <a:rPr kumimoji="0" lang="zh-CN" altLang="en-US" sz="2800" b="1" i="0" u="none" strike="noStrike" kern="1200" spc="0" normalizeH="0" baseline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重力</a:t>
            </a:r>
            <a:r>
              <a:rPr kumimoji="0" lang="zh-CN" altLang="en-US" sz="2800" b="1" i="0" u="none" strike="noStrike" kern="1200" spc="0" normalizeH="0" baseline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。</a:t>
            </a:r>
            <a:endParaRPr kumimoji="0" lang="zh-CN" altLang="en-US" sz="2600" b="0" i="0" u="none" strike="noStrike" kern="1200" cap="sm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207135" y="2399983"/>
            <a:ext cx="28435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zh-CN" altLang="en-US" sz="2800" b="1" i="0" u="none" strike="noStrike" kern="1200" spc="0" normalizeH="0" baseline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2.重力的符号：</a:t>
            </a:r>
            <a:r>
              <a:rPr kumimoji="0" lang="zh-CN" altLang="en-US" sz="2800" b="1" u="none" strike="noStrike" kern="1200" spc="0" normalizeH="0" baseline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207135" y="3423920"/>
            <a:ext cx="39916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zh-CN" altLang="en-US" sz="2800" b="1" i="0" u="none" strike="noStrike" kern="1200" spc="0" normalizeH="0" baseline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3.重力的施力物体：</a:t>
            </a:r>
            <a:r>
              <a:rPr kumimoji="0" lang="zh-CN" altLang="en-US" sz="2800" b="1" i="0" u="none" strike="noStrike" kern="1200" spc="0" normalizeH="0" baseline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地球</a:t>
            </a:r>
          </a:p>
        </p:txBody>
      </p:sp>
      <p:grpSp>
        <p:nvGrpSpPr>
          <p:cNvPr id="3" name="组合 7"/>
          <p:cNvGrpSpPr/>
          <p:nvPr>
            <p:custDataLst>
              <p:tags r:id="rId5"/>
            </p:custDataLst>
          </p:nvPr>
        </p:nvGrpSpPr>
        <p:grpSpPr>
          <a:xfrm>
            <a:off x="560070" y="5070560"/>
            <a:ext cx="8281657" cy="777748"/>
            <a:chOff x="737" y="7078"/>
            <a:chExt cx="13040" cy="1226"/>
          </a:xfrm>
        </p:grpSpPr>
        <p:sp>
          <p:nvSpPr>
            <p:cNvPr id="7" name="圆角矩形 6"/>
            <p:cNvSpPr/>
            <p:nvPr>
              <p:custDataLst>
                <p:tags r:id="rId7"/>
              </p:custDataLst>
            </p:nvPr>
          </p:nvSpPr>
          <p:spPr>
            <a:xfrm>
              <a:off x="737" y="7214"/>
              <a:ext cx="13040" cy="1090"/>
            </a:xfrm>
            <a:prstGeom prst="roundRect">
              <a:avLst/>
            </a:prstGeom>
            <a:ln w="2222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>
              <a:off x="951" y="7078"/>
              <a:ext cx="12323" cy="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spc="0" normalizeH="0" baseline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注：</a:t>
              </a:r>
              <a:r>
                <a:rPr kumimoji="0" lang="zh-CN" altLang="en-US" sz="2800" b="1" i="0" u="none" strike="noStrike" kern="1200" spc="0" normalizeH="0" baseline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地球附近的所有物体都受到重力的作用。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158211" y="1256661"/>
            <a:ext cx="9875989" cy="4415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4、下列关于重力及其方向的几种说法中，正确的是（       ）</a:t>
            </a:r>
          </a:p>
          <a:p>
            <a:pPr lvl="0">
              <a:lnSpc>
                <a:spcPct val="200000"/>
              </a:lnSpc>
              <a:spcBef>
                <a:spcPts val="180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A.竖直向上抛出的篮球，在上升到最高点时不受重力的作用</a:t>
            </a:r>
          </a:p>
          <a:p>
            <a:pPr lvl="0">
              <a:lnSpc>
                <a:spcPct val="20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B.在斜坡上行驶的汽车，受到的重力方向垂直于斜面向下</a:t>
            </a:r>
          </a:p>
          <a:p>
            <a:pPr lvl="0">
              <a:lnSpc>
                <a:spcPct val="20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C.在树枝上挂着的苹果，所受重力的方向垂直于地面向下</a:t>
            </a:r>
          </a:p>
          <a:p>
            <a:pPr lvl="0">
              <a:lnSpc>
                <a:spcPct val="20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D.流动的水，受到的重力方向是竖直向下的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9695850" y="1401608"/>
            <a:ext cx="4847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390015" y="1428750"/>
            <a:ext cx="9134475" cy="427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5、把一个物体从地球带到月球上，下列关于它的质量和重力的说法中，正确的是（       ）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A.质量不变，重力变小           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B.重力不变，质量变小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C.质量和重力都发生变化       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D.质量和重力都不发生变化</a:t>
            </a: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5520473" y="2204456"/>
            <a:ext cx="4394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45" y="2924810"/>
            <a:ext cx="4603750" cy="258762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344281" y="1271330"/>
            <a:ext cx="1036129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6、关于物体的重心，下列说法中正确的是（       ）</a:t>
            </a:r>
            <a:b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A.任何物体的重心都在这个物体上</a:t>
            </a:r>
            <a:b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B.重心就是物体上最重的部分</a:t>
            </a:r>
            <a:b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C.物体重心的位置一定会随物体形状的改变而改变</a:t>
            </a:r>
            <a:b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D.形状规则的物体，其重心可能不在物体的几何中心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8400645" y="1410856"/>
            <a:ext cx="56731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3" name="矩形 1042433"/>
          <p:cNvSpPr/>
          <p:nvPr>
            <p:custDataLst>
              <p:tags r:id="rId2"/>
            </p:custDataLst>
          </p:nvPr>
        </p:nvSpPr>
        <p:spPr>
          <a:xfrm>
            <a:off x="624205" y="1208088"/>
            <a:ext cx="10291445" cy="23304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5pPr>
          </a:lstStyle>
          <a:p>
            <a:pPr algn="l" eaLnBrk="0" hangingPunct="0">
              <a:lnSpc>
                <a:spcPct val="130000"/>
              </a:lnSpc>
              <a:buNone/>
            </a:pPr>
            <a:r>
              <a:rPr lang="en-US" altLang="zh-CN" sz="22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/>
              </a:rPr>
              <a:t>   </a:t>
            </a:r>
            <a:r>
              <a:rPr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/>
              </a:rPr>
              <a:t>7. 对一名普通中学生所受重力的估计，最接近实际的是 (       )</a:t>
            </a:r>
          </a:p>
          <a:p>
            <a:pPr algn="l" eaLnBrk="0" hangingPunct="0">
              <a:lnSpc>
                <a:spcPct val="13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/>
              </a:rPr>
              <a:t>           A．5 N　　　　　　　B．50 N</a:t>
            </a:r>
          </a:p>
          <a:p>
            <a:pPr algn="l" eaLnBrk="0" hangingPunct="0">
              <a:lnSpc>
                <a:spcPct val="13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/>
              </a:rPr>
              <a:t>          C．500 N                         D．5000 N</a:t>
            </a:r>
          </a:p>
          <a:p>
            <a:pPr algn="l" eaLnBrk="0" hangingPunct="0">
              <a:lnSpc>
                <a:spcPct val="130000"/>
              </a:lnSpc>
              <a:buNone/>
            </a:pPr>
            <a:r>
              <a:rPr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/>
              </a:rPr>
              <a:t> </a:t>
            </a:r>
            <a:endParaRPr lang="en-US" altLang="zh-CN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矩形 1042434"/>
          <p:cNvSpPr/>
          <p:nvPr>
            <p:custDataLst>
              <p:tags r:id="rId3"/>
            </p:custDataLst>
          </p:nvPr>
        </p:nvSpPr>
        <p:spPr>
          <a:xfrm>
            <a:off x="9695920" y="1340685"/>
            <a:ext cx="407484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5pPr>
          </a:lstStyle>
          <a:p>
            <a:r>
              <a:rPr lang="en-US" altLang="zh-CN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sym typeface="Wingdings" panose="05000000000000000000"/>
              </a:rPr>
              <a:t>C</a:t>
            </a:r>
            <a:endParaRPr sz="2400" b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40398" y="3429250"/>
            <a:ext cx="90316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8、下列物体重力约为1N的是 （　　）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  A．一枚大头针                                 B．两个鸡蛋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  C．一头奶牛                                     D．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一张书桌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095718" y="3833161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5" name="矩形 104857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4205" y="957580"/>
            <a:ext cx="1098740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 fontAlgn="auto">
              <a:lnSpc>
                <a:spcPct val="200000"/>
              </a:lnSpc>
              <a:buClrTx/>
              <a:buSzTx/>
              <a:buNone/>
            </a:pPr>
            <a:r>
              <a:rPr lang="en-US" altLang="zh-CN" sz="2200">
                <a:solidFill>
                  <a:srgbClr val="002060"/>
                </a:solidFill>
                <a:latin typeface="微软雅黑" panose="020B0503020204020204" pitchFamily="34" charset="-122"/>
              </a:rPr>
              <a:t>  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9. 铅球落地后沿水平地面向前滚动(如图所示)，其中能正确表示铅球所受重力方向的是   (           ) </a:t>
            </a:r>
          </a:p>
        </p:txBody>
      </p:sp>
      <p:graphicFrame>
        <p:nvGraphicFramePr>
          <p:cNvPr id="16" name="对象 1048578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352357" y="2852949"/>
          <a:ext cx="60960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2466300" imgH="5956300" progId="Word.Document.8">
                  <p:embed/>
                </p:oleObj>
              </mc:Choice>
              <mc:Fallback>
                <p:oleObj r:id="rId6" imgW="22466300" imgH="595630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352357" y="2852949"/>
                        <a:ext cx="6096000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048579"/>
          <p:cNvSpPr/>
          <p:nvPr>
            <p:custDataLst>
              <p:tags r:id="rId4"/>
            </p:custDataLst>
          </p:nvPr>
        </p:nvSpPr>
        <p:spPr>
          <a:xfrm>
            <a:off x="4613275" y="1972356"/>
            <a:ext cx="389850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charset="-122"/>
              </a:defRPr>
            </a:lvl5pPr>
          </a:lstStyle>
          <a:p>
            <a:r>
              <a:rPr lang="en-US" altLang="zh-CN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/>
              </a:rPr>
              <a:t>C</a:t>
            </a:r>
            <a:endParaRPr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rcRect t="23779" r="14995"/>
          <a:stretch>
            <a:fillRect/>
          </a:stretch>
        </p:blipFill>
        <p:spPr>
          <a:xfrm>
            <a:off x="3678481" y="2797209"/>
            <a:ext cx="3387799" cy="197788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176109" y="2788529"/>
            <a:ext cx="2985032" cy="19574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750852" y="2781013"/>
            <a:ext cx="1894310" cy="2024952"/>
          </a:xfrm>
          <a:prstGeom prst="rect">
            <a:avLst/>
          </a:prstGeom>
        </p:spPr>
      </p:pic>
      <p:sp>
        <p:nvSpPr>
          <p:cNvPr id="17" name="Text Box 2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44239" y="1484619"/>
            <a:ext cx="7700912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10、 请画出的下列物体所受的重力示意图 </a:t>
            </a:r>
          </a:p>
        </p:txBody>
      </p:sp>
      <p:grpSp>
        <p:nvGrpSpPr>
          <p:cNvPr id="33" name="组合 32"/>
          <p:cNvGrpSpPr/>
          <p:nvPr>
            <p:custDataLst>
              <p:tags r:id="rId6"/>
            </p:custDataLst>
          </p:nvPr>
        </p:nvGrpSpPr>
        <p:grpSpPr>
          <a:xfrm>
            <a:off x="4957759" y="3624141"/>
            <a:ext cx="819856" cy="1168276"/>
            <a:chOff x="4143263" y="2655131"/>
            <a:chExt cx="819856" cy="1168276"/>
          </a:xfrm>
        </p:grpSpPr>
        <p:grpSp>
          <p:nvGrpSpPr>
            <p:cNvPr id="7" name="组合 6"/>
            <p:cNvGrpSpPr/>
            <p:nvPr>
              <p:custDataLst>
                <p:tags r:id="rId17"/>
              </p:custDataLst>
            </p:nvPr>
          </p:nvGrpSpPr>
          <p:grpSpPr>
            <a:xfrm>
              <a:off x="4143263" y="2700993"/>
              <a:ext cx="819856" cy="1122414"/>
              <a:chOff x="3997725" y="2324378"/>
              <a:chExt cx="819856" cy="845777"/>
            </a:xfrm>
          </p:grpSpPr>
          <p:sp>
            <p:nvSpPr>
              <p:cNvPr id="8" name="Line 12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07653" y="2324378"/>
                <a:ext cx="18809" cy="794950"/>
              </a:xfrm>
              <a:prstGeom prst="line">
                <a:avLst/>
              </a:prstGeom>
              <a:noFill/>
              <a:ln w="57150" cmpd="sng">
                <a:solidFill>
                  <a:srgbClr val="FFFF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Text Box 35"/>
              <p:cNvSpPr txBox="1"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997725" y="2822275"/>
                <a:ext cx="819856" cy="34788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2400" b="1" i="1">
                    <a:solidFill>
                      <a:srgbClr val="FFFF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sp>
          <p:nvSpPr>
            <p:cNvPr id="24" name="椭圆 23"/>
            <p:cNvSpPr/>
            <p:nvPr>
              <p:custDataLst>
                <p:tags r:id="rId18"/>
              </p:custDataLst>
            </p:nvPr>
          </p:nvSpPr>
          <p:spPr>
            <a:xfrm>
              <a:off x="4486277" y="2655131"/>
              <a:ext cx="139909" cy="14395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7"/>
            </p:custDataLst>
          </p:nvPr>
        </p:nvGrpSpPr>
        <p:grpSpPr>
          <a:xfrm>
            <a:off x="8462736" y="3764493"/>
            <a:ext cx="984660" cy="960473"/>
            <a:chOff x="7423920" y="2909197"/>
            <a:chExt cx="984660" cy="960473"/>
          </a:xfrm>
        </p:grpSpPr>
        <p:grpSp>
          <p:nvGrpSpPr>
            <p:cNvPr id="10" name="组合 9"/>
            <p:cNvGrpSpPr/>
            <p:nvPr>
              <p:custDataLst>
                <p:tags r:id="rId13"/>
              </p:custDataLst>
            </p:nvPr>
          </p:nvGrpSpPr>
          <p:grpSpPr>
            <a:xfrm>
              <a:off x="7480713" y="2993682"/>
              <a:ext cx="927867" cy="875988"/>
              <a:chOff x="6932732" y="2480548"/>
              <a:chExt cx="927867" cy="688222"/>
            </a:xfrm>
          </p:grpSpPr>
          <p:sp>
            <p:nvSpPr>
              <p:cNvPr id="11" name="Line 10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6932732" y="2480548"/>
                <a:ext cx="9542" cy="688222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Text Box 3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33131" y="2786435"/>
                <a:ext cx="827468" cy="3627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zh-CN" sz="2400" b="1" i="1">
                    <a:solidFill>
                      <a:srgbClr val="FFFF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sp>
          <p:nvSpPr>
            <p:cNvPr id="26" name="椭圆 25"/>
            <p:cNvSpPr/>
            <p:nvPr>
              <p:custDataLst>
                <p:tags r:id="rId14"/>
              </p:custDataLst>
            </p:nvPr>
          </p:nvSpPr>
          <p:spPr>
            <a:xfrm>
              <a:off x="7423920" y="2909197"/>
              <a:ext cx="139909" cy="140758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8"/>
            </p:custDataLst>
          </p:nvPr>
        </p:nvGrpSpPr>
        <p:grpSpPr>
          <a:xfrm>
            <a:off x="2858731" y="3023738"/>
            <a:ext cx="834005" cy="1176747"/>
            <a:chOff x="1678478" y="2041182"/>
            <a:chExt cx="834005" cy="1176747"/>
          </a:xfrm>
        </p:grpSpPr>
        <p:grpSp>
          <p:nvGrpSpPr>
            <p:cNvPr id="13" name="组合 12"/>
            <p:cNvGrpSpPr/>
            <p:nvPr>
              <p:custDataLst>
                <p:tags r:id="rId9"/>
              </p:custDataLst>
            </p:nvPr>
          </p:nvGrpSpPr>
          <p:grpSpPr>
            <a:xfrm>
              <a:off x="1748433" y="2187167"/>
              <a:ext cx="764050" cy="1030762"/>
              <a:chOff x="3114600" y="2935647"/>
              <a:chExt cx="790208" cy="1012476"/>
            </a:xfrm>
          </p:grpSpPr>
          <p:sp>
            <p:nvSpPr>
              <p:cNvPr id="14" name="Text Box 36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165813" y="3494648"/>
                <a:ext cx="738995" cy="453475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b="1" i="1">
                    <a:solidFill>
                      <a:srgbClr val="FFFF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15" name="Line 9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3114600" y="2935647"/>
                <a:ext cx="0" cy="862259"/>
              </a:xfrm>
              <a:prstGeom prst="line">
                <a:avLst/>
              </a:prstGeom>
              <a:noFill/>
              <a:ln w="38100" cmpd="sng">
                <a:solidFill>
                  <a:srgbClr val="FFFF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7" name="椭圆 26"/>
            <p:cNvSpPr/>
            <p:nvPr>
              <p:custDataLst>
                <p:tags r:id="rId10"/>
              </p:custDataLst>
            </p:nvPr>
          </p:nvSpPr>
          <p:spPr>
            <a:xfrm>
              <a:off x="1678478" y="2041182"/>
              <a:ext cx="133390" cy="140474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ysClr val="window" lastClr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pic>
        <p:nvPicPr>
          <p:cNvPr id="49153" name="图片 737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40238" y="2636838"/>
            <a:ext cx="3240087" cy="2376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4" name="文本框 73730"/>
          <p:cNvSpPr txBox="1"/>
          <p:nvPr>
            <p:custDataLst>
              <p:tags r:id="rId3"/>
            </p:custDataLst>
          </p:nvPr>
        </p:nvSpPr>
        <p:spPr>
          <a:xfrm>
            <a:off x="1560195" y="1701165"/>
            <a:ext cx="8810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11.物体A的重力是100</a:t>
            </a:r>
            <a:r>
              <a:rPr lang="zh-CN" altLang="en-US" sz="2800" i="1"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,画出物体A所受到的重力示意图</a:t>
            </a:r>
          </a:p>
        </p:txBody>
      </p:sp>
      <p:sp>
        <p:nvSpPr>
          <p:cNvPr id="73732" name="Oval 43"/>
          <p:cNvSpPr/>
          <p:nvPr>
            <p:custDataLst>
              <p:tags r:id="rId4"/>
            </p:custDataLst>
          </p:nvPr>
        </p:nvSpPr>
        <p:spPr>
          <a:xfrm>
            <a:off x="5880100" y="3860800"/>
            <a:ext cx="152400" cy="152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4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3733" name="直接连接符 73732"/>
          <p:cNvSpPr/>
          <p:nvPr>
            <p:custDataLst>
              <p:tags r:id="rId5"/>
            </p:custDataLst>
          </p:nvPr>
        </p:nvSpPr>
        <p:spPr>
          <a:xfrm flipH="1">
            <a:off x="5951538" y="3933825"/>
            <a:ext cx="0" cy="1800225"/>
          </a:xfrm>
          <a:prstGeom prst="line">
            <a:avLst/>
          </a:prstGeom>
          <a:ln w="571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73734" name="文本框 73733"/>
          <p:cNvSpPr txBox="1"/>
          <p:nvPr>
            <p:custDataLst>
              <p:tags r:id="rId6"/>
            </p:custDataLst>
          </p:nvPr>
        </p:nvSpPr>
        <p:spPr>
          <a:xfrm>
            <a:off x="6024563" y="5300663"/>
            <a:ext cx="181483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Clr>
                <a:srgbClr val="FFFFFF"/>
              </a:buClr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G=100N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309245" y="1238250"/>
            <a:ext cx="110388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12、如图所示，斜面上的小球被挡板A挡住，请作出小球受到的重力。</a:t>
            </a: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6" y="2213338"/>
            <a:ext cx="3243339" cy="1900216"/>
          </a:xfrm>
          <a:prstGeom prst="rect">
            <a:avLst/>
          </a:prstGeom>
        </p:spPr>
      </p:pic>
      <p:grpSp>
        <p:nvGrpSpPr>
          <p:cNvPr id="28" name="组合 27"/>
          <p:cNvGrpSpPr/>
          <p:nvPr>
            <p:custDataLst>
              <p:tags r:id="rId4"/>
            </p:custDataLst>
          </p:nvPr>
        </p:nvGrpSpPr>
        <p:grpSpPr>
          <a:xfrm>
            <a:off x="5938091" y="3016912"/>
            <a:ext cx="525780" cy="1363504"/>
            <a:chOff x="16997" y="2278"/>
            <a:chExt cx="1104" cy="2863"/>
          </a:xfrm>
          <a:noFill/>
        </p:grpSpPr>
        <p:sp>
          <p:nvSpPr>
            <p:cNvPr id="29" name="椭圆 28"/>
            <p:cNvSpPr/>
            <p:nvPr>
              <p:custDataLst>
                <p:tags r:id="rId5"/>
              </p:custDataLst>
            </p:nvPr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" name="直接连接符 29"/>
            <p:cNvSpPr/>
            <p:nvPr>
              <p:custDataLst>
                <p:tags r:id="rId6"/>
              </p:custDataLst>
            </p:nvPr>
          </p:nvSpPr>
          <p:spPr>
            <a:xfrm>
              <a:off x="17111" y="2379"/>
              <a:ext cx="1" cy="2465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" name="文本框 27"/>
            <p:cNvSpPr txBox="1"/>
            <p:nvPr>
              <p:custDataLst>
                <p:tags r:id="rId7"/>
              </p:custDataLst>
            </p:nvPr>
          </p:nvSpPr>
          <p:spPr>
            <a:xfrm>
              <a:off x="17223" y="4174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51201" name="椭圆 76803"/>
          <p:cNvSpPr/>
          <p:nvPr>
            <p:custDataLst>
              <p:tags r:id="rId2"/>
            </p:custDataLst>
          </p:nvPr>
        </p:nvSpPr>
        <p:spPr>
          <a:xfrm>
            <a:off x="6528118" y="2564130"/>
            <a:ext cx="914400" cy="9144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zh-CN" altLang="en-US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1202" name="任意多边形 76810"/>
          <p:cNvSpPr/>
          <p:nvPr>
            <p:custDataLst>
              <p:tags r:id="rId3"/>
            </p:custDataLst>
          </p:nvPr>
        </p:nvSpPr>
        <p:spPr>
          <a:xfrm>
            <a:off x="3215005" y="2060893"/>
            <a:ext cx="3384550" cy="2592387"/>
          </a:xfrm>
          <a:custGeom>
            <a:avLst/>
            <a:gdLst/>
            <a:ahLst/>
            <a:cxnLst/>
            <a:rect l="l" t="t" r="r" b="b"/>
            <a:pathLst>
              <a:path w="2087" h="1035">
                <a:moveTo>
                  <a:pt x="0" y="1035"/>
                </a:moveTo>
                <a:cubicBezTo>
                  <a:pt x="393" y="645"/>
                  <a:pt x="786" y="256"/>
                  <a:pt x="1134" y="128"/>
                </a:cubicBezTo>
                <a:cubicBezTo>
                  <a:pt x="1482" y="0"/>
                  <a:pt x="1784" y="132"/>
                  <a:pt x="2087" y="264"/>
                </a:cubicBezTo>
              </a:path>
            </a:pathLst>
          </a:custGeom>
          <a:noFill/>
          <a:ln w="41275" cap="flat" cmpd="sng">
            <a:solidFill>
              <a:srgbClr val="339966"/>
            </a:solidFill>
            <a:prstDash val="lgDash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03" name="文本框 76811"/>
          <p:cNvSpPr txBox="1"/>
          <p:nvPr>
            <p:custDataLst>
              <p:tags r:id="rId4"/>
            </p:custDataLst>
          </p:nvPr>
        </p:nvSpPr>
        <p:spPr>
          <a:xfrm>
            <a:off x="2064385" y="1052830"/>
            <a:ext cx="69748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13.抛出的重40N的铅球在空中飞行的过程中   </a:t>
            </a:r>
          </a:p>
          <a:p>
            <a:pPr algn="l"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   如图所示，画出铅球所受重力的示意图。</a:t>
            </a:r>
          </a:p>
        </p:txBody>
      </p:sp>
      <p:sp>
        <p:nvSpPr>
          <p:cNvPr id="76813" name="Oval 43"/>
          <p:cNvSpPr/>
          <p:nvPr>
            <p:custDataLst>
              <p:tags r:id="rId5"/>
            </p:custDataLst>
          </p:nvPr>
        </p:nvSpPr>
        <p:spPr>
          <a:xfrm>
            <a:off x="6886893" y="2924493"/>
            <a:ext cx="152400" cy="152400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600" b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6814" name="直接连接符 76813"/>
          <p:cNvSpPr/>
          <p:nvPr>
            <p:custDataLst>
              <p:tags r:id="rId6"/>
            </p:custDataLst>
          </p:nvPr>
        </p:nvSpPr>
        <p:spPr>
          <a:xfrm flipH="1">
            <a:off x="6959918" y="3068955"/>
            <a:ext cx="0" cy="2376488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76815" name="文本框 76814"/>
          <p:cNvSpPr txBox="1"/>
          <p:nvPr>
            <p:custDataLst>
              <p:tags r:id="rId7"/>
            </p:custDataLst>
          </p:nvPr>
        </p:nvSpPr>
        <p:spPr>
          <a:xfrm>
            <a:off x="6528118" y="5445443"/>
            <a:ext cx="119634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G=40N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3" grpId="0" animBg="1"/>
      <p:bldP spid="768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77215" y="1180465"/>
            <a:ext cx="99847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14. 一个南瓜所受的重力是30N，它的质量是多少千克？</a:t>
            </a: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53390" y="2564765"/>
            <a:ext cx="1046353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15. 月球对它表面附近的物体也有引力，这个力大约是地球对地面附近同一物体引力的1/6。若一个连同随身装备共90kg的航天员到达月球表面，月球对他的引力大约是多少牛？</a:t>
            </a: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120650" y="4580890"/>
            <a:ext cx="9271000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3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16.一个桥头立着如图7.3-11所示的限重标志牌，汽车对该桥面的压力超过多少时，桥就可能被损坏？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02" y="4725010"/>
            <a:ext cx="1336176" cy="13858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480185" y="1040765"/>
            <a:ext cx="923099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重力是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非接触力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，空中的小鸟、落叶都受到重力的作用。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55936" y="2493055"/>
            <a:ext cx="4295775" cy="298132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74428" y="2412092"/>
            <a:ext cx="3676650" cy="3143250"/>
          </a:xfrm>
          <a:prstGeom prst="round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923" y="1265718"/>
            <a:ext cx="2725444" cy="4930815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620675" y="4754283"/>
          <a:ext cx="5046192" cy="1578712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778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3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序号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质量m</a:t>
                      </a:r>
                      <a:r>
                        <a:rPr lang="zh-CN" altLang="en-US" sz="2800" i="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/kg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0.2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0.4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重力G</a:t>
                      </a:r>
                      <a:r>
                        <a:rPr lang="zh-CN" altLang="en-US" sz="2800" i="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/N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kern="120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624330" y="1196767"/>
            <a:ext cx="8772745" cy="36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 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17、 地球附近的物体都要受到重力的作用，小方同学认为物体的重力大小与物体的质量有关，他用天平、钩码和弹簧测力计进行了探究。</a:t>
            </a:r>
          </a:p>
          <a:p>
            <a:pPr algn="just">
              <a:lnSpc>
                <a:spcPct val="13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（1）如图甲是他第2次测量时弹簧测力计的读数，该测力计的分度值是________N，请将此时测力计的示数填入表的空格处: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4534836" y="580977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0121975" y="619653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甲</a:t>
            </a: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3827357" y="3500574"/>
            <a:ext cx="633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0.2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190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四、巩固练习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75122" y="1177100"/>
            <a:ext cx="10815558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（2）请你根据表格中的实验数据，在图乙中作出重力随质量变化的图像。由图像可知：物体的重力跟物体的质量成_______。</a:t>
            </a: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790077" y="637055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乙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433" y="2282321"/>
            <a:ext cx="4173651" cy="392260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8706754" y="1671849"/>
            <a:ext cx="894080" cy="650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正比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790" y="2372995"/>
            <a:ext cx="4147820" cy="3816350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343170" y="3453803"/>
          <a:ext cx="5046192" cy="1578712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778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3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序号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质量m</a:t>
                      </a:r>
                      <a:r>
                        <a:rPr lang="zh-CN" altLang="en-US" sz="2800" i="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/kg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0.2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0.4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重力G</a:t>
                      </a:r>
                      <a:r>
                        <a:rPr lang="zh-CN" altLang="en-US" sz="2800" i="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/N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kern="120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  <p:sp>
        <p:nvSpPr>
          <p:cNvPr id="5" name="内容占位符 3"/>
          <p:cNvSpPr txBox="1"/>
          <p:nvPr>
            <p:custDataLst>
              <p:tags r:id="rId2"/>
            </p:custDataLst>
          </p:nvPr>
        </p:nvSpPr>
        <p:spPr>
          <a:xfrm>
            <a:off x="1344295" y="1268730"/>
            <a:ext cx="9794875" cy="63627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Char char="•"/>
              <a:defRPr sz="3200" b="0" i="0" u="non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8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defRPr sz="2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思考：因为重力使物体向下运动，又会产生哪些不利影响呢？</a:t>
            </a:r>
          </a:p>
        </p:txBody>
      </p:sp>
      <p:sp>
        <p:nvSpPr>
          <p:cNvPr id="39" name="文本框 38"/>
          <p:cNvSpPr txBox="1"/>
          <p:nvPr>
            <p:custDataLst>
              <p:tags r:id="rId3"/>
            </p:custDataLst>
          </p:nvPr>
        </p:nvSpPr>
        <p:spPr>
          <a:xfrm>
            <a:off x="2927985" y="5012690"/>
            <a:ext cx="2384425" cy="521970"/>
          </a:xfrm>
          <a:prstGeom prst="rect">
            <a:avLst/>
          </a:prstGeom>
          <a:solidFill>
            <a:srgbClr val="9D7061"/>
          </a:solidFill>
          <a:ln w="28575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山体滑坡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94915" y="2152015"/>
            <a:ext cx="3453130" cy="2590165"/>
          </a:xfrm>
          <a:prstGeom prst="round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607810" y="5012690"/>
            <a:ext cx="2384425" cy="521970"/>
          </a:xfrm>
          <a:prstGeom prst="rect">
            <a:avLst/>
          </a:prstGeom>
          <a:solidFill>
            <a:srgbClr val="8A8862"/>
          </a:solidFill>
          <a:ln w="28575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>
              <a:buClrTx/>
              <a:buSzTx/>
            </a:pPr>
            <a:r>
              <a:rPr lang="zh-CN" altLang="en-US" sz="2800" b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高空坠物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rcRect l="6840" r="6840"/>
          <a:stretch>
            <a:fillRect/>
          </a:stretch>
        </p:blipFill>
        <p:spPr>
          <a:xfrm>
            <a:off x="6240145" y="2132965"/>
            <a:ext cx="3453130" cy="259016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假如地球重力变化会发生什么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3855" y="1341120"/>
            <a:ext cx="6383655" cy="39363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510650" y="462802"/>
            <a:ext cx="517017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假如地球重力变化会发生什么？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394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假如地球重力变化会发生什么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0375" y="1484630"/>
            <a:ext cx="6609715" cy="371792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291825" y="462802"/>
            <a:ext cx="160782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天宫课堂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2017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假如地球重力变化会发生什么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7940" y="1341120"/>
            <a:ext cx="7289800" cy="410019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291825" y="462802"/>
            <a:ext cx="160782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太空锻炼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2017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一、重力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9"/>
  <p:tag name="KSO_WM_UNIT_TABLE_BEAUTIFY" val="smartTable{9ffb7d2d-ed2f-48d7-a91e-d051a77f986a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8"/>
  <p:tag name="KSO_WM_UNIT_TABLE_BEAUTIFY" val="smartTable{3794d50c-4a59-4299-9b66-ee06b42aa959}"/>
  <p:tag name="TABLE_ENDDRAG_ORIGIN_RECT" val="748*262"/>
  <p:tag name="TABLE_ENDDRAG_RECT" val="107*167*748*26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7"/>
  <p:tag name="KSO_WM_MEDIACOVER_FLAG" val="1"/>
  <p:tag name="KSO_WM_UNIT_MEDIACOVER_BTN_STATE" val="1"/>
  <p:tag name="KSO_WM_UNIT_MEDIACOVER_BTNRECT" val="0*0*0*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4"/>
  <p:tag name="KSO_WM_MEDIACOVER_FLAG" val="1"/>
  <p:tag name="KSO_WM_UNIT_MEDIACOVER_BTN_STATE" val="1"/>
  <p:tag name="KSO_WM_UNIT_MEDIACOVER_BTNRECT" val="0*0*0*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8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0"/>
  <p:tag name="KSO_WM_MEDIACOVER_FLAG" val="1"/>
  <p:tag name="KSO_WM_UNIT_MEDIACOVER_BTN_STATE" val="1"/>
  <p:tag name="KSO_WM_UNIT_MEDIACOVER_BTNRECT" val="0*0*0*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7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5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7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8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8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3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7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8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5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7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8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2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3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5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  <p:tag name="KSO_WM_UNIT_TABLE_BEAUTIFY" val="smartTable{75c70eca-70e5-401d-a55a-92a6fe4e9fd0}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  <p:tag name="KSO_WM_UNIT_TABLE_BEAUTIFY" val="smartTable{75c70eca-70e5-401d-a55a-92a6fe4e9fd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  <p:tag name="KSO_WM_MEDIACOVER_FLAG" val="1"/>
  <p:tag name="KSO_WM_UNIT_MEDIACOVER_BTN_STATE" val="1"/>
  <p:tag name="KSO_WM_UNIT_MEDIACOVER_BTNRECT" val="0*0*0*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7B7"/>
    </a:accent6>
    <a:hlink>
      <a:srgbClr val="FF5050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2395</Words>
  <Application>Microsoft Office PowerPoint</Application>
  <PresentationFormat>宽屏</PresentationFormat>
  <Paragraphs>350</Paragraphs>
  <Slides>51</Slides>
  <Notes>7</Notes>
  <HiddenSlides>0</HiddenSlides>
  <MMClips>8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51</vt:i4>
      </vt:variant>
    </vt:vector>
  </HeadingPairs>
  <TitlesOfParts>
    <vt:vector size="64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Times New Roman</vt:lpstr>
      <vt:lpstr>Wingdings</vt:lpstr>
      <vt:lpstr>默认设计模板</vt:lpstr>
      <vt:lpstr>Bitmap Image</vt:lpstr>
      <vt:lpstr>Flash.Movie</vt:lpstr>
      <vt:lpstr>Microsoft Word 97 - 2003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如何确定质量不均匀、不规则物体的重心？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2024-11-11T10:35:27Z</cp:lastPrinted>
  <dcterms:created xsi:type="dcterms:W3CDTF">2024-11-11T10:35:27Z</dcterms:created>
  <dcterms:modified xsi:type="dcterms:W3CDTF">2026-02-24T01:55:51Z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