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heme/theme3.xml" ContentType="application/vnd.openxmlformats-officedocument.them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41"/>
  </p:notesMasterIdLst>
  <p:sldIdLst>
    <p:sldId id="344" r:id="rId3"/>
    <p:sldId id="292" r:id="rId4"/>
    <p:sldId id="295" r:id="rId5"/>
    <p:sldId id="345" r:id="rId6"/>
    <p:sldId id="346" r:id="rId7"/>
    <p:sldId id="348" r:id="rId8"/>
    <p:sldId id="349" r:id="rId9"/>
    <p:sldId id="347" r:id="rId10"/>
    <p:sldId id="350" r:id="rId11"/>
    <p:sldId id="351" r:id="rId12"/>
    <p:sldId id="353" r:id="rId13"/>
    <p:sldId id="354" r:id="rId14"/>
    <p:sldId id="319" r:id="rId15"/>
    <p:sldId id="320" r:id="rId16"/>
    <p:sldId id="355" r:id="rId17"/>
    <p:sldId id="321" r:id="rId18"/>
    <p:sldId id="356" r:id="rId19"/>
    <p:sldId id="357" r:id="rId20"/>
    <p:sldId id="324" r:id="rId21"/>
    <p:sldId id="326" r:id="rId22"/>
    <p:sldId id="358" r:id="rId23"/>
    <p:sldId id="359" r:id="rId24"/>
    <p:sldId id="360" r:id="rId25"/>
    <p:sldId id="362" r:id="rId26"/>
    <p:sldId id="365" r:id="rId27"/>
    <p:sldId id="363" r:id="rId28"/>
    <p:sldId id="364" r:id="rId29"/>
    <p:sldId id="366" r:id="rId30"/>
    <p:sldId id="269" r:id="rId31"/>
    <p:sldId id="332" r:id="rId32"/>
    <p:sldId id="367" r:id="rId33"/>
    <p:sldId id="368" r:id="rId34"/>
    <p:sldId id="369" r:id="rId35"/>
    <p:sldId id="370" r:id="rId36"/>
    <p:sldId id="371" r:id="rId37"/>
    <p:sldId id="372" r:id="rId38"/>
    <p:sldId id="374" r:id="rId39"/>
    <p:sldId id="373" r:id="rId40"/>
  </p:sldIdLst>
  <p:sldSz cx="12192000" cy="6858000"/>
  <p:notesSz cx="6858000" cy="9144000"/>
  <p:custDataLst>
    <p:tags r:id="rId42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0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4" d="100"/>
          <a:sy n="74" d="100"/>
        </p:scale>
        <p:origin x="96" y="240"/>
      </p:cViewPr>
      <p:guideLst>
        <p:guide orient="horz" pos="2190"/>
        <p:guide pos="383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2" Type="http://schemas.openxmlformats.org/officeDocument/2006/relationships/tags" Target="../tags/tag132.xml"/><Relationship Id="rId1" Type="http://schemas.openxmlformats.org/officeDocument/2006/relationships/theme" Target="../theme/theme3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  <p:custDataLst>
              <p:tags r:id="rId2"/>
            </p:custDataLst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  <p:custDataLst>
              <p:tags r:id="rId3"/>
            </p:custDataLst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820" name="Rectangle 4"/>
          <p:cNvSpPr>
            <a:spLocks noGrp="1" noRot="1" noChangeAspect="1" noTextEdi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  <p:custDataLst>
              <p:tags r:id="rId5"/>
            </p:custDataLst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  <p:custDataLst>
              <p:tags r:id="rId6"/>
            </p:custDataLst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  <p:custDataLst>
              <p:tags r:id="rId7"/>
            </p:custDataLst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zh-CN" sz="1200"/>
              <a:t>‹#›</a:t>
            </a:fld>
            <a:endParaRPr lang="en-US" altLang="zh-CN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1.xml"/><Relationship Id="rId4" Type="http://schemas.openxmlformats.org/officeDocument/2006/relationships/tags" Target="../tags/tag13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1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2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1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2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23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7.xml"/><Relationship Id="rId18" Type="http://schemas.openxmlformats.org/officeDocument/2006/relationships/tags" Target="../tags/tag7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71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70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9.xml"/><Relationship Id="rId23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tags" Target="../tags/tag7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8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课件母版背景副本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2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8" name="Rectangle 3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1031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2" r:link="rId2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课件母版背景副本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2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8" name="Rectangle 3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1031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2" r:link="rId2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11.xml"/><Relationship Id="rId3" Type="http://schemas.openxmlformats.org/officeDocument/2006/relationships/video" Target="../media/media5.mp4"/><Relationship Id="rId7" Type="http://schemas.openxmlformats.org/officeDocument/2006/relationships/tags" Target="../tags/tag210.xml"/><Relationship Id="rId2" Type="http://schemas.microsoft.com/office/2007/relationships/media" Target="../media/media5.mp4"/><Relationship Id="rId1" Type="http://schemas.openxmlformats.org/officeDocument/2006/relationships/tags" Target="../tags/tag206.xml"/><Relationship Id="rId6" Type="http://schemas.openxmlformats.org/officeDocument/2006/relationships/tags" Target="../tags/tag209.xml"/><Relationship Id="rId11" Type="http://schemas.openxmlformats.org/officeDocument/2006/relationships/image" Target="../media/image25.png"/><Relationship Id="rId5" Type="http://schemas.openxmlformats.org/officeDocument/2006/relationships/tags" Target="../tags/tag208.xml"/><Relationship Id="rId10" Type="http://schemas.openxmlformats.org/officeDocument/2006/relationships/image" Target="../media/image24.png"/><Relationship Id="rId4" Type="http://schemas.openxmlformats.org/officeDocument/2006/relationships/tags" Target="../tags/tag207.xml"/><Relationship Id="rId9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3.xml"/><Relationship Id="rId1" Type="http://schemas.openxmlformats.org/officeDocument/2006/relationships/tags" Target="../tags/tag2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21.xml"/><Relationship Id="rId13" Type="http://schemas.openxmlformats.org/officeDocument/2006/relationships/image" Target="../media/image28.jpeg"/><Relationship Id="rId3" Type="http://schemas.openxmlformats.org/officeDocument/2006/relationships/tags" Target="../tags/tag216.xml"/><Relationship Id="rId7" Type="http://schemas.openxmlformats.org/officeDocument/2006/relationships/tags" Target="../tags/tag220.xml"/><Relationship Id="rId12" Type="http://schemas.openxmlformats.org/officeDocument/2006/relationships/image" Target="../media/image27.jpe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tags" Target="../tags/tag219.xml"/><Relationship Id="rId11" Type="http://schemas.openxmlformats.org/officeDocument/2006/relationships/image" Target="../media/image26.jpeg"/><Relationship Id="rId5" Type="http://schemas.openxmlformats.org/officeDocument/2006/relationships/tags" Target="../tags/tag21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17.xml"/><Relationship Id="rId9" Type="http://schemas.openxmlformats.org/officeDocument/2006/relationships/tags" Target="../tags/tag2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30.xml"/><Relationship Id="rId13" Type="http://schemas.openxmlformats.org/officeDocument/2006/relationships/image" Target="../media/image30.jpeg"/><Relationship Id="rId3" Type="http://schemas.openxmlformats.org/officeDocument/2006/relationships/tags" Target="../tags/tag225.xml"/><Relationship Id="rId7" Type="http://schemas.openxmlformats.org/officeDocument/2006/relationships/tags" Target="../tags/tag229.xml"/><Relationship Id="rId12" Type="http://schemas.openxmlformats.org/officeDocument/2006/relationships/image" Target="../media/image29.jpeg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27.xml"/><Relationship Id="rId10" Type="http://schemas.openxmlformats.org/officeDocument/2006/relationships/tags" Target="../tags/tag232.xml"/><Relationship Id="rId4" Type="http://schemas.openxmlformats.org/officeDocument/2006/relationships/tags" Target="../tags/tag226.xml"/><Relationship Id="rId9" Type="http://schemas.openxmlformats.org/officeDocument/2006/relationships/tags" Target="../tags/tag231.xml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40.xml"/><Relationship Id="rId13" Type="http://schemas.openxmlformats.org/officeDocument/2006/relationships/image" Target="../media/image32.jpeg"/><Relationship Id="rId3" Type="http://schemas.openxmlformats.org/officeDocument/2006/relationships/tags" Target="../tags/tag235.xml"/><Relationship Id="rId7" Type="http://schemas.openxmlformats.org/officeDocument/2006/relationships/tags" Target="../tags/tag239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234.xml"/><Relationship Id="rId16" Type="http://schemas.openxmlformats.org/officeDocument/2006/relationships/image" Target="../media/image34.jpeg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tags" Target="../tags/tag243.xml"/><Relationship Id="rId5" Type="http://schemas.openxmlformats.org/officeDocument/2006/relationships/tags" Target="../tags/tag237.xml"/><Relationship Id="rId15" Type="http://schemas.openxmlformats.org/officeDocument/2006/relationships/image" Target="../media/image33.png"/><Relationship Id="rId10" Type="http://schemas.openxmlformats.org/officeDocument/2006/relationships/tags" Target="../tags/tag242.xml"/><Relationship Id="rId4" Type="http://schemas.openxmlformats.org/officeDocument/2006/relationships/tags" Target="../tags/tag236.xml"/><Relationship Id="rId9" Type="http://schemas.openxmlformats.org/officeDocument/2006/relationships/tags" Target="../tags/tag241.xml"/><Relationship Id="rId14" Type="http://schemas.openxmlformats.org/officeDocument/2006/relationships/hyperlink" Target="&#22266;&#20307;&#25193;&#25955;&#29616;&#35937;.mp4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51.xml"/><Relationship Id="rId13" Type="http://schemas.openxmlformats.org/officeDocument/2006/relationships/image" Target="../media/image4.png"/><Relationship Id="rId3" Type="http://schemas.openxmlformats.org/officeDocument/2006/relationships/tags" Target="../tags/tag246.xml"/><Relationship Id="rId7" Type="http://schemas.openxmlformats.org/officeDocument/2006/relationships/tags" Target="../tags/tag250.xml"/><Relationship Id="rId12" Type="http://schemas.openxmlformats.org/officeDocument/2006/relationships/image" Target="../media/image14.png"/><Relationship Id="rId2" Type="http://schemas.openxmlformats.org/officeDocument/2006/relationships/tags" Target="../tags/tag245.xml"/><Relationship Id="rId16" Type="http://schemas.openxmlformats.org/officeDocument/2006/relationships/image" Target="../media/image36.png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11" Type="http://schemas.openxmlformats.org/officeDocument/2006/relationships/image" Target="../media/image31.png"/><Relationship Id="rId5" Type="http://schemas.openxmlformats.org/officeDocument/2006/relationships/tags" Target="../tags/tag248.xml"/><Relationship Id="rId15" Type="http://schemas.openxmlformats.org/officeDocument/2006/relationships/image" Target="../media/image32.jpe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47.xml"/><Relationship Id="rId9" Type="http://schemas.openxmlformats.org/officeDocument/2006/relationships/tags" Target="../tags/tag252.xml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tags" Target="../tags/tag2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6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5" Type="http://schemas.openxmlformats.org/officeDocument/2006/relationships/tags" Target="../tags/tag263.xml"/><Relationship Id="rId4" Type="http://schemas.openxmlformats.org/officeDocument/2006/relationships/tags" Target="../tags/tag26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tags" Target="../tags/tag26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5" Type="http://schemas.openxmlformats.org/officeDocument/2006/relationships/tags" Target="../tags/tag269.xml"/><Relationship Id="rId10" Type="http://schemas.openxmlformats.org/officeDocument/2006/relationships/image" Target="../media/image5.jpeg"/><Relationship Id="rId4" Type="http://schemas.openxmlformats.org/officeDocument/2006/relationships/tags" Target="../tags/tag268.xml"/><Relationship Id="rId9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42.xml"/><Relationship Id="rId7" Type="http://schemas.openxmlformats.org/officeDocument/2006/relationships/image" Target="../media/image4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4.xml"/><Relationship Id="rId4" Type="http://schemas.openxmlformats.org/officeDocument/2006/relationships/tags" Target="../tags/tag14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271.xml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tags" Target="../tags/tag27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77.xml"/><Relationship Id="rId7" Type="http://schemas.openxmlformats.org/officeDocument/2006/relationships/tags" Target="../tags/tag281.xml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image" Target="../media/image5.jpeg"/><Relationship Id="rId5" Type="http://schemas.openxmlformats.org/officeDocument/2006/relationships/tags" Target="../tags/tag279.xml"/><Relationship Id="rId10" Type="http://schemas.openxmlformats.org/officeDocument/2006/relationships/image" Target="../media/image38.jpeg"/><Relationship Id="rId4" Type="http://schemas.openxmlformats.org/officeDocument/2006/relationships/tags" Target="../tags/tag278.xml"/><Relationship Id="rId9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89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284.xml"/><Relationship Id="rId7" Type="http://schemas.openxmlformats.org/officeDocument/2006/relationships/tags" Target="../tags/tag288.xml"/><Relationship Id="rId12" Type="http://schemas.openxmlformats.org/officeDocument/2006/relationships/tags" Target="../tags/tag293.xml"/><Relationship Id="rId2" Type="http://schemas.openxmlformats.org/officeDocument/2006/relationships/tags" Target="../tags/tag283.xml"/><Relationship Id="rId16" Type="http://schemas.openxmlformats.org/officeDocument/2006/relationships/image" Target="../media/image5.jpeg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11" Type="http://schemas.openxmlformats.org/officeDocument/2006/relationships/tags" Target="../tags/tag292.xml"/><Relationship Id="rId5" Type="http://schemas.openxmlformats.org/officeDocument/2006/relationships/tags" Target="../tags/tag286.xml"/><Relationship Id="rId15" Type="http://schemas.openxmlformats.org/officeDocument/2006/relationships/image" Target="../media/image23.png"/><Relationship Id="rId10" Type="http://schemas.openxmlformats.org/officeDocument/2006/relationships/tags" Target="../tags/tag291.xml"/><Relationship Id="rId4" Type="http://schemas.openxmlformats.org/officeDocument/2006/relationships/tags" Target="../tags/tag285.xml"/><Relationship Id="rId9" Type="http://schemas.openxmlformats.org/officeDocument/2006/relationships/tags" Target="../tags/tag290.xml"/><Relationship Id="rId1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29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5" Type="http://schemas.openxmlformats.org/officeDocument/2006/relationships/tags" Target="../tags/tag298.xml"/><Relationship Id="rId4" Type="http://schemas.openxmlformats.org/officeDocument/2006/relationships/tags" Target="../tags/tag29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30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311.xml"/><Relationship Id="rId3" Type="http://schemas.microsoft.com/office/2007/relationships/media" Target="../media/media7.mp4"/><Relationship Id="rId7" Type="http://schemas.openxmlformats.org/officeDocument/2006/relationships/tags" Target="../tags/tag310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6" Type="http://schemas.openxmlformats.org/officeDocument/2006/relationships/tags" Target="../tags/tag309.xml"/><Relationship Id="rId11" Type="http://schemas.openxmlformats.org/officeDocument/2006/relationships/image" Target="../media/image42.png"/><Relationship Id="rId5" Type="http://schemas.openxmlformats.org/officeDocument/2006/relationships/tags" Target="../tags/tag308.xml"/><Relationship Id="rId10" Type="http://schemas.openxmlformats.org/officeDocument/2006/relationships/image" Target="../media/image41.png"/><Relationship Id="rId4" Type="http://schemas.openxmlformats.org/officeDocument/2006/relationships/video" Target="../media/media7.mp4"/><Relationship Id="rId9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19.xml"/><Relationship Id="rId13" Type="http://schemas.openxmlformats.org/officeDocument/2006/relationships/image" Target="../media/image44.png"/><Relationship Id="rId3" Type="http://schemas.openxmlformats.org/officeDocument/2006/relationships/tags" Target="../tags/tag314.xml"/><Relationship Id="rId7" Type="http://schemas.openxmlformats.org/officeDocument/2006/relationships/tags" Target="../tags/tag318.xml"/><Relationship Id="rId12" Type="http://schemas.openxmlformats.org/officeDocument/2006/relationships/image" Target="../media/image43.png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tags" Target="../tags/tag31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16.xml"/><Relationship Id="rId10" Type="http://schemas.openxmlformats.org/officeDocument/2006/relationships/tags" Target="../tags/tag321.xml"/><Relationship Id="rId4" Type="http://schemas.openxmlformats.org/officeDocument/2006/relationships/tags" Target="../tags/tag315.xml"/><Relationship Id="rId9" Type="http://schemas.openxmlformats.org/officeDocument/2006/relationships/tags" Target="../tags/tag3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324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5" Type="http://schemas.openxmlformats.org/officeDocument/2006/relationships/image" Target="../media/image45.gif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32.xml"/><Relationship Id="rId13" Type="http://schemas.openxmlformats.org/officeDocument/2006/relationships/image" Target="../media/image48.jpeg"/><Relationship Id="rId3" Type="http://schemas.openxmlformats.org/officeDocument/2006/relationships/tags" Target="../tags/tag327.xml"/><Relationship Id="rId7" Type="http://schemas.openxmlformats.org/officeDocument/2006/relationships/tags" Target="../tags/tag331.xml"/><Relationship Id="rId12" Type="http://schemas.openxmlformats.org/officeDocument/2006/relationships/image" Target="../media/image47.jpeg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6" Type="http://schemas.openxmlformats.org/officeDocument/2006/relationships/tags" Target="../tags/tag330.xml"/><Relationship Id="rId11" Type="http://schemas.openxmlformats.org/officeDocument/2006/relationships/image" Target="../media/image46.jpeg"/><Relationship Id="rId5" Type="http://schemas.openxmlformats.org/officeDocument/2006/relationships/tags" Target="../tags/tag32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28.xml"/><Relationship Id="rId9" Type="http://schemas.openxmlformats.org/officeDocument/2006/relationships/tags" Target="../tags/tag3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5.xml"/><Relationship Id="rId1" Type="http://schemas.openxmlformats.org/officeDocument/2006/relationships/tags" Target="../tags/tag3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47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338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image" Target="../media/image49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342.xml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34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tags" Target="../tags/tag348.xml"/><Relationship Id="rId5" Type="http://schemas.openxmlformats.org/officeDocument/2006/relationships/tags" Target="../tags/tag347.xml"/><Relationship Id="rId4" Type="http://schemas.openxmlformats.org/officeDocument/2006/relationships/tags" Target="../tags/tag34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56.xml"/><Relationship Id="rId3" Type="http://schemas.openxmlformats.org/officeDocument/2006/relationships/tags" Target="../tags/tag351.xml"/><Relationship Id="rId7" Type="http://schemas.openxmlformats.org/officeDocument/2006/relationships/tags" Target="../tags/tag355.xml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52.xml"/><Relationship Id="rId9" Type="http://schemas.openxmlformats.org/officeDocument/2006/relationships/tags" Target="../tags/tag35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360.xml"/><Relationship Id="rId2" Type="http://schemas.openxmlformats.org/officeDocument/2006/relationships/tags" Target="../tags/tag359.xml"/><Relationship Id="rId1" Type="http://schemas.openxmlformats.org/officeDocument/2006/relationships/tags" Target="../tags/tag358.xml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363.xml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5.xml"/><Relationship Id="rId4" Type="http://schemas.openxmlformats.org/officeDocument/2006/relationships/tags" Target="../tags/tag36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368.xml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371.xml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374.xml"/><Relationship Id="rId7" Type="http://schemas.openxmlformats.org/officeDocument/2006/relationships/image" Target="../media/image51.png"/><Relationship Id="rId2" Type="http://schemas.openxmlformats.org/officeDocument/2006/relationships/tags" Target="../tags/tag373.xml"/><Relationship Id="rId1" Type="http://schemas.openxmlformats.org/officeDocument/2006/relationships/tags" Target="../tags/tag37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6.xml"/><Relationship Id="rId4" Type="http://schemas.openxmlformats.org/officeDocument/2006/relationships/tags" Target="../tags/tag37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13" Type="http://schemas.openxmlformats.org/officeDocument/2006/relationships/tags" Target="../tags/tag163.xml"/><Relationship Id="rId18" Type="http://schemas.openxmlformats.org/officeDocument/2006/relationships/image" Target="../media/image8.jpeg"/><Relationship Id="rId3" Type="http://schemas.openxmlformats.org/officeDocument/2006/relationships/tags" Target="../tags/tag153.xml"/><Relationship Id="rId21" Type="http://schemas.openxmlformats.org/officeDocument/2006/relationships/image" Target="../media/image11.jpeg"/><Relationship Id="rId7" Type="http://schemas.openxmlformats.org/officeDocument/2006/relationships/tags" Target="../tags/tag157.xml"/><Relationship Id="rId12" Type="http://schemas.openxmlformats.org/officeDocument/2006/relationships/tags" Target="../tags/tag162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152.xml"/><Relationship Id="rId16" Type="http://schemas.openxmlformats.org/officeDocument/2006/relationships/tags" Target="../tags/tag166.xml"/><Relationship Id="rId20" Type="http://schemas.openxmlformats.org/officeDocument/2006/relationships/image" Target="../media/image10.jpeg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tags" Target="../tags/tag161.xml"/><Relationship Id="rId5" Type="http://schemas.openxmlformats.org/officeDocument/2006/relationships/tags" Target="../tags/tag155.xml"/><Relationship Id="rId15" Type="http://schemas.openxmlformats.org/officeDocument/2006/relationships/tags" Target="../tags/tag165.xml"/><Relationship Id="rId10" Type="http://schemas.openxmlformats.org/officeDocument/2006/relationships/tags" Target="../tags/tag160.xml"/><Relationship Id="rId19" Type="http://schemas.openxmlformats.org/officeDocument/2006/relationships/image" Target="../media/image9.jpeg"/><Relationship Id="rId4" Type="http://schemas.openxmlformats.org/officeDocument/2006/relationships/tags" Target="../tags/tag154.xml"/><Relationship Id="rId9" Type="http://schemas.openxmlformats.org/officeDocument/2006/relationships/tags" Target="../tags/tag159.xml"/><Relationship Id="rId14" Type="http://schemas.openxmlformats.org/officeDocument/2006/relationships/tags" Target="../tags/tag16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6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9.xml"/><Relationship Id="rId4" Type="http://schemas.openxmlformats.org/officeDocument/2006/relationships/tags" Target="../tags/tag16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tags" Target="../tags/tag180.xml"/><Relationship Id="rId18" Type="http://schemas.openxmlformats.org/officeDocument/2006/relationships/image" Target="../media/image14.png"/><Relationship Id="rId3" Type="http://schemas.microsoft.com/office/2007/relationships/media" Target="../media/media2.mp4"/><Relationship Id="rId21" Type="http://schemas.openxmlformats.org/officeDocument/2006/relationships/image" Target="../media/image17.png"/><Relationship Id="rId7" Type="http://schemas.openxmlformats.org/officeDocument/2006/relationships/tags" Target="../tags/tag174.xml"/><Relationship Id="rId12" Type="http://schemas.openxmlformats.org/officeDocument/2006/relationships/tags" Target="../tags/tag179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171.xml"/><Relationship Id="rId16" Type="http://schemas.openxmlformats.org/officeDocument/2006/relationships/tags" Target="../tags/tag183.xml"/><Relationship Id="rId20" Type="http://schemas.openxmlformats.org/officeDocument/2006/relationships/image" Target="../media/image16.png"/><Relationship Id="rId1" Type="http://schemas.openxmlformats.org/officeDocument/2006/relationships/tags" Target="../tags/tag170.xml"/><Relationship Id="rId6" Type="http://schemas.openxmlformats.org/officeDocument/2006/relationships/tags" Target="../tags/tag173.xml"/><Relationship Id="rId11" Type="http://schemas.openxmlformats.org/officeDocument/2006/relationships/tags" Target="../tags/tag178.xml"/><Relationship Id="rId5" Type="http://schemas.openxmlformats.org/officeDocument/2006/relationships/tags" Target="../tags/tag172.xml"/><Relationship Id="rId15" Type="http://schemas.openxmlformats.org/officeDocument/2006/relationships/tags" Target="../tags/tag182.xml"/><Relationship Id="rId10" Type="http://schemas.openxmlformats.org/officeDocument/2006/relationships/tags" Target="../tags/tag177.xml"/><Relationship Id="rId19" Type="http://schemas.openxmlformats.org/officeDocument/2006/relationships/image" Target="../media/image15.png"/><Relationship Id="rId4" Type="http://schemas.openxmlformats.org/officeDocument/2006/relationships/video" Target="../media/media2.mp4"/><Relationship Id="rId9" Type="http://schemas.openxmlformats.org/officeDocument/2006/relationships/tags" Target="../tags/tag176.xml"/><Relationship Id="rId14" Type="http://schemas.openxmlformats.org/officeDocument/2006/relationships/tags" Target="../tags/tag181.xml"/><Relationship Id="rId2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4"/><Relationship Id="rId7" Type="http://schemas.openxmlformats.org/officeDocument/2006/relationships/hyperlink" Target="&#22266;&#20307;&#25193;&#25955;&#29616;&#35937;.mp4" TargetMode="Externa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6.xml"/><Relationship Id="rId4" Type="http://schemas.openxmlformats.org/officeDocument/2006/relationships/video" Target="../media/media3.mp4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95.xml"/><Relationship Id="rId13" Type="http://schemas.openxmlformats.org/officeDocument/2006/relationships/tags" Target="../tags/tag200.xml"/><Relationship Id="rId18" Type="http://schemas.openxmlformats.org/officeDocument/2006/relationships/image" Target="../media/image23.png"/><Relationship Id="rId3" Type="http://schemas.openxmlformats.org/officeDocument/2006/relationships/video" Target="../media/media4.mp4"/><Relationship Id="rId7" Type="http://schemas.openxmlformats.org/officeDocument/2006/relationships/tags" Target="../tags/tag194.xml"/><Relationship Id="rId12" Type="http://schemas.openxmlformats.org/officeDocument/2006/relationships/tags" Target="../tags/tag199.xml"/><Relationship Id="rId17" Type="http://schemas.openxmlformats.org/officeDocument/2006/relationships/image" Target="../media/image22.png"/><Relationship Id="rId2" Type="http://schemas.microsoft.com/office/2007/relationships/media" Target="../media/media4.mp4"/><Relationship Id="rId16" Type="http://schemas.openxmlformats.org/officeDocument/2006/relationships/image" Target="../media/image21.png"/><Relationship Id="rId1" Type="http://schemas.openxmlformats.org/officeDocument/2006/relationships/tags" Target="../tags/tag190.xml"/><Relationship Id="rId6" Type="http://schemas.openxmlformats.org/officeDocument/2006/relationships/tags" Target="../tags/tag193.xml"/><Relationship Id="rId11" Type="http://schemas.openxmlformats.org/officeDocument/2006/relationships/tags" Target="../tags/tag198.xml"/><Relationship Id="rId5" Type="http://schemas.openxmlformats.org/officeDocument/2006/relationships/tags" Target="../tags/tag192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97.xml"/><Relationship Id="rId4" Type="http://schemas.openxmlformats.org/officeDocument/2006/relationships/tags" Target="../tags/tag191.xml"/><Relationship Id="rId9" Type="http://schemas.openxmlformats.org/officeDocument/2006/relationships/tags" Target="../tags/tag196.xml"/><Relationship Id="rId14" Type="http://schemas.openxmlformats.org/officeDocument/2006/relationships/tags" Target="../tags/tag2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/>
          <p:cNvSpPr/>
          <p:nvPr>
            <p:custDataLst>
              <p:tags r:id="rId1"/>
            </p:custDataLst>
          </p:nvPr>
        </p:nvSpPr>
        <p:spPr>
          <a:xfrm>
            <a:off x="2393795" y="3215638"/>
            <a:ext cx="7976864" cy="886781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4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第</a:t>
            </a:r>
            <a:r>
              <a:rPr lang="en-US" altLang="zh-CN" sz="4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zh-CN" sz="4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节    </a:t>
            </a:r>
            <a:r>
              <a:rPr lang="zh-CN" sz="4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分子动理论的初步知识</a:t>
            </a:r>
          </a:p>
        </p:txBody>
      </p:sp>
      <p:sp>
        <p:nvSpPr>
          <p:cNvPr id="18434" name="Text Box 4"/>
          <p:cNvSpPr txBox="1"/>
          <p:nvPr>
            <p:custDataLst>
              <p:tags r:id="rId2"/>
            </p:custDataLst>
          </p:nvPr>
        </p:nvSpPr>
        <p:spPr>
          <a:xfrm>
            <a:off x="3863752" y="1412776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 dirty="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第十三章  内能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63624" y="1528126"/>
            <a:ext cx="8686985" cy="19697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扩散：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263525" eaLnBrk="1" hangingPunct="1">
              <a:lnSpc>
                <a:spcPct val="150000"/>
              </a:lnSpc>
              <a:defRPr/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不同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的物质在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互相接触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时，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彼此进入对方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的现象。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263525" eaLnBrk="1" hangingPunct="1">
              <a:lnSpc>
                <a:spcPct val="150000"/>
              </a:lnSpc>
              <a:defRPr/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气体、液体、固体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都可以发生扩散。</a:t>
            </a:r>
            <a:endParaRPr lang="en-US" altLang="zh-CN" sz="2800" b="1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" name="Rectangle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63624" y="3882609"/>
            <a:ext cx="7921374" cy="132343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扩散现象表明：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263525" eaLnBrk="1" hangingPunct="1">
              <a:lnSpc>
                <a:spcPct val="150000"/>
              </a:lnSpc>
              <a:defRPr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一切物质的分子都在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不停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地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做无规则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的运动。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35280" y="260985"/>
            <a:ext cx="4647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二、分子热运动</a:t>
            </a:r>
          </a:p>
        </p:txBody>
      </p:sp>
      <p:sp>
        <p:nvSpPr>
          <p:cNvPr id="2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63624" y="5301199"/>
            <a:ext cx="7921374" cy="7372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263525" eaLnBrk="1" hangingPunct="1">
              <a:lnSpc>
                <a:spcPct val="150000"/>
              </a:lnSpc>
              <a:defRPr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分子间存在间隙。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4647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二、分子热运动</a:t>
            </a:r>
          </a:p>
        </p:txBody>
      </p:sp>
      <p:pic>
        <p:nvPicPr>
          <p:cNvPr id="2" name="扩散现象与温度-_标清">
            <a:hlinkClick r:id="" action="ppaction://media"/>
          </p:cNvPr>
          <p:cNvPicPr/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7715" y="1844675"/>
            <a:ext cx="3862070" cy="2692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528477" y="1701158"/>
            <a:ext cx="4410594" cy="2795961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51053" y="4527006"/>
            <a:ext cx="5051442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扩散的快慢与温度有关，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热水中的红墨水扩散得比较快。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6961482" y="2560870"/>
            <a:ext cx="105637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冷水</a:t>
            </a: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9650635" y="2560869"/>
            <a:ext cx="96029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热水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2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15415" y="1772920"/>
            <a:ext cx="9079230" cy="26765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defRPr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扩散现象等大量事实表明：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defRPr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一切物质的分子都在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不停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地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做无规则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运动。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defRPr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这种无规则运动叫做分子的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热运动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。分子运动越剧烈，物体的温度越高。</a:t>
            </a:r>
            <a:endParaRPr lang="zh-CN" altLang="zh-CN" sz="2800" b="1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35280" y="260985"/>
            <a:ext cx="4647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二、分子热运动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348977" y="1056170"/>
            <a:ext cx="3336076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气体的扩散现象 </a:t>
            </a: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277145" y="4480352"/>
            <a:ext cx="1932051" cy="520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vertOverflow="overflow" horzOverflow="overflow" vert="horz" wrap="square" lIns="45606" tIns="45606" rIns="45606" bIns="45606" numCol="1" spcCol="38100" rtlCol="0" anchor="t" forceAA="0">
            <a:spAutoFit/>
          </a:bodyPr>
          <a:lstStyle/>
          <a:p>
            <a:pPr defTabSz="683895" latinLnBrk="1" hangingPunct="0"/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Arial"/>
              </a:rPr>
              <a:t>香水的味道</a:t>
            </a: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5343905" y="4492120"/>
            <a:ext cx="1613396" cy="520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vertOverflow="overflow" horzOverflow="overflow" vert="horz" wrap="square" lIns="45606" tIns="45606" rIns="45606" bIns="45606" numCol="1" spcCol="38100" rtlCol="0" anchor="t" forceAA="0">
            <a:spAutoFit/>
          </a:bodyPr>
          <a:lstStyle/>
          <a:p>
            <a:pPr algn="l" defTabSz="683895" latinLnBrk="1" hangingPunct="0">
              <a:buClrTx/>
              <a:buSzTx/>
              <a:buFontTx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Arial"/>
              </a:rPr>
              <a:t>桂花飘香</a:t>
            </a: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8965417" y="4448006"/>
            <a:ext cx="2094473" cy="520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vertOverflow="overflow" horzOverflow="overflow" vert="horz" wrap="square" lIns="45606" tIns="45606" rIns="45606" bIns="45606" numCol="1" spcCol="38100" rtlCol="0" anchor="t" forceAA="0">
            <a:spAutoFit/>
          </a:bodyPr>
          <a:lstStyle/>
          <a:p>
            <a:pPr algn="l" defTabSz="683895" latinLnBrk="1" hangingPunct="0">
              <a:buClrTx/>
              <a:buSzTx/>
              <a:buFontTx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Arial"/>
              </a:rPr>
              <a:t>炒菜的味道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7" b="4467"/>
          <a:stretch>
            <a:fillRect/>
          </a:stretch>
        </p:blipFill>
        <p:spPr>
          <a:xfrm>
            <a:off x="7980366" y="1715334"/>
            <a:ext cx="3793173" cy="264094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8" b="3807"/>
          <a:stretch>
            <a:fillRect/>
          </a:stretch>
        </p:blipFill>
        <p:spPr>
          <a:xfrm>
            <a:off x="4080006" y="1700565"/>
            <a:ext cx="3694100" cy="26557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" r="14193" b="15553"/>
          <a:stretch>
            <a:fillRect/>
          </a:stretch>
        </p:blipFill>
        <p:spPr>
          <a:xfrm>
            <a:off x="166838" y="1700565"/>
            <a:ext cx="3721617" cy="2657453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335280" y="260985"/>
            <a:ext cx="4647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二、分子热运动</a:t>
            </a: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1487738" y="5589033"/>
            <a:ext cx="791654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>
                <a:latin typeface="华文楷体" panose="02010600040101010101" pitchFamily="2" charset="-122"/>
                <a:ea typeface="华文楷体" panose="02010600040101010101" pitchFamily="2" charset="-122"/>
                <a:cs typeface="楷体" panose="02010609060101010101" charset="-122"/>
                <a:sym typeface="宋体" panose="02010600030101010101" pitchFamily="2" charset="-122"/>
              </a:rPr>
              <a:t>我们为什么能闻到香水、花香、饭菜香呢？</a:t>
            </a:r>
            <a:endParaRPr lang="zh-CN" altLang="en-US" sz="32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335280" y="1772920"/>
            <a:ext cx="4068445" cy="3134996"/>
            <a:chOff x="-15763" y="1921469"/>
            <a:chExt cx="4415197" cy="3479102"/>
          </a:xfrm>
        </p:grpSpPr>
        <p:sp>
          <p:nvSpPr>
            <p:cNvPr id="15" name="文本框 14"/>
            <p:cNvSpPr txBox="1"/>
            <p:nvPr>
              <p:custDataLst>
                <p:tags r:id="rId9"/>
              </p:custDataLst>
            </p:nvPr>
          </p:nvSpPr>
          <p:spPr>
            <a:xfrm>
              <a:off x="614093" y="4822717"/>
              <a:ext cx="3442848" cy="5778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vertOverflow="overflow" horzOverflow="overflow" vert="horz" wrap="square" lIns="45606" tIns="45606" rIns="45606" bIns="45606" numCol="1" spcCol="38100" rtlCol="0" anchor="t" forceAA="0">
              <a:spAutoFit/>
            </a:bodyPr>
            <a:lstStyle/>
            <a:p>
              <a:pPr lvl="0" algn="l" defTabSz="683895" latinLnBrk="1" hangingPunct="0">
                <a:buClrTx/>
                <a:buSzTx/>
                <a:buFontTx/>
              </a:pPr>
              <a:r>
                <a:rPr lang="zh-CN" altLang="en-US" sz="2800" b="1">
                  <a:solidFill>
                    <a:sysClr val="windowText" lastClr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被污水污染的河流</a:t>
              </a:r>
            </a:p>
          </p:txBody>
        </p:sp>
        <p:pic>
          <p:nvPicPr>
            <p:cNvPr id="16" name="Picture 2" descr="https://gimg2.baidu.com/image_search/src=http%3A%2F%2Fimg2.myhsw.cn%2F2015-08-12%2Fbbdf9ze3.jpg&amp;refer=http%3A%2F%2Fimg2.myhsw.cn&amp;app=2002&amp;size=f9999,10000&amp;q=a80&amp;n=0&amp;g=0n&amp;fmt=jpeg?sec=1617281569&amp;t=9b7b90b7b8f305346c37344df21870fd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5763" y="1921469"/>
              <a:ext cx="4415197" cy="2904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组合 28"/>
          <p:cNvGrpSpPr/>
          <p:nvPr>
            <p:custDataLst>
              <p:tags r:id="rId2"/>
            </p:custDataLst>
          </p:nvPr>
        </p:nvGrpSpPr>
        <p:grpSpPr>
          <a:xfrm>
            <a:off x="4685030" y="1685925"/>
            <a:ext cx="3469640" cy="3204845"/>
            <a:chOff x="7474003" y="1836414"/>
            <a:chExt cx="4417992" cy="3365841"/>
          </a:xfrm>
        </p:grpSpPr>
        <p:sp>
          <p:nvSpPr>
            <p:cNvPr id="47" name="文本框 46"/>
            <p:cNvSpPr txBox="1"/>
            <p:nvPr>
              <p:custDataLst>
                <p:tags r:id="rId7"/>
              </p:custDataLst>
            </p:nvPr>
          </p:nvSpPr>
          <p:spPr>
            <a:xfrm>
              <a:off x="8798431" y="4655398"/>
              <a:ext cx="2670686" cy="5468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vertOverflow="overflow" horzOverflow="overflow" vert="horz" wrap="square" lIns="45606" tIns="45606" rIns="45606" bIns="45606" numCol="1" spcCol="38100" rtlCol="0" anchor="t" forceAA="0">
              <a:spAutoFit/>
            </a:bodyPr>
            <a:lstStyle/>
            <a:p>
              <a:pPr lvl="0" algn="l" defTabSz="683895" latinLnBrk="1" hangingPunct="0">
                <a:buClrTx/>
                <a:buSzTx/>
                <a:buFontTx/>
              </a:pPr>
              <a:r>
                <a:rPr lang="zh-CN" altLang="en-US" sz="2800" b="1">
                  <a:solidFill>
                    <a:sysClr val="windowText" lastClr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调酒师调酒</a:t>
              </a:r>
            </a:p>
          </p:txBody>
        </p:sp>
        <p:pic>
          <p:nvPicPr>
            <p:cNvPr id="48" name="图片 4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6"/>
            <a:stretch>
              <a:fillRect/>
            </a:stretch>
          </p:blipFill>
          <p:spPr>
            <a:xfrm>
              <a:off x="7474003" y="1836414"/>
              <a:ext cx="4417992" cy="2818983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348977" y="1056170"/>
            <a:ext cx="3336076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液体的扩散现象 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35280" y="260985"/>
            <a:ext cx="4647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二、分子热运动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435975" y="1772920"/>
            <a:ext cx="3494405" cy="2456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9076055" y="4364990"/>
            <a:ext cx="2501900" cy="520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vertOverflow="overflow" horzOverflow="overflow" vert="horz" wrap="square" lIns="45606" tIns="45606" rIns="45606" bIns="45606" numCol="1" spcCol="38100" rtlCol="0" anchor="t" forceAA="0">
            <a:spAutoFit/>
          </a:bodyPr>
          <a:lstStyle/>
          <a:p>
            <a:pPr lvl="0" algn="l" defTabSz="683895" latinLnBrk="1" hangingPunct="0">
              <a:buClrTx/>
              <a:buSzTx/>
              <a:buFontTx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加糖后水变甜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348977" y="1056170"/>
            <a:ext cx="3336076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固体的扩散现象 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35280" y="260985"/>
            <a:ext cx="4647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二、分子热运动</a:t>
            </a:r>
          </a:p>
        </p:txBody>
      </p: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-36830" y="1700530"/>
            <a:ext cx="4686935" cy="3534410"/>
            <a:chOff x="972" y="3585"/>
            <a:chExt cx="7381" cy="5566"/>
          </a:xfrm>
        </p:grpSpPr>
        <p:sp>
          <p:nvSpPr>
            <p:cNvPr id="4" name="TextBox 4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972" y="8110"/>
              <a:ext cx="6488" cy="1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no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indent="802005">
                <a:spcBef>
                  <a:spcPct val="0"/>
                </a:spcBef>
                <a:buNone/>
              </a:pPr>
              <a:r>
                <a:rPr lang="zh-CN" altLang="en-US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腌制的</a:t>
              </a:r>
              <a:r>
                <a:rPr lang="zh-CN" altLang="zh-CN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咸菜变咸</a:t>
              </a:r>
              <a:r>
                <a:rPr lang="en-US" altLang="zh-CN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CN" b="1">
                <a:latin typeface="Times New Roman" panose="02020603050405020304" pitchFamily="18" charset="0"/>
              </a:endParaRPr>
            </a:p>
          </p:txBody>
        </p:sp>
        <p:pic>
          <p:nvPicPr>
            <p:cNvPr id="5" name="Picture 10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02" y="3585"/>
              <a:ext cx="6351" cy="4347"/>
            </a:xfrm>
            <a:prstGeom prst="roundRect">
              <a:avLst/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图片 8">
            <a:hlinkClick r:id="rId14" action="ppaction://hlinkfile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818" y="1983849"/>
            <a:ext cx="3156439" cy="2177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44398" y="1983849"/>
            <a:ext cx="3380939" cy="2177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椭圆 10"/>
          <p:cNvSpPr/>
          <p:nvPr>
            <p:custDataLst>
              <p:tags r:id="rId6"/>
            </p:custDataLst>
          </p:nvPr>
        </p:nvSpPr>
        <p:spPr>
          <a:xfrm>
            <a:off x="7072312" y="2739850"/>
            <a:ext cx="912007" cy="89065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8" name="直接连接符 17"/>
          <p:cNvCxnSpPr>
            <a:stCxn id="11" idx="7"/>
          </p:cNvCxnSpPr>
          <p:nvPr>
            <p:custDataLst>
              <p:tags r:id="rId7"/>
            </p:custDataLst>
          </p:nvPr>
        </p:nvCxnSpPr>
        <p:spPr>
          <a:xfrm flipV="1">
            <a:off x="7850759" y="2095682"/>
            <a:ext cx="452324" cy="774602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直接连接符 20"/>
          <p:cNvCxnSpPr/>
          <p:nvPr>
            <p:custDataLst>
              <p:tags r:id="rId8"/>
            </p:custDataLst>
          </p:nvPr>
        </p:nvCxnSpPr>
        <p:spPr>
          <a:xfrm>
            <a:off x="8303083" y="2095682"/>
            <a:ext cx="327166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2" name="TextBox 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375910" y="4364990"/>
            <a:ext cx="544703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b="1">
                <a:latin typeface="华文楷体" panose="02010600040101010101" pitchFamily="2" charset="-122"/>
                <a:ea typeface="华文楷体" panose="02010600040101010101" pitchFamily="2" charset="-122"/>
              </a:rPr>
              <a:t>长时间堆放煤的墙角会变黑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4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83840" y="5876925"/>
            <a:ext cx="7172325" cy="521970"/>
          </a:xfrm>
          <a:prstGeom prst="rect">
            <a:avLst/>
          </a:prstGeom>
          <a:solidFill>
            <a:srgbClr val="0092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670" algn="ctr">
              <a:buClrTx/>
              <a:buSzTx/>
              <a:buFontTx/>
              <a:defRPr/>
            </a:pPr>
            <a:r>
              <a:rPr lang="zh-CN" altLang="en-US" sz="2800" b="1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Calibri" panose="020F0502020204030204" pitchFamily="34" charset="0"/>
              </a:rPr>
              <a:t>气体扩散最快、液体次之、固体最慢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35280" y="260985"/>
            <a:ext cx="4647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二、分子热运动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677787" y="3325856"/>
            <a:ext cx="2292492" cy="1569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矩形 1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77696" y="590910"/>
            <a:ext cx="17299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</a:rPr>
              <a:t>扩散现象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rcRect l="21377" t="2735" r="15467" b="373"/>
          <a:stretch>
            <a:fillRect/>
          </a:stretch>
        </p:blipFill>
        <p:spPr>
          <a:xfrm>
            <a:off x="3641443" y="1494073"/>
            <a:ext cx="864265" cy="310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677787" y="1484620"/>
            <a:ext cx="2292492" cy="1560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rcRect l="10731" r="9074"/>
          <a:stretch>
            <a:fillRect/>
          </a:stretch>
        </p:blipFill>
        <p:spPr>
          <a:xfrm>
            <a:off x="7137531" y="1500277"/>
            <a:ext cx="2292492" cy="1532416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10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7531" y="3325856"/>
            <a:ext cx="2292492" cy="1569008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428596" y="1494073"/>
            <a:ext cx="1043182" cy="310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4647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二、分子热运动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67360" y="1147445"/>
            <a:ext cx="11315065" cy="2159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2400" b="1">
                <a:ln w="22225">
                  <a:solidFill>
                    <a:srgbClr val="F07474"/>
                  </a:solidFill>
                  <a:prstDash val="solid"/>
                </a:ln>
                <a:solidFill>
                  <a:srgbClr val="1D41D5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微软雅黑" panose="020B0503020204020204" charset="-122"/>
              </a:rPr>
              <a:t> </a:t>
            </a:r>
            <a:r>
              <a:rPr lang="zh-CN" altLang="en-US" sz="2800" b="1">
                <a:solidFill>
                  <a:srgbClr val="1D41D5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微软雅黑" panose="020B0503020204020204" charset="-122"/>
              </a:rPr>
              <a:t>例</a:t>
            </a: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微软雅黑" panose="020B0503020204020204" charset="-122"/>
              </a:rPr>
              <a:t>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5月31日是“世界无烟日”，吸烟危害健康，即使只有很少人吸烟，整个场所也会充满烟味，这属于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现象：“花气袭人知骤暖”说明分子的热运动与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有关。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664424" y="1939422"/>
            <a:ext cx="1245636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扩散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575405" y="2637269"/>
            <a:ext cx="1120774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温度</a:t>
            </a:r>
          </a:p>
        </p:txBody>
      </p:sp>
      <p:sp>
        <p:nvSpPr>
          <p:cNvPr id="25" name="矩形 24"/>
          <p:cNvSpPr/>
          <p:nvPr>
            <p:custDataLst>
              <p:tags r:id="rId5"/>
            </p:custDataLst>
          </p:nvPr>
        </p:nvSpPr>
        <p:spPr>
          <a:xfrm>
            <a:off x="2783689" y="1966765"/>
            <a:ext cx="1352887" cy="49466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2B3C5"/>
                </a:solidFill>
              </a14:hiddenFill>
            </a:ext>
          </a:extLst>
        </p:spPr>
        <p:txBody>
          <a:bodyPr rtlCol="0" anchor="ctr"/>
          <a:lstStyle/>
          <a:p>
            <a:pPr algn="ctr"/>
            <a:endParaRPr lang="zh-CN" altLang="en-US" sz="1350">
              <a:solidFill>
                <a:sysClr val="window" lastClr="FFFF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6" name="矩形 25"/>
          <p:cNvSpPr/>
          <p:nvPr>
            <p:custDataLst>
              <p:tags r:id="rId6"/>
            </p:custDataLst>
          </p:nvPr>
        </p:nvSpPr>
        <p:spPr>
          <a:xfrm>
            <a:off x="10056450" y="2061378"/>
            <a:ext cx="745490" cy="49466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2B3C5"/>
                </a:solidFill>
              </a14:hiddenFill>
            </a:ext>
          </a:extLst>
        </p:spPr>
        <p:txBody>
          <a:bodyPr rtlCol="0" anchor="ctr"/>
          <a:lstStyle/>
          <a:p>
            <a:pPr algn="ctr"/>
            <a:endParaRPr lang="zh-CN" altLang="en-US" sz="1350">
              <a:solidFill>
                <a:sysClr val="window" lastClr="FFFF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271270" y="1392555"/>
            <a:ext cx="10085705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D41D5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b="1">
                <a:solidFill>
                  <a:srgbClr val="1D41D5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例</a:t>
            </a: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2800" b="1">
                <a:solidFill>
                  <a:srgbClr val="1D41D5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【多选】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下列现象中能说明分子做无规则运动的是（         ）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A．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秋天，桂花飘香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      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B．车加油时，能闻到汽油味 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C．加了白糖的水会变甜        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D．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扫地时灰尘飞舞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0200243" y="1519052"/>
            <a:ext cx="9334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ABC</a:t>
            </a: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6236335" y="1594485"/>
            <a:ext cx="2938780" cy="5105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3287395" y="4208912"/>
            <a:ext cx="1393190" cy="45339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130550" y="4695190"/>
            <a:ext cx="2100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不是分子</a:t>
            </a: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335280" y="260985"/>
            <a:ext cx="4647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二、分子热运动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3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Grp="1" noChangeArrowheads="1"/>
          </p:cNvSpPr>
          <p:nvPr>
            <p:custDataLst>
              <p:tags r:id="rId1"/>
            </p:custDataLst>
          </p:nvPr>
        </p:nvSpPr>
        <p:spPr bwMode="auto">
          <a:xfrm>
            <a:off x="1559730" y="908546"/>
            <a:ext cx="9890079" cy="151067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indent="342265">
              <a:lnSpc>
                <a:spcPct val="150000"/>
              </a:lnSpc>
            </a:pPr>
            <a:r>
              <a:rPr lang="zh-CN" altLang="en-US" sz="2665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既然分子在不停运动，那么为什么固体和液体中的分子通常不会分散开，而总是聚合在一起，保持一定的体积呢？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9"/>
          <a:stretch>
            <a:fillRect/>
          </a:stretch>
        </p:blipFill>
        <p:spPr>
          <a:xfrm>
            <a:off x="6496335" y="3173556"/>
            <a:ext cx="4203511" cy="2586843"/>
          </a:xfrm>
          <a:prstGeom prst="rect">
            <a:avLst/>
          </a:prstGeom>
        </p:spPr>
      </p:pic>
      <p:sp>
        <p:nvSpPr>
          <p:cNvPr id="17" name="Rectangle 5"/>
          <p:cNvSpPr>
            <a:spLocks noGrp="1" noChangeArrowheads="1"/>
          </p:cNvSpPr>
          <p:nvPr>
            <p:custDataLst>
              <p:tags r:id="rId3"/>
            </p:custDataLst>
          </p:nvPr>
        </p:nvSpPr>
        <p:spPr bwMode="auto">
          <a:xfrm>
            <a:off x="1343897" y="5760157"/>
            <a:ext cx="6233391" cy="6421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noAutofit/>
          </a:bodyPr>
          <a:lstStyle/>
          <a:p>
            <a:pPr lvl="0" indent="342265" algn="l">
              <a:lnSpc>
                <a:spcPts val="2900"/>
              </a:lnSpc>
              <a:buClrTx/>
              <a:buSzTx/>
              <a:buFontTx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固体保持一定的形状和体积</a:t>
            </a:r>
            <a:r>
              <a:rPr lang="zh-CN" altLang="en-US" sz="2665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</a:p>
        </p:txBody>
      </p:sp>
      <p:sp>
        <p:nvSpPr>
          <p:cNvPr id="18" name="Rectangle 5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6863817" y="5824383"/>
            <a:ext cx="4455755" cy="6421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lnSpc>
                <a:spcPts val="2545"/>
              </a:lnSpc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液体保持一定的体积</a:t>
            </a:r>
            <a:r>
              <a:rPr lang="zh-CN" altLang="en-US" sz="2665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665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58" b="11977"/>
          <a:stretch>
            <a:fillRect/>
          </a:stretch>
        </p:blipFill>
        <p:spPr>
          <a:xfrm>
            <a:off x="1719596" y="3226767"/>
            <a:ext cx="4330912" cy="2533632"/>
          </a:xfrm>
          <a:prstGeom prst="rect">
            <a:avLst/>
          </a:prstGeom>
        </p:spPr>
      </p:pic>
      <p:pic>
        <p:nvPicPr>
          <p:cNvPr id="2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83615" y="981075"/>
            <a:ext cx="690880" cy="9213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l="35695"/>
          <a:stretch>
            <a:fillRect/>
          </a:stretch>
        </p:blipFill>
        <p:spPr>
          <a:xfrm>
            <a:off x="6141489" y="620460"/>
            <a:ext cx="3215043" cy="3771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43200" y="523240"/>
            <a:ext cx="2588260" cy="386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Aft>
                <a:spcPts val="100"/>
              </a:spcAft>
            </a:pPr>
            <a:r>
              <a:rPr lang="zh-CN" altLang="en-US" sz="36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梅</a:t>
            </a:r>
          </a:p>
          <a:p>
            <a:pPr algn="ctr">
              <a:spcAft>
                <a:spcPts val="100"/>
              </a:spcAft>
            </a:pPr>
            <a:r>
              <a:rPr lang="zh-CN" altLang="en-US" sz="36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王安石</a:t>
            </a:r>
          </a:p>
          <a:p>
            <a:pPr algn="ctr">
              <a:lnSpc>
                <a:spcPct val="120000"/>
              </a:lnSpc>
            </a:pPr>
            <a:r>
              <a:rPr lang="zh-CN" altLang="en-US" sz="36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墙角数枝梅，</a:t>
            </a:r>
          </a:p>
          <a:p>
            <a:pPr algn="ctr">
              <a:lnSpc>
                <a:spcPct val="120000"/>
              </a:lnSpc>
            </a:pPr>
            <a:r>
              <a:rPr lang="zh-CN" altLang="en-US" sz="36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凌寒独自开。</a:t>
            </a:r>
          </a:p>
        </p:txBody>
      </p:sp>
      <p:sp>
        <p:nvSpPr>
          <p:cNvPr id="5" name="文本框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43197" y="2969775"/>
            <a:ext cx="2588221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36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遥知不是雪，</a:t>
            </a:r>
          </a:p>
          <a:p>
            <a:pPr algn="ctr">
              <a:lnSpc>
                <a:spcPct val="120000"/>
              </a:lnSpc>
            </a:pPr>
            <a:r>
              <a:rPr lang="zh-CN" altLang="en-US" sz="36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为有暗香来。</a:t>
            </a: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840899" y="5661131"/>
            <a:ext cx="6216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  <a:sym typeface="微软雅黑" panose="020B0503020204020204" charset="-122"/>
              </a:rPr>
              <a:t>【</a:t>
            </a:r>
            <a:r>
              <a:rPr lang="zh-CN" altLang="en-US" sz="2800" b="1">
                <a:solidFill>
                  <a:srgbClr val="1D41D5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charset="-122"/>
              </a:rPr>
              <a:t>想一想</a:t>
            </a:r>
            <a:r>
              <a:rPr lang="zh-CN" altLang="en-US" sz="2800" b="1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  <a:sym typeface="微软雅黑" panose="020B0503020204020204" charset="-122"/>
              </a:rPr>
              <a:t>】</a:t>
            </a:r>
            <a:r>
              <a:rPr lang="en-US" altLang="zh-CN" sz="2800" b="1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暗香来</a:t>
            </a:r>
            <a:r>
              <a:rPr lang="en-US" altLang="zh-CN" sz="2800" b="1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的原因是什么？</a:t>
            </a:r>
            <a:endParaRPr lang="zh-CN" altLang="en-US" sz="2800" b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" panose="02010609060101010101" charset="-122"/>
            </a:endParaRPr>
          </a:p>
        </p:txBody>
      </p:sp>
      <p:pic>
        <p:nvPicPr>
          <p:cNvPr id="3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9860" y="5373370"/>
            <a:ext cx="690880" cy="9213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6 -3.7037E-07 L 0.01028 -0.23889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-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分子间的引力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7715" y="1988820"/>
            <a:ext cx="4911725" cy="2762885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695529" y="692603"/>
            <a:ext cx="9675723" cy="724535"/>
          </a:xfrm>
          <a:prstGeom prst="rect">
            <a:avLst/>
          </a:prstGeom>
          <a:noFill/>
          <a:ln w="19050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4F79B0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2470"/>
              </a:lnSpc>
            </a:pPr>
            <a:r>
              <a:rPr lang="zh-CN" altLang="en-US" sz="2665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将两个表面光滑、干净的铅块底面削平，然后紧紧地压在一起，在下面吊一个重物，观察现象。</a:t>
            </a:r>
          </a:p>
        </p:txBody>
      </p: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5880100" y="3141345"/>
            <a:ext cx="5960745" cy="7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>
              <a:lnSpc>
                <a:spcPts val="2470"/>
              </a:lnSpc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现象：两块铅会结合起来，在下面吊一个重物都不能把它们拉开。</a:t>
            </a:r>
          </a:p>
        </p:txBody>
      </p:sp>
      <p:sp>
        <p:nvSpPr>
          <p:cNvPr id="24" name="矩形 2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328670" y="5530850"/>
            <a:ext cx="7012940" cy="1162685"/>
          </a:xfrm>
          <a:prstGeom prst="rect">
            <a:avLst/>
          </a:prstGeom>
          <a:solidFill>
            <a:srgbClr val="009241"/>
          </a:solidFill>
          <a:ln>
            <a:noFill/>
          </a:ln>
        </p:spPr>
        <p:txBody>
          <a:bodyPr wrap="square" lIns="91205" tIns="45602" rIns="91205" bIns="45602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 indent="457200" algn="l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charset="-122"/>
              </a:rPr>
              <a:t>实验表明：分子之间存在引力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9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Grp="1" noChangeArrowheads="1"/>
          </p:cNvSpPr>
          <p:nvPr>
            <p:custDataLst>
              <p:tags r:id="rId1"/>
            </p:custDataLst>
          </p:nvPr>
        </p:nvSpPr>
        <p:spPr bwMode="auto">
          <a:xfrm>
            <a:off x="1559730" y="620891"/>
            <a:ext cx="9890079" cy="151067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indent="342265">
              <a:lnSpc>
                <a:spcPct val="150000"/>
              </a:lnSpc>
            </a:pPr>
            <a:r>
              <a:rPr lang="zh-CN" altLang="en-US" sz="2665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既然分子在不停运动，那么为什么固体和液体中的分子通常不会分散开，而总是聚合在一起，保持一定的体积呢？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9"/>
          <a:stretch>
            <a:fillRect/>
          </a:stretch>
        </p:blipFill>
        <p:spPr>
          <a:xfrm>
            <a:off x="6496335" y="3173556"/>
            <a:ext cx="4203511" cy="2586843"/>
          </a:xfrm>
          <a:prstGeom prst="rect">
            <a:avLst/>
          </a:prstGeom>
        </p:spPr>
      </p:pic>
      <p:sp>
        <p:nvSpPr>
          <p:cNvPr id="17" name="Rectangle 5"/>
          <p:cNvSpPr>
            <a:spLocks noGrp="1" noChangeArrowheads="1"/>
          </p:cNvSpPr>
          <p:nvPr>
            <p:custDataLst>
              <p:tags r:id="rId3"/>
            </p:custDataLst>
          </p:nvPr>
        </p:nvSpPr>
        <p:spPr bwMode="auto">
          <a:xfrm>
            <a:off x="1343897" y="5760157"/>
            <a:ext cx="6233391" cy="6421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noAutofit/>
          </a:bodyPr>
          <a:lstStyle/>
          <a:p>
            <a:pPr lvl="0" indent="342265" algn="l">
              <a:lnSpc>
                <a:spcPts val="2900"/>
              </a:lnSpc>
              <a:buClrTx/>
              <a:buSzTx/>
              <a:buFontTx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固体保持一定的形状和体积</a:t>
            </a:r>
            <a:r>
              <a:rPr lang="zh-CN" altLang="en-US" sz="2665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</a:p>
        </p:txBody>
      </p:sp>
      <p:sp>
        <p:nvSpPr>
          <p:cNvPr id="18" name="Rectangle 5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6863817" y="5824383"/>
            <a:ext cx="4455755" cy="6421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lnSpc>
                <a:spcPts val="2545"/>
              </a:lnSpc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液体保持一定的体积</a:t>
            </a:r>
            <a:r>
              <a:rPr lang="zh-CN" altLang="en-US" sz="2665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665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58" b="11977"/>
          <a:stretch>
            <a:fillRect/>
          </a:stretch>
        </p:blipFill>
        <p:spPr>
          <a:xfrm>
            <a:off x="1719596" y="3226767"/>
            <a:ext cx="4330912" cy="2533632"/>
          </a:xfrm>
          <a:prstGeom prst="rect">
            <a:avLst/>
          </a:prstGeom>
        </p:spPr>
      </p:pic>
      <p:pic>
        <p:nvPicPr>
          <p:cNvPr id="2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83615" y="693420"/>
            <a:ext cx="690880" cy="921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矩形 2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79875" y="2204720"/>
            <a:ext cx="4653280" cy="961390"/>
          </a:xfrm>
          <a:prstGeom prst="rect">
            <a:avLst/>
          </a:prstGeom>
          <a:solidFill>
            <a:srgbClr val="009241"/>
          </a:solidFill>
          <a:ln>
            <a:noFill/>
          </a:ln>
        </p:spPr>
        <p:txBody>
          <a:bodyPr wrap="square" lIns="91205" tIns="45602" rIns="91205" bIns="45602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 indent="457200" algn="l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charset="-122"/>
              </a:rPr>
              <a:t>分子之间存在引力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7180580" y="983747"/>
            <a:ext cx="3039110" cy="521970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02B3C5">
                <a:lumMod val="75000"/>
              </a:srgbClr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分子之间有间隙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093744" y="1546331"/>
            <a:ext cx="2239328" cy="2229803"/>
          </a:xfrm>
          <a:prstGeom prst="rect">
            <a:avLst/>
          </a:prstGeom>
        </p:spPr>
      </p:pic>
      <p:sp>
        <p:nvSpPr>
          <p:cNvPr id="7" name="虚尾箭头 6"/>
          <p:cNvSpPr/>
          <p:nvPr>
            <p:custDataLst>
              <p:tags r:id="rId3"/>
            </p:custDataLst>
          </p:nvPr>
        </p:nvSpPr>
        <p:spPr>
          <a:xfrm>
            <a:off x="6191250" y="983879"/>
            <a:ext cx="907256" cy="442913"/>
          </a:xfrm>
          <a:prstGeom prst="stripedRightArrow">
            <a:avLst/>
          </a:prstGeom>
          <a:solidFill>
            <a:sysClr val="window" lastClr="FFFFFF"/>
          </a:solidFill>
          <a:ln w="38100" cap="flat" cmpd="sng" algn="ctr">
            <a:solidFill>
              <a:srgbClr val="02B3C5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1350">
              <a:solidFill>
                <a:sysClr val="window" lastClr="FFFF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cxnSp>
        <p:nvCxnSpPr>
          <p:cNvPr id="8" name="直接箭头连接符 7"/>
          <p:cNvCxnSpPr/>
          <p:nvPr>
            <p:custDataLst>
              <p:tags r:id="rId4"/>
            </p:custDataLst>
          </p:nvPr>
        </p:nvCxnSpPr>
        <p:spPr>
          <a:xfrm flipV="1">
            <a:off x="6610350" y="2756006"/>
            <a:ext cx="834866" cy="74247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5871845" y="3570737"/>
            <a:ext cx="1789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酒精分子</a:t>
            </a:r>
          </a:p>
        </p:txBody>
      </p:sp>
      <p:cxnSp>
        <p:nvCxnSpPr>
          <p:cNvPr id="10" name="直接箭头连接符 9"/>
          <p:cNvCxnSpPr/>
          <p:nvPr>
            <p:custDataLst>
              <p:tags r:id="rId6"/>
            </p:custDataLst>
          </p:nvPr>
        </p:nvCxnSpPr>
        <p:spPr>
          <a:xfrm flipH="1" flipV="1">
            <a:off x="8445818" y="2432632"/>
            <a:ext cx="703421" cy="114823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8760460" y="3644900"/>
            <a:ext cx="1624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水分子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rcRect l="40751" t="15974" r="38524" b="11401"/>
          <a:stretch>
            <a:fillRect/>
          </a:stretch>
        </p:blipFill>
        <p:spPr>
          <a:xfrm>
            <a:off x="3565347" y="378746"/>
            <a:ext cx="1577559" cy="3109523"/>
          </a:xfrm>
          <a:prstGeom prst="roundRect">
            <a:avLst/>
          </a:prstGeom>
        </p:spPr>
      </p:pic>
      <p:sp>
        <p:nvSpPr>
          <p:cNvPr id="37" name="Rounded Rectangle 72"/>
          <p:cNvSpPr/>
          <p:nvPr>
            <p:custDataLst>
              <p:tags r:id="rId9"/>
            </p:custDataLst>
          </p:nvPr>
        </p:nvSpPr>
        <p:spPr>
          <a:xfrm>
            <a:off x="2188845" y="3739515"/>
            <a:ext cx="3598545" cy="908050"/>
          </a:xfrm>
          <a:prstGeom prst="roundRect">
            <a:avLst>
              <a:gd name="adj" fmla="val 21110"/>
            </a:avLst>
          </a:prstGeom>
          <a:gradFill>
            <a:gsLst>
              <a:gs pos="0">
                <a:srgbClr val="0070C0">
                  <a:shade val="30000"/>
                  <a:satMod val="115000"/>
                </a:srgbClr>
              </a:gs>
              <a:gs pos="44000">
                <a:srgbClr val="0070C0">
                  <a:shade val="67500"/>
                  <a:satMod val="115000"/>
                </a:srgbClr>
              </a:gs>
              <a:gs pos="100000">
                <a:srgbClr val="00B0F0"/>
              </a:gs>
            </a:gsLst>
            <a:lin ang="19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26670" algn="ctr">
              <a:defRPr/>
            </a:pPr>
            <a:r>
              <a:rPr lang="zh-CN" altLang="en-US" sz="2800" b="1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Calibri" panose="020F0502020204030204" pitchFamily="34" charset="0"/>
              </a:rPr>
              <a:t>等体积酒精和水混合后总体积小于100ml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983785" y="4653141"/>
            <a:ext cx="9890079" cy="151067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indent="342265">
              <a:lnSpc>
                <a:spcPct val="150000"/>
              </a:lnSpc>
            </a:pPr>
            <a:r>
              <a:rPr lang="zh-CN" altLang="en-US" sz="2665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既然分子间有间隙，那么为什么压缩固体和液体很困难呢？</a:t>
            </a:r>
          </a:p>
        </p:txBody>
      </p:sp>
      <p:pic>
        <p:nvPicPr>
          <p:cNvPr id="2" name="Picture 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39470" y="5013960"/>
            <a:ext cx="690880" cy="921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矩形 2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719830" y="5876925"/>
            <a:ext cx="4653280" cy="961390"/>
          </a:xfrm>
          <a:prstGeom prst="rect">
            <a:avLst/>
          </a:prstGeom>
          <a:solidFill>
            <a:srgbClr val="009241"/>
          </a:solidFill>
          <a:ln>
            <a:noFill/>
          </a:ln>
        </p:spPr>
        <p:txBody>
          <a:bodyPr wrap="square" lIns="91205" tIns="45602" rIns="91205" bIns="45602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 indent="457200" algn="l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charset="-122"/>
              </a:rPr>
              <a:t>分子之间存在斥力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  <p:bldP spid="13" grpId="0"/>
      <p:bldP spid="37" grpId="0" animBg="1"/>
      <p:bldP spid="12" grpId="0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4647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三、分子间的作用力</a:t>
            </a:r>
          </a:p>
        </p:txBody>
      </p:sp>
      <p:sp>
        <p:nvSpPr>
          <p:cNvPr id="13" name="TextBox 5"/>
          <p:cNvSpPr txBox="1"/>
          <p:nvPr>
            <p:custDataLst>
              <p:tags r:id="rId2"/>
            </p:custDataLst>
          </p:nvPr>
        </p:nvSpPr>
        <p:spPr>
          <a:xfrm>
            <a:off x="249555" y="1988820"/>
            <a:ext cx="11403330" cy="1383665"/>
          </a:xfrm>
          <a:prstGeom prst="rect">
            <a:avLst/>
          </a:prstGeom>
          <a:noFill/>
          <a:ln w="19050">
            <a:noFill/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indent="342265" algn="l">
              <a:lnSpc>
                <a:spcPct val="150000"/>
              </a:lnSpc>
              <a:buClrTx/>
              <a:buSzTx/>
              <a:buFontTx/>
            </a:pPr>
            <a:r>
              <a:rPr lang="zh-CN" altLang="en-US" sz="2665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找一个注射器，桶内加入一些水（或用空气），用手指封住口，另一支手用力压缩活塞时，体验所用力的大小。</a:t>
            </a: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42"/>
          <a:stretch>
            <a:fillRect/>
          </a:stretch>
        </p:blipFill>
        <p:spPr>
          <a:xfrm>
            <a:off x="983615" y="3717290"/>
            <a:ext cx="3902710" cy="174752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4982845" y="3644900"/>
            <a:ext cx="689800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现象：会发现用力压缩时，活塞内的水会产生“抵抗”。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088255" y="4941570"/>
            <a:ext cx="689800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说明：当压缩时，分子间的距离变小，作用力表现为斥力。</a:t>
            </a:r>
          </a:p>
        </p:txBody>
      </p:sp>
      <p:sp>
        <p:nvSpPr>
          <p:cNvPr id="4" name="矩形 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27985" y="908685"/>
            <a:ext cx="6568440" cy="961390"/>
          </a:xfrm>
          <a:prstGeom prst="rect">
            <a:avLst/>
          </a:prstGeom>
          <a:solidFill>
            <a:srgbClr val="009241"/>
          </a:solidFill>
          <a:ln>
            <a:noFill/>
          </a:ln>
        </p:spPr>
        <p:txBody>
          <a:bodyPr wrap="square" lIns="91205" tIns="45602" rIns="91205" bIns="45602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 indent="457200" algn="l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charset="-122"/>
              </a:rPr>
              <a:t>分子间同时存在引力和斥力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4647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三、分子间的作用力</a:t>
            </a:r>
          </a:p>
        </p:txBody>
      </p:sp>
      <p:sp>
        <p:nvSpPr>
          <p:cNvPr id="13" name="TextBox 5"/>
          <p:cNvSpPr txBox="1"/>
          <p:nvPr>
            <p:custDataLst>
              <p:tags r:id="rId2"/>
            </p:custDataLst>
          </p:nvPr>
        </p:nvSpPr>
        <p:spPr>
          <a:xfrm>
            <a:off x="249555" y="1988820"/>
            <a:ext cx="11403330" cy="1383665"/>
          </a:xfrm>
          <a:prstGeom prst="rect">
            <a:avLst/>
          </a:prstGeom>
          <a:noFill/>
          <a:ln w="19050">
            <a:noFill/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indent="342265" algn="l">
              <a:lnSpc>
                <a:spcPct val="150000"/>
              </a:lnSpc>
              <a:buClrTx/>
              <a:buSzTx/>
              <a:buFontTx/>
            </a:pPr>
            <a:r>
              <a:rPr lang="zh-CN" altLang="en-US" sz="2665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找一个注射器，桶内加入一些水（或用空气），用手指封住口，另一支手用力压缩活塞时，体验所用力的大小。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982845" y="3644900"/>
            <a:ext cx="689800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现象：会发现用力向外拉时，活塞内的水又会吸引。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088255" y="4941570"/>
            <a:ext cx="689800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说明：当拉伸时，分子间的距离变大，作用力表现为引力。</a:t>
            </a:r>
          </a:p>
        </p:txBody>
      </p:sp>
      <p:pic>
        <p:nvPicPr>
          <p:cNvPr id="33" name="图片 3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5"/>
          <a:stretch>
            <a:fillRect/>
          </a:stretch>
        </p:blipFill>
        <p:spPr>
          <a:xfrm>
            <a:off x="615315" y="3789045"/>
            <a:ext cx="4087495" cy="1717675"/>
          </a:xfrm>
          <a:prstGeom prst="rect">
            <a:avLst/>
          </a:prstGeom>
        </p:spPr>
      </p:pic>
      <p:sp>
        <p:nvSpPr>
          <p:cNvPr id="4" name="矩形 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27985" y="908685"/>
            <a:ext cx="6568440" cy="961390"/>
          </a:xfrm>
          <a:prstGeom prst="rect">
            <a:avLst/>
          </a:prstGeom>
          <a:solidFill>
            <a:srgbClr val="009241"/>
          </a:solidFill>
          <a:ln>
            <a:noFill/>
          </a:ln>
        </p:spPr>
        <p:txBody>
          <a:bodyPr wrap="square" lIns="91205" tIns="45602" rIns="91205" bIns="45602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 indent="457200" algn="l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charset="-122"/>
              </a:rPr>
              <a:t>分子间同时存在引力和斥力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4647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三、分子间的作用力</a:t>
            </a:r>
          </a:p>
        </p:txBody>
      </p:sp>
      <p:sp>
        <p:nvSpPr>
          <p:cNvPr id="4" name="矩形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27985" y="908685"/>
            <a:ext cx="6568440" cy="961390"/>
          </a:xfrm>
          <a:prstGeom prst="rect">
            <a:avLst/>
          </a:prstGeom>
          <a:solidFill>
            <a:srgbClr val="009241"/>
          </a:solidFill>
          <a:ln>
            <a:noFill/>
          </a:ln>
        </p:spPr>
        <p:txBody>
          <a:bodyPr wrap="square" lIns="91205" tIns="45602" rIns="91205" bIns="45602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 indent="457200" algn="l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charset="-122"/>
              </a:rPr>
              <a:t>分子间同时存在引力和斥力</a:t>
            </a:r>
          </a:p>
        </p:txBody>
      </p:sp>
      <p:pic>
        <p:nvPicPr>
          <p:cNvPr id="5" name="分子间作用力与距离关系">
            <a:hlinkClick r:id="" action="ppaction://media"/>
          </p:cNvPr>
          <p:cNvPicPr>
            <a:picLocks noChangeAspect="1"/>
          </p:cNvPicPr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15816" y="2708945"/>
            <a:ext cx="5436767" cy="3798000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66585" y="1960167"/>
            <a:ext cx="6707932" cy="59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分子间作用力与距离的关系</a:t>
            </a:r>
          </a:p>
        </p:txBody>
      </p:sp>
      <p:sp>
        <p:nvSpPr>
          <p:cNvPr id="8" name="椭圆 7"/>
          <p:cNvSpPr/>
          <p:nvPr>
            <p:custDataLst>
              <p:tags r:id="rId7"/>
            </p:custDataLst>
          </p:nvPr>
        </p:nvSpPr>
        <p:spPr>
          <a:xfrm>
            <a:off x="8863984" y="2085332"/>
            <a:ext cx="259492" cy="172994"/>
          </a:xfrm>
          <a:prstGeom prst="ellipse">
            <a:avLst/>
          </a:prstGeom>
          <a:solidFill>
            <a:srgbClr val="F2F2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1950700" y="103886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4647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三、分子间的作用力</a:t>
            </a:r>
          </a:p>
        </p:txBody>
      </p:sp>
      <p:sp>
        <p:nvSpPr>
          <p:cNvPr id="7" name="Rectangl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35390" y="1104305"/>
            <a:ext cx="2698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分子间存在引力</a:t>
            </a: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2425595" y="2955733"/>
            <a:ext cx="181736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Calibri" panose="020F0502020204030204" pitchFamily="34" charset="0"/>
              </a:rPr>
              <a:t>玻璃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Calibri" panose="020F0502020204030204" pitchFamily="34" charset="0"/>
              </a:rPr>
              <a:t>板接触水面时</a:t>
            </a:r>
            <a:r>
              <a:rPr lang="zh-CN" alt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Calibri" panose="020F0502020204030204" pitchFamily="34" charset="0"/>
              </a:rPr>
              <a:t>测力计示数</a:t>
            </a:r>
            <a:endParaRPr lang="zh-CN" altLang="en-US" sz="2400" b="1">
              <a:latin typeface="华文楷体" panose="02010600040101010101" pitchFamily="2" charset="-122"/>
              <a:ea typeface="华文楷体" panose="0201060004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8121062" y="3207365"/>
            <a:ext cx="18885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</a:pPr>
            <a:r>
              <a:rPr lang="zh-CN" altLang="zh-CN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玻璃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板</a:t>
            </a:r>
            <a:r>
              <a:rPr lang="zh-CN" altLang="zh-CN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离开水面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时</a:t>
            </a:r>
            <a:r>
              <a:rPr lang="zh-CN" altLang="zh-CN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测力计示数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498162" y="1720277"/>
            <a:ext cx="1552063" cy="396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80618" y="1720277"/>
            <a:ext cx="1562716" cy="3960000"/>
          </a:xfrm>
          <a:prstGeom prst="rect">
            <a:avLst/>
          </a:prstGeom>
        </p:spPr>
      </p:pic>
      <p:cxnSp>
        <p:nvCxnSpPr>
          <p:cNvPr id="12" name="直接连接符 11"/>
          <p:cNvCxnSpPr/>
          <p:nvPr>
            <p:custDataLst>
              <p:tags r:id="rId7"/>
            </p:custDataLst>
          </p:nvPr>
        </p:nvCxnSpPr>
        <p:spPr>
          <a:xfrm>
            <a:off x="5015488" y="3178488"/>
            <a:ext cx="51976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4" name="直接连接符 13"/>
          <p:cNvCxnSpPr/>
          <p:nvPr>
            <p:custDataLst>
              <p:tags r:id="rId8"/>
            </p:custDataLst>
          </p:nvPr>
        </p:nvCxnSpPr>
        <p:spPr>
          <a:xfrm>
            <a:off x="6758312" y="3446391"/>
            <a:ext cx="5184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5" name="直接箭头连接符 14"/>
          <p:cNvCxnSpPr/>
          <p:nvPr>
            <p:custDataLst>
              <p:tags r:id="rId9"/>
            </p:custDataLst>
          </p:nvPr>
        </p:nvCxnSpPr>
        <p:spPr>
          <a:xfrm>
            <a:off x="4102162" y="3178488"/>
            <a:ext cx="792000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7" name="直接箭头连接符 26"/>
          <p:cNvCxnSpPr/>
          <p:nvPr>
            <p:custDataLst>
              <p:tags r:id="rId10"/>
            </p:custDataLst>
          </p:nvPr>
        </p:nvCxnSpPr>
        <p:spPr>
          <a:xfrm flipH="1" flipV="1">
            <a:off x="7398815" y="3446391"/>
            <a:ext cx="792000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4647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三、分子间的作用力</a:t>
            </a:r>
          </a:p>
        </p:txBody>
      </p:sp>
      <p:sp>
        <p:nvSpPr>
          <p:cNvPr id="2" name="Rectangl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931660" y="1187719"/>
            <a:ext cx="2698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分子间存在斥力</a:t>
            </a: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59785" y="2132965"/>
            <a:ext cx="5612130" cy="33369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88030" y="476250"/>
            <a:ext cx="7241540" cy="6299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defRPr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气体、液体、固体物质的微观解释</a:t>
            </a:r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1724660" y="3659505"/>
            <a:ext cx="267335" cy="17272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5374" name="TextBox 4"/>
          <p:cNvSpPr/>
          <p:nvPr>
            <p:custDataLst>
              <p:tags r:id="rId3"/>
            </p:custDataLst>
          </p:nvPr>
        </p:nvSpPr>
        <p:spPr bwMode="auto">
          <a:xfrm>
            <a:off x="407670" y="4941570"/>
            <a:ext cx="11129010" cy="1300448"/>
          </a:xfrm>
          <a:prstGeom prst="roundRect">
            <a:avLst>
              <a:gd name="adj" fmla="val 16667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25000"/>
              </a:lnSpc>
              <a:buClrTx/>
              <a:buSzTx/>
              <a:buFontTx/>
              <a:defRPr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分子间距决定了分子间的作用力，从而决定了固体、液体和气体的特征。气体分子之间的距离就很远，彼此之间几乎没有相互作用力。</a:t>
            </a:r>
          </a:p>
        </p:txBody>
      </p:sp>
      <p:pic>
        <p:nvPicPr>
          <p:cNvPr id="18434" name="图片 7987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271270" y="1374140"/>
            <a:ext cx="2432050" cy="2286000"/>
          </a:xfrm>
          <a:prstGeom prst="rect">
            <a:avLst/>
          </a:prstGeom>
          <a:noFill/>
          <a:ln w="9525" cap="flat" cmpd="sng">
            <a:solidFill>
              <a:sysClr val="windowText" lastClr="000000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435" name="图片 79875"/>
          <p:cNvPicPr/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832215" y="1268730"/>
            <a:ext cx="2325370" cy="2355215"/>
          </a:xfrm>
          <a:prstGeom prst="rect">
            <a:avLst/>
          </a:prstGeom>
          <a:noFill/>
          <a:ln w="9525" cap="flat" cmpd="sng">
            <a:solidFill>
              <a:sysClr val="windowText" lastClr="000000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436" name="图片 7987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015865" y="1374140"/>
            <a:ext cx="2289810" cy="2249805"/>
          </a:xfrm>
          <a:prstGeom prst="rect">
            <a:avLst/>
          </a:prstGeom>
          <a:noFill/>
          <a:ln w="9525" cap="flat" cmpd="sng">
            <a:solidFill>
              <a:sysClr val="windowText" lastClr="000000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</p:pic>
      <p:sp>
        <p:nvSpPr>
          <p:cNvPr id="18437" name="TextBox 2"/>
          <p:cNvSpPr/>
          <p:nvPr>
            <p:custDataLst>
              <p:tags r:id="rId7"/>
            </p:custDataLst>
          </p:nvPr>
        </p:nvSpPr>
        <p:spPr bwMode="auto">
          <a:xfrm>
            <a:off x="1183640" y="3918585"/>
            <a:ext cx="2654935" cy="6299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25000"/>
              </a:lnSpc>
              <a:buClrTx/>
              <a:buSzTx/>
              <a:buFontTx/>
              <a:defRPr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固体分子间距</a:t>
            </a:r>
          </a:p>
        </p:txBody>
      </p:sp>
      <p:sp>
        <p:nvSpPr>
          <p:cNvPr id="18438" name="TextBox 2"/>
          <p:cNvSpPr/>
          <p:nvPr>
            <p:custDataLst>
              <p:tags r:id="rId8"/>
            </p:custDataLst>
          </p:nvPr>
        </p:nvSpPr>
        <p:spPr bwMode="auto">
          <a:xfrm>
            <a:off x="5088255" y="3850005"/>
            <a:ext cx="2720975" cy="6299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25000"/>
              </a:lnSpc>
              <a:buClrTx/>
              <a:buSzTx/>
              <a:buFontTx/>
              <a:defRPr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液体分子间距</a:t>
            </a:r>
          </a:p>
        </p:txBody>
      </p:sp>
      <p:sp>
        <p:nvSpPr>
          <p:cNvPr id="18439" name="TextBox 2"/>
          <p:cNvSpPr/>
          <p:nvPr>
            <p:custDataLst>
              <p:tags r:id="rId9"/>
            </p:custDataLst>
          </p:nvPr>
        </p:nvSpPr>
        <p:spPr bwMode="auto">
          <a:xfrm>
            <a:off x="8903970" y="3789045"/>
            <a:ext cx="2504440" cy="6299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25000"/>
              </a:lnSpc>
              <a:buClrTx/>
              <a:buSzTx/>
              <a:buFontTx/>
              <a:defRPr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气体分子间距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4" grpId="0" animBg="1"/>
      <p:bldP spid="18437" grpId="0" animBg="1"/>
      <p:bldP spid="18438" grpId="0" animBg="1"/>
      <p:bldP spid="184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28479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四、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课堂小结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7" name="TextBox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63797" y="1196495"/>
            <a:ext cx="6776923" cy="3166824"/>
          </a:xfrm>
          <a:prstGeom prst="roundRect">
            <a:avLst>
              <a:gd name="adj" fmla="val 16667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分子动理论初步知识</a:t>
            </a:r>
            <a:endParaRPr lang="en-US" altLang="zh-CN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indent="174625" eaLnBrk="1" hangingPunct="1">
              <a:lnSpc>
                <a:spcPct val="150000"/>
              </a:lnSpc>
              <a:defRPr/>
            </a:pP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30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物质是由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大量分子、原子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构成的；</a:t>
            </a:r>
          </a:p>
          <a:p>
            <a:pPr lvl="0" indent="174625" eaLnBrk="1" hangingPunct="1">
              <a:lnSpc>
                <a:spcPct val="150000"/>
              </a:lnSpc>
              <a:defRPr/>
            </a:pP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30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分子在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不停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地做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无规则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运动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</a:p>
          <a:p>
            <a:pPr lvl="0" indent="174625" eaLnBrk="1" hangingPunct="1">
              <a:lnSpc>
                <a:spcPct val="150000"/>
              </a:lnSpc>
              <a:defRPr/>
            </a:pP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30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分子间存在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引力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斥力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65601" y="1873010"/>
            <a:ext cx="5165539" cy="116955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hangingPunct="1">
              <a:lnSpc>
                <a:spcPct val="125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常见的物质是由极其微小的粒子——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分子、原子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构成的。</a:t>
            </a: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1665601" y="3507080"/>
            <a:ext cx="5165539" cy="11313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zh-CN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分子直径约为百亿分之几米，</a:t>
            </a:r>
            <a:endParaRPr lang="en-US" altLang="zh-CN" sz="2800" b="1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542925">
              <a:lnSpc>
                <a:spcPct val="125000"/>
              </a:lnSpc>
              <a:defRPr/>
            </a:pPr>
            <a:r>
              <a:rPr lang="zh-CN" altLang="zh-CN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即数量级为</a:t>
            </a:r>
            <a:r>
              <a:rPr lang="en-US" altLang="zh-CN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10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-10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zh-CN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</a:p>
        </p:txBody>
      </p:sp>
      <p:pic>
        <p:nvPicPr>
          <p:cNvPr id="9" name="内容占位符 6"/>
          <p:cNvPicPr>
            <a:picLocks noGrp="1"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669718" y="1844372"/>
            <a:ext cx="2657263" cy="27133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669530" y="1844675"/>
            <a:ext cx="2722245" cy="2713355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723791" y="1844372"/>
            <a:ext cx="3225868" cy="101566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zh-CN" sz="24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一滴水中大约含有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1.67×10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21</a:t>
            </a:r>
            <a:r>
              <a:rPr lang="zh-CN" altLang="zh-CN" sz="24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个水分子</a:t>
            </a: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335280" y="260985"/>
            <a:ext cx="4647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一、物质的构成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 bwMode="auto">
          <a:xfrm>
            <a:off x="1919336" y="980638"/>
            <a:ext cx="4709693" cy="60452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0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1、为什么破镜难以重圆？</a:t>
            </a: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 bwMode="auto">
          <a:xfrm>
            <a:off x="479425" y="4869180"/>
            <a:ext cx="11449050" cy="1383665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0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因为破镜分子间的距离远大于分子之间的平衡距离，分子间相互作用的引力很小，所以不能把破碎的镜子重新聚合在一起。 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4" b="4633"/>
          <a:stretch>
            <a:fillRect/>
          </a:stretch>
        </p:blipFill>
        <p:spPr>
          <a:xfrm>
            <a:off x="1998709" y="1867833"/>
            <a:ext cx="3847548" cy="2551627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35280" y="260985"/>
            <a:ext cx="28479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五、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练习巩固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28479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五、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练习巩固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 bwMode="auto">
          <a:xfrm>
            <a:off x="983615" y="1484630"/>
            <a:ext cx="10608310" cy="3322955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0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charset="-122"/>
              </a:rPr>
              <a:t>2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charset="-122"/>
              </a:rPr>
              <a:t>、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下列关于分子间的作用力的说法中正确的是（　　）</a:t>
            </a:r>
          </a:p>
          <a:p>
            <a:pPr marL="0"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A．一根铁棒很难被拉断，这说明铁棒的分子间只存在引力 </a:t>
            </a:r>
          </a:p>
          <a:p>
            <a:pPr marL="0"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B．液体非常容易流动，这说明液体分子间主要是斥力 </a:t>
            </a:r>
          </a:p>
          <a:p>
            <a:pPr marL="0"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C．气体很容易被压缩的原因是因为气体分子间没有作用力 </a:t>
            </a:r>
          </a:p>
          <a:p>
            <a:pPr marL="0"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D．分子间的距离减小，分子间的引力和斥力都增大 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 flipH="1">
            <a:off x="8563451" y="1631421"/>
            <a:ext cx="343376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charset="-122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28479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五、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练习巩固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 bwMode="auto">
          <a:xfrm>
            <a:off x="695325" y="1484630"/>
            <a:ext cx="11120120" cy="3192145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0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charset="-122"/>
              </a:rPr>
              <a:t>3、（1）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荷叶上两滴水珠接触时，能自动结合成一滴较大的水珠，这一事实说明分子间存在着____。</a:t>
            </a:r>
          </a:p>
          <a:p>
            <a:pPr marL="0"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（2）如右图所示，封闭在注射器筒内的空气很容易被压缩，这实验说明分子间有_____，</a:t>
            </a:r>
          </a:p>
          <a:p>
            <a:pPr marL="0"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压缩到一定程度就很难再压缩，这是因</a:t>
            </a:r>
          </a:p>
          <a:p>
            <a:pPr marL="0"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为分子间有____。</a:t>
            </a: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4584065" y="2204720"/>
            <a:ext cx="11474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引力</a:t>
            </a: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2639695" y="3573145"/>
            <a:ext cx="11474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间隙</a:t>
            </a: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2567940" y="4869180"/>
            <a:ext cx="15494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斥力</a:t>
            </a: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768205" y="3789045"/>
            <a:ext cx="2520950" cy="12084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28479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五、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练习巩固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656353" y="3947085"/>
            <a:ext cx="10650744" cy="1416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265" algn="l">
              <a:lnSpc>
                <a:spcPct val="150000"/>
              </a:lnSpc>
              <a:buClrTx/>
              <a:buSzTx/>
              <a:buNone/>
            </a:pPr>
            <a:r>
              <a:rPr lang="en-US" altLang="zh-CN" sz="2935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5. 不同的物质在____________时，彼此___________   的现象叫做扩散。扩散现象说明________________________________。</a:t>
            </a:r>
          </a:p>
        </p:txBody>
      </p:sp>
      <p:sp>
        <p:nvSpPr>
          <p:cNvPr id="12" name="Rectangle 2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1102581" y="858469"/>
            <a:ext cx="10502425" cy="2676525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-342265" eaLnBrk="1" hangingPunct="1"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4. 分子动理论的内容是：</a:t>
            </a:r>
          </a:p>
          <a:p>
            <a:pPr indent="-342265" eaLnBrk="1" hangingPunct="1"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（1）物质是由_____________组成的；  </a:t>
            </a:r>
          </a:p>
          <a:p>
            <a:pPr indent="-342265" eaLnBrk="1" hangingPunct="1"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（2）一切物体的分子都在____________________________；</a:t>
            </a:r>
          </a:p>
          <a:p>
            <a:pPr indent="-342265" eaLnBrk="1" hangingPunct="1"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（3）分子之间存在着相互作用的________________。</a:t>
            </a:r>
          </a:p>
        </p:txBody>
      </p:sp>
      <p:sp>
        <p:nvSpPr>
          <p:cNvPr id="14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91459" y="1609412"/>
            <a:ext cx="1129832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795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分子</a:t>
            </a:r>
          </a:p>
        </p:txBody>
      </p:sp>
      <p:sp>
        <p:nvSpPr>
          <p:cNvPr id="15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266047" y="2299400"/>
            <a:ext cx="433448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795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不停地做无规则的运动</a:t>
            </a:r>
          </a:p>
        </p:txBody>
      </p:sp>
      <p:sp>
        <p:nvSpPr>
          <p:cNvPr id="16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310725" y="2954585"/>
            <a:ext cx="224512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95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引力和斥力</a:t>
            </a:r>
          </a:p>
        </p:txBody>
      </p:sp>
      <p:sp>
        <p:nvSpPr>
          <p:cNvPr id="19" name="Text Box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48079" y="4064096"/>
            <a:ext cx="184428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95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互相接触</a:t>
            </a:r>
          </a:p>
        </p:txBody>
      </p:sp>
      <p:sp>
        <p:nvSpPr>
          <p:cNvPr id="20" name="Text Box 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248365" y="4077252"/>
            <a:ext cx="207066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795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进入对方</a:t>
            </a:r>
          </a:p>
        </p:txBody>
      </p:sp>
      <p:sp>
        <p:nvSpPr>
          <p:cNvPr id="21" name="Text Box 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120868" y="4713759"/>
            <a:ext cx="5726839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95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分子在不停地做无规则的运动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  <p:bldP spid="19" grpId="0"/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28479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五、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练习巩固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081923" y="882973"/>
            <a:ext cx="9867848" cy="258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342265" fontAlgn="base"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6.  扩散现象跟人们的生活密切相关，它有时对人们有用，例如腌制鸭蛋就是通过扩散使盐进入蛋中；它有时又对人们有害，如人造木板粘接剂中的甲醛扩散在空气中造成环境污染。请你分别列举一个扩散现象有用和有害的实例。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82040" y="3716655"/>
            <a:ext cx="9586595" cy="129222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indent="342265" algn="l" fontAlgn="base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有益的扩散现象：花香四溢；酒香不怕巷子深。</a:t>
            </a:r>
          </a:p>
          <a:p>
            <a:pPr indent="342265" algn="l" fontAlgn="base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有害的扩散现象：煤气泄漏；房间有人吸烟；臭气熏天等。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28479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五、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练习巩固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8790" y="1029335"/>
            <a:ext cx="11052810" cy="271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342265" algn="l">
              <a:lnSpc>
                <a:spcPct val="200000"/>
              </a:lnSpc>
              <a:buClrTx/>
              <a:buSzTx/>
              <a:buFontTx/>
            </a:pPr>
            <a:r>
              <a:rPr lang="en-US" altLang="zh-CN" sz="2935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7. 夏日荷塘里荷花盛开，微风吹过，飘来阵阵花香，说明分子在</a:t>
            </a:r>
            <a:r>
              <a:rPr lang="en-US" altLang="zh-CN" sz="2800" u="sng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                                   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；荷叶上的两滴露珠接触后合成一滴，这表明分子间有</a:t>
            </a:r>
            <a:r>
              <a:rPr lang="en-US" altLang="zh-CN" sz="2800" u="sng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          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 力；风吹荷叶摇晃，说明力能改变物体的</a:t>
            </a:r>
            <a:r>
              <a:rPr lang="en-US" altLang="zh-CN" sz="2800" u="sng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                  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。 </a:t>
            </a:r>
          </a:p>
        </p:txBody>
      </p:sp>
      <p:sp>
        <p:nvSpPr>
          <p:cNvPr id="7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5255" y="2061417"/>
            <a:ext cx="4540920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342265">
              <a:lnSpc>
                <a:spcPct val="150000"/>
              </a:lnSpc>
            </a:pPr>
            <a:r>
              <a:rPr lang="zh-CN" altLang="en-US" sz="2795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不停地做无规则运动</a:t>
            </a:r>
          </a:p>
        </p:txBody>
      </p:sp>
      <p:sp>
        <p:nvSpPr>
          <p:cNvPr id="8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47625" y="2852875"/>
            <a:ext cx="1149679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342265">
              <a:lnSpc>
                <a:spcPct val="150000"/>
              </a:lnSpc>
            </a:pPr>
            <a:r>
              <a:rPr lang="zh-CN" altLang="en-US" sz="2795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引</a:t>
            </a:r>
          </a:p>
        </p:txBody>
      </p:sp>
      <p:sp>
        <p:nvSpPr>
          <p:cNvPr id="9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120626" y="2798273"/>
            <a:ext cx="2893200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342265">
              <a:lnSpc>
                <a:spcPct val="150000"/>
              </a:lnSpc>
            </a:pPr>
            <a:r>
              <a:rPr lang="zh-CN" altLang="en-US" sz="2795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运动状态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28479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五、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练习巩固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19777" y="1113425"/>
            <a:ext cx="10331656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342265">
              <a:lnSpc>
                <a:spcPct val="150000"/>
              </a:lnSpc>
            </a:pP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8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．下列选项中不能用分子动理论解释的是（    ）</a:t>
            </a:r>
          </a:p>
          <a:p>
            <a:pPr indent="342265">
              <a:lnSpc>
                <a:spcPct val="150000"/>
              </a:lnSpc>
            </a:pP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A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．环境恶化尘土满天飞  </a:t>
            </a:r>
          </a:p>
          <a:p>
            <a:pPr indent="342265">
              <a:lnSpc>
                <a:spcPct val="150000"/>
              </a:lnSpc>
            </a:pP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B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．炒菜时放盐使菜变咸</a:t>
            </a:r>
          </a:p>
          <a:p>
            <a:pPr indent="342265">
              <a:lnSpc>
                <a:spcPct val="150000"/>
              </a:lnSpc>
            </a:pP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C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．酒香不怕巷子深      </a:t>
            </a:r>
          </a:p>
          <a:p>
            <a:pPr indent="342265">
              <a:lnSpc>
                <a:spcPct val="150000"/>
              </a:lnSpc>
            </a:pP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D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．教室喷清新剂，香气四溢</a:t>
            </a:r>
          </a:p>
        </p:txBody>
      </p:sp>
      <p:sp>
        <p:nvSpPr>
          <p:cNvPr id="2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064100" y="1113425"/>
            <a:ext cx="1137771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342265">
              <a:lnSpc>
                <a:spcPct val="150000"/>
              </a:lnSpc>
            </a:pPr>
            <a:r>
              <a:rPr lang="en-US" altLang="zh-CN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28479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五、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练习巩固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2" name="Rectangle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2533" y="758492"/>
            <a:ext cx="10450520" cy="212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342265" eaLnBrk="1" hangingPunct="1">
              <a:lnSpc>
                <a:spcPct val="150000"/>
              </a:lnSpc>
            </a:pPr>
            <a:r>
              <a:rPr lang="en-US" altLang="zh-CN" sz="2935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9. </a:t>
            </a:r>
            <a:r>
              <a:rPr lang="zh-CN" altLang="en-US" sz="2935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烧菜时，在很远我们就能闻到菜的浓浓香味，当菜凉下来后，所闻到的香味就逐渐变淡，其中蕴含的物理知识是：</a:t>
            </a:r>
            <a:endParaRPr lang="en-US" altLang="zh-CN" sz="2935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342265" eaLnBrk="1" hangingPunct="1">
              <a:lnSpc>
                <a:spcPct val="150000"/>
              </a:lnSpc>
            </a:pPr>
            <a:r>
              <a:rPr lang="en-US" altLang="zh-CN" sz="2935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_____________________</a:t>
            </a:r>
            <a:r>
              <a:rPr lang="zh-CN" altLang="en-US" sz="2935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048000" y="2960370"/>
            <a:ext cx="6096000" cy="937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342265" algn="l">
              <a:lnSpc>
                <a:spcPts val="3300"/>
              </a:lnSpc>
            </a:pPr>
            <a:r>
              <a:rPr lang="zh-CN" altLang="en-US" sz="2935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分子永不停地做无规则运动，温度越高，热运动越剧烈。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28479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五、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练习巩固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4480" y="1412875"/>
            <a:ext cx="6850380" cy="3192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10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如图所示，将一块干净的玻璃板吊在弹簧测力计下称量并读数，然后将玻璃板水平接触水面，稍稍向上用力拉弹簧测力计，则示数将</a:t>
            </a:r>
            <a:r>
              <a:rPr 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</a:t>
            </a:r>
            <a:r>
              <a:rPr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（选填“不变”“变大”或“变小”），此现象间接说明分子间存在</a:t>
            </a:r>
            <a:r>
              <a:rPr 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</a:t>
            </a:r>
            <a:r>
              <a:rPr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（选填“引力”或“斥力”）。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256429" y="1489181"/>
            <a:ext cx="2233136" cy="3115628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3144012" y="2996298"/>
            <a:ext cx="7950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sz="2400" b="1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变大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271397" y="3933211"/>
            <a:ext cx="8978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sz="2800" b="1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微软雅黑" panose="020B0503020204020204" charset="-122"/>
              </a:rPr>
              <a:t>引力</a:t>
            </a:r>
            <a:endParaRPr lang="zh-CN" altLang="en-US" sz="2800" b="1" err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30371" y="1216420"/>
            <a:ext cx="5165539" cy="116955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hangingPunct="1">
              <a:lnSpc>
                <a:spcPct val="125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常见的物质是由极其微小的粒子——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分子、原子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构成的。</a:t>
            </a: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1730371" y="2850490"/>
            <a:ext cx="5165539" cy="11313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zh-CN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分子直径约为百亿分之几米，</a:t>
            </a:r>
            <a:endParaRPr lang="en-US" altLang="zh-CN" sz="2800" b="1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542925">
              <a:lnSpc>
                <a:spcPct val="125000"/>
              </a:lnSpc>
              <a:defRPr/>
            </a:pPr>
            <a:r>
              <a:rPr lang="zh-CN" altLang="zh-CN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即数量级为</a:t>
            </a:r>
            <a:r>
              <a:rPr lang="en-US" altLang="zh-CN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10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-10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zh-CN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335280" y="260985"/>
            <a:ext cx="4647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一、物质的构成</a:t>
            </a: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1730371" y="4580865"/>
            <a:ext cx="5165539" cy="17068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zh-CN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分子如此之小，人们无法用肉眼直接观察，需借助电子显微镜。</a:t>
            </a:r>
          </a:p>
        </p:txBody>
      </p:sp>
      <p:grpSp>
        <p:nvGrpSpPr>
          <p:cNvPr id="28" name="组合 27"/>
          <p:cNvGrpSpPr/>
          <p:nvPr>
            <p:custDataLst>
              <p:tags r:id="rId5"/>
            </p:custDataLst>
          </p:nvPr>
        </p:nvGrpSpPr>
        <p:grpSpPr>
          <a:xfrm>
            <a:off x="9856001" y="405088"/>
            <a:ext cx="2351663" cy="1751038"/>
            <a:chOff x="3247566" y="1625826"/>
            <a:chExt cx="2656344" cy="1920708"/>
          </a:xfrm>
        </p:grpSpPr>
        <p:pic>
          <p:nvPicPr>
            <p:cNvPr id="29" name="Picture 7" descr="http://img2.imgtn.bdimg.com/it/u=1928110562,4282449808&amp;fm=23&amp;gp=0.jpg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74059" y="1625826"/>
              <a:ext cx="2227346" cy="1459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矩形 29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247566" y="3084869"/>
              <a:ext cx="26563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苯分子</a:t>
              </a:r>
            </a:p>
          </p:txBody>
        </p:sp>
      </p:grpSp>
      <p:grpSp>
        <p:nvGrpSpPr>
          <p:cNvPr id="31" name="组合 30"/>
          <p:cNvGrpSpPr/>
          <p:nvPr>
            <p:custDataLst>
              <p:tags r:id="rId6"/>
            </p:custDataLst>
          </p:nvPr>
        </p:nvGrpSpPr>
        <p:grpSpPr>
          <a:xfrm>
            <a:off x="7320244" y="3644713"/>
            <a:ext cx="1950635" cy="2174159"/>
            <a:chOff x="3474059" y="3747851"/>
            <a:chExt cx="2203359" cy="2384829"/>
          </a:xfrm>
        </p:grpSpPr>
        <p:pic>
          <p:nvPicPr>
            <p:cNvPr id="32" name="Picture 9" descr="http://img3.imgtn.bdimg.com/it/u=1700418339,1727114148&amp;fm=21&amp;gp=0.jp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74059" y="3747851"/>
              <a:ext cx="2203359" cy="1920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矩形 10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909709" y="5671015"/>
              <a:ext cx="135604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金原子</a:t>
              </a:r>
            </a:p>
          </p:txBody>
        </p:sp>
      </p:grpSp>
      <p:grpSp>
        <p:nvGrpSpPr>
          <p:cNvPr id="35" name="组合 34"/>
          <p:cNvGrpSpPr/>
          <p:nvPr>
            <p:custDataLst>
              <p:tags r:id="rId7"/>
            </p:custDataLst>
          </p:nvPr>
        </p:nvGrpSpPr>
        <p:grpSpPr>
          <a:xfrm>
            <a:off x="9768320" y="3644850"/>
            <a:ext cx="2103828" cy="2212905"/>
            <a:chOff x="7347403" y="3747850"/>
            <a:chExt cx="2376400" cy="2427329"/>
          </a:xfrm>
        </p:grpSpPr>
        <p:pic>
          <p:nvPicPr>
            <p:cNvPr id="36" name="Picture 11" descr="http://img0.imgtn.bdimg.com/it/u=1658174281,3046484163&amp;fm=23&amp;gp=0.jp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47403" y="3747850"/>
              <a:ext cx="2376400" cy="1920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矩形 36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347403" y="5668780"/>
              <a:ext cx="2129596" cy="506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生物大分子</a:t>
              </a:r>
            </a:p>
          </p:txBody>
        </p:sp>
      </p:grpSp>
      <p:grpSp>
        <p:nvGrpSpPr>
          <p:cNvPr id="38" name="组合 37"/>
          <p:cNvGrpSpPr/>
          <p:nvPr>
            <p:custDataLst>
              <p:tags r:id="rId8"/>
            </p:custDataLst>
          </p:nvPr>
        </p:nvGrpSpPr>
        <p:grpSpPr>
          <a:xfrm>
            <a:off x="6896222" y="332557"/>
            <a:ext cx="2603336" cy="2857936"/>
            <a:chOff x="6469509" y="2339959"/>
            <a:chExt cx="4962340" cy="4711492"/>
          </a:xfrm>
        </p:grpSpPr>
        <p:pic>
          <p:nvPicPr>
            <p:cNvPr id="39" name="Picture 2" descr="https://timgsa.baidu.com/timg?image&amp;quality=80&amp;size=b9999_10000&amp;sec=1573811025752&amp;di=04fc7010b67ea5981ffcaa00c4870617&amp;imgtype=0&amp;src=http%3A%2F%2Fwww2.scut.edu.cn%2F_upload%2Farticle%2Fimages%2F8a%2Fc4%2F6609b9fa4262b13e1dab883e3071%2F53bc2502-97da-4862-88a5-f43536360867.jp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69509" y="2339959"/>
              <a:ext cx="4962340" cy="374751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文本框 12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279299" y="6290366"/>
              <a:ext cx="3342760" cy="761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  <a:sym typeface="Calibri" panose="020F0502020204030204" pitchFamily="34" charset="0"/>
                </a:rPr>
                <a:t>电子显微镜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扩散现象_标清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88480" y="1871345"/>
            <a:ext cx="2907030" cy="2572385"/>
          </a:xfrm>
          <a:prstGeom prst="rect">
            <a:avLst/>
          </a:prstGeom>
        </p:spPr>
      </p:pic>
      <p:sp>
        <p:nvSpPr>
          <p:cNvPr id="17411" name="Rectangle 8"/>
          <p:cNvSpPr/>
          <p:nvPr>
            <p:custDataLst>
              <p:tags r:id="rId4"/>
            </p:custDataLst>
          </p:nvPr>
        </p:nvSpPr>
        <p:spPr>
          <a:xfrm>
            <a:off x="2640330" y="4751705"/>
            <a:ext cx="2115820" cy="46164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气体扩散现象</a:t>
            </a:r>
          </a:p>
        </p:txBody>
      </p:sp>
      <p:pic>
        <p:nvPicPr>
          <p:cNvPr id="17415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279650" y="1556385"/>
            <a:ext cx="3102610" cy="30308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7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39567" y="1116743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液体扩散现象</a:t>
            </a: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782483" y="1789138"/>
            <a:ext cx="6393927" cy="4219102"/>
            <a:chOff x="3102230" y="2012277"/>
            <a:chExt cx="6393927" cy="4219102"/>
          </a:xfrm>
        </p:grpSpPr>
        <p:grpSp>
          <p:nvGrpSpPr>
            <p:cNvPr id="8" name="组合 7"/>
            <p:cNvGrpSpPr/>
            <p:nvPr>
              <p:custDataLst>
                <p:tags r:id="rId6"/>
              </p:custDataLst>
            </p:nvPr>
          </p:nvGrpSpPr>
          <p:grpSpPr>
            <a:xfrm>
              <a:off x="3102230" y="2016086"/>
              <a:ext cx="6393927" cy="4215293"/>
              <a:chOff x="3102230" y="2016086"/>
              <a:chExt cx="6393927" cy="4215293"/>
            </a:xfrm>
          </p:grpSpPr>
          <p:grpSp>
            <p:nvGrpSpPr>
              <p:cNvPr id="9" name="组合 8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3191263" y="2016086"/>
                <a:ext cx="6304894" cy="4215293"/>
                <a:chOff x="3191263" y="2016086"/>
                <a:chExt cx="6304894" cy="4215293"/>
              </a:xfrm>
            </p:grpSpPr>
            <p:grpSp>
              <p:nvGrpSpPr>
                <p:cNvPr id="11" name="组合 10"/>
                <p:cNvGrpSpPr/>
                <p:nvPr>
                  <p:custDataLst>
                    <p:tags r:id="rId10"/>
                  </p:custDataLst>
                </p:nvPr>
              </p:nvGrpSpPr>
              <p:grpSpPr>
                <a:xfrm>
                  <a:off x="4827477" y="5749608"/>
                  <a:ext cx="4668680" cy="481771"/>
                  <a:chOff x="5902490" y="5503572"/>
                  <a:chExt cx="4320992" cy="481771"/>
                </a:xfrm>
              </p:grpSpPr>
              <p:sp>
                <p:nvSpPr>
                  <p:cNvPr id="15" name="文本框 14"/>
                  <p:cNvSpPr txBox="1"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5902490" y="5523678"/>
                    <a:ext cx="1022536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400" b="1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a:t>10</a:t>
                    </a:r>
                    <a:r>
                      <a:rPr lang="zh-CN" altLang="en-US" sz="2400" b="1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a:t>日后</a:t>
                    </a:r>
                  </a:p>
                </p:txBody>
              </p:sp>
              <p:sp>
                <p:nvSpPr>
                  <p:cNvPr id="16" name="文本框 15"/>
                  <p:cNvSpPr txBox="1"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7525691" y="5503572"/>
                    <a:ext cx="1022536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400" b="1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a:t>20</a:t>
                    </a:r>
                    <a:r>
                      <a:rPr lang="zh-CN" altLang="en-US" sz="2400" b="1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a:t>日后</a:t>
                    </a:r>
                  </a:p>
                </p:txBody>
              </p:sp>
              <p:sp>
                <p:nvSpPr>
                  <p:cNvPr id="17" name="文本框 16"/>
                  <p:cNvSpPr txBox="1"/>
                  <p:nvPr>
                    <p:custDataLst>
                      <p:tags r:id="rId16"/>
                    </p:custDataLst>
                  </p:nvPr>
                </p:nvSpPr>
                <p:spPr>
                  <a:xfrm>
                    <a:off x="8964777" y="5504410"/>
                    <a:ext cx="125870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400" b="1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a:t>  30</a:t>
                    </a:r>
                    <a:r>
                      <a:rPr lang="zh-CN" altLang="en-US" sz="2400" b="1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a:t>日后</a:t>
                    </a:r>
                  </a:p>
                </p:txBody>
              </p:sp>
            </p:grpSp>
            <p:pic>
              <p:nvPicPr>
                <p:cNvPr id="12" name="图片 11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18"/>
                <a:srcRect l="21377" t="3961" r="15467" b="373"/>
                <a:stretch>
                  <a:fillRect/>
                </a:stretch>
              </p:blipFill>
              <p:spPr>
                <a:xfrm>
                  <a:off x="4671040" y="2038864"/>
                  <a:ext cx="1510930" cy="3785921"/>
                </a:xfrm>
                <a:prstGeom prst="rect">
                  <a:avLst/>
                </a:prstGeom>
              </p:spPr>
            </p:pic>
            <p:pic>
              <p:nvPicPr>
                <p:cNvPr id="13" name="图片 12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19"/>
                <a:srcRect l="23960" t="3043" r="18107" b="1588"/>
                <a:stretch>
                  <a:fillRect/>
                </a:stretch>
              </p:blipFill>
              <p:spPr>
                <a:xfrm>
                  <a:off x="6335875" y="2016086"/>
                  <a:ext cx="1530000" cy="3808699"/>
                </a:xfrm>
                <a:prstGeom prst="rect">
                  <a:avLst/>
                </a:prstGeom>
              </p:spPr>
            </p:pic>
            <p:sp>
              <p:nvSpPr>
                <p:cNvPr id="14" name="文本框 13"/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3191263" y="5749607"/>
                  <a:ext cx="125474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400" b="1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开始时</a:t>
                  </a: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3102230" y="2043360"/>
                <a:ext cx="1409700" cy="3781425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8019780" y="2012277"/>
              <a:ext cx="1476375" cy="3812508"/>
            </a:xfrm>
            <a:prstGeom prst="rect">
              <a:avLst/>
            </a:prstGeom>
          </p:spPr>
        </p:pic>
      </p:grpSp>
      <p:pic>
        <p:nvPicPr>
          <p:cNvPr id="2" name="液体扩散">
            <a:hlinkClick r:id="" action="ppaction://media"/>
          </p:cNvPr>
          <p:cNvPicPr/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680325" y="2348865"/>
            <a:ext cx="3514090" cy="27832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96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hlinkClick r:id="rId7" action="ppaction://hlinkfile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70" y="2132965"/>
            <a:ext cx="3691255" cy="2547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9477" y="1412653"/>
            <a:ext cx="23202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固体扩散现象</a:t>
            </a:r>
          </a:p>
        </p:txBody>
      </p:sp>
      <p:pic>
        <p:nvPicPr>
          <p:cNvPr id="2" name="固体扩散现象">
            <a:hlinkClick r:id="" action="ppaction://media"/>
          </p:cNvPr>
          <p:cNvPicPr/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04380" y="2042160"/>
            <a:ext cx="3660775" cy="27298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30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63624" y="1528126"/>
            <a:ext cx="8686985" cy="19697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扩散：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263525" eaLnBrk="1" hangingPunct="1">
              <a:lnSpc>
                <a:spcPct val="150000"/>
              </a:lnSpc>
              <a:defRPr/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不同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的物质在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互相接触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时，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彼此进入对方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的现象。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263525" eaLnBrk="1" hangingPunct="1">
              <a:lnSpc>
                <a:spcPct val="150000"/>
              </a:lnSpc>
              <a:defRPr/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气体、液体、固体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都可以发生扩散。</a:t>
            </a:r>
            <a:endParaRPr lang="en-US" altLang="zh-CN" sz="2800" b="1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" name="Rectangle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63624" y="3882609"/>
            <a:ext cx="7921374" cy="132343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扩散现象表明：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263525" eaLnBrk="1" hangingPunct="1">
              <a:lnSpc>
                <a:spcPct val="150000"/>
              </a:lnSpc>
              <a:defRPr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一切物质的分子都在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不停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地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做无规则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的运动。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35280" y="260985"/>
            <a:ext cx="4647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二、分子热运动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4647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二、分子热运动</a:t>
            </a:r>
          </a:p>
        </p:txBody>
      </p:sp>
      <p:pic>
        <p:nvPicPr>
          <p:cNvPr id="2" name="水和酒精混合">
            <a:hlinkClick r:id="" action="ppaction://media"/>
          </p:cNvPr>
          <p:cNvPicPr/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9425" y="1628775"/>
            <a:ext cx="3683000" cy="31496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8919210" y="1858777"/>
            <a:ext cx="3039110" cy="521970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02B3C5">
                <a:lumMod val="75000"/>
              </a:srgbClr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分子之间有间隙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832374" y="2421361"/>
            <a:ext cx="2239328" cy="2229803"/>
          </a:xfrm>
          <a:prstGeom prst="rect">
            <a:avLst/>
          </a:prstGeom>
        </p:spPr>
      </p:pic>
      <p:sp>
        <p:nvSpPr>
          <p:cNvPr id="7" name="虚尾箭头 6"/>
          <p:cNvSpPr/>
          <p:nvPr>
            <p:custDataLst>
              <p:tags r:id="rId7"/>
            </p:custDataLst>
          </p:nvPr>
        </p:nvSpPr>
        <p:spPr>
          <a:xfrm>
            <a:off x="7929880" y="1858909"/>
            <a:ext cx="907256" cy="442913"/>
          </a:xfrm>
          <a:prstGeom prst="stripedRightArrow">
            <a:avLst/>
          </a:prstGeom>
          <a:solidFill>
            <a:sysClr val="window" lastClr="FFFFFF"/>
          </a:solidFill>
          <a:ln w="38100" cap="flat" cmpd="sng" algn="ctr">
            <a:solidFill>
              <a:srgbClr val="02B3C5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1350">
              <a:solidFill>
                <a:sysClr val="window" lastClr="FFFF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cxnSp>
        <p:nvCxnSpPr>
          <p:cNvPr id="8" name="直接箭头连接符 7"/>
          <p:cNvCxnSpPr/>
          <p:nvPr>
            <p:custDataLst>
              <p:tags r:id="rId8"/>
            </p:custDataLst>
          </p:nvPr>
        </p:nvCxnSpPr>
        <p:spPr>
          <a:xfrm flipV="1">
            <a:off x="8348980" y="3631036"/>
            <a:ext cx="834866" cy="74247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7610475" y="4445767"/>
            <a:ext cx="1789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酒精分子</a:t>
            </a:r>
          </a:p>
        </p:txBody>
      </p:sp>
      <p:cxnSp>
        <p:nvCxnSpPr>
          <p:cNvPr id="10" name="直接箭头连接符 9"/>
          <p:cNvCxnSpPr/>
          <p:nvPr>
            <p:custDataLst>
              <p:tags r:id="rId10"/>
            </p:custDataLst>
          </p:nvPr>
        </p:nvCxnSpPr>
        <p:spPr>
          <a:xfrm flipH="1" flipV="1">
            <a:off x="10184448" y="3307662"/>
            <a:ext cx="703421" cy="114823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10499090" y="4519930"/>
            <a:ext cx="1624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水分子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/>
          <a:srcRect l="40751" t="15974" r="38524" b="11401"/>
          <a:stretch>
            <a:fillRect/>
          </a:stretch>
        </p:blipFill>
        <p:spPr>
          <a:xfrm>
            <a:off x="5303977" y="1253776"/>
            <a:ext cx="1577559" cy="3109523"/>
          </a:xfrm>
          <a:prstGeom prst="roundRect">
            <a:avLst/>
          </a:prstGeom>
        </p:spPr>
      </p:pic>
      <p:sp>
        <p:nvSpPr>
          <p:cNvPr id="37" name="Rounded Rectangle 72"/>
          <p:cNvSpPr/>
          <p:nvPr>
            <p:custDataLst>
              <p:tags r:id="rId13"/>
            </p:custDataLst>
          </p:nvPr>
        </p:nvSpPr>
        <p:spPr>
          <a:xfrm>
            <a:off x="4305733" y="4614777"/>
            <a:ext cx="2624705" cy="907983"/>
          </a:xfrm>
          <a:prstGeom prst="roundRect">
            <a:avLst>
              <a:gd name="adj" fmla="val 21110"/>
            </a:avLst>
          </a:prstGeom>
          <a:gradFill>
            <a:gsLst>
              <a:gs pos="0">
                <a:srgbClr val="0070C0">
                  <a:shade val="30000"/>
                  <a:satMod val="115000"/>
                </a:srgbClr>
              </a:gs>
              <a:gs pos="44000">
                <a:srgbClr val="0070C0">
                  <a:shade val="67500"/>
                  <a:satMod val="115000"/>
                </a:srgbClr>
              </a:gs>
              <a:gs pos="100000">
                <a:srgbClr val="00B0F0"/>
              </a:gs>
            </a:gsLst>
            <a:lin ang="19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26670" algn="ctr">
              <a:defRPr/>
            </a:pPr>
            <a:r>
              <a:rPr lang="zh-CN" altLang="en-US" sz="2800" b="1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Calibri" panose="020F0502020204030204" pitchFamily="34" charset="0"/>
              </a:rPr>
              <a:t>混合后总体积小于100ml</a:t>
            </a:r>
          </a:p>
        </p:txBody>
      </p:sp>
      <p:sp>
        <p:nvSpPr>
          <p:cNvPr id="11" name="虚尾箭头 10"/>
          <p:cNvSpPr/>
          <p:nvPr>
            <p:custDataLst>
              <p:tags r:id="rId14"/>
            </p:custDataLst>
          </p:nvPr>
        </p:nvSpPr>
        <p:spPr>
          <a:xfrm>
            <a:off x="4396740" y="2637419"/>
            <a:ext cx="907256" cy="442913"/>
          </a:xfrm>
          <a:prstGeom prst="stripedRightArrow">
            <a:avLst/>
          </a:prstGeom>
          <a:solidFill>
            <a:sysClr val="window" lastClr="FFFFFF"/>
          </a:solidFill>
          <a:ln w="38100" cap="flat" cmpd="sng" algn="ctr">
            <a:solidFill>
              <a:srgbClr val="02B3C5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1350">
              <a:solidFill>
                <a:sysClr val="window" lastClr="FFFF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5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  <p:bldP spid="13" grpId="0"/>
      <p:bldP spid="37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DdiZjhmM2U1Njk0NDMyODA0NTRkYjRlYzdjNzYyYm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8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9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9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7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7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8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9"/>
  <p:tag name="KSO_WM_MEDIACOVER_FLAG" val="1"/>
  <p:tag name="KSO_WM_UNIT_MEDIACOVER_BTN_STATE" val="1"/>
  <p:tag name="KSO_WM_UNIT_MEDIACOVER_BTNRECT" val="0*0*0*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6"/>
  <p:tag name="KSO_WM_MEDIACOVER_FLAG" val="1"/>
  <p:tag name="KSO_WM_UNIT_MEDIACOVER_BTN_STATE" val="1"/>
  <p:tag name="KSO_WM_UNIT_MEDIACOVER_BTNRECT" val="0*0*0*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5"/>
  <p:tag name="KSO_WM_DIAGRAM_VIRTUALLY_FRAME" val="{&quot;height&quot;:332.21275590551187,&quot;left&quot;:243.51283464566927,&quot;top&quot;:137.92700787401574,&quot;width&quot;:503.4588188976377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6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4"/>
  <p:tag name="KSO_WM_DIAGRAM_VIRTUALLY_FRAME" val="{&quot;height&quot;:332.21275590551187,&quot;left&quot;:243.51283464566927,&quot;top&quot;:137.92700787401574,&quot;width&quot;:503.4588188976377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7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1"/>
  <p:tag name="KSO_WM_DIAGRAM_VIRTUALLY_FRAME" val="{&quot;height&quot;:332.21275590551187,&quot;left&quot;:243.51283464566927,&quot;top&quot;:137.92700787401574,&quot;width&quot;:503.4588188976377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2"/>
  <p:tag name="KSO_WM_DIAGRAM_VIRTUALLY_FRAME" val="{&quot;height&quot;:332.21275590551187,&quot;left&quot;:243.51283464566927,&quot;top&quot;:137.92700787401574,&quot;width&quot;:503.4588188976377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3"/>
  <p:tag name="KSO_WM_DIAGRAM_VIRTUALLY_FRAME" val="{&quot;height&quot;:332.21275590551187,&quot;left&quot;:243.51283464566927,&quot;top&quot;:137.92700787401574,&quot;width&quot;:503.4588188976377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8"/>
  <p:tag name="KSO_WM_DIAGRAM_VIRTUALLY_FRAME" val="{&quot;height&quot;:332.21275590551187,&quot;left&quot;:243.51283464566927,&quot;top&quot;:137.92700787401574,&quot;width&quot;:503.4588188976377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9"/>
  <p:tag name="KSO_WM_DIAGRAM_VIRTUALLY_FRAME" val="{&quot;height&quot;:332.21275590551187,&quot;left&quot;:243.51283464566927,&quot;top&quot;:137.92700787401574,&quot;width&quot;:503.4588188976377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0"/>
  <p:tag name="KSO_WM_DIAGRAM_VIRTUALLY_FRAME" val="{&quot;height&quot;:332.21275590551187,&quot;left&quot;:243.51283464566927,&quot;top&quot;:137.92700787401574,&quot;width&quot;:503.4588188976377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0"/>
  <p:tag name="KSO_WM_MEDIACOVER_FLAG" val="1"/>
  <p:tag name="KSO_WM_UNIT_MEDIACOVER_BTN_STATE" val="1"/>
  <p:tag name="KSO_WM_UNIT_MEDIACOVER_BTNRECT" val="0*0*0*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7"/>
  <p:tag name="KSO_WM_MEDIACOVER_FLAG" val="1"/>
  <p:tag name="KSO_WM_UNIT_MEDIACOVER_BTN_STATE" val="1"/>
  <p:tag name="KSO_WM_UNIT_MEDIACOVER_BTNRECT" val="0*0*0*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8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9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3"/>
  <p:tag name="KSO_WM_MEDIACOVER_FLAG" val="1"/>
  <p:tag name="KSO_WM_UNIT_MEDIACOVER_BTN_STATE" val="1"/>
  <p:tag name="KSO_WM_UNIT_MEDIACOVER_BTNRECT" val="0*0*0*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9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7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9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  <p:tag name="KSO_WM_DIAGRAM_VIRTUALLY_FRAME" val="{&quot;height&quot;:260.80748031496057,&quot;left&quot;:13.136850393700787,&quot;top&quot;:133.9027559055118,&quot;width&quot;:913.913464566929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  <p:tag name="KSO_WM_DIAGRAM_VIRTUALLY_FRAME" val="{&quot;height&quot;:260.80748031496057,&quot;left&quot;:13.136850393700787,&quot;top&quot;:133.9027559055118,&quot;width&quot;:913.913464566929}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9"/>
  <p:tag name="KSO_WM_DIAGRAM_VIRTUALLY_FRAME" val="{&quot;height&quot;:260.80748031496057,&quot;left&quot;:13.136850393700787,&quot;top&quot;:133.9027559055118,&quot;width&quot;:913.913464566929}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  <p:tag name="KSO_WM_DIAGRAM_VIRTUALLY_FRAME" val="{&quot;height&quot;:260.80748031496057,&quot;left&quot;:13.136850393700787,&quot;top&quot;:133.9027559055118,&quot;width&quot;:913.913464566929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  <p:tag name="KSO_WM_DIAGRAM_VIRTUALLY_FRAME" val="{&quot;height&quot;:260.80748031496057,&quot;left&quot;:13.136850393700787,&quot;top&quot;:133.9027559055118,&quot;width&quot;:913.913464566929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2"/>
  <p:tag name="KSO_WM_DIAGRAM_VIRTUALLY_FRAME" val="{&quot;height&quot;:260.80748031496057,&quot;left&quot;:13.136850393700787,&quot;top&quot;:133.9027559055118,&quot;width&quot;:913.913464566929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7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4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6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8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9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3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7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8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9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8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6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7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8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9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8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8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5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7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6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9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0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3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4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2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0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6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7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3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9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0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2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4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5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4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9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0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3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4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5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6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7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8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5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2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6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7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8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9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0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6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7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8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9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6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7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8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7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9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2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3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4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1"/>
</p:tagLst>
</file>

<file path=ppt/theme/theme1.xml><?xml version="1.0" encoding="utf-8"?>
<a:theme xmlns:a="http://schemas.openxmlformats.org/drawingml/2006/main" name="mykonglong.taobao.com">
  <a:themeElements>
    <a:clrScheme name="mykonglong.taobao.c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ykonglong.taobao.com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ykonglong.taobao.co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ykonglong.taobao.com">
  <a:themeElements>
    <a:clrScheme name="mykonglong.taobao.c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ykonglong.taobao.com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ykonglong.taobao.co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1388</Words>
  <Application>Microsoft Office PowerPoint</Application>
  <PresentationFormat>宽屏</PresentationFormat>
  <Paragraphs>186</Paragraphs>
  <Slides>38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49" baseType="lpstr">
      <vt:lpstr>黑体</vt:lpstr>
      <vt:lpstr>华文楷体</vt:lpstr>
      <vt:lpstr>楷体</vt:lpstr>
      <vt:lpstr>隶书</vt:lpstr>
      <vt:lpstr>微软雅黑</vt:lpstr>
      <vt:lpstr>Arial</vt:lpstr>
      <vt:lpstr>Calibri</vt:lpstr>
      <vt:lpstr>Times New Roman</vt:lpstr>
      <vt:lpstr>Wingdings</vt:lpstr>
      <vt:lpstr>mykonglong.taobao.com</vt:lpstr>
      <vt:lpstr>1_mykonglong.taobao.com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2025-07-22T19:28:43Z</cp:lastPrinted>
  <dcterms:created xsi:type="dcterms:W3CDTF">2025-07-22T19:28:43Z</dcterms:created>
  <dcterms:modified xsi:type="dcterms:W3CDTF">2025-07-26T01:28:22Z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