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heme/theme2.xml" ContentType="application/vnd.openxmlformats-officedocument.them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290" r:id="rId4"/>
    <p:sldId id="320" r:id="rId5"/>
    <p:sldId id="325" r:id="rId6"/>
    <p:sldId id="321" r:id="rId7"/>
    <p:sldId id="327" r:id="rId8"/>
    <p:sldId id="328" r:id="rId9"/>
    <p:sldId id="329" r:id="rId10"/>
    <p:sldId id="296" r:id="rId11"/>
    <p:sldId id="330" r:id="rId12"/>
    <p:sldId id="331" r:id="rId13"/>
    <p:sldId id="332" r:id="rId14"/>
    <p:sldId id="333" r:id="rId15"/>
    <p:sldId id="334" r:id="rId16"/>
    <p:sldId id="335" r:id="rId17"/>
    <p:sldId id="336" r:id="rId18"/>
    <p:sldId id="301" r:id="rId19"/>
    <p:sldId id="302" r:id="rId20"/>
    <p:sldId id="303" r:id="rId21"/>
    <p:sldId id="337" r:id="rId22"/>
    <p:sldId id="338" r:id="rId23"/>
    <p:sldId id="277" r:id="rId24"/>
    <p:sldId id="339" r:id="rId25"/>
    <p:sldId id="340" r:id="rId26"/>
    <p:sldId id="341" r:id="rId27"/>
    <p:sldId id="271" r:id="rId28"/>
    <p:sldId id="306" r:id="rId29"/>
    <p:sldId id="307" r:id="rId30"/>
    <p:sldId id="308" r:id="rId31"/>
    <p:sldId id="309" r:id="rId32"/>
    <p:sldId id="310" r:id="rId33"/>
    <p:sldId id="311" r:id="rId34"/>
    <p:sldId id="312" r:id="rId35"/>
  </p:sldIdLst>
  <p:sldSz cx="12192000" cy="6858000"/>
  <p:notesSz cx="6858000" cy="9144000"/>
  <p:custDataLst>
    <p:tags r:id="rId37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6" userDrawn="1">
          <p15:clr>
            <a:srgbClr val="A4A3A4"/>
          </p15:clr>
        </p15:guide>
        <p15:guide id="2" pos="38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74" d="100"/>
          <a:sy n="74" d="100"/>
        </p:scale>
        <p:origin x="96" y="240"/>
      </p:cViewPr>
      <p:guideLst>
        <p:guide orient="horz" pos="2096"/>
        <p:guide pos="380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2" Type="http://schemas.openxmlformats.org/officeDocument/2006/relationships/tags" Target="../tags/tag67.xml"/><Relationship Id="rId1" Type="http://schemas.openxmlformats.org/officeDocument/2006/relationships/theme" Target="../theme/theme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  <p:custDataLst>
              <p:tags r:id="rId2"/>
            </p:custDataLst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  <p:custDataLst>
              <p:tags r:id="rId3"/>
            </p:custDataLst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316" name="Rectangle 4"/>
          <p:cNvSpPr>
            <a:spLocks noGrp="1" noRot="1" noChangeAspect="1" noTextEdit="1"/>
          </p:cNvSpPr>
          <p:nvPr>
            <p:ph type="sldImg" idx="6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  <p:custDataLst>
              <p:tags r:id="rId5"/>
            </p:custDataLst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第二级</a:t>
            </a:r>
          </a:p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第三级</a:t>
            </a:r>
          </a:p>
          <a:p>
            <a:pPr marL="1371600" marR="0" lvl="3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第四级</a:t>
            </a:r>
          </a:p>
          <a:p>
            <a:pPr marL="1828800" marR="0" lvl="4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第五级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  <p:custDataLst>
              <p:tags r:id="rId6"/>
            </p:custDataLst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  <p:custDataLst>
              <p:tags r:id="rId7"/>
            </p:custDataLst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/>
            <a:fld id="{9A0DB2DC-4C9A-4742-B13C-FB6460FD3503}" type="slidenum">
              <a:rPr lang="en-US" altLang="zh-CN" sz="120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6.xml"/><Relationship Id="rId4" Type="http://schemas.openxmlformats.org/officeDocument/2006/relationships/tags" Target="../tags/tag6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8" name="日期占位符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8" name="日期占位符 6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7"/>
          <p:cNvSpPr>
            <a:spLocks noGrp="1"/>
          </p:cNvSpPr>
          <p:nvPr>
            <p:ph type="ftr" sz="quarter" idx="13"/>
            <p:custDataLst>
              <p:tags r:id="rId7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8"/>
          <p:cNvSpPr>
            <a:spLocks noGrp="1"/>
          </p:cNvSpPr>
          <p:nvPr>
            <p:ph type="sldNum" sz="quarter" idx="14"/>
            <p:custDataLst>
              <p:tags r:id="rId8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8" name="日期占位符 2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3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4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1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2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3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8" name="日期占位符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8" name="日期占位符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23" Type="http://schemas.openxmlformats.org/officeDocument/2006/relationships/image" Target="file:///D:\qq&#25991;&#20214;\712321467\Image\C2C\Image2\%7b75232B38-A165-1FB7-499C-2E1C792CACB5%7d.png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课件母版背景副本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2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8" name="Rectangle 3"/>
          <p:cNvSpPr>
            <a:spLocks noGrp="1"/>
          </p:cNvSpPr>
          <p:nvPr>
            <p:ph type="body" idx="5"/>
            <p:custDataLst>
              <p:tags r:id="rId15"/>
            </p:custDataLst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  <p:custDataLst>
              <p:tags r:id="rId16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7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8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  <p:pic>
        <p:nvPicPr>
          <p:cNvPr id="1031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2" r:link="rId2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56.xml"/><Relationship Id="rId13" Type="http://schemas.openxmlformats.org/officeDocument/2006/relationships/tags" Target="../tags/tag161.xml"/><Relationship Id="rId3" Type="http://schemas.openxmlformats.org/officeDocument/2006/relationships/video" Target="../media/media1.wmv"/><Relationship Id="rId7" Type="http://schemas.openxmlformats.org/officeDocument/2006/relationships/tags" Target="../tags/tag155.xml"/><Relationship Id="rId12" Type="http://schemas.openxmlformats.org/officeDocument/2006/relationships/tags" Target="../tags/tag160.xml"/><Relationship Id="rId17" Type="http://schemas.openxmlformats.org/officeDocument/2006/relationships/image" Target="../media/image8.jpeg"/><Relationship Id="rId2" Type="http://schemas.microsoft.com/office/2007/relationships/media" Target="../media/media1.wmv"/><Relationship Id="rId16" Type="http://schemas.openxmlformats.org/officeDocument/2006/relationships/image" Target="../media/image7.jpeg"/><Relationship Id="rId1" Type="http://schemas.openxmlformats.org/officeDocument/2006/relationships/tags" Target="../tags/tag151.xml"/><Relationship Id="rId6" Type="http://schemas.openxmlformats.org/officeDocument/2006/relationships/tags" Target="../tags/tag154.xml"/><Relationship Id="rId11" Type="http://schemas.openxmlformats.org/officeDocument/2006/relationships/tags" Target="../tags/tag159.xml"/><Relationship Id="rId5" Type="http://schemas.openxmlformats.org/officeDocument/2006/relationships/tags" Target="../tags/tag153.xml"/><Relationship Id="rId15" Type="http://schemas.openxmlformats.org/officeDocument/2006/relationships/image" Target="../media/image9.png"/><Relationship Id="rId10" Type="http://schemas.openxmlformats.org/officeDocument/2006/relationships/tags" Target="../tags/tag158.xml"/><Relationship Id="rId4" Type="http://schemas.openxmlformats.org/officeDocument/2006/relationships/tags" Target="../tags/tag152.xml"/><Relationship Id="rId9" Type="http://schemas.openxmlformats.org/officeDocument/2006/relationships/tags" Target="../tags/tag157.xml"/><Relationship Id="rId1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69.xml"/><Relationship Id="rId13" Type="http://schemas.openxmlformats.org/officeDocument/2006/relationships/tags" Target="../tags/tag174.xml"/><Relationship Id="rId3" Type="http://schemas.openxmlformats.org/officeDocument/2006/relationships/tags" Target="../tags/tag164.xml"/><Relationship Id="rId7" Type="http://schemas.openxmlformats.org/officeDocument/2006/relationships/tags" Target="../tags/tag168.xml"/><Relationship Id="rId12" Type="http://schemas.openxmlformats.org/officeDocument/2006/relationships/tags" Target="../tags/tag173.xml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tags" Target="../tags/tag167.xml"/><Relationship Id="rId11" Type="http://schemas.openxmlformats.org/officeDocument/2006/relationships/tags" Target="../tags/tag172.xml"/><Relationship Id="rId5" Type="http://schemas.openxmlformats.org/officeDocument/2006/relationships/tags" Target="../tags/tag166.xml"/><Relationship Id="rId10" Type="http://schemas.openxmlformats.org/officeDocument/2006/relationships/tags" Target="../tags/tag171.xml"/><Relationship Id="rId4" Type="http://schemas.openxmlformats.org/officeDocument/2006/relationships/tags" Target="../tags/tag165.xml"/><Relationship Id="rId9" Type="http://schemas.openxmlformats.org/officeDocument/2006/relationships/tags" Target="../tags/tag170.xml"/><Relationship Id="rId1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82.xml"/><Relationship Id="rId13" Type="http://schemas.openxmlformats.org/officeDocument/2006/relationships/tags" Target="../tags/tag187.xml"/><Relationship Id="rId18" Type="http://schemas.openxmlformats.org/officeDocument/2006/relationships/tags" Target="../tags/tag192.xml"/><Relationship Id="rId3" Type="http://schemas.openxmlformats.org/officeDocument/2006/relationships/tags" Target="../tags/tag177.xml"/><Relationship Id="rId7" Type="http://schemas.openxmlformats.org/officeDocument/2006/relationships/tags" Target="../tags/tag181.xml"/><Relationship Id="rId12" Type="http://schemas.openxmlformats.org/officeDocument/2006/relationships/tags" Target="../tags/tag186.xml"/><Relationship Id="rId17" Type="http://schemas.openxmlformats.org/officeDocument/2006/relationships/tags" Target="../tags/tag191.xml"/><Relationship Id="rId2" Type="http://schemas.openxmlformats.org/officeDocument/2006/relationships/tags" Target="../tags/tag176.xml"/><Relationship Id="rId16" Type="http://schemas.openxmlformats.org/officeDocument/2006/relationships/tags" Target="../tags/tag190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175.xml"/><Relationship Id="rId6" Type="http://schemas.openxmlformats.org/officeDocument/2006/relationships/tags" Target="../tags/tag180.xml"/><Relationship Id="rId11" Type="http://schemas.openxmlformats.org/officeDocument/2006/relationships/tags" Target="../tags/tag185.xml"/><Relationship Id="rId5" Type="http://schemas.openxmlformats.org/officeDocument/2006/relationships/tags" Target="../tags/tag179.xml"/><Relationship Id="rId15" Type="http://schemas.openxmlformats.org/officeDocument/2006/relationships/tags" Target="../tags/tag189.xml"/><Relationship Id="rId10" Type="http://schemas.openxmlformats.org/officeDocument/2006/relationships/tags" Target="../tags/tag184.xml"/><Relationship Id="rId19" Type="http://schemas.openxmlformats.org/officeDocument/2006/relationships/tags" Target="../tags/tag193.xml"/><Relationship Id="rId4" Type="http://schemas.openxmlformats.org/officeDocument/2006/relationships/tags" Target="../tags/tag178.xml"/><Relationship Id="rId9" Type="http://schemas.openxmlformats.org/officeDocument/2006/relationships/tags" Target="../tags/tag183.xml"/><Relationship Id="rId14" Type="http://schemas.openxmlformats.org/officeDocument/2006/relationships/tags" Target="../tags/tag18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196.xml"/><Relationship Id="rId7" Type="http://schemas.openxmlformats.org/officeDocument/2006/relationships/image" Target="../media/image10.jpeg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98.xml"/><Relationship Id="rId4" Type="http://schemas.openxmlformats.org/officeDocument/2006/relationships/tags" Target="../tags/tag19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206.xml"/><Relationship Id="rId3" Type="http://schemas.openxmlformats.org/officeDocument/2006/relationships/tags" Target="../tags/tag201.xml"/><Relationship Id="rId7" Type="http://schemas.openxmlformats.org/officeDocument/2006/relationships/tags" Target="../tags/tag205.xml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6" Type="http://schemas.openxmlformats.org/officeDocument/2006/relationships/tags" Target="../tags/tag204.xml"/><Relationship Id="rId5" Type="http://schemas.openxmlformats.org/officeDocument/2006/relationships/tags" Target="../tags/tag203.xml"/><Relationship Id="rId10" Type="http://schemas.openxmlformats.org/officeDocument/2006/relationships/image" Target="../media/image10.jpeg"/><Relationship Id="rId4" Type="http://schemas.openxmlformats.org/officeDocument/2006/relationships/tags" Target="../tags/tag202.xml"/><Relationship Id="rId9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214.xml"/><Relationship Id="rId3" Type="http://schemas.openxmlformats.org/officeDocument/2006/relationships/tags" Target="../tags/tag209.xml"/><Relationship Id="rId7" Type="http://schemas.openxmlformats.org/officeDocument/2006/relationships/tags" Target="../tags/tag213.xml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6" Type="http://schemas.openxmlformats.org/officeDocument/2006/relationships/tags" Target="../tags/tag212.xml"/><Relationship Id="rId5" Type="http://schemas.openxmlformats.org/officeDocument/2006/relationships/tags" Target="../tags/tag211.xml"/><Relationship Id="rId10" Type="http://schemas.openxmlformats.org/officeDocument/2006/relationships/image" Target="../media/image10.jpeg"/><Relationship Id="rId4" Type="http://schemas.openxmlformats.org/officeDocument/2006/relationships/tags" Target="../tags/tag210.xml"/><Relationship Id="rId9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22.xml"/><Relationship Id="rId13" Type="http://schemas.openxmlformats.org/officeDocument/2006/relationships/tags" Target="../tags/tag227.xml"/><Relationship Id="rId18" Type="http://schemas.openxmlformats.org/officeDocument/2006/relationships/tags" Target="../tags/tag232.xml"/><Relationship Id="rId3" Type="http://schemas.openxmlformats.org/officeDocument/2006/relationships/tags" Target="../tags/tag217.xml"/><Relationship Id="rId7" Type="http://schemas.openxmlformats.org/officeDocument/2006/relationships/tags" Target="../tags/tag221.xml"/><Relationship Id="rId12" Type="http://schemas.openxmlformats.org/officeDocument/2006/relationships/tags" Target="../tags/tag226.xml"/><Relationship Id="rId17" Type="http://schemas.openxmlformats.org/officeDocument/2006/relationships/tags" Target="../tags/tag231.xml"/><Relationship Id="rId2" Type="http://schemas.openxmlformats.org/officeDocument/2006/relationships/tags" Target="../tags/tag216.xml"/><Relationship Id="rId16" Type="http://schemas.openxmlformats.org/officeDocument/2006/relationships/tags" Target="../tags/tag230.xml"/><Relationship Id="rId20" Type="http://schemas.openxmlformats.org/officeDocument/2006/relationships/image" Target="../media/image5.jpeg"/><Relationship Id="rId1" Type="http://schemas.openxmlformats.org/officeDocument/2006/relationships/tags" Target="../tags/tag215.xml"/><Relationship Id="rId6" Type="http://schemas.openxmlformats.org/officeDocument/2006/relationships/tags" Target="../tags/tag220.xml"/><Relationship Id="rId11" Type="http://schemas.openxmlformats.org/officeDocument/2006/relationships/tags" Target="../tags/tag225.xml"/><Relationship Id="rId5" Type="http://schemas.openxmlformats.org/officeDocument/2006/relationships/tags" Target="../tags/tag219.xml"/><Relationship Id="rId15" Type="http://schemas.openxmlformats.org/officeDocument/2006/relationships/tags" Target="../tags/tag229.xml"/><Relationship Id="rId10" Type="http://schemas.openxmlformats.org/officeDocument/2006/relationships/tags" Target="../tags/tag224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218.xml"/><Relationship Id="rId9" Type="http://schemas.openxmlformats.org/officeDocument/2006/relationships/tags" Target="../tags/tag223.xml"/><Relationship Id="rId14" Type="http://schemas.openxmlformats.org/officeDocument/2006/relationships/tags" Target="../tags/tag228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245.xml"/><Relationship Id="rId18" Type="http://schemas.openxmlformats.org/officeDocument/2006/relationships/tags" Target="../tags/tag250.xml"/><Relationship Id="rId26" Type="http://schemas.openxmlformats.org/officeDocument/2006/relationships/tags" Target="../tags/tag258.xml"/><Relationship Id="rId3" Type="http://schemas.openxmlformats.org/officeDocument/2006/relationships/tags" Target="../tags/tag235.xml"/><Relationship Id="rId21" Type="http://schemas.openxmlformats.org/officeDocument/2006/relationships/tags" Target="../tags/tag253.xml"/><Relationship Id="rId34" Type="http://schemas.openxmlformats.org/officeDocument/2006/relationships/image" Target="../media/image13.png"/><Relationship Id="rId7" Type="http://schemas.openxmlformats.org/officeDocument/2006/relationships/tags" Target="../tags/tag239.xml"/><Relationship Id="rId12" Type="http://schemas.openxmlformats.org/officeDocument/2006/relationships/tags" Target="../tags/tag244.xml"/><Relationship Id="rId17" Type="http://schemas.openxmlformats.org/officeDocument/2006/relationships/tags" Target="../tags/tag249.xml"/><Relationship Id="rId25" Type="http://schemas.openxmlformats.org/officeDocument/2006/relationships/tags" Target="../tags/tag257.xml"/><Relationship Id="rId33" Type="http://schemas.openxmlformats.org/officeDocument/2006/relationships/image" Target="../media/image10.jpeg"/><Relationship Id="rId2" Type="http://schemas.openxmlformats.org/officeDocument/2006/relationships/tags" Target="../tags/tag234.xml"/><Relationship Id="rId16" Type="http://schemas.openxmlformats.org/officeDocument/2006/relationships/tags" Target="../tags/tag248.xml"/><Relationship Id="rId20" Type="http://schemas.openxmlformats.org/officeDocument/2006/relationships/tags" Target="../tags/tag252.xml"/><Relationship Id="rId29" Type="http://schemas.openxmlformats.org/officeDocument/2006/relationships/tags" Target="../tags/tag261.xml"/><Relationship Id="rId1" Type="http://schemas.openxmlformats.org/officeDocument/2006/relationships/tags" Target="../tags/tag233.xml"/><Relationship Id="rId6" Type="http://schemas.openxmlformats.org/officeDocument/2006/relationships/tags" Target="../tags/tag238.xml"/><Relationship Id="rId11" Type="http://schemas.openxmlformats.org/officeDocument/2006/relationships/tags" Target="../tags/tag243.xml"/><Relationship Id="rId24" Type="http://schemas.openxmlformats.org/officeDocument/2006/relationships/tags" Target="../tags/tag256.xml"/><Relationship Id="rId32" Type="http://schemas.openxmlformats.org/officeDocument/2006/relationships/image" Target="../media/image12.jpeg"/><Relationship Id="rId5" Type="http://schemas.openxmlformats.org/officeDocument/2006/relationships/tags" Target="../tags/tag237.xml"/><Relationship Id="rId15" Type="http://schemas.openxmlformats.org/officeDocument/2006/relationships/tags" Target="../tags/tag247.xml"/><Relationship Id="rId23" Type="http://schemas.openxmlformats.org/officeDocument/2006/relationships/tags" Target="../tags/tag255.xml"/><Relationship Id="rId28" Type="http://schemas.openxmlformats.org/officeDocument/2006/relationships/tags" Target="../tags/tag260.xml"/><Relationship Id="rId10" Type="http://schemas.openxmlformats.org/officeDocument/2006/relationships/tags" Target="../tags/tag242.xml"/><Relationship Id="rId19" Type="http://schemas.openxmlformats.org/officeDocument/2006/relationships/tags" Target="../tags/tag251.xml"/><Relationship Id="rId31" Type="http://schemas.openxmlformats.org/officeDocument/2006/relationships/image" Target="../media/image11.jpeg"/><Relationship Id="rId4" Type="http://schemas.openxmlformats.org/officeDocument/2006/relationships/tags" Target="../tags/tag236.xml"/><Relationship Id="rId9" Type="http://schemas.openxmlformats.org/officeDocument/2006/relationships/tags" Target="../tags/tag241.xml"/><Relationship Id="rId14" Type="http://schemas.openxmlformats.org/officeDocument/2006/relationships/tags" Target="../tags/tag246.xml"/><Relationship Id="rId22" Type="http://schemas.openxmlformats.org/officeDocument/2006/relationships/tags" Target="../tags/tag254.xml"/><Relationship Id="rId27" Type="http://schemas.openxmlformats.org/officeDocument/2006/relationships/tags" Target="../tags/tag259.xml"/><Relationship Id="rId30" Type="http://schemas.openxmlformats.org/officeDocument/2006/relationships/slideLayout" Target="../slideLayouts/slideLayout2.xml"/><Relationship Id="rId8" Type="http://schemas.openxmlformats.org/officeDocument/2006/relationships/tags" Target="../tags/tag24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69.xml"/><Relationship Id="rId13" Type="http://schemas.openxmlformats.org/officeDocument/2006/relationships/tags" Target="../tags/tag274.xml"/><Relationship Id="rId18" Type="http://schemas.openxmlformats.org/officeDocument/2006/relationships/tags" Target="../tags/tag279.xml"/><Relationship Id="rId26" Type="http://schemas.openxmlformats.org/officeDocument/2006/relationships/image" Target="../media/image14.jpeg"/><Relationship Id="rId3" Type="http://schemas.openxmlformats.org/officeDocument/2006/relationships/tags" Target="../tags/tag264.xml"/><Relationship Id="rId21" Type="http://schemas.openxmlformats.org/officeDocument/2006/relationships/tags" Target="../tags/tag282.xml"/><Relationship Id="rId7" Type="http://schemas.openxmlformats.org/officeDocument/2006/relationships/tags" Target="../tags/tag268.xml"/><Relationship Id="rId12" Type="http://schemas.openxmlformats.org/officeDocument/2006/relationships/tags" Target="../tags/tag273.xml"/><Relationship Id="rId17" Type="http://schemas.openxmlformats.org/officeDocument/2006/relationships/tags" Target="../tags/tag278.xml"/><Relationship Id="rId25" Type="http://schemas.openxmlformats.org/officeDocument/2006/relationships/slideLayout" Target="../slideLayouts/slideLayout7.xml"/><Relationship Id="rId2" Type="http://schemas.openxmlformats.org/officeDocument/2006/relationships/tags" Target="../tags/tag263.xml"/><Relationship Id="rId16" Type="http://schemas.openxmlformats.org/officeDocument/2006/relationships/tags" Target="../tags/tag277.xml"/><Relationship Id="rId20" Type="http://schemas.openxmlformats.org/officeDocument/2006/relationships/tags" Target="../tags/tag281.xml"/><Relationship Id="rId1" Type="http://schemas.openxmlformats.org/officeDocument/2006/relationships/tags" Target="../tags/tag262.xml"/><Relationship Id="rId6" Type="http://schemas.openxmlformats.org/officeDocument/2006/relationships/tags" Target="../tags/tag267.xml"/><Relationship Id="rId11" Type="http://schemas.openxmlformats.org/officeDocument/2006/relationships/tags" Target="../tags/tag272.xml"/><Relationship Id="rId24" Type="http://schemas.openxmlformats.org/officeDocument/2006/relationships/tags" Target="../tags/tag285.xml"/><Relationship Id="rId5" Type="http://schemas.openxmlformats.org/officeDocument/2006/relationships/tags" Target="../tags/tag266.xml"/><Relationship Id="rId15" Type="http://schemas.openxmlformats.org/officeDocument/2006/relationships/tags" Target="../tags/tag276.xml"/><Relationship Id="rId23" Type="http://schemas.openxmlformats.org/officeDocument/2006/relationships/tags" Target="../tags/tag284.xml"/><Relationship Id="rId10" Type="http://schemas.openxmlformats.org/officeDocument/2006/relationships/tags" Target="../tags/tag271.xml"/><Relationship Id="rId19" Type="http://schemas.openxmlformats.org/officeDocument/2006/relationships/tags" Target="../tags/tag280.xml"/><Relationship Id="rId4" Type="http://schemas.openxmlformats.org/officeDocument/2006/relationships/tags" Target="../tags/tag265.xml"/><Relationship Id="rId9" Type="http://schemas.openxmlformats.org/officeDocument/2006/relationships/tags" Target="../tags/tag270.xml"/><Relationship Id="rId14" Type="http://schemas.openxmlformats.org/officeDocument/2006/relationships/tags" Target="../tags/tag275.xml"/><Relationship Id="rId22" Type="http://schemas.openxmlformats.org/officeDocument/2006/relationships/tags" Target="../tags/tag28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293.xml"/><Relationship Id="rId13" Type="http://schemas.openxmlformats.org/officeDocument/2006/relationships/tags" Target="../tags/tag298.xml"/><Relationship Id="rId18" Type="http://schemas.openxmlformats.org/officeDocument/2006/relationships/tags" Target="../tags/tag303.xml"/><Relationship Id="rId3" Type="http://schemas.openxmlformats.org/officeDocument/2006/relationships/tags" Target="../tags/tag288.xml"/><Relationship Id="rId21" Type="http://schemas.openxmlformats.org/officeDocument/2006/relationships/tags" Target="../tags/tag306.xml"/><Relationship Id="rId7" Type="http://schemas.openxmlformats.org/officeDocument/2006/relationships/tags" Target="../tags/tag292.xml"/><Relationship Id="rId12" Type="http://schemas.openxmlformats.org/officeDocument/2006/relationships/tags" Target="../tags/tag297.xml"/><Relationship Id="rId17" Type="http://schemas.openxmlformats.org/officeDocument/2006/relationships/tags" Target="../tags/tag302.xml"/><Relationship Id="rId25" Type="http://schemas.openxmlformats.org/officeDocument/2006/relationships/image" Target="../media/image15.jpeg"/><Relationship Id="rId2" Type="http://schemas.openxmlformats.org/officeDocument/2006/relationships/tags" Target="../tags/tag287.xml"/><Relationship Id="rId16" Type="http://schemas.openxmlformats.org/officeDocument/2006/relationships/tags" Target="../tags/tag301.xml"/><Relationship Id="rId20" Type="http://schemas.openxmlformats.org/officeDocument/2006/relationships/tags" Target="../tags/tag305.xml"/><Relationship Id="rId1" Type="http://schemas.openxmlformats.org/officeDocument/2006/relationships/tags" Target="../tags/tag286.xml"/><Relationship Id="rId6" Type="http://schemas.openxmlformats.org/officeDocument/2006/relationships/tags" Target="../tags/tag291.xml"/><Relationship Id="rId11" Type="http://schemas.openxmlformats.org/officeDocument/2006/relationships/tags" Target="../tags/tag296.xml"/><Relationship Id="rId24" Type="http://schemas.openxmlformats.org/officeDocument/2006/relationships/slideLayout" Target="../slideLayouts/slideLayout7.xml"/><Relationship Id="rId5" Type="http://schemas.openxmlformats.org/officeDocument/2006/relationships/tags" Target="../tags/tag290.xml"/><Relationship Id="rId15" Type="http://schemas.openxmlformats.org/officeDocument/2006/relationships/tags" Target="../tags/tag300.xml"/><Relationship Id="rId23" Type="http://schemas.openxmlformats.org/officeDocument/2006/relationships/tags" Target="../tags/tag308.xml"/><Relationship Id="rId10" Type="http://schemas.openxmlformats.org/officeDocument/2006/relationships/tags" Target="../tags/tag295.xml"/><Relationship Id="rId19" Type="http://schemas.openxmlformats.org/officeDocument/2006/relationships/tags" Target="../tags/tag304.xml"/><Relationship Id="rId4" Type="http://schemas.openxmlformats.org/officeDocument/2006/relationships/tags" Target="../tags/tag289.xml"/><Relationship Id="rId9" Type="http://schemas.openxmlformats.org/officeDocument/2006/relationships/tags" Target="../tags/tag294.xml"/><Relationship Id="rId14" Type="http://schemas.openxmlformats.org/officeDocument/2006/relationships/tags" Target="../tags/tag299.xml"/><Relationship Id="rId22" Type="http://schemas.openxmlformats.org/officeDocument/2006/relationships/tags" Target="../tags/tag30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tags" Target="../tags/tag311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310.xml"/><Relationship Id="rId1" Type="http://schemas.openxmlformats.org/officeDocument/2006/relationships/tags" Target="../tags/tag309.xml"/><Relationship Id="rId6" Type="http://schemas.openxmlformats.org/officeDocument/2006/relationships/tags" Target="../tags/tag314.xml"/><Relationship Id="rId5" Type="http://schemas.openxmlformats.org/officeDocument/2006/relationships/tags" Target="../tags/tag313.xml"/><Relationship Id="rId4" Type="http://schemas.openxmlformats.org/officeDocument/2006/relationships/tags" Target="../tags/tag312.xml"/><Relationship Id="rId9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322.xml"/><Relationship Id="rId13" Type="http://schemas.openxmlformats.org/officeDocument/2006/relationships/tags" Target="../tags/tag327.xml"/><Relationship Id="rId18" Type="http://schemas.openxmlformats.org/officeDocument/2006/relationships/tags" Target="../tags/tag332.xml"/><Relationship Id="rId3" Type="http://schemas.openxmlformats.org/officeDocument/2006/relationships/tags" Target="../tags/tag317.xml"/><Relationship Id="rId21" Type="http://schemas.openxmlformats.org/officeDocument/2006/relationships/tags" Target="../tags/tag335.xml"/><Relationship Id="rId7" Type="http://schemas.openxmlformats.org/officeDocument/2006/relationships/tags" Target="../tags/tag321.xml"/><Relationship Id="rId12" Type="http://schemas.openxmlformats.org/officeDocument/2006/relationships/tags" Target="../tags/tag326.xml"/><Relationship Id="rId17" Type="http://schemas.openxmlformats.org/officeDocument/2006/relationships/tags" Target="../tags/tag331.xml"/><Relationship Id="rId2" Type="http://schemas.openxmlformats.org/officeDocument/2006/relationships/tags" Target="../tags/tag316.xml"/><Relationship Id="rId16" Type="http://schemas.openxmlformats.org/officeDocument/2006/relationships/tags" Target="../tags/tag330.xml"/><Relationship Id="rId20" Type="http://schemas.openxmlformats.org/officeDocument/2006/relationships/tags" Target="../tags/tag334.xml"/><Relationship Id="rId1" Type="http://schemas.openxmlformats.org/officeDocument/2006/relationships/tags" Target="../tags/tag315.xml"/><Relationship Id="rId6" Type="http://schemas.openxmlformats.org/officeDocument/2006/relationships/tags" Target="../tags/tag320.xml"/><Relationship Id="rId11" Type="http://schemas.openxmlformats.org/officeDocument/2006/relationships/tags" Target="../tags/tag325.xml"/><Relationship Id="rId24" Type="http://schemas.openxmlformats.org/officeDocument/2006/relationships/image" Target="../media/image18.jpeg"/><Relationship Id="rId5" Type="http://schemas.openxmlformats.org/officeDocument/2006/relationships/tags" Target="../tags/tag319.xml"/><Relationship Id="rId15" Type="http://schemas.openxmlformats.org/officeDocument/2006/relationships/tags" Target="../tags/tag329.xml"/><Relationship Id="rId23" Type="http://schemas.openxmlformats.org/officeDocument/2006/relationships/slideLayout" Target="../slideLayouts/slideLayout2.xml"/><Relationship Id="rId10" Type="http://schemas.openxmlformats.org/officeDocument/2006/relationships/tags" Target="../tags/tag324.xml"/><Relationship Id="rId19" Type="http://schemas.openxmlformats.org/officeDocument/2006/relationships/tags" Target="../tags/tag333.xml"/><Relationship Id="rId4" Type="http://schemas.openxmlformats.org/officeDocument/2006/relationships/tags" Target="../tags/tag318.xml"/><Relationship Id="rId9" Type="http://schemas.openxmlformats.org/officeDocument/2006/relationships/tags" Target="../tags/tag323.xml"/><Relationship Id="rId14" Type="http://schemas.openxmlformats.org/officeDocument/2006/relationships/tags" Target="../tags/tag328.xml"/><Relationship Id="rId22" Type="http://schemas.openxmlformats.org/officeDocument/2006/relationships/tags" Target="../tags/tag3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339.xml"/><Relationship Id="rId7" Type="http://schemas.openxmlformats.org/officeDocument/2006/relationships/image" Target="../media/image19.jpeg"/><Relationship Id="rId2" Type="http://schemas.openxmlformats.org/officeDocument/2006/relationships/tags" Target="../tags/tag338.xml"/><Relationship Id="rId1" Type="http://schemas.openxmlformats.org/officeDocument/2006/relationships/tags" Target="../tags/tag33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41.xml"/><Relationship Id="rId4" Type="http://schemas.openxmlformats.org/officeDocument/2006/relationships/tags" Target="../tags/tag3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344.xml"/><Relationship Id="rId2" Type="http://schemas.openxmlformats.org/officeDocument/2006/relationships/tags" Target="../tags/tag343.xml"/><Relationship Id="rId1" Type="http://schemas.openxmlformats.org/officeDocument/2006/relationships/tags" Target="../tags/tag342.xml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352.xml"/><Relationship Id="rId13" Type="http://schemas.openxmlformats.org/officeDocument/2006/relationships/tags" Target="../tags/tag357.xml"/><Relationship Id="rId18" Type="http://schemas.openxmlformats.org/officeDocument/2006/relationships/tags" Target="../tags/tag362.xml"/><Relationship Id="rId3" Type="http://schemas.openxmlformats.org/officeDocument/2006/relationships/tags" Target="../tags/tag347.xml"/><Relationship Id="rId21" Type="http://schemas.openxmlformats.org/officeDocument/2006/relationships/tags" Target="../tags/tag365.xml"/><Relationship Id="rId7" Type="http://schemas.openxmlformats.org/officeDocument/2006/relationships/tags" Target="../tags/tag351.xml"/><Relationship Id="rId12" Type="http://schemas.openxmlformats.org/officeDocument/2006/relationships/tags" Target="../tags/tag356.xml"/><Relationship Id="rId17" Type="http://schemas.openxmlformats.org/officeDocument/2006/relationships/tags" Target="../tags/tag361.xml"/><Relationship Id="rId2" Type="http://schemas.openxmlformats.org/officeDocument/2006/relationships/tags" Target="../tags/tag346.xml"/><Relationship Id="rId16" Type="http://schemas.openxmlformats.org/officeDocument/2006/relationships/tags" Target="../tags/tag360.xml"/><Relationship Id="rId20" Type="http://schemas.openxmlformats.org/officeDocument/2006/relationships/tags" Target="../tags/tag364.xml"/><Relationship Id="rId1" Type="http://schemas.openxmlformats.org/officeDocument/2006/relationships/tags" Target="../tags/tag345.xml"/><Relationship Id="rId6" Type="http://schemas.openxmlformats.org/officeDocument/2006/relationships/tags" Target="../tags/tag350.xml"/><Relationship Id="rId11" Type="http://schemas.openxmlformats.org/officeDocument/2006/relationships/tags" Target="../tags/tag355.xml"/><Relationship Id="rId5" Type="http://schemas.openxmlformats.org/officeDocument/2006/relationships/tags" Target="../tags/tag349.xml"/><Relationship Id="rId15" Type="http://schemas.openxmlformats.org/officeDocument/2006/relationships/tags" Target="../tags/tag359.xml"/><Relationship Id="rId23" Type="http://schemas.openxmlformats.org/officeDocument/2006/relationships/slideLayout" Target="../slideLayouts/slideLayout7.xml"/><Relationship Id="rId10" Type="http://schemas.openxmlformats.org/officeDocument/2006/relationships/tags" Target="../tags/tag354.xml"/><Relationship Id="rId19" Type="http://schemas.openxmlformats.org/officeDocument/2006/relationships/tags" Target="../tags/tag363.xml"/><Relationship Id="rId4" Type="http://schemas.openxmlformats.org/officeDocument/2006/relationships/tags" Target="../tags/tag348.xml"/><Relationship Id="rId9" Type="http://schemas.openxmlformats.org/officeDocument/2006/relationships/tags" Target="../tags/tag353.xml"/><Relationship Id="rId14" Type="http://schemas.openxmlformats.org/officeDocument/2006/relationships/tags" Target="../tags/tag358.xml"/><Relationship Id="rId22" Type="http://schemas.openxmlformats.org/officeDocument/2006/relationships/tags" Target="../tags/tag36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68.xml"/><Relationship Id="rId1" Type="http://schemas.openxmlformats.org/officeDocument/2006/relationships/tags" Target="../tags/tag36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376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371.xml"/><Relationship Id="rId7" Type="http://schemas.openxmlformats.org/officeDocument/2006/relationships/tags" Target="../tags/tag375.xml"/><Relationship Id="rId12" Type="http://schemas.openxmlformats.org/officeDocument/2006/relationships/tags" Target="../tags/tag380.xml"/><Relationship Id="rId2" Type="http://schemas.openxmlformats.org/officeDocument/2006/relationships/tags" Target="../tags/tag370.xml"/><Relationship Id="rId1" Type="http://schemas.openxmlformats.org/officeDocument/2006/relationships/tags" Target="../tags/tag369.xml"/><Relationship Id="rId6" Type="http://schemas.openxmlformats.org/officeDocument/2006/relationships/tags" Target="../tags/tag374.xml"/><Relationship Id="rId11" Type="http://schemas.openxmlformats.org/officeDocument/2006/relationships/tags" Target="../tags/tag379.xml"/><Relationship Id="rId5" Type="http://schemas.openxmlformats.org/officeDocument/2006/relationships/tags" Target="../tags/tag373.xml"/><Relationship Id="rId10" Type="http://schemas.openxmlformats.org/officeDocument/2006/relationships/tags" Target="../tags/tag378.xml"/><Relationship Id="rId4" Type="http://schemas.openxmlformats.org/officeDocument/2006/relationships/tags" Target="../tags/tag372.xml"/><Relationship Id="rId9" Type="http://schemas.openxmlformats.org/officeDocument/2006/relationships/tags" Target="../tags/tag37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383.xml"/><Relationship Id="rId2" Type="http://schemas.openxmlformats.org/officeDocument/2006/relationships/tags" Target="../tags/tag382.xml"/><Relationship Id="rId1" Type="http://schemas.openxmlformats.org/officeDocument/2006/relationships/tags" Target="../tags/tag381.xml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386.xml"/><Relationship Id="rId2" Type="http://schemas.openxmlformats.org/officeDocument/2006/relationships/tags" Target="../tags/tag385.xml"/><Relationship Id="rId1" Type="http://schemas.openxmlformats.org/officeDocument/2006/relationships/tags" Target="../tags/tag384.xml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389.xml"/><Relationship Id="rId2" Type="http://schemas.openxmlformats.org/officeDocument/2006/relationships/tags" Target="../tags/tag388.xml"/><Relationship Id="rId1" Type="http://schemas.openxmlformats.org/officeDocument/2006/relationships/tags" Target="../tags/tag387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392.xml"/><Relationship Id="rId2" Type="http://schemas.openxmlformats.org/officeDocument/2006/relationships/tags" Target="../tags/tag391.xml"/><Relationship Id="rId1" Type="http://schemas.openxmlformats.org/officeDocument/2006/relationships/tags" Target="../tags/tag390.xml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400.xml"/><Relationship Id="rId13" Type="http://schemas.openxmlformats.org/officeDocument/2006/relationships/image" Target="../media/image22.jpeg"/><Relationship Id="rId3" Type="http://schemas.openxmlformats.org/officeDocument/2006/relationships/tags" Target="../tags/tag395.xml"/><Relationship Id="rId7" Type="http://schemas.openxmlformats.org/officeDocument/2006/relationships/tags" Target="../tags/tag399.xml"/><Relationship Id="rId12" Type="http://schemas.openxmlformats.org/officeDocument/2006/relationships/image" Target="../media/image21.jpeg"/><Relationship Id="rId2" Type="http://schemas.openxmlformats.org/officeDocument/2006/relationships/tags" Target="../tags/tag394.xml"/><Relationship Id="rId1" Type="http://schemas.openxmlformats.org/officeDocument/2006/relationships/tags" Target="../tags/tag393.xml"/><Relationship Id="rId6" Type="http://schemas.openxmlformats.org/officeDocument/2006/relationships/tags" Target="../tags/tag398.xml"/><Relationship Id="rId11" Type="http://schemas.openxmlformats.org/officeDocument/2006/relationships/image" Target="../media/image20.jpeg"/><Relationship Id="rId5" Type="http://schemas.openxmlformats.org/officeDocument/2006/relationships/tags" Target="../tags/tag397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396.xml"/><Relationship Id="rId9" Type="http://schemas.openxmlformats.org/officeDocument/2006/relationships/tags" Target="../tags/tag40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404.xml"/><Relationship Id="rId2" Type="http://schemas.openxmlformats.org/officeDocument/2006/relationships/tags" Target="../tags/tag403.xml"/><Relationship Id="rId1" Type="http://schemas.openxmlformats.org/officeDocument/2006/relationships/tags" Target="../tags/tag402.xml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407.xml"/><Relationship Id="rId2" Type="http://schemas.openxmlformats.org/officeDocument/2006/relationships/tags" Target="../tags/tag406.xml"/><Relationship Id="rId1" Type="http://schemas.openxmlformats.org/officeDocument/2006/relationships/tags" Target="../tags/tag405.xml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410.xml"/><Relationship Id="rId2" Type="http://schemas.openxmlformats.org/officeDocument/2006/relationships/tags" Target="../tags/tag409.xml"/><Relationship Id="rId1" Type="http://schemas.openxmlformats.org/officeDocument/2006/relationships/tags" Target="../tags/tag408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90.xml"/><Relationship Id="rId3" Type="http://schemas.openxmlformats.org/officeDocument/2006/relationships/tags" Target="../tags/tag85.xml"/><Relationship Id="rId7" Type="http://schemas.openxmlformats.org/officeDocument/2006/relationships/tags" Target="../tags/tag89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image" Target="../media/image4.png"/><Relationship Id="rId5" Type="http://schemas.openxmlformats.org/officeDocument/2006/relationships/tags" Target="../tags/tag87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86.xml"/><Relationship Id="rId9" Type="http://schemas.openxmlformats.org/officeDocument/2006/relationships/tags" Target="../tags/tag9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9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tags" Target="../tags/tag9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05.xml"/><Relationship Id="rId3" Type="http://schemas.openxmlformats.org/officeDocument/2006/relationships/tags" Target="../tags/tag100.xml"/><Relationship Id="rId7" Type="http://schemas.openxmlformats.org/officeDocument/2006/relationships/tags" Target="../tags/tag104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image" Target="../media/image6.png"/><Relationship Id="rId5" Type="http://schemas.openxmlformats.org/officeDocument/2006/relationships/tags" Target="../tags/tag102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01.xml"/><Relationship Id="rId9" Type="http://schemas.openxmlformats.org/officeDocument/2006/relationships/tags" Target="../tags/tag10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14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109.xml"/><Relationship Id="rId7" Type="http://schemas.openxmlformats.org/officeDocument/2006/relationships/tags" Target="../tags/tag113.xml"/><Relationship Id="rId12" Type="http://schemas.openxmlformats.org/officeDocument/2006/relationships/tags" Target="../tags/tag118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1" Type="http://schemas.openxmlformats.org/officeDocument/2006/relationships/tags" Target="../tags/tag117.xml"/><Relationship Id="rId5" Type="http://schemas.openxmlformats.org/officeDocument/2006/relationships/tags" Target="../tags/tag111.xml"/><Relationship Id="rId10" Type="http://schemas.openxmlformats.org/officeDocument/2006/relationships/tags" Target="../tags/tag116.xml"/><Relationship Id="rId4" Type="http://schemas.openxmlformats.org/officeDocument/2006/relationships/tags" Target="../tags/tag110.xml"/><Relationship Id="rId9" Type="http://schemas.openxmlformats.org/officeDocument/2006/relationships/tags" Target="../tags/tag115.xml"/><Relationship Id="rId1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26.xml"/><Relationship Id="rId13" Type="http://schemas.openxmlformats.org/officeDocument/2006/relationships/tags" Target="../tags/tag131.xml"/><Relationship Id="rId18" Type="http://schemas.openxmlformats.org/officeDocument/2006/relationships/tags" Target="../tags/tag136.xml"/><Relationship Id="rId3" Type="http://schemas.openxmlformats.org/officeDocument/2006/relationships/tags" Target="../tags/tag121.xml"/><Relationship Id="rId21" Type="http://schemas.openxmlformats.org/officeDocument/2006/relationships/image" Target="../media/image6.png"/><Relationship Id="rId7" Type="http://schemas.openxmlformats.org/officeDocument/2006/relationships/tags" Target="../tags/tag125.xml"/><Relationship Id="rId12" Type="http://schemas.openxmlformats.org/officeDocument/2006/relationships/tags" Target="../tags/tag130.xml"/><Relationship Id="rId17" Type="http://schemas.openxmlformats.org/officeDocument/2006/relationships/tags" Target="../tags/tag135.xml"/><Relationship Id="rId2" Type="http://schemas.openxmlformats.org/officeDocument/2006/relationships/tags" Target="../tags/tag120.xml"/><Relationship Id="rId16" Type="http://schemas.openxmlformats.org/officeDocument/2006/relationships/tags" Target="../tags/tag134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119.xml"/><Relationship Id="rId6" Type="http://schemas.openxmlformats.org/officeDocument/2006/relationships/tags" Target="../tags/tag124.xml"/><Relationship Id="rId11" Type="http://schemas.openxmlformats.org/officeDocument/2006/relationships/tags" Target="../tags/tag129.xml"/><Relationship Id="rId5" Type="http://schemas.openxmlformats.org/officeDocument/2006/relationships/tags" Target="../tags/tag123.xml"/><Relationship Id="rId15" Type="http://schemas.openxmlformats.org/officeDocument/2006/relationships/tags" Target="../tags/tag133.xml"/><Relationship Id="rId23" Type="http://schemas.openxmlformats.org/officeDocument/2006/relationships/image" Target="../media/image8.jpeg"/><Relationship Id="rId10" Type="http://schemas.openxmlformats.org/officeDocument/2006/relationships/tags" Target="../tags/tag128.xml"/><Relationship Id="rId19" Type="http://schemas.openxmlformats.org/officeDocument/2006/relationships/tags" Target="../tags/tag137.xml"/><Relationship Id="rId4" Type="http://schemas.openxmlformats.org/officeDocument/2006/relationships/tags" Target="../tags/tag122.xml"/><Relationship Id="rId9" Type="http://schemas.openxmlformats.org/officeDocument/2006/relationships/tags" Target="../tags/tag127.xml"/><Relationship Id="rId14" Type="http://schemas.openxmlformats.org/officeDocument/2006/relationships/tags" Target="../tags/tag132.xml"/><Relationship Id="rId2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45.xml"/><Relationship Id="rId13" Type="http://schemas.openxmlformats.org/officeDocument/2006/relationships/tags" Target="../tags/tag150.xml"/><Relationship Id="rId3" Type="http://schemas.openxmlformats.org/officeDocument/2006/relationships/tags" Target="../tags/tag140.xml"/><Relationship Id="rId7" Type="http://schemas.openxmlformats.org/officeDocument/2006/relationships/tags" Target="../tags/tag144.xml"/><Relationship Id="rId12" Type="http://schemas.openxmlformats.org/officeDocument/2006/relationships/tags" Target="../tags/tag149.xml"/><Relationship Id="rId2" Type="http://schemas.openxmlformats.org/officeDocument/2006/relationships/tags" Target="../tags/tag139.xml"/><Relationship Id="rId16" Type="http://schemas.openxmlformats.org/officeDocument/2006/relationships/image" Target="../media/image8.jpeg"/><Relationship Id="rId1" Type="http://schemas.openxmlformats.org/officeDocument/2006/relationships/tags" Target="../tags/tag138.xml"/><Relationship Id="rId6" Type="http://schemas.openxmlformats.org/officeDocument/2006/relationships/tags" Target="../tags/tag143.xml"/><Relationship Id="rId11" Type="http://schemas.openxmlformats.org/officeDocument/2006/relationships/tags" Target="../tags/tag148.xml"/><Relationship Id="rId5" Type="http://schemas.openxmlformats.org/officeDocument/2006/relationships/tags" Target="../tags/tag142.xml"/><Relationship Id="rId15" Type="http://schemas.openxmlformats.org/officeDocument/2006/relationships/image" Target="../media/image7.jpeg"/><Relationship Id="rId10" Type="http://schemas.openxmlformats.org/officeDocument/2006/relationships/tags" Target="../tags/tag147.xml"/><Relationship Id="rId4" Type="http://schemas.openxmlformats.org/officeDocument/2006/relationships/tags" Target="../tags/tag141.xml"/><Relationship Id="rId9" Type="http://schemas.openxmlformats.org/officeDocument/2006/relationships/tags" Target="../tags/tag146.xml"/><Relationship Id="rId1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5"/>
          <p:cNvSpPr/>
          <p:nvPr>
            <p:custDataLst>
              <p:tags r:id="rId1"/>
            </p:custDataLst>
          </p:nvPr>
        </p:nvSpPr>
        <p:spPr>
          <a:xfrm>
            <a:off x="3054320" y="2949477"/>
            <a:ext cx="6152646" cy="95904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zh-CN" sz="4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第</a:t>
            </a:r>
            <a:r>
              <a:rPr lang="en-US" altLang="zh-CN" sz="4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zh-CN" sz="4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节    热量</a:t>
            </a:r>
            <a:r>
              <a:rPr lang="en-US" altLang="zh-CN" sz="4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4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比热容</a:t>
            </a:r>
          </a:p>
        </p:txBody>
      </p:sp>
      <p:sp>
        <p:nvSpPr>
          <p:cNvPr id="18434" name="Text Box 4"/>
          <p:cNvSpPr txBox="1"/>
          <p:nvPr>
            <p:custDataLst>
              <p:tags r:id="rId2"/>
            </p:custDataLst>
          </p:nvPr>
        </p:nvSpPr>
        <p:spPr>
          <a:xfrm>
            <a:off x="3575720" y="1052736"/>
            <a:ext cx="7845425" cy="829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4800" dirty="0">
                <a:solidFill>
                  <a:srgbClr val="07070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第十三章  内能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>
            <p:custDataLst>
              <p:tags r:id="rId1"/>
            </p:custDataLst>
          </p:nvPr>
        </p:nvSpPr>
        <p:spPr>
          <a:xfrm>
            <a:off x="1659184" y="56407"/>
            <a:ext cx="3582692" cy="46037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defTabSz="683895">
              <a:spcBef>
                <a:spcPct val="50000"/>
              </a:spcBef>
              <a:buClr>
                <a:srgbClr val="000000"/>
              </a:buClr>
              <a:defRPr/>
            </a:pPr>
            <a:r>
              <a:rPr lang="zh-CN" altLang="en-US" sz="2395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影响内能大小的因素</a:t>
            </a:r>
            <a:endParaRPr lang="zh-CN" altLang="en-US" sz="2395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1.实验：比较水和食用油的吸热能力（加热器）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35955" y="1988820"/>
            <a:ext cx="3785235" cy="2129155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335425" y="260770"/>
            <a:ext cx="2855607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一、热量</a:t>
            </a:r>
          </a:p>
        </p:txBody>
      </p:sp>
      <p:sp>
        <p:nvSpPr>
          <p:cNvPr id="11" name="标题 1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2993390" y="764540"/>
            <a:ext cx="6500495" cy="864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ysClr val="windowText" lastClr="000000"/>
                </a:solidFill>
                <a:latin typeface="等线 Light" panose="02010600030101010101" charset="-122"/>
                <a:ea typeface="+mn-ea"/>
                <a:cs typeface="+mn-ea"/>
              </a:defRPr>
            </a:lvl1pPr>
          </a:lstStyle>
          <a:p>
            <a:pPr algn="ctr"/>
            <a:r>
              <a:rPr lang="zh-CN" altLang="en-US" sz="32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等线" panose="02010600030101010101" pitchFamily="2" charset="-122"/>
              </a:rPr>
              <a:t>实验：比较不同物质吸收热量的情况</a:t>
            </a:r>
          </a:p>
        </p:txBody>
      </p:sp>
      <p:pic>
        <p:nvPicPr>
          <p:cNvPr id="12294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487170" y="2277745"/>
            <a:ext cx="1760855" cy="1482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5" name="Picture 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3359785" y="2205355"/>
            <a:ext cx="1765300" cy="14401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矩形 24"/>
          <p:cNvSpPr/>
          <p:nvPr>
            <p:custDataLst>
              <p:tags r:id="rId9"/>
            </p:custDataLst>
          </p:nvPr>
        </p:nvSpPr>
        <p:spPr>
          <a:xfrm>
            <a:off x="6096900" y="5804896"/>
            <a:ext cx="3188528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Δ</a:t>
            </a:r>
            <a:r>
              <a:rPr lang="en-US" altLang="zh-CN" sz="2400" b="1" i="1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t</a:t>
            </a:r>
            <a:r>
              <a:rPr lang="zh-CN" altLang="en-US" sz="24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表示水升高的温度。</a:t>
            </a:r>
          </a:p>
        </p:txBody>
      </p:sp>
      <p:sp>
        <p:nvSpPr>
          <p:cNvPr id="26" name="矩形 25"/>
          <p:cNvSpPr/>
          <p:nvPr>
            <p:custDataLst>
              <p:tags r:id="rId10"/>
            </p:custDataLst>
          </p:nvPr>
        </p:nvSpPr>
        <p:spPr>
          <a:xfrm>
            <a:off x="2715704" y="5803606"/>
            <a:ext cx="19178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Δ</a:t>
            </a:r>
            <a:r>
              <a:rPr lang="zh-CN" altLang="en-US" sz="24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表示变化，</a:t>
            </a:r>
            <a:endParaRPr lang="en-US" altLang="zh-CN" sz="2400" b="1">
              <a:solidFill>
                <a:sysClr val="windowText" lastClr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7" name="矩形 26"/>
          <p:cNvSpPr/>
          <p:nvPr>
            <p:custDataLst>
              <p:tags r:id="rId11"/>
            </p:custDataLst>
          </p:nvPr>
        </p:nvSpPr>
        <p:spPr>
          <a:xfrm>
            <a:off x="4408967" y="5784594"/>
            <a:ext cx="1952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i="1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t </a:t>
            </a:r>
            <a:r>
              <a:rPr lang="zh-CN" altLang="en-US" sz="24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表示温度，</a:t>
            </a:r>
            <a:endParaRPr lang="en-US" altLang="zh-CN" sz="2400" b="1">
              <a:solidFill>
                <a:sysClr val="windowText" lastClr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8" name="矩形 27"/>
          <p:cNvSpPr/>
          <p:nvPr>
            <p:custDataLst>
              <p:tags r:id="rId12"/>
            </p:custDataLst>
          </p:nvPr>
        </p:nvSpPr>
        <p:spPr>
          <a:xfrm>
            <a:off x="4917773" y="6334783"/>
            <a:ext cx="144369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Δ</a:t>
            </a:r>
            <a:r>
              <a:rPr lang="en-US" altLang="zh-CN" sz="2400" b="1" i="1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t=t</a:t>
            </a:r>
            <a:r>
              <a:rPr lang="zh-CN" altLang="en-US" sz="2400" b="1" baseline="-2500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末</a:t>
            </a:r>
            <a:r>
              <a:rPr lang="en-US" altLang="zh-CN" sz="2400" b="1" i="1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-t</a:t>
            </a:r>
            <a:r>
              <a:rPr lang="zh-CN" altLang="en-US" sz="2400" b="1" baseline="-2500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初</a:t>
            </a:r>
          </a:p>
        </p:txBody>
      </p:sp>
      <p:graphicFrame>
        <p:nvGraphicFramePr>
          <p:cNvPr id="19" name="表格 18"/>
          <p:cNvGraphicFramePr>
            <a:graphicFrameLocks noGrp="1"/>
          </p:cNvGraphicFramePr>
          <p:nvPr>
            <p:custDataLst>
              <p:tags r:id="rId13"/>
            </p:custDataLst>
          </p:nvPr>
        </p:nvGraphicFramePr>
        <p:xfrm>
          <a:off x="2524968" y="4209510"/>
          <a:ext cx="6833590" cy="1404018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141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83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83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10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83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70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70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702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000" b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加热时间</a:t>
                      </a:r>
                      <a:r>
                        <a:rPr lang="en-US" sz="2000" b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/min</a:t>
                      </a:r>
                      <a:endParaRPr lang="zh-CN" sz="20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22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22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22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22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22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22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22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9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000" b="1" kern="12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食用油</a:t>
                      </a:r>
                      <a:r>
                        <a:rPr lang="zh-CN" altLang="en-US" sz="2000" b="1" kern="12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的温</a:t>
                      </a:r>
                      <a:r>
                        <a:rPr lang="zh-CN" sz="2000" b="1" kern="12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度</a:t>
                      </a:r>
                      <a:r>
                        <a:rPr lang="en-US" sz="2000" b="1" kern="12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sz="2000" b="1" kern="12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℃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22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22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22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22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22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22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22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9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000" b="1" kern="12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水的温度</a:t>
                      </a:r>
                      <a:r>
                        <a:rPr lang="en-US" sz="2000" b="1" kern="12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sz="2000" b="1" kern="12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℃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22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22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22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22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22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22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22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  <p:cond evt="onBegin" delay="0">
                          <p:tn val="9"/>
                        </p:cond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  <p:cond evt="onBegin" delay="0">
                          <p:tn val="34"/>
                        </p:cond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  <p:cond evt="onBegin" delay="0">
                          <p:tn val="21"/>
                        </p:cond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  <p:cond evt="onBegin" delay="0">
                          <p:tn val="29"/>
                        </p:cond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34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>
            <p:custDataLst>
              <p:tags r:id="rId1"/>
            </p:custDataLst>
          </p:nvPr>
        </p:nvSpPr>
        <p:spPr>
          <a:xfrm>
            <a:off x="1659184" y="56407"/>
            <a:ext cx="3582692" cy="46037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defTabSz="683895">
              <a:spcBef>
                <a:spcPct val="50000"/>
              </a:spcBef>
              <a:buClr>
                <a:srgbClr val="000000"/>
              </a:buClr>
              <a:defRPr/>
            </a:pPr>
            <a:r>
              <a:rPr lang="zh-CN" altLang="en-US" sz="2395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影响内能大小的因素</a:t>
            </a:r>
            <a:endParaRPr lang="zh-CN" altLang="en-US" sz="2395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335425" y="260770"/>
            <a:ext cx="2855607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一、热量</a:t>
            </a:r>
          </a:p>
        </p:txBody>
      </p:sp>
      <p:sp>
        <p:nvSpPr>
          <p:cNvPr id="11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993390" y="764540"/>
            <a:ext cx="6500495" cy="864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ysClr val="windowText" lastClr="000000"/>
                </a:solidFill>
                <a:latin typeface="等线 Light" panose="02010600030101010101" charset="-122"/>
                <a:ea typeface="+mn-ea"/>
                <a:cs typeface="+mn-ea"/>
              </a:defRPr>
            </a:lvl1pPr>
          </a:lstStyle>
          <a:p>
            <a:pPr algn="ctr"/>
            <a:r>
              <a:rPr lang="zh-CN" altLang="en-US" sz="32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等线" panose="02010600030101010101" pitchFamily="2" charset="-122"/>
              </a:rPr>
              <a:t>实验：比较不同物质吸收热量的情况</a:t>
            </a:r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382869" y="1715920"/>
          <a:ext cx="6833590" cy="1404018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141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83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83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10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83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70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70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702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000" b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加热时间</a:t>
                      </a:r>
                      <a:r>
                        <a:rPr lang="en-US" sz="2000" b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/min</a:t>
                      </a:r>
                      <a:endParaRPr lang="zh-CN" sz="20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2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2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2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2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2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2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2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9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000" b="1" kern="12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食用油</a:t>
                      </a:r>
                      <a:r>
                        <a:rPr lang="zh-CN" altLang="en-US" sz="2000" b="1" kern="12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的温</a:t>
                      </a:r>
                      <a:r>
                        <a:rPr lang="zh-CN" sz="2000" b="1" kern="12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度</a:t>
                      </a:r>
                      <a:r>
                        <a:rPr lang="en-US" sz="2000" b="1" kern="12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sz="2000" b="1" kern="12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℃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2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2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2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2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2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37.1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2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39.5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2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9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000" b="1" kern="12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水的温度</a:t>
                      </a:r>
                      <a:r>
                        <a:rPr lang="en-US" sz="2000" b="1" kern="12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sz="2000" b="1" kern="12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℃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2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2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2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2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2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2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2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36.8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0" name="表格 19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2903590" y="3357374"/>
          <a:ext cx="5618694" cy="1744028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13512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68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0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04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n-US" sz="24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4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2400" b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升高的温度</a:t>
                      </a:r>
                      <a:r>
                        <a:rPr lang="en-US" altLang="zh-CN" sz="2400" b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altLang="zh-CN" sz="2400" b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2400" b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加热时间</a:t>
                      </a:r>
                      <a:r>
                        <a:rPr lang="en-US" altLang="zh-CN" sz="2400" b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/min</a:t>
                      </a:r>
                      <a:endParaRPr lang="zh-CN" altLang="zh-CN" sz="2400" b="1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7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zh-CN" sz="2400" b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食用油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n-US" sz="24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zh-CN" sz="24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endParaRPr lang="zh-CN" sz="24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97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zh-CN" sz="2400" b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水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endParaRPr lang="zh-CN" sz="24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endParaRPr lang="zh-CN" sz="24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0" name="圆角矩形 29"/>
          <p:cNvSpPr/>
          <p:nvPr>
            <p:custDataLst>
              <p:tags r:id="rId6"/>
            </p:custDataLst>
          </p:nvPr>
        </p:nvSpPr>
        <p:spPr>
          <a:xfrm>
            <a:off x="4612599" y="2728842"/>
            <a:ext cx="3898984" cy="318636"/>
          </a:xfrm>
          <a:prstGeom prst="round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圆角矩形 1"/>
          <p:cNvSpPr/>
          <p:nvPr>
            <p:custDataLst>
              <p:tags r:id="rId7"/>
            </p:custDataLst>
          </p:nvPr>
        </p:nvSpPr>
        <p:spPr>
          <a:xfrm>
            <a:off x="4612599" y="2242539"/>
            <a:ext cx="2600536" cy="338595"/>
          </a:xfrm>
          <a:prstGeom prst="round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8"/>
            </p:custDataLst>
          </p:nvPr>
        </p:nvSpPr>
        <p:spPr>
          <a:xfrm>
            <a:off x="7307844" y="4137050"/>
            <a:ext cx="760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9"/>
            </p:custDataLst>
          </p:nvPr>
        </p:nvSpPr>
        <p:spPr>
          <a:xfrm>
            <a:off x="5241598" y="4730605"/>
            <a:ext cx="760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10"/>
            </p:custDataLst>
          </p:nvPr>
        </p:nvSpPr>
        <p:spPr>
          <a:xfrm>
            <a:off x="7313941" y="4681836"/>
            <a:ext cx="760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zh-CN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组合 35"/>
          <p:cNvGrpSpPr/>
          <p:nvPr>
            <p:custDataLst>
              <p:tags r:id="rId11"/>
            </p:custDataLst>
          </p:nvPr>
        </p:nvGrpSpPr>
        <p:grpSpPr>
          <a:xfrm>
            <a:off x="2336980" y="5517250"/>
            <a:ext cx="7738110" cy="989965"/>
            <a:chOff x="850114" y="4437440"/>
            <a:chExt cx="8144930" cy="989965"/>
          </a:xfrm>
        </p:grpSpPr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850114" y="4473000"/>
              <a:ext cx="7915006" cy="9531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2800" b="1" kern="10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质量相等的食用油和水，升高相同的温度，水的加热时间长，水需要吸收的热量多</a:t>
              </a:r>
            </a:p>
          </p:txBody>
        </p:sp>
        <p:sp>
          <p:nvSpPr>
            <p:cNvPr id="38" name="圆角矩形 37"/>
            <p:cNvSpPr/>
            <p:nvPr>
              <p:custDataLst>
                <p:tags r:id="rId13"/>
              </p:custDataLst>
            </p:nvPr>
          </p:nvSpPr>
          <p:spPr>
            <a:xfrm>
              <a:off x="865487" y="4437440"/>
              <a:ext cx="8129557" cy="989965"/>
            </a:xfrm>
            <a:prstGeom prst="roundRect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>
            <p:custDataLst>
              <p:tags r:id="rId1"/>
            </p:custDataLst>
          </p:nvPr>
        </p:nvSpPr>
        <p:spPr>
          <a:xfrm>
            <a:off x="1659184" y="56407"/>
            <a:ext cx="3582692" cy="46037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defTabSz="683895">
              <a:spcBef>
                <a:spcPct val="50000"/>
              </a:spcBef>
              <a:buClr>
                <a:srgbClr val="000000"/>
              </a:buClr>
              <a:defRPr/>
            </a:pPr>
            <a:r>
              <a:rPr lang="zh-CN" altLang="en-US" sz="2395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影响内能大小的因素</a:t>
            </a:r>
            <a:endParaRPr lang="zh-CN" altLang="en-US" sz="2395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335425" y="260770"/>
            <a:ext cx="2855607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二、比热容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695325" y="908685"/>
            <a:ext cx="11219815" cy="953135"/>
          </a:xfrm>
          <a:prstGeom prst="rect">
            <a:avLst/>
          </a:prstGeom>
          <a:solidFill>
            <a:srgbClr val="92D050"/>
          </a:solidFill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大量实验表明：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不同物质，在质量相等、升高的温度相同时，吸收的热量一般不同。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+mn-ea"/>
              </a:rPr>
              <a:t>怎样表示不同物质这种性质上的差别呢？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339" name="Rectangle 3"/>
          <p:cNvSpPr/>
          <p:nvPr>
            <p:custDataLst>
              <p:tags r:id="rId4"/>
            </p:custDataLst>
          </p:nvPr>
        </p:nvSpPr>
        <p:spPr>
          <a:xfrm>
            <a:off x="695325" y="890270"/>
            <a:ext cx="11435080" cy="11245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 fontAlgn="auto">
              <a:lnSpc>
                <a:spcPct val="12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　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1、定义：一定质量的某种物质，在温度升高时吸收的热量与它的质量和升高的温度乘积之比，叫做这种物质的比热容。</a:t>
            </a:r>
          </a:p>
        </p:txBody>
      </p:sp>
      <p:grpSp>
        <p:nvGrpSpPr>
          <p:cNvPr id="8" name="组合 7"/>
          <p:cNvGrpSpPr/>
          <p:nvPr>
            <p:custDataLst>
              <p:tags r:id="rId5"/>
            </p:custDataLst>
          </p:nvPr>
        </p:nvGrpSpPr>
        <p:grpSpPr>
          <a:xfrm>
            <a:off x="1271557" y="1917358"/>
            <a:ext cx="3380184" cy="1334106"/>
            <a:chOff x="1058" y="4915"/>
            <a:chExt cx="5323" cy="2101"/>
          </a:xfrm>
        </p:grpSpPr>
        <p:grpSp>
          <p:nvGrpSpPr>
            <p:cNvPr id="9" name="组合 8"/>
            <p:cNvGrpSpPr/>
            <p:nvPr>
              <p:custDataLst>
                <p:tags r:id="rId11"/>
              </p:custDataLst>
            </p:nvPr>
          </p:nvGrpSpPr>
          <p:grpSpPr>
            <a:xfrm>
              <a:off x="1058" y="4915"/>
              <a:ext cx="5141" cy="2101"/>
              <a:chOff x="671747" y="3120910"/>
              <a:chExt cx="3264631" cy="1334106"/>
            </a:xfrm>
          </p:grpSpPr>
          <p:sp>
            <p:nvSpPr>
              <p:cNvPr id="12" name="文本框 11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671747" y="3330233"/>
                <a:ext cx="2540000" cy="60769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2800" b="1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  <a:sym typeface="+mn-ea"/>
                  </a:rPr>
                  <a:t>2</a:t>
                </a:r>
                <a:r>
                  <a:rPr lang="zh-CN" altLang="en-US" sz="2800" b="1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  <a:sym typeface="+mn-ea"/>
                  </a:rPr>
                  <a:t>、</a:t>
                </a:r>
                <a:r>
                  <a:rPr lang="zh-CN" altLang="en-US" sz="2800" b="1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  <a:sym typeface="宋体" panose="02010600030101010101" pitchFamily="2" charset="-122"/>
                  </a:rPr>
                  <a:t>表达式：</a:t>
                </a:r>
              </a:p>
            </p:txBody>
          </p:sp>
          <p:grpSp>
            <p:nvGrpSpPr>
              <p:cNvPr id="14" name="组合 13"/>
              <p:cNvGrpSpPr/>
              <p:nvPr>
                <p:custDataLst>
                  <p:tags r:id="rId14"/>
                </p:custDataLst>
              </p:nvPr>
            </p:nvGrpSpPr>
            <p:grpSpPr>
              <a:xfrm>
                <a:off x="2434130" y="3120910"/>
                <a:ext cx="1502248" cy="1334106"/>
                <a:chOff x="8052735" y="3460061"/>
                <a:chExt cx="1502248" cy="1334106"/>
              </a:xfrm>
            </p:grpSpPr>
            <p:grpSp>
              <p:nvGrpSpPr>
                <p:cNvPr id="15" name="组合 14"/>
                <p:cNvGrpSpPr/>
                <p:nvPr>
                  <p:custDataLst>
                    <p:tags r:id="rId15"/>
                  </p:custDataLst>
                </p:nvPr>
              </p:nvGrpSpPr>
              <p:grpSpPr>
                <a:xfrm>
                  <a:off x="8509825" y="3460061"/>
                  <a:ext cx="1045158" cy="1334106"/>
                  <a:chOff x="7404779" y="4202319"/>
                  <a:chExt cx="1045158" cy="1334106"/>
                </a:xfrm>
              </p:grpSpPr>
              <p:sp>
                <p:nvSpPr>
                  <p:cNvPr id="27" name="文本框 26"/>
                  <p:cNvSpPr txBox="1"/>
                  <p:nvPr>
                    <p:custDataLst>
                      <p:tags r:id="rId17"/>
                    </p:custDataLst>
                  </p:nvPr>
                </p:nvSpPr>
                <p:spPr>
                  <a:xfrm>
                    <a:off x="7427431" y="4202319"/>
                    <a:ext cx="1022506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8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 Q</a:t>
                    </a:r>
                    <a:r>
                      <a:rPr lang="en-US" altLang="zh-CN" sz="2800" i="1" u="sng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      </a:t>
                    </a:r>
                    <a:endParaRPr lang="zh-CN" altLang="en-US" sz="2800" i="1" u="sng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9" name="文本框 28"/>
                  <p:cNvSpPr txBox="1"/>
                  <p:nvPr>
                    <p:custDataLst>
                      <p:tags r:id="rId18"/>
                    </p:custDataLst>
                  </p:nvPr>
                </p:nvSpPr>
                <p:spPr>
                  <a:xfrm>
                    <a:off x="7404779" y="4582318"/>
                    <a:ext cx="1045158" cy="9541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800" i="1" err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</a:t>
                    </a:r>
                    <a:r>
                      <a:rPr lang="en-US" altLang="zh-CN" sz="2800" b="1" i="1" err="1"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  <a:sym typeface="+mn-ea"/>
                      </a:rPr>
                      <a:t>∆t</a:t>
                    </a:r>
                    <a:endParaRPr kumimoji="1" lang="zh-CN" altLang="en-US" sz="2800" b="1">
                      <a:latin typeface="Times New Roman" panose="02020603050405020304" pitchFamily="18" charset="0"/>
                      <a:ea typeface="华文楷体" panose="02010600040101010101" pitchFamily="2" charset="-122"/>
                      <a:cs typeface="Times New Roman" panose="02020603050405020304" pitchFamily="18" charset="0"/>
                    </a:endParaRPr>
                  </a:p>
                  <a:p>
                    <a:endParaRPr lang="zh-CN" altLang="en-US" sz="2800" i="1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31" name="直接连接符 30"/>
                  <p:cNvCxnSpPr/>
                  <p:nvPr>
                    <p:custDataLst>
                      <p:tags r:id="rId19"/>
                    </p:custDataLst>
                  </p:nvPr>
                </p:nvCxnSpPr>
                <p:spPr>
                  <a:xfrm>
                    <a:off x="7436396" y="4692073"/>
                    <a:ext cx="782187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</p:grpSp>
            <p:sp>
              <p:nvSpPr>
                <p:cNvPr id="32" name="文本框 31"/>
                <p:cNvSpPr txBox="1"/>
                <p:nvPr>
                  <p:custDataLst>
                    <p:tags r:id="rId16"/>
                  </p:custDataLst>
                </p:nvPr>
              </p:nvSpPr>
              <p:spPr>
                <a:xfrm>
                  <a:off x="8052735" y="3698244"/>
                  <a:ext cx="867410" cy="5219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 i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r>
                    <a:rPr lang="en-US" altLang="zh-CN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</a:t>
                  </a:r>
                </a:p>
              </p:txBody>
            </p:sp>
          </p:grpSp>
        </p:grpSp>
        <p:sp>
          <p:nvSpPr>
            <p:cNvPr id="33" name="文本框 32"/>
            <p:cNvSpPr txBox="1"/>
            <p:nvPr>
              <p:custDataLst>
                <p:tags r:id="rId12"/>
              </p:custDataLst>
            </p:nvPr>
          </p:nvSpPr>
          <p:spPr>
            <a:xfrm>
              <a:off x="6090" y="5328"/>
              <a:ext cx="291" cy="82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endPara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endParaRPr>
            </a:p>
          </p:txBody>
        </p:sp>
      </p:grpSp>
      <p:sp>
        <p:nvSpPr>
          <p:cNvPr id="34" name="文本框 33"/>
          <p:cNvSpPr txBox="1"/>
          <p:nvPr>
            <p:custDataLst>
              <p:tags r:id="rId6"/>
            </p:custDataLst>
          </p:nvPr>
        </p:nvSpPr>
        <p:spPr>
          <a:xfrm>
            <a:off x="1675282" y="2879121"/>
            <a:ext cx="4196089" cy="6093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Q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的单位：焦耳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(J)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35" name="文本框 34"/>
          <p:cNvSpPr txBox="1"/>
          <p:nvPr>
            <p:custDataLst>
              <p:tags r:id="rId7"/>
            </p:custDataLst>
          </p:nvPr>
        </p:nvSpPr>
        <p:spPr>
          <a:xfrm>
            <a:off x="1664264" y="3363901"/>
            <a:ext cx="4196089" cy="6093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m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的单位：千克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(kg)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39" name="文本框 38"/>
          <p:cNvSpPr txBox="1"/>
          <p:nvPr>
            <p:custDataLst>
              <p:tags r:id="rId8"/>
            </p:custDataLst>
          </p:nvPr>
        </p:nvSpPr>
        <p:spPr>
          <a:xfrm>
            <a:off x="1631213" y="3842328"/>
            <a:ext cx="4833081" cy="6093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∆t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的单位：摄氏度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℃)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9"/>
            </p:custDataLst>
          </p:nvPr>
        </p:nvSpPr>
        <p:spPr>
          <a:xfrm>
            <a:off x="1271165" y="4634115"/>
            <a:ext cx="7344797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、单位：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J/(kg·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℃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) , 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读作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: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焦每千克摄氏度。</a:t>
            </a:r>
          </a:p>
        </p:txBody>
      </p:sp>
      <p:sp>
        <p:nvSpPr>
          <p:cNvPr id="41" name="矩形 40"/>
          <p:cNvSpPr/>
          <p:nvPr>
            <p:custDataLst>
              <p:tags r:id="rId10"/>
            </p:custDataLst>
          </p:nvPr>
        </p:nvSpPr>
        <p:spPr>
          <a:xfrm>
            <a:off x="1271270" y="5445125"/>
            <a:ext cx="10780395" cy="1124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4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、单位质量的某种物质，温度降低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1℃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所放出的热量，与它温度升高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1℃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所吸收的热量相等，数值上都等于它的比热容。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 animBg="1"/>
      <p:bldP spid="6" grpId="2" animBg="1"/>
      <p:bldP spid="14339" grpId="0"/>
      <p:bldP spid="34" grpId="0"/>
      <p:bldP spid="35" grpId="0"/>
      <p:bldP spid="39" grpId="0"/>
      <p:bldP spid="40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>
            <p:custDataLst>
              <p:tags r:id="rId1"/>
            </p:custDataLst>
          </p:nvPr>
        </p:nvSpPr>
        <p:spPr>
          <a:xfrm>
            <a:off x="335425" y="260770"/>
            <a:ext cx="2855607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二、比热容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767080" y="1052830"/>
            <a:ext cx="112007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比热容是反映物质自身性质的物理量。不同的物质，比热容一般不同。</a:t>
            </a:r>
          </a:p>
        </p:txBody>
      </p:sp>
      <p:pic>
        <p:nvPicPr>
          <p:cNvPr id="22532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919605" y="1772920"/>
            <a:ext cx="7883525" cy="36347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2495550" y="5407660"/>
            <a:ext cx="7725410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大多数液体的比热容都大于固体的比热容，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zh-CN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只有液态金属水银例外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zh-CN" altLang="en-US" sz="4000" b="1">
              <a:latin typeface="华文楷体" panose="02010600040101010101" pitchFamily="2" charset="-122"/>
              <a:ea typeface="华文楷体" panose="02010600040101010101" pitchFamily="2" charset="-122"/>
              <a:cs typeface="Century Schoolbook" panose="02040604050505020304" charset="0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6294755" y="4364990"/>
            <a:ext cx="3132455" cy="4273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>
            <p:custDataLst>
              <p:tags r:id="rId1"/>
            </p:custDataLst>
          </p:nvPr>
        </p:nvSpPr>
        <p:spPr>
          <a:xfrm>
            <a:off x="335425" y="260770"/>
            <a:ext cx="2855607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二、比热容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767080" y="1052830"/>
            <a:ext cx="112007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比热容是反映物质自身性质的物理量。不同的物质，比热容一般不同。</a:t>
            </a:r>
          </a:p>
        </p:txBody>
      </p:sp>
      <p:pic>
        <p:nvPicPr>
          <p:cNvPr id="22532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19605" y="1772920"/>
            <a:ext cx="7883525" cy="36347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2280252" y="5373650"/>
            <a:ext cx="4955203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>
                <a:latin typeface="Century Schoolbook" panose="02040604050505020304" charset="0"/>
                <a:ea typeface="华文楷体" panose="02010600040101010101" pitchFamily="2" charset="-122"/>
                <a:cs typeface="Century Schoolbook" panose="02040604050505020304" charset="0"/>
              </a:rPr>
              <a:t>同一种物质，比热容相同吗？ </a:t>
            </a:r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2280251" y="5949020"/>
            <a:ext cx="6371076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>
                <a:latin typeface="Century Schoolbook" panose="02040604050505020304" charset="0"/>
                <a:ea typeface="华文楷体" panose="02010600040101010101" pitchFamily="2" charset="-122"/>
                <a:cs typeface="Century Schoolbook" panose="02040604050505020304" charset="0"/>
              </a:rPr>
              <a:t>同一种物质，比热容不一定相同。</a:t>
            </a:r>
          </a:p>
        </p:txBody>
      </p:sp>
      <p:grpSp>
        <p:nvGrpSpPr>
          <p:cNvPr id="6" name="组合 5"/>
          <p:cNvGrpSpPr/>
          <p:nvPr>
            <p:custDataLst>
              <p:tags r:id="rId6"/>
            </p:custDataLst>
          </p:nvPr>
        </p:nvGrpSpPr>
        <p:grpSpPr>
          <a:xfrm>
            <a:off x="2279857" y="3348437"/>
            <a:ext cx="3250436" cy="1078359"/>
            <a:chOff x="357468" y="2710838"/>
            <a:chExt cx="3250436" cy="1078359"/>
          </a:xfrm>
        </p:grpSpPr>
        <p:cxnSp>
          <p:nvCxnSpPr>
            <p:cNvPr id="7" name="直接连接符 6"/>
            <p:cNvCxnSpPr/>
            <p:nvPr>
              <p:custDataLst>
                <p:tags r:id="rId7"/>
              </p:custDataLst>
            </p:nvPr>
          </p:nvCxnSpPr>
          <p:spPr>
            <a:xfrm>
              <a:off x="357974" y="2710838"/>
              <a:ext cx="3249930" cy="127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9" name="直接连接符 8"/>
            <p:cNvCxnSpPr/>
            <p:nvPr>
              <p:custDataLst>
                <p:tags r:id="rId8"/>
              </p:custDataLst>
            </p:nvPr>
          </p:nvCxnSpPr>
          <p:spPr>
            <a:xfrm>
              <a:off x="357468" y="3776497"/>
              <a:ext cx="3249930" cy="127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>
            <p:custDataLst>
              <p:tags r:id="rId1"/>
            </p:custDataLst>
          </p:nvPr>
        </p:nvSpPr>
        <p:spPr>
          <a:xfrm>
            <a:off x="335425" y="260770"/>
            <a:ext cx="2855607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二、比热容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767080" y="1052830"/>
            <a:ext cx="112007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比热容是反映物质自身性质的物理量。不同的物质，比热容一般不同。</a:t>
            </a:r>
          </a:p>
        </p:txBody>
      </p:sp>
      <p:pic>
        <p:nvPicPr>
          <p:cNvPr id="22532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19605" y="1772920"/>
            <a:ext cx="7883525" cy="36347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组合 5"/>
          <p:cNvGrpSpPr/>
          <p:nvPr>
            <p:custDataLst>
              <p:tags r:id="rId4"/>
            </p:custDataLst>
          </p:nvPr>
        </p:nvGrpSpPr>
        <p:grpSpPr>
          <a:xfrm>
            <a:off x="2394292" y="3368403"/>
            <a:ext cx="5901424" cy="2758533"/>
            <a:chOff x="360526" y="2847321"/>
            <a:chExt cx="6308633" cy="2758533"/>
          </a:xfrm>
        </p:grpSpPr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6087901" y="4996456"/>
              <a:ext cx="581258" cy="6093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水</a:t>
              </a:r>
            </a:p>
          </p:txBody>
        </p:sp>
        <p:cxnSp>
          <p:nvCxnSpPr>
            <p:cNvPr id="5" name="直接连接符 4"/>
            <p:cNvCxnSpPr/>
            <p:nvPr>
              <p:custDataLst>
                <p:tags r:id="rId8"/>
              </p:custDataLst>
            </p:nvPr>
          </p:nvCxnSpPr>
          <p:spPr>
            <a:xfrm>
              <a:off x="360526" y="2847321"/>
              <a:ext cx="3459297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2279748" y="5517391"/>
            <a:ext cx="552768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表格中，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哪种物质的比热容最大？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12" name="矩形 11"/>
          <p:cNvSpPr/>
          <p:nvPr>
            <p:custDataLst>
              <p:tags r:id="rId6"/>
            </p:custDataLst>
          </p:nvPr>
        </p:nvSpPr>
        <p:spPr>
          <a:xfrm>
            <a:off x="856615" y="2061210"/>
            <a:ext cx="10233025" cy="1045210"/>
          </a:xfrm>
          <a:prstGeom prst="rect">
            <a:avLst/>
          </a:prstGeom>
          <a:solidFill>
            <a:srgbClr val="E2F0D9"/>
          </a:solidFill>
          <a:ln w="9525">
            <a:solidFill>
              <a:srgbClr val="548235"/>
            </a:solidFill>
          </a:ln>
        </p:spPr>
        <p:txBody>
          <a:bodyPr wrap="square" anchor="t">
            <a:spAutoFit/>
          </a:bodyPr>
          <a:lstStyle/>
          <a:p>
            <a:pPr algn="l">
              <a:buFont typeface="Arial" panose="020B0604020202020204" pitchFamily="34" charset="0"/>
            </a:pPr>
            <a:r>
              <a:rPr lang="zh-CN" altLang="en-US" sz="2800" b="1">
                <a:solidFill>
                  <a:srgbClr val="CC000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i="1">
                <a:solidFill>
                  <a:srgbClr val="CC0000"/>
                </a:solidFill>
                <a:latin typeface="Times New Roman" panose="02020603050405020304" pitchFamily="18" charset="0"/>
                <a:sym typeface="+mn-ea"/>
              </a:rPr>
              <a:t>c </a:t>
            </a:r>
            <a:r>
              <a:rPr lang="zh-CN" altLang="en-US" sz="2800" b="1" baseline="-25000">
                <a:solidFill>
                  <a:srgbClr val="CC0000"/>
                </a:solidFill>
                <a:latin typeface="Times New Roman" panose="02020603050405020304" pitchFamily="18" charset="0"/>
                <a:sym typeface="+mn-ea"/>
              </a:rPr>
              <a:t>水</a:t>
            </a:r>
            <a:r>
              <a:rPr lang="en-US" altLang="zh-CN" sz="2800" b="1" i="1">
                <a:solidFill>
                  <a:srgbClr val="CC0000"/>
                </a:solidFill>
                <a:latin typeface="Times New Roman" panose="02020603050405020304" pitchFamily="18" charset="0"/>
                <a:sym typeface="+mn-ea"/>
              </a:rPr>
              <a:t>=  </a:t>
            </a:r>
            <a:r>
              <a:rPr lang="en-US" altLang="zh-CN" sz="2800" b="1">
                <a:solidFill>
                  <a:srgbClr val="CC0000"/>
                </a:solidFill>
                <a:latin typeface="Times New Roman" panose="02020603050405020304" pitchFamily="18" charset="0"/>
                <a:sym typeface="+mn-ea"/>
              </a:rPr>
              <a:t>4.2×10</a:t>
            </a:r>
            <a:r>
              <a:rPr lang="en-US" altLang="zh-CN" sz="2800" b="1" baseline="30000">
                <a:solidFill>
                  <a:srgbClr val="CC0000"/>
                </a:solidFill>
                <a:latin typeface="Times New Roman" panose="02020603050405020304" pitchFamily="18" charset="0"/>
                <a:sym typeface="+mn-ea"/>
              </a:rPr>
              <a:t>3 </a:t>
            </a:r>
            <a:r>
              <a:rPr lang="en-US" altLang="zh-CN" sz="2800" b="1">
                <a:solidFill>
                  <a:srgbClr val="CC0000"/>
                </a:solidFill>
                <a:latin typeface="Times New Roman" panose="02020603050405020304" pitchFamily="18" charset="0"/>
                <a:sym typeface="+mn-ea"/>
              </a:rPr>
              <a:t>J/(kg · ℃)</a:t>
            </a:r>
            <a:r>
              <a:rPr lang="en-US" altLang="zh-CN" sz="3600" b="1">
                <a:solidFill>
                  <a:srgbClr val="CC0000"/>
                </a:solidFill>
                <a:latin typeface="Times New Roman" panose="02020603050405020304" pitchFamily="18" charset="0"/>
                <a:sym typeface="+mn-ea"/>
              </a:rPr>
              <a:t> </a:t>
            </a:r>
            <a:endParaRPr lang="en-US" altLang="zh-CN" sz="2800" b="1">
              <a:solidFill>
                <a:srgbClr val="CC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en-US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含义：</a:t>
            </a:r>
            <a:r>
              <a:rPr lang="en-US" altLang="zh-CN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1kg</a:t>
            </a:r>
            <a:r>
              <a:rPr lang="zh-CN" altLang="en-US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的水温度升高（降低）</a:t>
            </a:r>
            <a:r>
              <a:rPr lang="en-US" altLang="zh-CN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℃吸收（放出）的热量是</a:t>
            </a:r>
            <a:r>
              <a:rPr lang="en-US" altLang="zh-CN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4.2×10</a:t>
            </a:r>
            <a:r>
              <a:rPr lang="en-US" altLang="zh-CN" sz="2600" b="1" baseline="30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3 </a:t>
            </a:r>
            <a:r>
              <a:rPr lang="en-US" altLang="zh-CN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J</a:t>
            </a:r>
            <a:r>
              <a:rPr lang="zh-CN" altLang="en-US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>
            <p:custDataLst>
              <p:tags r:id="rId1"/>
            </p:custDataLst>
          </p:nvPr>
        </p:nvSpPr>
        <p:spPr>
          <a:xfrm>
            <a:off x="335425" y="260770"/>
            <a:ext cx="2855607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二、比热容</a:t>
            </a:r>
          </a:p>
        </p:txBody>
      </p:sp>
      <p:pic>
        <p:nvPicPr>
          <p:cNvPr id="9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840740" y="981075"/>
            <a:ext cx="690880" cy="9213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文本框 25"/>
          <p:cNvSpPr txBox="1"/>
          <p:nvPr>
            <p:custDataLst>
              <p:tags r:id="rId3"/>
            </p:custDataLst>
          </p:nvPr>
        </p:nvSpPr>
        <p:spPr>
          <a:xfrm>
            <a:off x="1775420" y="1159910"/>
            <a:ext cx="698302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None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将一桶水用掉一半，水的比热容变吗？</a:t>
            </a:r>
          </a:p>
        </p:txBody>
      </p:sp>
      <p:grpSp>
        <p:nvGrpSpPr>
          <p:cNvPr id="16" name="组合 15"/>
          <p:cNvGrpSpPr/>
          <p:nvPr>
            <p:custDataLst>
              <p:tags r:id="rId4"/>
            </p:custDataLst>
          </p:nvPr>
        </p:nvGrpSpPr>
        <p:grpSpPr>
          <a:xfrm>
            <a:off x="2135954" y="4757289"/>
            <a:ext cx="2847492" cy="1398948"/>
            <a:chOff x="1144100" y="2810325"/>
            <a:chExt cx="2847492" cy="1398948"/>
          </a:xfrm>
        </p:grpSpPr>
        <p:sp>
          <p:nvSpPr>
            <p:cNvPr id="29" name="文本框 28"/>
            <p:cNvSpPr txBox="1"/>
            <p:nvPr>
              <p:custDataLst>
                <p:tags r:id="rId13"/>
              </p:custDataLst>
            </p:nvPr>
          </p:nvSpPr>
          <p:spPr>
            <a:xfrm>
              <a:off x="2946321" y="3255145"/>
              <a:ext cx="1045271" cy="954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zh-CN" sz="2800" b="1" i="1" err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∆t</a:t>
              </a:r>
              <a:endParaRPr kumimoji="1"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  <a:p>
              <a:endParaRPr kumimoji="1" lang="zh-CN" altLang="en-US" sz="28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2" name="组合 1"/>
            <p:cNvGrpSpPr/>
            <p:nvPr>
              <p:custDataLst>
                <p:tags r:id="rId14"/>
              </p:custDataLst>
            </p:nvPr>
          </p:nvGrpSpPr>
          <p:grpSpPr>
            <a:xfrm>
              <a:off x="1144100" y="2810325"/>
              <a:ext cx="2836166" cy="783597"/>
              <a:chOff x="2256275" y="2093712"/>
              <a:chExt cx="2836166" cy="783597"/>
            </a:xfrm>
          </p:grpSpPr>
          <p:sp>
            <p:nvSpPr>
              <p:cNvPr id="3" name="文本框 2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2256275" y="2342962"/>
                <a:ext cx="1429701" cy="521970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2400"/>
                  </a:spcBef>
                  <a:spcAft>
                    <a:spcPts val="2400"/>
                  </a:spcAft>
                </a:pPr>
                <a:r>
                  <a:rPr lang="zh-CN" altLang="en-US" sz="2800" b="1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比热容：</a:t>
                </a:r>
              </a:p>
            </p:txBody>
          </p:sp>
          <p:sp>
            <p:nvSpPr>
              <p:cNvPr id="28" name="文本框 27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069824" y="2093712"/>
                <a:ext cx="1022617" cy="5232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Q</a:t>
                </a:r>
                <a:r>
                  <a:rPr lang="en-US" altLang="zh-CN" sz="2800" i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</a:p>
            </p:txBody>
          </p:sp>
          <p:cxnSp>
            <p:nvCxnSpPr>
              <p:cNvPr id="30" name="直接连接符 29"/>
              <p:cNvCxnSpPr/>
              <p:nvPr>
                <p:custDataLst>
                  <p:tags r:id="rId17"/>
                </p:custDataLst>
              </p:nvPr>
            </p:nvCxnSpPr>
            <p:spPr>
              <a:xfrm>
                <a:off x="4117416" y="2632174"/>
                <a:ext cx="782272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31" name="文本框 30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3562181" y="2355328"/>
                <a:ext cx="858837" cy="521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</p:grpSp>
      </p:grpSp>
      <p:grpSp>
        <p:nvGrpSpPr>
          <p:cNvPr id="7" name="组合 6"/>
          <p:cNvGrpSpPr/>
          <p:nvPr>
            <p:custDataLst>
              <p:tags r:id="rId5"/>
            </p:custDataLst>
          </p:nvPr>
        </p:nvGrpSpPr>
        <p:grpSpPr>
          <a:xfrm>
            <a:off x="1919699" y="4077332"/>
            <a:ext cx="6629725" cy="2739088"/>
            <a:chOff x="927845" y="2130368"/>
            <a:chExt cx="7226621" cy="2739088"/>
          </a:xfrm>
        </p:grpSpPr>
        <p:grpSp>
          <p:nvGrpSpPr>
            <p:cNvPr id="10" name="组合 9"/>
            <p:cNvGrpSpPr/>
            <p:nvPr>
              <p:custDataLst>
                <p:tags r:id="rId9"/>
              </p:custDataLst>
            </p:nvPr>
          </p:nvGrpSpPr>
          <p:grpSpPr>
            <a:xfrm>
              <a:off x="927845" y="2130368"/>
              <a:ext cx="7226621" cy="2739088"/>
              <a:chOff x="470073" y="2144515"/>
              <a:chExt cx="7074307" cy="1422890"/>
            </a:xfrm>
          </p:grpSpPr>
          <p:sp>
            <p:nvSpPr>
              <p:cNvPr id="14" name="文本框 1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470073" y="2144515"/>
                <a:ext cx="7043931" cy="27180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>
                  <a:buNone/>
                </a:pPr>
                <a:endPara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5" name="圆角矩形 14"/>
              <p:cNvSpPr/>
              <p:nvPr>
                <p:custDataLst>
                  <p:tags r:id="rId12"/>
                </p:custDataLst>
              </p:nvPr>
            </p:nvSpPr>
            <p:spPr>
              <a:xfrm>
                <a:off x="493585" y="2154787"/>
                <a:ext cx="7050795" cy="1412618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zh-CN" altLang="en-US">
                  <a:solidFill>
                    <a:sysClr val="window" lastClr="FFFFFF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矩形 10"/>
            <p:cNvSpPr/>
            <p:nvPr>
              <p:custDataLst>
                <p:tags r:id="rId10"/>
              </p:custDataLst>
            </p:nvPr>
          </p:nvSpPr>
          <p:spPr>
            <a:xfrm>
              <a:off x="1163571" y="2308086"/>
              <a:ext cx="646371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zh-CN" altLang="en-US" sz="2800" b="1" kern="10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比热容是反映物质自身性质的物理量</a:t>
              </a:r>
            </a:p>
          </p:txBody>
        </p:sp>
      </p:grpSp>
      <p:sp>
        <p:nvSpPr>
          <p:cNvPr id="34" name="文本框 33"/>
          <p:cNvSpPr txBox="1"/>
          <p:nvPr>
            <p:custDataLst>
              <p:tags r:id="rId6"/>
            </p:custDataLst>
          </p:nvPr>
        </p:nvSpPr>
        <p:spPr>
          <a:xfrm>
            <a:off x="2135954" y="5713851"/>
            <a:ext cx="7436338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比热容的大小与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吸收的热量、质量、升高的温度无关！</a:t>
            </a:r>
          </a:p>
        </p:txBody>
      </p:sp>
      <p:sp>
        <p:nvSpPr>
          <p:cNvPr id="21" name="文本框 20"/>
          <p:cNvSpPr txBox="1"/>
          <p:nvPr>
            <p:custDataLst>
              <p:tags r:id="rId7"/>
            </p:custDataLst>
          </p:nvPr>
        </p:nvSpPr>
        <p:spPr>
          <a:xfrm>
            <a:off x="1775460" y="1917065"/>
            <a:ext cx="997966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None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将一壶水的温度升高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10</a:t>
            </a:r>
            <a:r>
              <a:rPr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℃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，与将同一壶水的温度升高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20</a:t>
            </a:r>
            <a:r>
              <a:rPr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℃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相比，水的比热容变吗？</a:t>
            </a:r>
          </a:p>
          <a:p>
            <a:pPr>
              <a:buNone/>
            </a:pPr>
            <a:endParaRPr lang="zh-CN" altLang="en-US" sz="28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8"/>
            </p:custDataLst>
          </p:nvPr>
        </p:nvSpPr>
        <p:spPr>
          <a:xfrm>
            <a:off x="1795145" y="3013075"/>
            <a:ext cx="99599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None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让一杯水放出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1000J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的热量</a:t>
            </a:r>
            <a:r>
              <a:rPr lang="zh-CN" altLang="en-US" sz="28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与让同一杯水放出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2000J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的热量相比，水的比热容变吗？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4" grpId="1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>
            <p:custDataLst>
              <p:tags r:id="rId1"/>
            </p:custDataLst>
          </p:nvPr>
        </p:nvSpPr>
        <p:spPr>
          <a:xfrm>
            <a:off x="335280" y="260985"/>
            <a:ext cx="76111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三、比热容的应用</a:t>
            </a:r>
            <a:r>
              <a:rPr lang="en-US" altLang="zh-CN" sz="3200" b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——</a:t>
            </a:r>
            <a:r>
              <a:rPr lang="zh-CN" altLang="en-US" sz="3200" b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解释现象</a:t>
            </a:r>
            <a:endParaRPr lang="zh-CN" altLang="en-US" sz="3200" b="1" strike="noStrike" noProof="1">
              <a:solidFill>
                <a:sysClr val="windowText" lastClr="0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宋体" panose="02010600030101010101" pitchFamily="2" charset="-122"/>
            </a:endParaRPr>
          </a:p>
        </p:txBody>
      </p:sp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2289171" y="1199812"/>
            <a:ext cx="7716520" cy="2970132"/>
            <a:chOff x="746817" y="2041768"/>
            <a:chExt cx="7716520" cy="2970132"/>
          </a:xfrm>
        </p:grpSpPr>
        <p:sp>
          <p:nvSpPr>
            <p:cNvPr id="14" name="Rectangle 4"/>
            <p:cNvSpPr/>
            <p:nvPr>
              <p:custDataLst>
                <p:tags r:id="rId27"/>
              </p:custDataLst>
            </p:nvPr>
          </p:nvSpPr>
          <p:spPr>
            <a:xfrm>
              <a:off x="746817" y="2041768"/>
              <a:ext cx="7716520" cy="52197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lstStyle/>
            <a:p>
              <a:r>
                <a:rPr lang="zh-CN" altLang="en-US" sz="28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为什么沿海地区昼夜温差小</a:t>
              </a:r>
              <a:r>
                <a:rPr lang="en-US" altLang="zh-CN" sz="28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,</a:t>
              </a:r>
              <a:r>
                <a:rPr lang="zh-CN" altLang="en-US" sz="28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沙漠地区温差大？</a:t>
              </a:r>
            </a:p>
          </p:txBody>
        </p:sp>
        <p:pic>
          <p:nvPicPr>
            <p:cNvPr id="2052" name="Picture 4" descr="https://timgsa.baidu.com/timg?image&amp;quality=80&amp;size=b9999_10000&amp;sec=1597936662241&amp;di=46d2bc9be4cf776ac4b420f2e3e38dfa&amp;imgtype=0&amp;src=http%3A%2F%2Fimg.ewebweb.com%2Fuploads%2F20190623%2F18%2F1561286194-vUgPwZRrFl.jpg"/>
            <p:cNvPicPr>
              <a:picLocks noChangeAspect="1" noChangeArrowheads="1"/>
            </p:cNvPicPr>
            <p:nvPr>
              <p:custDataLst>
                <p:tags r:id="rId28"/>
              </p:custDataLst>
            </p:nvPr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87"/>
            <a:stretch>
              <a:fillRect/>
            </a:stretch>
          </p:blipFill>
          <p:spPr bwMode="auto">
            <a:xfrm>
              <a:off x="953053" y="2719371"/>
              <a:ext cx="3126008" cy="2292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s://timgsa.baidu.com/timg?image&amp;quality=80&amp;size=b9999_10000&amp;sec=1597936730935&amp;di=ba1411ecbcc9986b238b05dbbb2d9a96&amp;imgtype=0&amp;src=http%3A%2F%2Fimg.pconline.com.cn%2Fimages%2Fupload%2Fupc%2Ftx%2Fphotoblog%2F1401%2F10%2Fc5%2F30457887_30457887_1389343358886_mthumb.jpg"/>
            <p:cNvPicPr>
              <a:picLocks noChangeAspect="1" noChangeArrowheads="1"/>
            </p:cNvPicPr>
            <p:nvPr>
              <p:custDataLst>
                <p:tags r:id="rId29"/>
              </p:custDataLst>
            </p:nvPr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11"/>
            <a:stretch>
              <a:fillRect/>
            </a:stretch>
          </p:blipFill>
          <p:spPr bwMode="auto">
            <a:xfrm>
              <a:off x="4227393" y="2707070"/>
              <a:ext cx="3299421" cy="2292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3"/>
          <a:srcRect l="4549" t="3203" r="4584" b="8955"/>
          <a:stretch>
            <a:fillRect/>
          </a:stretch>
        </p:blipFill>
        <p:spPr>
          <a:xfrm>
            <a:off x="2495547" y="1844966"/>
            <a:ext cx="6761973" cy="32808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组合 5"/>
          <p:cNvGrpSpPr/>
          <p:nvPr>
            <p:custDataLst>
              <p:tags r:id="rId4"/>
            </p:custDataLst>
          </p:nvPr>
        </p:nvGrpSpPr>
        <p:grpSpPr>
          <a:xfrm>
            <a:off x="2517869" y="3312112"/>
            <a:ext cx="3489960" cy="1822099"/>
            <a:chOff x="540609" y="3238347"/>
            <a:chExt cx="3489960" cy="1822099"/>
          </a:xfrm>
        </p:grpSpPr>
        <p:cxnSp>
          <p:nvCxnSpPr>
            <p:cNvPr id="13" name="直接连接符 12"/>
            <p:cNvCxnSpPr/>
            <p:nvPr>
              <p:custDataLst>
                <p:tags r:id="rId25"/>
              </p:custDataLst>
            </p:nvPr>
          </p:nvCxnSpPr>
          <p:spPr>
            <a:xfrm>
              <a:off x="540609" y="3238347"/>
              <a:ext cx="3489960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7" name="直接连接符 6"/>
            <p:cNvCxnSpPr/>
            <p:nvPr>
              <p:custDataLst>
                <p:tags r:id="rId26"/>
              </p:custDataLst>
            </p:nvPr>
          </p:nvCxnSpPr>
          <p:spPr>
            <a:xfrm>
              <a:off x="540609" y="5060446"/>
              <a:ext cx="3489960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878803" y="5499579"/>
            <a:ext cx="2537877" cy="6093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比热容：</a:t>
            </a:r>
          </a:p>
        </p:txBody>
      </p:sp>
      <p:grpSp>
        <p:nvGrpSpPr>
          <p:cNvPr id="10" name="组合 9"/>
          <p:cNvGrpSpPr/>
          <p:nvPr>
            <p:custDataLst>
              <p:tags r:id="rId6"/>
            </p:custDataLst>
          </p:nvPr>
        </p:nvGrpSpPr>
        <p:grpSpPr>
          <a:xfrm>
            <a:off x="2248989" y="5290256"/>
            <a:ext cx="1500992" cy="1334106"/>
            <a:chOff x="8052735" y="3460061"/>
            <a:chExt cx="1502248" cy="1334106"/>
          </a:xfrm>
        </p:grpSpPr>
        <p:grpSp>
          <p:nvGrpSpPr>
            <p:cNvPr id="11" name="组合 10"/>
            <p:cNvGrpSpPr/>
            <p:nvPr>
              <p:custDataLst>
                <p:tags r:id="rId20"/>
              </p:custDataLst>
            </p:nvPr>
          </p:nvGrpSpPr>
          <p:grpSpPr>
            <a:xfrm>
              <a:off x="8509825" y="3460061"/>
              <a:ext cx="1045158" cy="1334106"/>
              <a:chOff x="7404779" y="4202319"/>
              <a:chExt cx="1045158" cy="1334106"/>
            </a:xfrm>
          </p:grpSpPr>
          <p:sp>
            <p:nvSpPr>
              <p:cNvPr id="8" name="文本框 7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7427431" y="4202319"/>
                <a:ext cx="102250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Q</a:t>
                </a:r>
                <a:r>
                  <a:rPr lang="en-US" altLang="zh-CN" sz="2800" i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:endParaRPr lang="zh-CN" altLang="en-US" sz="2800" i="1" u="sng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文本框 15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7404779" y="4582318"/>
                <a:ext cx="104515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i="1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b="1" i="1" err="1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  <a:sym typeface="+mn-ea"/>
                  </a:rPr>
                  <a:t>∆t</a:t>
                </a:r>
                <a:endParaRPr kumimoji="1"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  <a:p>
                <a:endParaRPr lang="zh-CN" altLang="en-US" sz="28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8" name="直接连接符 17"/>
              <p:cNvCxnSpPr/>
              <p:nvPr>
                <p:custDataLst>
                  <p:tags r:id="rId24"/>
                </p:custDataLst>
              </p:nvPr>
            </p:nvCxnSpPr>
            <p:spPr>
              <a:xfrm>
                <a:off x="7436396" y="4692073"/>
                <a:ext cx="782187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19" name="文本框 18"/>
            <p:cNvSpPr txBox="1"/>
            <p:nvPr>
              <p:custDataLst>
                <p:tags r:id="rId21"/>
              </p:custDataLst>
            </p:nvPr>
          </p:nvSpPr>
          <p:spPr>
            <a:xfrm>
              <a:off x="8052735" y="3698244"/>
              <a:ext cx="86741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altLang="zh-C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</p:grpSp>
      <p:grpSp>
        <p:nvGrpSpPr>
          <p:cNvPr id="38" name="组合 37"/>
          <p:cNvGrpSpPr/>
          <p:nvPr>
            <p:custDataLst>
              <p:tags r:id="rId7"/>
            </p:custDataLst>
          </p:nvPr>
        </p:nvGrpSpPr>
        <p:grpSpPr>
          <a:xfrm>
            <a:off x="2781413" y="5528585"/>
            <a:ext cx="3962335" cy="609514"/>
            <a:chOff x="2276076" y="2097915"/>
            <a:chExt cx="3962335" cy="609514"/>
          </a:xfrm>
        </p:grpSpPr>
        <p:sp>
          <p:nvSpPr>
            <p:cNvPr id="20" name="文本框 19"/>
            <p:cNvSpPr txBox="1"/>
            <p:nvPr>
              <p:custDataLst>
                <p:tags r:id="rId18"/>
              </p:custDataLst>
            </p:nvPr>
          </p:nvSpPr>
          <p:spPr>
            <a:xfrm>
              <a:off x="3285992" y="2097915"/>
              <a:ext cx="2952419" cy="52322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质量相等的物体，</a:t>
              </a:r>
              <a:endPara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21" name="直接连接符 20"/>
            <p:cNvCxnSpPr/>
            <p:nvPr>
              <p:custDataLst>
                <p:tags r:id="rId19"/>
              </p:custDataLst>
            </p:nvPr>
          </p:nvCxnSpPr>
          <p:spPr>
            <a:xfrm flipV="1">
              <a:off x="2276076" y="2707014"/>
              <a:ext cx="256538" cy="4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  <p:grpSp>
        <p:nvGrpSpPr>
          <p:cNvPr id="39" name="组合 38"/>
          <p:cNvGrpSpPr/>
          <p:nvPr>
            <p:custDataLst>
              <p:tags r:id="rId8"/>
            </p:custDataLst>
          </p:nvPr>
        </p:nvGrpSpPr>
        <p:grpSpPr>
          <a:xfrm>
            <a:off x="3071606" y="5321258"/>
            <a:ext cx="6543934" cy="729972"/>
            <a:chOff x="2532614" y="1877253"/>
            <a:chExt cx="6543934" cy="729972"/>
          </a:xfrm>
        </p:grpSpPr>
        <p:sp>
          <p:nvSpPr>
            <p:cNvPr id="24" name="文本框 23"/>
            <p:cNvSpPr txBox="1"/>
            <p:nvPr>
              <p:custDataLst>
                <p:tags r:id="rId16"/>
              </p:custDataLst>
            </p:nvPr>
          </p:nvSpPr>
          <p:spPr>
            <a:xfrm>
              <a:off x="6061299" y="2084005"/>
              <a:ext cx="3015249" cy="52322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吸收相同的热量，</a:t>
              </a:r>
              <a:endPara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27" name="直接连接符 26"/>
            <p:cNvCxnSpPr/>
            <p:nvPr>
              <p:custDataLst>
                <p:tags r:id="rId17"/>
              </p:custDataLst>
            </p:nvPr>
          </p:nvCxnSpPr>
          <p:spPr>
            <a:xfrm flipV="1">
              <a:off x="2532614" y="1877253"/>
              <a:ext cx="256538" cy="4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  <p:grpSp>
        <p:nvGrpSpPr>
          <p:cNvPr id="41" name="组合 40"/>
          <p:cNvGrpSpPr/>
          <p:nvPr>
            <p:custDataLst>
              <p:tags r:id="rId9"/>
            </p:custDataLst>
          </p:nvPr>
        </p:nvGrpSpPr>
        <p:grpSpPr>
          <a:xfrm>
            <a:off x="2295442" y="5670255"/>
            <a:ext cx="4448306" cy="994732"/>
            <a:chOff x="1756450" y="2226250"/>
            <a:chExt cx="4448306" cy="994732"/>
          </a:xfrm>
        </p:grpSpPr>
        <p:sp>
          <p:nvSpPr>
            <p:cNvPr id="25" name="文本框 24"/>
            <p:cNvSpPr txBox="1"/>
            <p:nvPr>
              <p:custDataLst>
                <p:tags r:id="rId14"/>
              </p:custDataLst>
            </p:nvPr>
          </p:nvSpPr>
          <p:spPr>
            <a:xfrm>
              <a:off x="3252337" y="2697762"/>
              <a:ext cx="2952419" cy="52322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比热容大的物体，</a:t>
              </a:r>
              <a:endPara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29" name="直接箭头连接符 28"/>
            <p:cNvCxnSpPr/>
            <p:nvPr>
              <p:custDataLst>
                <p:tags r:id="rId15"/>
              </p:custDataLst>
            </p:nvPr>
          </p:nvCxnSpPr>
          <p:spPr>
            <a:xfrm flipH="1" flipV="1">
              <a:off x="1756450" y="2226250"/>
              <a:ext cx="0" cy="357884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42" name="组合 41"/>
          <p:cNvGrpSpPr/>
          <p:nvPr>
            <p:custDataLst>
              <p:tags r:id="rId10"/>
            </p:custDataLst>
          </p:nvPr>
        </p:nvGrpSpPr>
        <p:grpSpPr>
          <a:xfrm>
            <a:off x="3562889" y="5813476"/>
            <a:ext cx="5597377" cy="871698"/>
            <a:chOff x="3023897" y="2369471"/>
            <a:chExt cx="5597377" cy="871698"/>
          </a:xfrm>
        </p:grpSpPr>
        <p:cxnSp>
          <p:nvCxnSpPr>
            <p:cNvPr id="34" name="直接箭头连接符 33"/>
            <p:cNvCxnSpPr/>
            <p:nvPr>
              <p:custDataLst>
                <p:tags r:id="rId12"/>
              </p:custDataLst>
            </p:nvPr>
          </p:nvCxnSpPr>
          <p:spPr>
            <a:xfrm flipH="1">
              <a:off x="3023897" y="2369471"/>
              <a:ext cx="0" cy="382072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0" name="文本框 39"/>
            <p:cNvSpPr txBox="1"/>
            <p:nvPr>
              <p:custDataLst>
                <p:tags r:id="rId13"/>
              </p:custDataLst>
            </p:nvPr>
          </p:nvSpPr>
          <p:spPr>
            <a:xfrm>
              <a:off x="6276367" y="2717949"/>
              <a:ext cx="2344907" cy="52322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温度变化小。</a:t>
              </a:r>
              <a:endPara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4"/>
          <a:stretch>
            <a:fillRect/>
          </a:stretch>
        </p:blipFill>
        <p:spPr>
          <a:xfrm flipH="1">
            <a:off x="11074400" y="106426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7410"/>
          <p:cNvSpPr/>
          <p:nvPr>
            <p:custDataLst>
              <p:tags r:id="rId1"/>
            </p:custDataLst>
          </p:nvPr>
        </p:nvSpPr>
        <p:spPr>
          <a:xfrm>
            <a:off x="479425" y="1268730"/>
            <a:ext cx="7839710" cy="181483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吐鲁番夏天最高温度大多在四十多摄氏度，居中国之首，而火焰山又是吐鲁番最热的地方，其表面温度最高曾达到八十多摄氏度。但一到晚上气温一下子就降到二十多摄氏度，空调都不用开 。 </a:t>
            </a:r>
          </a:p>
        </p:txBody>
      </p:sp>
      <p:grpSp>
        <p:nvGrpSpPr>
          <p:cNvPr id="18" name="组合 17411"/>
          <p:cNvGrpSpPr/>
          <p:nvPr>
            <p:custDataLst>
              <p:tags r:id="rId2"/>
            </p:custDataLst>
          </p:nvPr>
        </p:nvGrpSpPr>
        <p:grpSpPr>
          <a:xfrm>
            <a:off x="8795797" y="836845"/>
            <a:ext cx="3180898" cy="5283701"/>
            <a:chOff x="-693" y="-248"/>
            <a:chExt cx="2208" cy="3523"/>
          </a:xfrm>
        </p:grpSpPr>
        <p:pic>
          <p:nvPicPr>
            <p:cNvPr id="19" name="图片 17412" descr="最大的立体造型温度计落户火焰山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6"/>
            <a:stretch>
              <a:fillRect/>
            </a:stretch>
          </p:blipFill>
          <p:spPr>
            <a:xfrm>
              <a:off x="-693" y="-248"/>
              <a:ext cx="2005" cy="31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矩形 17413"/>
            <p:cNvSpPr/>
            <p:nvPr>
              <p:custDataLst>
                <p:tags r:id="rId24"/>
              </p:custDataLst>
            </p:nvPr>
          </p:nvSpPr>
          <p:spPr>
            <a:xfrm>
              <a:off x="-501" y="2927"/>
              <a:ext cx="2016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28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火焰山的温度计</a:t>
              </a:r>
            </a:p>
          </p:txBody>
        </p:sp>
      </p:grp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35280" y="260985"/>
            <a:ext cx="76111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三、比热容的应用</a:t>
            </a:r>
            <a:r>
              <a:rPr lang="en-US" altLang="zh-CN" sz="3200" b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——</a:t>
            </a:r>
            <a:r>
              <a:rPr lang="zh-CN" altLang="en-US" sz="3200" b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解释现象</a:t>
            </a:r>
            <a:endParaRPr lang="zh-CN" altLang="en-US" sz="3200" b="1" strike="noStrike" noProof="1">
              <a:solidFill>
                <a:sysClr val="windowText" lastClr="0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1492848" y="3689194"/>
            <a:ext cx="2537877" cy="6093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比热容：</a:t>
            </a:r>
          </a:p>
        </p:txBody>
      </p:sp>
      <p:grpSp>
        <p:nvGrpSpPr>
          <p:cNvPr id="10" name="组合 9"/>
          <p:cNvGrpSpPr/>
          <p:nvPr>
            <p:custDataLst>
              <p:tags r:id="rId5"/>
            </p:custDataLst>
          </p:nvPr>
        </p:nvGrpSpPr>
        <p:grpSpPr>
          <a:xfrm>
            <a:off x="2863034" y="3479871"/>
            <a:ext cx="1500992" cy="1334106"/>
            <a:chOff x="8052735" y="3460061"/>
            <a:chExt cx="1502248" cy="1334106"/>
          </a:xfrm>
        </p:grpSpPr>
        <p:grpSp>
          <p:nvGrpSpPr>
            <p:cNvPr id="8" name="组合 7"/>
            <p:cNvGrpSpPr/>
            <p:nvPr>
              <p:custDataLst>
                <p:tags r:id="rId18"/>
              </p:custDataLst>
            </p:nvPr>
          </p:nvGrpSpPr>
          <p:grpSpPr>
            <a:xfrm>
              <a:off x="8509825" y="3460061"/>
              <a:ext cx="1045158" cy="1334106"/>
              <a:chOff x="7404779" y="4202319"/>
              <a:chExt cx="1045158" cy="1334106"/>
            </a:xfrm>
          </p:grpSpPr>
          <p:sp>
            <p:nvSpPr>
              <p:cNvPr id="13" name="文本框 12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7427431" y="4202319"/>
                <a:ext cx="102250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Q</a:t>
                </a:r>
                <a:r>
                  <a:rPr lang="en-US" altLang="zh-CN" sz="2800" i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:endParaRPr lang="zh-CN" altLang="en-US" sz="2800" i="1" u="sng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文本框 13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7404779" y="4582318"/>
                <a:ext cx="104515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i="1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b="1" i="1" err="1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  <a:sym typeface="+mn-ea"/>
                  </a:rPr>
                  <a:t>∆t</a:t>
                </a:r>
                <a:endParaRPr kumimoji="1"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  <a:p>
                <a:endParaRPr lang="zh-CN" altLang="en-US" sz="28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接连接符 11"/>
              <p:cNvCxnSpPr/>
              <p:nvPr>
                <p:custDataLst>
                  <p:tags r:id="rId22"/>
                </p:custDataLst>
              </p:nvPr>
            </p:nvCxnSpPr>
            <p:spPr>
              <a:xfrm>
                <a:off x="7436396" y="4692073"/>
                <a:ext cx="782187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1" name="文本框 20"/>
            <p:cNvSpPr txBox="1"/>
            <p:nvPr>
              <p:custDataLst>
                <p:tags r:id="rId19"/>
              </p:custDataLst>
            </p:nvPr>
          </p:nvSpPr>
          <p:spPr>
            <a:xfrm>
              <a:off x="8052735" y="3698244"/>
              <a:ext cx="86741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altLang="zh-C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</p:grpSp>
      <p:grpSp>
        <p:nvGrpSpPr>
          <p:cNvPr id="38" name="组合 37"/>
          <p:cNvGrpSpPr/>
          <p:nvPr>
            <p:custDataLst>
              <p:tags r:id="rId6"/>
            </p:custDataLst>
          </p:nvPr>
        </p:nvGrpSpPr>
        <p:grpSpPr>
          <a:xfrm>
            <a:off x="1486914" y="4340634"/>
            <a:ext cx="2952419" cy="751686"/>
            <a:chOff x="333877" y="2707014"/>
            <a:chExt cx="2952419" cy="751686"/>
          </a:xfrm>
        </p:grpSpPr>
        <p:sp>
          <p:nvSpPr>
            <p:cNvPr id="25" name="文本框 24"/>
            <p:cNvSpPr txBox="1"/>
            <p:nvPr>
              <p:custDataLst>
                <p:tags r:id="rId16"/>
              </p:custDataLst>
            </p:nvPr>
          </p:nvSpPr>
          <p:spPr>
            <a:xfrm>
              <a:off x="333877" y="2935480"/>
              <a:ext cx="2952419" cy="52322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质量相等的物体，</a:t>
              </a:r>
              <a:endPara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27" name="直接连接符 26"/>
            <p:cNvCxnSpPr/>
            <p:nvPr>
              <p:custDataLst>
                <p:tags r:id="rId17"/>
              </p:custDataLst>
            </p:nvPr>
          </p:nvCxnSpPr>
          <p:spPr>
            <a:xfrm flipV="1">
              <a:off x="2276076" y="2707014"/>
              <a:ext cx="256538" cy="4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  <p:grpSp>
        <p:nvGrpSpPr>
          <p:cNvPr id="39" name="组合 38"/>
          <p:cNvGrpSpPr/>
          <p:nvPr>
            <p:custDataLst>
              <p:tags r:id="rId7"/>
            </p:custDataLst>
          </p:nvPr>
        </p:nvGrpSpPr>
        <p:grpSpPr>
          <a:xfrm>
            <a:off x="3685651" y="3510873"/>
            <a:ext cx="4350385" cy="1558925"/>
            <a:chOff x="2532614" y="1877253"/>
            <a:chExt cx="4350385" cy="1558925"/>
          </a:xfrm>
        </p:grpSpPr>
        <p:sp>
          <p:nvSpPr>
            <p:cNvPr id="29" name="文本框 28"/>
            <p:cNvSpPr txBox="1"/>
            <p:nvPr>
              <p:custDataLst>
                <p:tags r:id="rId14"/>
              </p:custDataLst>
            </p:nvPr>
          </p:nvSpPr>
          <p:spPr>
            <a:xfrm>
              <a:off x="3029184" y="2914208"/>
              <a:ext cx="3853815" cy="52197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吸收或放出相同的热量，</a:t>
              </a:r>
              <a:endPara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34" name="直接连接符 33"/>
            <p:cNvCxnSpPr/>
            <p:nvPr>
              <p:custDataLst>
                <p:tags r:id="rId15"/>
              </p:custDataLst>
            </p:nvPr>
          </p:nvCxnSpPr>
          <p:spPr>
            <a:xfrm flipV="1">
              <a:off x="2532614" y="1877253"/>
              <a:ext cx="256538" cy="4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  <p:grpSp>
        <p:nvGrpSpPr>
          <p:cNvPr id="41" name="组合 40"/>
          <p:cNvGrpSpPr/>
          <p:nvPr>
            <p:custDataLst>
              <p:tags r:id="rId8"/>
            </p:custDataLst>
          </p:nvPr>
        </p:nvGrpSpPr>
        <p:grpSpPr>
          <a:xfrm>
            <a:off x="1486914" y="3859870"/>
            <a:ext cx="2952419" cy="2023452"/>
            <a:chOff x="333877" y="2226250"/>
            <a:chExt cx="2952419" cy="2023452"/>
          </a:xfrm>
        </p:grpSpPr>
        <p:sp>
          <p:nvSpPr>
            <p:cNvPr id="40" name="文本框 39"/>
            <p:cNvSpPr txBox="1"/>
            <p:nvPr>
              <p:custDataLst>
                <p:tags r:id="rId12"/>
              </p:custDataLst>
            </p:nvPr>
          </p:nvSpPr>
          <p:spPr>
            <a:xfrm>
              <a:off x="333877" y="3727732"/>
              <a:ext cx="2952419" cy="52197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砂石比热容小，</a:t>
              </a:r>
              <a:endPara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42" name="直接箭头连接符 41"/>
            <p:cNvCxnSpPr/>
            <p:nvPr>
              <p:custDataLst>
                <p:tags r:id="rId13"/>
              </p:custDataLst>
            </p:nvPr>
          </p:nvCxnSpPr>
          <p:spPr>
            <a:xfrm flipH="1">
              <a:off x="1756450" y="2226250"/>
              <a:ext cx="0" cy="357884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49" name="组合 48"/>
          <p:cNvGrpSpPr/>
          <p:nvPr>
            <p:custDataLst>
              <p:tags r:id="rId9"/>
            </p:custDataLst>
          </p:nvPr>
        </p:nvGrpSpPr>
        <p:grpSpPr>
          <a:xfrm>
            <a:off x="4176934" y="4003091"/>
            <a:ext cx="2344907" cy="1894068"/>
            <a:chOff x="3023897" y="2369471"/>
            <a:chExt cx="2344907" cy="1894068"/>
          </a:xfrm>
        </p:grpSpPr>
        <p:cxnSp>
          <p:nvCxnSpPr>
            <p:cNvPr id="50" name="直接箭头连接符 49"/>
            <p:cNvCxnSpPr/>
            <p:nvPr>
              <p:custDataLst>
                <p:tags r:id="rId10"/>
              </p:custDataLst>
            </p:nvPr>
          </p:nvCxnSpPr>
          <p:spPr>
            <a:xfrm flipH="1">
              <a:off x="3023897" y="2369471"/>
              <a:ext cx="0" cy="382072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1" name="文本框 50"/>
            <p:cNvSpPr txBox="1"/>
            <p:nvPr>
              <p:custDataLst>
                <p:tags r:id="rId11"/>
              </p:custDataLst>
            </p:nvPr>
          </p:nvSpPr>
          <p:spPr>
            <a:xfrm>
              <a:off x="3023897" y="3741569"/>
              <a:ext cx="2344907" cy="52197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温度变化大。</a:t>
              </a:r>
              <a:endPara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2560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65125" y="1178560"/>
            <a:ext cx="7031990" cy="224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80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　　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城市内有大量的钢筋水泥建筑，给我们的生活带来方便的同时，也给我们带来诸多不便。比如，炎炎夏季，都市气温往往比郊外要高3℃～5℃，这就是热岛效应，你能够解释其中的道理吗？</a:t>
            </a:r>
          </a:p>
        </p:txBody>
      </p:sp>
      <p:sp>
        <p:nvSpPr>
          <p:cNvPr id="18" name="文本框 17"/>
          <p:cNvSpPr txBox="1"/>
          <p:nvPr>
            <p:custDataLst>
              <p:tags r:id="rId2"/>
            </p:custDataLst>
          </p:nvPr>
        </p:nvSpPr>
        <p:spPr>
          <a:xfrm>
            <a:off x="8328025" y="962660"/>
            <a:ext cx="333692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城市的“热岛效应”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2035" y="1484630"/>
            <a:ext cx="4533265" cy="302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335280" y="260985"/>
            <a:ext cx="76111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三、比热容的应用</a:t>
            </a:r>
            <a:r>
              <a:rPr lang="en-US" altLang="zh-CN" sz="3200" b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——</a:t>
            </a:r>
            <a:r>
              <a:rPr lang="zh-CN" altLang="en-US" sz="3200" b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解释现象</a:t>
            </a:r>
            <a:endParaRPr lang="zh-CN" altLang="en-US" sz="3200" b="1" strike="noStrike" noProof="1">
              <a:solidFill>
                <a:sysClr val="windowText" lastClr="0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1238848" y="3751424"/>
            <a:ext cx="2537877" cy="6093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比热容：</a:t>
            </a:r>
          </a:p>
        </p:txBody>
      </p:sp>
      <p:grpSp>
        <p:nvGrpSpPr>
          <p:cNvPr id="10" name="组合 9"/>
          <p:cNvGrpSpPr/>
          <p:nvPr>
            <p:custDataLst>
              <p:tags r:id="rId6"/>
            </p:custDataLst>
          </p:nvPr>
        </p:nvGrpSpPr>
        <p:grpSpPr>
          <a:xfrm>
            <a:off x="2609034" y="3542101"/>
            <a:ext cx="1500992" cy="1334106"/>
            <a:chOff x="8052735" y="3460061"/>
            <a:chExt cx="1502248" cy="1334106"/>
          </a:xfrm>
        </p:grpSpPr>
        <p:grpSp>
          <p:nvGrpSpPr>
            <p:cNvPr id="8" name="组合 7"/>
            <p:cNvGrpSpPr/>
            <p:nvPr>
              <p:custDataLst>
                <p:tags r:id="rId19"/>
              </p:custDataLst>
            </p:nvPr>
          </p:nvGrpSpPr>
          <p:grpSpPr>
            <a:xfrm>
              <a:off x="8509825" y="3460061"/>
              <a:ext cx="1045158" cy="1334106"/>
              <a:chOff x="7404779" y="4202319"/>
              <a:chExt cx="1045158" cy="1334106"/>
            </a:xfrm>
          </p:grpSpPr>
          <p:sp>
            <p:nvSpPr>
              <p:cNvPr id="4" name="文本框 3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7427431" y="4202319"/>
                <a:ext cx="102250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Q</a:t>
                </a:r>
                <a:r>
                  <a:rPr lang="en-US" altLang="zh-CN" sz="2800" i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:endParaRPr lang="zh-CN" altLang="en-US" sz="2800" i="1" u="sng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文本框 13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7404779" y="4582318"/>
                <a:ext cx="104515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i="1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b="1" i="1" err="1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  <a:sym typeface="+mn-ea"/>
                  </a:rPr>
                  <a:t>∆t</a:t>
                </a:r>
                <a:endParaRPr kumimoji="1"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  <a:p>
                <a:endParaRPr lang="zh-CN" altLang="en-US" sz="28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接连接符 11"/>
              <p:cNvCxnSpPr/>
              <p:nvPr>
                <p:custDataLst>
                  <p:tags r:id="rId23"/>
                </p:custDataLst>
              </p:nvPr>
            </p:nvCxnSpPr>
            <p:spPr>
              <a:xfrm>
                <a:off x="7436396" y="4692073"/>
                <a:ext cx="782187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1" name="文本框 20"/>
            <p:cNvSpPr txBox="1"/>
            <p:nvPr>
              <p:custDataLst>
                <p:tags r:id="rId20"/>
              </p:custDataLst>
            </p:nvPr>
          </p:nvSpPr>
          <p:spPr>
            <a:xfrm>
              <a:off x="8052735" y="3698244"/>
              <a:ext cx="86741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altLang="zh-C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</p:grpSp>
      <p:grpSp>
        <p:nvGrpSpPr>
          <p:cNvPr id="38" name="组合 37"/>
          <p:cNvGrpSpPr/>
          <p:nvPr>
            <p:custDataLst>
              <p:tags r:id="rId7"/>
            </p:custDataLst>
          </p:nvPr>
        </p:nvGrpSpPr>
        <p:grpSpPr>
          <a:xfrm>
            <a:off x="1232914" y="4402864"/>
            <a:ext cx="2952419" cy="751686"/>
            <a:chOff x="333877" y="2707014"/>
            <a:chExt cx="2952419" cy="751686"/>
          </a:xfrm>
        </p:grpSpPr>
        <p:sp>
          <p:nvSpPr>
            <p:cNvPr id="25" name="文本框 24"/>
            <p:cNvSpPr txBox="1"/>
            <p:nvPr>
              <p:custDataLst>
                <p:tags r:id="rId17"/>
              </p:custDataLst>
            </p:nvPr>
          </p:nvSpPr>
          <p:spPr>
            <a:xfrm>
              <a:off x="333877" y="2935480"/>
              <a:ext cx="2952419" cy="52322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质量相等的物体，</a:t>
              </a:r>
              <a:endPara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27" name="直接连接符 26"/>
            <p:cNvCxnSpPr/>
            <p:nvPr>
              <p:custDataLst>
                <p:tags r:id="rId18"/>
              </p:custDataLst>
            </p:nvPr>
          </p:nvCxnSpPr>
          <p:spPr>
            <a:xfrm flipV="1">
              <a:off x="2276076" y="2707014"/>
              <a:ext cx="256538" cy="4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  <p:grpSp>
        <p:nvGrpSpPr>
          <p:cNvPr id="39" name="组合 38"/>
          <p:cNvGrpSpPr/>
          <p:nvPr>
            <p:custDataLst>
              <p:tags r:id="rId8"/>
            </p:custDataLst>
          </p:nvPr>
        </p:nvGrpSpPr>
        <p:grpSpPr>
          <a:xfrm>
            <a:off x="3431651" y="3573103"/>
            <a:ext cx="4350385" cy="1558925"/>
            <a:chOff x="2532614" y="1877253"/>
            <a:chExt cx="4350385" cy="1558925"/>
          </a:xfrm>
        </p:grpSpPr>
        <p:sp>
          <p:nvSpPr>
            <p:cNvPr id="29" name="文本框 28"/>
            <p:cNvSpPr txBox="1"/>
            <p:nvPr>
              <p:custDataLst>
                <p:tags r:id="rId15"/>
              </p:custDataLst>
            </p:nvPr>
          </p:nvSpPr>
          <p:spPr>
            <a:xfrm>
              <a:off x="3029184" y="2914208"/>
              <a:ext cx="3853815" cy="52197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吸收或放出相同的热量，</a:t>
              </a:r>
              <a:endPara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34" name="直接连接符 33"/>
            <p:cNvCxnSpPr/>
            <p:nvPr>
              <p:custDataLst>
                <p:tags r:id="rId16"/>
              </p:custDataLst>
            </p:nvPr>
          </p:nvCxnSpPr>
          <p:spPr>
            <a:xfrm flipV="1">
              <a:off x="2532614" y="1877253"/>
              <a:ext cx="256538" cy="4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  <p:grpSp>
        <p:nvGrpSpPr>
          <p:cNvPr id="41" name="组合 40"/>
          <p:cNvGrpSpPr/>
          <p:nvPr>
            <p:custDataLst>
              <p:tags r:id="rId9"/>
            </p:custDataLst>
          </p:nvPr>
        </p:nvGrpSpPr>
        <p:grpSpPr>
          <a:xfrm>
            <a:off x="1232914" y="3922100"/>
            <a:ext cx="2952419" cy="2023452"/>
            <a:chOff x="333877" y="2226250"/>
            <a:chExt cx="2952419" cy="2023452"/>
          </a:xfrm>
        </p:grpSpPr>
        <p:sp>
          <p:nvSpPr>
            <p:cNvPr id="40" name="文本框 39"/>
            <p:cNvSpPr txBox="1"/>
            <p:nvPr>
              <p:custDataLst>
                <p:tags r:id="rId13"/>
              </p:custDataLst>
            </p:nvPr>
          </p:nvSpPr>
          <p:spPr>
            <a:xfrm>
              <a:off x="333877" y="3727732"/>
              <a:ext cx="2952419" cy="52197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砂石比热容小，</a:t>
              </a:r>
              <a:endPara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42" name="直接箭头连接符 41"/>
            <p:cNvCxnSpPr/>
            <p:nvPr>
              <p:custDataLst>
                <p:tags r:id="rId14"/>
              </p:custDataLst>
            </p:nvPr>
          </p:nvCxnSpPr>
          <p:spPr>
            <a:xfrm flipH="1">
              <a:off x="1756450" y="2226250"/>
              <a:ext cx="0" cy="357884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49" name="组合 48"/>
          <p:cNvGrpSpPr/>
          <p:nvPr>
            <p:custDataLst>
              <p:tags r:id="rId10"/>
            </p:custDataLst>
          </p:nvPr>
        </p:nvGrpSpPr>
        <p:grpSpPr>
          <a:xfrm>
            <a:off x="3922934" y="4065321"/>
            <a:ext cx="2344907" cy="1894068"/>
            <a:chOff x="3023897" y="2369471"/>
            <a:chExt cx="2344907" cy="1894068"/>
          </a:xfrm>
        </p:grpSpPr>
        <p:cxnSp>
          <p:nvCxnSpPr>
            <p:cNvPr id="50" name="直接箭头连接符 49"/>
            <p:cNvCxnSpPr/>
            <p:nvPr>
              <p:custDataLst>
                <p:tags r:id="rId11"/>
              </p:custDataLst>
            </p:nvPr>
          </p:nvCxnSpPr>
          <p:spPr>
            <a:xfrm flipH="1">
              <a:off x="3023897" y="2369471"/>
              <a:ext cx="0" cy="382072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1" name="文本框 50"/>
            <p:cNvSpPr txBox="1"/>
            <p:nvPr>
              <p:custDataLst>
                <p:tags r:id="rId12"/>
              </p:custDataLst>
            </p:nvPr>
          </p:nvSpPr>
          <p:spPr>
            <a:xfrm>
              <a:off x="3023897" y="3741569"/>
              <a:ext cx="2344907" cy="52197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温度变化大。</a:t>
              </a:r>
              <a:endPara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 l="15593" r="27187"/>
          <a:stretch>
            <a:fillRect/>
          </a:stretch>
        </p:blipFill>
        <p:spPr>
          <a:xfrm>
            <a:off x="8400415" y="1341120"/>
            <a:ext cx="2710815" cy="3743960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551066" y="2349070"/>
            <a:ext cx="7250187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 b="1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学习物态变化时，我们经常说物体吸热或放热。</a:t>
            </a:r>
          </a:p>
          <a:p>
            <a:pPr>
              <a:lnSpc>
                <a:spcPct val="150000"/>
              </a:lnSpc>
            </a:pPr>
            <a:r>
              <a:rPr lang="zh-CN" altLang="zh-CN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例如在烧水时，水会吸热。</a:t>
            </a:r>
          </a:p>
          <a:p>
            <a:pPr>
              <a:lnSpc>
                <a:spcPct val="150000"/>
              </a:lnSpc>
            </a:pPr>
            <a:r>
              <a:rPr lang="zh-CN" altLang="zh-CN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我们怎样才能知道水吸收的热得多少呢？</a:t>
            </a:r>
            <a:endParaRPr lang="en-US" altLang="zh-CN" sz="24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560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97212" y="4777157"/>
            <a:ext cx="6067749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种草种树。绿地能吸收太阳辐射，园林植物，通过蒸腾作用，不断地从环境中吸收热量，降低环境空气的温度。</a:t>
            </a:r>
          </a:p>
        </p:txBody>
      </p:sp>
      <p:sp>
        <p:nvSpPr>
          <p:cNvPr id="22" name="矩形 2560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816301" y="4941622"/>
            <a:ext cx="4417831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修建人工湖，利用水的吸热本领强，来调节气温。</a:t>
            </a:r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4007485" y="1052830"/>
            <a:ext cx="499491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解决“热岛效应”的一些方法：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2" t="-3343" r="1622" b="19948"/>
          <a:stretch>
            <a:fillRect/>
          </a:stretch>
        </p:blipFill>
        <p:spPr>
          <a:xfrm>
            <a:off x="773221" y="1506281"/>
            <a:ext cx="5573487" cy="310018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915" y="1632668"/>
            <a:ext cx="4411959" cy="2942741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335280" y="260985"/>
            <a:ext cx="76111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三、比热容的应用</a:t>
            </a:r>
            <a:r>
              <a:rPr lang="en-US" altLang="zh-CN" sz="3200" b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——</a:t>
            </a:r>
            <a:r>
              <a:rPr lang="zh-CN" altLang="en-US" sz="3200" b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解释现象</a:t>
            </a:r>
            <a:endParaRPr lang="zh-CN" altLang="en-US" sz="3200" b="1" strike="noStrike" noProof="1">
              <a:solidFill>
                <a:sysClr val="windowText" lastClr="0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>
            <p:custDataLst>
              <p:tags r:id="rId1"/>
            </p:custDataLst>
          </p:nvPr>
        </p:nvSpPr>
        <p:spPr>
          <a:xfrm>
            <a:off x="335280" y="260985"/>
            <a:ext cx="761111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三、比热容的应用</a:t>
            </a:r>
            <a:r>
              <a:rPr lang="en-US" altLang="zh-CN" sz="3200" b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——</a:t>
            </a:r>
            <a:r>
              <a:rPr lang="zh-CN" altLang="en-US" sz="3200" b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生活应用</a:t>
            </a:r>
            <a:endParaRPr lang="zh-CN" altLang="en-US" sz="3200" b="1" strike="noStrike" noProof="1">
              <a:solidFill>
                <a:sysClr val="windowText" lastClr="0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endParaRPr lang="zh-CN" altLang="en-US" sz="3200" b="1" strike="noStrike" noProof="1">
              <a:solidFill>
                <a:sysClr val="windowText" lastClr="0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宋体" panose="02010600030101010101" pitchFamily="2" charset="-122"/>
            </a:endParaRPr>
          </a:p>
        </p:txBody>
      </p:sp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551416" y="1000939"/>
            <a:ext cx="10429595" cy="3971971"/>
            <a:chOff x="2456416" y="1764209"/>
            <a:chExt cx="10429595" cy="3971971"/>
          </a:xfrm>
        </p:grpSpPr>
        <p:pic>
          <p:nvPicPr>
            <p:cNvPr id="3" name="Picture 2" descr="http://img.jdzj.com/UserDocument/2014d/nuanqipian/Picture/201487144143.jpg"/>
            <p:cNvPicPr>
              <a:picLocks noChangeAspect="1" noChangeArrowheads="1"/>
            </p:cNvPicPr>
            <p:nvPr>
              <p:custDataLst>
                <p:tags r:id="rId21"/>
              </p:custDataLst>
            </p:nvPr>
          </p:nvPicPr>
          <p:blipFill>
            <a:blip r:embed="rId24"/>
            <a:srcRect l="1192" t="6084" r="2181" b="2170"/>
            <a:stretch>
              <a:fillRect/>
            </a:stretch>
          </p:blipFill>
          <p:spPr bwMode="auto">
            <a:xfrm>
              <a:off x="2456416" y="3400604"/>
              <a:ext cx="3896950" cy="2335576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4" name="Rectangle 3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>
            <a:xfrm>
              <a:off x="2691086" y="1764209"/>
              <a:ext cx="10194925" cy="1420495"/>
            </a:xfrm>
            <a:prstGeom prst="rect">
              <a:avLst/>
            </a:prstGeom>
          </p:spPr>
          <p:txBody>
            <a:bodyPr/>
            <a:lstStyle/>
            <a:p>
              <a:pPr marR="0" indent="-35560" defTabSz="914400" fontAlgn="auto"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defRPr/>
              </a:pPr>
              <a:r>
                <a:rPr kumimoji="0" lang="zh-CN" altLang="en-US" sz="2800" b="1" kern="1200" cap="none" spc="0" normalizeH="0" baseline="0" noProof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课本第</a:t>
              </a:r>
              <a:r>
                <a:rPr kumimoji="0" lang="en-US" altLang="zh-CN" sz="2800" b="1" kern="1200" cap="none" spc="0" normalizeH="0" baseline="0" noProof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5</a:t>
              </a:r>
              <a:r>
                <a:rPr kumimoji="0" lang="zh-CN" altLang="en-US" sz="2800" b="1" kern="1200" cap="none" spc="0" normalizeH="0" baseline="0" noProof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页《想想议议》：</a:t>
              </a:r>
            </a:p>
            <a:p>
              <a:pPr marR="0" indent="-35560" defTabSz="914400" fontAlgn="auto"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defRPr/>
              </a:pPr>
              <a:r>
                <a:rPr kumimoji="0" lang="zh-CN" altLang="en-US" sz="2800" b="1" kern="1200" cap="none" spc="0" normalizeH="0" baseline="0" noProof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我国北方楼房中的</a:t>
              </a:r>
              <a:r>
                <a:rPr kumimoji="0" lang="en-US" altLang="zh-CN" sz="2800" b="1" kern="1200" cap="none" spc="0" normalizeH="0" baseline="0" noProof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“</a:t>
              </a:r>
              <a:r>
                <a:rPr kumimoji="0" lang="zh-CN" altLang="en-US" sz="2800" b="1" kern="1200" cap="none" spc="0" normalizeH="0" baseline="0" noProof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暖气</a:t>
              </a:r>
              <a:r>
                <a:rPr kumimoji="0" lang="en-US" altLang="zh-CN" sz="2800" b="1" kern="1200" cap="none" spc="0" normalizeH="0" baseline="0" noProof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”</a:t>
              </a:r>
              <a:r>
                <a:rPr kumimoji="0" lang="zh-CN" altLang="en-US" sz="2800" b="1" kern="1200" cap="none" spc="0" normalizeH="0" baseline="0" noProof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用水作为介质，把燃料燃烧时产生的热量带到房屋中取暖。用水作为输送热量的介质有什么好处？</a:t>
              </a:r>
            </a:p>
          </p:txBody>
        </p:sp>
      </p:grp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5223419" y="2754525"/>
            <a:ext cx="2537877" cy="6093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比热容：</a:t>
            </a:r>
          </a:p>
        </p:txBody>
      </p:sp>
      <p:grpSp>
        <p:nvGrpSpPr>
          <p:cNvPr id="22" name="组合 21"/>
          <p:cNvGrpSpPr/>
          <p:nvPr>
            <p:custDataLst>
              <p:tags r:id="rId4"/>
            </p:custDataLst>
          </p:nvPr>
        </p:nvGrpSpPr>
        <p:grpSpPr>
          <a:xfrm>
            <a:off x="7050313" y="2545202"/>
            <a:ext cx="1044284" cy="1334106"/>
            <a:chOff x="7404779" y="4202319"/>
            <a:chExt cx="1045158" cy="1334106"/>
          </a:xfrm>
        </p:grpSpPr>
        <p:sp>
          <p:nvSpPr>
            <p:cNvPr id="23" name="文本框 22"/>
            <p:cNvSpPr txBox="1"/>
            <p:nvPr>
              <p:custDataLst>
                <p:tags r:id="rId18"/>
              </p:custDataLst>
            </p:nvPr>
          </p:nvSpPr>
          <p:spPr>
            <a:xfrm>
              <a:off x="7427431" y="4202319"/>
              <a:ext cx="10225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Q</a:t>
              </a:r>
              <a:r>
                <a:rPr lang="en-US" altLang="zh-CN" sz="2800" i="1" u="sng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endParaRPr lang="zh-CN" altLang="en-US" sz="2800" i="1" u="sn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19"/>
              </p:custDataLst>
            </p:nvPr>
          </p:nvSpPr>
          <p:spPr>
            <a:xfrm>
              <a:off x="7404779" y="4582318"/>
              <a:ext cx="104515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zh-CN" sz="2800" b="1" i="1" err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∆t</a:t>
              </a:r>
              <a:endParaRPr kumimoji="1"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  <a:p>
              <a:endParaRPr lang="zh-CN" altLang="en-US" sz="2800" i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8" name="直接连接符 27"/>
            <p:cNvCxnSpPr/>
            <p:nvPr>
              <p:custDataLst>
                <p:tags r:id="rId20"/>
              </p:custDataLst>
            </p:nvPr>
          </p:nvCxnSpPr>
          <p:spPr>
            <a:xfrm>
              <a:off x="7436396" y="4692073"/>
              <a:ext cx="782187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30" name="文本框 29"/>
          <p:cNvSpPr txBox="1"/>
          <p:nvPr>
            <p:custDataLst>
              <p:tags r:id="rId5"/>
            </p:custDataLst>
          </p:nvPr>
        </p:nvSpPr>
        <p:spPr>
          <a:xfrm>
            <a:off x="6593605" y="2783385"/>
            <a:ext cx="8666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31" name="组合 30"/>
          <p:cNvGrpSpPr/>
          <p:nvPr>
            <p:custDataLst>
              <p:tags r:id="rId6"/>
            </p:custDataLst>
          </p:nvPr>
        </p:nvGrpSpPr>
        <p:grpSpPr>
          <a:xfrm>
            <a:off x="5217485" y="3394948"/>
            <a:ext cx="2952419" cy="762703"/>
            <a:chOff x="466079" y="2520315"/>
            <a:chExt cx="2952419" cy="762703"/>
          </a:xfrm>
        </p:grpSpPr>
        <p:sp>
          <p:nvSpPr>
            <p:cNvPr id="32" name="文本框 31"/>
            <p:cNvSpPr txBox="1"/>
            <p:nvPr>
              <p:custDataLst>
                <p:tags r:id="rId16"/>
              </p:custDataLst>
            </p:nvPr>
          </p:nvSpPr>
          <p:spPr>
            <a:xfrm>
              <a:off x="466079" y="2759798"/>
              <a:ext cx="2952419" cy="52322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质量相等的物体，</a:t>
              </a:r>
              <a:endPara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33" name="直接连接符 32"/>
            <p:cNvCxnSpPr/>
            <p:nvPr>
              <p:custDataLst>
                <p:tags r:id="rId17"/>
              </p:custDataLst>
            </p:nvPr>
          </p:nvCxnSpPr>
          <p:spPr>
            <a:xfrm flipV="1">
              <a:off x="2353193" y="2520315"/>
              <a:ext cx="256538" cy="4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  <p:grpSp>
        <p:nvGrpSpPr>
          <p:cNvPr id="35" name="组合 34"/>
          <p:cNvGrpSpPr/>
          <p:nvPr>
            <p:custDataLst>
              <p:tags r:id="rId7"/>
            </p:custDataLst>
          </p:nvPr>
        </p:nvGrpSpPr>
        <p:grpSpPr>
          <a:xfrm>
            <a:off x="5231820" y="2925201"/>
            <a:ext cx="3257622" cy="1858891"/>
            <a:chOff x="480414" y="2050568"/>
            <a:chExt cx="3257622" cy="1858891"/>
          </a:xfrm>
        </p:grpSpPr>
        <p:sp>
          <p:nvSpPr>
            <p:cNvPr id="36" name="文本框 35"/>
            <p:cNvSpPr txBox="1"/>
            <p:nvPr>
              <p:custDataLst>
                <p:tags r:id="rId14"/>
              </p:custDataLst>
            </p:nvPr>
          </p:nvSpPr>
          <p:spPr>
            <a:xfrm>
              <a:off x="480414" y="3386239"/>
              <a:ext cx="3257622" cy="52322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比热容较大的物体，</a:t>
              </a:r>
              <a:endPara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37" name="直接箭头连接符 36"/>
            <p:cNvCxnSpPr/>
            <p:nvPr>
              <p:custDataLst>
                <p:tags r:id="rId15"/>
              </p:custDataLst>
            </p:nvPr>
          </p:nvCxnSpPr>
          <p:spPr>
            <a:xfrm flipH="1" flipV="1">
              <a:off x="1888652" y="2050568"/>
              <a:ext cx="0" cy="357884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43" name="组合 42"/>
          <p:cNvGrpSpPr/>
          <p:nvPr>
            <p:custDataLst>
              <p:tags r:id="rId8"/>
            </p:custDataLst>
          </p:nvPr>
        </p:nvGrpSpPr>
        <p:grpSpPr>
          <a:xfrm>
            <a:off x="7462745" y="3392507"/>
            <a:ext cx="4314836" cy="774876"/>
            <a:chOff x="2711339" y="2517874"/>
            <a:chExt cx="4314836" cy="774876"/>
          </a:xfrm>
        </p:grpSpPr>
        <p:cxnSp>
          <p:nvCxnSpPr>
            <p:cNvPr id="44" name="直接连接符 43"/>
            <p:cNvCxnSpPr/>
            <p:nvPr>
              <p:custDataLst>
                <p:tags r:id="rId12"/>
              </p:custDataLst>
            </p:nvPr>
          </p:nvCxnSpPr>
          <p:spPr>
            <a:xfrm flipV="1">
              <a:off x="2711339" y="2517874"/>
              <a:ext cx="256538" cy="4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45" name="文本框 44"/>
            <p:cNvSpPr txBox="1"/>
            <p:nvPr>
              <p:custDataLst>
                <p:tags r:id="rId13"/>
              </p:custDataLst>
            </p:nvPr>
          </p:nvSpPr>
          <p:spPr>
            <a:xfrm>
              <a:off x="3156099" y="2769530"/>
              <a:ext cx="3870076" cy="52322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降低相同的温度，</a:t>
              </a:r>
              <a:endPara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组合 45"/>
          <p:cNvGrpSpPr/>
          <p:nvPr>
            <p:custDataLst>
              <p:tags r:id="rId9"/>
            </p:custDataLst>
          </p:nvPr>
        </p:nvGrpSpPr>
        <p:grpSpPr>
          <a:xfrm>
            <a:off x="5227914" y="2625909"/>
            <a:ext cx="4153824" cy="2784624"/>
            <a:chOff x="476508" y="1751276"/>
            <a:chExt cx="4153824" cy="2784624"/>
          </a:xfrm>
        </p:grpSpPr>
        <p:sp>
          <p:nvSpPr>
            <p:cNvPr id="47" name="文本框 46"/>
            <p:cNvSpPr txBox="1"/>
            <p:nvPr>
              <p:custDataLst>
                <p:tags r:id="rId10"/>
              </p:custDataLst>
            </p:nvPr>
          </p:nvSpPr>
          <p:spPr>
            <a:xfrm>
              <a:off x="476508" y="4012680"/>
              <a:ext cx="4153824" cy="52322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可以放出更多的热量。</a:t>
              </a:r>
              <a:endPara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48" name="直接箭头连接符 47"/>
            <p:cNvCxnSpPr/>
            <p:nvPr>
              <p:custDataLst>
                <p:tags r:id="rId11"/>
              </p:custDataLst>
            </p:nvPr>
          </p:nvCxnSpPr>
          <p:spPr>
            <a:xfrm flipH="1" flipV="1">
              <a:off x="2988500" y="1751276"/>
              <a:ext cx="0" cy="357884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35280" y="260985"/>
            <a:ext cx="761111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三、比热容的应用</a:t>
            </a:r>
            <a:r>
              <a:rPr lang="en-US" altLang="zh-CN" sz="3200" b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——</a:t>
            </a:r>
            <a:r>
              <a:rPr lang="zh-CN" altLang="en-US" sz="3200" b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生活应用</a:t>
            </a:r>
            <a:endParaRPr lang="zh-CN" altLang="en-US" sz="3200" b="1" strike="noStrike" noProof="1">
              <a:solidFill>
                <a:sysClr val="windowText" lastClr="0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endParaRPr lang="zh-CN" altLang="en-US" sz="3200" b="1" strike="noStrike" noProof="1">
              <a:solidFill>
                <a:sysClr val="windowText" lastClr="0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14" name="任意多边形 13"/>
          <p:cNvSpPr/>
          <p:nvPr>
            <p:custDataLst>
              <p:tags r:id="rId2"/>
            </p:custDataLst>
          </p:nvPr>
        </p:nvSpPr>
        <p:spPr>
          <a:xfrm>
            <a:off x="2410914" y="4645692"/>
            <a:ext cx="6719570" cy="1042035"/>
          </a:xfrm>
          <a:custGeom>
            <a:avLst/>
            <a:gdLst>
              <a:gd name="connsiteX0" fmla="*/ 0 w 2022253"/>
              <a:gd name="connsiteY0" fmla="*/ 0 h 288032"/>
              <a:gd name="connsiteX1" fmla="*/ 2022253 w 2022253"/>
              <a:gd name="connsiteY1" fmla="*/ 0 h 288032"/>
              <a:gd name="connsiteX2" fmla="*/ 1737148 w 2022253"/>
              <a:gd name="connsiteY2" fmla="*/ 288032 h 288032"/>
              <a:gd name="connsiteX3" fmla="*/ 0 w 2022253"/>
              <a:gd name="connsiteY3" fmla="*/ 288032 h 288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2253" h="288032">
                <a:moveTo>
                  <a:pt x="0" y="0"/>
                </a:moveTo>
                <a:lnTo>
                  <a:pt x="2022253" y="0"/>
                </a:lnTo>
                <a:lnTo>
                  <a:pt x="1737148" y="288032"/>
                </a:lnTo>
                <a:lnTo>
                  <a:pt x="0" y="288032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t">
            <a:noAutofit/>
          </a:bodyPr>
          <a:lstStyle/>
          <a:p>
            <a:pPr marL="0" indent="0" fontAlgn="base"/>
            <a:r>
              <a:rPr lang="zh-CN" altLang="en-US" sz="30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                                  质量相等的液体，</a:t>
            </a:r>
            <a:endParaRPr lang="zh-CN" altLang="en-US" sz="3000" b="1" strike="noStrike" noProof="1">
              <a:solidFill>
                <a:sysClr val="windowText" lastClr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indent="0" algn="ctr" fontAlgn="base"/>
            <a:r>
              <a:rPr lang="en-US" altLang="zh-CN" sz="30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</a:t>
            </a:r>
            <a:r>
              <a:rPr lang="zh-CN" altLang="en-US" sz="30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升高相同的温度，水吸收的热量更多。</a:t>
            </a:r>
            <a:endParaRPr lang="zh-CN" altLang="en-US" sz="3000" b="1" strike="noStrike" noProof="1">
              <a:solidFill>
                <a:sysClr val="windowText" lastClr="00000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/>
          <a:srcRect r="13397"/>
          <a:stretch>
            <a:fillRect/>
          </a:stretch>
        </p:blipFill>
        <p:spPr bwMode="auto">
          <a:xfrm>
            <a:off x="2914262" y="1913113"/>
            <a:ext cx="3437706" cy="249575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Rectangle 3"/>
          <p:cNvSpPr txBox="1"/>
          <p:nvPr>
            <p:custDataLst>
              <p:tags r:id="rId4"/>
            </p:custDataLst>
          </p:nvPr>
        </p:nvSpPr>
        <p:spPr>
          <a:xfrm>
            <a:off x="6594339" y="2548355"/>
            <a:ext cx="2667472" cy="117902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>
              <a:spcBef>
                <a:spcPct val="20000"/>
              </a:spcBef>
              <a:buClr>
                <a:srgbClr val="E7E6E6"/>
              </a:buClr>
              <a:buSzPct val="75000"/>
            </a:pPr>
            <a:r>
              <a:rPr lang="zh-CN" altLang="en-US" sz="30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汽车常用水“冷却剂”</a:t>
            </a:r>
          </a:p>
        </p:txBody>
      </p:sp>
      <p:sp>
        <p:nvSpPr>
          <p:cNvPr id="5" name="任意多边形 4"/>
          <p:cNvSpPr/>
          <p:nvPr>
            <p:custDataLst>
              <p:tags r:id="rId5"/>
            </p:custDataLst>
          </p:nvPr>
        </p:nvSpPr>
        <p:spPr>
          <a:xfrm>
            <a:off x="2627236" y="4654768"/>
            <a:ext cx="3259298" cy="442305"/>
          </a:xfrm>
          <a:custGeom>
            <a:avLst/>
            <a:gdLst>
              <a:gd name="connsiteX0" fmla="*/ 0 w 2022253"/>
              <a:gd name="connsiteY0" fmla="*/ 0 h 288032"/>
              <a:gd name="connsiteX1" fmla="*/ 2022253 w 2022253"/>
              <a:gd name="connsiteY1" fmla="*/ 0 h 288032"/>
              <a:gd name="connsiteX2" fmla="*/ 1737148 w 2022253"/>
              <a:gd name="connsiteY2" fmla="*/ 288032 h 288032"/>
              <a:gd name="connsiteX3" fmla="*/ 0 w 2022253"/>
              <a:gd name="connsiteY3" fmla="*/ 288032 h 288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2253" h="288032">
                <a:moveTo>
                  <a:pt x="0" y="0"/>
                </a:moveTo>
                <a:lnTo>
                  <a:pt x="2022253" y="0"/>
                </a:lnTo>
                <a:lnTo>
                  <a:pt x="1737148" y="288032"/>
                </a:lnTo>
                <a:lnTo>
                  <a:pt x="0" y="288032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t">
            <a:noAutofit/>
          </a:bodyPr>
          <a:lstStyle/>
          <a:p>
            <a:pPr marL="0" indent="0" fontAlgn="base"/>
            <a:r>
              <a:rPr lang="zh-CN" altLang="en-US" sz="3000" b="1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水的比热容较大，</a:t>
            </a:r>
            <a:endParaRPr lang="zh-CN" altLang="en-US" sz="3000" b="1" strike="noStrike" noProof="1">
              <a:solidFill>
                <a:sysClr val="windowText" lastClr="00000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4"/>
          <p:cNvSpPr/>
          <p:nvPr>
            <p:custDataLst>
              <p:tags r:id="rId1"/>
            </p:custDataLst>
          </p:nvPr>
        </p:nvSpPr>
        <p:spPr>
          <a:xfrm>
            <a:off x="263525" y="1125220"/>
            <a:ext cx="11313160" cy="3391149"/>
          </a:xfrm>
          <a:prstGeom prst="roundRect">
            <a:avLst>
              <a:gd name="adj" fmla="val 16667"/>
            </a:avLst>
          </a:prstGeom>
          <a:noFill/>
          <a:ln w="2857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1" i="0" u="non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eaLnBrk="1" hangingPunct="1">
              <a:lnSpc>
                <a:spcPts val="2990"/>
              </a:lnSpc>
            </a:pPr>
            <a:r>
              <a:rPr sz="2935" b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/>
              </a:rPr>
              <a:t>    </a:t>
            </a:r>
            <a:r>
              <a:rPr lang="en-US" altLang="zh-CN" sz="2800" noProof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/>
              </a:rPr>
              <a:t>c</a:t>
            </a:r>
            <a:r>
              <a:rPr lang="en-US" altLang="zh-CN" sz="2800" baseline="-25000" noProof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/>
              </a:rPr>
              <a:t> </a:t>
            </a:r>
            <a:r>
              <a:rPr lang="zh-CN" altLang="en-US" sz="2800" baseline="-25000" noProof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/>
              </a:rPr>
              <a:t>水</a:t>
            </a:r>
            <a:r>
              <a:rPr lang="en-US" altLang="zh-CN" sz="2800" noProof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/>
              </a:rPr>
              <a:t>=  4.2</a:t>
            </a:r>
            <a:r>
              <a:rPr lang="en-US" altLang="en-US" sz="2800" noProof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/>
              </a:rPr>
              <a:t>×</a:t>
            </a:r>
            <a:r>
              <a:rPr lang="en-US" altLang="zh-CN" sz="2800" noProof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/>
              </a:rPr>
              <a:t>103 J/(kg · </a:t>
            </a:r>
            <a:r>
              <a:rPr altLang="en-US" sz="2800" noProof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/>
              </a:rPr>
              <a:t>℃</a:t>
            </a:r>
            <a:r>
              <a:rPr lang="en-US" altLang="zh-CN" sz="2800" noProof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/>
              </a:rPr>
              <a:t>) </a:t>
            </a:r>
            <a:r>
              <a:rPr sz="2800" noProof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/>
              </a:rPr>
              <a:t>水比热容大的应用</a:t>
            </a:r>
            <a:r>
              <a:rPr lang="zh-CN" altLang="en-US" sz="2800" noProof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/>
              </a:rPr>
              <a:t>及现象主要</a:t>
            </a:r>
            <a:r>
              <a:rPr sz="2800" noProof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/>
              </a:rPr>
              <a:t>分三</a:t>
            </a:r>
            <a:r>
              <a:rPr lang="zh-CN" altLang="en-US" sz="2800" noProof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/>
              </a:rPr>
              <a:t>个方面</a:t>
            </a:r>
            <a:r>
              <a:rPr sz="2800" noProof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/>
              </a:rPr>
              <a:t>：</a:t>
            </a:r>
          </a:p>
          <a:p>
            <a:pPr eaLnBrk="1" hangingPunct="1">
              <a:lnSpc>
                <a:spcPct val="150000"/>
              </a:lnSpc>
            </a:pPr>
            <a:r>
              <a:rPr sz="2800" noProof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/>
              </a:rPr>
              <a:t>	 ①</a:t>
            </a:r>
            <a:r>
              <a:rPr lang="zh-CN" altLang="en-US" sz="2800" noProof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/>
              </a:rPr>
              <a:t>用热水取暖；</a:t>
            </a:r>
            <a:endParaRPr sz="2800" noProof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Wingdings" panose="05000000000000000000"/>
            </a:endParaRPr>
          </a:p>
          <a:p>
            <a:pPr eaLnBrk="1" hangingPunct="1">
              <a:lnSpc>
                <a:spcPct val="150000"/>
              </a:lnSpc>
            </a:pPr>
            <a:r>
              <a:rPr sz="2800" noProof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/>
              </a:rPr>
              <a:t>	 ②</a:t>
            </a:r>
            <a:r>
              <a:rPr lang="zh-CN" altLang="en-US" sz="2800" noProof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/>
              </a:rPr>
              <a:t>用冷水冷却发动机；</a:t>
            </a:r>
            <a:endParaRPr sz="2800" noProof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Wingdings" panose="05000000000000000000"/>
            </a:endParaRPr>
          </a:p>
          <a:p>
            <a:pPr eaLnBrk="1" hangingPunct="1">
              <a:lnSpc>
                <a:spcPct val="150000"/>
              </a:lnSpc>
            </a:pPr>
            <a:r>
              <a:rPr sz="2800" noProof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/>
              </a:rPr>
              <a:t>	 ③</a:t>
            </a:r>
            <a:r>
              <a:rPr lang="zh-CN" altLang="en-US" sz="2800" noProof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/>
              </a:rPr>
              <a:t>影响气温；例如</a:t>
            </a:r>
            <a:r>
              <a:rPr sz="2800" noProof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/>
              </a:rPr>
              <a:t>沿海地区的昼夜温差较小。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2800" noProof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   </a:t>
            </a:r>
            <a:r>
              <a:rPr sz="2800" noProof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④调节生物体自身的温度。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35280" y="260985"/>
            <a:ext cx="76111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四、</a:t>
            </a:r>
            <a:r>
              <a:rPr lang="zh-CN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水比热容比较大的应用</a:t>
            </a:r>
            <a:endParaRPr lang="zh-CN" sz="3200" b="1" strike="noStrike" noProof="1">
              <a:solidFill>
                <a:sysClr val="windowText" lastClr="0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911225" y="4581525"/>
            <a:ext cx="10233025" cy="922020"/>
          </a:xfrm>
          <a:prstGeom prst="rect">
            <a:avLst/>
          </a:prstGeom>
          <a:solidFill>
            <a:srgbClr val="E2F0D9"/>
          </a:solidFill>
          <a:ln w="9525">
            <a:solidFill>
              <a:srgbClr val="548235"/>
            </a:solidFill>
          </a:ln>
        </p:spPr>
        <p:txBody>
          <a:bodyPr wrap="square" anchor="t">
            <a:spAutoFit/>
          </a:bodyPr>
          <a:lstStyle/>
          <a:p>
            <a:pPr algn="l">
              <a:buFont typeface="Arial" panose="020B0604020202020204" pitchFamily="34" charset="0"/>
            </a:pPr>
            <a:r>
              <a:rPr lang="zh-CN" altLang="en-US" sz="2800" b="1">
                <a:solidFill>
                  <a:srgbClr val="CC000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zh-CN" altLang="en-US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质量相同的不同物质，比热容大的物质吸收或放出热量相同时，温度变化小。温度变化相同时，吸收或放出的热量多。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35280" y="260985"/>
            <a:ext cx="76111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五、</a:t>
            </a:r>
            <a:r>
              <a:rPr lang="zh-CN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热量的计算</a:t>
            </a:r>
            <a:endParaRPr lang="zh-CN" sz="3200" b="1" strike="noStrike" noProof="1">
              <a:solidFill>
                <a:sysClr val="windowText" lastClr="0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宋体" panose="02010600030101010101" pitchFamily="2" charset="-122"/>
            </a:endParaRP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983785" y="1052670"/>
            <a:ext cx="4346135" cy="1398948"/>
            <a:chOff x="927845" y="1997496"/>
            <a:chExt cx="4346135" cy="1398948"/>
          </a:xfrm>
        </p:grpSpPr>
        <p:grpSp>
          <p:nvGrpSpPr>
            <p:cNvPr id="9" name="组合 8"/>
            <p:cNvGrpSpPr/>
            <p:nvPr>
              <p:custDataLst>
                <p:tags r:id="rId14"/>
              </p:custDataLst>
            </p:nvPr>
          </p:nvGrpSpPr>
          <p:grpSpPr>
            <a:xfrm>
              <a:off x="927845" y="1997496"/>
              <a:ext cx="2847492" cy="1398948"/>
              <a:chOff x="1144100" y="2810325"/>
              <a:chExt cx="2847492" cy="1398948"/>
            </a:xfrm>
          </p:grpSpPr>
          <p:sp>
            <p:nvSpPr>
              <p:cNvPr id="10" name="文本框 9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2946321" y="3255145"/>
                <a:ext cx="1045271" cy="9541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i="1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b="1" i="1" err="1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  <a:sym typeface="+mn-ea"/>
                  </a:rPr>
                  <a:t>∆t</a:t>
                </a:r>
                <a:endParaRPr kumimoji="1"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  <a:p>
                <a:endParaRPr kumimoji="1" lang="zh-CN" altLang="en-US" sz="2800" b="1" i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1" name="组合 10"/>
              <p:cNvGrpSpPr/>
              <p:nvPr>
                <p:custDataLst>
                  <p:tags r:id="rId18"/>
                </p:custDataLst>
              </p:nvPr>
            </p:nvGrpSpPr>
            <p:grpSpPr>
              <a:xfrm>
                <a:off x="1144100" y="2810325"/>
                <a:ext cx="2836166" cy="783597"/>
                <a:chOff x="2256275" y="2093712"/>
                <a:chExt cx="2836166" cy="783597"/>
              </a:xfrm>
            </p:grpSpPr>
            <p:sp>
              <p:nvSpPr>
                <p:cNvPr id="13" name="文本框 12"/>
                <p:cNvSpPr txBox="1"/>
                <p:nvPr>
                  <p:custDataLst>
                    <p:tags r:id="rId19"/>
                  </p:custDataLst>
                </p:nvPr>
              </p:nvSpPr>
              <p:spPr>
                <a:xfrm>
                  <a:off x="2256275" y="2342962"/>
                  <a:ext cx="1429701" cy="521970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2400"/>
                    </a:spcBef>
                    <a:spcAft>
                      <a:spcPts val="2400"/>
                    </a:spcAft>
                  </a:pPr>
                  <a:r>
                    <a:rPr lang="zh-CN" altLang="en-US" sz="2800" b="1">
                      <a:latin typeface="Times New Roman" panose="02020603050405020304" pitchFamily="18" charset="0"/>
                      <a:ea typeface="华文楷体" panose="02010600040101010101" pitchFamily="2" charset="-122"/>
                      <a:cs typeface="Times New Roman" panose="02020603050405020304" pitchFamily="18" charset="0"/>
                    </a:rPr>
                    <a:t>比热容：</a:t>
                  </a:r>
                </a:p>
              </p:txBody>
            </p:sp>
            <p:sp>
              <p:nvSpPr>
                <p:cNvPr id="14" name="文本框 13"/>
                <p:cNvSpPr txBox="1"/>
                <p:nvPr>
                  <p:custDataLst>
                    <p:tags r:id="rId20"/>
                  </p:custDataLst>
                </p:nvPr>
              </p:nvSpPr>
              <p:spPr>
                <a:xfrm>
                  <a:off x="4069824" y="2093712"/>
                  <a:ext cx="1022617" cy="5232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 b="1" i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Q</a:t>
                  </a:r>
                  <a:r>
                    <a:rPr lang="en-US" altLang="zh-CN" sz="2800" b="1" i="1" u="sng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</a:t>
                  </a:r>
                </a:p>
              </p:txBody>
            </p:sp>
            <p:cxnSp>
              <p:nvCxnSpPr>
                <p:cNvPr id="15" name="直接连接符 14"/>
                <p:cNvCxnSpPr/>
                <p:nvPr>
                  <p:custDataLst>
                    <p:tags r:id="rId21"/>
                  </p:custDataLst>
                </p:nvPr>
              </p:nvCxnSpPr>
              <p:spPr>
                <a:xfrm>
                  <a:off x="4117416" y="2632174"/>
                  <a:ext cx="782272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6" name="文本框 15"/>
                <p:cNvSpPr txBox="1"/>
                <p:nvPr>
                  <p:custDataLst>
                    <p:tags r:id="rId22"/>
                  </p:custDataLst>
                </p:nvPr>
              </p:nvSpPr>
              <p:spPr>
                <a:xfrm>
                  <a:off x="3539031" y="2355328"/>
                  <a:ext cx="858837" cy="5219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 b="1" i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 </a:t>
                  </a:r>
                  <a:r>
                    <a:rPr lang="en-US" altLang="zh-CN" sz="2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</a:t>
                  </a:r>
                </a:p>
              </p:txBody>
            </p:sp>
          </p:grpSp>
        </p:grpSp>
        <p:sp>
          <p:nvSpPr>
            <p:cNvPr id="17" name="文本框 16"/>
            <p:cNvSpPr txBox="1"/>
            <p:nvPr>
              <p:custDataLst>
                <p:tags r:id="rId15"/>
              </p:custDataLst>
            </p:nvPr>
          </p:nvSpPr>
          <p:spPr>
            <a:xfrm>
              <a:off x="4829628" y="2246746"/>
              <a:ext cx="444352" cy="52322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indent="0"/>
              <a:r>
                <a:rPr lang="en-US" sz="2800" b="1" i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Q</a:t>
              </a:r>
              <a:endParaRPr lang="en-US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4" name="右箭头 3"/>
            <p:cNvSpPr/>
            <p:nvPr>
              <p:custDataLst>
                <p:tags r:id="rId16"/>
              </p:custDataLst>
            </p:nvPr>
          </p:nvSpPr>
          <p:spPr>
            <a:xfrm>
              <a:off x="3829936" y="2344531"/>
              <a:ext cx="760853" cy="326400"/>
            </a:xfrm>
            <a:prstGeom prst="rightArrow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b="1">
                <a:solidFill>
                  <a:sysClr val="window" lastClr="FFFF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文本框 22"/>
          <p:cNvSpPr txBox="1"/>
          <p:nvPr>
            <p:custDataLst>
              <p:tags r:id="rId3"/>
            </p:custDataLst>
          </p:nvPr>
        </p:nvSpPr>
        <p:spPr>
          <a:xfrm>
            <a:off x="5155908" y="1329522"/>
            <a:ext cx="1285929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en-US" altLang="zh-CN" sz="2800" b="1" i="1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cm</a:t>
            </a:r>
            <a:r>
              <a:rPr lang="en-US" altLang="zh-CN" sz="2800" b="1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△</a:t>
            </a:r>
            <a:r>
              <a:rPr lang="en-US" altLang="zh-CN" sz="2800" b="1" i="1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t</a:t>
            </a:r>
            <a:endParaRPr lang="en-US" altLang="en-US" sz="2800" b="1" i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4" name="文本框 23"/>
          <p:cNvSpPr txBox="1"/>
          <p:nvPr>
            <p:custDataLst>
              <p:tags r:id="rId4"/>
            </p:custDataLst>
          </p:nvPr>
        </p:nvSpPr>
        <p:spPr>
          <a:xfrm>
            <a:off x="1985612" y="2137586"/>
            <a:ext cx="215484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吸热升温：</a:t>
            </a:r>
            <a:endParaRPr lang="en-US" altLang="en-US" sz="28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 indent="0"/>
            <a:endParaRPr lang="zh-CN" altLang="en-US" sz="28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5"/>
            </p:custDataLst>
          </p:nvPr>
        </p:nvSpPr>
        <p:spPr>
          <a:xfrm>
            <a:off x="3661594" y="2130842"/>
            <a:ext cx="432085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质量</a:t>
            </a:r>
            <a:r>
              <a:rPr lang="en-US" altLang="zh-CN" sz="28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m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，初温</a:t>
            </a:r>
            <a:r>
              <a:rPr lang="en-US" sz="28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t</a:t>
            </a:r>
            <a:r>
              <a:rPr lang="en-US" altLang="zh-CN" sz="2800" b="1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0</a:t>
            </a:r>
            <a:r>
              <a:rPr 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，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末温</a:t>
            </a:r>
            <a:r>
              <a:rPr lang="en-US" altLang="zh-CN" sz="28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t</a:t>
            </a:r>
            <a:r>
              <a:rPr lang="zh-CN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，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                        </a:t>
            </a:r>
            <a:r>
              <a:rPr lang="en-US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          </a:t>
            </a:r>
          </a:p>
          <a:p>
            <a:pPr indent="0"/>
            <a:endParaRPr lang="zh-CN" altLang="en-US" sz="28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6"/>
            </p:custDataLst>
          </p:nvPr>
        </p:nvSpPr>
        <p:spPr>
          <a:xfrm>
            <a:off x="4903769" y="4581658"/>
            <a:ext cx="3599176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△</a:t>
            </a:r>
            <a:r>
              <a:rPr lang="en-US" sz="28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t</a:t>
            </a:r>
            <a:r>
              <a:rPr lang="en-US" sz="2800" b="1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8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t</a:t>
            </a:r>
            <a:r>
              <a:rPr lang="en-US" altLang="zh-CN" sz="2800" b="1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0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8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t</a:t>
            </a:r>
            <a:r>
              <a:rPr lang="zh-CN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，</a:t>
            </a:r>
            <a:endParaRPr lang="en-US" altLang="zh-CN" sz="28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Q</a:t>
            </a:r>
            <a:r>
              <a:rPr lang="zh-CN" altLang="en-US" sz="2800" b="1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放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en-US" altLang="zh-CN" sz="28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cm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en-US" altLang="zh-CN" sz="28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t</a:t>
            </a:r>
            <a:r>
              <a:rPr lang="en-US" altLang="zh-CN" sz="2800" b="1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0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-</a:t>
            </a:r>
            <a:r>
              <a:rPr lang="en-US" altLang="zh-CN" sz="28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t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)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30" name="组合 29"/>
          <p:cNvGrpSpPr/>
          <p:nvPr>
            <p:custDataLst>
              <p:tags r:id="rId7"/>
            </p:custDataLst>
          </p:nvPr>
        </p:nvGrpSpPr>
        <p:grpSpPr>
          <a:xfrm>
            <a:off x="3121564" y="3271033"/>
            <a:ext cx="5828478" cy="1166127"/>
            <a:chOff x="940666" y="2683023"/>
            <a:chExt cx="5828478" cy="1166127"/>
          </a:xfrm>
        </p:grpSpPr>
        <p:sp>
          <p:nvSpPr>
            <p:cNvPr id="31" name="文本框 30"/>
            <p:cNvSpPr txBox="1"/>
            <p:nvPr>
              <p:custDataLst>
                <p:tags r:id="rId11"/>
              </p:custDataLst>
            </p:nvPr>
          </p:nvSpPr>
          <p:spPr>
            <a:xfrm>
              <a:off x="940666" y="2683023"/>
              <a:ext cx="5098989" cy="52197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indent="0"/>
              <a:r>
                <a:rPr lang="zh-CN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吸热升温：</a:t>
              </a:r>
              <a:r>
                <a:rPr 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△</a:t>
              </a:r>
              <a:r>
                <a:rPr lang="en-US" sz="2800" b="1" i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t</a:t>
              </a:r>
              <a:r>
                <a:rPr 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=</a:t>
              </a:r>
              <a:r>
                <a:rPr lang="en-US" sz="2800" b="1" i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t</a:t>
              </a:r>
              <a:r>
                <a:rPr 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-</a:t>
              </a:r>
              <a:r>
                <a:rPr lang="en-US" sz="2800" b="1" i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 t</a:t>
              </a:r>
              <a:r>
                <a:rPr lang="en-US" altLang="zh-CN" sz="2800" b="1" baseline="-2500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0</a:t>
              </a:r>
              <a:r>
                <a:rPr lang="zh-CN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，</a:t>
              </a:r>
              <a:endPara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>
              <p:custDataLst>
                <p:tags r:id="rId12"/>
              </p:custDataLst>
            </p:nvPr>
          </p:nvSpPr>
          <p:spPr>
            <a:xfrm>
              <a:off x="2638095" y="3244456"/>
              <a:ext cx="4131049" cy="52197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indent="0"/>
              <a:r>
                <a:rPr lang="en-US" sz="2800" b="1" i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 Q</a:t>
              </a:r>
              <a:r>
                <a:rPr lang="zh-CN" sz="2800" b="1" baseline="-2500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吸</a:t>
              </a:r>
              <a:r>
                <a:rPr 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=</a:t>
              </a:r>
              <a:r>
                <a:rPr lang="en-US" sz="2800" b="1" i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cm</a:t>
              </a:r>
              <a:r>
                <a:rPr lang="en-US" altLang="zh-CN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(</a:t>
              </a:r>
              <a:r>
                <a:rPr lang="en-US" sz="2800" b="1" i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t</a:t>
              </a:r>
              <a:r>
                <a:rPr 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-</a:t>
              </a:r>
              <a:r>
                <a:rPr lang="en-US" sz="2800" b="1" i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 t</a:t>
              </a:r>
              <a:r>
                <a:rPr lang="en-US" altLang="zh-CN" sz="2800" b="1" baseline="-2500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0</a:t>
              </a:r>
              <a:r>
                <a:rPr lang="en-US" altLang="zh-CN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)</a:t>
              </a:r>
              <a:endPara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33" name="圆角矩形 32"/>
            <p:cNvSpPr/>
            <p:nvPr>
              <p:custDataLst>
                <p:tags r:id="rId13"/>
              </p:custDataLst>
            </p:nvPr>
          </p:nvSpPr>
          <p:spPr>
            <a:xfrm>
              <a:off x="998786" y="2722487"/>
              <a:ext cx="5332704" cy="1126663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组合 33"/>
          <p:cNvGrpSpPr/>
          <p:nvPr>
            <p:custDataLst>
              <p:tags r:id="rId8"/>
            </p:custDataLst>
          </p:nvPr>
        </p:nvGrpSpPr>
        <p:grpSpPr>
          <a:xfrm>
            <a:off x="3121564" y="4583864"/>
            <a:ext cx="5402723" cy="1126663"/>
            <a:chOff x="940666" y="3995854"/>
            <a:chExt cx="5402723" cy="1126663"/>
          </a:xfrm>
        </p:grpSpPr>
        <p:sp>
          <p:nvSpPr>
            <p:cNvPr id="35" name="文本框 34"/>
            <p:cNvSpPr txBox="1"/>
            <p:nvPr>
              <p:custDataLst>
                <p:tags r:id="rId9"/>
              </p:custDataLst>
            </p:nvPr>
          </p:nvSpPr>
          <p:spPr>
            <a:xfrm>
              <a:off x="940666" y="4005379"/>
              <a:ext cx="1781175" cy="52197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/>
              <a:r>
                <a:rPr lang="zh-CN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放热降温：</a:t>
              </a:r>
              <a:endPara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36" name="圆角矩形 35"/>
            <p:cNvSpPr/>
            <p:nvPr>
              <p:custDataLst>
                <p:tags r:id="rId10"/>
              </p:custDataLst>
            </p:nvPr>
          </p:nvSpPr>
          <p:spPr>
            <a:xfrm>
              <a:off x="1010685" y="3995854"/>
              <a:ext cx="5332704" cy="1126663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35280" y="260985"/>
            <a:ext cx="76111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五、</a:t>
            </a:r>
            <a:r>
              <a:rPr lang="zh-CN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热量的计算</a:t>
            </a:r>
            <a:endParaRPr lang="zh-CN" sz="3200" b="1" strike="noStrike" noProof="1">
              <a:solidFill>
                <a:sysClr val="windowText" lastClr="0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19458" name="Rectangle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45185" y="1125855"/>
            <a:ext cx="10930890" cy="1291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0" fontAlgn="auto" hangingPunct="0">
              <a:lnSpc>
                <a:spcPct val="100000"/>
              </a:lnSpc>
            </a:pPr>
            <a:r>
              <a:rPr lang="zh-CN" altLang="en-US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把质量是</a:t>
            </a:r>
            <a:r>
              <a:rPr lang="en-US" altLang="zh-CN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sz="2600" b="1" i="1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g</a:t>
            </a:r>
            <a:r>
              <a:rPr lang="zh-CN" altLang="en-US" sz="2600" b="1" i="1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zh-CN" altLang="en-US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温度是</a:t>
            </a:r>
            <a:r>
              <a:rPr lang="en-US" altLang="zh-CN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20 ℃</a:t>
            </a:r>
            <a:r>
              <a:rPr lang="zh-CN" altLang="en-US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的沙子加热到</a:t>
            </a:r>
            <a:r>
              <a:rPr lang="en-US" altLang="zh-CN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30 </a:t>
            </a:r>
            <a:r>
              <a:rPr altLang="en-US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℃</a:t>
            </a:r>
            <a:r>
              <a:rPr lang="zh-CN" altLang="en-US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，沙子需要吸收的热量约为多少？利用这些热量给质量为</a:t>
            </a:r>
            <a:r>
              <a:rPr lang="en-US" altLang="zh-CN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k</a:t>
            </a:r>
            <a:r>
              <a:rPr lang="en-US" altLang="zh-CN" sz="2600" b="1" i="1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g</a:t>
            </a:r>
            <a:r>
              <a:rPr lang="zh-CN" altLang="en-US" sz="2600" b="1" i="1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zh-CN" altLang="en-US" sz="26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温度为</a:t>
            </a:r>
            <a:r>
              <a:rPr lang="en-US" altLang="zh-CN" sz="26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20 ℃</a:t>
            </a:r>
            <a:r>
              <a:rPr lang="zh-CN" altLang="en-US" sz="26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的水加热，水的温度回上升到大约多少摄氏度？已知沙子</a:t>
            </a:r>
            <a:r>
              <a:rPr lang="zh-CN" altLang="en-US" sz="26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的比热容为</a:t>
            </a:r>
            <a:r>
              <a:rPr lang="en-US" altLang="zh-CN" sz="26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0.92×10</a:t>
            </a:r>
            <a:r>
              <a:rPr lang="en-US" altLang="zh-CN" sz="2600" b="1" baseline="3000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3 </a:t>
            </a:r>
            <a:r>
              <a:rPr lang="en-US" altLang="zh-CN" sz="26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J/(kg·℃)</a:t>
            </a:r>
            <a:r>
              <a:rPr lang="en-US" altLang="zh-CN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35280" y="260985"/>
            <a:ext cx="284797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六、</a:t>
            </a:r>
            <a:r>
              <a:rPr lang="zh-CN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课堂小结</a:t>
            </a:r>
            <a:endParaRPr lang="zh-CN" sz="3200" b="1" strike="noStrike" noProof="1">
              <a:solidFill>
                <a:sysClr val="windowText" lastClr="0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2" name="文本框 26"/>
          <p:cNvSpPr txBox="1"/>
          <p:nvPr>
            <p:custDataLst>
              <p:tags r:id="rId2"/>
            </p:custDataLst>
          </p:nvPr>
        </p:nvSpPr>
        <p:spPr>
          <a:xfrm>
            <a:off x="4295775" y="3284855"/>
            <a:ext cx="3134360" cy="524510"/>
          </a:xfrm>
          <a:prstGeom prst="rect">
            <a:avLst/>
          </a:prstGeom>
          <a:noFill/>
          <a:ln w="19050">
            <a:solidFill>
              <a:sysClr val="window" lastClr="FFFFFF"/>
            </a:solidFill>
            <a:prstDash val="sysDash"/>
          </a:ln>
          <a:effectLst>
            <a:glow rad="63500">
              <a:srgbClr val="70AD47">
                <a:satMod val="175000"/>
                <a:alpha val="40000"/>
              </a:srgbClr>
            </a:glow>
          </a:effectLst>
        </p:spPr>
        <p:txBody>
          <a:bodyPr vert="horz" wrap="square" rtlCol="0">
            <a:noAutofit/>
          </a:bodyPr>
          <a:lstStyle/>
          <a:p>
            <a:pPr marL="421005" indent="-421005" algn="ctr"/>
            <a:r>
              <a:rPr lang="zh-CN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热量、比热容</a:t>
            </a:r>
          </a:p>
        </p:txBody>
      </p:sp>
      <p:cxnSp>
        <p:nvCxnSpPr>
          <p:cNvPr id="4" name="直接箭头连接符 3"/>
          <p:cNvCxnSpPr/>
          <p:nvPr>
            <p:custDataLst>
              <p:tags r:id="rId3"/>
            </p:custDataLst>
          </p:nvPr>
        </p:nvCxnSpPr>
        <p:spPr>
          <a:xfrm flipV="1">
            <a:off x="7437755" y="2420620"/>
            <a:ext cx="458470" cy="842010"/>
          </a:xfrm>
          <a:prstGeom prst="straightConnector1">
            <a:avLst/>
          </a:prstGeom>
          <a:ln w="38100">
            <a:solidFill>
              <a:srgbClr val="548235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7932420" y="1878965"/>
            <a:ext cx="418084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比较不同物质吸收热量情况</a:t>
            </a:r>
          </a:p>
        </p:txBody>
      </p:sp>
      <p:cxnSp>
        <p:nvCxnSpPr>
          <p:cNvPr id="6" name="直接箭头连接符 5"/>
          <p:cNvCxnSpPr/>
          <p:nvPr>
            <p:custDataLst>
              <p:tags r:id="rId5"/>
            </p:custDataLst>
          </p:nvPr>
        </p:nvCxnSpPr>
        <p:spPr>
          <a:xfrm>
            <a:off x="7437755" y="3860800"/>
            <a:ext cx="864235" cy="669925"/>
          </a:xfrm>
          <a:prstGeom prst="straightConnector1">
            <a:avLst/>
          </a:prstGeom>
          <a:ln w="38100">
            <a:solidFill>
              <a:srgbClr val="548235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8301990" y="4364990"/>
            <a:ext cx="146113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比热容</a:t>
            </a:r>
          </a:p>
        </p:txBody>
      </p:sp>
      <p:cxnSp>
        <p:nvCxnSpPr>
          <p:cNvPr id="8" name="直接箭头连接符 7"/>
          <p:cNvCxnSpPr/>
          <p:nvPr>
            <p:custDataLst>
              <p:tags r:id="rId7"/>
            </p:custDataLst>
          </p:nvPr>
        </p:nvCxnSpPr>
        <p:spPr>
          <a:xfrm flipH="1" flipV="1">
            <a:off x="3791585" y="2586990"/>
            <a:ext cx="504190" cy="697865"/>
          </a:xfrm>
          <a:prstGeom prst="straightConnector1">
            <a:avLst/>
          </a:prstGeom>
          <a:ln w="38100">
            <a:solidFill>
              <a:srgbClr val="548235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695325" y="2061210"/>
            <a:ext cx="354647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水比热容比较大的应用</a:t>
            </a:r>
          </a:p>
        </p:txBody>
      </p:sp>
      <p:cxnSp>
        <p:nvCxnSpPr>
          <p:cNvPr id="10" name="直接箭头连接符 9"/>
          <p:cNvCxnSpPr/>
          <p:nvPr>
            <p:custDataLst>
              <p:tags r:id="rId9"/>
            </p:custDataLst>
          </p:nvPr>
        </p:nvCxnSpPr>
        <p:spPr>
          <a:xfrm flipH="1">
            <a:off x="3575685" y="3809365"/>
            <a:ext cx="720090" cy="503555"/>
          </a:xfrm>
          <a:prstGeom prst="straightConnector1">
            <a:avLst/>
          </a:prstGeom>
          <a:ln w="38100">
            <a:solidFill>
              <a:srgbClr val="548235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1199515" y="4004945"/>
            <a:ext cx="225361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热量的计算</a:t>
            </a:r>
          </a:p>
        </p:txBody>
      </p:sp>
      <p:sp>
        <p:nvSpPr>
          <p:cNvPr id="23" name="文本框 22"/>
          <p:cNvSpPr txBox="1"/>
          <p:nvPr>
            <p:custDataLst>
              <p:tags r:id="rId11"/>
            </p:custDataLst>
          </p:nvPr>
        </p:nvSpPr>
        <p:spPr>
          <a:xfrm>
            <a:off x="1919313" y="4530557"/>
            <a:ext cx="1285929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en-US" altLang="zh-CN" sz="2800" b="1" i="1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cm</a:t>
            </a:r>
            <a:r>
              <a:rPr lang="en-US" altLang="zh-CN" sz="2800" b="1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△</a:t>
            </a:r>
            <a:r>
              <a:rPr lang="en-US" altLang="zh-CN" sz="2800" b="1" i="1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t</a:t>
            </a:r>
            <a:endParaRPr lang="en-US" altLang="en-US" sz="2800" b="1" i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12"/>
            </p:custDataLst>
          </p:nvPr>
        </p:nvSpPr>
        <p:spPr>
          <a:xfrm>
            <a:off x="1559438" y="4496605"/>
            <a:ext cx="444352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/>
            <a:r>
              <a:rPr lang="en-US" sz="28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Q</a:t>
            </a:r>
            <a:endParaRPr lang="en-US" altLang="en-US" sz="28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23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Rot="1" noChangeArrowheads="1"/>
          </p:cNvSpPr>
          <p:nvPr>
            <p:custDataLst>
              <p:tags r:id="rId1"/>
            </p:custDataLst>
          </p:nvPr>
        </p:nvSpPr>
        <p:spPr bwMode="auto">
          <a:xfrm>
            <a:off x="767899" y="1484795"/>
            <a:ext cx="11032353" cy="376936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73050" indent="-2730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1. 关于比热容，下列说法正确的是 (         )</a:t>
            </a:r>
          </a:p>
          <a:p>
            <a:pPr marL="0"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A、物体的比热容跟温度有关；</a:t>
            </a:r>
          </a:p>
          <a:p>
            <a:pPr marL="0"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B、物体的比热容跟物体吸收和放出的热量有关；</a:t>
            </a:r>
          </a:p>
          <a:p>
            <a:pPr marL="0"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C、物体的比热容是物质本身的一种特性；</a:t>
            </a:r>
          </a:p>
          <a:p>
            <a:pPr marL="0"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D、物体的质量越大它的比热容越大.</a:t>
            </a:r>
          </a:p>
        </p:txBody>
      </p:sp>
      <p:sp>
        <p:nvSpPr>
          <p:cNvPr id="5" name="Text Box 17"/>
          <p:cNvSpPr/>
          <p:nvPr>
            <p:custDataLst>
              <p:tags r:id="rId2"/>
            </p:custDataLst>
          </p:nvPr>
        </p:nvSpPr>
        <p:spPr>
          <a:xfrm>
            <a:off x="5520209" y="1557185"/>
            <a:ext cx="2027373" cy="583565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algn="ctr">
              <a:spcBef>
                <a:spcPct val="50000"/>
              </a:spcBef>
            </a:pPr>
            <a:r>
              <a:rPr lang="en-US" altLang="zh-CN" sz="32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/>
              </a:rPr>
              <a:t>C</a:t>
            </a:r>
            <a:endParaRPr lang="en-US" altLang="zh-CN" sz="32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35280" y="260985"/>
            <a:ext cx="284797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七、</a:t>
            </a:r>
            <a:r>
              <a:rPr lang="zh-CN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练习巩固</a:t>
            </a:r>
            <a:endParaRPr lang="zh-CN" sz="3200" b="1" strike="noStrike" noProof="1">
              <a:solidFill>
                <a:sysClr val="windowText" lastClr="0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27191" y="2133170"/>
            <a:ext cx="11465131" cy="348297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0">
            <a:spAutoFit/>
          </a:bodyPr>
          <a:lstStyle>
            <a:lvl1pPr marL="273050" indent="-2730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2.  对于同一物态的某种物质，（       ）</a:t>
            </a:r>
          </a:p>
          <a:p>
            <a:pPr marL="0"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A．比热容跟热量成正比</a:t>
            </a:r>
          </a:p>
          <a:p>
            <a:pPr marL="0"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B．比热容跟质量成反比</a:t>
            </a:r>
          </a:p>
          <a:p>
            <a:pPr marL="0"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C．比热容跟温度变化量成反比</a:t>
            </a:r>
          </a:p>
          <a:p>
            <a:pPr marL="0"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D．吸收或放出的热量跟质量和温度变化的乘积之比是个定值。</a:t>
            </a:r>
          </a:p>
        </p:txBody>
      </p:sp>
      <p:sp>
        <p:nvSpPr>
          <p:cNvPr id="4" name="Rectangle 1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879964" y="2061428"/>
            <a:ext cx="548005" cy="703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zh-CN" sz="398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D</a:t>
            </a: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35280" y="260985"/>
            <a:ext cx="284797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七、</a:t>
            </a:r>
            <a:r>
              <a:rPr lang="zh-CN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练习巩固</a:t>
            </a:r>
            <a:endParaRPr lang="zh-CN" sz="3200" b="1" strike="noStrike" noProof="1">
              <a:solidFill>
                <a:sysClr val="windowText" lastClr="0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11294" y="1629061"/>
            <a:ext cx="10480849" cy="452310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0">
            <a:spAutoFit/>
          </a:bodyPr>
          <a:lstStyle>
            <a:lvl1pPr marL="273050" indent="-2730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3.  下列说法正确的是  (         ) </a:t>
            </a:r>
          </a:p>
          <a:p>
            <a:pPr marL="0"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A、一杯煤油用去一半，它的比热容减为原来的一半；</a:t>
            </a:r>
          </a:p>
          <a:p>
            <a:pPr marL="0"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B、吸收热量多的物质,比热容一定大；</a:t>
            </a:r>
          </a:p>
          <a:p>
            <a:pPr marL="0"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C、高温物体放出的热量一定多；</a:t>
            </a:r>
          </a:p>
          <a:p>
            <a:pPr marL="0"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D、质量相等的水和煤油，吸收了相同的热量，煤油升高的温度大于水升高的温度.</a:t>
            </a:r>
          </a:p>
        </p:txBody>
      </p:sp>
      <p:sp>
        <p:nvSpPr>
          <p:cNvPr id="10" name="Rectangle 1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799817" y="1700922"/>
            <a:ext cx="47625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zh-CN" sz="3200" b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D</a:t>
            </a: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35280" y="260985"/>
            <a:ext cx="284797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七、</a:t>
            </a:r>
            <a:r>
              <a:rPr lang="zh-CN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练习巩固</a:t>
            </a:r>
            <a:endParaRPr lang="zh-CN" sz="3200" b="1" strike="noStrike" noProof="1">
              <a:solidFill>
                <a:sysClr val="windowText" lastClr="0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>
            <p:custDataLst>
              <p:tags r:id="rId1"/>
            </p:custDataLst>
          </p:nvPr>
        </p:nvSpPr>
        <p:spPr>
          <a:xfrm>
            <a:off x="335425" y="260770"/>
            <a:ext cx="2855607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一、热量</a:t>
            </a:r>
          </a:p>
        </p:txBody>
      </p:sp>
      <p:sp>
        <p:nvSpPr>
          <p:cNvPr id="18437" name="TextBox 5"/>
          <p:cNvSpPr/>
          <p:nvPr>
            <p:custDataLst>
              <p:tags r:id="rId2"/>
            </p:custDataLst>
          </p:nvPr>
        </p:nvSpPr>
        <p:spPr>
          <a:xfrm>
            <a:off x="1703070" y="2636838"/>
            <a:ext cx="7947025" cy="1056261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8575" cap="flat" cmpd="sng">
            <a:solidFill>
              <a:srgbClr val="548235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　　</a:t>
            </a:r>
            <a:r>
              <a:rPr 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在热传递过程中，传递的热的多少叫做热量，热量的单位是焦耳。</a:t>
            </a:r>
          </a:p>
        </p:txBody>
      </p:sp>
      <p:sp>
        <p:nvSpPr>
          <p:cNvPr id="9" name="TextBox 5"/>
          <p:cNvSpPr/>
          <p:nvPr>
            <p:custDataLst>
              <p:tags r:id="rId3"/>
            </p:custDataLst>
          </p:nvPr>
        </p:nvSpPr>
        <p:spPr>
          <a:xfrm>
            <a:off x="1741170" y="4283075"/>
            <a:ext cx="7920038" cy="1056259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8575" cap="flat" cmpd="sng">
            <a:solidFill>
              <a:srgbClr val="548235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热量是一个过程量，任何物体都不含有热量。</a:t>
            </a:r>
          </a:p>
          <a:p>
            <a:pPr algn="ctr">
              <a:buClrTx/>
              <a:buSzTx/>
              <a:buFontTx/>
            </a:pPr>
            <a:r>
              <a:rPr 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只能说吸收热量或放出热量。</a:t>
            </a:r>
          </a:p>
        </p:txBody>
      </p:sp>
      <p:grpSp>
        <p:nvGrpSpPr>
          <p:cNvPr id="3" name="组合 2"/>
          <p:cNvGrpSpPr/>
          <p:nvPr>
            <p:custDataLst>
              <p:tags r:id="rId4"/>
            </p:custDataLst>
          </p:nvPr>
        </p:nvGrpSpPr>
        <p:grpSpPr>
          <a:xfrm>
            <a:off x="1703346" y="1622495"/>
            <a:ext cx="7508549" cy="649605"/>
            <a:chOff x="510902" y="1537784"/>
            <a:chExt cx="7508549" cy="971540"/>
          </a:xfrm>
        </p:grpSpPr>
        <p:sp>
          <p:nvSpPr>
            <p:cNvPr id="4" name="圆角矩形 3"/>
            <p:cNvSpPr/>
            <p:nvPr>
              <p:custDataLst>
                <p:tags r:id="rId5"/>
              </p:custDataLst>
            </p:nvPr>
          </p:nvSpPr>
          <p:spPr>
            <a:xfrm>
              <a:off x="620757" y="1537784"/>
              <a:ext cx="6742430" cy="971540"/>
            </a:xfrm>
            <a:prstGeom prst="roundRect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6"/>
              </p:custDataLst>
            </p:nvPr>
          </p:nvSpPr>
          <p:spPr>
            <a:xfrm>
              <a:off x="510902" y="1546903"/>
              <a:ext cx="7508549" cy="7806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加热水的过程就是热传递的过程。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73221" y="1413066"/>
            <a:ext cx="10499829" cy="304609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0">
            <a:spAutoFit/>
          </a:bodyPr>
          <a:lstStyle>
            <a:lvl1pPr marL="273050" indent="-2730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4. 在农业生产中，为了保护秧苗夜间不致受冻，傍晚时要向秧田里多灌些水。这是因为水的  (         )</a:t>
            </a:r>
          </a:p>
          <a:p>
            <a:pPr marL="0"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A、密度大                  B、比热容大  </a:t>
            </a:r>
          </a:p>
          <a:p>
            <a:pPr marL="0"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C、温度高                  D、热膨胀大</a:t>
            </a:r>
          </a:p>
        </p:txBody>
      </p:sp>
      <p:sp>
        <p:nvSpPr>
          <p:cNvPr id="10" name="Rectangle 1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520055" y="1989000"/>
            <a:ext cx="802639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kumimoji="1" lang="en-US" altLang="zh-CN" sz="3200" b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B</a:t>
            </a: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35280" y="260985"/>
            <a:ext cx="284797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七、</a:t>
            </a:r>
            <a:r>
              <a:rPr lang="zh-CN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练习巩固</a:t>
            </a:r>
            <a:endParaRPr lang="zh-CN" sz="3200" b="1" strike="noStrike" noProof="1">
              <a:solidFill>
                <a:sysClr val="windowText" lastClr="0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4199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71040" y="1052526"/>
            <a:ext cx="9528364" cy="432308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0">
            <a:spAutoFit/>
          </a:bodyPr>
          <a:lstStyle>
            <a:lvl1pPr marL="273050" indent="-2730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5. 以下四种现象中，与水的比热容无关系的是（        ）</a:t>
            </a:r>
          </a:p>
          <a:p>
            <a:pPr marL="0"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　</a:t>
            </a:r>
          </a:p>
          <a:p>
            <a:pPr marL="0" lvl="0" algn="l">
              <a:lnSpc>
                <a:spcPct val="120000"/>
              </a:lnSpc>
              <a:buClrTx/>
              <a:buSzTx/>
              <a:buFontTx/>
            </a:pP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0" lvl="0" algn="l">
              <a:lnSpc>
                <a:spcPct val="120000"/>
              </a:lnSpc>
              <a:buClrTx/>
              <a:buSzTx/>
              <a:buFontTx/>
            </a:pP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0" lvl="0" algn="l">
              <a:lnSpc>
                <a:spcPct val="120000"/>
              </a:lnSpc>
              <a:buClrTx/>
              <a:buSzTx/>
              <a:buFontTx/>
            </a:pP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0"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　</a:t>
            </a:r>
          </a:p>
          <a:p>
            <a:pPr marL="0"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A．汽车的发动机用循环流动的水来冷却  </a:t>
            </a:r>
          </a:p>
          <a:p>
            <a:pPr marL="0"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　　B．生活中往往用热水取暖</a:t>
            </a:r>
          </a:p>
          <a:p>
            <a:pPr marL="0"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　　C．夏天洒水降温    </a:t>
            </a:r>
          </a:p>
          <a:p>
            <a:pPr marL="0"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　　D．滩涂湿地温差小</a:t>
            </a:r>
          </a:p>
        </p:txBody>
      </p:sp>
      <p:sp>
        <p:nvSpPr>
          <p:cNvPr id="15" name="Rectangle 1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904008" y="1052902"/>
            <a:ext cx="662267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kumimoji="1" lang="en-US" altLang="zh-CN" sz="3200" b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C</a:t>
            </a:r>
          </a:p>
        </p:txBody>
      </p:sp>
      <p:grpSp>
        <p:nvGrpSpPr>
          <p:cNvPr id="17" name="组合 16"/>
          <p:cNvGrpSpPr/>
          <p:nvPr>
            <p:custDataLst>
              <p:tags r:id="rId3"/>
            </p:custDataLst>
          </p:nvPr>
        </p:nvGrpSpPr>
        <p:grpSpPr>
          <a:xfrm>
            <a:off x="1788680" y="1644796"/>
            <a:ext cx="8132420" cy="2339230"/>
            <a:chOff x="1814410" y="4159268"/>
            <a:chExt cx="8152550" cy="2345019"/>
          </a:xfrm>
        </p:grpSpPr>
        <p:pic>
          <p:nvPicPr>
            <p:cNvPr id="18" name="图片 41988" descr="4736107001410940869750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08" t="13655"/>
            <a:stretch>
              <a:fillRect/>
            </a:stretch>
          </p:blipFill>
          <p:spPr bwMode="auto">
            <a:xfrm>
              <a:off x="3878776" y="4197445"/>
              <a:ext cx="2064366" cy="1723641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文本框 41989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479389" y="6011581"/>
              <a:ext cx="7277741" cy="492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595">
                  <a:solidFill>
                    <a:srgbClr val="002060"/>
                  </a:solidFill>
                  <a:latin typeface="Times New Roman" panose="02020603050405020304" pitchFamily="18" charset="0"/>
                </a:rPr>
                <a:t>A                         B                      C                     D</a:t>
              </a:r>
            </a:p>
          </p:txBody>
        </p:sp>
        <p:pic>
          <p:nvPicPr>
            <p:cNvPr id="20" name="图片 41990" descr="4684946871410940869765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48058" y="4232795"/>
              <a:ext cx="1890022" cy="1703845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图片 41991" descr="6036015441410940869765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042995" y="4234209"/>
              <a:ext cx="1923965" cy="1723641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图片 41992" descr="4736107001410940869750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49138" b="-7205"/>
            <a:stretch>
              <a:fillRect/>
            </a:stretch>
          </p:blipFill>
          <p:spPr bwMode="auto">
            <a:xfrm>
              <a:off x="1814410" y="4159268"/>
              <a:ext cx="2026070" cy="1852313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335280" y="260985"/>
            <a:ext cx="284797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七、</a:t>
            </a:r>
            <a:r>
              <a:rPr lang="zh-CN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练习巩固</a:t>
            </a:r>
            <a:endParaRPr lang="zh-CN" sz="3200" b="1" strike="noStrike" noProof="1">
              <a:solidFill>
                <a:sysClr val="windowText" lastClr="0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35280" y="260985"/>
            <a:ext cx="284797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七、</a:t>
            </a:r>
            <a:r>
              <a:rPr lang="zh-CN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练习巩固</a:t>
            </a:r>
            <a:endParaRPr lang="zh-CN" sz="3200" b="1" strike="noStrike" noProof="1">
              <a:solidFill>
                <a:sysClr val="windowText" lastClr="0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 bwMode="auto">
          <a:xfrm>
            <a:off x="407035" y="1557020"/>
            <a:ext cx="11314430" cy="3880485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0">
            <a:spAutoFit/>
          </a:bodyPr>
          <a:lstStyle>
            <a:lvl1pPr marL="273050" indent="-2730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6、经常下厨的小关发现，同时用相同的燃气灶加热质量相等、初温相同的水和食用油，油的温度总是升高得快些。这是因为（　　）</a:t>
            </a:r>
          </a:p>
          <a:p>
            <a:pPr marL="0"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A．水的比热容小，吸热后温度升高得快 </a:t>
            </a:r>
          </a:p>
          <a:p>
            <a:pPr marL="0"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B．油的比热容小，吸热后温度升高得快 </a:t>
            </a:r>
          </a:p>
          <a:p>
            <a:pPr marL="0"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C．在相同的时间内，水吸收的热量较多 </a:t>
            </a:r>
          </a:p>
          <a:p>
            <a:pPr marL="0"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D．在相同的时间内，油吸收的热量较多 </a:t>
            </a:r>
          </a:p>
          <a:p>
            <a:pPr marL="0" lvl="0" algn="l">
              <a:lnSpc>
                <a:spcPct val="120000"/>
              </a:lnSpc>
              <a:buClrTx/>
              <a:buSzTx/>
              <a:buFontTx/>
            </a:pP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9119870" y="2132965"/>
            <a:ext cx="57023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0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charset="-122"/>
              </a:rPr>
              <a:t>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71040" y="1557335"/>
            <a:ext cx="9537485" cy="4161790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0">
            <a:spAutoFit/>
          </a:bodyPr>
          <a:lstStyle>
            <a:lvl1pPr marL="273050" indent="-2730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7. 两个质量相同的不同物质，吸收相同的热量，下列说法中正确的是（　　）</a:t>
            </a:r>
          </a:p>
          <a:p>
            <a:pPr marL="0"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A．比热容大的物质升高温度较小	</a:t>
            </a:r>
          </a:p>
          <a:p>
            <a:pPr marL="0"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B．比热容小的物质升高温度较小	</a:t>
            </a:r>
          </a:p>
          <a:p>
            <a:pPr marL="0"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C．比热容大的物质升高温度较大	</a:t>
            </a:r>
          </a:p>
          <a:p>
            <a:pPr marL="0"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D．升高温度相同，与比热容大小无关</a:t>
            </a:r>
          </a:p>
        </p:txBody>
      </p:sp>
      <p:sp>
        <p:nvSpPr>
          <p:cNvPr id="5" name="Rectangle 1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87396" y="2133239"/>
            <a:ext cx="47625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zh-CN" sz="3200" b="1">
                <a:solidFill>
                  <a:srgbClr val="CC33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A</a:t>
            </a: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35280" y="260985"/>
            <a:ext cx="284797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七、</a:t>
            </a:r>
            <a:r>
              <a:rPr lang="zh-CN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练习巩固</a:t>
            </a:r>
            <a:endParaRPr lang="zh-CN" sz="3200" b="1" strike="noStrike" noProof="1">
              <a:solidFill>
                <a:sysClr val="windowText" lastClr="0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 bwMode="auto">
          <a:xfrm>
            <a:off x="695278" y="1485453"/>
            <a:ext cx="10055481" cy="4161790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0">
            <a:spAutoFit/>
          </a:bodyPr>
          <a:lstStyle>
            <a:lvl1pPr marL="273050" indent="-2730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8．将质量、初温分别相等的铁块和铝块（c铁&lt;c铝）放在沸水中煮一段较长的时间，则它们吸收的热量（　     ） </a:t>
            </a:r>
            <a:b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</a:b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　　A．铁块和铝块吸收的热量一样多　 </a:t>
            </a:r>
            <a:b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</a:b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　　B．铝块比铁块吸收的热量多</a:t>
            </a:r>
            <a:b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</a:b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　　C．铁块比铝块吸收的热量多　 </a:t>
            </a:r>
            <a:b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</a:b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　　D．条件不足，无法确定 </a:t>
            </a: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8680465" y="2128181"/>
            <a:ext cx="1223373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42265">
              <a:lnSpc>
                <a:spcPct val="150000"/>
              </a:lnSpc>
            </a:pPr>
            <a:r>
              <a:rPr lang="en-US" altLang="zh-CN" sz="32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35280" y="260985"/>
            <a:ext cx="284797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七、</a:t>
            </a:r>
            <a:r>
              <a:rPr lang="zh-CN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练习巩固</a:t>
            </a:r>
            <a:endParaRPr lang="zh-CN" sz="3200" b="1" strike="noStrike" noProof="1">
              <a:solidFill>
                <a:sysClr val="windowText" lastClr="0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>
            <p:custDataLst>
              <p:tags r:id="rId1"/>
            </p:custDataLst>
          </p:nvPr>
        </p:nvSpPr>
        <p:spPr>
          <a:xfrm>
            <a:off x="335425" y="260770"/>
            <a:ext cx="2855607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一、热量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rcRect l="15593" r="27187"/>
          <a:stretch>
            <a:fillRect/>
          </a:stretch>
        </p:blipFill>
        <p:spPr>
          <a:xfrm>
            <a:off x="9336405" y="1557020"/>
            <a:ext cx="1822450" cy="2517140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1255916" y="2601165"/>
            <a:ext cx="72501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b="1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烧开一壶水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比</a:t>
            </a:r>
            <a:r>
              <a:rPr lang="zh-CN" altLang="zh-CN" sz="2400" b="1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烧热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同一壶水，需要吸收的热量更多。</a:t>
            </a:r>
            <a:endParaRPr lang="zh-CN" altLang="en-US" sz="2400"/>
          </a:p>
        </p:txBody>
      </p:sp>
      <p:grpSp>
        <p:nvGrpSpPr>
          <p:cNvPr id="7" name="组合 6"/>
          <p:cNvGrpSpPr/>
          <p:nvPr>
            <p:custDataLst>
              <p:tags r:id="rId4"/>
            </p:custDataLst>
          </p:nvPr>
        </p:nvGrpSpPr>
        <p:grpSpPr>
          <a:xfrm>
            <a:off x="1271414" y="2094824"/>
            <a:ext cx="6960554" cy="1049252"/>
            <a:chOff x="893660" y="1999533"/>
            <a:chExt cx="6960554" cy="1049252"/>
          </a:xfrm>
        </p:grpSpPr>
        <p:sp>
          <p:nvSpPr>
            <p:cNvPr id="6" name="文本框 5"/>
            <p:cNvSpPr txBox="1"/>
            <p:nvPr>
              <p:custDataLst>
                <p:tags r:id="rId8"/>
              </p:custDataLst>
            </p:nvPr>
          </p:nvSpPr>
          <p:spPr>
            <a:xfrm>
              <a:off x="893660" y="2080779"/>
              <a:ext cx="6791374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/>
              <a:r>
                <a:rPr lang="zh-CN" sz="2400" b="1">
                  <a:latin typeface="华文楷体" panose="02010600040101010101" pitchFamily="2" charset="-122"/>
                  <a:ea typeface="华文楷体" panose="02010600040101010101" pitchFamily="2" charset="-122"/>
                  <a:sym typeface="宋体" panose="02010600030101010101" pitchFamily="2" charset="-122"/>
                </a:rPr>
                <a:t>烧开一壶水</a:t>
              </a:r>
              <a:r>
                <a:rPr lang="zh-CN" altLang="en-US" sz="2400" b="1">
                  <a:latin typeface="华文楷体" panose="02010600040101010101" pitchFamily="2" charset="-122"/>
                  <a:ea typeface="华文楷体" panose="02010600040101010101" pitchFamily="2" charset="-122"/>
                  <a:sym typeface="宋体" panose="02010600030101010101" pitchFamily="2" charset="-122"/>
                </a:rPr>
                <a:t>比</a:t>
              </a:r>
              <a:r>
                <a:rPr lang="zh-CN" sz="2400" b="1">
                  <a:latin typeface="华文楷体" panose="02010600040101010101" pitchFamily="2" charset="-122"/>
                  <a:ea typeface="华文楷体" panose="02010600040101010101" pitchFamily="2" charset="-122"/>
                  <a:sym typeface="宋体" panose="02010600030101010101" pitchFamily="2" charset="-122"/>
                </a:rPr>
                <a:t>烧开半壶水，</a:t>
              </a:r>
              <a:r>
                <a:rPr lang="zh-CN" altLang="en-US" sz="2400" b="1">
                  <a:latin typeface="华文楷体" panose="02010600040101010101" pitchFamily="2" charset="-122"/>
                  <a:ea typeface="华文楷体" panose="02010600040101010101" pitchFamily="2" charset="-122"/>
                  <a:sym typeface="宋体" panose="02010600030101010101" pitchFamily="2" charset="-122"/>
                </a:rPr>
                <a:t>需要吸收的热量更多。</a:t>
              </a:r>
              <a:endPara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13" name="圆角矩形 12"/>
            <p:cNvSpPr/>
            <p:nvPr>
              <p:custDataLst>
                <p:tags r:id="rId9"/>
              </p:custDataLst>
            </p:nvPr>
          </p:nvSpPr>
          <p:spPr>
            <a:xfrm>
              <a:off x="920432" y="1999533"/>
              <a:ext cx="6933782" cy="1049252"/>
            </a:xfrm>
            <a:prstGeom prst="roundRect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5" name="组合 14"/>
          <p:cNvGrpSpPr/>
          <p:nvPr>
            <p:custDataLst>
              <p:tags r:id="rId5"/>
            </p:custDataLst>
          </p:nvPr>
        </p:nvGrpSpPr>
        <p:grpSpPr>
          <a:xfrm>
            <a:off x="1238493" y="3285231"/>
            <a:ext cx="4317184" cy="954107"/>
            <a:chOff x="857568" y="3762323"/>
            <a:chExt cx="4546509" cy="954107"/>
          </a:xfrm>
        </p:grpSpPr>
        <p:sp>
          <p:nvSpPr>
            <p:cNvPr id="8" name="矩形 7"/>
            <p:cNvSpPr/>
            <p:nvPr>
              <p:custDataLst>
                <p:tags r:id="rId6"/>
              </p:custDataLst>
            </p:nvPr>
          </p:nvSpPr>
          <p:spPr>
            <a:xfrm>
              <a:off x="857568" y="3762323"/>
              <a:ext cx="454650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b="1" kern="10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水吸收的热量</a:t>
              </a:r>
              <a:endParaRPr lang="en-US" altLang="zh-CN" sz="2800" b="1" kern="1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  <a:p>
              <a:r>
                <a:rPr lang="zh-CN" altLang="en-US" sz="2800" b="1" kern="10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与质量、升高的温度有关。</a:t>
              </a:r>
              <a:endParaRPr lang="zh-CN" altLang="en-US" sz="2800"/>
            </a:p>
          </p:txBody>
        </p:sp>
        <p:sp>
          <p:nvSpPr>
            <p:cNvPr id="14" name="圆角矩形 13"/>
            <p:cNvSpPr/>
            <p:nvPr>
              <p:custDataLst>
                <p:tags r:id="rId7"/>
              </p:custDataLst>
            </p:nvPr>
          </p:nvSpPr>
          <p:spPr>
            <a:xfrm>
              <a:off x="938364" y="3762323"/>
              <a:ext cx="4465712" cy="954107"/>
            </a:xfrm>
            <a:prstGeom prst="roundRect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42" name="文本框 227341"/>
          <p:cNvSpPr txBox="1"/>
          <p:nvPr>
            <p:custDataLst>
              <p:tags r:id="rId1"/>
            </p:custDataLst>
          </p:nvPr>
        </p:nvSpPr>
        <p:spPr>
          <a:xfrm>
            <a:off x="694690" y="1412875"/>
            <a:ext cx="816610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8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</a:t>
            </a:r>
            <a:r>
              <a:rPr lang="zh-CN" altLang="en-US" sz="2800" b="1" kern="1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物体吸收热量的多少除了与物体的质量、物体升高的温度有关外,还可能与其他的什么因素有关?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623570" y="3933190"/>
            <a:ext cx="11427460" cy="1008380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noAutofit/>
          </a:bodyPr>
          <a:lstStyle/>
          <a:p>
            <a:pPr lvl="0" algn="l">
              <a:spcBef>
                <a:spcPct val="0"/>
              </a:spcBef>
              <a:buClrTx/>
              <a:buSzTx/>
              <a:buFontTx/>
            </a:pPr>
            <a:r>
              <a:rPr lang="zh-CN" altLang="en-US" sz="2800" b="1" kern="1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charset="-122"/>
              </a:rPr>
              <a:t>      </a:t>
            </a:r>
            <a:r>
              <a:rPr lang="zh-CN" altLang="en-US" sz="2800" b="1" kern="1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charset="-122"/>
              </a:rPr>
              <a:t> 不同物质,当它们质量相同、让它们升高相同的温度时，它们吸收的热量相同吗?如何进行实验验证？</a:t>
            </a:r>
            <a:endParaRPr lang="zh-CN" altLang="en-US" sz="2800" b="1" kern="1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727835" y="2977515"/>
            <a:ext cx="52431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/>
          <a:p>
            <a:pPr lvl="0" algn="l">
              <a:spcBef>
                <a:spcPct val="0"/>
              </a:spcBef>
              <a:buClrTx/>
              <a:buSzTx/>
              <a:buFontTx/>
            </a:pPr>
            <a:r>
              <a:rPr lang="zh-CN" altLang="en-US" sz="2800" b="1" kern="1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还可能与</a:t>
            </a:r>
            <a:r>
              <a:rPr lang="zh-CN" altLang="en-US" sz="2800" b="1" kern="1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物质种类</a:t>
            </a:r>
            <a:r>
              <a:rPr lang="zh-CN" altLang="en-US" sz="2800" b="1" kern="1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有关。</a:t>
            </a:r>
            <a:endParaRPr lang="en-US" altLang="zh-CN" sz="28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3" name="虚尾箭头 12"/>
          <p:cNvSpPr/>
          <p:nvPr>
            <p:custDataLst>
              <p:tags r:id="rId4"/>
            </p:custDataLst>
          </p:nvPr>
        </p:nvSpPr>
        <p:spPr>
          <a:xfrm>
            <a:off x="1046480" y="3029585"/>
            <a:ext cx="578485" cy="410845"/>
          </a:xfrm>
          <a:prstGeom prst="stripedRightArrow">
            <a:avLst/>
          </a:prstGeom>
          <a:solidFill>
            <a:srgbClr val="02B3C5"/>
          </a:solidFill>
          <a:ln w="25400" cap="flat" cmpd="sng" algn="ctr">
            <a:solidFill>
              <a:srgbClr val="02B3C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lnSpc>
                <a:spcPct val="110000"/>
              </a:lnSpc>
            </a:pPr>
            <a:endParaRPr lang="zh-CN" altLang="en-US">
              <a:solidFill>
                <a:sysClr val="window" lastClr="FFFFFF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335425" y="260770"/>
            <a:ext cx="2855607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一、热量</a:t>
            </a:r>
          </a:p>
        </p:txBody>
      </p:sp>
      <p:pic>
        <p:nvPicPr>
          <p:cNvPr id="9" name="Picture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40740" y="981075"/>
            <a:ext cx="690880" cy="9213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42" grpId="0"/>
      <p:bldP spid="4" grpId="0" animBg="1"/>
      <p:bldP spid="5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>
            <p:custDataLst>
              <p:tags r:id="rId1"/>
            </p:custDataLst>
          </p:nvPr>
        </p:nvSpPr>
        <p:spPr>
          <a:xfrm>
            <a:off x="335425" y="260770"/>
            <a:ext cx="2855607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一、热量</a:t>
            </a:r>
          </a:p>
        </p:txBody>
      </p:sp>
      <p:sp>
        <p:nvSpPr>
          <p:cNvPr id="11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993390" y="764540"/>
            <a:ext cx="6500495" cy="864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ysClr val="windowText" lastClr="000000"/>
                </a:solidFill>
                <a:latin typeface="等线 Light" panose="02010600030101010101" charset="-122"/>
                <a:ea typeface="+mn-ea"/>
                <a:cs typeface="+mn-ea"/>
              </a:defRPr>
            </a:lvl1pPr>
          </a:lstStyle>
          <a:p>
            <a:pPr algn="ctr"/>
            <a:r>
              <a:rPr lang="zh-CN" altLang="en-US" sz="32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等线" panose="02010600030101010101" pitchFamily="2" charset="-122"/>
              </a:rPr>
              <a:t>实验：比较不同物质吸收热量的情况</a:t>
            </a: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555193" y="1773218"/>
            <a:ext cx="2762250" cy="1666875"/>
          </a:xfrm>
          <a:prstGeom prst="rect">
            <a:avLst/>
          </a:prstGeom>
        </p:spPr>
      </p:pic>
      <p:grpSp>
        <p:nvGrpSpPr>
          <p:cNvPr id="12" name="组合 11"/>
          <p:cNvGrpSpPr/>
          <p:nvPr>
            <p:custDataLst>
              <p:tags r:id="rId4"/>
            </p:custDataLst>
          </p:nvPr>
        </p:nvGrpSpPr>
        <p:grpSpPr>
          <a:xfrm>
            <a:off x="2724498" y="4670023"/>
            <a:ext cx="6608514" cy="593483"/>
            <a:chOff x="4962065" y="3640725"/>
            <a:chExt cx="4603006" cy="983372"/>
          </a:xfrm>
        </p:grpSpPr>
        <p:sp>
          <p:nvSpPr>
            <p:cNvPr id="16" name="矩形 15"/>
            <p:cNvSpPr/>
            <p:nvPr>
              <p:custDataLst>
                <p:tags r:id="rId8"/>
              </p:custDataLst>
            </p:nvPr>
          </p:nvSpPr>
          <p:spPr>
            <a:xfrm>
              <a:off x="5015378" y="3640725"/>
              <a:ext cx="4122719" cy="8669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控制食用油和水的质量不变。</a:t>
              </a:r>
            </a:p>
          </p:txBody>
        </p:sp>
        <p:sp>
          <p:nvSpPr>
            <p:cNvPr id="18" name="圆角矩形 17"/>
            <p:cNvSpPr/>
            <p:nvPr>
              <p:custDataLst>
                <p:tags r:id="rId9"/>
              </p:custDataLst>
            </p:nvPr>
          </p:nvSpPr>
          <p:spPr>
            <a:xfrm>
              <a:off x="4962065" y="3702196"/>
              <a:ext cx="4603006" cy="921901"/>
            </a:xfrm>
            <a:prstGeom prst="roundRect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5"/>
            </p:custDataLst>
          </p:nvPr>
        </p:nvGrpSpPr>
        <p:grpSpPr>
          <a:xfrm>
            <a:off x="2738064" y="4006685"/>
            <a:ext cx="6594947" cy="561521"/>
            <a:chOff x="4406576" y="3743507"/>
            <a:chExt cx="4109993" cy="935317"/>
          </a:xfrm>
        </p:grpSpPr>
        <p:sp>
          <p:nvSpPr>
            <p:cNvPr id="20" name="矩形 19"/>
            <p:cNvSpPr/>
            <p:nvPr>
              <p:custDataLst>
                <p:tags r:id="rId6"/>
              </p:custDataLst>
            </p:nvPr>
          </p:nvSpPr>
          <p:spPr>
            <a:xfrm>
              <a:off x="4455679" y="3743507"/>
              <a:ext cx="4060890" cy="8715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实验中，需要控制哪个物理量不变？</a:t>
              </a:r>
            </a:p>
          </p:txBody>
        </p:sp>
        <p:sp>
          <p:nvSpPr>
            <p:cNvPr id="27" name="圆角矩形 26"/>
            <p:cNvSpPr/>
            <p:nvPr>
              <p:custDataLst>
                <p:tags r:id="rId7"/>
              </p:custDataLst>
            </p:nvPr>
          </p:nvSpPr>
          <p:spPr>
            <a:xfrm>
              <a:off x="4406576" y="3762298"/>
              <a:ext cx="4109993" cy="916526"/>
            </a:xfrm>
            <a:prstGeom prst="roundRect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>
            <p:custDataLst>
              <p:tags r:id="rId1"/>
            </p:custDataLst>
          </p:nvPr>
        </p:nvSpPr>
        <p:spPr>
          <a:xfrm>
            <a:off x="335425" y="260770"/>
            <a:ext cx="2855607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一、热量</a:t>
            </a:r>
          </a:p>
        </p:txBody>
      </p:sp>
      <p:sp>
        <p:nvSpPr>
          <p:cNvPr id="11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993390" y="764540"/>
            <a:ext cx="6500495" cy="864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ysClr val="windowText" lastClr="000000"/>
                </a:solidFill>
                <a:latin typeface="等线 Light" panose="02010600030101010101" charset="-122"/>
                <a:ea typeface="+mn-ea"/>
                <a:cs typeface="+mn-ea"/>
              </a:defRPr>
            </a:lvl1pPr>
          </a:lstStyle>
          <a:p>
            <a:pPr algn="ctr"/>
            <a:r>
              <a:rPr lang="zh-CN" altLang="en-US" sz="32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等线" panose="02010600030101010101" pitchFamily="2" charset="-122"/>
              </a:rPr>
              <a:t>实验：比较不同物质吸收热量的情况</a:t>
            </a: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555193" y="1773218"/>
            <a:ext cx="2762250" cy="1666875"/>
          </a:xfrm>
          <a:prstGeom prst="rect">
            <a:avLst/>
          </a:prstGeom>
        </p:spPr>
      </p:pic>
      <p:grpSp>
        <p:nvGrpSpPr>
          <p:cNvPr id="46" name="组合 45"/>
          <p:cNvGrpSpPr/>
          <p:nvPr>
            <p:custDataLst>
              <p:tags r:id="rId4"/>
            </p:custDataLst>
          </p:nvPr>
        </p:nvGrpSpPr>
        <p:grpSpPr>
          <a:xfrm>
            <a:off x="1515062" y="4478733"/>
            <a:ext cx="8335009" cy="604520"/>
            <a:chOff x="4179355" y="3695490"/>
            <a:chExt cx="5805556" cy="1001658"/>
          </a:xfrm>
        </p:grpSpPr>
        <p:sp>
          <p:nvSpPr>
            <p:cNvPr id="47" name="矩形 46"/>
            <p:cNvSpPr/>
            <p:nvPr>
              <p:custDataLst>
                <p:tags r:id="rId11"/>
              </p:custDataLst>
            </p:nvPr>
          </p:nvSpPr>
          <p:spPr>
            <a:xfrm>
              <a:off x="4179355" y="3695490"/>
              <a:ext cx="3372495" cy="8648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使食用油和水升高相同的温度</a:t>
              </a:r>
            </a:p>
          </p:txBody>
        </p:sp>
        <p:sp>
          <p:nvSpPr>
            <p:cNvPr id="48" name="圆角矩形 47"/>
            <p:cNvSpPr/>
            <p:nvPr>
              <p:custDataLst>
                <p:tags r:id="rId12"/>
              </p:custDataLst>
            </p:nvPr>
          </p:nvSpPr>
          <p:spPr>
            <a:xfrm>
              <a:off x="4179355" y="3775454"/>
              <a:ext cx="5805556" cy="921694"/>
            </a:xfrm>
            <a:prstGeom prst="roundRect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49" name="组合 48"/>
          <p:cNvGrpSpPr/>
          <p:nvPr>
            <p:custDataLst>
              <p:tags r:id="rId5"/>
            </p:custDataLst>
          </p:nvPr>
        </p:nvGrpSpPr>
        <p:grpSpPr>
          <a:xfrm>
            <a:off x="2583132" y="3804375"/>
            <a:ext cx="6594946" cy="576205"/>
            <a:chOff x="4363432" y="3780209"/>
            <a:chExt cx="4109993" cy="959776"/>
          </a:xfrm>
        </p:grpSpPr>
        <p:sp>
          <p:nvSpPr>
            <p:cNvPr id="50" name="矩形 49"/>
            <p:cNvSpPr/>
            <p:nvPr>
              <p:custDataLst>
                <p:tags r:id="rId9"/>
              </p:custDataLst>
            </p:nvPr>
          </p:nvSpPr>
          <p:spPr>
            <a:xfrm>
              <a:off x="4366421" y="3780209"/>
              <a:ext cx="4060890" cy="8715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实验中，还需要测量哪个物理量？</a:t>
              </a:r>
            </a:p>
          </p:txBody>
        </p:sp>
        <p:sp>
          <p:nvSpPr>
            <p:cNvPr id="51" name="圆角矩形 50"/>
            <p:cNvSpPr/>
            <p:nvPr>
              <p:custDataLst>
                <p:tags r:id="rId10"/>
              </p:custDataLst>
            </p:nvPr>
          </p:nvSpPr>
          <p:spPr>
            <a:xfrm>
              <a:off x="4363432" y="3823459"/>
              <a:ext cx="4109993" cy="916526"/>
            </a:xfrm>
            <a:prstGeom prst="roundRect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2" name="矩形 21"/>
          <p:cNvSpPr/>
          <p:nvPr>
            <p:custDataLst>
              <p:tags r:id="rId6"/>
            </p:custDataLst>
          </p:nvPr>
        </p:nvSpPr>
        <p:spPr>
          <a:xfrm>
            <a:off x="6112305" y="4494998"/>
            <a:ext cx="28009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——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初温和末温。</a:t>
            </a:r>
          </a:p>
        </p:txBody>
      </p:sp>
      <p:sp>
        <p:nvSpPr>
          <p:cNvPr id="6" name="椭圆 5"/>
          <p:cNvSpPr/>
          <p:nvPr>
            <p:custDataLst>
              <p:tags r:id="rId7"/>
            </p:custDataLst>
          </p:nvPr>
        </p:nvSpPr>
        <p:spPr>
          <a:xfrm>
            <a:off x="6816090" y="4495165"/>
            <a:ext cx="935990" cy="575945"/>
          </a:xfrm>
          <a:prstGeom prst="ellipse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>
            <p:custDataLst>
              <p:tags r:id="rId8"/>
            </p:custDataLst>
          </p:nvPr>
        </p:nvSpPr>
        <p:spPr>
          <a:xfrm>
            <a:off x="3777615" y="4509135"/>
            <a:ext cx="2462530" cy="576580"/>
          </a:xfrm>
          <a:prstGeom prst="round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>
            <p:custDataLst>
              <p:tags r:id="rId1"/>
            </p:custDataLst>
          </p:nvPr>
        </p:nvSpPr>
        <p:spPr>
          <a:xfrm>
            <a:off x="335425" y="260770"/>
            <a:ext cx="2855607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一、热量</a:t>
            </a:r>
          </a:p>
        </p:txBody>
      </p:sp>
      <p:sp>
        <p:nvSpPr>
          <p:cNvPr id="11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993390" y="764540"/>
            <a:ext cx="6500495" cy="864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ysClr val="windowText" lastClr="000000"/>
                </a:solidFill>
                <a:latin typeface="等线 Light" panose="02010600030101010101" charset="-122"/>
                <a:ea typeface="+mn-ea"/>
                <a:cs typeface="+mn-ea"/>
              </a:defRPr>
            </a:lvl1pPr>
          </a:lstStyle>
          <a:p>
            <a:pPr algn="ctr"/>
            <a:r>
              <a:rPr lang="zh-CN" altLang="en-US" sz="32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等线" panose="02010600030101010101" pitchFamily="2" charset="-122"/>
              </a:rPr>
              <a:t>实验：比较不同物质吸收热量的情况</a:t>
            </a: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1709123" y="1701463"/>
            <a:ext cx="2762250" cy="1666875"/>
          </a:xfrm>
          <a:prstGeom prst="rect">
            <a:avLst/>
          </a:prstGeom>
        </p:spPr>
      </p:pic>
      <p:grpSp>
        <p:nvGrpSpPr>
          <p:cNvPr id="12" name="组合 11"/>
          <p:cNvGrpSpPr/>
          <p:nvPr>
            <p:custDataLst>
              <p:tags r:id="rId4"/>
            </p:custDataLst>
          </p:nvPr>
        </p:nvGrpSpPr>
        <p:grpSpPr>
          <a:xfrm>
            <a:off x="8390255" y="1917065"/>
            <a:ext cx="3925570" cy="471805"/>
            <a:chOff x="4962065" y="3640725"/>
            <a:chExt cx="4896438" cy="1709069"/>
          </a:xfrm>
        </p:grpSpPr>
        <p:sp>
          <p:nvSpPr>
            <p:cNvPr id="16" name="矩形 15"/>
            <p:cNvSpPr/>
            <p:nvPr>
              <p:custDataLst>
                <p:tags r:id="rId18"/>
              </p:custDataLst>
            </p:nvPr>
          </p:nvSpPr>
          <p:spPr>
            <a:xfrm>
              <a:off x="5015186" y="3640725"/>
              <a:ext cx="4843317" cy="1667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利用相同的电加热器加热。</a:t>
              </a:r>
            </a:p>
          </p:txBody>
        </p:sp>
        <p:sp>
          <p:nvSpPr>
            <p:cNvPr id="18" name="圆角矩形 17"/>
            <p:cNvSpPr/>
            <p:nvPr>
              <p:custDataLst>
                <p:tags r:id="rId19"/>
              </p:custDataLst>
            </p:nvPr>
          </p:nvSpPr>
          <p:spPr>
            <a:xfrm>
              <a:off x="4962065" y="3701726"/>
              <a:ext cx="4603006" cy="1648068"/>
            </a:xfrm>
            <a:prstGeom prst="roundRect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5"/>
            </p:custDataLst>
          </p:nvPr>
        </p:nvGrpSpPr>
        <p:grpSpPr>
          <a:xfrm>
            <a:off x="1760164" y="4785195"/>
            <a:ext cx="7821930" cy="561975"/>
            <a:chOff x="4406576" y="3743507"/>
            <a:chExt cx="4874653" cy="936073"/>
          </a:xfrm>
        </p:grpSpPr>
        <p:sp>
          <p:nvSpPr>
            <p:cNvPr id="20" name="矩形 19"/>
            <p:cNvSpPr/>
            <p:nvPr>
              <p:custDataLst>
                <p:tags r:id="rId16"/>
              </p:custDataLst>
            </p:nvPr>
          </p:nvSpPr>
          <p:spPr>
            <a:xfrm>
              <a:off x="4455647" y="3743507"/>
              <a:ext cx="4806191" cy="869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实验中，如何比较水和食用油吸收热量的多少？</a:t>
              </a:r>
            </a:p>
          </p:txBody>
        </p:sp>
        <p:sp>
          <p:nvSpPr>
            <p:cNvPr id="27" name="圆角矩形 26"/>
            <p:cNvSpPr/>
            <p:nvPr>
              <p:custDataLst>
                <p:tags r:id="rId17"/>
              </p:custDataLst>
            </p:nvPr>
          </p:nvSpPr>
          <p:spPr>
            <a:xfrm>
              <a:off x="4406576" y="3762546"/>
              <a:ext cx="4874653" cy="917034"/>
            </a:xfrm>
            <a:prstGeom prst="roundRect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12294" name="Picture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4583430" y="1701165"/>
            <a:ext cx="1760855" cy="1482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5" name="Picture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6456045" y="1628775"/>
            <a:ext cx="1765300" cy="14401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椭圆 1"/>
          <p:cNvSpPr/>
          <p:nvPr>
            <p:custDataLst>
              <p:tags r:id="rId8"/>
            </p:custDataLst>
          </p:nvPr>
        </p:nvSpPr>
        <p:spPr>
          <a:xfrm>
            <a:off x="5663565" y="1845310"/>
            <a:ext cx="864235" cy="58610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>
            <p:custDataLst>
              <p:tags r:id="rId9"/>
            </p:custDataLst>
          </p:nvPr>
        </p:nvSpPr>
        <p:spPr>
          <a:xfrm>
            <a:off x="7463790" y="1845310"/>
            <a:ext cx="864235" cy="58610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下箭头 3"/>
          <p:cNvSpPr/>
          <p:nvPr>
            <p:custDataLst>
              <p:tags r:id="rId10"/>
            </p:custDataLst>
          </p:nvPr>
        </p:nvSpPr>
        <p:spPr>
          <a:xfrm>
            <a:off x="9902190" y="2388870"/>
            <a:ext cx="287655" cy="504190"/>
          </a:xfrm>
          <a:prstGeom prst="downArrow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11"/>
            </p:custDataLst>
          </p:nvPr>
        </p:nvSpPr>
        <p:spPr>
          <a:xfrm>
            <a:off x="7031990" y="3180080"/>
            <a:ext cx="51028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电加热器每秒放出的热量是一定的，当它浸没在液体中时，可以认为液体</a:t>
            </a:r>
            <a:r>
              <a:rPr lang="zh-CN" altLang="en-US" sz="24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每秒吸收的热量相同</a:t>
            </a: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</a:p>
        </p:txBody>
      </p:sp>
      <p:sp>
        <p:nvSpPr>
          <p:cNvPr id="25607" name="Text Box 7"/>
          <p:cNvSpPr/>
          <p:nvPr>
            <p:custDataLst>
              <p:tags r:id="rId12"/>
            </p:custDataLst>
          </p:nvPr>
        </p:nvSpPr>
        <p:spPr>
          <a:xfrm>
            <a:off x="9376410" y="5631180"/>
            <a:ext cx="1592580" cy="483870"/>
          </a:xfrm>
          <a:prstGeom prst="rect">
            <a:avLst/>
          </a:prstGeom>
          <a:solidFill>
            <a:srgbClr val="438ACA"/>
          </a:solidFill>
          <a:ln w="9525">
            <a:noFill/>
          </a:ln>
        </p:spPr>
        <p:txBody>
          <a:bodyPr wrap="none" anchor="t" anchorCtr="0">
            <a:noAutofit/>
          </a:bodyPr>
          <a:lstStyle/>
          <a:p>
            <a:pPr lvl="0" algn="ctr">
              <a:spcBef>
                <a:spcPct val="50000"/>
              </a:spcBef>
              <a:buClrTx/>
              <a:buSzTx/>
            </a:pPr>
            <a:r>
              <a:rPr lang="zh-CN" altLang="en-US" sz="2800" b="1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转换法</a:t>
            </a:r>
          </a:p>
        </p:txBody>
      </p:sp>
      <p:sp>
        <p:nvSpPr>
          <p:cNvPr id="13" name="文本框 12"/>
          <p:cNvSpPr txBox="1"/>
          <p:nvPr>
            <p:custDataLst>
              <p:tags r:id="rId13"/>
            </p:custDataLst>
          </p:nvPr>
        </p:nvSpPr>
        <p:spPr>
          <a:xfrm>
            <a:off x="1456055" y="5636895"/>
            <a:ext cx="45046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相同热源加热时间的长短</a:t>
            </a:r>
          </a:p>
        </p:txBody>
      </p:sp>
      <p:sp>
        <p:nvSpPr>
          <p:cNvPr id="14" name="左右箭头 13"/>
          <p:cNvSpPr/>
          <p:nvPr>
            <p:custDataLst>
              <p:tags r:id="rId14"/>
            </p:custDataLst>
          </p:nvPr>
        </p:nvSpPr>
        <p:spPr>
          <a:xfrm>
            <a:off x="5632450" y="5661025"/>
            <a:ext cx="935990" cy="368935"/>
          </a:xfrm>
          <a:prstGeom prst="leftRightArrow">
            <a:avLst/>
          </a:prstGeom>
          <a:solidFill>
            <a:srgbClr val="438AC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>
            <p:custDataLst>
              <p:tags r:id="rId15"/>
            </p:custDataLst>
          </p:nvPr>
        </p:nvSpPr>
        <p:spPr>
          <a:xfrm>
            <a:off x="6568440" y="5661025"/>
            <a:ext cx="45046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吸收热量的多少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1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25607" grpId="0" animBg="1"/>
      <p:bldP spid="13" grpId="0"/>
      <p:bldP spid="14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>
            <p:custDataLst>
              <p:tags r:id="rId1"/>
            </p:custDataLst>
          </p:nvPr>
        </p:nvSpPr>
        <p:spPr>
          <a:xfrm>
            <a:off x="335425" y="260770"/>
            <a:ext cx="2855607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一、热量</a:t>
            </a:r>
          </a:p>
        </p:txBody>
      </p:sp>
      <p:sp>
        <p:nvSpPr>
          <p:cNvPr id="11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993390" y="764540"/>
            <a:ext cx="6500495" cy="864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ysClr val="windowText" lastClr="000000"/>
                </a:solidFill>
                <a:latin typeface="等线 Light" panose="02010600030101010101" charset="-122"/>
                <a:ea typeface="+mn-ea"/>
                <a:cs typeface="+mn-ea"/>
              </a:defRPr>
            </a:lvl1pPr>
          </a:lstStyle>
          <a:p>
            <a:pPr algn="ctr"/>
            <a:r>
              <a:rPr lang="zh-CN" altLang="en-US" sz="32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等线" panose="02010600030101010101" pitchFamily="2" charset="-122"/>
              </a:rPr>
              <a:t>实验：比较不同物质吸收热量的情况</a:t>
            </a:r>
          </a:p>
        </p:txBody>
      </p:sp>
      <p:pic>
        <p:nvPicPr>
          <p:cNvPr id="12294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6990" y="1701165"/>
            <a:ext cx="1760855" cy="1482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5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919605" y="1628775"/>
            <a:ext cx="1765300" cy="14401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椭圆 1"/>
          <p:cNvSpPr/>
          <p:nvPr>
            <p:custDataLst>
              <p:tags r:id="rId5"/>
            </p:custDataLst>
          </p:nvPr>
        </p:nvSpPr>
        <p:spPr>
          <a:xfrm>
            <a:off x="1127125" y="1845310"/>
            <a:ext cx="864235" cy="58610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>
            <p:custDataLst>
              <p:tags r:id="rId6"/>
            </p:custDataLst>
          </p:nvPr>
        </p:nvSpPr>
        <p:spPr>
          <a:xfrm>
            <a:off x="2927350" y="1845310"/>
            <a:ext cx="864235" cy="58610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007485" y="1701044"/>
            <a:ext cx="2447692" cy="49149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altLang="zh-CN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【</a:t>
            </a:r>
            <a:r>
              <a:rPr lang="zh-CN" altLang="en-US" sz="26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实验准备</a:t>
            </a:r>
            <a:r>
              <a:rPr lang="en-US" altLang="zh-CN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】</a:t>
            </a:r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3"/>
          <p:cNvSpPr txBox="1">
            <a:spLocks noChangeArrowheads="1"/>
          </p:cNvSpPr>
          <p:nvPr>
            <p:custDataLst>
              <p:tags r:id="rId8"/>
            </p:custDataLst>
          </p:nvPr>
        </p:nvSpPr>
        <p:spPr>
          <a:xfrm>
            <a:off x="4223385" y="2277110"/>
            <a:ext cx="6799580" cy="492125"/>
          </a:xfrm>
          <a:prstGeom prst="rect">
            <a:avLst/>
          </a:prstGeom>
        </p:spPr>
        <p:txBody>
          <a:bodyPr/>
          <a:lstStyle/>
          <a:p>
            <a:pPr marL="342900" indent="-342900" algn="l" eaLnBrk="0" hangingPunct="0">
              <a:spcBef>
                <a:spcPct val="20000"/>
              </a:spcBef>
              <a:buFont typeface="Arial" panose="020B0604020202020204" pitchFamily="34" charset="0"/>
            </a:pPr>
            <a:r>
              <a:rPr lang="zh-CN" altLang="en-US" sz="26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质量相同（初温相同）</a:t>
            </a:r>
            <a:r>
              <a:rPr lang="zh-CN" altLang="en-US" sz="26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的不同液体。</a:t>
            </a:r>
          </a:p>
        </p:txBody>
      </p:sp>
      <p:sp>
        <p:nvSpPr>
          <p:cNvPr id="8" name="矩形 7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007485" y="2853569"/>
            <a:ext cx="2447692" cy="49149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altLang="zh-CN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【</a:t>
            </a:r>
            <a:r>
              <a:rPr lang="zh-CN" altLang="en-US" sz="26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实验器材</a:t>
            </a:r>
            <a:r>
              <a:rPr lang="en-US" altLang="zh-CN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】</a:t>
            </a:r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3"/>
          <p:cNvSpPr txBox="1">
            <a:spLocks noChangeArrowheads="1"/>
          </p:cNvSpPr>
          <p:nvPr>
            <p:custDataLst>
              <p:tags r:id="rId10"/>
            </p:custDataLst>
          </p:nvPr>
        </p:nvSpPr>
        <p:spPr>
          <a:xfrm>
            <a:off x="4295775" y="3429635"/>
            <a:ext cx="6799580" cy="514985"/>
          </a:xfrm>
          <a:prstGeom prst="rect">
            <a:avLst/>
          </a:prstGeom>
        </p:spPr>
        <p:txBody>
          <a:bodyPr/>
          <a:lstStyle/>
          <a:p>
            <a:pPr marL="342900" indent="-342900" algn="l" eaLnBrk="0" hangingPunct="0">
              <a:spcBef>
                <a:spcPct val="20000"/>
              </a:spcBef>
              <a:buFont typeface="Arial" panose="020B0604020202020204" pitchFamily="34" charset="0"/>
            </a:pPr>
            <a:r>
              <a:rPr lang="zh-CN" altLang="en-US" sz="26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托盘天平、温度计、</a:t>
            </a:r>
            <a:r>
              <a:rPr lang="zh-CN" altLang="en-US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相同的电加热器</a:t>
            </a:r>
          </a:p>
        </p:txBody>
      </p:sp>
      <p:sp>
        <p:nvSpPr>
          <p:cNvPr id="21" name="矩形 20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35280" y="4148969"/>
            <a:ext cx="2447692" cy="49149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altLang="zh-CN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【</a:t>
            </a:r>
            <a:r>
              <a:rPr lang="zh-CN" altLang="en-US" sz="26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实验方法</a:t>
            </a:r>
            <a:r>
              <a:rPr lang="en-US" altLang="zh-CN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】</a:t>
            </a:r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Rectangle 3"/>
          <p:cNvSpPr txBox="1">
            <a:spLocks noChangeArrowheads="1"/>
          </p:cNvSpPr>
          <p:nvPr>
            <p:custDataLst>
              <p:tags r:id="rId12"/>
            </p:custDataLst>
          </p:nvPr>
        </p:nvSpPr>
        <p:spPr>
          <a:xfrm>
            <a:off x="1703070" y="4725670"/>
            <a:ext cx="9508490" cy="514985"/>
          </a:xfrm>
          <a:prstGeom prst="rect">
            <a:avLst/>
          </a:prstGeom>
        </p:spPr>
        <p:txBody>
          <a:bodyPr/>
          <a:lstStyle/>
          <a:p>
            <a:pPr marL="342900" indent="-342900" algn="l" eaLnBrk="0" hangingPunct="0">
              <a:spcBef>
                <a:spcPct val="20000"/>
              </a:spcBef>
              <a:buFont typeface="Arial" panose="020B0604020202020204" pitchFamily="34" charset="0"/>
            </a:pPr>
            <a:r>
              <a:rPr lang="zh-CN" altLang="en-US" sz="26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控制变量法：</a:t>
            </a:r>
            <a:r>
              <a:rPr lang="zh-CN" altLang="en-US" sz="26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质量相同（初温相同）</a:t>
            </a:r>
            <a:r>
              <a:rPr lang="zh-CN" altLang="en-US" sz="26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的不同液体</a:t>
            </a:r>
            <a:r>
              <a:rPr lang="zh-CN" altLang="en-US" sz="26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升高相同的温度</a:t>
            </a:r>
            <a:r>
              <a:rPr lang="zh-CN" altLang="en-US" sz="26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23" name="文本框 22"/>
          <p:cNvSpPr txBox="1"/>
          <p:nvPr>
            <p:custDataLst>
              <p:tags r:id="rId13"/>
            </p:custDataLst>
          </p:nvPr>
        </p:nvSpPr>
        <p:spPr>
          <a:xfrm>
            <a:off x="1775460" y="5445125"/>
            <a:ext cx="83356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6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转换法：用</a:t>
            </a:r>
            <a:r>
              <a:rPr lang="zh-CN" altLang="en-US" sz="26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加热时间的长短</a:t>
            </a:r>
            <a:r>
              <a:rPr lang="zh-CN" altLang="en-US" sz="26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表示</a:t>
            </a:r>
            <a:r>
              <a:rPr lang="zh-CN" altLang="en-US" sz="26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吸收热量的多少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1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2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4" dur="1" fill="hold"/>
                                        <p:tgtEl>
                                          <p:spTgt spid="2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6" grpId="0"/>
      <p:bldP spid="8" grpId="0" animBg="1"/>
      <p:bldP spid="9" grpId="0"/>
      <p:bldP spid="21" grpId="0" animBg="1"/>
      <p:bldP spid="22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NDdiZjhmM2U1Njk0NDMyODA0NTRkYjRlYzdjNzYyYm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7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8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2"/>
  <p:tag name="KSO_WM_DIAGRAM_VIRTUALLY_FRAME" val="{&quot;height&quot;:98.96228346456692,&quot;left&quot;:204.97740157480317,&quot;top&quot;:294.08700787401574,&quot;width&quot;:520.3554330708661}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3"/>
  <p:tag name="KSO_WM_DIAGRAM_VIRTUALLY_FRAME" val="{&quot;height&quot;:98.96228346456692,&quot;left&quot;:204.97740157480317,&quot;top&quot;:294.08700787401574,&quot;width&quot;:520.3554330708661}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9"/>
  <p:tag name="KSO_WM_DIAGRAM_VIRTUALLY_FRAME" val="{&quot;height&quot;:98.96228346456692,&quot;left&quot;:204.97740157480317,&quot;top&quot;:294.08700787401574,&quot;width&quot;:520.3554330708661}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0"/>
  <p:tag name="KSO_WM_DIAGRAM_VIRTUALLY_FRAME" val="{&quot;height&quot;:98.96228346456692,&quot;left&quot;:204.97740157480317,&quot;top&quot;:294.08700787401574,&quot;width&quot;:520.3554330708661}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6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8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6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9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4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9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7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9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5"/>
  <p:tag name="KSO_WM_DIAGRAM_VIRTUALLY_FRAME" val="{&quot;height&quot;:98.96228346456692,&quot;left&quot;:204.97740157480317,&quot;top&quot;:294.08700787401574,&quot;width&quot;:520.3554330708661}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6"/>
  <p:tag name="KSO_WM_DIAGRAM_VIRTUALLY_FRAME" val="{&quot;height&quot;:98.96228346456692,&quot;left&quot;:204.97740157480317,&quot;top&quot;:294.08700787401574,&quot;width&quot;:520.3554330708661}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2"/>
  <p:tag name="KSO_WM_DIAGRAM_VIRTUALLY_FRAME" val="{&quot;height&quot;:98.96228346456692,&quot;left&quot;:204.97740157480317,&quot;top&quot;:294.08700787401574,&quot;width&quot;:520.3554330708661}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3"/>
  <p:tag name="KSO_WM_DIAGRAM_VIRTUALLY_FRAME" val="{&quot;height&quot;:98.96228346456692,&quot;left&quot;:204.97740157480317,&quot;top&quot;:294.08700787401574,&quot;width&quot;:520.3554330708661}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8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7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2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3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4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5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6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7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8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8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8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3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4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5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6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7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9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9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8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6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7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9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8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6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7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8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9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2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9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7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0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3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6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3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4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5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4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6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7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8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4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4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5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6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7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9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5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2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5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6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3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4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8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9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0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1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3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4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5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9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2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0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1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7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5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6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7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7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8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2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3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6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7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9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6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9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2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8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3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4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0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7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0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4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5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8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2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9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0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1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4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5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0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1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8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9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6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7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8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4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7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3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4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5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1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2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8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9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5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6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3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0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1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2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0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1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2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3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8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9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5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8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4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5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6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2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6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9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0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6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7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0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4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1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2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3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7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0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1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2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3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8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0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1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4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5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8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0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3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6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9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0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1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7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8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4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9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1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2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6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7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8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2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3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3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4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0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6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7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9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0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2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3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3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4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1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6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7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1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2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3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8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9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0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4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2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2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5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6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7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8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9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0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5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6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3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9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0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1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2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3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4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5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6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7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5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9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0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1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1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9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0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3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4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5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6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8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4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7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3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4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5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9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6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7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7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9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0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1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2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3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3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4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5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7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8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8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9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2"/>
  <p:tag name="KSO_WM_DIAGRAM_VIRTUALLY_FRAME" val="{&quot;height&quot;:403.17937007874013,&quot;left&quot;:134.1,&quot;top&quot;:59,&quot;width&quot;:644.15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3"/>
  <p:tag name="KSO_WM_DIAGRAM_VIRTUALLY_FRAME" val="{&quot;height&quot;:403.17937007874013,&quot;left&quot;:134.1,&quot;top&quot;:59,&quot;width&quot;:644.1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8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9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8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9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6"/>
</p:tagLst>
</file>

<file path=ppt/theme/theme1.xml><?xml version="1.0" encoding="utf-8"?>
<a:theme xmlns:a="http://schemas.openxmlformats.org/drawingml/2006/main" name="mykonglong.taobao.com">
  <a:themeElements>
    <a:clrScheme name="mykonglong.taobao.c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ykonglong.taobao.com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ykonglong.taobao.co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konglong.taobao.co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konglong.taobao.co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konglong.taobao.co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konglong.taobao.co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konglong.taobao.co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konglong.taobao.co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konglong.taobao.co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konglong.taobao.co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konglong.taobao.co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konglong.taobao.co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konglong.taobao.co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1877</Words>
  <Application>Microsoft Office PowerPoint</Application>
  <PresentationFormat>宽屏</PresentationFormat>
  <Paragraphs>269</Paragraphs>
  <Slides>34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6" baseType="lpstr">
      <vt:lpstr>黑体</vt:lpstr>
      <vt:lpstr>华文楷体</vt:lpstr>
      <vt:lpstr>楷体</vt:lpstr>
      <vt:lpstr>隶书</vt:lpstr>
      <vt:lpstr>宋体</vt:lpstr>
      <vt:lpstr>微软雅黑</vt:lpstr>
      <vt:lpstr>Arial</vt:lpstr>
      <vt:lpstr>Calibri</vt:lpstr>
      <vt:lpstr>Century Schoolbook</vt:lpstr>
      <vt:lpstr>Times New Roman</vt:lpstr>
      <vt:lpstr>Wingdings</vt:lpstr>
      <vt:lpstr>mykonglong.taobao.com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2025-07-22T19:19:49Z</cp:lastPrinted>
  <dcterms:created xsi:type="dcterms:W3CDTF">2025-07-22T19:19:49Z</dcterms:created>
  <dcterms:modified xsi:type="dcterms:W3CDTF">2025-07-26T01:27:23Z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