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2" r:id="rId2"/>
    <p:sldMasterId id="2147483655" r:id="rId3"/>
  </p:sldMasterIdLst>
  <p:sldIdLst>
    <p:sldId id="256" r:id="rId4"/>
    <p:sldId id="257" r:id="rId5"/>
    <p:sldId id="258" r:id="rId6"/>
    <p:sldId id="260" r:id="rId7"/>
    <p:sldId id="259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3" userDrawn="1">
          <p15:clr>
            <a:srgbClr val="A4A3A4"/>
          </p15:clr>
        </p15:guide>
        <p15:guide id="2" pos="384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  <p:cmAuthor id="5" name="作者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418" y="72"/>
      </p:cViewPr>
      <p:guideLst>
        <p:guide orient="horz" pos="2203"/>
        <p:guide pos="384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课堂小结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课堂小结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课后作业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935" b="1">
                <a:solidFill>
                  <a:schemeClr val="bg1"/>
                </a:solidFill>
              </a:rPr>
              <a:t>课后作业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前言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67982" y="28888"/>
            <a:ext cx="1398117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935" b="1">
                <a:solidFill>
                  <a:schemeClr val="bg1"/>
                </a:solidFill>
              </a:rPr>
              <a:t>前</a:t>
            </a:r>
            <a:r>
              <a:rPr lang="en-US" altLang="zh-CN" sz="2935" b="1">
                <a:solidFill>
                  <a:schemeClr val="bg1"/>
                </a:solidFill>
              </a:rPr>
              <a:t>  </a:t>
            </a:r>
            <a:r>
              <a:rPr lang="zh-CN" altLang="en-US" sz="2935" b="1">
                <a:solidFill>
                  <a:schemeClr val="bg1"/>
                </a:solidFill>
              </a:rPr>
              <a:t>言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导入新课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导入新课</a:t>
            </a:r>
            <a:endParaRPr lang="en-US" altLang="zh-CN" sz="2935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讲授新课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讲授新课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习题解析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习题解析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4.sv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文本框 219"/>
          <p:cNvSpPr txBox="1"/>
          <p:nvPr userDrawn="1"/>
        </p:nvSpPr>
        <p:spPr>
          <a:xfrm>
            <a:off x="742315" y="6078220"/>
            <a:ext cx="3729355" cy="316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70" kern="12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※ </a:t>
            </a:r>
            <a:r>
              <a:rPr lang="zh-CN" altLang="zh-CN" sz="1470" kern="12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建议使用</a:t>
            </a:r>
            <a:r>
              <a:rPr lang="en-US" altLang="zh-CN" sz="1470" kern="1200" dirty="0">
                <a:solidFill>
                  <a:schemeClr val="tx1"/>
                </a:solidFill>
                <a:effectLst/>
                <a:latin typeface="+mj-lt"/>
                <a:ea typeface="楷体" panose="02010609060101010101" pitchFamily="49" charset="-122"/>
                <a:cs typeface="+mn-cs"/>
              </a:rPr>
              <a:t>WPS2019</a:t>
            </a:r>
            <a:r>
              <a:rPr lang="zh-CN" altLang="en-US" sz="1470" kern="1200" dirty="0">
                <a:solidFill>
                  <a:schemeClr val="tx1"/>
                </a:solidFill>
                <a:effectLst/>
                <a:latin typeface="+mj-lt"/>
                <a:ea typeface="楷体" panose="02010609060101010101" pitchFamily="49" charset="-122"/>
                <a:cs typeface="+mn-cs"/>
              </a:rPr>
              <a:t>以上版本</a:t>
            </a:r>
            <a:r>
              <a:rPr lang="zh-CN" altLang="zh-CN" sz="1470" kern="12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打开</a:t>
            </a:r>
          </a:p>
        </p:txBody>
      </p:sp>
      <p:sp>
        <p:nvSpPr>
          <p:cNvPr id="170" name="矩形 169"/>
          <p:cNvSpPr/>
          <p:nvPr userDrawn="1"/>
        </p:nvSpPr>
        <p:spPr>
          <a:xfrm>
            <a:off x="0" y="1303655"/>
            <a:ext cx="12192000" cy="4018280"/>
          </a:xfrm>
          <a:prstGeom prst="rect">
            <a:avLst/>
          </a:prstGeom>
          <a:solidFill>
            <a:srgbClr val="008D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>
              <a:cs typeface="+mn-ea"/>
              <a:sym typeface="+mn-lt"/>
            </a:endParaRPr>
          </a:p>
        </p:txBody>
      </p:sp>
      <p:pic>
        <p:nvPicPr>
          <p:cNvPr id="227" name="图片 226" descr="C:/Users/Administrator/Desktop/依据新课标编写-02.png依据新课标编写-02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8703310" y="196850"/>
            <a:ext cx="2861310" cy="687705"/>
          </a:xfrm>
          <a:prstGeom prst="rect">
            <a:avLst/>
          </a:prstGeom>
        </p:spPr>
      </p:pic>
      <p:sp>
        <p:nvSpPr>
          <p:cNvPr id="242" name="文本框 241"/>
          <p:cNvSpPr txBox="1"/>
          <p:nvPr userDrawn="1"/>
        </p:nvSpPr>
        <p:spPr>
          <a:xfrm>
            <a:off x="7773670" y="5741035"/>
            <a:ext cx="1131570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935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物理</a:t>
            </a:r>
          </a:p>
        </p:txBody>
      </p:sp>
      <p:grpSp>
        <p:nvGrpSpPr>
          <p:cNvPr id="247" name="组合 246"/>
          <p:cNvGrpSpPr/>
          <p:nvPr userDrawn="1"/>
        </p:nvGrpSpPr>
        <p:grpSpPr>
          <a:xfrm>
            <a:off x="8905114" y="5773420"/>
            <a:ext cx="636061" cy="514985"/>
            <a:chOff x="3590" y="9087"/>
            <a:chExt cx="1042" cy="815"/>
          </a:xfrm>
        </p:grpSpPr>
        <p:sp>
          <p:nvSpPr>
            <p:cNvPr id="245" name="椭圆 244"/>
            <p:cNvSpPr/>
            <p:nvPr userDrawn="1"/>
          </p:nvSpPr>
          <p:spPr>
            <a:xfrm>
              <a:off x="3590" y="9087"/>
              <a:ext cx="815" cy="815"/>
            </a:xfrm>
            <a:prstGeom prst="ellipse">
              <a:avLst/>
            </a:prstGeom>
            <a:solidFill>
              <a:srgbClr val="008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85"/>
            </a:p>
          </p:txBody>
        </p:sp>
        <p:sp>
          <p:nvSpPr>
            <p:cNvPr id="246" name="文本框 245"/>
            <p:cNvSpPr txBox="1"/>
            <p:nvPr userDrawn="1"/>
          </p:nvSpPr>
          <p:spPr>
            <a:xfrm>
              <a:off x="3590" y="9130"/>
              <a:ext cx="1042" cy="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205" b="1" dirty="0">
                  <a:solidFill>
                    <a:srgbClr val="FFFF00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RJ</a:t>
              </a:r>
            </a:p>
          </p:txBody>
        </p:sp>
      </p:grpSp>
      <p:sp>
        <p:nvSpPr>
          <p:cNvPr id="243" name="文本框 242"/>
          <p:cNvSpPr txBox="1"/>
          <p:nvPr userDrawn="1"/>
        </p:nvSpPr>
        <p:spPr>
          <a:xfrm>
            <a:off x="9469755" y="5741035"/>
            <a:ext cx="2279650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935" b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八年级下册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alphaModFix amt="1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 userDrawn="1"/>
        </p:nvSpPr>
        <p:spPr>
          <a:xfrm>
            <a:off x="635" y="0"/>
            <a:ext cx="1428115" cy="6858000"/>
          </a:xfrm>
          <a:prstGeom prst="rect">
            <a:avLst/>
          </a:prstGeom>
          <a:solidFill>
            <a:srgbClr val="008D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  <p:sp>
        <p:nvSpPr>
          <p:cNvPr id="75" name="文本框 74"/>
          <p:cNvSpPr txBox="1"/>
          <p:nvPr userDrawn="1"/>
        </p:nvSpPr>
        <p:spPr>
          <a:xfrm>
            <a:off x="156210" y="1054735"/>
            <a:ext cx="1116965" cy="1108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1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目</a:t>
            </a:r>
          </a:p>
        </p:txBody>
      </p:sp>
      <p:sp>
        <p:nvSpPr>
          <p:cNvPr id="76" name="文本框 75"/>
          <p:cNvSpPr txBox="1"/>
          <p:nvPr userDrawn="1"/>
        </p:nvSpPr>
        <p:spPr>
          <a:xfrm>
            <a:off x="185420" y="2625090"/>
            <a:ext cx="1058545" cy="1108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1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录</a:t>
            </a:r>
          </a:p>
        </p:txBody>
      </p:sp>
      <p:pic>
        <p:nvPicPr>
          <p:cNvPr id="227" name="图片 226" descr="C:/Users/Administrator/Desktop/依据新课标编写-02.png依据新课标编写-02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8703310" y="196850"/>
            <a:ext cx="2861310" cy="687705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2756021" y="2327928"/>
            <a:ext cx="2936104" cy="607259"/>
            <a:chOff x="4408" y="1365"/>
            <a:chExt cx="5038" cy="1009"/>
          </a:xfrm>
        </p:grpSpPr>
        <p:sp>
          <p:nvSpPr>
            <p:cNvPr id="5" name="文本框 4"/>
            <p:cNvSpPr txBox="1"/>
            <p:nvPr userDrawn="1"/>
          </p:nvSpPr>
          <p:spPr>
            <a:xfrm>
              <a:off x="5966" y="1365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导入新课</a:t>
              </a:r>
              <a:endParaRPr lang="en-US" altLang="zh-CN" sz="3120" b="1" u="none" baseline="0" dirty="0">
                <a:solidFill>
                  <a:srgbClr val="008DFF"/>
                </a:solidFill>
                <a:uFill>
                  <a:solidFill>
                    <a:srgbClr val="FE970E"/>
                  </a:solidFill>
                </a:uFill>
              </a:endParaRPr>
            </a:p>
          </p:txBody>
        </p:sp>
        <p:sp>
          <p:nvSpPr>
            <p:cNvPr id="4" name="文本框 3"/>
            <p:cNvSpPr txBox="1"/>
            <p:nvPr userDrawn="1"/>
          </p:nvSpPr>
          <p:spPr>
            <a:xfrm>
              <a:off x="4408" y="1425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</a:p>
          </p:txBody>
        </p:sp>
        <p:sp>
          <p:nvSpPr>
            <p:cNvPr id="6" name="矩形 5"/>
            <p:cNvSpPr/>
            <p:nvPr userDrawn="1"/>
          </p:nvSpPr>
          <p:spPr>
            <a:xfrm>
              <a:off x="5600" y="1564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grpSp>
        <p:nvGrpSpPr>
          <p:cNvPr id="8" name="组合 7"/>
          <p:cNvGrpSpPr/>
          <p:nvPr userDrawn="1"/>
        </p:nvGrpSpPr>
        <p:grpSpPr>
          <a:xfrm>
            <a:off x="6464907" y="2345984"/>
            <a:ext cx="2936104" cy="571149"/>
            <a:chOff x="4408" y="2978"/>
            <a:chExt cx="5038" cy="949"/>
          </a:xfrm>
        </p:grpSpPr>
        <p:sp>
          <p:nvSpPr>
            <p:cNvPr id="10" name="文本框 9"/>
            <p:cNvSpPr txBox="1"/>
            <p:nvPr/>
          </p:nvSpPr>
          <p:spPr>
            <a:xfrm>
              <a:off x="5966" y="2978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讲授新课</a:t>
              </a:r>
            </a:p>
          </p:txBody>
        </p:sp>
        <p:sp>
          <p:nvSpPr>
            <p:cNvPr id="13" name="文本框 12"/>
            <p:cNvSpPr txBox="1"/>
            <p:nvPr userDrawn="1"/>
          </p:nvSpPr>
          <p:spPr>
            <a:xfrm>
              <a:off x="4408" y="2978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</a:p>
          </p:txBody>
        </p:sp>
        <p:sp>
          <p:nvSpPr>
            <p:cNvPr id="46" name="矩形 45"/>
            <p:cNvSpPr/>
            <p:nvPr userDrawn="1"/>
          </p:nvSpPr>
          <p:spPr>
            <a:xfrm>
              <a:off x="5600" y="3120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grpSp>
        <p:nvGrpSpPr>
          <p:cNvPr id="14" name="组合 13"/>
          <p:cNvGrpSpPr/>
          <p:nvPr userDrawn="1"/>
        </p:nvGrpSpPr>
        <p:grpSpPr>
          <a:xfrm>
            <a:off x="2756021" y="3678464"/>
            <a:ext cx="2936104" cy="571149"/>
            <a:chOff x="4408" y="5262"/>
            <a:chExt cx="5038" cy="949"/>
          </a:xfrm>
        </p:grpSpPr>
        <p:sp>
          <p:nvSpPr>
            <p:cNvPr id="15" name="文本框 14"/>
            <p:cNvSpPr txBox="1"/>
            <p:nvPr/>
          </p:nvSpPr>
          <p:spPr>
            <a:xfrm>
              <a:off x="5966" y="5262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习题解析</a:t>
              </a:r>
            </a:p>
          </p:txBody>
        </p:sp>
        <p:sp>
          <p:nvSpPr>
            <p:cNvPr id="44" name="文本框 43"/>
            <p:cNvSpPr txBox="1"/>
            <p:nvPr userDrawn="1"/>
          </p:nvSpPr>
          <p:spPr>
            <a:xfrm>
              <a:off x="4408" y="5262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03</a:t>
              </a:r>
            </a:p>
          </p:txBody>
        </p:sp>
        <p:sp>
          <p:nvSpPr>
            <p:cNvPr id="51" name="矩形 50"/>
            <p:cNvSpPr/>
            <p:nvPr userDrawn="1"/>
          </p:nvSpPr>
          <p:spPr>
            <a:xfrm>
              <a:off x="5600" y="5429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grpSp>
        <p:nvGrpSpPr>
          <p:cNvPr id="16" name="组合 15"/>
          <p:cNvGrpSpPr/>
          <p:nvPr userDrawn="1"/>
        </p:nvGrpSpPr>
        <p:grpSpPr>
          <a:xfrm>
            <a:off x="6464907" y="3678464"/>
            <a:ext cx="2936104" cy="571149"/>
            <a:chOff x="4408" y="8000"/>
            <a:chExt cx="5038" cy="949"/>
          </a:xfrm>
        </p:grpSpPr>
        <p:sp>
          <p:nvSpPr>
            <p:cNvPr id="7" name="文本框 6"/>
            <p:cNvSpPr txBox="1"/>
            <p:nvPr userDrawn="1"/>
          </p:nvSpPr>
          <p:spPr>
            <a:xfrm>
              <a:off x="5966" y="8000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课堂小结</a:t>
              </a:r>
            </a:p>
          </p:txBody>
        </p:sp>
        <p:sp>
          <p:nvSpPr>
            <p:cNvPr id="45" name="文本框 44"/>
            <p:cNvSpPr txBox="1"/>
            <p:nvPr userDrawn="1"/>
          </p:nvSpPr>
          <p:spPr>
            <a:xfrm>
              <a:off x="4408" y="8000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04</a:t>
              </a:r>
            </a:p>
          </p:txBody>
        </p:sp>
        <p:sp>
          <p:nvSpPr>
            <p:cNvPr id="53" name="矩形 52"/>
            <p:cNvSpPr/>
            <p:nvPr userDrawn="1"/>
          </p:nvSpPr>
          <p:spPr>
            <a:xfrm>
              <a:off x="5600" y="8142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pic>
        <p:nvPicPr>
          <p:cNvPr id="9" name="图片 8" descr="数学书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8084" y="4436786"/>
            <a:ext cx="839220" cy="86665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9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 userDrawn="1"/>
        </p:nvSpPr>
        <p:spPr>
          <a:xfrm>
            <a:off x="0" y="0"/>
            <a:ext cx="12192000" cy="610870"/>
          </a:xfrm>
          <a:prstGeom prst="rect">
            <a:avLst/>
          </a:prstGeom>
          <a:solidFill>
            <a:srgbClr val="008D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  <p:sp>
        <p:nvSpPr>
          <p:cNvPr id="29" name="同侧圆角矩形 28"/>
          <p:cNvSpPr/>
          <p:nvPr userDrawn="1"/>
        </p:nvSpPr>
        <p:spPr>
          <a:xfrm rot="16200000">
            <a:off x="891272" y="-944880"/>
            <a:ext cx="619125" cy="2493645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FE970E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2.xml"/><Relationship Id="rId1" Type="http://schemas.openxmlformats.org/officeDocument/2006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3.xml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15.xml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8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文本框 43"/>
          <p:cNvSpPr txBox="1"/>
          <p:nvPr/>
        </p:nvSpPr>
        <p:spPr>
          <a:xfrm>
            <a:off x="2680970" y="3877310"/>
            <a:ext cx="7108825" cy="688618"/>
          </a:xfrm>
          <a:prstGeom prst="rect">
            <a:avLst/>
          </a:prstGeom>
          <a:noFill/>
        </p:spPr>
        <p:txBody>
          <a:bodyPr wrap="square" lIns="72358" tIns="36179" rIns="72358" bIns="36179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第二课时</a:t>
            </a:r>
            <a:r>
              <a:rPr lang="en-US" altLang="zh-CN" sz="4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   </a:t>
            </a:r>
            <a:r>
              <a:rPr lang="zh-CN" altLang="en-US" sz="4000" b="1" dirty="0">
                <a:solidFill>
                  <a:schemeClr val="bg1"/>
                </a:solidFill>
                <a:latin typeface="Cambria Math" panose="02040503050406030204" pitchFamily="18" charset="0"/>
                <a:ea typeface="微软雅黑" panose="020B0503020204020204" charset="-122"/>
                <a:cs typeface="Cambria Math" panose="02040503050406030204" pitchFamily="18" charset="0"/>
                <a:sym typeface="微软雅黑" panose="020B0503020204020204" charset="-122"/>
              </a:rPr>
              <a:t>生活中的杠杆</a:t>
            </a:r>
          </a:p>
        </p:txBody>
      </p:sp>
      <p:sp>
        <p:nvSpPr>
          <p:cNvPr id="174" name="文本框 173"/>
          <p:cNvSpPr txBox="1"/>
          <p:nvPr userDrawn="1"/>
        </p:nvSpPr>
        <p:spPr>
          <a:xfrm>
            <a:off x="0" y="2106930"/>
            <a:ext cx="12192000" cy="1322070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12.1  </a:t>
            </a:r>
            <a:r>
              <a:rPr lang="zh-CN" altLang="en-US" sz="8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杠杆</a:t>
            </a: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52667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1091565" y="1025525"/>
            <a:ext cx="334454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生活中的杠杆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526670" y="1939002"/>
            <a:ext cx="295322" cy="210471"/>
            <a:chOff x="435463" y="1226414"/>
            <a:chExt cx="295380" cy="210512"/>
          </a:xfrm>
        </p:grpSpPr>
        <p:sp>
          <p:nvSpPr>
            <p:cNvPr id="12" name="矩形 11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1091565" y="1783715"/>
            <a:ext cx="29610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省力杠杆的应用</a:t>
            </a:r>
          </a:p>
        </p:txBody>
      </p:sp>
      <p:pic>
        <p:nvPicPr>
          <p:cNvPr id="3" name="图片 2" descr="&amp;pky8398219932&amp;"/>
          <p:cNvPicPr/>
          <p:nvPr/>
        </p:nvPicPr>
        <p:blipFill>
          <a:blip r:embed="rId3"/>
          <a:srcRect l="20317" t="2917" r="26854" b="28451"/>
          <a:stretch>
            <a:fillRect/>
          </a:stretch>
        </p:blipFill>
        <p:spPr>
          <a:xfrm>
            <a:off x="673735" y="3013075"/>
            <a:ext cx="2607945" cy="2112645"/>
          </a:xfrm>
          <a:prstGeom prst="rect">
            <a:avLst/>
          </a:prstGeom>
        </p:spPr>
      </p:pic>
      <p:pic>
        <p:nvPicPr>
          <p:cNvPr id="22" name="图片 21" descr="&amp;pky8291712967&amp;"/>
          <p:cNvPicPr/>
          <p:nvPr/>
        </p:nvPicPr>
        <p:blipFill>
          <a:blip r:embed="rId4"/>
          <a:srcRect l="29756" t="32361" r="25946" b="3611"/>
          <a:stretch>
            <a:fillRect/>
          </a:stretch>
        </p:blipFill>
        <p:spPr>
          <a:xfrm>
            <a:off x="5958205" y="3013075"/>
            <a:ext cx="2607945" cy="2112645"/>
          </a:xfrm>
          <a:prstGeom prst="rect">
            <a:avLst/>
          </a:prstGeom>
        </p:spPr>
      </p:pic>
      <p:pic>
        <p:nvPicPr>
          <p:cNvPr id="24" name="图片 23" descr="&amp;pky90113573587&amp;"/>
          <p:cNvPicPr/>
          <p:nvPr/>
        </p:nvPicPr>
        <p:blipFill>
          <a:blip r:embed="rId5"/>
          <a:srcRect l="12858" t="17778" r="9909"/>
          <a:stretch>
            <a:fillRect/>
          </a:stretch>
        </p:blipFill>
        <p:spPr>
          <a:xfrm>
            <a:off x="8839835" y="3013075"/>
            <a:ext cx="2607945" cy="2112645"/>
          </a:xfrm>
          <a:prstGeom prst="rect">
            <a:avLst/>
          </a:prstGeom>
        </p:spPr>
      </p:pic>
      <p:pic>
        <p:nvPicPr>
          <p:cNvPr id="5" name="图片 4" descr="&amp;pky92117814541&amp;"/>
          <p:cNvPicPr>
            <a:picLocks noChangeAspect="1"/>
          </p:cNvPicPr>
          <p:nvPr/>
        </p:nvPicPr>
        <p:blipFill>
          <a:blip r:embed="rId6"/>
          <a:srcRect l="642" t="1491" r="41416" b="6478"/>
          <a:stretch>
            <a:fillRect/>
          </a:stretch>
        </p:blipFill>
        <p:spPr>
          <a:xfrm>
            <a:off x="3555365" y="3011805"/>
            <a:ext cx="2129155" cy="211518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632715" y="1211927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632715" y="2045047"/>
            <a:ext cx="295322" cy="210471"/>
            <a:chOff x="435463" y="1226414"/>
            <a:chExt cx="295380" cy="210512"/>
          </a:xfrm>
        </p:grpSpPr>
        <p:sp>
          <p:nvSpPr>
            <p:cNvPr id="15" name="矩形 1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 4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aphicFrame>
        <p:nvGraphicFramePr>
          <p:cNvPr id="9" name="Group 135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1384935" y="2014220"/>
          <a:ext cx="9067800" cy="4495165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20205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6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905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37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2400" b="1" spc="30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Times New Roman" panose="02020603050405020304" pitchFamily="18" charset="0"/>
                        </a:rPr>
                        <a:t>杠杆的分类</a:t>
                      </a:r>
                    </a:p>
                  </a:txBody>
                  <a:tcPr marL="120000" marR="120000" marT="62411" marB="62411" anchor="ctr" horzOverflow="overflow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rgbClr val="036EB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2400" b="1" spc="90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Times New Roman" panose="02020603050405020304" pitchFamily="18" charset="0"/>
                        </a:rPr>
                        <a:t>特点</a:t>
                      </a:r>
                    </a:p>
                  </a:txBody>
                  <a:tcPr marL="120000" marR="120000" marT="62411" marB="62411" anchor="ctr" horzOverflow="overflow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rgbClr val="036EB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2400" b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实    例</a:t>
                      </a:r>
                    </a:p>
                  </a:txBody>
                  <a:tcPr marL="120000" marR="120000" marT="62411" marB="62411" anchor="ctr" horzOverflow="overflow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rgbClr val="036E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93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zh-CN" altLang="en-US" sz="2400" spc="800" dirty="0">
                          <a:ln>
                            <a:noFill/>
                          </a:ln>
                          <a:effectLst/>
                          <a:uFillTx/>
                          <a:latin typeface="Times New Roman" panose="02020603050405020304" pitchFamily="18" charset="0"/>
                          <a:ea typeface="微软雅黑" panose="020B0503020204020204" charset="-122"/>
                          <a:sym typeface="+mn-ea"/>
                        </a:rPr>
                        <a:t>等臂</a:t>
                      </a:r>
                      <a:r>
                        <a:rPr kumimoji="0" lang="zh-CN" altLang="en-US" sz="2400" spc="800" baseline="0" dirty="0">
                          <a:ln>
                            <a:noFill/>
                          </a:ln>
                          <a:effectLst/>
                          <a:uFillTx/>
                          <a:latin typeface="Times New Roman" panose="02020603050405020304" pitchFamily="18" charset="0"/>
                          <a:ea typeface="微软雅黑" panose="020B0503020204020204" charset="-122"/>
                        </a:rPr>
                        <a:t>杠杆</a:t>
                      </a:r>
                    </a:p>
                  </a:txBody>
                  <a:tcPr marL="120000" marR="120000" marT="62411" marB="62411" anchor="ctr" anchorCtr="1" horzOverflow="overflow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zh-CN" altLang="en-US" sz="2400" spc="30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不费力也不省距离，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en-US" altLang="zh-CN" sz="2400" i="1" spc="30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l</a:t>
                      </a:r>
                      <a:r>
                        <a:rPr lang="zh-CN" altLang="en-US" sz="2400" spc="300" baseline="-2500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动</a:t>
                      </a:r>
                      <a:r>
                        <a:rPr lang="en-US" altLang="zh-CN" sz="2400" spc="30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=</a:t>
                      </a:r>
                      <a:r>
                        <a:rPr lang="en-US" altLang="zh-CN" sz="2400" i="1" spc="30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l</a:t>
                      </a:r>
                      <a:r>
                        <a:rPr lang="zh-CN" altLang="en-US" sz="2400" spc="300" baseline="-2500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阻</a:t>
                      </a:r>
                      <a:endParaRPr kumimoji="0" lang="zh-CN" altLang="en-US" sz="2400" spc="300" baseline="-25000" dirty="0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marL="120000" marR="120000" marT="62411" marB="62411" anchor="ctr" horzOverflow="overflow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en-US" altLang="zh-CN" sz="2400" spc="800" dirty="0">
                          <a:ln>
                            <a:noFill/>
                          </a:ln>
                          <a:effectLst/>
                          <a:uFillTx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1</a:t>
                      </a:r>
                      <a:r>
                        <a:rPr lang="zh-CN" altLang="en-US" sz="2400" spc="800" dirty="0">
                          <a:ln>
                            <a:noFill/>
                          </a:ln>
                          <a:effectLst/>
                          <a:uFillTx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、天平</a:t>
                      </a:r>
                      <a:endParaRPr kumimoji="0" lang="en-US" altLang="zh-CN" sz="2400" spc="800" baseline="0" dirty="0">
                        <a:ln>
                          <a:noFill/>
                        </a:ln>
                        <a:effectLst/>
                        <a:uFillTx/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en-US" altLang="zh-CN" sz="2400" spc="800" dirty="0">
                          <a:ln>
                            <a:noFill/>
                          </a:ln>
                          <a:effectLst/>
                          <a:uFillTx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2</a:t>
                      </a:r>
                      <a:r>
                        <a:rPr lang="zh-CN" altLang="en-US" sz="2400" spc="800" dirty="0">
                          <a:ln>
                            <a:noFill/>
                          </a:ln>
                          <a:effectLst/>
                          <a:uFillTx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、</a:t>
                      </a:r>
                      <a:r>
                        <a:rPr lang="zh-CN" altLang="en-US" sz="2400" spc="30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跷跷板</a:t>
                      </a:r>
                      <a:endParaRPr kumimoji="0" lang="zh-CN" altLang="en-US" sz="2400" spc="800" baseline="0" dirty="0">
                        <a:ln>
                          <a:noFill/>
                        </a:ln>
                        <a:effectLst/>
                        <a:uFillTx/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marL="120000" marR="120000" marT="62411" marB="62411" anchor="ctr" anchorCtr="1" horzOverflow="overflow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772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2400" spc="800" baseline="0" dirty="0">
                          <a:ln>
                            <a:noFill/>
                          </a:ln>
                          <a:effectLst/>
                          <a:uFillTx/>
                          <a:latin typeface="Times New Roman" panose="02020603050405020304" pitchFamily="18" charset="0"/>
                          <a:ea typeface="微软雅黑" panose="020B0503020204020204" charset="-122"/>
                        </a:rPr>
                        <a:t>费力杠杆</a:t>
                      </a:r>
                    </a:p>
                  </a:txBody>
                  <a:tcPr marL="120000" marR="120000" marT="62411" marB="62411" anchor="ctr" anchorCtr="1" horzOverflow="overflow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2400" spc="30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费</a:t>
                      </a:r>
                      <a:r>
                        <a:rPr lang="zh-CN" altLang="en-US" sz="2400" spc="30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距离</a:t>
                      </a:r>
                      <a:r>
                        <a:rPr kumimoji="0" lang="zh-CN" altLang="en-US" sz="2400" spc="30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省</a:t>
                      </a:r>
                      <a:r>
                        <a:rPr lang="zh-CN" altLang="en-US" sz="2400" spc="30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力</a:t>
                      </a:r>
                      <a:r>
                        <a:rPr kumimoji="0" lang="zh-CN" altLang="en-US" sz="2400" spc="30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，</a:t>
                      </a:r>
                      <a:r>
                        <a:rPr kumimoji="0" lang="en-US" altLang="zh-CN" sz="2400" i="1" spc="30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kumimoji="0" lang="zh-CN" altLang="en-US" sz="2400" spc="300" baseline="-2500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动</a:t>
                      </a:r>
                      <a:r>
                        <a:rPr kumimoji="0" lang="en-US" altLang="zh-CN" sz="2400" spc="30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&lt;</a:t>
                      </a:r>
                      <a:r>
                        <a:rPr kumimoji="0" lang="en-US" altLang="zh-CN" sz="2400" i="1" spc="30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kumimoji="0" lang="zh-CN" altLang="en-US" sz="2400" spc="300" baseline="-2500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阻</a:t>
                      </a:r>
                    </a:p>
                  </a:txBody>
                  <a:tcPr marL="120000" marR="120000" marT="62411" marB="62411" anchor="ctr" horzOverflow="overflow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2400" spc="500" baseline="0" dirty="0">
                          <a:ln>
                            <a:noFill/>
                          </a:ln>
                          <a:effectLst/>
                          <a:uFillTx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kumimoji="0" lang="zh-CN" altLang="en-US" sz="2400" spc="500" baseline="0" dirty="0">
                          <a:ln>
                            <a:noFill/>
                          </a:ln>
                          <a:effectLst/>
                          <a:uFillTx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、用镊子夹砝码</a:t>
                      </a:r>
                      <a:endParaRPr kumimoji="0" lang="en-US" altLang="zh-CN" sz="2400" spc="500" baseline="0" dirty="0">
                        <a:ln>
                          <a:noFill/>
                        </a:ln>
                        <a:effectLst/>
                        <a:uFillTx/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2400" spc="500" baseline="0" dirty="0">
                          <a:ln>
                            <a:noFill/>
                          </a:ln>
                          <a:effectLst/>
                          <a:uFillTx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kumimoji="0" lang="zh-CN" altLang="en-US" sz="2400" spc="500" baseline="0" dirty="0">
                          <a:ln>
                            <a:noFill/>
                          </a:ln>
                          <a:effectLst/>
                          <a:uFillTx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、钓鱼竿钓鱼</a:t>
                      </a:r>
                      <a:endParaRPr kumimoji="0" lang="en-US" altLang="zh-CN" sz="2400" spc="500" baseline="0" dirty="0">
                        <a:ln>
                          <a:noFill/>
                        </a:ln>
                        <a:effectLst/>
                        <a:uFillTx/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120000" marR="120000" marT="62411" marB="62411" anchor="ctr" anchorCtr="1" horzOverflow="overflow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547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zh-CN" altLang="en-US" sz="2400" spc="800" dirty="0">
                          <a:ln>
                            <a:noFill/>
                          </a:ln>
                          <a:effectLst/>
                          <a:uFillTx/>
                          <a:latin typeface="Times New Roman" panose="02020603050405020304" pitchFamily="18" charset="0"/>
                          <a:ea typeface="微软雅黑" panose="020B0503020204020204" charset="-122"/>
                          <a:sym typeface="+mn-ea"/>
                        </a:rPr>
                        <a:t>省力</a:t>
                      </a:r>
                      <a:r>
                        <a:rPr kumimoji="0" lang="zh-CN" altLang="en-US" sz="2400" spc="800" baseline="0" dirty="0">
                          <a:ln>
                            <a:noFill/>
                          </a:ln>
                          <a:effectLst/>
                          <a:uFillTx/>
                          <a:latin typeface="Times New Roman" panose="02020603050405020304" pitchFamily="18" charset="0"/>
                          <a:ea typeface="微软雅黑" panose="020B0503020204020204" charset="-122"/>
                        </a:rPr>
                        <a:t>杠杆</a:t>
                      </a:r>
                    </a:p>
                  </a:txBody>
                  <a:tcPr marL="120000" marR="120000" marT="62411" marB="62411" anchor="ctr" anchorCtr="1" horzOverflow="overflow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zh-CN" altLang="en-US" sz="2400" spc="30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省力费距离，</a:t>
                      </a:r>
                      <a:r>
                        <a:rPr lang="en-US" altLang="zh-CN" sz="2400" i="1" spc="30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l</a:t>
                      </a:r>
                      <a:r>
                        <a:rPr lang="zh-CN" altLang="en-US" sz="2400" spc="300" baseline="-2500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动</a:t>
                      </a:r>
                      <a:r>
                        <a:rPr lang="en-US" altLang="zh-CN" sz="2400" spc="30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&gt;</a:t>
                      </a:r>
                      <a:r>
                        <a:rPr lang="en-US" altLang="zh-CN" sz="2400" i="1" spc="30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l</a:t>
                      </a:r>
                      <a:r>
                        <a:rPr lang="zh-CN" altLang="en-US" sz="2400" spc="300" baseline="-2500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阻</a:t>
                      </a:r>
                      <a:endParaRPr kumimoji="0" lang="zh-CN" altLang="en-US" sz="2400" spc="300" baseline="-25000" dirty="0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120000" marR="120000" marT="62411" marB="62411" anchor="ctr" horzOverflow="overflow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en-US" altLang="zh-CN" sz="2400" spc="300" dirty="0">
                          <a:ln>
                            <a:noFill/>
                          </a:ln>
                          <a:effectLst/>
                          <a:uFillTx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5</a:t>
                      </a:r>
                      <a:r>
                        <a:rPr lang="zh-CN" altLang="en-US" sz="2400" spc="300" dirty="0">
                          <a:ln>
                            <a:noFill/>
                          </a:ln>
                          <a:effectLst/>
                          <a:uFillTx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、用羊角锤拔钉子</a:t>
                      </a:r>
                      <a:endParaRPr kumimoji="0" lang="zh-CN" altLang="en-US" sz="2400" spc="300" baseline="0" dirty="0">
                        <a:ln>
                          <a:noFill/>
                        </a:ln>
                        <a:effectLst/>
                        <a:uFillTx/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en-US" altLang="zh-CN" sz="2400" spc="300" dirty="0">
                          <a:ln>
                            <a:noFill/>
                          </a:ln>
                          <a:effectLst/>
                          <a:uFillTx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6</a:t>
                      </a:r>
                      <a:r>
                        <a:rPr lang="zh-CN" altLang="en-US" sz="2400" spc="300" dirty="0">
                          <a:ln>
                            <a:noFill/>
                          </a:ln>
                          <a:effectLst/>
                          <a:uFillTx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、用扳手拧螺丝</a:t>
                      </a:r>
                      <a:endParaRPr kumimoji="0" lang="zh-CN" altLang="en-US" sz="2400" spc="300" baseline="0" dirty="0">
                        <a:ln>
                          <a:noFill/>
                        </a:ln>
                        <a:effectLst/>
                        <a:uFillTx/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en-US" altLang="zh-CN" sz="2400" spc="300" dirty="0">
                          <a:ln>
                            <a:noFill/>
                          </a:ln>
                          <a:effectLst/>
                          <a:uFillTx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7</a:t>
                      </a:r>
                      <a:r>
                        <a:rPr lang="zh-CN" altLang="en-US" sz="2400" spc="300" dirty="0">
                          <a:ln>
                            <a:noFill/>
                          </a:ln>
                          <a:effectLst/>
                          <a:uFillTx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、用园艺剪剪树枝</a:t>
                      </a:r>
                      <a:endParaRPr kumimoji="0" lang="zh-CN" altLang="en-US" sz="2400" spc="300" baseline="0" dirty="0">
                        <a:ln>
                          <a:noFill/>
                        </a:ln>
                        <a:effectLst/>
                        <a:uFillTx/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marL="120000" marR="120000" marT="62411" marB="62411" anchor="ctr" anchorCtr="1" horzOverflow="overflow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矩形 3"/>
          <p:cNvSpPr/>
          <p:nvPr/>
        </p:nvSpPr>
        <p:spPr>
          <a:xfrm>
            <a:off x="1091565" y="1025525"/>
            <a:ext cx="334454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生活中的杠杆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26670" y="1212562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 8"/>
          <p:cNvSpPr/>
          <p:nvPr/>
        </p:nvSpPr>
        <p:spPr>
          <a:xfrm>
            <a:off x="1091565" y="1025525"/>
            <a:ext cx="334454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生活中的杠杆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526670" y="1939002"/>
            <a:ext cx="295322" cy="210471"/>
            <a:chOff x="435463" y="1226414"/>
            <a:chExt cx="295380" cy="210512"/>
          </a:xfrm>
        </p:grpSpPr>
        <p:sp>
          <p:nvSpPr>
            <p:cNvPr id="12" name="矩形 11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1091565" y="1783715"/>
            <a:ext cx="46951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科学世界</a:t>
            </a:r>
            <a:r>
              <a:rPr lang="en-US" altLang="zh-CN" sz="2800"/>
              <a:t>	</a:t>
            </a:r>
            <a:r>
              <a:rPr lang="zh-CN" altLang="en-US" sz="2800"/>
              <a:t>我国古代的杠杆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1091565" y="2480310"/>
            <a:ext cx="601091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11200" fontAlgn="auto"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  <a:sym typeface="+mn-ea"/>
              </a:rPr>
              <a:t>桔槔</a:t>
            </a: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  <a:sym typeface="+mn-ea"/>
              </a:rPr>
              <a:t>(jié gāo)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  <a:sym typeface="+mn-ea"/>
              </a:rPr>
              <a:t>是古代的取水工具。人们在金边竖一根立木，或就地利用树杈，架上一根横木，，横木的一端绑上大师快，另一端系绳和水桶。不取水时，石头位置较低；当要取水时，人借助体重向下用力将横木系水桶的一端往下拉，另一端的大师快的位置则上升。因此，使用这种提水工具时可以减轻劳动强度。</a:t>
            </a:r>
          </a:p>
        </p:txBody>
      </p:sp>
      <p:pic>
        <p:nvPicPr>
          <p:cNvPr id="15" name="桔槔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02475" y="2828290"/>
            <a:ext cx="4681220" cy="249936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8" fill="hold" display="1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3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26670" y="1212562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 8"/>
          <p:cNvSpPr/>
          <p:nvPr/>
        </p:nvSpPr>
        <p:spPr>
          <a:xfrm>
            <a:off x="1091565" y="1025525"/>
            <a:ext cx="334454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生活中的杠杆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526670" y="1939002"/>
            <a:ext cx="295322" cy="210471"/>
            <a:chOff x="435463" y="1226414"/>
            <a:chExt cx="295380" cy="210512"/>
          </a:xfrm>
        </p:grpSpPr>
        <p:sp>
          <p:nvSpPr>
            <p:cNvPr id="12" name="矩形 11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1091565" y="1783715"/>
            <a:ext cx="46951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科学世界</a:t>
            </a:r>
            <a:r>
              <a:rPr lang="en-US" altLang="zh-CN" sz="2800"/>
              <a:t>	</a:t>
            </a:r>
            <a:r>
              <a:rPr lang="zh-CN" altLang="en-US" sz="2800"/>
              <a:t>我国古代的杠杆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091565" y="2305685"/>
            <a:ext cx="4849495" cy="4399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11200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踏碓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  <a:sym typeface="+mn-ea"/>
              </a:rPr>
              <a:t>（</a:t>
            </a: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  <a:sym typeface="+mn-ea"/>
              </a:rPr>
              <a:t>du</a:t>
            </a:r>
            <a:r>
              <a:rPr lang="en-US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  <a:sym typeface="+mn-ea"/>
              </a:rPr>
              <a:t>ì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  <a:sym typeface="+mn-ea"/>
              </a:rPr>
              <a:t>）是古代舂（</a:t>
            </a: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  <a:sym typeface="+mn-ea"/>
              </a:rPr>
              <a:t>ch</a:t>
            </a:r>
            <a:r>
              <a:rPr lang="en-US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  <a:sym typeface="+mn-ea"/>
              </a:rPr>
              <a:t>ōng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  <a:sym typeface="+mn-ea"/>
              </a:rPr>
              <a:t>）米工具，由杵臼（</a:t>
            </a: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  <a:sym typeface="+mn-ea"/>
              </a:rPr>
              <a:t>ch</a:t>
            </a:r>
            <a:r>
              <a:rPr lang="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  <a:sym typeface="+mn-ea"/>
              </a:rPr>
              <a:t>ǔ</a:t>
            </a:r>
            <a:r>
              <a:rPr 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  <a:sym typeface="+mn-ea"/>
              </a:rPr>
              <a:t> ji</a:t>
            </a:r>
            <a:r>
              <a:rPr lang="en-US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  <a:sym typeface="+mn-ea"/>
              </a:rPr>
              <a:t>ù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  <a:sym typeface="+mn-ea"/>
              </a:rPr>
              <a:t>）演变而来，也运用了杠杆原理。用柱子架起一根木杠，木杠的一端装一块大石头，用脚连续踩踏木杠的另一端，石头就连续起落，去掉石臼中稻谷的皮。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8195" y="2066925"/>
            <a:ext cx="2852420" cy="31527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0615" y="1783715"/>
            <a:ext cx="3190240" cy="414147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26670" y="1212562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 8"/>
          <p:cNvSpPr/>
          <p:nvPr/>
        </p:nvSpPr>
        <p:spPr>
          <a:xfrm>
            <a:off x="1091565" y="1025525"/>
            <a:ext cx="334454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生活中的杠杆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526670" y="1939002"/>
            <a:ext cx="295322" cy="210471"/>
            <a:chOff x="435463" y="1226414"/>
            <a:chExt cx="295380" cy="210512"/>
          </a:xfrm>
        </p:grpSpPr>
        <p:sp>
          <p:nvSpPr>
            <p:cNvPr id="12" name="矩形 11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1091565" y="1783715"/>
            <a:ext cx="46951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科学世界</a:t>
            </a:r>
            <a:r>
              <a:rPr lang="en-US" altLang="zh-CN" sz="2800"/>
              <a:t>	</a:t>
            </a:r>
            <a:r>
              <a:rPr lang="zh-CN" altLang="en-US" sz="2800"/>
              <a:t>我国古代的杠杆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091565" y="2576195"/>
            <a:ext cx="6021070" cy="386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20090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  <a:sym typeface="+mn-ea"/>
              </a:rPr>
              <a:t>在踏碓的基础上，人们又发明了利用水力的水碓，水碓的原动轮是一个大型卧式水轮，轮的轴上装有一排互相错开的拨版，用以拨动碓杆，碓杆的一端装有碓头，水轮转动时，就是几个碓头相继舂米。它不仅用于粮食加工，还用于舂碎香料、陶土等。</a:t>
            </a:r>
          </a:p>
        </p:txBody>
      </p:sp>
      <p:pic>
        <p:nvPicPr>
          <p:cNvPr id="6" name="水碓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52615" y="2684145"/>
            <a:ext cx="5155565" cy="318643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8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472565" y="1403350"/>
            <a:ext cx="8773160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/>
              <a:t>1. </a:t>
            </a:r>
            <a:r>
              <a:rPr lang="zh-CN" altLang="en-US" sz="2800"/>
              <a:t>下列工具属于费力杠杆的是（　　）</a:t>
            </a:r>
          </a:p>
          <a:p>
            <a:pPr>
              <a:lnSpc>
                <a:spcPct val="150000"/>
              </a:lnSpc>
            </a:pPr>
            <a:endParaRPr lang="zh-CN" altLang="en-US" sz="2800"/>
          </a:p>
          <a:p>
            <a:pPr indent="457200">
              <a:lnSpc>
                <a:spcPct val="150000"/>
              </a:lnSpc>
            </a:pPr>
            <a:r>
              <a:rPr lang="en-US" altLang="zh-CN" sz="2800"/>
              <a:t>A</a:t>
            </a:r>
            <a:r>
              <a:rPr lang="zh-CN" altLang="en-US" sz="2800"/>
              <a:t>．镊子</a:t>
            </a:r>
            <a:r>
              <a:rPr lang="en-US" altLang="zh-CN" sz="2800"/>
              <a:t>					B</a:t>
            </a:r>
            <a:r>
              <a:rPr lang="zh-CN" altLang="en-US" sz="2800"/>
              <a:t>．天平</a:t>
            </a:r>
          </a:p>
          <a:p>
            <a:pPr indent="457200">
              <a:lnSpc>
                <a:spcPct val="150000"/>
              </a:lnSpc>
            </a:pPr>
            <a:endParaRPr lang="zh-CN" altLang="en-US" sz="2800"/>
          </a:p>
          <a:p>
            <a:pPr indent="457200">
              <a:lnSpc>
                <a:spcPct val="150000"/>
              </a:lnSpc>
            </a:pPr>
            <a:r>
              <a:rPr lang="en-US" altLang="zh-CN" sz="2800"/>
              <a:t>C</a:t>
            </a:r>
            <a:r>
              <a:rPr lang="zh-CN" altLang="en-US" sz="2800"/>
              <a:t>．瓶起子</a:t>
            </a:r>
            <a:r>
              <a:rPr lang="en-US" altLang="zh-CN" sz="2800"/>
              <a:t>				D</a:t>
            </a:r>
            <a:r>
              <a:rPr lang="zh-CN" altLang="en-US" sz="2800"/>
              <a:t>．核桃夹</a:t>
            </a:r>
          </a:p>
        </p:txBody>
      </p:sp>
      <p:pic>
        <p:nvPicPr>
          <p:cNvPr id="100007" name="图片 100007" descr="@@@9d1ac7e8-5e5b-4784-b3b0-c1d9343d24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8210" y="2313940"/>
            <a:ext cx="1746250" cy="1501775"/>
          </a:xfrm>
          <a:prstGeom prst="rect">
            <a:avLst/>
          </a:prstGeom>
        </p:spPr>
      </p:pic>
      <p:pic>
        <p:nvPicPr>
          <p:cNvPr id="100009" name="图片 100009" descr="@@@c665cbfc-ed1e-4aa5-9df7-43c1ef780c6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9785" y="2313940"/>
            <a:ext cx="2233295" cy="1464310"/>
          </a:xfrm>
          <a:prstGeom prst="rect">
            <a:avLst/>
          </a:prstGeom>
        </p:spPr>
      </p:pic>
      <p:pic>
        <p:nvPicPr>
          <p:cNvPr id="100011" name="图片 100011" descr="@@@f12764c4-f734-46c7-aa51-e10424d4279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8565" y="4168775"/>
            <a:ext cx="1950720" cy="1889760"/>
          </a:xfrm>
          <a:prstGeom prst="rect">
            <a:avLst/>
          </a:prstGeom>
        </p:spPr>
      </p:pic>
      <p:pic>
        <p:nvPicPr>
          <p:cNvPr id="100013" name="图片 100013" descr="@@@f3418157-0102-419b-b24d-eb9949c80d7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0780" y="4168775"/>
            <a:ext cx="1892300" cy="18542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433820" y="1587500"/>
            <a:ext cx="9442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solidFill>
                  <a:srgbClr val="FF0000"/>
                </a:solidFill>
              </a:rPr>
              <a:t>A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472565" y="1403350"/>
            <a:ext cx="5099050" cy="5262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/>
              <a:t>2. </a:t>
            </a:r>
            <a:r>
              <a:rPr lang="zh-CN" altLang="en-US" sz="2800"/>
              <a:t>用如图所示的扳手拧螺丝时，一只手稳住扳手的十字交叉部位，另一只手用同样大小和方向的力在</a:t>
            </a:r>
            <a:r>
              <a:rPr lang="en-US" altLang="zh-CN" sz="2800" u="sng"/>
              <a:t>           </a:t>
            </a:r>
            <a:r>
              <a:rPr lang="zh-CN" altLang="en-US" sz="2800"/>
              <a:t>点（选填</a:t>
            </a:r>
            <a:r>
              <a:rPr lang="en-US" altLang="zh-CN" sz="2800"/>
              <a:t>“A”“B”</a:t>
            </a:r>
            <a:r>
              <a:rPr lang="zh-CN" altLang="en-US" sz="2800"/>
              <a:t>或</a:t>
            </a:r>
            <a:r>
              <a:rPr lang="en-US" altLang="zh-CN" sz="2800"/>
              <a:t>“C”</a:t>
            </a:r>
            <a:r>
              <a:rPr lang="zh-CN" altLang="en-US" sz="2800"/>
              <a:t>）更容易拧动螺丝，原因是</a:t>
            </a:r>
            <a:r>
              <a:rPr lang="en-US" altLang="zh-CN" sz="2800"/>
              <a:t>______________________________________________________</a:t>
            </a:r>
            <a:r>
              <a:rPr lang="zh-CN" altLang="en-US" sz="2800"/>
              <a:t>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013075" y="3258185"/>
            <a:ext cx="9442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616710" y="5080000"/>
            <a:ext cx="462661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200">
                <a:solidFill>
                  <a:srgbClr val="FF0000"/>
                </a:solidFill>
              </a:rPr>
              <a:t>在阻力和阻力臂一定时，动力臂越长越省力</a:t>
            </a:r>
          </a:p>
        </p:txBody>
      </p:sp>
      <p:pic>
        <p:nvPicPr>
          <p:cNvPr id="100023" name="图片 100023" descr="@@@5a6a4d02-a1b2-479c-90b1-0d83a143db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5830" y="2524125"/>
            <a:ext cx="4174490" cy="307403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04190" y="706120"/>
            <a:ext cx="11000740" cy="5908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/>
              <a:t>3</a:t>
            </a:r>
            <a:r>
              <a:rPr lang="en-US" sz="2800"/>
              <a:t>. </a:t>
            </a:r>
            <a:r>
              <a:rPr lang="zh-CN" altLang="en-US" sz="2800"/>
              <a:t>骨骼、肌肉和关节等构成了人体的运动系统，人体中最基本的运动大多是由肌肉牵引骨骼绕关节转动产生的。下列关于人体中的杠杆说法正确的是（　　）</a:t>
            </a:r>
          </a:p>
          <a:p>
            <a:pPr>
              <a:lnSpc>
                <a:spcPct val="150000"/>
              </a:lnSpc>
            </a:pPr>
            <a:endParaRPr lang="en-US" altLang="zh-CN" sz="2800"/>
          </a:p>
          <a:p>
            <a:pPr>
              <a:lnSpc>
                <a:spcPct val="150000"/>
              </a:lnSpc>
            </a:pPr>
            <a:endParaRPr lang="en-US" altLang="zh-CN" sz="2800"/>
          </a:p>
          <a:p>
            <a:pPr indent="457200">
              <a:lnSpc>
                <a:spcPct val="150000"/>
              </a:lnSpc>
            </a:pPr>
            <a:r>
              <a:rPr lang="en-US" altLang="zh-CN" sz="2800"/>
              <a:t>A</a:t>
            </a:r>
            <a:r>
              <a:rPr lang="zh-CN" altLang="en-US" sz="2800"/>
              <a:t>．图甲：手托重物时，可视为省力杠杆</a:t>
            </a:r>
          </a:p>
          <a:p>
            <a:pPr indent="457200">
              <a:lnSpc>
                <a:spcPct val="150000"/>
              </a:lnSpc>
            </a:pPr>
            <a:r>
              <a:rPr lang="en-US" altLang="zh-CN" sz="2800"/>
              <a:t>B</a:t>
            </a:r>
            <a:r>
              <a:rPr lang="zh-CN" altLang="en-US" sz="2800"/>
              <a:t>．图甲：手托重物时，肱二头肌对前臂的牵引力是阻力</a:t>
            </a:r>
          </a:p>
          <a:p>
            <a:pPr indent="457200">
              <a:lnSpc>
                <a:spcPct val="150000"/>
              </a:lnSpc>
            </a:pPr>
            <a:r>
              <a:rPr lang="en-US" altLang="zh-CN" sz="2800"/>
              <a:t>C</a:t>
            </a:r>
            <a:r>
              <a:rPr lang="zh-CN" altLang="en-US" sz="2800"/>
              <a:t>．图乙：踮脚时，可视为费力杠杆</a:t>
            </a:r>
          </a:p>
          <a:p>
            <a:pPr indent="457200">
              <a:lnSpc>
                <a:spcPct val="150000"/>
              </a:lnSpc>
            </a:pPr>
            <a:r>
              <a:rPr lang="en-US" altLang="zh-CN" sz="2800"/>
              <a:t>D</a:t>
            </a:r>
            <a:r>
              <a:rPr lang="zh-CN" altLang="en-US" sz="2800"/>
              <a:t>．图乙：向上踮脚的过程中，腓肠肌对足部骨骼的牵引力是动力</a:t>
            </a:r>
          </a:p>
        </p:txBody>
      </p:sp>
      <p:pic>
        <p:nvPicPr>
          <p:cNvPr id="100015" name="图片 100015" descr="@@@c1c53556-dc52-4a8e-ab68-68b58a4c9b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7790" y="2056765"/>
            <a:ext cx="3941445" cy="26320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615565" y="2171065"/>
            <a:ext cx="9442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solidFill>
                  <a:srgbClr val="FF0000"/>
                </a:solidFill>
              </a:rPr>
              <a:t>D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4074160" y="1982470"/>
            <a:ext cx="1973580" cy="578444"/>
          </a:xfrm>
          <a:prstGeom prst="round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等臂杠杆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7037705" y="1540510"/>
            <a:ext cx="1358900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lnSpc>
                <a:spcPct val="100000"/>
              </a:lnSpc>
              <a:buClrTx/>
              <a:buSzTx/>
              <a:buFontTx/>
            </a:pPr>
            <a:r>
              <a:rPr lang="en-US" altLang="zh-CN" sz="2800" i="1" spc="300" dirty="0">
                <a:ln>
                  <a:noFill/>
                </a:ln>
                <a:effectLst/>
                <a:sym typeface="+mn-ea"/>
              </a:rPr>
              <a:t>l</a:t>
            </a:r>
            <a:r>
              <a:rPr lang="zh-CN" altLang="en-US" sz="2800" spc="300" baseline="-25000" dirty="0">
                <a:ln>
                  <a:noFill/>
                </a:ln>
                <a:effectLst/>
                <a:sym typeface="+mn-ea"/>
              </a:rPr>
              <a:t>动</a:t>
            </a:r>
            <a:r>
              <a:rPr lang="en-US" altLang="zh-CN" sz="2800" spc="300" dirty="0">
                <a:ln>
                  <a:noFill/>
                </a:ln>
                <a:effectLst/>
                <a:sym typeface="+mn-ea"/>
              </a:rPr>
              <a:t>=</a:t>
            </a:r>
            <a:r>
              <a:rPr lang="en-US" altLang="zh-CN" sz="2800" i="1" spc="300" dirty="0">
                <a:ln>
                  <a:noFill/>
                </a:ln>
                <a:effectLst/>
                <a:sym typeface="+mn-ea"/>
              </a:rPr>
              <a:t>l</a:t>
            </a:r>
            <a:r>
              <a:rPr lang="zh-CN" altLang="en-US" sz="2800" spc="300" baseline="-25000" dirty="0">
                <a:ln>
                  <a:noFill/>
                </a:ln>
                <a:effectLst/>
                <a:sym typeface="+mn-ea"/>
              </a:rPr>
              <a:t>阻</a:t>
            </a:r>
            <a:endParaRPr lang="zh-CN" altLang="en-US" sz="28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1900555" y="2045335"/>
            <a:ext cx="716280" cy="3751580"/>
          </a:xfrm>
          <a:prstGeom prst="roundRect">
            <a:avLst/>
          </a:prstGeom>
          <a:solidFill>
            <a:srgbClr val="036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/>
              <a:t>生活中的杠杆</a:t>
            </a:r>
          </a:p>
        </p:txBody>
      </p:sp>
      <p:sp>
        <p:nvSpPr>
          <p:cNvPr id="14" name="左大括号 13"/>
          <p:cNvSpPr/>
          <p:nvPr/>
        </p:nvSpPr>
        <p:spPr>
          <a:xfrm>
            <a:off x="2987675" y="2248535"/>
            <a:ext cx="906145" cy="3344545"/>
          </a:xfrm>
          <a:prstGeom prst="leftBrace">
            <a:avLst/>
          </a:prstGeom>
          <a:ln w="28575">
            <a:solidFill>
              <a:srgbClr val="036E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左大括号 7"/>
          <p:cNvSpPr/>
          <p:nvPr/>
        </p:nvSpPr>
        <p:spPr>
          <a:xfrm>
            <a:off x="6228080" y="1834515"/>
            <a:ext cx="629285" cy="864870"/>
          </a:xfrm>
          <a:prstGeom prst="leftBrace">
            <a:avLst/>
          </a:prstGeom>
          <a:noFill/>
          <a:ln w="28575">
            <a:solidFill>
              <a:srgbClr val="036E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BDD7EE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/>
              <a:t>                                         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7037705" y="2361565"/>
            <a:ext cx="3036570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sz="2800" spc="300" dirty="0">
                <a:ln>
                  <a:noFill/>
                </a:ln>
                <a:effectLst/>
                <a:sym typeface="+mn-ea"/>
              </a:rPr>
              <a:t>等臂杠杆的应用</a:t>
            </a:r>
            <a:endParaRPr lang="zh-CN" sz="28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074160" y="3618865"/>
            <a:ext cx="1973580" cy="578444"/>
          </a:xfrm>
          <a:prstGeom prst="round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省力杠杆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7037705" y="3181985"/>
            <a:ext cx="1358900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lnSpc>
                <a:spcPct val="100000"/>
              </a:lnSpc>
              <a:buClrTx/>
              <a:buSzTx/>
              <a:buFontTx/>
            </a:pPr>
            <a:r>
              <a:rPr lang="en-US" altLang="zh-CN" sz="2800" i="1" spc="300" dirty="0">
                <a:ln>
                  <a:noFill/>
                </a:ln>
                <a:effectLst/>
                <a:sym typeface="+mn-ea"/>
              </a:rPr>
              <a:t>l</a:t>
            </a:r>
            <a:r>
              <a:rPr lang="zh-CN" altLang="en-US" sz="2800" spc="300" baseline="-25000" dirty="0">
                <a:ln>
                  <a:noFill/>
                </a:ln>
                <a:effectLst/>
                <a:sym typeface="+mn-ea"/>
              </a:rPr>
              <a:t>动</a:t>
            </a:r>
            <a:r>
              <a:rPr lang="en-US" altLang="zh-CN" sz="2800" spc="300" dirty="0">
                <a:ln>
                  <a:noFill/>
                </a:ln>
                <a:effectLst/>
                <a:sym typeface="+mn-ea"/>
              </a:rPr>
              <a:t>&gt;</a:t>
            </a:r>
            <a:r>
              <a:rPr lang="en-US" altLang="zh-CN" sz="2800" i="1" spc="300" dirty="0">
                <a:ln>
                  <a:noFill/>
                </a:ln>
                <a:effectLst/>
                <a:sym typeface="+mn-ea"/>
              </a:rPr>
              <a:t>l</a:t>
            </a:r>
            <a:r>
              <a:rPr lang="zh-CN" altLang="en-US" sz="2800" spc="300" baseline="-25000" dirty="0">
                <a:ln>
                  <a:noFill/>
                </a:ln>
                <a:effectLst/>
                <a:sym typeface="+mn-ea"/>
              </a:rPr>
              <a:t>阻</a:t>
            </a:r>
            <a:endParaRPr lang="zh-CN" altLang="en-US" sz="28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1" name="左大括号 20"/>
          <p:cNvSpPr/>
          <p:nvPr/>
        </p:nvSpPr>
        <p:spPr>
          <a:xfrm>
            <a:off x="6228080" y="3475990"/>
            <a:ext cx="629285" cy="864235"/>
          </a:xfrm>
          <a:prstGeom prst="leftBrace">
            <a:avLst/>
          </a:prstGeom>
          <a:noFill/>
          <a:ln w="28575">
            <a:solidFill>
              <a:srgbClr val="036E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BDD7EE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/>
              <a:t>                                         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7037705" y="3977640"/>
            <a:ext cx="3027680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sz="2800" spc="300" dirty="0">
                <a:ln>
                  <a:noFill/>
                </a:ln>
                <a:effectLst/>
                <a:sym typeface="+mn-ea"/>
              </a:rPr>
              <a:t>省力杠杆的应用</a:t>
            </a:r>
            <a:endParaRPr lang="zh-CN" sz="28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074160" y="5255260"/>
            <a:ext cx="1973580" cy="578444"/>
          </a:xfrm>
          <a:prstGeom prst="round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费力杠杆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7037705" y="4823460"/>
            <a:ext cx="1358900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lnSpc>
                <a:spcPct val="100000"/>
              </a:lnSpc>
              <a:buClrTx/>
              <a:buSzTx/>
              <a:buFontTx/>
            </a:pPr>
            <a:r>
              <a:rPr lang="en-US" altLang="zh-CN" sz="2800" i="1" spc="300" dirty="0">
                <a:ln>
                  <a:noFill/>
                </a:ln>
                <a:effectLst/>
                <a:sym typeface="+mn-ea"/>
              </a:rPr>
              <a:t>l</a:t>
            </a:r>
            <a:r>
              <a:rPr lang="zh-CN" altLang="en-US" sz="2800" spc="300" baseline="-25000" dirty="0">
                <a:ln>
                  <a:noFill/>
                </a:ln>
                <a:effectLst/>
                <a:sym typeface="+mn-ea"/>
              </a:rPr>
              <a:t>动</a:t>
            </a:r>
            <a:r>
              <a:rPr lang="en-US" altLang="zh-CN" sz="2800" spc="300" dirty="0">
                <a:ln>
                  <a:noFill/>
                </a:ln>
                <a:effectLst/>
                <a:sym typeface="+mn-ea"/>
              </a:rPr>
              <a:t>&lt;</a:t>
            </a:r>
            <a:r>
              <a:rPr lang="en-US" altLang="zh-CN" sz="2800" i="1" spc="300" dirty="0">
                <a:ln>
                  <a:noFill/>
                </a:ln>
                <a:effectLst/>
                <a:sym typeface="+mn-ea"/>
              </a:rPr>
              <a:t>l</a:t>
            </a:r>
            <a:r>
              <a:rPr lang="zh-CN" altLang="en-US" sz="2800" spc="300" baseline="-25000" dirty="0">
                <a:ln>
                  <a:noFill/>
                </a:ln>
                <a:effectLst/>
                <a:sym typeface="+mn-ea"/>
              </a:rPr>
              <a:t>阻</a:t>
            </a:r>
            <a:endParaRPr lang="zh-CN" altLang="en-US" sz="28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6" name="左大括号 25"/>
          <p:cNvSpPr/>
          <p:nvPr/>
        </p:nvSpPr>
        <p:spPr>
          <a:xfrm>
            <a:off x="6228080" y="5117465"/>
            <a:ext cx="629285" cy="854710"/>
          </a:xfrm>
          <a:prstGeom prst="leftBrace">
            <a:avLst/>
          </a:prstGeom>
          <a:noFill/>
          <a:ln w="28575">
            <a:solidFill>
              <a:srgbClr val="036E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BDD7EE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/>
              <a:t>                                         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7037705" y="5593715"/>
            <a:ext cx="3027680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sz="2800" spc="300" dirty="0">
                <a:ln>
                  <a:noFill/>
                </a:ln>
                <a:effectLst/>
                <a:sym typeface="+mn-ea"/>
              </a:rPr>
              <a:t>费力杠杆的应用</a:t>
            </a:r>
            <a:endParaRPr lang="zh-CN" sz="28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25" grpId="0" bldLvl="0" animBg="1"/>
      <p:bldP spid="8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6" grpId="0" bldLvl="0" animBg="1"/>
      <p:bldP spid="27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977265" y="1020445"/>
            <a:ext cx="10019665" cy="1296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40000"/>
              </a:lnSpc>
            </a:pPr>
            <a:r>
              <a:rPr lang="en-US" altLang="zh-CN" sz="2800">
                <a:latin typeface="方正教材规范楷体_GBK" panose="02000000000000000000" charset="-122"/>
                <a:ea typeface="方正教材规范楷体_GBK" panose="02000000000000000000" charset="-122"/>
                <a:cs typeface="方正教材规范楷体_GBK" panose="02000000000000000000" charset="-122"/>
              </a:rPr>
              <a:t>  </a:t>
            </a: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  <a:cs typeface="方正教材规范楷体_GBK" panose="02000000000000000000" charset="-122"/>
              </a:rPr>
              <a:t>我们身边有很多杠杆。例如，称量物体的天平、撬石头的撬棒、划船用的船桨</a:t>
            </a:r>
            <a:r>
              <a:rPr lang="en-US" altLang="zh-CN" sz="2800">
                <a:latin typeface="方正教材规范楷体_GBK" panose="02000000000000000000" charset="-122"/>
                <a:ea typeface="方正教材规范楷体_GBK" panose="02000000000000000000" charset="-122"/>
                <a:cs typeface="方正教材规范楷体_GBK" panose="02000000000000000000" charset="-122"/>
              </a:rPr>
              <a:t>……</a:t>
            </a:r>
          </a:p>
        </p:txBody>
      </p:sp>
      <p:pic>
        <p:nvPicPr>
          <p:cNvPr id="3" name="https://docer-ks3.wpscdn.cn/picture/24039215/a670ede84f774c5417b23983310d1413_612.jpg" descr="古典式,秤,白色背景,概念和主题,文件盘,水平画幅,无人,古老的,千克,背景分离"/>
          <p:cNvPicPr>
            <a:picLocks noChangeAspect="1"/>
          </p:cNvPicPr>
          <p:nvPr/>
        </p:nvPicPr>
        <p:blipFill>
          <a:blip r:embed="rId3"/>
          <a:srcRect l="6249" r="8359"/>
          <a:stretch>
            <a:fillRect/>
          </a:stretch>
        </p:blipFill>
        <p:spPr>
          <a:xfrm>
            <a:off x="495300" y="2675890"/>
            <a:ext cx="3499485" cy="27317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4785" y="2675255"/>
            <a:ext cx="3763645" cy="2751455"/>
          </a:xfrm>
          <a:prstGeom prst="rect">
            <a:avLst/>
          </a:prstGeom>
        </p:spPr>
      </p:pic>
      <p:pic>
        <p:nvPicPr>
          <p:cNvPr id="21" name="图片 20" descr="&amp;pky8847408960&amp;"/>
          <p:cNvPicPr/>
          <p:nvPr/>
        </p:nvPicPr>
        <p:blipFill>
          <a:blip r:embed="rId5">
            <a:lum bright="6000"/>
          </a:blip>
          <a:srcRect l="29381" t="30734" r="23407" b="29000"/>
          <a:stretch>
            <a:fillRect/>
          </a:stretch>
        </p:blipFill>
        <p:spPr>
          <a:xfrm>
            <a:off x="7759065" y="2675890"/>
            <a:ext cx="4192905" cy="275082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977265" y="5766435"/>
            <a:ext cx="104203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仔细观察这些杠杆，看看它们各自的动力臂和阻力臂有什么关系。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59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59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59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ttps://docer-ks3.wpscdn.cn/picture/24039215/a670ede84f774c5417b23983310d1413_612.jpg" descr="古典式,秤,白色背景,概念和主题,文件盘,水平画幅,无人,古老的,千克,背景分离"/>
          <p:cNvPicPr>
            <a:picLocks noChangeAspect="1"/>
          </p:cNvPicPr>
          <p:nvPr/>
        </p:nvPicPr>
        <p:blipFill>
          <a:blip r:embed="rId3"/>
          <a:srcRect l="6249" r="8359"/>
          <a:stretch>
            <a:fillRect/>
          </a:stretch>
        </p:blipFill>
        <p:spPr>
          <a:xfrm>
            <a:off x="1715770" y="789305"/>
            <a:ext cx="3964940" cy="30949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0040" y="3881120"/>
            <a:ext cx="4072255" cy="2976880"/>
          </a:xfrm>
          <a:prstGeom prst="rect">
            <a:avLst/>
          </a:prstGeom>
        </p:spPr>
      </p:pic>
      <p:pic>
        <p:nvPicPr>
          <p:cNvPr id="21" name="图片 20" descr="&amp;pky8847408960&amp;"/>
          <p:cNvPicPr>
            <a:picLocks noChangeAspect="1"/>
          </p:cNvPicPr>
          <p:nvPr/>
        </p:nvPicPr>
        <p:blipFill>
          <a:blip r:embed="rId5">
            <a:lum bright="6000"/>
          </a:blip>
          <a:srcRect l="29381" t="30734" r="23407" b="29000"/>
          <a:stretch>
            <a:fillRect/>
          </a:stretch>
        </p:blipFill>
        <p:spPr>
          <a:xfrm>
            <a:off x="6062980" y="789305"/>
            <a:ext cx="5054600" cy="3091815"/>
          </a:xfrm>
          <a:prstGeom prst="rect">
            <a:avLst/>
          </a:prstGeom>
        </p:spPr>
      </p:pic>
      <p:grpSp>
        <p:nvGrpSpPr>
          <p:cNvPr id="31" name="组合 30"/>
          <p:cNvGrpSpPr/>
          <p:nvPr/>
        </p:nvGrpSpPr>
        <p:grpSpPr>
          <a:xfrm>
            <a:off x="2677160" y="2818130"/>
            <a:ext cx="1147445" cy="650240"/>
            <a:chOff x="6611" y="7044"/>
            <a:chExt cx="1807" cy="1024"/>
          </a:xfrm>
        </p:grpSpPr>
        <p:cxnSp>
          <p:nvCxnSpPr>
            <p:cNvPr id="27" name="直接箭头连接符 26"/>
            <p:cNvCxnSpPr/>
            <p:nvPr/>
          </p:nvCxnSpPr>
          <p:spPr>
            <a:xfrm flipH="1" flipV="1">
              <a:off x="6611" y="7044"/>
              <a:ext cx="1807" cy="14"/>
            </a:xfrm>
            <a:prstGeom prst="straightConnector1">
              <a:avLst/>
            </a:prstGeom>
            <a:ln w="34925">
              <a:solidFill>
                <a:schemeClr val="accent2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8" name="文本框 27"/>
            <p:cNvSpPr txBox="1"/>
            <p:nvPr/>
          </p:nvSpPr>
          <p:spPr>
            <a:xfrm>
              <a:off x="6797" y="7246"/>
              <a:ext cx="119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i="1">
                  <a:solidFill>
                    <a:schemeClr val="bg1"/>
                  </a:solidFill>
                </a:rPr>
                <a:t>L</a:t>
              </a:r>
              <a:r>
                <a:rPr lang="en-US" altLang="zh-CN" sz="3200" i="1" baseline="-2500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3768725" y="2815590"/>
            <a:ext cx="1079500" cy="638175"/>
            <a:chOff x="12207" y="8872"/>
            <a:chExt cx="1700" cy="1005"/>
          </a:xfrm>
        </p:grpSpPr>
        <p:sp>
          <p:nvSpPr>
            <p:cNvPr id="29" name="文本框 28"/>
            <p:cNvSpPr txBox="1"/>
            <p:nvPr/>
          </p:nvSpPr>
          <p:spPr>
            <a:xfrm>
              <a:off x="12541" y="9055"/>
              <a:ext cx="119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i="1">
                  <a:solidFill>
                    <a:schemeClr val="bg1"/>
                  </a:solidFill>
                </a:rPr>
                <a:t>L</a:t>
              </a:r>
              <a:r>
                <a:rPr lang="en-US" altLang="zh-CN" sz="3200" i="1" baseline="-25000">
                  <a:solidFill>
                    <a:schemeClr val="bg1"/>
                  </a:solidFill>
                </a:rPr>
                <a:t>2</a:t>
              </a:r>
            </a:p>
          </p:txBody>
        </p:sp>
        <p:cxnSp>
          <p:nvCxnSpPr>
            <p:cNvPr id="30" name="直接箭头连接符 29"/>
            <p:cNvCxnSpPr/>
            <p:nvPr/>
          </p:nvCxnSpPr>
          <p:spPr>
            <a:xfrm flipV="1">
              <a:off x="12207" y="8872"/>
              <a:ext cx="1700" cy="4"/>
            </a:xfrm>
            <a:prstGeom prst="straightConnector1">
              <a:avLst/>
            </a:prstGeom>
            <a:ln w="34925">
              <a:solidFill>
                <a:schemeClr val="accent2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13" name="组合 12"/>
          <p:cNvGrpSpPr/>
          <p:nvPr/>
        </p:nvGrpSpPr>
        <p:grpSpPr>
          <a:xfrm>
            <a:off x="1898650" y="2018030"/>
            <a:ext cx="854710" cy="1479550"/>
            <a:chOff x="2596" y="7571"/>
            <a:chExt cx="1346" cy="2330"/>
          </a:xfrm>
        </p:grpSpPr>
        <p:cxnSp>
          <p:nvCxnSpPr>
            <p:cNvPr id="16" name="直接箭头连接符 15"/>
            <p:cNvCxnSpPr/>
            <p:nvPr/>
          </p:nvCxnSpPr>
          <p:spPr>
            <a:xfrm flipH="1">
              <a:off x="3822" y="7706"/>
              <a:ext cx="44" cy="219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7" name="文本框 16"/>
            <p:cNvSpPr txBox="1"/>
            <p:nvPr/>
          </p:nvSpPr>
          <p:spPr>
            <a:xfrm>
              <a:off x="2596" y="8299"/>
              <a:ext cx="907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i="1"/>
                <a:t>F</a:t>
              </a:r>
              <a:r>
                <a:rPr lang="en-US" altLang="zh-CN" sz="3200" i="1" baseline="-25000"/>
                <a:t>2</a:t>
              </a:r>
            </a:p>
          </p:txBody>
        </p:sp>
        <p:sp>
          <p:nvSpPr>
            <p:cNvPr id="18" name="椭圆 17"/>
            <p:cNvSpPr/>
            <p:nvPr/>
          </p:nvSpPr>
          <p:spPr>
            <a:xfrm>
              <a:off x="3792" y="7571"/>
              <a:ext cx="150" cy="15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4752975" y="2018030"/>
            <a:ext cx="1040765" cy="1581150"/>
            <a:chOff x="5597" y="4585"/>
            <a:chExt cx="1639" cy="2490"/>
          </a:xfrm>
        </p:grpSpPr>
        <p:sp>
          <p:nvSpPr>
            <p:cNvPr id="19" name="椭圆 18"/>
            <p:cNvSpPr/>
            <p:nvPr/>
          </p:nvSpPr>
          <p:spPr>
            <a:xfrm>
              <a:off x="5597" y="4585"/>
              <a:ext cx="150" cy="15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" name="直接箭头连接符 1"/>
            <p:cNvCxnSpPr/>
            <p:nvPr/>
          </p:nvCxnSpPr>
          <p:spPr>
            <a:xfrm>
              <a:off x="5683" y="4645"/>
              <a:ext cx="4" cy="243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2" name="文本框 21"/>
            <p:cNvSpPr txBox="1"/>
            <p:nvPr/>
          </p:nvSpPr>
          <p:spPr>
            <a:xfrm>
              <a:off x="6329" y="5225"/>
              <a:ext cx="907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i="1"/>
                <a:t>F</a:t>
              </a:r>
              <a:r>
                <a:rPr lang="en-US" altLang="zh-CN" sz="3200" i="1" baseline="-25000"/>
                <a:t>1</a:t>
              </a: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3563620" y="1726565"/>
            <a:ext cx="836295" cy="702945"/>
            <a:chOff x="4752" y="7519"/>
            <a:chExt cx="1317" cy="1107"/>
          </a:xfrm>
        </p:grpSpPr>
        <p:sp>
          <p:nvSpPr>
            <p:cNvPr id="47" name="文本框 46"/>
            <p:cNvSpPr txBox="1"/>
            <p:nvPr/>
          </p:nvSpPr>
          <p:spPr>
            <a:xfrm>
              <a:off x="4752" y="7519"/>
              <a:ext cx="1317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i="1">
                  <a:solidFill>
                    <a:schemeClr val="tx1"/>
                  </a:solidFill>
                </a:rPr>
                <a:t>O</a:t>
              </a:r>
            </a:p>
          </p:txBody>
        </p:sp>
        <p:sp>
          <p:nvSpPr>
            <p:cNvPr id="48" name="椭圆 47"/>
            <p:cNvSpPr/>
            <p:nvPr/>
          </p:nvSpPr>
          <p:spPr>
            <a:xfrm>
              <a:off x="5013" y="8476"/>
              <a:ext cx="150" cy="15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25" name="直接连接符 24"/>
          <p:cNvCxnSpPr/>
          <p:nvPr/>
        </p:nvCxnSpPr>
        <p:spPr>
          <a:xfrm>
            <a:off x="3767455" y="2310130"/>
            <a:ext cx="635" cy="692150"/>
          </a:xfrm>
          <a:prstGeom prst="line">
            <a:avLst/>
          </a:prstGeom>
          <a:ln w="28575"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5" name="组合 4"/>
          <p:cNvGrpSpPr/>
          <p:nvPr/>
        </p:nvGrpSpPr>
        <p:grpSpPr>
          <a:xfrm>
            <a:off x="4584065" y="6283325"/>
            <a:ext cx="759460" cy="521970"/>
            <a:chOff x="4800" y="7007"/>
            <a:chExt cx="1196" cy="822"/>
          </a:xfrm>
        </p:grpSpPr>
        <p:cxnSp>
          <p:nvCxnSpPr>
            <p:cNvPr id="6" name="直接箭头连接符 5"/>
            <p:cNvCxnSpPr/>
            <p:nvPr/>
          </p:nvCxnSpPr>
          <p:spPr>
            <a:xfrm flipH="1" flipV="1">
              <a:off x="4862" y="7059"/>
              <a:ext cx="781" cy="1"/>
            </a:xfrm>
            <a:prstGeom prst="straightConnector1">
              <a:avLst/>
            </a:prstGeom>
            <a:ln w="34925">
              <a:solidFill>
                <a:schemeClr val="accent2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7" name="文本框 6"/>
            <p:cNvSpPr txBox="1"/>
            <p:nvPr/>
          </p:nvSpPr>
          <p:spPr>
            <a:xfrm>
              <a:off x="4800" y="7007"/>
              <a:ext cx="119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i="1"/>
                <a:t>L</a:t>
              </a:r>
              <a:r>
                <a:rPr lang="en-US" altLang="zh-CN" sz="3200" i="1" baseline="-25000"/>
                <a:t>2</a:t>
              </a: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159375" y="4286885"/>
            <a:ext cx="1904365" cy="547370"/>
            <a:chOff x="10151" y="8032"/>
            <a:chExt cx="2999" cy="862"/>
          </a:xfrm>
        </p:grpSpPr>
        <p:sp>
          <p:nvSpPr>
            <p:cNvPr id="9" name="文本框 8"/>
            <p:cNvSpPr txBox="1"/>
            <p:nvPr/>
          </p:nvSpPr>
          <p:spPr>
            <a:xfrm>
              <a:off x="10538" y="8032"/>
              <a:ext cx="119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i="1"/>
                <a:t>L</a:t>
              </a:r>
              <a:r>
                <a:rPr lang="en-US" altLang="zh-CN" sz="3200" i="1" baseline="-25000"/>
                <a:t>1</a:t>
              </a:r>
            </a:p>
          </p:txBody>
        </p:sp>
        <p:cxnSp>
          <p:nvCxnSpPr>
            <p:cNvPr id="10" name="直接箭头连接符 9"/>
            <p:cNvCxnSpPr/>
            <p:nvPr/>
          </p:nvCxnSpPr>
          <p:spPr>
            <a:xfrm>
              <a:off x="10151" y="8876"/>
              <a:ext cx="2999" cy="18"/>
            </a:xfrm>
            <a:prstGeom prst="straightConnector1">
              <a:avLst/>
            </a:prstGeom>
            <a:ln w="34925">
              <a:solidFill>
                <a:schemeClr val="accent2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11" name="组合 10"/>
          <p:cNvGrpSpPr/>
          <p:nvPr/>
        </p:nvGrpSpPr>
        <p:grpSpPr>
          <a:xfrm>
            <a:off x="4048760" y="6124575"/>
            <a:ext cx="630555" cy="612140"/>
            <a:chOff x="2949" y="7571"/>
            <a:chExt cx="993" cy="964"/>
          </a:xfrm>
        </p:grpSpPr>
        <p:cxnSp>
          <p:nvCxnSpPr>
            <p:cNvPr id="12" name="直接箭头连接符 11"/>
            <p:cNvCxnSpPr/>
            <p:nvPr/>
          </p:nvCxnSpPr>
          <p:spPr>
            <a:xfrm flipH="1">
              <a:off x="3856" y="7706"/>
              <a:ext cx="10" cy="82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4" name="文本框 13"/>
            <p:cNvSpPr txBox="1"/>
            <p:nvPr/>
          </p:nvSpPr>
          <p:spPr>
            <a:xfrm>
              <a:off x="2949" y="7706"/>
              <a:ext cx="907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i="1"/>
                <a:t>F</a:t>
              </a:r>
              <a:r>
                <a:rPr lang="en-US" altLang="zh-CN" sz="3200" i="1" baseline="-25000"/>
                <a:t>2</a:t>
              </a:r>
            </a:p>
          </p:txBody>
        </p:sp>
        <p:sp>
          <p:nvSpPr>
            <p:cNvPr id="15" name="椭圆 14"/>
            <p:cNvSpPr/>
            <p:nvPr/>
          </p:nvSpPr>
          <p:spPr>
            <a:xfrm>
              <a:off x="3792" y="7571"/>
              <a:ext cx="150" cy="15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7011670" y="4080510"/>
            <a:ext cx="817880" cy="1771015"/>
            <a:chOff x="5597" y="1946"/>
            <a:chExt cx="1288" cy="2789"/>
          </a:xfrm>
        </p:grpSpPr>
        <p:sp>
          <p:nvSpPr>
            <p:cNvPr id="23" name="椭圆 22"/>
            <p:cNvSpPr/>
            <p:nvPr/>
          </p:nvSpPr>
          <p:spPr>
            <a:xfrm>
              <a:off x="5597" y="4585"/>
              <a:ext cx="150" cy="15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4" name="直接箭头连接符 23"/>
            <p:cNvCxnSpPr/>
            <p:nvPr/>
          </p:nvCxnSpPr>
          <p:spPr>
            <a:xfrm flipV="1">
              <a:off x="5683" y="2146"/>
              <a:ext cx="4" cy="249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6" name="文本框 25"/>
            <p:cNvSpPr txBox="1"/>
            <p:nvPr/>
          </p:nvSpPr>
          <p:spPr>
            <a:xfrm>
              <a:off x="5978" y="1946"/>
              <a:ext cx="907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i="1"/>
                <a:t>F</a:t>
              </a:r>
              <a:r>
                <a:rPr lang="en-US" altLang="zh-CN" sz="3200" i="1" baseline="-25000"/>
                <a:t>1</a:t>
              </a: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5116195" y="5287010"/>
            <a:ext cx="835660" cy="837565"/>
            <a:chOff x="5013" y="7307"/>
            <a:chExt cx="1316" cy="1319"/>
          </a:xfrm>
        </p:grpSpPr>
        <p:sp>
          <p:nvSpPr>
            <p:cNvPr id="34" name="文本框 33"/>
            <p:cNvSpPr txBox="1"/>
            <p:nvPr/>
          </p:nvSpPr>
          <p:spPr>
            <a:xfrm>
              <a:off x="5013" y="7307"/>
              <a:ext cx="1317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i="1">
                  <a:solidFill>
                    <a:schemeClr val="tx1"/>
                  </a:solidFill>
                </a:rPr>
                <a:t>O</a:t>
              </a:r>
            </a:p>
          </p:txBody>
        </p:sp>
        <p:sp>
          <p:nvSpPr>
            <p:cNvPr id="35" name="椭圆 34"/>
            <p:cNvSpPr/>
            <p:nvPr/>
          </p:nvSpPr>
          <p:spPr>
            <a:xfrm>
              <a:off x="5013" y="8476"/>
              <a:ext cx="150" cy="15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37" name="直接连接符 36"/>
          <p:cNvCxnSpPr/>
          <p:nvPr/>
        </p:nvCxnSpPr>
        <p:spPr>
          <a:xfrm flipH="1">
            <a:off x="5154295" y="4602480"/>
            <a:ext cx="2540" cy="2089150"/>
          </a:xfrm>
          <a:prstGeom prst="line">
            <a:avLst/>
          </a:prstGeom>
          <a:ln w="28575"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54" name="组合 53"/>
          <p:cNvGrpSpPr/>
          <p:nvPr/>
        </p:nvGrpSpPr>
        <p:grpSpPr>
          <a:xfrm>
            <a:off x="8850630" y="1534160"/>
            <a:ext cx="759460" cy="624840"/>
            <a:chOff x="4976" y="6704"/>
            <a:chExt cx="1196" cy="984"/>
          </a:xfrm>
        </p:grpSpPr>
        <p:cxnSp>
          <p:nvCxnSpPr>
            <p:cNvPr id="55" name="直接箭头连接符 54"/>
            <p:cNvCxnSpPr/>
            <p:nvPr/>
          </p:nvCxnSpPr>
          <p:spPr>
            <a:xfrm flipH="1" flipV="1">
              <a:off x="4976" y="7139"/>
              <a:ext cx="595" cy="549"/>
            </a:xfrm>
            <a:prstGeom prst="straightConnector1">
              <a:avLst/>
            </a:prstGeom>
            <a:ln w="34925">
              <a:solidFill>
                <a:schemeClr val="accent2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56" name="文本框 55"/>
            <p:cNvSpPr txBox="1"/>
            <p:nvPr/>
          </p:nvSpPr>
          <p:spPr>
            <a:xfrm>
              <a:off x="4976" y="6704"/>
              <a:ext cx="119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i="1">
                  <a:solidFill>
                    <a:schemeClr val="bg1"/>
                  </a:solidFill>
                </a:rPr>
                <a:t>L</a:t>
              </a:r>
              <a:r>
                <a:rPr lang="en-US" altLang="zh-CN" sz="3200" i="1" baseline="-2500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9218930" y="2178685"/>
            <a:ext cx="1337310" cy="901065"/>
            <a:chOff x="9632" y="8612"/>
            <a:chExt cx="2106" cy="1419"/>
          </a:xfrm>
        </p:grpSpPr>
        <p:sp>
          <p:nvSpPr>
            <p:cNvPr id="58" name="文本框 57"/>
            <p:cNvSpPr txBox="1"/>
            <p:nvPr/>
          </p:nvSpPr>
          <p:spPr>
            <a:xfrm>
              <a:off x="10542" y="8612"/>
              <a:ext cx="119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i="1">
                  <a:solidFill>
                    <a:schemeClr val="bg1"/>
                  </a:solidFill>
                </a:rPr>
                <a:t>L</a:t>
              </a:r>
              <a:r>
                <a:rPr lang="en-US" altLang="zh-CN" sz="3200" i="1" baseline="-25000">
                  <a:solidFill>
                    <a:schemeClr val="bg1"/>
                  </a:solidFill>
                </a:rPr>
                <a:t>2</a:t>
              </a:r>
            </a:p>
          </p:txBody>
        </p:sp>
        <p:cxnSp>
          <p:nvCxnSpPr>
            <p:cNvPr id="59" name="直接箭头连接符 58"/>
            <p:cNvCxnSpPr/>
            <p:nvPr/>
          </p:nvCxnSpPr>
          <p:spPr>
            <a:xfrm>
              <a:off x="9632" y="8612"/>
              <a:ext cx="2106" cy="1419"/>
            </a:xfrm>
            <a:prstGeom prst="straightConnector1">
              <a:avLst/>
            </a:prstGeom>
            <a:ln w="34925">
              <a:solidFill>
                <a:schemeClr val="accent2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60" name="组合 59"/>
          <p:cNvGrpSpPr/>
          <p:nvPr/>
        </p:nvGrpSpPr>
        <p:grpSpPr>
          <a:xfrm>
            <a:off x="10289540" y="2604770"/>
            <a:ext cx="671195" cy="994410"/>
            <a:chOff x="3792" y="6525"/>
            <a:chExt cx="1057" cy="1566"/>
          </a:xfrm>
        </p:grpSpPr>
        <p:cxnSp>
          <p:nvCxnSpPr>
            <p:cNvPr id="61" name="直接箭头连接符 60"/>
            <p:cNvCxnSpPr/>
            <p:nvPr/>
          </p:nvCxnSpPr>
          <p:spPr>
            <a:xfrm flipV="1">
              <a:off x="3866" y="6525"/>
              <a:ext cx="926" cy="118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62" name="文本框 61"/>
            <p:cNvSpPr txBox="1"/>
            <p:nvPr/>
          </p:nvSpPr>
          <p:spPr>
            <a:xfrm>
              <a:off x="3942" y="7269"/>
              <a:ext cx="907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i="1">
                  <a:solidFill>
                    <a:schemeClr val="bg1"/>
                  </a:solidFill>
                </a:rPr>
                <a:t>F</a:t>
              </a:r>
              <a:r>
                <a:rPr lang="en-US" altLang="zh-CN" sz="3200" i="1" baseline="-2500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63" name="椭圆 62"/>
            <p:cNvSpPr/>
            <p:nvPr/>
          </p:nvSpPr>
          <p:spPr>
            <a:xfrm>
              <a:off x="3792" y="7571"/>
              <a:ext cx="150" cy="15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8643620" y="854710"/>
            <a:ext cx="1410970" cy="1249045"/>
            <a:chOff x="5597" y="2768"/>
            <a:chExt cx="2222" cy="1967"/>
          </a:xfrm>
        </p:grpSpPr>
        <p:sp>
          <p:nvSpPr>
            <p:cNvPr id="65" name="椭圆 64"/>
            <p:cNvSpPr/>
            <p:nvPr/>
          </p:nvSpPr>
          <p:spPr>
            <a:xfrm>
              <a:off x="5597" y="4585"/>
              <a:ext cx="150" cy="15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6" name="直接箭头连接符 65"/>
            <p:cNvCxnSpPr/>
            <p:nvPr/>
          </p:nvCxnSpPr>
          <p:spPr>
            <a:xfrm flipV="1">
              <a:off x="5683" y="2991"/>
              <a:ext cx="1171" cy="165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67" name="文本框 66"/>
            <p:cNvSpPr txBox="1"/>
            <p:nvPr/>
          </p:nvSpPr>
          <p:spPr>
            <a:xfrm>
              <a:off x="6912" y="2768"/>
              <a:ext cx="907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i="1">
                  <a:solidFill>
                    <a:schemeClr val="bg1"/>
                  </a:solidFill>
                </a:rPr>
                <a:t>F</a:t>
              </a:r>
              <a:r>
                <a:rPr lang="en-US" altLang="zh-CN" sz="3200" i="1" baseline="-2500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9064625" y="1821815"/>
            <a:ext cx="989965" cy="583565"/>
            <a:chOff x="5013" y="7707"/>
            <a:chExt cx="1559" cy="919"/>
          </a:xfrm>
        </p:grpSpPr>
        <p:sp>
          <p:nvSpPr>
            <p:cNvPr id="69" name="文本框 68"/>
            <p:cNvSpPr txBox="1"/>
            <p:nvPr/>
          </p:nvSpPr>
          <p:spPr>
            <a:xfrm>
              <a:off x="5255" y="7707"/>
              <a:ext cx="1317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i="1">
                  <a:solidFill>
                    <a:schemeClr val="bg1"/>
                  </a:solidFill>
                </a:rPr>
                <a:t>O</a:t>
              </a:r>
            </a:p>
          </p:txBody>
        </p:sp>
        <p:sp>
          <p:nvSpPr>
            <p:cNvPr id="70" name="椭圆 69"/>
            <p:cNvSpPr/>
            <p:nvPr/>
          </p:nvSpPr>
          <p:spPr>
            <a:xfrm>
              <a:off x="5013" y="8476"/>
              <a:ext cx="150" cy="15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71" name="直接连接符 70"/>
          <p:cNvCxnSpPr/>
          <p:nvPr/>
        </p:nvCxnSpPr>
        <p:spPr>
          <a:xfrm flipH="1">
            <a:off x="8404860" y="1259205"/>
            <a:ext cx="1533525" cy="2009775"/>
          </a:xfrm>
          <a:prstGeom prst="line">
            <a:avLst/>
          </a:prstGeom>
          <a:ln w="28575"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52667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1091565" y="1025525"/>
            <a:ext cx="334454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生活中的杠杆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7143115" y="2193290"/>
            <a:ext cx="4630506" cy="3453130"/>
            <a:chOff x="2702" y="1243"/>
            <a:chExt cx="6422" cy="4874"/>
          </a:xfrm>
        </p:grpSpPr>
        <p:pic>
          <p:nvPicPr>
            <p:cNvPr id="3" name="https://docer-ks3.wpscdn.cn/picture/24039215/a670ede84f774c5417b23983310d1413_612.jpg" descr="古典式,秤,白色背景,概念和主题,文件盘,水平画幅,无人,古老的,千克,背景分离"/>
            <p:cNvPicPr>
              <a:picLocks noChangeAspect="1"/>
            </p:cNvPicPr>
            <p:nvPr/>
          </p:nvPicPr>
          <p:blipFill>
            <a:blip r:embed="rId3"/>
            <a:srcRect l="6249" r="8359"/>
            <a:stretch>
              <a:fillRect/>
            </a:stretch>
          </p:blipFill>
          <p:spPr>
            <a:xfrm>
              <a:off x="2702" y="1243"/>
              <a:ext cx="6244" cy="4874"/>
            </a:xfrm>
            <a:prstGeom prst="rect">
              <a:avLst/>
            </a:prstGeom>
          </p:spPr>
        </p:pic>
        <p:grpSp>
          <p:nvGrpSpPr>
            <p:cNvPr id="31" name="组合 30"/>
            <p:cNvGrpSpPr/>
            <p:nvPr/>
          </p:nvGrpSpPr>
          <p:grpSpPr>
            <a:xfrm>
              <a:off x="4216" y="4438"/>
              <a:ext cx="1807" cy="939"/>
              <a:chOff x="6611" y="7044"/>
              <a:chExt cx="1807" cy="939"/>
            </a:xfrm>
          </p:grpSpPr>
          <p:cxnSp>
            <p:nvCxnSpPr>
              <p:cNvPr id="27" name="直接箭头连接符 26"/>
              <p:cNvCxnSpPr/>
              <p:nvPr/>
            </p:nvCxnSpPr>
            <p:spPr>
              <a:xfrm flipH="1" flipV="1">
                <a:off x="6611" y="7044"/>
                <a:ext cx="1807" cy="14"/>
              </a:xfrm>
              <a:prstGeom prst="straightConnector1">
                <a:avLst/>
              </a:prstGeom>
              <a:ln w="34925">
                <a:solidFill>
                  <a:schemeClr val="accent2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sp>
            <p:nvSpPr>
              <p:cNvPr id="28" name="文本框 27"/>
              <p:cNvSpPr txBox="1"/>
              <p:nvPr/>
            </p:nvSpPr>
            <p:spPr>
              <a:xfrm>
                <a:off x="6797" y="7246"/>
                <a:ext cx="1196" cy="7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 i="1">
                    <a:solidFill>
                      <a:schemeClr val="bg1"/>
                    </a:solidFill>
                  </a:rPr>
                  <a:t>L</a:t>
                </a:r>
                <a:r>
                  <a:rPr lang="en-US" altLang="zh-CN" sz="3200" i="1" baseline="-2500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5935" y="4434"/>
              <a:ext cx="1700" cy="920"/>
              <a:chOff x="12207" y="8872"/>
              <a:chExt cx="1700" cy="920"/>
            </a:xfrm>
          </p:grpSpPr>
          <p:sp>
            <p:nvSpPr>
              <p:cNvPr id="29" name="文本框 28"/>
              <p:cNvSpPr txBox="1"/>
              <p:nvPr/>
            </p:nvSpPr>
            <p:spPr>
              <a:xfrm>
                <a:off x="12541" y="9055"/>
                <a:ext cx="1196" cy="7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 i="1">
                    <a:solidFill>
                      <a:schemeClr val="bg1"/>
                    </a:solidFill>
                  </a:rPr>
                  <a:t>L</a:t>
                </a:r>
                <a:r>
                  <a:rPr lang="en-US" altLang="zh-CN" sz="3200" i="1" baseline="-25000">
                    <a:solidFill>
                      <a:schemeClr val="bg1"/>
                    </a:solidFill>
                  </a:rPr>
                  <a:t>2</a:t>
                </a:r>
              </a:p>
            </p:txBody>
          </p:sp>
          <p:cxnSp>
            <p:nvCxnSpPr>
              <p:cNvPr id="30" name="直接箭头连接符 29"/>
              <p:cNvCxnSpPr/>
              <p:nvPr/>
            </p:nvCxnSpPr>
            <p:spPr>
              <a:xfrm flipV="1">
                <a:off x="12207" y="8872"/>
                <a:ext cx="1700" cy="4"/>
              </a:xfrm>
              <a:prstGeom prst="straightConnector1">
                <a:avLst/>
              </a:prstGeom>
              <a:ln w="34925">
                <a:solidFill>
                  <a:schemeClr val="accent2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grpSp>
          <p:nvGrpSpPr>
            <p:cNvPr id="13" name="组合 12"/>
            <p:cNvGrpSpPr/>
            <p:nvPr/>
          </p:nvGrpSpPr>
          <p:grpSpPr>
            <a:xfrm>
              <a:off x="2990" y="3178"/>
              <a:ext cx="1346" cy="2330"/>
              <a:chOff x="2596" y="7571"/>
              <a:chExt cx="1346" cy="2330"/>
            </a:xfrm>
          </p:grpSpPr>
          <p:cxnSp>
            <p:nvCxnSpPr>
              <p:cNvPr id="16" name="直接箭头连接符 15"/>
              <p:cNvCxnSpPr/>
              <p:nvPr/>
            </p:nvCxnSpPr>
            <p:spPr>
              <a:xfrm flipH="1">
                <a:off x="3822" y="7706"/>
                <a:ext cx="44" cy="2195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sp>
            <p:nvSpPr>
              <p:cNvPr id="17" name="文本框 16"/>
              <p:cNvSpPr txBox="1"/>
              <p:nvPr/>
            </p:nvSpPr>
            <p:spPr>
              <a:xfrm>
                <a:off x="2596" y="8299"/>
                <a:ext cx="907" cy="7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i="1"/>
                  <a:t>F</a:t>
                </a:r>
                <a:r>
                  <a:rPr lang="en-US" altLang="zh-CN" sz="3200" i="1" baseline="-25000"/>
                  <a:t>2</a:t>
                </a:r>
              </a:p>
            </p:txBody>
          </p:sp>
          <p:sp>
            <p:nvSpPr>
              <p:cNvPr id="18" name="椭圆 17"/>
              <p:cNvSpPr/>
              <p:nvPr/>
            </p:nvSpPr>
            <p:spPr>
              <a:xfrm>
                <a:off x="3792" y="7571"/>
                <a:ext cx="150" cy="15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>
              <a:off x="7485" y="3178"/>
              <a:ext cx="1639" cy="2490"/>
              <a:chOff x="5597" y="4585"/>
              <a:chExt cx="1639" cy="2490"/>
            </a:xfrm>
          </p:grpSpPr>
          <p:sp>
            <p:nvSpPr>
              <p:cNvPr id="19" name="椭圆 18"/>
              <p:cNvSpPr/>
              <p:nvPr/>
            </p:nvSpPr>
            <p:spPr>
              <a:xfrm>
                <a:off x="5597" y="4585"/>
                <a:ext cx="150" cy="15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2" name="直接箭头连接符 1"/>
              <p:cNvCxnSpPr/>
              <p:nvPr/>
            </p:nvCxnSpPr>
            <p:spPr>
              <a:xfrm>
                <a:off x="5683" y="4645"/>
                <a:ext cx="4" cy="243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sp>
            <p:nvSpPr>
              <p:cNvPr id="22" name="文本框 21"/>
              <p:cNvSpPr txBox="1"/>
              <p:nvPr/>
            </p:nvSpPr>
            <p:spPr>
              <a:xfrm>
                <a:off x="6329" y="5225"/>
                <a:ext cx="907" cy="7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i="1"/>
                  <a:t>F</a:t>
                </a:r>
                <a:r>
                  <a:rPr lang="en-US" altLang="zh-CN" sz="3200" i="1" baseline="-25000"/>
                  <a:t>1</a:t>
                </a:r>
              </a:p>
            </p:txBody>
          </p:sp>
        </p:grpSp>
        <p:grpSp>
          <p:nvGrpSpPr>
            <p:cNvPr id="46" name="组合 45"/>
            <p:cNvGrpSpPr/>
            <p:nvPr/>
          </p:nvGrpSpPr>
          <p:grpSpPr>
            <a:xfrm>
              <a:off x="5612" y="2719"/>
              <a:ext cx="1317" cy="1107"/>
              <a:chOff x="4752" y="7519"/>
              <a:chExt cx="1317" cy="1107"/>
            </a:xfrm>
          </p:grpSpPr>
          <p:sp>
            <p:nvSpPr>
              <p:cNvPr id="47" name="文本框 46"/>
              <p:cNvSpPr txBox="1"/>
              <p:nvPr/>
            </p:nvSpPr>
            <p:spPr>
              <a:xfrm>
                <a:off x="4752" y="7519"/>
                <a:ext cx="1317" cy="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200" i="1">
                    <a:solidFill>
                      <a:schemeClr val="tx1"/>
                    </a:solidFill>
                  </a:rPr>
                  <a:t>O</a:t>
                </a:r>
              </a:p>
            </p:txBody>
          </p:sp>
          <p:sp>
            <p:nvSpPr>
              <p:cNvPr id="48" name="椭圆 47"/>
              <p:cNvSpPr/>
              <p:nvPr/>
            </p:nvSpPr>
            <p:spPr>
              <a:xfrm>
                <a:off x="5013" y="8476"/>
                <a:ext cx="150" cy="15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25" name="直接连接符 24"/>
            <p:cNvCxnSpPr/>
            <p:nvPr/>
          </p:nvCxnSpPr>
          <p:spPr>
            <a:xfrm>
              <a:off x="5933" y="3638"/>
              <a:ext cx="1" cy="1090"/>
            </a:xfrm>
            <a:prstGeom prst="line">
              <a:avLst/>
            </a:prstGeom>
            <a:ln w="28575">
              <a:prstDash val="dash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11" name="组合 10"/>
          <p:cNvGrpSpPr/>
          <p:nvPr/>
        </p:nvGrpSpPr>
        <p:grpSpPr>
          <a:xfrm>
            <a:off x="526670" y="1939002"/>
            <a:ext cx="295322" cy="210471"/>
            <a:chOff x="435463" y="1226414"/>
            <a:chExt cx="295380" cy="210512"/>
          </a:xfrm>
        </p:grpSpPr>
        <p:sp>
          <p:nvSpPr>
            <p:cNvPr id="12" name="矩形 11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1091565" y="1783715"/>
            <a:ext cx="22726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等臂杠杆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1091565" y="2459355"/>
            <a:ext cx="594360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/>
              <a:t>天平的</a:t>
            </a:r>
            <a:r>
              <a:rPr lang="zh-CN" altLang="en-US" sz="2800" b="1">
                <a:solidFill>
                  <a:srgbClr val="FF0000"/>
                </a:solidFill>
              </a:rPr>
              <a:t>动力臂和阻力臂相等</a:t>
            </a:r>
            <a:r>
              <a:rPr lang="zh-CN" altLang="en-US" sz="2800"/>
              <a:t>，是一种</a:t>
            </a:r>
            <a:r>
              <a:rPr lang="zh-CN" altLang="en-US" sz="2800" b="1">
                <a:solidFill>
                  <a:srgbClr val="FF0000"/>
                </a:solidFill>
              </a:rPr>
              <a:t>等臂杠杆</a:t>
            </a:r>
            <a:r>
              <a:rPr lang="zh-CN" altLang="en-US" sz="2800"/>
              <a:t>。</a:t>
            </a:r>
          </a:p>
        </p:txBody>
      </p:sp>
      <p:sp>
        <p:nvSpPr>
          <p:cNvPr id="39" name="文本框 38"/>
          <p:cNvSpPr txBox="1"/>
          <p:nvPr/>
        </p:nvSpPr>
        <p:spPr>
          <a:xfrm>
            <a:off x="1091565" y="4504690"/>
            <a:ext cx="5828030" cy="823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70000"/>
              </a:lnSpc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这类杠杆既不</a:t>
            </a:r>
            <a:r>
              <a:rPr lang="zh-CN" altLang="en-US" sz="2800" b="1" dirty="0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省力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，也不</a:t>
            </a:r>
            <a:r>
              <a:rPr lang="zh-CN" altLang="en-US" sz="2800" b="1" dirty="0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费力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endParaRPr lang="en-US" altLang="zh-CN" sz="28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52667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1091565" y="1025525"/>
            <a:ext cx="334454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生活中的杠杆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526670" y="1939002"/>
            <a:ext cx="295322" cy="210471"/>
            <a:chOff x="435463" y="1226414"/>
            <a:chExt cx="295380" cy="210512"/>
          </a:xfrm>
        </p:grpSpPr>
        <p:sp>
          <p:nvSpPr>
            <p:cNvPr id="12" name="矩形 11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1091565" y="1783715"/>
            <a:ext cx="29610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等臂杠杆的应用</a:t>
            </a:r>
          </a:p>
        </p:txBody>
      </p:sp>
      <p:pic>
        <p:nvPicPr>
          <p:cNvPr id="3" name="图片 2" descr="&amp;pky92127327082&amp;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795" y="3028950"/>
            <a:ext cx="3330575" cy="2219960"/>
          </a:xfrm>
          <a:prstGeom prst="rect">
            <a:avLst/>
          </a:prstGeom>
        </p:spPr>
      </p:pic>
      <p:pic>
        <p:nvPicPr>
          <p:cNvPr id="5" name="图片 4" descr="&amp;pky92109370840&amp;"/>
          <p:cNvPicPr>
            <a:picLocks noChangeAspect="1"/>
          </p:cNvPicPr>
          <p:nvPr/>
        </p:nvPicPr>
        <p:blipFill>
          <a:blip r:embed="rId4"/>
          <a:srcRect l="8782" t="19583" r="10683" b="1806"/>
          <a:stretch>
            <a:fillRect/>
          </a:stretch>
        </p:blipFill>
        <p:spPr>
          <a:xfrm>
            <a:off x="4730115" y="3023870"/>
            <a:ext cx="3419475" cy="2225040"/>
          </a:xfrm>
          <a:prstGeom prst="rect">
            <a:avLst/>
          </a:prstGeom>
        </p:spPr>
      </p:pic>
      <p:pic>
        <p:nvPicPr>
          <p:cNvPr id="100" name="图片 99"/>
          <p:cNvPicPr/>
          <p:nvPr/>
        </p:nvPicPr>
        <p:blipFill>
          <a:blip r:embed="rId5"/>
          <a:stretch>
            <a:fillRect/>
          </a:stretch>
        </p:blipFill>
        <p:spPr>
          <a:xfrm>
            <a:off x="8649335" y="2857500"/>
            <a:ext cx="2315210" cy="256286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52667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1091565" y="1025525"/>
            <a:ext cx="334454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生活中的杠杆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526670" y="1939002"/>
            <a:ext cx="295322" cy="210471"/>
            <a:chOff x="435463" y="1226414"/>
            <a:chExt cx="295380" cy="210512"/>
          </a:xfrm>
        </p:grpSpPr>
        <p:sp>
          <p:nvSpPr>
            <p:cNvPr id="12" name="矩形 11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1091565" y="1783715"/>
            <a:ext cx="22726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省力杠杆</a:t>
            </a:r>
          </a:p>
        </p:txBody>
      </p:sp>
      <p:grpSp>
        <p:nvGrpSpPr>
          <p:cNvPr id="25" name="组合 24"/>
          <p:cNvGrpSpPr>
            <a:grpSpLocks noChangeAspect="1"/>
          </p:cNvGrpSpPr>
          <p:nvPr/>
        </p:nvGrpSpPr>
        <p:grpSpPr>
          <a:xfrm>
            <a:off x="6878320" y="2305685"/>
            <a:ext cx="4967729" cy="3560445"/>
            <a:chOff x="12114" y="3454"/>
            <a:chExt cx="6541" cy="4688"/>
          </a:xfrm>
        </p:grpSpPr>
        <p:grpSp>
          <p:nvGrpSpPr>
            <p:cNvPr id="22" name="组合 21"/>
            <p:cNvGrpSpPr/>
            <p:nvPr/>
          </p:nvGrpSpPr>
          <p:grpSpPr>
            <a:xfrm>
              <a:off x="12114" y="3454"/>
              <a:ext cx="6541" cy="4688"/>
              <a:chOff x="6376" y="6112"/>
              <a:chExt cx="6541" cy="4688"/>
            </a:xfrm>
          </p:grpSpPr>
          <p:pic>
            <p:nvPicPr>
              <p:cNvPr id="2" name="图片 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504" y="6112"/>
                <a:ext cx="6413" cy="4688"/>
              </a:xfrm>
              <a:prstGeom prst="rect">
                <a:avLst/>
              </a:prstGeom>
            </p:spPr>
          </p:pic>
          <p:grpSp>
            <p:nvGrpSpPr>
              <p:cNvPr id="5" name="组合 4"/>
              <p:cNvGrpSpPr/>
              <p:nvPr/>
            </p:nvGrpSpPr>
            <p:grpSpPr>
              <a:xfrm>
                <a:off x="7281" y="9939"/>
                <a:ext cx="1198" cy="848"/>
                <a:chOff x="4862" y="7051"/>
                <a:chExt cx="1198" cy="848"/>
              </a:xfrm>
            </p:grpSpPr>
            <p:cxnSp>
              <p:nvCxnSpPr>
                <p:cNvPr id="3" name="直接箭头连接符 2"/>
                <p:cNvCxnSpPr/>
                <p:nvPr/>
              </p:nvCxnSpPr>
              <p:spPr>
                <a:xfrm flipH="1">
                  <a:off x="4862" y="7051"/>
                  <a:ext cx="833" cy="8"/>
                </a:xfrm>
                <a:prstGeom prst="straightConnector1">
                  <a:avLst/>
                </a:prstGeom>
                <a:ln w="34925">
                  <a:solidFill>
                    <a:schemeClr val="accent2"/>
                  </a:solidFill>
                  <a:headEnd type="arrow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sp>
              <p:nvSpPr>
                <p:cNvPr id="9" name="文本框 8"/>
                <p:cNvSpPr txBox="1"/>
                <p:nvPr/>
              </p:nvSpPr>
              <p:spPr>
                <a:xfrm>
                  <a:off x="4864" y="7212"/>
                  <a:ext cx="1196" cy="6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2800" i="1"/>
                    <a:t>L</a:t>
                  </a:r>
                  <a:r>
                    <a:rPr lang="en-US" altLang="zh-CN" sz="3200" i="1" baseline="-25000"/>
                    <a:t>2</a:t>
                  </a: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8125" y="6751"/>
                <a:ext cx="2999" cy="862"/>
                <a:chOff x="10151" y="8032"/>
                <a:chExt cx="2999" cy="862"/>
              </a:xfrm>
            </p:grpSpPr>
            <p:sp>
              <p:nvSpPr>
                <p:cNvPr id="15" name="文本框 14"/>
                <p:cNvSpPr txBox="1"/>
                <p:nvPr/>
              </p:nvSpPr>
              <p:spPr>
                <a:xfrm>
                  <a:off x="10538" y="8032"/>
                  <a:ext cx="1196" cy="6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2800" i="1"/>
                    <a:t>L</a:t>
                  </a:r>
                  <a:r>
                    <a:rPr lang="en-US" altLang="zh-CN" sz="3200" i="1" baseline="-25000"/>
                    <a:t>1</a:t>
                  </a:r>
                </a:p>
              </p:txBody>
            </p:sp>
            <p:cxnSp>
              <p:nvCxnSpPr>
                <p:cNvPr id="16" name="直接箭头连接符 15"/>
                <p:cNvCxnSpPr/>
                <p:nvPr/>
              </p:nvCxnSpPr>
              <p:spPr>
                <a:xfrm>
                  <a:off x="10151" y="8876"/>
                  <a:ext cx="2999" cy="18"/>
                </a:xfrm>
                <a:prstGeom prst="straightConnector1">
                  <a:avLst/>
                </a:prstGeom>
                <a:ln w="34925">
                  <a:solidFill>
                    <a:schemeClr val="accent2"/>
                  </a:solidFill>
                  <a:headEnd type="arrow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组合 16"/>
              <p:cNvGrpSpPr/>
              <p:nvPr/>
            </p:nvGrpSpPr>
            <p:grpSpPr>
              <a:xfrm>
                <a:off x="6376" y="9645"/>
                <a:ext cx="993" cy="964"/>
                <a:chOff x="2949" y="7571"/>
                <a:chExt cx="993" cy="964"/>
              </a:xfrm>
            </p:grpSpPr>
            <p:cxnSp>
              <p:nvCxnSpPr>
                <p:cNvPr id="18" name="直接箭头连接符 17"/>
                <p:cNvCxnSpPr/>
                <p:nvPr/>
              </p:nvCxnSpPr>
              <p:spPr>
                <a:xfrm flipH="1">
                  <a:off x="3856" y="7706"/>
                  <a:ext cx="10" cy="829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sp>
              <p:nvSpPr>
                <p:cNvPr id="19" name="文本框 18"/>
                <p:cNvSpPr txBox="1"/>
                <p:nvPr/>
              </p:nvSpPr>
              <p:spPr>
                <a:xfrm>
                  <a:off x="2949" y="7706"/>
                  <a:ext cx="907" cy="6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800" i="1"/>
                    <a:t>F</a:t>
                  </a:r>
                  <a:r>
                    <a:rPr lang="en-US" altLang="zh-CN" sz="3200" i="1" baseline="-25000"/>
                    <a:t>2</a:t>
                  </a:r>
                </a:p>
              </p:txBody>
            </p:sp>
            <p:sp>
              <p:nvSpPr>
                <p:cNvPr id="20" name="椭圆 19"/>
                <p:cNvSpPr/>
                <p:nvPr/>
              </p:nvSpPr>
              <p:spPr>
                <a:xfrm>
                  <a:off x="3792" y="7571"/>
                  <a:ext cx="150" cy="15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1" name="组合 20"/>
              <p:cNvGrpSpPr/>
              <p:nvPr/>
            </p:nvGrpSpPr>
            <p:grpSpPr>
              <a:xfrm>
                <a:off x="11042" y="6426"/>
                <a:ext cx="1288" cy="2789"/>
                <a:chOff x="5597" y="1946"/>
                <a:chExt cx="1288" cy="2789"/>
              </a:xfrm>
            </p:grpSpPr>
            <p:sp>
              <p:nvSpPr>
                <p:cNvPr id="23" name="椭圆 22"/>
                <p:cNvSpPr/>
                <p:nvPr/>
              </p:nvSpPr>
              <p:spPr>
                <a:xfrm>
                  <a:off x="5597" y="4585"/>
                  <a:ext cx="150" cy="15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cxnSp>
              <p:nvCxnSpPr>
                <p:cNvPr id="24" name="直接箭头连接符 23"/>
                <p:cNvCxnSpPr/>
                <p:nvPr/>
              </p:nvCxnSpPr>
              <p:spPr>
                <a:xfrm flipV="1">
                  <a:off x="5683" y="2146"/>
                  <a:ext cx="4" cy="2499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sp>
              <p:nvSpPr>
                <p:cNvPr id="26" name="文本框 25"/>
                <p:cNvSpPr txBox="1"/>
                <p:nvPr/>
              </p:nvSpPr>
              <p:spPr>
                <a:xfrm>
                  <a:off x="5978" y="1946"/>
                  <a:ext cx="907" cy="6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800" i="1"/>
                    <a:t>F</a:t>
                  </a:r>
                  <a:r>
                    <a:rPr lang="en-US" altLang="zh-CN" sz="3200" i="1" baseline="-25000"/>
                    <a:t>1</a:t>
                  </a:r>
                </a:p>
              </p:txBody>
            </p:sp>
          </p:grpSp>
          <p:grpSp>
            <p:nvGrpSpPr>
              <p:cNvPr id="33" name="组合 32"/>
              <p:cNvGrpSpPr/>
              <p:nvPr/>
            </p:nvGrpSpPr>
            <p:grpSpPr>
              <a:xfrm>
                <a:off x="8057" y="8326"/>
                <a:ext cx="1317" cy="1319"/>
                <a:chOff x="5013" y="7307"/>
                <a:chExt cx="1317" cy="1319"/>
              </a:xfrm>
            </p:grpSpPr>
            <p:sp>
              <p:nvSpPr>
                <p:cNvPr id="34" name="文本框 33"/>
                <p:cNvSpPr txBox="1"/>
                <p:nvPr/>
              </p:nvSpPr>
              <p:spPr>
                <a:xfrm>
                  <a:off x="5013" y="7307"/>
                  <a:ext cx="1317" cy="76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3200" i="1">
                      <a:solidFill>
                        <a:schemeClr val="tx1"/>
                      </a:solidFill>
                    </a:rPr>
                    <a:t>O</a:t>
                  </a:r>
                </a:p>
              </p:txBody>
            </p:sp>
            <p:sp>
              <p:nvSpPr>
                <p:cNvPr id="35" name="椭圆 34"/>
                <p:cNvSpPr/>
                <p:nvPr/>
              </p:nvSpPr>
              <p:spPr>
                <a:xfrm>
                  <a:off x="5013" y="8476"/>
                  <a:ext cx="150" cy="15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cxnSp>
          <p:nvCxnSpPr>
            <p:cNvPr id="37" name="直接连接符 36"/>
            <p:cNvCxnSpPr/>
            <p:nvPr/>
          </p:nvCxnSpPr>
          <p:spPr>
            <a:xfrm flipH="1">
              <a:off x="13863" y="4590"/>
              <a:ext cx="4" cy="3290"/>
            </a:xfrm>
            <a:prstGeom prst="line">
              <a:avLst/>
            </a:prstGeom>
            <a:ln w="28575">
              <a:prstDash val="dash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27" name="文本框 26"/>
          <p:cNvSpPr txBox="1"/>
          <p:nvPr/>
        </p:nvSpPr>
        <p:spPr>
          <a:xfrm>
            <a:off x="1152525" y="2537460"/>
            <a:ext cx="4944110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利用右图中的撬棒，只要用很小的力，就能撬动很重的石头。它的</a:t>
            </a:r>
            <a:r>
              <a:rPr lang="zh-CN" altLang="en-US" sz="2800" b="1">
                <a:solidFill>
                  <a:srgbClr val="FF0000"/>
                </a:solidFill>
              </a:rPr>
              <a:t>动力臂比阻力臂长</a:t>
            </a:r>
            <a:r>
              <a:rPr lang="zh-CN" altLang="en-US" sz="2800"/>
              <a:t>，这类杠杆是</a:t>
            </a:r>
            <a:r>
              <a:rPr lang="zh-CN" altLang="en-US" sz="2800" b="1">
                <a:solidFill>
                  <a:srgbClr val="FF0000"/>
                </a:solidFill>
              </a:rPr>
              <a:t>省力杠杆</a:t>
            </a:r>
            <a:r>
              <a:rPr lang="zh-CN" altLang="en-US" sz="2800"/>
              <a:t>。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1153160" y="4445000"/>
            <a:ext cx="508571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这类杠杆虽然省力，但是动力作用点移动的距离比阻力作用点移动的距离大，</a:t>
            </a:r>
            <a:r>
              <a:rPr lang="zh-CN" altLang="en-US" sz="2800" b="1">
                <a:solidFill>
                  <a:schemeClr val="accent5"/>
                </a:solidFill>
              </a:rPr>
              <a:t>省了力，却费了距离</a:t>
            </a:r>
            <a:r>
              <a:rPr lang="zh-CN" altLang="en-US" sz="2800"/>
              <a:t>。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52667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1091565" y="1025525"/>
            <a:ext cx="334454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生活中的杠杆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526670" y="1939002"/>
            <a:ext cx="295322" cy="210471"/>
            <a:chOff x="435463" y="1226414"/>
            <a:chExt cx="295380" cy="210512"/>
          </a:xfrm>
        </p:grpSpPr>
        <p:sp>
          <p:nvSpPr>
            <p:cNvPr id="12" name="矩形 11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1091565" y="1783715"/>
            <a:ext cx="29610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省力杠杆的应用</a:t>
            </a:r>
          </a:p>
        </p:txBody>
      </p:sp>
      <p:pic>
        <p:nvPicPr>
          <p:cNvPr id="9" name="图片 8" descr="&amp;pky8466837608&amp;"/>
          <p:cNvPicPr/>
          <p:nvPr/>
        </p:nvPicPr>
        <p:blipFill>
          <a:blip r:embed="rId3"/>
          <a:srcRect l="26971" t="13574"/>
          <a:stretch>
            <a:fillRect/>
          </a:stretch>
        </p:blipFill>
        <p:spPr>
          <a:xfrm>
            <a:off x="3333115" y="3234055"/>
            <a:ext cx="2630805" cy="2017395"/>
          </a:xfrm>
          <a:prstGeom prst="rect">
            <a:avLst/>
          </a:prstGeom>
        </p:spPr>
      </p:pic>
      <p:pic>
        <p:nvPicPr>
          <p:cNvPr id="103" name="图片 102"/>
          <p:cNvPicPr/>
          <p:nvPr/>
        </p:nvPicPr>
        <p:blipFill>
          <a:blip r:embed="rId4"/>
          <a:srcRect l="7083" r="4479"/>
          <a:stretch>
            <a:fillRect/>
          </a:stretch>
        </p:blipFill>
        <p:spPr>
          <a:xfrm>
            <a:off x="6133465" y="3261360"/>
            <a:ext cx="2630805" cy="20173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" name="图片 103"/>
          <p:cNvPicPr/>
          <p:nvPr/>
        </p:nvPicPr>
        <p:blipFill>
          <a:blip r:embed="rId5"/>
          <a:stretch>
            <a:fillRect/>
          </a:stretch>
        </p:blipFill>
        <p:spPr>
          <a:xfrm>
            <a:off x="8933815" y="3288665"/>
            <a:ext cx="2630805" cy="20173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https://docer-ks3.wpscdn.cn/picture/188838911/1a5258cbb3fe798bbf31a9a33a4e9970_612.jpg" descr="钢丝钳的工具"/>
          <p:cNvPicPr>
            <a:picLocks noChangeAspect="1"/>
          </p:cNvPicPr>
          <p:nvPr/>
        </p:nvPicPr>
        <p:blipFill>
          <a:blip r:embed="rId6"/>
          <a:srcRect l="5256" r="8089"/>
          <a:stretch>
            <a:fillRect/>
          </a:stretch>
        </p:blipFill>
        <p:spPr>
          <a:xfrm>
            <a:off x="483235" y="3222625"/>
            <a:ext cx="2680335" cy="207073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52667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1091565" y="1025525"/>
            <a:ext cx="334454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生活中的杠杆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526670" y="1939002"/>
            <a:ext cx="295322" cy="210471"/>
            <a:chOff x="435463" y="1226414"/>
            <a:chExt cx="295380" cy="210512"/>
          </a:xfrm>
        </p:grpSpPr>
        <p:sp>
          <p:nvSpPr>
            <p:cNvPr id="12" name="矩形 11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1091565" y="1783715"/>
            <a:ext cx="22726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费力杠杆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925195" y="2354580"/>
            <a:ext cx="636714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/>
              <a:t>人坐在船上观察，划船时船桨的轴是不动的，所以，轴的位置是支点。手加在桨上的动力比水对桨的阻力大，但是手只要移动较小的距离，就能使桨在水中移动较大的距离。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924560" y="5393055"/>
            <a:ext cx="63677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/>
              <a:t>这类杠杆动力作用点移动的距离比阻力作用点移动的距离小，</a:t>
            </a:r>
            <a:r>
              <a:rPr lang="zh-CN" altLang="en-US" sz="2400" b="1">
                <a:solidFill>
                  <a:schemeClr val="accent5"/>
                </a:solidFill>
              </a:rPr>
              <a:t>虽然费力，但省了距离</a:t>
            </a:r>
            <a:r>
              <a:rPr lang="zh-CN" altLang="en-US" sz="2400"/>
              <a:t>。</a:t>
            </a:r>
          </a:p>
        </p:txBody>
      </p:sp>
      <p:grpSp>
        <p:nvGrpSpPr>
          <p:cNvPr id="5" name="组合 4"/>
          <p:cNvGrpSpPr>
            <a:grpSpLocks noChangeAspect="1"/>
          </p:cNvGrpSpPr>
          <p:nvPr/>
        </p:nvGrpSpPr>
        <p:grpSpPr>
          <a:xfrm>
            <a:off x="7290435" y="2670175"/>
            <a:ext cx="4816475" cy="2946400"/>
            <a:chOff x="9548" y="1243"/>
            <a:chExt cx="7960" cy="4869"/>
          </a:xfrm>
        </p:grpSpPr>
        <p:pic>
          <p:nvPicPr>
            <p:cNvPr id="21" name="图片 20" descr="&amp;pky8847408960&amp;"/>
            <p:cNvPicPr>
              <a:picLocks noChangeAspect="1"/>
            </p:cNvPicPr>
            <p:nvPr/>
          </p:nvPicPr>
          <p:blipFill>
            <a:blip r:embed="rId3">
              <a:lum bright="6000"/>
            </a:blip>
            <a:srcRect l="29381" t="30734" r="23407" b="29000"/>
            <a:stretch>
              <a:fillRect/>
            </a:stretch>
          </p:blipFill>
          <p:spPr>
            <a:xfrm>
              <a:off x="9548" y="1243"/>
              <a:ext cx="7960" cy="4869"/>
            </a:xfrm>
            <a:prstGeom prst="rect">
              <a:avLst/>
            </a:prstGeom>
          </p:spPr>
        </p:pic>
        <p:grpSp>
          <p:nvGrpSpPr>
            <p:cNvPr id="54" name="组合 53"/>
            <p:cNvGrpSpPr/>
            <p:nvPr/>
          </p:nvGrpSpPr>
          <p:grpSpPr>
            <a:xfrm>
              <a:off x="13938" y="2416"/>
              <a:ext cx="1196" cy="984"/>
              <a:chOff x="4976" y="6704"/>
              <a:chExt cx="1196" cy="984"/>
            </a:xfrm>
          </p:grpSpPr>
          <p:cxnSp>
            <p:nvCxnSpPr>
              <p:cNvPr id="55" name="直接箭头连接符 54"/>
              <p:cNvCxnSpPr/>
              <p:nvPr/>
            </p:nvCxnSpPr>
            <p:spPr>
              <a:xfrm flipH="1" flipV="1">
                <a:off x="4976" y="7139"/>
                <a:ext cx="595" cy="549"/>
              </a:xfrm>
              <a:prstGeom prst="straightConnector1">
                <a:avLst/>
              </a:prstGeom>
              <a:ln w="34925">
                <a:solidFill>
                  <a:schemeClr val="accent2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sp>
            <p:nvSpPr>
              <p:cNvPr id="56" name="文本框 55"/>
              <p:cNvSpPr txBox="1"/>
              <p:nvPr/>
            </p:nvSpPr>
            <p:spPr>
              <a:xfrm>
                <a:off x="4976" y="6704"/>
                <a:ext cx="1196" cy="8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 i="1">
                    <a:solidFill>
                      <a:schemeClr val="bg1"/>
                    </a:solidFill>
                  </a:rPr>
                  <a:t>L</a:t>
                </a:r>
                <a:r>
                  <a:rPr lang="en-US" altLang="zh-CN" sz="3200" i="1" baseline="-2500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  <p:grpSp>
          <p:nvGrpSpPr>
            <p:cNvPr id="57" name="组合 56"/>
            <p:cNvGrpSpPr/>
            <p:nvPr/>
          </p:nvGrpSpPr>
          <p:grpSpPr>
            <a:xfrm>
              <a:off x="14518" y="3431"/>
              <a:ext cx="2106" cy="1419"/>
              <a:chOff x="9632" y="8612"/>
              <a:chExt cx="2106" cy="1419"/>
            </a:xfrm>
          </p:grpSpPr>
          <p:sp>
            <p:nvSpPr>
              <p:cNvPr id="58" name="文本框 57"/>
              <p:cNvSpPr txBox="1"/>
              <p:nvPr/>
            </p:nvSpPr>
            <p:spPr>
              <a:xfrm>
                <a:off x="10542" y="8612"/>
                <a:ext cx="1196" cy="8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 i="1">
                    <a:solidFill>
                      <a:schemeClr val="bg1"/>
                    </a:solidFill>
                  </a:rPr>
                  <a:t>L</a:t>
                </a:r>
                <a:r>
                  <a:rPr lang="en-US" altLang="zh-CN" sz="3200" i="1" baseline="-25000">
                    <a:solidFill>
                      <a:schemeClr val="bg1"/>
                    </a:solidFill>
                  </a:rPr>
                  <a:t>2</a:t>
                </a:r>
              </a:p>
            </p:txBody>
          </p:sp>
          <p:cxnSp>
            <p:nvCxnSpPr>
              <p:cNvPr id="59" name="直接箭头连接符 58"/>
              <p:cNvCxnSpPr/>
              <p:nvPr/>
            </p:nvCxnSpPr>
            <p:spPr>
              <a:xfrm>
                <a:off x="9632" y="8612"/>
                <a:ext cx="2106" cy="1419"/>
              </a:xfrm>
              <a:prstGeom prst="straightConnector1">
                <a:avLst/>
              </a:prstGeom>
              <a:ln w="34925">
                <a:solidFill>
                  <a:schemeClr val="accent2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grpSp>
          <p:nvGrpSpPr>
            <p:cNvPr id="60" name="组合 59"/>
            <p:cNvGrpSpPr/>
            <p:nvPr/>
          </p:nvGrpSpPr>
          <p:grpSpPr>
            <a:xfrm>
              <a:off x="16204" y="4102"/>
              <a:ext cx="1057" cy="1607"/>
              <a:chOff x="3792" y="6525"/>
              <a:chExt cx="1057" cy="1607"/>
            </a:xfrm>
          </p:grpSpPr>
          <p:cxnSp>
            <p:nvCxnSpPr>
              <p:cNvPr id="61" name="直接箭头连接符 60"/>
              <p:cNvCxnSpPr/>
              <p:nvPr/>
            </p:nvCxnSpPr>
            <p:spPr>
              <a:xfrm flipV="1">
                <a:off x="3866" y="6525"/>
                <a:ext cx="926" cy="1181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sp>
            <p:nvSpPr>
              <p:cNvPr id="62" name="文本框 61"/>
              <p:cNvSpPr txBox="1"/>
              <p:nvPr/>
            </p:nvSpPr>
            <p:spPr>
              <a:xfrm>
                <a:off x="3942" y="7269"/>
                <a:ext cx="907" cy="8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i="1">
                    <a:solidFill>
                      <a:schemeClr val="bg1"/>
                    </a:solidFill>
                  </a:rPr>
                  <a:t>F</a:t>
                </a:r>
                <a:r>
                  <a:rPr lang="en-US" altLang="zh-CN" sz="3200" i="1" baseline="-25000">
                    <a:solidFill>
                      <a:schemeClr val="bg1"/>
                    </a:solidFill>
                  </a:rPr>
                  <a:t>2</a:t>
                </a:r>
              </a:p>
            </p:txBody>
          </p:sp>
          <p:sp>
            <p:nvSpPr>
              <p:cNvPr id="63" name="椭圆 62"/>
              <p:cNvSpPr/>
              <p:nvPr/>
            </p:nvSpPr>
            <p:spPr>
              <a:xfrm>
                <a:off x="3792" y="7571"/>
                <a:ext cx="150" cy="15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4" name="组合 63"/>
            <p:cNvGrpSpPr/>
            <p:nvPr/>
          </p:nvGrpSpPr>
          <p:grpSpPr>
            <a:xfrm>
              <a:off x="13612" y="1346"/>
              <a:ext cx="2222" cy="1967"/>
              <a:chOff x="5597" y="2768"/>
              <a:chExt cx="2222" cy="1967"/>
            </a:xfrm>
          </p:grpSpPr>
          <p:sp>
            <p:nvSpPr>
              <p:cNvPr id="65" name="椭圆 64"/>
              <p:cNvSpPr/>
              <p:nvPr/>
            </p:nvSpPr>
            <p:spPr>
              <a:xfrm>
                <a:off x="5597" y="4585"/>
                <a:ext cx="150" cy="15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66" name="直接箭头连接符 65"/>
              <p:cNvCxnSpPr/>
              <p:nvPr/>
            </p:nvCxnSpPr>
            <p:spPr>
              <a:xfrm flipV="1">
                <a:off x="5683" y="2991"/>
                <a:ext cx="1171" cy="1654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sp>
            <p:nvSpPr>
              <p:cNvPr id="67" name="文本框 66"/>
              <p:cNvSpPr txBox="1"/>
              <p:nvPr/>
            </p:nvSpPr>
            <p:spPr>
              <a:xfrm>
                <a:off x="6912" y="2768"/>
                <a:ext cx="907" cy="8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i="1">
                    <a:solidFill>
                      <a:schemeClr val="bg1"/>
                    </a:solidFill>
                  </a:rPr>
                  <a:t>F</a:t>
                </a:r>
                <a:r>
                  <a:rPr lang="en-US" altLang="zh-CN" sz="3200" i="1" baseline="-2500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  <p:grpSp>
          <p:nvGrpSpPr>
            <p:cNvPr id="68" name="组合 67"/>
            <p:cNvGrpSpPr/>
            <p:nvPr/>
          </p:nvGrpSpPr>
          <p:grpSpPr>
            <a:xfrm>
              <a:off x="14275" y="2869"/>
              <a:ext cx="1559" cy="964"/>
              <a:chOff x="5013" y="7707"/>
              <a:chExt cx="1559" cy="964"/>
            </a:xfrm>
          </p:grpSpPr>
          <p:sp>
            <p:nvSpPr>
              <p:cNvPr id="69" name="文本框 68"/>
              <p:cNvSpPr txBox="1"/>
              <p:nvPr/>
            </p:nvSpPr>
            <p:spPr>
              <a:xfrm>
                <a:off x="5255" y="7707"/>
                <a:ext cx="1317" cy="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200" i="1">
                    <a:solidFill>
                      <a:schemeClr val="bg1"/>
                    </a:solidFill>
                  </a:rPr>
                  <a:t>O</a:t>
                </a:r>
              </a:p>
            </p:txBody>
          </p:sp>
          <p:sp>
            <p:nvSpPr>
              <p:cNvPr id="70" name="椭圆 69"/>
              <p:cNvSpPr/>
              <p:nvPr/>
            </p:nvSpPr>
            <p:spPr>
              <a:xfrm>
                <a:off x="5013" y="8476"/>
                <a:ext cx="150" cy="15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71" name="直接连接符 70"/>
            <p:cNvCxnSpPr/>
            <p:nvPr/>
          </p:nvCxnSpPr>
          <p:spPr>
            <a:xfrm flipH="1">
              <a:off x="13236" y="1983"/>
              <a:ext cx="2415" cy="3165"/>
            </a:xfrm>
            <a:prstGeom prst="line">
              <a:avLst/>
            </a:prstGeom>
            <a:ln w="28575">
              <a:prstDash val="dash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13" name="文本框 12"/>
          <p:cNvSpPr txBox="1"/>
          <p:nvPr/>
        </p:nvSpPr>
        <p:spPr>
          <a:xfrm>
            <a:off x="924560" y="4243070"/>
            <a:ext cx="63665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/>
              <a:t>这类杠杆的特点是，杠杆的</a:t>
            </a:r>
            <a:r>
              <a:rPr lang="zh-CN" altLang="en-US" sz="2400" b="1">
                <a:solidFill>
                  <a:srgbClr val="FF0000"/>
                </a:solidFill>
              </a:rPr>
              <a:t>动力臂比阻力臂短</a:t>
            </a:r>
            <a:r>
              <a:rPr lang="zh-CN" altLang="en-US" sz="2400"/>
              <a:t>，</a:t>
            </a:r>
            <a:r>
              <a:rPr lang="zh-CN" altLang="en-US" sz="2400" b="1">
                <a:solidFill>
                  <a:srgbClr val="FF0000"/>
                </a:solidFill>
              </a:rPr>
              <a:t>动力比阻力大</a:t>
            </a:r>
            <a:r>
              <a:rPr lang="zh-CN" altLang="en-US" sz="2400"/>
              <a:t>，所以这类杠杆是</a:t>
            </a:r>
            <a:r>
              <a:rPr lang="zh-CN" altLang="en-US" sz="2400" b="1">
                <a:solidFill>
                  <a:srgbClr val="FF0000"/>
                </a:solidFill>
              </a:rPr>
              <a:t>费力杠杆</a:t>
            </a:r>
            <a:r>
              <a:rPr lang="zh-CN" altLang="en-US" sz="2400"/>
              <a:t>。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06b1ddd2-8e64-49f2-a748-1aeef806867a}"/>
  <p:tag name="TABLE_ENDDRAG_ORIGIN_RECT" val="714*332"/>
  <p:tag name="TABLE_ENDDRAG_RECT" val="133*188*714*33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heme/theme1.xml><?xml version="1.0" encoding="utf-8"?>
<a:theme xmlns:a="http://schemas.openxmlformats.org/drawingml/2006/main" name="木牍原创课件-封面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木牍原创课件-目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木牍原创课件-内文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961</Words>
  <Application>Microsoft Office PowerPoint</Application>
  <PresentationFormat>宽屏</PresentationFormat>
  <Paragraphs>110</Paragraphs>
  <Slides>18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18</vt:i4>
      </vt:variant>
    </vt:vector>
  </HeadingPairs>
  <TitlesOfParts>
    <vt:vector size="29" baseType="lpstr">
      <vt:lpstr>方正教材规范楷体_GBK</vt:lpstr>
      <vt:lpstr>楷体</vt:lpstr>
      <vt:lpstr>微软雅黑</vt:lpstr>
      <vt:lpstr>Arial</vt:lpstr>
      <vt:lpstr>Calibri</vt:lpstr>
      <vt:lpstr>Calibri Light</vt:lpstr>
      <vt:lpstr>Cambria Math</vt:lpstr>
      <vt:lpstr>Times New Roman</vt:lpstr>
      <vt:lpstr>木牍原创课件-封面</vt:lpstr>
      <vt:lpstr>木牍原创课件-目录</vt:lpstr>
      <vt:lpstr>木牍原创课件-内文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>Administrator</cp:lastModifiedBy>
  <cp:revision>1</cp:revision>
  <dcterms:created xsi:type="dcterms:W3CDTF">2019-06-19T02:08:00Z</dcterms:created>
  <dcterms:modified xsi:type="dcterms:W3CDTF">2025-05-26T13:01:30Z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2052-12.1.0.20784</vt:lpwstr>
  </property>
  <property fmtid="{D5CDD505-2E9C-101B-9397-08002B2CF9AE}" pid="3" name="ICV">
    <vt:lpwstr>BDCA6CC7CC9A40ECAF8CDAC1377E0517_11</vt:lpwstr>
  </property>
</Properties>
</file>