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55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7" r:id="rId16"/>
    <p:sldId id="269" r:id="rId17"/>
    <p:sldId id="274" r:id="rId18"/>
    <p:sldId id="275" r:id="rId19"/>
    <p:sldId id="279" r:id="rId20"/>
    <p:sldId id="276" r:id="rId21"/>
    <p:sldId id="277" r:id="rId22"/>
    <p:sldId id="280" r:id="rId23"/>
    <p:sldId id="281" r:id="rId24"/>
    <p:sldId id="286" r:id="rId25"/>
    <p:sldId id="270" r:id="rId26"/>
    <p:sldId id="271" r:id="rId27"/>
    <p:sldId id="272" r:id="rId28"/>
    <p:sldId id="273" r:id="rId29"/>
    <p:sldId id="282" r:id="rId30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418" y="72"/>
      </p:cViewPr>
      <p:guideLst>
        <p:guide orient="horz" pos="215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堂小结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课堂小结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后作业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课后作业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前言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67982" y="28888"/>
            <a:ext cx="139811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前</a:t>
            </a:r>
            <a:r>
              <a:rPr lang="en-US" altLang="zh-CN" sz="2935" b="1">
                <a:solidFill>
                  <a:schemeClr val="bg1"/>
                </a:solidFill>
              </a:rPr>
              <a:t>  </a:t>
            </a:r>
            <a:r>
              <a:rPr lang="zh-CN" altLang="en-US" sz="2935" b="1">
                <a:solidFill>
                  <a:schemeClr val="bg1"/>
                </a:solidFill>
              </a:rPr>
              <a:t>言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导入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导入新课</a:t>
            </a:r>
            <a:endParaRPr lang="en-US" altLang="zh-CN" sz="293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讲授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讲授新课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习题解析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习题解析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矩形 169"/>
          <p:cNvSpPr/>
          <p:nvPr userDrawn="1"/>
        </p:nvSpPr>
        <p:spPr>
          <a:xfrm>
            <a:off x="0" y="1303655"/>
            <a:ext cx="12192000" cy="4018280"/>
          </a:xfrm>
          <a:prstGeom prst="rect">
            <a:avLst/>
          </a:prstGeom>
          <a:solidFill>
            <a:srgbClr val="008D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cs typeface="+mn-ea"/>
              <a:sym typeface="+mn-lt"/>
            </a:endParaRP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sp>
        <p:nvSpPr>
          <p:cNvPr id="242" name="文本框 241"/>
          <p:cNvSpPr txBox="1"/>
          <p:nvPr userDrawn="1"/>
        </p:nvSpPr>
        <p:spPr>
          <a:xfrm>
            <a:off x="7773670" y="5741035"/>
            <a:ext cx="113157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物理</a:t>
            </a:r>
          </a:p>
        </p:txBody>
      </p:sp>
      <p:grpSp>
        <p:nvGrpSpPr>
          <p:cNvPr id="247" name="组合 246"/>
          <p:cNvGrpSpPr/>
          <p:nvPr userDrawn="1"/>
        </p:nvGrpSpPr>
        <p:grpSpPr>
          <a:xfrm>
            <a:off x="8905114" y="5773420"/>
            <a:ext cx="636061" cy="514985"/>
            <a:chOff x="3590" y="9087"/>
            <a:chExt cx="1042" cy="815"/>
          </a:xfrm>
        </p:grpSpPr>
        <p:sp>
          <p:nvSpPr>
            <p:cNvPr id="245" name="椭圆 244"/>
            <p:cNvSpPr/>
            <p:nvPr userDrawn="1"/>
          </p:nvSpPr>
          <p:spPr>
            <a:xfrm>
              <a:off x="3590" y="9087"/>
              <a:ext cx="815" cy="815"/>
            </a:xfrm>
            <a:prstGeom prst="ellips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5"/>
            </a:p>
          </p:txBody>
        </p:sp>
        <p:sp>
          <p:nvSpPr>
            <p:cNvPr id="246" name="文本框 245"/>
            <p:cNvSpPr txBox="1"/>
            <p:nvPr userDrawn="1"/>
          </p:nvSpPr>
          <p:spPr>
            <a:xfrm>
              <a:off x="3590" y="9130"/>
              <a:ext cx="1042" cy="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5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RJ</a:t>
              </a:r>
            </a:p>
          </p:txBody>
        </p:sp>
      </p:grpSp>
      <p:sp>
        <p:nvSpPr>
          <p:cNvPr id="243" name="文本框 242"/>
          <p:cNvSpPr txBox="1"/>
          <p:nvPr userDrawn="1"/>
        </p:nvSpPr>
        <p:spPr>
          <a:xfrm>
            <a:off x="9469755" y="5741035"/>
            <a:ext cx="22796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八年级下册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635" y="0"/>
            <a:ext cx="1428115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75" name="文本框 74"/>
          <p:cNvSpPr txBox="1"/>
          <p:nvPr userDrawn="1"/>
        </p:nvSpPr>
        <p:spPr>
          <a:xfrm>
            <a:off x="156210" y="1054735"/>
            <a:ext cx="111696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76" name="文本框 75"/>
          <p:cNvSpPr txBox="1"/>
          <p:nvPr userDrawn="1"/>
        </p:nvSpPr>
        <p:spPr>
          <a:xfrm>
            <a:off x="185420" y="2625090"/>
            <a:ext cx="105854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756021" y="2327928"/>
            <a:ext cx="2936104" cy="607259"/>
            <a:chOff x="4408" y="1365"/>
            <a:chExt cx="5038" cy="100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5966" y="1365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导入新课</a:t>
              </a:r>
              <a:endParaRPr lang="en-US" altLang="zh-CN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endParaRPr>
            </a:p>
          </p:txBody>
        </p:sp>
        <p:sp>
          <p:nvSpPr>
            <p:cNvPr id="4" name="文本框 3"/>
            <p:cNvSpPr txBox="1"/>
            <p:nvPr userDrawn="1"/>
          </p:nvSpPr>
          <p:spPr>
            <a:xfrm>
              <a:off x="4408" y="1425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600" y="1564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464907" y="2345984"/>
            <a:ext cx="2936104" cy="571149"/>
            <a:chOff x="4408" y="2978"/>
            <a:chExt cx="5038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5966" y="2978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讲授新课</a:t>
              </a: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4408" y="2978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5600" y="3120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2756021" y="3678464"/>
            <a:ext cx="2936104" cy="571149"/>
            <a:chOff x="4408" y="5262"/>
            <a:chExt cx="5038" cy="949"/>
          </a:xfrm>
        </p:grpSpPr>
        <p:sp>
          <p:nvSpPr>
            <p:cNvPr id="15" name="文本框 14"/>
            <p:cNvSpPr txBox="1"/>
            <p:nvPr/>
          </p:nvSpPr>
          <p:spPr>
            <a:xfrm>
              <a:off x="5966" y="5262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习题解析</a:t>
              </a:r>
            </a:p>
          </p:txBody>
        </p:sp>
        <p:sp>
          <p:nvSpPr>
            <p:cNvPr id="44" name="文本框 43"/>
            <p:cNvSpPr txBox="1"/>
            <p:nvPr userDrawn="1"/>
          </p:nvSpPr>
          <p:spPr>
            <a:xfrm>
              <a:off x="4408" y="5262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1" name="矩形 50"/>
            <p:cNvSpPr/>
            <p:nvPr userDrawn="1"/>
          </p:nvSpPr>
          <p:spPr>
            <a:xfrm>
              <a:off x="5600" y="5429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464907" y="3678464"/>
            <a:ext cx="2936104" cy="571149"/>
            <a:chOff x="4408" y="8000"/>
            <a:chExt cx="5038" cy="949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5966" y="8000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课堂小结</a:t>
              </a:r>
            </a:p>
          </p:txBody>
        </p:sp>
        <p:sp>
          <p:nvSpPr>
            <p:cNvPr id="45" name="文本框 44"/>
            <p:cNvSpPr txBox="1"/>
            <p:nvPr userDrawn="1"/>
          </p:nvSpPr>
          <p:spPr>
            <a:xfrm>
              <a:off x="4408" y="8000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53" name="矩形 52"/>
            <p:cNvSpPr/>
            <p:nvPr userDrawn="1"/>
          </p:nvSpPr>
          <p:spPr>
            <a:xfrm>
              <a:off x="5600" y="8142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pic>
        <p:nvPicPr>
          <p:cNvPr id="9" name="图片 8" descr="数学书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8084" y="4436786"/>
            <a:ext cx="839220" cy="866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0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108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9" name="同侧圆角矩形 28"/>
          <p:cNvSpPr/>
          <p:nvPr userDrawn="1"/>
        </p:nvSpPr>
        <p:spPr>
          <a:xfrm rot="16200000">
            <a:off x="891272" y="-944880"/>
            <a:ext cx="619125" cy="2493645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6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9.xml"/><Relationship Id="rId4" Type="http://schemas.openxmlformats.org/officeDocument/2006/relationships/image" Target="../media/image2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0.xml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4.xml"/><Relationship Id="rId5" Type="http://schemas.openxmlformats.org/officeDocument/2006/relationships/image" Target="../media/image33.jpeg"/><Relationship Id="rId4" Type="http://schemas.openxmlformats.org/officeDocument/2006/relationships/image" Target="../media/image2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6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43"/>
          <p:cNvSpPr txBox="1"/>
          <p:nvPr/>
        </p:nvSpPr>
        <p:spPr>
          <a:xfrm>
            <a:off x="2541587" y="3779656"/>
            <a:ext cx="8031718" cy="750173"/>
          </a:xfrm>
          <a:prstGeom prst="rect">
            <a:avLst/>
          </a:prstGeom>
          <a:noFill/>
        </p:spPr>
        <p:txBody>
          <a:bodyPr wrap="square" lIns="72358" tIns="36179" rIns="72358" bIns="36179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第一课时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 </a:t>
            </a:r>
            <a:r>
              <a:rPr lang="zh-CN" altLang="en-US" sz="4400" b="1" dirty="0">
                <a:solidFill>
                  <a:schemeClr val="bg1"/>
                </a:solidFill>
                <a:latin typeface="Cambria Math" panose="02040503050406030204" pitchFamily="18" charset="0"/>
                <a:ea typeface="微软雅黑" panose="020B0503020204020204" charset="-122"/>
                <a:cs typeface="Cambria Math" panose="02040503050406030204" pitchFamily="18" charset="0"/>
                <a:sym typeface="微软雅黑" panose="020B0503020204020204" charset="-122"/>
              </a:rPr>
              <a:t>杠杆及其平衡条件</a:t>
            </a:r>
          </a:p>
        </p:txBody>
      </p:sp>
      <p:sp>
        <p:nvSpPr>
          <p:cNvPr id="174" name="文本框 173"/>
          <p:cNvSpPr txBox="1"/>
          <p:nvPr userDrawn="1"/>
        </p:nvSpPr>
        <p:spPr>
          <a:xfrm>
            <a:off x="-186431" y="1952859"/>
            <a:ext cx="1219200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12.1  </a:t>
            </a:r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杠杆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ttps://docer-ks3.wpscdn.cn/picture/31176813/63e21bed9b52171e6803e8ff40c563c4_612.jpg" descr="Metal balls balanced on plank"/>
          <p:cNvPicPr>
            <a:picLocks noChangeAspect="1"/>
          </p:cNvPicPr>
          <p:nvPr/>
        </p:nvPicPr>
        <p:blipFill>
          <a:blip r:embed="rId3">
            <a:alphaModFix amt="40000"/>
          </a:blip>
          <a:srcRect t="8265" b="18598"/>
          <a:stretch>
            <a:fillRect/>
          </a:stretch>
        </p:blipFill>
        <p:spPr>
          <a:xfrm>
            <a:off x="1905" y="615315"/>
            <a:ext cx="12190095" cy="624268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899795" y="1025525"/>
            <a:ext cx="40157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杠杆的平衡条件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34900" y="178152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99795" y="1625600"/>
            <a:ext cx="4613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</a:t>
            </a:r>
            <a:r>
              <a:rPr lang="en-US" altLang="zh-CN" sz="2800"/>
              <a:t>	 </a:t>
            </a:r>
            <a:r>
              <a:rPr lang="zh-CN" altLang="en-US" sz="2800"/>
              <a:t>探究杠杆的平衡状态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23595" y="2395220"/>
            <a:ext cx="10760075" cy="39598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/>
              <a:t>【实验思路】</a:t>
            </a:r>
          </a:p>
          <a:p>
            <a:pPr indent="711200" fontAlgn="auto"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探究杠杆的平衡条件，就是要找到影响杠杆平衡的各种因素并确定它们之间的关系。</a:t>
            </a:r>
          </a:p>
          <a:p>
            <a:pPr indent="711200" fontAlgn="auto"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容易想到：杠杆支点两侧所受的动力、阻力，以及动力臂、阻力臂都会影响杠杆的平衡，所以应该找出这四个量之间的关系。</a:t>
            </a:r>
          </a:p>
          <a:p>
            <a:pPr indent="711200" fontAlgn="auto"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我们可以先保持杠杆一侧的两个量不变，如左侧的阻力和阻力臂，改变另一侧的两个量，即右侧的动力和动力臂。然后再保持右侧的动力和动力臂不变，改变左侧的阻力和阻力臂。综合分析后找出动力、动力臂、阻力和阻力臂这四个量之间的关系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899795" y="1025525"/>
            <a:ext cx="40157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杠杆的平衡条件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34900" y="2000597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99795" y="1844675"/>
            <a:ext cx="4613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</a:t>
            </a:r>
            <a:r>
              <a:rPr lang="en-US" altLang="zh-CN" sz="2800"/>
              <a:t>	 </a:t>
            </a:r>
            <a:r>
              <a:rPr lang="zh-CN" altLang="en-US" sz="2800"/>
              <a:t>探究杠杆的平衡状态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99795" y="2428240"/>
            <a:ext cx="561403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【实验过程】</a:t>
            </a:r>
          </a:p>
          <a:p>
            <a:pPr indent="711200" fontAlgn="auto"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调节杠杆两端的螺母，使杠杆保持水平并静止，达到平衡状态。</a:t>
            </a:r>
          </a:p>
          <a:p>
            <a:pPr indent="711200" fontAlgn="auto"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如图所示，给杠杆两侧挂上不同数量的钩码，移动钩码的位置，使杠杆重新在水平位置平衡。这时杠杆两侧受到的作用力的大小等于各自钩码所受的重力的大小。</a:t>
            </a:r>
          </a:p>
        </p:txBody>
      </p:sp>
      <p:pic>
        <p:nvPicPr>
          <p:cNvPr id="14" name="https://img8.file.cache.docer.com/storage/1643101812642002900/5684532e612bac75845bd39fc0d8e3a2.png" descr="杠杆平衡条件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990" y="793115"/>
            <a:ext cx="5922010" cy="59220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899795" y="1025525"/>
            <a:ext cx="40157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杠杆的平衡条件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34900" y="188820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99795" y="1732280"/>
            <a:ext cx="4613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</a:t>
            </a:r>
            <a:r>
              <a:rPr lang="en-US" altLang="zh-CN" sz="2800"/>
              <a:t>	 </a:t>
            </a:r>
            <a:r>
              <a:rPr lang="zh-CN" altLang="en-US" sz="2800"/>
              <a:t>探究杠杆的平衡状态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73735" y="2254250"/>
            <a:ext cx="592836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【实验过程】</a:t>
            </a:r>
          </a:p>
          <a:p>
            <a:pPr indent="711200" fontAlgn="auto"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把右侧钩码对杠杆施的力记为动力</a:t>
            </a:r>
            <a:r>
              <a:rPr lang="en-US" altLang="zh-CN" sz="2800" i="1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F</a:t>
            </a:r>
            <a:r>
              <a:rPr lang="en-US" altLang="zh-CN" sz="2800" i="1" baseline="-250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，左侧钩码对杠杆施的力记为阻力</a:t>
            </a:r>
            <a:r>
              <a:rPr lang="en-US" altLang="zh-CN" sz="2800" i="1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F</a:t>
            </a:r>
            <a:r>
              <a:rPr lang="en-US" altLang="zh-CN" sz="2800" i="1" baseline="-250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；测出杠杆平衡时的动力臂</a:t>
            </a:r>
            <a:r>
              <a:rPr lang="en-US" altLang="zh-CN" sz="2800" i="1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l</a:t>
            </a:r>
            <a:r>
              <a:rPr lang="en-US" altLang="zh-CN" sz="2800" i="1" baseline="-250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和阻力臂</a:t>
            </a:r>
            <a:r>
              <a:rPr lang="en-US" altLang="zh-CN" sz="2800" i="1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l</a:t>
            </a:r>
            <a:r>
              <a:rPr lang="en-US" altLang="zh-CN" sz="2800" i="1" baseline="-250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；把</a:t>
            </a:r>
            <a:r>
              <a:rPr lang="en-US" altLang="zh-CN" sz="2800" i="1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F</a:t>
            </a:r>
            <a:r>
              <a:rPr lang="en-US" altLang="zh-CN" sz="2800" i="1" baseline="-250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、</a:t>
            </a:r>
            <a:r>
              <a:rPr lang="en-US" altLang="zh-CN" sz="2800" i="1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F</a:t>
            </a:r>
            <a:r>
              <a:rPr lang="en-US" altLang="zh-CN" sz="2800" i="1" baseline="-250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、</a:t>
            </a:r>
            <a:r>
              <a:rPr lang="en-US" altLang="zh-CN" sz="2800" i="1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l</a:t>
            </a:r>
            <a:r>
              <a:rPr lang="en-US" altLang="zh-CN" sz="2800" i="1" baseline="-250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、</a:t>
            </a:r>
            <a:r>
              <a:rPr lang="en-US" altLang="zh-CN" sz="2800" i="1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l</a:t>
            </a:r>
            <a:r>
              <a:rPr lang="en-US" altLang="zh-CN" sz="2800" i="1" baseline="-250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的数据填入下表。</a:t>
            </a:r>
          </a:p>
          <a:p>
            <a:pPr indent="711200" fontAlgn="auto"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3. 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保持阻力</a:t>
            </a:r>
            <a:r>
              <a:rPr lang="en-US" altLang="zh-CN" sz="2800" i="1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en-US" altLang="zh-CN" sz="2800" i="1" baseline="-250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和阻力臂</a:t>
            </a:r>
            <a:r>
              <a:rPr lang="en-US" altLang="zh-CN" sz="2800" i="1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lang="en-US" altLang="zh-CN" sz="2800" i="1" baseline="-250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不变，改变动力</a:t>
            </a:r>
            <a:r>
              <a:rPr lang="en-US" altLang="zh-CN" sz="2800" i="1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en-US" altLang="zh-CN" sz="2800" i="1" baseline="-250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，相应调节动力臂</a:t>
            </a:r>
            <a:r>
              <a:rPr lang="en-US" altLang="zh-CN" sz="2800" i="1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lang="en-US" altLang="zh-CN" sz="2800" i="1" baseline="-250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的大小，再做几次实验，把数据填入表中。</a:t>
            </a:r>
            <a:endParaRPr lang="en-US" altLang="zh-CN" sz="2800">
              <a:latin typeface="Times New Roman" panose="02020603050405020304" pitchFamily="18" charset="0"/>
              <a:ea typeface="方正教材规范楷体_GBK" panose="02000000000000000000" charset="-122"/>
              <a:cs typeface="Times New Roman" panose="02020603050405020304" pitchFamily="18" charset="0"/>
            </a:endParaRPr>
          </a:p>
        </p:txBody>
      </p:sp>
      <p:pic>
        <p:nvPicPr>
          <p:cNvPr id="14" name="https://img8.file.cache.docer.com/storage/1643101812642002900/5684532e612bac75845bd39fc0d8e3a2.png" descr="杠杆平衡条件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990" y="793115"/>
            <a:ext cx="5922010" cy="59220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8950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899795" y="708025"/>
            <a:ext cx="40157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杠杆的平衡条件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34900" y="157070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99795" y="1414780"/>
            <a:ext cx="4613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</a:t>
            </a:r>
            <a:r>
              <a:rPr lang="en-US" altLang="zh-CN" sz="2800"/>
              <a:t>	 </a:t>
            </a:r>
            <a:r>
              <a:rPr lang="zh-CN" altLang="en-US" sz="2800"/>
              <a:t>探究杠杆的平衡状态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73735" y="1936750"/>
            <a:ext cx="1132776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/>
              <a:t>【实验过程】</a:t>
            </a:r>
          </a:p>
          <a:p>
            <a:pPr indent="711200" fontAlgn="auto">
              <a:lnSpc>
                <a:spcPct val="10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4. 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保持动力</a:t>
            </a:r>
            <a:r>
              <a:rPr lang="en-US" altLang="zh-CN" sz="2800" i="1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en-US" altLang="zh-CN" sz="2800" i="1" baseline="-250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和动力臂</a:t>
            </a:r>
            <a:r>
              <a:rPr lang="en-US" altLang="zh-CN" sz="2800" i="1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lang="en-US" altLang="zh-CN" sz="2800" i="1" baseline="-250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不变，改变阻力</a:t>
            </a:r>
            <a:r>
              <a:rPr lang="en-US" altLang="zh-CN" sz="2800" i="1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en-US" altLang="zh-CN" sz="2800" i="1" baseline="-250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，相应调节阻力臂</a:t>
            </a:r>
            <a:r>
              <a:rPr lang="en-US" altLang="zh-CN" sz="2800" i="1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lang="en-US" altLang="zh-CN" sz="2800" i="1" baseline="-250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的大小，再做几次实验，把数据填入表中。</a:t>
            </a:r>
            <a:endParaRPr lang="en-US" altLang="zh-CN" sz="2800">
              <a:latin typeface="Times New Roman" panose="02020603050405020304" pitchFamily="18" charset="0"/>
              <a:ea typeface="方正教材规范楷体_GBK" panose="02000000000000000000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7" name="表格 16"/>
          <p:cNvGraphicFramePr/>
          <p:nvPr>
            <p:custDataLst>
              <p:tags r:id="rId2"/>
            </p:custDataLst>
          </p:nvPr>
        </p:nvGraphicFramePr>
        <p:xfrm>
          <a:off x="1662430" y="3204210"/>
          <a:ext cx="9351010" cy="345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9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8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1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7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/>
                        <a:t>次数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/>
                        <a:t>动力</a:t>
                      </a:r>
                      <a:r>
                        <a:rPr lang="en-US" altLang="zh-CN" sz="2200" i="1"/>
                        <a:t>F</a:t>
                      </a:r>
                      <a:r>
                        <a:rPr lang="en-US" altLang="zh-CN" sz="2200" i="1" baseline="-25000"/>
                        <a:t>1</a:t>
                      </a:r>
                      <a:r>
                        <a:rPr lang="en-US" altLang="zh-CN" sz="2200"/>
                        <a:t>/N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>
                          <a:sym typeface="+mn-ea"/>
                        </a:rPr>
                        <a:t>动力臂</a:t>
                      </a:r>
                      <a:r>
                        <a:rPr lang="en-US" altLang="zh-CN" sz="2200" i="1">
                          <a:sym typeface="+mn-ea"/>
                        </a:rPr>
                        <a:t>l</a:t>
                      </a:r>
                      <a:r>
                        <a:rPr lang="en-US" altLang="zh-CN" sz="2200" i="1" baseline="-25000">
                          <a:sym typeface="+mn-ea"/>
                        </a:rPr>
                        <a:t>1</a:t>
                      </a:r>
                      <a:r>
                        <a:rPr lang="en-US" altLang="zh-CN" sz="2200">
                          <a:sym typeface="+mn-ea"/>
                        </a:rPr>
                        <a:t>/m</a:t>
                      </a:r>
                      <a:endParaRPr lang="zh-CN" alt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>
                          <a:sym typeface="+mn-ea"/>
                        </a:rPr>
                        <a:t>阻力</a:t>
                      </a:r>
                      <a:r>
                        <a:rPr lang="en-US" altLang="zh-CN" sz="2200" i="1">
                          <a:sym typeface="+mn-ea"/>
                        </a:rPr>
                        <a:t>F</a:t>
                      </a:r>
                      <a:r>
                        <a:rPr lang="en-US" altLang="zh-CN" sz="2200" i="1" baseline="-25000">
                          <a:sym typeface="+mn-ea"/>
                        </a:rPr>
                        <a:t>2</a:t>
                      </a:r>
                      <a:r>
                        <a:rPr lang="en-US" altLang="zh-CN" sz="2200">
                          <a:sym typeface="+mn-ea"/>
                        </a:rPr>
                        <a:t>/N</a:t>
                      </a:r>
                      <a:endParaRPr lang="zh-CN" alt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>
                          <a:sym typeface="+mn-ea"/>
                        </a:rPr>
                        <a:t>阻力臂</a:t>
                      </a:r>
                      <a:r>
                        <a:rPr lang="en-US" altLang="zh-CN" sz="2200" i="1">
                          <a:sym typeface="+mn-ea"/>
                        </a:rPr>
                        <a:t>l</a:t>
                      </a:r>
                      <a:r>
                        <a:rPr lang="en-US" altLang="zh-CN" sz="2200" i="1" baseline="-25000">
                          <a:sym typeface="+mn-ea"/>
                        </a:rPr>
                        <a:t>2</a:t>
                      </a:r>
                      <a:r>
                        <a:rPr lang="en-US" altLang="zh-CN" sz="2200">
                          <a:sym typeface="+mn-ea"/>
                        </a:rPr>
                        <a:t>/m</a:t>
                      </a:r>
                      <a:endParaRPr lang="zh-CN" altLang="en-US" sz="2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/>
                        <a:t>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899795" y="1025525"/>
            <a:ext cx="40157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杠杆的平衡条件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34900" y="188820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99795" y="1732280"/>
            <a:ext cx="4613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</a:t>
            </a:r>
            <a:r>
              <a:rPr lang="en-US" altLang="zh-CN" sz="2800"/>
              <a:t>	 </a:t>
            </a:r>
            <a:r>
              <a:rPr lang="zh-CN" altLang="en-US" sz="2800"/>
              <a:t>探究杠杆的平衡状态</a:t>
            </a:r>
          </a:p>
        </p:txBody>
      </p:sp>
      <p:pic>
        <p:nvPicPr>
          <p:cNvPr id="14" name="20250516_105658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606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6025" y="2254250"/>
            <a:ext cx="7138035" cy="43008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899795" y="1025525"/>
            <a:ext cx="40157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杠杆的平衡条件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34900" y="178787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99795" y="1631950"/>
            <a:ext cx="4613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</a:t>
            </a:r>
            <a:r>
              <a:rPr lang="en-US" altLang="zh-CN" sz="2800"/>
              <a:t>	 </a:t>
            </a:r>
            <a:r>
              <a:rPr lang="zh-CN" altLang="en-US" sz="2800"/>
              <a:t>探究杠杆的平衡状态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92785" y="2215515"/>
            <a:ext cx="30181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【实验数据记录】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140" y="2704465"/>
            <a:ext cx="8681085" cy="39103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899795" y="1025525"/>
            <a:ext cx="40157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杠杆的平衡条件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34900" y="181327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99795" y="1657350"/>
            <a:ext cx="4613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</a:t>
            </a:r>
            <a:r>
              <a:rPr lang="en-US" altLang="zh-CN" sz="2800"/>
              <a:t>	 </a:t>
            </a:r>
            <a:r>
              <a:rPr lang="zh-CN" altLang="en-US" sz="2800"/>
              <a:t>探究杠杆的平衡状态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92785" y="2240915"/>
            <a:ext cx="2341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【实验结论】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57250" y="2814320"/>
            <a:ext cx="570166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实验结果表明，要使杠杆平衡，需要满足以下条件：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6681470" y="1724660"/>
            <a:ext cx="5260340" cy="3766185"/>
            <a:chOff x="5572" y="0"/>
            <a:chExt cx="13624" cy="10836"/>
          </a:xfrm>
        </p:grpSpPr>
        <p:pic>
          <p:nvPicPr>
            <p:cNvPr id="102" name="图片 101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572" y="0"/>
              <a:ext cx="13624" cy="1083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矩形 15"/>
            <p:cNvSpPr/>
            <p:nvPr/>
          </p:nvSpPr>
          <p:spPr>
            <a:xfrm>
              <a:off x="6155" y="1788"/>
              <a:ext cx="5700" cy="36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矩形 18"/>
          <p:cNvSpPr/>
          <p:nvPr/>
        </p:nvSpPr>
        <p:spPr>
          <a:xfrm>
            <a:off x="856933" y="4110990"/>
            <a:ext cx="590804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动力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×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动力臂＝阻力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×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阻力臂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322830" y="4947920"/>
            <a:ext cx="2912745" cy="700405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 anchor="t">
            <a:spAutoFit/>
          </a:bodyPr>
          <a:lstStyle/>
          <a:p>
            <a:pPr marR="0" indent="0" algn="ctr"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 sz="3600" b="1" i="1" noProof="0" dirty="0"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kumimoji="1" lang="en-US" altLang="zh-CN" sz="3600" b="1" baseline="-25000" noProof="0" dirty="0"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kumimoji="1" lang="en-US" altLang="zh-CN" sz="3600" b="1" i="1" noProof="0" dirty="0"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kumimoji="1" lang="en-US" altLang="zh-CN" sz="3600" b="1" baseline="-25000" noProof="0" dirty="0"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kumimoji="1" lang="en-US" altLang="zh-CN" sz="3600" b="1" noProof="0" dirty="0"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kumimoji="1" lang="en-US" altLang="zh-CN" sz="3600" b="1" i="1" noProof="0" dirty="0"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kumimoji="1" lang="en-US" altLang="zh-CN" sz="3600" b="1" baseline="-25000" noProof="0" dirty="0"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kumimoji="1" lang="en-US" altLang="zh-CN" sz="3600" b="1" i="1" noProof="0" dirty="0"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kumimoji="1" lang="en-US" altLang="zh-CN" sz="3600" b="1" baseline="-25000" noProof="0" dirty="0"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899795" y="6067425"/>
            <a:ext cx="7277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这个平衡条件就是阿基米德发现的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杠杆原理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92250" y="2409825"/>
            <a:ext cx="198056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思考与讨论</a:t>
            </a:r>
          </a:p>
        </p:txBody>
      </p:sp>
      <p:pic>
        <p:nvPicPr>
          <p:cNvPr id="3" name="图片 2" descr="思考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8365" y="2409825"/>
            <a:ext cx="554990" cy="5549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3355" y="2931795"/>
            <a:ext cx="864870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为什么要调节杠杆两端的平衡螺母使杠杆处于水平平衡状态？</a:t>
            </a: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accent5"/>
                </a:solidFill>
              </a:rPr>
              <a:t>答：便于直接测量相应的力臂，消除杠杆自重的影响。</a:t>
            </a:r>
            <a:endParaRPr lang="zh-CN" altLang="en-US" sz="2800"/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为什么要进行多次实验？</a:t>
            </a: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accent5"/>
                </a:solidFill>
              </a:rPr>
              <a:t>答：便于从实验数据中归纳出可靠的实验结论。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899795" y="1025525"/>
            <a:ext cx="40157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杠杆的平衡条件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334900" y="1813272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899795" y="1657350"/>
            <a:ext cx="4613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</a:t>
            </a:r>
            <a:r>
              <a:rPr lang="en-US" altLang="zh-CN" sz="2800"/>
              <a:t>	 </a:t>
            </a:r>
            <a:r>
              <a:rPr lang="zh-CN" altLang="en-US" sz="2800"/>
              <a:t>探究杠杆的平衡状态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899795" y="1025525"/>
            <a:ext cx="40157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杠杆的平衡条件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34900" y="181327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99795" y="1657350"/>
            <a:ext cx="4613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</a:t>
            </a:r>
            <a:r>
              <a:rPr lang="en-US" altLang="zh-CN" sz="2800"/>
              <a:t>	 </a:t>
            </a:r>
            <a:r>
              <a:rPr lang="zh-CN" altLang="en-US" sz="2800"/>
              <a:t>探究杠杆的平衡状态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899795" y="2284730"/>
            <a:ext cx="2648585" cy="542290"/>
            <a:chOff x="1417" y="3598"/>
            <a:chExt cx="4171" cy="854"/>
          </a:xfrm>
        </p:grpSpPr>
        <p:pic>
          <p:nvPicPr>
            <p:cNvPr id="2" name="图片 1" descr="思考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17" y="3598"/>
              <a:ext cx="855" cy="855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2564" y="3598"/>
              <a:ext cx="302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/>
                <a:t>想想议议</a:t>
              </a: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308100" y="2933065"/>
            <a:ext cx="56642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在上面的实验中，我们研究了动力和阻力位于支点两侧的情况。仔细观察如图所示的杠杆，它与上面实验中研究的杠杆有什么不同？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300" y="2350135"/>
            <a:ext cx="5082540" cy="34480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899795" y="1025525"/>
            <a:ext cx="40157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杠杆的平衡条件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34900" y="181327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99795" y="1657350"/>
            <a:ext cx="4613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</a:t>
            </a:r>
            <a:r>
              <a:rPr lang="en-US" altLang="zh-CN" sz="2800"/>
              <a:t>	 </a:t>
            </a:r>
            <a:r>
              <a:rPr lang="zh-CN" altLang="en-US" sz="2800"/>
              <a:t>探究杠杆的平衡状态</a:t>
            </a:r>
          </a:p>
        </p:txBody>
      </p:sp>
      <p:pic>
        <p:nvPicPr>
          <p:cNvPr id="5" name="https://img8.file.cache.docer.com/storage/1643101727672019300/ba135f4228610f69e584b35c84a504b2.png" descr="杠杆平衡条件.png"/>
          <p:cNvPicPr>
            <a:picLocks noChangeAspect="1"/>
          </p:cNvPicPr>
          <p:nvPr/>
        </p:nvPicPr>
        <p:blipFill>
          <a:blip r:embed="rId3"/>
          <a:srcRect t="14263" b="13169"/>
          <a:stretch>
            <a:fillRect/>
          </a:stretch>
        </p:blipFill>
        <p:spPr>
          <a:xfrm>
            <a:off x="927100" y="2917825"/>
            <a:ext cx="3192145" cy="23164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7100" y="5628005"/>
            <a:ext cx="31927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Times New Roman" panose="02020603050405020304" pitchFamily="18" charset="0"/>
                <a:ea typeface="方正教材规范楷体_GBK" panose="02000000000000000000" charset="-122"/>
              </a:rPr>
              <a:t>该状态下杠杆仍</a:t>
            </a:r>
          </a:p>
          <a:p>
            <a:pPr algn="ctr"/>
            <a:r>
              <a:rPr lang="zh-CN" altLang="en-US" sz="2400">
                <a:latin typeface="Times New Roman" panose="02020603050405020304" pitchFamily="18" charset="0"/>
                <a:ea typeface="方正教材规范楷体_GBK" panose="02000000000000000000" charset="-122"/>
              </a:rPr>
              <a:t>属于平衡状态</a:t>
            </a:r>
          </a:p>
        </p:txBody>
      </p:sp>
      <p:pic>
        <p:nvPicPr>
          <p:cNvPr id="3" name="https://img8.file.cache.docer.com/storage/1643102147144391700/d625a23b31317ecca9830f3ecfbdd130.png" descr="杠杆平衡条件4.png"/>
          <p:cNvPicPr>
            <a:picLocks noChangeAspect="1"/>
          </p:cNvPicPr>
          <p:nvPr/>
        </p:nvPicPr>
        <p:blipFill>
          <a:blip r:embed="rId4"/>
          <a:srcRect t="18190" b="12995"/>
          <a:stretch>
            <a:fillRect/>
          </a:stretch>
        </p:blipFill>
        <p:spPr>
          <a:xfrm>
            <a:off x="7800975" y="2766060"/>
            <a:ext cx="3477260" cy="2393315"/>
          </a:xfrm>
          <a:prstGeom prst="rect">
            <a:avLst/>
          </a:prstGeom>
        </p:spPr>
      </p:pic>
      <p:pic>
        <p:nvPicPr>
          <p:cNvPr id="9" name="https://img8.file.cache.docer.com/storage/1643101374105092700/2f1dc29bd991ffb64332365f76f989b6.png" descr="杠杆平衡条件3.png"/>
          <p:cNvPicPr>
            <a:picLocks noChangeAspect="1"/>
          </p:cNvPicPr>
          <p:nvPr/>
        </p:nvPicPr>
        <p:blipFill>
          <a:blip r:embed="rId5"/>
          <a:srcRect t="18292" b="18292"/>
          <a:stretch>
            <a:fillRect/>
          </a:stretch>
        </p:blipFill>
        <p:spPr>
          <a:xfrm>
            <a:off x="4048760" y="2917825"/>
            <a:ext cx="3848100" cy="244094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119245" y="5628005"/>
            <a:ext cx="36817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当弹簧测力计从</a:t>
            </a:r>
            <a:r>
              <a:rPr lang="en-US" altLang="zh-CN" sz="24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a</a:t>
            </a:r>
            <a:r>
              <a:rPr lang="zh-CN" altLang="en-US" sz="24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处移动到</a:t>
            </a:r>
            <a:r>
              <a:rPr lang="en-US" altLang="zh-CN" sz="24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b</a:t>
            </a:r>
            <a:r>
              <a:rPr lang="zh-CN" altLang="en-US" sz="24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处时示数变大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896225" y="5628005"/>
            <a:ext cx="33820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当前情况下杠杆的平衡条件：</a:t>
            </a:r>
            <a:r>
              <a:rPr lang="en-US" altLang="zh-CN" sz="2400" i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en-US" altLang="zh-CN" sz="2400" baseline="-250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2400" i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lang="en-US" altLang="zh-CN" sz="2400" baseline="-250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2400" i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en-US" altLang="zh-CN" sz="2400" baseline="-250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400" i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lang="en-US" altLang="zh-CN" sz="2400" baseline="-250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+</a:t>
            </a:r>
            <a:r>
              <a:rPr lang="en-US" altLang="zh-CN" sz="2400" i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en-US" altLang="zh-CN" sz="2400" baseline="-250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400" i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lang="en-US" altLang="zh-CN" sz="2400" baseline="-250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3</a:t>
            </a:r>
          </a:p>
        </p:txBody>
      </p:sp>
      <p:pic>
        <p:nvPicPr>
          <p:cNvPr id="15" name="图片 14" descr="发散思维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0895" y="2075815"/>
            <a:ext cx="723900" cy="7239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624965" y="2227580"/>
            <a:ext cx="177101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拓展延伸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899795" y="1025525"/>
            <a:ext cx="40157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杠杆的平衡条件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34900" y="181327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99795" y="1657350"/>
            <a:ext cx="27000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杠杆原理的应用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466349" y="2266950"/>
            <a:ext cx="696060" cy="506095"/>
            <a:chOff x="329846" y="1226414"/>
            <a:chExt cx="302601" cy="210512"/>
          </a:xfrm>
        </p:grpSpPr>
        <p:sp>
          <p:nvSpPr>
            <p:cNvPr id="17" name="矩形 16"/>
            <p:cNvSpPr/>
            <p:nvPr/>
          </p:nvSpPr>
          <p:spPr>
            <a:xfrm rot="18900000">
              <a:off x="329846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421936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899795" y="2306320"/>
            <a:ext cx="543560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例：动物园内，一位物理老师利用一个小小的弹簧测力计，就测出了一头大象的质量。测量时用一根长度为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12m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，槽钢作为杠杆。如图乙所示，吊钩固定于槽钢的中点</a:t>
            </a:r>
            <a:r>
              <a:rPr lang="en-US" altLang="zh-CN" sz="2800" i="1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O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。当槽钢水平静止时，弹簧测力计的示数</a:t>
            </a:r>
            <a:r>
              <a:rPr lang="en-US" altLang="zh-CN" sz="2800" i="1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F</a:t>
            </a:r>
            <a:r>
              <a:rPr lang="en-US" altLang="zh-CN" sz="2800" i="1" baseline="-250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为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200N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。测得</a:t>
            </a:r>
            <a:r>
              <a:rPr lang="en-US" altLang="zh-CN" sz="2800" i="1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l</a:t>
            </a:r>
            <a:r>
              <a:rPr lang="en-US" altLang="zh-CN" sz="2800" i="1" baseline="-250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为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6m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，</a:t>
            </a:r>
            <a:r>
              <a:rPr lang="en-US" altLang="zh-CN" sz="2800" i="1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l</a:t>
            </a:r>
            <a:r>
              <a:rPr lang="en-US" altLang="zh-CN" sz="2800" i="1" baseline="-250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为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4m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。若不计铁笼的质量，请估算大象的质量。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g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取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10N/kg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rcRect l="44126" t="28569" r="1274" b="18"/>
          <a:stretch>
            <a:fillRect/>
          </a:stretch>
        </p:blipFill>
        <p:spPr>
          <a:xfrm>
            <a:off x="6752590" y="4004310"/>
            <a:ext cx="4648200" cy="26257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r="63893" b="-1408"/>
          <a:stretch>
            <a:fillRect/>
          </a:stretch>
        </p:blipFill>
        <p:spPr>
          <a:xfrm>
            <a:off x="8086725" y="641985"/>
            <a:ext cx="2827020" cy="3429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899795" y="1025525"/>
            <a:ext cx="40157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杠杆的平衡条件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34900" y="181327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99795" y="1657350"/>
            <a:ext cx="27000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杠杆原理的应用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951865" y="2191385"/>
                <a:ext cx="10417175" cy="4485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>
                    <a:solidFill>
                      <a:srgbClr val="FF0000"/>
                    </a:solidFill>
                  </a:rPr>
                  <a:t>解：人通过弹簧测力计对杠杆的拉力为动力</a:t>
                </a:r>
                <a:r>
                  <a:rPr lang="en-US" altLang="zh-CN" sz="2800" i="1">
                    <a:solidFill>
                      <a:srgbClr val="FF0000"/>
                    </a:solidFill>
                  </a:rPr>
                  <a:t>F</a:t>
                </a:r>
                <a:r>
                  <a:rPr lang="en-US" altLang="zh-CN" sz="2800" i="1" baseline="-25000">
                    <a:solidFill>
                      <a:srgbClr val="FF0000"/>
                    </a:solidFill>
                  </a:rPr>
                  <a:t>1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=200N</a:t>
                </a:r>
                <a:r>
                  <a:rPr lang="zh-CN" altLang="en-US" sz="2800">
                    <a:solidFill>
                      <a:srgbClr val="FF0000"/>
                    </a:solidFill>
                  </a:rPr>
                  <a:t>，动力臂</a:t>
                </a:r>
                <a:r>
                  <a:rPr lang="en-US" altLang="zh-CN" sz="2800" i="1">
                    <a:solidFill>
                      <a:srgbClr val="FF0000"/>
                    </a:solidFill>
                  </a:rPr>
                  <a:t>l</a:t>
                </a:r>
                <a:r>
                  <a:rPr lang="en-US" altLang="zh-CN" sz="2800" i="1" baseline="-25000">
                    <a:solidFill>
                      <a:srgbClr val="FF0000"/>
                    </a:solidFill>
                  </a:rPr>
                  <a:t>1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=6m</a:t>
                </a:r>
                <a:r>
                  <a:rPr lang="zh-CN" altLang="en-US" sz="2800">
                    <a:solidFill>
                      <a:srgbClr val="FF0000"/>
                    </a:solidFill>
                  </a:rPr>
                  <a:t>；不计铁笼质量，则大象对杠杆的拉力为阻力</a:t>
                </a:r>
                <a:r>
                  <a:rPr lang="en-US" altLang="zh-CN" sz="2800" i="1">
                    <a:solidFill>
                      <a:srgbClr val="FF0000"/>
                    </a:solidFill>
                  </a:rPr>
                  <a:t>F</a:t>
                </a:r>
                <a:r>
                  <a:rPr lang="en-US" altLang="zh-CN" sz="2800" i="1" baseline="-25000">
                    <a:solidFill>
                      <a:srgbClr val="FF0000"/>
                    </a:solidFill>
                  </a:rPr>
                  <a:t>2</a:t>
                </a:r>
                <a:r>
                  <a:rPr lang="zh-CN" altLang="en-US" sz="2800">
                    <a:solidFill>
                      <a:srgbClr val="FF0000"/>
                    </a:solidFill>
                  </a:rPr>
                  <a:t>，它等于大象所受的重力</a:t>
                </a:r>
                <a:r>
                  <a:rPr lang="en-US" altLang="zh-CN" sz="2800" i="1">
                    <a:solidFill>
                      <a:srgbClr val="FF0000"/>
                    </a:solidFill>
                  </a:rPr>
                  <a:t>G</a:t>
                </a:r>
                <a:r>
                  <a:rPr lang="zh-CN" altLang="en-US" sz="2800">
                    <a:solidFill>
                      <a:srgbClr val="FF0000"/>
                    </a:solidFill>
                  </a:rPr>
                  <a:t>，阻力臂</a:t>
                </a:r>
                <a:r>
                  <a:rPr lang="en-US" altLang="zh-CN" sz="2800" i="1">
                    <a:solidFill>
                      <a:srgbClr val="FF0000"/>
                    </a:solidFill>
                  </a:rPr>
                  <a:t>l</a:t>
                </a:r>
                <a:r>
                  <a:rPr lang="en-US" altLang="zh-CN" sz="2800" i="1" baseline="-25000">
                    <a:solidFill>
                      <a:srgbClr val="FF0000"/>
                    </a:solidFill>
                  </a:rPr>
                  <a:t>2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=4cm=0.04m</a:t>
                </a:r>
                <a:r>
                  <a:rPr lang="zh-CN" altLang="en-US" sz="2800">
                    <a:solidFill>
                      <a:srgbClr val="FF0000"/>
                    </a:solidFill>
                  </a:rPr>
                  <a:t>。</a:t>
                </a:r>
              </a:p>
              <a:p>
                <a:r>
                  <a:rPr lang="zh-CN" altLang="en-US" sz="2800">
                    <a:solidFill>
                      <a:srgbClr val="FF0000"/>
                    </a:solidFill>
                  </a:rPr>
                  <a:t>根据杠杆的平衡条件</a:t>
                </a:r>
                <a:r>
                  <a:rPr lang="en-US" altLang="zh-CN" sz="2800" i="1">
                    <a:solidFill>
                      <a:srgbClr val="FF0000"/>
                    </a:solidFill>
                  </a:rPr>
                  <a:t>F</a:t>
                </a:r>
                <a:r>
                  <a:rPr lang="en-US" altLang="zh-CN" sz="2800" i="1" baseline="-25000">
                    <a:solidFill>
                      <a:srgbClr val="FF0000"/>
                    </a:solidFill>
                  </a:rPr>
                  <a:t>1</a:t>
                </a:r>
                <a:r>
                  <a:rPr lang="en-US" altLang="zh-CN" sz="2800" i="1">
                    <a:solidFill>
                      <a:srgbClr val="FF0000"/>
                    </a:solidFill>
                  </a:rPr>
                  <a:t>l</a:t>
                </a:r>
                <a:r>
                  <a:rPr lang="en-US" altLang="zh-CN" sz="2800" i="1" baseline="-25000">
                    <a:solidFill>
                      <a:srgbClr val="FF0000"/>
                    </a:solidFill>
                  </a:rPr>
                  <a:t>1</a:t>
                </a:r>
                <a:r>
                  <a:rPr lang="en-US" altLang="zh-CN" sz="2800" i="1">
                    <a:solidFill>
                      <a:srgbClr val="FF0000"/>
                    </a:solidFill>
                  </a:rPr>
                  <a:t>=F</a:t>
                </a:r>
                <a:r>
                  <a:rPr lang="en-US" altLang="zh-CN" sz="2800" i="1" baseline="-25000">
                    <a:solidFill>
                      <a:srgbClr val="FF0000"/>
                    </a:solidFill>
                  </a:rPr>
                  <a:t>2</a:t>
                </a:r>
                <a:r>
                  <a:rPr lang="en-US" altLang="zh-CN" sz="2800" i="1">
                    <a:solidFill>
                      <a:srgbClr val="FF0000"/>
                    </a:solidFill>
                  </a:rPr>
                  <a:t>l</a:t>
                </a:r>
                <a:r>
                  <a:rPr lang="en-US" altLang="zh-CN" sz="2800" i="1" baseline="-25000">
                    <a:solidFill>
                      <a:srgbClr val="FF0000"/>
                    </a:solidFill>
                  </a:rPr>
                  <a:t>2</a:t>
                </a:r>
                <a:r>
                  <a:rPr lang="zh-CN" altLang="en-US" sz="2800">
                    <a:solidFill>
                      <a:srgbClr val="FF0000"/>
                    </a:solidFill>
                  </a:rPr>
                  <a:t>，有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200</m:t>
                          </m:r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×6</m:t>
                          </m:r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0.04</m:t>
                          </m:r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=3×</m:t>
                      </m:r>
                      <m:sSup>
                        <m:sSup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sz="2800">
                  <a:solidFill>
                    <a:srgbClr val="FF0000"/>
                  </a:solidFill>
                </a:endParaRPr>
              </a:p>
              <a:p>
                <a:r>
                  <a:rPr lang="zh-CN" altLang="en-US" sz="2800">
                    <a:solidFill>
                      <a:srgbClr val="FF0000"/>
                    </a:solidFill>
                  </a:rPr>
                  <a:t>大象的质量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𝑚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3×</m:t>
                          </m:r>
                          <m:sSup>
                            <m:sSupPr>
                              <m:ctrlP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10</m:t>
                          </m:r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𝑘𝑔</m:t>
                          </m:r>
                        </m:den>
                      </m:f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=3×</m:t>
                      </m:r>
                      <m:sSup>
                        <m:sSup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𝑘𝑔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=3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zh-CN" altLang="en-US" sz="2800">
                  <a:solidFill>
                    <a:srgbClr val="FF0000"/>
                  </a:solidFill>
                </a:endParaRPr>
              </a:p>
              <a:p>
                <a:r>
                  <a:rPr lang="zh-CN" altLang="en-US" sz="2800">
                    <a:solidFill>
                      <a:srgbClr val="FF0000"/>
                    </a:solidFill>
                  </a:rPr>
                  <a:t>大象的质量是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3t</a:t>
                </a:r>
                <a:r>
                  <a:rPr lang="zh-CN" altLang="en-US" sz="2800">
                    <a:solidFill>
                      <a:srgbClr val="FF0000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865" y="2191385"/>
                <a:ext cx="10417175" cy="448564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899795" y="1025525"/>
            <a:ext cx="40157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杠杆的平衡条件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34900" y="181327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99795" y="1657350"/>
            <a:ext cx="27000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杠杆原理的应用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899795" y="2284730"/>
            <a:ext cx="2648585" cy="542290"/>
            <a:chOff x="1417" y="3598"/>
            <a:chExt cx="4171" cy="854"/>
          </a:xfrm>
        </p:grpSpPr>
        <p:pic>
          <p:nvPicPr>
            <p:cNvPr id="2" name="图片 1" descr="思考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17" y="3598"/>
              <a:ext cx="855" cy="855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2564" y="3598"/>
              <a:ext cx="302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/>
                <a:t>想想议议</a:t>
              </a: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735330" y="2730500"/>
            <a:ext cx="565404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800"/>
              <a:t>   </a:t>
            </a:r>
            <a:r>
              <a:rPr lang="zh-CN" altLang="en-US" sz="2800"/>
              <a:t>用杠杆和弹簧测力计测量一个很重物体（大象）的质量时，应使弹簧测力计拉力的力臂远大于被测物体（大象）对杠杆拉力的力臂。如果用杠杆和弹簧测力计测量一个很轻物体的质量时，又应该怎么办？</a:t>
            </a:r>
          </a:p>
        </p:txBody>
      </p:sp>
      <p:pic>
        <p:nvPicPr>
          <p:cNvPr id="13" name="https://docer-ks3.wpscdn.cn/picture/176858663/43a6b28e18f2b1882cf41e6fce339d49_612.jpg" descr="木制跷跷板在三个州平衡在白色隔离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1620" y="2179320"/>
            <a:ext cx="5424805" cy="41744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77570" y="1459865"/>
            <a:ext cx="697230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1. </a:t>
            </a:r>
            <a:r>
              <a:rPr lang="zh-CN" altLang="en-US" sz="2800"/>
              <a:t>杆秤在我国有几千年的历史，如今中药房仍在使用。如图所示，已测得刺五加药材质量是</a:t>
            </a:r>
            <a:r>
              <a:rPr lang="en-US" altLang="zh-CN" sz="2800"/>
              <a:t>120g</a:t>
            </a:r>
            <a:r>
              <a:rPr lang="zh-CN" altLang="en-US" sz="2800"/>
              <a:t>，其中</a:t>
            </a:r>
            <a:r>
              <a:rPr lang="en-US" altLang="zh-CN" sz="2800" i="1"/>
              <a:t>OB</a:t>
            </a:r>
            <a:r>
              <a:rPr lang="en-US" altLang="zh-CN" sz="2800"/>
              <a:t>=3</a:t>
            </a:r>
            <a:r>
              <a:rPr lang="en-US" altLang="zh-CN" sz="2800" i="1"/>
              <a:t>OA</a:t>
            </a:r>
            <a:r>
              <a:rPr lang="zh-CN" altLang="en-US" sz="2800"/>
              <a:t>，若不计杆秤自重，则秤砣的质量约为</a:t>
            </a:r>
            <a:r>
              <a:rPr lang="en-US" altLang="zh-CN" sz="2800" u="sng"/>
              <a:t>          </a:t>
            </a:r>
            <a:r>
              <a:rPr lang="en-US" altLang="zh-CN" sz="2800"/>
              <a:t>g</a:t>
            </a:r>
            <a:r>
              <a:rPr lang="zh-CN" altLang="en-US" sz="2800"/>
              <a:t>。接下来要测</a:t>
            </a:r>
            <a:r>
              <a:rPr lang="en-US" altLang="zh-CN" sz="2800"/>
              <a:t>30g</a:t>
            </a:r>
            <a:r>
              <a:rPr lang="zh-CN" altLang="en-US" sz="2800"/>
              <a:t>的人参片需要将秤砣向</a:t>
            </a:r>
            <a:r>
              <a:rPr lang="en-US" altLang="zh-CN" sz="2800"/>
              <a:t>B</a:t>
            </a:r>
            <a:r>
              <a:rPr lang="zh-CN" altLang="en-US" sz="2800"/>
              <a:t>点的</a:t>
            </a:r>
            <a:r>
              <a:rPr lang="en-US" altLang="zh-CN" sz="2800" u="sng"/>
              <a:t>          </a:t>
            </a:r>
            <a:r>
              <a:rPr lang="zh-CN" altLang="en-US" sz="2800"/>
              <a:t>（选填</a:t>
            </a:r>
            <a:r>
              <a:rPr lang="en-US" altLang="zh-CN" sz="2800"/>
              <a:t>“</a:t>
            </a:r>
            <a:r>
              <a:rPr lang="zh-CN" altLang="en-US" sz="2800"/>
              <a:t>左</a:t>
            </a:r>
            <a:r>
              <a:rPr lang="en-US" altLang="zh-CN" sz="2800"/>
              <a:t>”</a:t>
            </a:r>
            <a:r>
              <a:rPr lang="zh-CN" altLang="en-US" sz="2800"/>
              <a:t>或</a:t>
            </a:r>
            <a:r>
              <a:rPr lang="en-US" altLang="zh-CN" sz="2800"/>
              <a:t>“</a:t>
            </a:r>
            <a:r>
              <a:rPr lang="zh-CN" altLang="en-US" sz="2800"/>
              <a:t>右</a:t>
            </a:r>
            <a:r>
              <a:rPr lang="en-US" altLang="zh-CN" sz="2800"/>
              <a:t>”</a:t>
            </a:r>
            <a:r>
              <a:rPr lang="zh-CN" altLang="en-US" sz="2800"/>
              <a:t>）侧移动。</a:t>
            </a:r>
          </a:p>
        </p:txBody>
      </p:sp>
      <p:pic>
        <p:nvPicPr>
          <p:cNvPr id="100021" name="图片 100021" descr="@@@c8af408c-6619-4f30-95ab-37dfdab642c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080" y="2021840"/>
            <a:ext cx="3421380" cy="31375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807460" y="3550285"/>
            <a:ext cx="904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469890" y="4133850"/>
            <a:ext cx="904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</a:rPr>
              <a:t>右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77570" y="1459865"/>
            <a:ext cx="108204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2. </a:t>
            </a:r>
            <a:r>
              <a:rPr lang="zh-CN" altLang="en-US" sz="2800"/>
              <a:t>如图为用螺丝刀撬图钉的示意图，在图中画出动力</a:t>
            </a:r>
            <a:r>
              <a:rPr lang="en-US" altLang="zh-CN" sz="2800" i="1"/>
              <a:t>F</a:t>
            </a:r>
            <a:r>
              <a:rPr lang="en-US" altLang="zh-CN" sz="3200" i="1" baseline="-25000"/>
              <a:t>1</a:t>
            </a:r>
            <a:r>
              <a:rPr lang="zh-CN" altLang="en-US" sz="2800"/>
              <a:t>的力臂</a:t>
            </a:r>
            <a:r>
              <a:rPr lang="en-US" altLang="zh-CN" sz="2800" i="1"/>
              <a:t>l</a:t>
            </a:r>
            <a:r>
              <a:rPr lang="en-US" altLang="zh-CN" sz="3200" i="1" baseline="-25000"/>
              <a:t>1</a:t>
            </a:r>
            <a:r>
              <a:rPr lang="zh-CN" altLang="en-US" sz="2800"/>
              <a:t>。</a:t>
            </a:r>
          </a:p>
        </p:txBody>
      </p:sp>
      <p:pic>
        <p:nvPicPr>
          <p:cNvPr id="100033" name="图片 100033" descr="@@@c98dd40a-0e6d-45af-8951-e5995a3ca61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575" y="2613660"/>
            <a:ext cx="6227445" cy="2832735"/>
          </a:xfrm>
          <a:prstGeom prst="rect">
            <a:avLst/>
          </a:prstGeom>
        </p:spPr>
      </p:pic>
      <p:pic>
        <p:nvPicPr>
          <p:cNvPr id="100035" name="图片 100035" descr="@@@f92939c3-fe87-438c-8664-731668a8f8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575" y="2613660"/>
            <a:ext cx="6227445" cy="34366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0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45160" y="1212215"/>
            <a:ext cx="729488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3. </a:t>
            </a:r>
            <a:r>
              <a:rPr lang="zh-CN" altLang="en-US" sz="2800"/>
              <a:t>某同学利用若干个质量为</a:t>
            </a:r>
            <a:r>
              <a:rPr lang="en-US" altLang="zh-CN" sz="2800"/>
              <a:t>50g</a:t>
            </a:r>
            <a:r>
              <a:rPr lang="zh-CN" altLang="en-US" sz="2800"/>
              <a:t>的钩码和弹簧测力计探究杠杆的平衡条件。</a:t>
            </a:r>
          </a:p>
          <a:p>
            <a:pPr>
              <a:lnSpc>
                <a:spcPct val="150000"/>
              </a:lnSpc>
            </a:pPr>
            <a:endParaRPr lang="en-US" altLang="zh-CN" sz="2800"/>
          </a:p>
          <a:p>
            <a:pPr>
              <a:lnSpc>
                <a:spcPct val="150000"/>
              </a:lnSpc>
            </a:pPr>
            <a:r>
              <a:rPr lang="zh-CN" altLang="en-US" sz="2800"/>
              <a:t>（</a:t>
            </a:r>
            <a:r>
              <a:rPr lang="en-US" altLang="zh-CN" sz="2800"/>
              <a:t>1</a:t>
            </a:r>
            <a:r>
              <a:rPr lang="zh-CN" altLang="en-US" sz="2800"/>
              <a:t>）调节平衡螺母，使杠杆在不挂钩码时，保持水平并</a:t>
            </a:r>
            <a:r>
              <a:rPr lang="en-US" altLang="zh-CN" sz="2800"/>
              <a:t>______</a:t>
            </a:r>
            <a:r>
              <a:rPr lang="zh-CN" altLang="en-US" sz="2800"/>
              <a:t>，达到平衡状态，如图所示。</a:t>
            </a:r>
            <a:endParaRPr lang="en-US" altLang="zh-CN" sz="2800"/>
          </a:p>
        </p:txBody>
      </p:sp>
      <p:sp>
        <p:nvSpPr>
          <p:cNvPr id="3" name="文本框 2"/>
          <p:cNvSpPr txBox="1"/>
          <p:nvPr/>
        </p:nvSpPr>
        <p:spPr>
          <a:xfrm>
            <a:off x="2503805" y="3854450"/>
            <a:ext cx="11061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</a:rPr>
              <a:t>静止</a:t>
            </a:r>
          </a:p>
        </p:txBody>
      </p:sp>
      <p:pic>
        <p:nvPicPr>
          <p:cNvPr id="100043" name="图片 100043" descr="学科网(www.zxxk.com)--教育资源门户，提供试卷、教案、课件、论文、素材以及各类教学资源下载，还有大量而丰富的教学相关资讯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870" y="2180590"/>
            <a:ext cx="4044950" cy="20326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77570" y="783590"/>
            <a:ext cx="6972300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3. </a:t>
            </a:r>
            <a:r>
              <a:rPr lang="zh-CN" altLang="en-US" sz="2800"/>
              <a:t>某同学利用若干个质量为</a:t>
            </a:r>
            <a:r>
              <a:rPr lang="en-US" altLang="zh-CN" sz="2800"/>
              <a:t>50g</a:t>
            </a:r>
            <a:r>
              <a:rPr lang="zh-CN" altLang="en-US" sz="2800"/>
              <a:t>的钩码和弹簧测力计探究杠杆的平衡条件。</a:t>
            </a:r>
          </a:p>
          <a:p>
            <a:pPr>
              <a:lnSpc>
                <a:spcPct val="150000"/>
              </a:lnSpc>
            </a:pPr>
            <a:endParaRPr lang="en-US" altLang="zh-CN" sz="2800"/>
          </a:p>
          <a:p>
            <a:pPr>
              <a:lnSpc>
                <a:spcPct val="150000"/>
              </a:lnSpc>
            </a:pPr>
            <a:r>
              <a:rPr lang="zh-CN" altLang="en-US" sz="2800"/>
              <a:t>（</a:t>
            </a:r>
            <a:r>
              <a:rPr lang="en-US" altLang="zh-CN" sz="2800"/>
              <a:t>2</a:t>
            </a:r>
            <a:r>
              <a:rPr lang="zh-CN" altLang="en-US" sz="2800"/>
              <a:t>）在杠杆左侧</a:t>
            </a:r>
            <a:r>
              <a:rPr lang="en-US" altLang="zh-CN" sz="2800"/>
              <a:t>15cm</a:t>
            </a:r>
            <a:r>
              <a:rPr lang="zh-CN" altLang="en-US" sz="2800"/>
              <a:t>刻度线处挂上</a:t>
            </a:r>
            <a:r>
              <a:rPr lang="en-US" altLang="zh-CN" sz="2800"/>
              <a:t>4</a:t>
            </a:r>
            <a:r>
              <a:rPr lang="zh-CN" altLang="en-US" sz="2800"/>
              <a:t>个钩码，在杠杆右侧挂上</a:t>
            </a:r>
            <a:r>
              <a:rPr lang="en-US" altLang="zh-CN" sz="2800"/>
              <a:t>6</a:t>
            </a:r>
            <a:r>
              <a:rPr lang="zh-CN" altLang="en-US" sz="2800"/>
              <a:t>个钩码，移动右侧钩码到</a:t>
            </a:r>
            <a:r>
              <a:rPr lang="en-US" altLang="zh-CN" sz="2800"/>
              <a:t>______cm</a:t>
            </a:r>
            <a:r>
              <a:rPr lang="zh-CN" altLang="en-US" sz="2800"/>
              <a:t>刻度线处使杠杆重新在水平位置平衡。这时动力或阻力是</a:t>
            </a:r>
            <a:r>
              <a:rPr lang="en-US" altLang="zh-CN" sz="2800"/>
              <a:t>___________</a:t>
            </a:r>
          </a:p>
          <a:p>
            <a:pPr>
              <a:lnSpc>
                <a:spcPct val="150000"/>
              </a:lnSpc>
            </a:pPr>
            <a:r>
              <a:rPr lang="en-US" altLang="zh-CN" sz="2800"/>
              <a:t>_______</a:t>
            </a:r>
            <a:r>
              <a:rPr lang="zh-CN" altLang="en-US" sz="2800"/>
              <a:t>（填</a:t>
            </a:r>
            <a:r>
              <a:rPr lang="en-US" altLang="zh-CN" sz="2800"/>
              <a:t>“</a:t>
            </a:r>
            <a:r>
              <a:rPr lang="zh-CN" altLang="en-US" sz="2800"/>
              <a:t>钩码受到的重力</a:t>
            </a:r>
            <a:r>
              <a:rPr lang="en-US" altLang="zh-CN" sz="2800"/>
              <a:t>”“</a:t>
            </a:r>
            <a:r>
              <a:rPr lang="zh-CN" altLang="en-US" sz="2800"/>
              <a:t>钩码对杠杆的拉力</a:t>
            </a:r>
            <a:r>
              <a:rPr lang="en-US" altLang="zh-CN" sz="2800"/>
              <a:t>”</a:t>
            </a:r>
            <a:r>
              <a:rPr lang="zh-CN" altLang="en-US" sz="2800"/>
              <a:t>或</a:t>
            </a:r>
            <a:r>
              <a:rPr lang="en-US" altLang="zh-CN" sz="2800"/>
              <a:t>“</a:t>
            </a:r>
            <a:r>
              <a:rPr lang="zh-CN" altLang="en-US" sz="2800"/>
              <a:t>杠杆对钩码的拉力</a:t>
            </a:r>
            <a:r>
              <a:rPr lang="en-US" altLang="zh-CN" sz="2800"/>
              <a:t>”</a:t>
            </a:r>
            <a:r>
              <a:rPr lang="zh-CN" altLang="en-US" sz="2800"/>
              <a:t>）。</a:t>
            </a:r>
            <a:endParaRPr lang="en-US" altLang="zh-CN" sz="2800"/>
          </a:p>
        </p:txBody>
      </p:sp>
      <p:sp>
        <p:nvSpPr>
          <p:cNvPr id="3" name="文本框 2"/>
          <p:cNvSpPr txBox="1"/>
          <p:nvPr/>
        </p:nvSpPr>
        <p:spPr>
          <a:xfrm>
            <a:off x="1756410" y="4133850"/>
            <a:ext cx="904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459095" y="4717415"/>
            <a:ext cx="24904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</a:rPr>
              <a:t>钩码对</a:t>
            </a:r>
            <a:r>
              <a:rPr lang="zh-CN" altLang="en-US" sz="3200">
                <a:solidFill>
                  <a:srgbClr val="FF0000"/>
                </a:solidFill>
                <a:sym typeface="+mn-ea"/>
              </a:rPr>
              <a:t>杠杆</a:t>
            </a:r>
            <a:endParaRPr lang="zh-CN" altLang="en-US" sz="3200">
              <a:solidFill>
                <a:srgbClr val="FF0000"/>
              </a:solidFill>
            </a:endParaRPr>
          </a:p>
        </p:txBody>
      </p:sp>
      <p:pic>
        <p:nvPicPr>
          <p:cNvPr id="100043" name="图片 100043" descr="学科网(www.zxxk.com)--教育资源门户，提供试卷、教案、课件、论文、素材以及各类教学资源下载，还有大量而丰富的教学相关资讯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870" y="2180590"/>
            <a:ext cx="4044950" cy="20326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77570" y="5408930"/>
            <a:ext cx="1527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sym typeface="+mn-ea"/>
              </a:rPr>
              <a:t>的拉力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969895" y="2151380"/>
            <a:ext cx="2544445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6752590" y="1401445"/>
            <a:ext cx="97790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定义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927735" y="1248410"/>
            <a:ext cx="716280" cy="4893945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杠杆及其平衡条件</a:t>
            </a:r>
          </a:p>
        </p:txBody>
      </p:sp>
      <p:sp>
        <p:nvSpPr>
          <p:cNvPr id="14" name="左大括号 13"/>
          <p:cNvSpPr/>
          <p:nvPr/>
        </p:nvSpPr>
        <p:spPr>
          <a:xfrm>
            <a:off x="1883410" y="2442845"/>
            <a:ext cx="906145" cy="2566035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左大括号 7"/>
          <p:cNvSpPr/>
          <p:nvPr/>
        </p:nvSpPr>
        <p:spPr>
          <a:xfrm>
            <a:off x="5786755" y="1658620"/>
            <a:ext cx="876935" cy="156845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/>
              <a:t>                                        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844165" y="4705985"/>
            <a:ext cx="2775585" cy="578448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杠杆的平衡条件</a:t>
            </a:r>
          </a:p>
        </p:txBody>
      </p:sp>
      <p:sp>
        <p:nvSpPr>
          <p:cNvPr id="6" name="左大括号 5"/>
          <p:cNvSpPr/>
          <p:nvPr/>
        </p:nvSpPr>
        <p:spPr>
          <a:xfrm>
            <a:off x="5786755" y="4215765"/>
            <a:ext cx="806450" cy="1562735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752590" y="2177415"/>
            <a:ext cx="238506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杠杆的五要素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52590" y="3937000"/>
            <a:ext cx="352425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dirty="0">
                <a:sym typeface="宋体" panose="02010600030101010101" pitchFamily="2" charset="-122"/>
              </a:rPr>
              <a:t>杠杆平衡的实现方式</a:t>
            </a:r>
            <a:endParaRPr lang="zh-CN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760210" y="4713605"/>
            <a:ext cx="453898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ym typeface="宋体" panose="02010600030101010101" pitchFamily="2" charset="-122"/>
              </a:rPr>
              <a:t>实验：探究杠杆的平衡条件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752590" y="2953385"/>
            <a:ext cx="223266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力臂的画法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760210" y="5490210"/>
            <a:ext cx="300609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ym typeface="宋体" panose="02010600030101010101" pitchFamily="2" charset="-122"/>
              </a:rPr>
              <a:t>杠杆原理的应用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5" grpId="0" bldLvl="0" animBg="1"/>
      <p:bldP spid="8" grpId="0" bldLvl="0" animBg="1"/>
      <p:bldP spid="3" grpId="0" bldLvl="0" animBg="1"/>
      <p:bldP spid="6" grpId="0" bldLvl="0" animBg="1"/>
      <p:bldP spid="4" grpId="0" bldLvl="0" animBg="1"/>
      <p:bldP spid="7" grpId="0" bldLvl="0" animBg="1"/>
      <p:bldP spid="11" grpId="0" bldLvl="0" animBg="1"/>
      <p:bldP spid="10" grpId="0" bldLvl="0" animBg="1"/>
      <p:bldP spid="9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56005" y="1176655"/>
            <a:ext cx="102463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观察图中的跷跷板、羊角锤和开瓶器等机械，你认为这些机械有什么共同点呢？</a:t>
            </a:r>
          </a:p>
        </p:txBody>
      </p:sp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334010" y="2796540"/>
            <a:ext cx="4921250" cy="2957830"/>
          </a:xfrm>
          <a:prstGeom prst="rect">
            <a:avLst/>
          </a:prstGeom>
        </p:spPr>
      </p:pic>
      <p:pic>
        <p:nvPicPr>
          <p:cNvPr id="4" name="https://docer-ks3.wpscdn.cn/picture/97590435/3ee2f1f0bdaeb273c64ff118becdd12c_612.jpg" descr="木匠拔钉子。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2285" y="2642870"/>
            <a:ext cx="2244725" cy="3380105"/>
          </a:xfrm>
          <a:prstGeom prst="rect">
            <a:avLst/>
          </a:prstGeom>
        </p:spPr>
      </p:pic>
      <p:pic>
        <p:nvPicPr>
          <p:cNvPr id="5" name="https://docer-ks3.wpscdn.cn/picture/25616812/07ec05e08afd407e895556af3f743d4e_612.jpg" descr="Opening beer bottl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9915" y="2884170"/>
            <a:ext cx="3889375" cy="259270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721610" y="4321175"/>
            <a:ext cx="327025" cy="327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6536690" y="5011420"/>
            <a:ext cx="154940" cy="1549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10581640" y="3535045"/>
            <a:ext cx="384810" cy="38481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936240" y="6022975"/>
            <a:ext cx="6370320" cy="521970"/>
          </a:xfrm>
          <a:prstGeom prst="rect">
            <a:avLst/>
          </a:prstGeom>
          <a:noFill/>
          <a:ln w="38100" cmpd="dbl">
            <a:solidFill>
              <a:schemeClr val="accent5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这些机械工作时都会</a:t>
            </a:r>
            <a:r>
              <a:rPr lang="zh-CN" altLang="en-US" sz="2800" b="1"/>
              <a:t>绕着一个点</a:t>
            </a:r>
            <a:r>
              <a:rPr lang="zh-CN" altLang="en-US" sz="2800"/>
              <a:t>运动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bldLvl="0" animBg="1"/>
      <p:bldP spid="6" grpId="0" bldLvl="0" animBg="1"/>
      <p:bldP spid="7" grpId="0" bldLvl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43891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2660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939165" y="1675130"/>
            <a:ext cx="1094486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定义：</a:t>
            </a:r>
          </a:p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</a:rPr>
              <a:t>一根硬棒</a:t>
            </a:r>
            <a:r>
              <a:rPr lang="zh-CN" altLang="en-US" sz="2800"/>
              <a:t>，在</a:t>
            </a:r>
            <a:r>
              <a:rPr lang="zh-CN" altLang="en-US" sz="2800" b="1">
                <a:solidFill>
                  <a:srgbClr val="FF0000"/>
                </a:solidFill>
              </a:rPr>
              <a:t>力的作用下</a:t>
            </a:r>
            <a:r>
              <a:rPr lang="zh-CN" altLang="en-US" sz="2800"/>
              <a:t>能</a:t>
            </a:r>
            <a:r>
              <a:rPr lang="zh-CN" altLang="en-US" sz="2800" b="1">
                <a:solidFill>
                  <a:srgbClr val="FF0000"/>
                </a:solidFill>
              </a:rPr>
              <a:t>绕着固定点转动</a:t>
            </a:r>
            <a:r>
              <a:rPr lang="zh-CN" altLang="en-US" sz="2800"/>
              <a:t>，这根硬棒就是一个</a:t>
            </a:r>
            <a:r>
              <a:rPr lang="zh-CN" altLang="en-US" sz="2800" b="1">
                <a:solidFill>
                  <a:srgbClr val="FF0000"/>
                </a:solidFill>
              </a:rPr>
              <a:t>杠杆</a:t>
            </a:r>
            <a:r>
              <a:rPr lang="zh-CN" altLang="en-US" sz="2800"/>
              <a:t>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39165" y="6089650"/>
            <a:ext cx="492696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杠杆是</a:t>
            </a:r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最简单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的</a:t>
            </a:r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机械之一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。</a:t>
            </a:r>
          </a:p>
        </p:txBody>
      </p:sp>
      <p:pic>
        <p:nvPicPr>
          <p:cNvPr id="11" name="图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611630" y="2858135"/>
            <a:ext cx="5545455" cy="3096895"/>
          </a:xfrm>
          <a:prstGeom prst="rect">
            <a:avLst/>
          </a:prstGeom>
        </p:spPr>
      </p:pic>
      <p:cxnSp>
        <p:nvCxnSpPr>
          <p:cNvPr id="13" name="直接箭头连接符 12"/>
          <p:cNvCxnSpPr/>
          <p:nvPr/>
        </p:nvCxnSpPr>
        <p:spPr>
          <a:xfrm>
            <a:off x="6162675" y="4272280"/>
            <a:ext cx="17145" cy="91313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20" name="组合 19"/>
          <p:cNvGrpSpPr/>
          <p:nvPr/>
        </p:nvGrpSpPr>
        <p:grpSpPr>
          <a:xfrm>
            <a:off x="3549015" y="3827780"/>
            <a:ext cx="1911350" cy="1035050"/>
            <a:chOff x="7955" y="6501"/>
            <a:chExt cx="3010" cy="1630"/>
          </a:xfrm>
        </p:grpSpPr>
        <p:sp>
          <p:nvSpPr>
            <p:cNvPr id="12" name="椭圆 11"/>
            <p:cNvSpPr/>
            <p:nvPr/>
          </p:nvSpPr>
          <p:spPr>
            <a:xfrm>
              <a:off x="9048" y="7323"/>
              <a:ext cx="825" cy="809"/>
            </a:xfrm>
            <a:prstGeom prst="ellipse">
              <a:avLst/>
            </a:prstGeom>
            <a:noFill/>
            <a:ln w="41275">
              <a:solidFill>
                <a:srgbClr val="FF0000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955" y="6501"/>
              <a:ext cx="30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>
                  <a:latin typeface="方正教材规范楷体_GBK" panose="02000000000000000000" charset="-122"/>
                  <a:ea typeface="方正教材规范楷体_GBK" panose="02000000000000000000" charset="-122"/>
                </a:rPr>
                <a:t>固定点</a:t>
              </a:r>
            </a:p>
          </p:txBody>
        </p:sp>
      </p:grpSp>
      <p:pic>
        <p:nvPicPr>
          <p:cNvPr id="16" name="图片 15" descr="方法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80655" y="2851785"/>
            <a:ext cx="562610" cy="56261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343265" y="2909570"/>
            <a:ext cx="320230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方法点拨：</a:t>
            </a:r>
          </a:p>
          <a:p>
            <a:r>
              <a:rPr lang="en-US" altLang="zh-CN" sz="2400"/>
              <a:t>“</a:t>
            </a:r>
            <a:r>
              <a:rPr lang="zh-CN" altLang="en-US" sz="2400"/>
              <a:t>硬棒</a:t>
            </a:r>
            <a:r>
              <a:rPr lang="en-US" altLang="zh-CN" sz="2400"/>
              <a:t>”</a:t>
            </a:r>
            <a:r>
              <a:rPr lang="zh-CN" altLang="en-US" sz="2400"/>
              <a:t>和</a:t>
            </a:r>
            <a:r>
              <a:rPr lang="en-US" altLang="zh-CN" sz="2400"/>
              <a:t>“</a:t>
            </a:r>
            <a:r>
              <a:rPr lang="zh-CN" altLang="en-US" sz="2400"/>
              <a:t>能绕着固定点转动</a:t>
            </a:r>
            <a:r>
              <a:rPr lang="en-US" altLang="zh-CN" sz="2400"/>
              <a:t>”</a:t>
            </a:r>
            <a:r>
              <a:rPr lang="zh-CN" altLang="en-US" sz="2400"/>
              <a:t>是杠杆的两个关键特征。</a:t>
            </a:r>
            <a:r>
              <a:rPr lang="en-US" altLang="zh-CN" sz="2400"/>
              <a:t>“</a:t>
            </a:r>
            <a:r>
              <a:rPr lang="zh-CN" altLang="en-US" sz="2400"/>
              <a:t>硬</a:t>
            </a:r>
            <a:r>
              <a:rPr lang="en-US" altLang="zh-CN" sz="2400"/>
              <a:t>”</a:t>
            </a:r>
            <a:r>
              <a:rPr lang="zh-CN" altLang="en-US" sz="2400"/>
              <a:t>是指不考虑发生形变，是一种理想情况，</a:t>
            </a:r>
            <a:r>
              <a:rPr lang="zh-CN" altLang="en-US" sz="2400" b="1"/>
              <a:t>杠杆是一种理想模型</a:t>
            </a:r>
            <a:r>
              <a:rPr lang="zh-CN" altLang="en-US" sz="2400"/>
              <a:t>。</a:t>
            </a:r>
            <a:r>
              <a:rPr lang="zh-CN" altLang="en-US" sz="2400">
                <a:solidFill>
                  <a:schemeClr val="accent5"/>
                </a:solidFill>
              </a:rPr>
              <a:t>理想模型是人们分析物理问题的基础</a:t>
            </a:r>
            <a:r>
              <a:rPr lang="zh-CN" altLang="en-US" sz="2400"/>
              <a:t>。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5590540" y="5136515"/>
            <a:ext cx="21901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绕固定点转动的硬棒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43891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2660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670685"/>
            <a:ext cx="25107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杠杆的五要素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4565015" y="2118995"/>
            <a:ext cx="7399020" cy="2996565"/>
            <a:chOff x="7039" y="3337"/>
            <a:chExt cx="11652" cy="4719"/>
          </a:xfrm>
        </p:grpSpPr>
        <p:pic>
          <p:nvPicPr>
            <p:cNvPr id="11" name="图片 10"/>
            <p:cNvPicPr/>
            <p:nvPr/>
          </p:nvPicPr>
          <p:blipFill>
            <a:blip r:embed="rId3"/>
            <a:srcRect l="2198" r="4370" b="6031"/>
            <a:stretch>
              <a:fillRect/>
            </a:stretch>
          </p:blipFill>
          <p:spPr>
            <a:xfrm>
              <a:off x="7039" y="3337"/>
              <a:ext cx="11652" cy="4719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12974" y="5273"/>
              <a:ext cx="780" cy="6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908685" y="2493010"/>
            <a:ext cx="32962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1. </a:t>
            </a:r>
            <a:r>
              <a:rPr lang="zh-CN" altLang="en-US" sz="2800"/>
              <a:t>支点：杠杆</a:t>
            </a:r>
            <a:r>
              <a:rPr lang="zh-CN" altLang="en-US" sz="2800" b="1"/>
              <a:t>绕着转动</a:t>
            </a:r>
            <a:r>
              <a:rPr lang="zh-CN" altLang="en-US" sz="2800"/>
              <a:t>的点</a:t>
            </a:r>
            <a:r>
              <a:rPr lang="en-US" altLang="zh-CN" sz="2800" i="1"/>
              <a:t>O</a:t>
            </a:r>
            <a:r>
              <a:rPr lang="zh-CN" altLang="en-US" sz="2800"/>
              <a:t>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908685" y="3769360"/>
            <a:ext cx="32962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2. </a:t>
            </a:r>
            <a:r>
              <a:rPr lang="zh-CN" altLang="en-US" sz="2800"/>
              <a:t>动力：使杠杆</a:t>
            </a:r>
            <a:r>
              <a:rPr lang="zh-CN" altLang="en-US" sz="2800" b="1"/>
              <a:t>转动的力</a:t>
            </a:r>
            <a:r>
              <a:rPr lang="en-US" altLang="zh-CN" sz="2800" i="1"/>
              <a:t>F</a:t>
            </a:r>
            <a:r>
              <a:rPr lang="en-US" altLang="zh-CN" sz="3200" i="1" baseline="-25000"/>
              <a:t>1</a:t>
            </a:r>
            <a:r>
              <a:rPr lang="zh-CN" altLang="en-US" sz="2800"/>
              <a:t>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909320" y="5045710"/>
            <a:ext cx="32956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3. </a:t>
            </a:r>
            <a:r>
              <a:rPr lang="zh-CN" altLang="en-US" sz="2800"/>
              <a:t>阻力：</a:t>
            </a:r>
            <a:r>
              <a:rPr lang="zh-CN" altLang="en-US" sz="2800" b="1"/>
              <a:t>阻碍</a:t>
            </a:r>
            <a:r>
              <a:rPr lang="zh-CN" altLang="en-US" sz="2800"/>
              <a:t>杠杆转动的力</a:t>
            </a:r>
            <a:r>
              <a:rPr lang="en-US" altLang="zh-CN" sz="2800" i="1"/>
              <a:t>F</a:t>
            </a:r>
            <a:r>
              <a:rPr lang="en-US" altLang="zh-CN" sz="3200" i="1" baseline="-25000"/>
              <a:t>2</a:t>
            </a:r>
            <a:r>
              <a:rPr lang="zh-CN" altLang="en-US" sz="2800"/>
              <a:t>。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8191500" y="2504440"/>
            <a:ext cx="1336040" cy="1692910"/>
            <a:chOff x="12900" y="3944"/>
            <a:chExt cx="2104" cy="2666"/>
          </a:xfrm>
        </p:grpSpPr>
        <p:sp>
          <p:nvSpPr>
            <p:cNvPr id="16" name="椭圆 15"/>
            <p:cNvSpPr/>
            <p:nvPr/>
          </p:nvSpPr>
          <p:spPr>
            <a:xfrm>
              <a:off x="13345" y="6132"/>
              <a:ext cx="478" cy="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2900" y="3944"/>
              <a:ext cx="210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/>
                <a:t>支点</a:t>
              </a:r>
              <a:r>
                <a:rPr lang="en-US" altLang="zh-CN" sz="2400" i="1"/>
                <a:t>O</a:t>
              </a: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13666" y="4669"/>
              <a:ext cx="238" cy="14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>
            <a:off x="4638040" y="2319020"/>
            <a:ext cx="768985" cy="1371600"/>
            <a:chOff x="7304" y="3652"/>
            <a:chExt cx="1211" cy="2160"/>
          </a:xfrm>
        </p:grpSpPr>
        <p:cxnSp>
          <p:nvCxnSpPr>
            <p:cNvPr id="20" name="直接箭头连接符 19"/>
            <p:cNvCxnSpPr/>
            <p:nvPr/>
          </p:nvCxnSpPr>
          <p:spPr>
            <a:xfrm>
              <a:off x="7396" y="3762"/>
              <a:ext cx="0" cy="189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2" name="椭圆 21"/>
            <p:cNvSpPr/>
            <p:nvPr/>
          </p:nvSpPr>
          <p:spPr>
            <a:xfrm>
              <a:off x="7304" y="3652"/>
              <a:ext cx="167" cy="16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7471" y="4990"/>
              <a:ext cx="10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F</a:t>
              </a:r>
              <a:r>
                <a:rPr lang="en-US" altLang="zh-CN" sz="3200" i="1" baseline="-2500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214610" y="2964815"/>
            <a:ext cx="662940" cy="1863090"/>
            <a:chOff x="16086" y="4669"/>
            <a:chExt cx="1044" cy="2934"/>
          </a:xfrm>
        </p:grpSpPr>
        <p:cxnSp>
          <p:nvCxnSpPr>
            <p:cNvPr id="21" name="直接箭头连接符 20"/>
            <p:cNvCxnSpPr/>
            <p:nvPr/>
          </p:nvCxnSpPr>
          <p:spPr>
            <a:xfrm flipV="1">
              <a:off x="16472" y="5703"/>
              <a:ext cx="0" cy="185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椭圆 22"/>
            <p:cNvSpPr/>
            <p:nvPr/>
          </p:nvSpPr>
          <p:spPr>
            <a:xfrm>
              <a:off x="16380" y="7437"/>
              <a:ext cx="167" cy="16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6086" y="4669"/>
              <a:ext cx="10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F</a:t>
              </a:r>
              <a:r>
                <a:rPr lang="en-US" altLang="zh-CN" sz="3200" i="1" baseline="-2500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43891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2660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670685"/>
            <a:ext cx="25107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杠杆的五要素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4565015" y="2118995"/>
            <a:ext cx="7399020" cy="2996565"/>
            <a:chOff x="7039" y="3337"/>
            <a:chExt cx="11652" cy="4719"/>
          </a:xfrm>
        </p:grpSpPr>
        <p:pic>
          <p:nvPicPr>
            <p:cNvPr id="11" name="图片 10"/>
            <p:cNvPicPr/>
            <p:nvPr/>
          </p:nvPicPr>
          <p:blipFill>
            <a:blip r:embed="rId3"/>
            <a:srcRect l="2198" r="4370" b="6031"/>
            <a:stretch>
              <a:fillRect/>
            </a:stretch>
          </p:blipFill>
          <p:spPr>
            <a:xfrm>
              <a:off x="7039" y="3337"/>
              <a:ext cx="11652" cy="4719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12974" y="5273"/>
              <a:ext cx="780" cy="6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191500" y="2504440"/>
            <a:ext cx="1336040" cy="1692910"/>
            <a:chOff x="12900" y="3944"/>
            <a:chExt cx="2104" cy="2666"/>
          </a:xfrm>
        </p:grpSpPr>
        <p:sp>
          <p:nvSpPr>
            <p:cNvPr id="16" name="椭圆 15"/>
            <p:cNvSpPr/>
            <p:nvPr/>
          </p:nvSpPr>
          <p:spPr>
            <a:xfrm>
              <a:off x="13345" y="6132"/>
              <a:ext cx="478" cy="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2900" y="3944"/>
              <a:ext cx="210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/>
                <a:t>支点</a:t>
              </a:r>
              <a:r>
                <a:rPr lang="en-US" altLang="zh-CN" sz="2400" i="1"/>
                <a:t>O</a:t>
              </a: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13666" y="4669"/>
              <a:ext cx="238" cy="14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>
            <a:off x="4638040" y="2319020"/>
            <a:ext cx="768985" cy="1371600"/>
            <a:chOff x="7304" y="3652"/>
            <a:chExt cx="1211" cy="2160"/>
          </a:xfrm>
        </p:grpSpPr>
        <p:cxnSp>
          <p:nvCxnSpPr>
            <p:cNvPr id="20" name="直接箭头连接符 19"/>
            <p:cNvCxnSpPr/>
            <p:nvPr/>
          </p:nvCxnSpPr>
          <p:spPr>
            <a:xfrm>
              <a:off x="7396" y="3762"/>
              <a:ext cx="0" cy="189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2" name="椭圆 21"/>
            <p:cNvSpPr/>
            <p:nvPr/>
          </p:nvSpPr>
          <p:spPr>
            <a:xfrm>
              <a:off x="7304" y="3652"/>
              <a:ext cx="167" cy="16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7471" y="4990"/>
              <a:ext cx="10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F</a:t>
              </a:r>
              <a:r>
                <a:rPr lang="en-US" altLang="zh-CN" sz="3200" i="1" baseline="-2500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214610" y="2964815"/>
            <a:ext cx="662940" cy="1863090"/>
            <a:chOff x="16086" y="4669"/>
            <a:chExt cx="1044" cy="2934"/>
          </a:xfrm>
        </p:grpSpPr>
        <p:cxnSp>
          <p:nvCxnSpPr>
            <p:cNvPr id="21" name="直接箭头连接符 20"/>
            <p:cNvCxnSpPr/>
            <p:nvPr/>
          </p:nvCxnSpPr>
          <p:spPr>
            <a:xfrm flipV="1">
              <a:off x="16472" y="5703"/>
              <a:ext cx="0" cy="185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椭圆 22"/>
            <p:cNvSpPr/>
            <p:nvPr/>
          </p:nvSpPr>
          <p:spPr>
            <a:xfrm>
              <a:off x="16380" y="7437"/>
              <a:ext cx="167" cy="16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6086" y="4669"/>
              <a:ext cx="10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F</a:t>
              </a:r>
              <a:r>
                <a:rPr lang="en-US" altLang="zh-CN" sz="3200" i="1" baseline="-25000">
                  <a:solidFill>
                    <a:srgbClr val="FF0000"/>
                  </a:solidFill>
                </a:rPr>
                <a:t>2</a:t>
              </a: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879475" y="3054350"/>
            <a:ext cx="347789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动力臂：从支点</a:t>
            </a:r>
            <a:r>
              <a:rPr lang="en-US" altLang="zh-CN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到动力</a:t>
            </a:r>
            <a:r>
              <a:rPr lang="en-US" altLang="zh-CN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800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作用线的距离</a:t>
            </a:r>
            <a:r>
              <a:rPr lang="en-US" altLang="zh-CN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800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为动力臂。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929005" y="4550410"/>
            <a:ext cx="34486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阻力臂：从支点</a:t>
            </a:r>
            <a:r>
              <a:rPr lang="en-US" altLang="zh-CN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到阻力</a:t>
            </a:r>
            <a:r>
              <a:rPr lang="en-US" altLang="zh-CN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800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作用线的距离</a:t>
            </a:r>
            <a:r>
              <a:rPr lang="en-US" altLang="zh-CN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800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为阻力臂。</a:t>
            </a:r>
          </a:p>
        </p:txBody>
      </p:sp>
      <p:grpSp>
        <p:nvGrpSpPr>
          <p:cNvPr id="44" name="组合 43"/>
          <p:cNvGrpSpPr/>
          <p:nvPr/>
        </p:nvGrpSpPr>
        <p:grpSpPr>
          <a:xfrm>
            <a:off x="4630420" y="3575685"/>
            <a:ext cx="3995420" cy="891540"/>
            <a:chOff x="7292" y="5631"/>
            <a:chExt cx="6292" cy="1404"/>
          </a:xfrm>
        </p:grpSpPr>
        <p:grpSp>
          <p:nvGrpSpPr>
            <p:cNvPr id="40" name="组合 39"/>
            <p:cNvGrpSpPr/>
            <p:nvPr/>
          </p:nvGrpSpPr>
          <p:grpSpPr>
            <a:xfrm>
              <a:off x="7404" y="5631"/>
              <a:ext cx="6180" cy="1242"/>
              <a:chOff x="7404" y="5631"/>
              <a:chExt cx="6180" cy="1242"/>
            </a:xfrm>
          </p:grpSpPr>
          <p:cxnSp>
            <p:nvCxnSpPr>
              <p:cNvPr id="30" name="直接连接符 29"/>
              <p:cNvCxnSpPr/>
              <p:nvPr/>
            </p:nvCxnSpPr>
            <p:spPr>
              <a:xfrm flipV="1">
                <a:off x="7404" y="5631"/>
                <a:ext cx="0" cy="124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 flipV="1">
                <a:off x="13584" y="5631"/>
                <a:ext cx="0" cy="124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34" name="文本框 33"/>
              <p:cNvSpPr txBox="1"/>
              <p:nvPr/>
            </p:nvSpPr>
            <p:spPr>
              <a:xfrm>
                <a:off x="9514" y="5936"/>
                <a:ext cx="1500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i="1">
                    <a:solidFill>
                      <a:schemeClr val="accent5"/>
                    </a:solidFill>
                  </a:rPr>
                  <a:t>L</a:t>
                </a:r>
                <a:r>
                  <a:rPr lang="en-US" altLang="zh-CN" sz="3600" i="1" baseline="-25000">
                    <a:solidFill>
                      <a:schemeClr val="accent5"/>
                    </a:solidFill>
                  </a:rPr>
                  <a:t>1</a:t>
                </a:r>
              </a:p>
            </p:txBody>
          </p:sp>
          <p:cxnSp>
            <p:nvCxnSpPr>
              <p:cNvPr id="35" name="直接箭头连接符 34"/>
              <p:cNvCxnSpPr/>
              <p:nvPr/>
            </p:nvCxnSpPr>
            <p:spPr>
              <a:xfrm flipV="1">
                <a:off x="7412" y="6405"/>
                <a:ext cx="2402" cy="15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6" name="直接箭头连接符 35"/>
              <p:cNvCxnSpPr/>
              <p:nvPr/>
            </p:nvCxnSpPr>
            <p:spPr>
              <a:xfrm flipV="1">
                <a:off x="10722" y="6419"/>
                <a:ext cx="2798" cy="16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42" name="文本框 41"/>
            <p:cNvSpPr txBox="1"/>
            <p:nvPr/>
          </p:nvSpPr>
          <p:spPr>
            <a:xfrm rot="16200000">
              <a:off x="7270" y="6289"/>
              <a:ext cx="76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∟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8657590" y="3769360"/>
            <a:ext cx="1897380" cy="697865"/>
            <a:chOff x="13634" y="5936"/>
            <a:chExt cx="2988" cy="1099"/>
          </a:xfrm>
        </p:grpSpPr>
        <p:grpSp>
          <p:nvGrpSpPr>
            <p:cNvPr id="41" name="组合 40"/>
            <p:cNvGrpSpPr/>
            <p:nvPr/>
          </p:nvGrpSpPr>
          <p:grpSpPr>
            <a:xfrm>
              <a:off x="13634" y="5936"/>
              <a:ext cx="2817" cy="918"/>
              <a:chOff x="13634" y="5936"/>
              <a:chExt cx="2817" cy="918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4278" y="5936"/>
                <a:ext cx="1500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i="1">
                    <a:solidFill>
                      <a:schemeClr val="accent5"/>
                    </a:solidFill>
                  </a:rPr>
                  <a:t>L</a:t>
                </a:r>
                <a:r>
                  <a:rPr lang="en-US" altLang="zh-CN" sz="3600" i="1" baseline="-25000">
                    <a:solidFill>
                      <a:schemeClr val="accent5"/>
                    </a:solidFill>
                  </a:rPr>
                  <a:t>2</a:t>
                </a:r>
              </a:p>
            </p:txBody>
          </p:sp>
          <p:cxnSp>
            <p:nvCxnSpPr>
              <p:cNvPr id="38" name="直接箭头连接符 37"/>
              <p:cNvCxnSpPr/>
              <p:nvPr/>
            </p:nvCxnSpPr>
            <p:spPr>
              <a:xfrm flipV="1">
                <a:off x="13634" y="6408"/>
                <a:ext cx="879" cy="26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9" name="直接箭头连接符 38"/>
              <p:cNvCxnSpPr/>
              <p:nvPr/>
            </p:nvCxnSpPr>
            <p:spPr>
              <a:xfrm>
                <a:off x="15497" y="6405"/>
                <a:ext cx="955" cy="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43" name="文本框 42"/>
            <p:cNvSpPr txBox="1"/>
            <p:nvPr/>
          </p:nvSpPr>
          <p:spPr>
            <a:xfrm>
              <a:off x="15854" y="6311"/>
              <a:ext cx="76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∟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5126990" y="5287645"/>
            <a:ext cx="5087620" cy="914400"/>
            <a:chOff x="8074" y="8327"/>
            <a:chExt cx="8012" cy="1440"/>
          </a:xfrm>
        </p:grpSpPr>
        <p:sp>
          <p:nvSpPr>
            <p:cNvPr id="46" name="文本框 45"/>
            <p:cNvSpPr txBox="1"/>
            <p:nvPr/>
          </p:nvSpPr>
          <p:spPr>
            <a:xfrm>
              <a:off x="9686" y="8667"/>
              <a:ext cx="640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/>
                <a:t>怎么画出杠杆的力臂呢？</a:t>
              </a:r>
            </a:p>
          </p:txBody>
        </p:sp>
        <p:pic>
          <p:nvPicPr>
            <p:cNvPr id="47" name="图片 46" descr="人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74" y="8327"/>
              <a:ext cx="1440" cy="1440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4900" y="182660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670685"/>
            <a:ext cx="25107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杠杆的五要素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01065" y="2269490"/>
            <a:ext cx="1960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力臂的画法</a:t>
            </a:r>
            <a:endParaRPr lang="zh-CN" altLang="en-US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01065" y="2867660"/>
            <a:ext cx="5467985" cy="3634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过力的作用点沿力的方向画一条直线（有的在图中已经标出力的方向）；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6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找到支点，并标明</a:t>
            </a:r>
            <a:r>
              <a:rPr lang="en-US" altLang="zh-CN" sz="2400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点；</a:t>
            </a:r>
          </a:p>
          <a:p>
            <a:pPr>
              <a:lnSpc>
                <a:spcPct val="16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过</a:t>
            </a:r>
            <a:r>
              <a:rPr lang="en-US" altLang="zh-CN" sz="2400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点做动力</a:t>
            </a:r>
            <a:r>
              <a:rPr lang="en-US" altLang="zh-CN" sz="2400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</a:t>
            </a:r>
            <a:r>
              <a:rPr lang="en-US" altLang="zh-CN" sz="24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的垂线段，并标出垂线符号；</a:t>
            </a:r>
          </a:p>
          <a:p>
            <a:pPr>
              <a:lnSpc>
                <a:spcPct val="16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</a:t>
            </a:r>
            <a:r>
              <a:rPr lang="zh-CN" altLang="en-US" sz="240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标上双向</a:t>
            </a:r>
            <a:r>
              <a:rPr lang="zh-CN" altLang="en-US" sz="2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箭头</a:t>
            </a:r>
            <a:r>
              <a:rPr lang="zh-CN" altLang="en-US" sz="240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并在其旁边写上</a:t>
            </a:r>
            <a:r>
              <a:rPr lang="en-US" altLang="zh-CN" sz="2400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lang="en-US" altLang="zh-CN" sz="240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2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6813550" y="3250565"/>
            <a:ext cx="4540885" cy="2014220"/>
            <a:chOff x="7499" y="4723"/>
            <a:chExt cx="7151" cy="3172"/>
          </a:xfrm>
        </p:grpSpPr>
        <p:pic>
          <p:nvPicPr>
            <p:cNvPr id="12" name="图片 11" descr="&amp;pky8454420405&amp;"/>
            <p:cNvPicPr>
              <a:picLocks noChangeAspect="1"/>
            </p:cNvPicPr>
            <p:nvPr/>
          </p:nvPicPr>
          <p:blipFill>
            <a:blip r:embed="rId3"/>
            <a:srcRect l="37195" t="3509" r="34609" b="54611"/>
            <a:stretch>
              <a:fillRect/>
            </a:stretch>
          </p:blipFill>
          <p:spPr>
            <a:xfrm>
              <a:off x="12949" y="5708"/>
              <a:ext cx="1701" cy="1684"/>
            </a:xfrm>
            <a:prstGeom prst="ellipse">
              <a:avLst/>
            </a:prstGeom>
          </p:spPr>
        </p:pic>
        <p:pic>
          <p:nvPicPr>
            <p:cNvPr id="13" name="图片 12" descr="&amp;pky8821947726&amp;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4755" t="19226" b="9445"/>
            <a:stretch>
              <a:fillRect/>
            </a:stretch>
          </p:blipFill>
          <p:spPr>
            <a:xfrm>
              <a:off x="7499" y="4723"/>
              <a:ext cx="7151" cy="3172"/>
            </a:xfrm>
            <a:prstGeom prst="rect">
              <a:avLst/>
            </a:prstGeom>
          </p:spPr>
        </p:pic>
      </p:grpSp>
      <p:sp>
        <p:nvSpPr>
          <p:cNvPr id="27" name="文本框 26"/>
          <p:cNvSpPr txBox="1"/>
          <p:nvPr/>
        </p:nvSpPr>
        <p:spPr>
          <a:xfrm>
            <a:off x="7792085" y="4615815"/>
            <a:ext cx="444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/>
              <a:t>l</a:t>
            </a:r>
            <a:r>
              <a:rPr lang="en-US" altLang="zh-CN" sz="2800" baseline="-25000"/>
              <a:t>1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6978015" y="4415790"/>
            <a:ext cx="1939290" cy="144780"/>
            <a:chOff x="10989" y="6954"/>
            <a:chExt cx="3054" cy="228"/>
          </a:xfrm>
        </p:grpSpPr>
        <p:sp>
          <p:nvSpPr>
            <p:cNvPr id="23" name="矩形 22"/>
            <p:cNvSpPr/>
            <p:nvPr/>
          </p:nvSpPr>
          <p:spPr>
            <a:xfrm>
              <a:off x="10994" y="6954"/>
              <a:ext cx="242" cy="22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10989" y="7182"/>
              <a:ext cx="3054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组合 42"/>
          <p:cNvGrpSpPr/>
          <p:nvPr/>
        </p:nvGrpSpPr>
        <p:grpSpPr>
          <a:xfrm>
            <a:off x="6403340" y="3966845"/>
            <a:ext cx="572770" cy="1431290"/>
            <a:chOff x="10082" y="5540"/>
            <a:chExt cx="902" cy="2254"/>
          </a:xfrm>
        </p:grpSpPr>
        <p:sp>
          <p:nvSpPr>
            <p:cNvPr id="14" name="文本框 13"/>
            <p:cNvSpPr txBox="1"/>
            <p:nvPr/>
          </p:nvSpPr>
          <p:spPr>
            <a:xfrm>
              <a:off x="10082" y="6967"/>
              <a:ext cx="88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/>
                <a:t>F</a:t>
              </a:r>
              <a:r>
                <a:rPr lang="en-US" altLang="zh-CN" sz="2800" baseline="-25000"/>
                <a:t>1</a:t>
              </a:r>
            </a:p>
          </p:txBody>
        </p:sp>
        <p:cxnSp>
          <p:nvCxnSpPr>
            <p:cNvPr id="15" name="直接箭头连接符 14"/>
            <p:cNvCxnSpPr/>
            <p:nvPr/>
          </p:nvCxnSpPr>
          <p:spPr>
            <a:xfrm>
              <a:off x="10969" y="5540"/>
              <a:ext cx="15" cy="2254"/>
            </a:xfrm>
            <a:prstGeom prst="straightConnector1">
              <a:avLst/>
            </a:prstGeom>
            <a:ln w="47625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8722995" y="4522470"/>
            <a:ext cx="410845" cy="548005"/>
            <a:chOff x="11905" y="6415"/>
            <a:chExt cx="647" cy="863"/>
          </a:xfrm>
        </p:grpSpPr>
        <p:sp>
          <p:nvSpPr>
            <p:cNvPr id="17" name="椭圆 16"/>
            <p:cNvSpPr/>
            <p:nvPr/>
          </p:nvSpPr>
          <p:spPr>
            <a:xfrm>
              <a:off x="12169" y="6415"/>
              <a:ext cx="119" cy="1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1905" y="6592"/>
              <a:ext cx="647" cy="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zh-CN" sz="2800" i="1"/>
                <a:t>O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34900" y="2440652"/>
            <a:ext cx="295322" cy="210471"/>
            <a:chOff x="435463" y="1226414"/>
            <a:chExt cx="295380" cy="210512"/>
          </a:xfrm>
        </p:grpSpPr>
        <p:sp>
          <p:nvSpPr>
            <p:cNvPr id="21" name="矩形 2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899795" y="1025525"/>
            <a:ext cx="143891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4900" y="182660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670685"/>
            <a:ext cx="25107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杠杆的五要素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01065" y="2269490"/>
            <a:ext cx="1960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力臂的画法</a:t>
            </a:r>
            <a:endParaRPr lang="zh-CN" altLang="en-US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34900" y="2440652"/>
            <a:ext cx="295322" cy="210471"/>
            <a:chOff x="435463" y="1226414"/>
            <a:chExt cx="295380" cy="210512"/>
          </a:xfrm>
        </p:grpSpPr>
        <p:sp>
          <p:nvSpPr>
            <p:cNvPr id="21" name="矩形 2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899795" y="1025525"/>
            <a:ext cx="143891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935355" y="2694940"/>
            <a:ext cx="546798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同样，阻力及阻力臂也是一样的画法。</a:t>
            </a:r>
          </a:p>
          <a:p>
            <a:pPr>
              <a:lnSpc>
                <a:spcPct val="150000"/>
              </a:lnSpc>
            </a:pPr>
            <a:endParaRPr lang="zh-CN" sz="24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sz="2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注意：</a:t>
            </a:r>
          </a:p>
          <a:p>
            <a:pPr>
              <a:lnSpc>
                <a:spcPct val="150000"/>
              </a:lnSpc>
            </a:pPr>
            <a:r>
              <a:rPr lang="en-US" altLang="zh-CN" sz="2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sz="240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力臂不一定在杠杆上；</a:t>
            </a:r>
          </a:p>
          <a:p>
            <a:pPr>
              <a:lnSpc>
                <a:spcPct val="150000"/>
              </a:lnSpc>
            </a:pPr>
            <a:r>
              <a:rPr lang="en-US" altLang="zh-CN" sz="2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sz="240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杠杆可以是直的，也可以是弯的。</a:t>
            </a:r>
            <a:endParaRPr lang="en-US" altLang="zh-CN" sz="24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6813550" y="2801620"/>
            <a:ext cx="4540885" cy="2014220"/>
            <a:chOff x="7499" y="4723"/>
            <a:chExt cx="7151" cy="3172"/>
          </a:xfrm>
        </p:grpSpPr>
        <p:pic>
          <p:nvPicPr>
            <p:cNvPr id="50" name="图片 49" descr="&amp;pky8454420405&amp;"/>
            <p:cNvPicPr>
              <a:picLocks noChangeAspect="1"/>
            </p:cNvPicPr>
            <p:nvPr/>
          </p:nvPicPr>
          <p:blipFill>
            <a:blip r:embed="rId3"/>
            <a:srcRect l="37195" t="3509" r="34609" b="54611"/>
            <a:stretch>
              <a:fillRect/>
            </a:stretch>
          </p:blipFill>
          <p:spPr>
            <a:xfrm>
              <a:off x="12949" y="5708"/>
              <a:ext cx="1701" cy="1684"/>
            </a:xfrm>
            <a:prstGeom prst="ellipse">
              <a:avLst/>
            </a:prstGeom>
          </p:spPr>
        </p:pic>
        <p:pic>
          <p:nvPicPr>
            <p:cNvPr id="51" name="图片 50" descr="&amp;pky8821947726&amp;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4755" t="19226" b="9445"/>
            <a:stretch>
              <a:fillRect/>
            </a:stretch>
          </p:blipFill>
          <p:spPr>
            <a:xfrm>
              <a:off x="7499" y="4723"/>
              <a:ext cx="7151" cy="3172"/>
            </a:xfrm>
            <a:prstGeom prst="rect">
              <a:avLst/>
            </a:prstGeom>
          </p:spPr>
        </p:pic>
      </p:grpSp>
      <p:grpSp>
        <p:nvGrpSpPr>
          <p:cNvPr id="45" name="组合 44"/>
          <p:cNvGrpSpPr/>
          <p:nvPr/>
        </p:nvGrpSpPr>
        <p:grpSpPr>
          <a:xfrm>
            <a:off x="8935085" y="3627120"/>
            <a:ext cx="1861820" cy="521970"/>
            <a:chOff x="10987" y="5712"/>
            <a:chExt cx="2932" cy="822"/>
          </a:xfrm>
        </p:grpSpPr>
        <p:sp>
          <p:nvSpPr>
            <p:cNvPr id="46" name="矩形 45"/>
            <p:cNvSpPr/>
            <p:nvPr/>
          </p:nvSpPr>
          <p:spPr>
            <a:xfrm>
              <a:off x="13647" y="6247"/>
              <a:ext cx="242" cy="22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2209" y="5712"/>
              <a:ext cx="70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/>
                <a:t>l</a:t>
              </a:r>
              <a:r>
                <a:rPr lang="en-US" altLang="zh-CN" sz="2800" baseline="-25000"/>
                <a:t>2</a:t>
              </a:r>
            </a:p>
          </p:txBody>
        </p:sp>
        <p:cxnSp>
          <p:nvCxnSpPr>
            <p:cNvPr id="48" name="直接连接符 47"/>
            <p:cNvCxnSpPr/>
            <p:nvPr/>
          </p:nvCxnSpPr>
          <p:spPr>
            <a:xfrm>
              <a:off x="10987" y="6475"/>
              <a:ext cx="293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组合 51"/>
          <p:cNvGrpSpPr/>
          <p:nvPr/>
        </p:nvGrpSpPr>
        <p:grpSpPr>
          <a:xfrm>
            <a:off x="6978015" y="3966845"/>
            <a:ext cx="1939290" cy="721995"/>
            <a:chOff x="10987" y="6247"/>
            <a:chExt cx="3054" cy="1137"/>
          </a:xfrm>
        </p:grpSpPr>
        <p:sp>
          <p:nvSpPr>
            <p:cNvPr id="53" name="矩形 52"/>
            <p:cNvSpPr/>
            <p:nvPr/>
          </p:nvSpPr>
          <p:spPr>
            <a:xfrm>
              <a:off x="10992" y="6247"/>
              <a:ext cx="242" cy="22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12269" y="6562"/>
              <a:ext cx="70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/>
                <a:t>l</a:t>
              </a:r>
              <a:r>
                <a:rPr lang="en-US" altLang="zh-CN" sz="2800" baseline="-25000"/>
                <a:t>1</a:t>
              </a:r>
            </a:p>
          </p:txBody>
        </p:sp>
        <p:cxnSp>
          <p:nvCxnSpPr>
            <p:cNvPr id="55" name="直接连接符 54"/>
            <p:cNvCxnSpPr/>
            <p:nvPr/>
          </p:nvCxnSpPr>
          <p:spPr>
            <a:xfrm>
              <a:off x="10987" y="6475"/>
              <a:ext cx="3054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组合 55"/>
          <p:cNvGrpSpPr/>
          <p:nvPr/>
        </p:nvGrpSpPr>
        <p:grpSpPr>
          <a:xfrm>
            <a:off x="6403340" y="3517900"/>
            <a:ext cx="572770" cy="1431290"/>
            <a:chOff x="10082" y="5540"/>
            <a:chExt cx="902" cy="2254"/>
          </a:xfrm>
        </p:grpSpPr>
        <p:sp>
          <p:nvSpPr>
            <p:cNvPr id="57" name="文本框 56"/>
            <p:cNvSpPr txBox="1"/>
            <p:nvPr/>
          </p:nvSpPr>
          <p:spPr>
            <a:xfrm>
              <a:off x="10082" y="6967"/>
              <a:ext cx="88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/>
                <a:t>F</a:t>
              </a:r>
              <a:r>
                <a:rPr lang="en-US" altLang="zh-CN" sz="2800" baseline="-25000"/>
                <a:t>1</a:t>
              </a:r>
            </a:p>
          </p:txBody>
        </p:sp>
        <p:cxnSp>
          <p:nvCxnSpPr>
            <p:cNvPr id="58" name="直接箭头连接符 57"/>
            <p:cNvCxnSpPr/>
            <p:nvPr/>
          </p:nvCxnSpPr>
          <p:spPr>
            <a:xfrm>
              <a:off x="10969" y="5540"/>
              <a:ext cx="15" cy="2254"/>
            </a:xfrm>
            <a:prstGeom prst="straightConnector1">
              <a:avLst/>
            </a:prstGeom>
            <a:ln w="47625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组合 58"/>
          <p:cNvGrpSpPr/>
          <p:nvPr/>
        </p:nvGrpSpPr>
        <p:grpSpPr>
          <a:xfrm>
            <a:off x="8722995" y="4073525"/>
            <a:ext cx="410845" cy="548005"/>
            <a:chOff x="11905" y="6415"/>
            <a:chExt cx="647" cy="863"/>
          </a:xfrm>
        </p:grpSpPr>
        <p:sp>
          <p:nvSpPr>
            <p:cNvPr id="60" name="椭圆 59"/>
            <p:cNvSpPr/>
            <p:nvPr/>
          </p:nvSpPr>
          <p:spPr>
            <a:xfrm>
              <a:off x="12169" y="6415"/>
              <a:ext cx="119" cy="1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11905" y="6592"/>
              <a:ext cx="647" cy="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zh-CN" sz="2800" i="1"/>
                <a:t>O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0779125" y="4568190"/>
            <a:ext cx="633730" cy="1294765"/>
            <a:chOff x="15157" y="6231"/>
            <a:chExt cx="998" cy="2039"/>
          </a:xfrm>
        </p:grpSpPr>
        <p:sp>
          <p:nvSpPr>
            <p:cNvPr id="30" name="文本框 29"/>
            <p:cNvSpPr txBox="1"/>
            <p:nvPr/>
          </p:nvSpPr>
          <p:spPr>
            <a:xfrm>
              <a:off x="15290" y="7366"/>
              <a:ext cx="865" cy="90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2800" i="1"/>
                <a:t>F</a:t>
              </a:r>
              <a:r>
                <a:rPr lang="en-US" altLang="zh-CN" sz="2800" baseline="-25000"/>
                <a:t>2</a:t>
              </a:r>
            </a:p>
          </p:txBody>
        </p:sp>
        <p:cxnSp>
          <p:nvCxnSpPr>
            <p:cNvPr id="29" name="直接箭头连接符 28"/>
            <p:cNvCxnSpPr/>
            <p:nvPr/>
          </p:nvCxnSpPr>
          <p:spPr>
            <a:xfrm>
              <a:off x="15157" y="6231"/>
              <a:ext cx="0" cy="1505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oval" w="sm" len="sm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43" name="直接连接符 22542"/>
          <p:cNvSpPr/>
          <p:nvPr/>
        </p:nvSpPr>
        <p:spPr>
          <a:xfrm flipH="1" flipV="1">
            <a:off x="10778808" y="3489484"/>
            <a:ext cx="0" cy="1078706"/>
          </a:xfrm>
          <a:prstGeom prst="line">
            <a:avLst/>
          </a:prstGeom>
          <a:ln w="3810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4900" y="182660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670685"/>
            <a:ext cx="28111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杠杆的平衡状态</a:t>
            </a:r>
          </a:p>
        </p:txBody>
      </p:sp>
      <p:sp>
        <p:nvSpPr>
          <p:cNvPr id="26" name="矩形 25"/>
          <p:cNvSpPr/>
          <p:nvPr/>
        </p:nvSpPr>
        <p:spPr>
          <a:xfrm>
            <a:off x="899795" y="1025525"/>
            <a:ext cx="40157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杠杆的平衡条件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99795" y="2254250"/>
            <a:ext cx="99472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当杠杆在</a:t>
            </a:r>
            <a:r>
              <a:rPr lang="zh-CN" altLang="en-US" sz="2800" b="1">
                <a:solidFill>
                  <a:schemeClr val="accent5"/>
                </a:solidFill>
              </a:rPr>
              <a:t>动力和阻力的作用下静止</a:t>
            </a:r>
            <a:r>
              <a:rPr lang="zh-CN" altLang="en-US" sz="2800"/>
              <a:t>时，我们就说</a:t>
            </a:r>
            <a:r>
              <a:rPr lang="zh-CN" altLang="en-US" sz="2800" b="1">
                <a:solidFill>
                  <a:schemeClr val="accent5"/>
                </a:solidFill>
              </a:rPr>
              <a:t>杠杆平衡</a:t>
            </a:r>
            <a:r>
              <a:rPr lang="zh-CN" altLang="en-US" sz="2800"/>
              <a:t>了。</a:t>
            </a:r>
          </a:p>
        </p:txBody>
      </p:sp>
      <p:sp>
        <p:nvSpPr>
          <p:cNvPr id="62" name="文本框 61"/>
          <p:cNvSpPr txBox="1"/>
          <p:nvPr/>
        </p:nvSpPr>
        <p:spPr>
          <a:xfrm>
            <a:off x="2752090" y="6005195"/>
            <a:ext cx="584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杠杆在满足什么条件时才会平衡呢？</a:t>
            </a:r>
          </a:p>
        </p:txBody>
      </p:sp>
      <p:pic>
        <p:nvPicPr>
          <p:cNvPr id="10" name="https://docer-ks3.wpscdn.cn/picture/178373423/b65f80e559298de37b355c94b1400e91_612.jpg" descr="平衡概念木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220" y="2915285"/>
            <a:ext cx="4523740" cy="2828925"/>
          </a:xfrm>
          <a:prstGeom prst="rect">
            <a:avLst/>
          </a:prstGeom>
        </p:spPr>
      </p:pic>
      <p:pic>
        <p:nvPicPr>
          <p:cNvPr id="11" name="https://docer-ks3.wpscdn.cn/picture/27711878/a5a78b899ee94c71ddf6cc4fe76c55a1_612.jpg" descr="平衡,石头,圆石,概念和主题,概念,稳定,简单,创造力,叠,渴望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270" y="2915285"/>
            <a:ext cx="4692015" cy="28206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0&quot;:[21569135,4450742],&quot;65&quot;:[20205081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36*271"/>
  <p:tag name="TABLE_ENDDRAG_RECT" val="60*252*736*27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21571866],&quot;65&quot;:[20205081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4450742],&quot;65&quot;:[20205081]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21569135],&quot;65&quot;:[20205081]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木牍原创课件-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牍原创课件-目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牍原创课件-内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1585</Words>
  <Application>Microsoft Office PowerPoint</Application>
  <PresentationFormat>宽屏</PresentationFormat>
  <Paragraphs>161</Paragraphs>
  <Slides>27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27</vt:i4>
      </vt:variant>
    </vt:vector>
  </HeadingPairs>
  <TitlesOfParts>
    <vt:vector size="38" baseType="lpstr">
      <vt:lpstr>方正教材规范楷体_GBK</vt:lpstr>
      <vt:lpstr>楷体</vt:lpstr>
      <vt:lpstr>宋体</vt:lpstr>
      <vt:lpstr>微软雅黑</vt:lpstr>
      <vt:lpstr>Arial</vt:lpstr>
      <vt:lpstr>Calibri</vt:lpstr>
      <vt:lpstr>Cambria Math</vt:lpstr>
      <vt:lpstr>Times New Roman</vt:lpstr>
      <vt:lpstr>木牍原创课件-封面</vt:lpstr>
      <vt:lpstr>木牍原创课件-目录</vt:lpstr>
      <vt:lpstr>木牍原创课件-内文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>Administrator</cp:lastModifiedBy>
  <cp:revision>1</cp:revision>
  <dcterms:created xsi:type="dcterms:W3CDTF">2019-06-19T02:08:00Z</dcterms:created>
  <dcterms:modified xsi:type="dcterms:W3CDTF">2025-05-26T13:00:32Z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BDCA6CC7CC9A40ECAF8CDAC1377E0517_11</vt:lpwstr>
  </property>
</Properties>
</file>