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2" r:id="rId9"/>
    <p:sldId id="261" r:id="rId10"/>
    <p:sldId id="263" r:id="rId11"/>
    <p:sldId id="264" r:id="rId12"/>
    <p:sldId id="268" r:id="rId13"/>
    <p:sldId id="269" r:id="rId14"/>
    <p:sldId id="270" r:id="rId15"/>
    <p:sldId id="272" r:id="rId16"/>
    <p:sldId id="265" r:id="rId17"/>
    <p:sldId id="266" r:id="rId18"/>
    <p:sldId id="267" r:id="rId19"/>
    <p:sldId id="286" r:id="rId20"/>
    <p:sldId id="273" r:id="rId21"/>
    <p:sldId id="274" r:id="rId22"/>
    <p:sldId id="275" r:id="rId23"/>
    <p:sldId id="276" r:id="rId24"/>
    <p:sldId id="278" r:id="rId25"/>
    <p:sldId id="279" r:id="rId26"/>
    <p:sldId id="281" r:id="rId27"/>
  </p:sldIdLst>
  <p:sldSz cx="12192000" cy="6858000"/>
  <p:notesSz cx="6858000" cy="9144000"/>
  <p:embeddedFontLst>
    <p:embeddedFont>
      <p:font typeface="方正教材规范楷体_GBK" panose="02010600030101010101" charset="-122"/>
      <p:regular r:id="rId28"/>
    </p:embeddedFont>
    <p:embeddedFont>
      <p:font typeface="Cambria Math" panose="02040503050406030204" pitchFamily="18" charset="0"/>
      <p:regular r:id="rId29"/>
    </p:embeddedFont>
    <p:embeddedFont>
      <p:font typeface="楷体" panose="02010609060101010101" pitchFamily="49" charset="-122"/>
      <p:regular r:id="rId30"/>
    </p:embeddedFont>
    <p:embeddedFont>
      <p:font typeface="微软雅黑" panose="020B0503020204020204" pitchFamily="34" charset="-122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0E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36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空白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本节要点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本节要点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文本框 219"/>
          <p:cNvSpPr txBox="1"/>
          <p:nvPr userDrawn="1"/>
        </p:nvSpPr>
        <p:spPr>
          <a:xfrm>
            <a:off x="742315" y="6078220"/>
            <a:ext cx="3729355" cy="316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※ 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建议使用</a:t>
            </a:r>
            <a:r>
              <a:rPr lang="en-US" altLang="zh-CN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WPS2019</a:t>
            </a:r>
            <a:r>
              <a:rPr lang="zh-CN" altLang="en-US" sz="1470" kern="1200" dirty="0">
                <a:solidFill>
                  <a:schemeClr val="tx1"/>
                </a:solidFill>
                <a:effectLst/>
                <a:latin typeface="+mj-lt"/>
                <a:ea typeface="楷体" panose="02010609060101010101" pitchFamily="49" charset="-122"/>
                <a:cs typeface="+mn-cs"/>
              </a:rPr>
              <a:t>以上版本</a:t>
            </a:r>
            <a:r>
              <a:rPr lang="zh-CN" altLang="zh-CN" sz="147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打开</a:t>
            </a: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858111" y="5773420"/>
            <a:ext cx="636061" cy="514985"/>
            <a:chOff x="3513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13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HK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0.xml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-195308" y="2546024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10.2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功率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1021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1751965"/>
            <a:ext cx="84829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请根据功率公式，说明图中哪个搬运工人做功更快。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099175" y="2553970"/>
            <a:ext cx="4727575" cy="3290570"/>
            <a:chOff x="4010" y="4907"/>
            <a:chExt cx="8545" cy="5766"/>
          </a:xfrm>
        </p:grpSpPr>
        <p:pic>
          <p:nvPicPr>
            <p:cNvPr id="14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0" y="4907"/>
              <a:ext cx="8545" cy="576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655" y="9465"/>
              <a:ext cx="1485" cy="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甲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070" y="9465"/>
              <a:ext cx="1485" cy="8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乙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10565" y="2553970"/>
            <a:ext cx="4994275" cy="3289935"/>
            <a:chOff x="4057" y="4759"/>
            <a:chExt cx="9070" cy="6036"/>
          </a:xfrm>
        </p:grpSpPr>
        <p:pic>
          <p:nvPicPr>
            <p:cNvPr id="17" name="图片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7" y="4759"/>
              <a:ext cx="9070" cy="603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655" y="9465"/>
              <a:ext cx="1485" cy="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甲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070" y="9465"/>
              <a:ext cx="1485" cy="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乙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46250"/>
            <a:ext cx="5407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生产生活中常见物体的功率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405380"/>
            <a:ext cx="10837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人、一些动物和交通工具的功率。</a:t>
            </a:r>
          </a:p>
        </p:txBody>
      </p:sp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399665" y="3064510"/>
            <a:ext cx="3810000" cy="28575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29870" y="3340100"/>
            <a:ext cx="207264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优秀自行车运动员长时间运动的功率约为</a:t>
            </a:r>
            <a:r>
              <a:rPr lang="en-US" altLang="zh-CN" sz="2400"/>
              <a:t>480W</a:t>
            </a:r>
            <a:r>
              <a:rPr lang="zh-CN" altLang="en-US" sz="2400"/>
              <a:t>，短时间运动的功率可达</a:t>
            </a:r>
            <a:r>
              <a:rPr lang="en-US" altLang="zh-CN" sz="2400"/>
              <a:t>2kW</a:t>
            </a:r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306820" y="3064510"/>
            <a:ext cx="3400425" cy="28606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804400" y="3340100"/>
            <a:ext cx="21164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排量为</a:t>
            </a:r>
            <a:r>
              <a:rPr lang="en-US" altLang="zh-CN" sz="2400"/>
              <a:t>2L</a:t>
            </a:r>
            <a:r>
              <a:rPr lang="zh-CN" altLang="en-US" sz="2400"/>
              <a:t>的家用小轿车的功率约为</a:t>
            </a:r>
            <a:r>
              <a:rPr lang="en-US" altLang="zh-CN" sz="2400"/>
              <a:t>110kW</a:t>
            </a:r>
            <a:r>
              <a:rPr lang="zh-CN" altLang="en-US" sz="2400"/>
              <a:t>，</a:t>
            </a:r>
            <a:r>
              <a:rPr lang="en-US" altLang="zh-CN" sz="2400"/>
              <a:t>10 t</a:t>
            </a:r>
            <a:r>
              <a:rPr lang="zh-CN" altLang="en-US" sz="2400"/>
              <a:t>载重汽车的功率约为</a:t>
            </a:r>
            <a:r>
              <a:rPr lang="en-US" altLang="zh-CN" sz="2400"/>
              <a:t>180kW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46250"/>
            <a:ext cx="5407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生产生活中常见物体的功率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2405380"/>
            <a:ext cx="10837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人、一些动物和交通工具的功率。</a:t>
            </a:r>
          </a:p>
        </p:txBody>
      </p:sp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1820545" y="2844165"/>
            <a:ext cx="3593465" cy="38849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6210" y="4187190"/>
            <a:ext cx="17595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马长时间拉车的功率约为</a:t>
            </a:r>
            <a:r>
              <a:rPr lang="en-US" altLang="zh-CN" sz="2400"/>
              <a:t>750W</a:t>
            </a:r>
          </a:p>
        </p:txBody>
      </p:sp>
      <p:pic>
        <p:nvPicPr>
          <p:cNvPr id="14" name="图片 13"/>
          <p:cNvPicPr/>
          <p:nvPr/>
        </p:nvPicPr>
        <p:blipFill>
          <a:blip r:embed="rId4"/>
          <a:stretch>
            <a:fillRect/>
          </a:stretch>
        </p:blipFill>
        <p:spPr>
          <a:xfrm>
            <a:off x="5622925" y="2844165"/>
            <a:ext cx="4646930" cy="388493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328275" y="3632835"/>
            <a:ext cx="19221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某型号电力机车的功率约为</a:t>
            </a:r>
            <a:r>
              <a:rPr lang="en-US" altLang="zh-CN" sz="2400"/>
              <a:t>7200kW</a:t>
            </a:r>
            <a:r>
              <a:rPr lang="zh-CN" altLang="en-US" sz="2400"/>
              <a:t>，</a:t>
            </a:r>
            <a:r>
              <a:rPr lang="en-US" altLang="zh-CN" sz="2400"/>
              <a:t>“</a:t>
            </a:r>
            <a:r>
              <a:rPr lang="zh-CN" altLang="en-US" sz="2400"/>
              <a:t>复兴号</a:t>
            </a:r>
            <a:r>
              <a:rPr lang="en-US" altLang="zh-CN" sz="2400"/>
              <a:t>”</a:t>
            </a:r>
            <a:r>
              <a:rPr lang="zh-CN" altLang="en-US" sz="2400"/>
              <a:t>动车总功率可达</a:t>
            </a:r>
            <a:r>
              <a:rPr lang="en-US" altLang="zh-CN" sz="2400"/>
              <a:t>10000kW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46250"/>
            <a:ext cx="5407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生产生活中常见物体的功率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2405380"/>
            <a:ext cx="108375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人、一些动物和交通工具的功率。</a:t>
            </a: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1736725" y="3198495"/>
            <a:ext cx="4141470" cy="311277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845" y="3874770"/>
            <a:ext cx="1735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蓝鲸游动时的功率可达</a:t>
            </a:r>
            <a:r>
              <a:rPr lang="en-US" altLang="zh-CN" sz="2400"/>
              <a:t>350kW</a:t>
            </a:r>
          </a:p>
        </p:txBody>
      </p:sp>
      <p:pic>
        <p:nvPicPr>
          <p:cNvPr id="13" name="图片 12"/>
          <p:cNvPicPr/>
          <p:nvPr/>
        </p:nvPicPr>
        <p:blipFill>
          <a:blip r:embed="rId4"/>
          <a:stretch>
            <a:fillRect/>
          </a:stretch>
        </p:blipFill>
        <p:spPr>
          <a:xfrm>
            <a:off x="5820410" y="3199130"/>
            <a:ext cx="4410075" cy="31121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098405" y="4069080"/>
            <a:ext cx="20935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万吨级远洋货轮的功率为</a:t>
            </a:r>
          </a:p>
          <a:p>
            <a:pPr algn="ctr"/>
            <a:r>
              <a:rPr lang="en-US" altLang="zh-CN" sz="2400"/>
              <a:t>7000~23000kW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46250"/>
            <a:ext cx="207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功率的计算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55600" y="2386330"/>
            <a:ext cx="848995" cy="558165"/>
            <a:chOff x="329792" y="1226414"/>
            <a:chExt cx="316182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32979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39470" y="2405380"/>
            <a:ext cx="610489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例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某人用如图所示的牵引装置来锻炼关节的功能。重物的质量为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3kg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，若小腿拉绳使重物在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3s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内匀速上升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0.5m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，试求绳子拉重物的功率（不计摩擦力，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取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10N/kg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14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095" y="2087880"/>
            <a:ext cx="4634865" cy="2106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/>
              <p:cNvSpPr txBox="1"/>
              <p:nvPr/>
            </p:nvSpPr>
            <p:spPr>
              <a:xfrm>
                <a:off x="839470" y="4650740"/>
                <a:ext cx="10898505" cy="1932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fontAlgn="auto">
                  <a:lnSpc>
                    <a:spcPct val="125000"/>
                  </a:lnSpc>
                </a:pPr>
                <a:r>
                  <a:rPr lang="zh-CN" altLang="en-US" sz="2800">
                    <a:solidFill>
                      <a:schemeClr val="accent5"/>
                    </a:solidFill>
                  </a:rPr>
                  <a:t>分析</a:t>
                </a:r>
                <a:r>
                  <a:rPr lang="en-US" altLang="zh-CN" sz="2800">
                    <a:solidFill>
                      <a:schemeClr val="accent5"/>
                    </a:solidFill>
                  </a:rPr>
                  <a:t>  </a:t>
                </a:r>
                <a:r>
                  <a:rPr lang="zh-CN" altLang="en-US" sz="2800">
                    <a:solidFill>
                      <a:schemeClr val="accent5"/>
                    </a:solidFill>
                  </a:rPr>
                  <a:t>重物被匀速提升时，绳子对重物拉力的大小等于重物所受重力的大小，根据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accent5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𝑊</m:t>
                    </m:r>
                    <m:r>
                      <a:rPr lang="en-US" altLang="zh-CN" sz="2800" i="1">
                        <a:solidFill>
                          <a:schemeClr val="accent5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2800" i="1">
                        <a:solidFill>
                          <a:schemeClr val="accent5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𝐹𝑠</m:t>
                    </m:r>
                  </m:oMath>
                </a14:m>
                <a:r>
                  <a:rPr lang="zh-CN" altLang="en-US" sz="2800">
                    <a:solidFill>
                      <a:schemeClr val="accent5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计算出拉力做功，再根据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chemeClr val="accent5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𝑃</m:t>
                    </m:r>
                    <m:r>
                      <a:rPr lang="en-US" altLang="zh-CN" sz="2800" i="1">
                        <a:solidFill>
                          <a:schemeClr val="accent5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accent5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𝑊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chemeClr val="accent5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zh-CN" altLang="en-US" sz="2800">
                    <a:solidFill>
                      <a:schemeClr val="accent5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就可求出绳子拉重物的功率。</a:t>
                </a:r>
              </a:p>
            </p:txBody>
          </p:sp>
        </mc:Choice>
        <mc:Fallback xmlns="">
          <p:sp>
            <p:nvSpPr>
              <p:cNvPr id="15" name="文本框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70" y="4650740"/>
                <a:ext cx="10898505" cy="19323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ldLvl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46250"/>
            <a:ext cx="207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功率的计算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899795" y="2268220"/>
                <a:ext cx="10220325" cy="4350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800">
                    <a:solidFill>
                      <a:srgbClr val="FF0000"/>
                    </a:solidFill>
                  </a:rPr>
                  <a:t>解：由题意，重物的质量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m=3kg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，重物移动的距离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s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=0.5m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，经历的时间</a:t>
                </a:r>
                <a:r>
                  <a:rPr lang="en-US" altLang="zh-CN" sz="2800" i="1">
                    <a:solidFill>
                      <a:srgbClr val="FF0000"/>
                    </a:solidFill>
                  </a:rPr>
                  <a:t>t 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=3s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。</a:t>
                </a:r>
              </a:p>
              <a:p>
                <a:pPr indent="457200"/>
                <a:r>
                  <a:rPr lang="zh-CN" altLang="en-US" sz="2800">
                    <a:solidFill>
                      <a:srgbClr val="FF0000"/>
                    </a:solidFill>
                  </a:rPr>
                  <a:t>重物匀速上升，由二力平衡条件，绳子对重物的拉力大小</a:t>
                </a: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𝐹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𝐺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𝑚𝑔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=3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𝑘𝑔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/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𝑘𝑔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=30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altLang="en-US" sz="2800">
                    <a:solidFill>
                      <a:srgbClr val="FF0000"/>
                    </a:solidFill>
                  </a:rPr>
                  <a:t>绳子拉重物做的功</a:t>
                </a: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𝑊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𝐹𝑠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=30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×0.5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𝑚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=15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𝐽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altLang="en-US" sz="2800">
                    <a:solidFill>
                      <a:srgbClr val="FF0000"/>
                    </a:solidFill>
                  </a:rPr>
                  <a:t>绳子拉重物的功率</a:t>
                </a:r>
              </a:p>
              <a:p>
                <a:pPr indent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15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𝐽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3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=5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𝑊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pPr indent="457200"/>
                <a:r>
                  <a:rPr lang="zh-CN" altLang="en-US" sz="2800">
                    <a:solidFill>
                      <a:srgbClr val="FF0000"/>
                    </a:solidFill>
                  </a:rPr>
                  <a:t>所以，绳子拉重物的功率是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5W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。</a:t>
                </a: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795" y="2268220"/>
                <a:ext cx="10220325" cy="435038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 descr="7b0a202020202274657874626f78223a2022220a7d0a"/>
          <p:cNvGrpSpPr/>
          <p:nvPr/>
        </p:nvGrpSpPr>
        <p:grpSpPr>
          <a:xfrm>
            <a:off x="3525520" y="2712085"/>
            <a:ext cx="7816850" cy="2637368"/>
            <a:chOff x="3068637" y="1914525"/>
            <a:chExt cx="6056313" cy="3036886"/>
          </a:xfrm>
        </p:grpSpPr>
        <p:grpSp>
          <p:nvGrpSpPr>
            <p:cNvPr id="12" name="组合 11"/>
            <p:cNvGrpSpPr/>
            <p:nvPr/>
          </p:nvGrpSpPr>
          <p:grpSpPr>
            <a:xfrm>
              <a:off x="3068637" y="1914525"/>
              <a:ext cx="6056313" cy="3036886"/>
              <a:chOff x="3068637" y="1914525"/>
              <a:chExt cx="6056313" cy="3036886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3068637" y="1914525"/>
                <a:ext cx="6056313" cy="3036886"/>
                <a:chOff x="3068637" y="1914525"/>
                <a:chExt cx="6056313" cy="3036886"/>
              </a:xfrm>
            </p:grpSpPr>
            <p:sp>
              <p:nvSpPr>
                <p:cNvPr id="14" name="任意多边形: 形状 10"/>
                <p:cNvSpPr/>
                <p:nvPr/>
              </p:nvSpPr>
              <p:spPr>
                <a:xfrm>
                  <a:off x="3068637" y="2015485"/>
                  <a:ext cx="5945981" cy="2935926"/>
                </a:xfrm>
                <a:custGeom>
                  <a:avLst/>
                  <a:gdLst>
                    <a:gd name="connsiteX0" fmla="*/ 0 w 5274310"/>
                    <a:gd name="connsiteY0" fmla="*/ 0 h 2595245"/>
                    <a:gd name="connsiteX1" fmla="*/ 5274310 w 5274310"/>
                    <a:gd name="connsiteY1" fmla="*/ 0 h 2595245"/>
                    <a:gd name="connsiteX2" fmla="*/ 5274310 w 5274310"/>
                    <a:gd name="connsiteY2" fmla="*/ 2595245 h 2595245"/>
                    <a:gd name="connsiteX3" fmla="*/ 0 w 5274310"/>
                    <a:gd name="connsiteY3" fmla="*/ 2595245 h 2595245"/>
                    <a:gd name="connsiteX4" fmla="*/ 0 w 5274310"/>
                    <a:gd name="connsiteY4" fmla="*/ 0 h 259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74310" h="2595245">
                      <a:moveTo>
                        <a:pt x="0" y="0"/>
                      </a:moveTo>
                      <a:lnTo>
                        <a:pt x="5274310" y="0"/>
                      </a:lnTo>
                      <a:lnTo>
                        <a:pt x="5274310" y="2595245"/>
                      </a:lnTo>
                      <a:lnTo>
                        <a:pt x="0" y="259524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4F4E1"/>
                </a:solidFill>
                <a:ln w="8414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grpSp>
              <p:nvGrpSpPr>
                <p:cNvPr id="15" name="图形 73"/>
                <p:cNvGrpSpPr/>
                <p:nvPr/>
              </p:nvGrpSpPr>
              <p:grpSpPr>
                <a:xfrm>
                  <a:off x="3162301" y="1914525"/>
                  <a:ext cx="5962649" cy="2935926"/>
                  <a:chOff x="0" y="0"/>
                  <a:chExt cx="5274310" cy="2595245"/>
                </a:xfrm>
              </p:grpSpPr>
              <p:sp>
                <p:nvSpPr>
                  <p:cNvPr id="16" name="任意多边形: 形状 12"/>
                  <p:cNvSpPr/>
                  <p:nvPr/>
                </p:nvSpPr>
                <p:spPr>
                  <a:xfrm>
                    <a:off x="0" y="0"/>
                    <a:ext cx="5274310" cy="2595245"/>
                  </a:xfrm>
                  <a:custGeom>
                    <a:avLst/>
                    <a:gdLst>
                      <a:gd name="connsiteX0" fmla="*/ 0 w 5274310"/>
                      <a:gd name="connsiteY0" fmla="*/ 0 h 2595245"/>
                      <a:gd name="connsiteX1" fmla="*/ 5274310 w 5274310"/>
                      <a:gd name="connsiteY1" fmla="*/ 0 h 2595245"/>
                      <a:gd name="connsiteX2" fmla="*/ 5274310 w 5274310"/>
                      <a:gd name="connsiteY2" fmla="*/ 2595245 h 2595245"/>
                      <a:gd name="connsiteX3" fmla="*/ 0 w 5274310"/>
                      <a:gd name="connsiteY3" fmla="*/ 2595245 h 2595245"/>
                      <a:gd name="connsiteX4" fmla="*/ 0 w 5274310"/>
                      <a:gd name="connsiteY4" fmla="*/ 0 h 2595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74310" h="2595245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595245"/>
                        </a:lnTo>
                        <a:lnTo>
                          <a:pt x="0" y="259524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414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17" name="任意多边形: 形状 13"/>
                  <p:cNvSpPr/>
                  <p:nvPr/>
                </p:nvSpPr>
                <p:spPr>
                  <a:xfrm>
                    <a:off x="0" y="0"/>
                    <a:ext cx="5274310" cy="2595245"/>
                  </a:xfrm>
                  <a:custGeom>
                    <a:avLst/>
                    <a:gdLst>
                      <a:gd name="connsiteX0" fmla="*/ 0 w 5274310"/>
                      <a:gd name="connsiteY0" fmla="*/ 0 h 2595245"/>
                      <a:gd name="connsiteX1" fmla="*/ 5274310 w 5274310"/>
                      <a:gd name="connsiteY1" fmla="*/ 0 h 2595245"/>
                      <a:gd name="connsiteX2" fmla="*/ 5274310 w 5274310"/>
                      <a:gd name="connsiteY2" fmla="*/ 2595245 h 2595245"/>
                      <a:gd name="connsiteX3" fmla="*/ 0 w 5274310"/>
                      <a:gd name="connsiteY3" fmla="*/ 2595245 h 2595245"/>
                      <a:gd name="connsiteX4" fmla="*/ 0 w 5274310"/>
                      <a:gd name="connsiteY4" fmla="*/ 0 h 2595245"/>
                      <a:gd name="connsiteX5" fmla="*/ 16851 w 5274310"/>
                      <a:gd name="connsiteY5" fmla="*/ 16852 h 2595245"/>
                      <a:gd name="connsiteX6" fmla="*/ 16851 w 5274310"/>
                      <a:gd name="connsiteY6" fmla="*/ 2578393 h 2595245"/>
                      <a:gd name="connsiteX7" fmla="*/ 5257459 w 5274310"/>
                      <a:gd name="connsiteY7" fmla="*/ 2578393 h 2595245"/>
                      <a:gd name="connsiteX8" fmla="*/ 5257459 w 5274310"/>
                      <a:gd name="connsiteY8" fmla="*/ 16852 h 2595245"/>
                      <a:gd name="connsiteX9" fmla="*/ 16851 w 5274310"/>
                      <a:gd name="connsiteY9" fmla="*/ 16852 h 2595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274310" h="2595245">
                        <a:moveTo>
                          <a:pt x="0" y="0"/>
                        </a:moveTo>
                        <a:lnTo>
                          <a:pt x="5274310" y="0"/>
                        </a:lnTo>
                        <a:lnTo>
                          <a:pt x="5274310" y="2595245"/>
                        </a:lnTo>
                        <a:lnTo>
                          <a:pt x="0" y="2595245"/>
                        </a:lnTo>
                        <a:lnTo>
                          <a:pt x="0" y="0"/>
                        </a:lnTo>
                        <a:close/>
                        <a:moveTo>
                          <a:pt x="16851" y="16852"/>
                        </a:moveTo>
                        <a:lnTo>
                          <a:pt x="16851" y="2578393"/>
                        </a:lnTo>
                        <a:lnTo>
                          <a:pt x="5257459" y="2578393"/>
                        </a:lnTo>
                        <a:lnTo>
                          <a:pt x="5257459" y="16852"/>
                        </a:lnTo>
                        <a:lnTo>
                          <a:pt x="16851" y="16852"/>
                        </a:lnTo>
                        <a:close/>
                      </a:path>
                    </a:pathLst>
                  </a:custGeom>
                  <a:solidFill>
                    <a:srgbClr val="87C17E"/>
                  </a:solidFill>
                  <a:ln w="8414" cap="flat">
                    <a:noFill/>
                    <a:prstDash val="solid"/>
                    <a:miter/>
                  </a:ln>
                </p:spPr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8" name="组合 17"/>
              <p:cNvGrpSpPr/>
              <p:nvPr/>
            </p:nvGrpSpPr>
            <p:grpSpPr>
              <a:xfrm>
                <a:off x="3313906" y="2066925"/>
                <a:ext cx="5659834" cy="2628901"/>
                <a:chOff x="3313906" y="2066925"/>
                <a:chExt cx="5659834" cy="2628901"/>
              </a:xfrm>
            </p:grpSpPr>
            <p:sp>
              <p:nvSpPr>
                <p:cNvPr id="19" name="任意多边形: 形状 6"/>
                <p:cNvSpPr/>
                <p:nvPr/>
              </p:nvSpPr>
              <p:spPr>
                <a:xfrm>
                  <a:off x="3313906" y="2066925"/>
                  <a:ext cx="190500" cy="190500"/>
                </a:xfrm>
                <a:custGeom>
                  <a:avLst/>
                  <a:gdLst>
                    <a:gd name="connsiteX0" fmla="*/ 85725 w 190500"/>
                    <a:gd name="connsiteY0" fmla="*/ 95250 h 190500"/>
                    <a:gd name="connsiteX1" fmla="*/ 85725 w 190500"/>
                    <a:gd name="connsiteY1" fmla="*/ 190500 h 190500"/>
                    <a:gd name="connsiteX2" fmla="*/ 95250 w 190500"/>
                    <a:gd name="connsiteY2" fmla="*/ 190500 h 190500"/>
                    <a:gd name="connsiteX3" fmla="*/ 95250 w 190500"/>
                    <a:gd name="connsiteY3" fmla="*/ 95250 h 190500"/>
                    <a:gd name="connsiteX4" fmla="*/ 190500 w 190500"/>
                    <a:gd name="connsiteY4" fmla="*/ 95250 h 190500"/>
                    <a:gd name="connsiteX5" fmla="*/ 190500 w 190500"/>
                    <a:gd name="connsiteY5" fmla="*/ 85725 h 190500"/>
                    <a:gd name="connsiteX6" fmla="*/ 95250 w 190500"/>
                    <a:gd name="connsiteY6" fmla="*/ 85725 h 190500"/>
                    <a:gd name="connsiteX7" fmla="*/ 95250 w 190500"/>
                    <a:gd name="connsiteY7" fmla="*/ 0 h 190500"/>
                    <a:gd name="connsiteX8" fmla="*/ 85725 w 190500"/>
                    <a:gd name="connsiteY8" fmla="*/ 0 h 190500"/>
                    <a:gd name="connsiteX9" fmla="*/ 85725 w 190500"/>
                    <a:gd name="connsiteY9" fmla="*/ 85725 h 190500"/>
                    <a:gd name="connsiteX10" fmla="*/ 0 w 190500"/>
                    <a:gd name="connsiteY10" fmla="*/ 85725 h 190500"/>
                    <a:gd name="connsiteX11" fmla="*/ 0 w 190500"/>
                    <a:gd name="connsiteY11" fmla="*/ 95250 h 190500"/>
                    <a:gd name="connsiteX12" fmla="*/ 85725 w 190500"/>
                    <a:gd name="connsiteY12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0" h="190500">
                      <a:moveTo>
                        <a:pt x="85725" y="95250"/>
                      </a:moveTo>
                      <a:lnTo>
                        <a:pt x="85725" y="190500"/>
                      </a:lnTo>
                      <a:lnTo>
                        <a:pt x="95250" y="190500"/>
                      </a:lnTo>
                      <a:lnTo>
                        <a:pt x="95250" y="95250"/>
                      </a:lnTo>
                      <a:lnTo>
                        <a:pt x="190500" y="95250"/>
                      </a:lnTo>
                      <a:lnTo>
                        <a:pt x="190500" y="85725"/>
                      </a:lnTo>
                      <a:lnTo>
                        <a:pt x="95250" y="85725"/>
                      </a:lnTo>
                      <a:lnTo>
                        <a:pt x="95250" y="0"/>
                      </a:lnTo>
                      <a:lnTo>
                        <a:pt x="85725" y="0"/>
                      </a:lnTo>
                      <a:lnTo>
                        <a:pt x="85725" y="85725"/>
                      </a:lnTo>
                      <a:lnTo>
                        <a:pt x="0" y="85725"/>
                      </a:lnTo>
                      <a:lnTo>
                        <a:pt x="0" y="95250"/>
                      </a:lnTo>
                      <a:lnTo>
                        <a:pt x="85725" y="95250"/>
                      </a:lnTo>
                      <a:close/>
                    </a:path>
                  </a:pathLst>
                </a:custGeom>
                <a:solidFill>
                  <a:srgbClr val="87C1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0" name="任意多边形: 形状 7"/>
                <p:cNvSpPr/>
                <p:nvPr/>
              </p:nvSpPr>
              <p:spPr>
                <a:xfrm>
                  <a:off x="3313906" y="4505326"/>
                  <a:ext cx="190500" cy="190500"/>
                </a:xfrm>
                <a:custGeom>
                  <a:avLst/>
                  <a:gdLst>
                    <a:gd name="connsiteX0" fmla="*/ 85725 w 190500"/>
                    <a:gd name="connsiteY0" fmla="*/ 95250 h 190500"/>
                    <a:gd name="connsiteX1" fmla="*/ 85725 w 190500"/>
                    <a:gd name="connsiteY1" fmla="*/ 190500 h 190500"/>
                    <a:gd name="connsiteX2" fmla="*/ 95250 w 190500"/>
                    <a:gd name="connsiteY2" fmla="*/ 190500 h 190500"/>
                    <a:gd name="connsiteX3" fmla="*/ 95250 w 190500"/>
                    <a:gd name="connsiteY3" fmla="*/ 95250 h 190500"/>
                    <a:gd name="connsiteX4" fmla="*/ 190500 w 190500"/>
                    <a:gd name="connsiteY4" fmla="*/ 95250 h 190500"/>
                    <a:gd name="connsiteX5" fmla="*/ 190500 w 190500"/>
                    <a:gd name="connsiteY5" fmla="*/ 85725 h 190500"/>
                    <a:gd name="connsiteX6" fmla="*/ 95250 w 190500"/>
                    <a:gd name="connsiteY6" fmla="*/ 85725 h 190500"/>
                    <a:gd name="connsiteX7" fmla="*/ 95250 w 190500"/>
                    <a:gd name="connsiteY7" fmla="*/ 0 h 190500"/>
                    <a:gd name="connsiteX8" fmla="*/ 85725 w 190500"/>
                    <a:gd name="connsiteY8" fmla="*/ 0 h 190500"/>
                    <a:gd name="connsiteX9" fmla="*/ 85725 w 190500"/>
                    <a:gd name="connsiteY9" fmla="*/ 85725 h 190500"/>
                    <a:gd name="connsiteX10" fmla="*/ 0 w 190500"/>
                    <a:gd name="connsiteY10" fmla="*/ 85725 h 190500"/>
                    <a:gd name="connsiteX11" fmla="*/ 0 w 190500"/>
                    <a:gd name="connsiteY11" fmla="*/ 95250 h 190500"/>
                    <a:gd name="connsiteX12" fmla="*/ 85725 w 190500"/>
                    <a:gd name="connsiteY12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0" h="190500">
                      <a:moveTo>
                        <a:pt x="85725" y="95250"/>
                      </a:moveTo>
                      <a:lnTo>
                        <a:pt x="85725" y="190500"/>
                      </a:lnTo>
                      <a:lnTo>
                        <a:pt x="95250" y="190500"/>
                      </a:lnTo>
                      <a:lnTo>
                        <a:pt x="95250" y="95250"/>
                      </a:lnTo>
                      <a:lnTo>
                        <a:pt x="190500" y="95250"/>
                      </a:lnTo>
                      <a:lnTo>
                        <a:pt x="190500" y="85725"/>
                      </a:lnTo>
                      <a:lnTo>
                        <a:pt x="95250" y="85725"/>
                      </a:lnTo>
                      <a:lnTo>
                        <a:pt x="95250" y="0"/>
                      </a:lnTo>
                      <a:lnTo>
                        <a:pt x="85725" y="0"/>
                      </a:lnTo>
                      <a:lnTo>
                        <a:pt x="85725" y="85725"/>
                      </a:lnTo>
                      <a:lnTo>
                        <a:pt x="0" y="85725"/>
                      </a:lnTo>
                      <a:lnTo>
                        <a:pt x="0" y="95250"/>
                      </a:lnTo>
                      <a:lnTo>
                        <a:pt x="85725" y="95250"/>
                      </a:lnTo>
                      <a:close/>
                    </a:path>
                  </a:pathLst>
                </a:custGeom>
                <a:solidFill>
                  <a:srgbClr val="87C1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1" name="任意多边形: 形状 8"/>
                <p:cNvSpPr/>
                <p:nvPr/>
              </p:nvSpPr>
              <p:spPr>
                <a:xfrm>
                  <a:off x="8783240" y="4505326"/>
                  <a:ext cx="190500" cy="190500"/>
                </a:xfrm>
                <a:custGeom>
                  <a:avLst/>
                  <a:gdLst>
                    <a:gd name="connsiteX0" fmla="*/ 85725 w 190500"/>
                    <a:gd name="connsiteY0" fmla="*/ 95250 h 190500"/>
                    <a:gd name="connsiteX1" fmla="*/ 85725 w 190500"/>
                    <a:gd name="connsiteY1" fmla="*/ 190500 h 190500"/>
                    <a:gd name="connsiteX2" fmla="*/ 95250 w 190500"/>
                    <a:gd name="connsiteY2" fmla="*/ 190500 h 190500"/>
                    <a:gd name="connsiteX3" fmla="*/ 95250 w 190500"/>
                    <a:gd name="connsiteY3" fmla="*/ 95250 h 190500"/>
                    <a:gd name="connsiteX4" fmla="*/ 190500 w 190500"/>
                    <a:gd name="connsiteY4" fmla="*/ 95250 h 190500"/>
                    <a:gd name="connsiteX5" fmla="*/ 190500 w 190500"/>
                    <a:gd name="connsiteY5" fmla="*/ 85725 h 190500"/>
                    <a:gd name="connsiteX6" fmla="*/ 95250 w 190500"/>
                    <a:gd name="connsiteY6" fmla="*/ 85725 h 190500"/>
                    <a:gd name="connsiteX7" fmla="*/ 95250 w 190500"/>
                    <a:gd name="connsiteY7" fmla="*/ 0 h 190500"/>
                    <a:gd name="connsiteX8" fmla="*/ 85725 w 190500"/>
                    <a:gd name="connsiteY8" fmla="*/ 0 h 190500"/>
                    <a:gd name="connsiteX9" fmla="*/ 85725 w 190500"/>
                    <a:gd name="connsiteY9" fmla="*/ 85725 h 190500"/>
                    <a:gd name="connsiteX10" fmla="*/ 0 w 190500"/>
                    <a:gd name="connsiteY10" fmla="*/ 85725 h 190500"/>
                    <a:gd name="connsiteX11" fmla="*/ 0 w 190500"/>
                    <a:gd name="connsiteY11" fmla="*/ 95250 h 190500"/>
                    <a:gd name="connsiteX12" fmla="*/ 85725 w 190500"/>
                    <a:gd name="connsiteY12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0" h="190500">
                      <a:moveTo>
                        <a:pt x="85725" y="95250"/>
                      </a:moveTo>
                      <a:lnTo>
                        <a:pt x="85725" y="190500"/>
                      </a:lnTo>
                      <a:lnTo>
                        <a:pt x="95250" y="190500"/>
                      </a:lnTo>
                      <a:lnTo>
                        <a:pt x="95250" y="95250"/>
                      </a:lnTo>
                      <a:lnTo>
                        <a:pt x="190500" y="95250"/>
                      </a:lnTo>
                      <a:lnTo>
                        <a:pt x="190500" y="85725"/>
                      </a:lnTo>
                      <a:lnTo>
                        <a:pt x="95250" y="85725"/>
                      </a:lnTo>
                      <a:lnTo>
                        <a:pt x="95250" y="0"/>
                      </a:lnTo>
                      <a:lnTo>
                        <a:pt x="85725" y="0"/>
                      </a:lnTo>
                      <a:lnTo>
                        <a:pt x="85725" y="85725"/>
                      </a:lnTo>
                      <a:lnTo>
                        <a:pt x="0" y="85725"/>
                      </a:lnTo>
                      <a:lnTo>
                        <a:pt x="0" y="95250"/>
                      </a:lnTo>
                      <a:lnTo>
                        <a:pt x="85725" y="95250"/>
                      </a:lnTo>
                      <a:close/>
                    </a:path>
                  </a:pathLst>
                </a:custGeom>
                <a:solidFill>
                  <a:srgbClr val="87C1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2" name="任意多边形: 形状 9"/>
                <p:cNvSpPr/>
                <p:nvPr/>
              </p:nvSpPr>
              <p:spPr>
                <a:xfrm>
                  <a:off x="8783240" y="2066925"/>
                  <a:ext cx="190500" cy="190500"/>
                </a:xfrm>
                <a:custGeom>
                  <a:avLst/>
                  <a:gdLst>
                    <a:gd name="connsiteX0" fmla="*/ 85725 w 190500"/>
                    <a:gd name="connsiteY0" fmla="*/ 95250 h 190500"/>
                    <a:gd name="connsiteX1" fmla="*/ 85725 w 190500"/>
                    <a:gd name="connsiteY1" fmla="*/ 190500 h 190500"/>
                    <a:gd name="connsiteX2" fmla="*/ 95250 w 190500"/>
                    <a:gd name="connsiteY2" fmla="*/ 190500 h 190500"/>
                    <a:gd name="connsiteX3" fmla="*/ 95250 w 190500"/>
                    <a:gd name="connsiteY3" fmla="*/ 95250 h 190500"/>
                    <a:gd name="connsiteX4" fmla="*/ 190500 w 190500"/>
                    <a:gd name="connsiteY4" fmla="*/ 95250 h 190500"/>
                    <a:gd name="connsiteX5" fmla="*/ 190500 w 190500"/>
                    <a:gd name="connsiteY5" fmla="*/ 85725 h 190500"/>
                    <a:gd name="connsiteX6" fmla="*/ 95250 w 190500"/>
                    <a:gd name="connsiteY6" fmla="*/ 85725 h 190500"/>
                    <a:gd name="connsiteX7" fmla="*/ 95250 w 190500"/>
                    <a:gd name="connsiteY7" fmla="*/ 0 h 190500"/>
                    <a:gd name="connsiteX8" fmla="*/ 85725 w 190500"/>
                    <a:gd name="connsiteY8" fmla="*/ 0 h 190500"/>
                    <a:gd name="connsiteX9" fmla="*/ 85725 w 190500"/>
                    <a:gd name="connsiteY9" fmla="*/ 85725 h 190500"/>
                    <a:gd name="connsiteX10" fmla="*/ 0 w 190500"/>
                    <a:gd name="connsiteY10" fmla="*/ 85725 h 190500"/>
                    <a:gd name="connsiteX11" fmla="*/ 0 w 190500"/>
                    <a:gd name="connsiteY11" fmla="*/ 95250 h 190500"/>
                    <a:gd name="connsiteX12" fmla="*/ 85725 w 190500"/>
                    <a:gd name="connsiteY12" fmla="*/ 95250 h 190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90500" h="190500">
                      <a:moveTo>
                        <a:pt x="85725" y="95250"/>
                      </a:moveTo>
                      <a:lnTo>
                        <a:pt x="85725" y="190500"/>
                      </a:lnTo>
                      <a:lnTo>
                        <a:pt x="95250" y="190500"/>
                      </a:lnTo>
                      <a:lnTo>
                        <a:pt x="95250" y="95250"/>
                      </a:lnTo>
                      <a:lnTo>
                        <a:pt x="190500" y="95250"/>
                      </a:lnTo>
                      <a:lnTo>
                        <a:pt x="190500" y="85725"/>
                      </a:lnTo>
                      <a:lnTo>
                        <a:pt x="95250" y="85725"/>
                      </a:lnTo>
                      <a:lnTo>
                        <a:pt x="95250" y="0"/>
                      </a:lnTo>
                      <a:lnTo>
                        <a:pt x="85725" y="0"/>
                      </a:lnTo>
                      <a:lnTo>
                        <a:pt x="85725" y="85725"/>
                      </a:lnTo>
                      <a:lnTo>
                        <a:pt x="0" y="85725"/>
                      </a:lnTo>
                      <a:lnTo>
                        <a:pt x="0" y="95250"/>
                      </a:lnTo>
                      <a:lnTo>
                        <a:pt x="85725" y="95250"/>
                      </a:lnTo>
                      <a:close/>
                    </a:path>
                  </a:pathLst>
                </a:custGeom>
                <a:solidFill>
                  <a:srgbClr val="87C1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23" name="文本框 22"/>
            <p:cNvSpPr txBox="1"/>
            <p:nvPr/>
          </p:nvSpPr>
          <p:spPr>
            <a:xfrm>
              <a:off x="3586203" y="2066613"/>
              <a:ext cx="5114165" cy="2593538"/>
            </a:xfrm>
            <a:prstGeom prst="rect">
              <a:avLst/>
            </a:prstGeom>
            <a:noFill/>
          </p:spPr>
          <p:txBody>
            <a:bodyPr wrap="square" rtlCol="0" anchor="t" anchorCtr="0">
              <a:noAutofit/>
            </a:bodyPr>
            <a:lstStyle/>
            <a:p>
              <a:pPr algn="just">
                <a:lnSpc>
                  <a:spcPct val="170000"/>
                </a:lnSpc>
              </a:pPr>
              <a:r>
                <a:rPr lang="zh-CN" altLang="en-US" sz="280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在解决功率问题时，首先需要</a:t>
              </a:r>
              <a:r>
                <a:rPr lang="zh-CN" altLang="en-US" sz="2800" b="1" dirty="0">
                  <a:solidFill>
                    <a:schemeClr val="accent5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明确是哪个力的功率</a:t>
              </a:r>
              <a:r>
                <a:rPr lang="zh-CN" altLang="en-US" sz="280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，然后确定</a:t>
              </a:r>
              <a:r>
                <a:rPr lang="zh-CN" altLang="en-US" sz="2800" b="1" dirty="0">
                  <a:solidFill>
                    <a:schemeClr val="accent5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该力的功和做功的时间</a:t>
              </a:r>
              <a:r>
                <a:rPr lang="zh-CN" altLang="en-US" sz="280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，再根据</a:t>
              </a:r>
              <a:r>
                <a:rPr lang="zh-CN" altLang="en-US" sz="2800" b="1" dirty="0">
                  <a:solidFill>
                    <a:schemeClr val="accent5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功和功率的公式进行求解</a:t>
              </a:r>
              <a:r>
                <a:rPr lang="zh-CN" altLang="en-US" sz="2800" dirty="0">
                  <a:effectLst/>
                  <a:latin typeface="微软雅黑" panose="020B0503020204020204" charset="-122"/>
                  <a:ea typeface="微软雅黑" panose="020B0503020204020204" charset="-122"/>
                </a:rPr>
                <a:t>。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9077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720725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5973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441450"/>
            <a:ext cx="207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功率的计算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963420"/>
            <a:ext cx="1069975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讨论：拉力做功的快慢与重物移动的快慢有什么关系呢？我们可通过哪些方式改变绳子拉重物的功率，满足不同的锻炼需求？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2931160"/>
            <a:ext cx="10382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答：拉力做功的快慢即拉力的功率，重物移动的快慢即重物运动的速度。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1525905" y="3387090"/>
                <a:ext cx="4356100" cy="3470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/>
                  <a:t>拉力做的功：</a:t>
                </a:r>
                <a:r>
                  <a:rPr lang="en-US" altLang="zh-CN" sz="2400" i="1"/>
                  <a:t>W=Fs</a:t>
                </a:r>
                <a:endParaRPr lang="zh-CN" altLang="en-US" sz="2400"/>
              </a:p>
              <a:p>
                <a:r>
                  <a:rPr lang="zh-CN" altLang="en-US" sz="2400"/>
                  <a:t>拉力做功的功率：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CN" sz="2400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zh-CN" altLang="en-US" sz="2400"/>
                  <a:t>将</a:t>
                </a:r>
                <a:r>
                  <a:rPr lang="en-US" altLang="zh-CN" sz="2400" i="1">
                    <a:sym typeface="+mn-ea"/>
                  </a:rPr>
                  <a:t>W=Fs</a:t>
                </a:r>
                <a:r>
                  <a:rPr lang="zh-CN" altLang="en-US" sz="2400"/>
                  <a:t>代入功率的计算公式：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24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𝐹𝑠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CN" sz="2400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zh-CN" altLang="en-US" sz="2400"/>
                  <a:t>又因为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charset="0"/>
                        <a:cs typeface="Cambria Math" panose="02040503050406030204" charset="0"/>
                      </a:rPr>
                      <m:t>𝑣</m:t>
                    </m:r>
                    <m:r>
                      <a:rPr lang="en-US" altLang="zh-CN" sz="2400" i="1">
                        <a:latin typeface="Cambria Math" panose="02040503050406030204" charset="0"/>
                        <a:cs typeface="Cambria Math" panose="02040503050406030204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𝑠</m:t>
                        </m:r>
                      </m:num>
                      <m:den>
                        <m:r>
                          <a:rPr lang="en-US" altLang="zh-CN" sz="2400" i="1">
                            <a:latin typeface="Cambria Math" panose="02040503050406030204" charset="0"/>
                            <a:cs typeface="Cambria Math" panose="02040503050406030204" charset="0"/>
                          </a:rPr>
                          <m:t>𝑡</m:t>
                        </m:r>
                      </m:den>
                    </m:f>
                  </m:oMath>
                </a14:m>
                <a:endParaRPr lang="en-US" altLang="zh-CN" sz="2400" i="1"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zh-CN" altLang="en-US" sz="2400"/>
                  <a:t>化简可得：</a:t>
                </a:r>
                <a:r>
                  <a:rPr lang="en-US" altLang="zh-CN" sz="2400" i="1"/>
                  <a:t>P=Fv</a:t>
                </a: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905" y="3387090"/>
                <a:ext cx="4356100" cy="34709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/>
              <p:cNvSpPr txBox="1"/>
              <p:nvPr/>
            </p:nvSpPr>
            <p:spPr>
              <a:xfrm>
                <a:off x="6407785" y="4186555"/>
                <a:ext cx="4402455" cy="1654175"/>
              </a:xfrm>
              <a:prstGeom prst="roundRect">
                <a:avLst/>
              </a:prstGeom>
              <a:noFill/>
              <a:ln w="28575" cmpd="dbl">
                <a:solidFill>
                  <a:srgbClr val="FF0000"/>
                </a:solidFill>
                <a:prstDash val="solid"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zh-CN" altLang="en-US" sz="3200">
                    <a:solidFill>
                      <a:srgbClr val="FF0000"/>
                    </a:solidFill>
                  </a:rPr>
                  <a:t>匀速直线运动情况下功率的推导式：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32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32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𝐹𝑣</m:t>
                      </m:r>
                    </m:oMath>
                  </m:oMathPara>
                </a14:m>
                <a:endParaRPr lang="en-US" altLang="zh-CN" sz="3200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85" y="4186555"/>
                <a:ext cx="4402455" cy="1654175"/>
              </a:xfrm>
              <a:prstGeom prst="roundRect">
                <a:avLst/>
              </a:prstGeom>
              <a:blipFill rotWithShape="1">
                <a:blip r:embed="rId4"/>
                <a:stretch>
                  <a:fillRect l="-332" t="-883" r="-317" b="-845"/>
                </a:stretch>
              </a:blipFill>
              <a:ln w="28575" cmpd="dbl">
                <a:solidFill>
                  <a:srgbClr val="FF0000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8" grpId="0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34900" y="187359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17675"/>
            <a:ext cx="2073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功率的计算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239645"/>
            <a:ext cx="106997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讨论：拉力做功的快慢与重物移动的快慢有什么关系呢？我们可通过哪些方式改变绳子拉重物的功率，满足不同的锻炼需求？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3623310"/>
            <a:ext cx="637984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答：在实际的锻炼过程中，我们可以通过</a:t>
            </a:r>
            <a:r>
              <a:rPr lang="zh-CN" altLang="en-US" sz="2800" b="1">
                <a:solidFill>
                  <a:srgbClr val="FF0000"/>
                </a:solidFill>
              </a:rPr>
              <a:t>增大重物的质量</a:t>
            </a:r>
            <a:r>
              <a:rPr lang="zh-CN" altLang="en-US" sz="2800"/>
              <a:t>，</a:t>
            </a:r>
            <a:r>
              <a:rPr lang="zh-CN" altLang="en-US" sz="2800" b="1">
                <a:solidFill>
                  <a:srgbClr val="FF0000"/>
                </a:solidFill>
              </a:rPr>
              <a:t>增大拉重物的速度</a:t>
            </a:r>
            <a:r>
              <a:rPr lang="zh-CN" altLang="en-US" sz="2800"/>
              <a:t>来达到提升功率的效果，以满足不同的锻炼需求。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18398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996950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pic>
        <p:nvPicPr>
          <p:cNvPr id="12" name="https://docer-ks3.wpscdn.cn/picture/183966468/bfb06c8caff4846a3a6f8da90a4ff720_612.jpg" descr="健身器材一套健身器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890" y="3798570"/>
            <a:ext cx="4590415" cy="30594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31355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99795" y="1746250"/>
            <a:ext cx="29559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科学书屋</a:t>
            </a:r>
            <a:r>
              <a:rPr lang="en-US" altLang="zh-CN" sz="2800"/>
              <a:t>	</a:t>
            </a:r>
            <a:r>
              <a:rPr lang="zh-CN" altLang="en-US" sz="2800"/>
              <a:t>瓦特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405380"/>
            <a:ext cx="531241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12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xmlns="" val="200" checksum="3773799597"/>
                </a:ext>
              </a:extLst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瓦特是英国发明家。瓦特的主要成就是制造出第一天有实用价值的蒸汽机，使人类进入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蒸汽时代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。人们为了纪念这位伟大的发明家，以他的名字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“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瓦特</a:t>
            </a:r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”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cs typeface="方正教材规范楷体_GBK" panose="02000000000000000000" charset="-122"/>
              </a:rPr>
              <a:t>来命名功率的单位。</a:t>
            </a:r>
          </a:p>
        </p:txBody>
      </p:sp>
      <p:pic>
        <p:nvPicPr>
          <p:cNvPr id="11" name="853258619-1-208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2335530"/>
            <a:ext cx="5875020" cy="36709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9005" y="889635"/>
            <a:ext cx="1033399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1. </a:t>
            </a:r>
            <a:r>
              <a:rPr lang="zh-CN" altLang="en-US" sz="2800"/>
              <a:t>如图所示，一个人先后两次用同样的时间、同样大小的力，将不同质量的物体在不同的表面上分别移动相同的距离。该力在此过程中所做功的大小分别为</a:t>
            </a:r>
            <a:r>
              <a:rPr lang="en-US" altLang="zh-CN" sz="2800" i="1"/>
              <a:t>W</a:t>
            </a:r>
            <a:r>
              <a:rPr lang="en-US" altLang="zh-CN" sz="2800" i="1" baseline="-25000"/>
              <a:t>1</a:t>
            </a:r>
            <a:r>
              <a:rPr lang="zh-CN" altLang="en-US" sz="2800"/>
              <a:t>、</a:t>
            </a:r>
            <a:r>
              <a:rPr lang="en-US" altLang="zh-CN" sz="2800" i="1"/>
              <a:t>W</a:t>
            </a:r>
            <a:r>
              <a:rPr lang="en-US" altLang="zh-CN" sz="2800" i="1" baseline="-25000"/>
              <a:t>2</a:t>
            </a:r>
            <a:r>
              <a:rPr lang="zh-CN" altLang="en-US" sz="2800"/>
              <a:t>，功率的大小分别为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、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/>
              <a:t>，关于它们之间的大小关系说法正确的是（　　）</a:t>
            </a:r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＜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 i="1">
                <a:sym typeface="+mn-ea"/>
              </a:rPr>
              <a:t>、</a:t>
            </a:r>
            <a:r>
              <a:rPr lang="en-US" altLang="zh-CN" sz="2800"/>
              <a:t>	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＜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en-US" altLang="zh-CN" sz="2800"/>
              <a:t>		B</a:t>
            </a:r>
            <a:r>
              <a:rPr lang="zh-CN" altLang="en-US" sz="2800"/>
              <a:t>．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＞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 i="1">
                <a:sym typeface="+mn-ea"/>
              </a:rPr>
              <a:t>、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＞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endParaRPr lang="en-US" altLang="zh-CN" sz="2800"/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en-US" altLang="zh-CN" sz="2800">
                <a:sym typeface="+mn-ea"/>
              </a:rPr>
              <a:t>=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 i="1">
                <a:sym typeface="+mn-ea"/>
              </a:rPr>
              <a:t>、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en-US" altLang="zh-CN" sz="2800">
                <a:sym typeface="+mn-ea"/>
              </a:rPr>
              <a:t>=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en-US" altLang="zh-CN" sz="2800"/>
              <a:t>			D</a:t>
            </a:r>
            <a:r>
              <a:rPr lang="zh-CN" altLang="en-US" sz="2800"/>
              <a:t>．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＜</a:t>
            </a:r>
            <a:r>
              <a:rPr lang="en-US" altLang="zh-CN" sz="2800" i="1">
                <a:sym typeface="+mn-ea"/>
              </a:rPr>
              <a:t>W</a:t>
            </a:r>
            <a:r>
              <a:rPr lang="en-US" altLang="zh-CN" sz="2800" i="1" baseline="-25000">
                <a:sym typeface="+mn-ea"/>
              </a:rPr>
              <a:t>2</a:t>
            </a:r>
            <a:r>
              <a:rPr lang="zh-CN" altLang="en-US" sz="2800" i="1">
                <a:sym typeface="+mn-ea"/>
              </a:rPr>
              <a:t>、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1</a:t>
            </a:r>
            <a:r>
              <a:rPr lang="zh-CN" altLang="en-US" sz="2800">
                <a:sym typeface="+mn-ea"/>
              </a:rPr>
              <a:t>＞</a:t>
            </a:r>
            <a:r>
              <a:rPr lang="en-US" altLang="zh-CN" sz="2800" i="1">
                <a:sym typeface="+mn-ea"/>
              </a:rPr>
              <a:t>P</a:t>
            </a:r>
            <a:r>
              <a:rPr lang="en-US" altLang="zh-CN" sz="2800" i="1" baseline="-25000">
                <a:sym typeface="+mn-ea"/>
              </a:rPr>
              <a:t>2</a:t>
            </a:r>
            <a:endParaRPr lang="zh-CN" altLang="en-US" sz="2800"/>
          </a:p>
        </p:txBody>
      </p:sp>
      <p:pic>
        <p:nvPicPr>
          <p:cNvPr id="100005" name="图片 100005" descr="@@@539d809c-4501-479e-9031-ac4b7d084c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75" y="3618865"/>
            <a:ext cx="5628640" cy="11811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19010" y="2944495"/>
            <a:ext cx="915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C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29005" y="556895"/>
            <a:ext cx="10333990" cy="612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2. </a:t>
            </a:r>
            <a:r>
              <a:rPr lang="zh-CN" altLang="en-US" sz="2800"/>
              <a:t>如图甲，粗糙程度不变的水平地而上，物体受到水平向右拉力。拉力大小随时间变化的关系如图乙所示，物体运动速度随时间变化的关系如图丙所示。下列说法正确的是（</a:t>
            </a:r>
            <a:r>
              <a:rPr lang="" altLang="en-US" sz="2800"/>
              <a:t>    </a:t>
            </a:r>
            <a:r>
              <a:rPr lang="zh-CN" altLang="en-US" sz="2800"/>
              <a:t>）</a:t>
            </a:r>
          </a:p>
          <a:p>
            <a:pPr>
              <a:lnSpc>
                <a:spcPct val="150000"/>
              </a:lnSpc>
            </a:pPr>
            <a:endParaRPr lang="zh-CN" altLang="en-US" sz="2800"/>
          </a:p>
          <a:p>
            <a:pPr>
              <a:lnSpc>
                <a:spcPct val="150000"/>
              </a:lnSpc>
            </a:pPr>
            <a:endParaRPr lang="zh-CN" altLang="en-US" sz="2800"/>
          </a:p>
          <a:p>
            <a:pPr>
              <a:lnSpc>
                <a:spcPct val="150000"/>
              </a:lnSpc>
            </a:pPr>
            <a:endParaRPr lang="en-US" altLang="zh-CN" sz="2800"/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A</a:t>
            </a:r>
            <a:r>
              <a:rPr lang="zh-CN" altLang="en-US" sz="2800"/>
              <a:t>．</a:t>
            </a:r>
            <a:r>
              <a:rPr lang="en-US" altLang="zh-CN" sz="2800"/>
              <a:t>4~6s</a:t>
            </a:r>
            <a:r>
              <a:rPr lang="zh-CN" altLang="en-US" sz="2800"/>
              <a:t>，物体运动路程为</a:t>
            </a:r>
            <a:r>
              <a:rPr lang="en-US" altLang="zh-CN" sz="2800"/>
              <a:t>18m	</a:t>
            </a:r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B</a:t>
            </a:r>
            <a:r>
              <a:rPr lang="zh-CN" altLang="en-US" sz="2800"/>
              <a:t>．</a:t>
            </a:r>
            <a:r>
              <a:rPr lang="en-US" altLang="zh-CN" sz="2800"/>
              <a:t>4~6s</a:t>
            </a:r>
            <a:r>
              <a:rPr lang="zh-CN" altLang="en-US" sz="2800"/>
              <a:t>，拉力</a:t>
            </a:r>
            <a:r>
              <a:rPr lang="en-US" altLang="zh-CN" sz="2800"/>
              <a:t>F</a:t>
            </a:r>
            <a:r>
              <a:rPr lang="zh-CN" altLang="en-US" sz="2800"/>
              <a:t>的功率为</a:t>
            </a:r>
            <a:r>
              <a:rPr lang="en-US" altLang="zh-CN" sz="2800"/>
              <a:t>12W</a:t>
            </a:r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C</a:t>
            </a:r>
            <a:r>
              <a:rPr lang="zh-CN" altLang="en-US" sz="2800"/>
              <a:t>．</a:t>
            </a:r>
            <a:r>
              <a:rPr lang="en-US" altLang="zh-CN" sz="2800"/>
              <a:t>t=1s</a:t>
            </a:r>
            <a:r>
              <a:rPr lang="zh-CN" altLang="en-US" sz="2800"/>
              <a:t>时，物体受到摩擦力大于</a:t>
            </a:r>
            <a:r>
              <a:rPr lang="en-US" altLang="zh-CN" sz="2800"/>
              <a:t>2N	</a:t>
            </a:r>
          </a:p>
          <a:p>
            <a:pPr indent="4572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800"/>
              <a:t>D</a:t>
            </a:r>
            <a:r>
              <a:rPr lang="zh-CN" altLang="en-US" sz="2800"/>
              <a:t>．拉力为</a:t>
            </a:r>
            <a:r>
              <a:rPr lang="en-US" altLang="zh-CN" sz="2800"/>
              <a:t>6N</a:t>
            </a:r>
            <a:r>
              <a:rPr lang="zh-CN" altLang="en-US" sz="2800"/>
              <a:t>时，物体做匀速直线运动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484110" y="2005330"/>
            <a:ext cx="915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00007" name="图片 100007" descr="@@@0ad6b298-627f-4d7e-b3eb-ddeceb3892d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460" y="2588895"/>
            <a:ext cx="6438900" cy="18618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1715" y="722630"/>
            <a:ext cx="8250555" cy="24530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/>
              <a:t>3. </a:t>
            </a:r>
            <a:r>
              <a:rPr lang="zh-CN" altLang="en-US" sz="2800"/>
              <a:t>如图甲所示，我国自主研制的</a:t>
            </a:r>
            <a:r>
              <a:rPr lang="en-US" altLang="zh-CN" sz="2800"/>
              <a:t>R20000-720</a:t>
            </a:r>
            <a:r>
              <a:rPr lang="zh-CN" altLang="en-US" sz="2800"/>
              <a:t>型全球最大塔式起重机，拥有性能超强、技术先进、专利众多等特点，是塔机制造史上一次重要的突破。该塔机最大起重量为</a:t>
            </a:r>
            <a:r>
              <a:rPr lang="en-US" altLang="zh-CN" sz="2800"/>
              <a:t>720t</a:t>
            </a:r>
            <a:r>
              <a:rPr lang="zh-CN" altLang="en-US" sz="2800"/>
              <a:t>，最大起升高度为</a:t>
            </a:r>
            <a:r>
              <a:rPr lang="en-US" altLang="zh-CN" sz="2800"/>
              <a:t>400m</a:t>
            </a:r>
            <a:r>
              <a:rPr lang="zh-CN" altLang="en-US" sz="2800"/>
              <a:t>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）请在图乙中画出物体沿竖直方向匀速上升过程中受力的示意图。</a:t>
            </a:r>
          </a:p>
        </p:txBody>
      </p:sp>
      <p:pic>
        <p:nvPicPr>
          <p:cNvPr id="100037" name="图片 100037" descr="@@@0bb8d6e5-bc86-4470-843a-ca6d3cb87c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60" y="1473835"/>
            <a:ext cx="2730500" cy="152908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021715" y="3991610"/>
            <a:ext cx="2038985" cy="2402840"/>
            <a:chOff x="1609" y="6286"/>
            <a:chExt cx="3211" cy="3784"/>
          </a:xfrm>
        </p:grpSpPr>
        <p:sp>
          <p:nvSpPr>
            <p:cNvPr id="3" name="文本框 2"/>
            <p:cNvSpPr txBox="1"/>
            <p:nvPr/>
          </p:nvSpPr>
          <p:spPr>
            <a:xfrm>
              <a:off x="1609" y="6286"/>
              <a:ext cx="144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rgbClr val="FF0000"/>
                  </a:solidFill>
                </a:rPr>
                <a:t>解：</a:t>
              </a:r>
            </a:p>
          </p:txBody>
        </p:sp>
        <p:pic>
          <p:nvPicPr>
            <p:cNvPr id="100039" name="图片 100039" descr="@@@114bd498-fba3-4e06-b361-6896cad31b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0" y="6286"/>
              <a:ext cx="1770" cy="378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5035" y="664210"/>
            <a:ext cx="8114030" cy="292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/>
              <a:t>3. </a:t>
            </a:r>
            <a:r>
              <a:rPr lang="zh-CN" altLang="en-US" sz="2400"/>
              <a:t>如图甲所示，我国自主研制的</a:t>
            </a:r>
            <a:r>
              <a:rPr lang="en-US" altLang="zh-CN" sz="2400"/>
              <a:t>R20000-720</a:t>
            </a:r>
            <a:r>
              <a:rPr lang="zh-CN" altLang="en-US" sz="2400"/>
              <a:t>型全球最大塔式起重机，拥有性能超强、技术先进、专利众多等特点，是塔机制造史上一次重要的突破。该塔机最大起重量为</a:t>
            </a:r>
            <a:r>
              <a:rPr lang="en-US" altLang="zh-CN" sz="2400"/>
              <a:t>720t</a:t>
            </a:r>
            <a:r>
              <a:rPr lang="zh-CN" altLang="en-US" sz="2400"/>
              <a:t>，最大起升高度为</a:t>
            </a:r>
            <a:r>
              <a:rPr lang="en-US" altLang="zh-CN" sz="2400"/>
              <a:t>400m</a:t>
            </a:r>
            <a:r>
              <a:rPr lang="zh-CN" altLang="en-US" sz="2400"/>
              <a:t>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/>
              <a:t>（</a:t>
            </a:r>
            <a:r>
              <a:rPr lang="en-US" altLang="zh-CN" sz="2400"/>
              <a:t>2</a:t>
            </a:r>
            <a:r>
              <a:rPr lang="zh-CN" altLang="en-US" sz="2400"/>
              <a:t>）若塔机一次将</a:t>
            </a:r>
            <a:r>
              <a:rPr lang="en-US" altLang="zh-CN" sz="2400"/>
              <a:t>100t</a:t>
            </a:r>
            <a:r>
              <a:rPr lang="zh-CN" altLang="en-US" sz="2400"/>
              <a:t>的物体沿竖直方向匀速提升</a:t>
            </a:r>
            <a:r>
              <a:rPr lang="en-US" altLang="zh-CN" sz="2400"/>
              <a:t>100m</a:t>
            </a:r>
            <a:r>
              <a:rPr lang="zh-CN" altLang="en-US" sz="2400"/>
              <a:t>，拉力做的功是多少？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/>
              <p:cNvSpPr txBox="1"/>
              <p:nvPr/>
            </p:nvSpPr>
            <p:spPr>
              <a:xfrm>
                <a:off x="959485" y="3429000"/>
                <a:ext cx="8959215" cy="3023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2400">
                    <a:solidFill>
                      <a:srgbClr val="FF0000"/>
                    </a:solidFill>
                  </a:rPr>
                  <a:t>解：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100t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的物体的重力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𝐺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𝑚𝑔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𝑘𝑔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/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𝑘𝑔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algn="l"/>
                <a:r>
                  <a:rPr lang="zh-CN" altLang="en-US" sz="2400">
                    <a:solidFill>
                      <a:srgbClr val="FF0000"/>
                    </a:solidFill>
                  </a:rPr>
                  <a:t>塔机匀速提起货物，拉力与物体重力大小相等，即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𝐹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𝐺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algn="l"/>
                <a:r>
                  <a:rPr lang="zh-CN" altLang="en-US" sz="2400">
                    <a:solidFill>
                      <a:srgbClr val="FF0000"/>
                    </a:solidFill>
                  </a:rPr>
                  <a:t>塔机一次将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100t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的货物沿竖直方向匀速提升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100m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，拉力做的功为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𝑊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𝐹𝑠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6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𝑁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×100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𝑚</m:t>
                      </m:r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=1×</m:t>
                      </m:r>
                      <m:sSup>
                        <m:sSupPr>
                          <m:ctrlP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4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8</m:t>
                          </m:r>
                        </m:sup>
                      </m:sSup>
                      <m:r>
                        <a:rPr lang="en-US" altLang="zh-CN" sz="24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𝐽</m:t>
                      </m:r>
                    </m:oMath>
                  </m:oMathPara>
                </a14:m>
                <a:endParaRPr lang="zh-CN" altLang="en-US" sz="2400">
                  <a:solidFill>
                    <a:srgbClr val="FF0000"/>
                  </a:solidFill>
                </a:endParaRPr>
              </a:p>
              <a:p>
                <a:pPr algn="l"/>
                <a:r>
                  <a:rPr lang="zh-CN" sz="2400">
                    <a:solidFill>
                      <a:srgbClr val="FF0000"/>
                    </a:solidFill>
                  </a:rPr>
                  <a:t>答：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塔机一次将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100t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的物体沿竖直方向匀速提升</a:t>
                </a:r>
                <a:r>
                  <a:rPr lang="en-US" altLang="zh-CN" sz="2400">
                    <a:solidFill>
                      <a:srgbClr val="FF0000"/>
                    </a:solidFill>
                  </a:rPr>
                  <a:t>100m</a:t>
                </a:r>
                <a:r>
                  <a:rPr lang="zh-CN" altLang="en-US" sz="2400">
                    <a:solidFill>
                      <a:srgbClr val="FF0000"/>
                    </a:solidFill>
                  </a:rPr>
                  <a:t>，拉力做的功为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1×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10</m:t>
                        </m:r>
                      </m:e>
                      <m:sup>
                        <m:r>
                          <a:rPr lang="en-US" altLang="zh-CN" sz="24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8</m:t>
                        </m:r>
                      </m:sup>
                    </m:sSup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𝐽</m:t>
                    </m:r>
                    <m:r>
                      <a:rPr lang="en-US" altLang="zh-CN" sz="24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。</m:t>
                    </m:r>
                  </m:oMath>
                </a14:m>
                <a:endParaRPr lang="zh-CN" alt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5" y="3429000"/>
                <a:ext cx="8959215" cy="30232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037" name="图片 100037" descr="@@@0bb8d6e5-bc86-4470-843a-ca6d3cb87c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85" y="1239520"/>
            <a:ext cx="2955925" cy="16554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15035" y="664210"/>
            <a:ext cx="8538845" cy="2339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/>
              <a:t>3. </a:t>
            </a:r>
            <a:r>
              <a:rPr lang="zh-CN" altLang="en-US" sz="2800"/>
              <a:t>如图甲所示，我国自主研制的</a:t>
            </a:r>
            <a:r>
              <a:rPr lang="en-US" altLang="zh-CN" sz="2800"/>
              <a:t>R20000-720</a:t>
            </a:r>
            <a:r>
              <a:rPr lang="zh-CN" altLang="en-US" sz="2800"/>
              <a:t>型全球最大塔式起重机，拥有性能超强、技术先进、专利众多等特点，是塔机制造史上一次重要的突破。该塔机最大起重量为</a:t>
            </a:r>
            <a:r>
              <a:rPr lang="en-US" altLang="zh-CN" sz="2800"/>
              <a:t>720t</a:t>
            </a:r>
            <a:r>
              <a:rPr lang="zh-CN" altLang="en-US" sz="2800"/>
              <a:t>，最大起升高度为</a:t>
            </a:r>
            <a:r>
              <a:rPr lang="en-US" altLang="zh-CN" sz="2800"/>
              <a:t>400m</a:t>
            </a:r>
            <a:r>
              <a:rPr lang="zh-CN" altLang="en-US" sz="2800"/>
              <a:t>。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/>
              <a:t>（</a:t>
            </a:r>
            <a:r>
              <a:rPr lang="en-US" altLang="zh-CN" sz="2800"/>
              <a:t>3</a:t>
            </a:r>
            <a:r>
              <a:rPr lang="zh-CN" altLang="en-US" sz="2800"/>
              <a:t>）若塔机在（</a:t>
            </a:r>
            <a:r>
              <a:rPr lang="en-US" altLang="zh-CN" sz="2800"/>
              <a:t>2</a:t>
            </a:r>
            <a:r>
              <a:rPr lang="zh-CN" altLang="en-US" sz="2800"/>
              <a:t>）过程中所用时间为</a:t>
            </a:r>
            <a:r>
              <a:rPr lang="en-US" altLang="zh-CN" sz="2800"/>
              <a:t>200s</a:t>
            </a:r>
            <a:r>
              <a:rPr lang="zh-CN" altLang="en-US" sz="2800"/>
              <a:t>，拉力做功的功率是多少？</a:t>
            </a:r>
          </a:p>
        </p:txBody>
      </p:sp>
      <p:pic>
        <p:nvPicPr>
          <p:cNvPr id="100037" name="图片 100037" descr="@@@0bb8d6e5-bc86-4470-843a-ca6d3cb87c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515" y="1560195"/>
            <a:ext cx="2578100" cy="1443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959485" y="3758565"/>
                <a:ext cx="10073640" cy="2698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zh-CN" altLang="en-US" sz="2800">
                    <a:solidFill>
                      <a:srgbClr val="FF0000"/>
                    </a:solidFill>
                  </a:rPr>
                  <a:t>解：塔机在（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2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）过程中所用时间为</a:t>
                </a:r>
                <a:r>
                  <a:rPr lang="en-US" altLang="zh-CN" sz="2800">
                    <a:solidFill>
                      <a:srgbClr val="FF0000"/>
                    </a:solidFill>
                  </a:rPr>
                  <a:t>200s</a:t>
                </a:r>
                <a:r>
                  <a:rPr lang="zh-CN" altLang="en-US" sz="2800">
                    <a:solidFill>
                      <a:srgbClr val="FF0000"/>
                    </a:solidFill>
                  </a:rPr>
                  <a:t>，则拉力做功的功率为</a:t>
                </a:r>
              </a:p>
              <a:p>
                <a:pPr algn="l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1×</m:t>
                          </m:r>
                          <m:sSup>
                            <m:sSupPr>
                              <m:ctrlP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mbria Math" panose="0204050305040603020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sz="2800" i="1">
                                  <a:solidFill>
                                    <a:srgbClr val="FF0000"/>
                                  </a:solidFill>
                                  <a:latin typeface="Cambria Math" panose="02040503050406030204" charset="0"/>
                                  <a:cs typeface="Cambria Math" panose="02040503050406030204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𝐽</m:t>
                          </m:r>
                        </m:num>
                        <m:den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200</m:t>
                          </m:r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𝑠</m:t>
                          </m:r>
                        </m:den>
                      </m:f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=5×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sSupPr>
                        <m:e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2800" i="1">
                              <a:solidFill>
                                <a:srgbClr val="FF0000"/>
                              </a:solidFill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sz="2800" i="1">
                          <a:solidFill>
                            <a:srgbClr val="FF0000"/>
                          </a:solidFill>
                          <a:latin typeface="Cambria Math" panose="02040503050406030204" charset="0"/>
                          <a:cs typeface="Cambria Math" panose="02040503050406030204" charset="0"/>
                        </a:rPr>
                        <m:t>𝑊</m:t>
                      </m:r>
                    </m:oMath>
                  </m:oMathPara>
                </a14:m>
                <a:endParaRPr lang="zh-CN" altLang="en-US" sz="2800">
                  <a:solidFill>
                    <a:srgbClr val="FF0000"/>
                  </a:solidFill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zh-CN" sz="2800">
                    <a:solidFill>
                      <a:srgbClr val="FF0000"/>
                    </a:solidFill>
                  </a:rPr>
                  <a:t>答：拉力做功的功率</a:t>
                </a:r>
                <a14:m>
                  <m:oMath xmlns:m="http://schemas.openxmlformats.org/officeDocument/2006/math"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5×</m:t>
                    </m:r>
                    <m:sSup>
                      <m:sSup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10</m:t>
                        </m:r>
                      </m:e>
                      <m:sup>
                        <m: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sup>
                    </m:sSup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𝑊</m:t>
                    </m:r>
                    <m:r>
                      <a:rPr lang="en-US" altLang="zh-CN" sz="2800" i="1">
                        <a:solidFill>
                          <a:srgbClr val="FF0000"/>
                        </a:solidFill>
                        <a:latin typeface="Cambria Math" panose="02040503050406030204" charset="0"/>
                        <a:ea typeface="MS Mincho" panose="02020609040205080304" charset="-128"/>
                        <a:cs typeface="Cambria Math" panose="02040503050406030204" charset="0"/>
                      </a:rPr>
                      <m:t>。</m:t>
                    </m:r>
                  </m:oMath>
                </a14:m>
                <a:endParaRPr lang="en-US" altLang="zh-CN" sz="2800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85" y="3758565"/>
                <a:ext cx="10073640" cy="269875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891790" y="1855470"/>
            <a:ext cx="291465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1320" y="1401445"/>
            <a:ext cx="34944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做功快慢的比较方式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926465" y="2447925"/>
            <a:ext cx="716280" cy="256095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功率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882140" y="2176780"/>
            <a:ext cx="906145" cy="306514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987415" y="1658620"/>
            <a:ext cx="675005" cy="107061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891790" y="4907280"/>
            <a:ext cx="3493135" cy="58299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生产生活中的功率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6591935" y="4621530"/>
            <a:ext cx="806450" cy="1243965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51320" y="2433955"/>
            <a:ext cx="9290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51265" y="2171065"/>
            <a:ext cx="109791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800" dirty="0">
                <a:sym typeface="宋体" panose="02010600030101010101" pitchFamily="2" charset="-122"/>
              </a:rPr>
              <a:t>概念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851265" y="3596640"/>
            <a:ext cx="197358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单位、符号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66330" y="5490210"/>
            <a:ext cx="256603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功率的推导式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51265" y="2874010"/>
            <a:ext cx="165481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计算公式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466330" y="4385310"/>
            <a:ext cx="377190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生活中常见物体的功率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7862570" y="2363470"/>
            <a:ext cx="806450" cy="1567815"/>
          </a:xfrm>
          <a:prstGeom prst="leftBrace">
            <a:avLst>
              <a:gd name="adj1" fmla="val 8333"/>
              <a:gd name="adj2" fmla="val 28994"/>
            </a:avLst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9" grpId="0" bldLvl="0" animBg="1"/>
      <p:bldP spid="10" grpId="0" bldLvl="0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93240552/edf7b4f050307569a7b2a8832cdd51b6_612.jpg" descr="高功率输电线路"/>
          <p:cNvPicPr>
            <a:picLocks noChangeAspect="1"/>
          </p:cNvPicPr>
          <p:nvPr/>
        </p:nvPicPr>
        <p:blipFill>
          <a:blip r:embed="rId3">
            <a:alphaModFix amt="40000"/>
          </a:blip>
          <a:srcRect t="22681" b="8958"/>
          <a:stretch>
            <a:fillRect/>
          </a:stretch>
        </p:blipFill>
        <p:spPr>
          <a:xfrm>
            <a:off x="0" y="607060"/>
            <a:ext cx="12192000" cy="6250940"/>
          </a:xfrm>
          <a:prstGeom prst="rect">
            <a:avLst/>
          </a:prstGeom>
        </p:spPr>
      </p:pic>
      <p:pic>
        <p:nvPicPr>
          <p:cNvPr id="3" name="图片 2" descr="目标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9290" y="2147570"/>
            <a:ext cx="597535" cy="5975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53665" y="2090420"/>
            <a:ext cx="7015480" cy="2030095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知道功率，能用生活实例说明功率的含义；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能了解一些机械的功率估计值；</a:t>
            </a:r>
          </a:p>
          <a:p>
            <a:pPr>
              <a:lnSpc>
                <a:spcPct val="15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能将功率与日常生活结合起来。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D:\下载\课件用图\11-10.jpg11-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rcRect t="16142"/>
          <a:stretch>
            <a:fillRect/>
          </a:stretch>
        </p:blipFill>
        <p:spPr>
          <a:xfrm>
            <a:off x="6021070" y="1814830"/>
            <a:ext cx="5137150" cy="4034790"/>
          </a:xfrm>
          <a:prstGeom prst="rect">
            <a:avLst/>
          </a:prstGeom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774065" y="2534285"/>
            <a:ext cx="494093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塔吊和人工拉相同数量的砖块到楼顶，做的功是一样的。但是所花费的时间却不一样，看来做功有快慢之分。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1021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1732280"/>
            <a:ext cx="104273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如图所示，两位搬运工人均从一楼搬运物体到楼上。他们上行楼层的</a:t>
            </a:r>
            <a:r>
              <a:rPr lang="zh-CN" altLang="en-US" sz="2800">
                <a:solidFill>
                  <a:schemeClr val="accent5"/>
                </a:solidFill>
                <a:latin typeface="方正教材规范楷体_GBK" panose="02000000000000000000" charset="-122"/>
                <a:ea typeface="方正教材规范楷体_GBK" panose="02000000000000000000" charset="-122"/>
              </a:rPr>
              <a:t>高度相同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，搬运的</a:t>
            </a:r>
            <a:r>
              <a:rPr lang="zh-CN" altLang="en-US" sz="2800">
                <a:solidFill>
                  <a:schemeClr val="accent5"/>
                </a:solidFill>
                <a:latin typeface="方正教材规范楷体_GBK" panose="02000000000000000000" charset="-122"/>
                <a:ea typeface="方正教材规范楷体_GBK" panose="02000000000000000000" charset="-122"/>
              </a:rPr>
              <a:t>重物质量相同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，但所用</a:t>
            </a:r>
            <a:r>
              <a:rPr lang="zh-CN" altLang="en-US" sz="2800">
                <a:solidFill>
                  <a:srgbClr val="FF0000"/>
                </a:solidFill>
                <a:latin typeface="方正教材规范楷体_GBK" panose="02000000000000000000" charset="-122"/>
                <a:ea typeface="方正教材规范楷体_GBK" panose="02000000000000000000" charset="-122"/>
              </a:rPr>
              <a:t>时间不同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，你觉得谁对货物做功更快呢？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546350" y="3115945"/>
            <a:ext cx="5425440" cy="3661410"/>
            <a:chOff x="4010" y="4907"/>
            <a:chExt cx="8544" cy="5766"/>
          </a:xfrm>
        </p:grpSpPr>
        <p:pic>
          <p:nvPicPr>
            <p:cNvPr id="14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0" y="4907"/>
              <a:ext cx="8545" cy="576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655" y="9465"/>
              <a:ext cx="14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甲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070" y="9465"/>
              <a:ext cx="14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乙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1021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1732280"/>
            <a:ext cx="104273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如图所示，两位搬运工人均从一楼搬运物体到楼上。他们上行楼层的</a:t>
            </a:r>
            <a:r>
              <a:rPr lang="zh-CN" altLang="en-US" sz="2800">
                <a:solidFill>
                  <a:schemeClr val="accent5"/>
                </a:solidFill>
                <a:latin typeface="方正教材规范楷体_GBK" panose="02000000000000000000" charset="-122"/>
                <a:ea typeface="方正教材规范楷体_GBK" panose="02000000000000000000" charset="-122"/>
              </a:rPr>
              <a:t>高度相同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，所用的</a:t>
            </a:r>
            <a:r>
              <a:rPr lang="zh-CN" altLang="en-US" sz="2800">
                <a:solidFill>
                  <a:schemeClr val="accent5"/>
                </a:solidFill>
                <a:latin typeface="方正教材规范楷体_GBK" panose="02000000000000000000" charset="-122"/>
                <a:ea typeface="方正教材规范楷体_GBK" panose="02000000000000000000" charset="-122"/>
              </a:rPr>
              <a:t>时间相同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，但所搬运的</a:t>
            </a:r>
            <a:r>
              <a:rPr lang="zh-CN" altLang="en-US" sz="2800">
                <a:solidFill>
                  <a:srgbClr val="FF0000"/>
                </a:solidFill>
                <a:latin typeface="方正教材规范楷体_GBK" panose="02000000000000000000" charset="-122"/>
                <a:ea typeface="方正教材规范楷体_GBK" panose="02000000000000000000" charset="-122"/>
              </a:rPr>
              <a:t>重物质量不同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，你觉得谁对货物做功更快呢？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576195" y="3021965"/>
            <a:ext cx="5759450" cy="3832860"/>
            <a:chOff x="4057" y="4759"/>
            <a:chExt cx="9070" cy="6036"/>
          </a:xfrm>
        </p:grpSpPr>
        <p:pic>
          <p:nvPicPr>
            <p:cNvPr id="2" name="图片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7" y="4759"/>
              <a:ext cx="9070" cy="603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655" y="9465"/>
              <a:ext cx="14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甲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070" y="9465"/>
              <a:ext cx="14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乙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1021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6250"/>
            <a:ext cx="1084262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要比较物体做功的快慢，必须考虑两个因素：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其一是物体</a:t>
            </a:r>
            <a:r>
              <a:rPr lang="zh-CN" altLang="en-US" sz="2800" b="1"/>
              <a:t>做了多少功</a:t>
            </a:r>
            <a:r>
              <a:rPr lang="zh-CN" altLang="en-US" sz="2800"/>
              <a:t>；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其二是物体做功所用的</a:t>
            </a:r>
            <a:r>
              <a:rPr lang="zh-CN" altLang="en-US" sz="2800" b="1"/>
              <a:t>时间。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6221730" y="3561080"/>
            <a:ext cx="4446905" cy="3087370"/>
            <a:chOff x="4010" y="4907"/>
            <a:chExt cx="8545" cy="5766"/>
          </a:xfrm>
        </p:grpSpPr>
        <p:pic>
          <p:nvPicPr>
            <p:cNvPr id="14" name="图片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0" y="4907"/>
              <a:ext cx="8545" cy="5766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6655" y="9465"/>
              <a:ext cx="1485" cy="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甲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1070" y="9465"/>
              <a:ext cx="1485" cy="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乙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569720" y="3698240"/>
            <a:ext cx="4257675" cy="2863850"/>
            <a:chOff x="4057" y="4759"/>
            <a:chExt cx="9070" cy="6036"/>
          </a:xfrm>
        </p:grpSpPr>
        <p:pic>
          <p:nvPicPr>
            <p:cNvPr id="17" name="图片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7" y="4759"/>
              <a:ext cx="9070" cy="6036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6655" y="9465"/>
              <a:ext cx="1485" cy="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甲</a:t>
              </a: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070" y="9465"/>
              <a:ext cx="1485" cy="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/>
                <a:t>乙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ttps://docer-ks3.wpscdn.cn/picture/23877403/a125b825a026ba99a95edf601ec85819_612.jpg" descr="机场,商用机,天空,风,水平画幅,进出港显示牌,涡轮,机器,货物集装箱,机翼"/>
          <p:cNvPicPr>
            <a:picLocks noChangeAspect="1"/>
          </p:cNvPicPr>
          <p:nvPr/>
        </p:nvPicPr>
        <p:blipFill>
          <a:blip r:embed="rId3">
            <a:alphaModFix amt="40000"/>
          </a:blip>
          <a:srcRect t="13902" b="5997"/>
          <a:stretch>
            <a:fillRect/>
          </a:stretch>
        </p:blipFill>
        <p:spPr>
          <a:xfrm>
            <a:off x="0" y="615950"/>
            <a:ext cx="12191365" cy="6242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1021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99795" y="1746250"/>
            <a:ext cx="1903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334900" y="2591147"/>
            <a:ext cx="295322" cy="210471"/>
            <a:chOff x="435463" y="1226414"/>
            <a:chExt cx="295380" cy="210512"/>
          </a:xfrm>
        </p:grpSpPr>
        <p:sp>
          <p:nvSpPr>
            <p:cNvPr id="21" name="矩形 2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34900" y="3383278"/>
            <a:ext cx="295322" cy="210185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99795" y="2356485"/>
            <a:ext cx="1046480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</a:pPr>
            <a:r>
              <a:rPr lang="zh-CN" altLang="en-US" sz="2800" b="1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定义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：功与做功所用的时间之比叫做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功率</a:t>
            </a:r>
            <a:r>
              <a:rPr lang="zh-CN" altLang="en-US" sz="28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400" dirty="0">
              <a:solidFill>
                <a:srgbClr val="0D0D0D"/>
              </a:solidFill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99795" y="3228340"/>
            <a:ext cx="56495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物理意义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：表示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做功快慢的物理量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800"/>
          </a:p>
        </p:txBody>
      </p:sp>
      <p:sp>
        <p:nvSpPr>
          <p:cNvPr id="28" name="文本框 27"/>
          <p:cNvSpPr txBox="1"/>
          <p:nvPr/>
        </p:nvSpPr>
        <p:spPr>
          <a:xfrm>
            <a:off x="937895" y="3975100"/>
            <a:ext cx="97504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功率在数值上等于力（或物体）在单位时间内所做的功。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99795" y="4803140"/>
            <a:ext cx="146685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符号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P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334900" y="4973318"/>
            <a:ext cx="295322" cy="210185"/>
            <a:chOff x="435463" y="1226414"/>
            <a:chExt cx="295380" cy="210512"/>
          </a:xfrm>
        </p:grpSpPr>
        <p:sp>
          <p:nvSpPr>
            <p:cNvPr id="31" name="矩形 3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https://docer-ks3.wpscdn.cn/picture/23877403/a125b825a026ba99a95edf601ec85819_612.jpg" descr="机场,商用机,天空,风,水平画幅,进出港显示牌,涡轮,机器,货物集装箱,机翼"/>
          <p:cNvPicPr>
            <a:picLocks noChangeAspect="1"/>
          </p:cNvPicPr>
          <p:nvPr/>
        </p:nvPicPr>
        <p:blipFill>
          <a:blip r:embed="rId3">
            <a:alphaModFix amt="40000"/>
          </a:blip>
          <a:srcRect t="13902" b="5997"/>
          <a:stretch>
            <a:fillRect/>
          </a:stretch>
        </p:blipFill>
        <p:spPr>
          <a:xfrm>
            <a:off x="0" y="615950"/>
            <a:ext cx="12191365" cy="624205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41021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做功快慢的比较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34900" y="2768947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2903855" y="2266315"/>
                <a:ext cx="1613535" cy="1119505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600" i="1">
                          <a:latin typeface="Cambria Math" panose="02040503050406030204" charset="0"/>
                          <a:cs typeface="Cambria Math" panose="02040503050406030204" charset="0"/>
                        </a:rPr>
                        <m:t>𝑃</m:t>
                      </m:r>
                      <m:r>
                        <a:rPr lang="en-US" altLang="zh-CN" sz="3600" i="1">
                          <a:latin typeface="Cambria Math" panose="02040503050406030204" charset="0"/>
                          <a:cs typeface="Cambria Math" panose="0204050305040603020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3600" i="1">
                              <a:latin typeface="Cambria Math" panose="02040503050406030204" pitchFamily="18" charset="0"/>
                              <a:cs typeface="Cambria Math" panose="02040503050406030204" charset="0"/>
                            </a:rPr>
                          </m:ctrlPr>
                        </m:fPr>
                        <m:num>
                          <m:r>
                            <a:rPr lang="en-US" altLang="zh-CN" sz="36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𝑊</m:t>
                          </m:r>
                        </m:num>
                        <m:den>
                          <m:r>
                            <a:rPr lang="en-US" altLang="zh-CN" sz="3600" i="1">
                              <a:latin typeface="Cambria Math" panose="02040503050406030204" charset="0"/>
                              <a:cs typeface="Cambria Math" panose="02040503050406030204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altLang="zh-CN" sz="3600" i="1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855" y="2266315"/>
                <a:ext cx="1613535" cy="1119505"/>
              </a:xfrm>
              <a:prstGeom prst="rect">
                <a:avLst/>
              </a:prstGeom>
              <a:blipFill rotWithShape="1">
                <a:blip r:embed="rId4"/>
                <a:stretch>
                  <a:fillRect l="-787" t="-1134" r="-787" b="-1134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标注 9"/>
          <p:cNvSpPr/>
          <p:nvPr/>
        </p:nvSpPr>
        <p:spPr>
          <a:xfrm>
            <a:off x="5080000" y="2270760"/>
            <a:ext cx="2032000" cy="878840"/>
          </a:xfrm>
          <a:prstGeom prst="wedgeRectCallout">
            <a:avLst>
              <a:gd name="adj1" fmla="val -86187"/>
              <a:gd name="adj2" fmla="val -21026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W</a:t>
            </a:r>
            <a:r>
              <a:rPr lang="zh-CN" altLang="en-US" sz="3200"/>
              <a:t>：功</a:t>
            </a:r>
          </a:p>
        </p:txBody>
      </p:sp>
      <p:sp>
        <p:nvSpPr>
          <p:cNvPr id="17" name="矩形标注 16"/>
          <p:cNvSpPr/>
          <p:nvPr/>
        </p:nvSpPr>
        <p:spPr>
          <a:xfrm>
            <a:off x="3529965" y="3717290"/>
            <a:ext cx="1899285" cy="897255"/>
          </a:xfrm>
          <a:prstGeom prst="wedgeRectCallout">
            <a:avLst>
              <a:gd name="adj1" fmla="val -12669"/>
              <a:gd name="adj2" fmla="val -91910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i="1"/>
              <a:t>t</a:t>
            </a:r>
            <a:r>
              <a:rPr lang="zh-CN" altLang="en-US" sz="3200"/>
              <a:t>：时间</a:t>
            </a:r>
          </a:p>
        </p:txBody>
      </p:sp>
      <p:sp>
        <p:nvSpPr>
          <p:cNvPr id="18" name="矩形标注 17"/>
          <p:cNvSpPr/>
          <p:nvPr/>
        </p:nvSpPr>
        <p:spPr>
          <a:xfrm>
            <a:off x="539115" y="3469640"/>
            <a:ext cx="2364740" cy="878840"/>
          </a:xfrm>
          <a:prstGeom prst="wedgeRectCallout">
            <a:avLst>
              <a:gd name="adj1" fmla="val 56713"/>
              <a:gd name="adj2" fmla="val -108164"/>
            </a:avLst>
          </a:prstGeom>
        </p:spPr>
        <p:style>
          <a:lnRef idx="2">
            <a:schemeClr val="accent5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i="1"/>
              <a:t>P</a:t>
            </a:r>
            <a:r>
              <a:rPr lang="zh-CN" altLang="en-US" sz="2800"/>
              <a:t>：功率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9795" y="2627630"/>
            <a:ext cx="19227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计算公式：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4900" y="190217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99795" y="1746250"/>
            <a:ext cx="1903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功率</a:t>
            </a:r>
          </a:p>
        </p:txBody>
      </p:sp>
      <p:sp>
        <p:nvSpPr>
          <p:cNvPr id="16" name="矩形 15"/>
          <p:cNvSpPr/>
          <p:nvPr/>
        </p:nvSpPr>
        <p:spPr>
          <a:xfrm>
            <a:off x="5241290" y="2358390"/>
            <a:ext cx="1687195" cy="69723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单位：</a:t>
            </a:r>
            <a:r>
              <a:rPr lang="en-US" altLang="zh-CN" sz="3200"/>
              <a:t>J</a:t>
            </a:r>
          </a:p>
        </p:txBody>
      </p:sp>
      <p:sp>
        <p:nvSpPr>
          <p:cNvPr id="19" name="矩形 18"/>
          <p:cNvSpPr/>
          <p:nvPr/>
        </p:nvSpPr>
        <p:spPr>
          <a:xfrm>
            <a:off x="3636010" y="3816985"/>
            <a:ext cx="1687195" cy="69723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/>
              <a:t>单位：</a:t>
            </a:r>
            <a:r>
              <a:rPr lang="en-US" altLang="zh-CN" sz="3200"/>
              <a:t>s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334900" y="4965063"/>
            <a:ext cx="295322" cy="210185"/>
            <a:chOff x="435463" y="1226414"/>
            <a:chExt cx="295380" cy="210512"/>
          </a:xfrm>
        </p:grpSpPr>
        <p:sp>
          <p:nvSpPr>
            <p:cNvPr id="39" name="矩形 3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Rectangle 8"/>
          <p:cNvSpPr/>
          <p:nvPr/>
        </p:nvSpPr>
        <p:spPr>
          <a:xfrm>
            <a:off x="899795" y="4760595"/>
            <a:ext cx="1129030" cy="5651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indent="0">
              <a:lnSpc>
                <a:spcPct val="11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单位：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465070" y="4665345"/>
            <a:ext cx="7747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国际单位：</a:t>
            </a:r>
            <a:r>
              <a:rPr lang="zh-CN" altLang="en-US" sz="2800" b="1"/>
              <a:t>焦</a:t>
            </a:r>
            <a:r>
              <a:rPr lang="en-US" altLang="zh-CN" sz="2800" b="1"/>
              <a:t>/</a:t>
            </a:r>
            <a:r>
              <a:rPr lang="zh-CN" altLang="en-US" sz="2800" b="1"/>
              <a:t>秒（</a:t>
            </a:r>
            <a:r>
              <a:rPr lang="en-US" altLang="zh-CN" sz="2800" b="1"/>
              <a:t>J/s</a:t>
            </a:r>
            <a:r>
              <a:rPr lang="zh-CN" altLang="en-US" sz="2800" b="1"/>
              <a:t>）</a:t>
            </a:r>
            <a:r>
              <a:rPr lang="zh-CN" altLang="en-US" sz="2800"/>
              <a:t>，</a:t>
            </a:r>
          </a:p>
          <a:p>
            <a:pPr marL="1371600" lvl="3" indent="457200"/>
            <a:r>
              <a:rPr lang="zh-CN" altLang="en-US" sz="2800"/>
              <a:t>又称</a:t>
            </a:r>
            <a:r>
              <a:rPr lang="zh-CN" altLang="en-US" sz="2800" b="1">
                <a:solidFill>
                  <a:srgbClr val="FF0000"/>
                </a:solidFill>
              </a:rPr>
              <a:t>瓦特</a:t>
            </a:r>
            <a:r>
              <a:rPr lang="zh-CN" altLang="en-US" sz="2800"/>
              <a:t>，简称</a:t>
            </a:r>
            <a:r>
              <a:rPr lang="zh-CN" altLang="en-US" sz="2800" b="1">
                <a:solidFill>
                  <a:srgbClr val="FF0000"/>
                </a:solidFill>
              </a:rPr>
              <a:t>瓦</a:t>
            </a:r>
            <a:r>
              <a:rPr lang="zh-CN" altLang="en-US" sz="2800"/>
              <a:t>，用</a:t>
            </a:r>
            <a:r>
              <a:rPr lang="zh-CN" altLang="en-US" sz="2800" b="1">
                <a:solidFill>
                  <a:srgbClr val="FF0000"/>
                </a:solidFill>
              </a:rPr>
              <a:t>符号</a:t>
            </a:r>
            <a:r>
              <a:rPr lang="en-US" altLang="zh-CN" sz="2800" b="1">
                <a:solidFill>
                  <a:srgbClr val="FF0000"/>
                </a:solidFill>
              </a:rPr>
              <a:t>W</a:t>
            </a:r>
            <a:r>
              <a:rPr lang="zh-CN" altLang="en-US" sz="2800"/>
              <a:t>表示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465070" y="6083300"/>
            <a:ext cx="3703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常用单位：</a:t>
            </a:r>
            <a:r>
              <a:rPr lang="zh-CN" altLang="en-US" sz="2800" b="1"/>
              <a:t>千瓦（</a:t>
            </a:r>
            <a:r>
              <a:rPr lang="en-US" altLang="zh-CN" sz="2800" b="1"/>
              <a:t>kW</a:t>
            </a:r>
            <a:r>
              <a:rPr lang="zh-CN" altLang="en-US" sz="2800" b="1"/>
              <a:t>）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657340" y="5965190"/>
            <a:ext cx="2571750" cy="64053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28575" cmpd="dbl">
            <a:solidFill>
              <a:schemeClr val="accent2"/>
            </a:solidFill>
            <a:prstDash val="lg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/>
              <a:t>1kW=1000W</a:t>
            </a:r>
          </a:p>
        </p:txBody>
      </p:sp>
      <p:sp>
        <p:nvSpPr>
          <p:cNvPr id="20" name="左大括号 19"/>
          <p:cNvSpPr/>
          <p:nvPr/>
        </p:nvSpPr>
        <p:spPr>
          <a:xfrm>
            <a:off x="2021205" y="4902200"/>
            <a:ext cx="310515" cy="1483360"/>
          </a:xfrm>
          <a:prstGeom prst="leftBrace">
            <a:avLst>
              <a:gd name="adj1" fmla="val 8333"/>
              <a:gd name="adj2" fmla="val 9503"/>
            </a:avLst>
          </a:prstGeom>
          <a:ln w="22225">
            <a:solidFill>
              <a:srgbClr val="00A0E9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9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0" grpId="0" bldLvl="0" animBg="1"/>
      <p:bldP spid="17" grpId="0" bldLvl="0" animBg="1"/>
      <p:bldP spid="18" grpId="0" bldLvl="0" animBg="1"/>
      <p:bldP spid="11" grpId="0"/>
      <p:bldP spid="16" grpId="0" animBg="1"/>
      <p:bldP spid="19" grpId="0" animBg="1"/>
      <p:bldP spid="47" grpId="0"/>
      <p:bldP spid="22" grpId="0"/>
      <p:bldP spid="23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38089],&quot;65&quot;:[20205081],&quot;70&quot;:[3314086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14086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38089],&quot;65&quot;:[20205081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00,&quot;width&quot;:480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1636</Words>
  <PresentationFormat>宽屏</PresentationFormat>
  <Paragraphs>141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微软雅黑</vt:lpstr>
      <vt:lpstr>Calibri Light</vt:lpstr>
      <vt:lpstr>宋体</vt:lpstr>
      <vt:lpstr>方正教材规范楷体_GBK</vt:lpstr>
      <vt:lpstr>Arial</vt:lpstr>
      <vt:lpstr>Times New Roman</vt:lpstr>
      <vt:lpstr>Calibri</vt:lpstr>
      <vt:lpstr>楷体</vt:lpstr>
      <vt:lpstr>Cambria Math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2025-05-07T00:10:17Z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BDCA6CC7CC9A40ECAF8CDAC1377E0517_11</vt:lpwstr>
  </property>
</Properties>
</file>