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notesSlides/notesSlide1.xml" ContentType="application/vnd.openxmlformats-officedocument.presentationml.notesSlide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notesSlides/notesSlide2.xml" ContentType="application/vnd.openxmlformats-officedocument.presentationml.notesSlide+xml"/>
  <Override PartName="/ppt/tags/tag46.xml" ContentType="application/vnd.openxmlformats-officedocument.presentationml.tags+xml"/>
  <Override PartName="/ppt/notesSlides/notesSlide3.xml" ContentType="application/vnd.openxmlformats-officedocument.presentationml.notesSlide+xml"/>
  <Override PartName="/ppt/tags/tag47.xml" ContentType="application/vnd.openxmlformats-officedocument.presentationml.tags+xml"/>
  <Override PartName="/ppt/notesSlides/notesSlide4.xml" ContentType="application/vnd.openxmlformats-officedocument.presentationml.notesSlide+xml"/>
  <Override PartName="/ppt/tags/tag48.xml" ContentType="application/vnd.openxmlformats-officedocument.presentationml.tags+xml"/>
  <Override PartName="/ppt/notesSlides/notesSlide5.xml" ContentType="application/vnd.openxmlformats-officedocument.presentationml.notesSlide+xml"/>
  <Override PartName="/ppt/tags/tag4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2" r:id="rId2"/>
    <p:sldMasterId id="2147483655" r:id="rId3"/>
  </p:sldMasterIdLst>
  <p:notesMasterIdLst>
    <p:notesMasterId r:id="rId33"/>
  </p:notesMasterIdLst>
  <p:sldIdLst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76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7" r:id="rId25"/>
    <p:sldId id="279" r:id="rId26"/>
    <p:sldId id="278" r:id="rId27"/>
    <p:sldId id="280" r:id="rId28"/>
    <p:sldId id="282" r:id="rId29"/>
    <p:sldId id="283" r:id="rId30"/>
    <p:sldId id="284" r:id="rId31"/>
    <p:sldId id="281" r:id="rId32"/>
  </p:sldIdLst>
  <p:sldSz cx="12192000" cy="6858000"/>
  <p:notesSz cx="6858000" cy="9144000"/>
  <p:custDataLst>
    <p:tags r:id="rId34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418" y="72"/>
      </p:cViewPr>
      <p:guideLst>
        <p:guide orient="horz" pos="2160"/>
        <p:guide pos="3839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tags" Target="tags/tag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commentAuthors" Target="commentAuthor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后作业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课后作业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905114" y="5773420"/>
            <a:ext cx="636061" cy="514985"/>
            <a:chOff x="3590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90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RJ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10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2.xml"/><Relationship Id="rId13" Type="http://schemas.openxmlformats.org/officeDocument/2006/relationships/tags" Target="../tags/tag17.xml"/><Relationship Id="rId18" Type="http://schemas.openxmlformats.org/officeDocument/2006/relationships/image" Target="../media/image9.png"/><Relationship Id="rId3" Type="http://schemas.openxmlformats.org/officeDocument/2006/relationships/tags" Target="../tags/tag7.xml"/><Relationship Id="rId7" Type="http://schemas.openxmlformats.org/officeDocument/2006/relationships/tags" Target="../tags/tag11.xml"/><Relationship Id="rId12" Type="http://schemas.openxmlformats.org/officeDocument/2006/relationships/tags" Target="../tags/tag16.xml"/><Relationship Id="rId17" Type="http://schemas.openxmlformats.org/officeDocument/2006/relationships/image" Target="../media/image7.jpeg"/><Relationship Id="rId2" Type="http://schemas.openxmlformats.org/officeDocument/2006/relationships/tags" Target="../tags/tag6.xml"/><Relationship Id="rId16" Type="http://schemas.openxmlformats.org/officeDocument/2006/relationships/image" Target="../media/image6.jpeg"/><Relationship Id="rId1" Type="http://schemas.openxmlformats.org/officeDocument/2006/relationships/tags" Target="../tags/tag5.xml"/><Relationship Id="rId6" Type="http://schemas.openxmlformats.org/officeDocument/2006/relationships/tags" Target="../tags/tag10.xml"/><Relationship Id="rId11" Type="http://schemas.openxmlformats.org/officeDocument/2006/relationships/tags" Target="../tags/tag15.xml"/><Relationship Id="rId5" Type="http://schemas.openxmlformats.org/officeDocument/2006/relationships/tags" Target="../tags/tag9.xml"/><Relationship Id="rId15" Type="http://schemas.openxmlformats.org/officeDocument/2006/relationships/image" Target="../media/image8.jpeg"/><Relationship Id="rId10" Type="http://schemas.openxmlformats.org/officeDocument/2006/relationships/tags" Target="../tags/tag14.xml"/><Relationship Id="rId19" Type="http://schemas.openxmlformats.org/officeDocument/2006/relationships/image" Target="../media/image10.svg"/><Relationship Id="rId4" Type="http://schemas.openxmlformats.org/officeDocument/2006/relationships/tags" Target="../tags/tag8.xml"/><Relationship Id="rId9" Type="http://schemas.openxmlformats.org/officeDocument/2006/relationships/tags" Target="../tags/tag13.xml"/><Relationship Id="rId14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25.xml"/><Relationship Id="rId3" Type="http://schemas.openxmlformats.org/officeDocument/2006/relationships/tags" Target="../tags/tag20.xml"/><Relationship Id="rId7" Type="http://schemas.openxmlformats.org/officeDocument/2006/relationships/tags" Target="../tags/tag2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tags" Target="../tags/tag23.xml"/><Relationship Id="rId11" Type="http://schemas.openxmlformats.org/officeDocument/2006/relationships/image" Target="../media/image7.jpeg"/><Relationship Id="rId5" Type="http://schemas.openxmlformats.org/officeDocument/2006/relationships/tags" Target="../tags/tag22.xml"/><Relationship Id="rId10" Type="http://schemas.openxmlformats.org/officeDocument/2006/relationships/slideLayout" Target="../slideLayouts/slideLayout8.xml"/><Relationship Id="rId4" Type="http://schemas.openxmlformats.org/officeDocument/2006/relationships/tags" Target="../tags/tag21.xml"/><Relationship Id="rId9" Type="http://schemas.openxmlformats.org/officeDocument/2006/relationships/tags" Target="../tags/tag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28.xml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9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0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1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3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5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39.xml"/><Relationship Id="rId5" Type="http://schemas.openxmlformats.org/officeDocument/2006/relationships/image" Target="../media/image28.png"/><Relationship Id="rId4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0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4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4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4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5.xml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39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7.xml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8.xml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0.xml"/><Relationship Id="rId1" Type="http://schemas.openxmlformats.org/officeDocument/2006/relationships/tags" Target="../tags/tag4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文本框 173"/>
          <p:cNvSpPr txBox="1"/>
          <p:nvPr userDrawn="1"/>
        </p:nvSpPr>
        <p:spPr>
          <a:xfrm>
            <a:off x="-195309" y="2539587"/>
            <a:ext cx="1219200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10.1  </a:t>
            </a:r>
            <a:r>
              <a:rPr lang="zh-CN" alt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浮力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267335" y="3760153"/>
            <a:ext cx="5334000" cy="30003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946785" y="1579245"/>
            <a:ext cx="536829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游船、鸭子能在水面游弋，海洋中巨大的冰山能在水面漂浮，是什么力量把它们托起来的呢？</a:t>
            </a:r>
          </a:p>
        </p:txBody>
      </p:sp>
      <p:pic>
        <p:nvPicPr>
          <p:cNvPr id="4" name="https://docer-ks3.wpscdn.cn/picture/189402331/d5606924227f32c9404a2f534a98e843_612.jpg" descr="苏州古镇山塘街风光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5735" y="712470"/>
            <a:ext cx="4500245" cy="2999740"/>
          </a:xfrm>
          <a:prstGeom prst="rect">
            <a:avLst/>
          </a:prstGeom>
        </p:spPr>
      </p:pic>
      <p:pic>
        <p:nvPicPr>
          <p:cNvPr id="6" name="https://docer-ks3.wpscdn.cn/picture/34353189/e2d5050b9ffb932730b3883ed5bfc839_612.jpg" descr="冰山,水下,两极气候,冰河,北极,杆,南极洲,罗马尼亚,冰,冰岛国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540" y="3769360"/>
            <a:ext cx="5322570" cy="299148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060"/>
            <a:ext cx="77190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对浮在水面上的鸭子、游船和冰山进行受力分析</a:t>
            </a:r>
          </a:p>
        </p:txBody>
      </p:sp>
      <p:pic>
        <p:nvPicPr>
          <p:cNvPr id="10" name="https://docer-ks3.wpscdn.cn/picture/197702043/da1a0bca68be4f7737151d09aed21bf1_612.jpg" descr="一只鸭子"/>
          <p:cNvPicPr>
            <a:picLocks noChangeAspect="1"/>
          </p:cNvPicPr>
          <p:nvPr/>
        </p:nvPicPr>
        <p:blipFill>
          <a:blip r:embed="rId15"/>
          <a:srcRect l="16857" r="9518"/>
          <a:stretch>
            <a:fillRect/>
          </a:stretch>
        </p:blipFill>
        <p:spPr>
          <a:xfrm>
            <a:off x="1026795" y="2740660"/>
            <a:ext cx="3025775" cy="2739390"/>
          </a:xfrm>
          <a:prstGeom prst="rect">
            <a:avLst/>
          </a:prstGeom>
        </p:spPr>
      </p:pic>
      <p:pic>
        <p:nvPicPr>
          <p:cNvPr id="11" name="https://docer-ks3.wpscdn.cn/picture/189402331/d5606924227f32c9404a2f534a98e843_612.jpg" descr="苏州古镇山塘街风光"/>
          <p:cNvPicPr>
            <a:picLocks noChangeAspect="1"/>
          </p:cNvPicPr>
          <p:nvPr/>
        </p:nvPicPr>
        <p:blipFill>
          <a:blip r:embed="rId16"/>
          <a:srcRect l="27360" t="15220" r="32228" b="18755"/>
          <a:stretch>
            <a:fillRect/>
          </a:stretch>
        </p:blipFill>
        <p:spPr>
          <a:xfrm>
            <a:off x="4837430" y="2742565"/>
            <a:ext cx="2517140" cy="2741295"/>
          </a:xfrm>
          <a:prstGeom prst="rect">
            <a:avLst/>
          </a:prstGeom>
        </p:spPr>
      </p:pic>
      <p:pic>
        <p:nvPicPr>
          <p:cNvPr id="12" name="https://docer-ks3.wpscdn.cn/picture/34353189/e2d5050b9ffb932730b3883ed5bfc839_612.jpg" descr="冰山,水下,两极气候,冰河,北极,杆,南极洲,罗马尼亚,冰,冰岛国"/>
          <p:cNvPicPr>
            <a:picLocks noChangeAspect="1"/>
          </p:cNvPicPr>
          <p:nvPr/>
        </p:nvPicPr>
        <p:blipFill>
          <a:blip r:embed="rId17"/>
          <a:srcRect l="39740" r="10546"/>
          <a:stretch>
            <a:fillRect/>
          </a:stretch>
        </p:blipFill>
        <p:spPr>
          <a:xfrm>
            <a:off x="8139430" y="2736850"/>
            <a:ext cx="2426335" cy="2743200"/>
          </a:xfrm>
          <a:prstGeom prst="rect">
            <a:avLst/>
          </a:prstGeom>
        </p:spPr>
      </p:pic>
      <p:grpSp>
        <p:nvGrpSpPr>
          <p:cNvPr id="27" name="组合 26"/>
          <p:cNvGrpSpPr/>
          <p:nvPr>
            <p:custDataLst>
              <p:tags r:id="rId2"/>
            </p:custDataLst>
          </p:nvPr>
        </p:nvGrpSpPr>
        <p:grpSpPr>
          <a:xfrm>
            <a:off x="1993900" y="4217035"/>
            <a:ext cx="779780" cy="1180465"/>
            <a:chOff x="2888" y="6500"/>
            <a:chExt cx="1228" cy="1859"/>
          </a:xfrm>
        </p:grpSpPr>
        <p:sp>
          <p:nvSpPr>
            <p:cNvPr id="15" name="椭圆 14"/>
            <p:cNvSpPr/>
            <p:nvPr>
              <p:custDataLst>
                <p:tags r:id="rId11"/>
              </p:custDataLst>
            </p:nvPr>
          </p:nvSpPr>
          <p:spPr>
            <a:xfrm>
              <a:off x="3872" y="6500"/>
              <a:ext cx="245" cy="24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0" name="直接箭头连接符 19"/>
            <p:cNvCxnSpPr/>
            <p:nvPr>
              <p:custDataLst>
                <p:tags r:id="rId12"/>
              </p:custDataLst>
            </p:nvPr>
          </p:nvCxnSpPr>
          <p:spPr>
            <a:xfrm>
              <a:off x="3995" y="6641"/>
              <a:ext cx="0" cy="170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1" name="文本框 20"/>
            <p:cNvSpPr txBox="1"/>
            <p:nvPr>
              <p:custDataLst>
                <p:tags r:id="rId13"/>
              </p:custDataLst>
            </p:nvPr>
          </p:nvSpPr>
          <p:spPr>
            <a:xfrm>
              <a:off x="2888" y="7537"/>
              <a:ext cx="876" cy="822"/>
            </a:xfrm>
            <a:prstGeom prst="rect">
              <a:avLst/>
            </a:prstGeom>
            <a:solidFill>
              <a:schemeClr val="bg1">
                <a:alpha val="7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13" name="组合 12"/>
          <p:cNvGrpSpPr/>
          <p:nvPr>
            <p:custDataLst>
              <p:tags r:id="rId3"/>
            </p:custDataLst>
          </p:nvPr>
        </p:nvGrpSpPr>
        <p:grpSpPr>
          <a:xfrm>
            <a:off x="5498465" y="4657090"/>
            <a:ext cx="779780" cy="1180465"/>
            <a:chOff x="2888" y="6500"/>
            <a:chExt cx="1228" cy="1859"/>
          </a:xfrm>
        </p:grpSpPr>
        <p:sp>
          <p:nvSpPr>
            <p:cNvPr id="14" name="椭圆 13"/>
            <p:cNvSpPr/>
            <p:nvPr>
              <p:custDataLst>
                <p:tags r:id="rId8"/>
              </p:custDataLst>
            </p:nvPr>
          </p:nvSpPr>
          <p:spPr>
            <a:xfrm>
              <a:off x="3872" y="6500"/>
              <a:ext cx="245" cy="24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6" name="直接箭头连接符 15"/>
            <p:cNvCxnSpPr/>
            <p:nvPr>
              <p:custDataLst>
                <p:tags r:id="rId9"/>
              </p:custDataLst>
            </p:nvPr>
          </p:nvCxnSpPr>
          <p:spPr>
            <a:xfrm>
              <a:off x="3995" y="6641"/>
              <a:ext cx="0" cy="170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7" name="文本框 16"/>
            <p:cNvSpPr txBox="1"/>
            <p:nvPr>
              <p:custDataLst>
                <p:tags r:id="rId10"/>
              </p:custDataLst>
            </p:nvPr>
          </p:nvSpPr>
          <p:spPr>
            <a:xfrm>
              <a:off x="2888" y="7537"/>
              <a:ext cx="876" cy="822"/>
            </a:xfrm>
            <a:prstGeom prst="rect">
              <a:avLst/>
            </a:prstGeom>
            <a:solidFill>
              <a:schemeClr val="bg1">
                <a:alpha val="7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18" name="组合 17"/>
          <p:cNvGrpSpPr/>
          <p:nvPr>
            <p:custDataLst>
              <p:tags r:id="rId4"/>
            </p:custDataLst>
          </p:nvPr>
        </p:nvGrpSpPr>
        <p:grpSpPr>
          <a:xfrm>
            <a:off x="8553450" y="4037330"/>
            <a:ext cx="779780" cy="1180465"/>
            <a:chOff x="2888" y="6500"/>
            <a:chExt cx="1228" cy="1859"/>
          </a:xfrm>
        </p:grpSpPr>
        <p:sp>
          <p:nvSpPr>
            <p:cNvPr id="19" name="椭圆 18"/>
            <p:cNvSpPr/>
            <p:nvPr>
              <p:custDataLst>
                <p:tags r:id="rId5"/>
              </p:custDataLst>
            </p:nvPr>
          </p:nvSpPr>
          <p:spPr>
            <a:xfrm>
              <a:off x="3872" y="6500"/>
              <a:ext cx="245" cy="24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2" name="直接箭头连接符 21"/>
            <p:cNvCxnSpPr/>
            <p:nvPr>
              <p:custDataLst>
                <p:tags r:id="rId6"/>
              </p:custDataLst>
            </p:nvPr>
          </p:nvCxnSpPr>
          <p:spPr>
            <a:xfrm>
              <a:off x="3995" y="6641"/>
              <a:ext cx="0" cy="1701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3" name="文本框 22"/>
            <p:cNvSpPr txBox="1"/>
            <p:nvPr>
              <p:custDataLst>
                <p:tags r:id="rId7"/>
              </p:custDataLst>
            </p:nvPr>
          </p:nvSpPr>
          <p:spPr>
            <a:xfrm>
              <a:off x="2888" y="7537"/>
              <a:ext cx="876" cy="822"/>
            </a:xfrm>
            <a:prstGeom prst="rect">
              <a:avLst/>
            </a:prstGeom>
            <a:solidFill>
              <a:schemeClr val="bg1">
                <a:alpha val="7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3625850" y="5826760"/>
            <a:ext cx="44538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明明受到了重力，鸭子、游船和冰山却能浮在水面上没有下沉呢？</a:t>
            </a:r>
          </a:p>
        </p:txBody>
      </p:sp>
      <p:pic>
        <p:nvPicPr>
          <p:cNvPr id="25" name="图片 24" descr="思考"/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2795905" y="5826760"/>
            <a:ext cx="829945" cy="829945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9256395" y="2708910"/>
            <a:ext cx="726440" cy="1417320"/>
            <a:chOff x="14577" y="4266"/>
            <a:chExt cx="1144" cy="2232"/>
          </a:xfrm>
        </p:grpSpPr>
        <p:cxnSp>
          <p:nvCxnSpPr>
            <p:cNvPr id="29" name="直接箭头连接符 28"/>
            <p:cNvCxnSpPr/>
            <p:nvPr/>
          </p:nvCxnSpPr>
          <p:spPr>
            <a:xfrm flipV="1">
              <a:off x="14577" y="4266"/>
              <a:ext cx="0" cy="2233"/>
            </a:xfrm>
            <a:prstGeom prst="straightConnector1">
              <a:avLst/>
            </a:prstGeom>
            <a:ln w="34925">
              <a:solidFill>
                <a:schemeClr val="accent4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0" name="文本框 29"/>
            <p:cNvSpPr txBox="1"/>
            <p:nvPr/>
          </p:nvSpPr>
          <p:spPr>
            <a:xfrm>
              <a:off x="14699" y="4310"/>
              <a:ext cx="1023" cy="822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/>
                <a:t>F</a:t>
              </a: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2696845" y="2755900"/>
            <a:ext cx="748030" cy="1521460"/>
            <a:chOff x="4247" y="4340"/>
            <a:chExt cx="1178" cy="2396"/>
          </a:xfrm>
        </p:grpSpPr>
        <p:cxnSp>
          <p:nvCxnSpPr>
            <p:cNvPr id="26" name="直接箭头连接符 25"/>
            <p:cNvCxnSpPr/>
            <p:nvPr/>
          </p:nvCxnSpPr>
          <p:spPr>
            <a:xfrm flipV="1">
              <a:off x="4247" y="4504"/>
              <a:ext cx="0" cy="2233"/>
            </a:xfrm>
            <a:prstGeom prst="straightConnector1">
              <a:avLst/>
            </a:prstGeom>
            <a:ln w="34925">
              <a:solidFill>
                <a:schemeClr val="accent4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3" name="文本框 32"/>
            <p:cNvSpPr txBox="1"/>
            <p:nvPr/>
          </p:nvSpPr>
          <p:spPr>
            <a:xfrm>
              <a:off x="4403" y="4340"/>
              <a:ext cx="1023" cy="822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/>
                <a:t>F</a:t>
              </a: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6201410" y="3156585"/>
            <a:ext cx="777240" cy="1538605"/>
            <a:chOff x="9766" y="4971"/>
            <a:chExt cx="1224" cy="2423"/>
          </a:xfrm>
        </p:grpSpPr>
        <p:cxnSp>
          <p:nvCxnSpPr>
            <p:cNvPr id="28" name="直接箭头连接符 27"/>
            <p:cNvCxnSpPr/>
            <p:nvPr/>
          </p:nvCxnSpPr>
          <p:spPr>
            <a:xfrm flipV="1">
              <a:off x="9766" y="5162"/>
              <a:ext cx="0" cy="2233"/>
            </a:xfrm>
            <a:prstGeom prst="straightConnector1">
              <a:avLst/>
            </a:prstGeom>
            <a:ln w="34925">
              <a:solidFill>
                <a:schemeClr val="accent4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4" name="文本框 33"/>
            <p:cNvSpPr txBox="1"/>
            <p:nvPr/>
          </p:nvSpPr>
          <p:spPr>
            <a:xfrm>
              <a:off x="9968" y="4971"/>
              <a:ext cx="1023" cy="822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/>
                <a:t>F</a:t>
              </a:r>
            </a:p>
          </p:txBody>
        </p:sp>
      </p:grpSp>
      <p:sp>
        <p:nvSpPr>
          <p:cNvPr id="37" name="文本框 36"/>
          <p:cNvSpPr txBox="1"/>
          <p:nvPr/>
        </p:nvSpPr>
        <p:spPr>
          <a:xfrm>
            <a:off x="9038590" y="1025525"/>
            <a:ext cx="2887980" cy="1056695"/>
          </a:xfrm>
          <a:prstGeom prst="wedgeRoundRectCallout">
            <a:avLst>
              <a:gd name="adj1" fmla="val -41908"/>
              <a:gd name="adj2" fmla="val 107672"/>
              <a:gd name="adj3" fmla="val 16667"/>
            </a:avLst>
          </a:prstGeom>
          <a:noFill/>
          <a:ln w="28575" cmpd="sng">
            <a:solidFill>
              <a:schemeClr val="accent2"/>
            </a:solidFill>
            <a:prstDash val="lgDash"/>
          </a:ln>
        </p:spPr>
        <p:txBody>
          <a:bodyPr wrap="square" rtlCol="0">
            <a:spAutoFit/>
          </a:bodyPr>
          <a:lstStyle/>
          <a:p>
            <a:r>
              <a:rPr lang="zh-CN" altLang="en-US" sz="2800"/>
              <a:t>水对它们有一个向上托起的力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341791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899795" y="3293110"/>
            <a:ext cx="561721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定义：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accent5"/>
                </a:solidFill>
              </a:rPr>
              <a:t>浸在液体中的物体</a:t>
            </a:r>
            <a:r>
              <a:rPr lang="zh-CN" altLang="en-US" sz="2800"/>
              <a:t>受到</a:t>
            </a:r>
            <a:r>
              <a:rPr lang="zh-CN" altLang="en-US" sz="2800" b="1">
                <a:solidFill>
                  <a:schemeClr val="accent5"/>
                </a:solidFill>
              </a:rPr>
              <a:t>向上</a:t>
            </a:r>
            <a:r>
              <a:rPr lang="zh-CN" altLang="en-US" sz="2800"/>
              <a:t>的力，这个力叫作浮力。</a:t>
            </a:r>
          </a:p>
        </p:txBody>
      </p:sp>
      <p:grpSp>
        <p:nvGrpSpPr>
          <p:cNvPr id="40" name="组合 39"/>
          <p:cNvGrpSpPr/>
          <p:nvPr>
            <p:custDataLst>
              <p:tags r:id="rId2"/>
            </p:custDataLst>
          </p:nvPr>
        </p:nvGrpSpPr>
        <p:grpSpPr>
          <a:xfrm>
            <a:off x="7742555" y="2304415"/>
            <a:ext cx="4217670" cy="4041140"/>
            <a:chOff x="12818" y="5091"/>
            <a:chExt cx="3821" cy="4364"/>
          </a:xfrm>
        </p:grpSpPr>
        <p:pic>
          <p:nvPicPr>
            <p:cNvPr id="13" name="https://docer-ks3.wpscdn.cn/picture/34353189/e2d5050b9ffb932730b3883ed5bfc839_612.jpg" descr="冰山,水下,两极气候,冰河,北极,杆,南极洲,罗马尼亚,冰,冰岛国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11"/>
            <a:srcRect l="39740" r="10546"/>
            <a:stretch>
              <a:fillRect/>
            </a:stretch>
          </p:blipFill>
          <p:spPr>
            <a:xfrm>
              <a:off x="12818" y="5135"/>
              <a:ext cx="3821" cy="4320"/>
            </a:xfrm>
            <a:prstGeom prst="rect">
              <a:avLst/>
            </a:prstGeom>
          </p:spPr>
        </p:pic>
        <p:grpSp>
          <p:nvGrpSpPr>
            <p:cNvPr id="19" name="组合 18"/>
            <p:cNvGrpSpPr/>
            <p:nvPr>
              <p:custDataLst>
                <p:tags r:id="rId5"/>
              </p:custDataLst>
            </p:nvPr>
          </p:nvGrpSpPr>
          <p:grpSpPr>
            <a:xfrm>
              <a:off x="13470" y="7183"/>
              <a:ext cx="1229" cy="1842"/>
              <a:chOff x="2888" y="6500"/>
              <a:chExt cx="1229" cy="1842"/>
            </a:xfrm>
          </p:grpSpPr>
          <p:sp>
            <p:nvSpPr>
              <p:cNvPr id="22" name="椭圆 21"/>
              <p:cNvSpPr/>
              <p:nvPr>
                <p:custDataLst>
                  <p:tags r:id="rId7"/>
                </p:custDataLst>
              </p:nvPr>
            </p:nvSpPr>
            <p:spPr>
              <a:xfrm>
                <a:off x="3872" y="6500"/>
                <a:ext cx="245" cy="245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23" name="直接箭头连接符 22"/>
              <p:cNvCxnSpPr/>
              <p:nvPr>
                <p:custDataLst>
                  <p:tags r:id="rId8"/>
                </p:custDataLst>
              </p:nvPr>
            </p:nvCxnSpPr>
            <p:spPr>
              <a:xfrm>
                <a:off x="3995" y="6641"/>
                <a:ext cx="0" cy="1701"/>
              </a:xfrm>
              <a:prstGeom prst="straightConnector1">
                <a:avLst/>
              </a:prstGeom>
              <a:ln w="25400"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sp>
            <p:nvSpPr>
              <p:cNvPr id="24" name="文本框 23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2888" y="7537"/>
                <a:ext cx="876" cy="564"/>
              </a:xfrm>
              <a:prstGeom prst="rect">
                <a:avLst/>
              </a:prstGeom>
              <a:solidFill>
                <a:schemeClr val="bg1">
                  <a:alpha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2800" i="1">
                    <a:solidFill>
                      <a:srgbClr val="FF0000"/>
                    </a:solidFill>
                  </a:rPr>
                  <a:t>G</a:t>
                </a:r>
              </a:p>
            </p:txBody>
          </p:sp>
        </p:grpSp>
        <p:cxnSp>
          <p:nvCxnSpPr>
            <p:cNvPr id="29" name="直接箭头连接符 28"/>
            <p:cNvCxnSpPr/>
            <p:nvPr>
              <p:custDataLst>
                <p:tags r:id="rId6"/>
              </p:custDataLst>
            </p:nvPr>
          </p:nvCxnSpPr>
          <p:spPr>
            <a:xfrm flipV="1">
              <a:off x="14577" y="5091"/>
              <a:ext cx="0" cy="2233"/>
            </a:xfrm>
            <a:prstGeom prst="straightConnector1">
              <a:avLst/>
            </a:prstGeom>
            <a:ln w="34925">
              <a:solidFill>
                <a:schemeClr val="accent4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32" name="文本框 31"/>
          <p:cNvSpPr txBox="1"/>
          <p:nvPr>
            <p:custDataLst>
              <p:tags r:id="rId3"/>
            </p:custDataLst>
          </p:nvPr>
        </p:nvSpPr>
        <p:spPr>
          <a:xfrm>
            <a:off x="10076815" y="2532380"/>
            <a:ext cx="653415" cy="521970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i="1">
                <a:solidFill>
                  <a:schemeClr val="accent4"/>
                </a:solidFill>
                <a:sym typeface="+mn-ea"/>
              </a:rPr>
              <a:t>F</a:t>
            </a:r>
            <a:r>
              <a:rPr lang="zh-CN" altLang="en-US" sz="2800" b="1" i="1" baseline="-25000">
                <a:solidFill>
                  <a:schemeClr val="accent4"/>
                </a:solidFill>
                <a:sym typeface="+mn-ea"/>
              </a:rPr>
              <a:t>浮</a:t>
            </a:r>
            <a:endParaRPr lang="zh-CN" altLang="en-US" sz="3200" b="1" i="1" baseline="-25000">
              <a:solidFill>
                <a:schemeClr val="accent4"/>
              </a:solidFill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6734175" y="961390"/>
            <a:ext cx="4855210" cy="1198880"/>
            <a:chOff x="10605" y="1514"/>
            <a:chExt cx="7646" cy="1888"/>
          </a:xfrm>
        </p:grpSpPr>
        <p:sp>
          <p:nvSpPr>
            <p:cNvPr id="41" name="文本框 40"/>
            <p:cNvSpPr txBox="1"/>
            <p:nvPr/>
          </p:nvSpPr>
          <p:spPr>
            <a:xfrm>
              <a:off x="11207" y="1841"/>
              <a:ext cx="7044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>
                  <a:latin typeface="宋体" panose="02010600030101010101" pitchFamily="2" charset="-122"/>
                  <a:ea typeface="宋体" panose="02010600030101010101" pitchFamily="2" charset="-122"/>
                </a:rPr>
                <a:t>漂浮在水面的物体受到浮力，浸没在水中的物体也受到浮力吗？</a:t>
              </a:r>
            </a:p>
          </p:txBody>
        </p:sp>
        <p:sp>
          <p:nvSpPr>
            <p:cNvPr id="42" name="矩形 41"/>
            <p:cNvSpPr/>
            <p:nvPr/>
          </p:nvSpPr>
          <p:spPr>
            <a:xfrm flipH="1">
              <a:off x="10605" y="1514"/>
              <a:ext cx="977" cy="188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t">
              <a:spAutoFit/>
            </a:bodyPr>
            <a:lstStyle/>
            <a:p>
              <a:pPr algn="ctr"/>
              <a:r>
                <a:rPr lang="zh-CN" altLang="en-US" sz="7200" b="1"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？</a:t>
              </a: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932180" y="2825115"/>
            <a:ext cx="4258310" cy="1642110"/>
            <a:chOff x="1468" y="4449"/>
            <a:chExt cx="6706" cy="2586"/>
          </a:xfrm>
        </p:grpSpPr>
        <p:sp>
          <p:nvSpPr>
            <p:cNvPr id="30" name="圆角矩形 29"/>
            <p:cNvSpPr/>
            <p:nvPr/>
          </p:nvSpPr>
          <p:spPr>
            <a:xfrm>
              <a:off x="1468" y="6069"/>
              <a:ext cx="4610" cy="967"/>
            </a:xfrm>
            <a:prstGeom prst="roundRect">
              <a:avLst/>
            </a:prstGeom>
            <a:noFill/>
            <a:ln w="31750" cmpd="sng">
              <a:solidFill>
                <a:schemeClr val="accent2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圆角矩形标注 30"/>
            <p:cNvSpPr/>
            <p:nvPr/>
          </p:nvSpPr>
          <p:spPr>
            <a:xfrm>
              <a:off x="4946" y="4449"/>
              <a:ext cx="3228" cy="865"/>
            </a:xfrm>
            <a:prstGeom prst="wedgeRoundRectCallout">
              <a:avLst>
                <a:gd name="adj1" fmla="val -19361"/>
                <a:gd name="adj2" fmla="val 138323"/>
                <a:gd name="adj3" fmla="val 16667"/>
              </a:avLst>
            </a:prstGeom>
            <a:ln w="31750" cap="flat" cmpd="sng" algn="ctr">
              <a:solidFill>
                <a:schemeClr val="accent2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zh-CN" altLang="en-US" sz="2800"/>
                <a:t>受力物体</a:t>
              </a: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2411730" y="4590415"/>
            <a:ext cx="2689860" cy="1356360"/>
            <a:chOff x="3798" y="7229"/>
            <a:chExt cx="4236" cy="2136"/>
          </a:xfrm>
        </p:grpSpPr>
        <p:sp>
          <p:nvSpPr>
            <p:cNvPr id="34" name="圆角矩形 33"/>
            <p:cNvSpPr/>
            <p:nvPr/>
          </p:nvSpPr>
          <p:spPr>
            <a:xfrm>
              <a:off x="4332" y="7229"/>
              <a:ext cx="1328" cy="778"/>
            </a:xfrm>
            <a:prstGeom prst="roundRect">
              <a:avLst/>
            </a:prstGeom>
            <a:noFill/>
            <a:ln w="31750" cmpd="sng">
              <a:solidFill>
                <a:schemeClr val="accent6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" name="圆角矩形标注 34"/>
            <p:cNvSpPr/>
            <p:nvPr/>
          </p:nvSpPr>
          <p:spPr>
            <a:xfrm>
              <a:off x="3798" y="8501"/>
              <a:ext cx="4236" cy="865"/>
            </a:xfrm>
            <a:prstGeom prst="wedgeRoundRectCallout">
              <a:avLst>
                <a:gd name="adj1" fmla="val -13164"/>
                <a:gd name="adj2" fmla="val -99942"/>
                <a:gd name="adj3" fmla="val 16667"/>
              </a:avLst>
            </a:prstGeom>
            <a:ln w="31750" cap="flat" cmpd="sng" algn="ctr">
              <a:solidFill>
                <a:schemeClr val="accent6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zh-CN" altLang="en-US" sz="2800"/>
                <a:t>用符号</a:t>
              </a:r>
              <a:r>
                <a:rPr lang="en-US" altLang="zh-CN" sz="2800" i="1"/>
                <a:t>F</a:t>
              </a:r>
              <a:r>
                <a:rPr lang="zh-CN" altLang="en-US" sz="3200" i="1" baseline="-25000"/>
                <a:t>浮</a:t>
              </a:r>
              <a:r>
                <a:rPr lang="zh-CN" altLang="en-US" sz="2800"/>
                <a:t>表示</a:t>
              </a: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1062990" y="1796415"/>
            <a:ext cx="4127500" cy="2611755"/>
            <a:chOff x="1674" y="2829"/>
            <a:chExt cx="6500" cy="4113"/>
          </a:xfrm>
        </p:grpSpPr>
        <p:sp>
          <p:nvSpPr>
            <p:cNvPr id="36" name="圆角矩形 35"/>
            <p:cNvSpPr/>
            <p:nvPr/>
          </p:nvSpPr>
          <p:spPr>
            <a:xfrm>
              <a:off x="2655" y="6164"/>
              <a:ext cx="1142" cy="778"/>
            </a:xfrm>
            <a:prstGeom prst="roundRect">
              <a:avLst/>
            </a:prstGeom>
            <a:noFill/>
            <a:ln w="31750" cmpd="sng">
              <a:solidFill>
                <a:srgbClr val="FF0000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7" name="圆角矩形标注 36"/>
            <p:cNvSpPr/>
            <p:nvPr/>
          </p:nvSpPr>
          <p:spPr>
            <a:xfrm>
              <a:off x="1674" y="2829"/>
              <a:ext cx="6500" cy="865"/>
            </a:xfrm>
            <a:prstGeom prst="wedgeRoundRectCallout">
              <a:avLst>
                <a:gd name="adj1" fmla="val -26337"/>
                <a:gd name="adj2" fmla="val 332312"/>
                <a:gd name="adj3" fmla="val 16667"/>
              </a:avLst>
            </a:prstGeom>
            <a:ln w="31750" cap="flat" cmpd="sng" algn="ctr">
              <a:solidFill>
                <a:srgbClr val="FF0000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zh-CN" altLang="en-US" sz="2800"/>
                <a:t>施力物体（液体或气体）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1073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654810"/>
            <a:ext cx="6327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演示</a:t>
            </a:r>
            <a:r>
              <a:rPr lang="en-US" altLang="zh-CN" sz="2800"/>
              <a:t> </a:t>
            </a:r>
            <a:r>
              <a:rPr lang="zh-CN" altLang="en-US" sz="2800"/>
              <a:t>测量浸没在水中的铝块所受的浮力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2160270"/>
            <a:ext cx="5852160" cy="38106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609600" fontAlgn="auto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如图所示，在弹簧测力计下悬挂一个铝块，铝块静止时，读出弹簧测力计的示数，这就是铝块所受重力的大小。</a:t>
            </a:r>
          </a:p>
          <a:p>
            <a:pPr indent="609600" fontAlgn="auto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2.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把铝块浸没在水中，铝块静止时，看看弹簧测力计的示数有什么变化。</a:t>
            </a:r>
          </a:p>
          <a:p>
            <a:pPr indent="609600" fontAlgn="auto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想一想，为什么示数会有变化，它说明了什么问题？算一算，弹簧测力计的示数变化了多少？</a:t>
            </a:r>
          </a:p>
          <a:p>
            <a:pPr indent="609600" fontAlgn="auto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3.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改变铝块在水中浸没的深度，看看示数是否有变化。</a:t>
            </a:r>
          </a:p>
        </p:txBody>
      </p:sp>
      <p:pic>
        <p:nvPicPr>
          <p:cNvPr id="11" name="https://img8.file.cache.docer.com/storage/1643101540800935500/fdbc8c55ea88559bd1bfcf944fa5a2f7.png" descr="浮力01.png"/>
          <p:cNvPicPr>
            <a:picLocks noChangeAspect="1"/>
          </p:cNvPicPr>
          <p:nvPr/>
        </p:nvPicPr>
        <p:blipFill>
          <a:blip r:embed="rId3"/>
          <a:srcRect l="35448" r="13127"/>
          <a:stretch>
            <a:fillRect/>
          </a:stretch>
        </p:blipFill>
        <p:spPr>
          <a:xfrm>
            <a:off x="7063105" y="2413000"/>
            <a:ext cx="4333240" cy="366966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7063105" y="6082665"/>
            <a:ext cx="6153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甲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9418955" y="6082665"/>
            <a:ext cx="6153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乙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10641330" y="6082665"/>
            <a:ext cx="6153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丙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695"/>
            <a:ext cx="6327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演示</a:t>
            </a:r>
            <a:r>
              <a:rPr lang="en-US" altLang="zh-CN" sz="2800"/>
              <a:t> </a:t>
            </a:r>
            <a:r>
              <a:rPr lang="zh-CN" altLang="en-US" sz="2800"/>
              <a:t>测量浸没在水中的铝块所受的浮力</a:t>
            </a:r>
          </a:p>
        </p:txBody>
      </p:sp>
      <p:pic>
        <p:nvPicPr>
          <p:cNvPr id="10" name="实验10-1测量铝块浸没水中所受的浮力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62225" y="2450465"/>
            <a:ext cx="7065010" cy="38461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695"/>
            <a:ext cx="6327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演示</a:t>
            </a:r>
            <a:r>
              <a:rPr lang="en-US" altLang="zh-CN" sz="2800"/>
              <a:t> </a:t>
            </a:r>
            <a:r>
              <a:rPr lang="zh-CN" altLang="en-US" sz="2800"/>
              <a:t>测量浸没在水中的铝块所受的浮力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2414270"/>
            <a:ext cx="643953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/>
              <a:t>实验现象：</a:t>
            </a:r>
          </a:p>
          <a:p>
            <a:pPr>
              <a:lnSpc>
                <a:spcPct val="150000"/>
              </a:lnSpc>
            </a:pPr>
            <a:r>
              <a:rPr lang="zh-CN" altLang="en-US" sz="2400"/>
              <a:t>铝块浸没在水中后，弹簧测力计的</a:t>
            </a:r>
            <a:r>
              <a:rPr lang="zh-CN" altLang="en-US" sz="2400" b="1"/>
              <a:t>示数减小</a:t>
            </a:r>
            <a:r>
              <a:rPr lang="zh-CN" altLang="en-US" sz="2400"/>
              <a:t>了。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899160" y="3613150"/>
            <a:ext cx="632777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/>
              <a:t>实验结论：</a:t>
            </a:r>
          </a:p>
          <a:p>
            <a:pPr>
              <a:lnSpc>
                <a:spcPct val="150000"/>
              </a:lnSpc>
            </a:pPr>
            <a:r>
              <a:rPr lang="zh-CN" altLang="en-US" sz="2400"/>
              <a:t>浸没在水中的铝块受到了浮力的作用，乙弹簧测力计示数之差，</a:t>
            </a:r>
            <a:r>
              <a:rPr lang="zh-CN" altLang="en-US" sz="2400" b="1"/>
              <a:t>就是浮力的大小</a:t>
            </a:r>
            <a:r>
              <a:rPr lang="zh-CN" altLang="en-US" sz="2400"/>
              <a:t>。</a:t>
            </a: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rcRect l="4255" t="9351" r="6165" b="4754"/>
          <a:stretch>
            <a:fillRect/>
          </a:stretch>
        </p:blipFill>
        <p:spPr>
          <a:xfrm>
            <a:off x="7538085" y="1287780"/>
            <a:ext cx="4486275" cy="26809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8085" y="3968750"/>
            <a:ext cx="4485640" cy="2433955"/>
          </a:xfrm>
          <a:prstGeom prst="rect">
            <a:avLst/>
          </a:prstGeom>
        </p:spPr>
      </p:pic>
      <p:sp>
        <p:nvSpPr>
          <p:cNvPr id="14" name="下箭头 13"/>
          <p:cNvSpPr/>
          <p:nvPr/>
        </p:nvSpPr>
        <p:spPr>
          <a:xfrm>
            <a:off x="10445750" y="3021330"/>
            <a:ext cx="785495" cy="1347470"/>
          </a:xfrm>
          <a:prstGeom prst="downArrow">
            <a:avLst>
              <a:gd name="adj1" fmla="val 27890"/>
              <a:gd name="adj2" fmla="val 69684"/>
            </a:avLst>
          </a:prstGeom>
          <a:solidFill>
            <a:schemeClr val="accent2"/>
          </a:solidFill>
          <a:ln>
            <a:solidFill>
              <a:schemeClr val="accent2"/>
            </a:solidFill>
            <a:round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/>
        </p:nvGrpSpPr>
        <p:grpSpPr>
          <a:xfrm>
            <a:off x="336170" y="2656552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334900" y="3866227"/>
            <a:ext cx="295322" cy="210471"/>
            <a:chOff x="435463" y="1226414"/>
            <a:chExt cx="295380" cy="210512"/>
          </a:xfrm>
        </p:grpSpPr>
        <p:sp>
          <p:nvSpPr>
            <p:cNvPr id="19" name="矩形 1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1" name="文本框 20"/>
          <p:cNvSpPr txBox="1"/>
          <p:nvPr/>
        </p:nvSpPr>
        <p:spPr>
          <a:xfrm>
            <a:off x="899795" y="5629275"/>
            <a:ext cx="52558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此时铝块受到的浮力：</a:t>
            </a:r>
            <a:r>
              <a:rPr lang="en-US" altLang="zh-CN" sz="2400" i="1"/>
              <a:t>F</a:t>
            </a:r>
            <a:r>
              <a:rPr lang="zh-CN" altLang="en-US" sz="2800" i="1" baseline="-25000"/>
              <a:t>浮</a:t>
            </a:r>
            <a:r>
              <a:rPr lang="en-US" altLang="zh-CN" sz="2400"/>
              <a:t>=0.4N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695"/>
            <a:ext cx="6327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演示</a:t>
            </a:r>
            <a:r>
              <a:rPr lang="en-US" altLang="zh-CN" sz="2800"/>
              <a:t> </a:t>
            </a:r>
            <a:r>
              <a:rPr lang="zh-CN" altLang="en-US" sz="2800"/>
              <a:t>测量浸没在水中的铝块所受的浮力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934085" y="2332355"/>
            <a:ext cx="5499735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zh-CN" altLang="en-US" sz="2800"/>
              <a:t>实验结论：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从实验步骤</a:t>
            </a:r>
            <a:r>
              <a:rPr lang="en-US" altLang="zh-CN" sz="2800"/>
              <a:t>2</a:t>
            </a:r>
            <a:r>
              <a:rPr lang="zh-CN" altLang="en-US" sz="2800"/>
              <a:t>、</a:t>
            </a:r>
            <a:r>
              <a:rPr lang="en-US" altLang="zh-CN" sz="2800"/>
              <a:t>3</a:t>
            </a:r>
            <a:r>
              <a:rPr lang="zh-CN" altLang="en-US" sz="2800"/>
              <a:t>可以看到，弹簧测力计的示数没有变化，说明浸没在水中的铝块所受</a:t>
            </a:r>
            <a:r>
              <a:rPr lang="zh-CN" altLang="en-US" sz="2800" b="1">
                <a:solidFill>
                  <a:schemeClr val="accent5"/>
                </a:solidFill>
              </a:rPr>
              <a:t>浮力</a:t>
            </a:r>
            <a:r>
              <a:rPr lang="zh-CN" altLang="en-US" sz="2800"/>
              <a:t>的大小，跟铝块所到达的</a:t>
            </a:r>
            <a:r>
              <a:rPr lang="zh-CN" altLang="en-US" sz="2800" b="1">
                <a:solidFill>
                  <a:schemeClr val="accent5"/>
                </a:solidFill>
              </a:rPr>
              <a:t>深度没有关系</a:t>
            </a:r>
            <a:r>
              <a:rPr lang="zh-CN" altLang="en-US" sz="2800"/>
              <a:t>。</a:t>
            </a:r>
          </a:p>
        </p:txBody>
      </p:sp>
      <p:pic>
        <p:nvPicPr>
          <p:cNvPr id="11" name="https://img8.file.cache.docer.com/storage/1643101540800935500/fdbc8c55ea88559bd1bfcf944fa5a2f7.png" descr="浮力01.png"/>
          <p:cNvPicPr>
            <a:picLocks noChangeAspect="1"/>
          </p:cNvPicPr>
          <p:nvPr/>
        </p:nvPicPr>
        <p:blipFill>
          <a:blip r:embed="rId3"/>
          <a:srcRect l="60323" r="26271"/>
          <a:stretch>
            <a:fillRect/>
          </a:stretch>
        </p:blipFill>
        <p:spPr>
          <a:xfrm>
            <a:off x="6220460" y="2272665"/>
            <a:ext cx="1343660" cy="4364990"/>
          </a:xfrm>
          <a:prstGeom prst="rect">
            <a:avLst/>
          </a:prstGeom>
        </p:spPr>
      </p:pic>
      <p:pic>
        <p:nvPicPr>
          <p:cNvPr id="12" name="https://img8.file.cache.docer.com/storage/1643101540800935500/fdbc8c55ea88559bd1bfcf944fa5a2f7.png" descr="浮力01.png"/>
          <p:cNvPicPr>
            <a:picLocks noChangeAspect="1"/>
          </p:cNvPicPr>
          <p:nvPr/>
        </p:nvPicPr>
        <p:blipFill>
          <a:blip r:embed="rId3"/>
          <a:srcRect l="74939" r="11458"/>
          <a:stretch>
            <a:fillRect/>
          </a:stretch>
        </p:blipFill>
        <p:spPr>
          <a:xfrm>
            <a:off x="10513695" y="2272665"/>
            <a:ext cx="1363345" cy="4364990"/>
          </a:xfrm>
          <a:prstGeom prst="rect">
            <a:avLst/>
          </a:prstGeom>
        </p:spPr>
      </p:pic>
      <p:sp>
        <p:nvSpPr>
          <p:cNvPr id="13" name="右箭头 12"/>
          <p:cNvSpPr/>
          <p:nvPr/>
        </p:nvSpPr>
        <p:spPr>
          <a:xfrm>
            <a:off x="7564120" y="4407535"/>
            <a:ext cx="3247390" cy="775335"/>
          </a:xfrm>
          <a:prstGeom prst="rightArrow">
            <a:avLst>
              <a:gd name="adj1" fmla="val 50000"/>
              <a:gd name="adj2" fmla="val 76167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7976870" y="3632200"/>
            <a:ext cx="2124710" cy="910973"/>
          </a:xfrm>
          <a:prstGeom prst="roundRect">
            <a:avLst/>
          </a:prstGeom>
          <a:noFill/>
          <a:ln w="34925" cmpd="sng">
            <a:solidFill>
              <a:schemeClr val="accent2"/>
            </a:solidFill>
            <a:prstDash val="dashDot"/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弹簧测力计示数没有变化</a:t>
            </a:r>
          </a:p>
        </p:txBody>
      </p:sp>
      <p:grpSp>
        <p:nvGrpSpPr>
          <p:cNvPr id="19" name="组合 18"/>
          <p:cNvGrpSpPr/>
          <p:nvPr/>
        </p:nvGrpSpPr>
        <p:grpSpPr>
          <a:xfrm>
            <a:off x="588645" y="5756910"/>
            <a:ext cx="5502910" cy="565150"/>
            <a:chOff x="927" y="9066"/>
            <a:chExt cx="8666" cy="890"/>
          </a:xfrm>
        </p:grpSpPr>
        <p:pic>
          <p:nvPicPr>
            <p:cNvPr id="17" name="图片 16" descr="说明书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27" y="9066"/>
              <a:ext cx="890" cy="890"/>
            </a:xfrm>
            <a:prstGeom prst="rect">
              <a:avLst/>
            </a:prstGeom>
          </p:spPr>
        </p:pic>
        <p:sp>
          <p:nvSpPr>
            <p:cNvPr id="18" name="文本框 17"/>
            <p:cNvSpPr txBox="1"/>
            <p:nvPr/>
          </p:nvSpPr>
          <p:spPr>
            <a:xfrm>
              <a:off x="2019" y="9066"/>
              <a:ext cx="757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800"/>
                <a:t>这种测量浮力的方法是</a:t>
              </a:r>
              <a:r>
                <a:rPr lang="zh-CN" altLang="en-US" sz="2800" b="1">
                  <a:solidFill>
                    <a:srgbClr val="FF0000"/>
                  </a:solidFill>
                </a:rPr>
                <a:t>称重法</a:t>
              </a:r>
              <a:r>
                <a:rPr lang="zh-CN" altLang="en-US" sz="2800"/>
                <a:t>。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899795" y="1800860"/>
            <a:ext cx="6021070" cy="565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浸在气体中的物体受到浮力作用吗？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6041737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5" name="图片 4" descr="&amp;pky96149679118&amp;"/>
          <p:cNvPicPr>
            <a:picLocks noChangeAspect="1"/>
          </p:cNvPicPr>
          <p:nvPr/>
        </p:nvPicPr>
        <p:blipFill>
          <a:blip r:embed="rId3"/>
          <a:srcRect t="4898" r="33862"/>
          <a:stretch>
            <a:fillRect/>
          </a:stretch>
        </p:blipFill>
        <p:spPr>
          <a:xfrm>
            <a:off x="1136650" y="2528570"/>
            <a:ext cx="3107690" cy="2978785"/>
          </a:xfrm>
          <a:prstGeom prst="rect">
            <a:avLst/>
          </a:prstGeom>
        </p:spPr>
      </p:pic>
      <p:pic>
        <p:nvPicPr>
          <p:cNvPr id="13" name="图片 12" descr="&amp;pky8938867322&amp;"/>
          <p:cNvPicPr>
            <a:picLocks noChangeAspect="1"/>
          </p:cNvPicPr>
          <p:nvPr/>
        </p:nvPicPr>
        <p:blipFill>
          <a:blip r:embed="rId4"/>
          <a:srcRect t="2731" r="51839" b="29124"/>
          <a:stretch>
            <a:fillRect/>
          </a:stretch>
        </p:blipFill>
        <p:spPr>
          <a:xfrm>
            <a:off x="4404360" y="2528570"/>
            <a:ext cx="3183890" cy="3002915"/>
          </a:xfrm>
          <a:prstGeom prst="rect">
            <a:avLst/>
          </a:prstGeom>
        </p:spPr>
      </p:pic>
      <p:pic>
        <p:nvPicPr>
          <p:cNvPr id="14" name="图片 13" descr="&amp;pky94110467915&amp;"/>
          <p:cNvPicPr>
            <a:picLocks noChangeAspect="1"/>
          </p:cNvPicPr>
          <p:nvPr/>
        </p:nvPicPr>
        <p:blipFill>
          <a:blip r:embed="rId5"/>
          <a:srcRect l="21192" t="12287" r="50875" b="44396"/>
          <a:stretch>
            <a:fillRect/>
          </a:stretch>
        </p:blipFill>
        <p:spPr>
          <a:xfrm>
            <a:off x="7748270" y="2528570"/>
            <a:ext cx="3020695" cy="300291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899795" y="5886450"/>
            <a:ext cx="9100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浸在气体中的物体也受到气体对物体的浮力。</a:t>
            </a:r>
          </a:p>
        </p:txBody>
      </p:sp>
      <p:grpSp>
        <p:nvGrpSpPr>
          <p:cNvPr id="35" name="组合 34"/>
          <p:cNvGrpSpPr/>
          <p:nvPr/>
        </p:nvGrpSpPr>
        <p:grpSpPr>
          <a:xfrm>
            <a:off x="9166225" y="2528570"/>
            <a:ext cx="793750" cy="2367915"/>
            <a:chOff x="11087" y="6055"/>
            <a:chExt cx="1250" cy="3729"/>
          </a:xfrm>
        </p:grpSpPr>
        <p:grpSp>
          <p:nvGrpSpPr>
            <p:cNvPr id="18" name="组合 17"/>
            <p:cNvGrpSpPr/>
            <p:nvPr/>
          </p:nvGrpSpPr>
          <p:grpSpPr>
            <a:xfrm>
              <a:off x="11087" y="6055"/>
              <a:ext cx="14" cy="3668"/>
              <a:chOff x="12051" y="5682"/>
              <a:chExt cx="14" cy="3668"/>
            </a:xfrm>
          </p:grpSpPr>
          <p:cxnSp>
            <p:nvCxnSpPr>
              <p:cNvPr id="16" name="直接箭头连接符 15"/>
              <p:cNvCxnSpPr/>
              <p:nvPr/>
            </p:nvCxnSpPr>
            <p:spPr>
              <a:xfrm flipH="1">
                <a:off x="12051" y="7516"/>
                <a:ext cx="15" cy="1834"/>
              </a:xfrm>
              <a:prstGeom prst="straightConnector1">
                <a:avLst/>
              </a:prstGeom>
              <a:ln w="28575">
                <a:solidFill>
                  <a:srgbClr val="BDD7EE"/>
                </a:solidFill>
                <a:headEnd type="oval"/>
                <a:tailEnd type="arrow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箭头连接符 16"/>
              <p:cNvCxnSpPr/>
              <p:nvPr/>
            </p:nvCxnSpPr>
            <p:spPr>
              <a:xfrm flipH="1" flipV="1">
                <a:off x="12051" y="5682"/>
                <a:ext cx="15" cy="1834"/>
              </a:xfrm>
              <a:prstGeom prst="straightConnector1">
                <a:avLst/>
              </a:prstGeom>
              <a:ln w="28575">
                <a:solidFill>
                  <a:srgbClr val="BDD7EE"/>
                </a:solidFill>
                <a:headEnd type="oval"/>
                <a:tailEnd type="arrow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文本框 19"/>
            <p:cNvSpPr txBox="1"/>
            <p:nvPr/>
          </p:nvSpPr>
          <p:spPr>
            <a:xfrm>
              <a:off x="11206" y="9059"/>
              <a:ext cx="1131" cy="7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2400" b="1" i="1">
                  <a:solidFill>
                    <a:srgbClr val="BDD7EE"/>
                  </a:solidFill>
                </a:rPr>
                <a:t>G</a:t>
              </a:r>
              <a:r>
                <a:rPr lang="zh-CN" altLang="en-US" sz="2400" b="1" baseline="-25000">
                  <a:solidFill>
                    <a:srgbClr val="BDD7EE"/>
                  </a:solidFill>
                </a:rPr>
                <a:t>物</a:t>
              </a: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11206" y="6055"/>
              <a:ext cx="976" cy="7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altLang="zh-CN" sz="2400" b="1" i="1">
                  <a:solidFill>
                    <a:srgbClr val="BDD7EE"/>
                  </a:solidFill>
                </a:rPr>
                <a:t>F</a:t>
              </a:r>
              <a:r>
                <a:rPr lang="zh-CN" altLang="en-US" sz="2400" b="1" baseline="-25000">
                  <a:solidFill>
                    <a:srgbClr val="BDD7EE"/>
                  </a:solidFill>
                </a:rPr>
                <a:t>浮</a:t>
              </a:r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695"/>
            <a:ext cx="19856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浮力的方向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2414270"/>
            <a:ext cx="695198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取一段较细的线，将其两端分别在乒乓球和大烧杯底部。首先，将水缓慢注入大烧杯，直到水将乒乓球浸没，观察线，与铅垂线对比，观察线的方向。</a:t>
            </a:r>
          </a:p>
        </p:txBody>
      </p:sp>
      <p:pic>
        <p:nvPicPr>
          <p:cNvPr id="11" name="浮力方向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63535" y="629920"/>
            <a:ext cx="3493135" cy="616966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99795" y="4504055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方向：</a:t>
            </a:r>
            <a:r>
              <a:rPr lang="zh-CN" altLang="en-US" sz="2800" b="1">
                <a:solidFill>
                  <a:schemeClr val="accent5"/>
                </a:solidFill>
              </a:rPr>
              <a:t>竖直向上</a:t>
            </a:r>
          </a:p>
        </p:txBody>
      </p:sp>
      <p:grpSp>
        <p:nvGrpSpPr>
          <p:cNvPr id="13" name="组合 12"/>
          <p:cNvGrpSpPr/>
          <p:nvPr/>
        </p:nvGrpSpPr>
        <p:grpSpPr>
          <a:xfrm>
            <a:off x="376175" y="4659977"/>
            <a:ext cx="295322" cy="210471"/>
            <a:chOff x="435463" y="1226414"/>
            <a:chExt cx="295380" cy="210512"/>
          </a:xfrm>
        </p:grpSpPr>
        <p:sp>
          <p:nvSpPr>
            <p:cNvPr id="14" name="矩形 1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6" name="矩形标注 15"/>
          <p:cNvSpPr/>
          <p:nvPr/>
        </p:nvSpPr>
        <p:spPr>
          <a:xfrm>
            <a:off x="5205095" y="5254625"/>
            <a:ext cx="2404745" cy="1124585"/>
          </a:xfrm>
          <a:prstGeom prst="wedgeRectCallout">
            <a:avLst>
              <a:gd name="adj1" fmla="val -68208"/>
              <a:gd name="adj2" fmla="val -40147"/>
            </a:avLst>
          </a:prstGeom>
          <a:ln w="44450" cap="flat" cmpd="sng" algn="ctr">
            <a:solidFill>
              <a:schemeClr val="accent6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浮力的大小与深度无关，那与什么因素有关呢？</a:t>
            </a:r>
          </a:p>
        </p:txBody>
      </p:sp>
      <p:pic>
        <p:nvPicPr>
          <p:cNvPr id="17" name="https://img8.file.cache.docer.com/storage/1689328308878626200/8531c06da2c4b1538dded1e0fa05aa83.png" descr="16760523_男性商务思考_00509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5815" y="4616450"/>
            <a:ext cx="2400935" cy="24009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21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695"/>
            <a:ext cx="17818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想想议议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2272665"/>
            <a:ext cx="614489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浸没在水中的铝块受到三个力：重力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、弹簧测力计的拉力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拉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和浮力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浮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。在这三个力的作用下铝块处于平衡状态。把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拉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浮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的合力设为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合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，这样就可以认为铝块受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合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两个力的作用。你能证明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浮</a:t>
            </a:r>
            <a:r>
              <a:rPr lang="en-US" altLang="zh-CN" sz="28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=G-F</a:t>
            </a:r>
            <a:r>
              <a:rPr lang="zh-CN" altLang="en-US" sz="3200" i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拉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吗？</a:t>
            </a:r>
          </a:p>
        </p:txBody>
      </p:sp>
      <p:pic>
        <p:nvPicPr>
          <p:cNvPr id="11" name="https://img8.file.cache.docer.com/storage/1643101871069033100/666b305a75398bb3d1b0bd892805ee21.png" descr="浮力的大小是否与物体浸入的深度有关？.png"/>
          <p:cNvPicPr>
            <a:picLocks noChangeAspect="1"/>
          </p:cNvPicPr>
          <p:nvPr/>
        </p:nvPicPr>
        <p:blipFill>
          <a:blip r:embed="rId3"/>
          <a:srcRect t="75722" b="2824"/>
          <a:stretch>
            <a:fillRect/>
          </a:stretch>
        </p:blipFill>
        <p:spPr>
          <a:xfrm>
            <a:off x="7878445" y="2701925"/>
            <a:ext cx="2898140" cy="2315210"/>
          </a:xfrm>
          <a:prstGeom prst="rect">
            <a:avLst/>
          </a:prstGeom>
        </p:spPr>
      </p:pic>
      <p:sp>
        <p:nvSpPr>
          <p:cNvPr id="12" name="椭圆 11"/>
          <p:cNvSpPr/>
          <p:nvPr/>
        </p:nvSpPr>
        <p:spPr>
          <a:xfrm>
            <a:off x="9079865" y="4156075"/>
            <a:ext cx="145415" cy="14541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/>
        </p:nvGrpSpPr>
        <p:grpSpPr>
          <a:xfrm>
            <a:off x="9152890" y="4233545"/>
            <a:ext cx="812800" cy="1994535"/>
            <a:chOff x="14414" y="6667"/>
            <a:chExt cx="1280" cy="3141"/>
          </a:xfrm>
        </p:grpSpPr>
        <p:cxnSp>
          <p:nvCxnSpPr>
            <p:cNvPr id="13" name="直接箭头连接符 12"/>
            <p:cNvCxnSpPr/>
            <p:nvPr/>
          </p:nvCxnSpPr>
          <p:spPr>
            <a:xfrm>
              <a:off x="14414" y="6667"/>
              <a:ext cx="0" cy="3052"/>
            </a:xfrm>
            <a:prstGeom prst="straightConnector1">
              <a:avLst/>
            </a:prstGeom>
            <a:ln w="38100" cmpd="sng">
              <a:solidFill>
                <a:srgbClr val="FF0000"/>
              </a:solidFill>
              <a:prstDash val="solid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4" name="文本框 13"/>
            <p:cNvSpPr txBox="1"/>
            <p:nvPr/>
          </p:nvSpPr>
          <p:spPr>
            <a:xfrm>
              <a:off x="14650" y="8986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9152890" y="3223895"/>
            <a:ext cx="1016635" cy="1009650"/>
            <a:chOff x="14414" y="5077"/>
            <a:chExt cx="1601" cy="1590"/>
          </a:xfrm>
        </p:grpSpPr>
        <p:cxnSp>
          <p:nvCxnSpPr>
            <p:cNvPr id="17" name="直接箭头连接符 16"/>
            <p:cNvCxnSpPr/>
            <p:nvPr/>
          </p:nvCxnSpPr>
          <p:spPr>
            <a:xfrm flipV="1">
              <a:off x="14414" y="5140"/>
              <a:ext cx="0" cy="1527"/>
            </a:xfrm>
            <a:prstGeom prst="straightConnector1">
              <a:avLst/>
            </a:prstGeom>
            <a:ln w="38100" cmpd="sng">
              <a:solidFill>
                <a:srgbClr val="FF0000"/>
              </a:solidFill>
              <a:prstDash val="solid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8" name="文本框 17"/>
            <p:cNvSpPr txBox="1"/>
            <p:nvPr/>
          </p:nvSpPr>
          <p:spPr>
            <a:xfrm>
              <a:off x="14650" y="5077"/>
              <a:ext cx="136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zh-CN" altLang="en-US" sz="3200" i="1" baseline="-25000">
                  <a:solidFill>
                    <a:srgbClr val="FF0000"/>
                  </a:solidFill>
                </a:rPr>
                <a:t>浮</a:t>
              </a: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9152890" y="2701925"/>
            <a:ext cx="1026160" cy="1531620"/>
            <a:chOff x="14414" y="4255"/>
            <a:chExt cx="1616" cy="2412"/>
          </a:xfrm>
        </p:grpSpPr>
        <p:cxnSp>
          <p:nvCxnSpPr>
            <p:cNvPr id="20" name="直接箭头连接符 19"/>
            <p:cNvCxnSpPr/>
            <p:nvPr/>
          </p:nvCxnSpPr>
          <p:spPr>
            <a:xfrm flipV="1">
              <a:off x="14414" y="4515"/>
              <a:ext cx="0" cy="2152"/>
            </a:xfrm>
            <a:prstGeom prst="straightConnector1">
              <a:avLst/>
            </a:prstGeom>
            <a:ln w="38100" cmpd="sng">
              <a:solidFill>
                <a:srgbClr val="FF0000"/>
              </a:solidFill>
              <a:prstDash val="solid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1" name="文本框 20"/>
            <p:cNvSpPr txBox="1"/>
            <p:nvPr/>
          </p:nvSpPr>
          <p:spPr>
            <a:xfrm>
              <a:off x="14650" y="4255"/>
              <a:ext cx="138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zh-CN" altLang="en-US" sz="3200" i="1" baseline="-25000">
                  <a:solidFill>
                    <a:srgbClr val="FF0000"/>
                  </a:solidFill>
                </a:rPr>
                <a:t>拉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151130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750695"/>
            <a:ext cx="17818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想想议议</a:t>
            </a:r>
          </a:p>
        </p:txBody>
      </p:sp>
      <p:pic>
        <p:nvPicPr>
          <p:cNvPr id="11" name="https://img8.file.cache.docer.com/storage/1643101871069033100/666b305a75398bb3d1b0bd892805ee21.png" descr="浮力的大小是否与物体浸入的深度有关？.png"/>
          <p:cNvPicPr>
            <a:picLocks noChangeAspect="1"/>
          </p:cNvPicPr>
          <p:nvPr/>
        </p:nvPicPr>
        <p:blipFill>
          <a:blip r:embed="rId3"/>
          <a:srcRect t="75722" b="2824"/>
          <a:stretch>
            <a:fillRect/>
          </a:stretch>
        </p:blipFill>
        <p:spPr>
          <a:xfrm>
            <a:off x="7878445" y="2701925"/>
            <a:ext cx="2898140" cy="2315210"/>
          </a:xfrm>
          <a:prstGeom prst="rect">
            <a:avLst/>
          </a:prstGeom>
        </p:spPr>
      </p:pic>
      <p:sp>
        <p:nvSpPr>
          <p:cNvPr id="12" name="椭圆 11"/>
          <p:cNvSpPr/>
          <p:nvPr/>
        </p:nvSpPr>
        <p:spPr>
          <a:xfrm>
            <a:off x="9079865" y="4156075"/>
            <a:ext cx="145415" cy="14541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/>
        </p:nvGrpSpPr>
        <p:grpSpPr>
          <a:xfrm>
            <a:off x="9152890" y="4233545"/>
            <a:ext cx="812800" cy="1994535"/>
            <a:chOff x="14414" y="6667"/>
            <a:chExt cx="1280" cy="3141"/>
          </a:xfrm>
        </p:grpSpPr>
        <p:cxnSp>
          <p:nvCxnSpPr>
            <p:cNvPr id="13" name="直接箭头连接符 12"/>
            <p:cNvCxnSpPr/>
            <p:nvPr/>
          </p:nvCxnSpPr>
          <p:spPr>
            <a:xfrm>
              <a:off x="14414" y="6667"/>
              <a:ext cx="0" cy="3052"/>
            </a:xfrm>
            <a:prstGeom prst="straightConnector1">
              <a:avLst/>
            </a:prstGeom>
            <a:ln w="38100" cmpd="sng">
              <a:solidFill>
                <a:srgbClr val="FF0000"/>
              </a:solidFill>
              <a:prstDash val="solid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4" name="文本框 13"/>
            <p:cNvSpPr txBox="1"/>
            <p:nvPr/>
          </p:nvSpPr>
          <p:spPr>
            <a:xfrm>
              <a:off x="14650" y="8986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9152890" y="3223895"/>
            <a:ext cx="1016635" cy="1009650"/>
            <a:chOff x="14414" y="5077"/>
            <a:chExt cx="1601" cy="1590"/>
          </a:xfrm>
        </p:grpSpPr>
        <p:cxnSp>
          <p:nvCxnSpPr>
            <p:cNvPr id="17" name="直接箭头连接符 16"/>
            <p:cNvCxnSpPr/>
            <p:nvPr/>
          </p:nvCxnSpPr>
          <p:spPr>
            <a:xfrm flipV="1">
              <a:off x="14414" y="5140"/>
              <a:ext cx="0" cy="1527"/>
            </a:xfrm>
            <a:prstGeom prst="straightConnector1">
              <a:avLst/>
            </a:prstGeom>
            <a:ln w="38100" cmpd="sng">
              <a:solidFill>
                <a:srgbClr val="FF0000"/>
              </a:solidFill>
              <a:prstDash val="solid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18" name="文本框 17"/>
            <p:cNvSpPr txBox="1"/>
            <p:nvPr/>
          </p:nvSpPr>
          <p:spPr>
            <a:xfrm>
              <a:off x="14650" y="5077"/>
              <a:ext cx="136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zh-CN" altLang="en-US" sz="3200" i="1" baseline="-25000">
                  <a:solidFill>
                    <a:srgbClr val="FF0000"/>
                  </a:solidFill>
                </a:rPr>
                <a:t>浮</a:t>
              </a: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9152890" y="2701925"/>
            <a:ext cx="1026160" cy="1531620"/>
            <a:chOff x="14414" y="4255"/>
            <a:chExt cx="1616" cy="2412"/>
          </a:xfrm>
        </p:grpSpPr>
        <p:cxnSp>
          <p:nvCxnSpPr>
            <p:cNvPr id="20" name="直接箭头连接符 19"/>
            <p:cNvCxnSpPr/>
            <p:nvPr/>
          </p:nvCxnSpPr>
          <p:spPr>
            <a:xfrm flipV="1">
              <a:off x="14414" y="4515"/>
              <a:ext cx="0" cy="2152"/>
            </a:xfrm>
            <a:prstGeom prst="straightConnector1">
              <a:avLst/>
            </a:prstGeom>
            <a:ln w="38100" cmpd="sng">
              <a:solidFill>
                <a:srgbClr val="FF0000"/>
              </a:solidFill>
              <a:prstDash val="solid"/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1" name="文本框 20"/>
            <p:cNvSpPr txBox="1"/>
            <p:nvPr/>
          </p:nvSpPr>
          <p:spPr>
            <a:xfrm>
              <a:off x="14650" y="4255"/>
              <a:ext cx="138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zh-CN" altLang="en-US" sz="3200" i="1" baseline="-25000">
                  <a:solidFill>
                    <a:srgbClr val="FF0000"/>
                  </a:solidFill>
                </a:rPr>
                <a:t>拉</a:t>
              </a: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899795" y="2414270"/>
            <a:ext cx="665162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由于铝块在水中静止，因此根据同一直线上二力的合成可得：</a:t>
            </a:r>
          </a:p>
          <a:p>
            <a:pPr algn="ctr">
              <a:lnSpc>
                <a:spcPct val="150000"/>
              </a:lnSpc>
            </a:pPr>
            <a:r>
              <a:rPr lang="en-US" altLang="zh-CN" sz="2800" i="1"/>
              <a:t>F</a:t>
            </a:r>
            <a:r>
              <a:rPr lang="zh-CN" altLang="en-US" sz="3200" i="1" baseline="-25000"/>
              <a:t>浮</a:t>
            </a:r>
            <a:r>
              <a:rPr lang="en-US" altLang="zh-CN" sz="2800" i="1"/>
              <a:t>+F</a:t>
            </a:r>
            <a:r>
              <a:rPr lang="zh-CN" altLang="en-US" sz="3200" i="1" baseline="-25000"/>
              <a:t>拉</a:t>
            </a:r>
            <a:r>
              <a:rPr lang="en-US" altLang="zh-CN" sz="2800" i="1"/>
              <a:t>=G</a:t>
            </a: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已知铝块重力</a:t>
            </a:r>
            <a:r>
              <a:rPr lang="en-US" altLang="zh-CN" sz="2800" i="1"/>
              <a:t>G</a:t>
            </a:r>
            <a:r>
              <a:rPr lang="zh-CN" altLang="en-US" sz="2800"/>
              <a:t>和弹簧测力计拉力</a:t>
            </a:r>
            <a:r>
              <a:rPr lang="en-US" altLang="zh-CN" sz="2800" i="1"/>
              <a:t>F</a:t>
            </a:r>
            <a:r>
              <a:rPr lang="zh-CN" altLang="en-US" sz="3200" i="1" baseline="-25000"/>
              <a:t>拉</a:t>
            </a:r>
            <a:r>
              <a:rPr lang="zh-CN" altLang="en-US" sz="2800"/>
              <a:t>，由此可得：</a:t>
            </a:r>
          </a:p>
          <a:p>
            <a:pPr algn="ctr">
              <a:lnSpc>
                <a:spcPct val="150000"/>
              </a:lnSpc>
            </a:pPr>
            <a:r>
              <a:rPr lang="en-US" altLang="zh-CN" sz="2800" i="1">
                <a:sym typeface="+mn-ea"/>
              </a:rPr>
              <a:t>F</a:t>
            </a:r>
            <a:r>
              <a:rPr lang="zh-CN" altLang="en-US" sz="3200" i="1" baseline="-25000">
                <a:sym typeface="+mn-ea"/>
              </a:rPr>
              <a:t>浮</a:t>
            </a:r>
            <a:r>
              <a:rPr lang="en-US" altLang="zh-CN" sz="2800" i="1">
                <a:sym typeface="+mn-ea"/>
              </a:rPr>
              <a:t>=G-F</a:t>
            </a:r>
            <a:r>
              <a:rPr lang="zh-CN" altLang="en-US" sz="3200" i="1" baseline="-25000">
                <a:sym typeface="+mn-ea"/>
              </a:rPr>
              <a:t>拉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107787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920750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012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739140" y="2267585"/>
            <a:ext cx="19856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【提出问题】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910590" y="2903855"/>
            <a:ext cx="511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浮力的大小与哪些因素有关呢？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739140" y="3364230"/>
            <a:ext cx="19856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【作出假设】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899795" y="3886200"/>
            <a:ext cx="593407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猜想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：浮力的大小与物体浸在液体中的体积有关；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猜想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：浮力的大小与液体的密度有关；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猜想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：浮力的大小与物体的密度有关；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</a:p>
        </p:txBody>
      </p:sp>
      <p:pic>
        <p:nvPicPr>
          <p:cNvPr id="101" name="图片 100"/>
          <p:cNvPicPr/>
          <p:nvPr/>
        </p:nvPicPr>
        <p:blipFill>
          <a:blip r:embed="rId3"/>
          <a:srcRect l="7000" t="12198" r="37043"/>
          <a:stretch>
            <a:fillRect/>
          </a:stretch>
        </p:blipFill>
        <p:spPr>
          <a:xfrm>
            <a:off x="7390130" y="2009140"/>
            <a:ext cx="1876425" cy="20554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/>
        </p:nvPicPr>
        <p:blipFill>
          <a:blip r:embed="rId4"/>
          <a:srcRect l="24784" r="27552"/>
          <a:stretch>
            <a:fillRect/>
          </a:stretch>
        </p:blipFill>
        <p:spPr>
          <a:xfrm>
            <a:off x="9266555" y="2009775"/>
            <a:ext cx="1719580" cy="20548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/>
        </p:nvPicPr>
        <p:blipFill>
          <a:blip r:embed="rId5"/>
          <a:srcRect t="10969" b="6257"/>
          <a:stretch>
            <a:fillRect/>
          </a:stretch>
        </p:blipFill>
        <p:spPr>
          <a:xfrm>
            <a:off x="7390130" y="4064635"/>
            <a:ext cx="3596005" cy="21913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文本框 15"/>
          <p:cNvSpPr txBox="1"/>
          <p:nvPr/>
        </p:nvSpPr>
        <p:spPr>
          <a:xfrm>
            <a:off x="910590" y="1673860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910590" y="1750695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739140" y="2508885"/>
            <a:ext cx="24498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【实验思路】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910590" y="2941955"/>
            <a:ext cx="511048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由以上猜想，浮力的大小可能与物体浸在液体中的体积、液体的密度等因素有关。要探究浮力的大小是否与这些量有关，需要逐次探究，每次探究浮力的大小与其中一个量的关系，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其他量要保持不变。</a:t>
            </a:r>
          </a:p>
        </p:txBody>
      </p:sp>
      <p:pic>
        <p:nvPicPr>
          <p:cNvPr id="29" name="https://img8.file.cache.docer.com/storage/1643102329196597900/d93577f0203f31c0e0cfa6d920739c52.png" descr="浮力的大小是否与物体浸入的体积有关？.png"/>
          <p:cNvPicPr>
            <a:picLocks noChangeAspect="1"/>
          </p:cNvPicPr>
          <p:nvPr/>
        </p:nvPicPr>
        <p:blipFill>
          <a:blip r:embed="rId3"/>
          <a:srcRect t="332" b="95"/>
          <a:stretch>
            <a:fillRect/>
          </a:stretch>
        </p:blipFill>
        <p:spPr>
          <a:xfrm>
            <a:off x="8851265" y="749300"/>
            <a:ext cx="1430655" cy="59201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910590" y="1750695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739140" y="2508885"/>
            <a:ext cx="24498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【实验过程】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910590" y="3126105"/>
            <a:ext cx="511048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为探究浮力的大小是否与物体浸在液体中的体积有关，可以逐渐增大物体浸在液体中的体积，观察和记录浮力大小的变化。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" name="https://img8.file.cache.docer.com/storage/1643102014700421800/bb9fafd7099cfcdcac66d78c216f40f7.gif" descr="测量铝块所受的浮力2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9085" y="560705"/>
            <a:ext cx="6297295" cy="62972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910590" y="1750695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739140" y="2508885"/>
            <a:ext cx="24498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800"/>
              <a:t>【实验过程】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899795" y="3126105"/>
            <a:ext cx="469455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6096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2.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为探究浮力的大小是否与液体的密度有关，可以把同一物体浸没在不同的液体中，测量并记录浮力的大小。</a:t>
            </a:r>
          </a:p>
          <a:p>
            <a:pPr indent="6096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4158780845"/>
                </a:ext>
              </a:extLst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还可以用控制变量的方法检验其他猜想。</a:t>
            </a:r>
          </a:p>
        </p:txBody>
      </p:sp>
      <p:pic>
        <p:nvPicPr>
          <p:cNvPr id="3" name="https://img8.file.cache.docer.com/storage/1643102014700421800/bb9fafd7099cfcdcac66d78c216f40f7.gif" descr="测量铝块所受的浮力2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9085" y="560705"/>
            <a:ext cx="6297295" cy="62972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910590" y="1750695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  <p:pic>
        <p:nvPicPr>
          <p:cNvPr id="5" name="实验10-2探究浮力的大小跟哪些因素有关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37155" y="2522220"/>
            <a:ext cx="6918325" cy="412496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910590" y="1750695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910590" y="2459990"/>
            <a:ext cx="17291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实验数据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45" y="3538855"/>
            <a:ext cx="5765165" cy="305054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334900" y="2575907"/>
            <a:ext cx="295322" cy="210471"/>
            <a:chOff x="435463" y="1226414"/>
            <a:chExt cx="295380" cy="210512"/>
          </a:xfrm>
        </p:grpSpPr>
        <p:sp>
          <p:nvSpPr>
            <p:cNvPr id="8" name="矩形 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550545" y="3055620"/>
            <a:ext cx="57651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探究浮力与物体浸</a:t>
            </a:r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入</a:t>
            </a:r>
            <a:r>
              <a:rPr lang="en-US" altLang="zh-CN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液体中的体积的关系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495" y="3562350"/>
            <a:ext cx="5567045" cy="304990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6513195" y="3078480"/>
            <a:ext cx="5554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探究浮力与物体浸没后的深度的关系</a:t>
            </a:r>
            <a:endParaRPr lang="en-US" altLang="zh-CN" sz="2400" dirty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933315" y="3642360"/>
            <a:ext cx="1104900" cy="2781300"/>
          </a:xfrm>
          <a:prstGeom prst="rect">
            <a:avLst/>
          </a:prstGeom>
          <a:noFill/>
          <a:ln w="254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0701020" y="3642360"/>
            <a:ext cx="1104900" cy="2781300"/>
          </a:xfrm>
          <a:prstGeom prst="rect">
            <a:avLst/>
          </a:prstGeom>
          <a:noFill/>
          <a:ln w="254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&amp;pky8533093665&amp;"/>
          <p:cNvPicPr>
            <a:picLocks noChangeAspect="1"/>
          </p:cNvPicPr>
          <p:nvPr/>
        </p:nvPicPr>
        <p:blipFill>
          <a:blip r:embed="rId3">
            <a:alphaModFix amt="90000"/>
          </a:blip>
          <a:srcRect t="3593" r="7295" b="21494"/>
          <a:stretch>
            <a:fillRect/>
          </a:stretch>
        </p:blipFill>
        <p:spPr>
          <a:xfrm>
            <a:off x="-635" y="608330"/>
            <a:ext cx="12190095" cy="6249670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447548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334900" y="190598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910590" y="1750695"/>
            <a:ext cx="63023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</a:t>
            </a:r>
            <a:r>
              <a:rPr lang="en-US" altLang="zh-CN" sz="2800"/>
              <a:t>	</a:t>
            </a:r>
            <a:r>
              <a:rPr lang="zh-CN" altLang="en-US" sz="2800"/>
              <a:t>探究浮力的大小与哪些因素有关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910590" y="2414270"/>
            <a:ext cx="11137900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zh-CN" altLang="en-US" sz="2800"/>
              <a:t>实验结论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实验结果表明：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物体在液体中所受浮力的大小，与它</a:t>
            </a:r>
            <a:r>
              <a:rPr lang="zh-CN" altLang="en-US" sz="2800" b="1"/>
              <a:t>浸在液体中的体积</a:t>
            </a:r>
            <a:r>
              <a:rPr lang="zh-CN" altLang="en-US" sz="2800"/>
              <a:t>有关，与液体密度有关；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</a:rPr>
              <a:t>物体浸在液体中的体积越大，液体的密度越大，所受的浮力就越大。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78715" y="241398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376809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浮力产生的原因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408545" y="1981835"/>
            <a:ext cx="4470400" cy="4001770"/>
            <a:chOff x="11185" y="3121"/>
            <a:chExt cx="7040" cy="6302"/>
          </a:xfrm>
        </p:grpSpPr>
        <p:sp>
          <p:nvSpPr>
            <p:cNvPr id="5" name="AutoShape 2"/>
            <p:cNvSpPr>
              <a:spLocks noChangeArrowheads="1"/>
            </p:cNvSpPr>
            <p:nvPr/>
          </p:nvSpPr>
          <p:spPr bwMode="auto">
            <a:xfrm>
              <a:off x="11188" y="3878"/>
              <a:ext cx="4837" cy="5545"/>
            </a:xfrm>
            <a:prstGeom prst="can">
              <a:avLst>
                <a:gd name="adj" fmla="val 28678"/>
              </a:avLst>
            </a:prstGeom>
            <a:solidFill>
              <a:srgbClr val="D6ECFA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/>
            <a:p>
              <a:endParaRPr lang="zh-CN" altLang="en-US" sz="2800" dirty="0">
                <a:solidFill>
                  <a:srgbClr val="DBDBDB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66" name="Line 6"/>
            <p:cNvSpPr>
              <a:spLocks noChangeShapeType="1"/>
            </p:cNvSpPr>
            <p:nvPr/>
          </p:nvSpPr>
          <p:spPr bwMode="auto">
            <a:xfrm flipH="1">
              <a:off x="13896" y="7360"/>
              <a:ext cx="4025" cy="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17768" name="AutoShape 8"/>
            <p:cNvCxnSpPr>
              <a:cxnSpLocks noChangeShapeType="1"/>
            </p:cNvCxnSpPr>
            <p:nvPr/>
          </p:nvCxnSpPr>
          <p:spPr bwMode="auto">
            <a:xfrm>
              <a:off x="17401" y="4494"/>
              <a:ext cx="10" cy="2880"/>
            </a:xfrm>
            <a:prstGeom prst="straightConnector1">
              <a:avLst/>
            </a:prstGeom>
            <a:noFill/>
            <a:ln w="19050">
              <a:solidFill>
                <a:schemeClr val="tx1"/>
              </a:solidFill>
              <a:round/>
              <a:headEnd type="stealth" w="med" len="lg"/>
              <a:tailEnd type="stealth" w="med" len="lg"/>
            </a:ln>
          </p:spPr>
        </p:cxnSp>
        <p:sp>
          <p:nvSpPr>
            <p:cNvPr id="117769" name="Line 9"/>
            <p:cNvSpPr>
              <a:spLocks noChangeShapeType="1"/>
            </p:cNvSpPr>
            <p:nvPr/>
          </p:nvSpPr>
          <p:spPr bwMode="auto">
            <a:xfrm>
              <a:off x="16391" y="4526"/>
              <a:ext cx="18" cy="128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0" name="Text Box 10"/>
            <p:cNvSpPr txBox="1">
              <a:spLocks noChangeArrowheads="1"/>
            </p:cNvSpPr>
            <p:nvPr/>
          </p:nvSpPr>
          <p:spPr bwMode="auto">
            <a:xfrm>
              <a:off x="17222" y="5585"/>
              <a:ext cx="984" cy="82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h</a:t>
              </a:r>
              <a:r>
                <a:rPr lang="en-US" altLang="zh-CN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2</a:t>
              </a:r>
              <a:endParaRPr lang="en-US" altLang="zh-CN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1" name="Text Box 11"/>
            <p:cNvSpPr txBox="1">
              <a:spLocks noChangeArrowheads="1"/>
            </p:cNvSpPr>
            <p:nvPr/>
          </p:nvSpPr>
          <p:spPr bwMode="auto">
            <a:xfrm>
              <a:off x="16283" y="4791"/>
              <a:ext cx="902" cy="82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h</a:t>
              </a:r>
              <a:r>
                <a:rPr lang="en-US" altLang="zh-CN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1</a:t>
              </a:r>
              <a:endParaRPr lang="en-US" altLang="zh-CN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2" name="Text Box 12"/>
            <p:cNvSpPr txBox="1">
              <a:spLocks noChangeArrowheads="1"/>
            </p:cNvSpPr>
            <p:nvPr/>
          </p:nvSpPr>
          <p:spPr bwMode="auto">
            <a:xfrm>
              <a:off x="13669" y="8450"/>
              <a:ext cx="1265" cy="82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F</a:t>
              </a:r>
              <a:r>
                <a:rPr lang="zh-CN" altLang="en-US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上</a:t>
              </a:r>
            </a:p>
          </p:txBody>
        </p:sp>
        <p:sp>
          <p:nvSpPr>
            <p:cNvPr id="117773" name="Text Box 13"/>
            <p:cNvSpPr txBox="1">
              <a:spLocks noChangeArrowheads="1"/>
            </p:cNvSpPr>
            <p:nvPr/>
          </p:nvSpPr>
          <p:spPr bwMode="auto">
            <a:xfrm>
              <a:off x="13598" y="4368"/>
              <a:ext cx="1546" cy="82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F</a:t>
              </a:r>
              <a:r>
                <a:rPr lang="zh-CN" altLang="en-US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下</a:t>
              </a:r>
            </a:p>
          </p:txBody>
        </p:sp>
        <p:sp>
          <p:nvSpPr>
            <p:cNvPr id="117774" name="AutoShape 14"/>
            <p:cNvSpPr>
              <a:spLocks noChangeArrowheads="1"/>
            </p:cNvSpPr>
            <p:nvPr/>
          </p:nvSpPr>
          <p:spPr bwMode="auto">
            <a:xfrm>
              <a:off x="11185" y="3121"/>
              <a:ext cx="4837" cy="6303"/>
            </a:xfrm>
            <a:prstGeom prst="can">
              <a:avLst>
                <a:gd name="adj" fmla="val 28228"/>
              </a:avLst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/>
            <a:p>
              <a:endParaRPr lang="zh-CN" altLang="en-US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8" name="Line 18"/>
            <p:cNvSpPr>
              <a:spLocks noChangeShapeType="1"/>
            </p:cNvSpPr>
            <p:nvPr/>
          </p:nvSpPr>
          <p:spPr bwMode="auto">
            <a:xfrm flipV="1">
              <a:off x="14330" y="5804"/>
              <a:ext cx="2599" cy="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9" name="Line 19"/>
            <p:cNvSpPr>
              <a:spLocks noChangeShapeType="1"/>
            </p:cNvSpPr>
            <p:nvPr/>
          </p:nvSpPr>
          <p:spPr bwMode="auto">
            <a:xfrm>
              <a:off x="16051" y="4526"/>
              <a:ext cx="217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立方体 10"/>
            <p:cNvSpPr/>
            <p:nvPr/>
          </p:nvSpPr>
          <p:spPr>
            <a:xfrm>
              <a:off x="12741" y="5825"/>
              <a:ext cx="1683" cy="1605"/>
            </a:xfrm>
            <a:prstGeom prst="cube">
              <a:avLst/>
            </a:prstGeom>
            <a:solidFill>
              <a:srgbClr val="FCD7A2"/>
            </a:solidFill>
            <a:ln w="9525">
              <a:solidFill>
                <a:schemeClr val="tx1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2" name="直接箭头连接符 11"/>
            <p:cNvCxnSpPr/>
            <p:nvPr/>
          </p:nvCxnSpPr>
          <p:spPr>
            <a:xfrm>
              <a:off x="13583" y="4400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箭头连接符 12"/>
            <p:cNvCxnSpPr/>
            <p:nvPr/>
          </p:nvCxnSpPr>
          <p:spPr>
            <a:xfrm flipV="1">
              <a:off x="13583" y="7423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箭头连接符 13"/>
            <p:cNvCxnSpPr/>
            <p:nvPr/>
          </p:nvCxnSpPr>
          <p:spPr>
            <a:xfrm rot="16200000">
              <a:off x="11980" y="5858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箭头连接符 14"/>
            <p:cNvCxnSpPr/>
            <p:nvPr/>
          </p:nvCxnSpPr>
          <p:spPr>
            <a:xfrm rot="5400000">
              <a:off x="14976" y="5808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"/>
          <p:cNvSpPr txBox="1"/>
          <p:nvPr/>
        </p:nvSpPr>
        <p:spPr>
          <a:xfrm>
            <a:off x="899160" y="1828165"/>
            <a:ext cx="5694045" cy="1210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36EB8"/>
                </a:solidFill>
              </a:rPr>
              <a:t>因为液体内部存在压强，且深度不同，压强不同。</a:t>
            </a:r>
          </a:p>
        </p:txBody>
      </p:sp>
      <p:sp>
        <p:nvSpPr>
          <p:cNvPr id="117780" name="Text Box 20"/>
          <p:cNvSpPr txBox="1">
            <a:spLocks noChangeArrowheads="1"/>
          </p:cNvSpPr>
          <p:nvPr/>
        </p:nvSpPr>
        <p:spPr bwMode="auto">
          <a:xfrm>
            <a:off x="899795" y="3035935"/>
            <a:ext cx="3131185" cy="286131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dirty="0">
                <a:latin typeface="微软雅黑" panose="020B0503020204020204" charset="-122"/>
                <a:ea typeface="微软雅黑" panose="020B0503020204020204" charset="-122"/>
              </a:rPr>
              <a:t>物体的下表面：</a:t>
            </a:r>
          </a:p>
          <a:p>
            <a:pPr>
              <a:lnSpc>
                <a:spcPct val="150000"/>
              </a:lnSpc>
            </a:pPr>
            <a:r>
              <a:rPr lang="en-US" altLang="zh-CN" sz="2400" i="1" dirty="0"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en-US" sz="2400" baseline="-25000" dirty="0">
                <a:latin typeface="微软雅黑" panose="020B0503020204020204" charset="-122"/>
                <a:ea typeface="微软雅黑" panose="020B0503020204020204" charset="-122"/>
              </a:rPr>
              <a:t>上</a:t>
            </a:r>
            <a:r>
              <a:rPr lang="en-US" altLang="zh-CN" sz="2400" dirty="0">
                <a:latin typeface="微软雅黑" panose="020B0503020204020204" charset="-122"/>
                <a:ea typeface="微软雅黑" panose="020B0503020204020204" charset="-122"/>
              </a:rPr>
              <a:t>=</a:t>
            </a:r>
            <a:r>
              <a:rPr lang="en-US" altLang="zh-CN" sz="2400" i="1" dirty="0">
                <a:latin typeface="微软雅黑" panose="020B0503020204020204" charset="-122"/>
                <a:ea typeface="微软雅黑" panose="020B0503020204020204" charset="-122"/>
              </a:rPr>
              <a:t>p</a:t>
            </a:r>
            <a:r>
              <a:rPr lang="zh-CN" altLang="en-US" sz="2400" baseline="-25000" dirty="0">
                <a:latin typeface="微软雅黑" panose="020B0503020204020204" charset="-122"/>
                <a:ea typeface="微软雅黑" panose="020B0503020204020204" charset="-122"/>
              </a:rPr>
              <a:t>上</a:t>
            </a:r>
            <a:r>
              <a:rPr lang="en-US" altLang="zh-CN" sz="2400" i="1" dirty="0">
                <a:latin typeface="微软雅黑" panose="020B0503020204020204" charset="-122"/>
                <a:ea typeface="微软雅黑" panose="020B0503020204020204" charset="-122"/>
              </a:rPr>
              <a:t>S </a:t>
            </a:r>
            <a:r>
              <a:rPr lang="en-US" altLang="zh-CN" sz="2400" dirty="0">
                <a:latin typeface="微软雅黑" panose="020B0503020204020204" charset="-122"/>
                <a:ea typeface="微软雅黑" panose="020B0503020204020204" charset="-122"/>
              </a:rPr>
              <a:t>= 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zh-CN" sz="2400" baseline="-25000" dirty="0">
                <a:latin typeface="微软雅黑" panose="020B0503020204020204" charset="-122"/>
                <a:ea typeface="微软雅黑" panose="020B0503020204020204" charset="-122"/>
              </a:rPr>
              <a:t>液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gh</a:t>
            </a:r>
            <a:r>
              <a:rPr lang="en-US" altLang="zh-CN" sz="2400" i="1" baseline="-25000" dirty="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S</a:t>
            </a:r>
          </a:p>
          <a:p>
            <a:pPr>
              <a:lnSpc>
                <a:spcPct val="150000"/>
              </a:lnSpc>
            </a:pPr>
            <a:r>
              <a:rPr lang="zh-CN" altLang="en-US" sz="2400" dirty="0">
                <a:latin typeface="微软雅黑" panose="020B0503020204020204" charset="-122"/>
                <a:ea typeface="微软雅黑" panose="020B0503020204020204" charset="-122"/>
              </a:rPr>
              <a:t>物体的上表面：</a:t>
            </a:r>
          </a:p>
          <a:p>
            <a:pPr>
              <a:lnSpc>
                <a:spcPct val="150000"/>
              </a:lnSpc>
            </a:pP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zh-CN" sz="2400" baseline="-25000" dirty="0">
                <a:latin typeface="微软雅黑" panose="020B0503020204020204" charset="-122"/>
                <a:ea typeface="微软雅黑" panose="020B0503020204020204" charset="-122"/>
              </a:rPr>
              <a:t>下</a:t>
            </a:r>
            <a:r>
              <a:rPr lang="zh-CN" altLang="zh-CN" sz="2400" dirty="0">
                <a:latin typeface="微软雅黑" panose="020B0503020204020204" charset="-122"/>
                <a:ea typeface="微软雅黑" panose="020B0503020204020204" charset="-122"/>
              </a:rPr>
              <a:t>=</a:t>
            </a:r>
            <a:r>
              <a:rPr lang="en-US" altLang="zh-CN" sz="2400" i="1" dirty="0">
                <a:latin typeface="微软雅黑" panose="020B0503020204020204" charset="-122"/>
                <a:ea typeface="微软雅黑" panose="020B0503020204020204" charset="-122"/>
              </a:rPr>
              <a:t>p</a:t>
            </a:r>
            <a:r>
              <a:rPr lang="zh-CN" altLang="en-US" sz="2400" baseline="-25000" dirty="0">
                <a:latin typeface="微软雅黑" panose="020B0503020204020204" charset="-122"/>
                <a:ea typeface="微软雅黑" panose="020B0503020204020204" charset="-122"/>
              </a:rPr>
              <a:t>下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S</a:t>
            </a:r>
            <a:r>
              <a:rPr lang="zh-CN" altLang="zh-CN" sz="2400" dirty="0">
                <a:latin typeface="微软雅黑" panose="020B0503020204020204" charset="-122"/>
                <a:ea typeface="微软雅黑" panose="020B0503020204020204" charset="-122"/>
              </a:rPr>
              <a:t>= 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ρ</a:t>
            </a:r>
            <a:r>
              <a:rPr lang="zh-CN" altLang="zh-CN" sz="2400" baseline="-25000" dirty="0">
                <a:latin typeface="微软雅黑" panose="020B0503020204020204" charset="-122"/>
                <a:ea typeface="微软雅黑" panose="020B0503020204020204" charset="-122"/>
              </a:rPr>
              <a:t>液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gh</a:t>
            </a:r>
            <a:r>
              <a:rPr lang="en-US" altLang="zh-CN" sz="2400" i="1" baseline="-25000" dirty="0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zh-CN" sz="2400" i="1" dirty="0">
                <a:latin typeface="微软雅黑" panose="020B0503020204020204" charset="-122"/>
                <a:ea typeface="微软雅黑" panose="020B0503020204020204" charset="-122"/>
              </a:rPr>
              <a:t>S</a:t>
            </a:r>
          </a:p>
          <a:p>
            <a:pPr>
              <a:lnSpc>
                <a:spcPct val="150000"/>
              </a:lnSpc>
            </a:pPr>
            <a:r>
              <a:rPr lang="zh-CN" altLang="zh-CN" sz="2400" b="1" i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zh-CN" sz="2400" b="1" baseline="-250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浮</a:t>
            </a:r>
            <a:r>
              <a:rPr lang="zh-CN" altLang="zh-CN" sz="24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=</a:t>
            </a:r>
            <a:r>
              <a:rPr lang="zh-CN" altLang="zh-CN" sz="2400" b="1" i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zh-CN" sz="2400" b="1" baseline="-250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上</a:t>
            </a:r>
            <a:r>
              <a:rPr lang="zh-CN" altLang="zh-CN" sz="24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zh-CN" sz="2400" b="1" i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zh-CN" sz="2400" b="1" baseline="-250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下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17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17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17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19"/>
                            </p:stCondLst>
                            <p:childTnLst>
                              <p:par>
                                <p:cTn id="18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117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117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117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9"/>
                            </p:stCondLst>
                            <p:childTnLst>
                              <p:par>
                                <p:cTn id="24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1177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1177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1177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79"/>
                            </p:stCondLst>
                            <p:childTnLst>
                              <p:par>
                                <p:cTn id="30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1177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1177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1177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79"/>
                            </p:stCondLst>
                            <p:childTnLst>
                              <p:par>
                                <p:cTn id="36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1177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1177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1177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899795" y="1025525"/>
            <a:ext cx="376809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浮力产生的原因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408545" y="1981835"/>
            <a:ext cx="4470400" cy="4001770"/>
            <a:chOff x="11185" y="3121"/>
            <a:chExt cx="7040" cy="6302"/>
          </a:xfrm>
        </p:grpSpPr>
        <p:sp>
          <p:nvSpPr>
            <p:cNvPr id="5" name="AutoShape 2"/>
            <p:cNvSpPr>
              <a:spLocks noChangeArrowheads="1"/>
            </p:cNvSpPr>
            <p:nvPr/>
          </p:nvSpPr>
          <p:spPr bwMode="auto">
            <a:xfrm>
              <a:off x="11188" y="3878"/>
              <a:ext cx="4837" cy="5545"/>
            </a:xfrm>
            <a:prstGeom prst="can">
              <a:avLst>
                <a:gd name="adj" fmla="val 28678"/>
              </a:avLst>
            </a:prstGeom>
            <a:solidFill>
              <a:srgbClr val="D6ECFA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/>
            <a:p>
              <a:endParaRPr lang="zh-CN" altLang="en-US" sz="2800" dirty="0">
                <a:solidFill>
                  <a:srgbClr val="DBDBDB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66" name="Line 6"/>
            <p:cNvSpPr>
              <a:spLocks noChangeShapeType="1"/>
            </p:cNvSpPr>
            <p:nvPr/>
          </p:nvSpPr>
          <p:spPr bwMode="auto">
            <a:xfrm flipH="1">
              <a:off x="13896" y="7360"/>
              <a:ext cx="4025" cy="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17768" name="AutoShape 8"/>
            <p:cNvCxnSpPr>
              <a:cxnSpLocks noChangeShapeType="1"/>
            </p:cNvCxnSpPr>
            <p:nvPr/>
          </p:nvCxnSpPr>
          <p:spPr bwMode="auto">
            <a:xfrm>
              <a:off x="17401" y="4494"/>
              <a:ext cx="10" cy="2880"/>
            </a:xfrm>
            <a:prstGeom prst="straightConnector1">
              <a:avLst/>
            </a:prstGeom>
            <a:noFill/>
            <a:ln w="19050">
              <a:solidFill>
                <a:schemeClr val="tx1"/>
              </a:solidFill>
              <a:round/>
              <a:headEnd type="stealth" w="med" len="lg"/>
              <a:tailEnd type="stealth" w="med" len="lg"/>
            </a:ln>
          </p:spPr>
        </p:cxnSp>
        <p:sp>
          <p:nvSpPr>
            <p:cNvPr id="117769" name="Line 9"/>
            <p:cNvSpPr>
              <a:spLocks noChangeShapeType="1"/>
            </p:cNvSpPr>
            <p:nvPr/>
          </p:nvSpPr>
          <p:spPr bwMode="auto">
            <a:xfrm>
              <a:off x="16391" y="4526"/>
              <a:ext cx="18" cy="128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0" name="Text Box 10"/>
            <p:cNvSpPr txBox="1">
              <a:spLocks noChangeArrowheads="1"/>
            </p:cNvSpPr>
            <p:nvPr/>
          </p:nvSpPr>
          <p:spPr bwMode="auto">
            <a:xfrm>
              <a:off x="17222" y="5585"/>
              <a:ext cx="984" cy="82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h</a:t>
              </a:r>
              <a:r>
                <a:rPr lang="en-US" altLang="zh-CN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2</a:t>
              </a:r>
              <a:endParaRPr lang="en-US" altLang="zh-CN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1" name="Text Box 11"/>
            <p:cNvSpPr txBox="1">
              <a:spLocks noChangeArrowheads="1"/>
            </p:cNvSpPr>
            <p:nvPr/>
          </p:nvSpPr>
          <p:spPr bwMode="auto">
            <a:xfrm>
              <a:off x="16283" y="4791"/>
              <a:ext cx="902" cy="82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h</a:t>
              </a:r>
              <a:r>
                <a:rPr lang="en-US" altLang="zh-CN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1</a:t>
              </a:r>
              <a:endParaRPr lang="en-US" altLang="zh-CN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2" name="Text Box 12"/>
            <p:cNvSpPr txBox="1">
              <a:spLocks noChangeArrowheads="1"/>
            </p:cNvSpPr>
            <p:nvPr/>
          </p:nvSpPr>
          <p:spPr bwMode="auto">
            <a:xfrm>
              <a:off x="13669" y="8450"/>
              <a:ext cx="1265" cy="82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F</a:t>
              </a:r>
              <a:r>
                <a:rPr lang="zh-CN" altLang="en-US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上</a:t>
              </a:r>
            </a:p>
          </p:txBody>
        </p:sp>
        <p:sp>
          <p:nvSpPr>
            <p:cNvPr id="117773" name="Text Box 13"/>
            <p:cNvSpPr txBox="1">
              <a:spLocks noChangeArrowheads="1"/>
            </p:cNvSpPr>
            <p:nvPr/>
          </p:nvSpPr>
          <p:spPr bwMode="auto">
            <a:xfrm>
              <a:off x="13598" y="4368"/>
              <a:ext cx="1546" cy="82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/>
            <a:p>
              <a:pPr eaLnBrk="0" hangingPunct="0"/>
              <a:r>
                <a:rPr lang="en-US" altLang="zh-CN" sz="2800" i="1" dirty="0">
                  <a:latin typeface="微软雅黑" panose="020B0503020204020204" charset="-122"/>
                  <a:ea typeface="微软雅黑" panose="020B0503020204020204" charset="-122"/>
                </a:rPr>
                <a:t>F</a:t>
              </a:r>
              <a:r>
                <a:rPr lang="zh-CN" altLang="en-US" sz="2800" baseline="-25000" dirty="0">
                  <a:latin typeface="微软雅黑" panose="020B0503020204020204" charset="-122"/>
                  <a:ea typeface="微软雅黑" panose="020B0503020204020204" charset="-122"/>
                </a:rPr>
                <a:t>下</a:t>
              </a:r>
            </a:p>
          </p:txBody>
        </p:sp>
        <p:sp>
          <p:nvSpPr>
            <p:cNvPr id="117774" name="AutoShape 14"/>
            <p:cNvSpPr>
              <a:spLocks noChangeArrowheads="1"/>
            </p:cNvSpPr>
            <p:nvPr/>
          </p:nvSpPr>
          <p:spPr bwMode="auto">
            <a:xfrm>
              <a:off x="11185" y="3121"/>
              <a:ext cx="4837" cy="6303"/>
            </a:xfrm>
            <a:prstGeom prst="can">
              <a:avLst>
                <a:gd name="adj" fmla="val 28228"/>
              </a:avLst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/>
            <a:p>
              <a:endParaRPr lang="zh-CN" altLang="en-US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8" name="Line 18"/>
            <p:cNvSpPr>
              <a:spLocks noChangeShapeType="1"/>
            </p:cNvSpPr>
            <p:nvPr/>
          </p:nvSpPr>
          <p:spPr bwMode="auto">
            <a:xfrm flipV="1">
              <a:off x="14330" y="5804"/>
              <a:ext cx="2599" cy="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 sz="28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779" name="Line 19"/>
            <p:cNvSpPr>
              <a:spLocks noChangeShapeType="1"/>
            </p:cNvSpPr>
            <p:nvPr/>
          </p:nvSpPr>
          <p:spPr bwMode="auto">
            <a:xfrm>
              <a:off x="16051" y="4526"/>
              <a:ext cx="217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立方体 10"/>
            <p:cNvSpPr/>
            <p:nvPr/>
          </p:nvSpPr>
          <p:spPr>
            <a:xfrm>
              <a:off x="12741" y="5825"/>
              <a:ext cx="1683" cy="1605"/>
            </a:xfrm>
            <a:prstGeom prst="cube">
              <a:avLst/>
            </a:prstGeom>
            <a:solidFill>
              <a:srgbClr val="FCD7A2"/>
            </a:solidFill>
            <a:ln w="9525">
              <a:solidFill>
                <a:schemeClr val="tx1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2" name="直接箭头连接符 11"/>
            <p:cNvCxnSpPr/>
            <p:nvPr/>
          </p:nvCxnSpPr>
          <p:spPr>
            <a:xfrm>
              <a:off x="13583" y="4400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箭头连接符 12"/>
            <p:cNvCxnSpPr/>
            <p:nvPr/>
          </p:nvCxnSpPr>
          <p:spPr>
            <a:xfrm flipV="1">
              <a:off x="13583" y="7423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箭头连接符 13"/>
            <p:cNvCxnSpPr/>
            <p:nvPr/>
          </p:nvCxnSpPr>
          <p:spPr>
            <a:xfrm rot="16200000">
              <a:off x="11980" y="5858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箭头连接符 14"/>
            <p:cNvCxnSpPr/>
            <p:nvPr/>
          </p:nvCxnSpPr>
          <p:spPr>
            <a:xfrm rot="5400000">
              <a:off x="14976" y="5808"/>
              <a:ext cx="0" cy="1585"/>
            </a:xfrm>
            <a:prstGeom prst="straightConnector1">
              <a:avLst/>
            </a:prstGeom>
            <a:ln w="66675">
              <a:solidFill>
                <a:srgbClr val="FF0000"/>
              </a:solidFill>
              <a:tailEnd type="arrow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7782" name="Rectangle 22"/>
          <p:cNvSpPr>
            <a:spLocks noChangeArrowheads="1"/>
          </p:cNvSpPr>
          <p:nvPr/>
        </p:nvSpPr>
        <p:spPr bwMode="auto">
          <a:xfrm>
            <a:off x="899795" y="2557780"/>
            <a:ext cx="5702300" cy="189928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28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浸没在液体中的物体，其上、下表面受到液体对它的压力不同，这就是浮力产生的原因。</a:t>
            </a:r>
            <a:endParaRPr lang="en-US" altLang="zh-CN" sz="2800" dirty="0">
              <a:solidFill>
                <a:srgbClr val="036EB8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7784" name="Text Box 24"/>
          <p:cNvSpPr txBox="1">
            <a:spLocks noChangeArrowheads="1"/>
          </p:cNvSpPr>
          <p:nvPr/>
        </p:nvSpPr>
        <p:spPr bwMode="auto">
          <a:xfrm>
            <a:off x="1706880" y="4383405"/>
            <a:ext cx="3470910" cy="166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lnSpc>
                <a:spcPct val="160000"/>
              </a:lnSpc>
            </a:pPr>
            <a:r>
              <a:rPr lang="en-US" altLang="zh-CN" sz="3600" b="1" i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en-US" sz="3600" b="1" baseline="-25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浮</a:t>
            </a:r>
            <a:r>
              <a:rPr lang="en-US" altLang="zh-CN" sz="36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= </a:t>
            </a:r>
            <a:r>
              <a:rPr lang="en-US" altLang="zh-CN" sz="3600" b="1" i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en-US" sz="3600" b="1" baseline="-25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向上</a:t>
            </a:r>
            <a:r>
              <a:rPr lang="en-US" altLang="zh-CN" sz="36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- </a:t>
            </a:r>
            <a:r>
              <a:rPr lang="en-US" altLang="zh-CN" sz="3600" b="1" i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en-US" sz="3600" b="1" baseline="-25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向下</a:t>
            </a:r>
          </a:p>
          <a:p>
            <a:pPr>
              <a:lnSpc>
                <a:spcPct val="160000"/>
              </a:lnSpc>
            </a:pPr>
            <a:r>
              <a:rPr lang="zh-CN" altLang="en-US" sz="2800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（压力差法）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177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177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177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177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177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177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82" grpId="0"/>
      <p:bldP spid="11778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文本框 103"/>
          <p:cNvSpPr txBox="1"/>
          <p:nvPr/>
        </p:nvSpPr>
        <p:spPr>
          <a:xfrm>
            <a:off x="607695" y="2156460"/>
            <a:ext cx="5860415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1.赛龙舟是我国民间端午节的传统习俗。比赛前,龙舟静止在湖面上受到浮力,该浮力的施力物体是(          )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A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人	          B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龙舟	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C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湖水	          D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船桨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083175" y="3637280"/>
            <a:ext cx="42037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C</a:t>
            </a:r>
            <a:endParaRPr lang="en-US" altLang="en-US" sz="280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5" name="图片 4" descr="&amp;pky97164360601&amp;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110" y="2369185"/>
            <a:ext cx="4994275" cy="33286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50925" y="1151255"/>
            <a:ext cx="100907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/>
              <a:t>2. </a:t>
            </a:r>
            <a:r>
              <a:rPr lang="zh-CN" altLang="en-US" sz="2800"/>
              <a:t>如图，木块静止在水面上，请画出木块所受浮力的示意图。</a:t>
            </a:r>
          </a:p>
        </p:txBody>
      </p:sp>
      <p:pic>
        <p:nvPicPr>
          <p:cNvPr id="100035" name="图片 100035" descr="@@@cc8f6e37-ac07-4628-8d0a-2dbe7a01569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6490" y="3112135"/>
            <a:ext cx="4152265" cy="2649855"/>
          </a:xfrm>
          <a:prstGeom prst="rect">
            <a:avLst/>
          </a:prstGeom>
        </p:spPr>
      </p:pic>
      <p:pic>
        <p:nvPicPr>
          <p:cNvPr id="100037" name="图片 100037" descr="@@@41b98fd2-7dca-48ac-879f-9cdf851200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6490" y="2346960"/>
            <a:ext cx="4152900" cy="341503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44855" y="854710"/>
            <a:ext cx="10963910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如图所示，是</a:t>
            </a:r>
            <a:r>
              <a:rPr lang="en-US" altLang="zh-CN" sz="2800"/>
              <a:t>“</a:t>
            </a:r>
            <a:r>
              <a:rPr lang="zh-CN" altLang="en-US" sz="2800"/>
              <a:t>探究浮力的大小与哪些因素有关</a:t>
            </a:r>
            <a:r>
              <a:rPr lang="en-US" altLang="zh-CN" sz="2800"/>
              <a:t>”</a:t>
            </a:r>
            <a:r>
              <a:rPr lang="zh-CN" altLang="en-US" sz="2800"/>
              <a:t>的实验；</a:t>
            </a:r>
          </a:p>
          <a:p>
            <a:pPr>
              <a:lnSpc>
                <a:spcPct val="100000"/>
              </a:lnSpc>
            </a:pPr>
            <a:endParaRPr lang="zh-CN" altLang="en-US" sz="2800"/>
          </a:p>
          <a:p>
            <a:pPr>
              <a:lnSpc>
                <a:spcPct val="100000"/>
              </a:lnSpc>
            </a:pPr>
            <a:endParaRPr lang="zh-CN" altLang="en-US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1</a:t>
            </a:r>
            <a:r>
              <a:rPr lang="zh-CN" altLang="en-US" sz="2800"/>
              <a:t>）如图甲所示，用弹簧测力计测出物体的重力为</a:t>
            </a:r>
            <a:r>
              <a:rPr lang="en-US" altLang="zh-CN" sz="2800" u="sng"/>
              <a:t>           </a:t>
            </a:r>
            <a:r>
              <a:rPr lang="en-US" altLang="zh-CN" sz="2800"/>
              <a:t>N</a:t>
            </a:r>
            <a:r>
              <a:rPr lang="zh-CN" altLang="en-US" sz="2800"/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2</a:t>
            </a:r>
            <a:r>
              <a:rPr lang="zh-CN" altLang="en-US" sz="2800"/>
              <a:t>）将物体逐渐浸入水中，直至浸没，如图乙、丙、丁所示，记录弹簧测力计示数并分析数据可知：浮力的大小与</a:t>
            </a:r>
            <a:r>
              <a:rPr lang="en-US" altLang="zh-CN" sz="2800"/>
              <a:t>______________________</a:t>
            </a:r>
            <a:r>
              <a:rPr lang="zh-CN" altLang="en-US" sz="2800"/>
              <a:t>有关；</a:t>
            </a:r>
          </a:p>
        </p:txBody>
      </p:sp>
      <p:pic>
        <p:nvPicPr>
          <p:cNvPr id="100019" name="图片 100019" descr="@@@dd525bb6-2987-47fc-adbd-286c16839e7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3275" y="1510030"/>
            <a:ext cx="8044815" cy="265874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749665" y="4168775"/>
            <a:ext cx="10026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2.1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842010" y="6069965"/>
            <a:ext cx="40354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物体浸入液体的体积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44855" y="854710"/>
            <a:ext cx="10963910" cy="547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如图所示，是</a:t>
            </a:r>
            <a:r>
              <a:rPr lang="en-US" altLang="zh-CN" sz="2800"/>
              <a:t>“</a:t>
            </a:r>
            <a:r>
              <a:rPr lang="zh-CN" altLang="en-US" sz="2800"/>
              <a:t>探究浮力的大小与哪些因素有关</a:t>
            </a:r>
            <a:r>
              <a:rPr lang="en-US" altLang="zh-CN" sz="2800"/>
              <a:t>”</a:t>
            </a:r>
            <a:r>
              <a:rPr lang="zh-CN" altLang="en-US" sz="2800"/>
              <a:t>的实验；</a:t>
            </a:r>
          </a:p>
          <a:p>
            <a:pPr>
              <a:lnSpc>
                <a:spcPct val="10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3</a:t>
            </a:r>
            <a:r>
              <a:rPr lang="zh-CN" altLang="en-US" sz="2800"/>
              <a:t>）浸没后，继续缓慢地增大物体在水中的深度，同时记录弹簧测力计的示数和物体下表面的深度；下图能正确反映物体所受浮力</a:t>
            </a:r>
            <a:r>
              <a:rPr lang="en-US" altLang="zh-CN" sz="2800" i="1"/>
              <a:t>F</a:t>
            </a:r>
            <a:r>
              <a:rPr lang="zh-CN" altLang="en-US" sz="2800" i="1" baseline="-25000"/>
              <a:t>浮</a:t>
            </a:r>
            <a:r>
              <a:rPr lang="zh-CN" altLang="en-US" sz="2800"/>
              <a:t>和物体下表面深度</a:t>
            </a:r>
            <a:r>
              <a:rPr lang="en-US" altLang="zh-CN" sz="2800"/>
              <a:t>h</a:t>
            </a:r>
            <a:r>
              <a:rPr lang="zh-CN" altLang="en-US" sz="2800"/>
              <a:t>关系的图像是</a:t>
            </a:r>
            <a:r>
              <a:rPr lang="en-US" altLang="zh-CN" sz="2800" u="sng"/>
              <a:t>           </a:t>
            </a:r>
            <a:r>
              <a:rPr lang="zh-CN" altLang="en-US" sz="2800"/>
              <a:t>；（填序号）</a:t>
            </a:r>
          </a:p>
          <a:p>
            <a:pPr>
              <a:lnSpc>
                <a:spcPct val="150000"/>
              </a:lnSpc>
            </a:pPr>
            <a:endParaRPr lang="zh-CN" altLang="en-US" sz="2800"/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A</a:t>
            </a:r>
            <a:r>
              <a:rPr lang="zh-CN" altLang="en-US" sz="2800"/>
              <a:t>．</a:t>
            </a:r>
            <a:r>
              <a:rPr lang="en-US" altLang="en-US" sz="2800"/>
              <a:t>   </a:t>
            </a:r>
            <a:r>
              <a:rPr lang="en-US" sz="2800"/>
              <a:t>				</a:t>
            </a:r>
            <a:r>
              <a:rPr lang="en-US" altLang="zh-CN" sz="2800"/>
              <a:t>B</a:t>
            </a:r>
            <a:r>
              <a:rPr lang="zh-CN" altLang="en-US" sz="2800"/>
              <a:t>．</a:t>
            </a:r>
            <a:r>
              <a:rPr lang="en-US" altLang="en-US" sz="2800"/>
              <a:t>    </a:t>
            </a:r>
          </a:p>
          <a:p>
            <a:pPr indent="457200">
              <a:lnSpc>
                <a:spcPct val="150000"/>
              </a:lnSpc>
            </a:pPr>
            <a:endParaRPr lang="en-US" altLang="en-US" sz="2800"/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C</a:t>
            </a:r>
            <a:r>
              <a:rPr lang="zh-CN" altLang="en-US" sz="2800"/>
              <a:t>．</a:t>
            </a:r>
            <a:r>
              <a:rPr lang="en-US" altLang="en-US" sz="2800"/>
              <a:t>    </a:t>
            </a:r>
            <a:r>
              <a:rPr lang="en-US" sz="2800"/>
              <a:t>				</a:t>
            </a:r>
            <a:r>
              <a:rPr lang="en-US" altLang="zh-CN" sz="2800"/>
              <a:t>D</a:t>
            </a:r>
            <a:r>
              <a:rPr lang="zh-CN" altLang="en-US" sz="2800"/>
              <a:t>．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5594985" y="3074035"/>
            <a:ext cx="10026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D</a:t>
            </a:r>
          </a:p>
        </p:txBody>
      </p:sp>
      <p:pic>
        <p:nvPicPr>
          <p:cNvPr id="100021" name="图片 100021" descr="@@@772d4bd4-2ecb-412f-b2ed-97f0e0aea8b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1815" y="3657600"/>
            <a:ext cx="1445260" cy="1497965"/>
          </a:xfrm>
          <a:prstGeom prst="rect">
            <a:avLst/>
          </a:prstGeom>
        </p:spPr>
      </p:pic>
      <p:pic>
        <p:nvPicPr>
          <p:cNvPr id="100023" name="图片 100023" descr="@@@e6f5f095-9e4d-4273-8fb3-f7a055d1cb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2165" y="3678555"/>
            <a:ext cx="1453515" cy="1505585"/>
          </a:xfrm>
          <a:prstGeom prst="rect">
            <a:avLst/>
          </a:prstGeom>
        </p:spPr>
      </p:pic>
      <p:pic>
        <p:nvPicPr>
          <p:cNvPr id="100025" name="图片 100025" descr="@@@814d4831-66dc-4e18-95af-804e4ed6ebcd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1815" y="5255895"/>
            <a:ext cx="1444625" cy="1492250"/>
          </a:xfrm>
          <a:prstGeom prst="rect">
            <a:avLst/>
          </a:prstGeom>
        </p:spPr>
      </p:pic>
      <p:pic>
        <p:nvPicPr>
          <p:cNvPr id="100027" name="图片 100027" descr="@@@58518f8a-d132-4f3f-9948-b21f0a3276cb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2165" y="5238115"/>
            <a:ext cx="1452880" cy="151003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44855" y="854710"/>
            <a:ext cx="10963910" cy="52158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如图所示，是</a:t>
            </a:r>
            <a:r>
              <a:rPr lang="en-US" altLang="zh-CN" sz="2800"/>
              <a:t>“</a:t>
            </a:r>
            <a:r>
              <a:rPr lang="zh-CN" altLang="en-US" sz="2800"/>
              <a:t>探究浮力的大小与哪些因素有关</a:t>
            </a:r>
            <a:r>
              <a:rPr lang="en-US" altLang="zh-CN" sz="2800"/>
              <a:t>”</a:t>
            </a:r>
            <a:r>
              <a:rPr lang="zh-CN" altLang="en-US" sz="2800"/>
              <a:t>的实验；</a:t>
            </a:r>
          </a:p>
          <a:p>
            <a:pPr>
              <a:lnSpc>
                <a:spcPct val="100000"/>
              </a:lnSpc>
            </a:pPr>
            <a:endParaRPr lang="zh-CN" altLang="en-US" sz="2800"/>
          </a:p>
          <a:p>
            <a:pPr>
              <a:lnSpc>
                <a:spcPct val="100000"/>
              </a:lnSpc>
            </a:pPr>
            <a:endParaRPr lang="zh-CN" altLang="en-US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4</a:t>
            </a:r>
            <a:r>
              <a:rPr lang="zh-CN" altLang="en-US" sz="2800"/>
              <a:t>）通过分析图中甲、丁、戊可知：当物体排开液体的体积一定时，液体的密度越大，物体所受的浮力</a:t>
            </a:r>
            <a:r>
              <a:rPr lang="en-US" altLang="zh-CN" sz="2800" u="sng"/>
              <a:t>           </a:t>
            </a:r>
            <a:r>
              <a:rPr lang="zh-CN" altLang="en-US" sz="2800"/>
              <a:t>；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</p:txBody>
      </p:sp>
      <p:pic>
        <p:nvPicPr>
          <p:cNvPr id="100019" name="图片 100019" descr="@@@dd525bb6-2987-47fc-adbd-286c16839e7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0970" y="1598930"/>
            <a:ext cx="9370060" cy="309689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181090" y="5351145"/>
            <a:ext cx="10026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越大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44855" y="676910"/>
            <a:ext cx="10963910" cy="39465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如图所示，是</a:t>
            </a:r>
            <a:r>
              <a:rPr lang="en-US" altLang="zh-CN" sz="2800"/>
              <a:t>“</a:t>
            </a:r>
            <a:r>
              <a:rPr lang="zh-CN" altLang="en-US" sz="2800"/>
              <a:t>探究浮力的大小与哪些因素有关</a:t>
            </a:r>
            <a:r>
              <a:rPr lang="en-US" altLang="zh-CN" sz="2800"/>
              <a:t>”</a:t>
            </a:r>
            <a:r>
              <a:rPr lang="zh-CN" altLang="en-US" sz="2800"/>
              <a:t>的实验；</a:t>
            </a:r>
          </a:p>
          <a:p>
            <a:pPr>
              <a:lnSpc>
                <a:spcPct val="100000"/>
              </a:lnSpc>
            </a:pPr>
            <a:endParaRPr lang="zh-CN" altLang="en-US" sz="2800"/>
          </a:p>
          <a:p>
            <a:pPr>
              <a:lnSpc>
                <a:spcPct val="100000"/>
              </a:lnSpc>
            </a:pPr>
            <a:endParaRPr lang="zh-CN" altLang="en-US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5</a:t>
            </a:r>
            <a:r>
              <a:rPr lang="zh-CN" altLang="en-US" sz="2800"/>
              <a:t>）某同学猜想浮力大小可能与物体的密度有关；请你自选实验器材，简要设计实验步骤来证明他的猜想是否正确。</a:t>
            </a:r>
            <a:r>
              <a:rPr lang="en-US" altLang="zh-CN" sz="2800"/>
              <a:t>    </a:t>
            </a:r>
          </a:p>
        </p:txBody>
      </p:sp>
      <p:pic>
        <p:nvPicPr>
          <p:cNvPr id="100019" name="图片 100019" descr="@@@dd525bb6-2987-47fc-adbd-286c16839e7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4130" y="1179195"/>
            <a:ext cx="7064375" cy="233489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44855" y="4487545"/>
            <a:ext cx="10114280" cy="2245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en-US" sz="2800">
                <a:solidFill>
                  <a:srgbClr val="FF0000"/>
                </a:solidFill>
              </a:rPr>
              <a:t>①</a:t>
            </a:r>
            <a:r>
              <a:rPr lang="zh-CN" altLang="en-US" sz="2800">
                <a:solidFill>
                  <a:srgbClr val="FF0000"/>
                </a:solidFill>
              </a:rPr>
              <a:t>取体积相同的铜块和铝块，用弹簧测力计分别测出它们的重力记为</a:t>
            </a:r>
            <a:r>
              <a:rPr lang="en-US" altLang="zh-CN" sz="2800" i="1">
                <a:solidFill>
                  <a:srgbClr val="FF0000"/>
                </a:solidFill>
              </a:rPr>
              <a:t>G</a:t>
            </a:r>
            <a:r>
              <a:rPr lang="en-US" altLang="zh-CN" sz="3200" i="1" baseline="-25000">
                <a:solidFill>
                  <a:srgbClr val="FF0000"/>
                </a:solidFill>
              </a:rPr>
              <a:t>1</a:t>
            </a:r>
            <a:r>
              <a:rPr lang="zh-CN" altLang="en-US" sz="2800">
                <a:solidFill>
                  <a:srgbClr val="FF0000"/>
                </a:solidFill>
              </a:rPr>
              <a:t>、</a:t>
            </a:r>
            <a:r>
              <a:rPr lang="en-US" altLang="zh-CN" sz="2800" i="1">
                <a:solidFill>
                  <a:srgbClr val="FF0000"/>
                </a:solidFill>
              </a:rPr>
              <a:t>G</a:t>
            </a:r>
            <a:r>
              <a:rPr lang="en-US" altLang="zh-CN" sz="3200" i="1" baseline="-25000">
                <a:solidFill>
                  <a:srgbClr val="FF0000"/>
                </a:solidFill>
              </a:rPr>
              <a:t>2</a:t>
            </a:r>
            <a:r>
              <a:rPr lang="zh-CN" altLang="en-US" sz="2800">
                <a:solidFill>
                  <a:srgbClr val="FF0000"/>
                </a:solidFill>
              </a:rPr>
              <a:t>；</a:t>
            </a:r>
          </a:p>
          <a:p>
            <a:pPr algn="l"/>
            <a:r>
              <a:rPr lang="en-US" altLang="en-US" sz="2800">
                <a:solidFill>
                  <a:srgbClr val="FF0000"/>
                </a:solidFill>
              </a:rPr>
              <a:t>②</a:t>
            </a:r>
            <a:r>
              <a:rPr lang="zh-CN" altLang="en-US" sz="2800">
                <a:solidFill>
                  <a:srgbClr val="FF0000"/>
                </a:solidFill>
              </a:rPr>
              <a:t>用弹簧测力计分别挂着它们浸没在水中，金属块不触底，读出弹簧测力计的示数记为</a:t>
            </a:r>
            <a:r>
              <a:rPr lang="en-US" altLang="zh-CN" sz="2800" i="1">
                <a:solidFill>
                  <a:srgbClr val="FF0000"/>
                </a:solidFill>
              </a:rPr>
              <a:t>F</a:t>
            </a:r>
            <a:r>
              <a:rPr lang="en-US" altLang="zh-CN" sz="3200" i="1" baseline="-25000">
                <a:solidFill>
                  <a:srgbClr val="FF0000"/>
                </a:solidFill>
              </a:rPr>
              <a:t>1</a:t>
            </a:r>
            <a:r>
              <a:rPr lang="zh-CN" altLang="en-US" sz="2800">
                <a:solidFill>
                  <a:srgbClr val="FF0000"/>
                </a:solidFill>
              </a:rPr>
              <a:t>、</a:t>
            </a:r>
            <a:r>
              <a:rPr lang="en-US" altLang="zh-CN" sz="2800" i="1">
                <a:solidFill>
                  <a:srgbClr val="FF0000"/>
                </a:solidFill>
              </a:rPr>
              <a:t>F</a:t>
            </a:r>
            <a:r>
              <a:rPr lang="en-US" altLang="zh-CN" sz="3200" i="1" baseline="-25000">
                <a:solidFill>
                  <a:srgbClr val="FF0000"/>
                </a:solidFill>
              </a:rPr>
              <a:t>2</a:t>
            </a:r>
            <a:r>
              <a:rPr lang="zh-CN" altLang="en-US" sz="2800">
                <a:solidFill>
                  <a:srgbClr val="FF0000"/>
                </a:solidFill>
              </a:rPr>
              <a:t>；</a:t>
            </a:r>
          </a:p>
          <a:p>
            <a:pPr algn="l"/>
            <a:r>
              <a:rPr lang="en-US" altLang="en-US" sz="2800">
                <a:solidFill>
                  <a:srgbClr val="FF0000"/>
                </a:solidFill>
              </a:rPr>
              <a:t>③</a:t>
            </a:r>
            <a:r>
              <a:rPr lang="zh-CN" altLang="en-US" sz="2800">
                <a:solidFill>
                  <a:srgbClr val="FF0000"/>
                </a:solidFill>
              </a:rPr>
              <a:t>分析比较</a:t>
            </a:r>
            <a:r>
              <a:rPr lang="en-US" altLang="zh-CN" sz="2800" i="1">
                <a:solidFill>
                  <a:srgbClr val="FF0000"/>
                </a:solidFill>
              </a:rPr>
              <a:t>G</a:t>
            </a:r>
            <a:r>
              <a:rPr lang="en-US" altLang="zh-CN" sz="3200" i="1" baseline="-25000">
                <a:solidFill>
                  <a:srgbClr val="FF0000"/>
                </a:solidFill>
              </a:rPr>
              <a:t>1</a:t>
            </a:r>
            <a:r>
              <a:rPr lang="en-US" altLang="zh-CN" sz="2800" i="1">
                <a:solidFill>
                  <a:srgbClr val="FF0000"/>
                </a:solidFill>
              </a:rPr>
              <a:t>-F</a:t>
            </a:r>
            <a:r>
              <a:rPr lang="en-US" altLang="zh-CN" sz="3200" i="1" baseline="-25000">
                <a:solidFill>
                  <a:srgbClr val="FF0000"/>
                </a:solidFill>
              </a:rPr>
              <a:t>1</a:t>
            </a:r>
            <a:r>
              <a:rPr lang="zh-CN" altLang="en-US" sz="2800">
                <a:solidFill>
                  <a:srgbClr val="FF0000"/>
                </a:solidFill>
              </a:rPr>
              <a:t>和</a:t>
            </a:r>
            <a:r>
              <a:rPr lang="en-US" altLang="zh-CN" sz="2800" i="1">
                <a:solidFill>
                  <a:srgbClr val="FF0000"/>
                </a:solidFill>
              </a:rPr>
              <a:t>G</a:t>
            </a:r>
            <a:r>
              <a:rPr lang="en-US" altLang="zh-CN" sz="3200" i="1" baseline="-25000">
                <a:solidFill>
                  <a:srgbClr val="FF0000"/>
                </a:solidFill>
              </a:rPr>
              <a:t>2</a:t>
            </a:r>
            <a:r>
              <a:rPr lang="en-US" altLang="zh-CN" sz="2800" i="1">
                <a:solidFill>
                  <a:srgbClr val="FF0000"/>
                </a:solidFill>
              </a:rPr>
              <a:t>-F</a:t>
            </a:r>
            <a:r>
              <a:rPr lang="en-US" altLang="zh-CN" sz="3200" i="1" baseline="-25000">
                <a:solidFill>
                  <a:srgbClr val="FF0000"/>
                </a:solidFill>
              </a:rPr>
              <a:t>2</a:t>
            </a:r>
            <a:r>
              <a:rPr lang="zh-CN" altLang="en-US" sz="2800">
                <a:solidFill>
                  <a:srgbClr val="FF0000"/>
                </a:solidFill>
              </a:rPr>
              <a:t>的大小，即可验证猜想。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2968625" y="1472565"/>
            <a:ext cx="2544445" cy="578486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浮力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6751320" y="858520"/>
            <a:ext cx="97790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定义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926465" y="2447925"/>
            <a:ext cx="716280" cy="2560955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浮力</a:t>
            </a:r>
          </a:p>
        </p:txBody>
      </p:sp>
      <p:sp>
        <p:nvSpPr>
          <p:cNvPr id="14" name="左大括号 13"/>
          <p:cNvSpPr/>
          <p:nvPr/>
        </p:nvSpPr>
        <p:spPr>
          <a:xfrm>
            <a:off x="1882140" y="1774190"/>
            <a:ext cx="906145" cy="3750945"/>
          </a:xfrm>
          <a:prstGeom prst="leftBrace">
            <a:avLst/>
          </a:prstGeom>
          <a:ln w="28575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左大括号 7"/>
          <p:cNvSpPr/>
          <p:nvPr/>
        </p:nvSpPr>
        <p:spPr>
          <a:xfrm>
            <a:off x="5785485" y="1129030"/>
            <a:ext cx="876935" cy="1265555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altLang="zh-CN"/>
              <a:t>                                       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998470" y="2941320"/>
            <a:ext cx="2486660" cy="1056259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决定浮力大小的因素</a:t>
            </a:r>
          </a:p>
        </p:txBody>
      </p:sp>
      <p:sp>
        <p:nvSpPr>
          <p:cNvPr id="6" name="左大括号 5"/>
          <p:cNvSpPr/>
          <p:nvPr/>
        </p:nvSpPr>
        <p:spPr>
          <a:xfrm>
            <a:off x="5756275" y="3004185"/>
            <a:ext cx="806450" cy="930910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751320" y="2051050"/>
            <a:ext cx="245364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称重法测浮力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722110" y="2725420"/>
            <a:ext cx="390271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物体浸入液体的体积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722110" y="3629660"/>
            <a:ext cx="215963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液体的密度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968625" y="5195570"/>
            <a:ext cx="3930015" cy="578480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物体受到浮力的原因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25" grpId="0" bldLvl="0" animBg="1"/>
      <p:bldP spid="8" grpId="0" bldLvl="0" animBg="1"/>
      <p:bldP spid="3" grpId="0" bldLvl="0" animBg="1"/>
      <p:bldP spid="6" grpId="0" bldLvl="0" animBg="1"/>
      <p:bldP spid="4" grpId="0" bldLvl="0" animBg="1"/>
      <p:bldP spid="7" grpId="0" bldLvl="0" animBg="1"/>
      <p:bldP spid="11" grpId="0" bldLvl="0" animBg="1"/>
      <p:bldP spid="12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21569067,21558209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569067],&quot;65&quot;:[20205081]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.05,&quot;left&quot;:58.4,&quot;top&quot;:207.2,&quot;width&quot;:884.45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3.7,&quot;left&quot;:58.4,&quot;top&quot;:207.2,&quot;width&quot;:884.45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21.95,&quot;left&quot;:58.4,&quot;top&quot;:178.95,&quot;width&quot;:884.45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558209],&quot;65&quot;:[20205081]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1594</Words>
  <Application>Microsoft Office PowerPoint</Application>
  <PresentationFormat>宽屏</PresentationFormat>
  <Paragraphs>175</Paragraphs>
  <Slides>29</Slides>
  <Notes>5</Notes>
  <HiddenSlides>0</HiddenSlides>
  <MMClips>3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29</vt:i4>
      </vt:variant>
    </vt:vector>
  </HeadingPairs>
  <TitlesOfParts>
    <vt:vector size="37" baseType="lpstr">
      <vt:lpstr>宋体</vt:lpstr>
      <vt:lpstr>微软雅黑</vt:lpstr>
      <vt:lpstr>Arial</vt:lpstr>
      <vt:lpstr>Calibri</vt:lpstr>
      <vt:lpstr>Times New Roman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Administrator</cp:lastModifiedBy>
  <cp:revision>1</cp:revision>
  <dcterms:created xsi:type="dcterms:W3CDTF">2019-06-19T02:08:00Z</dcterms:created>
  <dcterms:modified xsi:type="dcterms:W3CDTF">2025-04-16T08:39:11Z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2052-12.1.0.20305</vt:lpwstr>
  </property>
  <property fmtid="{D5CDD505-2E9C-101B-9397-08002B2CF9AE}" pid="3" name="ICV">
    <vt:lpwstr>BDCA6CC7CC9A40ECAF8CDAC1377E0517_11</vt:lpwstr>
  </property>
</Properties>
</file>