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1.xml" ContentType="application/vnd.openxmlformats-officedocument.presentationml.notesSlide+xml"/>
  <Override PartName="/ppt/tags/tag7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54" r:id="rId3"/>
    <p:sldMasterId id="2147483662" r:id="rId4"/>
    <p:sldMasterId id="2147483665" r:id="rId5"/>
    <p:sldMasterId id="2147483668" r:id="rId6"/>
  </p:sldMasterIdLst>
  <p:notesMasterIdLst>
    <p:notesMasterId r:id="rId35"/>
  </p:notesMasterIdLst>
  <p:sldIdLst>
    <p:sldId id="256" r:id="rId7"/>
    <p:sldId id="287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71" r:id="rId19"/>
    <p:sldId id="272" r:id="rId20"/>
    <p:sldId id="273" r:id="rId21"/>
    <p:sldId id="267" r:id="rId22"/>
    <p:sldId id="269" r:id="rId23"/>
    <p:sldId id="270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1" userDrawn="1">
          <p15:clr>
            <a:srgbClr val="A4A3A4"/>
          </p15:clr>
        </p15:guide>
        <p15:guide id="2" pos="387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614" y="72"/>
      </p:cViewPr>
      <p:guideLst>
        <p:guide orient="horz" pos="2151"/>
        <p:guide pos="387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后作业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课后作业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数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征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声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前言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67982" y="28888"/>
            <a:ext cx="139811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前</a:t>
            </a:r>
            <a:r>
              <a:rPr lang="en-US" altLang="zh-CN" sz="2935" b="1">
                <a:solidFill>
                  <a:schemeClr val="bg1"/>
                </a:solidFill>
              </a:rPr>
              <a:t>  </a:t>
            </a:r>
            <a:r>
              <a:rPr lang="zh-CN" altLang="en-US" sz="2935" b="1">
                <a:solidFill>
                  <a:schemeClr val="bg1"/>
                </a:solidFill>
              </a:rPr>
              <a:t>言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导入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导入新课</a:t>
            </a:r>
            <a:endParaRPr lang="en-US" altLang="zh-CN" sz="293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讲授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讲授新课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习题解析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习题解析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堂小结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课堂小结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sv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heme" Target="../theme/theme4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mailto:2215568525@qq.com" TargetMode="External"/><Relationship Id="rId5" Type="http://schemas.openxmlformats.org/officeDocument/2006/relationships/image" Target="../media/image2.jpeg"/><Relationship Id="rId4" Type="http://schemas.openxmlformats.org/officeDocument/2006/relationships/tags" Target="../tags/tag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矩形 169"/>
          <p:cNvSpPr/>
          <p:nvPr userDrawn="1"/>
        </p:nvSpPr>
        <p:spPr>
          <a:xfrm>
            <a:off x="0" y="1303655"/>
            <a:ext cx="12192000" cy="4018280"/>
          </a:xfrm>
          <a:prstGeom prst="rect">
            <a:avLst/>
          </a:prstGeom>
          <a:solidFill>
            <a:srgbClr val="008D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cs typeface="+mn-ea"/>
              <a:sym typeface="+mn-lt"/>
            </a:endParaRP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sp>
        <p:nvSpPr>
          <p:cNvPr id="242" name="文本框 241"/>
          <p:cNvSpPr txBox="1"/>
          <p:nvPr userDrawn="1"/>
        </p:nvSpPr>
        <p:spPr>
          <a:xfrm>
            <a:off x="7773670" y="5741035"/>
            <a:ext cx="113157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物理</a:t>
            </a:r>
          </a:p>
        </p:txBody>
      </p:sp>
      <p:grpSp>
        <p:nvGrpSpPr>
          <p:cNvPr id="247" name="组合 246"/>
          <p:cNvGrpSpPr/>
          <p:nvPr userDrawn="1"/>
        </p:nvGrpSpPr>
        <p:grpSpPr>
          <a:xfrm>
            <a:off x="8905114" y="5773420"/>
            <a:ext cx="636061" cy="514985"/>
            <a:chOff x="3590" y="9087"/>
            <a:chExt cx="1042" cy="815"/>
          </a:xfrm>
        </p:grpSpPr>
        <p:sp>
          <p:nvSpPr>
            <p:cNvPr id="245" name="椭圆 244"/>
            <p:cNvSpPr/>
            <p:nvPr userDrawn="1"/>
          </p:nvSpPr>
          <p:spPr>
            <a:xfrm>
              <a:off x="3590" y="9087"/>
              <a:ext cx="815" cy="815"/>
            </a:xfrm>
            <a:prstGeom prst="ellips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5"/>
            </a:p>
          </p:txBody>
        </p:sp>
        <p:sp>
          <p:nvSpPr>
            <p:cNvPr id="246" name="文本框 245"/>
            <p:cNvSpPr txBox="1"/>
            <p:nvPr userDrawn="1"/>
          </p:nvSpPr>
          <p:spPr>
            <a:xfrm>
              <a:off x="3590" y="9130"/>
              <a:ext cx="1042" cy="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5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RJ</a:t>
              </a:r>
            </a:p>
          </p:txBody>
        </p:sp>
      </p:grpSp>
      <p:sp>
        <p:nvSpPr>
          <p:cNvPr id="243" name="文本框 242"/>
          <p:cNvSpPr txBox="1"/>
          <p:nvPr userDrawn="1"/>
        </p:nvSpPr>
        <p:spPr>
          <a:xfrm>
            <a:off x="9469755" y="5741035"/>
            <a:ext cx="22796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八年级下册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:/LOGO/木牍中考logo/木牍中考logo效果图/木牍中考logo-5%蓝-11.png木牍中考logo-5%蓝-11"/>
          <p:cNvPicPr>
            <a:picLocks noChangeAspect="1"/>
          </p:cNvPicPr>
          <p:nvPr userDrawn="1"/>
        </p:nvPicPr>
        <p:blipFill>
          <a:blip r:embed="rId4"/>
          <a:srcRect r="25347" b="26975"/>
          <a:stretch>
            <a:fillRect/>
          </a:stretch>
        </p:blipFill>
        <p:spPr>
          <a:xfrm>
            <a:off x="8159750" y="2906395"/>
            <a:ext cx="4032250" cy="3945255"/>
          </a:xfrm>
          <a:prstGeom prst="rect">
            <a:avLst/>
          </a:prstGeom>
        </p:spPr>
      </p:pic>
      <p:sp>
        <p:nvSpPr>
          <p:cNvPr id="17" name="矩形 16"/>
          <p:cNvSpPr/>
          <p:nvPr userDrawn="1"/>
        </p:nvSpPr>
        <p:spPr>
          <a:xfrm>
            <a:off x="635" y="0"/>
            <a:ext cx="1428115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75" name="文本框 74"/>
          <p:cNvSpPr txBox="1"/>
          <p:nvPr userDrawn="1"/>
        </p:nvSpPr>
        <p:spPr>
          <a:xfrm>
            <a:off x="156210" y="1054735"/>
            <a:ext cx="111696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76" name="文本框 75"/>
          <p:cNvSpPr txBox="1"/>
          <p:nvPr userDrawn="1"/>
        </p:nvSpPr>
        <p:spPr>
          <a:xfrm>
            <a:off x="185420" y="2625090"/>
            <a:ext cx="105854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756021" y="2327928"/>
            <a:ext cx="2936104" cy="607259"/>
            <a:chOff x="4408" y="1365"/>
            <a:chExt cx="5038" cy="100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5966" y="1365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导入新课</a:t>
              </a:r>
              <a:endParaRPr lang="en-US" altLang="zh-CN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endParaRPr>
            </a:p>
          </p:txBody>
        </p:sp>
        <p:sp>
          <p:nvSpPr>
            <p:cNvPr id="4" name="文本框 3"/>
            <p:cNvSpPr txBox="1"/>
            <p:nvPr userDrawn="1"/>
          </p:nvSpPr>
          <p:spPr>
            <a:xfrm>
              <a:off x="4408" y="1425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600" y="1564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464907" y="2345984"/>
            <a:ext cx="2936104" cy="571149"/>
            <a:chOff x="4408" y="2978"/>
            <a:chExt cx="5038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5966" y="2978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讲授新课</a:t>
              </a: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4408" y="2978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5600" y="3120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2756021" y="3678464"/>
            <a:ext cx="2936104" cy="571149"/>
            <a:chOff x="4408" y="5262"/>
            <a:chExt cx="5038" cy="949"/>
          </a:xfrm>
        </p:grpSpPr>
        <p:sp>
          <p:nvSpPr>
            <p:cNvPr id="15" name="文本框 14"/>
            <p:cNvSpPr txBox="1"/>
            <p:nvPr/>
          </p:nvSpPr>
          <p:spPr>
            <a:xfrm>
              <a:off x="5966" y="5262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习题解析</a:t>
              </a:r>
            </a:p>
          </p:txBody>
        </p:sp>
        <p:sp>
          <p:nvSpPr>
            <p:cNvPr id="44" name="文本框 43"/>
            <p:cNvSpPr txBox="1"/>
            <p:nvPr userDrawn="1"/>
          </p:nvSpPr>
          <p:spPr>
            <a:xfrm>
              <a:off x="4408" y="5262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1" name="矩形 50"/>
            <p:cNvSpPr/>
            <p:nvPr userDrawn="1"/>
          </p:nvSpPr>
          <p:spPr>
            <a:xfrm>
              <a:off x="5600" y="5429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464907" y="3678464"/>
            <a:ext cx="2936104" cy="571149"/>
            <a:chOff x="4408" y="8000"/>
            <a:chExt cx="5038" cy="949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5966" y="8000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课堂小结</a:t>
              </a:r>
            </a:p>
          </p:txBody>
        </p:sp>
        <p:sp>
          <p:nvSpPr>
            <p:cNvPr id="45" name="文本框 44"/>
            <p:cNvSpPr txBox="1"/>
            <p:nvPr userDrawn="1"/>
          </p:nvSpPr>
          <p:spPr>
            <a:xfrm>
              <a:off x="4408" y="8000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53" name="矩形 52"/>
            <p:cNvSpPr/>
            <p:nvPr userDrawn="1"/>
          </p:nvSpPr>
          <p:spPr>
            <a:xfrm>
              <a:off x="5600" y="8142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pic>
        <p:nvPicPr>
          <p:cNvPr id="9" name="图片 8" descr="数学书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8084" y="4436786"/>
            <a:ext cx="839220" cy="866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108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9" name="同侧圆角矩形 28"/>
          <p:cNvSpPr/>
          <p:nvPr userDrawn="1"/>
        </p:nvSpPr>
        <p:spPr>
          <a:xfrm rot="16200000">
            <a:off x="891272" y="-944880"/>
            <a:ext cx="619125" cy="2493645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3333650"/>
            <a:ext cx="12191999" cy="3517092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" name="矩形 1"/>
          <p:cNvSpPr/>
          <p:nvPr userDrawn="1"/>
        </p:nvSpPr>
        <p:spPr>
          <a:xfrm>
            <a:off x="1656645" y="648183"/>
            <a:ext cx="8859659" cy="5000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600" sx="104000" sy="104000" algn="ctr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6" name="矩形 5"/>
          <p:cNvSpPr/>
          <p:nvPr userDrawn="1"/>
        </p:nvSpPr>
        <p:spPr>
          <a:xfrm>
            <a:off x="2388235" y="3527425"/>
            <a:ext cx="3207385" cy="1363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sz="1375" dirty="0" err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微信扫码加学科专属客服，及时获取更多一手优质教学资源</a:t>
            </a:r>
            <a:r>
              <a:rPr lang="zh-CN" altLang="en-US" sz="137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r>
              <a:rPr sz="1375" dirty="0" err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进入安徽语文教研服务群，与省内一线优秀教师实时交流教学教研信息</a:t>
            </a:r>
            <a:r>
              <a:rPr sz="137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……</a:t>
            </a:r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6086474" y="1310047"/>
            <a:ext cx="0" cy="3796710"/>
          </a:xfrm>
          <a:prstGeom prst="line">
            <a:avLst/>
          </a:prstGeom>
          <a:ln w="19050">
            <a:solidFill>
              <a:srgbClr val="FE97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 userDrawn="1"/>
        </p:nvSpPr>
        <p:spPr>
          <a:xfrm>
            <a:off x="6755765" y="3527425"/>
            <a:ext cx="2880995" cy="1363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7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此码为</a:t>
            </a:r>
            <a:r>
              <a:rPr lang="zh-CN" sz="137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课件使用</a:t>
            </a:r>
            <a:r>
              <a:rPr lang="zh-CN" altLang="en-US" sz="137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反馈</a:t>
            </a:r>
            <a:r>
              <a:rPr lang="zh-CN" sz="137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的相关问卷</a:t>
            </a:r>
            <a:r>
              <a:rPr lang="zh-CN" altLang="en-US" sz="137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，扫码填写即有机会获得奖品。</a:t>
            </a:r>
            <a:endParaRPr lang="en-US" altLang="zh-CN" sz="1375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37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您的意见，我们认真在听；</a:t>
            </a:r>
            <a:endParaRPr lang="en-US" altLang="zh-CN" sz="1375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375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您的问题，我们全力解决。</a:t>
            </a: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418349" y="5976838"/>
            <a:ext cx="4476750" cy="316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70" b="0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为广大师生提供优质产品，为基础教育发展贡献力量</a:t>
            </a:r>
            <a:endParaRPr lang="zh-CN" altLang="en-US" sz="1470" dirty="0">
              <a:solidFill>
                <a:schemeClr val="bg1"/>
              </a:solidFill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5228053" y="5976838"/>
            <a:ext cx="0" cy="338554"/>
          </a:xfrm>
          <a:prstGeom prst="line">
            <a:avLst/>
          </a:prstGeom>
          <a:ln w="19050">
            <a:solidFill>
              <a:srgbClr val="FE97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 userDrawn="1"/>
        </p:nvGrpSpPr>
        <p:grpSpPr>
          <a:xfrm>
            <a:off x="1945640" y="5847715"/>
            <a:ext cx="3207860" cy="648970"/>
            <a:chOff x="1020" y="310"/>
            <a:chExt cx="7564" cy="1643"/>
          </a:xfrm>
        </p:grpSpPr>
        <p:pic>
          <p:nvPicPr>
            <p:cNvPr id="19" name="图片 18" descr="E:/LOGO/木牍中考logo/木牍中考logo效果图/2023新logo-换字体/木牍中考logo-字体_logo-白.png木牍中考logo-字体_logo-白"/>
            <p:cNvPicPr>
              <a:picLocks noChangeAspect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>
            <a:xfrm>
              <a:off x="1020" y="678"/>
              <a:ext cx="3503" cy="907"/>
            </a:xfrm>
            <a:prstGeom prst="rect">
              <a:avLst/>
            </a:prstGeom>
          </p:spPr>
        </p:pic>
        <p:pic>
          <p:nvPicPr>
            <p:cNvPr id="20" name="图片 19" descr="C:/Users/Administrator/Desktop/课时A计划-03.png课时A计划-03"/>
            <p:cNvPicPr>
              <a:picLocks noChangeAspect="1"/>
            </p:cNvPicPr>
            <p:nvPr userDrawn="1"/>
          </p:nvPicPr>
          <p:blipFill>
            <a:blip r:embed="rId6"/>
            <a:srcRect t="70" b="70"/>
            <a:stretch>
              <a:fillRect/>
            </a:stretch>
          </p:blipFill>
          <p:spPr>
            <a:xfrm>
              <a:off x="4313" y="310"/>
              <a:ext cx="4271" cy="1643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 userDrawn="1"/>
        </p:nvSpPr>
        <p:spPr>
          <a:xfrm>
            <a:off x="2777490" y="1088390"/>
            <a:ext cx="2428240" cy="600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5" b="1" dirty="0">
                <a:solidFill>
                  <a:srgbClr val="008D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物理学科专属客服</a:t>
            </a: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3276600" y="1849120"/>
            <a:ext cx="1430020" cy="1443990"/>
            <a:chOff x="10711521" y="4959555"/>
            <a:chExt cx="1119497" cy="1120837"/>
          </a:xfrm>
        </p:grpSpPr>
        <p:sp>
          <p:nvSpPr>
            <p:cNvPr id="24" name="直角三角形 23"/>
            <p:cNvSpPr/>
            <p:nvPr userDrawn="1"/>
          </p:nvSpPr>
          <p:spPr>
            <a:xfrm>
              <a:off x="10711521" y="4960895"/>
              <a:ext cx="1119497" cy="1119497"/>
            </a:xfrm>
            <a:prstGeom prst="rt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/>
            </a:p>
          </p:txBody>
        </p:sp>
        <p:sp>
          <p:nvSpPr>
            <p:cNvPr id="25" name="直角三角形 24"/>
            <p:cNvSpPr/>
            <p:nvPr userDrawn="1"/>
          </p:nvSpPr>
          <p:spPr>
            <a:xfrm rot="10800000">
              <a:off x="10711521" y="4959555"/>
              <a:ext cx="1119497" cy="1119497"/>
            </a:xfrm>
            <a:prstGeom prst="rtTriangl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/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>
            <a:off x="7480935" y="1849120"/>
            <a:ext cx="1430020" cy="1443990"/>
            <a:chOff x="10711521" y="4959555"/>
            <a:chExt cx="1119497" cy="1120837"/>
          </a:xfrm>
        </p:grpSpPr>
        <p:sp>
          <p:nvSpPr>
            <p:cNvPr id="29" name="直角三角形 28"/>
            <p:cNvSpPr/>
            <p:nvPr userDrawn="1"/>
          </p:nvSpPr>
          <p:spPr>
            <a:xfrm>
              <a:off x="10711521" y="4960895"/>
              <a:ext cx="1119497" cy="1119497"/>
            </a:xfrm>
            <a:prstGeom prst="rtTriangl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/>
            </a:p>
          </p:txBody>
        </p:sp>
        <p:sp>
          <p:nvSpPr>
            <p:cNvPr id="30" name="直角三角形 29"/>
            <p:cNvSpPr/>
            <p:nvPr userDrawn="1"/>
          </p:nvSpPr>
          <p:spPr>
            <a:xfrm rot="10800000">
              <a:off x="10711521" y="4959555"/>
              <a:ext cx="1119497" cy="1119497"/>
            </a:xfrm>
            <a:prstGeom prst="rt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/>
            </a:p>
          </p:txBody>
        </p:sp>
      </p:grpSp>
      <p:sp>
        <p:nvSpPr>
          <p:cNvPr id="32" name="矩形 31"/>
          <p:cNvSpPr/>
          <p:nvPr userDrawn="1"/>
        </p:nvSpPr>
        <p:spPr>
          <a:xfrm>
            <a:off x="7262812" y="1088390"/>
            <a:ext cx="1866900" cy="600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205" b="1" dirty="0">
                <a:solidFill>
                  <a:srgbClr val="008D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课件使用反馈</a:t>
            </a:r>
          </a:p>
        </p:txBody>
      </p:sp>
      <p:pic>
        <p:nvPicPr>
          <p:cNvPr id="16" name="图片 15" descr="E:/LOGO/企业微信/企业微信各学科码/物化生-中考.jpg物化生-中考"/>
          <p:cNvPicPr>
            <a:picLocks noChangeAspect="1"/>
          </p:cNvPicPr>
          <p:nvPr userDrawn="1"/>
        </p:nvPicPr>
        <p:blipFill>
          <a:blip r:embed="rId7"/>
          <a:srcRect t="35" b="35"/>
          <a:stretch>
            <a:fillRect/>
          </a:stretch>
        </p:blipFill>
        <p:spPr>
          <a:xfrm>
            <a:off x="3314859" y="1895386"/>
            <a:ext cx="1353505" cy="135318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图片 2" descr="C:\Users\Administrator\Desktop\物理.png物理"/>
          <p:cNvPicPr>
            <a:picLocks noChangeAspect="1"/>
          </p:cNvPicPr>
          <p:nvPr userDrawn="1"/>
        </p:nvPicPr>
        <p:blipFill>
          <a:blip r:embed="rId8"/>
          <a:srcRect l="7891" t="7694" r="7562" b="7412"/>
          <a:stretch>
            <a:fillRect/>
          </a:stretch>
        </p:blipFill>
        <p:spPr>
          <a:xfrm>
            <a:off x="7526655" y="1901190"/>
            <a:ext cx="1341120" cy="134683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" y="0"/>
            <a:ext cx="2370686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4" name="文本框 3"/>
          <p:cNvSpPr txBox="1"/>
          <p:nvPr userDrawn="1"/>
        </p:nvSpPr>
        <p:spPr>
          <a:xfrm>
            <a:off x="581116" y="2424823"/>
            <a:ext cx="1029970" cy="319532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5505" b="1" spc="600" dirty="0">
                <a:solidFill>
                  <a:schemeClr val="bg1"/>
                </a:solidFill>
              </a:rPr>
              <a:t>有奖征稿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1944914" y="798287"/>
            <a:ext cx="10247086" cy="53412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sx="103000" sy="103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3" name="文本框 2"/>
          <p:cNvSpPr txBox="1"/>
          <p:nvPr userDrawn="1"/>
        </p:nvSpPr>
        <p:spPr>
          <a:xfrm>
            <a:off x="2704514" y="1080954"/>
            <a:ext cx="9153658" cy="4125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zh-CN" sz="2205" b="1" kern="1200" dirty="0">
                <a:solidFill>
                  <a:srgbClr val="036EB8"/>
                </a:solidFill>
                <a:effectLst/>
                <a:latin typeface="+mj-ea"/>
                <a:ea typeface="+mj-ea"/>
                <a:cs typeface="+mn-cs"/>
              </a:rPr>
              <a:t>征集内容</a:t>
            </a:r>
          </a:p>
          <a:p>
            <a:pPr>
              <a:lnSpc>
                <a:spcPct val="160000"/>
              </a:lnSpc>
            </a:pPr>
            <a:r>
              <a:rPr lang="zh-CN" altLang="zh-CN" sz="1835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原创题：</a:t>
            </a:r>
            <a:r>
              <a:rPr lang="zh-CN" altLang="zh-CN" sz="1835" b="1" dirty="0">
                <a:effectLst/>
                <a:latin typeface="+mj-ea"/>
                <a:ea typeface="+mj-ea"/>
                <a:sym typeface="+mn-ea"/>
              </a:rPr>
              <a:t>优质原创（标明学科、年级、课时）</a:t>
            </a:r>
            <a:endParaRPr lang="zh-CN" altLang="zh-CN" sz="1835" kern="1200" dirty="0">
              <a:solidFill>
                <a:schemeClr val="tx1"/>
              </a:solidFill>
              <a:effectLst/>
              <a:latin typeface="+mj-ea"/>
              <a:ea typeface="+mj-ea"/>
              <a:cs typeface="+mn-cs"/>
            </a:endParaRPr>
          </a:p>
          <a:p>
            <a:pPr>
              <a:lnSpc>
                <a:spcPct val="160000"/>
              </a:lnSpc>
            </a:pPr>
            <a:r>
              <a:rPr lang="zh-CN" altLang="zh-CN" sz="1835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优质原创课件：期中、期末、专题、中考复习等优质原创课件</a:t>
            </a:r>
          </a:p>
          <a:p>
            <a:pPr>
              <a:lnSpc>
                <a:spcPct val="160000"/>
              </a:lnSpc>
              <a:spcBef>
                <a:spcPts val="1800"/>
              </a:spcBef>
            </a:pPr>
            <a:r>
              <a:rPr lang="zh-CN" altLang="zh-CN" sz="2205" b="1" kern="1200" dirty="0">
                <a:solidFill>
                  <a:srgbClr val="036EB8"/>
                </a:solidFill>
                <a:effectLst/>
                <a:latin typeface="+mj-ea"/>
                <a:ea typeface="+mj-ea"/>
                <a:cs typeface="+mn-cs"/>
              </a:rPr>
              <a:t>投稿事宜</a:t>
            </a:r>
          </a:p>
          <a:p>
            <a:pPr>
              <a:lnSpc>
                <a:spcPct val="160000"/>
              </a:lnSpc>
            </a:pPr>
            <a:r>
              <a:rPr lang="zh-CN" altLang="zh-CN" sz="1835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投稿邮箱：</a:t>
            </a:r>
            <a:r>
              <a:rPr lang="en-US" altLang="zh-CN" sz="1835" b="1" u="sng" kern="1200" dirty="0">
                <a:solidFill>
                  <a:srgbClr val="006EB8"/>
                </a:solidFill>
                <a:effectLst/>
                <a:latin typeface="+mj-ea"/>
                <a:ea typeface="+mj-ea"/>
                <a:cs typeface="+mn-cs"/>
                <a:hlinkClick r:id="rId6"/>
              </a:rPr>
              <a:t>2215568525@qq.com</a:t>
            </a:r>
            <a:endParaRPr lang="zh-CN" altLang="zh-CN" sz="1835" b="1" u="sng" kern="1200" dirty="0">
              <a:solidFill>
                <a:srgbClr val="006EB8"/>
              </a:solidFill>
              <a:effectLst/>
              <a:latin typeface="+mj-ea"/>
              <a:ea typeface="+mj-ea"/>
              <a:cs typeface="+mn-cs"/>
            </a:endParaRPr>
          </a:p>
          <a:p>
            <a:pPr>
              <a:lnSpc>
                <a:spcPct val="160000"/>
              </a:lnSpc>
            </a:pPr>
            <a:r>
              <a:rPr lang="zh-CN" altLang="en-US" sz="1835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联系电话</a:t>
            </a:r>
            <a:r>
              <a:rPr lang="zh-CN" altLang="zh-CN" sz="1835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：</a:t>
            </a:r>
            <a:r>
              <a:rPr lang="en-US" altLang="zh-CN" sz="1835" b="1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0551-65985616 </a:t>
            </a:r>
            <a:endParaRPr lang="zh-CN" altLang="zh-CN" sz="1835" b="1" kern="1200" dirty="0">
              <a:solidFill>
                <a:schemeClr val="tx1"/>
              </a:solidFill>
              <a:effectLst/>
              <a:latin typeface="+mj-ea"/>
              <a:ea typeface="+mj-ea"/>
              <a:cs typeface="+mn-cs"/>
            </a:endParaRPr>
          </a:p>
          <a:p>
            <a:pPr>
              <a:lnSpc>
                <a:spcPct val="160000"/>
              </a:lnSpc>
            </a:pPr>
            <a:r>
              <a:rPr lang="zh-CN" altLang="zh-CN" sz="1835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投稿时，</a:t>
            </a:r>
            <a:r>
              <a:rPr lang="zh-CN" altLang="zh-CN" sz="1835" b="1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务必写清联系方式</a:t>
            </a:r>
            <a:r>
              <a:rPr lang="zh-CN" altLang="zh-CN" sz="1835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。我司在收稿后</a:t>
            </a:r>
            <a:r>
              <a:rPr lang="en-US" altLang="zh-CN" sz="1835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7</a:t>
            </a:r>
            <a:r>
              <a:rPr lang="zh-CN" altLang="zh-CN" sz="1835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个工作日内，反馈稿件意见。</a:t>
            </a:r>
            <a:endParaRPr lang="en-US" altLang="zh-CN" sz="1835" kern="1200" dirty="0">
              <a:solidFill>
                <a:schemeClr val="tx1"/>
              </a:solidFill>
              <a:effectLst/>
              <a:latin typeface="+mj-ea"/>
              <a:ea typeface="+mj-ea"/>
              <a:cs typeface="+mn-cs"/>
            </a:endParaRPr>
          </a:p>
          <a:p>
            <a:pPr>
              <a:lnSpc>
                <a:spcPct val="160000"/>
              </a:lnSpc>
            </a:pPr>
            <a:r>
              <a:rPr lang="zh-CN" altLang="zh-CN" sz="1835" kern="1200" dirty="0">
                <a:solidFill>
                  <a:schemeClr val="tx1"/>
                </a:solidFill>
                <a:effectLst/>
                <a:latin typeface="+mj-ea"/>
                <a:ea typeface="+mj-ea"/>
                <a:cs typeface="+mn-cs"/>
              </a:rPr>
              <a:t>参与即有机会获得精美礼品！</a:t>
            </a:r>
            <a:endParaRPr lang="zh-CN" altLang="zh-CN" sz="1650" kern="1200" dirty="0">
              <a:solidFill>
                <a:schemeClr val="tx1"/>
              </a:solidFill>
              <a:effectLst/>
              <a:latin typeface="+mj-ea"/>
              <a:ea typeface="+mj-ea"/>
              <a:cs typeface="+mn-cs"/>
            </a:endParaRPr>
          </a:p>
        </p:txBody>
      </p:sp>
      <p:pic>
        <p:nvPicPr>
          <p:cNvPr id="6" name="图片 5" descr="木牍中考logo-字体_中间logo-黄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7"/>
          <a:srcRect l="40525" r="34736"/>
          <a:stretch>
            <a:fillRect/>
          </a:stretch>
        </p:blipFill>
        <p:spPr>
          <a:xfrm>
            <a:off x="551815" y="1317625"/>
            <a:ext cx="1058400" cy="1107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声明-0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13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10" Type="http://schemas.openxmlformats.org/officeDocument/2006/relationships/tags" Target="../tags/tag24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tags" Target="../tags/tag44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5" Type="http://schemas.openxmlformats.org/officeDocument/2006/relationships/tags" Target="../tags/tag37.xml"/><Relationship Id="rId10" Type="http://schemas.openxmlformats.org/officeDocument/2006/relationships/tags" Target="../tags/tag42.xml"/><Relationship Id="rId4" Type="http://schemas.openxmlformats.org/officeDocument/2006/relationships/tags" Target="../tags/tag36.xml"/><Relationship Id="rId9" Type="http://schemas.openxmlformats.org/officeDocument/2006/relationships/tags" Target="../tags/tag4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tags" Target="../tags/tag57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12" Type="http://schemas.openxmlformats.org/officeDocument/2006/relationships/tags" Target="../tags/tag56.xml"/><Relationship Id="rId17" Type="http://schemas.openxmlformats.org/officeDocument/2006/relationships/tags" Target="../tags/tag61.xml"/><Relationship Id="rId2" Type="http://schemas.openxmlformats.org/officeDocument/2006/relationships/tags" Target="../tags/tag46.xml"/><Relationship Id="rId16" Type="http://schemas.openxmlformats.org/officeDocument/2006/relationships/tags" Target="../tags/tag60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tags" Target="../tags/tag55.xml"/><Relationship Id="rId5" Type="http://schemas.openxmlformats.org/officeDocument/2006/relationships/tags" Target="../tags/tag49.xml"/><Relationship Id="rId15" Type="http://schemas.openxmlformats.org/officeDocument/2006/relationships/tags" Target="../tags/tag59.xml"/><Relationship Id="rId10" Type="http://schemas.openxmlformats.org/officeDocument/2006/relationships/tags" Target="../tags/tag54.xml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4" Type="http://schemas.openxmlformats.org/officeDocument/2006/relationships/tags" Target="../tags/tag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66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1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7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8.xm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1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文本框 173"/>
          <p:cNvSpPr txBox="1"/>
          <p:nvPr userDrawn="1"/>
        </p:nvSpPr>
        <p:spPr>
          <a:xfrm>
            <a:off x="0" y="2767965"/>
            <a:ext cx="1219200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9.3  </a:t>
            </a:r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大气压强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1419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大气压的测量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6175" y="212569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04875" y="197040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演示</a:t>
            </a:r>
            <a:r>
              <a:rPr lang="en-US" altLang="zh-CN" sz="2800"/>
              <a:t>  </a:t>
            </a:r>
            <a:r>
              <a:rPr lang="zh-CN" altLang="en-US" sz="2800"/>
              <a:t>大气压的测量</a:t>
            </a:r>
          </a:p>
        </p:txBody>
      </p:sp>
      <p:pic>
        <p:nvPicPr>
          <p:cNvPr id="10" name="图片 9" descr="u=2092230099,3639859613&amp;fm=26&amp;gp=0"/>
          <p:cNvPicPr>
            <a:picLocks noChangeAspect="1"/>
          </p:cNvPicPr>
          <p:nvPr/>
        </p:nvPicPr>
        <p:blipFill>
          <a:blip r:embed="rId3"/>
          <a:srcRect b="10606"/>
          <a:stretch>
            <a:fillRect/>
          </a:stretch>
        </p:blipFill>
        <p:spPr>
          <a:xfrm>
            <a:off x="4866005" y="2597150"/>
            <a:ext cx="6667500" cy="277558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899795" y="2760345"/>
            <a:ext cx="3889375" cy="250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根据大气压所能托起液柱的最大高度，我们就能精确地测量出大气压的数值。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1419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大气压的测量</a:t>
            </a:r>
          </a:p>
        </p:txBody>
      </p:sp>
      <p:pic>
        <p:nvPicPr>
          <p:cNvPr id="3" name="实验9-4大气压的测量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1480" y="2571115"/>
            <a:ext cx="6491605" cy="3778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76175" y="2125692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904875" y="197040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演示</a:t>
            </a:r>
            <a:r>
              <a:rPr lang="en-US" altLang="zh-CN" sz="2800"/>
              <a:t>  </a:t>
            </a:r>
            <a:r>
              <a:rPr lang="zh-CN" altLang="en-US" sz="2800"/>
              <a:t>大气压的测量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8" name="矩形 7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899795" y="1025525"/>
            <a:ext cx="31419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大气压的测量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899795" y="2468245"/>
            <a:ext cx="6480175" cy="233045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结论：</a:t>
            </a:r>
            <a:endParaRPr lang="en-US" altLang="zh-CN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、内外水银面的高度差为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760mm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、玻璃管倾斜，竖直高度差不发生变化</a:t>
            </a:r>
          </a:p>
          <a:p>
            <a:pPr>
              <a:lnSpc>
                <a:spcPct val="130000"/>
              </a:lnSpc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、该实验运用了转换法</a:t>
            </a:r>
            <a:endParaRPr lang="en-US" altLang="zh-CN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33360" y="1026160"/>
            <a:ext cx="3149600" cy="5169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1"/>
          <p:cNvGrpSpPr/>
          <p:nvPr/>
        </p:nvGrpSpPr>
        <p:grpSpPr>
          <a:xfrm>
            <a:off x="376175" y="275878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899795" y="5124450"/>
            <a:ext cx="72739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由于该实验最早于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1643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年由意大利物理学家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托里拆利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及其同伴首次完成，该实验又被叫做</a:t>
            </a:r>
            <a:r>
              <a:rPr lang="zh-CN" altLang="en-US" sz="24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托里拆利实验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378715" y="5405467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76175" y="2125692"/>
            <a:ext cx="295322" cy="210471"/>
            <a:chOff x="435463" y="1226414"/>
            <a:chExt cx="295380" cy="210512"/>
          </a:xfrm>
        </p:grpSpPr>
        <p:sp>
          <p:nvSpPr>
            <p:cNvPr id="13" name="矩形 1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904875" y="197040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演示</a:t>
            </a:r>
            <a:r>
              <a:rPr lang="en-US" altLang="zh-CN" sz="2800"/>
              <a:t>  </a:t>
            </a:r>
            <a:r>
              <a:rPr lang="zh-CN" altLang="en-US" sz="2800"/>
              <a:t>大气压的测量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1419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大气压的测量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6175" y="2125692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904875" y="197040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演示</a:t>
            </a:r>
            <a:r>
              <a:rPr lang="en-US" altLang="zh-CN" sz="2800"/>
              <a:t>  </a:t>
            </a:r>
            <a:r>
              <a:rPr lang="zh-CN" altLang="en-US" sz="2800"/>
              <a:t>大气压的测量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06450" y="2701925"/>
            <a:ext cx="596836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思考与讨论：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如果实验中向玻璃管中装水银时混入了空气会影响实验结果吗？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06450" y="4664710"/>
            <a:ext cx="605980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accent5"/>
                </a:solidFill>
              </a:rPr>
              <a:t>答：若实验中向玻璃管装入水银时混入了空气会导致实际测定结果偏小。</a:t>
            </a:r>
          </a:p>
        </p:txBody>
      </p:sp>
      <p:grpSp>
        <p:nvGrpSpPr>
          <p:cNvPr id="14" name="Group 4"/>
          <p:cNvGrpSpPr/>
          <p:nvPr>
            <p:custDataLst>
              <p:tags r:id="rId2"/>
            </p:custDataLst>
          </p:nvPr>
        </p:nvGrpSpPr>
        <p:grpSpPr>
          <a:xfrm>
            <a:off x="6526108" y="1407016"/>
            <a:ext cx="5048673" cy="4210711"/>
            <a:chOff x="0" y="0"/>
            <a:chExt cx="2592" cy="2544"/>
          </a:xfrm>
        </p:grpSpPr>
        <p:sp>
          <p:nvSpPr>
            <p:cNvPr id="15" name="AutoShape 5"/>
            <p:cNvSpPr/>
            <p:nvPr>
              <p:custDataLst>
                <p:tags r:id="rId3"/>
              </p:custDataLst>
            </p:nvPr>
          </p:nvSpPr>
          <p:spPr>
            <a:xfrm>
              <a:off x="48" y="192"/>
              <a:ext cx="576" cy="288"/>
            </a:xfrm>
            <a:prstGeom prst="wedgeRectCallout">
              <a:avLst>
                <a:gd name="adj1" fmla="val 79690"/>
                <a:gd name="adj2" fmla="val 36806"/>
              </a:avLst>
            </a:prstGeom>
            <a:noFill/>
            <a:ln w="9525" cap="flat" cmpd="sng">
              <a:solidFill>
                <a:schemeClr val="accent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/>
            <a:lstStyle/>
            <a:p>
              <a:pPr algn="ctr">
                <a:buFont typeface="Arial" panose="020B0604020202020204" pitchFamily="34" charset="0"/>
              </a:pPr>
              <a:endParaRPr lang="zh-CN" sz="3200" b="1"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grpSp>
          <p:nvGrpSpPr>
            <p:cNvPr id="16" name="Group 6"/>
            <p:cNvGrpSpPr/>
            <p:nvPr>
              <p:custDataLst>
                <p:tags r:id="rId4"/>
              </p:custDataLst>
            </p:nvPr>
          </p:nvGrpSpPr>
          <p:grpSpPr>
            <a:xfrm>
              <a:off x="0" y="0"/>
              <a:ext cx="2592" cy="2544"/>
              <a:chOff x="0" y="0"/>
              <a:chExt cx="2592" cy="2544"/>
            </a:xfrm>
          </p:grpSpPr>
          <p:sp>
            <p:nvSpPr>
              <p:cNvPr id="17" name="Text Box 7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728" y="1248"/>
                <a:ext cx="864" cy="35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algn="ctr">
                  <a:spcBef>
                    <a:spcPct val="50000"/>
                  </a:spcBef>
                  <a:buFont typeface="Arial" panose="020B0604020202020204" pitchFamily="34" charset="0"/>
                </a:pPr>
                <a:r>
                  <a:rPr lang="en-US" altLang="zh-CN" sz="3200" b="1">
                    <a:solidFill>
                      <a:srgbClr val="FF0000"/>
                    </a:solidFill>
                    <a:latin typeface="华文楷体" panose="02010600040101010101" charset="-122"/>
                    <a:ea typeface="华文楷体" panose="02010600040101010101" charset="-122"/>
                  </a:rPr>
                  <a:t>0.76m</a:t>
                </a:r>
              </a:p>
            </p:txBody>
          </p:sp>
          <p:grpSp>
            <p:nvGrpSpPr>
              <p:cNvPr id="18" name="Group 8"/>
              <p:cNvGrpSpPr/>
              <p:nvPr>
                <p:custDataLst>
                  <p:tags r:id="rId6"/>
                </p:custDataLst>
              </p:nvPr>
            </p:nvGrpSpPr>
            <p:grpSpPr>
              <a:xfrm>
                <a:off x="528" y="1872"/>
                <a:ext cx="1104" cy="672"/>
                <a:chOff x="0" y="0"/>
                <a:chExt cx="816" cy="672"/>
              </a:xfrm>
            </p:grpSpPr>
            <p:sp>
              <p:nvSpPr>
                <p:cNvPr id="19" name="Rectangle 9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0" y="240"/>
                  <a:ext cx="816" cy="432"/>
                </a:xfrm>
                <a:prstGeom prst="rect">
                  <a:avLst/>
                </a:prstGeom>
                <a:solidFill>
                  <a:schemeClr val="folHlink"/>
                </a:solidFill>
                <a:ln w="9525" cap="flat" cmpd="sng">
                  <a:solidFill>
                    <a:schemeClr val="tx2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>
                    <a:buFont typeface="Arial" panose="020B0604020202020204" pitchFamily="34" charset="0"/>
                  </a:pPr>
                  <a:endParaRPr lang="zh-CN" sz="2400" b="1">
                    <a:latin typeface="华文楷体" panose="02010600040101010101" charset="-122"/>
                    <a:ea typeface="华文楷体" panose="02010600040101010101" charset="-122"/>
                  </a:endParaRPr>
                </a:p>
              </p:txBody>
            </p:sp>
            <p:sp>
              <p:nvSpPr>
                <p:cNvPr id="20" name="Rectangle 10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0" y="0"/>
                  <a:ext cx="816" cy="240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tx2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>
                    <a:buFont typeface="Arial" panose="020B0604020202020204" pitchFamily="34" charset="0"/>
                  </a:pPr>
                  <a:endParaRPr lang="zh-CN" sz="2400" b="1">
                    <a:latin typeface="华文楷体" panose="02010600040101010101" charset="-122"/>
                    <a:ea typeface="华文楷体" panose="02010600040101010101" charset="-122"/>
                  </a:endParaRPr>
                </a:p>
              </p:txBody>
            </p:sp>
          </p:grpSp>
          <p:grpSp>
            <p:nvGrpSpPr>
              <p:cNvPr id="21" name="Group 11"/>
              <p:cNvGrpSpPr/>
              <p:nvPr>
                <p:custDataLst>
                  <p:tags r:id="rId7"/>
                </p:custDataLst>
              </p:nvPr>
            </p:nvGrpSpPr>
            <p:grpSpPr>
              <a:xfrm>
                <a:off x="768" y="336"/>
                <a:ext cx="48" cy="2016"/>
                <a:chOff x="0" y="0"/>
                <a:chExt cx="48" cy="2016"/>
              </a:xfrm>
            </p:grpSpPr>
            <p:sp>
              <p:nvSpPr>
                <p:cNvPr id="22" name="Rectangle 12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0" y="288"/>
                  <a:ext cx="48" cy="1728"/>
                </a:xfrm>
                <a:prstGeom prst="rect">
                  <a:avLst/>
                </a:prstGeom>
                <a:solidFill>
                  <a:schemeClr val="folHlink"/>
                </a:solidFill>
                <a:ln w="9525" cap="flat" cmpd="sng">
                  <a:solidFill>
                    <a:schemeClr val="tx2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>
                    <a:buFont typeface="Arial" panose="020B0604020202020204" pitchFamily="34" charset="0"/>
                  </a:pPr>
                  <a:endParaRPr lang="zh-CN" sz="2400" b="1">
                    <a:latin typeface="华文楷体" panose="02010600040101010101" charset="-122"/>
                    <a:ea typeface="华文楷体" panose="02010600040101010101" charset="-122"/>
                  </a:endParaRPr>
                </a:p>
              </p:txBody>
            </p:sp>
            <p:sp>
              <p:nvSpPr>
                <p:cNvPr id="23" name="Rectangle 13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0" y="0"/>
                  <a:ext cx="48" cy="288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tx2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>
                    <a:buFont typeface="Arial" panose="020B0604020202020204" pitchFamily="34" charset="0"/>
                  </a:pPr>
                  <a:endParaRPr lang="zh-CN" sz="2400" b="1">
                    <a:latin typeface="华文楷体" panose="02010600040101010101" charset="-122"/>
                    <a:ea typeface="华文楷体" panose="02010600040101010101" charset="-122"/>
                  </a:endParaRPr>
                </a:p>
              </p:txBody>
            </p:sp>
          </p:grpSp>
          <p:sp>
            <p:nvSpPr>
              <p:cNvPr id="24" name="Line 14"/>
              <p:cNvSpPr/>
              <p:nvPr>
                <p:custDataLst>
                  <p:tags r:id="rId8"/>
                </p:custDataLst>
              </p:nvPr>
            </p:nvSpPr>
            <p:spPr>
              <a:xfrm>
                <a:off x="816" y="624"/>
                <a:ext cx="672" cy="0"/>
              </a:xfrm>
              <a:prstGeom prst="line">
                <a:avLst/>
              </a:prstGeom>
              <a:ln w="9525" cap="rnd" cmpd="sng">
                <a:solidFill>
                  <a:schemeClr val="tx2"/>
                </a:solidFill>
                <a:prstDash val="sys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5" name="Line 15"/>
              <p:cNvSpPr/>
              <p:nvPr>
                <p:custDataLst>
                  <p:tags r:id="rId9"/>
                </p:custDataLst>
              </p:nvPr>
            </p:nvSpPr>
            <p:spPr>
              <a:xfrm flipH="1">
                <a:off x="1536" y="624"/>
                <a:ext cx="0" cy="1488"/>
              </a:xfrm>
              <a:prstGeom prst="line">
                <a:avLst/>
              </a:prstGeom>
              <a:ln w="9525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6" name="AutoShape 16"/>
              <p:cNvSpPr/>
              <p:nvPr>
                <p:custDataLst>
                  <p:tags r:id="rId10"/>
                </p:custDataLst>
              </p:nvPr>
            </p:nvSpPr>
            <p:spPr>
              <a:xfrm>
                <a:off x="1632" y="624"/>
                <a:ext cx="240" cy="1488"/>
              </a:xfrm>
              <a:prstGeom prst="rightBrace">
                <a:avLst>
                  <a:gd name="adj1" fmla="val 51637"/>
                  <a:gd name="adj2" fmla="val 50000"/>
                </a:avLst>
              </a:prstGeom>
              <a:noFill/>
              <a:ln w="9525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>
                  <a:buFont typeface="Arial" panose="020B0604020202020204" pitchFamily="34" charset="0"/>
                </a:pPr>
                <a:endParaRPr lang="zh-CN" sz="2400" b="1">
                  <a:latin typeface="华文楷体" panose="02010600040101010101" charset="-122"/>
                  <a:ea typeface="华文楷体" panose="02010600040101010101" charset="-122"/>
                </a:endParaRPr>
              </a:p>
            </p:txBody>
          </p:sp>
          <p:sp>
            <p:nvSpPr>
              <p:cNvPr id="27" name="Rectangle 17"/>
              <p:cNvSpPr/>
              <p:nvPr>
                <p:custDataLst>
                  <p:tags r:id="rId11"/>
                </p:custDataLst>
              </p:nvPr>
            </p:nvSpPr>
            <p:spPr>
              <a:xfrm>
                <a:off x="1200" y="720"/>
                <a:ext cx="48" cy="1632"/>
              </a:xfrm>
              <a:prstGeom prst="rect">
                <a:avLst/>
              </a:prstGeom>
              <a:solidFill>
                <a:schemeClr val="folHlink"/>
              </a:solidFill>
              <a:ln w="9525" cap="flat" cmpd="sng">
                <a:solidFill>
                  <a:schemeClr val="tx2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>
                  <a:buFont typeface="Arial" panose="020B0604020202020204" pitchFamily="34" charset="0"/>
                </a:pPr>
                <a:endParaRPr lang="zh-CN" sz="2400" b="1">
                  <a:latin typeface="华文楷体" panose="02010600040101010101" charset="-122"/>
                  <a:ea typeface="华文楷体" panose="02010600040101010101" charset="-122"/>
                </a:endParaRPr>
              </a:p>
            </p:txBody>
          </p:sp>
          <p:sp>
            <p:nvSpPr>
              <p:cNvPr id="28" name="Rectangle 18"/>
              <p:cNvSpPr/>
              <p:nvPr>
                <p:custDataLst>
                  <p:tags r:id="rId12"/>
                </p:custDataLst>
              </p:nvPr>
            </p:nvSpPr>
            <p:spPr>
              <a:xfrm>
                <a:off x="1200" y="336"/>
                <a:ext cx="48" cy="384"/>
              </a:xfrm>
              <a:prstGeom prst="rect">
                <a:avLst/>
              </a:prstGeom>
              <a:solidFill>
                <a:srgbClr val="3399FF"/>
              </a:solidFill>
              <a:ln w="9525" cap="flat" cmpd="sng">
                <a:solidFill>
                  <a:schemeClr val="tx2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>
                  <a:buFont typeface="Arial" panose="020B0604020202020204" pitchFamily="34" charset="0"/>
                </a:pPr>
                <a:endParaRPr lang="zh-CN" sz="2400" b="1">
                  <a:latin typeface="华文楷体" panose="02010600040101010101" charset="-122"/>
                  <a:ea typeface="华文楷体" panose="02010600040101010101" charset="-122"/>
                </a:endParaRPr>
              </a:p>
            </p:txBody>
          </p:sp>
          <p:sp>
            <p:nvSpPr>
              <p:cNvPr id="29" name="AutoShape 19"/>
              <p:cNvSpPr/>
              <p:nvPr>
                <p:custDataLst>
                  <p:tags r:id="rId13"/>
                </p:custDataLst>
              </p:nvPr>
            </p:nvSpPr>
            <p:spPr>
              <a:xfrm>
                <a:off x="1584" y="0"/>
                <a:ext cx="1008" cy="336"/>
              </a:xfrm>
              <a:prstGeom prst="wedgeRectCallout">
                <a:avLst>
                  <a:gd name="adj1" fmla="val -87301"/>
                  <a:gd name="adj2" fmla="val 77380"/>
                </a:avLst>
              </a:prstGeom>
              <a:noFill/>
              <a:ln w="9525" cap="flat" cmpd="sng">
                <a:solidFill>
                  <a:schemeClr val="accent2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pPr algn="ctr">
                  <a:buFont typeface="Arial" panose="020B0604020202020204" pitchFamily="34" charset="0"/>
                </a:pPr>
                <a:r>
                  <a:rPr lang="zh-CN" altLang="en-US" sz="3200" b="1">
                    <a:latin typeface="华文楷体" panose="02010600040101010101" charset="-122"/>
                    <a:ea typeface="华文楷体" panose="02010600040101010101" charset="-122"/>
                  </a:rPr>
                  <a:t>少量空气</a:t>
                </a:r>
              </a:p>
            </p:txBody>
          </p:sp>
          <p:sp>
            <p:nvSpPr>
              <p:cNvPr id="30" name="Text Box 20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0" y="192"/>
                <a:ext cx="720" cy="353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algn="ctr">
                  <a:spcBef>
                    <a:spcPct val="50000"/>
                  </a:spcBef>
                  <a:buFont typeface="Arial" panose="020B0604020202020204" pitchFamily="34" charset="0"/>
                </a:pPr>
                <a:r>
                  <a:rPr lang="zh-CN" altLang="en-US" sz="3200" b="1">
                    <a:latin typeface="华文楷体" panose="02010600040101010101" charset="-122"/>
                    <a:ea typeface="华文楷体" panose="02010600040101010101" charset="-122"/>
                  </a:rPr>
                  <a:t>真空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1419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大气压的测量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6175" y="2125692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904875" y="197040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演示</a:t>
            </a:r>
            <a:r>
              <a:rPr lang="en-US" altLang="zh-CN" sz="2800"/>
              <a:t>  </a:t>
            </a:r>
            <a:r>
              <a:rPr lang="zh-CN" altLang="en-US" sz="2800"/>
              <a:t>大气压的测量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80440" y="2563495"/>
            <a:ext cx="579374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思考与讨论：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使用不同粗细的玻璃管，水银管中的高度又会如何变化？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19810" y="4613910"/>
            <a:ext cx="623760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accent5"/>
                </a:solidFill>
              </a:rPr>
              <a:t>答：使用的玻璃管的粗细不会影响实验的结果，水银柱高度始终为</a:t>
            </a:r>
            <a:r>
              <a:rPr lang="en-US" altLang="zh-CN" sz="2800">
                <a:solidFill>
                  <a:schemeClr val="accent5"/>
                </a:solidFill>
              </a:rPr>
              <a:t>760mm</a:t>
            </a:r>
            <a:r>
              <a:rPr lang="zh-CN" altLang="en-US" sz="2800">
                <a:solidFill>
                  <a:schemeClr val="accent5"/>
                </a:solidFill>
              </a:rPr>
              <a:t>。</a:t>
            </a:r>
          </a:p>
        </p:txBody>
      </p:sp>
      <p:grpSp>
        <p:nvGrpSpPr>
          <p:cNvPr id="24595" name="Group 32"/>
          <p:cNvGrpSpPr/>
          <p:nvPr>
            <p:custDataLst>
              <p:tags r:id="rId2"/>
            </p:custDataLst>
          </p:nvPr>
        </p:nvGrpSpPr>
        <p:grpSpPr>
          <a:xfrm>
            <a:off x="7573011" y="1643821"/>
            <a:ext cx="3810847" cy="3956081"/>
            <a:chOff x="0" y="0"/>
            <a:chExt cx="1873" cy="2352"/>
          </a:xfrm>
        </p:grpSpPr>
        <p:grpSp>
          <p:nvGrpSpPr>
            <p:cNvPr id="15379" name="Group 19"/>
            <p:cNvGrpSpPr/>
            <p:nvPr>
              <p:custDataLst>
                <p:tags r:id="rId3"/>
              </p:custDataLst>
            </p:nvPr>
          </p:nvGrpSpPr>
          <p:grpSpPr>
            <a:xfrm>
              <a:off x="0" y="0"/>
              <a:ext cx="1296" cy="2352"/>
              <a:chOff x="0" y="0"/>
              <a:chExt cx="1296" cy="2352"/>
            </a:xfrm>
          </p:grpSpPr>
          <p:sp>
            <p:nvSpPr>
              <p:cNvPr id="15380" name="Rectangle 20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1872"/>
                <a:ext cx="1296" cy="480"/>
              </a:xfrm>
              <a:prstGeom prst="rect">
                <a:avLst/>
              </a:prstGeom>
              <a:solidFill>
                <a:schemeClr val="folHlink"/>
              </a:solidFill>
              <a:ln w="9525" cap="flat" cmpd="sng">
                <a:solidFill>
                  <a:schemeClr val="tx2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>
                  <a:buFont typeface="Arial" panose="020B0604020202020204" pitchFamily="34" charset="0"/>
                </a:pPr>
                <a:endParaRPr lang="zh-CN" sz="24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381" name="Rectangle 21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1728"/>
                <a:ext cx="1296" cy="144"/>
              </a:xfrm>
              <a:prstGeom prst="rect">
                <a:avLst/>
              </a:prstGeom>
              <a:noFill/>
              <a:ln w="9525" cap="flat" cmpd="sng">
                <a:solidFill>
                  <a:schemeClr val="tx2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>
                  <a:buFont typeface="Arial" panose="020B0604020202020204" pitchFamily="34" charset="0"/>
                </a:pPr>
                <a:endParaRPr lang="zh-CN" sz="24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382" name="Rectangle 22"/>
              <p:cNvSpPr/>
              <p:nvPr>
                <p:custDataLst>
                  <p:tags r:id="rId8"/>
                </p:custDataLst>
              </p:nvPr>
            </p:nvSpPr>
            <p:spPr>
              <a:xfrm>
                <a:off x="336" y="384"/>
                <a:ext cx="48" cy="1632"/>
              </a:xfrm>
              <a:prstGeom prst="rect">
                <a:avLst/>
              </a:prstGeom>
              <a:solidFill>
                <a:schemeClr val="folHlink"/>
              </a:solidFill>
              <a:ln w="9525" cap="flat" cmpd="sng">
                <a:solidFill>
                  <a:schemeClr val="tx2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>
                  <a:buFont typeface="Arial" panose="020B0604020202020204" pitchFamily="34" charset="0"/>
                </a:pPr>
                <a:endParaRPr lang="zh-CN" sz="24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383" name="Rectangle 23"/>
              <p:cNvSpPr/>
              <p:nvPr>
                <p:custDataLst>
                  <p:tags r:id="rId9"/>
                </p:custDataLst>
              </p:nvPr>
            </p:nvSpPr>
            <p:spPr>
              <a:xfrm>
                <a:off x="720" y="0"/>
                <a:ext cx="192" cy="384"/>
              </a:xfrm>
              <a:prstGeom prst="rect">
                <a:avLst/>
              </a:prstGeom>
              <a:noFill/>
              <a:ln w="9525" cap="flat" cmpd="sng">
                <a:solidFill>
                  <a:schemeClr val="tx2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>
                  <a:buFont typeface="Arial" panose="020B0604020202020204" pitchFamily="34" charset="0"/>
                </a:pPr>
                <a:endParaRPr lang="zh-CN" sz="24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384" name="Rectangle 24"/>
              <p:cNvSpPr/>
              <p:nvPr>
                <p:custDataLst>
                  <p:tags r:id="rId10"/>
                </p:custDataLst>
              </p:nvPr>
            </p:nvSpPr>
            <p:spPr>
              <a:xfrm>
                <a:off x="720" y="384"/>
                <a:ext cx="192" cy="1632"/>
              </a:xfrm>
              <a:prstGeom prst="rect">
                <a:avLst/>
              </a:prstGeom>
              <a:solidFill>
                <a:schemeClr val="folHlink"/>
              </a:solidFill>
              <a:ln w="9525" cap="flat" cmpd="sng">
                <a:solidFill>
                  <a:schemeClr val="tx2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>
                  <a:buFont typeface="Arial" panose="020B0604020202020204" pitchFamily="34" charset="0"/>
                </a:pPr>
                <a:endParaRPr lang="zh-CN" sz="24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385" name="Rectangle 25"/>
              <p:cNvSpPr/>
              <p:nvPr>
                <p:custDataLst>
                  <p:tags r:id="rId11"/>
                </p:custDataLst>
              </p:nvPr>
            </p:nvSpPr>
            <p:spPr>
              <a:xfrm>
                <a:off x="336" y="0"/>
                <a:ext cx="48" cy="384"/>
              </a:xfrm>
              <a:prstGeom prst="rect">
                <a:avLst/>
              </a:prstGeom>
              <a:noFill/>
              <a:ln w="9525" cap="flat" cmpd="sng">
                <a:solidFill>
                  <a:schemeClr val="tx2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>
                  <a:buFont typeface="Arial" panose="020B0604020202020204" pitchFamily="34" charset="0"/>
                </a:pPr>
                <a:endParaRPr lang="zh-CN" sz="24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5386" name="Line 26"/>
              <p:cNvSpPr/>
              <p:nvPr>
                <p:custDataLst>
                  <p:tags r:id="rId12"/>
                </p:custDataLst>
              </p:nvPr>
            </p:nvSpPr>
            <p:spPr>
              <a:xfrm>
                <a:off x="384" y="384"/>
                <a:ext cx="336" cy="0"/>
              </a:xfrm>
              <a:prstGeom prst="line">
                <a:avLst/>
              </a:prstGeom>
              <a:ln w="9525" cap="rnd" cmpd="sng">
                <a:solidFill>
                  <a:schemeClr val="tx2"/>
                </a:solidFill>
                <a:prstDash val="sysDot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  <p:sp>
          <p:nvSpPr>
            <p:cNvPr id="15387" name="Rectangle 30"/>
            <p:cNvSpPr/>
            <p:nvPr>
              <p:custDataLst>
                <p:tags r:id="rId4"/>
              </p:custDataLst>
            </p:nvPr>
          </p:nvSpPr>
          <p:spPr>
            <a:xfrm>
              <a:off x="960" y="384"/>
              <a:ext cx="48" cy="1488"/>
            </a:xfrm>
            <a:prstGeom prst="rightBrace">
              <a:avLst>
                <a:gd name="adj1" fmla="val 258189"/>
                <a:gd name="adj2" fmla="val 50000"/>
              </a:avLst>
            </a:prstGeom>
            <a:noFill/>
            <a:ln w="9525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marL="342900" indent="-342900" algn="just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l"/>
              </a:pPr>
              <a:endParaRPr lang="zh-CN" sz="3735" b="1"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5388" name="Text Box 31"/>
            <p:cNvSpPr txBox="1"/>
            <p:nvPr>
              <p:custDataLst>
                <p:tags r:id="rId5"/>
              </p:custDataLst>
            </p:nvPr>
          </p:nvSpPr>
          <p:spPr>
            <a:xfrm>
              <a:off x="1056" y="960"/>
              <a:ext cx="817" cy="34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 algn="ctr">
                <a:spcBef>
                  <a:spcPct val="50000"/>
                </a:spcBef>
                <a:buFont typeface="Arial" panose="020B0604020202020204" pitchFamily="34" charset="0"/>
              </a:pPr>
              <a:r>
                <a:rPr lang="en-US" altLang="zh-CN" sz="3200" b="1">
                  <a:solidFill>
                    <a:srgbClr val="FF33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760mm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1419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大气压的测量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6175" y="2125692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904875" y="197040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演示</a:t>
            </a:r>
            <a:r>
              <a:rPr lang="en-US" altLang="zh-CN" sz="2800"/>
              <a:t>  </a:t>
            </a:r>
            <a:r>
              <a:rPr lang="zh-CN" altLang="en-US" sz="2800"/>
              <a:t>大气压的测量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81075" y="2701925"/>
            <a:ext cx="579374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思考与讨论：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 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实验过程中向上提或向下压玻璃管，水银柱的高度会发生变化吗？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71550" y="4664710"/>
            <a:ext cx="580263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accent5"/>
                </a:solidFill>
              </a:rPr>
              <a:t>答：水银柱的高度不会发生变化，始终保持</a:t>
            </a:r>
            <a:r>
              <a:rPr lang="en-US" altLang="zh-CN" sz="2800">
                <a:solidFill>
                  <a:schemeClr val="accent5"/>
                </a:solidFill>
              </a:rPr>
              <a:t>760mm</a:t>
            </a:r>
            <a:r>
              <a:rPr lang="zh-CN" altLang="en-US" sz="2800">
                <a:solidFill>
                  <a:schemeClr val="accent5"/>
                </a:solidFill>
              </a:rPr>
              <a:t>的高度。</a:t>
            </a:r>
          </a:p>
        </p:txBody>
      </p:sp>
      <p:grpSp>
        <p:nvGrpSpPr>
          <p:cNvPr id="39" name="组合 38"/>
          <p:cNvGrpSpPr/>
          <p:nvPr>
            <p:custDataLst>
              <p:tags r:id="rId2"/>
            </p:custDataLst>
          </p:nvPr>
        </p:nvGrpSpPr>
        <p:grpSpPr>
          <a:xfrm>
            <a:off x="7136130" y="1189990"/>
            <a:ext cx="4228465" cy="4870450"/>
            <a:chOff x="14113" y="3215"/>
            <a:chExt cx="5160" cy="5918"/>
          </a:xfrm>
        </p:grpSpPr>
        <p:grpSp>
          <p:nvGrpSpPr>
            <p:cNvPr id="12" name="Group 5"/>
            <p:cNvGrpSpPr/>
            <p:nvPr>
              <p:custDataLst>
                <p:tags r:id="rId3"/>
              </p:custDataLst>
            </p:nvPr>
          </p:nvGrpSpPr>
          <p:grpSpPr>
            <a:xfrm>
              <a:off x="14113" y="3613"/>
              <a:ext cx="5160" cy="5520"/>
              <a:chOff x="672" y="816"/>
              <a:chExt cx="2064" cy="2208"/>
            </a:xfrm>
          </p:grpSpPr>
          <p:grpSp>
            <p:nvGrpSpPr>
              <p:cNvPr id="13" name="Group 6"/>
              <p:cNvGrpSpPr/>
              <p:nvPr>
                <p:custDataLst>
                  <p:tags r:id="rId10"/>
                </p:custDataLst>
              </p:nvPr>
            </p:nvGrpSpPr>
            <p:grpSpPr>
              <a:xfrm>
                <a:off x="672" y="2352"/>
                <a:ext cx="1104" cy="672"/>
                <a:chOff x="672" y="2352"/>
                <a:chExt cx="816" cy="672"/>
              </a:xfrm>
            </p:grpSpPr>
            <p:sp>
              <p:nvSpPr>
                <p:cNvPr id="31" name="Rectangle 7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672" y="2592"/>
                  <a:ext cx="816" cy="432"/>
                </a:xfrm>
                <a:prstGeom prst="rect">
                  <a:avLst/>
                </a:prstGeom>
                <a:solidFill>
                  <a:schemeClr val="folHlink"/>
                </a:solidFill>
                <a:ln w="9525" cap="flat" cmpd="sng">
                  <a:solidFill>
                    <a:schemeClr val="tx2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2" name="Rectangle 8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672" y="2352"/>
                  <a:ext cx="816" cy="240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tx2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3" name="Group 9"/>
              <p:cNvGrpSpPr/>
              <p:nvPr>
                <p:custDataLst>
                  <p:tags r:id="rId11"/>
                </p:custDataLst>
              </p:nvPr>
            </p:nvGrpSpPr>
            <p:grpSpPr>
              <a:xfrm>
                <a:off x="912" y="816"/>
                <a:ext cx="48" cy="2016"/>
                <a:chOff x="2208" y="288"/>
                <a:chExt cx="48" cy="2016"/>
              </a:xfrm>
            </p:grpSpPr>
            <p:sp>
              <p:nvSpPr>
                <p:cNvPr id="34" name="Rectangle 10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2208" y="576"/>
                  <a:ext cx="48" cy="1728"/>
                </a:xfrm>
                <a:prstGeom prst="rect">
                  <a:avLst/>
                </a:prstGeom>
                <a:solidFill>
                  <a:schemeClr val="folHlink"/>
                </a:solidFill>
                <a:ln w="9525" cap="flat" cmpd="sng">
                  <a:solidFill>
                    <a:schemeClr val="tx2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5" name="Rectangle 11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2208" y="288"/>
                  <a:ext cx="48" cy="288"/>
                </a:xfrm>
                <a:prstGeom prst="rect">
                  <a:avLst/>
                </a:prstGeom>
                <a:noFill/>
                <a:ln w="9525" cap="flat" cmpd="sng">
                  <a:solidFill>
                    <a:schemeClr val="tx2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36" name="AutoShape 17"/>
              <p:cNvSpPr/>
              <p:nvPr>
                <p:custDataLst>
                  <p:tags r:id="rId12"/>
                </p:custDataLst>
              </p:nvPr>
            </p:nvSpPr>
            <p:spPr>
              <a:xfrm>
                <a:off x="1776" y="1104"/>
                <a:ext cx="240" cy="1488"/>
              </a:xfrm>
              <a:prstGeom prst="rightBrace">
                <a:avLst>
                  <a:gd name="adj1" fmla="val 51637"/>
                  <a:gd name="adj2" fmla="val 50000"/>
                </a:avLst>
              </a:prstGeom>
              <a:noFill/>
              <a:ln w="28575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Text Box 1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872" y="1728"/>
                <a:ext cx="864" cy="25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zh-CN" sz="28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76cm</a:t>
                </a:r>
              </a:p>
            </p:txBody>
          </p:sp>
        </p:grpSp>
        <p:sp>
          <p:nvSpPr>
            <p:cNvPr id="38" name="Rectangle 10"/>
            <p:cNvSpPr/>
            <p:nvPr>
              <p:custDataLst>
                <p:tags r:id="rId4"/>
              </p:custDataLst>
            </p:nvPr>
          </p:nvSpPr>
          <p:spPr>
            <a:xfrm>
              <a:off x="15373" y="4372"/>
              <a:ext cx="120" cy="4320"/>
            </a:xfrm>
            <a:prstGeom prst="rect">
              <a:avLst/>
            </a:prstGeom>
            <a:solidFill>
              <a:schemeClr val="folHlink"/>
            </a:solidFill>
            <a:ln w="9525" cap="flat" cmpd="sng">
              <a:solidFill>
                <a:schemeClr val="tx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0" name="Rectangle 11"/>
            <p:cNvSpPr/>
            <p:nvPr>
              <p:custDataLst>
                <p:tags r:id="rId5"/>
              </p:custDataLst>
            </p:nvPr>
          </p:nvSpPr>
          <p:spPr>
            <a:xfrm>
              <a:off x="15373" y="3215"/>
              <a:ext cx="120" cy="1119"/>
            </a:xfrm>
            <a:prstGeom prst="rect">
              <a:avLst/>
            </a:prstGeom>
            <a:noFill/>
            <a:ln w="9525" cap="flat" cmpd="sng">
              <a:solidFill>
                <a:schemeClr val="tx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1" name="Rectangle 10"/>
            <p:cNvSpPr/>
            <p:nvPr>
              <p:custDataLst>
                <p:tags r:id="rId6"/>
              </p:custDataLst>
            </p:nvPr>
          </p:nvSpPr>
          <p:spPr>
            <a:xfrm>
              <a:off x="15925" y="4371"/>
              <a:ext cx="120" cy="4628"/>
            </a:xfrm>
            <a:prstGeom prst="rect">
              <a:avLst/>
            </a:prstGeom>
            <a:solidFill>
              <a:schemeClr val="folHlink"/>
            </a:solidFill>
            <a:ln w="9525" cap="flat" cmpd="sng">
              <a:solidFill>
                <a:schemeClr val="tx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2" name="Rectangle 11"/>
            <p:cNvSpPr/>
            <p:nvPr>
              <p:custDataLst>
                <p:tags r:id="rId7"/>
              </p:custDataLst>
            </p:nvPr>
          </p:nvSpPr>
          <p:spPr>
            <a:xfrm>
              <a:off x="15925" y="3974"/>
              <a:ext cx="120" cy="720"/>
            </a:xfrm>
            <a:prstGeom prst="rect">
              <a:avLst/>
            </a:prstGeom>
            <a:noFill/>
            <a:ln w="9525" cap="flat" cmpd="sng">
              <a:solidFill>
                <a:schemeClr val="tx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3" name="Line 16"/>
            <p:cNvSpPr/>
            <p:nvPr>
              <p:custDataLst>
                <p:tags r:id="rId8"/>
              </p:custDataLst>
            </p:nvPr>
          </p:nvSpPr>
          <p:spPr>
            <a:xfrm flipH="1">
              <a:off x="16873" y="4396"/>
              <a:ext cx="0" cy="3720"/>
            </a:xfrm>
            <a:prstGeom prst="line">
              <a:avLst/>
            </a:prstGeom>
            <a:ln w="9525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4" name="Line 15"/>
            <p:cNvSpPr/>
            <p:nvPr>
              <p:custDataLst>
                <p:tags r:id="rId9"/>
              </p:custDataLst>
            </p:nvPr>
          </p:nvSpPr>
          <p:spPr>
            <a:xfrm>
              <a:off x="14833" y="4328"/>
              <a:ext cx="2041" cy="1"/>
            </a:xfrm>
            <a:prstGeom prst="line">
              <a:avLst/>
            </a:prstGeom>
            <a:ln w="9525" cap="rnd" cmpd="sng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8" name="矩形 7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899795" y="1025525"/>
            <a:ext cx="31419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大气压的测量</a:t>
            </a:r>
          </a:p>
        </p:txBody>
      </p:sp>
      <p:pic>
        <p:nvPicPr>
          <p:cNvPr id="17410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33360" y="1026160"/>
            <a:ext cx="3149600" cy="5169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文本框 20"/>
          <p:cNvSpPr txBox="1"/>
          <p:nvPr/>
        </p:nvSpPr>
        <p:spPr>
          <a:xfrm>
            <a:off x="899795" y="4109085"/>
            <a:ext cx="5434330" cy="2158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数值：</a:t>
            </a:r>
          </a:p>
          <a:p>
            <a:pPr>
              <a:lnSpc>
                <a:spcPct val="120000"/>
              </a:lnSpc>
            </a:pPr>
            <a:r>
              <a:rPr lang="en-US" altLang="zh-CN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800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  <a:r>
              <a:rPr lang="en-US" altLang="zh-CN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=ρ</a:t>
            </a:r>
            <a:r>
              <a:rPr lang="zh-CN" altLang="en-US" sz="28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汞</a:t>
            </a:r>
            <a:r>
              <a:rPr lang="en-US" altLang="zh-CN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</a:p>
          <a:p>
            <a:pPr>
              <a:lnSpc>
                <a:spcPct val="120000"/>
              </a:lnSpc>
            </a:pPr>
            <a:r>
              <a:rPr lang="en-US" altLang="zh-CN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6×10</a:t>
            </a:r>
            <a:r>
              <a:rPr lang="en-US" altLang="zh-CN" sz="2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kg/m</a:t>
            </a:r>
            <a:r>
              <a:rPr lang="en-US" altLang="zh-CN" sz="2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×9.8N/kg×0.76m</a:t>
            </a:r>
          </a:p>
          <a:p>
            <a:pPr>
              <a:lnSpc>
                <a:spcPct val="120000"/>
              </a:lnSpc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=1.013×10</a:t>
            </a:r>
            <a:r>
              <a:rPr lang="en-US" altLang="zh-CN" sz="28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334900" y="2131407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899795" y="1975485"/>
            <a:ext cx="22040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标准大气压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99795" y="2630170"/>
            <a:ext cx="69342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定义：通常把内外水银面的</a:t>
            </a:r>
            <a:r>
              <a:rPr lang="zh-CN" altLang="en-US" sz="2800" b="1"/>
              <a:t>高度差为</a:t>
            </a:r>
            <a:r>
              <a:rPr lang="en-US" altLang="zh-CN" sz="2800" b="1"/>
              <a:t>760mm</a:t>
            </a:r>
            <a:r>
              <a:rPr lang="zh-CN" altLang="en-US" sz="2800"/>
              <a:t>的大小的大气压叫做</a:t>
            </a:r>
            <a:r>
              <a:rPr lang="zh-CN" altLang="en-US" sz="2800" b="1"/>
              <a:t>标准大气压</a:t>
            </a:r>
            <a:r>
              <a:rPr lang="zh-CN" altLang="en-US" sz="2800"/>
              <a:t>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8" name="矩形 7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899795" y="1025525"/>
            <a:ext cx="31419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大气压的测量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334900" y="2131407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899795" y="1975485"/>
            <a:ext cx="22040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标准大气压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99795" y="2562860"/>
            <a:ext cx="5701665" cy="2953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符号：</a:t>
            </a:r>
            <a:r>
              <a:rPr lang="en-US" altLang="zh-CN" sz="3200"/>
              <a:t>p</a:t>
            </a:r>
            <a:r>
              <a:rPr lang="en-US" altLang="zh-CN" sz="3200" baseline="-25000"/>
              <a:t>0</a:t>
            </a:r>
            <a:endParaRPr lang="en-US" altLang="zh-CN" sz="2800"/>
          </a:p>
          <a:p>
            <a:pPr>
              <a:lnSpc>
                <a:spcPct val="150000"/>
              </a:lnSpc>
            </a:pPr>
            <a:r>
              <a:rPr lang="zh-CN" altLang="en-US" sz="2800"/>
              <a:t>大小：</a:t>
            </a:r>
            <a:r>
              <a:rPr lang="en-US" altLang="zh-CN" sz="3200"/>
              <a:t>1.013</a:t>
            </a:r>
            <a:r>
              <a:rPr lang="zh-CN" altLang="en-US" sz="3200"/>
              <a:t>×</a:t>
            </a:r>
            <a:r>
              <a:rPr lang="en-US" altLang="zh-CN" sz="3200"/>
              <a:t>10</a:t>
            </a:r>
            <a:r>
              <a:rPr lang="en-US" altLang="zh-CN" sz="3200" baseline="30000"/>
              <a:t>5</a:t>
            </a:r>
            <a:r>
              <a:rPr lang="en-US" altLang="zh-CN" sz="3200"/>
              <a:t>Pa</a:t>
            </a:r>
          </a:p>
          <a:p>
            <a:pPr>
              <a:lnSpc>
                <a:spcPct val="150000"/>
              </a:lnSpc>
            </a:pPr>
            <a:r>
              <a:rPr lang="zh-CN" altLang="en-US" sz="2800"/>
              <a:t>注：在粗略的计算中，标准大气压可以取</a:t>
            </a:r>
            <a:r>
              <a:rPr lang="en-US" altLang="zh-CN" sz="3200"/>
              <a:t>1</a:t>
            </a:r>
            <a:r>
              <a:rPr lang="zh-CN" altLang="en-US" sz="3200"/>
              <a:t>×</a:t>
            </a:r>
            <a:r>
              <a:rPr lang="en-US" altLang="zh-CN" sz="3200"/>
              <a:t>10</a:t>
            </a:r>
            <a:r>
              <a:rPr lang="en-US" altLang="zh-CN" sz="3200" baseline="30000"/>
              <a:t>5</a:t>
            </a:r>
            <a:r>
              <a:rPr lang="en-US" altLang="zh-CN" sz="3200"/>
              <a:t>Pa</a:t>
            </a:r>
          </a:p>
        </p:txBody>
      </p:sp>
      <p:pic>
        <p:nvPicPr>
          <p:cNvPr id="17410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33360" y="1026160"/>
            <a:ext cx="3149600" cy="5169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文本框 14"/>
          <p:cNvSpPr txBox="1"/>
          <p:nvPr/>
        </p:nvSpPr>
        <p:spPr>
          <a:xfrm>
            <a:off x="2503170" y="5609590"/>
            <a:ext cx="4317365" cy="829945"/>
          </a:xfrm>
          <a:prstGeom prst="rect">
            <a:avLst/>
          </a:prstGeom>
          <a:noFill/>
          <a:ln w="38100" cmpd="sng">
            <a:solidFill>
              <a:schemeClr val="accent2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在生活中，我们有什么方法可以快捷简便地测定大气压强吗？</a:t>
            </a:r>
          </a:p>
        </p:txBody>
      </p:sp>
      <p:pic>
        <p:nvPicPr>
          <p:cNvPr id="17" name="图片 16" descr="问号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28140" y="5609590"/>
            <a:ext cx="748030" cy="74803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2550160" y="5673725"/>
            <a:ext cx="4182745" cy="68389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CN" altLang="en-US" sz="2800"/>
              <a:t>使用气压计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8" name="矩形 7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899795" y="1025525"/>
            <a:ext cx="31419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大气压的测量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334900" y="1867247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899795" y="1711325"/>
            <a:ext cx="22040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气压计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99795" y="236982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水银气压计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145" y="3094355"/>
            <a:ext cx="3934460" cy="31476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475" y="3094355"/>
            <a:ext cx="3934460" cy="31476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84035" y="991870"/>
            <a:ext cx="3950335" cy="2102515"/>
          </a:xfrm>
          <a:prstGeom prst="roundRect">
            <a:avLst>
              <a:gd name="adj" fmla="val 25735"/>
            </a:avLst>
          </a:prstGeom>
          <a:noFill/>
          <a:ln w="28575" cap="rnd" cmpd="sng">
            <a:solidFill>
              <a:schemeClr val="accent2"/>
            </a:solidFill>
            <a:prstDash val="solid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/>
              <a:t>优点：可以比较准确地测量出气压的大小；</a:t>
            </a:r>
          </a:p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accent5"/>
                </a:solidFill>
              </a:rPr>
              <a:t>缺点：不方便携带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8" name="矩形 7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899795" y="1025525"/>
            <a:ext cx="31419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大气压的测量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334900" y="1867247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899795" y="1711325"/>
            <a:ext cx="22040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气压计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99795" y="2369820"/>
            <a:ext cx="54876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无液气压计（又名金属盒气压计）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03630" y="3206115"/>
            <a:ext cx="433705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原理：大气压发生变化时，金属盒会发生形变，传动装置将这种变化转变为指针的偏转，指示出大气压的大小。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705" y="2206625"/>
            <a:ext cx="4655185" cy="2653665"/>
          </a:xfrm>
          <a:prstGeom prst="round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424168" y="1363436"/>
            <a:ext cx="792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/>
              <a:t>指针</a:t>
            </a:r>
          </a:p>
        </p:txBody>
      </p:sp>
      <p:sp>
        <p:nvSpPr>
          <p:cNvPr id="7" name="矩形 6"/>
          <p:cNvSpPr/>
          <p:nvPr/>
        </p:nvSpPr>
        <p:spPr>
          <a:xfrm>
            <a:off x="5532755" y="3386455"/>
            <a:ext cx="170688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/>
              <a:t>波纹状</a:t>
            </a:r>
          </a:p>
          <a:p>
            <a:pPr algn="ctr"/>
            <a:r>
              <a:rPr lang="zh-CN" altLang="en-US" sz="2400"/>
              <a:t>真空金属盒</a:t>
            </a:r>
          </a:p>
        </p:txBody>
      </p:sp>
      <p:sp>
        <p:nvSpPr>
          <p:cNvPr id="14" name="矩形 13"/>
          <p:cNvSpPr/>
          <p:nvPr/>
        </p:nvSpPr>
        <p:spPr>
          <a:xfrm>
            <a:off x="10435772" y="5663936"/>
            <a:ext cx="1402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/>
              <a:t>传动装置</a:t>
            </a:r>
          </a:p>
        </p:txBody>
      </p:sp>
      <p:cxnSp>
        <p:nvCxnSpPr>
          <p:cNvPr id="15" name="直接连接符 14"/>
          <p:cNvCxnSpPr>
            <a:stCxn id="5" idx="2"/>
          </p:cNvCxnSpPr>
          <p:nvPr/>
        </p:nvCxnSpPr>
        <p:spPr>
          <a:xfrm flipH="1">
            <a:off x="8805069" y="1823692"/>
            <a:ext cx="15240" cy="7791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7162408" y="3206313"/>
            <a:ext cx="1261745" cy="419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>
            <a:endCxn id="14" idx="1"/>
          </p:cNvCxnSpPr>
          <p:nvPr/>
        </p:nvCxnSpPr>
        <p:spPr>
          <a:xfrm>
            <a:off x="9128415" y="3644741"/>
            <a:ext cx="1307465" cy="22498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8" name="矩形 7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899795" y="1025525"/>
            <a:ext cx="31419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大气压的测量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334900" y="1867247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899795" y="1711325"/>
            <a:ext cx="22040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想想做做</a:t>
            </a:r>
          </a:p>
        </p:txBody>
      </p:sp>
      <p:pic>
        <p:nvPicPr>
          <p:cNvPr id="3" name="实验9-5观察大气压随高度的变化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57290" y="2552065"/>
            <a:ext cx="5616575" cy="29991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55040" y="2335530"/>
            <a:ext cx="521462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09600" fontAlgn="auto">
              <a:extLst>
                <a:ext uri="{35155182-B16C-46BC-9424-99874614C6A1}">
                  <wpsdc:indentchars xmlns="" xmlns:wpsdc="http://www.wps.cn/officeDocument/2017/drawingmlCustomData" val="200" checksum="4158780845"/>
                </a:ext>
              </a:extLst>
            </a:pP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在玻璃瓶内装入适量带颜色的水，用穿有透明细塑料管的橡胶塞塞住瓶口。从细塑料管上端向瓶内吹入空气，使细塑料管内水面上升到瓶口以上。最后，在细塑料管上标注刻度以测量水面高度的变化，</a:t>
            </a:r>
          </a:p>
          <a:p>
            <a:pPr indent="609600" fontAlgn="auto">
              <a:extLst>
                <a:ext uri="{35155182-B16C-46BC-9424-99874614C6A1}">
                  <wpsdc:indentchars xmlns="" xmlns:wpsdc="http://www.wps.cn/officeDocument/2017/drawingmlCustomData" val="200" checksum="4158780845"/>
                </a:ext>
              </a:extLst>
            </a:pP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将整个装置放在电梯中进行实验，观察水柱的高度与楼层的关系。在一次实验中，电梯从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楼上升到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12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楼，水面升高了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3cm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。对此，你怎样解释？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0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8" name="矩形 7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899795" y="1025525"/>
            <a:ext cx="31419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大气压的测量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334900" y="2081877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899795" y="1925955"/>
            <a:ext cx="40913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大气压随高度的变化</a:t>
            </a:r>
          </a:p>
        </p:txBody>
      </p:sp>
      <p:pic>
        <p:nvPicPr>
          <p:cNvPr id="4" name="图片 3" descr="C:\Documents and Settings\Administrator\桌面\资料\u=4145407550,1621683171&amp;fm=26&amp;gp=0.jpgu=4145407550,1621683171&amp;fm=26&amp;gp=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56935" y="2499360"/>
            <a:ext cx="5510530" cy="26892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99795" y="2638425"/>
            <a:ext cx="4618355" cy="2158365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实验结果表明，随着高度的增加，细塑料管中的水柱高度会逐渐升高，这表明瓶外的大气压在逐渐减小。</a:t>
            </a:r>
          </a:p>
        </p:txBody>
      </p:sp>
      <p:sp>
        <p:nvSpPr>
          <p:cNvPr id="2" name="文本框 1"/>
          <p:cNvSpPr txBox="1"/>
          <p:nvPr/>
        </p:nvSpPr>
        <p:spPr>
          <a:xfrm flipH="1">
            <a:off x="899795" y="4852670"/>
            <a:ext cx="5295265" cy="607695"/>
          </a:xfrm>
          <a:prstGeom prst="rect">
            <a:avLst/>
          </a:prstGeom>
          <a:noFill/>
          <a:ln w="22225" cmpd="sng"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7100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14:hiddenFill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effectLst/>
                <a:sym typeface="+mn-ea"/>
              </a:rPr>
              <a:t>大气压随海拔高度的增大而减小</a:t>
            </a:r>
            <a:endParaRPr lang="zh-CN" altLang="en-US" sz="2800" b="1">
              <a:solidFill>
                <a:schemeClr val="tx1"/>
              </a:solidFill>
              <a:effectLst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34900" y="5072727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167130" y="5659120"/>
            <a:ext cx="83966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在海拔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3000m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以内，每升高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10m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，大气压大约减小</a:t>
            </a:r>
            <a:r>
              <a:rPr lang="en-US" altLang="zh-CN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100Pa</a:t>
            </a:r>
            <a:r>
              <a:rPr lang="zh-CN" altLang="en-US" sz="24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bldLvl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8" name="矩形 7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899795" y="1025525"/>
            <a:ext cx="31419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大气压的测量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334900" y="2081877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899795" y="1925955"/>
            <a:ext cx="43262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水的沸点随大气压的变化</a:t>
            </a:r>
          </a:p>
        </p:txBody>
      </p:sp>
      <p:pic>
        <p:nvPicPr>
          <p:cNvPr id="105" name="图片 104"/>
          <p:cNvPicPr/>
          <p:nvPr/>
        </p:nvPicPr>
        <p:blipFill>
          <a:blip r:embed="rId3"/>
          <a:stretch>
            <a:fillRect/>
          </a:stretch>
        </p:blipFill>
        <p:spPr>
          <a:xfrm>
            <a:off x="5098415" y="1707515"/>
            <a:ext cx="6576695" cy="39249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899795" y="2890520"/>
            <a:ext cx="4140200" cy="2501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水的沸点在标准大气压下是100℃，随着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大气压的减小，水的沸点也会降低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8" name="矩形 7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899795" y="1025525"/>
            <a:ext cx="31419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大气压的测量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334900" y="2081877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899795" y="1925955"/>
            <a:ext cx="43262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水的沸点随大气压的变化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99795" y="2712085"/>
            <a:ext cx="4937125" cy="1770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青藏高原大部分地区水的沸点仅为84~87℃，有的哨所海拔5000多米，水的沸点不足70℃。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113145" y="5744210"/>
            <a:ext cx="53778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/>
              <a:t>查果拉哨所海拔53</a:t>
            </a:r>
            <a:r>
              <a:rPr lang="en-US" altLang="zh-CN" sz="2000"/>
              <a:t>00</a:t>
            </a:r>
            <a:r>
              <a:rPr lang="zh-CN" altLang="en-US" sz="2000"/>
              <a:t>米,是西藏边防最高的哨位</a:t>
            </a:r>
          </a:p>
        </p:txBody>
      </p:sp>
      <p:pic>
        <p:nvPicPr>
          <p:cNvPr id="104" name="图片 103"/>
          <p:cNvPicPr/>
          <p:nvPr/>
        </p:nvPicPr>
        <p:blipFill>
          <a:blip r:embed="rId3"/>
          <a:stretch>
            <a:fillRect/>
          </a:stretch>
        </p:blipFill>
        <p:spPr>
          <a:xfrm>
            <a:off x="6019165" y="1884680"/>
            <a:ext cx="5565775" cy="3632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899795" y="4831715"/>
            <a:ext cx="4963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那高原上的人如何烧水做饭呢？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u=1054496432,926977413&amp;fm=26&amp;gp=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620" y="2665095"/>
            <a:ext cx="4241800" cy="28257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 descr="timg (3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610" y="2668270"/>
            <a:ext cx="4241800" cy="28251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899795" y="5798820"/>
            <a:ext cx="6939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>
                <a:sym typeface="+mn-ea"/>
              </a:rPr>
              <a:t>高原煮饭必须使用高压锅，提升锅内压强。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8" name="矩形 7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/>
        </p:nvSpPr>
        <p:spPr>
          <a:xfrm>
            <a:off x="899795" y="1025525"/>
            <a:ext cx="31419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大气压的测量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334900" y="2081877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899795" y="1925955"/>
            <a:ext cx="43262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水的沸点随大气压的变化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99895" y="1025525"/>
            <a:ext cx="8911590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/>
              <a:t>1. </a:t>
            </a:r>
            <a:r>
              <a:rPr lang="zh-CN" altLang="en-US" sz="2800"/>
              <a:t>如图所示的生产生活实例</a:t>
            </a:r>
            <a:r>
              <a:rPr lang="en-US" altLang="zh-CN" sz="2800"/>
              <a:t>,</a:t>
            </a:r>
            <a:r>
              <a:rPr lang="zh-CN" altLang="en-US" sz="2800"/>
              <a:t>利用大气压强的是（</a:t>
            </a:r>
            <a:r>
              <a:rPr lang="en-US" altLang="zh-CN" sz="2800"/>
              <a:t>	</a:t>
            </a:r>
            <a:r>
              <a:rPr lang="zh-CN" altLang="en-US" sz="2800"/>
              <a:t>）</a:t>
            </a:r>
          </a:p>
          <a:p>
            <a:pPr>
              <a:lnSpc>
                <a:spcPct val="200000"/>
              </a:lnSpc>
            </a:pPr>
            <a:r>
              <a:rPr lang="en-US" altLang="zh-CN" sz="2800"/>
              <a:t>	</a:t>
            </a:r>
          </a:p>
          <a:p>
            <a:pPr indent="457200">
              <a:lnSpc>
                <a:spcPct val="20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．吸盘</a:t>
            </a:r>
            <a:r>
              <a:rPr lang="en-US" altLang="zh-CN" sz="2800"/>
              <a:t> 			B</a:t>
            </a:r>
            <a:r>
              <a:rPr lang="zh-CN" altLang="en-US" sz="2800"/>
              <a:t>．连通器</a:t>
            </a:r>
          </a:p>
          <a:p>
            <a:pPr>
              <a:lnSpc>
                <a:spcPct val="200000"/>
              </a:lnSpc>
            </a:pPr>
            <a:r>
              <a:rPr lang="en-US" altLang="zh-CN" sz="2800"/>
              <a:t>	</a:t>
            </a:r>
          </a:p>
          <a:p>
            <a:pPr indent="457200">
              <a:lnSpc>
                <a:spcPct val="20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．铅垂线</a:t>
            </a:r>
            <a:r>
              <a:rPr lang="en-US" altLang="zh-CN" sz="2800"/>
              <a:t> 			D</a:t>
            </a:r>
            <a:r>
              <a:rPr lang="zh-CN" altLang="en-US" sz="2800"/>
              <a:t>．书包带</a:t>
            </a:r>
          </a:p>
        </p:txBody>
      </p:sp>
      <p:pic>
        <p:nvPicPr>
          <p:cNvPr id="3" name="https://docer-ks3.wpscdn.cn/picture/30537574/1a83fce7489c85d41315e7173b5d293c_612.jpg" descr="suction cu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495" y="2019300"/>
            <a:ext cx="2056765" cy="1730375"/>
          </a:xfrm>
          <a:prstGeom prst="rect">
            <a:avLst/>
          </a:prstGeom>
        </p:spPr>
      </p:pic>
      <p:pic>
        <p:nvPicPr>
          <p:cNvPr id="4" name="https://docer-ks3.wpscdn.cn/picture/45710593/a9b321d01ab1caae49fe1ea904972b81_612.jpg" descr="Plumb bob"/>
          <p:cNvPicPr>
            <a:picLocks noChangeAspect="1"/>
          </p:cNvPicPr>
          <p:nvPr/>
        </p:nvPicPr>
        <p:blipFill>
          <a:blip r:embed="rId4"/>
          <a:srcRect b="24770"/>
          <a:stretch>
            <a:fillRect/>
          </a:stretch>
        </p:blipFill>
        <p:spPr>
          <a:xfrm>
            <a:off x="4114800" y="3919220"/>
            <a:ext cx="2200275" cy="24841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9" r="10714"/>
          <a:stretch>
            <a:fillRect/>
          </a:stretch>
        </p:blipFill>
        <p:spPr>
          <a:xfrm>
            <a:off x="8094345" y="2075815"/>
            <a:ext cx="1932940" cy="18675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rcRect t="12584" b="8381"/>
          <a:stretch>
            <a:fillRect/>
          </a:stretch>
        </p:blipFill>
        <p:spPr>
          <a:xfrm>
            <a:off x="8147050" y="4170680"/>
            <a:ext cx="1575435" cy="22142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183370" y="1376680"/>
            <a:ext cx="9817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A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99895" y="1025525"/>
            <a:ext cx="891159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/>
              <a:t>2. </a:t>
            </a:r>
            <a:r>
              <a:rPr lang="zh-CN" altLang="en-US" sz="2800"/>
              <a:t>小明在家制作美味的羊肉汤，为了节省时间，采用了高压锅煮汤。高压锅能缩短煮汤的时间是因为（　　）</a:t>
            </a:r>
          </a:p>
          <a:p>
            <a:pPr>
              <a:lnSpc>
                <a:spcPct val="20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．减小汤上方的气压，降低锅内汤的沸点</a:t>
            </a:r>
          </a:p>
          <a:p>
            <a:pPr>
              <a:lnSpc>
                <a:spcPct val="200000"/>
              </a:lnSpc>
            </a:pPr>
            <a:r>
              <a:rPr lang="en-US" altLang="zh-CN" sz="2800"/>
              <a:t>B</a:t>
            </a:r>
            <a:r>
              <a:rPr lang="zh-CN" altLang="en-US" sz="2800"/>
              <a:t>．增大汤上方的气压，降低锅内汤的沸点</a:t>
            </a:r>
          </a:p>
          <a:p>
            <a:pPr>
              <a:lnSpc>
                <a:spcPct val="20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．减小汤上方的气压，升高锅内汤的沸点</a:t>
            </a:r>
          </a:p>
          <a:p>
            <a:pPr>
              <a:lnSpc>
                <a:spcPct val="200000"/>
              </a:lnSpc>
            </a:pPr>
            <a:r>
              <a:rPr lang="en-US" altLang="zh-CN" sz="2800"/>
              <a:t>D</a:t>
            </a:r>
            <a:r>
              <a:rPr lang="zh-CN" altLang="en-US" sz="2800"/>
              <a:t>．增大汤上方的气压，升高锅内汤的沸点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133840" y="2197735"/>
            <a:ext cx="9817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solidFill>
                  <a:srgbClr val="FF0000"/>
                </a:solidFill>
              </a:rPr>
              <a:t>D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99895" y="1025525"/>
            <a:ext cx="891159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800"/>
              <a:t>3. </a:t>
            </a:r>
            <a:r>
              <a:rPr lang="zh-CN" altLang="en-US" sz="2800"/>
              <a:t>宋朝著名文学家范成大到海拔</a:t>
            </a:r>
            <a:r>
              <a:rPr lang="en-US" altLang="zh-CN" sz="2800"/>
              <a:t>3700</a:t>
            </a:r>
            <a:r>
              <a:rPr lang="zh-CN" altLang="en-US" sz="2800"/>
              <a:t>米的峨眉山旅游，发现山上</a:t>
            </a:r>
            <a:r>
              <a:rPr lang="en-US" altLang="zh-CN" sz="2800"/>
              <a:t>“</a:t>
            </a:r>
            <a:r>
              <a:rPr lang="zh-CN" altLang="en-US" sz="2800"/>
              <a:t>煮米不成饭</a:t>
            </a:r>
            <a:r>
              <a:rPr lang="en-US" altLang="zh-CN" sz="2800"/>
              <a:t>”</a:t>
            </a:r>
            <a:r>
              <a:rPr lang="zh-CN" altLang="en-US" sz="2800"/>
              <a:t>，他认为是因为山上的泉水太寒冷，故有</a:t>
            </a:r>
            <a:r>
              <a:rPr lang="en-US" altLang="zh-CN" sz="2800"/>
              <a:t>“</a:t>
            </a:r>
            <a:r>
              <a:rPr lang="zh-CN" altLang="en-US" sz="2800"/>
              <a:t>万古冰雪之汁</a:t>
            </a:r>
            <a:r>
              <a:rPr lang="en-US" altLang="zh-CN" sz="2800"/>
              <a:t>”</a:t>
            </a:r>
            <a:r>
              <a:rPr lang="zh-CN" altLang="en-US" sz="2800"/>
              <a:t>造成之说。实际上，这是由于高山上的气压较</a:t>
            </a:r>
            <a:r>
              <a:rPr lang="en-US" altLang="zh-CN" sz="2800" u="sng"/>
              <a:t>          </a:t>
            </a:r>
            <a:r>
              <a:rPr lang="zh-CN" altLang="en-US" sz="2800"/>
              <a:t>，导致水的沸点较</a:t>
            </a:r>
            <a:r>
              <a:rPr lang="en-US" altLang="zh-CN" sz="2800" u="sng"/>
              <a:t>          </a:t>
            </a:r>
            <a:r>
              <a:rPr lang="zh-CN" altLang="en-US" sz="2800"/>
              <a:t>的缘故。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264660" y="3888105"/>
            <a:ext cx="9817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</a:rPr>
              <a:t>低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977505" y="3858260"/>
            <a:ext cx="9817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rgbClr val="FF0000"/>
                </a:solidFill>
              </a:rPr>
              <a:t>低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738755" y="2177415"/>
            <a:ext cx="2929255" cy="582996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大气压强的存在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6751320" y="1400810"/>
            <a:ext cx="381317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举例证明大气压的存在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852170" y="2245995"/>
            <a:ext cx="716280" cy="3020695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大气压强</a:t>
            </a:r>
          </a:p>
        </p:txBody>
      </p:sp>
      <p:sp>
        <p:nvSpPr>
          <p:cNvPr id="14" name="左大括号 13"/>
          <p:cNvSpPr/>
          <p:nvPr/>
        </p:nvSpPr>
        <p:spPr>
          <a:xfrm>
            <a:off x="1790065" y="2468245"/>
            <a:ext cx="906145" cy="2575560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左大括号 7"/>
          <p:cNvSpPr/>
          <p:nvPr/>
        </p:nvSpPr>
        <p:spPr>
          <a:xfrm>
            <a:off x="5892800" y="1658620"/>
            <a:ext cx="769620" cy="156845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altLang="zh-CN"/>
              <a:t>                                         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770505" y="4747260"/>
            <a:ext cx="2846070" cy="620540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大气压的测量</a:t>
            </a:r>
          </a:p>
        </p:txBody>
      </p:sp>
      <p:sp>
        <p:nvSpPr>
          <p:cNvPr id="6" name="左大括号 5"/>
          <p:cNvSpPr/>
          <p:nvPr/>
        </p:nvSpPr>
        <p:spPr>
          <a:xfrm>
            <a:off x="5855970" y="4237355"/>
            <a:ext cx="806450" cy="163957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751320" y="2177415"/>
            <a:ext cx="308800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大气压产生的原因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760210" y="4074795"/>
            <a:ext cx="252412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托里拆利实验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760210" y="4846955"/>
            <a:ext cx="354203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大气压与海拔的关系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751320" y="2953385"/>
            <a:ext cx="281114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马德堡半球实验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760845" y="5619115"/>
            <a:ext cx="426529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水的沸点与大气压的关系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5" grpId="0" bldLvl="0" animBg="1"/>
      <p:bldP spid="8" grpId="0" bldLvl="0" animBg="1"/>
      <p:bldP spid="3" grpId="0" bldLvl="0" animBg="1"/>
      <p:bldP spid="6" grpId="0" bldLvl="0" animBg="1"/>
      <p:bldP spid="4" grpId="0" bldLvl="0" animBg="1"/>
      <p:bldP spid="7" grpId="0" bldLvl="0" animBg="1"/>
      <p:bldP spid="11" grpId="0" bldLvl="0" animBg="1"/>
      <p:bldP spid="10" grpId="0" bldLvl="0" animBg="1"/>
      <p:bldP spid="9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87450" y="1741805"/>
            <a:ext cx="454469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液体内部朝各个方向都有压强，这是由于液体能够流动，大气也能流动。</a:t>
            </a: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大气对我们周围的物体也有压强吗？</a:t>
            </a:r>
          </a:p>
        </p:txBody>
      </p:sp>
      <p:pic>
        <p:nvPicPr>
          <p:cNvPr id="3" name="https://docer-ks3.wpscdn.cn/picture/30754164/5e5c199c14f779078a04524b354b6eac_612.jpg" descr="水下,青年男人,浮潜,防护面罩,水,青少年,休闲活动,巴厘岛,夏天,潜水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065" y="935355"/>
            <a:ext cx="4384675" cy="2922270"/>
          </a:xfrm>
          <a:prstGeom prst="rect">
            <a:avLst/>
          </a:prstGeom>
        </p:spPr>
      </p:pic>
      <p:pic>
        <p:nvPicPr>
          <p:cNvPr id="4" name="https://docer-ks3.wpscdn.cn/picture/202570160/4840187d249db6412dd5d5c249a0bf7c_612.jpg" descr="天空下的农田风景，诺维萨德，塞尔维亚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065" y="3797935"/>
            <a:ext cx="4396740" cy="29356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1419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大气压强的存在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99795" y="1866900"/>
            <a:ext cx="88176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生活中有很多现象都能让我们感受到大气压强的存在。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95" y="2427605"/>
            <a:ext cx="3696970" cy="3319780"/>
          </a:xfrm>
          <a:prstGeom prst="rect">
            <a:avLst/>
          </a:prstGeom>
        </p:spPr>
      </p:pic>
      <p:pic>
        <p:nvPicPr>
          <p:cNvPr id="11" name="图片 10" descr="u=1048638231,3491380225&amp;fm=26&amp;gp=0"/>
          <p:cNvPicPr>
            <a:picLocks noChangeAspect="1"/>
          </p:cNvPicPr>
          <p:nvPr/>
        </p:nvPicPr>
        <p:blipFill>
          <a:blip r:embed="rId4"/>
          <a:srcRect b="12824"/>
          <a:stretch>
            <a:fillRect/>
          </a:stretch>
        </p:blipFill>
        <p:spPr>
          <a:xfrm>
            <a:off x="5465445" y="2389505"/>
            <a:ext cx="3714750" cy="33280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03275" y="5786120"/>
            <a:ext cx="1013079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挤压出空气的吸盘能吸附在光滑的墙面上并承载重物。</a:t>
            </a:r>
          </a:p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这是因为大气把吸盘压在墙面上。</a:t>
            </a:r>
          </a:p>
        </p:txBody>
      </p:sp>
      <p:pic>
        <p:nvPicPr>
          <p:cNvPr id="3" name="https://img8.file.cache.docer.com/storage/1634892231164065989/97570cf59e1793ce75986150dce49583.png" descr="思考的男人2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7930" y="4449445"/>
            <a:ext cx="2165985" cy="2165985"/>
          </a:xfrm>
          <a:prstGeom prst="rect">
            <a:avLst/>
          </a:prstGeom>
        </p:spPr>
      </p:pic>
      <p:sp>
        <p:nvSpPr>
          <p:cNvPr id="10" name="云形标注 9"/>
          <p:cNvSpPr/>
          <p:nvPr/>
        </p:nvSpPr>
        <p:spPr>
          <a:xfrm>
            <a:off x="9180195" y="2388870"/>
            <a:ext cx="3011170" cy="1810385"/>
          </a:xfrm>
          <a:prstGeom prst="cloudCallout">
            <a:avLst>
              <a:gd name="adj1" fmla="val 15120"/>
              <a:gd name="adj2" fmla="val 62486"/>
            </a:avLst>
          </a:prstGeom>
          <a:solidFill>
            <a:schemeClr val="accent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/>
              <a:t>怎样证明这个想法呢？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2291080" y="6278880"/>
            <a:ext cx="3624580" cy="384175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1419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大气压强的存在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9795" y="1756410"/>
            <a:ext cx="1080325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如果吸盘与墙面之间与大气连通，吸盘内外的大气压强相等，吸盘就不可能吸附在墙面上。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147445" y="3114675"/>
            <a:ext cx="42672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为了验证这个想法，可以在吸盘上扎一个小孔。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159510" y="4473575"/>
            <a:ext cx="425450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扎了小孔后，无论怎样用力压吸盘，松开手后它都不会吸附在墙面上。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380" y="2434590"/>
            <a:ext cx="4309110" cy="43091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1419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大气压强的存在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84885" y="2153920"/>
            <a:ext cx="445579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把一端封闭的塑料管装满水，用硬纸片盖住管口，管口朝下也不会流出来。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376175" y="4798407"/>
            <a:ext cx="295322" cy="210471"/>
            <a:chOff x="435463" y="1226414"/>
            <a:chExt cx="295380" cy="210512"/>
          </a:xfrm>
        </p:grpSpPr>
        <p:sp>
          <p:nvSpPr>
            <p:cNvPr id="11" name="矩形 10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899795" y="4673600"/>
            <a:ext cx="52838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这是</a:t>
            </a:r>
            <a:r>
              <a:rPr lang="zh-CN" altLang="en-US" sz="2800" b="1"/>
              <a:t>大气</a:t>
            </a:r>
            <a:r>
              <a:rPr lang="zh-CN" altLang="en-US" sz="2800"/>
              <a:t>向</a:t>
            </a:r>
            <a:r>
              <a:rPr lang="zh-CN" altLang="en-US" sz="2800" b="1"/>
              <a:t>上压</a:t>
            </a:r>
            <a:r>
              <a:rPr lang="zh-CN" altLang="en-US" sz="2800"/>
              <a:t>着纸片造成的。</a:t>
            </a:r>
          </a:p>
        </p:txBody>
      </p:sp>
      <p:pic>
        <p:nvPicPr>
          <p:cNvPr id="14" name="覆杯实验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10450" y="639445"/>
            <a:ext cx="3429000" cy="6096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3" fill="hold" display="1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8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&amp;pky8036254640&amp;"/>
          <p:cNvPicPr>
            <a:picLocks noChangeAspect="1"/>
          </p:cNvPicPr>
          <p:nvPr/>
        </p:nvPicPr>
        <p:blipFill>
          <a:blip r:embed="rId3">
            <a:alphaModFix amt="90000"/>
          </a:blip>
          <a:srcRect t="8113" b="10120"/>
          <a:stretch>
            <a:fillRect/>
          </a:stretch>
        </p:blipFill>
        <p:spPr>
          <a:xfrm flipH="1">
            <a:off x="0" y="619125"/>
            <a:ext cx="12189460" cy="623951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1419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大气压强的存在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9795" y="1952625"/>
            <a:ext cx="6539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这些现象证明，大气压强确实是存在的。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9795" y="2818130"/>
            <a:ext cx="4702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大气压强简称大气压或气压</a:t>
            </a:r>
            <a:r>
              <a:rPr lang="zh-CN" altLang="en-US" sz="2800"/>
              <a:t>。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334900" y="297405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899795" y="3941445"/>
            <a:ext cx="4632960" cy="189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结合液体内部压强的形成原理，你能解释大气压强形成的原因吗？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1419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大气压强的存在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9795" y="1898650"/>
            <a:ext cx="47021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大气压强简称大气压或气压</a:t>
            </a:r>
            <a:r>
              <a:rPr lang="zh-CN" altLang="en-US" sz="2800"/>
              <a:t>。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334900" y="205457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框 4"/>
          <p:cNvSpPr txBox="1"/>
          <p:nvPr/>
        </p:nvSpPr>
        <p:spPr>
          <a:xfrm flipH="1">
            <a:off x="899795" y="3028950"/>
            <a:ext cx="3460750" cy="2072640"/>
          </a:xfrm>
          <a:prstGeom prst="rect">
            <a:avLst/>
          </a:prstGeom>
          <a:noFill/>
          <a:ln w="22225" cmpd="sng">
            <a:noFill/>
          </a:ln>
          <a:effectLst/>
          <a:extLst>
            <a:ext uri="{909E8E84-426E-40DD-AFC4-6F175D3DCCD1}">
              <a14:hiddenFill xmlns:a14="http://schemas.microsoft.com/office/drawing/2010/main">
                <a:gradFill>
                  <a:gsLst>
                    <a:gs pos="7100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14:hiddenFill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>
                <a:ln>
                  <a:noFill/>
                </a:ln>
                <a:solidFill>
                  <a:schemeClr val="tx1"/>
                </a:solidFill>
                <a:effectLst/>
              </a:rPr>
              <a:t>大气压产生的原因：</a:t>
            </a:r>
          </a:p>
          <a:p>
            <a:pPr>
              <a:lnSpc>
                <a:spcPct val="140000"/>
              </a:lnSpc>
            </a:pPr>
            <a:r>
              <a:rPr lang="en-US" altLang="zh-CN" sz="32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</a:rPr>
              <a:t>1</a:t>
            </a:r>
            <a:r>
              <a:rPr lang="zh-CN" altLang="en-US" sz="32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</a:rPr>
              <a:t>、自身重力</a:t>
            </a:r>
          </a:p>
          <a:p>
            <a:pPr>
              <a:lnSpc>
                <a:spcPct val="140000"/>
              </a:lnSpc>
            </a:pPr>
            <a:r>
              <a:rPr lang="en-US" altLang="zh-CN" sz="32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</a:rPr>
              <a:t>2</a:t>
            </a:r>
            <a:r>
              <a:rPr lang="zh-CN" altLang="en-US" sz="32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</a:rPr>
              <a:t>、具有流动性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343155" y="3339177"/>
            <a:ext cx="295322" cy="210471"/>
            <a:chOff x="435463" y="1226414"/>
            <a:chExt cx="295380" cy="210512"/>
          </a:xfrm>
        </p:grpSpPr>
        <p:sp>
          <p:nvSpPr>
            <p:cNvPr id="14" name="矩形 1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https://docer-ks3.wpscdn.cn/picture/197455472/6ee10bb1d79fc534d71601a2fe87b286_612.jpg" descr="悬挂在树上的风铃，轻井泽，日本长野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25" y="678180"/>
            <a:ext cx="4018280" cy="60248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14198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大气压强的存在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99795" y="1898650"/>
            <a:ext cx="29337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马德堡半球实验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334900" y="2054572"/>
            <a:ext cx="295322" cy="210471"/>
            <a:chOff x="435463" y="1226414"/>
            <a:chExt cx="295380" cy="210512"/>
          </a:xfrm>
        </p:grpSpPr>
        <p:sp>
          <p:nvSpPr>
            <p:cNvPr id="12" name="矩形 1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899795" y="2710180"/>
            <a:ext cx="4513580" cy="31921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1654年5月8日 居里克进行马德堡半球实验。把两个半球扣在一起，把里面的空气抽真空，最终需要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16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匹马才能把球拉开，证实了大气压强的存在。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266565" y="5828030"/>
            <a:ext cx="36563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大气压究竟有多大呢？</a:t>
            </a:r>
          </a:p>
        </p:txBody>
      </p:sp>
      <p:pic>
        <p:nvPicPr>
          <p:cNvPr id="2" name="MyVideo_2.mp4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13375" y="2011045"/>
            <a:ext cx="6366510" cy="32639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0&quot;:[21573927],&quot;65&quot;:[20205081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0&quot;:[21573927],&quot;65&quot;:[20205081]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木牍原创课件-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牍原创课件-目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牍原创课件-内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木牍原创课件-学科专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木牍原创课件-征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木牍原创课件-声明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1246</Words>
  <Application>Microsoft Office PowerPoint</Application>
  <PresentationFormat>宽屏</PresentationFormat>
  <Paragraphs>132</Paragraphs>
  <Slides>28</Slides>
  <Notes>1</Notes>
  <HiddenSlides>0</HiddenSlides>
  <MMClips>4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28</vt:i4>
      </vt:variant>
    </vt:vector>
  </HeadingPairs>
  <TitlesOfParts>
    <vt:vector size="42" baseType="lpstr">
      <vt:lpstr>华文楷体</vt:lpstr>
      <vt:lpstr>宋体</vt:lpstr>
      <vt:lpstr>微软雅黑</vt:lpstr>
      <vt:lpstr>Arial</vt:lpstr>
      <vt:lpstr>Calibri</vt:lpstr>
      <vt:lpstr>Times New Roman</vt:lpstr>
      <vt:lpstr>Verdana</vt:lpstr>
      <vt:lpstr>Wingdings</vt:lpstr>
      <vt:lpstr>木牍原创课件-封面</vt:lpstr>
      <vt:lpstr>木牍原创课件-目录</vt:lpstr>
      <vt:lpstr>木牍原创课件-内文</vt:lpstr>
      <vt:lpstr>木牍原创课件-学科专员</vt:lpstr>
      <vt:lpstr>木牍原创课件-征稿</vt:lpstr>
      <vt:lpstr>木牍原创课件-声明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>Administrator</cp:lastModifiedBy>
  <cp:revision>2</cp:revision>
  <dcterms:created xsi:type="dcterms:W3CDTF">2019-06-19T02:08:00Z</dcterms:created>
  <dcterms:modified xsi:type="dcterms:W3CDTF">2025-02-03T02:52:10Z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BDCA6CC7CC9A40ECAF8CDAC1377E0517_11</vt:lpwstr>
  </property>
</Properties>
</file>