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2"/>
    <p:sldMasterId id="2147483655" r:id="rId3"/>
  </p:sldMasterIdLst>
  <p:notesMasterIdLst>
    <p:notesMasterId r:id="rId24"/>
  </p:notesMasterIdLst>
  <p:sldIdLst>
    <p:sldId id="256" r:id="rId4"/>
    <p:sldId id="257" r:id="rId5"/>
    <p:sldId id="258" r:id="rId6"/>
    <p:sldId id="259" r:id="rId7"/>
    <p:sldId id="260" r:id="rId8"/>
    <p:sldId id="261" r:id="rId9"/>
    <p:sldId id="271" r:id="rId10"/>
    <p:sldId id="263" r:id="rId11"/>
    <p:sldId id="262" r:id="rId12"/>
    <p:sldId id="266" r:id="rId13"/>
    <p:sldId id="272" r:id="rId14"/>
    <p:sldId id="265" r:id="rId15"/>
    <p:sldId id="264" r:id="rId16"/>
    <p:sldId id="267" r:id="rId17"/>
    <p:sldId id="268" r:id="rId18"/>
    <p:sldId id="273" r:id="rId19"/>
    <p:sldId id="274" r:id="rId20"/>
    <p:sldId id="276" r:id="rId21"/>
    <p:sldId id="277" r:id="rId22"/>
    <p:sldId id="278"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5" name="作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86" d="100"/>
          <a:sy n="86" d="100"/>
        </p:scale>
        <p:origin x="614" y="72"/>
      </p:cViewPr>
      <p:guideLst>
        <p:guide orient="horz" pos="2124"/>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2025/3/3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木牍原创课件-封面">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木牍原创课件-课堂小结">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3" name="文本框 2"/>
          <p:cNvSpPr txBox="1"/>
          <p:nvPr userDrawn="1"/>
        </p:nvSpPr>
        <p:spPr>
          <a:xfrm>
            <a:off x="-9907" y="28888"/>
            <a:ext cx="2343988" cy="542925"/>
          </a:xfrm>
          <a:prstGeom prst="rect">
            <a:avLst/>
          </a:prstGeom>
          <a:noFill/>
        </p:spPr>
        <p:txBody>
          <a:bodyPr wrap="square" rtlCol="0">
            <a:spAutoFit/>
          </a:bodyPr>
          <a:lstStyle/>
          <a:p>
            <a:pPr algn="ctr"/>
            <a:r>
              <a:rPr lang="zh-CN" sz="2935" b="1">
                <a:solidFill>
                  <a:schemeClr val="bg1"/>
                </a:solidFill>
              </a:rPr>
              <a:t>课堂小结</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木牍原创课件-课后作业">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3" name="文本框 2"/>
          <p:cNvSpPr txBox="1"/>
          <p:nvPr userDrawn="1"/>
        </p:nvSpPr>
        <p:spPr>
          <a:xfrm>
            <a:off x="-9907" y="28888"/>
            <a:ext cx="2343988" cy="542925"/>
          </a:xfrm>
          <a:prstGeom prst="rect">
            <a:avLst/>
          </a:prstGeom>
          <a:noFill/>
        </p:spPr>
        <p:txBody>
          <a:bodyPr wrap="square" rtlCol="0">
            <a:spAutoFit/>
          </a:bodyPr>
          <a:lstStyle/>
          <a:p>
            <a:pPr algn="ctr"/>
            <a:r>
              <a:rPr lang="zh-CN" altLang="en-US" sz="2935" b="1">
                <a:solidFill>
                  <a:schemeClr val="bg1"/>
                </a:solidFill>
              </a:rPr>
              <a:t>课后作业</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2025/3/3</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63DB197-84B0-484E-9C0F-88358ECCB797}" type="datetimeFigureOut">
              <a:rPr lang="zh-CN" altLang="en-US" smtClean="0"/>
              <a:t>2025/3/3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2025/3/3</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木牍原创课件-目录">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2025/3/3</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木牍原创课件-前言">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2" name="文本框 1"/>
          <p:cNvSpPr txBox="1"/>
          <p:nvPr userDrawn="1"/>
        </p:nvSpPr>
        <p:spPr>
          <a:xfrm>
            <a:off x="467982" y="28888"/>
            <a:ext cx="1398117" cy="542925"/>
          </a:xfrm>
          <a:prstGeom prst="rect">
            <a:avLst/>
          </a:prstGeom>
          <a:noFill/>
        </p:spPr>
        <p:txBody>
          <a:bodyPr wrap="square" rtlCol="0">
            <a:spAutoFit/>
          </a:bodyPr>
          <a:lstStyle/>
          <a:p>
            <a:pPr algn="ctr"/>
            <a:r>
              <a:rPr lang="zh-CN" altLang="en-US" sz="2935" b="1">
                <a:solidFill>
                  <a:schemeClr val="bg1"/>
                </a:solidFill>
              </a:rPr>
              <a:t>前</a:t>
            </a:r>
            <a:r>
              <a:rPr lang="en-US" altLang="zh-CN" sz="2935" b="1">
                <a:solidFill>
                  <a:schemeClr val="bg1"/>
                </a:solidFill>
              </a:rPr>
              <a:t>  </a:t>
            </a:r>
            <a:r>
              <a:rPr lang="zh-CN" altLang="en-US" sz="2935" b="1">
                <a:solidFill>
                  <a:schemeClr val="bg1"/>
                </a:solidFill>
              </a:rPr>
              <a:t>言</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木牍原创课件-导入新课">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2" name="文本框 1"/>
          <p:cNvSpPr txBox="1"/>
          <p:nvPr userDrawn="1"/>
        </p:nvSpPr>
        <p:spPr>
          <a:xfrm>
            <a:off x="-9907" y="28888"/>
            <a:ext cx="2343988" cy="542925"/>
          </a:xfrm>
          <a:prstGeom prst="rect">
            <a:avLst/>
          </a:prstGeom>
          <a:noFill/>
        </p:spPr>
        <p:txBody>
          <a:bodyPr wrap="square" rtlCol="0">
            <a:spAutoFit/>
          </a:bodyPr>
          <a:lstStyle/>
          <a:p>
            <a:pPr algn="ctr"/>
            <a:r>
              <a:rPr lang="zh-CN" sz="2935" b="1">
                <a:solidFill>
                  <a:schemeClr val="bg1"/>
                </a:solidFill>
              </a:rPr>
              <a:t>导入新课</a:t>
            </a:r>
            <a:endParaRPr lang="en-US" altLang="zh-CN" sz="2935" b="1">
              <a:solidFill>
                <a:schemeClr val="bg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木牍原创课件-讲授新课">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3" name="文本框 2"/>
          <p:cNvSpPr txBox="1"/>
          <p:nvPr userDrawn="1"/>
        </p:nvSpPr>
        <p:spPr>
          <a:xfrm>
            <a:off x="-9907" y="28888"/>
            <a:ext cx="2343988" cy="542925"/>
          </a:xfrm>
          <a:prstGeom prst="rect">
            <a:avLst/>
          </a:prstGeom>
          <a:noFill/>
        </p:spPr>
        <p:txBody>
          <a:bodyPr wrap="square" rtlCol="0">
            <a:spAutoFit/>
          </a:bodyPr>
          <a:lstStyle/>
          <a:p>
            <a:pPr algn="ctr"/>
            <a:r>
              <a:rPr lang="zh-CN" sz="2935" b="1">
                <a:solidFill>
                  <a:schemeClr val="bg1"/>
                </a:solidFill>
              </a:rPr>
              <a:t>讲授新课</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木牍原创课件-习题解析">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3" name="文本框 2"/>
          <p:cNvSpPr txBox="1"/>
          <p:nvPr userDrawn="1"/>
        </p:nvSpPr>
        <p:spPr>
          <a:xfrm>
            <a:off x="-9907" y="28888"/>
            <a:ext cx="2343988" cy="542925"/>
          </a:xfrm>
          <a:prstGeom prst="rect">
            <a:avLst/>
          </a:prstGeom>
          <a:noFill/>
        </p:spPr>
        <p:txBody>
          <a:bodyPr wrap="square" rtlCol="0">
            <a:spAutoFit/>
          </a:bodyPr>
          <a:lstStyle/>
          <a:p>
            <a:pPr algn="ctr"/>
            <a:r>
              <a:rPr lang="zh-CN" sz="2935" b="1">
                <a:solidFill>
                  <a:schemeClr val="bg1"/>
                </a:solidFill>
              </a:rPr>
              <a:t>习题解析</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theme" Target="../theme/theme2.xml"/><Relationship Id="rId7"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image" Target="../media/image2.jpeg"/><Relationship Id="rId4" Type="http://schemas.openxmlformats.org/officeDocument/2006/relationships/slideLayout" Target="../slideLayouts/slideLayout9.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0" name="矩形 169"/>
          <p:cNvSpPr/>
          <p:nvPr userDrawn="1"/>
        </p:nvSpPr>
        <p:spPr>
          <a:xfrm>
            <a:off x="0" y="1303655"/>
            <a:ext cx="12192000" cy="4018280"/>
          </a:xfrm>
          <a:prstGeom prst="rect">
            <a:avLst/>
          </a:prstGeom>
          <a:solidFill>
            <a:srgbClr val="008D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cs typeface="+mn-ea"/>
              <a:sym typeface="+mn-lt"/>
            </a:endParaRPr>
          </a:p>
        </p:txBody>
      </p:sp>
      <p:pic>
        <p:nvPicPr>
          <p:cNvPr id="227" name="图片 226" descr="C:/Users/Administrator/Desktop/依据新课标编写-02.png依据新课标编写-02"/>
          <p:cNvPicPr>
            <a:picLocks noChangeAspect="1"/>
          </p:cNvPicPr>
          <p:nvPr userDrawn="1"/>
        </p:nvPicPr>
        <p:blipFill>
          <a:blip r:embed="rId5"/>
          <a:srcRect/>
          <a:stretch>
            <a:fillRect/>
          </a:stretch>
        </p:blipFill>
        <p:spPr>
          <a:xfrm>
            <a:off x="8703310" y="196850"/>
            <a:ext cx="2861310" cy="687705"/>
          </a:xfrm>
          <a:prstGeom prst="rect">
            <a:avLst/>
          </a:prstGeom>
        </p:spPr>
      </p:pic>
      <p:sp>
        <p:nvSpPr>
          <p:cNvPr id="242" name="文本框 241"/>
          <p:cNvSpPr txBox="1"/>
          <p:nvPr userDrawn="1"/>
        </p:nvSpPr>
        <p:spPr>
          <a:xfrm>
            <a:off x="7773670" y="5741035"/>
            <a:ext cx="1131570" cy="542925"/>
          </a:xfrm>
          <a:prstGeom prst="rect">
            <a:avLst/>
          </a:prstGeom>
          <a:noFill/>
        </p:spPr>
        <p:txBody>
          <a:bodyPr wrap="square" rtlCol="0">
            <a:spAutoFit/>
          </a:bodyPr>
          <a:lstStyle/>
          <a:p>
            <a:pPr algn="ctr"/>
            <a:r>
              <a:rPr lang="zh-CN" altLang="en-US" sz="2935" b="1" dirty="0">
                <a:solidFill>
                  <a:schemeClr val="tx1"/>
                </a:solidFill>
                <a:latin typeface="微软雅黑" panose="020B0503020204020204" charset="-122"/>
                <a:ea typeface="微软雅黑" panose="020B0503020204020204" charset="-122"/>
              </a:rPr>
              <a:t>物理</a:t>
            </a:r>
          </a:p>
        </p:txBody>
      </p:sp>
      <p:grpSp>
        <p:nvGrpSpPr>
          <p:cNvPr id="247" name="组合 246"/>
          <p:cNvGrpSpPr/>
          <p:nvPr userDrawn="1"/>
        </p:nvGrpSpPr>
        <p:grpSpPr>
          <a:xfrm>
            <a:off x="8905114" y="5773420"/>
            <a:ext cx="636061" cy="514985"/>
            <a:chOff x="3590" y="9087"/>
            <a:chExt cx="1042" cy="815"/>
          </a:xfrm>
        </p:grpSpPr>
        <p:sp>
          <p:nvSpPr>
            <p:cNvPr id="245" name="椭圆 244"/>
            <p:cNvSpPr/>
            <p:nvPr userDrawn="1"/>
          </p:nvSpPr>
          <p:spPr>
            <a:xfrm>
              <a:off x="3590" y="9087"/>
              <a:ext cx="815" cy="815"/>
            </a:xfrm>
            <a:prstGeom prst="ellipse">
              <a:avLst/>
            </a:prstGeom>
            <a:solidFill>
              <a:srgbClr val="008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5"/>
            </a:p>
          </p:txBody>
        </p:sp>
        <p:sp>
          <p:nvSpPr>
            <p:cNvPr id="246" name="文本框 245"/>
            <p:cNvSpPr txBox="1"/>
            <p:nvPr userDrawn="1"/>
          </p:nvSpPr>
          <p:spPr>
            <a:xfrm>
              <a:off x="3590" y="9130"/>
              <a:ext cx="1042" cy="682"/>
            </a:xfrm>
            <a:prstGeom prst="rect">
              <a:avLst/>
            </a:prstGeom>
            <a:noFill/>
          </p:spPr>
          <p:txBody>
            <a:bodyPr wrap="square" rtlCol="0">
              <a:spAutoFit/>
            </a:bodyPr>
            <a:lstStyle/>
            <a:p>
              <a:r>
                <a:rPr lang="en-US" altLang="zh-CN" sz="2205" b="1" dirty="0">
                  <a:solidFill>
                    <a:srgbClr val="FFFF00"/>
                  </a:solidFill>
                  <a:latin typeface="微软雅黑" panose="020B0503020204020204" charset="-122"/>
                  <a:ea typeface="微软雅黑" panose="020B0503020204020204" charset="-122"/>
                  <a:cs typeface="Times New Roman" panose="02020603050405020304" pitchFamily="18" charset="0"/>
                </a:rPr>
                <a:t>RJ</a:t>
              </a:r>
            </a:p>
          </p:txBody>
        </p:sp>
      </p:grpSp>
      <p:sp>
        <p:nvSpPr>
          <p:cNvPr id="243" name="文本框 242"/>
          <p:cNvSpPr txBox="1"/>
          <p:nvPr userDrawn="1"/>
        </p:nvSpPr>
        <p:spPr>
          <a:xfrm>
            <a:off x="9469755" y="5741035"/>
            <a:ext cx="2279650" cy="542925"/>
          </a:xfrm>
          <a:prstGeom prst="rect">
            <a:avLst/>
          </a:prstGeom>
          <a:noFill/>
        </p:spPr>
        <p:txBody>
          <a:bodyPr wrap="square" rtlCol="0">
            <a:spAutoFit/>
          </a:bodyPr>
          <a:lstStyle/>
          <a:p>
            <a:r>
              <a:rPr lang="zh-CN" altLang="en-US" sz="2935" b="1" dirty="0">
                <a:solidFill>
                  <a:schemeClr val="tx1"/>
                </a:solidFill>
                <a:uFillTx/>
                <a:latin typeface="微软雅黑" panose="020B0503020204020204" charset="-122"/>
                <a:ea typeface="微软雅黑" panose="020B0503020204020204" charset="-122"/>
              </a:rPr>
              <a:t>八年级下册</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alphaModFix amt="14000"/>
            <a:lum/>
          </a:blip>
          <a:srcRect/>
          <a:tile tx="0" ty="0" sx="100000" sy="100000" flip="none" algn="tl"/>
        </a:blipFill>
        <a:effectLst/>
      </p:bgPr>
    </p:bg>
    <p:spTree>
      <p:nvGrpSpPr>
        <p:cNvPr id="1" name=""/>
        <p:cNvGrpSpPr/>
        <p:nvPr/>
      </p:nvGrpSpPr>
      <p:grpSpPr>
        <a:xfrm>
          <a:off x="0" y="0"/>
          <a:ext cx="0" cy="0"/>
          <a:chOff x="0" y="0"/>
          <a:chExt cx="0" cy="0"/>
        </a:xfrm>
      </p:grpSpPr>
      <p:pic>
        <p:nvPicPr>
          <p:cNvPr id="2" name="图片 1" descr="E:/LOGO/木牍中考logo/木牍中考logo效果图/木牍中考logo-5%蓝-11.png木牍中考logo-5%蓝-11"/>
          <p:cNvPicPr>
            <a:picLocks noChangeAspect="1"/>
          </p:cNvPicPr>
          <p:nvPr userDrawn="1"/>
        </p:nvPicPr>
        <p:blipFill>
          <a:blip r:embed="rId5"/>
          <a:srcRect r="25347" b="26975"/>
          <a:stretch>
            <a:fillRect/>
          </a:stretch>
        </p:blipFill>
        <p:spPr>
          <a:xfrm>
            <a:off x="8159750" y="2906395"/>
            <a:ext cx="4032250" cy="3945255"/>
          </a:xfrm>
          <a:prstGeom prst="rect">
            <a:avLst/>
          </a:prstGeom>
        </p:spPr>
      </p:pic>
      <p:sp>
        <p:nvSpPr>
          <p:cNvPr id="17" name="矩形 16"/>
          <p:cNvSpPr/>
          <p:nvPr userDrawn="1"/>
        </p:nvSpPr>
        <p:spPr>
          <a:xfrm>
            <a:off x="635" y="0"/>
            <a:ext cx="1428115" cy="6858000"/>
          </a:xfrm>
          <a:prstGeom prst="rect">
            <a:avLst/>
          </a:prstGeom>
          <a:solidFill>
            <a:srgbClr val="008D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a:p>
        </p:txBody>
      </p:sp>
      <p:sp>
        <p:nvSpPr>
          <p:cNvPr id="75" name="文本框 74"/>
          <p:cNvSpPr txBox="1"/>
          <p:nvPr userDrawn="1"/>
        </p:nvSpPr>
        <p:spPr>
          <a:xfrm>
            <a:off x="156210" y="1054735"/>
            <a:ext cx="1116965" cy="1108075"/>
          </a:xfrm>
          <a:prstGeom prst="rect">
            <a:avLst/>
          </a:prstGeom>
          <a:noFill/>
        </p:spPr>
        <p:txBody>
          <a:bodyPr wrap="square" rtlCol="0">
            <a:spAutoFit/>
          </a:bodyPr>
          <a:lstStyle/>
          <a:p>
            <a:r>
              <a:rPr lang="zh-CN" altLang="en-US" sz="6610" b="1" dirty="0">
                <a:solidFill>
                  <a:schemeClr val="bg1"/>
                </a:solidFill>
                <a:latin typeface="微软雅黑" panose="020B0503020204020204" charset="-122"/>
                <a:ea typeface="微软雅黑" panose="020B0503020204020204" charset="-122"/>
              </a:rPr>
              <a:t>目</a:t>
            </a:r>
          </a:p>
        </p:txBody>
      </p:sp>
      <p:sp>
        <p:nvSpPr>
          <p:cNvPr id="76" name="文本框 75"/>
          <p:cNvSpPr txBox="1"/>
          <p:nvPr userDrawn="1"/>
        </p:nvSpPr>
        <p:spPr>
          <a:xfrm>
            <a:off x="185420" y="2625090"/>
            <a:ext cx="1058545" cy="1108075"/>
          </a:xfrm>
          <a:prstGeom prst="rect">
            <a:avLst/>
          </a:prstGeom>
          <a:noFill/>
        </p:spPr>
        <p:txBody>
          <a:bodyPr wrap="square" rtlCol="0">
            <a:spAutoFit/>
          </a:bodyPr>
          <a:lstStyle/>
          <a:p>
            <a:r>
              <a:rPr lang="zh-CN" altLang="en-US" sz="6610" b="1" dirty="0">
                <a:solidFill>
                  <a:schemeClr val="bg1"/>
                </a:solidFill>
                <a:latin typeface="微软雅黑" panose="020B0503020204020204" charset="-122"/>
                <a:ea typeface="微软雅黑" panose="020B0503020204020204" charset="-122"/>
              </a:rPr>
              <a:t>录</a:t>
            </a:r>
          </a:p>
        </p:txBody>
      </p:sp>
      <p:pic>
        <p:nvPicPr>
          <p:cNvPr id="227" name="图片 226" descr="C:/Users/Administrator/Desktop/依据新课标编写-02.png依据新课标编写-02"/>
          <p:cNvPicPr>
            <a:picLocks noChangeAspect="1"/>
          </p:cNvPicPr>
          <p:nvPr userDrawn="1"/>
        </p:nvPicPr>
        <p:blipFill>
          <a:blip r:embed="rId6"/>
          <a:srcRect/>
          <a:stretch>
            <a:fillRect/>
          </a:stretch>
        </p:blipFill>
        <p:spPr>
          <a:xfrm>
            <a:off x="8703310" y="196850"/>
            <a:ext cx="2861310" cy="687705"/>
          </a:xfrm>
          <a:prstGeom prst="rect">
            <a:avLst/>
          </a:prstGeom>
        </p:spPr>
      </p:pic>
      <p:grpSp>
        <p:nvGrpSpPr>
          <p:cNvPr id="3" name="组合 2"/>
          <p:cNvGrpSpPr/>
          <p:nvPr userDrawn="1"/>
        </p:nvGrpSpPr>
        <p:grpSpPr>
          <a:xfrm>
            <a:off x="2756021" y="2327928"/>
            <a:ext cx="2936104" cy="607259"/>
            <a:chOff x="4408" y="1365"/>
            <a:chExt cx="5038" cy="1009"/>
          </a:xfrm>
        </p:grpSpPr>
        <p:sp>
          <p:nvSpPr>
            <p:cNvPr id="5" name="文本框 4"/>
            <p:cNvSpPr txBox="1"/>
            <p:nvPr userDrawn="1"/>
          </p:nvSpPr>
          <p:spPr>
            <a:xfrm>
              <a:off x="5966" y="1365"/>
              <a:ext cx="3480" cy="949"/>
            </a:xfrm>
            <a:prstGeom prst="rect">
              <a:avLst/>
            </a:prstGeom>
            <a:noFill/>
          </p:spPr>
          <p:txBody>
            <a:bodyPr wrap="square" rtlCol="0">
              <a:spAutoFit/>
            </a:bodyPr>
            <a:lstStyle/>
            <a:p>
              <a:r>
                <a:rPr lang="zh-CN" altLang="en-US" sz="3120" b="1" u="none" baseline="0" dirty="0">
                  <a:solidFill>
                    <a:srgbClr val="008DFF"/>
                  </a:solidFill>
                  <a:uFill>
                    <a:solidFill>
                      <a:srgbClr val="FE970E"/>
                    </a:solidFill>
                  </a:uFill>
                </a:rPr>
                <a:t>导入新课</a:t>
              </a:r>
              <a:endParaRPr lang="en-US" altLang="zh-CN" sz="3120" b="1" u="none" baseline="0" dirty="0">
                <a:solidFill>
                  <a:srgbClr val="008DFF"/>
                </a:solidFill>
                <a:uFill>
                  <a:solidFill>
                    <a:srgbClr val="FE970E"/>
                  </a:solidFill>
                </a:uFill>
              </a:endParaRPr>
            </a:p>
          </p:txBody>
        </p:sp>
        <p:sp>
          <p:nvSpPr>
            <p:cNvPr id="4" name="文本框 3"/>
            <p:cNvSpPr txBox="1"/>
            <p:nvPr userDrawn="1"/>
          </p:nvSpPr>
          <p:spPr>
            <a:xfrm>
              <a:off x="4408" y="1425"/>
              <a:ext cx="1221" cy="949"/>
            </a:xfrm>
            <a:prstGeom prst="rect">
              <a:avLst/>
            </a:prstGeom>
            <a:noFill/>
          </p:spPr>
          <p:txBody>
            <a:bodyPr wrap="square" rtlCol="0">
              <a:spAutoFit/>
            </a:bodyPr>
            <a:lstStyle/>
            <a:p>
              <a:r>
                <a:rPr lang="en-US" altLang="zh-CN" sz="3120" b="1">
                  <a:solidFill>
                    <a:srgbClr val="008DFF"/>
                  </a:solidFill>
                  <a:latin typeface="微软雅黑" panose="020B0503020204020204" charset="-122"/>
                  <a:ea typeface="微软雅黑" panose="020B0503020204020204" charset="-122"/>
                </a:rPr>
                <a:t>01</a:t>
              </a:r>
            </a:p>
          </p:txBody>
        </p:sp>
        <p:sp>
          <p:nvSpPr>
            <p:cNvPr id="6" name="矩形 5"/>
            <p:cNvSpPr/>
            <p:nvPr userDrawn="1"/>
          </p:nvSpPr>
          <p:spPr>
            <a:xfrm>
              <a:off x="5600" y="1564"/>
              <a:ext cx="85" cy="68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b="1"/>
            </a:p>
          </p:txBody>
        </p:sp>
      </p:grpSp>
      <p:grpSp>
        <p:nvGrpSpPr>
          <p:cNvPr id="8" name="组合 7"/>
          <p:cNvGrpSpPr/>
          <p:nvPr userDrawn="1"/>
        </p:nvGrpSpPr>
        <p:grpSpPr>
          <a:xfrm>
            <a:off x="6464907" y="2345984"/>
            <a:ext cx="2936104" cy="571149"/>
            <a:chOff x="4408" y="2978"/>
            <a:chExt cx="5038" cy="949"/>
          </a:xfrm>
        </p:grpSpPr>
        <p:sp>
          <p:nvSpPr>
            <p:cNvPr id="10" name="文本框 9"/>
            <p:cNvSpPr txBox="1"/>
            <p:nvPr/>
          </p:nvSpPr>
          <p:spPr>
            <a:xfrm>
              <a:off x="5966" y="2978"/>
              <a:ext cx="3480" cy="949"/>
            </a:xfrm>
            <a:prstGeom prst="rect">
              <a:avLst/>
            </a:prstGeom>
            <a:noFill/>
          </p:spPr>
          <p:txBody>
            <a:bodyPr wrap="square" rtlCol="0">
              <a:spAutoFit/>
            </a:bodyPr>
            <a:lstStyle/>
            <a:p>
              <a:r>
                <a:rPr lang="zh-CN" sz="3120" b="1" u="none" baseline="0" dirty="0">
                  <a:solidFill>
                    <a:srgbClr val="008DFF"/>
                  </a:solidFill>
                  <a:uFill>
                    <a:solidFill>
                      <a:srgbClr val="FE970E"/>
                    </a:solidFill>
                  </a:uFill>
                </a:rPr>
                <a:t>讲授新课</a:t>
              </a:r>
            </a:p>
          </p:txBody>
        </p:sp>
        <p:sp>
          <p:nvSpPr>
            <p:cNvPr id="13" name="文本框 12"/>
            <p:cNvSpPr txBox="1"/>
            <p:nvPr userDrawn="1"/>
          </p:nvSpPr>
          <p:spPr>
            <a:xfrm>
              <a:off x="4408" y="2978"/>
              <a:ext cx="1221" cy="949"/>
            </a:xfrm>
            <a:prstGeom prst="rect">
              <a:avLst/>
            </a:prstGeom>
            <a:noFill/>
          </p:spPr>
          <p:txBody>
            <a:bodyPr wrap="square" rtlCol="0">
              <a:spAutoFit/>
            </a:bodyPr>
            <a:lstStyle/>
            <a:p>
              <a:r>
                <a:rPr lang="en-US" altLang="zh-CN" sz="3120" b="1">
                  <a:solidFill>
                    <a:srgbClr val="008DFF"/>
                  </a:solidFill>
                  <a:latin typeface="微软雅黑" panose="020B0503020204020204" charset="-122"/>
                  <a:ea typeface="微软雅黑" panose="020B0503020204020204" charset="-122"/>
                </a:rPr>
                <a:t>02</a:t>
              </a:r>
            </a:p>
          </p:txBody>
        </p:sp>
        <p:sp>
          <p:nvSpPr>
            <p:cNvPr id="46" name="矩形 45"/>
            <p:cNvSpPr/>
            <p:nvPr userDrawn="1"/>
          </p:nvSpPr>
          <p:spPr>
            <a:xfrm>
              <a:off x="5600" y="3120"/>
              <a:ext cx="85" cy="68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b="1"/>
            </a:p>
          </p:txBody>
        </p:sp>
      </p:grpSp>
      <p:grpSp>
        <p:nvGrpSpPr>
          <p:cNvPr id="14" name="组合 13"/>
          <p:cNvGrpSpPr/>
          <p:nvPr userDrawn="1"/>
        </p:nvGrpSpPr>
        <p:grpSpPr>
          <a:xfrm>
            <a:off x="2756021" y="3678464"/>
            <a:ext cx="2936104" cy="571149"/>
            <a:chOff x="4408" y="5262"/>
            <a:chExt cx="5038" cy="949"/>
          </a:xfrm>
        </p:grpSpPr>
        <p:sp>
          <p:nvSpPr>
            <p:cNvPr id="15" name="文本框 14"/>
            <p:cNvSpPr txBox="1"/>
            <p:nvPr/>
          </p:nvSpPr>
          <p:spPr>
            <a:xfrm>
              <a:off x="5966" y="5262"/>
              <a:ext cx="3480" cy="949"/>
            </a:xfrm>
            <a:prstGeom prst="rect">
              <a:avLst/>
            </a:prstGeom>
            <a:noFill/>
          </p:spPr>
          <p:txBody>
            <a:bodyPr wrap="square" rtlCol="0">
              <a:spAutoFit/>
            </a:bodyPr>
            <a:lstStyle/>
            <a:p>
              <a:r>
                <a:rPr lang="zh-CN" altLang="en-US" sz="3120" b="1" u="none" baseline="0" dirty="0">
                  <a:solidFill>
                    <a:srgbClr val="008DFF"/>
                  </a:solidFill>
                  <a:uFill>
                    <a:solidFill>
                      <a:srgbClr val="FE970E"/>
                    </a:solidFill>
                  </a:uFill>
                </a:rPr>
                <a:t>习题解析</a:t>
              </a:r>
            </a:p>
          </p:txBody>
        </p:sp>
        <p:sp>
          <p:nvSpPr>
            <p:cNvPr id="44" name="文本框 43"/>
            <p:cNvSpPr txBox="1"/>
            <p:nvPr userDrawn="1"/>
          </p:nvSpPr>
          <p:spPr>
            <a:xfrm>
              <a:off x="4408" y="5262"/>
              <a:ext cx="1221" cy="949"/>
            </a:xfrm>
            <a:prstGeom prst="rect">
              <a:avLst/>
            </a:prstGeom>
            <a:noFill/>
          </p:spPr>
          <p:txBody>
            <a:bodyPr wrap="square" rtlCol="0">
              <a:spAutoFit/>
            </a:bodyPr>
            <a:lstStyle/>
            <a:p>
              <a:r>
                <a:rPr lang="en-US" altLang="zh-CN" sz="3120" b="1">
                  <a:solidFill>
                    <a:srgbClr val="008DFF"/>
                  </a:solidFill>
                  <a:latin typeface="微软雅黑" panose="020B0503020204020204" charset="-122"/>
                  <a:ea typeface="微软雅黑" panose="020B0503020204020204" charset="-122"/>
                </a:rPr>
                <a:t>03</a:t>
              </a:r>
            </a:p>
          </p:txBody>
        </p:sp>
        <p:sp>
          <p:nvSpPr>
            <p:cNvPr id="51" name="矩形 50"/>
            <p:cNvSpPr/>
            <p:nvPr userDrawn="1"/>
          </p:nvSpPr>
          <p:spPr>
            <a:xfrm>
              <a:off x="5600" y="5429"/>
              <a:ext cx="85" cy="68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b="1"/>
            </a:p>
          </p:txBody>
        </p:sp>
      </p:grpSp>
      <p:grpSp>
        <p:nvGrpSpPr>
          <p:cNvPr id="16" name="组合 15"/>
          <p:cNvGrpSpPr/>
          <p:nvPr userDrawn="1"/>
        </p:nvGrpSpPr>
        <p:grpSpPr>
          <a:xfrm>
            <a:off x="6464907" y="3678464"/>
            <a:ext cx="2936104" cy="571149"/>
            <a:chOff x="4408" y="8000"/>
            <a:chExt cx="5038" cy="949"/>
          </a:xfrm>
        </p:grpSpPr>
        <p:sp>
          <p:nvSpPr>
            <p:cNvPr id="7" name="文本框 6"/>
            <p:cNvSpPr txBox="1"/>
            <p:nvPr userDrawn="1"/>
          </p:nvSpPr>
          <p:spPr>
            <a:xfrm>
              <a:off x="5966" y="8000"/>
              <a:ext cx="3480" cy="949"/>
            </a:xfrm>
            <a:prstGeom prst="rect">
              <a:avLst/>
            </a:prstGeom>
            <a:noFill/>
          </p:spPr>
          <p:txBody>
            <a:bodyPr wrap="square" rtlCol="0">
              <a:spAutoFit/>
            </a:bodyPr>
            <a:lstStyle/>
            <a:p>
              <a:r>
                <a:rPr lang="zh-CN" altLang="en-US" sz="3120" b="1" u="none" baseline="0" dirty="0">
                  <a:solidFill>
                    <a:srgbClr val="008DFF"/>
                  </a:solidFill>
                  <a:uFill>
                    <a:solidFill>
                      <a:srgbClr val="FE970E"/>
                    </a:solidFill>
                  </a:uFill>
                </a:rPr>
                <a:t>课堂小结</a:t>
              </a:r>
            </a:p>
          </p:txBody>
        </p:sp>
        <p:sp>
          <p:nvSpPr>
            <p:cNvPr id="45" name="文本框 44"/>
            <p:cNvSpPr txBox="1"/>
            <p:nvPr userDrawn="1"/>
          </p:nvSpPr>
          <p:spPr>
            <a:xfrm>
              <a:off x="4408" y="8000"/>
              <a:ext cx="1221" cy="949"/>
            </a:xfrm>
            <a:prstGeom prst="rect">
              <a:avLst/>
            </a:prstGeom>
            <a:noFill/>
          </p:spPr>
          <p:txBody>
            <a:bodyPr wrap="square" rtlCol="0">
              <a:spAutoFit/>
            </a:bodyPr>
            <a:lstStyle/>
            <a:p>
              <a:r>
                <a:rPr lang="en-US" altLang="zh-CN" sz="3120" b="1">
                  <a:solidFill>
                    <a:srgbClr val="008DFF"/>
                  </a:solidFill>
                  <a:latin typeface="微软雅黑" panose="020B0503020204020204" charset="-122"/>
                  <a:ea typeface="微软雅黑" panose="020B0503020204020204" charset="-122"/>
                </a:rPr>
                <a:t>04</a:t>
              </a:r>
            </a:p>
          </p:txBody>
        </p:sp>
        <p:sp>
          <p:nvSpPr>
            <p:cNvPr id="53" name="矩形 52"/>
            <p:cNvSpPr/>
            <p:nvPr userDrawn="1"/>
          </p:nvSpPr>
          <p:spPr>
            <a:xfrm>
              <a:off x="5600" y="8142"/>
              <a:ext cx="85" cy="68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b="1"/>
            </a:p>
          </p:txBody>
        </p:sp>
      </p:grpSp>
      <p:pic>
        <p:nvPicPr>
          <p:cNvPr id="9" name="图片 8" descr="数学书"/>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268084" y="4436786"/>
            <a:ext cx="839220" cy="866654"/>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 id="214748365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0">
            <a:alphaModFix amt="14000"/>
          </a:blip>
          <a:tile tx="0" ty="0" sx="100000" sy="100000" flip="none" algn="tl"/>
        </a:blipFill>
        <a:effectLst/>
      </p:bgPr>
    </p:bg>
    <p:spTree>
      <p:nvGrpSpPr>
        <p:cNvPr id="1" name=""/>
        <p:cNvGrpSpPr/>
        <p:nvPr/>
      </p:nvGrpSpPr>
      <p:grpSpPr>
        <a:xfrm>
          <a:off x="0" y="0"/>
          <a:ext cx="0" cy="0"/>
          <a:chOff x="0" y="0"/>
          <a:chExt cx="0" cy="0"/>
        </a:xfrm>
      </p:grpSpPr>
      <p:sp>
        <p:nvSpPr>
          <p:cNvPr id="20" name="矩形 19"/>
          <p:cNvSpPr/>
          <p:nvPr userDrawn="1"/>
        </p:nvSpPr>
        <p:spPr>
          <a:xfrm>
            <a:off x="0" y="0"/>
            <a:ext cx="12192000" cy="610870"/>
          </a:xfrm>
          <a:prstGeom prst="rect">
            <a:avLst/>
          </a:prstGeom>
          <a:solidFill>
            <a:srgbClr val="008D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a:p>
        </p:txBody>
      </p:sp>
      <p:sp>
        <p:nvSpPr>
          <p:cNvPr id="29" name="同侧圆角矩形 28"/>
          <p:cNvSpPr/>
          <p:nvPr userDrawn="1"/>
        </p:nvSpPr>
        <p:spPr>
          <a:xfrm rot="16200000">
            <a:off x="891272" y="-944880"/>
            <a:ext cx="619125" cy="2493645"/>
          </a:xfrm>
          <a:prstGeom prst="round2SameRect">
            <a:avLst>
              <a:gd name="adj1" fmla="val 0"/>
              <a:gd name="adj2" fmla="val 50000"/>
            </a:avLst>
          </a:prstGeom>
          <a:solidFill>
            <a:srgbClr val="FE970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8.xml"/><Relationship Id="rId1" Type="http://schemas.openxmlformats.org/officeDocument/2006/relationships/tags" Target="../tags/tag16.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8.xml"/><Relationship Id="rId1" Type="http://schemas.openxmlformats.org/officeDocument/2006/relationships/tags" Target="../tags/tag17.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8.xml"/><Relationship Id="rId1" Type="http://schemas.openxmlformats.org/officeDocument/2006/relationships/tags" Target="../tags/tag18.xml"/><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8.xml"/><Relationship Id="rId1" Type="http://schemas.openxmlformats.org/officeDocument/2006/relationships/tags" Target="../tags/tag19.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8.xml"/><Relationship Id="rId1" Type="http://schemas.openxmlformats.org/officeDocument/2006/relationships/tags" Target="../tags/tag20.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8.xml"/><Relationship Id="rId1" Type="http://schemas.openxmlformats.org/officeDocument/2006/relationships/tags" Target="../tags/tag21.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8.xml"/><Relationship Id="rId1" Type="http://schemas.openxmlformats.org/officeDocument/2006/relationships/tags" Target="../tags/tag22.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23.xml"/><Relationship Id="rId5" Type="http://schemas.openxmlformats.org/officeDocument/2006/relationships/image" Target="../media/image37.png"/><Relationship Id="rId4"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4.xml"/><Relationship Id="rId5" Type="http://schemas.openxmlformats.org/officeDocument/2006/relationships/image" Target="../media/image7.pn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8.xml"/><Relationship Id="rId1" Type="http://schemas.openxmlformats.org/officeDocument/2006/relationships/tags" Target="../tags/tag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8.xml"/><Relationship Id="rId1" Type="http://schemas.openxmlformats.org/officeDocument/2006/relationships/tags" Target="../tags/tag7.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tags" Target="../tags/tag10.xml"/><Relationship Id="rId7" Type="http://schemas.openxmlformats.org/officeDocument/2006/relationships/tags" Target="../tags/tag14.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image" Target="../media/image20.jpeg"/><Relationship Id="rId5" Type="http://schemas.openxmlformats.org/officeDocument/2006/relationships/tags" Target="../tags/tag12.xml"/><Relationship Id="rId10" Type="http://schemas.openxmlformats.org/officeDocument/2006/relationships/image" Target="../media/image19.jpeg"/><Relationship Id="rId4" Type="http://schemas.openxmlformats.org/officeDocument/2006/relationships/tags" Target="../tags/tag11.xml"/><Relationship Id="rId9"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8.xml"/><Relationship Id="rId1" Type="http://schemas.openxmlformats.org/officeDocument/2006/relationships/tags" Target="../tags/tag15.xml"/><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43"/>
          <p:cNvSpPr txBox="1"/>
          <p:nvPr/>
        </p:nvSpPr>
        <p:spPr>
          <a:xfrm>
            <a:off x="2680970" y="3877310"/>
            <a:ext cx="7108825" cy="811728"/>
          </a:xfrm>
          <a:prstGeom prst="rect">
            <a:avLst/>
          </a:prstGeom>
          <a:noFill/>
        </p:spPr>
        <p:txBody>
          <a:bodyPr wrap="square" lIns="72358" tIns="36179" rIns="72358" bIns="36179" rtlCol="0">
            <a:spAutoFit/>
          </a:bodyPr>
          <a:lstStyle/>
          <a:p>
            <a:pPr algn="ctr"/>
            <a:r>
              <a:rPr lang="zh-CN" altLang="en-US" sz="4800" b="1" dirty="0">
                <a:solidFill>
                  <a:srgbClr val="FFFF00"/>
                </a:solidFill>
                <a:latin typeface="微软雅黑" panose="020B0503020204020204" charset="-122"/>
                <a:ea typeface="微软雅黑" panose="020B0503020204020204" charset="-122"/>
                <a:cs typeface="微软雅黑" panose="020B0503020204020204" charset="-122"/>
                <a:sym typeface="微软雅黑" panose="020B0503020204020204" charset="-122"/>
              </a:rPr>
              <a:t>第二课时</a:t>
            </a:r>
            <a:r>
              <a:rPr lang="en-US" altLang="zh-CN" sz="4800" b="1" dirty="0">
                <a:solidFill>
                  <a:srgbClr val="FFFF00"/>
                </a:solidFill>
                <a:latin typeface="微软雅黑" panose="020B0503020204020204" charset="-122"/>
                <a:ea typeface="微软雅黑" panose="020B0503020204020204" charset="-122"/>
                <a:cs typeface="微软雅黑" panose="020B0503020204020204" charset="-122"/>
                <a:sym typeface="微软雅黑" panose="020B0503020204020204" charset="-122"/>
              </a:rPr>
              <a:t>   </a:t>
            </a:r>
            <a:r>
              <a:rPr lang="zh-CN" altLang="en-US" sz="4800" b="1" dirty="0">
                <a:solidFill>
                  <a:srgbClr val="FFFF00"/>
                </a:solidFill>
                <a:latin typeface="Cambria Math" panose="02040503050406030204" pitchFamily="18" charset="0"/>
                <a:ea typeface="微软雅黑" panose="020B0503020204020204" charset="-122"/>
                <a:cs typeface="Cambria Math" panose="02040503050406030204" pitchFamily="18" charset="0"/>
                <a:sym typeface="微软雅黑" panose="020B0503020204020204" charset="-122"/>
              </a:rPr>
              <a:t>压强的应用</a:t>
            </a:r>
          </a:p>
        </p:txBody>
      </p:sp>
      <p:sp>
        <p:nvSpPr>
          <p:cNvPr id="174" name="文本框 173"/>
          <p:cNvSpPr txBox="1"/>
          <p:nvPr userDrawn="1"/>
        </p:nvSpPr>
        <p:spPr>
          <a:xfrm>
            <a:off x="-106532" y="2032758"/>
            <a:ext cx="12192000" cy="1322070"/>
          </a:xfrm>
          <a:prstGeom prst="rect">
            <a:avLst/>
          </a:prstGeom>
          <a:noFill/>
          <a:effectLst/>
        </p:spPr>
        <p:txBody>
          <a:bodyPr wrap="square" rtlCol="0">
            <a:spAutoFit/>
            <a:scene3d>
              <a:camera prst="orthographicFront"/>
              <a:lightRig rig="threePt" dir="t"/>
            </a:scene3d>
            <a:sp3d contourW="12700"/>
          </a:bodyPr>
          <a:lstStyle/>
          <a:p>
            <a:pPr algn="ctr"/>
            <a:r>
              <a:rPr lang="en-US" sz="8000" b="1" dirty="0">
                <a:solidFill>
                  <a:schemeClr val="bg1"/>
                </a:solidFill>
                <a:latin typeface="微软雅黑" panose="020B0503020204020204" charset="-122"/>
                <a:ea typeface="微软雅黑" panose="020B0503020204020204" charset="-122"/>
                <a:cs typeface="微软雅黑" panose="020B0503020204020204" charset="-122"/>
                <a:sym typeface="+mn-ea"/>
              </a:rPr>
              <a:t>9.1  </a:t>
            </a:r>
            <a:r>
              <a:rPr lang="zh-CN" altLang="en-US" sz="8000" b="1" dirty="0">
                <a:solidFill>
                  <a:schemeClr val="bg1"/>
                </a:solidFill>
                <a:latin typeface="微软雅黑" panose="020B0503020204020204" charset="-122"/>
                <a:ea typeface="微软雅黑" panose="020B0503020204020204" charset="-122"/>
                <a:cs typeface="微软雅黑" panose="020B0503020204020204" charset="-122"/>
                <a:sym typeface="+mn-ea"/>
              </a:rPr>
              <a:t>压强</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4094480"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怎样减小或增大压强</a:t>
            </a:r>
          </a:p>
        </p:txBody>
      </p:sp>
      <p:grpSp>
        <p:nvGrpSpPr>
          <p:cNvPr id="2" name="组合 1"/>
          <p:cNvGrpSpPr/>
          <p:nvPr/>
        </p:nvGrpSpPr>
        <p:grpSpPr>
          <a:xfrm>
            <a:off x="334900" y="195043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930275" y="1794510"/>
            <a:ext cx="9768840" cy="521970"/>
          </a:xfrm>
          <a:prstGeom prst="rect">
            <a:avLst/>
          </a:prstGeom>
          <a:noFill/>
        </p:spPr>
        <p:txBody>
          <a:bodyPr wrap="square" rtlCol="0">
            <a:spAutoFit/>
          </a:bodyPr>
          <a:lstStyle/>
          <a:p>
            <a:r>
              <a:rPr lang="zh-CN" altLang="en-US" sz="2800"/>
              <a:t>增大压强的方法：同时</a:t>
            </a:r>
            <a:r>
              <a:rPr lang="zh-CN" altLang="en-US" sz="2800" b="1">
                <a:solidFill>
                  <a:schemeClr val="accent5"/>
                </a:solidFill>
              </a:rPr>
              <a:t>增大压力</a:t>
            </a:r>
            <a:r>
              <a:rPr lang="zh-CN" altLang="en-US" sz="2800"/>
              <a:t>并</a:t>
            </a:r>
            <a:r>
              <a:rPr lang="zh-CN" altLang="en-US" sz="2800" b="1">
                <a:solidFill>
                  <a:schemeClr val="accent5"/>
                </a:solidFill>
              </a:rPr>
              <a:t>减小接触面积</a:t>
            </a:r>
          </a:p>
        </p:txBody>
      </p:sp>
      <p:pic>
        <p:nvPicPr>
          <p:cNvPr id="10" name="图片 9"/>
          <p:cNvPicPr>
            <a:picLocks noChangeAspect="1"/>
          </p:cNvPicPr>
          <p:nvPr/>
        </p:nvPicPr>
        <p:blipFill>
          <a:blip r:embed="rId3"/>
          <a:stretch>
            <a:fillRect/>
          </a:stretch>
        </p:blipFill>
        <p:spPr>
          <a:xfrm>
            <a:off x="858520" y="2501900"/>
            <a:ext cx="2119630" cy="3767455"/>
          </a:xfrm>
          <a:prstGeom prst="rect">
            <a:avLst/>
          </a:prstGeom>
        </p:spPr>
      </p:pic>
      <p:pic>
        <p:nvPicPr>
          <p:cNvPr id="11" name="https://docer-ks3.wpscdn.cn/picture/72822204/37518591fd4d05f9d8a4fdbeabb595d9_612.jpg" descr="钻孔机"/>
          <p:cNvPicPr>
            <a:picLocks noChangeAspect="1"/>
          </p:cNvPicPr>
          <p:nvPr/>
        </p:nvPicPr>
        <p:blipFill>
          <a:blip r:embed="rId4"/>
          <a:stretch>
            <a:fillRect/>
          </a:stretch>
        </p:blipFill>
        <p:spPr>
          <a:xfrm>
            <a:off x="2978150" y="2501900"/>
            <a:ext cx="5662295" cy="3767455"/>
          </a:xfrm>
          <a:prstGeom prst="rect">
            <a:avLst/>
          </a:prstGeom>
        </p:spPr>
      </p:pic>
      <p:sp>
        <p:nvSpPr>
          <p:cNvPr id="12" name="文本框 11"/>
          <p:cNvSpPr txBox="1"/>
          <p:nvPr/>
        </p:nvSpPr>
        <p:spPr>
          <a:xfrm>
            <a:off x="8711565" y="2712085"/>
            <a:ext cx="3036570" cy="2030095"/>
          </a:xfrm>
          <a:prstGeom prst="rect">
            <a:avLst/>
          </a:prstGeom>
          <a:noFill/>
        </p:spPr>
        <p:txBody>
          <a:bodyPr wrap="square" rtlCol="0">
            <a:spAutoFit/>
          </a:bodyPr>
          <a:lstStyle/>
          <a:p>
            <a:pPr>
              <a:lnSpc>
                <a:spcPct val="150000"/>
              </a:lnSpc>
            </a:pPr>
            <a:r>
              <a:rPr lang="zh-CN" altLang="en-US" sz="2800">
                <a:latin typeface="宋体" panose="02010600030101010101" pitchFamily="2" charset="-122"/>
                <a:ea typeface="宋体" panose="02010600030101010101" pitchFamily="2" charset="-122"/>
              </a:rPr>
              <a:t>将木桩打入地下时，将木桩削尖，并使用打桩机增大压力。</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4094480"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怎样减小或增大压强</a:t>
            </a:r>
          </a:p>
        </p:txBody>
      </p:sp>
      <p:grpSp>
        <p:nvGrpSpPr>
          <p:cNvPr id="2" name="组合 1"/>
          <p:cNvGrpSpPr/>
          <p:nvPr/>
        </p:nvGrpSpPr>
        <p:grpSpPr>
          <a:xfrm>
            <a:off x="334900" y="195043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930275" y="1794510"/>
            <a:ext cx="5165725" cy="521970"/>
          </a:xfrm>
          <a:prstGeom prst="rect">
            <a:avLst/>
          </a:prstGeom>
          <a:noFill/>
        </p:spPr>
        <p:txBody>
          <a:bodyPr wrap="square" rtlCol="0">
            <a:spAutoFit/>
          </a:bodyPr>
          <a:lstStyle/>
          <a:p>
            <a:r>
              <a:rPr lang="zh-CN" altLang="en-US" sz="2800"/>
              <a:t>减小压强的方法</a:t>
            </a:r>
            <a:endParaRPr lang="zh-CN" altLang="en-US" sz="2800" b="1">
              <a:solidFill>
                <a:schemeClr val="accent5"/>
              </a:solidFill>
            </a:endParaRPr>
          </a:p>
        </p:txBody>
      </p:sp>
      <p:sp>
        <p:nvSpPr>
          <p:cNvPr id="10" name="文本框 9"/>
          <p:cNvSpPr txBox="1"/>
          <p:nvPr/>
        </p:nvSpPr>
        <p:spPr>
          <a:xfrm>
            <a:off x="1122680" y="2924810"/>
            <a:ext cx="4064000" cy="2676525"/>
          </a:xfrm>
          <a:prstGeom prst="rect">
            <a:avLst/>
          </a:prstGeom>
          <a:noFill/>
        </p:spPr>
        <p:txBody>
          <a:bodyPr wrap="square" rtlCol="0">
            <a:spAutoFit/>
          </a:bodyPr>
          <a:lstStyle/>
          <a:p>
            <a:pPr>
              <a:lnSpc>
                <a:spcPct val="150000"/>
              </a:lnSpc>
            </a:pPr>
            <a:r>
              <a:rPr lang="zh-CN" altLang="en-US" sz="2800">
                <a:latin typeface="宋体" panose="02010600030101010101" pitchFamily="2" charset="-122"/>
                <a:ea typeface="宋体" panose="02010600030101010101" pitchFamily="2" charset="-122"/>
              </a:rPr>
              <a:t>火车轨道下面铺放枕木，推土机用宽大履带来支撑，这些都是通过增大受力面积来减小压强的。</a:t>
            </a:r>
          </a:p>
        </p:txBody>
      </p:sp>
      <p:pic>
        <p:nvPicPr>
          <p:cNvPr id="11" name="https://docer-ks3.wpscdn.cn/picture/33039156/3415524155fecfed92b9c8d477b6b4f9_612.jpg" descr="Railroad Switch"/>
          <p:cNvPicPr>
            <a:picLocks noChangeAspect="1"/>
          </p:cNvPicPr>
          <p:nvPr/>
        </p:nvPicPr>
        <p:blipFill>
          <a:blip r:embed="rId3"/>
          <a:stretch>
            <a:fillRect/>
          </a:stretch>
        </p:blipFill>
        <p:spPr>
          <a:xfrm>
            <a:off x="6437630" y="1025525"/>
            <a:ext cx="4232910" cy="2821305"/>
          </a:xfrm>
          <a:prstGeom prst="rect">
            <a:avLst/>
          </a:prstGeom>
        </p:spPr>
      </p:pic>
      <p:pic>
        <p:nvPicPr>
          <p:cNvPr id="12" name="https://docer-ks3.wpscdn.cn/picture/24801176/f7b4c49decdd2afa20b95e81723f9aac_612.jpg" descr="Continuous track on bulldozer"/>
          <p:cNvPicPr>
            <a:picLocks noChangeAspect="1"/>
          </p:cNvPicPr>
          <p:nvPr/>
        </p:nvPicPr>
        <p:blipFill>
          <a:blip r:embed="rId4"/>
          <a:stretch>
            <a:fillRect/>
          </a:stretch>
        </p:blipFill>
        <p:spPr>
          <a:xfrm>
            <a:off x="6437630" y="3846830"/>
            <a:ext cx="4233545" cy="2826385"/>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4094480"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怎样减小或增大压强</a:t>
            </a:r>
          </a:p>
        </p:txBody>
      </p:sp>
      <p:grpSp>
        <p:nvGrpSpPr>
          <p:cNvPr id="2" name="组合 1"/>
          <p:cNvGrpSpPr/>
          <p:nvPr/>
        </p:nvGrpSpPr>
        <p:grpSpPr>
          <a:xfrm>
            <a:off x="334900" y="195043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930275" y="1794510"/>
            <a:ext cx="5165725" cy="521970"/>
          </a:xfrm>
          <a:prstGeom prst="rect">
            <a:avLst/>
          </a:prstGeom>
          <a:noFill/>
        </p:spPr>
        <p:txBody>
          <a:bodyPr wrap="square" rtlCol="0">
            <a:spAutoFit/>
          </a:bodyPr>
          <a:lstStyle/>
          <a:p>
            <a:r>
              <a:rPr lang="zh-CN" altLang="en-US" sz="2800"/>
              <a:t>减小压强的方法：</a:t>
            </a:r>
            <a:r>
              <a:rPr lang="zh-CN" altLang="en-US" sz="2800" b="1">
                <a:solidFill>
                  <a:schemeClr val="accent5"/>
                </a:solidFill>
              </a:rPr>
              <a:t>增大接触面积</a:t>
            </a:r>
          </a:p>
        </p:txBody>
      </p:sp>
      <p:pic>
        <p:nvPicPr>
          <p:cNvPr id="10" name="https://docer-ks3.wpscdn.cn/picture/33804084/815602958a8843a4b92f5623e8cd5547_612.jpg" descr="Jumping snowboarder from hill in winter"/>
          <p:cNvPicPr>
            <a:picLocks noChangeAspect="1"/>
          </p:cNvPicPr>
          <p:nvPr/>
        </p:nvPicPr>
        <p:blipFill>
          <a:blip r:embed="rId3"/>
          <a:srcRect t="17241" b="17241"/>
          <a:stretch>
            <a:fillRect/>
          </a:stretch>
        </p:blipFill>
        <p:spPr>
          <a:xfrm>
            <a:off x="899795" y="2573655"/>
            <a:ext cx="5213350" cy="2276475"/>
          </a:xfrm>
          <a:prstGeom prst="rect">
            <a:avLst/>
          </a:prstGeom>
        </p:spPr>
      </p:pic>
      <p:sp>
        <p:nvSpPr>
          <p:cNvPr id="11" name="文本框 10"/>
          <p:cNvSpPr txBox="1"/>
          <p:nvPr/>
        </p:nvSpPr>
        <p:spPr>
          <a:xfrm>
            <a:off x="1183640" y="4989830"/>
            <a:ext cx="4486275" cy="521970"/>
          </a:xfrm>
          <a:prstGeom prst="rect">
            <a:avLst/>
          </a:prstGeom>
          <a:noFill/>
        </p:spPr>
        <p:txBody>
          <a:bodyPr wrap="square" rtlCol="0">
            <a:spAutoFit/>
          </a:bodyPr>
          <a:lstStyle/>
          <a:p>
            <a:pPr algn="ctr"/>
            <a:r>
              <a:rPr lang="zh-CN" altLang="en-US" sz="2800"/>
              <a:t>滑雪板做的又宽又大</a:t>
            </a:r>
          </a:p>
        </p:txBody>
      </p:sp>
      <p:sp>
        <p:nvSpPr>
          <p:cNvPr id="12" name="文本框 11"/>
          <p:cNvSpPr txBox="1"/>
          <p:nvPr/>
        </p:nvSpPr>
        <p:spPr>
          <a:xfrm>
            <a:off x="6755130" y="4989830"/>
            <a:ext cx="4485640" cy="521970"/>
          </a:xfrm>
          <a:prstGeom prst="rect">
            <a:avLst/>
          </a:prstGeom>
          <a:noFill/>
        </p:spPr>
        <p:txBody>
          <a:bodyPr wrap="square" rtlCol="0">
            <a:spAutoFit/>
          </a:bodyPr>
          <a:lstStyle/>
          <a:p>
            <a:r>
              <a:rPr lang="zh-CN" altLang="en-US" sz="2800"/>
              <a:t>货车承载量越大，轮胎越多</a:t>
            </a:r>
          </a:p>
        </p:txBody>
      </p:sp>
      <p:sp>
        <p:nvSpPr>
          <p:cNvPr id="13" name="文本框 12"/>
          <p:cNvSpPr txBox="1"/>
          <p:nvPr/>
        </p:nvSpPr>
        <p:spPr>
          <a:xfrm>
            <a:off x="4275455" y="5814695"/>
            <a:ext cx="3638550" cy="521970"/>
          </a:xfrm>
          <a:prstGeom prst="rect">
            <a:avLst/>
          </a:prstGeom>
          <a:noFill/>
          <a:ln w="19050">
            <a:solidFill>
              <a:schemeClr val="accent1"/>
            </a:solidFill>
            <a:prstDash val="dashDot"/>
          </a:ln>
        </p:spPr>
        <p:txBody>
          <a:bodyPr wrap="square" rtlCol="0">
            <a:spAutoFit/>
          </a:bodyPr>
          <a:lstStyle/>
          <a:p>
            <a:r>
              <a:rPr lang="zh-CN" altLang="en-US" sz="2800">
                <a:latin typeface="宋体" panose="02010600030101010101" pitchFamily="2" charset="-122"/>
                <a:ea typeface="宋体" panose="02010600030101010101" pitchFamily="2" charset="-122"/>
              </a:rPr>
              <a:t>你还能举出哪些例子？</a:t>
            </a:r>
          </a:p>
        </p:txBody>
      </p:sp>
      <p:grpSp>
        <p:nvGrpSpPr>
          <p:cNvPr id="14" name="组合 13"/>
          <p:cNvGrpSpPr/>
          <p:nvPr/>
        </p:nvGrpSpPr>
        <p:grpSpPr>
          <a:xfrm>
            <a:off x="7038340" y="1147445"/>
            <a:ext cx="3919220" cy="3702685"/>
            <a:chOff x="11084" y="1807"/>
            <a:chExt cx="6172" cy="5831"/>
          </a:xfrm>
        </p:grpSpPr>
        <p:pic>
          <p:nvPicPr>
            <p:cNvPr id="15" name="图片 14" descr="&amp;pky8663944163&amp;"/>
            <p:cNvPicPr>
              <a:picLocks noChangeAspect="1"/>
            </p:cNvPicPr>
            <p:nvPr/>
          </p:nvPicPr>
          <p:blipFill>
            <a:blip r:embed="rId4"/>
            <a:srcRect l="11469" t="56414" r="11469" b="13466"/>
            <a:stretch>
              <a:fillRect/>
            </a:stretch>
          </p:blipFill>
          <p:spPr>
            <a:xfrm>
              <a:off x="11084" y="4848"/>
              <a:ext cx="6172" cy="2790"/>
            </a:xfrm>
            <a:prstGeom prst="rect">
              <a:avLst/>
            </a:prstGeom>
          </p:spPr>
        </p:pic>
        <p:pic>
          <p:nvPicPr>
            <p:cNvPr id="16" name="图片 15" descr="&amp;pky8820455660&amp;"/>
            <p:cNvPicPr>
              <a:picLocks noChangeAspect="1"/>
            </p:cNvPicPr>
            <p:nvPr/>
          </p:nvPicPr>
          <p:blipFill>
            <a:blip r:embed="rId5"/>
            <a:srcRect l="5587" t="39728" r="3832" b="4699"/>
            <a:stretch>
              <a:fillRect/>
            </a:stretch>
          </p:blipFill>
          <p:spPr>
            <a:xfrm>
              <a:off x="11084" y="1807"/>
              <a:ext cx="6172" cy="3116"/>
            </a:xfrm>
            <a:prstGeom prst="rect">
              <a:avLst/>
            </a:prstGeom>
          </p:spPr>
        </p:pic>
      </p:gr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4094480"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怎样减小或增大压强</a:t>
            </a:r>
          </a:p>
        </p:txBody>
      </p:sp>
      <p:grpSp>
        <p:nvGrpSpPr>
          <p:cNvPr id="2" name="组合 1"/>
          <p:cNvGrpSpPr/>
          <p:nvPr/>
        </p:nvGrpSpPr>
        <p:grpSpPr>
          <a:xfrm>
            <a:off x="334900" y="195043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930275" y="1794510"/>
            <a:ext cx="4886325" cy="521970"/>
          </a:xfrm>
          <a:prstGeom prst="rect">
            <a:avLst/>
          </a:prstGeom>
          <a:noFill/>
        </p:spPr>
        <p:txBody>
          <a:bodyPr wrap="square" rtlCol="0">
            <a:spAutoFit/>
          </a:bodyPr>
          <a:lstStyle/>
          <a:p>
            <a:r>
              <a:rPr lang="zh-CN" altLang="en-US" sz="2800"/>
              <a:t>减小压强的方法：</a:t>
            </a:r>
            <a:r>
              <a:rPr lang="zh-CN" altLang="en-US" sz="2800" b="1">
                <a:solidFill>
                  <a:schemeClr val="accent5"/>
                </a:solidFill>
              </a:rPr>
              <a:t>减小压力</a:t>
            </a:r>
          </a:p>
        </p:txBody>
      </p:sp>
      <p:pic>
        <p:nvPicPr>
          <p:cNvPr id="102" name="图片 101"/>
          <p:cNvPicPr/>
          <p:nvPr/>
        </p:nvPicPr>
        <p:blipFill>
          <a:blip r:embed="rId3"/>
          <a:srcRect l="24055" b="15259"/>
          <a:stretch>
            <a:fillRect/>
          </a:stretch>
        </p:blipFill>
        <p:spPr>
          <a:xfrm>
            <a:off x="1183005" y="2534285"/>
            <a:ext cx="3564255" cy="2959100"/>
          </a:xfrm>
          <a:prstGeom prst="rect">
            <a:avLst/>
          </a:prstGeom>
          <a:noFill/>
          <a:ln w="9525">
            <a:noFill/>
          </a:ln>
        </p:spPr>
      </p:pic>
      <p:pic>
        <p:nvPicPr>
          <p:cNvPr id="103" name="图片 102"/>
          <p:cNvPicPr/>
          <p:nvPr/>
        </p:nvPicPr>
        <p:blipFill>
          <a:blip r:embed="rId4"/>
          <a:srcRect r="19240" b="2892"/>
          <a:stretch>
            <a:fillRect/>
          </a:stretch>
        </p:blipFill>
        <p:spPr>
          <a:xfrm>
            <a:off x="6773545" y="2534285"/>
            <a:ext cx="4341495" cy="2958465"/>
          </a:xfrm>
          <a:prstGeom prst="rect">
            <a:avLst/>
          </a:prstGeom>
          <a:noFill/>
          <a:ln w="9525">
            <a:noFill/>
          </a:ln>
        </p:spPr>
      </p:pic>
      <p:sp>
        <p:nvSpPr>
          <p:cNvPr id="13" name="文本框 12"/>
          <p:cNvSpPr txBox="1"/>
          <p:nvPr/>
        </p:nvSpPr>
        <p:spPr>
          <a:xfrm>
            <a:off x="2111375" y="5703570"/>
            <a:ext cx="1707515" cy="521970"/>
          </a:xfrm>
          <a:prstGeom prst="rect">
            <a:avLst/>
          </a:prstGeom>
          <a:noFill/>
        </p:spPr>
        <p:txBody>
          <a:bodyPr wrap="square" rtlCol="0">
            <a:spAutoFit/>
          </a:bodyPr>
          <a:lstStyle/>
          <a:p>
            <a:r>
              <a:rPr lang="zh-CN" altLang="en-US" sz="2800"/>
              <a:t>桥面限重</a:t>
            </a:r>
          </a:p>
        </p:txBody>
      </p:sp>
      <p:sp>
        <p:nvSpPr>
          <p:cNvPr id="14" name="文本框 13"/>
          <p:cNvSpPr txBox="1"/>
          <p:nvPr/>
        </p:nvSpPr>
        <p:spPr>
          <a:xfrm>
            <a:off x="7124700" y="5702935"/>
            <a:ext cx="3639185" cy="521970"/>
          </a:xfrm>
          <a:prstGeom prst="rect">
            <a:avLst/>
          </a:prstGeom>
          <a:noFill/>
        </p:spPr>
        <p:txBody>
          <a:bodyPr wrap="square" rtlCol="0">
            <a:spAutoFit/>
          </a:bodyPr>
          <a:lstStyle/>
          <a:p>
            <a:r>
              <a:rPr lang="zh-CN" altLang="en-US" sz="2800"/>
              <a:t>易碎品上面不放东西</a:t>
            </a:r>
          </a:p>
        </p:txBody>
      </p:sp>
      <p:sp>
        <p:nvSpPr>
          <p:cNvPr id="15" name="文本框 14"/>
          <p:cNvSpPr txBox="1"/>
          <p:nvPr/>
        </p:nvSpPr>
        <p:spPr>
          <a:xfrm>
            <a:off x="5080635" y="3321685"/>
            <a:ext cx="1359535" cy="1383665"/>
          </a:xfrm>
          <a:prstGeom prst="rect">
            <a:avLst/>
          </a:prstGeom>
          <a:noFill/>
          <a:ln w="19050">
            <a:solidFill>
              <a:schemeClr val="accent1"/>
            </a:solidFill>
            <a:prstDash val="dashDot"/>
          </a:ln>
        </p:spPr>
        <p:txBody>
          <a:bodyPr wrap="square" rtlCol="0">
            <a:spAutoFit/>
          </a:bodyPr>
          <a:lstStyle/>
          <a:p>
            <a:r>
              <a:rPr lang="zh-CN" altLang="en-US" sz="2800">
                <a:latin typeface="宋体" panose="02010600030101010101" pitchFamily="2" charset="-122"/>
                <a:ea typeface="宋体" panose="02010600030101010101" pitchFamily="2" charset="-122"/>
              </a:rPr>
              <a:t>你还能举出哪些例子？</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ipe(down)">
                                      <p:cBhvr>
                                        <p:cTn id="7" dur="500"/>
                                        <p:tgtEl>
                                          <p:spTgt spid="10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03"/>
                                        </p:tgtEl>
                                        <p:attrNameLst>
                                          <p:attrName>style.visibility</p:attrName>
                                        </p:attrNameLst>
                                      </p:cBhvr>
                                      <p:to>
                                        <p:strVal val="visible"/>
                                      </p:to>
                                    </p:set>
                                    <p:animEffect transition="in" filter="wipe(down)">
                                      <p:cBhvr>
                                        <p:cTn id="16" dur="500"/>
                                        <p:tgtEl>
                                          <p:spTgt spid="103"/>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4094480"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怎样减小或增大压强</a:t>
            </a:r>
          </a:p>
        </p:txBody>
      </p:sp>
      <p:grpSp>
        <p:nvGrpSpPr>
          <p:cNvPr id="2" name="组合 1"/>
          <p:cNvGrpSpPr/>
          <p:nvPr/>
        </p:nvGrpSpPr>
        <p:grpSpPr>
          <a:xfrm>
            <a:off x="334900" y="195043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930275" y="1794510"/>
            <a:ext cx="9768840" cy="521970"/>
          </a:xfrm>
          <a:prstGeom prst="rect">
            <a:avLst/>
          </a:prstGeom>
          <a:noFill/>
        </p:spPr>
        <p:txBody>
          <a:bodyPr wrap="square" rtlCol="0">
            <a:spAutoFit/>
          </a:bodyPr>
          <a:lstStyle/>
          <a:p>
            <a:r>
              <a:rPr lang="zh-CN" altLang="en-US" sz="2800"/>
              <a:t>减小压强的方法：同时</a:t>
            </a:r>
            <a:r>
              <a:rPr lang="zh-CN" altLang="en-US" sz="2800" b="1">
                <a:solidFill>
                  <a:schemeClr val="accent5"/>
                </a:solidFill>
              </a:rPr>
              <a:t>减小压力</a:t>
            </a:r>
            <a:r>
              <a:rPr lang="zh-CN" altLang="en-US" sz="2800"/>
              <a:t>并</a:t>
            </a:r>
            <a:r>
              <a:rPr lang="zh-CN" altLang="en-US" sz="2800" b="1">
                <a:solidFill>
                  <a:schemeClr val="accent5"/>
                </a:solidFill>
              </a:rPr>
              <a:t>增大接触面积</a:t>
            </a:r>
          </a:p>
        </p:txBody>
      </p:sp>
      <p:pic>
        <p:nvPicPr>
          <p:cNvPr id="10" name="https://photo-static-api.fotomore.com/creative/vcg/400/new/VCG211293087859.jpg" descr="天津-金融区"/>
          <p:cNvPicPr>
            <a:picLocks noChangeAspect="1"/>
          </p:cNvPicPr>
          <p:nvPr/>
        </p:nvPicPr>
        <p:blipFill>
          <a:blip r:embed="rId3"/>
          <a:stretch>
            <a:fillRect/>
          </a:stretch>
        </p:blipFill>
        <p:spPr>
          <a:xfrm>
            <a:off x="1067435" y="2390140"/>
            <a:ext cx="6073775" cy="4048125"/>
          </a:xfrm>
          <a:prstGeom prst="rect">
            <a:avLst/>
          </a:prstGeom>
        </p:spPr>
      </p:pic>
      <p:sp>
        <p:nvSpPr>
          <p:cNvPr id="11" name="文本框 10"/>
          <p:cNvSpPr txBox="1"/>
          <p:nvPr/>
        </p:nvSpPr>
        <p:spPr>
          <a:xfrm>
            <a:off x="7451725" y="2752725"/>
            <a:ext cx="4064000" cy="3322955"/>
          </a:xfrm>
          <a:prstGeom prst="rect">
            <a:avLst/>
          </a:prstGeom>
          <a:noFill/>
        </p:spPr>
        <p:txBody>
          <a:bodyPr wrap="square" rtlCol="0">
            <a:spAutoFit/>
          </a:bodyPr>
          <a:lstStyle/>
          <a:p>
            <a:pPr>
              <a:lnSpc>
                <a:spcPct val="150000"/>
              </a:lnSpc>
            </a:pPr>
            <a:r>
              <a:rPr lang="zh-CN" altLang="en-US" sz="2800">
                <a:latin typeface="宋体" panose="02010600030101010101" pitchFamily="2" charset="-122"/>
                <a:ea typeface="宋体" panose="02010600030101010101" pitchFamily="2" charset="-122"/>
              </a:rPr>
              <a:t>高层建筑在实际建筑过程中，地基往往建造的宽且厚，使用的砖块也是质量较普通砖块更小的空心砖。</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4094480"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怎样减小或增大压强</a:t>
            </a:r>
          </a:p>
        </p:txBody>
      </p:sp>
      <p:grpSp>
        <p:nvGrpSpPr>
          <p:cNvPr id="2" name="组合 1"/>
          <p:cNvGrpSpPr/>
          <p:nvPr/>
        </p:nvGrpSpPr>
        <p:grpSpPr>
          <a:xfrm>
            <a:off x="334900" y="195043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930275" y="1651635"/>
            <a:ext cx="5792470" cy="2030095"/>
          </a:xfrm>
          <a:prstGeom prst="rect">
            <a:avLst/>
          </a:prstGeom>
          <a:noFill/>
        </p:spPr>
        <p:txBody>
          <a:bodyPr wrap="square" rtlCol="0">
            <a:spAutoFit/>
          </a:bodyPr>
          <a:lstStyle/>
          <a:p>
            <a:pPr>
              <a:lnSpc>
                <a:spcPct val="150000"/>
              </a:lnSpc>
            </a:pPr>
            <a:r>
              <a:rPr lang="zh-CN" altLang="en-US" sz="2800"/>
              <a:t>任何物体所能承受的压强都有一定的限度，超过这个限度，物体就会被损坏。</a:t>
            </a:r>
            <a:endParaRPr lang="zh-CN" altLang="en-US" sz="2800" b="1">
              <a:solidFill>
                <a:schemeClr val="accent5"/>
              </a:solidFill>
            </a:endParaRPr>
          </a:p>
        </p:txBody>
      </p:sp>
      <p:sp>
        <p:nvSpPr>
          <p:cNvPr id="10" name="文本框 9"/>
          <p:cNvSpPr txBox="1"/>
          <p:nvPr/>
        </p:nvSpPr>
        <p:spPr>
          <a:xfrm>
            <a:off x="1000760" y="4204335"/>
            <a:ext cx="5721985" cy="1383665"/>
          </a:xfrm>
          <a:prstGeom prst="rect">
            <a:avLst/>
          </a:prstGeom>
          <a:noFill/>
        </p:spPr>
        <p:txBody>
          <a:bodyPr wrap="square" rtlCol="0">
            <a:spAutoFit/>
          </a:bodyPr>
          <a:lstStyle/>
          <a:p>
            <a:pPr>
              <a:lnSpc>
                <a:spcPct val="150000"/>
              </a:lnSpc>
            </a:pPr>
            <a:r>
              <a:rPr lang="zh-CN" altLang="en-US" sz="2800">
                <a:latin typeface="宋体" panose="02010600030101010101" pitchFamily="2" charset="-122"/>
                <a:ea typeface="宋体" panose="02010600030101010101" pitchFamily="2" charset="-122"/>
              </a:rPr>
              <a:t>货车超载，就很容易把公路的路面压坏。</a:t>
            </a:r>
          </a:p>
        </p:txBody>
      </p:sp>
      <p:pic>
        <p:nvPicPr>
          <p:cNvPr id="11" name="图片 10"/>
          <p:cNvPicPr>
            <a:picLocks noChangeAspect="1"/>
          </p:cNvPicPr>
          <p:nvPr/>
        </p:nvPicPr>
        <p:blipFill>
          <a:blip r:embed="rId3"/>
          <a:stretch>
            <a:fillRect/>
          </a:stretch>
        </p:blipFill>
        <p:spPr>
          <a:xfrm>
            <a:off x="7265035" y="646430"/>
            <a:ext cx="4666615" cy="6225540"/>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anim calcmode="discrete" valueType="clr">
                                      <p:cBhvr override="childStyle">
                                        <p:cTn id="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
                                        </p:tgtEl>
                                        <p:attrNameLst>
                                          <p:attrName>fillcolor</p:attrName>
                                        </p:attrNameLst>
                                      </p:cBhvr>
                                      <p:tavLst>
                                        <p:tav tm="0">
                                          <p:val>
                                            <p:clrVal>
                                              <a:schemeClr val="accent2"/>
                                            </p:clrVal>
                                          </p:val>
                                        </p:tav>
                                        <p:tav tm="50000">
                                          <p:val>
                                            <p:clrVal>
                                              <a:schemeClr val="hlink"/>
                                            </p:clrVal>
                                          </p:val>
                                        </p:tav>
                                      </p:tavLst>
                                    </p:anim>
                                    <p:set>
                                      <p:cBhvr>
                                        <p:cTn id="9" dur="80"/>
                                        <p:tgtEl>
                                          <p:spTgt spid="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0"/>
                                        </p:tgtEl>
                                        <p:attrNameLst>
                                          <p:attrName>style.visibility</p:attrName>
                                        </p:attrNameLst>
                                      </p:cBhvr>
                                      <p:to>
                                        <p:strVal val="visible"/>
                                      </p:to>
                                    </p:set>
                                    <p:anim calcmode="discrete" valueType="clr">
                                      <p:cBhvr override="childStyle">
                                        <p:cTn id="14"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0"/>
                                        </p:tgtEl>
                                        <p:attrNameLst>
                                          <p:attrName>fillcolor</p:attrName>
                                        </p:attrNameLst>
                                      </p:cBhvr>
                                      <p:tavLst>
                                        <p:tav tm="0">
                                          <p:val>
                                            <p:clrVal>
                                              <a:schemeClr val="accent2"/>
                                            </p:clrVal>
                                          </p:val>
                                        </p:tav>
                                        <p:tav tm="50000">
                                          <p:val>
                                            <p:clrVal>
                                              <a:schemeClr val="hlink"/>
                                            </p:clrVal>
                                          </p:val>
                                        </p:tav>
                                      </p:tavLst>
                                    </p:anim>
                                    <p:set>
                                      <p:cBhvr>
                                        <p:cTn id="16"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4094480"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怎样减小或增大压强</a:t>
            </a:r>
          </a:p>
        </p:txBody>
      </p:sp>
      <p:grpSp>
        <p:nvGrpSpPr>
          <p:cNvPr id="2" name="组合 1"/>
          <p:cNvGrpSpPr/>
          <p:nvPr/>
        </p:nvGrpSpPr>
        <p:grpSpPr>
          <a:xfrm>
            <a:off x="334900" y="273529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930275" y="2436495"/>
            <a:ext cx="4451985" cy="3322955"/>
          </a:xfrm>
          <a:prstGeom prst="rect">
            <a:avLst/>
          </a:prstGeom>
          <a:noFill/>
        </p:spPr>
        <p:txBody>
          <a:bodyPr wrap="square" rtlCol="0">
            <a:spAutoFit/>
          </a:bodyPr>
          <a:lstStyle/>
          <a:p>
            <a:pPr>
              <a:lnSpc>
                <a:spcPct val="150000"/>
              </a:lnSpc>
            </a:pPr>
            <a:r>
              <a:rPr lang="zh-CN" altLang="en-US" sz="2800">
                <a:latin typeface="宋体" panose="02010600030101010101" pitchFamily="2" charset="-122"/>
                <a:ea typeface="宋体" panose="02010600030101010101" pitchFamily="2" charset="-122"/>
              </a:rPr>
              <a:t>交通管理部门通过限定每个车轴平均承载的质量来控制货车对路面压强的大小，运送大型设备的平板货车就有很多车轴。</a:t>
            </a:r>
            <a:endParaRPr lang="zh-CN" altLang="en-US" sz="2800" b="1">
              <a:solidFill>
                <a:schemeClr val="accent5"/>
              </a:solidFill>
              <a:latin typeface="宋体" panose="02010600030101010101" pitchFamily="2" charset="-122"/>
              <a:ea typeface="宋体" panose="02010600030101010101" pitchFamily="2" charset="-122"/>
            </a:endParaRPr>
          </a:p>
        </p:txBody>
      </p:sp>
      <p:pic>
        <p:nvPicPr>
          <p:cNvPr id="10" name="图片 9"/>
          <p:cNvPicPr>
            <a:picLocks noChangeAspect="1"/>
          </p:cNvPicPr>
          <p:nvPr/>
        </p:nvPicPr>
        <p:blipFill>
          <a:blip r:embed="rId3"/>
          <a:stretch>
            <a:fillRect/>
          </a:stretch>
        </p:blipFill>
        <p:spPr>
          <a:xfrm>
            <a:off x="7622540" y="709295"/>
            <a:ext cx="2906395" cy="2906395"/>
          </a:xfrm>
          <a:prstGeom prst="rect">
            <a:avLst/>
          </a:prstGeom>
        </p:spPr>
      </p:pic>
      <p:pic>
        <p:nvPicPr>
          <p:cNvPr id="11" name="https://docer-ks3.wpscdn.cn/picture/168063400/e82ce03752f271e3ed5517ce49acbc4c_612.jpg" descr="特种运输，多轴多轮半挂车，用于运输非常重的货物。"/>
          <p:cNvPicPr>
            <a:picLocks noChangeAspect="1"/>
          </p:cNvPicPr>
          <p:nvPr/>
        </p:nvPicPr>
        <p:blipFill>
          <a:blip r:embed="rId4"/>
          <a:stretch>
            <a:fillRect/>
          </a:stretch>
        </p:blipFill>
        <p:spPr>
          <a:xfrm>
            <a:off x="6405880" y="3509645"/>
            <a:ext cx="4913630" cy="3280410"/>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anim calcmode="discrete" valueType="clr">
                                      <p:cBhvr override="childStyle">
                                        <p:cTn id="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
                                        </p:tgtEl>
                                        <p:attrNameLst>
                                          <p:attrName>fillcolor</p:attrName>
                                        </p:attrNameLst>
                                      </p:cBhvr>
                                      <p:tavLst>
                                        <p:tav tm="0">
                                          <p:val>
                                            <p:clrVal>
                                              <a:schemeClr val="accent2"/>
                                            </p:clrVal>
                                          </p:val>
                                        </p:tav>
                                        <p:tav tm="50000">
                                          <p:val>
                                            <p:clrVal>
                                              <a:schemeClr val="hlink"/>
                                            </p:clrVal>
                                          </p:val>
                                        </p:tav>
                                      </p:tavLst>
                                    </p:anim>
                                    <p:set>
                                      <p:cBhvr>
                                        <p:cTn id="9"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334900" y="1212562"/>
            <a:ext cx="295322" cy="210471"/>
            <a:chOff x="435463" y="1226414"/>
            <a:chExt cx="295380" cy="210512"/>
          </a:xfrm>
        </p:grpSpPr>
        <p:sp>
          <p:nvSpPr>
            <p:cNvPr id="10" name="矩形 9"/>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矩形 13"/>
          <p:cNvSpPr/>
          <p:nvPr/>
        </p:nvSpPr>
        <p:spPr>
          <a:xfrm>
            <a:off x="899795" y="1025525"/>
            <a:ext cx="4094480"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怎样减小或增大压强</a:t>
            </a:r>
          </a:p>
        </p:txBody>
      </p:sp>
      <p:sp>
        <p:nvSpPr>
          <p:cNvPr id="30" name="文本框 29"/>
          <p:cNvSpPr txBox="1"/>
          <p:nvPr/>
        </p:nvSpPr>
        <p:spPr>
          <a:xfrm>
            <a:off x="899795" y="1750695"/>
            <a:ext cx="2415540" cy="565150"/>
          </a:xfrm>
          <a:prstGeom prst="rect">
            <a:avLst/>
          </a:prstGeom>
          <a:noFill/>
        </p:spPr>
        <p:txBody>
          <a:bodyPr wrap="square" rtlCol="0">
            <a:spAutoFit/>
          </a:bodyPr>
          <a:lstStyle/>
          <a:p>
            <a:pPr>
              <a:lnSpc>
                <a:spcPct val="110000"/>
              </a:lnSpc>
            </a:pPr>
            <a:r>
              <a:rPr lang="zh-CN" altLang="en-US" sz="2800">
                <a:latin typeface="宋体" panose="02010600030101010101" pitchFamily="2" charset="-122"/>
                <a:ea typeface="宋体" panose="02010600030101010101" pitchFamily="2" charset="-122"/>
              </a:rPr>
              <a:t>神奇的水切割</a:t>
            </a:r>
          </a:p>
        </p:txBody>
      </p:sp>
      <p:pic>
        <p:nvPicPr>
          <p:cNvPr id="3" name="强力水流切开30厘米厚的钢锭，神奇的水切割原理,科学,科学,好看视频">
            <a:hlinkClick r:id="" action="ppaction://media"/>
          </p:cNvPr>
          <p:cNvPicPr/>
          <p:nvPr>
            <a:videoFile r:link="rId3"/>
            <p:extLst>
              <p:ext uri="{DAA4B4D4-6D71-4841-9C94-3DE7FCFB9230}">
                <p14:media xmlns:p14="http://schemas.microsoft.com/office/powerpoint/2010/main" r:embed="rId2"/>
              </p:ext>
            </p:extLst>
          </p:nvPr>
        </p:nvPicPr>
        <p:blipFill>
          <a:blip r:embed="rId5"/>
          <a:stretch>
            <a:fillRect/>
          </a:stretch>
        </p:blipFill>
        <p:spPr>
          <a:xfrm>
            <a:off x="2644140" y="2457450"/>
            <a:ext cx="6901180" cy="3754120"/>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95705" y="1176020"/>
            <a:ext cx="9683750" cy="2030095"/>
          </a:xfrm>
          <a:prstGeom prst="rect">
            <a:avLst/>
          </a:prstGeom>
          <a:noFill/>
          <a:ln w="9525">
            <a:noFill/>
          </a:ln>
        </p:spPr>
        <p:txBody>
          <a:bodyPr wrap="square">
            <a:spAutoFit/>
          </a:bodyPr>
          <a:lstStyle/>
          <a:p>
            <a:pPr>
              <a:lnSpc>
                <a:spcPct val="150000"/>
              </a:lnSpc>
              <a:buClrTx/>
              <a:buSzTx/>
              <a:buFontTx/>
            </a:pPr>
            <a:r>
              <a:rPr lang="en-US" sz="2800">
                <a:solidFill>
                  <a:srgbClr val="000000"/>
                </a:solidFill>
                <a:latin typeface="微软雅黑" panose="020B0503020204020204" charset="-122"/>
                <a:ea typeface="微软雅黑" panose="020B0503020204020204" charset="-122"/>
                <a:cs typeface="微软雅黑" panose="020B0503020204020204" charset="-122"/>
                <a:sym typeface="+mn-ea"/>
              </a:rPr>
              <a:t>1.2020年5月27日11点,我国珠穆朗玛峰高度测量登山队成功登顶。队员脚穿布满尖钉的登山鞋,通过</a:t>
            </a:r>
            <a:r>
              <a:rPr lang="en-US" sz="2800" u="sng">
                <a:solidFill>
                  <a:srgbClr val="000000"/>
                </a:solidFill>
                <a:latin typeface="微软雅黑" panose="020B0503020204020204" charset="-122"/>
                <a:ea typeface="微软雅黑" panose="020B0503020204020204" charset="-122"/>
                <a:cs typeface="微软雅黑" panose="020B0503020204020204" charset="-122"/>
                <a:sym typeface="+mn-ea"/>
              </a:rPr>
              <a:t>　                  　</a:t>
            </a:r>
            <a:r>
              <a:rPr lang="en-US" sz="2800">
                <a:solidFill>
                  <a:srgbClr val="000000"/>
                </a:solidFill>
                <a:latin typeface="微软雅黑" panose="020B0503020204020204" charset="-122"/>
                <a:ea typeface="微软雅黑" panose="020B0503020204020204" charset="-122"/>
                <a:cs typeface="微软雅黑" panose="020B0503020204020204" charset="-122"/>
                <a:sym typeface="+mn-ea"/>
              </a:rPr>
              <a:t>的方法</a:t>
            </a:r>
            <a:r>
              <a:rPr lang="en-US" sz="2800" u="sng">
                <a:solidFill>
                  <a:srgbClr val="000000"/>
                </a:solidFill>
                <a:latin typeface="微软雅黑" panose="020B0503020204020204" charset="-122"/>
                <a:ea typeface="微软雅黑" panose="020B0503020204020204" charset="-122"/>
                <a:cs typeface="微软雅黑" panose="020B0503020204020204" charset="-122"/>
                <a:sym typeface="+mn-ea"/>
              </a:rPr>
              <a:t>　       　</a:t>
            </a:r>
            <a:r>
              <a:rPr lang="en-US" sz="2800">
                <a:solidFill>
                  <a:srgbClr val="000000"/>
                </a:solidFill>
                <a:latin typeface="微软雅黑" panose="020B0503020204020204" charset="-122"/>
                <a:ea typeface="微软雅黑" panose="020B0503020204020204" charset="-122"/>
                <a:cs typeface="微软雅黑" panose="020B0503020204020204" charset="-122"/>
                <a:sym typeface="+mn-ea"/>
              </a:rPr>
              <a:t>冰雪受到的压强,保障行走安全。</a:t>
            </a:r>
          </a:p>
        </p:txBody>
      </p:sp>
      <p:sp>
        <p:nvSpPr>
          <p:cNvPr id="4" name="文本框 3"/>
          <p:cNvSpPr txBox="1"/>
          <p:nvPr/>
        </p:nvSpPr>
        <p:spPr>
          <a:xfrm>
            <a:off x="7567295" y="1989455"/>
            <a:ext cx="2316480" cy="521970"/>
          </a:xfrm>
          <a:prstGeom prst="rect">
            <a:avLst/>
          </a:prstGeom>
          <a:noFill/>
        </p:spPr>
        <p:txBody>
          <a:bodyPr wrap="none" rtlCol="0">
            <a:spAutoFit/>
          </a:bodyPr>
          <a:lstStyle/>
          <a:p>
            <a:r>
              <a:rPr lang="en-US" sz="2800">
                <a:solidFill>
                  <a:srgbClr val="FF0000"/>
                </a:solidFill>
                <a:latin typeface="微软雅黑" panose="020B0503020204020204" charset="-122"/>
                <a:ea typeface="微软雅黑" panose="020B0503020204020204" charset="-122"/>
                <a:cs typeface="微软雅黑" panose="020B0503020204020204" charset="-122"/>
                <a:sym typeface="+mn-ea"/>
              </a:rPr>
              <a:t>减小受力面积</a:t>
            </a:r>
            <a:endParaRPr lang="en-US" altLang="en-US" sz="280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p:cNvSpPr txBox="1"/>
          <p:nvPr/>
        </p:nvSpPr>
        <p:spPr>
          <a:xfrm>
            <a:off x="1906905" y="2626995"/>
            <a:ext cx="894080" cy="521970"/>
          </a:xfrm>
          <a:prstGeom prst="rect">
            <a:avLst/>
          </a:prstGeom>
          <a:noFill/>
        </p:spPr>
        <p:txBody>
          <a:bodyPr wrap="none" rtlCol="0">
            <a:spAutoFit/>
          </a:bodyPr>
          <a:lstStyle/>
          <a:p>
            <a:r>
              <a:rPr lang="en-US" sz="2800">
                <a:solidFill>
                  <a:srgbClr val="FF0000"/>
                </a:solidFill>
                <a:latin typeface="微软雅黑" panose="020B0503020204020204" charset="-122"/>
                <a:ea typeface="微软雅黑" panose="020B0503020204020204" charset="-122"/>
                <a:cs typeface="微软雅黑" panose="020B0503020204020204" charset="-122"/>
                <a:sym typeface="+mn-ea"/>
              </a:rPr>
              <a:t>增大</a:t>
            </a:r>
            <a:endParaRPr lang="en-US" altLang="en-US" sz="280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pic>
        <p:nvPicPr>
          <p:cNvPr id="8" name="图片 7"/>
          <p:cNvPicPr/>
          <p:nvPr/>
        </p:nvPicPr>
        <p:blipFill>
          <a:blip r:embed="rId3"/>
          <a:stretch>
            <a:fillRect/>
          </a:stretch>
        </p:blipFill>
        <p:spPr>
          <a:xfrm>
            <a:off x="2752090" y="3206115"/>
            <a:ext cx="6687185" cy="3446780"/>
          </a:xfrm>
          <a:prstGeom prst="rect">
            <a:avLst/>
          </a:prstGeom>
          <a:noFill/>
          <a:ln w="9525">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030220" y="2225675"/>
            <a:ext cx="433070" cy="521970"/>
          </a:xfrm>
          <a:prstGeom prst="rect">
            <a:avLst/>
          </a:prstGeom>
          <a:noFill/>
        </p:spPr>
        <p:txBody>
          <a:bodyPr wrap="none" rtlCol="0">
            <a:spAutoFit/>
          </a:bodyPr>
          <a:lstStyle/>
          <a:p>
            <a:r>
              <a:rPr lang="en-US" sz="2800">
                <a:solidFill>
                  <a:srgbClr val="FF0000"/>
                </a:solidFill>
                <a:latin typeface="微软雅黑" panose="020B0503020204020204" charset="-122"/>
                <a:ea typeface="微软雅黑" panose="020B0503020204020204" charset="-122"/>
                <a:cs typeface="微软雅黑" panose="020B0503020204020204" charset="-122"/>
                <a:sym typeface="+mn-ea"/>
              </a:rPr>
              <a:t>A</a:t>
            </a:r>
          </a:p>
        </p:txBody>
      </p:sp>
      <p:sp>
        <p:nvSpPr>
          <p:cNvPr id="3" name="文本框 2"/>
          <p:cNvSpPr txBox="1"/>
          <p:nvPr/>
        </p:nvSpPr>
        <p:spPr>
          <a:xfrm>
            <a:off x="775335" y="1392555"/>
            <a:ext cx="10191115" cy="1383665"/>
          </a:xfrm>
          <a:prstGeom prst="rect">
            <a:avLst/>
          </a:prstGeom>
          <a:noFill/>
          <a:ln w="9525">
            <a:noFill/>
          </a:ln>
        </p:spPr>
        <p:txBody>
          <a:bodyPr wrap="square">
            <a:spAutoFit/>
          </a:bodyPr>
          <a:lstStyle/>
          <a:p>
            <a:pPr>
              <a:lnSpc>
                <a:spcPct val="150000"/>
              </a:lnSpc>
              <a:buClrTx/>
              <a:buSzTx/>
              <a:buFontTx/>
            </a:pPr>
            <a:r>
              <a:rPr lang="en-US" sz="2800">
                <a:solidFill>
                  <a:srgbClr val="000000"/>
                </a:solidFill>
                <a:latin typeface="微软雅黑" panose="020B0503020204020204" charset="-122"/>
                <a:ea typeface="微软雅黑" panose="020B0503020204020204" charset="-122"/>
                <a:cs typeface="微软雅黑" panose="020B0503020204020204" charset="-122"/>
                <a:sym typeface="+mn-ea"/>
              </a:rPr>
              <a:t>2.端午节,小敏提着一盒粽子去看望长辈时,下列提法中手受到压强最大的是(         )</a:t>
            </a:r>
          </a:p>
        </p:txBody>
      </p:sp>
      <p:sp>
        <p:nvSpPr>
          <p:cNvPr id="104" name="文本框 103"/>
          <p:cNvSpPr txBox="1"/>
          <p:nvPr/>
        </p:nvSpPr>
        <p:spPr>
          <a:xfrm>
            <a:off x="775335" y="3262630"/>
            <a:ext cx="5696585" cy="1383665"/>
          </a:xfrm>
          <a:prstGeom prst="rect">
            <a:avLst/>
          </a:prstGeom>
          <a:noFill/>
          <a:ln w="9525">
            <a:noFill/>
          </a:ln>
        </p:spPr>
        <p:txBody>
          <a:bodyPr wrap="square">
            <a:spAutoFit/>
          </a:bodyPr>
          <a:lstStyle/>
          <a:p>
            <a:pPr>
              <a:lnSpc>
                <a:spcPct val="150000"/>
              </a:lnSpc>
              <a:buClrTx/>
              <a:buSzTx/>
              <a:buFontTx/>
            </a:pPr>
            <a:r>
              <a:rPr lang="en-US" sz="2800">
                <a:solidFill>
                  <a:srgbClr val="000000"/>
                </a:solidFill>
                <a:latin typeface="微软雅黑" panose="020B0503020204020204" charset="-122"/>
                <a:ea typeface="微软雅黑" panose="020B0503020204020204" charset="-122"/>
                <a:cs typeface="微软雅黑" panose="020B0503020204020204" charset="-122"/>
                <a:sym typeface="+mn-ea"/>
              </a:rPr>
              <a:t>A.用单手提单绳	B.用单手提双绳</a:t>
            </a:r>
          </a:p>
          <a:p>
            <a:pPr>
              <a:lnSpc>
                <a:spcPct val="150000"/>
              </a:lnSpc>
              <a:buClrTx/>
              <a:buSzTx/>
              <a:buFontTx/>
            </a:pPr>
            <a:r>
              <a:rPr lang="en-US" sz="2800">
                <a:solidFill>
                  <a:srgbClr val="000000"/>
                </a:solidFill>
                <a:latin typeface="微软雅黑" panose="020B0503020204020204" charset="-122"/>
                <a:ea typeface="微软雅黑" panose="020B0503020204020204" charset="-122"/>
                <a:cs typeface="微软雅黑" panose="020B0503020204020204" charset="-122"/>
                <a:sym typeface="+mn-ea"/>
              </a:rPr>
              <a:t>C.用双手提单绳	D.用双手提双绳</a:t>
            </a:r>
          </a:p>
        </p:txBody>
      </p:sp>
      <p:pic>
        <p:nvPicPr>
          <p:cNvPr id="6" name="图片 5"/>
          <p:cNvPicPr/>
          <p:nvPr/>
        </p:nvPicPr>
        <p:blipFill>
          <a:blip r:embed="rId2"/>
          <a:srcRect l="8583" t="2167" r="5324" b="6037"/>
          <a:stretch>
            <a:fillRect/>
          </a:stretch>
        </p:blipFill>
        <p:spPr>
          <a:xfrm>
            <a:off x="6656705" y="2225675"/>
            <a:ext cx="3557905" cy="3606800"/>
          </a:xfrm>
          <a:prstGeom prst="rect">
            <a:avLst/>
          </a:prstGeom>
          <a:noFill/>
          <a:ln w="9525">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436620" y="2310130"/>
            <a:ext cx="2491740" cy="587542"/>
          </a:xfrm>
          <a:prstGeom prst="roundRect">
            <a:avLst/>
          </a:prstGeom>
          <a:noFill/>
          <a:ln>
            <a:solidFill>
              <a:srgbClr val="036EB8"/>
            </a:solidFill>
          </a:ln>
        </p:spPr>
        <p:txBody>
          <a:bodyPr wrap="square" rtlCol="0">
            <a:spAutoFit/>
          </a:bodyPr>
          <a:lstStyle/>
          <a:p>
            <a:pPr algn="ctr"/>
            <a:r>
              <a:rPr lang="en-US" altLang="zh-CN" sz="2800" dirty="0">
                <a:latin typeface="微软雅黑" panose="020B0503020204020204" charset="-122"/>
                <a:ea typeface="微软雅黑" panose="020B0503020204020204" charset="-122"/>
                <a:sym typeface="+mn-ea"/>
              </a:rPr>
              <a:t> </a:t>
            </a:r>
            <a:r>
              <a:rPr lang="zh-CN" altLang="en-US" sz="2800" dirty="0">
                <a:latin typeface="微软雅黑" panose="020B0503020204020204" charset="-122"/>
                <a:ea typeface="微软雅黑" panose="020B0503020204020204" charset="-122"/>
                <a:sym typeface="+mn-ea"/>
              </a:rPr>
              <a:t>减小压强</a:t>
            </a:r>
          </a:p>
        </p:txBody>
      </p:sp>
      <p:sp>
        <p:nvSpPr>
          <p:cNvPr id="2" name="圆角矩形 1"/>
          <p:cNvSpPr/>
          <p:nvPr/>
        </p:nvSpPr>
        <p:spPr>
          <a:xfrm>
            <a:off x="1335405" y="2657475"/>
            <a:ext cx="716280" cy="2518410"/>
          </a:xfrm>
          <a:prstGeom prst="roundRect">
            <a:avLst/>
          </a:prstGeom>
          <a:solidFill>
            <a:srgbClr val="036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a:t>压强</a:t>
            </a:r>
          </a:p>
        </p:txBody>
      </p:sp>
      <p:sp>
        <p:nvSpPr>
          <p:cNvPr id="14" name="左大括号 13"/>
          <p:cNvSpPr/>
          <p:nvPr/>
        </p:nvSpPr>
        <p:spPr>
          <a:xfrm>
            <a:off x="2384425" y="2677160"/>
            <a:ext cx="906145" cy="2478405"/>
          </a:xfrm>
          <a:prstGeom prst="leftBrace">
            <a:avLst/>
          </a:prstGeom>
          <a:ln w="28575">
            <a:solidFill>
              <a:srgbClr val="036EB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左大括号 7"/>
          <p:cNvSpPr/>
          <p:nvPr/>
        </p:nvSpPr>
        <p:spPr>
          <a:xfrm>
            <a:off x="6184265" y="1892935"/>
            <a:ext cx="876935" cy="1422400"/>
          </a:xfrm>
          <a:prstGeom prst="leftBrace">
            <a:avLst/>
          </a:prstGeom>
          <a:noFill/>
          <a:ln w="28575">
            <a:solidFill>
              <a:srgbClr val="036EB8"/>
            </a:solidFill>
          </a:ln>
          <a:extLst>
            <a:ext uri="{909E8E84-426E-40DD-AFC4-6F175D3DCCD1}">
              <a14:hiddenFill xmlns:a14="http://schemas.microsoft.com/office/drawing/2010/main">
                <a:solidFill>
                  <a:srgbClr val="BDD7EE"/>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CN"/>
              <a:t>                                         </a:t>
            </a:r>
          </a:p>
        </p:txBody>
      </p:sp>
      <p:sp>
        <p:nvSpPr>
          <p:cNvPr id="3" name="文本框 2"/>
          <p:cNvSpPr txBox="1"/>
          <p:nvPr/>
        </p:nvSpPr>
        <p:spPr>
          <a:xfrm>
            <a:off x="3441700" y="4839335"/>
            <a:ext cx="2486660" cy="578444"/>
          </a:xfrm>
          <a:prstGeom prst="roundRect">
            <a:avLst/>
          </a:prstGeom>
          <a:noFill/>
          <a:ln>
            <a:solidFill>
              <a:srgbClr val="036EB8"/>
            </a:solidFill>
          </a:ln>
        </p:spPr>
        <p:txBody>
          <a:bodyPr wrap="square" rtlCol="0">
            <a:spAutoFit/>
          </a:bodyPr>
          <a:lstStyle/>
          <a:p>
            <a:pPr algn="ctr"/>
            <a:r>
              <a:rPr lang="zh-CN" altLang="en-US" sz="2800" dirty="0">
                <a:latin typeface="微软雅黑" panose="020B0503020204020204" charset="-122"/>
                <a:ea typeface="微软雅黑" panose="020B0503020204020204" charset="-122"/>
                <a:sym typeface="+mn-ea"/>
              </a:rPr>
              <a:t>增大压强</a:t>
            </a:r>
          </a:p>
        </p:txBody>
      </p:sp>
      <p:sp>
        <p:nvSpPr>
          <p:cNvPr id="6" name="左大括号 5"/>
          <p:cNvSpPr/>
          <p:nvPr/>
        </p:nvSpPr>
        <p:spPr>
          <a:xfrm>
            <a:off x="6184265" y="4479290"/>
            <a:ext cx="806450" cy="1297940"/>
          </a:xfrm>
          <a:prstGeom prst="leftBrace">
            <a:avLst/>
          </a:prstGeom>
          <a:noFill/>
          <a:ln w="28575">
            <a:solidFill>
              <a:srgbClr val="036EB8"/>
            </a:solidFill>
          </a:ln>
          <a:extLst>
            <a:ext uri="{909E8E84-426E-40DD-AFC4-6F175D3DCCD1}">
              <a14:hiddenFill xmlns:a14="http://schemas.microsoft.com/office/drawing/2010/main">
                <a:solidFill>
                  <a:srgbClr val="BDD7EE"/>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 name="文本框 3"/>
          <p:cNvSpPr txBox="1"/>
          <p:nvPr/>
        </p:nvSpPr>
        <p:spPr>
          <a:xfrm>
            <a:off x="7158990" y="1639570"/>
            <a:ext cx="1787525" cy="521970"/>
          </a:xfrm>
          <a:prstGeom prst="rect">
            <a:avLst/>
          </a:prstGeom>
          <a:noFill/>
          <a:ln>
            <a:solidFill>
              <a:srgbClr val="036EB8"/>
            </a:solidFill>
          </a:ln>
        </p:spPr>
        <p:txBody>
          <a:bodyPr wrap="square" rtlCol="0">
            <a:spAutoFit/>
          </a:bodyPr>
          <a:lstStyle/>
          <a:p>
            <a:pPr lvl="0" algn="l">
              <a:buClrTx/>
              <a:buSzTx/>
              <a:buFontTx/>
            </a:pPr>
            <a:r>
              <a:rPr lang="zh-CN" altLang="en-US" sz="2800" dirty="0">
                <a:latin typeface="微软雅黑" panose="020B0503020204020204" charset="-122"/>
                <a:ea typeface="微软雅黑" panose="020B0503020204020204" charset="-122"/>
                <a:sym typeface="+mn-ea"/>
              </a:rPr>
              <a:t>减小压力</a:t>
            </a:r>
          </a:p>
        </p:txBody>
      </p:sp>
      <p:sp>
        <p:nvSpPr>
          <p:cNvPr id="7" name="文本框 6"/>
          <p:cNvSpPr txBox="1"/>
          <p:nvPr/>
        </p:nvSpPr>
        <p:spPr>
          <a:xfrm>
            <a:off x="7158990" y="4222750"/>
            <a:ext cx="2442845" cy="521970"/>
          </a:xfrm>
          <a:prstGeom prst="rect">
            <a:avLst/>
          </a:prstGeom>
          <a:noFill/>
          <a:ln>
            <a:solidFill>
              <a:srgbClr val="036EB8"/>
            </a:solidFill>
          </a:ln>
        </p:spPr>
        <p:txBody>
          <a:bodyPr wrap="square" rtlCol="0">
            <a:spAutoFit/>
          </a:bodyPr>
          <a:lstStyle/>
          <a:p>
            <a:pPr lvl="0" algn="l">
              <a:buClrTx/>
              <a:buSzTx/>
              <a:buFontTx/>
            </a:pPr>
            <a:r>
              <a:rPr lang="zh-CN" altLang="en-US" sz="2800" dirty="0">
                <a:latin typeface="微软雅黑" panose="020B0503020204020204" charset="-122"/>
                <a:ea typeface="微软雅黑" panose="020B0503020204020204" charset="-122"/>
                <a:sym typeface="+mn-ea"/>
              </a:rPr>
              <a:t>减小接触面积</a:t>
            </a:r>
          </a:p>
        </p:txBody>
      </p:sp>
      <p:sp>
        <p:nvSpPr>
          <p:cNvPr id="11" name="文本框 10"/>
          <p:cNvSpPr txBox="1"/>
          <p:nvPr/>
        </p:nvSpPr>
        <p:spPr>
          <a:xfrm>
            <a:off x="7150100" y="5467985"/>
            <a:ext cx="2162810" cy="521970"/>
          </a:xfrm>
          <a:prstGeom prst="rect">
            <a:avLst/>
          </a:prstGeom>
          <a:noFill/>
          <a:ln>
            <a:solidFill>
              <a:srgbClr val="036EB8"/>
            </a:solidFill>
          </a:ln>
        </p:spPr>
        <p:txBody>
          <a:bodyPr wrap="square" rtlCol="0">
            <a:spAutoFit/>
          </a:bodyPr>
          <a:lstStyle/>
          <a:p>
            <a:pPr lvl="0" algn="l">
              <a:buClrTx/>
              <a:buSzTx/>
              <a:buFontTx/>
            </a:pPr>
            <a:r>
              <a:rPr lang="zh-CN" altLang="en-US" sz="2800" dirty="0">
                <a:latin typeface="微软雅黑" panose="020B0503020204020204" charset="-122"/>
                <a:ea typeface="微软雅黑" panose="020B0503020204020204" charset="-122"/>
                <a:sym typeface="+mn-ea"/>
              </a:rPr>
              <a:t>增大压力</a:t>
            </a:r>
          </a:p>
        </p:txBody>
      </p:sp>
      <p:sp>
        <p:nvSpPr>
          <p:cNvPr id="10" name="文本框 9"/>
          <p:cNvSpPr txBox="1"/>
          <p:nvPr/>
        </p:nvSpPr>
        <p:spPr>
          <a:xfrm>
            <a:off x="7150100" y="3055620"/>
            <a:ext cx="2451735" cy="521970"/>
          </a:xfrm>
          <a:prstGeom prst="rect">
            <a:avLst/>
          </a:prstGeom>
          <a:noFill/>
          <a:ln>
            <a:solidFill>
              <a:srgbClr val="036EB8"/>
            </a:solidFill>
          </a:ln>
        </p:spPr>
        <p:txBody>
          <a:bodyPr wrap="square" rtlCol="0">
            <a:spAutoFit/>
          </a:bodyPr>
          <a:lstStyle/>
          <a:p>
            <a:pPr lvl="0" algn="l">
              <a:buClrTx/>
              <a:buSzTx/>
              <a:buFontTx/>
            </a:pPr>
            <a:r>
              <a:rPr lang="zh-CN" altLang="en-US" sz="2800" dirty="0">
                <a:latin typeface="微软雅黑" panose="020B0503020204020204" charset="-122"/>
                <a:ea typeface="微软雅黑" panose="020B0503020204020204" charset="-122"/>
                <a:sym typeface="+mn-ea"/>
              </a:rPr>
              <a:t>增大接触面积</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8" grpId="0" bldLvl="0" animBg="1"/>
      <p:bldP spid="3" grpId="0" bldLvl="0" animBg="1"/>
      <p:bldP spid="6" grpId="0" bldLvl="0" animBg="1"/>
      <p:bldP spid="4" grpId="0" bldLvl="0" animBg="1"/>
      <p:bldP spid="7" grpId="0" bldLvl="0" animBg="1"/>
      <p:bldP spid="11" grpId="0" bldLvl="0" animBg="1"/>
      <p:bldP spid="10"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amp;pky8442159328&amp;"/>
          <p:cNvPicPr>
            <a:picLocks noChangeAspect="1"/>
          </p:cNvPicPr>
          <p:nvPr/>
        </p:nvPicPr>
        <p:blipFill>
          <a:blip r:embed="rId3">
            <a:alphaModFix amt="80000"/>
          </a:blip>
          <a:srcRect t="6590" r="19610" b="24845"/>
          <a:stretch>
            <a:fillRect/>
          </a:stretch>
        </p:blipFill>
        <p:spPr>
          <a:xfrm>
            <a:off x="0" y="601345"/>
            <a:ext cx="12189460" cy="6256655"/>
          </a:xfrm>
          <a:prstGeom prst="rect">
            <a:avLst/>
          </a:prstGeom>
        </p:spPr>
      </p:pic>
      <p:sp>
        <p:nvSpPr>
          <p:cNvPr id="3" name="文本框 2"/>
          <p:cNvSpPr txBox="1"/>
          <p:nvPr/>
        </p:nvSpPr>
        <p:spPr>
          <a:xfrm>
            <a:off x="673735" y="998855"/>
            <a:ext cx="1681480" cy="521970"/>
          </a:xfrm>
          <a:prstGeom prst="rect">
            <a:avLst/>
          </a:prstGeom>
          <a:noFill/>
        </p:spPr>
        <p:txBody>
          <a:bodyPr wrap="square" rtlCol="0">
            <a:spAutoFit/>
          </a:bodyPr>
          <a:lstStyle/>
          <a:p>
            <a:r>
              <a:rPr lang="zh-CN" altLang="en-US" sz="2800"/>
              <a:t>课程回顾</a:t>
            </a:r>
          </a:p>
        </p:txBody>
      </p:sp>
      <p:sp>
        <p:nvSpPr>
          <p:cNvPr id="5" name="文本框 4"/>
          <p:cNvSpPr txBox="1"/>
          <p:nvPr/>
        </p:nvSpPr>
        <p:spPr>
          <a:xfrm>
            <a:off x="614680" y="1896745"/>
            <a:ext cx="9327515" cy="3707765"/>
          </a:xfrm>
          <a:prstGeom prst="rect">
            <a:avLst/>
          </a:prstGeom>
          <a:solidFill>
            <a:srgbClr val="BDD7EE">
              <a:alpha val="47000"/>
            </a:srgbClr>
          </a:solidFill>
        </p:spPr>
        <p:txBody>
          <a:bodyPr wrap="square" rtlCol="0">
            <a:spAutoFit/>
          </a:bodyPr>
          <a:lstStyle/>
          <a:p>
            <a:pPr>
              <a:lnSpc>
                <a:spcPct val="140000"/>
              </a:lnSpc>
            </a:pPr>
            <a:r>
              <a:rPr lang="en-US" altLang="zh-CN" sz="2800">
                <a:latin typeface="宋体" panose="02010600030101010101" pitchFamily="2" charset="-122"/>
                <a:ea typeface="宋体" panose="02010600030101010101" pitchFamily="2" charset="-122"/>
              </a:rPr>
              <a:t>1.</a:t>
            </a:r>
            <a:r>
              <a:rPr lang="zh-CN" altLang="en-US" sz="2800">
                <a:latin typeface="宋体" panose="02010600030101010101" pitchFamily="2" charset="-122"/>
                <a:ea typeface="宋体" panose="02010600030101010101" pitchFamily="2" charset="-122"/>
              </a:rPr>
              <a:t>压力的方向是？</a:t>
            </a:r>
          </a:p>
          <a:p>
            <a:pPr>
              <a:lnSpc>
                <a:spcPct val="140000"/>
              </a:lnSpc>
            </a:pPr>
            <a:r>
              <a:rPr lang="zh-CN" altLang="en-US" sz="2800"/>
              <a:t>垂直于接触面。</a:t>
            </a:r>
          </a:p>
          <a:p>
            <a:pPr>
              <a:lnSpc>
                <a:spcPct val="140000"/>
              </a:lnSpc>
            </a:pPr>
            <a:r>
              <a:rPr lang="en-US" altLang="zh-CN" sz="2800">
                <a:latin typeface="宋体" panose="02010600030101010101" pitchFamily="2" charset="-122"/>
                <a:ea typeface="宋体" panose="02010600030101010101" pitchFamily="2" charset="-122"/>
              </a:rPr>
              <a:t>2.</a:t>
            </a:r>
            <a:r>
              <a:rPr lang="zh-CN" altLang="en-US" sz="2800">
                <a:latin typeface="宋体" panose="02010600030101010101" pitchFamily="2" charset="-122"/>
                <a:ea typeface="宋体" panose="02010600030101010101" pitchFamily="2" charset="-122"/>
              </a:rPr>
              <a:t>影响压力作用效果的因素有哪些？</a:t>
            </a:r>
          </a:p>
          <a:p>
            <a:pPr>
              <a:lnSpc>
                <a:spcPct val="140000"/>
              </a:lnSpc>
            </a:pPr>
            <a:r>
              <a:rPr lang="zh-CN" altLang="en-US" sz="2800"/>
              <a:t>接触面积、压力。</a:t>
            </a:r>
          </a:p>
          <a:p>
            <a:pPr>
              <a:lnSpc>
                <a:spcPct val="140000"/>
              </a:lnSpc>
            </a:pPr>
            <a:r>
              <a:rPr lang="en-US" altLang="zh-CN" sz="2800">
                <a:latin typeface="宋体" panose="02010600030101010101" pitchFamily="2" charset="-122"/>
                <a:ea typeface="宋体" panose="02010600030101010101" pitchFamily="2" charset="-122"/>
              </a:rPr>
              <a:t>3.</a:t>
            </a:r>
            <a:r>
              <a:rPr lang="zh-CN" altLang="en-US" sz="2800">
                <a:latin typeface="宋体" panose="02010600030101010101" pitchFamily="2" charset="-122"/>
                <a:ea typeface="宋体" panose="02010600030101010101" pitchFamily="2" charset="-122"/>
              </a:rPr>
              <a:t>压强的定义是什么？</a:t>
            </a:r>
          </a:p>
          <a:p>
            <a:pPr>
              <a:lnSpc>
                <a:spcPct val="140000"/>
              </a:lnSpc>
            </a:pPr>
            <a:r>
              <a:rPr lang="zh-CN" altLang="en-US" sz="2800"/>
              <a:t>物理学中，物体所受压力的大小与受力面积之比叫做压强。</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7" dur="8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5">
                                            <p:txEl>
                                              <p:pRg st="1" end="1"/>
                                            </p:txEl>
                                          </p:spTgt>
                                        </p:tgtEl>
                                        <p:attrNameLst>
                                          <p:attrName>style.visibility</p:attrName>
                                        </p:attrNameLst>
                                      </p:cBhvr>
                                      <p:to>
                                        <p:strVal val="visible"/>
                                      </p:to>
                                    </p:set>
                                    <p:anim calcmode="discrete" valueType="clr">
                                      <p:cBhvr override="childStyle">
                                        <p:cTn id="14" dur="80"/>
                                        <p:tgtEl>
                                          <p:spTgt spid="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5">
                                            <p:txEl>
                                              <p:pRg st="1" end="1"/>
                                            </p:txEl>
                                          </p:spTgt>
                                        </p:tgtEl>
                                        <p:attrNameLst>
                                          <p:attrName>fill.type</p:attrName>
                                        </p:attrNameLst>
                                      </p:cBhvr>
                                      <p:to>
                                        <p:strVal val="solid"/>
                                      </p:to>
                                    </p:set>
                                  </p:childTnLst>
                                </p:cTn>
                              </p:par>
                            </p:childTnLst>
                          </p:cTn>
                        </p:par>
                        <p:par>
                          <p:cTn id="17" fill="hold">
                            <p:stCondLst>
                              <p:cond delay="319"/>
                            </p:stCondLst>
                            <p:childTnLst>
                              <p:par>
                                <p:cTn id="18" presetID="27" presetClass="entr" presetSubtype="0" fill="hold" nodeType="afterEffect">
                                  <p:stCondLst>
                                    <p:cond delay="0"/>
                                  </p:stCondLst>
                                  <p:iterate type="lt">
                                    <p:tmPct val="50000"/>
                                  </p:iterate>
                                  <p:childTnLst>
                                    <p:set>
                                      <p:cBhvr>
                                        <p:cTn id="19" dur="1" fill="hold">
                                          <p:stCondLst>
                                            <p:cond delay="0"/>
                                          </p:stCondLst>
                                        </p:cTn>
                                        <p:tgtEl>
                                          <p:spTgt spid="5">
                                            <p:txEl>
                                              <p:pRg st="2" end="2"/>
                                            </p:txEl>
                                          </p:spTgt>
                                        </p:tgtEl>
                                        <p:attrNameLst>
                                          <p:attrName>style.visibility</p:attrName>
                                        </p:attrNameLst>
                                      </p:cBhvr>
                                      <p:to>
                                        <p:strVal val="visible"/>
                                      </p:to>
                                    </p:set>
                                    <p:anim calcmode="discrete" valueType="clr">
                                      <p:cBhvr override="childStyle">
                                        <p:cTn id="20" dur="80"/>
                                        <p:tgtEl>
                                          <p:spTgt spid="5">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5">
                                            <p:txEl>
                                              <p:pRg st="2" end="2"/>
                                            </p:txEl>
                                          </p:spTgt>
                                        </p:tgtEl>
                                        <p:attrNameLst>
                                          <p:attrName>fillcolor</p:attrName>
                                        </p:attrNameLst>
                                      </p:cBhvr>
                                      <p:tavLst>
                                        <p:tav tm="0">
                                          <p:val>
                                            <p:clrVal>
                                              <a:schemeClr val="accent2"/>
                                            </p:clrVal>
                                          </p:val>
                                        </p:tav>
                                        <p:tav tm="50000">
                                          <p:val>
                                            <p:clrVal>
                                              <a:schemeClr val="hlink"/>
                                            </p:clrVal>
                                          </p:val>
                                        </p:tav>
                                      </p:tavLst>
                                    </p:anim>
                                    <p:set>
                                      <p:cBhvr>
                                        <p:cTn id="22" dur="80"/>
                                        <p:tgtEl>
                                          <p:spTgt spid="5">
                                            <p:txEl>
                                              <p:pRg st="2" end="2"/>
                                            </p:txEl>
                                          </p:spTgt>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27" presetClass="entr" presetSubtype="0" fill="hold" nodeType="clickEffect">
                                  <p:stCondLst>
                                    <p:cond delay="0"/>
                                  </p:stCondLst>
                                  <p:iterate type="lt">
                                    <p:tmPct val="50000"/>
                                  </p:iterate>
                                  <p:childTnLst>
                                    <p:set>
                                      <p:cBhvr>
                                        <p:cTn id="26" dur="1" fill="hold">
                                          <p:stCondLst>
                                            <p:cond delay="0"/>
                                          </p:stCondLst>
                                        </p:cTn>
                                        <p:tgtEl>
                                          <p:spTgt spid="5">
                                            <p:txEl>
                                              <p:pRg st="3" end="3"/>
                                            </p:txEl>
                                          </p:spTgt>
                                        </p:tgtEl>
                                        <p:attrNameLst>
                                          <p:attrName>style.visibility</p:attrName>
                                        </p:attrNameLst>
                                      </p:cBhvr>
                                      <p:to>
                                        <p:strVal val="visible"/>
                                      </p:to>
                                    </p:set>
                                    <p:anim calcmode="discrete" valueType="clr">
                                      <p:cBhvr override="childStyle">
                                        <p:cTn id="27" dur="80"/>
                                        <p:tgtEl>
                                          <p:spTgt spid="5">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5">
                                            <p:txEl>
                                              <p:pRg st="3" end="3"/>
                                            </p:txEl>
                                          </p:spTgt>
                                        </p:tgtEl>
                                        <p:attrNameLst>
                                          <p:attrName>fillcolor</p:attrName>
                                        </p:attrNameLst>
                                      </p:cBhvr>
                                      <p:tavLst>
                                        <p:tav tm="0">
                                          <p:val>
                                            <p:clrVal>
                                              <a:schemeClr val="accent2"/>
                                            </p:clrVal>
                                          </p:val>
                                        </p:tav>
                                        <p:tav tm="50000">
                                          <p:val>
                                            <p:clrVal>
                                              <a:schemeClr val="hlink"/>
                                            </p:clrVal>
                                          </p:val>
                                        </p:tav>
                                      </p:tavLst>
                                    </p:anim>
                                    <p:set>
                                      <p:cBhvr>
                                        <p:cTn id="29" dur="80"/>
                                        <p:tgtEl>
                                          <p:spTgt spid="5">
                                            <p:txEl>
                                              <p:pRg st="3" end="3"/>
                                            </p:txEl>
                                          </p:spTgt>
                                        </p:tgtEl>
                                        <p:attrNameLst>
                                          <p:attrName>fill.type</p:attrName>
                                        </p:attrNameLst>
                                      </p:cBhvr>
                                      <p:to>
                                        <p:strVal val="solid"/>
                                      </p:to>
                                    </p:set>
                                  </p:childTnLst>
                                </p:cTn>
                              </p:par>
                            </p:childTnLst>
                          </p:cTn>
                        </p:par>
                        <p:par>
                          <p:cTn id="30" fill="hold">
                            <p:stCondLst>
                              <p:cond delay="359"/>
                            </p:stCondLst>
                            <p:childTnLst>
                              <p:par>
                                <p:cTn id="31" presetID="27" presetClass="entr" presetSubtype="0" fill="hold" nodeType="afterEffect">
                                  <p:stCondLst>
                                    <p:cond delay="0"/>
                                  </p:stCondLst>
                                  <p:iterate type="lt">
                                    <p:tmPct val="50000"/>
                                  </p:iterate>
                                  <p:childTnLst>
                                    <p:set>
                                      <p:cBhvr>
                                        <p:cTn id="32" dur="1" fill="hold">
                                          <p:stCondLst>
                                            <p:cond delay="0"/>
                                          </p:stCondLst>
                                        </p:cTn>
                                        <p:tgtEl>
                                          <p:spTgt spid="5">
                                            <p:txEl>
                                              <p:pRg st="4" end="4"/>
                                            </p:txEl>
                                          </p:spTgt>
                                        </p:tgtEl>
                                        <p:attrNameLst>
                                          <p:attrName>style.visibility</p:attrName>
                                        </p:attrNameLst>
                                      </p:cBhvr>
                                      <p:to>
                                        <p:strVal val="visible"/>
                                      </p:to>
                                    </p:set>
                                    <p:anim calcmode="discrete" valueType="clr">
                                      <p:cBhvr override="childStyle">
                                        <p:cTn id="33" dur="80"/>
                                        <p:tgtEl>
                                          <p:spTgt spid="5">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5">
                                            <p:txEl>
                                              <p:pRg st="4" end="4"/>
                                            </p:txEl>
                                          </p:spTgt>
                                        </p:tgtEl>
                                        <p:attrNameLst>
                                          <p:attrName>fillcolor</p:attrName>
                                        </p:attrNameLst>
                                      </p:cBhvr>
                                      <p:tavLst>
                                        <p:tav tm="0">
                                          <p:val>
                                            <p:clrVal>
                                              <a:schemeClr val="accent2"/>
                                            </p:clrVal>
                                          </p:val>
                                        </p:tav>
                                        <p:tav tm="50000">
                                          <p:val>
                                            <p:clrVal>
                                              <a:schemeClr val="hlink"/>
                                            </p:clrVal>
                                          </p:val>
                                        </p:tav>
                                      </p:tavLst>
                                    </p:anim>
                                    <p:set>
                                      <p:cBhvr>
                                        <p:cTn id="35" dur="80"/>
                                        <p:tgtEl>
                                          <p:spTgt spid="5">
                                            <p:txEl>
                                              <p:pRg st="4" end="4"/>
                                            </p:txEl>
                                          </p:spTgt>
                                        </p:tgtEl>
                                        <p:attrNameLst>
                                          <p:attrName>fill.type</p:attrName>
                                        </p:attrNameLst>
                                      </p:cBhvr>
                                      <p:to>
                                        <p:strVal val="solid"/>
                                      </p:to>
                                    </p:set>
                                  </p:childTnLst>
                                </p:cTn>
                              </p:par>
                            </p:childTnLst>
                          </p:cTn>
                        </p:par>
                      </p:childTnLst>
                    </p:cTn>
                  </p:par>
                  <p:par>
                    <p:cTn id="36" fill="hold">
                      <p:stCondLst>
                        <p:cond delay="indefinite"/>
                      </p:stCondLst>
                      <p:childTnLst>
                        <p:par>
                          <p:cTn id="37" fill="hold">
                            <p:stCondLst>
                              <p:cond delay="0"/>
                            </p:stCondLst>
                            <p:childTnLst>
                              <p:par>
                                <p:cTn id="38" presetID="27" presetClass="entr" presetSubtype="0" fill="hold" nodeType="clickEffect">
                                  <p:stCondLst>
                                    <p:cond delay="0"/>
                                  </p:stCondLst>
                                  <p:iterate type="lt">
                                    <p:tmPct val="50000"/>
                                  </p:iterate>
                                  <p:childTnLst>
                                    <p:set>
                                      <p:cBhvr>
                                        <p:cTn id="39" dur="1" fill="hold">
                                          <p:stCondLst>
                                            <p:cond delay="0"/>
                                          </p:stCondLst>
                                        </p:cTn>
                                        <p:tgtEl>
                                          <p:spTgt spid="5">
                                            <p:txEl>
                                              <p:pRg st="5" end="5"/>
                                            </p:txEl>
                                          </p:spTgt>
                                        </p:tgtEl>
                                        <p:attrNameLst>
                                          <p:attrName>style.visibility</p:attrName>
                                        </p:attrNameLst>
                                      </p:cBhvr>
                                      <p:to>
                                        <p:strVal val="visible"/>
                                      </p:to>
                                    </p:set>
                                    <p:anim calcmode="discrete" valueType="clr">
                                      <p:cBhvr override="childStyle">
                                        <p:cTn id="40" dur="80"/>
                                        <p:tgtEl>
                                          <p:spTgt spid="5">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5">
                                            <p:txEl>
                                              <p:pRg st="5" end="5"/>
                                            </p:txEl>
                                          </p:spTgt>
                                        </p:tgtEl>
                                        <p:attrNameLst>
                                          <p:attrName>fillcolor</p:attrName>
                                        </p:attrNameLst>
                                      </p:cBhvr>
                                      <p:tavLst>
                                        <p:tav tm="0">
                                          <p:val>
                                            <p:clrVal>
                                              <a:schemeClr val="accent2"/>
                                            </p:clrVal>
                                          </p:val>
                                        </p:tav>
                                        <p:tav tm="50000">
                                          <p:val>
                                            <p:clrVal>
                                              <a:schemeClr val="hlink"/>
                                            </p:clrVal>
                                          </p:val>
                                        </p:tav>
                                      </p:tavLst>
                                    </p:anim>
                                    <p:set>
                                      <p:cBhvr>
                                        <p:cTn id="42" dur="80"/>
                                        <p:tgtEl>
                                          <p:spTgt spid="5">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暖心！六旬老人掉入冰窟窿 消防员匍匐冰面救人">
            <a:hlinkClick r:id="" action="ppaction://media"/>
          </p:cNvPr>
          <p:cNvPicPr/>
          <p:nvPr>
            <a:videoFile r:link="rId3"/>
            <p:extLst>
              <p:ext uri="{DAA4B4D4-6D71-4841-9C94-3DE7FCFB9230}">
                <p14:media xmlns:p14="http://schemas.microsoft.com/office/powerpoint/2010/main" r:embed="rId2"/>
              </p:ext>
            </p:extLst>
          </p:nvPr>
        </p:nvPicPr>
        <p:blipFill>
          <a:blip r:embed="rId5"/>
          <a:stretch>
            <a:fillRect/>
          </a:stretch>
        </p:blipFill>
        <p:spPr>
          <a:xfrm>
            <a:off x="512445" y="1597025"/>
            <a:ext cx="6976745" cy="3829050"/>
          </a:xfrm>
          <a:prstGeom prst="rect">
            <a:avLst/>
          </a:prstGeom>
        </p:spPr>
      </p:pic>
      <p:sp>
        <p:nvSpPr>
          <p:cNvPr id="7" name="文本框 6"/>
          <p:cNvSpPr txBox="1"/>
          <p:nvPr/>
        </p:nvSpPr>
        <p:spPr>
          <a:xfrm>
            <a:off x="7741285" y="2413635"/>
            <a:ext cx="3791585" cy="2030095"/>
          </a:xfrm>
          <a:prstGeom prst="rect">
            <a:avLst/>
          </a:prstGeom>
          <a:noFill/>
        </p:spPr>
        <p:txBody>
          <a:bodyPr wrap="square" rtlCol="0">
            <a:spAutoFit/>
          </a:bodyPr>
          <a:lstStyle/>
          <a:p>
            <a:pPr>
              <a:lnSpc>
                <a:spcPct val="150000"/>
              </a:lnSpc>
            </a:pPr>
            <a:r>
              <a:rPr lang="zh-CN" altLang="en-US" sz="2800"/>
              <a:t>你能解释为什么消防员没有掉进冰里面，还把人救回来吗？</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4094480"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怎样减小或增大压强</a:t>
            </a:r>
          </a:p>
        </p:txBody>
      </p:sp>
      <p:sp>
        <p:nvSpPr>
          <p:cNvPr id="2" name="文本框 1"/>
          <p:cNvSpPr txBox="1"/>
          <p:nvPr/>
        </p:nvSpPr>
        <p:spPr>
          <a:xfrm>
            <a:off x="1083945" y="1819910"/>
            <a:ext cx="5168265" cy="4646930"/>
          </a:xfrm>
          <a:prstGeom prst="rect">
            <a:avLst/>
          </a:prstGeom>
          <a:noFill/>
        </p:spPr>
        <p:txBody>
          <a:bodyPr wrap="square" rtlCol="0">
            <a:noAutofit/>
          </a:bodyPr>
          <a:lstStyle/>
          <a:p>
            <a:pPr indent="711200" fontAlgn="auto">
              <a:lnSpc>
                <a:spcPct val="150000"/>
              </a:lnSpc>
              <a:extLst>
                <a:ext uri="{35155182-B16C-46BC-9424-99874614C6A1}">
                  <wpsdc:indentchars xmlns:wpsdc="http://www.wps.cn/officeDocument/2017/drawingmlCustomData" xmlns="" val="200" checksum="3773799597"/>
                </a:ext>
              </a:extLst>
            </a:pPr>
            <a:r>
              <a:rPr lang="zh-CN" altLang="en-US" sz="2800">
                <a:latin typeface="宋体" panose="02010600030101010101" pitchFamily="2" charset="-122"/>
                <a:ea typeface="宋体" panose="02010600030101010101" pitchFamily="2" charset="-122"/>
              </a:rPr>
              <a:t>在生产和生活中，有时需要减小压强，有时需要增大压强。</a:t>
            </a:r>
          </a:p>
          <a:p>
            <a:pPr indent="711200" fontAlgn="auto">
              <a:lnSpc>
                <a:spcPct val="150000"/>
              </a:lnSpc>
              <a:extLst>
                <a:ext uri="{35155182-B16C-46BC-9424-99874614C6A1}">
                  <wpsdc:indentchars xmlns:wpsdc="http://www.wps.cn/officeDocument/2017/drawingmlCustomData" xmlns="" val="200" checksum="3773799597"/>
                </a:ext>
              </a:extLst>
            </a:pPr>
            <a:r>
              <a:rPr lang="zh-CN" altLang="en-US" sz="2800">
                <a:latin typeface="宋体" panose="02010600030101010101" pitchFamily="2" charset="-122"/>
                <a:ea typeface="宋体" panose="02010600030101010101" pitchFamily="2" charset="-122"/>
              </a:rPr>
              <a:t>例如，为了不使拖拉机陷进土里，要设法减小它对地面的压强。而切菜、把图钉按进墙里，就要增大刀刃对菜、图钉尖对墙的压强。</a:t>
            </a:r>
          </a:p>
        </p:txBody>
      </p:sp>
      <p:pic>
        <p:nvPicPr>
          <p:cNvPr id="10" name="https://docer-ks3.wpscdn.cn/picture/190994413/36ec891bbc7add77096d50be507ab1fb_612.jpg" descr="拖拉机用耕耘机犁地。拖拉机用圆盘耙犁地。"/>
          <p:cNvPicPr>
            <a:picLocks noChangeAspect="1"/>
          </p:cNvPicPr>
          <p:nvPr/>
        </p:nvPicPr>
        <p:blipFill>
          <a:blip r:embed="rId3"/>
          <a:stretch>
            <a:fillRect/>
          </a:stretch>
        </p:blipFill>
        <p:spPr>
          <a:xfrm>
            <a:off x="7224395" y="1025525"/>
            <a:ext cx="4102100" cy="2934335"/>
          </a:xfrm>
          <a:prstGeom prst="rect">
            <a:avLst/>
          </a:prstGeom>
        </p:spPr>
      </p:pic>
      <p:pic>
        <p:nvPicPr>
          <p:cNvPr id="11" name="https://docer-ks3.wpscdn.cn/picture/70059632/52cc84f2d00b7ded2757ed65e9a662ef_612.jpg" descr="Chopping food ingredients"/>
          <p:cNvPicPr>
            <a:picLocks noChangeAspect="1"/>
          </p:cNvPicPr>
          <p:nvPr/>
        </p:nvPicPr>
        <p:blipFill>
          <a:blip r:embed="rId4"/>
          <a:srcRect b="24964"/>
          <a:stretch>
            <a:fillRect/>
          </a:stretch>
        </p:blipFill>
        <p:spPr>
          <a:xfrm>
            <a:off x="7224395" y="3959860"/>
            <a:ext cx="2323465" cy="2616835"/>
          </a:xfrm>
          <a:prstGeom prst="rect">
            <a:avLst/>
          </a:prstGeom>
        </p:spPr>
      </p:pic>
      <p:pic>
        <p:nvPicPr>
          <p:cNvPr id="12" name="https://docer-ks3.wpscdn.cn/picture/197187664/c59acc41a0e8cdbedb9b99053e166857_612.jpg" descr="地图上的蓝色图钉"/>
          <p:cNvPicPr>
            <a:picLocks noChangeAspect="1"/>
          </p:cNvPicPr>
          <p:nvPr/>
        </p:nvPicPr>
        <p:blipFill>
          <a:blip r:embed="rId5"/>
          <a:srcRect b="1974"/>
          <a:stretch>
            <a:fillRect/>
          </a:stretch>
        </p:blipFill>
        <p:spPr>
          <a:xfrm>
            <a:off x="9547860" y="3959860"/>
            <a:ext cx="1778635" cy="2616835"/>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4094480"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怎样减小或增大压强</a:t>
            </a:r>
          </a:p>
        </p:txBody>
      </p:sp>
      <p:grpSp>
        <p:nvGrpSpPr>
          <p:cNvPr id="2" name="组合 1"/>
          <p:cNvGrpSpPr/>
          <p:nvPr/>
        </p:nvGrpSpPr>
        <p:grpSpPr>
          <a:xfrm>
            <a:off x="334900" y="195043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930275" y="1794510"/>
            <a:ext cx="1795780" cy="521970"/>
          </a:xfrm>
          <a:prstGeom prst="rect">
            <a:avLst/>
          </a:prstGeom>
          <a:noFill/>
        </p:spPr>
        <p:txBody>
          <a:bodyPr wrap="square" rtlCol="0">
            <a:spAutoFit/>
          </a:bodyPr>
          <a:lstStyle/>
          <a:p>
            <a:r>
              <a:rPr lang="zh-CN" altLang="en-US" sz="2800"/>
              <a:t>想想议议</a:t>
            </a:r>
          </a:p>
        </p:txBody>
      </p:sp>
      <p:sp>
        <p:nvSpPr>
          <p:cNvPr id="10" name="文本框 9"/>
          <p:cNvSpPr txBox="1"/>
          <p:nvPr/>
        </p:nvSpPr>
        <p:spPr>
          <a:xfrm>
            <a:off x="1132205" y="2316480"/>
            <a:ext cx="9763125" cy="1198880"/>
          </a:xfrm>
          <a:prstGeom prst="rect">
            <a:avLst/>
          </a:prstGeom>
          <a:noFill/>
        </p:spPr>
        <p:txBody>
          <a:bodyPr wrap="square" rtlCol="0">
            <a:spAutoFit/>
          </a:bodyPr>
          <a:lstStyle/>
          <a:p>
            <a:pPr indent="609600" fontAlgn="auto">
              <a:lnSpc>
                <a:spcPct val="150000"/>
              </a:lnSpc>
              <a:extLst>
                <a:ext uri="{35155182-B16C-46BC-9424-99874614C6A1}">
                  <wpsdc:indentchars xmlns:wpsdc="http://www.wps.cn/officeDocument/2017/drawingmlCustomData" xmlns="" val="200" checksum="4158780845"/>
                </a:ext>
              </a:extLst>
            </a:pPr>
            <a:r>
              <a:rPr lang="zh-CN" altLang="en-US" sz="2400">
                <a:latin typeface="宋体" panose="02010600030101010101" pitchFamily="2" charset="-122"/>
                <a:ea typeface="宋体" panose="02010600030101010101" pitchFamily="2" charset="-122"/>
              </a:rPr>
              <a:t>如图所示的四幅图中，哪些地方要增大压强？哪些地方要减小压强？它们是通过什么增大或减小压强的？</a:t>
            </a:r>
          </a:p>
        </p:txBody>
      </p:sp>
      <p:pic>
        <p:nvPicPr>
          <p:cNvPr id="11" name="https://docer-ks3.wpscdn.cn/picture/27283771/2528bb7ca6f2b2b536e34e28e5ed46c5_612.jpg" descr="泥土,沙子,公路,沙坑,推土机,堆土机,挖掘机车斗,借,重的,洞"/>
          <p:cNvPicPr>
            <a:picLocks noChangeAspect="1"/>
          </p:cNvPicPr>
          <p:nvPr/>
        </p:nvPicPr>
        <p:blipFill>
          <a:blip r:embed="rId3"/>
          <a:srcRect l="6674" r="20896"/>
          <a:stretch>
            <a:fillRect/>
          </a:stretch>
        </p:blipFill>
        <p:spPr>
          <a:xfrm>
            <a:off x="410210" y="3515360"/>
            <a:ext cx="2742565" cy="2519045"/>
          </a:xfrm>
          <a:prstGeom prst="rect">
            <a:avLst/>
          </a:prstGeom>
        </p:spPr>
      </p:pic>
      <p:sp>
        <p:nvSpPr>
          <p:cNvPr id="12" name="文本框 11"/>
          <p:cNvSpPr txBox="1"/>
          <p:nvPr/>
        </p:nvSpPr>
        <p:spPr>
          <a:xfrm>
            <a:off x="1137285" y="6122670"/>
            <a:ext cx="1341120" cy="460375"/>
          </a:xfrm>
          <a:prstGeom prst="rect">
            <a:avLst/>
          </a:prstGeom>
          <a:noFill/>
        </p:spPr>
        <p:txBody>
          <a:bodyPr wrap="square" rtlCol="0">
            <a:spAutoFit/>
          </a:bodyPr>
          <a:lstStyle/>
          <a:p>
            <a:r>
              <a:rPr lang="zh-CN" altLang="en-US" sz="2400"/>
              <a:t>推土机</a:t>
            </a:r>
          </a:p>
        </p:txBody>
      </p:sp>
      <p:pic>
        <p:nvPicPr>
          <p:cNvPr id="13" name="https://docer-ks3.wpscdn.cn/picture/91527978/968219bed3596266567399b6c5f2f03a_612.jpg" descr="中国石刻"/>
          <p:cNvPicPr>
            <a:picLocks noChangeAspect="1"/>
          </p:cNvPicPr>
          <p:nvPr/>
        </p:nvPicPr>
        <p:blipFill>
          <a:blip r:embed="rId4"/>
          <a:srcRect l="30269"/>
          <a:stretch>
            <a:fillRect/>
          </a:stretch>
        </p:blipFill>
        <p:spPr>
          <a:xfrm>
            <a:off x="3152775" y="3515360"/>
            <a:ext cx="2634615" cy="2520315"/>
          </a:xfrm>
          <a:prstGeom prst="rect">
            <a:avLst/>
          </a:prstGeom>
        </p:spPr>
      </p:pic>
      <p:sp>
        <p:nvSpPr>
          <p:cNvPr id="14" name="文本框 13"/>
          <p:cNvSpPr txBox="1"/>
          <p:nvPr/>
        </p:nvSpPr>
        <p:spPr>
          <a:xfrm>
            <a:off x="3775710" y="6122670"/>
            <a:ext cx="1388745" cy="460375"/>
          </a:xfrm>
          <a:prstGeom prst="rect">
            <a:avLst/>
          </a:prstGeom>
          <a:noFill/>
        </p:spPr>
        <p:txBody>
          <a:bodyPr wrap="square" rtlCol="0">
            <a:spAutoFit/>
          </a:bodyPr>
          <a:lstStyle/>
          <a:p>
            <a:pPr algn="ctr"/>
            <a:r>
              <a:rPr lang="zh-CN" altLang="en-US" sz="2400"/>
              <a:t>篆刻刀</a:t>
            </a:r>
          </a:p>
        </p:txBody>
      </p:sp>
      <p:pic>
        <p:nvPicPr>
          <p:cNvPr id="15" name="https://docer-ks3.wpscdn.cn/picture/59639714/cb2a5d12d725cd65023ae8eca7d09ed3_612.jpg" descr="emergency hammer in german cable car"/>
          <p:cNvPicPr>
            <a:picLocks noChangeAspect="1"/>
          </p:cNvPicPr>
          <p:nvPr/>
        </p:nvPicPr>
        <p:blipFill>
          <a:blip r:embed="rId5"/>
          <a:stretch>
            <a:fillRect/>
          </a:stretch>
        </p:blipFill>
        <p:spPr>
          <a:xfrm>
            <a:off x="5765800" y="3515360"/>
            <a:ext cx="2832100" cy="2527935"/>
          </a:xfrm>
          <a:prstGeom prst="rect">
            <a:avLst/>
          </a:prstGeom>
        </p:spPr>
      </p:pic>
      <p:sp>
        <p:nvSpPr>
          <p:cNvPr id="16" name="文本框 15"/>
          <p:cNvSpPr txBox="1"/>
          <p:nvPr/>
        </p:nvSpPr>
        <p:spPr>
          <a:xfrm>
            <a:off x="6487795" y="6122670"/>
            <a:ext cx="1388745" cy="460375"/>
          </a:xfrm>
          <a:prstGeom prst="rect">
            <a:avLst/>
          </a:prstGeom>
          <a:noFill/>
        </p:spPr>
        <p:txBody>
          <a:bodyPr wrap="square" rtlCol="0">
            <a:spAutoFit/>
          </a:bodyPr>
          <a:lstStyle/>
          <a:p>
            <a:pPr algn="ctr"/>
            <a:r>
              <a:rPr lang="zh-CN" altLang="en-US" sz="2400"/>
              <a:t>破窗锤</a:t>
            </a:r>
          </a:p>
        </p:txBody>
      </p:sp>
      <p:pic>
        <p:nvPicPr>
          <p:cNvPr id="17" name="https://docer-ks3.wpscdn.cn/picture/202565756/42850bb153e80e40803f82a55829d82d_612.jpg" descr="空的铁路轨道，乌克兰"/>
          <p:cNvPicPr>
            <a:picLocks noChangeAspect="1"/>
          </p:cNvPicPr>
          <p:nvPr/>
        </p:nvPicPr>
        <p:blipFill>
          <a:blip r:embed="rId6"/>
          <a:srcRect l="7886" r="9484"/>
          <a:stretch>
            <a:fillRect/>
          </a:stretch>
        </p:blipFill>
        <p:spPr>
          <a:xfrm>
            <a:off x="8591550" y="3515360"/>
            <a:ext cx="3120390" cy="2512060"/>
          </a:xfrm>
          <a:prstGeom prst="rect">
            <a:avLst/>
          </a:prstGeom>
        </p:spPr>
      </p:pic>
      <p:sp>
        <p:nvSpPr>
          <p:cNvPr id="18" name="文本框 17"/>
          <p:cNvSpPr txBox="1"/>
          <p:nvPr/>
        </p:nvSpPr>
        <p:spPr>
          <a:xfrm>
            <a:off x="9331960" y="6122670"/>
            <a:ext cx="1640205" cy="460375"/>
          </a:xfrm>
          <a:prstGeom prst="rect">
            <a:avLst/>
          </a:prstGeom>
          <a:noFill/>
        </p:spPr>
        <p:txBody>
          <a:bodyPr wrap="square" rtlCol="0">
            <a:spAutoFit/>
          </a:bodyPr>
          <a:lstStyle/>
          <a:p>
            <a:pPr algn="ctr"/>
            <a:r>
              <a:rPr lang="zh-CN" altLang="en-US" sz="2400"/>
              <a:t>火车轨道</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childTnLst>
                          </p:cTn>
                        </p:par>
                        <p:par>
                          <p:cTn id="10" fill="hold">
                            <p:stCondLst>
                              <p:cond delay="1879"/>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2379"/>
                            </p:stCondLst>
                            <p:childTnLst>
                              <p:par>
                                <p:cTn id="15" presetID="2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4094480"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怎样减小或增大压强</a:t>
            </a:r>
          </a:p>
        </p:txBody>
      </p:sp>
      <p:grpSp>
        <p:nvGrpSpPr>
          <p:cNvPr id="2" name="组合 1"/>
          <p:cNvGrpSpPr/>
          <p:nvPr/>
        </p:nvGrpSpPr>
        <p:grpSpPr>
          <a:xfrm>
            <a:off x="334900" y="195043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930275" y="1794510"/>
            <a:ext cx="2858770" cy="521970"/>
          </a:xfrm>
          <a:prstGeom prst="rect">
            <a:avLst/>
          </a:prstGeom>
          <a:noFill/>
        </p:spPr>
        <p:txBody>
          <a:bodyPr wrap="square" rtlCol="0">
            <a:spAutoFit/>
          </a:bodyPr>
          <a:lstStyle/>
          <a:p>
            <a:r>
              <a:rPr lang="zh-CN" altLang="en-US" sz="2800"/>
              <a:t>增大压强的方法</a:t>
            </a:r>
            <a:endParaRPr lang="zh-CN" altLang="en-US" sz="2800" b="1">
              <a:solidFill>
                <a:schemeClr val="accent5"/>
              </a:solidFill>
            </a:endParaRPr>
          </a:p>
        </p:txBody>
      </p:sp>
      <p:sp>
        <p:nvSpPr>
          <p:cNvPr id="10" name="文本框 9"/>
          <p:cNvSpPr txBox="1"/>
          <p:nvPr/>
        </p:nvSpPr>
        <p:spPr>
          <a:xfrm>
            <a:off x="1132205" y="2585720"/>
            <a:ext cx="4064000" cy="3322955"/>
          </a:xfrm>
          <a:prstGeom prst="rect">
            <a:avLst/>
          </a:prstGeom>
          <a:noFill/>
        </p:spPr>
        <p:txBody>
          <a:bodyPr wrap="square" rtlCol="0">
            <a:spAutoFit/>
          </a:bodyPr>
          <a:lstStyle/>
          <a:p>
            <a:pPr>
              <a:lnSpc>
                <a:spcPct val="150000"/>
              </a:lnSpc>
            </a:pPr>
            <a:r>
              <a:rPr lang="zh-CN" altLang="en-US" sz="2800">
                <a:latin typeface="宋体" panose="02010600030101010101" pitchFamily="2" charset="-122"/>
                <a:ea typeface="宋体" panose="02010600030101010101" pitchFamily="2" charset="-122"/>
              </a:rPr>
              <a:t>推土机的推土铲刃、篆刻刀的刀口做的很锋利，破窗锤的敲击端做成锤状，这些都是通过</a:t>
            </a:r>
            <a:r>
              <a:rPr lang="zh-CN" altLang="en-US" sz="2800" b="1">
                <a:latin typeface="宋体" panose="02010600030101010101" pitchFamily="2" charset="-122"/>
                <a:ea typeface="宋体" panose="02010600030101010101" pitchFamily="2" charset="-122"/>
              </a:rPr>
              <a:t>减小受力面积</a:t>
            </a:r>
            <a:r>
              <a:rPr lang="zh-CN" altLang="en-US" sz="2800">
                <a:latin typeface="宋体" panose="02010600030101010101" pitchFamily="2" charset="-122"/>
                <a:ea typeface="宋体" panose="02010600030101010101" pitchFamily="2" charset="-122"/>
              </a:rPr>
              <a:t>来增大压强的。</a:t>
            </a:r>
          </a:p>
        </p:txBody>
      </p:sp>
      <p:pic>
        <p:nvPicPr>
          <p:cNvPr id="12" name="https://docer-ks3.wpscdn.cn/picture/54447606/bc3c3015716a2466be6a79c2188fe7cb_612.jpg" descr="Earth mover in a new highway construction S3, Poland"/>
          <p:cNvPicPr>
            <a:picLocks noChangeAspect="1"/>
          </p:cNvPicPr>
          <p:nvPr/>
        </p:nvPicPr>
        <p:blipFill>
          <a:blip r:embed="rId3"/>
          <a:stretch>
            <a:fillRect/>
          </a:stretch>
        </p:blipFill>
        <p:spPr>
          <a:xfrm>
            <a:off x="6193155" y="666750"/>
            <a:ext cx="4838700" cy="3225165"/>
          </a:xfrm>
          <a:prstGeom prst="rect">
            <a:avLst/>
          </a:prstGeom>
        </p:spPr>
      </p:pic>
      <p:pic>
        <p:nvPicPr>
          <p:cNvPr id="13" name="图片 12"/>
          <p:cNvPicPr>
            <a:picLocks noChangeAspect="1"/>
          </p:cNvPicPr>
          <p:nvPr/>
        </p:nvPicPr>
        <p:blipFill>
          <a:blip r:embed="rId4"/>
          <a:srcRect l="6208" r="15666"/>
          <a:stretch>
            <a:fillRect/>
          </a:stretch>
        </p:blipFill>
        <p:spPr>
          <a:xfrm>
            <a:off x="6193155" y="3891915"/>
            <a:ext cx="2197735" cy="2813050"/>
          </a:xfrm>
          <a:prstGeom prst="rect">
            <a:avLst/>
          </a:prstGeom>
        </p:spPr>
      </p:pic>
      <p:pic>
        <p:nvPicPr>
          <p:cNvPr id="14" name="https://docer-ks3.wpscdn.cn/picture/52257989/0448fc37b43673978d09ed3f504e1794_612.jpg" descr="Tool for wood carving"/>
          <p:cNvPicPr>
            <a:picLocks noChangeAspect="1"/>
          </p:cNvPicPr>
          <p:nvPr/>
        </p:nvPicPr>
        <p:blipFill>
          <a:blip r:embed="rId5"/>
          <a:srcRect l="13649" r="13679"/>
          <a:stretch>
            <a:fillRect/>
          </a:stretch>
        </p:blipFill>
        <p:spPr>
          <a:xfrm>
            <a:off x="8392795" y="3891915"/>
            <a:ext cx="3066415" cy="2812415"/>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0">
                                            <p:txEl>
                                              <p:pRg st="0" end="0"/>
                                            </p:txEl>
                                          </p:spTgt>
                                        </p:tgtEl>
                                        <p:attrNameLst>
                                          <p:attrName>style.visibility</p:attrName>
                                        </p:attrNameLst>
                                      </p:cBhvr>
                                      <p:to>
                                        <p:strVal val="visible"/>
                                      </p:to>
                                    </p:set>
                                    <p:anim calcmode="discrete" valueType="clr">
                                      <p:cBhvr override="childStyle">
                                        <p:cTn id="7" dur="80"/>
                                        <p:tgtEl>
                                          <p:spTgt spid="1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4094480"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怎样减小或增大压强</a:t>
            </a:r>
          </a:p>
        </p:txBody>
      </p:sp>
      <p:grpSp>
        <p:nvGrpSpPr>
          <p:cNvPr id="2" name="组合 1"/>
          <p:cNvGrpSpPr/>
          <p:nvPr/>
        </p:nvGrpSpPr>
        <p:grpSpPr>
          <a:xfrm>
            <a:off x="334900" y="195043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930275" y="1794510"/>
            <a:ext cx="5165725" cy="521970"/>
          </a:xfrm>
          <a:prstGeom prst="rect">
            <a:avLst/>
          </a:prstGeom>
          <a:noFill/>
        </p:spPr>
        <p:txBody>
          <a:bodyPr wrap="square" rtlCol="0">
            <a:spAutoFit/>
          </a:bodyPr>
          <a:lstStyle/>
          <a:p>
            <a:r>
              <a:rPr lang="zh-CN" altLang="en-US" sz="2800"/>
              <a:t>增大压强的方法：</a:t>
            </a:r>
            <a:r>
              <a:rPr lang="zh-CN" altLang="en-US" sz="2800" b="1">
                <a:solidFill>
                  <a:schemeClr val="accent5"/>
                </a:solidFill>
              </a:rPr>
              <a:t>减小接触面积</a:t>
            </a:r>
          </a:p>
        </p:txBody>
      </p:sp>
      <p:sp>
        <p:nvSpPr>
          <p:cNvPr id="15" name="文本框 14"/>
          <p:cNvSpPr txBox="1"/>
          <p:nvPr/>
        </p:nvSpPr>
        <p:spPr>
          <a:xfrm>
            <a:off x="6841490" y="1466850"/>
            <a:ext cx="3638550" cy="521970"/>
          </a:xfrm>
          <a:prstGeom prst="rect">
            <a:avLst/>
          </a:prstGeom>
          <a:noFill/>
          <a:ln w="19050">
            <a:solidFill>
              <a:schemeClr val="accent1"/>
            </a:solidFill>
            <a:prstDash val="dashDot"/>
          </a:ln>
        </p:spPr>
        <p:txBody>
          <a:bodyPr wrap="square" rtlCol="0">
            <a:spAutoFit/>
          </a:bodyPr>
          <a:lstStyle/>
          <a:p>
            <a:r>
              <a:rPr lang="zh-CN" altLang="en-US" sz="2800">
                <a:latin typeface="宋体" panose="02010600030101010101" pitchFamily="2" charset="-122"/>
                <a:ea typeface="宋体" panose="02010600030101010101" pitchFamily="2" charset="-122"/>
              </a:rPr>
              <a:t>你还能举出哪些例子？</a:t>
            </a:r>
          </a:p>
        </p:txBody>
      </p:sp>
      <p:sp>
        <p:nvSpPr>
          <p:cNvPr id="10" name="文本框 9"/>
          <p:cNvSpPr txBox="1"/>
          <p:nvPr>
            <p:custDataLst>
              <p:tags r:id="rId2"/>
            </p:custDataLst>
          </p:nvPr>
        </p:nvSpPr>
        <p:spPr>
          <a:xfrm>
            <a:off x="1814830" y="5614035"/>
            <a:ext cx="1034415" cy="521970"/>
          </a:xfrm>
          <a:prstGeom prst="rect">
            <a:avLst/>
          </a:prstGeom>
          <a:noFill/>
        </p:spPr>
        <p:txBody>
          <a:bodyPr wrap="square" rtlCol="0">
            <a:spAutoFit/>
          </a:bodyPr>
          <a:lstStyle/>
          <a:p>
            <a:r>
              <a:rPr lang="zh-CN" altLang="en-US" sz="2800"/>
              <a:t>刀刃</a:t>
            </a:r>
          </a:p>
        </p:txBody>
      </p:sp>
      <p:sp>
        <p:nvSpPr>
          <p:cNvPr id="11" name="文本框 10"/>
          <p:cNvSpPr txBox="1"/>
          <p:nvPr>
            <p:custDataLst>
              <p:tags r:id="rId3"/>
            </p:custDataLst>
          </p:nvPr>
        </p:nvSpPr>
        <p:spPr>
          <a:xfrm>
            <a:off x="4204335" y="5622290"/>
            <a:ext cx="3329305" cy="521970"/>
          </a:xfrm>
          <a:prstGeom prst="rect">
            <a:avLst/>
          </a:prstGeom>
          <a:noFill/>
        </p:spPr>
        <p:txBody>
          <a:bodyPr wrap="square" rtlCol="0">
            <a:spAutoFit/>
          </a:bodyPr>
          <a:lstStyle/>
          <a:p>
            <a:pPr algn="ctr"/>
            <a:r>
              <a:rPr lang="zh-CN" altLang="en-US" sz="2800"/>
              <a:t>钉子的尖端</a:t>
            </a:r>
          </a:p>
        </p:txBody>
      </p:sp>
      <p:sp>
        <p:nvSpPr>
          <p:cNvPr id="12" name="文本框 11"/>
          <p:cNvSpPr txBox="1"/>
          <p:nvPr>
            <p:custDataLst>
              <p:tags r:id="rId4"/>
            </p:custDataLst>
          </p:nvPr>
        </p:nvSpPr>
        <p:spPr>
          <a:xfrm>
            <a:off x="8993505" y="5622290"/>
            <a:ext cx="1476375" cy="521970"/>
          </a:xfrm>
          <a:prstGeom prst="rect">
            <a:avLst/>
          </a:prstGeom>
          <a:noFill/>
        </p:spPr>
        <p:txBody>
          <a:bodyPr wrap="square" rtlCol="0">
            <a:spAutoFit/>
          </a:bodyPr>
          <a:lstStyle/>
          <a:p>
            <a:r>
              <a:rPr lang="zh-CN" altLang="en-US" sz="2800"/>
              <a:t>缝衣针</a:t>
            </a:r>
          </a:p>
        </p:txBody>
      </p:sp>
      <p:pic>
        <p:nvPicPr>
          <p:cNvPr id="17" name="图片 16" descr="&amp;pky98113098547&amp;"/>
          <p:cNvPicPr>
            <a:picLocks noChangeAspect="1"/>
          </p:cNvPicPr>
          <p:nvPr>
            <p:custDataLst>
              <p:tags r:id="rId5"/>
            </p:custDataLst>
          </p:nvPr>
        </p:nvPicPr>
        <p:blipFill>
          <a:blip r:embed="rId9"/>
          <a:srcRect t="6130" r="35411" b="13880"/>
          <a:stretch>
            <a:fillRect/>
          </a:stretch>
        </p:blipFill>
        <p:spPr>
          <a:xfrm>
            <a:off x="669290" y="2684145"/>
            <a:ext cx="3325495" cy="2637790"/>
          </a:xfrm>
          <a:prstGeom prst="rect">
            <a:avLst/>
          </a:prstGeom>
        </p:spPr>
      </p:pic>
      <p:pic>
        <p:nvPicPr>
          <p:cNvPr id="101" name="https://docer-ks3.wpscdn.cn/picture/189431106/95074dd8f15af793486fa88478eb8f72_612.jpg" descr="许多闪亮的螺丝钉"/>
          <p:cNvPicPr/>
          <p:nvPr>
            <p:custDataLst>
              <p:tags r:id="rId6"/>
            </p:custDataLst>
          </p:nvPr>
        </p:nvPicPr>
        <p:blipFill>
          <a:blip r:embed="rId10"/>
          <a:srcRect l="5283" r="5283"/>
          <a:stretch>
            <a:fillRect/>
          </a:stretch>
        </p:blipFill>
        <p:spPr>
          <a:xfrm>
            <a:off x="4204335" y="2691130"/>
            <a:ext cx="3329940" cy="2632075"/>
          </a:xfrm>
          <a:prstGeom prst="rect">
            <a:avLst/>
          </a:prstGeom>
          <a:noFill/>
          <a:ln w="9525">
            <a:noFill/>
          </a:ln>
        </p:spPr>
      </p:pic>
      <p:pic>
        <p:nvPicPr>
          <p:cNvPr id="19" name="https://docer-ks3.wpscdn.cn/picture/29047819/d37399dac37c99d0713c2a34797db6d5_612.jpg" descr="Needle and thread"/>
          <p:cNvPicPr>
            <a:picLocks noChangeAspect="1"/>
          </p:cNvPicPr>
          <p:nvPr>
            <p:custDataLst>
              <p:tags r:id="rId7"/>
            </p:custDataLst>
          </p:nvPr>
        </p:nvPicPr>
        <p:blipFill>
          <a:blip r:embed="rId11"/>
          <a:srcRect t="112" b="112"/>
          <a:stretch>
            <a:fillRect/>
          </a:stretch>
        </p:blipFill>
        <p:spPr>
          <a:xfrm>
            <a:off x="7743190" y="2684145"/>
            <a:ext cx="3977005" cy="2637790"/>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01"/>
                                        </p:tgtEl>
                                        <p:attrNameLst>
                                          <p:attrName>style.visibility</p:attrName>
                                        </p:attrNameLst>
                                      </p:cBhvr>
                                      <p:to>
                                        <p:strVal val="visible"/>
                                      </p:to>
                                    </p:set>
                                    <p:animEffect transition="in" filter="wipe(down)">
                                      <p:cBhvr>
                                        <p:cTn id="16" dur="500"/>
                                        <p:tgtEl>
                                          <p:spTgt spid="101"/>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00"/>
                                        <p:tgtEl>
                                          <p:spTgt spid="19"/>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4094480"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怎样减小或增大压强</a:t>
            </a:r>
          </a:p>
        </p:txBody>
      </p:sp>
      <p:grpSp>
        <p:nvGrpSpPr>
          <p:cNvPr id="2" name="组合 1"/>
          <p:cNvGrpSpPr/>
          <p:nvPr/>
        </p:nvGrpSpPr>
        <p:grpSpPr>
          <a:xfrm>
            <a:off x="334900" y="195043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930275" y="1794510"/>
            <a:ext cx="4886325" cy="521970"/>
          </a:xfrm>
          <a:prstGeom prst="rect">
            <a:avLst/>
          </a:prstGeom>
          <a:noFill/>
        </p:spPr>
        <p:txBody>
          <a:bodyPr wrap="square" rtlCol="0">
            <a:spAutoFit/>
          </a:bodyPr>
          <a:lstStyle/>
          <a:p>
            <a:r>
              <a:rPr lang="zh-CN" altLang="en-US" sz="2800"/>
              <a:t>增大压强的方法：</a:t>
            </a:r>
            <a:r>
              <a:rPr lang="zh-CN" altLang="en-US" sz="2800" b="1">
                <a:solidFill>
                  <a:schemeClr val="accent5"/>
                </a:solidFill>
              </a:rPr>
              <a:t>增大压力</a:t>
            </a:r>
          </a:p>
        </p:txBody>
      </p:sp>
      <p:pic>
        <p:nvPicPr>
          <p:cNvPr id="10" name="https://docer-ks3.wpscdn.cn/picture/43609007/a6ae2102682f0a5eda976cbe0c817875_612.jpg" descr="Road roller"/>
          <p:cNvPicPr>
            <a:picLocks noChangeAspect="1"/>
          </p:cNvPicPr>
          <p:nvPr/>
        </p:nvPicPr>
        <p:blipFill>
          <a:blip r:embed="rId3"/>
          <a:stretch>
            <a:fillRect/>
          </a:stretch>
        </p:blipFill>
        <p:spPr>
          <a:xfrm>
            <a:off x="673735" y="2792730"/>
            <a:ext cx="3950970" cy="2644775"/>
          </a:xfrm>
          <a:prstGeom prst="rect">
            <a:avLst/>
          </a:prstGeom>
        </p:spPr>
      </p:pic>
      <p:sp>
        <p:nvSpPr>
          <p:cNvPr id="11" name="文本框 10"/>
          <p:cNvSpPr txBox="1"/>
          <p:nvPr/>
        </p:nvSpPr>
        <p:spPr>
          <a:xfrm>
            <a:off x="1227455" y="5591810"/>
            <a:ext cx="2842895" cy="953135"/>
          </a:xfrm>
          <a:prstGeom prst="rect">
            <a:avLst/>
          </a:prstGeom>
          <a:noFill/>
        </p:spPr>
        <p:txBody>
          <a:bodyPr wrap="square" rtlCol="0">
            <a:spAutoFit/>
          </a:bodyPr>
          <a:lstStyle/>
          <a:p>
            <a:pPr algn="ctr"/>
            <a:r>
              <a:rPr lang="zh-CN" altLang="en-US" sz="2800"/>
              <a:t>压路机使用质量大的碾子</a:t>
            </a:r>
          </a:p>
        </p:txBody>
      </p:sp>
      <p:pic>
        <p:nvPicPr>
          <p:cNvPr id="12" name="图片 11" descr="&amp;pky92151899306&amp;"/>
          <p:cNvPicPr>
            <a:picLocks noChangeAspect="1"/>
          </p:cNvPicPr>
          <p:nvPr/>
        </p:nvPicPr>
        <p:blipFill>
          <a:blip r:embed="rId4"/>
          <a:srcRect l="18098" t="13713" r="15633" b="2333"/>
          <a:stretch>
            <a:fillRect/>
          </a:stretch>
        </p:blipFill>
        <p:spPr>
          <a:xfrm>
            <a:off x="4733290" y="2642235"/>
            <a:ext cx="3303905" cy="2792095"/>
          </a:xfrm>
          <a:prstGeom prst="rect">
            <a:avLst/>
          </a:prstGeom>
        </p:spPr>
      </p:pic>
      <p:sp>
        <p:nvSpPr>
          <p:cNvPr id="13" name="文本框 12"/>
          <p:cNvSpPr txBox="1"/>
          <p:nvPr/>
        </p:nvSpPr>
        <p:spPr>
          <a:xfrm>
            <a:off x="5201285" y="5652135"/>
            <a:ext cx="2404745" cy="521970"/>
          </a:xfrm>
          <a:prstGeom prst="rect">
            <a:avLst/>
          </a:prstGeom>
          <a:noFill/>
        </p:spPr>
        <p:txBody>
          <a:bodyPr wrap="square" rtlCol="0">
            <a:spAutoFit/>
          </a:bodyPr>
          <a:lstStyle/>
          <a:p>
            <a:r>
              <a:rPr lang="zh-CN" altLang="en-US" sz="2800"/>
              <a:t>用重锤钉钉子</a:t>
            </a:r>
          </a:p>
        </p:txBody>
      </p:sp>
      <p:pic>
        <p:nvPicPr>
          <p:cNvPr id="100" name="图片 99"/>
          <p:cNvPicPr/>
          <p:nvPr/>
        </p:nvPicPr>
        <p:blipFill>
          <a:blip r:embed="rId5"/>
          <a:srcRect l="3907" t="12320" r="4960" b="1893"/>
          <a:stretch>
            <a:fillRect/>
          </a:stretch>
        </p:blipFill>
        <p:spPr>
          <a:xfrm>
            <a:off x="8256905" y="2642235"/>
            <a:ext cx="3411855" cy="2795270"/>
          </a:xfrm>
          <a:prstGeom prst="rect">
            <a:avLst/>
          </a:prstGeom>
          <a:noFill/>
          <a:ln w="9525">
            <a:noFill/>
          </a:ln>
        </p:spPr>
      </p:pic>
      <p:sp>
        <p:nvSpPr>
          <p:cNvPr id="14" name="文本框 13"/>
          <p:cNvSpPr txBox="1"/>
          <p:nvPr/>
        </p:nvSpPr>
        <p:spPr>
          <a:xfrm>
            <a:off x="8975090" y="5655310"/>
            <a:ext cx="1975485" cy="521970"/>
          </a:xfrm>
          <a:prstGeom prst="rect">
            <a:avLst/>
          </a:prstGeom>
          <a:noFill/>
        </p:spPr>
        <p:txBody>
          <a:bodyPr wrap="square" rtlCol="0">
            <a:spAutoFit/>
          </a:bodyPr>
          <a:lstStyle/>
          <a:p>
            <a:r>
              <a:rPr lang="zh-CN" altLang="en-US" sz="2800"/>
              <a:t>用力踩铁锹</a:t>
            </a:r>
          </a:p>
        </p:txBody>
      </p:sp>
      <p:sp>
        <p:nvSpPr>
          <p:cNvPr id="15" name="文本框 14"/>
          <p:cNvSpPr txBox="1"/>
          <p:nvPr/>
        </p:nvSpPr>
        <p:spPr>
          <a:xfrm>
            <a:off x="6841490" y="1466850"/>
            <a:ext cx="3638550" cy="521970"/>
          </a:xfrm>
          <a:prstGeom prst="rect">
            <a:avLst/>
          </a:prstGeom>
          <a:noFill/>
          <a:ln w="19050">
            <a:solidFill>
              <a:schemeClr val="accent1"/>
            </a:solidFill>
            <a:prstDash val="dashDot"/>
          </a:ln>
        </p:spPr>
        <p:txBody>
          <a:bodyPr wrap="square" rtlCol="0">
            <a:spAutoFit/>
          </a:bodyPr>
          <a:lstStyle/>
          <a:p>
            <a:r>
              <a:rPr lang="zh-CN" altLang="en-US" sz="2800">
                <a:latin typeface="宋体" panose="02010600030101010101" pitchFamily="2" charset="-122"/>
                <a:ea typeface="宋体" panose="02010600030101010101" pitchFamily="2" charset="-122"/>
              </a:rPr>
              <a:t>你还能举出哪些例子？</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0"/>
                                        </p:tgtEl>
                                        <p:attrNameLst>
                                          <p:attrName>style.visibility</p:attrName>
                                        </p:attrNameLst>
                                      </p:cBhvr>
                                      <p:to>
                                        <p:strVal val="visible"/>
                                      </p:to>
                                    </p:set>
                                    <p:animEffect transition="in" filter="wipe(left)">
                                      <p:cBhvr>
                                        <p:cTn id="23" dur="500"/>
                                        <p:tgtEl>
                                          <p:spTgt spid="100"/>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306.4,&quot;left&quot;:52.7,&quot;top&quot;:211.35,&quot;width&quot;:870.15}"/>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306.4,&quot;left&quot;:52.7,&quot;top&quot;:211.35,&quot;width&quot;:870.15}"/>
</p:tagLst>
</file>

<file path=ppt/tags/tag12.xml><?xml version="1.0" encoding="utf-8"?>
<p:tagLst xmlns:a="http://schemas.openxmlformats.org/drawingml/2006/main" xmlns:r="http://schemas.openxmlformats.org/officeDocument/2006/relationships" xmlns:p="http://schemas.openxmlformats.org/presentationml/2006/main">
  <p:tag name="KSO_WM_DIAGRAM_VIRTUALLY_FRAME" val="{&quot;height&quot;:306.4,&quot;left&quot;:52.7,&quot;top&quot;:211.35,&quot;width&quot;:870.15}"/>
</p:tagLst>
</file>

<file path=ppt/tags/tag13.xml><?xml version="1.0" encoding="utf-8"?>
<p:tagLst xmlns:a="http://schemas.openxmlformats.org/drawingml/2006/main" xmlns:r="http://schemas.openxmlformats.org/officeDocument/2006/relationships" xmlns:p="http://schemas.openxmlformats.org/presentationml/2006/main">
  <p:tag name="KSO_WM_DIAGRAM_VIRTUALLY_FRAME" val="{&quot;height&quot;:306.4,&quot;left&quot;:52.7,&quot;top&quot;:211.35,&quot;width&quot;:870.15}"/>
</p:tagLst>
</file>

<file path=ppt/tags/tag14.xml><?xml version="1.0" encoding="utf-8"?>
<p:tagLst xmlns:a="http://schemas.openxmlformats.org/drawingml/2006/main" xmlns:r="http://schemas.openxmlformats.org/officeDocument/2006/relationships" xmlns:p="http://schemas.openxmlformats.org/presentationml/2006/main">
  <p:tag name="KSO_WM_DIAGRAM_VIRTUALLY_FRAME" val="{&quot;height&quot;:306.4,&quot;left&quot;:52.7,&quot;top&quot;:211.35,&quot;width&quot;:870.15}"/>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306.4,&quot;left&quot;:52.7,&quot;top&quot;:211.35,&quot;width&quot;:870.15}"/>
</p:tagLst>
</file>

<file path=ppt/theme/theme1.xml><?xml version="1.0" encoding="utf-8"?>
<a:theme xmlns:a="http://schemas.openxmlformats.org/drawingml/2006/main" name="木牍原创课件-封面">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木牍原创课件-目录">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字体">
      <a:majorFont>
        <a:latin typeface="Arial"/>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木牍原创课件-内文">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字体">
      <a:majorFont>
        <a:latin typeface="Arial"/>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610</Words>
  <Application>Microsoft Office PowerPoint</Application>
  <PresentationFormat>宽屏</PresentationFormat>
  <Paragraphs>76</Paragraphs>
  <Slides>20</Slides>
  <Notes>1</Notes>
  <HiddenSlides>0</HiddenSlides>
  <MMClips>2</MMClips>
  <ScaleCrop>false</ScaleCrop>
  <HeadingPairs>
    <vt:vector size="6" baseType="variant">
      <vt:variant>
        <vt:lpstr>已用的字体</vt:lpstr>
      </vt:variant>
      <vt:variant>
        <vt:i4>6</vt:i4>
      </vt:variant>
      <vt:variant>
        <vt:lpstr>主题</vt:lpstr>
      </vt:variant>
      <vt:variant>
        <vt:i4>3</vt:i4>
      </vt:variant>
      <vt:variant>
        <vt:lpstr>幻灯片标题</vt:lpstr>
      </vt:variant>
      <vt:variant>
        <vt:i4>20</vt:i4>
      </vt:variant>
    </vt:vector>
  </HeadingPairs>
  <TitlesOfParts>
    <vt:vector size="29" baseType="lpstr">
      <vt:lpstr>宋体</vt:lpstr>
      <vt:lpstr>微软雅黑</vt:lpstr>
      <vt:lpstr>Arial</vt:lpstr>
      <vt:lpstr>Calibri</vt:lpstr>
      <vt:lpstr>Cambria Math</vt:lpstr>
      <vt:lpstr>Times New Roman</vt:lpstr>
      <vt:lpstr>木牍原创课件-封面</vt:lpstr>
      <vt:lpstr>木牍原创课件-目录</vt:lpstr>
      <vt:lpstr>木牍原创课件-内文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Administrator</cp:lastModifiedBy>
  <cp:revision>163</cp:revision>
  <dcterms:created xsi:type="dcterms:W3CDTF">2019-06-19T02:08:00Z</dcterms:created>
  <dcterms:modified xsi:type="dcterms:W3CDTF">2025-03-03T07:52:30Z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2052-12.1.0.19302</vt:lpwstr>
  </property>
  <property fmtid="{D5CDD505-2E9C-101B-9397-08002B2CF9AE}" pid="3" name="ICV">
    <vt:lpwstr>BDCA6CC7CC9A40ECAF8CDAC1377E0517_11</vt:lpwstr>
  </property>
</Properties>
</file>