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notesSlides/notesSlide1.xml" ContentType="application/vnd.openxmlformats-officedocument.presentationml.notesSlide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  <p:sldMasterId id="2147483652" r:id="rId2"/>
    <p:sldMasterId id="2147483655" r:id="rId3"/>
  </p:sldMasterIdLst>
  <p:notesMasterIdLst>
    <p:notesMasterId r:id="rId24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4" r:id="rId20"/>
    <p:sldId id="276" r:id="rId21"/>
    <p:sldId id="275" r:id="rId22"/>
    <p:sldId id="273" r:id="rId23"/>
  </p:sldIdLst>
  <p:sldSz cx="12192000" cy="6858000"/>
  <p:notesSz cx="6858000" cy="9144000"/>
  <p:embeddedFontLst>
    <p:embeddedFont>
      <p:font typeface="微软雅黑" panose="020B0503020204020204" pitchFamily="34" charset="-122"/>
      <p:regular r:id="rId25"/>
      <p:bold r:id="rId26"/>
    </p:embeddedFont>
  </p:embeddedFontLst>
  <p:custDataLst>
    <p:tags r:id="rId27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9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istrator" initials="A" lastIdx="1" clrIdx="0"/>
  <p:cmAuthor id="5" name="作者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DCDCDC"/>
    <a:srgbClr val="F0F0F0"/>
    <a:srgbClr val="E6E6E6"/>
    <a:srgbClr val="C8C8C8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86" d="100"/>
          <a:sy n="86" d="100"/>
        </p:scale>
        <p:origin x="614" y="72"/>
      </p:cViewPr>
      <p:guideLst>
        <p:guide orient="horz" pos="2189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font" Target="fonts/font2.fntdata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font" Target="fonts/font1.fntdata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notesMaster" Target="notesMasters/notesMaster1.xml"/><Relationship Id="rId32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commentAuthors" Target="commentAuthor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ags" Target="tags/tag1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2025/3/3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封面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>2025/3/3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82F288E0-7875-42C4-84C8-98DBBD3BF4D2}" type="datetimeFigureOut">
              <a:rPr lang="zh-CN" altLang="en-US" smtClean="0"/>
              <a:t>2025/3/3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目录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82F288E0-7875-42C4-84C8-98DBBD3BF4D2}" type="datetimeFigureOut">
              <a:rPr lang="zh-CN" altLang="en-US" smtClean="0"/>
              <a:t>2025/3/3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前言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 userDrawn="1"/>
        </p:nvSpPr>
        <p:spPr>
          <a:xfrm>
            <a:off x="467982" y="28888"/>
            <a:ext cx="1398117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935" b="1">
                <a:solidFill>
                  <a:schemeClr val="bg1"/>
                </a:solidFill>
              </a:rPr>
              <a:t>前</a:t>
            </a:r>
            <a:r>
              <a:rPr lang="en-US" altLang="zh-CN" sz="2935" b="1">
                <a:solidFill>
                  <a:schemeClr val="bg1"/>
                </a:solidFill>
              </a:rPr>
              <a:t>  </a:t>
            </a:r>
            <a:r>
              <a:rPr lang="zh-CN" altLang="en-US" sz="2935" b="1">
                <a:solidFill>
                  <a:schemeClr val="bg1"/>
                </a:solidFill>
              </a:rPr>
              <a:t>言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导入新课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2935" b="1">
                <a:solidFill>
                  <a:schemeClr val="bg1"/>
                </a:solidFill>
              </a:rPr>
              <a:t>导入新课</a:t>
            </a:r>
            <a:endParaRPr lang="en-US" altLang="zh-CN" sz="2935" b="1">
              <a:solidFill>
                <a:schemeClr val="bg1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讲授新课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2935" b="1">
                <a:solidFill>
                  <a:schemeClr val="bg1"/>
                </a:solidFill>
              </a:rPr>
              <a:t>讲授新课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习题解析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2935" b="1">
                <a:solidFill>
                  <a:schemeClr val="bg1"/>
                </a:solidFill>
              </a:rPr>
              <a:t>习题解析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课堂小结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2935" b="1">
                <a:solidFill>
                  <a:schemeClr val="bg1"/>
                </a:solidFill>
              </a:rPr>
              <a:t>课堂小结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课后作业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935" b="1">
                <a:solidFill>
                  <a:schemeClr val="bg1"/>
                </a:solidFill>
              </a:rPr>
              <a:t>课后作业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82F288E0-7875-42C4-84C8-98DBBD3BF4D2}" type="datetimeFigureOut">
              <a:rPr lang="zh-CN" altLang="en-US" smtClean="0"/>
              <a:t>2025/3/3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theme" Target="../theme/theme2.xml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10" Type="http://schemas.openxmlformats.org/officeDocument/2006/relationships/image" Target="../media/image2.jpeg"/><Relationship Id="rId4" Type="http://schemas.openxmlformats.org/officeDocument/2006/relationships/slideLayout" Target="../slideLayouts/slideLayout9.xml"/><Relationship Id="rId9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矩形 169"/>
          <p:cNvSpPr/>
          <p:nvPr userDrawn="1"/>
        </p:nvSpPr>
        <p:spPr>
          <a:xfrm>
            <a:off x="0" y="1303655"/>
            <a:ext cx="12192000" cy="4018280"/>
          </a:xfrm>
          <a:prstGeom prst="rect">
            <a:avLst/>
          </a:prstGeom>
          <a:solidFill>
            <a:srgbClr val="008D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50">
              <a:cs typeface="+mn-ea"/>
              <a:sym typeface="+mn-lt"/>
            </a:endParaRPr>
          </a:p>
        </p:txBody>
      </p:sp>
      <p:pic>
        <p:nvPicPr>
          <p:cNvPr id="227" name="图片 226" descr="C:/Users/Administrator/Desktop/依据新课标编写-02.png依据新课标编写-02"/>
          <p:cNvPicPr>
            <a:picLocks noChangeAspect="1"/>
          </p:cNvPicPr>
          <p:nvPr userDrawn="1"/>
        </p:nvPicPr>
        <p:blipFill>
          <a:blip r:embed="rId5"/>
          <a:srcRect/>
          <a:stretch>
            <a:fillRect/>
          </a:stretch>
        </p:blipFill>
        <p:spPr>
          <a:xfrm>
            <a:off x="8703310" y="196850"/>
            <a:ext cx="2861310" cy="687705"/>
          </a:xfrm>
          <a:prstGeom prst="rect">
            <a:avLst/>
          </a:prstGeom>
        </p:spPr>
      </p:pic>
      <p:sp>
        <p:nvSpPr>
          <p:cNvPr id="242" name="文本框 241"/>
          <p:cNvSpPr txBox="1"/>
          <p:nvPr userDrawn="1"/>
        </p:nvSpPr>
        <p:spPr>
          <a:xfrm>
            <a:off x="7773670" y="5741035"/>
            <a:ext cx="1131570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935" b="1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物理</a:t>
            </a:r>
          </a:p>
        </p:txBody>
      </p:sp>
      <p:grpSp>
        <p:nvGrpSpPr>
          <p:cNvPr id="247" name="组合 246"/>
          <p:cNvGrpSpPr/>
          <p:nvPr userDrawn="1"/>
        </p:nvGrpSpPr>
        <p:grpSpPr>
          <a:xfrm>
            <a:off x="8905114" y="5773420"/>
            <a:ext cx="636061" cy="514985"/>
            <a:chOff x="3590" y="9087"/>
            <a:chExt cx="1042" cy="815"/>
          </a:xfrm>
        </p:grpSpPr>
        <p:sp>
          <p:nvSpPr>
            <p:cNvPr id="245" name="椭圆 244"/>
            <p:cNvSpPr/>
            <p:nvPr userDrawn="1"/>
          </p:nvSpPr>
          <p:spPr>
            <a:xfrm>
              <a:off x="3590" y="9087"/>
              <a:ext cx="815" cy="815"/>
            </a:xfrm>
            <a:prstGeom prst="ellipse">
              <a:avLst/>
            </a:prstGeom>
            <a:solidFill>
              <a:srgbClr val="008D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285"/>
            </a:p>
          </p:txBody>
        </p:sp>
        <p:sp>
          <p:nvSpPr>
            <p:cNvPr id="246" name="文本框 245"/>
            <p:cNvSpPr txBox="1"/>
            <p:nvPr userDrawn="1"/>
          </p:nvSpPr>
          <p:spPr>
            <a:xfrm>
              <a:off x="3590" y="9130"/>
              <a:ext cx="1042" cy="6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205" b="1" dirty="0">
                  <a:solidFill>
                    <a:srgbClr val="FFFF00"/>
                  </a:solidFill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RJ</a:t>
              </a:r>
            </a:p>
          </p:txBody>
        </p:sp>
      </p:grpSp>
      <p:sp>
        <p:nvSpPr>
          <p:cNvPr id="243" name="文本框 242"/>
          <p:cNvSpPr txBox="1"/>
          <p:nvPr userDrawn="1"/>
        </p:nvSpPr>
        <p:spPr>
          <a:xfrm>
            <a:off x="9469755" y="5741035"/>
            <a:ext cx="2279650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935" b="1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八年级下册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4">
            <a:alphaModFix amt="1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E:/LOGO/木牍中考logo/木牍中考logo效果图/木牍中考logo-5%蓝-11.png木牍中考logo-5%蓝-11"/>
          <p:cNvPicPr>
            <a:picLocks noChangeAspect="1"/>
          </p:cNvPicPr>
          <p:nvPr userDrawn="1"/>
        </p:nvPicPr>
        <p:blipFill>
          <a:blip r:embed="rId5"/>
          <a:srcRect r="25347" b="26975"/>
          <a:stretch>
            <a:fillRect/>
          </a:stretch>
        </p:blipFill>
        <p:spPr>
          <a:xfrm>
            <a:off x="8159750" y="2906395"/>
            <a:ext cx="4032250" cy="3945255"/>
          </a:xfrm>
          <a:prstGeom prst="rect">
            <a:avLst/>
          </a:prstGeom>
        </p:spPr>
      </p:pic>
      <p:sp>
        <p:nvSpPr>
          <p:cNvPr id="17" name="矩形 16"/>
          <p:cNvSpPr/>
          <p:nvPr userDrawn="1"/>
        </p:nvSpPr>
        <p:spPr>
          <a:xfrm>
            <a:off x="635" y="0"/>
            <a:ext cx="1428115" cy="6858000"/>
          </a:xfrm>
          <a:prstGeom prst="rect">
            <a:avLst/>
          </a:prstGeom>
          <a:solidFill>
            <a:srgbClr val="008D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50"/>
          </a:p>
        </p:txBody>
      </p:sp>
      <p:sp>
        <p:nvSpPr>
          <p:cNvPr id="75" name="文本框 74"/>
          <p:cNvSpPr txBox="1"/>
          <p:nvPr userDrawn="1"/>
        </p:nvSpPr>
        <p:spPr>
          <a:xfrm>
            <a:off x="156210" y="1054735"/>
            <a:ext cx="1116965" cy="1108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661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目</a:t>
            </a:r>
          </a:p>
        </p:txBody>
      </p:sp>
      <p:sp>
        <p:nvSpPr>
          <p:cNvPr id="76" name="文本框 75"/>
          <p:cNvSpPr txBox="1"/>
          <p:nvPr userDrawn="1"/>
        </p:nvSpPr>
        <p:spPr>
          <a:xfrm>
            <a:off x="185420" y="2625090"/>
            <a:ext cx="1058545" cy="1108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661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录</a:t>
            </a:r>
          </a:p>
        </p:txBody>
      </p:sp>
      <p:pic>
        <p:nvPicPr>
          <p:cNvPr id="227" name="图片 226" descr="C:/Users/Administrator/Desktop/依据新课标编写-02.png依据新课标编写-02"/>
          <p:cNvPicPr>
            <a:picLocks noChangeAspect="1"/>
          </p:cNvPicPr>
          <p:nvPr userDrawn="1"/>
        </p:nvPicPr>
        <p:blipFill>
          <a:blip r:embed="rId6"/>
          <a:srcRect/>
          <a:stretch>
            <a:fillRect/>
          </a:stretch>
        </p:blipFill>
        <p:spPr>
          <a:xfrm>
            <a:off x="8703310" y="196850"/>
            <a:ext cx="2861310" cy="687705"/>
          </a:xfrm>
          <a:prstGeom prst="rect">
            <a:avLst/>
          </a:prstGeom>
        </p:spPr>
      </p:pic>
      <p:grpSp>
        <p:nvGrpSpPr>
          <p:cNvPr id="3" name="组合 2"/>
          <p:cNvGrpSpPr/>
          <p:nvPr userDrawn="1"/>
        </p:nvGrpSpPr>
        <p:grpSpPr>
          <a:xfrm>
            <a:off x="2756021" y="2327928"/>
            <a:ext cx="2936104" cy="607259"/>
            <a:chOff x="4408" y="1365"/>
            <a:chExt cx="5038" cy="1009"/>
          </a:xfrm>
        </p:grpSpPr>
        <p:sp>
          <p:nvSpPr>
            <p:cNvPr id="5" name="文本框 4"/>
            <p:cNvSpPr txBox="1"/>
            <p:nvPr userDrawn="1"/>
          </p:nvSpPr>
          <p:spPr>
            <a:xfrm>
              <a:off x="5966" y="1365"/>
              <a:ext cx="3480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120" b="1" u="none" baseline="0" dirty="0">
                  <a:solidFill>
                    <a:srgbClr val="008DFF"/>
                  </a:solidFill>
                  <a:uFill>
                    <a:solidFill>
                      <a:srgbClr val="FE970E"/>
                    </a:solidFill>
                  </a:uFill>
                </a:rPr>
                <a:t>导入新课</a:t>
              </a:r>
              <a:endParaRPr lang="en-US" altLang="zh-CN" sz="3120" b="1" u="none" baseline="0" dirty="0">
                <a:solidFill>
                  <a:srgbClr val="008DFF"/>
                </a:solidFill>
                <a:uFill>
                  <a:solidFill>
                    <a:srgbClr val="FE970E"/>
                  </a:solidFill>
                </a:uFill>
              </a:endParaRPr>
            </a:p>
          </p:txBody>
        </p:sp>
        <p:sp>
          <p:nvSpPr>
            <p:cNvPr id="4" name="文本框 3"/>
            <p:cNvSpPr txBox="1"/>
            <p:nvPr userDrawn="1"/>
          </p:nvSpPr>
          <p:spPr>
            <a:xfrm>
              <a:off x="4408" y="1425"/>
              <a:ext cx="1221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120" b="1">
                  <a:solidFill>
                    <a:srgbClr val="008DFF"/>
                  </a:solidFill>
                  <a:latin typeface="微软雅黑" panose="020B0503020204020204" charset="-122"/>
                  <a:ea typeface="微软雅黑" panose="020B0503020204020204" charset="-122"/>
                </a:rPr>
                <a:t>01</a:t>
              </a:r>
            </a:p>
          </p:txBody>
        </p:sp>
        <p:sp>
          <p:nvSpPr>
            <p:cNvPr id="6" name="矩形 5"/>
            <p:cNvSpPr/>
            <p:nvPr userDrawn="1"/>
          </p:nvSpPr>
          <p:spPr>
            <a:xfrm>
              <a:off x="5600" y="1564"/>
              <a:ext cx="85" cy="683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650" b="1"/>
            </a:p>
          </p:txBody>
        </p:sp>
      </p:grpSp>
      <p:grpSp>
        <p:nvGrpSpPr>
          <p:cNvPr id="8" name="组合 7"/>
          <p:cNvGrpSpPr/>
          <p:nvPr userDrawn="1"/>
        </p:nvGrpSpPr>
        <p:grpSpPr>
          <a:xfrm>
            <a:off x="6464907" y="2345984"/>
            <a:ext cx="2936104" cy="571149"/>
            <a:chOff x="4408" y="2978"/>
            <a:chExt cx="5038" cy="949"/>
          </a:xfrm>
        </p:grpSpPr>
        <p:sp>
          <p:nvSpPr>
            <p:cNvPr id="10" name="文本框 9"/>
            <p:cNvSpPr txBox="1"/>
            <p:nvPr/>
          </p:nvSpPr>
          <p:spPr>
            <a:xfrm>
              <a:off x="5966" y="2978"/>
              <a:ext cx="3480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sz="3120" b="1" u="none" baseline="0" dirty="0">
                  <a:solidFill>
                    <a:srgbClr val="008DFF"/>
                  </a:solidFill>
                  <a:uFill>
                    <a:solidFill>
                      <a:srgbClr val="FE970E"/>
                    </a:solidFill>
                  </a:uFill>
                </a:rPr>
                <a:t>讲授新课</a:t>
              </a:r>
            </a:p>
          </p:txBody>
        </p:sp>
        <p:sp>
          <p:nvSpPr>
            <p:cNvPr id="13" name="文本框 12"/>
            <p:cNvSpPr txBox="1"/>
            <p:nvPr userDrawn="1"/>
          </p:nvSpPr>
          <p:spPr>
            <a:xfrm>
              <a:off x="4408" y="2978"/>
              <a:ext cx="1221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120" b="1">
                  <a:solidFill>
                    <a:srgbClr val="008DFF"/>
                  </a:solidFill>
                  <a:latin typeface="微软雅黑" panose="020B0503020204020204" charset="-122"/>
                  <a:ea typeface="微软雅黑" panose="020B0503020204020204" charset="-122"/>
                </a:rPr>
                <a:t>02</a:t>
              </a:r>
            </a:p>
          </p:txBody>
        </p:sp>
        <p:sp>
          <p:nvSpPr>
            <p:cNvPr id="46" name="矩形 45"/>
            <p:cNvSpPr/>
            <p:nvPr userDrawn="1"/>
          </p:nvSpPr>
          <p:spPr>
            <a:xfrm>
              <a:off x="5600" y="3120"/>
              <a:ext cx="85" cy="683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650" b="1"/>
            </a:p>
          </p:txBody>
        </p:sp>
      </p:grpSp>
      <p:grpSp>
        <p:nvGrpSpPr>
          <p:cNvPr id="14" name="组合 13"/>
          <p:cNvGrpSpPr/>
          <p:nvPr userDrawn="1"/>
        </p:nvGrpSpPr>
        <p:grpSpPr>
          <a:xfrm>
            <a:off x="2756021" y="3678464"/>
            <a:ext cx="2936104" cy="571149"/>
            <a:chOff x="4408" y="5262"/>
            <a:chExt cx="5038" cy="949"/>
          </a:xfrm>
        </p:grpSpPr>
        <p:sp>
          <p:nvSpPr>
            <p:cNvPr id="15" name="文本框 14"/>
            <p:cNvSpPr txBox="1"/>
            <p:nvPr/>
          </p:nvSpPr>
          <p:spPr>
            <a:xfrm>
              <a:off x="5966" y="5262"/>
              <a:ext cx="3480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120" b="1" u="none" baseline="0" dirty="0">
                  <a:solidFill>
                    <a:srgbClr val="008DFF"/>
                  </a:solidFill>
                  <a:uFill>
                    <a:solidFill>
                      <a:srgbClr val="FE970E"/>
                    </a:solidFill>
                  </a:uFill>
                </a:rPr>
                <a:t>习题解析</a:t>
              </a:r>
            </a:p>
          </p:txBody>
        </p:sp>
        <p:sp>
          <p:nvSpPr>
            <p:cNvPr id="44" name="文本框 43"/>
            <p:cNvSpPr txBox="1"/>
            <p:nvPr userDrawn="1"/>
          </p:nvSpPr>
          <p:spPr>
            <a:xfrm>
              <a:off x="4408" y="5262"/>
              <a:ext cx="1221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120" b="1">
                  <a:solidFill>
                    <a:srgbClr val="008DFF"/>
                  </a:solidFill>
                  <a:latin typeface="微软雅黑" panose="020B0503020204020204" charset="-122"/>
                  <a:ea typeface="微软雅黑" panose="020B0503020204020204" charset="-122"/>
                </a:rPr>
                <a:t>03</a:t>
              </a:r>
            </a:p>
          </p:txBody>
        </p:sp>
        <p:sp>
          <p:nvSpPr>
            <p:cNvPr id="51" name="矩形 50"/>
            <p:cNvSpPr/>
            <p:nvPr userDrawn="1"/>
          </p:nvSpPr>
          <p:spPr>
            <a:xfrm>
              <a:off x="5600" y="5429"/>
              <a:ext cx="85" cy="683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650" b="1"/>
            </a:p>
          </p:txBody>
        </p:sp>
      </p:grpSp>
      <p:grpSp>
        <p:nvGrpSpPr>
          <p:cNvPr id="16" name="组合 15"/>
          <p:cNvGrpSpPr/>
          <p:nvPr userDrawn="1"/>
        </p:nvGrpSpPr>
        <p:grpSpPr>
          <a:xfrm>
            <a:off x="6464907" y="3678464"/>
            <a:ext cx="2936104" cy="571149"/>
            <a:chOff x="4408" y="8000"/>
            <a:chExt cx="5038" cy="949"/>
          </a:xfrm>
        </p:grpSpPr>
        <p:sp>
          <p:nvSpPr>
            <p:cNvPr id="7" name="文本框 6"/>
            <p:cNvSpPr txBox="1"/>
            <p:nvPr userDrawn="1"/>
          </p:nvSpPr>
          <p:spPr>
            <a:xfrm>
              <a:off x="5966" y="8000"/>
              <a:ext cx="3480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120" b="1" u="none" baseline="0" dirty="0">
                  <a:solidFill>
                    <a:srgbClr val="008DFF"/>
                  </a:solidFill>
                  <a:uFill>
                    <a:solidFill>
                      <a:srgbClr val="FE970E"/>
                    </a:solidFill>
                  </a:uFill>
                </a:rPr>
                <a:t>课堂小结</a:t>
              </a:r>
            </a:p>
          </p:txBody>
        </p:sp>
        <p:sp>
          <p:nvSpPr>
            <p:cNvPr id="45" name="文本框 44"/>
            <p:cNvSpPr txBox="1"/>
            <p:nvPr userDrawn="1"/>
          </p:nvSpPr>
          <p:spPr>
            <a:xfrm>
              <a:off x="4408" y="8000"/>
              <a:ext cx="1221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120" b="1">
                  <a:solidFill>
                    <a:srgbClr val="008DFF"/>
                  </a:solidFill>
                  <a:latin typeface="微软雅黑" panose="020B0503020204020204" charset="-122"/>
                  <a:ea typeface="微软雅黑" panose="020B0503020204020204" charset="-122"/>
                </a:rPr>
                <a:t>04</a:t>
              </a:r>
            </a:p>
          </p:txBody>
        </p:sp>
        <p:sp>
          <p:nvSpPr>
            <p:cNvPr id="53" name="矩形 52"/>
            <p:cNvSpPr/>
            <p:nvPr userDrawn="1"/>
          </p:nvSpPr>
          <p:spPr>
            <a:xfrm>
              <a:off x="5600" y="8142"/>
              <a:ext cx="85" cy="683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650" b="1"/>
            </a:p>
          </p:txBody>
        </p:sp>
      </p:grpSp>
      <p:pic>
        <p:nvPicPr>
          <p:cNvPr id="9" name="图片 8" descr="数学书"/>
          <p:cNvPicPr>
            <a:picLocks noChangeAspect="1"/>
          </p:cNvPicPr>
          <p:nvPr userDrawn="1"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68084" y="4436786"/>
            <a:ext cx="839220" cy="866654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  <p:sldLayoutId id="214748365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rotWithShape="1">
          <a:blip r:embed="rId10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矩形 19"/>
          <p:cNvSpPr/>
          <p:nvPr userDrawn="1"/>
        </p:nvSpPr>
        <p:spPr>
          <a:xfrm>
            <a:off x="0" y="0"/>
            <a:ext cx="12192000" cy="610870"/>
          </a:xfrm>
          <a:prstGeom prst="rect">
            <a:avLst/>
          </a:prstGeom>
          <a:solidFill>
            <a:srgbClr val="008D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50"/>
          </a:p>
        </p:txBody>
      </p:sp>
      <p:sp>
        <p:nvSpPr>
          <p:cNvPr id="29" name="同侧圆角矩形 28"/>
          <p:cNvSpPr/>
          <p:nvPr userDrawn="1"/>
        </p:nvSpPr>
        <p:spPr>
          <a:xfrm rot="16200000">
            <a:off x="891272" y="-944880"/>
            <a:ext cx="619125" cy="2493645"/>
          </a:xfrm>
          <a:prstGeom prst="round2SameRect">
            <a:avLst>
              <a:gd name="adj1" fmla="val 0"/>
              <a:gd name="adj2" fmla="val 50000"/>
            </a:avLst>
          </a:prstGeom>
          <a:solidFill>
            <a:srgbClr val="FE970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5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7" r:id="rId2"/>
    <p:sldLayoutId id="2147483658" r:id="rId3"/>
    <p:sldLayoutId id="2147483659" r:id="rId4"/>
    <p:sldLayoutId id="2147483660" r:id="rId5"/>
    <p:sldLayoutId id="2147483661" r:id="rId6"/>
    <p:sldLayoutId id="2147483662" r:id="rId7"/>
    <p:sldLayoutId id="2147483663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5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6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7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7.GIF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8.xml"/><Relationship Id="rId6" Type="http://schemas.openxmlformats.org/officeDocument/2006/relationships/image" Target="../media/image16.GIF"/><Relationship Id="rId5" Type="http://schemas.openxmlformats.org/officeDocument/2006/relationships/image" Target="../media/image6.GIF"/><Relationship Id="rId4" Type="http://schemas.openxmlformats.org/officeDocument/2006/relationships/image" Target="../media/image15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9.xml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video" Target="../media/media1.mp4"/><Relationship Id="rId7" Type="http://schemas.openxmlformats.org/officeDocument/2006/relationships/image" Target="../media/image25.jpeg"/><Relationship Id="rId2" Type="http://schemas.microsoft.com/office/2007/relationships/media" Target="../media/media1.mp4"/><Relationship Id="rId1" Type="http://schemas.openxmlformats.org/officeDocument/2006/relationships/tags" Target="../tags/tag12.xml"/><Relationship Id="rId6" Type="http://schemas.openxmlformats.org/officeDocument/2006/relationships/image" Target="../media/image24.jpeg"/><Relationship Id="rId5" Type="http://schemas.openxmlformats.org/officeDocument/2006/relationships/image" Target="../media/image23.png"/><Relationship Id="rId4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13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31.png"/><Relationship Id="rId4" Type="http://schemas.openxmlformats.org/officeDocument/2006/relationships/notesSlide" Target="../notesSlides/notesSlide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文本框 173"/>
          <p:cNvSpPr txBox="1"/>
          <p:nvPr userDrawn="1"/>
        </p:nvSpPr>
        <p:spPr>
          <a:xfrm>
            <a:off x="-88776" y="2397458"/>
            <a:ext cx="12192000" cy="1322070"/>
          </a:xfrm>
          <a:prstGeom prst="rect">
            <a:avLst/>
          </a:prstGeom>
          <a:noFill/>
          <a:effectLst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algn="ctr"/>
            <a:r>
              <a:rPr lang="en-US" sz="800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7.2  </a:t>
            </a:r>
            <a:r>
              <a:rPr lang="zh-CN" altLang="en-US" sz="800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弹力</a:t>
            </a: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custDataLst>
      <p:tags r:id="rId1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/>
        </p:nvSpPr>
        <p:spPr>
          <a:xfrm>
            <a:off x="964358" y="1483835"/>
            <a:ext cx="4064000" cy="3322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优秀的撑杆跳运动员借助撑杆可以越过</a:t>
            </a:r>
            <a:r>
              <a:rPr lang="en-US" altLang="zh-CN" sz="28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6m</a:t>
            </a:r>
            <a:r>
              <a:rPr lang="zh-CN" altLang="en-US" sz="28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高的横杆，在撑杆跳高的过程中，撑杆的形状发生了怎样的变化？</a:t>
            </a:r>
          </a:p>
        </p:txBody>
      </p:sp>
      <p:pic>
        <p:nvPicPr>
          <p:cNvPr id="4" name="图片 3" descr="7-2">
            <a:extLst>
              <a:ext uri="{FF2B5EF4-FFF2-40B4-BE49-F238E27FC236}">
                <a16:creationId xmlns:a16="http://schemas.microsoft.com/office/drawing/2014/main" id="{7CFBF3A5-034F-6AAE-454D-950F57353A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9532" y="1576964"/>
            <a:ext cx="5308110" cy="332295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112585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弹力</a:t>
            </a:r>
          </a:p>
        </p:txBody>
      </p:sp>
      <p:grpSp>
        <p:nvGrpSpPr>
          <p:cNvPr id="14" name="组合 13"/>
          <p:cNvGrpSpPr/>
          <p:nvPr/>
        </p:nvGrpSpPr>
        <p:grpSpPr>
          <a:xfrm>
            <a:off x="334900" y="1993612"/>
            <a:ext cx="295322" cy="210471"/>
            <a:chOff x="435463" y="1226414"/>
            <a:chExt cx="295380" cy="210512"/>
          </a:xfrm>
        </p:grpSpPr>
        <p:sp>
          <p:nvSpPr>
            <p:cNvPr id="15" name="矩形 14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2" name="矩形 4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899795" y="1858645"/>
            <a:ext cx="62922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观察下列变化，并寻找现象中的共同点。</a:t>
            </a:r>
          </a:p>
        </p:txBody>
      </p:sp>
      <p:pic>
        <p:nvPicPr>
          <p:cNvPr id="5" name="https://img8.file.cache.docer.com/storage/1633961386557616282/bc8bad1a-9a22-4438-81b4-ada7945913c4vcgv1.png" descr="撑杆跳剪影"/>
          <p:cNvPicPr>
            <a:picLocks noChangeAspect="1"/>
          </p:cNvPicPr>
          <p:nvPr/>
        </p:nvPicPr>
        <p:blipFill>
          <a:blip r:embed="rId4"/>
          <a:srcRect b="22949"/>
          <a:stretch>
            <a:fillRect/>
          </a:stretch>
        </p:blipFill>
        <p:spPr>
          <a:xfrm>
            <a:off x="1457325" y="2569210"/>
            <a:ext cx="1188720" cy="2827020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1457325" y="5419090"/>
            <a:ext cx="135001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/>
              <a:t>撑杆跳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4508500" y="5419090"/>
            <a:ext cx="17570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/>
              <a:t>压弯直尺</a:t>
            </a:r>
          </a:p>
        </p:txBody>
      </p:sp>
      <p:pic>
        <p:nvPicPr>
          <p:cNvPr id="12" name="https://docer-ks3.wpscdn.cn/picture/144669360/e64991cec662a59d3490631c70f00de3_612.jpg" descr="父亲的女儿斗争"/>
          <p:cNvPicPr>
            <a:picLocks noChangeAspect="1"/>
          </p:cNvPicPr>
          <p:nvPr/>
        </p:nvPicPr>
        <p:blipFill>
          <a:blip r:embed="rId5"/>
          <a:srcRect b="13303"/>
          <a:stretch>
            <a:fillRect/>
          </a:stretch>
        </p:blipFill>
        <p:spPr>
          <a:xfrm>
            <a:off x="7884160" y="2782570"/>
            <a:ext cx="4147185" cy="2400300"/>
          </a:xfrm>
          <a:prstGeom prst="rect">
            <a:avLst/>
          </a:prstGeom>
        </p:spPr>
      </p:pic>
      <p:sp>
        <p:nvSpPr>
          <p:cNvPr id="13" name="文本框 12"/>
          <p:cNvSpPr txBox="1"/>
          <p:nvPr/>
        </p:nvSpPr>
        <p:spPr>
          <a:xfrm>
            <a:off x="9240520" y="5419090"/>
            <a:ext cx="171831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/>
              <a:t>拉橡皮筋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2646045" y="6019165"/>
            <a:ext cx="612902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撤去力后，物体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可以变回原来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的形状。</a:t>
            </a:r>
          </a:p>
        </p:txBody>
      </p:sp>
      <p:pic>
        <p:nvPicPr>
          <p:cNvPr id="17" name="图片 16"/>
          <p:cNvPicPr>
            <a:picLocks noChangeAspect="1"/>
          </p:cNvPicPr>
          <p:nvPr/>
        </p:nvPicPr>
        <p:blipFill>
          <a:blip r:embed="rId6"/>
          <a:srcRect l="21906" b="14065"/>
          <a:stretch>
            <a:fillRect/>
          </a:stretch>
        </p:blipFill>
        <p:spPr>
          <a:xfrm>
            <a:off x="3402330" y="2782570"/>
            <a:ext cx="3969385" cy="245745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112585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弹力</a:t>
            </a:r>
          </a:p>
        </p:txBody>
      </p:sp>
      <p:grpSp>
        <p:nvGrpSpPr>
          <p:cNvPr id="14" name="组合 13"/>
          <p:cNvGrpSpPr/>
          <p:nvPr/>
        </p:nvGrpSpPr>
        <p:grpSpPr>
          <a:xfrm>
            <a:off x="334900" y="1993612"/>
            <a:ext cx="295322" cy="210471"/>
            <a:chOff x="435463" y="1226414"/>
            <a:chExt cx="295380" cy="210512"/>
          </a:xfrm>
        </p:grpSpPr>
        <p:sp>
          <p:nvSpPr>
            <p:cNvPr id="15" name="矩形 14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2" name="矩形 4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899795" y="1858645"/>
            <a:ext cx="62922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观察下列变化，并寻找现象中的共同点。</a:t>
            </a:r>
          </a:p>
        </p:txBody>
      </p:sp>
      <p:pic>
        <p:nvPicPr>
          <p:cNvPr id="3" name="https://docer-ks3.wpscdn.cn/picture/32327542/1f7d8891264d422e85ef07492dfe2914_612.jpg" descr="Colorful play clay (Dark blue, Light blue, Green)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795" y="2466975"/>
            <a:ext cx="4523105" cy="301498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2266950" y="5568315"/>
            <a:ext cx="140906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/>
              <a:t>捏橡皮泥</a:t>
            </a:r>
          </a:p>
        </p:txBody>
      </p:sp>
      <p:pic>
        <p:nvPicPr>
          <p:cNvPr id="9" name="https://photo-static-api.fotomore.com/creative/vcg/400/new/VCG41N1711053781.jpg?uid=386&amp;timestamp=1716864723&amp;sign=1195047edca0d9f3eba1b4f6475125ae" descr="手揉生面团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5690" y="2466975"/>
            <a:ext cx="4523105" cy="3014980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7511415" y="5568315"/>
            <a:ext cx="140906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/>
              <a:t>和面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2646045" y="6115685"/>
            <a:ext cx="64681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撤去力后，物体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不可以变回原来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的形状。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112585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弹力</a:t>
            </a:r>
          </a:p>
        </p:txBody>
      </p:sp>
      <p:grpSp>
        <p:nvGrpSpPr>
          <p:cNvPr id="14" name="组合 13"/>
          <p:cNvGrpSpPr/>
          <p:nvPr/>
        </p:nvGrpSpPr>
        <p:grpSpPr>
          <a:xfrm>
            <a:off x="334900" y="1993612"/>
            <a:ext cx="295322" cy="210471"/>
            <a:chOff x="435463" y="1226414"/>
            <a:chExt cx="295380" cy="210512"/>
          </a:xfrm>
        </p:grpSpPr>
        <p:sp>
          <p:nvSpPr>
            <p:cNvPr id="15" name="矩形 14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2" name="矩形 4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899795" y="1858645"/>
            <a:ext cx="11258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弹性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899795" y="2527300"/>
            <a:ext cx="519557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概念：</a:t>
            </a: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受力时会发生</a:t>
            </a:r>
            <a:r>
              <a:rPr lang="zh-CN" altLang="en-US" sz="2400" b="1">
                <a:solidFill>
                  <a:srgbClr val="0070C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形变</a:t>
            </a: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，不受力时，又</a:t>
            </a:r>
            <a:r>
              <a:rPr lang="zh-CN" altLang="en-US" sz="2400" b="1">
                <a:solidFill>
                  <a:srgbClr val="0070C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恢复</a:t>
            </a: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到</a:t>
            </a:r>
            <a:r>
              <a:rPr lang="zh-CN" altLang="en-US" sz="24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原来</a:t>
            </a: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的形状。</a:t>
            </a:r>
          </a:p>
        </p:txBody>
      </p:sp>
      <p:grpSp>
        <p:nvGrpSpPr>
          <p:cNvPr id="5" name="组合 4"/>
          <p:cNvGrpSpPr/>
          <p:nvPr/>
        </p:nvGrpSpPr>
        <p:grpSpPr>
          <a:xfrm>
            <a:off x="334900" y="4265007"/>
            <a:ext cx="295322" cy="210471"/>
            <a:chOff x="435463" y="1226414"/>
            <a:chExt cx="295380" cy="210512"/>
          </a:xfrm>
        </p:grpSpPr>
        <p:sp>
          <p:nvSpPr>
            <p:cNvPr id="9" name="矩形 8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" name="矩形 9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1" name="文本框 10"/>
          <p:cNvSpPr txBox="1"/>
          <p:nvPr/>
        </p:nvSpPr>
        <p:spPr>
          <a:xfrm>
            <a:off x="899795" y="4130040"/>
            <a:ext cx="11258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塑性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899795" y="4798695"/>
            <a:ext cx="519557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概念：</a:t>
            </a: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形变后</a:t>
            </a:r>
            <a:r>
              <a:rPr lang="zh-CN" altLang="en-US" sz="2400" b="1">
                <a:solidFill>
                  <a:srgbClr val="0070C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不能自动</a:t>
            </a: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地</a:t>
            </a:r>
            <a:r>
              <a:rPr lang="zh-CN" altLang="en-US" sz="2400" b="1">
                <a:solidFill>
                  <a:srgbClr val="0070C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恢复</a:t>
            </a: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到原来的形状。</a:t>
            </a:r>
          </a:p>
        </p:txBody>
      </p:sp>
      <p:pic>
        <p:nvPicPr>
          <p:cNvPr id="16" name="https://docer-ks3.wpscdn.cn/picture/36904882/82cd40377c93afc0318de4b980e75b25_612.jpg" descr="Pilastic Spring Isolated On White Background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7620" y="1466850"/>
            <a:ext cx="5321935" cy="2661285"/>
          </a:xfrm>
          <a:prstGeom prst="rect">
            <a:avLst/>
          </a:prstGeom>
        </p:spPr>
      </p:pic>
      <p:pic>
        <p:nvPicPr>
          <p:cNvPr id="17" name="https://docer-ks3.wpscdn.cn/picture/202568524/2c6db4fa3eb85a49f51d8760e4e76990_612.jpg" descr="一个人的手在折叠纸飞机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70395" y="4221480"/>
            <a:ext cx="3806825" cy="253746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112585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弹力</a:t>
            </a:r>
          </a:p>
        </p:txBody>
      </p:sp>
      <p:grpSp>
        <p:nvGrpSpPr>
          <p:cNvPr id="14" name="组合 13"/>
          <p:cNvGrpSpPr/>
          <p:nvPr/>
        </p:nvGrpSpPr>
        <p:grpSpPr>
          <a:xfrm>
            <a:off x="334900" y="1993612"/>
            <a:ext cx="295322" cy="210471"/>
            <a:chOff x="435463" y="1226414"/>
            <a:chExt cx="295380" cy="210512"/>
          </a:xfrm>
        </p:grpSpPr>
        <p:sp>
          <p:nvSpPr>
            <p:cNvPr id="15" name="矩形 14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2" name="矩形 4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899795" y="1858645"/>
            <a:ext cx="19202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弹性形变</a:t>
            </a:r>
          </a:p>
        </p:txBody>
      </p:sp>
      <p:grpSp>
        <p:nvGrpSpPr>
          <p:cNvPr id="5" name="组合 4"/>
          <p:cNvGrpSpPr/>
          <p:nvPr/>
        </p:nvGrpSpPr>
        <p:grpSpPr>
          <a:xfrm>
            <a:off x="334900" y="4265007"/>
            <a:ext cx="295322" cy="210471"/>
            <a:chOff x="435463" y="1226414"/>
            <a:chExt cx="295380" cy="210512"/>
          </a:xfrm>
        </p:grpSpPr>
        <p:sp>
          <p:nvSpPr>
            <p:cNvPr id="9" name="矩形 8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" name="矩形 9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1" name="文本框 10"/>
          <p:cNvSpPr txBox="1"/>
          <p:nvPr/>
        </p:nvSpPr>
        <p:spPr>
          <a:xfrm>
            <a:off x="899795" y="4130040"/>
            <a:ext cx="19208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塑性形变</a:t>
            </a:r>
          </a:p>
        </p:txBody>
      </p:sp>
      <p:pic>
        <p:nvPicPr>
          <p:cNvPr id="13" name="图片 12" descr="303b32313536353332393bcecabac5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420000">
            <a:off x="9766935" y="4438015"/>
            <a:ext cx="1877695" cy="2062480"/>
          </a:xfrm>
          <a:prstGeom prst="rect">
            <a:avLst/>
          </a:prstGeom>
        </p:spPr>
      </p:pic>
      <p:pic>
        <p:nvPicPr>
          <p:cNvPr id="18" name="图片 17" descr="7-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8320" y="1763395"/>
            <a:ext cx="3285490" cy="2056765"/>
          </a:xfrm>
          <a:prstGeom prst="rect">
            <a:avLst/>
          </a:prstGeom>
        </p:spPr>
      </p:pic>
      <p:pic>
        <p:nvPicPr>
          <p:cNvPr id="23" name="图片 22" descr="7-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92120" y="4439285"/>
            <a:ext cx="3265805" cy="1942465"/>
          </a:xfrm>
          <a:prstGeom prst="rect">
            <a:avLst/>
          </a:prstGeom>
        </p:spPr>
      </p:pic>
      <p:pic>
        <p:nvPicPr>
          <p:cNvPr id="19" name="图片 18" descr="36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92120" y="1763395"/>
            <a:ext cx="3080385" cy="2056130"/>
          </a:xfrm>
          <a:prstGeom prst="rect">
            <a:avLst/>
          </a:prstGeom>
        </p:spPr>
      </p:pic>
      <p:sp>
        <p:nvSpPr>
          <p:cNvPr id="20" name="文本框 19"/>
          <p:cNvSpPr txBox="1"/>
          <p:nvPr/>
        </p:nvSpPr>
        <p:spPr>
          <a:xfrm>
            <a:off x="6878320" y="4331335"/>
            <a:ext cx="3432175" cy="21583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那弹性形变的物体有最大限度吗？你用最大的力去拉弹簧，松手后它还有弹性吗？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112585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弹力</a:t>
            </a:r>
          </a:p>
        </p:txBody>
      </p:sp>
      <p:grpSp>
        <p:nvGrpSpPr>
          <p:cNvPr id="14" name="组合 13"/>
          <p:cNvGrpSpPr/>
          <p:nvPr/>
        </p:nvGrpSpPr>
        <p:grpSpPr>
          <a:xfrm>
            <a:off x="334900" y="2291427"/>
            <a:ext cx="295322" cy="210471"/>
            <a:chOff x="435463" y="1226414"/>
            <a:chExt cx="295380" cy="210512"/>
          </a:xfrm>
        </p:grpSpPr>
        <p:sp>
          <p:nvSpPr>
            <p:cNvPr id="15" name="矩形 14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2" name="矩形 4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3" name="图片 2" descr="7-5"/>
          <p:cNvPicPr>
            <a:picLocks noChangeAspect="1"/>
          </p:cNvPicPr>
          <p:nvPr/>
        </p:nvPicPr>
        <p:blipFill>
          <a:blip r:embed="rId3"/>
          <a:srcRect l="9496" r="3367" b="17278"/>
          <a:stretch>
            <a:fillRect/>
          </a:stretch>
        </p:blipFill>
        <p:spPr>
          <a:xfrm>
            <a:off x="5991225" y="2247900"/>
            <a:ext cx="5334000" cy="379793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899795" y="2037080"/>
            <a:ext cx="4865370" cy="2330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zh-CN" altLang="en-US" sz="2800"/>
              <a:t>物体的弹性有一定限度，超过这个限度的物体不能恢复原来的形状，这个限度就是弹簧的</a:t>
            </a:r>
            <a:r>
              <a:rPr lang="zh-CN" altLang="en-US" sz="2800" b="1"/>
              <a:t>弹性限度</a:t>
            </a:r>
            <a:r>
              <a:rPr lang="zh-CN" altLang="en-US" sz="2800"/>
              <a:t>。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899795" y="5289550"/>
            <a:ext cx="4865370" cy="11245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rgbClr val="036EB8"/>
                </a:solidFill>
              </a:rPr>
              <a:t>那我们在弹簧的弹性限度内拉弹簧，手会有什么感觉呢？</a:t>
            </a:r>
          </a:p>
        </p:txBody>
      </p:sp>
      <p:grpSp>
        <p:nvGrpSpPr>
          <p:cNvPr id="12" name="组合 11"/>
          <p:cNvGrpSpPr/>
          <p:nvPr/>
        </p:nvGrpSpPr>
        <p:grpSpPr>
          <a:xfrm>
            <a:off x="511810" y="4400550"/>
            <a:ext cx="5252720" cy="952500"/>
            <a:chOff x="806" y="6930"/>
            <a:chExt cx="8272" cy="1500"/>
          </a:xfrm>
        </p:grpSpPr>
        <p:sp>
          <p:nvSpPr>
            <p:cNvPr id="2" name="文本框 1"/>
            <p:cNvSpPr txBox="1"/>
            <p:nvPr/>
          </p:nvSpPr>
          <p:spPr>
            <a:xfrm>
              <a:off x="1416" y="6930"/>
              <a:ext cx="7663" cy="15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800">
                  <a:latin typeface="宋体" panose="02010600030101010101" pitchFamily="2" charset="-122"/>
                  <a:ea typeface="宋体" panose="02010600030101010101" pitchFamily="2" charset="-122"/>
                </a:rPr>
                <a:t>注意：使用弹簧时</a:t>
              </a:r>
              <a:r>
                <a:rPr lang="zh-CN" altLang="en-US" sz="2800" b="1">
                  <a:latin typeface="宋体" panose="02010600030101010101" pitchFamily="2" charset="-122"/>
                  <a:ea typeface="宋体" panose="02010600030101010101" pitchFamily="2" charset="-122"/>
                </a:rPr>
                <a:t>不能超过</a:t>
              </a:r>
              <a:r>
                <a:rPr lang="zh-CN" altLang="en-US" sz="2800">
                  <a:latin typeface="宋体" panose="02010600030101010101" pitchFamily="2" charset="-122"/>
                  <a:ea typeface="宋体" panose="02010600030101010101" pitchFamily="2" charset="-122"/>
                </a:rPr>
                <a:t>它的弹性限度，否则会损坏弹簧。</a:t>
              </a:r>
            </a:p>
          </p:txBody>
        </p:sp>
        <p:pic>
          <p:nvPicPr>
            <p:cNvPr id="11" name="图片 10" descr="注意"/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806" y="6930"/>
              <a:ext cx="720" cy="720"/>
            </a:xfrm>
            <a:prstGeom prst="rect">
              <a:avLst/>
            </a:prstGeom>
          </p:spPr>
        </p:pic>
      </p:grp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112585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弹力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899795" y="1697990"/>
            <a:ext cx="6181725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用手拉弹簧的同时，也感受到弹簧对手的拉力。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899795" y="2664460"/>
            <a:ext cx="6014720" cy="16414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定义：</a:t>
            </a:r>
          </a:p>
          <a:p>
            <a:pPr>
              <a:lnSpc>
                <a:spcPct val="120000"/>
              </a:lnSpc>
            </a:pP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物体由于发生</a:t>
            </a:r>
            <a:r>
              <a:rPr lang="zh-CN" altLang="en-US" sz="2800" b="1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弹性形变</a:t>
            </a: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而产生的力叫做</a:t>
            </a:r>
            <a:r>
              <a:rPr lang="zh-CN" altLang="en-US" sz="2800" b="1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弹力</a:t>
            </a: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。</a:t>
            </a:r>
            <a:endParaRPr lang="zh-CN" altLang="en-US" sz="2800"/>
          </a:p>
        </p:txBody>
      </p:sp>
      <p:grpSp>
        <p:nvGrpSpPr>
          <p:cNvPr id="13" name="组合 12"/>
          <p:cNvGrpSpPr/>
          <p:nvPr/>
        </p:nvGrpSpPr>
        <p:grpSpPr>
          <a:xfrm>
            <a:off x="376175" y="2901662"/>
            <a:ext cx="295322" cy="210471"/>
            <a:chOff x="435463" y="1226414"/>
            <a:chExt cx="295380" cy="210512"/>
          </a:xfrm>
        </p:grpSpPr>
        <p:sp>
          <p:nvSpPr>
            <p:cNvPr id="16" name="矩形 15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7" name="矩形 16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20" name="图片 19" descr="&amp;pky8460414801&amp;"/>
          <p:cNvPicPr>
            <a:picLocks noChangeAspect="1"/>
          </p:cNvPicPr>
          <p:nvPr/>
        </p:nvPicPr>
        <p:blipFill>
          <a:blip r:embed="rId3">
            <a:alphaModFix amt="90000"/>
          </a:blip>
          <a:srcRect b="9120"/>
          <a:stretch>
            <a:fillRect/>
          </a:stretch>
        </p:blipFill>
        <p:spPr>
          <a:xfrm>
            <a:off x="7053580" y="509905"/>
            <a:ext cx="4570095" cy="6232525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21" name="文本框 20"/>
          <p:cNvSpPr txBox="1"/>
          <p:nvPr/>
        </p:nvSpPr>
        <p:spPr>
          <a:xfrm>
            <a:off x="899795" y="4414520"/>
            <a:ext cx="6014720" cy="19862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</a:pPr>
            <a:r>
              <a:rPr lang="zh-CN" altLang="en-US" sz="2800"/>
              <a:t>原理：</a:t>
            </a:r>
          </a:p>
          <a:p>
            <a:pPr>
              <a:lnSpc>
                <a:spcPct val="110000"/>
              </a:lnSpc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发生形变的物体由于要恢复原状，就会对与它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接触并阻碍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它恢复原状的物体有力的作用。</a:t>
            </a:r>
          </a:p>
        </p:txBody>
      </p:sp>
      <p:grpSp>
        <p:nvGrpSpPr>
          <p:cNvPr id="22" name="组合 21"/>
          <p:cNvGrpSpPr/>
          <p:nvPr/>
        </p:nvGrpSpPr>
        <p:grpSpPr>
          <a:xfrm>
            <a:off x="376175" y="4621242"/>
            <a:ext cx="295322" cy="210471"/>
            <a:chOff x="435463" y="1226414"/>
            <a:chExt cx="295380" cy="210512"/>
          </a:xfrm>
        </p:grpSpPr>
        <p:sp>
          <p:nvSpPr>
            <p:cNvPr id="23" name="矩形 2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4" name="矩形 23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112585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弹力</a:t>
            </a:r>
          </a:p>
        </p:txBody>
      </p:sp>
      <p:grpSp>
        <p:nvGrpSpPr>
          <p:cNvPr id="14" name="组合 13"/>
          <p:cNvGrpSpPr/>
          <p:nvPr/>
        </p:nvGrpSpPr>
        <p:grpSpPr>
          <a:xfrm>
            <a:off x="334900" y="2291427"/>
            <a:ext cx="295322" cy="210471"/>
            <a:chOff x="435463" y="1226414"/>
            <a:chExt cx="295380" cy="210512"/>
          </a:xfrm>
        </p:grpSpPr>
        <p:sp>
          <p:nvSpPr>
            <p:cNvPr id="15" name="矩形 14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2" name="矩形 4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5" name="文本框 4"/>
          <p:cNvSpPr txBox="1"/>
          <p:nvPr/>
        </p:nvSpPr>
        <p:spPr>
          <a:xfrm>
            <a:off x="899795" y="2037080"/>
            <a:ext cx="5281295" cy="2030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/>
              <a:t>产生条件：</a:t>
            </a:r>
          </a:p>
          <a:p>
            <a:pPr>
              <a:lnSpc>
                <a:spcPct val="150000"/>
              </a:lnSpc>
            </a:pPr>
            <a:r>
              <a:rPr lang="zh-CN" altLang="en-US" sz="2800"/>
              <a:t>物体间有</a:t>
            </a:r>
            <a:r>
              <a:rPr lang="zh-CN" altLang="en-US" sz="2800" b="1">
                <a:solidFill>
                  <a:srgbClr val="0070C0"/>
                </a:solidFill>
              </a:rPr>
              <a:t>直接接触</a:t>
            </a:r>
            <a:r>
              <a:rPr lang="zh-CN" altLang="en-US" sz="2800"/>
              <a:t>；</a:t>
            </a:r>
          </a:p>
          <a:p>
            <a:pPr>
              <a:lnSpc>
                <a:spcPct val="150000"/>
              </a:lnSpc>
            </a:pPr>
            <a:r>
              <a:rPr lang="zh-CN" altLang="en-US" sz="2800"/>
              <a:t>接触处有</a:t>
            </a:r>
            <a:r>
              <a:rPr lang="zh-CN" altLang="en-US" sz="2800" b="1">
                <a:solidFill>
                  <a:srgbClr val="0070C0"/>
                </a:solidFill>
              </a:rPr>
              <a:t>挤压</a:t>
            </a:r>
            <a:r>
              <a:rPr lang="zh-CN" altLang="en-US" sz="2800"/>
              <a:t>或</a:t>
            </a:r>
            <a:r>
              <a:rPr lang="zh-CN" altLang="en-US" sz="2800" b="1">
                <a:solidFill>
                  <a:srgbClr val="0070C0"/>
                </a:solidFill>
              </a:rPr>
              <a:t>拉伸</a:t>
            </a:r>
            <a:r>
              <a:rPr lang="zh-CN" altLang="en-US" sz="2800"/>
              <a:t>。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899795" y="4249420"/>
            <a:ext cx="146685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方向：</a:t>
            </a:r>
          </a:p>
        </p:txBody>
      </p:sp>
      <p:grpSp>
        <p:nvGrpSpPr>
          <p:cNvPr id="12" name="组合 11"/>
          <p:cNvGrpSpPr/>
          <p:nvPr/>
        </p:nvGrpSpPr>
        <p:grpSpPr>
          <a:xfrm>
            <a:off x="376175" y="4404707"/>
            <a:ext cx="295322" cy="210471"/>
            <a:chOff x="435463" y="1226414"/>
            <a:chExt cx="295380" cy="210512"/>
          </a:xfrm>
        </p:grpSpPr>
        <p:sp>
          <p:nvSpPr>
            <p:cNvPr id="13" name="矩形 1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6" name="矩形 15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7" name="文本框 16"/>
          <p:cNvSpPr txBox="1"/>
          <p:nvPr/>
        </p:nvSpPr>
        <p:spPr>
          <a:xfrm>
            <a:off x="899795" y="4771390"/>
            <a:ext cx="4054475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rgbClr val="0070C0"/>
                </a:solidFill>
              </a:rPr>
              <a:t>弹力的方向与物体发生弹性形变的方向相反。</a:t>
            </a:r>
          </a:p>
        </p:txBody>
      </p:sp>
      <p:pic>
        <p:nvPicPr>
          <p:cNvPr id="19" name="图片 18"/>
          <p:cNvPicPr/>
          <p:nvPr/>
        </p:nvPicPr>
        <p:blipFill>
          <a:blip r:embed="rId3"/>
          <a:stretch>
            <a:fillRect/>
          </a:stretch>
        </p:blipFill>
        <p:spPr>
          <a:xfrm>
            <a:off x="5756910" y="1266190"/>
            <a:ext cx="5772150" cy="4762500"/>
          </a:xfrm>
          <a:prstGeom prst="rect">
            <a:avLst/>
          </a:prstGeom>
        </p:spPr>
      </p:pic>
      <p:grpSp>
        <p:nvGrpSpPr>
          <p:cNvPr id="29" name="组合 28"/>
          <p:cNvGrpSpPr/>
          <p:nvPr/>
        </p:nvGrpSpPr>
        <p:grpSpPr>
          <a:xfrm>
            <a:off x="6334760" y="3254375"/>
            <a:ext cx="932180" cy="1421130"/>
            <a:chOff x="9976" y="5125"/>
            <a:chExt cx="1468" cy="2238"/>
          </a:xfrm>
        </p:grpSpPr>
        <p:grpSp>
          <p:nvGrpSpPr>
            <p:cNvPr id="25" name="组合 24"/>
            <p:cNvGrpSpPr/>
            <p:nvPr/>
          </p:nvGrpSpPr>
          <p:grpSpPr>
            <a:xfrm>
              <a:off x="11291" y="5125"/>
              <a:ext cx="153" cy="2238"/>
              <a:chOff x="11291" y="5665"/>
              <a:chExt cx="153" cy="2238"/>
            </a:xfrm>
          </p:grpSpPr>
          <p:sp>
            <p:nvSpPr>
              <p:cNvPr id="21" name="椭圆 20"/>
              <p:cNvSpPr/>
              <p:nvPr/>
            </p:nvSpPr>
            <p:spPr>
              <a:xfrm>
                <a:off x="11291" y="7750"/>
                <a:ext cx="153" cy="153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cxnSp>
            <p:nvCxnSpPr>
              <p:cNvPr id="23" name="直接箭头连接符 22"/>
              <p:cNvCxnSpPr/>
              <p:nvPr/>
            </p:nvCxnSpPr>
            <p:spPr>
              <a:xfrm flipV="1">
                <a:off x="11369" y="5665"/>
                <a:ext cx="0" cy="2178"/>
              </a:xfrm>
              <a:prstGeom prst="straightConnector1">
                <a:avLst/>
              </a:prstGeom>
              <a:ln w="38100">
                <a:solidFill>
                  <a:srgbClr val="FF0000"/>
                </a:solidFill>
                <a:tailEnd type="arrow"/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</p:grpSp>
        <p:sp>
          <p:nvSpPr>
            <p:cNvPr id="27" name="文本框 26"/>
            <p:cNvSpPr txBox="1"/>
            <p:nvPr/>
          </p:nvSpPr>
          <p:spPr>
            <a:xfrm>
              <a:off x="9976" y="5125"/>
              <a:ext cx="1150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>
                  <a:solidFill>
                    <a:srgbClr val="FF0000"/>
                  </a:solidFill>
                </a:rPr>
                <a:t>F</a:t>
              </a:r>
              <a:r>
                <a:rPr lang="zh-CN" altLang="en-US" sz="2800" baseline="-25000">
                  <a:solidFill>
                    <a:srgbClr val="FF0000"/>
                  </a:solidFill>
                </a:rPr>
                <a:t>弹</a:t>
              </a:r>
            </a:p>
          </p:txBody>
        </p:sp>
      </p:grpSp>
      <p:grpSp>
        <p:nvGrpSpPr>
          <p:cNvPr id="30" name="组合 29"/>
          <p:cNvGrpSpPr/>
          <p:nvPr/>
        </p:nvGrpSpPr>
        <p:grpSpPr>
          <a:xfrm>
            <a:off x="9971405" y="2660650"/>
            <a:ext cx="930910" cy="1271905"/>
            <a:chOff x="15703" y="4190"/>
            <a:chExt cx="1466" cy="2003"/>
          </a:xfrm>
        </p:grpSpPr>
        <p:grpSp>
          <p:nvGrpSpPr>
            <p:cNvPr id="26" name="组合 25"/>
            <p:cNvGrpSpPr/>
            <p:nvPr/>
          </p:nvGrpSpPr>
          <p:grpSpPr>
            <a:xfrm>
              <a:off x="15703" y="4190"/>
              <a:ext cx="153" cy="2003"/>
              <a:chOff x="15703" y="4730"/>
              <a:chExt cx="153" cy="2003"/>
            </a:xfrm>
          </p:grpSpPr>
          <p:sp>
            <p:nvSpPr>
              <p:cNvPr id="22" name="椭圆 21"/>
              <p:cNvSpPr/>
              <p:nvPr/>
            </p:nvSpPr>
            <p:spPr>
              <a:xfrm>
                <a:off x="15703" y="4730"/>
                <a:ext cx="153" cy="153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cxnSp>
            <p:nvCxnSpPr>
              <p:cNvPr id="24" name="直接箭头连接符 23"/>
              <p:cNvCxnSpPr/>
              <p:nvPr/>
            </p:nvCxnSpPr>
            <p:spPr>
              <a:xfrm flipH="1">
                <a:off x="15778" y="4838"/>
                <a:ext cx="1" cy="1895"/>
              </a:xfrm>
              <a:prstGeom prst="straightConnector1">
                <a:avLst/>
              </a:prstGeom>
              <a:ln w="38100">
                <a:solidFill>
                  <a:srgbClr val="FF0000"/>
                </a:solidFill>
                <a:tailEnd type="arrow"/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</p:grpSp>
        <p:sp>
          <p:nvSpPr>
            <p:cNvPr id="28" name="文本框 27"/>
            <p:cNvSpPr txBox="1"/>
            <p:nvPr/>
          </p:nvSpPr>
          <p:spPr>
            <a:xfrm>
              <a:off x="16019" y="5371"/>
              <a:ext cx="1150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>
                  <a:solidFill>
                    <a:srgbClr val="FF0000"/>
                  </a:solidFill>
                </a:rPr>
                <a:t>F</a:t>
              </a:r>
              <a:r>
                <a:rPr lang="zh-CN" altLang="en-US" sz="2800" baseline="-25000">
                  <a:solidFill>
                    <a:srgbClr val="FF0000"/>
                  </a:solidFill>
                </a:rPr>
                <a:t>弹</a:t>
              </a:r>
            </a:p>
          </p:txBody>
        </p:sp>
      </p:grp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112585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弹力</a:t>
            </a:r>
          </a:p>
        </p:txBody>
      </p:sp>
      <p:grpSp>
        <p:nvGrpSpPr>
          <p:cNvPr id="14" name="组合 13"/>
          <p:cNvGrpSpPr/>
          <p:nvPr/>
        </p:nvGrpSpPr>
        <p:grpSpPr>
          <a:xfrm>
            <a:off x="334900" y="2043777"/>
            <a:ext cx="295322" cy="210471"/>
            <a:chOff x="435463" y="1226414"/>
            <a:chExt cx="295380" cy="210512"/>
          </a:xfrm>
        </p:grpSpPr>
        <p:sp>
          <p:nvSpPr>
            <p:cNvPr id="15" name="矩形 14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2" name="矩形 4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899795" y="1885950"/>
            <a:ext cx="10883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种类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2226310" y="2510790"/>
            <a:ext cx="21158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/>
              <a:t>压力是弹力</a:t>
            </a:r>
          </a:p>
        </p:txBody>
      </p:sp>
      <p:pic>
        <p:nvPicPr>
          <p:cNvPr id="5" name="压扁玻璃瓶的实验-生活视频-搜狐视频2">
            <a:hlinkClick r:id="" action="ppaction://media"/>
          </p:cNvPr>
          <p:cNvPicPr/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99795" y="3359785"/>
            <a:ext cx="4843780" cy="2740660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2226310" y="2510790"/>
            <a:ext cx="21158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/>
              <a:t>支持力是弹力</a:t>
            </a:r>
          </a:p>
        </p:txBody>
      </p:sp>
      <p:pic>
        <p:nvPicPr>
          <p:cNvPr id="10" name="图片 9" descr="&amp;pky96118367712&amp;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80570" t="-389" r="1649" b="74981"/>
          <a:stretch>
            <a:fillRect/>
          </a:stretch>
        </p:blipFill>
        <p:spPr>
          <a:xfrm>
            <a:off x="2254885" y="3734435"/>
            <a:ext cx="949325" cy="1430020"/>
          </a:xfrm>
          <a:prstGeom prst="rect">
            <a:avLst/>
          </a:prstGeom>
        </p:spPr>
      </p:pic>
      <p:sp>
        <p:nvSpPr>
          <p:cNvPr id="11" name="矩形 10"/>
          <p:cNvSpPr/>
          <p:nvPr/>
        </p:nvSpPr>
        <p:spPr>
          <a:xfrm>
            <a:off x="962660" y="5135880"/>
            <a:ext cx="3621405" cy="13779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3" name="图片 12" descr="&amp;pky96118367712&amp;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80570" t="-389" r="1649" b="74981"/>
          <a:stretch>
            <a:fillRect/>
          </a:stretch>
        </p:blipFill>
        <p:spPr>
          <a:xfrm>
            <a:off x="8246110" y="3772535"/>
            <a:ext cx="949325" cy="1430020"/>
          </a:xfrm>
          <a:prstGeom prst="rect">
            <a:avLst/>
          </a:prstGeom>
        </p:spPr>
      </p:pic>
      <p:sp>
        <p:nvSpPr>
          <p:cNvPr id="16" name="任意多边形 15"/>
          <p:cNvSpPr/>
          <p:nvPr/>
        </p:nvSpPr>
        <p:spPr>
          <a:xfrm>
            <a:off x="6910070" y="5137150"/>
            <a:ext cx="3621405" cy="165074"/>
          </a:xfrm>
          <a:custGeom>
            <a:avLst/>
            <a:gdLst>
              <a:gd name="connsiteX0" fmla="*/ 0 w 5703"/>
              <a:gd name="connsiteY0" fmla="*/ 0 h 259"/>
              <a:gd name="connsiteX1" fmla="*/ 5703 w 5703"/>
              <a:gd name="connsiteY1" fmla="*/ 0 h 259"/>
              <a:gd name="connsiteX2" fmla="*/ 5703 w 5703"/>
              <a:gd name="connsiteY2" fmla="*/ 217 h 259"/>
              <a:gd name="connsiteX3" fmla="*/ 0 w 5703"/>
              <a:gd name="connsiteY3" fmla="*/ 217 h 259"/>
              <a:gd name="connsiteX4" fmla="*/ 0 w 5703"/>
              <a:gd name="connsiteY4" fmla="*/ 0 h 2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03" h="260">
                <a:moveTo>
                  <a:pt x="0" y="0"/>
                </a:moveTo>
                <a:cubicBezTo>
                  <a:pt x="1940" y="82"/>
                  <a:pt x="3818" y="66"/>
                  <a:pt x="5703" y="0"/>
                </a:cubicBezTo>
                <a:lnTo>
                  <a:pt x="5703" y="217"/>
                </a:lnTo>
                <a:cubicBezTo>
                  <a:pt x="3757" y="282"/>
                  <a:pt x="1971" y="266"/>
                  <a:pt x="0" y="217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右箭头 11"/>
          <p:cNvSpPr/>
          <p:nvPr/>
        </p:nvSpPr>
        <p:spPr>
          <a:xfrm>
            <a:off x="4848225" y="4465320"/>
            <a:ext cx="1515110" cy="293370"/>
          </a:xfrm>
          <a:prstGeom prst="rightArrow">
            <a:avLst>
              <a:gd name="adj1" fmla="val 50000"/>
              <a:gd name="adj2" fmla="val 113203"/>
            </a:avLst>
          </a:prstGeom>
          <a:solidFill>
            <a:srgbClr val="036EB8"/>
          </a:solidFill>
          <a:ln>
            <a:solidFill>
              <a:srgbClr val="FB9E1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7" name="组合 16"/>
          <p:cNvGrpSpPr/>
          <p:nvPr/>
        </p:nvGrpSpPr>
        <p:grpSpPr>
          <a:xfrm rot="10800000">
            <a:off x="8659495" y="5176520"/>
            <a:ext cx="142875" cy="1472565"/>
            <a:chOff x="13454" y="3112"/>
            <a:chExt cx="221" cy="2239"/>
          </a:xfrm>
          <a:solidFill>
            <a:srgbClr val="036EB8"/>
          </a:solidFill>
        </p:grpSpPr>
        <p:sp>
          <p:nvSpPr>
            <p:cNvPr id="37" name="椭圆 36"/>
            <p:cNvSpPr/>
            <p:nvPr/>
          </p:nvSpPr>
          <p:spPr>
            <a:xfrm rot="16200000">
              <a:off x="13456" y="5132"/>
              <a:ext cx="217" cy="221"/>
            </a:xfrm>
            <a:prstGeom prst="ellipse">
              <a:avLst/>
            </a:prstGeom>
            <a:grpFill/>
            <a:ln w="12700">
              <a:solidFill>
                <a:srgbClr val="036EB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18" name="直接箭头连接符 17"/>
            <p:cNvCxnSpPr/>
            <p:nvPr/>
          </p:nvCxnSpPr>
          <p:spPr>
            <a:xfrm flipV="1">
              <a:off x="13572" y="3112"/>
              <a:ext cx="0" cy="2169"/>
            </a:xfrm>
            <a:prstGeom prst="straightConnector1">
              <a:avLst/>
            </a:prstGeom>
            <a:grpFill/>
            <a:ln w="34925">
              <a:solidFill>
                <a:srgbClr val="036EB8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3" name="组合 32"/>
          <p:cNvGrpSpPr/>
          <p:nvPr/>
        </p:nvGrpSpPr>
        <p:grpSpPr>
          <a:xfrm flipH="1">
            <a:off x="8654415" y="3638550"/>
            <a:ext cx="142875" cy="1530985"/>
            <a:chOff x="13454" y="3112"/>
            <a:chExt cx="221" cy="2239"/>
          </a:xfrm>
          <a:solidFill>
            <a:srgbClr val="FF0000"/>
          </a:solidFill>
        </p:grpSpPr>
        <p:sp>
          <p:nvSpPr>
            <p:cNvPr id="34" name="椭圆 33"/>
            <p:cNvSpPr/>
            <p:nvPr/>
          </p:nvSpPr>
          <p:spPr>
            <a:xfrm rot="16200000">
              <a:off x="13456" y="5132"/>
              <a:ext cx="217" cy="221"/>
            </a:xfrm>
            <a:prstGeom prst="ellipse">
              <a:avLst/>
            </a:prstGeom>
            <a:grpFill/>
            <a:ln w="127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35" name="直接箭头连接符 34"/>
            <p:cNvCxnSpPr/>
            <p:nvPr/>
          </p:nvCxnSpPr>
          <p:spPr>
            <a:xfrm flipV="1">
              <a:off x="13572" y="3112"/>
              <a:ext cx="0" cy="2169"/>
            </a:xfrm>
            <a:prstGeom prst="straightConnector1">
              <a:avLst/>
            </a:prstGeom>
            <a:grpFill/>
            <a:ln w="3492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文本框 18"/>
          <p:cNvSpPr txBox="1"/>
          <p:nvPr/>
        </p:nvSpPr>
        <p:spPr>
          <a:xfrm>
            <a:off x="4584065" y="5005070"/>
            <a:ext cx="232600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/>
              <a:t>桌面发生微小形变</a:t>
            </a:r>
          </a:p>
        </p:txBody>
      </p:sp>
      <p:sp>
        <p:nvSpPr>
          <p:cNvPr id="20" name="文本框 19"/>
          <p:cNvSpPr txBox="1"/>
          <p:nvPr/>
        </p:nvSpPr>
        <p:spPr>
          <a:xfrm>
            <a:off x="7869555" y="3326130"/>
            <a:ext cx="695960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en-US" altLang="zh-CN" sz="2800"/>
              <a:t>F</a:t>
            </a:r>
            <a:r>
              <a:rPr lang="zh-CN" altLang="en-US" sz="2800" baseline="-25000"/>
              <a:t>支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8797290" y="5964555"/>
            <a:ext cx="695960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en-US" altLang="zh-CN" sz="2800"/>
              <a:t>F</a:t>
            </a:r>
            <a:r>
              <a:rPr lang="zh-CN" altLang="en-US" sz="2800" baseline="-25000"/>
              <a:t>压</a:t>
            </a:r>
          </a:p>
        </p:txBody>
      </p:sp>
      <p:sp>
        <p:nvSpPr>
          <p:cNvPr id="21" name="文本框 20"/>
          <p:cNvSpPr txBox="1"/>
          <p:nvPr/>
        </p:nvSpPr>
        <p:spPr>
          <a:xfrm>
            <a:off x="2226310" y="3004185"/>
            <a:ext cx="40640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/>
              <a:t>拉力是弹力</a:t>
            </a:r>
          </a:p>
        </p:txBody>
      </p:sp>
      <p:pic>
        <p:nvPicPr>
          <p:cNvPr id="22" name="https://docer-ks3.wpscdn.cn/picture/93314890/bb0e46c420da51ce5cdbf8e5cc0b15fd_612.jpg" descr="拉车的马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5315" y="2762885"/>
            <a:ext cx="5830570" cy="38862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86458 0.00148148 L -0.00119799 -0.0762037 " pathEditMode="relative" rAng="0" ptsTypes="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" y="-3800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"/>
                            </p:stCondLst>
                            <p:childTnLst>
                              <p:par>
                                <p:cTn id="4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9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500"/>
                            </p:stCondLst>
                            <p:childTnLst>
                              <p:par>
                                <p:cTn id="11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113" fill="hold" display="1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18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9" grpId="0"/>
      <p:bldP spid="11" grpId="0" animBg="1"/>
      <p:bldP spid="11" grpId="1" animBg="1"/>
      <p:bldP spid="16" grpId="0" bldLvl="0" animBg="1"/>
      <p:bldP spid="16" grpId="1" animBg="1"/>
      <p:bldP spid="12" grpId="0" bldLvl="0" animBg="1"/>
      <p:bldP spid="12" grpId="1" animBg="1"/>
      <p:bldP spid="19" grpId="0"/>
      <p:bldP spid="19" grpId="1"/>
      <p:bldP spid="20" grpId="0"/>
      <p:bldP spid="20" grpId="1"/>
      <p:bldP spid="36" grpId="0"/>
      <p:bldP spid="36" grpId="1"/>
      <p:bldP spid="2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112585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弹力</a:t>
            </a:r>
          </a:p>
        </p:txBody>
      </p:sp>
      <p:grpSp>
        <p:nvGrpSpPr>
          <p:cNvPr id="14" name="组合 13"/>
          <p:cNvGrpSpPr/>
          <p:nvPr/>
        </p:nvGrpSpPr>
        <p:grpSpPr>
          <a:xfrm>
            <a:off x="334900" y="2043777"/>
            <a:ext cx="295322" cy="210471"/>
            <a:chOff x="435463" y="1226414"/>
            <a:chExt cx="295380" cy="210512"/>
          </a:xfrm>
        </p:grpSpPr>
        <p:sp>
          <p:nvSpPr>
            <p:cNvPr id="15" name="矩形 14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2" name="矩形 4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899795" y="1885950"/>
            <a:ext cx="378206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生活中弹力的应用</a:t>
            </a:r>
          </a:p>
        </p:txBody>
      </p:sp>
      <p:pic>
        <p:nvPicPr>
          <p:cNvPr id="3" name="https://docer-ks3.wpscdn.cn/picture/18519397/2e35dbd45c39d087acc891d6d0557e62_612.jpg" descr="Child jumping trampoline"/>
          <p:cNvPicPr>
            <a:picLocks noChangeAspect="1"/>
          </p:cNvPicPr>
          <p:nvPr/>
        </p:nvPicPr>
        <p:blipFill>
          <a:blip r:embed="rId3"/>
          <a:srcRect l="25421" r="10002"/>
          <a:stretch>
            <a:fillRect/>
          </a:stretch>
        </p:blipFill>
        <p:spPr>
          <a:xfrm>
            <a:off x="1126490" y="2684780"/>
            <a:ext cx="2558415" cy="2642870"/>
          </a:xfrm>
          <a:prstGeom prst="rect">
            <a:avLst/>
          </a:prstGeom>
        </p:spPr>
      </p:pic>
      <p:pic>
        <p:nvPicPr>
          <p:cNvPr id="5" name="https://docer-ks3.wpscdn.cn/picture/54707679/0b0f16f6910ce9d5472b539a4c08b52b_612.jpg" descr="Archer shooting with a bow in the mountains."/>
          <p:cNvPicPr>
            <a:picLocks noChangeAspect="1"/>
          </p:cNvPicPr>
          <p:nvPr/>
        </p:nvPicPr>
        <p:blipFill>
          <a:blip r:embed="rId4"/>
          <a:srcRect l="5603" r="6816"/>
          <a:stretch>
            <a:fillRect/>
          </a:stretch>
        </p:blipFill>
        <p:spPr>
          <a:xfrm>
            <a:off x="4193540" y="2684780"/>
            <a:ext cx="3484245" cy="2639695"/>
          </a:xfrm>
          <a:prstGeom prst="rect">
            <a:avLst/>
          </a:prstGeom>
        </p:spPr>
      </p:pic>
      <p:pic>
        <p:nvPicPr>
          <p:cNvPr id="9" name="https://docer-ks3.wpscdn.cn/picture/26700856/9041d336004ef39142d5e46e7d3c017e_612.jpg" descr="Shock Absorber's motorcycle for reducing vibration when driving"/>
          <p:cNvPicPr>
            <a:picLocks noChangeAspect="1"/>
          </p:cNvPicPr>
          <p:nvPr/>
        </p:nvPicPr>
        <p:blipFill>
          <a:blip r:embed="rId5"/>
          <a:srcRect l="3788" r="3868"/>
          <a:stretch>
            <a:fillRect/>
          </a:stretch>
        </p:blipFill>
        <p:spPr>
          <a:xfrm>
            <a:off x="8186420" y="2696210"/>
            <a:ext cx="3668395" cy="2631440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1756410" y="5604510"/>
            <a:ext cx="105092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/>
              <a:t>蹦床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5410200" y="5601335"/>
            <a:ext cx="105092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/>
              <a:t>射箭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8187055" y="5604510"/>
            <a:ext cx="366776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/>
              <a:t>汽车减震器</a:t>
            </a:r>
          </a:p>
        </p:txBody>
      </p:sp>
      <p:grpSp>
        <p:nvGrpSpPr>
          <p:cNvPr id="17" name="组合 16"/>
          <p:cNvGrpSpPr/>
          <p:nvPr/>
        </p:nvGrpSpPr>
        <p:grpSpPr>
          <a:xfrm>
            <a:off x="7409180" y="789305"/>
            <a:ext cx="4264025" cy="1906905"/>
            <a:chOff x="11668" y="1243"/>
            <a:chExt cx="6715" cy="3003"/>
          </a:xfrm>
        </p:grpSpPr>
        <p:pic>
          <p:nvPicPr>
            <p:cNvPr id="16" name="https://docer-ks3.wpscdn.cn/picture/56052090/bbdb8b897090fccb3c04dbba7fb855be_612.jpg" descr="问号,三维图形,绘画插图,符号,疤,不确定,秘密,计算机图标,互联网,问题"/>
            <p:cNvPicPr>
              <a:picLocks noChangeAspect="1"/>
            </p:cNvPicPr>
            <p:nvPr/>
          </p:nvPicPr>
          <p:blipFill>
            <a:blip r:embed="rId6"/>
            <a:srcRect l="20771" t="8187" r="16238" b="6631"/>
            <a:stretch>
              <a:fillRect/>
            </a:stretch>
          </p:blipFill>
          <p:spPr>
            <a:xfrm>
              <a:off x="16521" y="1728"/>
              <a:ext cx="1862" cy="2518"/>
            </a:xfrm>
            <a:prstGeom prst="rect">
              <a:avLst/>
            </a:prstGeom>
          </p:spPr>
        </p:pic>
        <p:sp>
          <p:nvSpPr>
            <p:cNvPr id="13" name="云形标注 12"/>
            <p:cNvSpPr/>
            <p:nvPr/>
          </p:nvSpPr>
          <p:spPr>
            <a:xfrm>
              <a:off x="11668" y="1243"/>
              <a:ext cx="4396" cy="2376"/>
            </a:xfrm>
            <a:prstGeom prst="cloudCallout">
              <a:avLst>
                <a:gd name="adj1" fmla="val 59349"/>
                <a:gd name="adj2" fmla="val 24621"/>
              </a:avLst>
            </a:prstGeom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zh-CN" altLang="en-US" sz="2400"/>
                <a:t>如何测量弹力的大小呢？</a:t>
              </a:r>
            </a:p>
          </p:txBody>
        </p:sp>
      </p:grp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267779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弹簧测力计</a:t>
            </a:r>
          </a:p>
        </p:txBody>
      </p:sp>
      <p:grpSp>
        <p:nvGrpSpPr>
          <p:cNvPr id="14" name="组合 13"/>
          <p:cNvGrpSpPr/>
          <p:nvPr/>
        </p:nvGrpSpPr>
        <p:grpSpPr>
          <a:xfrm>
            <a:off x="334900" y="2310477"/>
            <a:ext cx="295322" cy="210471"/>
            <a:chOff x="435463" y="1226414"/>
            <a:chExt cx="295380" cy="210512"/>
          </a:xfrm>
        </p:grpSpPr>
        <p:sp>
          <p:nvSpPr>
            <p:cNvPr id="15" name="矩形 14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2" name="矩形 4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899795" y="2185670"/>
            <a:ext cx="48577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测量力的大小的工具叫做测力计。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376175" y="3351877"/>
            <a:ext cx="295322" cy="210471"/>
            <a:chOff x="435463" y="1226414"/>
            <a:chExt cx="295380" cy="210512"/>
          </a:xfrm>
        </p:grpSpPr>
        <p:sp>
          <p:nvSpPr>
            <p:cNvPr id="5" name="矩形 4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0" name="文本框 9"/>
          <p:cNvSpPr txBox="1"/>
          <p:nvPr/>
        </p:nvSpPr>
        <p:spPr>
          <a:xfrm>
            <a:off x="899795" y="3065780"/>
            <a:ext cx="4750435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在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弹性限度内</a:t>
            </a: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，弹簧受到的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拉力越大</a:t>
            </a: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，弹簧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伸长量就越长</a:t>
            </a: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利用这个道理做成的测力计叫作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弹簧测力计</a:t>
            </a: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</a:p>
        </p:txBody>
      </p:sp>
      <p:pic>
        <p:nvPicPr>
          <p:cNvPr id="11" name="图片 10" descr="7-7.webp"/>
          <p:cNvPicPr>
            <a:picLocks noChangeAspect="1"/>
          </p:cNvPicPr>
          <p:nvPr/>
        </p:nvPicPr>
        <p:blipFill>
          <a:blip r:embed="rId3"/>
          <a:srcRect l="33267" t="1198" r="26720" b="2949"/>
          <a:stretch>
            <a:fillRect/>
          </a:stretch>
        </p:blipFill>
        <p:spPr>
          <a:xfrm>
            <a:off x="8317230" y="844550"/>
            <a:ext cx="1861185" cy="5808345"/>
          </a:xfrm>
          <a:prstGeom prst="rect">
            <a:avLst/>
          </a:prstGeom>
        </p:spPr>
      </p:pic>
      <p:cxnSp>
        <p:nvCxnSpPr>
          <p:cNvPr id="16" name="直接连接符 15"/>
          <p:cNvCxnSpPr/>
          <p:nvPr/>
        </p:nvCxnSpPr>
        <p:spPr>
          <a:xfrm flipH="1" flipV="1">
            <a:off x="7555865" y="2084070"/>
            <a:ext cx="1153160" cy="9525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文本框 16"/>
          <p:cNvSpPr txBox="1"/>
          <p:nvPr/>
        </p:nvSpPr>
        <p:spPr>
          <a:xfrm>
            <a:off x="6511290" y="1827530"/>
            <a:ext cx="9290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单位</a:t>
            </a:r>
          </a:p>
        </p:txBody>
      </p:sp>
      <p:sp>
        <p:nvSpPr>
          <p:cNvPr id="21" name="文本框 20"/>
          <p:cNvSpPr txBox="1"/>
          <p:nvPr/>
        </p:nvSpPr>
        <p:spPr>
          <a:xfrm>
            <a:off x="10828020" y="2749550"/>
            <a:ext cx="9290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指针</a:t>
            </a:r>
          </a:p>
        </p:txBody>
      </p:sp>
      <p:sp>
        <p:nvSpPr>
          <p:cNvPr id="24" name="文本框 23"/>
          <p:cNvSpPr txBox="1"/>
          <p:nvPr/>
        </p:nvSpPr>
        <p:spPr>
          <a:xfrm>
            <a:off x="5339080" y="5333365"/>
            <a:ext cx="1974215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最大测量值</a:t>
            </a:r>
          </a:p>
          <a:p>
            <a:pPr algn="ctr"/>
            <a:r>
              <a:rPr lang="zh-CN" altLang="en-US" sz="2800"/>
              <a:t>（量程）</a:t>
            </a:r>
          </a:p>
        </p:txBody>
      </p:sp>
      <p:cxnSp>
        <p:nvCxnSpPr>
          <p:cNvPr id="33" name="直接连接符 32"/>
          <p:cNvCxnSpPr/>
          <p:nvPr/>
        </p:nvCxnSpPr>
        <p:spPr>
          <a:xfrm flipH="1">
            <a:off x="9334500" y="5710555"/>
            <a:ext cx="1485900" cy="78232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文本框 33"/>
          <p:cNvSpPr txBox="1"/>
          <p:nvPr/>
        </p:nvSpPr>
        <p:spPr>
          <a:xfrm>
            <a:off x="10831195" y="5418455"/>
            <a:ext cx="9290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挂钩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10838815" y="1694815"/>
            <a:ext cx="9290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弹簧</a:t>
            </a:r>
          </a:p>
        </p:txBody>
      </p:sp>
      <p:cxnSp>
        <p:nvCxnSpPr>
          <p:cNvPr id="12" name="直接连接符 11"/>
          <p:cNvCxnSpPr/>
          <p:nvPr/>
        </p:nvCxnSpPr>
        <p:spPr>
          <a:xfrm flipH="1">
            <a:off x="7374255" y="1624965"/>
            <a:ext cx="1438275" cy="3955415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/>
        </p:nvCxnSpPr>
        <p:spPr>
          <a:xfrm flipH="1" flipV="1">
            <a:off x="7379970" y="5589270"/>
            <a:ext cx="1153160" cy="9525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椭圆 12"/>
          <p:cNvSpPr/>
          <p:nvPr/>
        </p:nvSpPr>
        <p:spPr>
          <a:xfrm>
            <a:off x="8766810" y="1432560"/>
            <a:ext cx="313690" cy="225425"/>
          </a:xfrm>
          <a:prstGeom prst="ellipse">
            <a:avLst/>
          </a:prstGeom>
          <a:noFill/>
          <a:ln w="190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20" name="直接连接符 19"/>
          <p:cNvCxnSpPr/>
          <p:nvPr/>
        </p:nvCxnSpPr>
        <p:spPr>
          <a:xfrm flipH="1" flipV="1">
            <a:off x="9266555" y="2469515"/>
            <a:ext cx="1561465" cy="54102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34"/>
          <p:cNvCxnSpPr/>
          <p:nvPr/>
        </p:nvCxnSpPr>
        <p:spPr>
          <a:xfrm flipH="1" flipV="1">
            <a:off x="9274175" y="1952625"/>
            <a:ext cx="1564640" cy="6985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5" name="组合 24"/>
          <p:cNvGrpSpPr/>
          <p:nvPr/>
        </p:nvGrpSpPr>
        <p:grpSpPr>
          <a:xfrm>
            <a:off x="6169025" y="2759075"/>
            <a:ext cx="2850515" cy="773430"/>
            <a:chOff x="9715" y="4345"/>
            <a:chExt cx="4489" cy="1218"/>
          </a:xfrm>
        </p:grpSpPr>
        <p:cxnSp>
          <p:nvCxnSpPr>
            <p:cNvPr id="19" name="直接连接符 18"/>
            <p:cNvCxnSpPr/>
            <p:nvPr/>
          </p:nvCxnSpPr>
          <p:spPr>
            <a:xfrm flipH="1">
              <a:off x="11899" y="4453"/>
              <a:ext cx="1816" cy="646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文本框 21"/>
            <p:cNvSpPr txBox="1"/>
            <p:nvPr/>
          </p:nvSpPr>
          <p:spPr>
            <a:xfrm>
              <a:off x="9715" y="4741"/>
              <a:ext cx="2002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800"/>
                <a:t>分度值</a:t>
              </a:r>
            </a:p>
          </p:txBody>
        </p:sp>
        <p:sp>
          <p:nvSpPr>
            <p:cNvPr id="18" name="左大括号 17"/>
            <p:cNvSpPr/>
            <p:nvPr/>
          </p:nvSpPr>
          <p:spPr>
            <a:xfrm>
              <a:off x="13820" y="4345"/>
              <a:ext cx="384" cy="231"/>
            </a:xfrm>
            <a:prstGeom prst="leftBrace">
              <a:avLst/>
            </a:prstGeom>
            <a:solidFill>
              <a:srgbClr val="FF0000"/>
            </a:solidFill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7" grpId="0"/>
      <p:bldP spid="21" grpId="0"/>
      <p:bldP spid="24" grpId="0"/>
      <p:bldP spid="34" grpId="0"/>
      <p:bldP spid="36" grpId="0"/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617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901065" y="1025525"/>
            <a:ext cx="267779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弹簧测力计</a:t>
            </a:r>
          </a:p>
        </p:txBody>
      </p:sp>
      <p:pic>
        <p:nvPicPr>
          <p:cNvPr id="3" name="图片 2" descr="7-7.webp"/>
          <p:cNvPicPr>
            <a:picLocks noChangeAspect="1"/>
          </p:cNvPicPr>
          <p:nvPr/>
        </p:nvPicPr>
        <p:blipFill>
          <a:blip r:embed="rId3"/>
          <a:srcRect l="33267" t="1198" r="26720" b="2949"/>
          <a:stretch>
            <a:fillRect/>
          </a:stretch>
        </p:blipFill>
        <p:spPr>
          <a:xfrm>
            <a:off x="8318500" y="844550"/>
            <a:ext cx="1861185" cy="5808345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901065" y="1952625"/>
            <a:ext cx="1866265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/>
              <a:t>使用方法：</a:t>
            </a:r>
          </a:p>
        </p:txBody>
      </p:sp>
      <p:cxnSp>
        <p:nvCxnSpPr>
          <p:cNvPr id="16" name="直接连接符 15"/>
          <p:cNvCxnSpPr/>
          <p:nvPr/>
        </p:nvCxnSpPr>
        <p:spPr>
          <a:xfrm flipH="1" flipV="1">
            <a:off x="7557135" y="2084070"/>
            <a:ext cx="1153160" cy="9525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文本框 16"/>
          <p:cNvSpPr txBox="1"/>
          <p:nvPr/>
        </p:nvSpPr>
        <p:spPr>
          <a:xfrm>
            <a:off x="6512560" y="1827530"/>
            <a:ext cx="9290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单位</a:t>
            </a:r>
          </a:p>
        </p:txBody>
      </p:sp>
      <p:sp>
        <p:nvSpPr>
          <p:cNvPr id="18" name="左大括号 17"/>
          <p:cNvSpPr/>
          <p:nvPr/>
        </p:nvSpPr>
        <p:spPr>
          <a:xfrm>
            <a:off x="8776970" y="2759075"/>
            <a:ext cx="243840" cy="146685"/>
          </a:xfrm>
          <a:prstGeom prst="leftBrace">
            <a:avLst/>
          </a:prstGeom>
          <a:solidFill>
            <a:srgbClr val="FF0000"/>
          </a:solidFill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19" name="直接连接符 18"/>
          <p:cNvCxnSpPr/>
          <p:nvPr/>
        </p:nvCxnSpPr>
        <p:spPr>
          <a:xfrm flipH="1">
            <a:off x="7557135" y="2827655"/>
            <a:ext cx="1153160" cy="41021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/>
          <p:cNvCxnSpPr>
            <a:stCxn id="21" idx="1"/>
          </p:cNvCxnSpPr>
          <p:nvPr/>
        </p:nvCxnSpPr>
        <p:spPr>
          <a:xfrm flipH="1" flipV="1">
            <a:off x="9267825" y="2469515"/>
            <a:ext cx="1561465" cy="54102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文本框 20"/>
          <p:cNvSpPr txBox="1"/>
          <p:nvPr/>
        </p:nvSpPr>
        <p:spPr>
          <a:xfrm>
            <a:off x="10829290" y="2749550"/>
            <a:ext cx="9290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指针</a:t>
            </a:r>
          </a:p>
        </p:txBody>
      </p:sp>
      <p:sp>
        <p:nvSpPr>
          <p:cNvPr id="22" name="文本框 21"/>
          <p:cNvSpPr txBox="1"/>
          <p:nvPr/>
        </p:nvSpPr>
        <p:spPr>
          <a:xfrm>
            <a:off x="6170295" y="3010535"/>
            <a:ext cx="127127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分度值</a:t>
            </a:r>
          </a:p>
        </p:txBody>
      </p:sp>
      <p:cxnSp>
        <p:nvCxnSpPr>
          <p:cNvPr id="23" name="直接连接符 22"/>
          <p:cNvCxnSpPr/>
          <p:nvPr/>
        </p:nvCxnSpPr>
        <p:spPr>
          <a:xfrm flipH="1" flipV="1">
            <a:off x="7381240" y="5589270"/>
            <a:ext cx="1153160" cy="9525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文本框 23"/>
          <p:cNvSpPr txBox="1"/>
          <p:nvPr/>
        </p:nvSpPr>
        <p:spPr>
          <a:xfrm>
            <a:off x="5340350" y="5333365"/>
            <a:ext cx="1974215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最大测量值</a:t>
            </a:r>
          </a:p>
          <a:p>
            <a:pPr algn="ctr"/>
            <a:r>
              <a:rPr lang="zh-CN" altLang="en-US" sz="2800"/>
              <a:t>（量程）</a:t>
            </a:r>
          </a:p>
        </p:txBody>
      </p:sp>
      <p:cxnSp>
        <p:nvCxnSpPr>
          <p:cNvPr id="33" name="直接连接符 32"/>
          <p:cNvCxnSpPr/>
          <p:nvPr/>
        </p:nvCxnSpPr>
        <p:spPr>
          <a:xfrm flipH="1">
            <a:off x="9335770" y="5710555"/>
            <a:ext cx="1485900" cy="78232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文本框 33"/>
          <p:cNvSpPr txBox="1"/>
          <p:nvPr/>
        </p:nvSpPr>
        <p:spPr>
          <a:xfrm>
            <a:off x="10832465" y="5418455"/>
            <a:ext cx="9290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挂钩</a:t>
            </a:r>
          </a:p>
        </p:txBody>
      </p:sp>
      <p:cxnSp>
        <p:nvCxnSpPr>
          <p:cNvPr id="35" name="直接连接符 34"/>
          <p:cNvCxnSpPr/>
          <p:nvPr/>
        </p:nvCxnSpPr>
        <p:spPr>
          <a:xfrm flipH="1" flipV="1">
            <a:off x="9275445" y="1952625"/>
            <a:ext cx="1564640" cy="6985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文本框 35"/>
          <p:cNvSpPr txBox="1"/>
          <p:nvPr/>
        </p:nvSpPr>
        <p:spPr>
          <a:xfrm>
            <a:off x="10840085" y="1694815"/>
            <a:ext cx="9290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弹簧</a:t>
            </a:r>
          </a:p>
        </p:txBody>
      </p:sp>
      <p:sp>
        <p:nvSpPr>
          <p:cNvPr id="37" name="文本框 3"/>
          <p:cNvSpPr/>
          <p:nvPr/>
        </p:nvSpPr>
        <p:spPr>
          <a:xfrm>
            <a:off x="901065" y="2764155"/>
            <a:ext cx="2745740" cy="578384"/>
          </a:xfrm>
          <a:prstGeom prst="roundRect">
            <a:avLst>
              <a:gd name="adj" fmla="val 16667"/>
            </a:avLst>
          </a:prstGeom>
          <a:noFill/>
          <a:ln w="19050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>
            <a:spAutoFit/>
          </a:bodyPr>
          <a:lstStyle/>
          <a:p>
            <a:pPr algn="l">
              <a:buFont typeface="Arial" panose="020B0604020202020204" pitchFamily="34" charset="0"/>
              <a:buNone/>
              <a:defRPr/>
            </a:pPr>
            <a:r>
              <a:rPr lang="en-US" altLang="zh-CN" sz="2800" b="1" noProof="1"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en-US" sz="2800" b="1" noProof="1">
                <a:latin typeface="微软雅黑" panose="020B0503020204020204" charset="-122"/>
                <a:ea typeface="微软雅黑" panose="020B0503020204020204" charset="-122"/>
              </a:rPr>
              <a:t>、了解量程</a:t>
            </a:r>
          </a:p>
        </p:txBody>
      </p:sp>
      <p:sp>
        <p:nvSpPr>
          <p:cNvPr id="38" name="文本框 4"/>
          <p:cNvSpPr/>
          <p:nvPr/>
        </p:nvSpPr>
        <p:spPr>
          <a:xfrm>
            <a:off x="901065" y="3434080"/>
            <a:ext cx="2677795" cy="578380"/>
          </a:xfrm>
          <a:prstGeom prst="roundRect">
            <a:avLst>
              <a:gd name="adj" fmla="val 16667"/>
            </a:avLst>
          </a:prstGeom>
          <a:noFill/>
          <a:ln w="19050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>
            <a:spAutoFit/>
          </a:bodyPr>
          <a:lstStyle/>
          <a:p>
            <a:pPr algn="l"/>
            <a:r>
              <a:rPr lang="en-US" altLang="zh-CN" sz="2800" b="1" noProof="1"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zh-CN" altLang="en-US" sz="2800" b="1" noProof="1">
                <a:latin typeface="微软雅黑" panose="020B0503020204020204" charset="-122"/>
                <a:ea typeface="微软雅黑" panose="020B0503020204020204" charset="-122"/>
              </a:rPr>
              <a:t>、明确分度值</a:t>
            </a:r>
          </a:p>
        </p:txBody>
      </p:sp>
      <p:sp>
        <p:nvSpPr>
          <p:cNvPr id="39" name="文本框 5"/>
          <p:cNvSpPr/>
          <p:nvPr/>
        </p:nvSpPr>
        <p:spPr>
          <a:xfrm>
            <a:off x="901065" y="4099560"/>
            <a:ext cx="2065020" cy="578380"/>
          </a:xfrm>
          <a:prstGeom prst="roundRect">
            <a:avLst>
              <a:gd name="adj" fmla="val 16667"/>
            </a:avLst>
          </a:prstGeom>
          <a:noFill/>
          <a:ln w="19050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>
            <a:spAutoFit/>
          </a:bodyPr>
          <a:lstStyle/>
          <a:p>
            <a:pPr algn="l"/>
            <a:r>
              <a:rPr lang="en-US" altLang="zh-CN" sz="2800" b="1" noProof="1">
                <a:latin typeface="微软雅黑" panose="020B0503020204020204" charset="-122"/>
                <a:ea typeface="微软雅黑" panose="020B0503020204020204" charset="-122"/>
              </a:rPr>
              <a:t>3</a:t>
            </a:r>
            <a:r>
              <a:rPr lang="zh-CN" altLang="en-US" sz="2800" b="1" noProof="1">
                <a:latin typeface="微软雅黑" panose="020B0503020204020204" charset="-122"/>
                <a:ea typeface="微软雅黑" panose="020B0503020204020204" charset="-122"/>
              </a:rPr>
              <a:t>、校零</a:t>
            </a:r>
          </a:p>
        </p:txBody>
      </p:sp>
      <p:sp>
        <p:nvSpPr>
          <p:cNvPr id="40" name="文本框 6"/>
          <p:cNvSpPr/>
          <p:nvPr/>
        </p:nvSpPr>
        <p:spPr>
          <a:xfrm>
            <a:off x="901065" y="4765040"/>
            <a:ext cx="2065020" cy="578380"/>
          </a:xfrm>
          <a:prstGeom prst="roundRect">
            <a:avLst>
              <a:gd name="adj" fmla="val 16667"/>
            </a:avLst>
          </a:prstGeom>
          <a:noFill/>
          <a:ln w="19050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>
            <a:spAutoFit/>
          </a:bodyPr>
          <a:lstStyle/>
          <a:p>
            <a:pPr algn="l"/>
            <a:r>
              <a:rPr lang="en-US" altLang="zh-CN" sz="2800" b="1" noProof="1">
                <a:latin typeface="微软雅黑" panose="020B0503020204020204" charset="-122"/>
                <a:ea typeface="微软雅黑" panose="020B0503020204020204" charset="-122"/>
              </a:rPr>
              <a:t>4</a:t>
            </a:r>
            <a:r>
              <a:rPr lang="zh-CN" altLang="en-US" sz="2800" b="1" noProof="1">
                <a:latin typeface="微软雅黑" panose="020B0503020204020204" charset="-122"/>
                <a:ea typeface="微软雅黑" panose="020B0503020204020204" charset="-122"/>
              </a:rPr>
              <a:t>、测量</a:t>
            </a:r>
          </a:p>
        </p:txBody>
      </p:sp>
      <p:sp>
        <p:nvSpPr>
          <p:cNvPr id="41" name="文本框 7"/>
          <p:cNvSpPr/>
          <p:nvPr/>
        </p:nvSpPr>
        <p:spPr>
          <a:xfrm>
            <a:off x="901065" y="5430520"/>
            <a:ext cx="2065020" cy="578380"/>
          </a:xfrm>
          <a:prstGeom prst="roundRect">
            <a:avLst>
              <a:gd name="adj" fmla="val 16667"/>
            </a:avLst>
          </a:prstGeom>
          <a:noFill/>
          <a:ln w="19050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>
            <a:spAutoFit/>
          </a:bodyPr>
          <a:lstStyle/>
          <a:p>
            <a:pPr algn="l"/>
            <a:r>
              <a:rPr lang="en-US" altLang="zh-CN" sz="2800" b="1" noProof="1">
                <a:latin typeface="微软雅黑" panose="020B0503020204020204" charset="-122"/>
                <a:ea typeface="微软雅黑" panose="020B0503020204020204" charset="-122"/>
              </a:rPr>
              <a:t>5</a:t>
            </a:r>
            <a:r>
              <a:rPr lang="zh-CN" altLang="en-US" sz="2800" b="1" noProof="1">
                <a:latin typeface="微软雅黑" panose="020B0503020204020204" charset="-122"/>
                <a:ea typeface="微软雅黑" panose="020B0503020204020204" charset="-122"/>
              </a:rPr>
              <a:t>、读数</a:t>
            </a:r>
          </a:p>
        </p:txBody>
      </p:sp>
      <p:grpSp>
        <p:nvGrpSpPr>
          <p:cNvPr id="43" name="组合 42"/>
          <p:cNvGrpSpPr/>
          <p:nvPr/>
        </p:nvGrpSpPr>
        <p:grpSpPr>
          <a:xfrm>
            <a:off x="336170" y="2215227"/>
            <a:ext cx="295322" cy="210471"/>
            <a:chOff x="435463" y="1226414"/>
            <a:chExt cx="295380" cy="210512"/>
          </a:xfrm>
        </p:grpSpPr>
        <p:sp>
          <p:nvSpPr>
            <p:cNvPr id="44" name="矩形 43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5" name="矩形 4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bldLvl="0" animBg="1"/>
      <p:bldP spid="38" grpId="0" bldLvl="0" animBg="1"/>
      <p:bldP spid="39" grpId="0" bldLvl="0" animBg="1"/>
      <p:bldP spid="40" grpId="0" bldLvl="0" animBg="1"/>
      <p:bldP spid="41" grpId="0" bldLvl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617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901065" y="1025525"/>
            <a:ext cx="267779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弹簧测力计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901065" y="1952625"/>
            <a:ext cx="1866265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/>
              <a:t>使用方法：</a:t>
            </a:r>
          </a:p>
        </p:txBody>
      </p:sp>
      <p:sp>
        <p:nvSpPr>
          <p:cNvPr id="37" name="文本框 3"/>
          <p:cNvSpPr/>
          <p:nvPr/>
        </p:nvSpPr>
        <p:spPr>
          <a:xfrm>
            <a:off x="901065" y="2764155"/>
            <a:ext cx="2745740" cy="578384"/>
          </a:xfrm>
          <a:prstGeom prst="roundRect">
            <a:avLst>
              <a:gd name="adj" fmla="val 16667"/>
            </a:avLst>
          </a:prstGeom>
          <a:noFill/>
          <a:ln w="19050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>
            <a:spAutoFit/>
          </a:bodyPr>
          <a:lstStyle/>
          <a:p>
            <a:pPr algn="l">
              <a:buFont typeface="Arial" panose="020B0604020202020204" pitchFamily="34" charset="0"/>
              <a:buNone/>
              <a:defRPr/>
            </a:pPr>
            <a:r>
              <a:rPr lang="en-US" altLang="zh-CN" sz="2800" b="1" noProof="1"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en-US" sz="2800" b="1" noProof="1">
                <a:latin typeface="微软雅黑" panose="020B0503020204020204" charset="-122"/>
                <a:ea typeface="微软雅黑" panose="020B0503020204020204" charset="-122"/>
              </a:rPr>
              <a:t>、了解量程</a:t>
            </a:r>
          </a:p>
        </p:txBody>
      </p:sp>
      <p:sp>
        <p:nvSpPr>
          <p:cNvPr id="38" name="文本框 4"/>
          <p:cNvSpPr/>
          <p:nvPr/>
        </p:nvSpPr>
        <p:spPr>
          <a:xfrm>
            <a:off x="901065" y="3434080"/>
            <a:ext cx="2677795" cy="578380"/>
          </a:xfrm>
          <a:prstGeom prst="roundRect">
            <a:avLst>
              <a:gd name="adj" fmla="val 16667"/>
            </a:avLst>
          </a:prstGeom>
          <a:noFill/>
          <a:ln w="19050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>
            <a:spAutoFit/>
          </a:bodyPr>
          <a:lstStyle/>
          <a:p>
            <a:pPr algn="l"/>
            <a:r>
              <a:rPr lang="en-US" altLang="zh-CN" sz="2800" b="1" noProof="1"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zh-CN" altLang="en-US" sz="2800" b="1" noProof="1">
                <a:latin typeface="微软雅黑" panose="020B0503020204020204" charset="-122"/>
                <a:ea typeface="微软雅黑" panose="020B0503020204020204" charset="-122"/>
              </a:rPr>
              <a:t>、明确分度值</a:t>
            </a:r>
          </a:p>
        </p:txBody>
      </p:sp>
      <p:sp>
        <p:nvSpPr>
          <p:cNvPr id="39" name="文本框 5"/>
          <p:cNvSpPr/>
          <p:nvPr/>
        </p:nvSpPr>
        <p:spPr>
          <a:xfrm>
            <a:off x="901065" y="4099560"/>
            <a:ext cx="2065020" cy="578380"/>
          </a:xfrm>
          <a:prstGeom prst="roundRect">
            <a:avLst>
              <a:gd name="adj" fmla="val 16667"/>
            </a:avLst>
          </a:prstGeom>
          <a:noFill/>
          <a:ln w="19050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>
            <a:spAutoFit/>
          </a:bodyPr>
          <a:lstStyle/>
          <a:p>
            <a:pPr algn="l"/>
            <a:r>
              <a:rPr lang="en-US" altLang="zh-CN" sz="2800" b="1" noProof="1">
                <a:latin typeface="微软雅黑" panose="020B0503020204020204" charset="-122"/>
                <a:ea typeface="微软雅黑" panose="020B0503020204020204" charset="-122"/>
              </a:rPr>
              <a:t>3</a:t>
            </a:r>
            <a:r>
              <a:rPr lang="zh-CN" altLang="en-US" sz="2800" b="1" noProof="1">
                <a:latin typeface="微软雅黑" panose="020B0503020204020204" charset="-122"/>
                <a:ea typeface="微软雅黑" panose="020B0503020204020204" charset="-122"/>
              </a:rPr>
              <a:t>、校零</a:t>
            </a:r>
          </a:p>
        </p:txBody>
      </p:sp>
      <p:sp>
        <p:nvSpPr>
          <p:cNvPr id="40" name="文本框 6"/>
          <p:cNvSpPr/>
          <p:nvPr/>
        </p:nvSpPr>
        <p:spPr>
          <a:xfrm>
            <a:off x="901065" y="4765040"/>
            <a:ext cx="2065020" cy="578380"/>
          </a:xfrm>
          <a:prstGeom prst="roundRect">
            <a:avLst>
              <a:gd name="adj" fmla="val 16667"/>
            </a:avLst>
          </a:prstGeom>
          <a:noFill/>
          <a:ln w="19050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>
            <a:spAutoFit/>
          </a:bodyPr>
          <a:lstStyle/>
          <a:p>
            <a:pPr algn="l"/>
            <a:r>
              <a:rPr lang="en-US" altLang="zh-CN" sz="2800" b="1" noProof="1">
                <a:latin typeface="微软雅黑" panose="020B0503020204020204" charset="-122"/>
                <a:ea typeface="微软雅黑" panose="020B0503020204020204" charset="-122"/>
              </a:rPr>
              <a:t>4</a:t>
            </a:r>
            <a:r>
              <a:rPr lang="zh-CN" altLang="en-US" sz="2800" b="1" noProof="1">
                <a:latin typeface="微软雅黑" panose="020B0503020204020204" charset="-122"/>
                <a:ea typeface="微软雅黑" panose="020B0503020204020204" charset="-122"/>
              </a:rPr>
              <a:t>、测量</a:t>
            </a:r>
          </a:p>
        </p:txBody>
      </p:sp>
      <p:sp>
        <p:nvSpPr>
          <p:cNvPr id="41" name="文本框 7"/>
          <p:cNvSpPr/>
          <p:nvPr/>
        </p:nvSpPr>
        <p:spPr>
          <a:xfrm>
            <a:off x="901065" y="5430520"/>
            <a:ext cx="2065020" cy="578380"/>
          </a:xfrm>
          <a:prstGeom prst="roundRect">
            <a:avLst>
              <a:gd name="adj" fmla="val 16667"/>
            </a:avLst>
          </a:prstGeom>
          <a:noFill/>
          <a:ln w="19050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>
            <a:spAutoFit/>
          </a:bodyPr>
          <a:lstStyle/>
          <a:p>
            <a:pPr algn="l"/>
            <a:r>
              <a:rPr lang="en-US" altLang="zh-CN" sz="2800" b="1" noProof="1">
                <a:latin typeface="微软雅黑" panose="020B0503020204020204" charset="-122"/>
                <a:ea typeface="微软雅黑" panose="020B0503020204020204" charset="-122"/>
              </a:rPr>
              <a:t>5</a:t>
            </a:r>
            <a:r>
              <a:rPr lang="zh-CN" altLang="en-US" sz="2800" b="1" noProof="1">
                <a:latin typeface="微软雅黑" panose="020B0503020204020204" charset="-122"/>
                <a:ea typeface="微软雅黑" panose="020B0503020204020204" charset="-122"/>
              </a:rPr>
              <a:t>、读数</a:t>
            </a:r>
          </a:p>
        </p:txBody>
      </p:sp>
      <p:grpSp>
        <p:nvGrpSpPr>
          <p:cNvPr id="43" name="组合 42"/>
          <p:cNvGrpSpPr/>
          <p:nvPr/>
        </p:nvGrpSpPr>
        <p:grpSpPr>
          <a:xfrm>
            <a:off x="336170" y="2215227"/>
            <a:ext cx="295322" cy="210471"/>
            <a:chOff x="435463" y="1226414"/>
            <a:chExt cx="295380" cy="210512"/>
          </a:xfrm>
        </p:grpSpPr>
        <p:sp>
          <p:nvSpPr>
            <p:cNvPr id="44" name="矩形 43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5" name="矩形 4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5" name="初二物理八年级物理下册 人教版 2020新版 初中物理8年级物理八年级下册八年级下册8年级下册物理 部编版统编版 课堂教学实验视频_哔哩哔哩_bilibili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804920" y="1765935"/>
            <a:ext cx="7769225" cy="455739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video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617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901065" y="1025525"/>
            <a:ext cx="267779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弹簧测力计</a:t>
            </a:r>
          </a:p>
        </p:txBody>
      </p:sp>
      <p:grpSp>
        <p:nvGrpSpPr>
          <p:cNvPr id="43" name="组合 42"/>
          <p:cNvGrpSpPr/>
          <p:nvPr/>
        </p:nvGrpSpPr>
        <p:grpSpPr>
          <a:xfrm>
            <a:off x="336170" y="1977102"/>
            <a:ext cx="295322" cy="210471"/>
            <a:chOff x="435463" y="1226414"/>
            <a:chExt cx="295380" cy="210512"/>
          </a:xfrm>
        </p:grpSpPr>
        <p:sp>
          <p:nvSpPr>
            <p:cNvPr id="44" name="矩形 43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5" name="矩形 4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901065" y="1852295"/>
            <a:ext cx="290068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其他弹簧测力计</a:t>
            </a:r>
          </a:p>
        </p:txBody>
      </p:sp>
      <p:pic>
        <p:nvPicPr>
          <p:cNvPr id="13" name="图片 12" descr="7-8"/>
          <p:cNvPicPr/>
          <p:nvPr/>
        </p:nvPicPr>
        <p:blipFill>
          <a:blip r:embed="rId2"/>
          <a:srcRect l="11593" t="6269" r="18432" b="6981"/>
          <a:stretch>
            <a:fillRect/>
          </a:stretch>
        </p:blipFill>
        <p:spPr>
          <a:xfrm>
            <a:off x="1042670" y="2628900"/>
            <a:ext cx="1985010" cy="3143885"/>
          </a:xfrm>
          <a:prstGeom prst="rect">
            <a:avLst/>
          </a:prstGeom>
        </p:spPr>
      </p:pic>
      <p:sp>
        <p:nvSpPr>
          <p:cNvPr id="23" name="文本框 22"/>
          <p:cNvSpPr txBox="1"/>
          <p:nvPr/>
        </p:nvSpPr>
        <p:spPr>
          <a:xfrm>
            <a:off x="1138555" y="5982335"/>
            <a:ext cx="17938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/>
              <a:t>管型测力计</a:t>
            </a:r>
          </a:p>
        </p:txBody>
      </p:sp>
      <p:pic>
        <p:nvPicPr>
          <p:cNvPr id="24" name="图片 23" descr="7-9"/>
          <p:cNvPicPr/>
          <p:nvPr/>
        </p:nvPicPr>
        <p:blipFill>
          <a:blip r:embed="rId3"/>
          <a:srcRect l="25610" t="5741" r="19274" b="21944"/>
          <a:stretch>
            <a:fillRect/>
          </a:stretch>
        </p:blipFill>
        <p:spPr>
          <a:xfrm>
            <a:off x="3183890" y="2628900"/>
            <a:ext cx="1985010" cy="3143885"/>
          </a:xfrm>
          <a:prstGeom prst="rect">
            <a:avLst/>
          </a:prstGeom>
        </p:spPr>
      </p:pic>
      <p:sp>
        <p:nvSpPr>
          <p:cNvPr id="27" name="文本框 26"/>
          <p:cNvSpPr txBox="1"/>
          <p:nvPr/>
        </p:nvSpPr>
        <p:spPr>
          <a:xfrm>
            <a:off x="3279775" y="5982335"/>
            <a:ext cx="17938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/>
              <a:t>电子握力器</a:t>
            </a:r>
          </a:p>
        </p:txBody>
      </p:sp>
      <p:pic>
        <p:nvPicPr>
          <p:cNvPr id="29" name="图片 28" descr="7-10"/>
          <p:cNvPicPr>
            <a:picLocks noChangeAspect="1"/>
          </p:cNvPicPr>
          <p:nvPr/>
        </p:nvPicPr>
        <p:blipFill>
          <a:blip r:embed="rId4"/>
          <a:srcRect l="5141" t="7942" r="4582" b="15009"/>
          <a:stretch>
            <a:fillRect/>
          </a:stretch>
        </p:blipFill>
        <p:spPr>
          <a:xfrm>
            <a:off x="6108700" y="937260"/>
            <a:ext cx="3698875" cy="2476500"/>
          </a:xfrm>
          <a:prstGeom prst="rect">
            <a:avLst/>
          </a:prstGeom>
        </p:spPr>
      </p:pic>
      <p:sp>
        <p:nvSpPr>
          <p:cNvPr id="30" name="文本框 29"/>
          <p:cNvSpPr txBox="1"/>
          <p:nvPr/>
        </p:nvSpPr>
        <p:spPr>
          <a:xfrm>
            <a:off x="9807575" y="1244600"/>
            <a:ext cx="48514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/>
              <a:t>机械握力器</a:t>
            </a:r>
          </a:p>
        </p:txBody>
      </p:sp>
      <p:pic>
        <p:nvPicPr>
          <p:cNvPr id="32" name="图片 31" descr="7-11"/>
          <p:cNvPicPr>
            <a:picLocks noChangeAspect="1"/>
          </p:cNvPicPr>
          <p:nvPr/>
        </p:nvPicPr>
        <p:blipFill>
          <a:blip r:embed="rId5"/>
          <a:srcRect l="39090" r="3700" b="10320"/>
          <a:stretch>
            <a:fillRect/>
          </a:stretch>
        </p:blipFill>
        <p:spPr>
          <a:xfrm>
            <a:off x="6108700" y="3565525"/>
            <a:ext cx="1811655" cy="2840355"/>
          </a:xfrm>
          <a:prstGeom prst="rect">
            <a:avLst/>
          </a:prstGeom>
        </p:spPr>
      </p:pic>
      <p:sp>
        <p:nvSpPr>
          <p:cNvPr id="33" name="文本框 32"/>
          <p:cNvSpPr txBox="1"/>
          <p:nvPr/>
        </p:nvSpPr>
        <p:spPr>
          <a:xfrm>
            <a:off x="5589905" y="4215765"/>
            <a:ext cx="51879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/>
              <a:t>托盘秤</a:t>
            </a:r>
          </a:p>
        </p:txBody>
      </p:sp>
      <p:pic>
        <p:nvPicPr>
          <p:cNvPr id="34" name="图片 33" descr="7-12"/>
          <p:cNvPicPr>
            <a:picLocks noChangeAspect="1"/>
          </p:cNvPicPr>
          <p:nvPr/>
        </p:nvPicPr>
        <p:blipFill>
          <a:blip r:embed="rId6"/>
          <a:srcRect l="25400" t="12833" r="25150" b="4617"/>
          <a:stretch>
            <a:fillRect/>
          </a:stretch>
        </p:blipFill>
        <p:spPr>
          <a:xfrm>
            <a:off x="8105775" y="3565525"/>
            <a:ext cx="1701800" cy="2840990"/>
          </a:xfrm>
          <a:prstGeom prst="rect">
            <a:avLst/>
          </a:prstGeom>
        </p:spPr>
      </p:pic>
      <p:sp>
        <p:nvSpPr>
          <p:cNvPr id="35" name="文本框 34"/>
          <p:cNvSpPr txBox="1"/>
          <p:nvPr/>
        </p:nvSpPr>
        <p:spPr>
          <a:xfrm>
            <a:off x="9807575" y="3832225"/>
            <a:ext cx="485140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/>
              <a:t>便携式手提秤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7" grpId="0"/>
      <p:bldP spid="30" grpId="0"/>
      <p:bldP spid="33" grpId="0"/>
      <p:bldP spid="3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845185" y="1668780"/>
            <a:ext cx="9044940" cy="3969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400"/>
              <a:t>1. </a:t>
            </a:r>
            <a:r>
              <a:rPr lang="zh-CN" altLang="en-US" sz="2400"/>
              <a:t>如图所示，一个铁块放在一块薄木板上，关于铁块和木板受力情况的叙述正确的是（　　）</a:t>
            </a:r>
          </a:p>
          <a:p>
            <a:pPr>
              <a:lnSpc>
                <a:spcPct val="150000"/>
              </a:lnSpc>
            </a:pPr>
            <a:endParaRPr lang="en-US" altLang="zh-CN" sz="2400"/>
          </a:p>
          <a:p>
            <a:pPr indent="457200">
              <a:lnSpc>
                <a:spcPct val="150000"/>
              </a:lnSpc>
            </a:pPr>
            <a:r>
              <a:rPr lang="en-US" altLang="zh-CN" sz="2400"/>
              <a:t>A</a:t>
            </a:r>
            <a:r>
              <a:rPr lang="zh-CN" altLang="en-US" sz="2400"/>
              <a:t>．铁块受到向上的弹力是因为铁块发生了弹性形变</a:t>
            </a:r>
          </a:p>
          <a:p>
            <a:pPr indent="457200">
              <a:lnSpc>
                <a:spcPct val="150000"/>
              </a:lnSpc>
            </a:pPr>
            <a:r>
              <a:rPr lang="en-US" altLang="zh-CN" sz="2400"/>
              <a:t>B</a:t>
            </a:r>
            <a:r>
              <a:rPr lang="zh-CN" altLang="en-US" sz="2400"/>
              <a:t>．木板受到向下的弹力是因为木板发生了弹性形变</a:t>
            </a:r>
          </a:p>
          <a:p>
            <a:pPr indent="457200">
              <a:lnSpc>
                <a:spcPct val="150000"/>
              </a:lnSpc>
            </a:pPr>
            <a:r>
              <a:rPr lang="en-US" altLang="zh-CN" sz="2400"/>
              <a:t>C</a:t>
            </a:r>
            <a:r>
              <a:rPr lang="zh-CN" altLang="en-US" sz="2400"/>
              <a:t>．铁块受到向上的弹力是因为木板发生了弹性形变</a:t>
            </a:r>
          </a:p>
          <a:p>
            <a:pPr indent="457200">
              <a:lnSpc>
                <a:spcPct val="150000"/>
              </a:lnSpc>
            </a:pPr>
            <a:r>
              <a:rPr lang="en-US" altLang="zh-CN" sz="2400"/>
              <a:t>D</a:t>
            </a:r>
            <a:r>
              <a:rPr lang="zh-CN" altLang="en-US" sz="2400"/>
              <a:t>．木板受到向上的弹力是因为铁块发生了弹性形变</a:t>
            </a:r>
          </a:p>
        </p:txBody>
      </p:sp>
      <p:pic>
        <p:nvPicPr>
          <p:cNvPr id="100007" name="图片 100007" descr="@@@179209bc-dc20-4152-908a-2fb39c32f21c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9000" y="4196080"/>
            <a:ext cx="3484880" cy="225361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3704590" y="2323465"/>
            <a:ext cx="5848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>
                <a:solidFill>
                  <a:srgbClr val="FF0000"/>
                </a:solidFill>
              </a:rPr>
              <a:t>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845185" y="1668780"/>
            <a:ext cx="6729095" cy="3322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/>
              <a:t>2.</a:t>
            </a:r>
            <a:r>
              <a:rPr lang="en-US" altLang="zh-CN" sz="2800"/>
              <a:t> </a:t>
            </a:r>
            <a:r>
              <a:rPr lang="zh-CN" altLang="en-US" sz="2800"/>
              <a:t>按要求填空。</a:t>
            </a:r>
          </a:p>
          <a:p>
            <a:pPr>
              <a:lnSpc>
                <a:spcPct val="150000"/>
              </a:lnSpc>
            </a:pPr>
            <a:r>
              <a:rPr lang="en-US" altLang="zh-CN" sz="2800"/>
              <a:t>(1)</a:t>
            </a:r>
            <a:r>
              <a:rPr lang="zh-CN" altLang="en-US" sz="2800"/>
              <a:t>图甲所示的弹簧测力计的量程是</a:t>
            </a:r>
            <a:r>
              <a:rPr lang="en-US" altLang="zh-CN" sz="2800" u="sng"/>
              <a:t>          </a:t>
            </a:r>
            <a:r>
              <a:rPr lang="en-US" altLang="zh-CN" sz="2800"/>
              <a:t>N</a:t>
            </a:r>
            <a:r>
              <a:rPr lang="zh-CN" altLang="en-US" sz="2800"/>
              <a:t>，读数是</a:t>
            </a:r>
            <a:r>
              <a:rPr lang="en-US" altLang="zh-CN" sz="2800" u="sng"/>
              <a:t>        </a:t>
            </a:r>
            <a:r>
              <a:rPr lang="en-US" altLang="zh-CN" sz="2800"/>
              <a:t>N</a:t>
            </a:r>
            <a:r>
              <a:rPr lang="zh-CN" altLang="en-US" sz="2800"/>
              <a:t>。</a:t>
            </a:r>
          </a:p>
          <a:p>
            <a:pPr>
              <a:lnSpc>
                <a:spcPct val="150000"/>
              </a:lnSpc>
            </a:pPr>
            <a:r>
              <a:rPr lang="en-US" altLang="zh-CN" sz="2800"/>
              <a:t>(2)</a:t>
            </a:r>
            <a:r>
              <a:rPr lang="zh-CN" altLang="en-US" sz="2800"/>
              <a:t>如图乙所示，圆筒测力计的分度值为</a:t>
            </a:r>
          </a:p>
          <a:p>
            <a:pPr>
              <a:lnSpc>
                <a:spcPct val="150000"/>
              </a:lnSpc>
            </a:pPr>
            <a:r>
              <a:rPr lang="en-US" altLang="zh-CN" sz="2800" u="sng"/>
              <a:t>        </a:t>
            </a:r>
            <a:r>
              <a:rPr lang="en-US" altLang="zh-CN" sz="2800"/>
              <a:t>N</a:t>
            </a:r>
            <a:r>
              <a:rPr lang="zh-CN" altLang="en-US" sz="2800"/>
              <a:t>；此时，该测力计的读数是</a:t>
            </a:r>
            <a:r>
              <a:rPr lang="en-US" altLang="zh-CN" sz="2800" u="sng"/>
              <a:t>        </a:t>
            </a:r>
            <a:r>
              <a:rPr lang="en-US" altLang="zh-CN" sz="2800"/>
              <a:t>N</a:t>
            </a:r>
            <a:r>
              <a:rPr lang="zh-CN" altLang="en-US" sz="2800"/>
              <a:t>。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6233795" y="2450465"/>
            <a:ext cx="10007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>
                <a:solidFill>
                  <a:srgbClr val="FF0000"/>
                </a:solidFill>
              </a:rPr>
              <a:t>0~5</a:t>
            </a:r>
          </a:p>
        </p:txBody>
      </p:sp>
      <p:pic>
        <p:nvPicPr>
          <p:cNvPr id="100017" name="图片 100017" descr="@@@367ba640-cd49-41d9-ba21-3c8316cb503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3990" y="1406525"/>
            <a:ext cx="3406775" cy="462724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1979930" y="3034030"/>
            <a:ext cx="84645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>
                <a:solidFill>
                  <a:srgbClr val="FF0000"/>
                </a:solidFill>
              </a:rPr>
              <a:t>2.2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740410" y="4321810"/>
            <a:ext cx="11607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>
                <a:solidFill>
                  <a:srgbClr val="FF0000"/>
                </a:solidFill>
              </a:rPr>
              <a:t>0.1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6013450" y="4389755"/>
            <a:ext cx="95059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>
                <a:solidFill>
                  <a:srgbClr val="FF0000"/>
                </a:solidFill>
              </a:rPr>
              <a:t>1.5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1263650" y="1668780"/>
            <a:ext cx="9800590" cy="3322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/>
              <a:t>3. </a:t>
            </a:r>
            <a:r>
              <a:rPr lang="zh-CN" altLang="en-US" sz="2800"/>
              <a:t>关于弹簧测力计的使用的方法中，小李说法错误的是（　　）</a:t>
            </a:r>
            <a:r>
              <a:rPr lang="en-US" altLang="zh-CN" sz="2800"/>
              <a:t>  </a:t>
            </a:r>
          </a:p>
          <a:p>
            <a:pPr>
              <a:lnSpc>
                <a:spcPct val="150000"/>
              </a:lnSpc>
            </a:pPr>
            <a:r>
              <a:rPr lang="en-US" altLang="zh-CN" sz="2800"/>
              <a:t>    A</a:t>
            </a:r>
            <a:r>
              <a:rPr lang="zh-CN" altLang="en-US" sz="2800"/>
              <a:t>．用弹簧测力计测量之前将指针调零</a:t>
            </a:r>
          </a:p>
          <a:p>
            <a:pPr>
              <a:lnSpc>
                <a:spcPct val="150000"/>
              </a:lnSpc>
            </a:pPr>
            <a:r>
              <a:rPr lang="en-US" altLang="zh-CN" sz="2800"/>
              <a:t>    B</a:t>
            </a:r>
            <a:r>
              <a:rPr lang="zh-CN" altLang="en-US" sz="2800"/>
              <a:t>．被测力的大小不允许超过测力计的量程</a:t>
            </a:r>
          </a:p>
          <a:p>
            <a:pPr>
              <a:lnSpc>
                <a:spcPct val="150000"/>
              </a:lnSpc>
            </a:pPr>
            <a:r>
              <a:rPr lang="en-US" altLang="zh-CN" sz="2800"/>
              <a:t>    C</a:t>
            </a:r>
            <a:r>
              <a:rPr lang="zh-CN" altLang="en-US" sz="2800"/>
              <a:t>．测量时指针不要与外壳接触</a:t>
            </a:r>
          </a:p>
          <a:p>
            <a:pPr>
              <a:lnSpc>
                <a:spcPct val="150000"/>
              </a:lnSpc>
            </a:pPr>
            <a:r>
              <a:rPr lang="en-US" altLang="zh-CN" sz="2800"/>
              <a:t>    D</a:t>
            </a:r>
            <a:r>
              <a:rPr lang="zh-CN" altLang="en-US" sz="2800"/>
              <a:t>．弹簧测力计只能测竖直方向的力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10323830" y="1831340"/>
            <a:ext cx="5848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>
                <a:solidFill>
                  <a:srgbClr val="FF0000"/>
                </a:solidFill>
              </a:rPr>
              <a:t>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/>
          <p:cNvSpPr txBox="1"/>
          <p:nvPr/>
        </p:nvSpPr>
        <p:spPr>
          <a:xfrm>
            <a:off x="3037840" y="2148840"/>
            <a:ext cx="2486660" cy="578444"/>
          </a:xfrm>
          <a:prstGeom prst="round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弹力</a:t>
            </a:r>
          </a:p>
        </p:txBody>
      </p:sp>
      <p:sp>
        <p:nvSpPr>
          <p:cNvPr id="25" name="文本框 24"/>
          <p:cNvSpPr txBox="1"/>
          <p:nvPr/>
        </p:nvSpPr>
        <p:spPr>
          <a:xfrm>
            <a:off x="6752590" y="1400810"/>
            <a:ext cx="3611880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弹性形变及塑性形变</a:t>
            </a:r>
          </a:p>
        </p:txBody>
      </p:sp>
      <p:sp>
        <p:nvSpPr>
          <p:cNvPr id="2" name="圆角矩形 1"/>
          <p:cNvSpPr/>
          <p:nvPr/>
        </p:nvSpPr>
        <p:spPr>
          <a:xfrm>
            <a:off x="1093470" y="2683510"/>
            <a:ext cx="716280" cy="2376805"/>
          </a:xfrm>
          <a:prstGeom prst="roundRect">
            <a:avLst/>
          </a:prstGeom>
          <a:solidFill>
            <a:srgbClr val="036EB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3600"/>
              <a:t>弹力</a:t>
            </a:r>
          </a:p>
        </p:txBody>
      </p:sp>
      <p:sp>
        <p:nvSpPr>
          <p:cNvPr id="14" name="左大括号 13"/>
          <p:cNvSpPr/>
          <p:nvPr/>
        </p:nvSpPr>
        <p:spPr>
          <a:xfrm>
            <a:off x="1986915" y="2442845"/>
            <a:ext cx="906145" cy="2858770"/>
          </a:xfrm>
          <a:prstGeom prst="leftBrace">
            <a:avLst/>
          </a:prstGeom>
          <a:ln w="28575">
            <a:solidFill>
              <a:srgbClr val="036EB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左大括号 7"/>
          <p:cNvSpPr/>
          <p:nvPr/>
        </p:nvSpPr>
        <p:spPr>
          <a:xfrm>
            <a:off x="5786755" y="1658620"/>
            <a:ext cx="876935" cy="1568450"/>
          </a:xfrm>
          <a:prstGeom prst="leftBrace">
            <a:avLst/>
          </a:prstGeom>
          <a:noFill/>
          <a:ln w="28575">
            <a:solidFill>
              <a:srgbClr val="036EB8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BDD7EE"/>
                </a:solidFill>
              </a14:hiddenFill>
            </a:ext>
          </a:ex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en-US" altLang="zh-CN"/>
              <a:t>                                         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3034030" y="4954270"/>
            <a:ext cx="2486660" cy="578844"/>
          </a:xfrm>
          <a:prstGeom prst="round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弹簧测力计</a:t>
            </a:r>
          </a:p>
        </p:txBody>
      </p:sp>
      <p:sp>
        <p:nvSpPr>
          <p:cNvPr id="6" name="左大括号 5"/>
          <p:cNvSpPr/>
          <p:nvPr/>
        </p:nvSpPr>
        <p:spPr>
          <a:xfrm>
            <a:off x="5786755" y="4440555"/>
            <a:ext cx="718820" cy="1647825"/>
          </a:xfrm>
          <a:prstGeom prst="leftBrace">
            <a:avLst/>
          </a:prstGeom>
          <a:noFill/>
          <a:ln w="28575">
            <a:solidFill>
              <a:srgbClr val="036EB8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BDD7EE"/>
                </a:solidFill>
              </a14:hiddenFill>
            </a:ext>
          </a:ex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752590" y="2177415"/>
            <a:ext cx="2763520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定义、产生条件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6665595" y="4173855"/>
            <a:ext cx="2186940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原理及构造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6663690" y="4987290"/>
            <a:ext cx="2186940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使用方法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6752590" y="2953385"/>
            <a:ext cx="2099945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弹力的种类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6663690" y="5800725"/>
            <a:ext cx="2851785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其他弹簧测力计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0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ldLvl="0" animBg="1"/>
      <p:bldP spid="25" grpId="0" bldLvl="0" animBg="1"/>
      <p:bldP spid="8" grpId="0" bldLvl="0" animBg="1"/>
      <p:bldP spid="3" grpId="0" bldLvl="0" animBg="1"/>
      <p:bldP spid="6" grpId="0" bldLvl="0" animBg="1"/>
      <p:bldP spid="4" grpId="0" bldLvl="0" animBg="1"/>
      <p:bldP spid="7" grpId="0" bldLvl="0" animBg="1"/>
      <p:bldP spid="11" grpId="0" bldLvl="0" animBg="1"/>
      <p:bldP spid="10" grpId="0" bldLvl="0" animBg="1"/>
      <p:bldP spid="9" grpId="0" bldLvl="0" animBg="1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ESOURCE_RECORD_KEY" val="{&quot;10&quot;:[19995244],&quot;65&quot;:[20205081]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  <p:tag name="RESOURCE_RECORD_KEY" val="{&quot;10&quot;:[19995244],&quot;65&quot;:[20205081]}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heme/theme1.xml><?xml version="1.0" encoding="utf-8"?>
<a:theme xmlns:a="http://schemas.openxmlformats.org/drawingml/2006/main" name="木牍原创课件-封面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木牍原创课件-目录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字体">
      <a:majorFont>
        <a:latin typeface="Arial"/>
        <a:ea typeface="微软雅黑"/>
        <a:cs typeface=""/>
      </a:majorFont>
      <a:minorFont>
        <a:latin typeface="Times New Roman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木牍原创课件-内文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字体">
      <a:majorFont>
        <a:latin typeface="Arial"/>
        <a:ea typeface="微软雅黑"/>
        <a:cs typeface=""/>
      </a:majorFont>
      <a:minorFont>
        <a:latin typeface="Times New Roman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707</Words>
  <Application>Microsoft Office PowerPoint</Application>
  <PresentationFormat>宽屏</PresentationFormat>
  <Paragraphs>124</Paragraphs>
  <Slides>20</Slides>
  <Notes>3</Notes>
  <HiddenSlides>0</HiddenSlides>
  <MMClips>2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20</vt:i4>
      </vt:variant>
    </vt:vector>
  </HeadingPairs>
  <TitlesOfParts>
    <vt:vector size="28" baseType="lpstr">
      <vt:lpstr>微软雅黑</vt:lpstr>
      <vt:lpstr>Times New Roman</vt:lpstr>
      <vt:lpstr>Arial</vt:lpstr>
      <vt:lpstr>Calibri</vt:lpstr>
      <vt:lpstr>宋体</vt:lpstr>
      <vt:lpstr>木牍原创课件-封面</vt:lpstr>
      <vt:lpstr>木牍原创课件-目录</vt:lpstr>
      <vt:lpstr>木牍原创课件-内文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Administrator</dc:creator>
  <cp:lastModifiedBy>Administrator</cp:lastModifiedBy>
  <cp:revision>2</cp:revision>
  <dcterms:created xsi:type="dcterms:W3CDTF">2019-06-19T02:08:00Z</dcterms:created>
  <dcterms:modified xsi:type="dcterms:W3CDTF">2025-03-03T08:19:37Z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2052-12.1.0.19770</vt:lpwstr>
  </property>
  <property fmtid="{D5CDD505-2E9C-101B-9397-08002B2CF9AE}" pid="3" name="ICV">
    <vt:lpwstr>BDCA6CC7CC9A40ECAF8CDAC1377E0517_11</vt:lpwstr>
  </property>
</Properties>
</file>