
<file path=[Content_Types].xml><?xml version="1.0" encoding="utf-8"?>
<Types xmlns="http://schemas.openxmlformats.org/package/2006/content-types">
  <Default Extension="fntdata" ContentType="application/x-fontdata"/>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52" r:id="rId2"/>
    <p:sldMasterId id="2147483655" r:id="rId3"/>
  </p:sldMasterIdLst>
  <p:notesMasterIdLst>
    <p:notesMasterId r:id="rId30"/>
  </p:notesMasterIdLst>
  <p:handoutMasterIdLst>
    <p:handoutMasterId r:id="rId31"/>
  </p:handoutMasterIdLst>
  <p:sldIdLst>
    <p:sldId id="256" r:id="rId4"/>
    <p:sldId id="257" r:id="rId5"/>
    <p:sldId id="258" r:id="rId6"/>
    <p:sldId id="259" r:id="rId7"/>
    <p:sldId id="260" r:id="rId8"/>
    <p:sldId id="261" r:id="rId9"/>
    <p:sldId id="262" r:id="rId10"/>
    <p:sldId id="264" r:id="rId11"/>
    <p:sldId id="263" r:id="rId12"/>
    <p:sldId id="265" r:id="rId13"/>
    <p:sldId id="266" r:id="rId14"/>
    <p:sldId id="267" r:id="rId15"/>
    <p:sldId id="268" r:id="rId16"/>
    <p:sldId id="269" r:id="rId17"/>
    <p:sldId id="270" r:id="rId18"/>
    <p:sldId id="271" r:id="rId19"/>
    <p:sldId id="272" r:id="rId20"/>
    <p:sldId id="273" r:id="rId21"/>
    <p:sldId id="274" r:id="rId22"/>
    <p:sldId id="277" r:id="rId23"/>
    <p:sldId id="278" r:id="rId24"/>
    <p:sldId id="276" r:id="rId25"/>
    <p:sldId id="275" r:id="rId26"/>
    <p:sldId id="280" r:id="rId27"/>
    <p:sldId id="281" r:id="rId28"/>
    <p:sldId id="282" r:id="rId29"/>
  </p:sldIdLst>
  <p:sldSz cx="12192000" cy="6858000"/>
  <p:notesSz cx="6858000" cy="9144000"/>
  <p:embeddedFontLst>
    <p:embeddedFont>
      <p:font typeface="微软雅黑" panose="020B0503020204020204" pitchFamily="34" charset="-122"/>
      <p:regular r:id="rId32"/>
      <p:bold r:id="rId33"/>
    </p:embeddedFont>
  </p:embeddedFontLst>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53" userDrawn="1">
          <p15:clr>
            <a:srgbClr val="A4A3A4"/>
          </p15:clr>
        </p15:guide>
        <p15:guide id="2" pos="3787"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 id="5" name="作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86" d="100"/>
          <a:sy n="86" d="100"/>
        </p:scale>
        <p:origin x="614" y="72"/>
      </p:cViewPr>
      <p:guideLst>
        <p:guide orient="horz" pos="2253"/>
        <p:guide pos="3787"/>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21" Type="http://schemas.openxmlformats.org/officeDocument/2006/relationships/slide" Target="slides/slide18.xml"/><Relationship Id="rId34" Type="http://schemas.openxmlformats.org/officeDocument/2006/relationships/tags" Target="tags/tag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commentAuthors" Target="commentAuthors.xml"/><Relationship Id="rId8" Type="http://schemas.openxmlformats.org/officeDocument/2006/relationships/slide" Target="slides/slide5.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2025/3/12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2025/3/12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木牍原创课件-封面">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63DB197-84B0-484E-9C0F-88358ECCB797}" type="datetimeFigureOut">
              <a:rPr lang="zh-CN" altLang="en-US" smtClean="0"/>
              <a:t>2025/3/12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077DA78-E013-4A8C-AD75-63A150561B10}"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t>2025/3/12</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木牍原创课件-目录">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t>2025/3/12</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木牍原创课件-前言">
    <p:bg>
      <p:bgPr>
        <a:blipFill rotWithShape="1">
          <a:blip r:embed="rId2">
            <a:alphaModFix amt="14000"/>
          </a:blip>
          <a:tile tx="0" ty="0" sx="100000" sy="100000" flip="none" algn="tl"/>
        </a:blipFill>
        <a:effectLst/>
      </p:bgPr>
    </p:bg>
    <p:spTree>
      <p:nvGrpSpPr>
        <p:cNvPr id="1" name=""/>
        <p:cNvGrpSpPr/>
        <p:nvPr/>
      </p:nvGrpSpPr>
      <p:grpSpPr>
        <a:xfrm>
          <a:off x="0" y="0"/>
          <a:ext cx="0" cy="0"/>
          <a:chOff x="0" y="0"/>
          <a:chExt cx="0" cy="0"/>
        </a:xfrm>
      </p:grpSpPr>
      <p:sp>
        <p:nvSpPr>
          <p:cNvPr id="2" name="文本框 1"/>
          <p:cNvSpPr txBox="1"/>
          <p:nvPr userDrawn="1"/>
        </p:nvSpPr>
        <p:spPr>
          <a:xfrm>
            <a:off x="467982" y="28888"/>
            <a:ext cx="1398117" cy="542925"/>
          </a:xfrm>
          <a:prstGeom prst="rect">
            <a:avLst/>
          </a:prstGeom>
          <a:noFill/>
        </p:spPr>
        <p:txBody>
          <a:bodyPr wrap="square" rtlCol="0">
            <a:spAutoFit/>
          </a:bodyPr>
          <a:lstStyle/>
          <a:p>
            <a:pPr algn="ctr"/>
            <a:r>
              <a:rPr lang="zh-CN" altLang="en-US" sz="2935" b="1">
                <a:solidFill>
                  <a:schemeClr val="bg1"/>
                </a:solidFill>
              </a:rPr>
              <a:t>前</a:t>
            </a:r>
            <a:r>
              <a:rPr lang="en-US" altLang="zh-CN" sz="2935" b="1">
                <a:solidFill>
                  <a:schemeClr val="bg1"/>
                </a:solidFill>
              </a:rPr>
              <a:t>  </a:t>
            </a:r>
            <a:r>
              <a:rPr lang="zh-CN" altLang="en-US" sz="2935" b="1">
                <a:solidFill>
                  <a:schemeClr val="bg1"/>
                </a:solidFill>
              </a:rPr>
              <a:t>言</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木牍原创课件-导入新课">
    <p:bg>
      <p:bgPr>
        <a:blipFill rotWithShape="1">
          <a:blip r:embed="rId2">
            <a:alphaModFix amt="14000"/>
          </a:blip>
          <a:tile tx="0" ty="0" sx="100000" sy="100000" flip="none" algn="tl"/>
        </a:blipFill>
        <a:effectLst/>
      </p:bgPr>
    </p:bg>
    <p:spTree>
      <p:nvGrpSpPr>
        <p:cNvPr id="1" name=""/>
        <p:cNvGrpSpPr/>
        <p:nvPr/>
      </p:nvGrpSpPr>
      <p:grpSpPr>
        <a:xfrm>
          <a:off x="0" y="0"/>
          <a:ext cx="0" cy="0"/>
          <a:chOff x="0" y="0"/>
          <a:chExt cx="0" cy="0"/>
        </a:xfrm>
      </p:grpSpPr>
      <p:sp>
        <p:nvSpPr>
          <p:cNvPr id="2" name="文本框 1"/>
          <p:cNvSpPr txBox="1"/>
          <p:nvPr userDrawn="1"/>
        </p:nvSpPr>
        <p:spPr>
          <a:xfrm>
            <a:off x="-9907" y="28888"/>
            <a:ext cx="2343988" cy="542925"/>
          </a:xfrm>
          <a:prstGeom prst="rect">
            <a:avLst/>
          </a:prstGeom>
          <a:noFill/>
        </p:spPr>
        <p:txBody>
          <a:bodyPr wrap="square" rtlCol="0">
            <a:spAutoFit/>
          </a:bodyPr>
          <a:lstStyle/>
          <a:p>
            <a:pPr algn="ctr"/>
            <a:r>
              <a:rPr lang="zh-CN" sz="2935" b="1">
                <a:solidFill>
                  <a:schemeClr val="bg1"/>
                </a:solidFill>
              </a:rPr>
              <a:t>导入新课</a:t>
            </a:r>
            <a:endParaRPr lang="en-US" altLang="zh-CN" sz="2935" b="1">
              <a:solidFill>
                <a:schemeClr val="bg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木牍原创课件-讲授新课">
    <p:bg>
      <p:bgPr>
        <a:blipFill rotWithShape="1">
          <a:blip r:embed="rId2">
            <a:alphaModFix amt="14000"/>
          </a:blip>
          <a:tile tx="0" ty="0" sx="100000" sy="100000" flip="none" algn="tl"/>
        </a:blipFill>
        <a:effectLst/>
      </p:bgPr>
    </p:bg>
    <p:spTree>
      <p:nvGrpSpPr>
        <p:cNvPr id="1" name=""/>
        <p:cNvGrpSpPr/>
        <p:nvPr/>
      </p:nvGrpSpPr>
      <p:grpSpPr>
        <a:xfrm>
          <a:off x="0" y="0"/>
          <a:ext cx="0" cy="0"/>
          <a:chOff x="0" y="0"/>
          <a:chExt cx="0" cy="0"/>
        </a:xfrm>
      </p:grpSpPr>
      <p:sp>
        <p:nvSpPr>
          <p:cNvPr id="3" name="文本框 2"/>
          <p:cNvSpPr txBox="1"/>
          <p:nvPr userDrawn="1"/>
        </p:nvSpPr>
        <p:spPr>
          <a:xfrm>
            <a:off x="-9907" y="28888"/>
            <a:ext cx="2343988" cy="542925"/>
          </a:xfrm>
          <a:prstGeom prst="rect">
            <a:avLst/>
          </a:prstGeom>
          <a:noFill/>
        </p:spPr>
        <p:txBody>
          <a:bodyPr wrap="square" rtlCol="0">
            <a:spAutoFit/>
          </a:bodyPr>
          <a:lstStyle/>
          <a:p>
            <a:pPr algn="ctr"/>
            <a:r>
              <a:rPr lang="zh-CN" sz="2935" b="1">
                <a:solidFill>
                  <a:schemeClr val="bg1"/>
                </a:solidFill>
              </a:rPr>
              <a:t>讲授新课</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木牍原创课件-习题解析">
    <p:bg>
      <p:bgPr>
        <a:blipFill rotWithShape="1">
          <a:blip r:embed="rId2">
            <a:alphaModFix amt="14000"/>
          </a:blip>
          <a:tile tx="0" ty="0" sx="100000" sy="100000" flip="none" algn="tl"/>
        </a:blipFill>
        <a:effectLst/>
      </p:bgPr>
    </p:bg>
    <p:spTree>
      <p:nvGrpSpPr>
        <p:cNvPr id="1" name=""/>
        <p:cNvGrpSpPr/>
        <p:nvPr/>
      </p:nvGrpSpPr>
      <p:grpSpPr>
        <a:xfrm>
          <a:off x="0" y="0"/>
          <a:ext cx="0" cy="0"/>
          <a:chOff x="0" y="0"/>
          <a:chExt cx="0" cy="0"/>
        </a:xfrm>
      </p:grpSpPr>
      <p:sp>
        <p:nvSpPr>
          <p:cNvPr id="3" name="文本框 2"/>
          <p:cNvSpPr txBox="1"/>
          <p:nvPr userDrawn="1"/>
        </p:nvSpPr>
        <p:spPr>
          <a:xfrm>
            <a:off x="-9907" y="28888"/>
            <a:ext cx="2343988" cy="542925"/>
          </a:xfrm>
          <a:prstGeom prst="rect">
            <a:avLst/>
          </a:prstGeom>
          <a:noFill/>
        </p:spPr>
        <p:txBody>
          <a:bodyPr wrap="square" rtlCol="0">
            <a:spAutoFit/>
          </a:bodyPr>
          <a:lstStyle/>
          <a:p>
            <a:pPr algn="ctr"/>
            <a:r>
              <a:rPr lang="zh-CN" sz="2935" b="1">
                <a:solidFill>
                  <a:schemeClr val="bg1"/>
                </a:solidFill>
              </a:rPr>
              <a:t>习题解析</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木牍原创课件-课堂小结">
    <p:bg>
      <p:bgPr>
        <a:blipFill rotWithShape="1">
          <a:blip r:embed="rId2">
            <a:alphaModFix amt="14000"/>
          </a:blip>
          <a:tile tx="0" ty="0" sx="100000" sy="100000" flip="none" algn="tl"/>
        </a:blipFill>
        <a:effectLst/>
      </p:bgPr>
    </p:bg>
    <p:spTree>
      <p:nvGrpSpPr>
        <p:cNvPr id="1" name=""/>
        <p:cNvGrpSpPr/>
        <p:nvPr/>
      </p:nvGrpSpPr>
      <p:grpSpPr>
        <a:xfrm>
          <a:off x="0" y="0"/>
          <a:ext cx="0" cy="0"/>
          <a:chOff x="0" y="0"/>
          <a:chExt cx="0" cy="0"/>
        </a:xfrm>
      </p:grpSpPr>
      <p:sp>
        <p:nvSpPr>
          <p:cNvPr id="3" name="文本框 2"/>
          <p:cNvSpPr txBox="1"/>
          <p:nvPr userDrawn="1"/>
        </p:nvSpPr>
        <p:spPr>
          <a:xfrm>
            <a:off x="-9907" y="28888"/>
            <a:ext cx="2343988" cy="542925"/>
          </a:xfrm>
          <a:prstGeom prst="rect">
            <a:avLst/>
          </a:prstGeom>
          <a:noFill/>
        </p:spPr>
        <p:txBody>
          <a:bodyPr wrap="square" rtlCol="0">
            <a:spAutoFit/>
          </a:bodyPr>
          <a:lstStyle/>
          <a:p>
            <a:pPr algn="ctr"/>
            <a:r>
              <a:rPr lang="zh-CN" sz="2935" b="1">
                <a:solidFill>
                  <a:schemeClr val="bg1"/>
                </a:solidFill>
              </a:rPr>
              <a:t>课堂小结</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木牍原创课件-空白">
    <p:bg>
      <p:bgPr>
        <a:blipFill rotWithShape="1">
          <a:blip r:embed="rId2">
            <a:alphaModFix amt="14000"/>
          </a:blip>
          <a:tile tx="0" ty="0" sx="100000" sy="100000" flip="none" algn="tl"/>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木牍原创课件-本节要点">
    <p:bg>
      <p:bgPr>
        <a:blipFill rotWithShape="1">
          <a:blip r:embed="rId2">
            <a:alphaModFix amt="14000"/>
          </a:blip>
          <a:tile tx="0" ty="0" sx="100000" sy="100000" flip="none" algn="tl"/>
        </a:blipFill>
        <a:effectLst/>
      </p:bgPr>
    </p:bg>
    <p:spTree>
      <p:nvGrpSpPr>
        <p:cNvPr id="1" name=""/>
        <p:cNvGrpSpPr/>
        <p:nvPr/>
      </p:nvGrpSpPr>
      <p:grpSpPr>
        <a:xfrm>
          <a:off x="0" y="0"/>
          <a:ext cx="0" cy="0"/>
          <a:chOff x="0" y="0"/>
          <a:chExt cx="0" cy="0"/>
        </a:xfrm>
      </p:grpSpPr>
      <p:sp>
        <p:nvSpPr>
          <p:cNvPr id="3" name="文本框 2"/>
          <p:cNvSpPr txBox="1"/>
          <p:nvPr userDrawn="1"/>
        </p:nvSpPr>
        <p:spPr>
          <a:xfrm>
            <a:off x="-9907" y="28888"/>
            <a:ext cx="2343988" cy="542925"/>
          </a:xfrm>
          <a:prstGeom prst="rect">
            <a:avLst/>
          </a:prstGeom>
          <a:noFill/>
        </p:spPr>
        <p:txBody>
          <a:bodyPr wrap="square" rtlCol="0">
            <a:spAutoFit/>
          </a:bodyPr>
          <a:lstStyle/>
          <a:p>
            <a:pPr algn="ctr"/>
            <a:r>
              <a:rPr lang="zh-CN" altLang="en-US" sz="2935" b="1">
                <a:solidFill>
                  <a:schemeClr val="bg1"/>
                </a:solidFill>
              </a:rPr>
              <a:t>本节要点</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t>2025/3/12</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7" Type="http://schemas.openxmlformats.org/officeDocument/2006/relationships/image" Target="../media/image4.sv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10" Type="http://schemas.openxmlformats.org/officeDocument/2006/relationships/image" Target="../media/image2.jpeg"/><Relationship Id="rId4" Type="http://schemas.openxmlformats.org/officeDocument/2006/relationships/slideLayout" Target="../slideLayouts/slideLayout9.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0" name="矩形 169"/>
          <p:cNvSpPr/>
          <p:nvPr userDrawn="1"/>
        </p:nvSpPr>
        <p:spPr>
          <a:xfrm>
            <a:off x="0" y="1303655"/>
            <a:ext cx="12192000" cy="4018280"/>
          </a:xfrm>
          <a:prstGeom prst="rect">
            <a:avLst/>
          </a:prstGeom>
          <a:solidFill>
            <a:srgbClr val="008D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cs typeface="+mn-ea"/>
              <a:sym typeface="+mn-lt"/>
            </a:endParaRPr>
          </a:p>
        </p:txBody>
      </p:sp>
      <p:pic>
        <p:nvPicPr>
          <p:cNvPr id="227" name="图片 226" descr="C:/Users/Administrator/Desktop/依据新课标编写-02.png依据新课标编写-02"/>
          <p:cNvPicPr>
            <a:picLocks noChangeAspect="1"/>
          </p:cNvPicPr>
          <p:nvPr userDrawn="1"/>
        </p:nvPicPr>
        <p:blipFill>
          <a:blip r:embed="rId5"/>
          <a:srcRect/>
          <a:stretch>
            <a:fillRect/>
          </a:stretch>
        </p:blipFill>
        <p:spPr>
          <a:xfrm>
            <a:off x="8703310" y="196850"/>
            <a:ext cx="2861310" cy="687705"/>
          </a:xfrm>
          <a:prstGeom prst="rect">
            <a:avLst/>
          </a:prstGeom>
        </p:spPr>
      </p:pic>
      <p:sp>
        <p:nvSpPr>
          <p:cNvPr id="242" name="文本框 241"/>
          <p:cNvSpPr txBox="1"/>
          <p:nvPr userDrawn="1"/>
        </p:nvSpPr>
        <p:spPr>
          <a:xfrm>
            <a:off x="7773670" y="5741035"/>
            <a:ext cx="1131570" cy="542925"/>
          </a:xfrm>
          <a:prstGeom prst="rect">
            <a:avLst/>
          </a:prstGeom>
          <a:noFill/>
        </p:spPr>
        <p:txBody>
          <a:bodyPr wrap="square" rtlCol="0">
            <a:spAutoFit/>
          </a:bodyPr>
          <a:lstStyle/>
          <a:p>
            <a:pPr algn="ctr"/>
            <a:r>
              <a:rPr lang="zh-CN" altLang="en-US" sz="2935" b="1" dirty="0">
                <a:solidFill>
                  <a:schemeClr val="tx1"/>
                </a:solidFill>
                <a:latin typeface="微软雅黑" panose="020B0503020204020204" charset="-122"/>
                <a:ea typeface="微软雅黑" panose="020B0503020204020204" charset="-122"/>
              </a:rPr>
              <a:t>物理</a:t>
            </a:r>
          </a:p>
        </p:txBody>
      </p:sp>
      <p:grpSp>
        <p:nvGrpSpPr>
          <p:cNvPr id="247" name="组合 246"/>
          <p:cNvGrpSpPr/>
          <p:nvPr userDrawn="1"/>
        </p:nvGrpSpPr>
        <p:grpSpPr>
          <a:xfrm>
            <a:off x="8858111" y="5773420"/>
            <a:ext cx="636061" cy="514985"/>
            <a:chOff x="3513" y="9087"/>
            <a:chExt cx="1042" cy="815"/>
          </a:xfrm>
        </p:grpSpPr>
        <p:sp>
          <p:nvSpPr>
            <p:cNvPr id="245" name="椭圆 244"/>
            <p:cNvSpPr/>
            <p:nvPr userDrawn="1"/>
          </p:nvSpPr>
          <p:spPr>
            <a:xfrm>
              <a:off x="3590" y="9087"/>
              <a:ext cx="815" cy="815"/>
            </a:xfrm>
            <a:prstGeom prst="ellipse">
              <a:avLst/>
            </a:prstGeom>
            <a:solidFill>
              <a:srgbClr val="00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5"/>
            </a:p>
          </p:txBody>
        </p:sp>
        <p:sp>
          <p:nvSpPr>
            <p:cNvPr id="246" name="文本框 245"/>
            <p:cNvSpPr txBox="1"/>
            <p:nvPr userDrawn="1"/>
          </p:nvSpPr>
          <p:spPr>
            <a:xfrm>
              <a:off x="3513" y="9130"/>
              <a:ext cx="1042" cy="682"/>
            </a:xfrm>
            <a:prstGeom prst="rect">
              <a:avLst/>
            </a:prstGeom>
            <a:noFill/>
          </p:spPr>
          <p:txBody>
            <a:bodyPr wrap="square" rtlCol="0">
              <a:spAutoFit/>
            </a:bodyPr>
            <a:lstStyle/>
            <a:p>
              <a:r>
                <a:rPr lang="en-US" altLang="zh-CN" sz="2205" b="1" dirty="0">
                  <a:solidFill>
                    <a:srgbClr val="FFFF00"/>
                  </a:solidFill>
                  <a:latin typeface="微软雅黑" panose="020B0503020204020204" charset="-122"/>
                  <a:ea typeface="微软雅黑" panose="020B0503020204020204" charset="-122"/>
                  <a:cs typeface="Times New Roman" panose="02020603050405020304" pitchFamily="18" charset="0"/>
                </a:rPr>
                <a:t>HK</a:t>
              </a:r>
            </a:p>
          </p:txBody>
        </p:sp>
      </p:grpSp>
      <p:sp>
        <p:nvSpPr>
          <p:cNvPr id="243" name="文本框 242"/>
          <p:cNvSpPr txBox="1"/>
          <p:nvPr userDrawn="1"/>
        </p:nvSpPr>
        <p:spPr>
          <a:xfrm>
            <a:off x="9469755" y="5741035"/>
            <a:ext cx="2279650" cy="542925"/>
          </a:xfrm>
          <a:prstGeom prst="rect">
            <a:avLst/>
          </a:prstGeom>
          <a:noFill/>
        </p:spPr>
        <p:txBody>
          <a:bodyPr wrap="square" rtlCol="0">
            <a:spAutoFit/>
          </a:bodyPr>
          <a:lstStyle/>
          <a:p>
            <a:r>
              <a:rPr lang="zh-CN" altLang="en-US" sz="2935" b="1" dirty="0">
                <a:solidFill>
                  <a:schemeClr val="tx1"/>
                </a:solidFill>
                <a:uFillTx/>
                <a:latin typeface="微软雅黑" panose="020B0503020204020204" charset="-122"/>
                <a:ea typeface="微软雅黑" panose="020B0503020204020204" charset="-122"/>
              </a:rPr>
              <a:t>八年级下册</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alphaModFix amt="14000"/>
            <a:lum/>
          </a:blip>
          <a:srcRect/>
          <a:tile tx="0" ty="0" sx="100000" sy="100000" flip="none" algn="tl"/>
        </a:blipFill>
        <a:effectLst/>
      </p:bgPr>
    </p:bg>
    <p:spTree>
      <p:nvGrpSpPr>
        <p:cNvPr id="1" name=""/>
        <p:cNvGrpSpPr/>
        <p:nvPr/>
      </p:nvGrpSpPr>
      <p:grpSpPr>
        <a:xfrm>
          <a:off x="0" y="0"/>
          <a:ext cx="0" cy="0"/>
          <a:chOff x="0" y="0"/>
          <a:chExt cx="0" cy="0"/>
        </a:xfrm>
      </p:grpSpPr>
      <p:sp>
        <p:nvSpPr>
          <p:cNvPr id="17" name="矩形 16"/>
          <p:cNvSpPr/>
          <p:nvPr userDrawn="1"/>
        </p:nvSpPr>
        <p:spPr>
          <a:xfrm>
            <a:off x="635" y="0"/>
            <a:ext cx="1428115" cy="6858000"/>
          </a:xfrm>
          <a:prstGeom prst="rect">
            <a:avLst/>
          </a:prstGeom>
          <a:solidFill>
            <a:srgbClr val="008D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50"/>
          </a:p>
        </p:txBody>
      </p:sp>
      <p:sp>
        <p:nvSpPr>
          <p:cNvPr id="75" name="文本框 74"/>
          <p:cNvSpPr txBox="1"/>
          <p:nvPr userDrawn="1"/>
        </p:nvSpPr>
        <p:spPr>
          <a:xfrm>
            <a:off x="156210" y="1054735"/>
            <a:ext cx="1116965" cy="1108075"/>
          </a:xfrm>
          <a:prstGeom prst="rect">
            <a:avLst/>
          </a:prstGeom>
          <a:noFill/>
        </p:spPr>
        <p:txBody>
          <a:bodyPr wrap="square" rtlCol="0">
            <a:spAutoFit/>
          </a:bodyPr>
          <a:lstStyle/>
          <a:p>
            <a:r>
              <a:rPr lang="zh-CN" altLang="en-US" sz="6610" b="1" dirty="0">
                <a:solidFill>
                  <a:schemeClr val="bg1"/>
                </a:solidFill>
                <a:latin typeface="微软雅黑" panose="020B0503020204020204" charset="-122"/>
                <a:ea typeface="微软雅黑" panose="020B0503020204020204" charset="-122"/>
              </a:rPr>
              <a:t>目</a:t>
            </a:r>
          </a:p>
        </p:txBody>
      </p:sp>
      <p:sp>
        <p:nvSpPr>
          <p:cNvPr id="76" name="文本框 75"/>
          <p:cNvSpPr txBox="1"/>
          <p:nvPr userDrawn="1"/>
        </p:nvSpPr>
        <p:spPr>
          <a:xfrm>
            <a:off x="185420" y="2625090"/>
            <a:ext cx="1058545" cy="1108075"/>
          </a:xfrm>
          <a:prstGeom prst="rect">
            <a:avLst/>
          </a:prstGeom>
          <a:noFill/>
        </p:spPr>
        <p:txBody>
          <a:bodyPr wrap="square" rtlCol="0">
            <a:spAutoFit/>
          </a:bodyPr>
          <a:lstStyle/>
          <a:p>
            <a:r>
              <a:rPr lang="zh-CN" altLang="en-US" sz="6610" b="1" dirty="0">
                <a:solidFill>
                  <a:schemeClr val="bg1"/>
                </a:solidFill>
                <a:latin typeface="微软雅黑" panose="020B0503020204020204" charset="-122"/>
                <a:ea typeface="微软雅黑" panose="020B0503020204020204" charset="-122"/>
              </a:rPr>
              <a:t>录</a:t>
            </a:r>
          </a:p>
        </p:txBody>
      </p:sp>
      <p:pic>
        <p:nvPicPr>
          <p:cNvPr id="227" name="图片 226" descr="C:/Users/Administrator/Desktop/依据新课标编写-02.png依据新课标编写-02"/>
          <p:cNvPicPr>
            <a:picLocks noChangeAspect="1"/>
          </p:cNvPicPr>
          <p:nvPr userDrawn="1"/>
        </p:nvPicPr>
        <p:blipFill>
          <a:blip r:embed="rId5"/>
          <a:srcRect/>
          <a:stretch>
            <a:fillRect/>
          </a:stretch>
        </p:blipFill>
        <p:spPr>
          <a:xfrm>
            <a:off x="8703310" y="196850"/>
            <a:ext cx="2861310" cy="687705"/>
          </a:xfrm>
          <a:prstGeom prst="rect">
            <a:avLst/>
          </a:prstGeom>
        </p:spPr>
      </p:pic>
      <p:grpSp>
        <p:nvGrpSpPr>
          <p:cNvPr id="3" name="组合 2"/>
          <p:cNvGrpSpPr/>
          <p:nvPr userDrawn="1"/>
        </p:nvGrpSpPr>
        <p:grpSpPr>
          <a:xfrm>
            <a:off x="2756021" y="2327928"/>
            <a:ext cx="2936104" cy="607259"/>
            <a:chOff x="4408" y="1365"/>
            <a:chExt cx="5038" cy="1009"/>
          </a:xfrm>
        </p:grpSpPr>
        <p:sp>
          <p:nvSpPr>
            <p:cNvPr id="5" name="文本框 4"/>
            <p:cNvSpPr txBox="1"/>
            <p:nvPr userDrawn="1"/>
          </p:nvSpPr>
          <p:spPr>
            <a:xfrm>
              <a:off x="5966" y="1365"/>
              <a:ext cx="3480" cy="949"/>
            </a:xfrm>
            <a:prstGeom prst="rect">
              <a:avLst/>
            </a:prstGeom>
            <a:noFill/>
          </p:spPr>
          <p:txBody>
            <a:bodyPr wrap="square" rtlCol="0">
              <a:spAutoFit/>
            </a:bodyPr>
            <a:lstStyle/>
            <a:p>
              <a:r>
                <a:rPr lang="zh-CN" altLang="en-US" sz="3120" b="1" u="none" baseline="0" dirty="0">
                  <a:solidFill>
                    <a:srgbClr val="008DFF"/>
                  </a:solidFill>
                  <a:uFill>
                    <a:solidFill>
                      <a:srgbClr val="FE970E"/>
                    </a:solidFill>
                  </a:uFill>
                </a:rPr>
                <a:t>导入新课</a:t>
              </a:r>
              <a:endParaRPr lang="en-US" altLang="zh-CN" sz="3120" b="1" u="none" baseline="0" dirty="0">
                <a:solidFill>
                  <a:srgbClr val="008DFF"/>
                </a:solidFill>
                <a:uFill>
                  <a:solidFill>
                    <a:srgbClr val="FE970E"/>
                  </a:solidFill>
                </a:uFill>
              </a:endParaRPr>
            </a:p>
          </p:txBody>
        </p:sp>
        <p:sp>
          <p:nvSpPr>
            <p:cNvPr id="4" name="文本框 3"/>
            <p:cNvSpPr txBox="1"/>
            <p:nvPr userDrawn="1"/>
          </p:nvSpPr>
          <p:spPr>
            <a:xfrm>
              <a:off x="4408" y="1425"/>
              <a:ext cx="1221" cy="949"/>
            </a:xfrm>
            <a:prstGeom prst="rect">
              <a:avLst/>
            </a:prstGeom>
            <a:noFill/>
          </p:spPr>
          <p:txBody>
            <a:bodyPr wrap="square" rtlCol="0">
              <a:spAutoFit/>
            </a:bodyPr>
            <a:lstStyle/>
            <a:p>
              <a:r>
                <a:rPr lang="en-US" altLang="zh-CN" sz="3120" b="1">
                  <a:solidFill>
                    <a:srgbClr val="008DFF"/>
                  </a:solidFill>
                  <a:latin typeface="微软雅黑" panose="020B0503020204020204" charset="-122"/>
                  <a:ea typeface="微软雅黑" panose="020B0503020204020204" charset="-122"/>
                </a:rPr>
                <a:t>01</a:t>
              </a:r>
            </a:p>
          </p:txBody>
        </p:sp>
        <p:sp>
          <p:nvSpPr>
            <p:cNvPr id="6" name="矩形 5"/>
            <p:cNvSpPr/>
            <p:nvPr userDrawn="1"/>
          </p:nvSpPr>
          <p:spPr>
            <a:xfrm>
              <a:off x="5600" y="1564"/>
              <a:ext cx="85" cy="683"/>
            </a:xfrm>
            <a:prstGeom prst="rect">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50" b="1"/>
            </a:p>
          </p:txBody>
        </p:sp>
      </p:grpSp>
      <p:grpSp>
        <p:nvGrpSpPr>
          <p:cNvPr id="8" name="组合 7"/>
          <p:cNvGrpSpPr/>
          <p:nvPr userDrawn="1"/>
        </p:nvGrpSpPr>
        <p:grpSpPr>
          <a:xfrm>
            <a:off x="6464907" y="2345984"/>
            <a:ext cx="2936104" cy="571149"/>
            <a:chOff x="4408" y="2978"/>
            <a:chExt cx="5038" cy="949"/>
          </a:xfrm>
        </p:grpSpPr>
        <p:sp>
          <p:nvSpPr>
            <p:cNvPr id="10" name="文本框 9"/>
            <p:cNvSpPr txBox="1"/>
            <p:nvPr/>
          </p:nvSpPr>
          <p:spPr>
            <a:xfrm>
              <a:off x="5966" y="2978"/>
              <a:ext cx="3480" cy="949"/>
            </a:xfrm>
            <a:prstGeom prst="rect">
              <a:avLst/>
            </a:prstGeom>
            <a:noFill/>
          </p:spPr>
          <p:txBody>
            <a:bodyPr wrap="square" rtlCol="0">
              <a:spAutoFit/>
            </a:bodyPr>
            <a:lstStyle/>
            <a:p>
              <a:r>
                <a:rPr lang="zh-CN" sz="3120" b="1" u="none" baseline="0" dirty="0">
                  <a:solidFill>
                    <a:srgbClr val="008DFF"/>
                  </a:solidFill>
                  <a:uFill>
                    <a:solidFill>
                      <a:srgbClr val="FE970E"/>
                    </a:solidFill>
                  </a:uFill>
                </a:rPr>
                <a:t>讲授新课</a:t>
              </a:r>
            </a:p>
          </p:txBody>
        </p:sp>
        <p:sp>
          <p:nvSpPr>
            <p:cNvPr id="13" name="文本框 12"/>
            <p:cNvSpPr txBox="1"/>
            <p:nvPr userDrawn="1"/>
          </p:nvSpPr>
          <p:spPr>
            <a:xfrm>
              <a:off x="4408" y="2978"/>
              <a:ext cx="1221" cy="949"/>
            </a:xfrm>
            <a:prstGeom prst="rect">
              <a:avLst/>
            </a:prstGeom>
            <a:noFill/>
          </p:spPr>
          <p:txBody>
            <a:bodyPr wrap="square" rtlCol="0">
              <a:spAutoFit/>
            </a:bodyPr>
            <a:lstStyle/>
            <a:p>
              <a:r>
                <a:rPr lang="en-US" altLang="zh-CN" sz="3120" b="1">
                  <a:solidFill>
                    <a:srgbClr val="008DFF"/>
                  </a:solidFill>
                  <a:latin typeface="微软雅黑" panose="020B0503020204020204" charset="-122"/>
                  <a:ea typeface="微软雅黑" panose="020B0503020204020204" charset="-122"/>
                </a:rPr>
                <a:t>02</a:t>
              </a:r>
            </a:p>
          </p:txBody>
        </p:sp>
        <p:sp>
          <p:nvSpPr>
            <p:cNvPr id="46" name="矩形 45"/>
            <p:cNvSpPr/>
            <p:nvPr userDrawn="1"/>
          </p:nvSpPr>
          <p:spPr>
            <a:xfrm>
              <a:off x="5600" y="3120"/>
              <a:ext cx="85" cy="683"/>
            </a:xfrm>
            <a:prstGeom prst="rect">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50" b="1"/>
            </a:p>
          </p:txBody>
        </p:sp>
      </p:grpSp>
      <p:grpSp>
        <p:nvGrpSpPr>
          <p:cNvPr id="14" name="组合 13"/>
          <p:cNvGrpSpPr/>
          <p:nvPr userDrawn="1"/>
        </p:nvGrpSpPr>
        <p:grpSpPr>
          <a:xfrm>
            <a:off x="2756021" y="3678464"/>
            <a:ext cx="2936104" cy="571149"/>
            <a:chOff x="4408" y="5262"/>
            <a:chExt cx="5038" cy="949"/>
          </a:xfrm>
        </p:grpSpPr>
        <p:sp>
          <p:nvSpPr>
            <p:cNvPr id="15" name="文本框 14"/>
            <p:cNvSpPr txBox="1"/>
            <p:nvPr/>
          </p:nvSpPr>
          <p:spPr>
            <a:xfrm>
              <a:off x="5966" y="5262"/>
              <a:ext cx="3480" cy="949"/>
            </a:xfrm>
            <a:prstGeom prst="rect">
              <a:avLst/>
            </a:prstGeom>
            <a:noFill/>
          </p:spPr>
          <p:txBody>
            <a:bodyPr wrap="square" rtlCol="0">
              <a:spAutoFit/>
            </a:bodyPr>
            <a:lstStyle/>
            <a:p>
              <a:r>
                <a:rPr lang="zh-CN" altLang="en-US" sz="3120" b="1" u="none" baseline="0" dirty="0">
                  <a:solidFill>
                    <a:srgbClr val="008DFF"/>
                  </a:solidFill>
                  <a:uFill>
                    <a:solidFill>
                      <a:srgbClr val="FE970E"/>
                    </a:solidFill>
                  </a:uFill>
                </a:rPr>
                <a:t>习题解析</a:t>
              </a:r>
            </a:p>
          </p:txBody>
        </p:sp>
        <p:sp>
          <p:nvSpPr>
            <p:cNvPr id="44" name="文本框 43"/>
            <p:cNvSpPr txBox="1"/>
            <p:nvPr userDrawn="1"/>
          </p:nvSpPr>
          <p:spPr>
            <a:xfrm>
              <a:off x="4408" y="5262"/>
              <a:ext cx="1221" cy="949"/>
            </a:xfrm>
            <a:prstGeom prst="rect">
              <a:avLst/>
            </a:prstGeom>
            <a:noFill/>
          </p:spPr>
          <p:txBody>
            <a:bodyPr wrap="square" rtlCol="0">
              <a:spAutoFit/>
            </a:bodyPr>
            <a:lstStyle/>
            <a:p>
              <a:r>
                <a:rPr lang="en-US" altLang="zh-CN" sz="3120" b="1">
                  <a:solidFill>
                    <a:srgbClr val="008DFF"/>
                  </a:solidFill>
                  <a:latin typeface="微软雅黑" panose="020B0503020204020204" charset="-122"/>
                  <a:ea typeface="微软雅黑" panose="020B0503020204020204" charset="-122"/>
                </a:rPr>
                <a:t>03</a:t>
              </a:r>
            </a:p>
          </p:txBody>
        </p:sp>
        <p:sp>
          <p:nvSpPr>
            <p:cNvPr id="51" name="矩形 50"/>
            <p:cNvSpPr/>
            <p:nvPr userDrawn="1"/>
          </p:nvSpPr>
          <p:spPr>
            <a:xfrm>
              <a:off x="5600" y="5429"/>
              <a:ext cx="85" cy="683"/>
            </a:xfrm>
            <a:prstGeom prst="rect">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50" b="1"/>
            </a:p>
          </p:txBody>
        </p:sp>
      </p:grpSp>
      <p:grpSp>
        <p:nvGrpSpPr>
          <p:cNvPr id="16" name="组合 15"/>
          <p:cNvGrpSpPr/>
          <p:nvPr userDrawn="1"/>
        </p:nvGrpSpPr>
        <p:grpSpPr>
          <a:xfrm>
            <a:off x="6464907" y="3678464"/>
            <a:ext cx="2936104" cy="571149"/>
            <a:chOff x="4408" y="8000"/>
            <a:chExt cx="5038" cy="949"/>
          </a:xfrm>
        </p:grpSpPr>
        <p:sp>
          <p:nvSpPr>
            <p:cNvPr id="7" name="文本框 6"/>
            <p:cNvSpPr txBox="1"/>
            <p:nvPr userDrawn="1"/>
          </p:nvSpPr>
          <p:spPr>
            <a:xfrm>
              <a:off x="5966" y="8000"/>
              <a:ext cx="3480" cy="949"/>
            </a:xfrm>
            <a:prstGeom prst="rect">
              <a:avLst/>
            </a:prstGeom>
            <a:noFill/>
          </p:spPr>
          <p:txBody>
            <a:bodyPr wrap="square" rtlCol="0">
              <a:spAutoFit/>
            </a:bodyPr>
            <a:lstStyle/>
            <a:p>
              <a:r>
                <a:rPr lang="zh-CN" altLang="en-US" sz="3120" b="1" u="none" baseline="0" dirty="0">
                  <a:solidFill>
                    <a:srgbClr val="008DFF"/>
                  </a:solidFill>
                  <a:uFill>
                    <a:solidFill>
                      <a:srgbClr val="FE970E"/>
                    </a:solidFill>
                  </a:uFill>
                </a:rPr>
                <a:t>课堂小结</a:t>
              </a:r>
            </a:p>
          </p:txBody>
        </p:sp>
        <p:sp>
          <p:nvSpPr>
            <p:cNvPr id="45" name="文本框 44"/>
            <p:cNvSpPr txBox="1"/>
            <p:nvPr userDrawn="1"/>
          </p:nvSpPr>
          <p:spPr>
            <a:xfrm>
              <a:off x="4408" y="8000"/>
              <a:ext cx="1221" cy="949"/>
            </a:xfrm>
            <a:prstGeom prst="rect">
              <a:avLst/>
            </a:prstGeom>
            <a:noFill/>
          </p:spPr>
          <p:txBody>
            <a:bodyPr wrap="square" rtlCol="0">
              <a:spAutoFit/>
            </a:bodyPr>
            <a:lstStyle/>
            <a:p>
              <a:r>
                <a:rPr lang="en-US" altLang="zh-CN" sz="3120" b="1">
                  <a:solidFill>
                    <a:srgbClr val="008DFF"/>
                  </a:solidFill>
                  <a:latin typeface="微软雅黑" panose="020B0503020204020204" charset="-122"/>
                  <a:ea typeface="微软雅黑" panose="020B0503020204020204" charset="-122"/>
                </a:rPr>
                <a:t>04</a:t>
              </a:r>
            </a:p>
          </p:txBody>
        </p:sp>
        <p:sp>
          <p:nvSpPr>
            <p:cNvPr id="53" name="矩形 52"/>
            <p:cNvSpPr/>
            <p:nvPr userDrawn="1"/>
          </p:nvSpPr>
          <p:spPr>
            <a:xfrm>
              <a:off x="5600" y="8142"/>
              <a:ext cx="85" cy="683"/>
            </a:xfrm>
            <a:prstGeom prst="rect">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50" b="1"/>
            </a:p>
          </p:txBody>
        </p:sp>
      </p:grpSp>
      <p:pic>
        <p:nvPicPr>
          <p:cNvPr id="9" name="图片 8" descr="数学书"/>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68084" y="4436786"/>
            <a:ext cx="839220" cy="866654"/>
          </a:xfrm>
          <a:prstGeom prst="rect">
            <a:avLst/>
          </a:prstGeom>
        </p:spPr>
      </p:pic>
    </p:spTree>
  </p:cSld>
  <p:clrMap bg1="lt1" tx1="dk1" bg2="lt2" tx2="dk2" accent1="accent1" accent2="accent2" accent3="accent3" accent4="accent4" accent5="accent5" accent6="accent6" hlink="hlink" folHlink="folHlink"/>
  <p:sldLayoutIdLst>
    <p:sldLayoutId id="2147483653" r:id="rId1"/>
    <p:sldLayoutId id="214748365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0">
            <a:alphaModFix amt="14000"/>
          </a:blip>
          <a:tile tx="0" ty="0" sx="100000" sy="100000" flip="none" algn="tl"/>
        </a:blipFill>
        <a:effectLst/>
      </p:bgPr>
    </p:bg>
    <p:spTree>
      <p:nvGrpSpPr>
        <p:cNvPr id="1" name=""/>
        <p:cNvGrpSpPr/>
        <p:nvPr/>
      </p:nvGrpSpPr>
      <p:grpSpPr>
        <a:xfrm>
          <a:off x="0" y="0"/>
          <a:ext cx="0" cy="0"/>
          <a:chOff x="0" y="0"/>
          <a:chExt cx="0" cy="0"/>
        </a:xfrm>
      </p:grpSpPr>
      <p:sp>
        <p:nvSpPr>
          <p:cNvPr id="20" name="矩形 19"/>
          <p:cNvSpPr/>
          <p:nvPr userDrawn="1"/>
        </p:nvSpPr>
        <p:spPr>
          <a:xfrm>
            <a:off x="0" y="0"/>
            <a:ext cx="12192000" cy="610870"/>
          </a:xfrm>
          <a:prstGeom prst="rect">
            <a:avLst/>
          </a:prstGeom>
          <a:solidFill>
            <a:srgbClr val="008D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50"/>
          </a:p>
        </p:txBody>
      </p:sp>
      <p:sp>
        <p:nvSpPr>
          <p:cNvPr id="29" name="同侧圆角矩形 28"/>
          <p:cNvSpPr/>
          <p:nvPr userDrawn="1"/>
        </p:nvSpPr>
        <p:spPr>
          <a:xfrm rot="16200000">
            <a:off x="891272" y="-944880"/>
            <a:ext cx="619125" cy="2493645"/>
          </a:xfrm>
          <a:prstGeom prst="round2SameRect">
            <a:avLst>
              <a:gd name="adj1" fmla="val 0"/>
              <a:gd name="adj2" fmla="val 50000"/>
            </a:avLst>
          </a:prstGeom>
          <a:solidFill>
            <a:srgbClr val="FE970E"/>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50"/>
          </a:p>
        </p:txBody>
      </p:sp>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2.xml"/><Relationship Id="rId1" Type="http://schemas.openxmlformats.org/officeDocument/2006/relationships/tags" Target="../tags/tag4.xml"/><Relationship Id="rId5" Type="http://schemas.openxmlformats.org/officeDocument/2006/relationships/image" Target="../media/image7.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8.xml"/><Relationship Id="rId1" Type="http://schemas.openxmlformats.org/officeDocument/2006/relationships/tags" Target="../tags/tag6.xml"/><Relationship Id="rId4" Type="http://schemas.openxmlformats.org/officeDocument/2006/relationships/image" Target="../media/image13.GIF"/></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8.xml"/><Relationship Id="rId1" Type="http://schemas.openxmlformats.org/officeDocument/2006/relationships/tags" Target="../tags/tag7.xml"/><Relationship Id="rId4" Type="http://schemas.openxmlformats.org/officeDocument/2006/relationships/image" Target="../media/image13.GIF"/></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8.xml"/><Relationship Id="rId1" Type="http://schemas.openxmlformats.org/officeDocument/2006/relationships/tags" Target="../tags/tag8.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slideLayout" Target="../slideLayouts/slideLayout8.xml"/><Relationship Id="rId1" Type="http://schemas.openxmlformats.org/officeDocument/2006/relationships/tags" Target="../tags/tag9.xml"/><Relationship Id="rId4" Type="http://schemas.openxmlformats.org/officeDocument/2006/relationships/image" Target="../media/image15.GIF"/></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svg"/><Relationship Id="rId18" Type="http://schemas.openxmlformats.org/officeDocument/2006/relationships/image" Target="../media/image30.png"/><Relationship Id="rId3" Type="http://schemas.openxmlformats.org/officeDocument/2006/relationships/image" Target="../media/image12.jpeg"/><Relationship Id="rId21" Type="http://schemas.openxmlformats.org/officeDocument/2006/relationships/image" Target="../media/image33.svg"/><Relationship Id="rId7" Type="http://schemas.openxmlformats.org/officeDocument/2006/relationships/image" Target="../media/image19.svg"/><Relationship Id="rId12" Type="http://schemas.openxmlformats.org/officeDocument/2006/relationships/image" Target="../media/image24.png"/><Relationship Id="rId17" Type="http://schemas.openxmlformats.org/officeDocument/2006/relationships/image" Target="../media/image29.svg"/><Relationship Id="rId2" Type="http://schemas.openxmlformats.org/officeDocument/2006/relationships/slideLayout" Target="../slideLayouts/slideLayout8.xml"/><Relationship Id="rId16" Type="http://schemas.openxmlformats.org/officeDocument/2006/relationships/image" Target="../media/image28.png"/><Relationship Id="rId20" Type="http://schemas.openxmlformats.org/officeDocument/2006/relationships/image" Target="../media/image32.png"/><Relationship Id="rId1" Type="http://schemas.openxmlformats.org/officeDocument/2006/relationships/tags" Target="../tags/tag10.xml"/><Relationship Id="rId6" Type="http://schemas.openxmlformats.org/officeDocument/2006/relationships/image" Target="../media/image18.png"/><Relationship Id="rId11" Type="http://schemas.openxmlformats.org/officeDocument/2006/relationships/image" Target="../media/image23.svg"/><Relationship Id="rId5" Type="http://schemas.openxmlformats.org/officeDocument/2006/relationships/image" Target="../media/image17.jpeg"/><Relationship Id="rId15" Type="http://schemas.openxmlformats.org/officeDocument/2006/relationships/image" Target="../media/image27.svg"/><Relationship Id="rId23" Type="http://schemas.openxmlformats.org/officeDocument/2006/relationships/image" Target="../media/image35.svg"/><Relationship Id="rId10" Type="http://schemas.openxmlformats.org/officeDocument/2006/relationships/image" Target="../media/image22.png"/><Relationship Id="rId19" Type="http://schemas.openxmlformats.org/officeDocument/2006/relationships/image" Target="../media/image31.svg"/><Relationship Id="rId4" Type="http://schemas.openxmlformats.org/officeDocument/2006/relationships/image" Target="../media/image16.jpeg"/><Relationship Id="rId9" Type="http://schemas.openxmlformats.org/officeDocument/2006/relationships/image" Target="../media/image21.svg"/><Relationship Id="rId14" Type="http://schemas.openxmlformats.org/officeDocument/2006/relationships/image" Target="../media/image26.png"/><Relationship Id="rId22"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image" Target="../media/image36.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4.xml"/><Relationship Id="rId1" Type="http://schemas.openxmlformats.org/officeDocument/2006/relationships/tags" Target="../tags/tag13.xml"/><Relationship Id="rId4" Type="http://schemas.openxmlformats.org/officeDocument/2006/relationships/image" Target="../media/image36.jpeg"/></Relationships>
</file>

<file path=ppt/slides/_rels/slide12.xml.rels><?xml version="1.0" encoding="UTF-8" standalone="yes"?>
<Relationships xmlns="http://schemas.openxmlformats.org/package/2006/relationships"><Relationship Id="rId3" Type="http://schemas.openxmlformats.org/officeDocument/2006/relationships/video" Target="../media/media1.mp4"/><Relationship Id="rId2" Type="http://schemas.microsoft.com/office/2007/relationships/media" Target="../media/media1.mp4"/><Relationship Id="rId1" Type="http://schemas.openxmlformats.org/officeDocument/2006/relationships/tags" Target="../tags/tag15.xml"/><Relationship Id="rId5" Type="http://schemas.openxmlformats.org/officeDocument/2006/relationships/image" Target="../media/image37.png"/><Relationship Id="rId4"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39.svg"/><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8.xml"/><Relationship Id="rId1" Type="http://schemas.openxmlformats.org/officeDocument/2006/relationships/tags" Target="../tags/tag18.xml"/><Relationship Id="rId5" Type="http://schemas.openxmlformats.org/officeDocument/2006/relationships/image" Target="../media/image42.sv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video" Target="../media/media2.mp4"/><Relationship Id="rId2" Type="http://schemas.microsoft.com/office/2007/relationships/media" Target="../media/media2.mp4"/><Relationship Id="rId1" Type="http://schemas.openxmlformats.org/officeDocument/2006/relationships/tags" Target="../tags/tag19.xml"/><Relationship Id="rId5" Type="http://schemas.openxmlformats.org/officeDocument/2006/relationships/image" Target="../media/image43.png"/><Relationship Id="rId4"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48.png"/><Relationship Id="rId2" Type="http://schemas.openxmlformats.org/officeDocument/2006/relationships/slideLayout" Target="../slideLayouts/slideLayout8.xml"/><Relationship Id="rId1" Type="http://schemas.openxmlformats.org/officeDocument/2006/relationships/tags" Target="../tags/tag20.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8.xml"/><Relationship Id="rId1" Type="http://schemas.openxmlformats.org/officeDocument/2006/relationships/tags" Target="../tags/tag21.xml"/></Relationships>
</file>

<file path=ppt/slides/_rels/slide1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slideLayout" Target="../slideLayouts/slideLayout8.xml"/><Relationship Id="rId1" Type="http://schemas.openxmlformats.org/officeDocument/2006/relationships/tags" Target="../tags/tag22.xml"/></Relationships>
</file>

<file path=ppt/slides/_rels/slide1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8.xml"/><Relationship Id="rId1" Type="http://schemas.openxmlformats.org/officeDocument/2006/relationships/tags" Target="../tags/tag23.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24.xml"/></Relationships>
</file>

<file path=ppt/slides/_rels/slide2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8.xml"/><Relationship Id="rId1" Type="http://schemas.openxmlformats.org/officeDocument/2006/relationships/tags" Target="../tags/tag25.xml"/></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Layout" Target="../slideLayouts/slideLayout8.xml"/><Relationship Id="rId1" Type="http://schemas.openxmlformats.org/officeDocument/2006/relationships/tags" Target="../tags/tag26.xml"/><Relationship Id="rId4" Type="http://schemas.openxmlformats.org/officeDocument/2006/relationships/image" Target="../media/image54.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28.xml"/><Relationship Id="rId1" Type="http://schemas.openxmlformats.org/officeDocument/2006/relationships/tags" Target="../tags/tag27.xml"/><Relationship Id="rId4" Type="http://schemas.openxmlformats.org/officeDocument/2006/relationships/image" Target="../media/image55.tiff"/></Relationships>
</file>

<file path=ppt/slides/_rels/slide2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Layout" Target="../slideLayouts/slideLayout9.xml"/><Relationship Id="rId1" Type="http://schemas.openxmlformats.org/officeDocument/2006/relationships/tags" Target="../tags/tag29.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30.xml"/></Relationships>
</file>

<file path=ppt/slides/_rels/slide2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slideLayout" Target="../slideLayouts/slideLayout9.xml"/><Relationship Id="rId1" Type="http://schemas.openxmlformats.org/officeDocument/2006/relationships/tags" Target="../tags/tag31.xml"/><Relationship Id="rId4"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文本框 173"/>
          <p:cNvSpPr txBox="1"/>
          <p:nvPr userDrawn="1"/>
        </p:nvSpPr>
        <p:spPr>
          <a:xfrm>
            <a:off x="-221942" y="2455157"/>
            <a:ext cx="12192000" cy="1322070"/>
          </a:xfrm>
          <a:prstGeom prst="rect">
            <a:avLst/>
          </a:prstGeom>
          <a:noFill/>
          <a:effectLst/>
        </p:spPr>
        <p:txBody>
          <a:bodyPr wrap="square" rtlCol="0">
            <a:spAutoFit/>
            <a:scene3d>
              <a:camera prst="orthographicFront"/>
              <a:lightRig rig="threePt" dir="t"/>
            </a:scene3d>
            <a:sp3d contourW="12700"/>
          </a:bodyPr>
          <a:lstStyle/>
          <a:p>
            <a:pPr algn="ctr"/>
            <a:r>
              <a:rPr lang="en-US" sz="8000" b="1" dirty="0">
                <a:solidFill>
                  <a:schemeClr val="bg1"/>
                </a:solidFill>
                <a:latin typeface="微软雅黑" panose="020B0503020204020204" charset="-122"/>
                <a:ea typeface="微软雅黑" panose="020B0503020204020204" charset="-122"/>
                <a:cs typeface="微软雅黑" panose="020B0503020204020204" charset="-122"/>
                <a:sym typeface="+mn-ea"/>
              </a:rPr>
              <a:t>7.3  </a:t>
            </a:r>
            <a:r>
              <a:rPr lang="zh-CN" altLang="en-US" sz="8000" b="1" dirty="0">
                <a:solidFill>
                  <a:schemeClr val="bg1"/>
                </a:solidFill>
                <a:latin typeface="微软雅黑" panose="020B0503020204020204" charset="-122"/>
                <a:ea typeface="微软雅黑" panose="020B0503020204020204" charset="-122"/>
                <a:cs typeface="微软雅黑" panose="020B0503020204020204" charset="-122"/>
                <a:sym typeface="+mn-ea"/>
              </a:rPr>
              <a:t>二力平衡</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ttps://docer-ks3.wpscdn.cn/picture/21096701/2006ccf66607bdca24d272653f0711bc_612.jpg" descr="Phototechnics"/>
          <p:cNvPicPr>
            <a:picLocks noChangeAspect="1"/>
          </p:cNvPicPr>
          <p:nvPr/>
        </p:nvPicPr>
        <p:blipFill>
          <a:blip r:embed="rId3"/>
          <a:srcRect t="15247" b="7356"/>
          <a:stretch>
            <a:fillRect/>
          </a:stretch>
        </p:blipFill>
        <p:spPr>
          <a:xfrm>
            <a:off x="-6985" y="604520"/>
            <a:ext cx="12198350" cy="6253480"/>
          </a:xfrm>
          <a:prstGeom prst="rect">
            <a:avLst/>
          </a:prstGeom>
        </p:spPr>
      </p:pic>
      <p:grpSp>
        <p:nvGrpSpPr>
          <p:cNvPr id="6" name="组合 5"/>
          <p:cNvGrpSpPr/>
          <p:nvPr/>
        </p:nvGrpSpPr>
        <p:grpSpPr>
          <a:xfrm>
            <a:off x="3028950" y="1943735"/>
            <a:ext cx="5946775" cy="3322320"/>
            <a:chOff x="4770" y="3061"/>
            <a:chExt cx="9365" cy="5232"/>
          </a:xfrm>
        </p:grpSpPr>
        <p:pic>
          <p:nvPicPr>
            <p:cNvPr id="2" name="图片 1" descr="目标"/>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70" y="3061"/>
              <a:ext cx="973" cy="973"/>
            </a:xfrm>
            <a:prstGeom prst="rect">
              <a:avLst/>
            </a:prstGeom>
          </p:spPr>
        </p:pic>
        <p:sp>
          <p:nvSpPr>
            <p:cNvPr id="3" name="文本框 2"/>
            <p:cNvSpPr txBox="1"/>
            <p:nvPr/>
          </p:nvSpPr>
          <p:spPr>
            <a:xfrm>
              <a:off x="5743" y="3061"/>
              <a:ext cx="8392" cy="5233"/>
            </a:xfrm>
            <a:prstGeom prst="rect">
              <a:avLst/>
            </a:prstGeom>
            <a:noFill/>
          </p:spPr>
          <p:txBody>
            <a:bodyPr wrap="square" rtlCol="0">
              <a:spAutoFit/>
            </a:bodyPr>
            <a:lstStyle/>
            <a:p>
              <a:pPr>
                <a:lnSpc>
                  <a:spcPct val="150000"/>
                </a:lnSpc>
              </a:pPr>
              <a:r>
                <a:rPr lang="en-US" altLang="zh-CN" sz="2800"/>
                <a:t>1. </a:t>
              </a:r>
              <a:r>
                <a:rPr lang="zh-CN" altLang="en-US" sz="2800"/>
                <a:t>知道二力平衡条件；</a:t>
              </a:r>
            </a:p>
            <a:p>
              <a:pPr>
                <a:lnSpc>
                  <a:spcPct val="150000"/>
                </a:lnSpc>
              </a:pPr>
              <a:r>
                <a:rPr lang="en-US" altLang="zh-CN" sz="2800"/>
                <a:t>2. </a:t>
              </a:r>
              <a:r>
                <a:rPr lang="zh-CN" altLang="en-US" sz="2800"/>
                <a:t>能运用力与平衡的知识，分析物体的受力情况，判断物体的运动状态；</a:t>
              </a:r>
            </a:p>
            <a:p>
              <a:pPr>
                <a:lnSpc>
                  <a:spcPct val="150000"/>
                </a:lnSpc>
              </a:pPr>
              <a:r>
                <a:rPr lang="en-US" altLang="zh-CN" sz="2800"/>
                <a:t>3. </a:t>
              </a:r>
              <a:r>
                <a:rPr lang="zh-CN" altLang="en-US" sz="2800"/>
                <a:t>能欣赏力与平衡之美。</a:t>
              </a:r>
            </a:p>
          </p:txBody>
        </p:sp>
      </p:gr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ttps://docer-ks3.wpscdn.cn/picture/171785136/b12f1c671ff375c31e5acdd6a796ed48_612.jpg" descr="空的白色杯子在白灰色的背景上简约的概念"/>
          <p:cNvPicPr>
            <a:picLocks noChangeAspect="1"/>
          </p:cNvPicPr>
          <p:nvPr/>
        </p:nvPicPr>
        <p:blipFill>
          <a:blip r:embed="rId3"/>
          <a:srcRect t="33648" b="18269"/>
          <a:stretch>
            <a:fillRect/>
          </a:stretch>
        </p:blipFill>
        <p:spPr>
          <a:xfrm>
            <a:off x="873760" y="1659890"/>
            <a:ext cx="4578350" cy="3297555"/>
          </a:xfrm>
          <a:prstGeom prst="rect">
            <a:avLst/>
          </a:prstGeom>
        </p:spPr>
      </p:pic>
      <p:sp>
        <p:nvSpPr>
          <p:cNvPr id="3" name="文本框 2"/>
          <p:cNvSpPr txBox="1"/>
          <p:nvPr/>
        </p:nvSpPr>
        <p:spPr>
          <a:xfrm>
            <a:off x="1790065" y="1080770"/>
            <a:ext cx="5338445" cy="521970"/>
          </a:xfrm>
          <a:prstGeom prst="rect">
            <a:avLst/>
          </a:prstGeom>
          <a:noFill/>
        </p:spPr>
        <p:txBody>
          <a:bodyPr wrap="square" rtlCol="0">
            <a:spAutoFit/>
          </a:bodyPr>
          <a:lstStyle/>
          <a:p>
            <a:r>
              <a:rPr lang="zh-CN" altLang="en-US" sz="2800">
                <a:latin typeface="宋体" panose="02010600030101010101" pitchFamily="2" charset="-122"/>
                <a:ea typeface="宋体" panose="02010600030101010101" pitchFamily="2" charset="-122"/>
              </a:rPr>
              <a:t>请对下列物体进行受力分析：</a:t>
            </a:r>
          </a:p>
        </p:txBody>
      </p:sp>
      <p:pic>
        <p:nvPicPr>
          <p:cNvPr id="11" name="https://docer-ks3.wpscdn.cn/picture/72868561/6b23d4e0f0e364b53b9552458c0be3e3_612.jpg" descr="在路上"/>
          <p:cNvPicPr>
            <a:picLocks noChangeAspect="1"/>
          </p:cNvPicPr>
          <p:nvPr/>
        </p:nvPicPr>
        <p:blipFill>
          <a:blip r:embed="rId4"/>
          <a:stretch>
            <a:fillRect/>
          </a:stretch>
        </p:blipFill>
        <p:spPr>
          <a:xfrm>
            <a:off x="6336030" y="1659890"/>
            <a:ext cx="5224780" cy="3014980"/>
          </a:xfrm>
          <a:prstGeom prst="rect">
            <a:avLst/>
          </a:prstGeom>
        </p:spPr>
      </p:pic>
      <p:sp>
        <p:nvSpPr>
          <p:cNvPr id="12" name="文本框 11"/>
          <p:cNvSpPr txBox="1"/>
          <p:nvPr/>
        </p:nvSpPr>
        <p:spPr>
          <a:xfrm>
            <a:off x="873760" y="5205730"/>
            <a:ext cx="4578350" cy="521970"/>
          </a:xfrm>
          <a:prstGeom prst="rect">
            <a:avLst/>
          </a:prstGeom>
          <a:noFill/>
        </p:spPr>
        <p:txBody>
          <a:bodyPr wrap="square" rtlCol="0">
            <a:spAutoFit/>
          </a:bodyPr>
          <a:lstStyle/>
          <a:p>
            <a:pPr algn="ctr"/>
            <a:r>
              <a:rPr lang="zh-CN" altLang="en-US" sz="2800">
                <a:latin typeface="宋体" panose="02010600030101010101" pitchFamily="2" charset="-122"/>
                <a:ea typeface="宋体" panose="02010600030101010101" pitchFamily="2" charset="-122"/>
              </a:rPr>
              <a:t>静止的水杯</a:t>
            </a:r>
          </a:p>
        </p:txBody>
      </p:sp>
      <p:sp>
        <p:nvSpPr>
          <p:cNvPr id="13" name="文本框 12"/>
          <p:cNvSpPr txBox="1"/>
          <p:nvPr/>
        </p:nvSpPr>
        <p:spPr>
          <a:xfrm>
            <a:off x="6659245" y="5205730"/>
            <a:ext cx="4578350" cy="521970"/>
          </a:xfrm>
          <a:prstGeom prst="rect">
            <a:avLst/>
          </a:prstGeom>
          <a:noFill/>
        </p:spPr>
        <p:txBody>
          <a:bodyPr wrap="square" rtlCol="0">
            <a:spAutoFit/>
          </a:bodyPr>
          <a:lstStyle/>
          <a:p>
            <a:pPr algn="ctr"/>
            <a:r>
              <a:rPr lang="zh-CN" altLang="en-US" sz="2800">
                <a:latin typeface="宋体" panose="02010600030101010101" pitchFamily="2" charset="-122"/>
                <a:ea typeface="宋体" panose="02010600030101010101" pitchFamily="2" charset="-122"/>
              </a:rPr>
              <a:t>匀速行驶的汽车</a:t>
            </a:r>
          </a:p>
        </p:txBody>
      </p:sp>
      <p:grpSp>
        <p:nvGrpSpPr>
          <p:cNvPr id="55" name="组合 54"/>
          <p:cNvGrpSpPr/>
          <p:nvPr/>
        </p:nvGrpSpPr>
        <p:grpSpPr>
          <a:xfrm>
            <a:off x="873760" y="5782310"/>
            <a:ext cx="9522460" cy="952500"/>
            <a:chOff x="1376" y="9106"/>
            <a:chExt cx="14996" cy="1500"/>
          </a:xfrm>
        </p:grpSpPr>
        <p:pic>
          <p:nvPicPr>
            <p:cNvPr id="30" name="图片 29" descr="举手"/>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1376" y="9126"/>
              <a:ext cx="1056" cy="1043"/>
            </a:xfrm>
            <a:prstGeom prst="rect">
              <a:avLst/>
            </a:prstGeom>
          </p:spPr>
        </p:pic>
        <p:sp>
          <p:nvSpPr>
            <p:cNvPr id="31" name="文本框 30"/>
            <p:cNvSpPr txBox="1"/>
            <p:nvPr/>
          </p:nvSpPr>
          <p:spPr>
            <a:xfrm>
              <a:off x="2432" y="9106"/>
              <a:ext cx="13941" cy="1501"/>
            </a:xfrm>
            <a:prstGeom prst="rect">
              <a:avLst/>
            </a:prstGeom>
            <a:noFill/>
          </p:spPr>
          <p:txBody>
            <a:bodyPr wrap="square" rtlCol="0">
              <a:spAutoFit/>
            </a:bodyPr>
            <a:lstStyle/>
            <a:p>
              <a:r>
                <a:rPr lang="zh-CN" altLang="en-US" sz="2800"/>
                <a:t>图中的物体在受到外力的情况下却可以保持静止或匀速直线运动状态，这和牛顿第一定律相悖吗？</a:t>
              </a:r>
            </a:p>
          </p:txBody>
        </p:sp>
      </p:grpSp>
      <p:sp>
        <p:nvSpPr>
          <p:cNvPr id="35" name="椭圆 34"/>
          <p:cNvSpPr/>
          <p:nvPr/>
        </p:nvSpPr>
        <p:spPr>
          <a:xfrm>
            <a:off x="3110230" y="3329305"/>
            <a:ext cx="124460" cy="124460"/>
          </a:xfrm>
          <a:prstGeom prst="ellipse">
            <a:avLst/>
          </a:prstGeom>
          <a:solidFill>
            <a:srgbClr val="FF0000"/>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36" name="组合 35"/>
          <p:cNvGrpSpPr/>
          <p:nvPr/>
        </p:nvGrpSpPr>
        <p:grpSpPr>
          <a:xfrm>
            <a:off x="3110230" y="3395980"/>
            <a:ext cx="690245" cy="1755140"/>
            <a:chOff x="4883" y="6087"/>
            <a:chExt cx="1087" cy="2764"/>
          </a:xfrm>
        </p:grpSpPr>
        <p:cxnSp>
          <p:nvCxnSpPr>
            <p:cNvPr id="37" name="直接箭头连接符 36"/>
            <p:cNvCxnSpPr/>
            <p:nvPr/>
          </p:nvCxnSpPr>
          <p:spPr>
            <a:xfrm>
              <a:off x="4981" y="6087"/>
              <a:ext cx="0" cy="2551"/>
            </a:xfrm>
            <a:prstGeom prst="straightConnector1">
              <a:avLst/>
            </a:prstGeom>
            <a:ln w="2857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38" name="文本框 37"/>
            <p:cNvSpPr txBox="1"/>
            <p:nvPr/>
          </p:nvSpPr>
          <p:spPr>
            <a:xfrm>
              <a:off x="4883" y="8126"/>
              <a:ext cx="1087" cy="725"/>
            </a:xfrm>
            <a:prstGeom prst="rect">
              <a:avLst/>
            </a:prstGeom>
            <a:noFill/>
          </p:spPr>
          <p:txBody>
            <a:bodyPr wrap="square" rtlCol="0">
              <a:spAutoFit/>
            </a:bodyPr>
            <a:lstStyle/>
            <a:p>
              <a:pPr algn="ctr"/>
              <a:r>
                <a:rPr lang="en-US" altLang="zh-CN" sz="2400" i="1">
                  <a:solidFill>
                    <a:srgbClr val="FF0000"/>
                  </a:solidFill>
                </a:rPr>
                <a:t>G</a:t>
              </a:r>
            </a:p>
          </p:txBody>
        </p:sp>
      </p:grpSp>
      <p:grpSp>
        <p:nvGrpSpPr>
          <p:cNvPr id="39" name="组合 38"/>
          <p:cNvGrpSpPr/>
          <p:nvPr/>
        </p:nvGrpSpPr>
        <p:grpSpPr>
          <a:xfrm>
            <a:off x="3172460" y="1565910"/>
            <a:ext cx="690245" cy="1830070"/>
            <a:chOff x="4981" y="7525"/>
            <a:chExt cx="1087" cy="2882"/>
          </a:xfrm>
        </p:grpSpPr>
        <p:cxnSp>
          <p:nvCxnSpPr>
            <p:cNvPr id="40" name="直接箭头连接符 39"/>
            <p:cNvCxnSpPr/>
            <p:nvPr/>
          </p:nvCxnSpPr>
          <p:spPr>
            <a:xfrm flipV="1">
              <a:off x="4981" y="7856"/>
              <a:ext cx="0" cy="2551"/>
            </a:xfrm>
            <a:prstGeom prst="straightConnector1">
              <a:avLst/>
            </a:prstGeom>
            <a:ln w="2857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41" name="文本框 40"/>
            <p:cNvSpPr txBox="1"/>
            <p:nvPr/>
          </p:nvSpPr>
          <p:spPr>
            <a:xfrm>
              <a:off x="4981" y="7525"/>
              <a:ext cx="1087" cy="725"/>
            </a:xfrm>
            <a:prstGeom prst="rect">
              <a:avLst/>
            </a:prstGeom>
            <a:noFill/>
          </p:spPr>
          <p:txBody>
            <a:bodyPr wrap="square" rtlCol="0">
              <a:spAutoFit/>
            </a:bodyPr>
            <a:lstStyle/>
            <a:p>
              <a:pPr algn="ctr"/>
              <a:r>
                <a:rPr lang="en-US" altLang="zh-CN" sz="2400" i="1">
                  <a:solidFill>
                    <a:srgbClr val="FF0000"/>
                  </a:solidFill>
                </a:rPr>
                <a:t>F</a:t>
              </a:r>
              <a:r>
                <a:rPr lang="zh-CN" altLang="en-US" sz="2400" i="1" baseline="-25000">
                  <a:solidFill>
                    <a:srgbClr val="FF0000"/>
                  </a:solidFill>
                </a:rPr>
                <a:t>支</a:t>
              </a:r>
            </a:p>
          </p:txBody>
        </p:sp>
      </p:grpSp>
      <p:sp>
        <p:nvSpPr>
          <p:cNvPr id="42" name="椭圆 41"/>
          <p:cNvSpPr/>
          <p:nvPr/>
        </p:nvSpPr>
        <p:spPr>
          <a:xfrm>
            <a:off x="9568815" y="3616325"/>
            <a:ext cx="124460" cy="124460"/>
          </a:xfrm>
          <a:prstGeom prst="ellipse">
            <a:avLst/>
          </a:prstGeom>
          <a:solidFill>
            <a:srgbClr val="FF0000"/>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43" name="组合 42"/>
          <p:cNvGrpSpPr/>
          <p:nvPr/>
        </p:nvGrpSpPr>
        <p:grpSpPr>
          <a:xfrm>
            <a:off x="9631045" y="3683000"/>
            <a:ext cx="844550" cy="1361440"/>
            <a:chOff x="4981" y="6087"/>
            <a:chExt cx="1330" cy="2144"/>
          </a:xfrm>
        </p:grpSpPr>
        <p:cxnSp>
          <p:nvCxnSpPr>
            <p:cNvPr id="44" name="直接箭头连接符 43"/>
            <p:cNvCxnSpPr/>
            <p:nvPr/>
          </p:nvCxnSpPr>
          <p:spPr>
            <a:xfrm>
              <a:off x="4981" y="6087"/>
              <a:ext cx="0" cy="2144"/>
            </a:xfrm>
            <a:prstGeom prst="straightConnector1">
              <a:avLst/>
            </a:prstGeom>
            <a:ln w="2857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45" name="文本框 44"/>
            <p:cNvSpPr txBox="1"/>
            <p:nvPr/>
          </p:nvSpPr>
          <p:spPr>
            <a:xfrm>
              <a:off x="5225" y="7506"/>
              <a:ext cx="1087" cy="725"/>
            </a:xfrm>
            <a:prstGeom prst="rect">
              <a:avLst/>
            </a:prstGeom>
            <a:solidFill>
              <a:schemeClr val="bg1">
                <a:alpha val="90000"/>
              </a:schemeClr>
            </a:solidFill>
          </p:spPr>
          <p:txBody>
            <a:bodyPr wrap="square" rtlCol="0">
              <a:spAutoFit/>
            </a:bodyPr>
            <a:lstStyle/>
            <a:p>
              <a:pPr algn="ctr"/>
              <a:r>
                <a:rPr lang="en-US" altLang="zh-CN" sz="2400" i="1">
                  <a:solidFill>
                    <a:srgbClr val="FF0000"/>
                  </a:solidFill>
                </a:rPr>
                <a:t>G</a:t>
              </a:r>
            </a:p>
          </p:txBody>
        </p:sp>
      </p:grpSp>
      <p:grpSp>
        <p:nvGrpSpPr>
          <p:cNvPr id="46" name="组合 45"/>
          <p:cNvGrpSpPr/>
          <p:nvPr/>
        </p:nvGrpSpPr>
        <p:grpSpPr>
          <a:xfrm>
            <a:off x="9631045" y="2319020"/>
            <a:ext cx="787400" cy="1360805"/>
            <a:chOff x="4981" y="7856"/>
            <a:chExt cx="1240" cy="2143"/>
          </a:xfrm>
        </p:grpSpPr>
        <p:cxnSp>
          <p:nvCxnSpPr>
            <p:cNvPr id="47" name="直接箭头连接符 46"/>
            <p:cNvCxnSpPr/>
            <p:nvPr/>
          </p:nvCxnSpPr>
          <p:spPr>
            <a:xfrm flipV="1">
              <a:off x="4981" y="7856"/>
              <a:ext cx="0" cy="2143"/>
            </a:xfrm>
            <a:prstGeom prst="straightConnector1">
              <a:avLst/>
            </a:prstGeom>
            <a:ln w="2857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48" name="文本框 47"/>
            <p:cNvSpPr txBox="1"/>
            <p:nvPr/>
          </p:nvSpPr>
          <p:spPr>
            <a:xfrm>
              <a:off x="5134" y="8035"/>
              <a:ext cx="1087" cy="725"/>
            </a:xfrm>
            <a:prstGeom prst="rect">
              <a:avLst/>
            </a:prstGeom>
            <a:solidFill>
              <a:schemeClr val="bg1">
                <a:alpha val="90000"/>
              </a:schemeClr>
            </a:solidFill>
          </p:spPr>
          <p:txBody>
            <a:bodyPr wrap="square" rtlCol="0">
              <a:spAutoFit/>
            </a:bodyPr>
            <a:lstStyle/>
            <a:p>
              <a:pPr algn="ctr"/>
              <a:r>
                <a:rPr lang="en-US" altLang="zh-CN" sz="2400" i="1">
                  <a:solidFill>
                    <a:srgbClr val="FF0000"/>
                  </a:solidFill>
                </a:rPr>
                <a:t>F</a:t>
              </a:r>
              <a:r>
                <a:rPr lang="zh-CN" altLang="en-US" sz="2400" i="1" baseline="-25000">
                  <a:solidFill>
                    <a:srgbClr val="FF0000"/>
                  </a:solidFill>
                </a:rPr>
                <a:t>支</a:t>
              </a:r>
            </a:p>
          </p:txBody>
        </p:sp>
      </p:grpSp>
      <p:grpSp>
        <p:nvGrpSpPr>
          <p:cNvPr id="49" name="组合 48"/>
          <p:cNvGrpSpPr/>
          <p:nvPr/>
        </p:nvGrpSpPr>
        <p:grpSpPr>
          <a:xfrm>
            <a:off x="8190865" y="3139440"/>
            <a:ext cx="1440180" cy="543560"/>
            <a:chOff x="1306" y="9157"/>
            <a:chExt cx="2268" cy="856"/>
          </a:xfrm>
        </p:grpSpPr>
        <p:cxnSp>
          <p:nvCxnSpPr>
            <p:cNvPr id="50" name="直接箭头连接符 49"/>
            <p:cNvCxnSpPr/>
            <p:nvPr/>
          </p:nvCxnSpPr>
          <p:spPr>
            <a:xfrm flipH="1">
              <a:off x="1306" y="9999"/>
              <a:ext cx="2268" cy="14"/>
            </a:xfrm>
            <a:prstGeom prst="straightConnector1">
              <a:avLst/>
            </a:prstGeom>
            <a:ln w="2857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51" name="文本框 50"/>
            <p:cNvSpPr txBox="1"/>
            <p:nvPr/>
          </p:nvSpPr>
          <p:spPr>
            <a:xfrm>
              <a:off x="1306" y="9157"/>
              <a:ext cx="1087" cy="725"/>
            </a:xfrm>
            <a:prstGeom prst="rect">
              <a:avLst/>
            </a:prstGeom>
            <a:solidFill>
              <a:schemeClr val="bg1">
                <a:alpha val="90000"/>
              </a:schemeClr>
            </a:solidFill>
          </p:spPr>
          <p:txBody>
            <a:bodyPr wrap="square" rtlCol="0">
              <a:spAutoFit/>
            </a:bodyPr>
            <a:lstStyle/>
            <a:p>
              <a:pPr algn="ctr"/>
              <a:r>
                <a:rPr lang="en-US" altLang="zh-CN" sz="2400" i="1">
                  <a:solidFill>
                    <a:srgbClr val="FF0000"/>
                  </a:solidFill>
                </a:rPr>
                <a:t>F</a:t>
              </a:r>
              <a:r>
                <a:rPr lang="zh-CN" altLang="en-US" sz="2400" i="1" baseline="-25000">
                  <a:solidFill>
                    <a:srgbClr val="FF0000"/>
                  </a:solidFill>
                </a:rPr>
                <a:t>牵</a:t>
              </a:r>
            </a:p>
          </p:txBody>
        </p:sp>
      </p:grpSp>
      <p:grpSp>
        <p:nvGrpSpPr>
          <p:cNvPr id="52" name="组合 51"/>
          <p:cNvGrpSpPr/>
          <p:nvPr/>
        </p:nvGrpSpPr>
        <p:grpSpPr>
          <a:xfrm>
            <a:off x="9616440" y="3137535"/>
            <a:ext cx="1440180" cy="541655"/>
            <a:chOff x="3574" y="9157"/>
            <a:chExt cx="2268" cy="853"/>
          </a:xfrm>
        </p:grpSpPr>
        <p:cxnSp>
          <p:nvCxnSpPr>
            <p:cNvPr id="53" name="直接箭头连接符 52"/>
            <p:cNvCxnSpPr/>
            <p:nvPr/>
          </p:nvCxnSpPr>
          <p:spPr>
            <a:xfrm>
              <a:off x="3574" y="9999"/>
              <a:ext cx="2268" cy="11"/>
            </a:xfrm>
            <a:prstGeom prst="straightConnector1">
              <a:avLst/>
            </a:prstGeom>
            <a:ln w="2857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54" name="文本框 53"/>
            <p:cNvSpPr txBox="1"/>
            <p:nvPr/>
          </p:nvSpPr>
          <p:spPr>
            <a:xfrm>
              <a:off x="4755" y="9157"/>
              <a:ext cx="1087" cy="725"/>
            </a:xfrm>
            <a:prstGeom prst="rect">
              <a:avLst/>
            </a:prstGeom>
            <a:solidFill>
              <a:schemeClr val="bg1">
                <a:alpha val="90000"/>
              </a:schemeClr>
            </a:solidFill>
          </p:spPr>
          <p:txBody>
            <a:bodyPr wrap="square" rtlCol="0">
              <a:spAutoFit/>
            </a:bodyPr>
            <a:lstStyle/>
            <a:p>
              <a:pPr algn="ctr"/>
              <a:r>
                <a:rPr lang="en-US" altLang="zh-CN" sz="2400" i="1">
                  <a:solidFill>
                    <a:srgbClr val="FF0000"/>
                  </a:solidFill>
                </a:rPr>
                <a:t>F</a:t>
              </a:r>
              <a:r>
                <a:rPr lang="zh-CN" altLang="en-US" sz="2400" i="1" baseline="-25000">
                  <a:solidFill>
                    <a:srgbClr val="FF0000"/>
                  </a:solidFill>
                </a:rPr>
                <a:t>阻</a:t>
              </a:r>
            </a:p>
          </p:txBody>
        </p:sp>
      </p:gr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wipe(up)">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down)">
                                      <p:cBhvr>
                                        <p:cTn id="17" dur="5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wipe(down)">
                                      <p:cBhvr>
                                        <p:cTn id="22" dur="500"/>
                                        <p:tgtEl>
                                          <p:spTgt spid="4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ipe(up)">
                                      <p:cBhvr>
                                        <p:cTn id="27" dur="500"/>
                                        <p:tgtEl>
                                          <p:spTgt spid="4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wipe(down)">
                                      <p:cBhvr>
                                        <p:cTn id="32" dur="500"/>
                                        <p:tgtEl>
                                          <p:spTgt spid="4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nodeType="click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right)">
                                      <p:cBhvr>
                                        <p:cTn id="37" dur="500"/>
                                        <p:tgtEl>
                                          <p:spTgt spid="4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wipe(left)">
                                      <p:cBhvr>
                                        <p:cTn id="42" dur="500"/>
                                        <p:tgtEl>
                                          <p:spTgt spid="5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wipe(down)">
                                      <p:cBhvr>
                                        <p:cTn id="4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4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34900" y="1212562"/>
            <a:ext cx="295322" cy="210471"/>
            <a:chOff x="435463" y="1226414"/>
            <a:chExt cx="295380" cy="210512"/>
          </a:xfrm>
        </p:grpSpPr>
        <p:sp>
          <p:nvSpPr>
            <p:cNvPr id="16" name="矩形 15"/>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899795" y="1025525"/>
            <a:ext cx="3616325"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平衡状态</a:t>
            </a:r>
          </a:p>
        </p:txBody>
      </p:sp>
      <p:grpSp>
        <p:nvGrpSpPr>
          <p:cNvPr id="3" name="组合 2"/>
          <p:cNvGrpSpPr/>
          <p:nvPr/>
        </p:nvGrpSpPr>
        <p:grpSpPr>
          <a:xfrm>
            <a:off x="334900" y="1996787"/>
            <a:ext cx="295322" cy="210471"/>
            <a:chOff x="435463" y="1226414"/>
            <a:chExt cx="295380" cy="210512"/>
          </a:xfrm>
        </p:grpSpPr>
        <p:sp>
          <p:nvSpPr>
            <p:cNvPr id="4" name="矩形 3"/>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899795" y="1667510"/>
            <a:ext cx="10836910" cy="1383665"/>
          </a:xfrm>
          <a:prstGeom prst="rect">
            <a:avLst/>
          </a:prstGeom>
          <a:noFill/>
        </p:spPr>
        <p:txBody>
          <a:bodyPr wrap="square" rtlCol="0">
            <a:spAutoFit/>
          </a:bodyPr>
          <a:lstStyle/>
          <a:p>
            <a:pPr>
              <a:lnSpc>
                <a:spcPct val="150000"/>
              </a:lnSpc>
            </a:pPr>
            <a:r>
              <a:rPr lang="zh-CN" altLang="en-US" sz="2800"/>
              <a:t>定义：</a:t>
            </a:r>
          </a:p>
          <a:p>
            <a:pPr>
              <a:lnSpc>
                <a:spcPct val="150000"/>
              </a:lnSpc>
            </a:pPr>
            <a:r>
              <a:rPr lang="zh-CN" altLang="en-US" sz="2800"/>
              <a:t>物理学中，把物体</a:t>
            </a:r>
            <a:r>
              <a:rPr lang="zh-CN" altLang="en-US" sz="2800" b="1"/>
              <a:t>保持静止或匀速直线运动状态</a:t>
            </a:r>
            <a:r>
              <a:rPr lang="zh-CN" altLang="en-US" sz="2800"/>
              <a:t>称为</a:t>
            </a:r>
            <a:r>
              <a:rPr lang="zh-CN" altLang="en-US" sz="2800" b="1"/>
              <a:t>平衡状态</a:t>
            </a:r>
            <a:r>
              <a:rPr lang="zh-CN" altLang="en-US" sz="2800"/>
              <a:t>。</a:t>
            </a:r>
          </a:p>
        </p:txBody>
      </p:sp>
      <p:grpSp>
        <p:nvGrpSpPr>
          <p:cNvPr id="19" name="组合 18"/>
          <p:cNvGrpSpPr/>
          <p:nvPr/>
        </p:nvGrpSpPr>
        <p:grpSpPr>
          <a:xfrm>
            <a:off x="998855" y="3109595"/>
            <a:ext cx="4458970" cy="3446780"/>
            <a:chOff x="1573" y="4897"/>
            <a:chExt cx="7022" cy="5428"/>
          </a:xfrm>
        </p:grpSpPr>
        <p:pic>
          <p:nvPicPr>
            <p:cNvPr id="7" name="https://docer-ks3.wpscdn.cn/picture/54429990/9cd0154e8f37cb9dd43d430d38f662c9_612.jpg" descr="知更鸟,橙色,非凡的,侧面像,观鸟,鸟类,野生动物,英国,野外动物,胸部"/>
            <p:cNvPicPr>
              <a:picLocks noChangeAspect="1"/>
            </p:cNvPicPr>
            <p:nvPr/>
          </p:nvPicPr>
          <p:blipFill>
            <a:blip r:embed="rId3"/>
            <a:stretch>
              <a:fillRect/>
            </a:stretch>
          </p:blipFill>
          <p:spPr>
            <a:xfrm>
              <a:off x="1573" y="4897"/>
              <a:ext cx="7022" cy="4680"/>
            </a:xfrm>
            <a:prstGeom prst="rect">
              <a:avLst/>
            </a:prstGeom>
          </p:spPr>
        </p:pic>
        <p:sp>
          <p:nvSpPr>
            <p:cNvPr id="8" name="文本框 7"/>
            <p:cNvSpPr txBox="1"/>
            <p:nvPr/>
          </p:nvSpPr>
          <p:spPr>
            <a:xfrm>
              <a:off x="1573" y="9601"/>
              <a:ext cx="7021" cy="725"/>
            </a:xfrm>
            <a:prstGeom prst="rect">
              <a:avLst/>
            </a:prstGeom>
            <a:noFill/>
          </p:spPr>
          <p:txBody>
            <a:bodyPr wrap="square" rtlCol="0">
              <a:spAutoFit/>
            </a:bodyPr>
            <a:lstStyle/>
            <a:p>
              <a:pPr algn="ctr"/>
              <a:r>
                <a:rPr lang="zh-CN" altLang="en-US" sz="2400">
                  <a:latin typeface="宋体" panose="02010600030101010101" pitchFamily="2" charset="-122"/>
                  <a:ea typeface="宋体" panose="02010600030101010101" pitchFamily="2" charset="-122"/>
                </a:rPr>
                <a:t>静止站立的小鸟处于平衡状态</a:t>
              </a:r>
            </a:p>
          </p:txBody>
        </p:sp>
      </p:grpSp>
      <p:grpSp>
        <p:nvGrpSpPr>
          <p:cNvPr id="20" name="组合 19"/>
          <p:cNvGrpSpPr/>
          <p:nvPr/>
        </p:nvGrpSpPr>
        <p:grpSpPr>
          <a:xfrm>
            <a:off x="5857875" y="3109595"/>
            <a:ext cx="5298440" cy="3498850"/>
            <a:chOff x="9225" y="4897"/>
            <a:chExt cx="8344" cy="5510"/>
          </a:xfrm>
        </p:grpSpPr>
        <p:pic>
          <p:nvPicPr>
            <p:cNvPr id="9" name="图片 8"/>
            <p:cNvPicPr>
              <a:picLocks noChangeAspect="1"/>
            </p:cNvPicPr>
            <p:nvPr/>
          </p:nvPicPr>
          <p:blipFill>
            <a:blip r:embed="rId4"/>
            <a:stretch>
              <a:fillRect/>
            </a:stretch>
          </p:blipFill>
          <p:spPr>
            <a:xfrm>
              <a:off x="9225" y="4897"/>
              <a:ext cx="8344" cy="4694"/>
            </a:xfrm>
            <a:prstGeom prst="rect">
              <a:avLst/>
            </a:prstGeom>
          </p:spPr>
        </p:pic>
        <p:sp>
          <p:nvSpPr>
            <p:cNvPr id="10" name="文本框 9"/>
            <p:cNvSpPr txBox="1"/>
            <p:nvPr/>
          </p:nvSpPr>
          <p:spPr>
            <a:xfrm>
              <a:off x="9887" y="9683"/>
              <a:ext cx="7021" cy="725"/>
            </a:xfrm>
            <a:prstGeom prst="rect">
              <a:avLst/>
            </a:prstGeom>
            <a:noFill/>
          </p:spPr>
          <p:txBody>
            <a:bodyPr wrap="square" rtlCol="0">
              <a:spAutoFit/>
            </a:bodyPr>
            <a:lstStyle/>
            <a:p>
              <a:pPr algn="ctr"/>
              <a:r>
                <a:rPr lang="zh-CN" altLang="en-US" sz="2400">
                  <a:latin typeface="宋体" panose="02010600030101010101" pitchFamily="2" charset="-122"/>
                  <a:ea typeface="宋体" panose="02010600030101010101" pitchFamily="2" charset="-122"/>
                </a:rPr>
                <a:t>匀速行驶的火车处于平衡状态</a:t>
              </a:r>
            </a:p>
          </p:txBody>
        </p:sp>
      </p:gr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down)">
                                      <p:cBhvr>
                                        <p:cTn id="11" dur="500"/>
                                        <p:tgtEl>
                                          <p:spTgt spid="19"/>
                                        </p:tgtEl>
                                      </p:cBhvr>
                                    </p:animEffect>
                                  </p:childTnLst>
                                </p:cTn>
                              </p:par>
                              <p:par>
                                <p:cTn id="12" presetID="22" presetClass="entr" presetSubtype="4" fill="hold"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down)">
                                      <p:cBhvr>
                                        <p:cTn id="1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34900" y="1212562"/>
            <a:ext cx="295322" cy="210471"/>
            <a:chOff x="435463" y="1226414"/>
            <a:chExt cx="295380" cy="210512"/>
          </a:xfrm>
        </p:grpSpPr>
        <p:sp>
          <p:nvSpPr>
            <p:cNvPr id="16" name="矩形 15"/>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899795" y="1025525"/>
            <a:ext cx="3616325"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平衡状态</a:t>
            </a:r>
          </a:p>
        </p:txBody>
      </p:sp>
      <p:pic>
        <p:nvPicPr>
          <p:cNvPr id="7" name="https://docer-ks3.wpscdn.cn/picture/54429990/9cd0154e8f37cb9dd43d430d38f662c9_612.jpg" descr="知更鸟,橙色,非凡的,侧面像,观鸟,鸟类,野生动物,英国,野外动物,胸部"/>
          <p:cNvPicPr>
            <a:picLocks noChangeAspect="1"/>
          </p:cNvPicPr>
          <p:nvPr/>
        </p:nvPicPr>
        <p:blipFill>
          <a:blip r:embed="rId3"/>
          <a:stretch>
            <a:fillRect/>
          </a:stretch>
        </p:blipFill>
        <p:spPr>
          <a:xfrm>
            <a:off x="6998335" y="838835"/>
            <a:ext cx="4458970" cy="2971800"/>
          </a:xfrm>
          <a:prstGeom prst="rect">
            <a:avLst/>
          </a:prstGeom>
        </p:spPr>
      </p:pic>
      <p:pic>
        <p:nvPicPr>
          <p:cNvPr id="31" name="图片 30"/>
          <p:cNvPicPr>
            <a:picLocks noChangeAspect="1"/>
          </p:cNvPicPr>
          <p:nvPr/>
        </p:nvPicPr>
        <p:blipFill>
          <a:blip r:embed="rId4"/>
          <a:stretch>
            <a:fillRect/>
          </a:stretch>
        </p:blipFill>
        <p:spPr>
          <a:xfrm>
            <a:off x="7002145" y="3810635"/>
            <a:ext cx="4455160" cy="2506345"/>
          </a:xfrm>
          <a:prstGeom prst="rect">
            <a:avLst/>
          </a:prstGeom>
        </p:spPr>
      </p:pic>
      <p:grpSp>
        <p:nvGrpSpPr>
          <p:cNvPr id="32" name="组合 31"/>
          <p:cNvGrpSpPr/>
          <p:nvPr/>
        </p:nvGrpSpPr>
        <p:grpSpPr>
          <a:xfrm>
            <a:off x="334900" y="1959957"/>
            <a:ext cx="295322" cy="210471"/>
            <a:chOff x="435463" y="1226414"/>
            <a:chExt cx="295380" cy="210512"/>
          </a:xfrm>
        </p:grpSpPr>
        <p:sp>
          <p:nvSpPr>
            <p:cNvPr id="33" name="矩形 3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文本框 34"/>
          <p:cNvSpPr txBox="1"/>
          <p:nvPr/>
        </p:nvSpPr>
        <p:spPr>
          <a:xfrm>
            <a:off x="899795" y="1804035"/>
            <a:ext cx="4064000" cy="521970"/>
          </a:xfrm>
          <a:prstGeom prst="rect">
            <a:avLst/>
          </a:prstGeom>
          <a:noFill/>
        </p:spPr>
        <p:txBody>
          <a:bodyPr wrap="square" rtlCol="0">
            <a:spAutoFit/>
          </a:bodyPr>
          <a:lstStyle/>
          <a:p>
            <a:r>
              <a:rPr lang="zh-CN" altLang="en-US" sz="2800"/>
              <a:t>平衡力</a:t>
            </a:r>
          </a:p>
        </p:txBody>
      </p:sp>
      <p:sp>
        <p:nvSpPr>
          <p:cNvPr id="36" name="文本框 35"/>
          <p:cNvSpPr txBox="1"/>
          <p:nvPr/>
        </p:nvSpPr>
        <p:spPr>
          <a:xfrm>
            <a:off x="996950" y="2843530"/>
            <a:ext cx="5563870" cy="1383665"/>
          </a:xfrm>
          <a:prstGeom prst="rect">
            <a:avLst/>
          </a:prstGeom>
          <a:noFill/>
        </p:spPr>
        <p:txBody>
          <a:bodyPr wrap="square" rtlCol="0">
            <a:spAutoFit/>
          </a:bodyPr>
          <a:lstStyle/>
          <a:p>
            <a:pPr>
              <a:lnSpc>
                <a:spcPct val="150000"/>
              </a:lnSpc>
            </a:pPr>
            <a:r>
              <a:rPr lang="zh-CN" altLang="en-US" sz="2800"/>
              <a:t>物体如果在两个力的作用下处于平衡状态，这两个力互称</a:t>
            </a:r>
            <a:r>
              <a:rPr lang="zh-CN" altLang="en-US" sz="2800" b="1"/>
              <a:t>平衡力</a:t>
            </a:r>
            <a:r>
              <a:rPr lang="zh-CN" altLang="en-US" sz="2800"/>
              <a:t>。</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6"/>
                                        </p:tgtEl>
                                        <p:attrNameLst>
                                          <p:attrName>style.visibility</p:attrName>
                                        </p:attrNameLst>
                                      </p:cBhvr>
                                      <p:to>
                                        <p:strVal val="visible"/>
                                      </p:to>
                                    </p:set>
                                    <p:anim calcmode="discrete" valueType="clr">
                                      <p:cBhvr override="childStyle">
                                        <p:cTn id="7" dur="80"/>
                                        <p:tgtEl>
                                          <p:spTgt spid="3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6"/>
                                        </p:tgtEl>
                                        <p:attrNameLst>
                                          <p:attrName>fillcolor</p:attrName>
                                        </p:attrNameLst>
                                      </p:cBhvr>
                                      <p:tavLst>
                                        <p:tav tm="0">
                                          <p:val>
                                            <p:clrVal>
                                              <a:schemeClr val="accent2"/>
                                            </p:clrVal>
                                          </p:val>
                                        </p:tav>
                                        <p:tav tm="50000">
                                          <p:val>
                                            <p:clrVal>
                                              <a:schemeClr val="hlink"/>
                                            </p:clrVal>
                                          </p:val>
                                        </p:tav>
                                      </p:tavLst>
                                    </p:anim>
                                    <p:set>
                                      <p:cBhvr>
                                        <p:cTn id="9" dur="80"/>
                                        <p:tgtEl>
                                          <p:spTgt spid="3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34900" y="1212562"/>
            <a:ext cx="295322" cy="210471"/>
            <a:chOff x="435463" y="1226414"/>
            <a:chExt cx="295380" cy="210512"/>
          </a:xfrm>
        </p:grpSpPr>
        <p:sp>
          <p:nvSpPr>
            <p:cNvPr id="16" name="矩形 15"/>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899795" y="1025525"/>
            <a:ext cx="3616325"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平衡状态</a:t>
            </a:r>
          </a:p>
        </p:txBody>
      </p:sp>
      <p:grpSp>
        <p:nvGrpSpPr>
          <p:cNvPr id="32" name="组合 31"/>
          <p:cNvGrpSpPr/>
          <p:nvPr/>
        </p:nvGrpSpPr>
        <p:grpSpPr>
          <a:xfrm>
            <a:off x="334900" y="1959957"/>
            <a:ext cx="295322" cy="210471"/>
            <a:chOff x="435463" y="1226414"/>
            <a:chExt cx="295380" cy="210512"/>
          </a:xfrm>
        </p:grpSpPr>
        <p:sp>
          <p:nvSpPr>
            <p:cNvPr id="33" name="矩形 3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899795" y="1804035"/>
            <a:ext cx="5111750" cy="521970"/>
          </a:xfrm>
          <a:prstGeom prst="rect">
            <a:avLst/>
          </a:prstGeom>
          <a:noFill/>
        </p:spPr>
        <p:txBody>
          <a:bodyPr wrap="square" rtlCol="0">
            <a:spAutoFit/>
          </a:bodyPr>
          <a:lstStyle/>
          <a:p>
            <a:r>
              <a:rPr lang="zh-CN" altLang="en-US" sz="2800"/>
              <a:t>受力物体处于平衡状态的原因</a:t>
            </a:r>
          </a:p>
        </p:txBody>
      </p:sp>
      <p:sp>
        <p:nvSpPr>
          <p:cNvPr id="3" name="文本框 2"/>
          <p:cNvSpPr txBox="1"/>
          <p:nvPr/>
        </p:nvSpPr>
        <p:spPr>
          <a:xfrm>
            <a:off x="957580" y="2326005"/>
            <a:ext cx="10429240" cy="1198880"/>
          </a:xfrm>
          <a:prstGeom prst="rect">
            <a:avLst/>
          </a:prstGeom>
          <a:noFill/>
        </p:spPr>
        <p:txBody>
          <a:bodyPr wrap="square" rtlCol="0">
            <a:spAutoFit/>
          </a:bodyPr>
          <a:lstStyle/>
          <a:p>
            <a:pPr>
              <a:lnSpc>
                <a:spcPct val="150000"/>
              </a:lnSpc>
            </a:pPr>
            <a:r>
              <a:rPr lang="zh-CN" altLang="en-US" sz="2400"/>
              <a:t>处于平衡状态的物体虽然都受到了力，但</a:t>
            </a:r>
            <a:r>
              <a:rPr lang="zh-CN" altLang="en-US" sz="2400" b="1"/>
              <a:t>所受的力是平衡力</a:t>
            </a:r>
            <a:r>
              <a:rPr lang="zh-CN" altLang="en-US" sz="2400"/>
              <a:t>，改变物体运动状态的</a:t>
            </a:r>
            <a:r>
              <a:rPr lang="zh-CN" altLang="en-US" sz="2400" b="1"/>
              <a:t>作用效果相互抵消</a:t>
            </a:r>
            <a:r>
              <a:rPr lang="zh-CN" altLang="en-US" sz="2400"/>
              <a:t>，因而能保持静止或匀速直线运动状态。</a:t>
            </a:r>
          </a:p>
        </p:txBody>
      </p:sp>
      <p:grpSp>
        <p:nvGrpSpPr>
          <p:cNvPr id="6" name="组合 5"/>
          <p:cNvGrpSpPr/>
          <p:nvPr/>
        </p:nvGrpSpPr>
        <p:grpSpPr>
          <a:xfrm>
            <a:off x="1986280" y="3776980"/>
            <a:ext cx="3634740" cy="2743200"/>
            <a:chOff x="3128" y="5948"/>
            <a:chExt cx="5724" cy="4320"/>
          </a:xfrm>
        </p:grpSpPr>
        <p:pic>
          <p:nvPicPr>
            <p:cNvPr id="4" name="https://docer-ks3.wpscdn.cn/picture/171785136/b12f1c671ff375c31e5acdd6a796ed48_612.jpg" descr="空的白色杯子在白灰色的背景上简约的概念"/>
            <p:cNvPicPr>
              <a:picLocks noChangeAspect="1"/>
            </p:cNvPicPr>
            <p:nvPr/>
          </p:nvPicPr>
          <p:blipFill>
            <a:blip r:embed="rId3"/>
            <a:srcRect t="33648" b="18269"/>
            <a:stretch>
              <a:fillRect/>
            </a:stretch>
          </p:blipFill>
          <p:spPr>
            <a:xfrm>
              <a:off x="3128" y="5948"/>
              <a:ext cx="5724" cy="4124"/>
            </a:xfrm>
            <a:prstGeom prst="rect">
              <a:avLst/>
            </a:prstGeom>
          </p:spPr>
        </p:pic>
        <p:sp>
          <p:nvSpPr>
            <p:cNvPr id="35" name="椭圆 34"/>
            <p:cNvSpPr/>
            <p:nvPr/>
          </p:nvSpPr>
          <p:spPr>
            <a:xfrm>
              <a:off x="5887" y="8125"/>
              <a:ext cx="196" cy="196"/>
            </a:xfrm>
            <a:prstGeom prst="ellipse">
              <a:avLst/>
            </a:prstGeom>
            <a:solidFill>
              <a:srgbClr val="FF0000"/>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36" name="组合 35"/>
            <p:cNvGrpSpPr/>
            <p:nvPr/>
          </p:nvGrpSpPr>
          <p:grpSpPr>
            <a:xfrm>
              <a:off x="5887" y="8230"/>
              <a:ext cx="1087" cy="2039"/>
              <a:chOff x="4883" y="6087"/>
              <a:chExt cx="1087" cy="2039"/>
            </a:xfrm>
          </p:grpSpPr>
          <p:cxnSp>
            <p:nvCxnSpPr>
              <p:cNvPr id="37" name="直接箭头连接符 36"/>
              <p:cNvCxnSpPr/>
              <p:nvPr/>
            </p:nvCxnSpPr>
            <p:spPr>
              <a:xfrm>
                <a:off x="4981" y="6087"/>
                <a:ext cx="0" cy="1984"/>
              </a:xfrm>
              <a:prstGeom prst="straightConnector1">
                <a:avLst/>
              </a:prstGeom>
              <a:ln w="2857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38" name="文本框 37"/>
              <p:cNvSpPr txBox="1"/>
              <p:nvPr/>
            </p:nvSpPr>
            <p:spPr>
              <a:xfrm>
                <a:off x="4883" y="7401"/>
                <a:ext cx="1087" cy="725"/>
              </a:xfrm>
              <a:prstGeom prst="rect">
                <a:avLst/>
              </a:prstGeom>
              <a:noFill/>
            </p:spPr>
            <p:txBody>
              <a:bodyPr wrap="square" rtlCol="0">
                <a:spAutoFit/>
              </a:bodyPr>
              <a:lstStyle/>
              <a:p>
                <a:pPr algn="ctr"/>
                <a:r>
                  <a:rPr lang="en-US" altLang="zh-CN" sz="2400" i="1">
                    <a:solidFill>
                      <a:srgbClr val="FF0000"/>
                    </a:solidFill>
                  </a:rPr>
                  <a:t>G</a:t>
                </a:r>
              </a:p>
            </p:txBody>
          </p:sp>
        </p:grpSp>
        <p:grpSp>
          <p:nvGrpSpPr>
            <p:cNvPr id="39" name="组合 38"/>
            <p:cNvGrpSpPr/>
            <p:nvPr/>
          </p:nvGrpSpPr>
          <p:grpSpPr>
            <a:xfrm>
              <a:off x="5985" y="6073"/>
              <a:ext cx="1185" cy="2157"/>
              <a:chOff x="4981" y="8250"/>
              <a:chExt cx="1185" cy="2157"/>
            </a:xfrm>
          </p:grpSpPr>
          <p:cxnSp>
            <p:nvCxnSpPr>
              <p:cNvPr id="40" name="直接箭头连接符 39"/>
              <p:cNvCxnSpPr/>
              <p:nvPr/>
            </p:nvCxnSpPr>
            <p:spPr>
              <a:xfrm flipV="1">
                <a:off x="4981" y="8423"/>
                <a:ext cx="0" cy="1984"/>
              </a:xfrm>
              <a:prstGeom prst="straightConnector1">
                <a:avLst/>
              </a:prstGeom>
              <a:ln w="2857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41" name="文本框 40"/>
              <p:cNvSpPr txBox="1"/>
              <p:nvPr/>
            </p:nvSpPr>
            <p:spPr>
              <a:xfrm>
                <a:off x="5079" y="8250"/>
                <a:ext cx="1087" cy="725"/>
              </a:xfrm>
              <a:prstGeom prst="rect">
                <a:avLst/>
              </a:prstGeom>
              <a:noFill/>
            </p:spPr>
            <p:txBody>
              <a:bodyPr wrap="square" rtlCol="0">
                <a:spAutoFit/>
              </a:bodyPr>
              <a:lstStyle/>
              <a:p>
                <a:pPr algn="ctr"/>
                <a:r>
                  <a:rPr lang="en-US" altLang="zh-CN" sz="2400" i="1">
                    <a:solidFill>
                      <a:srgbClr val="FF0000"/>
                    </a:solidFill>
                  </a:rPr>
                  <a:t>F</a:t>
                </a:r>
                <a:r>
                  <a:rPr lang="zh-CN" altLang="en-US" sz="2400" i="1" baseline="-25000">
                    <a:solidFill>
                      <a:srgbClr val="FF0000"/>
                    </a:solidFill>
                  </a:rPr>
                  <a:t>支</a:t>
                </a:r>
              </a:p>
            </p:txBody>
          </p:sp>
        </p:grpSp>
      </p:grpSp>
      <p:grpSp>
        <p:nvGrpSpPr>
          <p:cNvPr id="8" name="组合 7"/>
          <p:cNvGrpSpPr/>
          <p:nvPr/>
        </p:nvGrpSpPr>
        <p:grpSpPr>
          <a:xfrm>
            <a:off x="5621020" y="3776980"/>
            <a:ext cx="4565650" cy="2914650"/>
            <a:chOff x="8852" y="5948"/>
            <a:chExt cx="7190" cy="4590"/>
          </a:xfrm>
        </p:grpSpPr>
        <p:pic>
          <p:nvPicPr>
            <p:cNvPr id="11" name="https://docer-ks3.wpscdn.cn/picture/72868561/6b23d4e0f0e364b53b9552458c0be3e3_612.jpg" descr="在路上"/>
            <p:cNvPicPr>
              <a:picLocks noChangeAspect="1"/>
            </p:cNvPicPr>
            <p:nvPr/>
          </p:nvPicPr>
          <p:blipFill>
            <a:blip r:embed="rId4"/>
            <a:stretch>
              <a:fillRect/>
            </a:stretch>
          </p:blipFill>
          <p:spPr>
            <a:xfrm>
              <a:off x="8852" y="5948"/>
              <a:ext cx="7191" cy="4150"/>
            </a:xfrm>
            <a:prstGeom prst="rect">
              <a:avLst/>
            </a:prstGeom>
          </p:spPr>
        </p:pic>
        <p:sp>
          <p:nvSpPr>
            <p:cNvPr id="42" name="椭圆 41"/>
            <p:cNvSpPr/>
            <p:nvPr/>
          </p:nvSpPr>
          <p:spPr>
            <a:xfrm>
              <a:off x="13406" y="8289"/>
              <a:ext cx="196" cy="196"/>
            </a:xfrm>
            <a:prstGeom prst="ellipse">
              <a:avLst/>
            </a:prstGeom>
            <a:solidFill>
              <a:srgbClr val="FF0000"/>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43" name="组合 42"/>
            <p:cNvGrpSpPr/>
            <p:nvPr/>
          </p:nvGrpSpPr>
          <p:grpSpPr>
            <a:xfrm>
              <a:off x="13504" y="8394"/>
              <a:ext cx="1330" cy="2144"/>
              <a:chOff x="4981" y="6087"/>
              <a:chExt cx="1330" cy="2144"/>
            </a:xfrm>
          </p:grpSpPr>
          <p:cxnSp>
            <p:nvCxnSpPr>
              <p:cNvPr id="44" name="直接箭头连接符 43"/>
              <p:cNvCxnSpPr/>
              <p:nvPr/>
            </p:nvCxnSpPr>
            <p:spPr>
              <a:xfrm>
                <a:off x="4981" y="6087"/>
                <a:ext cx="0" cy="2144"/>
              </a:xfrm>
              <a:prstGeom prst="straightConnector1">
                <a:avLst/>
              </a:prstGeom>
              <a:ln w="2857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45" name="文本框 44"/>
              <p:cNvSpPr txBox="1"/>
              <p:nvPr/>
            </p:nvSpPr>
            <p:spPr>
              <a:xfrm>
                <a:off x="5225" y="7506"/>
                <a:ext cx="1087" cy="725"/>
              </a:xfrm>
              <a:prstGeom prst="rect">
                <a:avLst/>
              </a:prstGeom>
              <a:solidFill>
                <a:schemeClr val="bg1">
                  <a:alpha val="90000"/>
                </a:schemeClr>
              </a:solidFill>
            </p:spPr>
            <p:txBody>
              <a:bodyPr wrap="square" rtlCol="0">
                <a:spAutoFit/>
              </a:bodyPr>
              <a:lstStyle/>
              <a:p>
                <a:pPr algn="ctr"/>
                <a:r>
                  <a:rPr lang="en-US" altLang="zh-CN" sz="2400" i="1">
                    <a:solidFill>
                      <a:srgbClr val="FF0000"/>
                    </a:solidFill>
                  </a:rPr>
                  <a:t>G</a:t>
                </a:r>
              </a:p>
            </p:txBody>
          </p:sp>
        </p:grpSp>
        <p:grpSp>
          <p:nvGrpSpPr>
            <p:cNvPr id="46" name="组合 45"/>
            <p:cNvGrpSpPr/>
            <p:nvPr/>
          </p:nvGrpSpPr>
          <p:grpSpPr>
            <a:xfrm>
              <a:off x="13504" y="6246"/>
              <a:ext cx="1240" cy="2143"/>
              <a:chOff x="4981" y="7856"/>
              <a:chExt cx="1240" cy="2143"/>
            </a:xfrm>
          </p:grpSpPr>
          <p:cxnSp>
            <p:nvCxnSpPr>
              <p:cNvPr id="47" name="直接箭头连接符 46"/>
              <p:cNvCxnSpPr/>
              <p:nvPr/>
            </p:nvCxnSpPr>
            <p:spPr>
              <a:xfrm flipV="1">
                <a:off x="4981" y="7856"/>
                <a:ext cx="0" cy="2143"/>
              </a:xfrm>
              <a:prstGeom prst="straightConnector1">
                <a:avLst/>
              </a:prstGeom>
              <a:ln w="2857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48" name="文本框 47"/>
              <p:cNvSpPr txBox="1"/>
              <p:nvPr/>
            </p:nvSpPr>
            <p:spPr>
              <a:xfrm>
                <a:off x="5134" y="8035"/>
                <a:ext cx="1087" cy="725"/>
              </a:xfrm>
              <a:prstGeom prst="rect">
                <a:avLst/>
              </a:prstGeom>
              <a:solidFill>
                <a:schemeClr val="bg1">
                  <a:alpha val="90000"/>
                </a:schemeClr>
              </a:solidFill>
            </p:spPr>
            <p:txBody>
              <a:bodyPr wrap="square" rtlCol="0">
                <a:spAutoFit/>
              </a:bodyPr>
              <a:lstStyle/>
              <a:p>
                <a:pPr algn="ctr"/>
                <a:r>
                  <a:rPr lang="en-US" altLang="zh-CN" sz="2400" i="1">
                    <a:solidFill>
                      <a:srgbClr val="FF0000"/>
                    </a:solidFill>
                  </a:rPr>
                  <a:t>F</a:t>
                </a:r>
                <a:r>
                  <a:rPr lang="zh-CN" altLang="en-US" sz="2400" i="1" baseline="-25000">
                    <a:solidFill>
                      <a:srgbClr val="FF0000"/>
                    </a:solidFill>
                  </a:rPr>
                  <a:t>支</a:t>
                </a:r>
              </a:p>
            </p:txBody>
          </p:sp>
        </p:grpSp>
        <p:grpSp>
          <p:nvGrpSpPr>
            <p:cNvPr id="49" name="组合 48"/>
            <p:cNvGrpSpPr/>
            <p:nvPr/>
          </p:nvGrpSpPr>
          <p:grpSpPr>
            <a:xfrm>
              <a:off x="11236" y="7538"/>
              <a:ext cx="2268" cy="856"/>
              <a:chOff x="1306" y="9157"/>
              <a:chExt cx="2268" cy="856"/>
            </a:xfrm>
          </p:grpSpPr>
          <p:cxnSp>
            <p:nvCxnSpPr>
              <p:cNvPr id="50" name="直接箭头连接符 49"/>
              <p:cNvCxnSpPr/>
              <p:nvPr/>
            </p:nvCxnSpPr>
            <p:spPr>
              <a:xfrm flipH="1">
                <a:off x="1306" y="9999"/>
                <a:ext cx="2268" cy="14"/>
              </a:xfrm>
              <a:prstGeom prst="straightConnector1">
                <a:avLst/>
              </a:prstGeom>
              <a:ln w="2857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51" name="文本框 50"/>
              <p:cNvSpPr txBox="1"/>
              <p:nvPr/>
            </p:nvSpPr>
            <p:spPr>
              <a:xfrm>
                <a:off x="1306" y="9157"/>
                <a:ext cx="1087" cy="725"/>
              </a:xfrm>
              <a:prstGeom prst="rect">
                <a:avLst/>
              </a:prstGeom>
              <a:solidFill>
                <a:schemeClr val="bg1">
                  <a:alpha val="90000"/>
                </a:schemeClr>
              </a:solidFill>
            </p:spPr>
            <p:txBody>
              <a:bodyPr wrap="square" rtlCol="0">
                <a:spAutoFit/>
              </a:bodyPr>
              <a:lstStyle/>
              <a:p>
                <a:pPr algn="ctr"/>
                <a:r>
                  <a:rPr lang="en-US" altLang="zh-CN" sz="2400" i="1">
                    <a:solidFill>
                      <a:srgbClr val="FF0000"/>
                    </a:solidFill>
                  </a:rPr>
                  <a:t>F</a:t>
                </a:r>
                <a:r>
                  <a:rPr lang="zh-CN" altLang="en-US" sz="2400" i="1" baseline="-25000">
                    <a:solidFill>
                      <a:srgbClr val="FF0000"/>
                    </a:solidFill>
                  </a:rPr>
                  <a:t>牵</a:t>
                </a:r>
              </a:p>
            </p:txBody>
          </p:sp>
        </p:grpSp>
        <p:grpSp>
          <p:nvGrpSpPr>
            <p:cNvPr id="52" name="组合 51"/>
            <p:cNvGrpSpPr/>
            <p:nvPr/>
          </p:nvGrpSpPr>
          <p:grpSpPr>
            <a:xfrm>
              <a:off x="13481" y="7535"/>
              <a:ext cx="2268" cy="853"/>
              <a:chOff x="3574" y="9157"/>
              <a:chExt cx="2268" cy="853"/>
            </a:xfrm>
          </p:grpSpPr>
          <p:cxnSp>
            <p:nvCxnSpPr>
              <p:cNvPr id="53" name="直接箭头连接符 52"/>
              <p:cNvCxnSpPr/>
              <p:nvPr/>
            </p:nvCxnSpPr>
            <p:spPr>
              <a:xfrm>
                <a:off x="3574" y="9999"/>
                <a:ext cx="2268" cy="11"/>
              </a:xfrm>
              <a:prstGeom prst="straightConnector1">
                <a:avLst/>
              </a:prstGeom>
              <a:ln w="2857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54" name="文本框 53"/>
              <p:cNvSpPr txBox="1"/>
              <p:nvPr/>
            </p:nvSpPr>
            <p:spPr>
              <a:xfrm>
                <a:off x="4755" y="9157"/>
                <a:ext cx="1087" cy="725"/>
              </a:xfrm>
              <a:prstGeom prst="rect">
                <a:avLst/>
              </a:prstGeom>
              <a:solidFill>
                <a:schemeClr val="bg1">
                  <a:alpha val="90000"/>
                </a:schemeClr>
              </a:solidFill>
            </p:spPr>
            <p:txBody>
              <a:bodyPr wrap="square" rtlCol="0">
                <a:spAutoFit/>
              </a:bodyPr>
              <a:lstStyle/>
              <a:p>
                <a:pPr algn="ctr"/>
                <a:r>
                  <a:rPr lang="en-US" altLang="zh-CN" sz="2400" i="1">
                    <a:solidFill>
                      <a:srgbClr val="FF0000"/>
                    </a:solidFill>
                  </a:rPr>
                  <a:t>F</a:t>
                </a:r>
                <a:r>
                  <a:rPr lang="zh-CN" altLang="en-US" sz="2400" i="1" baseline="-25000">
                    <a:solidFill>
                      <a:srgbClr val="FF0000"/>
                    </a:solidFill>
                  </a:rPr>
                  <a:t>阻</a:t>
                </a:r>
              </a:p>
            </p:txBody>
          </p:sp>
        </p:grpSp>
      </p:gr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34900" y="1212562"/>
            <a:ext cx="295322" cy="210471"/>
            <a:chOff x="435463" y="1226414"/>
            <a:chExt cx="295380" cy="210512"/>
          </a:xfrm>
        </p:grpSpPr>
        <p:sp>
          <p:nvSpPr>
            <p:cNvPr id="16" name="矩形 15"/>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899795" y="1025525"/>
            <a:ext cx="3616325"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平衡状态</a:t>
            </a:r>
          </a:p>
        </p:txBody>
      </p:sp>
      <p:grpSp>
        <p:nvGrpSpPr>
          <p:cNvPr id="32" name="组合 31"/>
          <p:cNvGrpSpPr/>
          <p:nvPr/>
        </p:nvGrpSpPr>
        <p:grpSpPr>
          <a:xfrm>
            <a:off x="334900" y="1959957"/>
            <a:ext cx="295322" cy="210471"/>
            <a:chOff x="435463" y="1226414"/>
            <a:chExt cx="295380" cy="210512"/>
          </a:xfrm>
        </p:grpSpPr>
        <p:sp>
          <p:nvSpPr>
            <p:cNvPr id="33" name="矩形 3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899795" y="1804035"/>
            <a:ext cx="4537710" cy="521970"/>
          </a:xfrm>
          <a:prstGeom prst="rect">
            <a:avLst/>
          </a:prstGeom>
          <a:noFill/>
        </p:spPr>
        <p:txBody>
          <a:bodyPr wrap="square" rtlCol="0">
            <a:spAutoFit/>
          </a:bodyPr>
          <a:lstStyle/>
          <a:p>
            <a:r>
              <a:rPr lang="zh-CN" altLang="en-US" sz="2800">
                <a:sym typeface="+mn-ea"/>
              </a:rPr>
              <a:t>判断</a:t>
            </a:r>
            <a:r>
              <a:rPr lang="zh-CN" altLang="en-US" sz="2800"/>
              <a:t>物体是否受平衡力</a:t>
            </a:r>
          </a:p>
        </p:txBody>
      </p:sp>
      <p:sp>
        <p:nvSpPr>
          <p:cNvPr id="5" name="文本框 4"/>
          <p:cNvSpPr txBox="1"/>
          <p:nvPr/>
        </p:nvSpPr>
        <p:spPr>
          <a:xfrm>
            <a:off x="970280" y="5031105"/>
            <a:ext cx="4553585" cy="1198880"/>
          </a:xfrm>
          <a:prstGeom prst="rect">
            <a:avLst/>
          </a:prstGeom>
          <a:noFill/>
        </p:spPr>
        <p:txBody>
          <a:bodyPr wrap="square" rtlCol="0">
            <a:spAutoFit/>
          </a:bodyPr>
          <a:lstStyle/>
          <a:p>
            <a:pPr algn="ctr">
              <a:lnSpc>
                <a:spcPct val="150000"/>
              </a:lnSpc>
            </a:pPr>
            <a:r>
              <a:rPr lang="zh-CN" altLang="en-US" sz="2400"/>
              <a:t>接触球拍时网球的运动方向改变，网球不受平衡力。</a:t>
            </a:r>
          </a:p>
        </p:txBody>
      </p:sp>
      <p:pic>
        <p:nvPicPr>
          <p:cNvPr id="7" name="图片 6" descr="打网球"/>
          <p:cNvPicPr>
            <a:picLocks noChangeAspect="1"/>
          </p:cNvPicPr>
          <p:nvPr/>
        </p:nvPicPr>
        <p:blipFill>
          <a:blip r:embed="rId3"/>
          <a:stretch>
            <a:fillRect/>
          </a:stretch>
        </p:blipFill>
        <p:spPr>
          <a:xfrm>
            <a:off x="970280" y="2326005"/>
            <a:ext cx="4552950" cy="2705100"/>
          </a:xfrm>
          <a:prstGeom prst="rect">
            <a:avLst/>
          </a:prstGeom>
        </p:spPr>
      </p:pic>
      <p:pic>
        <p:nvPicPr>
          <p:cNvPr id="8" name="图片 7"/>
          <p:cNvPicPr/>
          <p:nvPr/>
        </p:nvPicPr>
        <p:blipFill>
          <a:blip r:embed="rId4"/>
          <a:stretch>
            <a:fillRect/>
          </a:stretch>
        </p:blipFill>
        <p:spPr>
          <a:xfrm>
            <a:off x="5888990" y="2326005"/>
            <a:ext cx="5558155" cy="2704465"/>
          </a:xfrm>
          <a:prstGeom prst="rect">
            <a:avLst/>
          </a:prstGeom>
        </p:spPr>
      </p:pic>
      <p:sp>
        <p:nvSpPr>
          <p:cNvPr id="9" name="文本框 8"/>
          <p:cNvSpPr txBox="1"/>
          <p:nvPr/>
        </p:nvSpPr>
        <p:spPr>
          <a:xfrm>
            <a:off x="6635750" y="5031105"/>
            <a:ext cx="4064000" cy="1198880"/>
          </a:xfrm>
          <a:prstGeom prst="rect">
            <a:avLst/>
          </a:prstGeom>
          <a:noFill/>
        </p:spPr>
        <p:txBody>
          <a:bodyPr wrap="square" rtlCol="0">
            <a:spAutoFit/>
          </a:bodyPr>
          <a:lstStyle/>
          <a:p>
            <a:pPr algn="ctr">
              <a:lnSpc>
                <a:spcPct val="150000"/>
              </a:lnSpc>
            </a:pPr>
            <a:r>
              <a:rPr lang="zh-CN" altLang="en-US" sz="2400"/>
              <a:t>汽车的运动速度改变，</a:t>
            </a:r>
          </a:p>
          <a:p>
            <a:pPr algn="ctr">
              <a:lnSpc>
                <a:spcPct val="150000"/>
              </a:lnSpc>
            </a:pPr>
            <a:r>
              <a:rPr lang="zh-CN" altLang="en-US" sz="2400"/>
              <a:t>汽车不受平衡力。</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34900" y="1212562"/>
            <a:ext cx="295322" cy="210471"/>
            <a:chOff x="435463" y="1226414"/>
            <a:chExt cx="295380" cy="210512"/>
          </a:xfrm>
        </p:grpSpPr>
        <p:sp>
          <p:nvSpPr>
            <p:cNvPr id="16" name="矩形 15"/>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899795" y="1025525"/>
            <a:ext cx="3616325"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平衡状态</a:t>
            </a:r>
          </a:p>
        </p:txBody>
      </p:sp>
      <p:grpSp>
        <p:nvGrpSpPr>
          <p:cNvPr id="32" name="组合 31"/>
          <p:cNvGrpSpPr/>
          <p:nvPr/>
        </p:nvGrpSpPr>
        <p:grpSpPr>
          <a:xfrm>
            <a:off x="334900" y="1959957"/>
            <a:ext cx="295322" cy="210471"/>
            <a:chOff x="435463" y="1226414"/>
            <a:chExt cx="295380" cy="210512"/>
          </a:xfrm>
        </p:grpSpPr>
        <p:sp>
          <p:nvSpPr>
            <p:cNvPr id="33" name="矩形 3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899795" y="1804035"/>
            <a:ext cx="4537710" cy="521970"/>
          </a:xfrm>
          <a:prstGeom prst="rect">
            <a:avLst/>
          </a:prstGeom>
          <a:noFill/>
        </p:spPr>
        <p:txBody>
          <a:bodyPr wrap="square" rtlCol="0">
            <a:spAutoFit/>
          </a:bodyPr>
          <a:lstStyle/>
          <a:p>
            <a:r>
              <a:rPr lang="zh-CN" altLang="en-US" sz="2800">
                <a:sym typeface="+mn-ea"/>
              </a:rPr>
              <a:t>判断</a:t>
            </a:r>
            <a:r>
              <a:rPr lang="zh-CN" altLang="en-US" sz="2800"/>
              <a:t>物体是否受平衡力</a:t>
            </a:r>
          </a:p>
        </p:txBody>
      </p:sp>
      <p:pic>
        <p:nvPicPr>
          <p:cNvPr id="7" name="https://docer-ks3.wpscdn.cn/picture/54429990/9cd0154e8f37cb9dd43d430d38f662c9_612.jpg" descr="知更鸟,橙色,非凡的,侧面像,观鸟,鸟类,野生动物,英国,野外动物,胸部"/>
          <p:cNvPicPr>
            <a:picLocks noChangeAspect="1"/>
          </p:cNvPicPr>
          <p:nvPr/>
        </p:nvPicPr>
        <p:blipFill>
          <a:blip r:embed="rId3"/>
          <a:stretch>
            <a:fillRect/>
          </a:stretch>
        </p:blipFill>
        <p:spPr>
          <a:xfrm>
            <a:off x="899795" y="2675890"/>
            <a:ext cx="3368675" cy="2245360"/>
          </a:xfrm>
          <a:prstGeom prst="rect">
            <a:avLst/>
          </a:prstGeom>
        </p:spPr>
      </p:pic>
      <p:pic>
        <p:nvPicPr>
          <p:cNvPr id="3" name="https://docer-ks3.wpscdn.cn/picture/57689219/b66e2f0ced2a48fdefb821aa0c970555_612.jpg" descr="Colorful parachute"/>
          <p:cNvPicPr>
            <a:picLocks noChangeAspect="1"/>
          </p:cNvPicPr>
          <p:nvPr/>
        </p:nvPicPr>
        <p:blipFill>
          <a:blip r:embed="rId4"/>
          <a:stretch>
            <a:fillRect/>
          </a:stretch>
        </p:blipFill>
        <p:spPr>
          <a:xfrm>
            <a:off x="4596765" y="2672715"/>
            <a:ext cx="3148965" cy="2248535"/>
          </a:xfrm>
          <a:prstGeom prst="rect">
            <a:avLst/>
          </a:prstGeom>
        </p:spPr>
      </p:pic>
      <p:pic>
        <p:nvPicPr>
          <p:cNvPr id="4" name="https://docer-ks3.wpscdn.cn/picture/59272118/72e0c09a9f5d94fc191479df147140e7_612.jpg" descr="The mushroom shaped rock a billion year old unique geological slate stone pillar and icon of Fanjing mountain in Guizhou China"/>
          <p:cNvPicPr>
            <a:picLocks noChangeAspect="1"/>
          </p:cNvPicPr>
          <p:nvPr/>
        </p:nvPicPr>
        <p:blipFill>
          <a:blip r:embed="rId5"/>
          <a:stretch>
            <a:fillRect/>
          </a:stretch>
        </p:blipFill>
        <p:spPr>
          <a:xfrm>
            <a:off x="8315325" y="2672715"/>
            <a:ext cx="2907665" cy="2248535"/>
          </a:xfrm>
          <a:prstGeom prst="rect">
            <a:avLst/>
          </a:prstGeom>
        </p:spPr>
      </p:pic>
      <p:sp>
        <p:nvSpPr>
          <p:cNvPr id="5" name="文本框 4"/>
          <p:cNvSpPr txBox="1"/>
          <p:nvPr/>
        </p:nvSpPr>
        <p:spPr>
          <a:xfrm>
            <a:off x="899160" y="4921250"/>
            <a:ext cx="3352800" cy="1753235"/>
          </a:xfrm>
          <a:prstGeom prst="rect">
            <a:avLst/>
          </a:prstGeom>
          <a:noFill/>
        </p:spPr>
        <p:txBody>
          <a:bodyPr wrap="square" rtlCol="0">
            <a:spAutoFit/>
          </a:bodyPr>
          <a:lstStyle/>
          <a:p>
            <a:pPr algn="ctr">
              <a:lnSpc>
                <a:spcPct val="150000"/>
              </a:lnSpc>
            </a:pPr>
            <a:r>
              <a:rPr lang="zh-CN" altLang="en-US" sz="2400"/>
              <a:t>栖息在枝条上的小鸟静止时受到的重力和支持力是一对平衡力。</a:t>
            </a:r>
          </a:p>
        </p:txBody>
      </p:sp>
      <p:sp>
        <p:nvSpPr>
          <p:cNvPr id="6" name="文本框 5"/>
          <p:cNvSpPr txBox="1"/>
          <p:nvPr/>
        </p:nvSpPr>
        <p:spPr>
          <a:xfrm>
            <a:off x="4367530" y="4921250"/>
            <a:ext cx="3601085" cy="1753235"/>
          </a:xfrm>
          <a:prstGeom prst="rect">
            <a:avLst/>
          </a:prstGeom>
          <a:noFill/>
        </p:spPr>
        <p:txBody>
          <a:bodyPr wrap="square" rtlCol="0">
            <a:spAutoFit/>
          </a:bodyPr>
          <a:lstStyle/>
          <a:p>
            <a:pPr algn="ctr">
              <a:lnSpc>
                <a:spcPct val="150000"/>
              </a:lnSpc>
            </a:pPr>
            <a:r>
              <a:rPr lang="zh-CN" altLang="en-US" sz="2400"/>
              <a:t>跳伞运动员在某段时间内匀速下降时受到的重力和空气阻力是一对平衡力</a:t>
            </a:r>
          </a:p>
        </p:txBody>
      </p:sp>
      <p:sp>
        <p:nvSpPr>
          <p:cNvPr id="8" name="文本框 7"/>
          <p:cNvSpPr txBox="1"/>
          <p:nvPr/>
        </p:nvSpPr>
        <p:spPr>
          <a:xfrm>
            <a:off x="7968615" y="4921250"/>
            <a:ext cx="3601085" cy="1753235"/>
          </a:xfrm>
          <a:prstGeom prst="rect">
            <a:avLst/>
          </a:prstGeom>
          <a:noFill/>
        </p:spPr>
        <p:txBody>
          <a:bodyPr wrap="square" rtlCol="0">
            <a:spAutoFit/>
          </a:bodyPr>
          <a:lstStyle/>
          <a:p>
            <a:pPr algn="ctr">
              <a:lnSpc>
                <a:spcPct val="150000"/>
              </a:lnSpc>
            </a:pPr>
            <a:r>
              <a:rPr lang="zh-CN" altLang="en-US" sz="2400"/>
              <a:t>梵净山上的</a:t>
            </a:r>
            <a:r>
              <a:rPr lang="en-US" altLang="zh-CN" sz="2400"/>
              <a:t>“</a:t>
            </a:r>
            <a:r>
              <a:rPr lang="zh-CN" altLang="en-US" sz="2400"/>
              <a:t>蘑菇石</a:t>
            </a:r>
            <a:r>
              <a:rPr lang="en-US" altLang="zh-CN" sz="2400"/>
              <a:t>”</a:t>
            </a:r>
            <a:r>
              <a:rPr lang="zh-CN" altLang="en-US" sz="2400"/>
              <a:t>屹立不倒也是因为受到平衡力的作用。</a:t>
            </a:r>
          </a:p>
        </p:txBody>
      </p:sp>
      <p:grpSp>
        <p:nvGrpSpPr>
          <p:cNvPr id="2049" name="组合 1" descr="7b0a202020202274657874626f78223a2022220a7d0a"/>
          <p:cNvGrpSpPr/>
          <p:nvPr/>
        </p:nvGrpSpPr>
        <p:grpSpPr>
          <a:xfrm>
            <a:off x="3312160" y="2587625"/>
            <a:ext cx="6000750" cy="3322320"/>
            <a:chOff x="6478" y="3424"/>
            <a:chExt cx="6244" cy="3953"/>
          </a:xfrm>
        </p:grpSpPr>
        <p:grpSp>
          <p:nvGrpSpPr>
            <p:cNvPr id="39" name="组合 38"/>
            <p:cNvGrpSpPr/>
            <p:nvPr/>
          </p:nvGrpSpPr>
          <p:grpSpPr>
            <a:xfrm>
              <a:off x="6478" y="3424"/>
              <a:ext cx="6244" cy="3953"/>
              <a:chOff x="7099" y="3608"/>
              <a:chExt cx="5223" cy="3307"/>
            </a:xfrm>
          </p:grpSpPr>
          <p:pic>
            <p:nvPicPr>
              <p:cNvPr id="40" name="图片 39" descr="资源 21"/>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733" y="3885"/>
                <a:ext cx="4305" cy="3030"/>
              </a:xfrm>
              <a:prstGeom prst="rect">
                <a:avLst/>
              </a:prstGeom>
              <a:pattFill>
                <a:fgClr>
                  <a:srgbClr val="FFFFFF"/>
                </a:fgClr>
                <a:bgClr>
                  <a:srgbClr val="FFFFFF"/>
                </a:bgClr>
              </a:pattFill>
            </p:spPr>
          </p:pic>
          <p:pic>
            <p:nvPicPr>
              <p:cNvPr id="41" name="图片 40" descr="资源 12"/>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099" y="5836"/>
                <a:ext cx="255" cy="315"/>
              </a:xfrm>
              <a:prstGeom prst="rect">
                <a:avLst/>
              </a:prstGeom>
            </p:spPr>
          </p:pic>
          <p:pic>
            <p:nvPicPr>
              <p:cNvPr id="42" name="图片 41" descr="资源 14"/>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2038" y="5911"/>
                <a:ext cx="225" cy="240"/>
              </a:xfrm>
              <a:prstGeom prst="rect">
                <a:avLst/>
              </a:prstGeom>
            </p:spPr>
          </p:pic>
          <p:pic>
            <p:nvPicPr>
              <p:cNvPr id="43" name="图片 42" descr="资源 15"/>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209" y="4244"/>
                <a:ext cx="225" cy="240"/>
              </a:xfrm>
              <a:prstGeom prst="rect">
                <a:avLst/>
              </a:prstGeom>
            </p:spPr>
          </p:pic>
          <p:pic>
            <p:nvPicPr>
              <p:cNvPr id="44" name="图片 43" descr="资源 16"/>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993" y="3608"/>
                <a:ext cx="235" cy="235"/>
              </a:xfrm>
              <a:prstGeom prst="rect">
                <a:avLst/>
              </a:prstGeom>
            </p:spPr>
          </p:pic>
          <p:pic>
            <p:nvPicPr>
              <p:cNvPr id="45" name="图片 44" descr="资源 17"/>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2098" y="4359"/>
                <a:ext cx="225" cy="225"/>
              </a:xfrm>
              <a:prstGeom prst="rect">
                <a:avLst/>
              </a:prstGeom>
            </p:spPr>
          </p:pic>
          <p:pic>
            <p:nvPicPr>
              <p:cNvPr id="46" name="图片 45" descr="资源 18"/>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123" y="6579"/>
                <a:ext cx="1260" cy="90"/>
              </a:xfrm>
              <a:prstGeom prst="rect">
                <a:avLst/>
              </a:prstGeom>
              <a:pattFill>
                <a:fgClr>
                  <a:srgbClr val="FFFFFF"/>
                </a:fgClr>
                <a:bgClr>
                  <a:srgbClr val="FFFFFF"/>
                </a:bgClr>
              </a:pattFill>
            </p:spPr>
          </p:pic>
          <p:pic>
            <p:nvPicPr>
              <p:cNvPr id="47" name="图片 46" descr="资源 20"/>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7487" y="3998"/>
                <a:ext cx="4380" cy="2520"/>
              </a:xfrm>
              <a:prstGeom prst="rect">
                <a:avLst/>
              </a:prstGeom>
            </p:spPr>
          </p:pic>
          <p:pic>
            <p:nvPicPr>
              <p:cNvPr id="48" name="图片 47" descr="资源 19"/>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0716" y="6404"/>
                <a:ext cx="510" cy="210"/>
              </a:xfrm>
              <a:prstGeom prst="rect">
                <a:avLst/>
              </a:prstGeom>
              <a:pattFill>
                <a:fgClr>
                  <a:srgbClr val="FFFFFF"/>
                </a:fgClr>
                <a:bgClr>
                  <a:srgbClr val="FFFFFF"/>
                </a:bgClr>
              </a:pattFill>
            </p:spPr>
          </p:pic>
        </p:grpSp>
        <p:sp>
          <p:nvSpPr>
            <p:cNvPr id="2051" name="文本框 48" descr="7b0a20202020227461726765744d6f64756c65223a202270726f636573734f6e6c696e65466f6e7473220a7d0a"/>
            <p:cNvSpPr txBox="1"/>
            <p:nvPr/>
          </p:nvSpPr>
          <p:spPr>
            <a:xfrm>
              <a:off x="7459" y="4193"/>
              <a:ext cx="4415" cy="2415"/>
            </a:xfrm>
            <a:prstGeom prst="rect">
              <a:avLst/>
            </a:prstGeom>
            <a:noFill/>
            <a:ln w="9525">
              <a:noFill/>
            </a:ln>
          </p:spPr>
          <p:txBody>
            <a:bodyPr wrap="square" anchor="ctr" anchorCtr="0">
              <a:spAutoFit/>
            </a:bodyPr>
            <a:lstStyle/>
            <a:p>
              <a:pPr algn="ctr">
                <a:lnSpc>
                  <a:spcPct val="150000"/>
                </a:lnSpc>
              </a:pPr>
              <a:r>
                <a:rPr lang="zh-CN" sz="2800">
                  <a:solidFill>
                    <a:schemeClr val="tx1"/>
                  </a:solidFill>
                  <a:latin typeface="微软雅黑" panose="020B0503020204020204" charset="-122"/>
                  <a:ea typeface="微软雅黑" panose="020B0503020204020204" charset="-122"/>
                  <a:cs typeface="微软雅黑" panose="020B0503020204020204" charset="-122"/>
                </a:rPr>
                <a:t>最简单的平衡状态时什么状态？物体处于平衡状态最少受几个力？</a:t>
              </a:r>
            </a:p>
          </p:txBody>
        </p:sp>
      </p:gr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2049"/>
                                        </p:tgtEl>
                                        <p:attrNameLst>
                                          <p:attrName>style.visibility</p:attrName>
                                        </p:attrNameLst>
                                      </p:cBhvr>
                                      <p:to>
                                        <p:strVal val="visible"/>
                                      </p:to>
                                    </p:set>
                                    <p:animEffect transition="in" filter="wipe(down)">
                                      <p:cBhvr>
                                        <p:cTn id="30" dur="500"/>
                                        <p:tgtEl>
                                          <p:spTgt spid="20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34900" y="1212562"/>
            <a:ext cx="295322" cy="210471"/>
            <a:chOff x="435463" y="1226414"/>
            <a:chExt cx="295380" cy="210512"/>
          </a:xfrm>
        </p:grpSpPr>
        <p:sp>
          <p:nvSpPr>
            <p:cNvPr id="16" name="矩形 15"/>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899795" y="1025525"/>
            <a:ext cx="3616325"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二力平衡的条件</a:t>
            </a:r>
          </a:p>
        </p:txBody>
      </p:sp>
      <p:grpSp>
        <p:nvGrpSpPr>
          <p:cNvPr id="32" name="组合 31"/>
          <p:cNvGrpSpPr/>
          <p:nvPr/>
        </p:nvGrpSpPr>
        <p:grpSpPr>
          <a:xfrm>
            <a:off x="334900" y="1959957"/>
            <a:ext cx="295322" cy="210471"/>
            <a:chOff x="435463" y="1226414"/>
            <a:chExt cx="295380" cy="210512"/>
          </a:xfrm>
        </p:grpSpPr>
        <p:sp>
          <p:nvSpPr>
            <p:cNvPr id="33" name="矩形 3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899795" y="1804035"/>
            <a:ext cx="5410200" cy="521970"/>
          </a:xfrm>
          <a:prstGeom prst="rect">
            <a:avLst/>
          </a:prstGeom>
          <a:noFill/>
        </p:spPr>
        <p:txBody>
          <a:bodyPr wrap="square" rtlCol="0">
            <a:spAutoFit/>
          </a:bodyPr>
          <a:lstStyle/>
          <a:p>
            <a:r>
              <a:rPr lang="zh-CN" altLang="en-US" sz="2800"/>
              <a:t>做中学</a:t>
            </a:r>
            <a:r>
              <a:rPr lang="en-US" altLang="zh-CN" sz="2800"/>
              <a:t>	</a:t>
            </a:r>
            <a:r>
              <a:rPr lang="zh-CN" altLang="en-US" sz="2800"/>
              <a:t>探究二力平衡的条件</a:t>
            </a:r>
          </a:p>
        </p:txBody>
      </p:sp>
      <p:sp>
        <p:nvSpPr>
          <p:cNvPr id="3" name="文本框 2"/>
          <p:cNvSpPr txBox="1"/>
          <p:nvPr/>
        </p:nvSpPr>
        <p:spPr>
          <a:xfrm>
            <a:off x="1026795" y="2948940"/>
            <a:ext cx="5283200" cy="3415030"/>
          </a:xfrm>
          <a:prstGeom prst="rect">
            <a:avLst/>
          </a:prstGeom>
          <a:noFill/>
        </p:spPr>
        <p:txBody>
          <a:bodyPr wrap="square" rtlCol="0">
            <a:spAutoFit/>
          </a:bodyPr>
          <a:lstStyle/>
          <a:p>
            <a:pPr indent="609600" fontAlgn="auto">
              <a:lnSpc>
                <a:spcPct val="150000"/>
              </a:lnSpc>
              <a:extLst>
                <a:ext uri="{35155182-B16C-46BC-9424-99874614C6A1}">
                  <wpsdc:indentchars xmlns:wpsdc="http://www.wps.cn/officeDocument/2017/drawingmlCustomData" xmlns=""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rPr>
              <a:t>在如图所示的实验装置中，向质量相等的两个托盘中分别加入适量的砝码，使纸板</a:t>
            </a:r>
            <a:r>
              <a:rPr lang="en-US" altLang="zh-CN" sz="2400">
                <a:latin typeface="宋体" panose="02010600030101010101" pitchFamily="2" charset="-122"/>
                <a:ea typeface="宋体" panose="02010600030101010101" pitchFamily="2" charset="-122"/>
                <a:cs typeface="宋体" panose="02010600030101010101" pitchFamily="2" charset="-122"/>
              </a:rPr>
              <a:t>M</a:t>
            </a:r>
            <a:r>
              <a:rPr lang="zh-CN" altLang="en-US" sz="2400">
                <a:latin typeface="宋体" panose="02010600030101010101" pitchFamily="2" charset="-122"/>
                <a:ea typeface="宋体" panose="02010600030101010101" pitchFamily="2" charset="-122"/>
                <a:cs typeface="宋体" panose="02010600030101010101" pitchFamily="2" charset="-122"/>
              </a:rPr>
              <a:t>保持静止状态，这时纸板在水平方向上受到两个力</a:t>
            </a:r>
            <a:r>
              <a:rPr lang="en-US" altLang="zh-CN" sz="2400">
                <a:latin typeface="宋体" panose="02010600030101010101" pitchFamily="2" charset="-122"/>
                <a:ea typeface="宋体" panose="02010600030101010101" pitchFamily="2" charset="-122"/>
                <a:cs typeface="宋体" panose="02010600030101010101" pitchFamily="2" charset="-122"/>
              </a:rPr>
              <a:t>F</a:t>
            </a:r>
            <a:r>
              <a:rPr lang="en-US" altLang="zh-CN" sz="2800" baseline="-25000">
                <a:latin typeface="宋体" panose="02010600030101010101" pitchFamily="2" charset="-122"/>
                <a:ea typeface="宋体" panose="02010600030101010101" pitchFamily="2" charset="-122"/>
                <a:cs typeface="宋体" panose="02010600030101010101" pitchFamily="2" charset="-122"/>
              </a:rPr>
              <a:t>1</a:t>
            </a:r>
            <a:r>
              <a:rPr lang="zh-CN" altLang="en-US" sz="2400">
                <a:latin typeface="宋体" panose="02010600030101010101" pitchFamily="2" charset="-122"/>
                <a:ea typeface="宋体" panose="02010600030101010101" pitchFamily="2" charset="-122"/>
                <a:cs typeface="宋体" panose="02010600030101010101" pitchFamily="2" charset="-122"/>
              </a:rPr>
              <a:t>、</a:t>
            </a:r>
            <a:r>
              <a:rPr lang="en-US" altLang="zh-CN" sz="2400">
                <a:latin typeface="宋体" panose="02010600030101010101" pitchFamily="2" charset="-122"/>
                <a:ea typeface="宋体" panose="02010600030101010101" pitchFamily="2" charset="-122"/>
                <a:cs typeface="宋体" panose="02010600030101010101" pitchFamily="2" charset="-122"/>
              </a:rPr>
              <a:t>F</a:t>
            </a:r>
            <a:r>
              <a:rPr lang="en-US" altLang="zh-CN" sz="2800" baseline="-25000">
                <a:latin typeface="宋体" panose="02010600030101010101" pitchFamily="2" charset="-122"/>
                <a:ea typeface="宋体" panose="02010600030101010101" pitchFamily="2" charset="-122"/>
                <a:cs typeface="宋体" panose="02010600030101010101" pitchFamily="2" charset="-122"/>
              </a:rPr>
              <a:t>2</a:t>
            </a:r>
            <a:r>
              <a:rPr lang="zh-CN" altLang="en-US" sz="2400">
                <a:latin typeface="宋体" panose="02010600030101010101" pitchFamily="2" charset="-122"/>
                <a:ea typeface="宋体" panose="02010600030101010101" pitchFamily="2" charset="-122"/>
                <a:cs typeface="宋体" panose="02010600030101010101" pitchFamily="2" charset="-122"/>
              </a:rPr>
              <a:t>的作用。思考两个力之间有什么关系？纸板所受合力的大小、方向怎样？</a:t>
            </a:r>
          </a:p>
        </p:txBody>
      </p:sp>
      <p:pic>
        <p:nvPicPr>
          <p:cNvPr id="4" name="图片 3"/>
          <p:cNvPicPr>
            <a:picLocks noChangeAspect="1"/>
          </p:cNvPicPr>
          <p:nvPr>
            <p:custDataLst>
              <p:tags r:id="rId2"/>
            </p:custDataLst>
          </p:nvPr>
        </p:nvPicPr>
        <p:blipFill>
          <a:blip r:embed="rId4"/>
          <a:srcRect l="-10" r="10"/>
          <a:stretch>
            <a:fillRect/>
          </a:stretch>
        </p:blipFill>
        <p:spPr>
          <a:xfrm>
            <a:off x="6985635" y="1804035"/>
            <a:ext cx="4610100" cy="3117850"/>
          </a:xfrm>
          <a:prstGeom prst="rect">
            <a:avLst/>
          </a:prstGeom>
        </p:spPr>
      </p:pic>
      <p:grpSp>
        <p:nvGrpSpPr>
          <p:cNvPr id="5" name="组合 4"/>
          <p:cNvGrpSpPr/>
          <p:nvPr/>
        </p:nvGrpSpPr>
        <p:grpSpPr>
          <a:xfrm>
            <a:off x="334900" y="2602577"/>
            <a:ext cx="295322" cy="210471"/>
            <a:chOff x="435463" y="1226414"/>
            <a:chExt cx="295380" cy="210512"/>
          </a:xfrm>
        </p:grpSpPr>
        <p:sp>
          <p:nvSpPr>
            <p:cNvPr id="6" name="矩形 5"/>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899795" y="2462530"/>
            <a:ext cx="4064000" cy="460375"/>
          </a:xfrm>
          <a:prstGeom prst="rect">
            <a:avLst/>
          </a:prstGeom>
          <a:noFill/>
        </p:spPr>
        <p:txBody>
          <a:bodyPr wrap="square" rtlCol="0">
            <a:spAutoFit/>
          </a:bodyPr>
          <a:lstStyle/>
          <a:p>
            <a:r>
              <a:rPr lang="zh-CN" altLang="en-US" sz="2400"/>
              <a:t>实验步骤</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anim calcmode="discrete" valueType="clr">
                                      <p:cBhvr override="childStyle">
                                        <p:cTn id="7"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gtEl>
                                        <p:attrNameLst>
                                          <p:attrName>fillcolor</p:attrName>
                                        </p:attrNameLst>
                                      </p:cBhvr>
                                      <p:tavLst>
                                        <p:tav tm="0">
                                          <p:val>
                                            <p:clrVal>
                                              <a:schemeClr val="accent2"/>
                                            </p:clrVal>
                                          </p:val>
                                        </p:tav>
                                        <p:tav tm="50000">
                                          <p:val>
                                            <p:clrVal>
                                              <a:schemeClr val="hlink"/>
                                            </p:clrVal>
                                          </p:val>
                                        </p:tav>
                                      </p:tavLst>
                                    </p:anim>
                                    <p:set>
                                      <p:cBhvr>
                                        <p:cTn id="9" dur="80"/>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34900" y="1212562"/>
            <a:ext cx="295322" cy="210471"/>
            <a:chOff x="435463" y="1226414"/>
            <a:chExt cx="295380" cy="210512"/>
          </a:xfrm>
        </p:grpSpPr>
        <p:sp>
          <p:nvSpPr>
            <p:cNvPr id="16" name="矩形 15"/>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899795" y="1025525"/>
            <a:ext cx="3616325"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二力平衡的条件</a:t>
            </a:r>
          </a:p>
        </p:txBody>
      </p:sp>
      <p:grpSp>
        <p:nvGrpSpPr>
          <p:cNvPr id="32" name="组合 31"/>
          <p:cNvGrpSpPr/>
          <p:nvPr/>
        </p:nvGrpSpPr>
        <p:grpSpPr>
          <a:xfrm>
            <a:off x="334900" y="1959957"/>
            <a:ext cx="295322" cy="210471"/>
            <a:chOff x="435463" y="1226414"/>
            <a:chExt cx="295380" cy="210512"/>
          </a:xfrm>
        </p:grpSpPr>
        <p:sp>
          <p:nvSpPr>
            <p:cNvPr id="33" name="矩形 3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899795" y="1804035"/>
            <a:ext cx="5410200" cy="521970"/>
          </a:xfrm>
          <a:prstGeom prst="rect">
            <a:avLst/>
          </a:prstGeom>
          <a:noFill/>
        </p:spPr>
        <p:txBody>
          <a:bodyPr wrap="square" rtlCol="0">
            <a:spAutoFit/>
          </a:bodyPr>
          <a:lstStyle/>
          <a:p>
            <a:r>
              <a:rPr lang="zh-CN" altLang="en-US" sz="2800"/>
              <a:t>做中学</a:t>
            </a:r>
            <a:r>
              <a:rPr lang="en-US" altLang="zh-CN" sz="2800"/>
              <a:t>	</a:t>
            </a:r>
            <a:r>
              <a:rPr lang="zh-CN" altLang="en-US" sz="2800"/>
              <a:t>探究二力平衡的条件</a:t>
            </a:r>
          </a:p>
        </p:txBody>
      </p:sp>
      <p:sp>
        <p:nvSpPr>
          <p:cNvPr id="3" name="文本框 2"/>
          <p:cNvSpPr txBox="1"/>
          <p:nvPr/>
        </p:nvSpPr>
        <p:spPr>
          <a:xfrm>
            <a:off x="1026795" y="2856865"/>
            <a:ext cx="5283200" cy="3415030"/>
          </a:xfrm>
          <a:prstGeom prst="rect">
            <a:avLst/>
          </a:prstGeom>
          <a:noFill/>
        </p:spPr>
        <p:txBody>
          <a:bodyPr wrap="square" rtlCol="0">
            <a:spAutoFit/>
          </a:bodyPr>
          <a:lstStyle/>
          <a:p>
            <a:pPr indent="609600" fontAlgn="auto">
              <a:lnSpc>
                <a:spcPct val="150000"/>
              </a:lnSpc>
              <a:extLst>
                <a:ext uri="{35155182-B16C-46BC-9424-99874614C6A1}">
                  <wpsdc:indentchars xmlns:wpsdc="http://www.wps.cn/officeDocument/2017/drawingmlCustomData" xmlns="" val="200" checksum="4158780845"/>
                </a:ext>
              </a:extLst>
            </a:pPr>
            <a:r>
              <a:rPr lang="zh-CN" sz="2400">
                <a:latin typeface="宋体" panose="02010600030101010101" pitchFamily="2" charset="-122"/>
                <a:ea typeface="宋体" panose="02010600030101010101" pitchFamily="2" charset="-122"/>
                <a:cs typeface="宋体" panose="02010600030101010101" pitchFamily="2" charset="-122"/>
              </a:rPr>
              <a:t>把纸板转动一小角度，此时作用在纸板上的两个力是否还在一条直线上？松手后，纸板怎样运动？</a:t>
            </a:r>
          </a:p>
          <a:p>
            <a:pPr indent="609600" fontAlgn="auto">
              <a:lnSpc>
                <a:spcPct val="150000"/>
              </a:lnSpc>
              <a:extLst>
                <a:ext uri="{35155182-B16C-46BC-9424-99874614C6A1}">
                  <wpsdc:indentchars xmlns:wpsdc="http://www.wps.cn/officeDocument/2017/drawingmlCustomData" xmlns="" val="200" checksum="4158780845"/>
                </a:ext>
              </a:extLst>
            </a:pPr>
            <a:r>
              <a:rPr lang="zh-CN" sz="2400">
                <a:latin typeface="宋体" panose="02010600030101010101" pitchFamily="2" charset="-122"/>
                <a:ea typeface="宋体" panose="02010600030101010101" pitchFamily="2" charset="-122"/>
                <a:cs typeface="宋体" panose="02010600030101010101" pitchFamily="2" charset="-122"/>
              </a:rPr>
              <a:t>如果往右边的托盘里增加</a:t>
            </a:r>
            <a:r>
              <a:rPr lang="en-US" altLang="zh-CN" sz="2400">
                <a:latin typeface="宋体" panose="02010600030101010101" pitchFamily="2" charset="-122"/>
                <a:ea typeface="宋体" panose="02010600030101010101" pitchFamily="2" charset="-122"/>
                <a:cs typeface="宋体" panose="02010600030101010101" pitchFamily="2" charset="-122"/>
              </a:rPr>
              <a:t>1</a:t>
            </a:r>
            <a:r>
              <a:rPr lang="zh-CN" altLang="en-US" sz="2400">
                <a:latin typeface="宋体" panose="02010600030101010101" pitchFamily="2" charset="-122"/>
                <a:ea typeface="宋体" panose="02010600030101010101" pitchFamily="2" charset="-122"/>
                <a:cs typeface="宋体" panose="02010600030101010101" pitchFamily="2" charset="-122"/>
              </a:rPr>
              <a:t>个砝码，而左边托盘里的砝码不变，纸板的运动情况怎样呢？</a:t>
            </a:r>
          </a:p>
        </p:txBody>
      </p:sp>
      <p:pic>
        <p:nvPicPr>
          <p:cNvPr id="4" name="图片 3"/>
          <p:cNvPicPr>
            <a:picLocks noChangeAspect="1"/>
          </p:cNvPicPr>
          <p:nvPr>
            <p:custDataLst>
              <p:tags r:id="rId2"/>
            </p:custDataLst>
          </p:nvPr>
        </p:nvPicPr>
        <p:blipFill>
          <a:blip r:embed="rId4"/>
          <a:srcRect l="-10" r="10"/>
          <a:stretch>
            <a:fillRect/>
          </a:stretch>
        </p:blipFill>
        <p:spPr>
          <a:xfrm>
            <a:off x="6985635" y="1804035"/>
            <a:ext cx="4610100" cy="3117850"/>
          </a:xfrm>
          <a:prstGeom prst="rect">
            <a:avLst/>
          </a:prstGeom>
        </p:spPr>
      </p:pic>
      <p:grpSp>
        <p:nvGrpSpPr>
          <p:cNvPr id="5" name="组合 4"/>
          <p:cNvGrpSpPr/>
          <p:nvPr/>
        </p:nvGrpSpPr>
        <p:grpSpPr>
          <a:xfrm>
            <a:off x="334900" y="2602577"/>
            <a:ext cx="295322" cy="210471"/>
            <a:chOff x="435463" y="1226414"/>
            <a:chExt cx="295380" cy="210512"/>
          </a:xfrm>
        </p:grpSpPr>
        <p:sp>
          <p:nvSpPr>
            <p:cNvPr id="6" name="矩形 5"/>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899795" y="2462530"/>
            <a:ext cx="4064000" cy="460375"/>
          </a:xfrm>
          <a:prstGeom prst="rect">
            <a:avLst/>
          </a:prstGeom>
          <a:noFill/>
        </p:spPr>
        <p:txBody>
          <a:bodyPr wrap="square" rtlCol="0">
            <a:spAutoFit/>
          </a:bodyPr>
          <a:lstStyle/>
          <a:p>
            <a:r>
              <a:rPr lang="zh-CN" altLang="en-US" sz="2400"/>
              <a:t>实验步骤</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anim calcmode="discrete" valueType="clr">
                                      <p:cBhvr override="childStyle">
                                        <p:cTn id="7"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gtEl>
                                        <p:attrNameLst>
                                          <p:attrName>fillcolor</p:attrName>
                                        </p:attrNameLst>
                                      </p:cBhvr>
                                      <p:tavLst>
                                        <p:tav tm="0">
                                          <p:val>
                                            <p:clrVal>
                                              <a:schemeClr val="accent2"/>
                                            </p:clrVal>
                                          </p:val>
                                        </p:tav>
                                        <p:tav tm="50000">
                                          <p:val>
                                            <p:clrVal>
                                              <a:schemeClr val="hlink"/>
                                            </p:clrVal>
                                          </p:val>
                                        </p:tav>
                                      </p:tavLst>
                                    </p:anim>
                                    <p:set>
                                      <p:cBhvr>
                                        <p:cTn id="9" dur="80"/>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34900" y="1212562"/>
            <a:ext cx="295322" cy="210471"/>
            <a:chOff x="435463" y="1226414"/>
            <a:chExt cx="295380" cy="210512"/>
          </a:xfrm>
        </p:grpSpPr>
        <p:sp>
          <p:nvSpPr>
            <p:cNvPr id="16" name="矩形 15"/>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899795" y="1025525"/>
            <a:ext cx="3616325"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二力平衡的条件</a:t>
            </a:r>
          </a:p>
        </p:txBody>
      </p:sp>
      <p:grpSp>
        <p:nvGrpSpPr>
          <p:cNvPr id="32" name="组合 31"/>
          <p:cNvGrpSpPr/>
          <p:nvPr/>
        </p:nvGrpSpPr>
        <p:grpSpPr>
          <a:xfrm>
            <a:off x="334900" y="1959957"/>
            <a:ext cx="295322" cy="210471"/>
            <a:chOff x="435463" y="1226414"/>
            <a:chExt cx="295380" cy="210512"/>
          </a:xfrm>
        </p:grpSpPr>
        <p:sp>
          <p:nvSpPr>
            <p:cNvPr id="33" name="矩形 3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899795" y="1804035"/>
            <a:ext cx="5410200" cy="521970"/>
          </a:xfrm>
          <a:prstGeom prst="rect">
            <a:avLst/>
          </a:prstGeom>
          <a:noFill/>
        </p:spPr>
        <p:txBody>
          <a:bodyPr wrap="square" rtlCol="0">
            <a:spAutoFit/>
          </a:bodyPr>
          <a:lstStyle/>
          <a:p>
            <a:r>
              <a:rPr lang="zh-CN" altLang="en-US" sz="2800"/>
              <a:t>做中学</a:t>
            </a:r>
            <a:r>
              <a:rPr lang="en-US" altLang="zh-CN" sz="2800"/>
              <a:t>	</a:t>
            </a:r>
            <a:r>
              <a:rPr lang="zh-CN" altLang="en-US" sz="2800"/>
              <a:t>探究二力平衡的条件</a:t>
            </a:r>
          </a:p>
        </p:txBody>
      </p:sp>
      <p:pic>
        <p:nvPicPr>
          <p:cNvPr id="3" name="二力平衡">
            <a:hlinkClick r:id="" action="ppaction://media"/>
          </p:cNvPr>
          <p:cNvPicPr/>
          <p:nvPr>
            <a:videoFile r:link="rId3"/>
            <p:extLst>
              <p:ext uri="{DAA4B4D4-6D71-4841-9C94-3DE7FCFB9230}">
                <p14:media xmlns:p14="http://schemas.microsoft.com/office/powerpoint/2010/main" r:embed="rId2"/>
              </p:ext>
            </p:extLst>
          </p:nvPr>
        </p:nvPicPr>
        <p:blipFill>
          <a:blip r:embed="rId5"/>
          <a:stretch>
            <a:fillRect/>
          </a:stretch>
        </p:blipFill>
        <p:spPr>
          <a:xfrm>
            <a:off x="2525395" y="2520950"/>
            <a:ext cx="7616190" cy="4070985"/>
          </a:xfrm>
          <a:prstGeom prst="rect">
            <a:avLst/>
          </a:prstGeom>
        </p:spPr>
      </p:pic>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video fullScrn="1">
              <p:cMediaNode>
                <p:cTn id="2" fill="hold" display="1">
                  <p:stCondLst>
                    <p:cond delay="indefinite"/>
                  </p:stCondLst>
                </p:cTn>
                <p:tgtEl>
                  <p:spTgt spid="3"/>
                </p:tgtEl>
              </p:cMediaNode>
            </p:video>
            <p:seq concurrent="1" nextAc="seek">
              <p:cTn id="3" restart="whenNotActive" fill="hold" evtFilter="cancelBubble" nodeType="interactiveSeq">
                <p:stCondLst>
                  <p:cond evt="onClick" delay="0">
                    <p:tgtEl>
                      <p:spTgt spid="3"/>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34900" y="1105247"/>
            <a:ext cx="295322" cy="210471"/>
            <a:chOff x="435463" y="1226414"/>
            <a:chExt cx="295380" cy="210512"/>
          </a:xfrm>
        </p:grpSpPr>
        <p:sp>
          <p:nvSpPr>
            <p:cNvPr id="16" name="矩形 15"/>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899795" y="918210"/>
            <a:ext cx="3616325"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二力平衡的条件</a:t>
            </a:r>
          </a:p>
        </p:txBody>
      </p:sp>
      <p:grpSp>
        <p:nvGrpSpPr>
          <p:cNvPr id="32" name="组合 31"/>
          <p:cNvGrpSpPr/>
          <p:nvPr/>
        </p:nvGrpSpPr>
        <p:grpSpPr>
          <a:xfrm>
            <a:off x="334900" y="1852642"/>
            <a:ext cx="295322" cy="210471"/>
            <a:chOff x="435463" y="1226414"/>
            <a:chExt cx="295380" cy="210512"/>
          </a:xfrm>
        </p:grpSpPr>
        <p:sp>
          <p:nvSpPr>
            <p:cNvPr id="33" name="矩形 3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899795" y="1696720"/>
            <a:ext cx="5410200" cy="521970"/>
          </a:xfrm>
          <a:prstGeom prst="rect">
            <a:avLst/>
          </a:prstGeom>
          <a:noFill/>
        </p:spPr>
        <p:txBody>
          <a:bodyPr wrap="square" rtlCol="0">
            <a:spAutoFit/>
          </a:bodyPr>
          <a:lstStyle/>
          <a:p>
            <a:r>
              <a:rPr lang="zh-CN" altLang="en-US" sz="2800"/>
              <a:t>做中学</a:t>
            </a:r>
            <a:r>
              <a:rPr lang="en-US" altLang="zh-CN" sz="2800"/>
              <a:t>	</a:t>
            </a:r>
            <a:r>
              <a:rPr lang="zh-CN" altLang="en-US" sz="2800"/>
              <a:t>探究二力平衡的条件</a:t>
            </a:r>
          </a:p>
        </p:txBody>
      </p:sp>
      <p:grpSp>
        <p:nvGrpSpPr>
          <p:cNvPr id="6" name="组合 5"/>
          <p:cNvGrpSpPr/>
          <p:nvPr/>
        </p:nvGrpSpPr>
        <p:grpSpPr>
          <a:xfrm>
            <a:off x="334900" y="24952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899795" y="2355215"/>
            <a:ext cx="4064000" cy="460375"/>
          </a:xfrm>
          <a:prstGeom prst="rect">
            <a:avLst/>
          </a:prstGeom>
          <a:noFill/>
        </p:spPr>
        <p:txBody>
          <a:bodyPr wrap="square" rtlCol="0">
            <a:spAutoFit/>
          </a:bodyPr>
          <a:lstStyle/>
          <a:p>
            <a:r>
              <a:rPr lang="zh-CN" altLang="en-US" sz="2400"/>
              <a:t>实验现象</a:t>
            </a:r>
          </a:p>
        </p:txBody>
      </p:sp>
      <p:graphicFrame>
        <p:nvGraphicFramePr>
          <p:cNvPr id="11" name="表格 10"/>
          <p:cNvGraphicFramePr/>
          <p:nvPr>
            <p:custDataLst>
              <p:tags r:id="rId2"/>
            </p:custDataLst>
          </p:nvPr>
        </p:nvGraphicFramePr>
        <p:xfrm>
          <a:off x="898525" y="2847975"/>
          <a:ext cx="10675620" cy="3830955"/>
        </p:xfrm>
        <a:graphic>
          <a:graphicData uri="http://schemas.openxmlformats.org/drawingml/2006/table">
            <a:tbl>
              <a:tblPr firstRow="1" bandRow="1">
                <a:tableStyleId>{5C22544A-7EE6-4342-B048-85BDC9FD1C3A}</a:tableStyleId>
              </a:tblPr>
              <a:tblGrid>
                <a:gridCol w="1779270">
                  <a:extLst>
                    <a:ext uri="{9D8B030D-6E8A-4147-A177-3AD203B41FA5}">
                      <a16:colId xmlns:a16="http://schemas.microsoft.com/office/drawing/2014/main" val="20000"/>
                    </a:ext>
                  </a:extLst>
                </a:gridCol>
                <a:gridCol w="3063875">
                  <a:extLst>
                    <a:ext uri="{9D8B030D-6E8A-4147-A177-3AD203B41FA5}">
                      <a16:colId xmlns:a16="http://schemas.microsoft.com/office/drawing/2014/main" val="20001"/>
                    </a:ext>
                  </a:extLst>
                </a:gridCol>
                <a:gridCol w="1306830">
                  <a:extLst>
                    <a:ext uri="{9D8B030D-6E8A-4147-A177-3AD203B41FA5}">
                      <a16:colId xmlns:a16="http://schemas.microsoft.com/office/drawing/2014/main" val="20002"/>
                    </a:ext>
                  </a:extLst>
                </a:gridCol>
                <a:gridCol w="967105">
                  <a:extLst>
                    <a:ext uri="{9D8B030D-6E8A-4147-A177-3AD203B41FA5}">
                      <a16:colId xmlns:a16="http://schemas.microsoft.com/office/drawing/2014/main" val="20003"/>
                    </a:ext>
                  </a:extLst>
                </a:gridCol>
                <a:gridCol w="1779270">
                  <a:extLst>
                    <a:ext uri="{9D8B030D-6E8A-4147-A177-3AD203B41FA5}">
                      <a16:colId xmlns:a16="http://schemas.microsoft.com/office/drawing/2014/main" val="20004"/>
                    </a:ext>
                  </a:extLst>
                </a:gridCol>
                <a:gridCol w="1779270">
                  <a:extLst>
                    <a:ext uri="{9D8B030D-6E8A-4147-A177-3AD203B41FA5}">
                      <a16:colId xmlns:a16="http://schemas.microsoft.com/office/drawing/2014/main" val="20005"/>
                    </a:ext>
                  </a:extLst>
                </a:gridCol>
              </a:tblGrid>
              <a:tr h="666115">
                <a:tc rowSpan="2">
                  <a:txBody>
                    <a:bodyPr/>
                    <a:lstStyle/>
                    <a:p>
                      <a:pPr algn="ctr">
                        <a:buNone/>
                      </a:pPr>
                      <a:r>
                        <a:rPr lang="zh-CN" altLang="en-US" sz="2800"/>
                        <a:t>实验次数</a:t>
                      </a:r>
                    </a:p>
                  </a:txBody>
                  <a:tcPr anchor="ctr"/>
                </a:tc>
                <a:tc gridSpan="3">
                  <a:txBody>
                    <a:bodyPr/>
                    <a:lstStyle/>
                    <a:p>
                      <a:pPr algn="ctr">
                        <a:buNone/>
                      </a:pPr>
                      <a:r>
                        <a:rPr lang="zh-CN" altLang="en-US" sz="2800"/>
                        <a:t>小纸板在水平方向所受二力情况</a:t>
                      </a:r>
                    </a:p>
                  </a:txBody>
                  <a:tcPr anchor="ctr"/>
                </a:tc>
                <a:tc hMerge="1">
                  <a:txBody>
                    <a:bodyPr/>
                    <a:lstStyle/>
                    <a:p>
                      <a:endParaRPr lang="zh-CN"/>
                    </a:p>
                  </a:txBody>
                  <a:tcPr anchor="ctr"/>
                </a:tc>
                <a:tc hMerge="1">
                  <a:txBody>
                    <a:bodyPr/>
                    <a:lstStyle/>
                    <a:p>
                      <a:endParaRPr lang="zh-CN"/>
                    </a:p>
                  </a:txBody>
                  <a:tcPr anchor="ctr"/>
                </a:tc>
                <a:tc rowSpan="2">
                  <a:txBody>
                    <a:bodyPr/>
                    <a:lstStyle/>
                    <a:p>
                      <a:pPr algn="ctr">
                        <a:buNone/>
                      </a:pPr>
                      <a:r>
                        <a:rPr lang="zh-CN" altLang="en-US" sz="2800"/>
                        <a:t>运动状态是否改变</a:t>
                      </a:r>
                    </a:p>
                  </a:txBody>
                  <a:tcPr anchor="ctr"/>
                </a:tc>
                <a:tc rowSpan="2">
                  <a:txBody>
                    <a:bodyPr/>
                    <a:lstStyle/>
                    <a:p>
                      <a:pPr algn="ctr">
                        <a:buNone/>
                      </a:pPr>
                      <a:r>
                        <a:rPr lang="zh-CN" altLang="en-US" sz="2800"/>
                        <a:t>作用力</a:t>
                      </a:r>
                    </a:p>
                    <a:p>
                      <a:pPr algn="ctr">
                        <a:buNone/>
                      </a:pPr>
                      <a:r>
                        <a:rPr lang="zh-CN" altLang="en-US" sz="2800"/>
                        <a:t>是否平衡</a:t>
                      </a:r>
                    </a:p>
                  </a:txBody>
                  <a:tcPr anchor="ctr"/>
                </a:tc>
                <a:extLst>
                  <a:ext uri="{0D108BD9-81ED-4DB2-BD59-A6C34878D82A}">
                    <a16:rowId xmlns:a16="http://schemas.microsoft.com/office/drawing/2014/main" val="10000"/>
                  </a:ext>
                </a:extLst>
              </a:tr>
              <a:tr h="554990">
                <a:tc vMerge="1">
                  <a:txBody>
                    <a:bodyPr/>
                    <a:lstStyle/>
                    <a:p>
                      <a:endParaRPr lang="zh-CN"/>
                    </a:p>
                  </a:txBody>
                  <a:tcPr anchor="ctr"/>
                </a:tc>
                <a:tc>
                  <a:txBody>
                    <a:bodyPr/>
                    <a:lstStyle/>
                    <a:p>
                      <a:pPr algn="ctr">
                        <a:buNone/>
                      </a:pPr>
                      <a:r>
                        <a:rPr lang="zh-CN" altLang="en-US" sz="2800"/>
                        <a:t>是否在一条直线上</a:t>
                      </a:r>
                    </a:p>
                  </a:txBody>
                  <a:tcPr anchor="ctr"/>
                </a:tc>
                <a:tc>
                  <a:txBody>
                    <a:bodyPr/>
                    <a:lstStyle/>
                    <a:p>
                      <a:pPr algn="ctr">
                        <a:buNone/>
                      </a:pPr>
                      <a:r>
                        <a:rPr lang="zh-CN" altLang="en-US" sz="2800"/>
                        <a:t>方向</a:t>
                      </a:r>
                    </a:p>
                  </a:txBody>
                  <a:tcPr anchor="ctr"/>
                </a:tc>
                <a:tc>
                  <a:txBody>
                    <a:bodyPr/>
                    <a:lstStyle/>
                    <a:p>
                      <a:pPr algn="ctr">
                        <a:buNone/>
                      </a:pPr>
                      <a:r>
                        <a:rPr lang="zh-CN" altLang="en-US" sz="2800"/>
                        <a:t>大小</a:t>
                      </a:r>
                    </a:p>
                  </a:txBody>
                  <a:tcPr anchor="ctr"/>
                </a:tc>
                <a:tc vMerge="1">
                  <a:txBody>
                    <a:bodyPr/>
                    <a:lstStyle/>
                    <a:p>
                      <a:endParaRPr lang="zh-CN"/>
                    </a:p>
                  </a:txBody>
                  <a:tcPr anchor="ctr"/>
                </a:tc>
                <a:tc vMerge="1">
                  <a:txBody>
                    <a:bodyPr/>
                    <a:lstStyle/>
                    <a:p>
                      <a:endParaRPr lang="zh-CN"/>
                    </a:p>
                  </a:txBody>
                  <a:tcPr anchor="ctr"/>
                </a:tc>
                <a:extLst>
                  <a:ext uri="{0D108BD9-81ED-4DB2-BD59-A6C34878D82A}">
                    <a16:rowId xmlns:a16="http://schemas.microsoft.com/office/drawing/2014/main" val="10001"/>
                  </a:ext>
                </a:extLst>
              </a:tr>
              <a:tr h="554990">
                <a:tc>
                  <a:txBody>
                    <a:bodyPr/>
                    <a:lstStyle/>
                    <a:p>
                      <a:pPr algn="ctr">
                        <a:buNone/>
                      </a:pPr>
                      <a:r>
                        <a:rPr lang="zh-CN" altLang="en-US" sz="2800"/>
                        <a:t>第一次</a:t>
                      </a:r>
                    </a:p>
                  </a:txBody>
                  <a:tcPr anchor="ctr"/>
                </a:tc>
                <a:tc>
                  <a:txBody>
                    <a:bodyPr/>
                    <a:lstStyle/>
                    <a:p>
                      <a:pPr algn="ctr">
                        <a:buNone/>
                      </a:pPr>
                      <a:r>
                        <a:rPr lang="zh-CN" altLang="en-US" sz="2800"/>
                        <a:t>是</a:t>
                      </a:r>
                    </a:p>
                  </a:txBody>
                  <a:tcPr anchor="ctr"/>
                </a:tc>
                <a:tc>
                  <a:txBody>
                    <a:bodyPr/>
                    <a:lstStyle/>
                    <a:p>
                      <a:pPr algn="ctr">
                        <a:buNone/>
                      </a:pPr>
                      <a:r>
                        <a:rPr lang="zh-CN" altLang="en-US" sz="2800"/>
                        <a:t>相同</a:t>
                      </a:r>
                    </a:p>
                  </a:txBody>
                  <a:tcPr anchor="ctr"/>
                </a:tc>
                <a:tc>
                  <a:txBody>
                    <a:bodyPr/>
                    <a:lstStyle/>
                    <a:p>
                      <a:pPr algn="ctr">
                        <a:buNone/>
                      </a:pPr>
                      <a:r>
                        <a:rPr lang="zh-CN" altLang="en-US" sz="2800"/>
                        <a:t>相同</a:t>
                      </a:r>
                    </a:p>
                  </a:txBody>
                  <a:tcPr anchor="ctr"/>
                </a:tc>
                <a:tc>
                  <a:txBody>
                    <a:bodyPr/>
                    <a:lstStyle/>
                    <a:p>
                      <a:pPr algn="ctr">
                        <a:buNone/>
                      </a:pPr>
                      <a:r>
                        <a:rPr lang="zh-CN" altLang="en-US" sz="2800"/>
                        <a:t>改变</a:t>
                      </a:r>
                    </a:p>
                  </a:txBody>
                  <a:tcPr anchor="ctr"/>
                </a:tc>
                <a:tc>
                  <a:txBody>
                    <a:bodyPr/>
                    <a:lstStyle/>
                    <a:p>
                      <a:pPr algn="ctr">
                        <a:buNone/>
                      </a:pPr>
                      <a:r>
                        <a:rPr lang="zh-CN" altLang="en-US" sz="2800"/>
                        <a:t>不平衡</a:t>
                      </a:r>
                    </a:p>
                  </a:txBody>
                  <a:tcPr anchor="ctr"/>
                </a:tc>
                <a:extLst>
                  <a:ext uri="{0D108BD9-81ED-4DB2-BD59-A6C34878D82A}">
                    <a16:rowId xmlns:a16="http://schemas.microsoft.com/office/drawing/2014/main" val="10002"/>
                  </a:ext>
                </a:extLst>
              </a:tr>
              <a:tr h="554990">
                <a:tc>
                  <a:txBody>
                    <a:bodyPr/>
                    <a:lstStyle/>
                    <a:p>
                      <a:pPr algn="ctr">
                        <a:buNone/>
                      </a:pPr>
                      <a:r>
                        <a:rPr lang="zh-CN" altLang="en-US" sz="2800">
                          <a:sym typeface="+mn-ea"/>
                        </a:rPr>
                        <a:t>第二次</a:t>
                      </a:r>
                      <a:endParaRPr lang="zh-CN" altLang="en-US" sz="2800"/>
                    </a:p>
                  </a:txBody>
                  <a:tcPr anchor="ctr"/>
                </a:tc>
                <a:tc>
                  <a:txBody>
                    <a:bodyPr/>
                    <a:lstStyle/>
                    <a:p>
                      <a:pPr algn="ctr">
                        <a:buNone/>
                      </a:pPr>
                      <a:r>
                        <a:rPr lang="zh-CN" altLang="en-US" sz="2800">
                          <a:sym typeface="+mn-ea"/>
                        </a:rPr>
                        <a:t>是</a:t>
                      </a:r>
                      <a:endParaRPr lang="zh-CN" altLang="en-US" sz="2800"/>
                    </a:p>
                  </a:txBody>
                  <a:tcPr anchor="ctr"/>
                </a:tc>
                <a:tc>
                  <a:txBody>
                    <a:bodyPr/>
                    <a:lstStyle/>
                    <a:p>
                      <a:pPr algn="ctr">
                        <a:buNone/>
                      </a:pPr>
                      <a:r>
                        <a:rPr lang="zh-CN" altLang="en-US" sz="2800"/>
                        <a:t>相反</a:t>
                      </a:r>
                    </a:p>
                  </a:txBody>
                  <a:tcPr anchor="ctr"/>
                </a:tc>
                <a:tc>
                  <a:txBody>
                    <a:bodyPr/>
                    <a:lstStyle/>
                    <a:p>
                      <a:pPr algn="ctr">
                        <a:buNone/>
                      </a:pPr>
                      <a:r>
                        <a:rPr lang="zh-CN" altLang="en-US" sz="2800">
                          <a:sym typeface="+mn-ea"/>
                        </a:rPr>
                        <a:t>不同</a:t>
                      </a:r>
                      <a:endParaRPr lang="zh-CN" altLang="en-US" sz="2800"/>
                    </a:p>
                  </a:txBody>
                  <a:tcPr anchor="ctr"/>
                </a:tc>
                <a:tc>
                  <a:txBody>
                    <a:bodyPr/>
                    <a:lstStyle/>
                    <a:p>
                      <a:pPr algn="ctr">
                        <a:buNone/>
                      </a:pPr>
                      <a:r>
                        <a:rPr lang="zh-CN" altLang="en-US" sz="2800">
                          <a:sym typeface="+mn-ea"/>
                        </a:rPr>
                        <a:t>改变</a:t>
                      </a:r>
                      <a:endParaRPr lang="zh-CN" altLang="en-US" sz="2800"/>
                    </a:p>
                  </a:txBody>
                  <a:tcPr anchor="ctr"/>
                </a:tc>
                <a:tc>
                  <a:txBody>
                    <a:bodyPr/>
                    <a:lstStyle/>
                    <a:p>
                      <a:pPr algn="ctr">
                        <a:buNone/>
                      </a:pPr>
                      <a:r>
                        <a:rPr lang="zh-CN" altLang="en-US" sz="2800">
                          <a:sym typeface="+mn-ea"/>
                        </a:rPr>
                        <a:t>不平衡</a:t>
                      </a:r>
                      <a:endParaRPr lang="zh-CN" altLang="en-US" sz="2800"/>
                    </a:p>
                  </a:txBody>
                  <a:tcPr anchor="ctr"/>
                </a:tc>
                <a:extLst>
                  <a:ext uri="{0D108BD9-81ED-4DB2-BD59-A6C34878D82A}">
                    <a16:rowId xmlns:a16="http://schemas.microsoft.com/office/drawing/2014/main" val="10003"/>
                  </a:ext>
                </a:extLst>
              </a:tr>
              <a:tr h="554990">
                <a:tc>
                  <a:txBody>
                    <a:bodyPr/>
                    <a:lstStyle/>
                    <a:p>
                      <a:pPr algn="ctr">
                        <a:buNone/>
                      </a:pPr>
                      <a:r>
                        <a:rPr lang="zh-CN" altLang="en-US" sz="2800">
                          <a:sym typeface="+mn-ea"/>
                        </a:rPr>
                        <a:t>第三次</a:t>
                      </a:r>
                      <a:endParaRPr lang="zh-CN" altLang="en-US" sz="2800"/>
                    </a:p>
                  </a:txBody>
                  <a:tcPr anchor="ctr"/>
                </a:tc>
                <a:tc>
                  <a:txBody>
                    <a:bodyPr/>
                    <a:lstStyle/>
                    <a:p>
                      <a:pPr algn="ctr">
                        <a:buNone/>
                      </a:pPr>
                      <a:r>
                        <a:rPr lang="zh-CN" altLang="en-US" sz="2800"/>
                        <a:t>否</a:t>
                      </a:r>
                    </a:p>
                  </a:txBody>
                  <a:tcPr anchor="ctr"/>
                </a:tc>
                <a:tc>
                  <a:txBody>
                    <a:bodyPr/>
                    <a:lstStyle/>
                    <a:p>
                      <a:pPr algn="ctr">
                        <a:buNone/>
                      </a:pPr>
                      <a:r>
                        <a:rPr lang="zh-CN" altLang="en-US" sz="2800">
                          <a:sym typeface="+mn-ea"/>
                        </a:rPr>
                        <a:t>有一定角度</a:t>
                      </a:r>
                      <a:endParaRPr lang="zh-CN" altLang="en-US" sz="2800"/>
                    </a:p>
                  </a:txBody>
                  <a:tcPr anchor="ctr"/>
                </a:tc>
                <a:tc>
                  <a:txBody>
                    <a:bodyPr/>
                    <a:lstStyle/>
                    <a:p>
                      <a:pPr algn="ctr">
                        <a:buNone/>
                      </a:pPr>
                      <a:r>
                        <a:rPr lang="zh-CN" altLang="en-US" sz="2800">
                          <a:sym typeface="+mn-ea"/>
                        </a:rPr>
                        <a:t>相同</a:t>
                      </a:r>
                      <a:endParaRPr lang="zh-CN" altLang="en-US" sz="2800"/>
                    </a:p>
                  </a:txBody>
                  <a:tcPr anchor="ctr"/>
                </a:tc>
                <a:tc>
                  <a:txBody>
                    <a:bodyPr/>
                    <a:lstStyle/>
                    <a:p>
                      <a:pPr algn="ctr">
                        <a:buNone/>
                      </a:pPr>
                      <a:r>
                        <a:rPr lang="zh-CN" altLang="en-US" sz="2800">
                          <a:sym typeface="+mn-ea"/>
                        </a:rPr>
                        <a:t>改变</a:t>
                      </a:r>
                      <a:endParaRPr lang="zh-CN" altLang="en-US" sz="2800"/>
                    </a:p>
                  </a:txBody>
                  <a:tcPr anchor="ctr"/>
                </a:tc>
                <a:tc>
                  <a:txBody>
                    <a:bodyPr/>
                    <a:lstStyle/>
                    <a:p>
                      <a:pPr algn="ctr">
                        <a:buNone/>
                      </a:pPr>
                      <a:r>
                        <a:rPr lang="zh-CN" altLang="en-US" sz="2800">
                          <a:sym typeface="+mn-ea"/>
                        </a:rPr>
                        <a:t>不平衡</a:t>
                      </a:r>
                      <a:endParaRPr lang="zh-CN" altLang="en-US" sz="2800"/>
                    </a:p>
                  </a:txBody>
                  <a:tcPr anchor="ctr"/>
                </a:tc>
                <a:extLst>
                  <a:ext uri="{0D108BD9-81ED-4DB2-BD59-A6C34878D82A}">
                    <a16:rowId xmlns:a16="http://schemas.microsoft.com/office/drawing/2014/main" val="10004"/>
                  </a:ext>
                </a:extLst>
              </a:tr>
              <a:tr h="554990">
                <a:tc>
                  <a:txBody>
                    <a:bodyPr/>
                    <a:lstStyle/>
                    <a:p>
                      <a:pPr algn="ctr">
                        <a:buNone/>
                      </a:pPr>
                      <a:r>
                        <a:rPr lang="zh-CN" altLang="en-US" sz="2800">
                          <a:sym typeface="+mn-ea"/>
                        </a:rPr>
                        <a:t>第四次</a:t>
                      </a:r>
                      <a:endParaRPr lang="zh-CN" altLang="en-US" sz="2800"/>
                    </a:p>
                  </a:txBody>
                  <a:tcPr anchor="ctr"/>
                </a:tc>
                <a:tc>
                  <a:txBody>
                    <a:bodyPr/>
                    <a:lstStyle/>
                    <a:p>
                      <a:pPr algn="ctr">
                        <a:buNone/>
                      </a:pPr>
                      <a:r>
                        <a:rPr lang="zh-CN" altLang="en-US" sz="2800">
                          <a:sym typeface="+mn-ea"/>
                        </a:rPr>
                        <a:t>是</a:t>
                      </a:r>
                      <a:endParaRPr lang="zh-CN" altLang="en-US" sz="2800"/>
                    </a:p>
                  </a:txBody>
                  <a:tcPr anchor="ctr"/>
                </a:tc>
                <a:tc>
                  <a:txBody>
                    <a:bodyPr/>
                    <a:lstStyle/>
                    <a:p>
                      <a:pPr algn="ctr">
                        <a:buNone/>
                      </a:pPr>
                      <a:r>
                        <a:rPr lang="zh-CN" altLang="en-US" sz="2800">
                          <a:sym typeface="+mn-ea"/>
                        </a:rPr>
                        <a:t>相反</a:t>
                      </a:r>
                      <a:endParaRPr lang="zh-CN" altLang="en-US" sz="2800"/>
                    </a:p>
                  </a:txBody>
                  <a:tcPr anchor="ctr"/>
                </a:tc>
                <a:tc>
                  <a:txBody>
                    <a:bodyPr/>
                    <a:lstStyle/>
                    <a:p>
                      <a:pPr algn="ctr">
                        <a:buNone/>
                      </a:pPr>
                      <a:r>
                        <a:rPr lang="zh-CN" altLang="en-US" sz="2800">
                          <a:sym typeface="+mn-ea"/>
                        </a:rPr>
                        <a:t>相同</a:t>
                      </a:r>
                      <a:endParaRPr lang="zh-CN" altLang="en-US" sz="2800"/>
                    </a:p>
                  </a:txBody>
                  <a:tcPr anchor="ctr"/>
                </a:tc>
                <a:tc>
                  <a:txBody>
                    <a:bodyPr/>
                    <a:lstStyle/>
                    <a:p>
                      <a:pPr algn="ctr">
                        <a:buNone/>
                      </a:pPr>
                      <a:r>
                        <a:rPr lang="zh-CN" altLang="en-US" sz="2800">
                          <a:sym typeface="+mn-ea"/>
                        </a:rPr>
                        <a:t>不改变</a:t>
                      </a:r>
                      <a:endParaRPr lang="zh-CN" altLang="en-US" sz="2800"/>
                    </a:p>
                  </a:txBody>
                  <a:tcPr anchor="ctr"/>
                </a:tc>
                <a:tc>
                  <a:txBody>
                    <a:bodyPr/>
                    <a:lstStyle/>
                    <a:p>
                      <a:pPr algn="ctr">
                        <a:buNone/>
                      </a:pPr>
                      <a:r>
                        <a:rPr lang="zh-CN" altLang="en-US" sz="2800">
                          <a:sym typeface="+mn-ea"/>
                        </a:rPr>
                        <a:t>平衡</a:t>
                      </a:r>
                      <a:endParaRPr lang="zh-CN" altLang="en-US" sz="2800"/>
                    </a:p>
                  </a:txBody>
                  <a:tcPr anchor="ctr"/>
                </a:tc>
                <a:extLst>
                  <a:ext uri="{0D108BD9-81ED-4DB2-BD59-A6C34878D82A}">
                    <a16:rowId xmlns:a16="http://schemas.microsoft.com/office/drawing/2014/main" val="10005"/>
                  </a:ext>
                </a:extLst>
              </a:tr>
            </a:tbl>
          </a:graphicData>
        </a:graphic>
      </p:graphicFrame>
      <p:pic>
        <p:nvPicPr>
          <p:cNvPr id="12" name="图片 11" descr="思考"/>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017885" y="2012315"/>
            <a:ext cx="827405" cy="827405"/>
          </a:xfrm>
          <a:prstGeom prst="rect">
            <a:avLst/>
          </a:prstGeom>
        </p:spPr>
      </p:pic>
      <p:sp>
        <p:nvSpPr>
          <p:cNvPr id="13" name="文本框 12"/>
          <p:cNvSpPr txBox="1"/>
          <p:nvPr/>
        </p:nvSpPr>
        <p:spPr>
          <a:xfrm>
            <a:off x="7545070" y="1466850"/>
            <a:ext cx="3531235" cy="997243"/>
          </a:xfrm>
          <a:prstGeom prst="roundRect">
            <a:avLst>
              <a:gd name="adj" fmla="val 27324"/>
            </a:avLst>
          </a:prstGeom>
          <a:noFill/>
          <a:ln w="19050">
            <a:solidFill>
              <a:schemeClr val="tx1"/>
            </a:solidFill>
          </a:ln>
        </p:spPr>
        <p:txBody>
          <a:bodyPr wrap="square" rtlCol="0">
            <a:spAutoFit/>
          </a:bodyPr>
          <a:lstStyle/>
          <a:p>
            <a:pPr algn="ctr"/>
            <a:r>
              <a:rPr lang="zh-CN" altLang="en-US" sz="2400">
                <a:latin typeface="宋体" panose="02010600030101010101" pitchFamily="2" charset="-122"/>
                <a:ea typeface="宋体" panose="02010600030101010101" pitchFamily="2" charset="-122"/>
              </a:rPr>
              <a:t>通过实验现象可以总结出二力平衡的条件吗？</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par>
                          <p:cTn id="13" fill="hold">
                            <p:stCondLst>
                              <p:cond delay="500"/>
                            </p:stCondLst>
                            <p:childTnLst>
                              <p:par>
                                <p:cTn id="14" presetID="22" presetClass="entr" presetSubtype="2"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right)">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34900" y="1212562"/>
            <a:ext cx="295322" cy="210471"/>
            <a:chOff x="435463" y="1226414"/>
            <a:chExt cx="295380" cy="210512"/>
          </a:xfrm>
        </p:grpSpPr>
        <p:sp>
          <p:nvSpPr>
            <p:cNvPr id="16" name="矩形 15"/>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899795" y="1025525"/>
            <a:ext cx="3616325"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二力平衡的条件</a:t>
            </a:r>
          </a:p>
        </p:txBody>
      </p:sp>
      <p:grpSp>
        <p:nvGrpSpPr>
          <p:cNvPr id="32" name="组合 31"/>
          <p:cNvGrpSpPr/>
          <p:nvPr/>
        </p:nvGrpSpPr>
        <p:grpSpPr>
          <a:xfrm>
            <a:off x="334900" y="1959957"/>
            <a:ext cx="295322" cy="210471"/>
            <a:chOff x="435463" y="1226414"/>
            <a:chExt cx="295380" cy="210512"/>
          </a:xfrm>
        </p:grpSpPr>
        <p:sp>
          <p:nvSpPr>
            <p:cNvPr id="33" name="矩形 3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899795" y="1804035"/>
            <a:ext cx="5410200" cy="521970"/>
          </a:xfrm>
          <a:prstGeom prst="rect">
            <a:avLst/>
          </a:prstGeom>
          <a:noFill/>
        </p:spPr>
        <p:txBody>
          <a:bodyPr wrap="square" rtlCol="0">
            <a:spAutoFit/>
          </a:bodyPr>
          <a:lstStyle/>
          <a:p>
            <a:r>
              <a:rPr lang="zh-CN" altLang="en-US" sz="2800"/>
              <a:t>做中学</a:t>
            </a:r>
            <a:r>
              <a:rPr lang="en-US" altLang="zh-CN" sz="2800"/>
              <a:t>	</a:t>
            </a:r>
            <a:r>
              <a:rPr lang="zh-CN" altLang="en-US" sz="2800"/>
              <a:t>探究二力平衡的条件</a:t>
            </a:r>
          </a:p>
        </p:txBody>
      </p:sp>
      <p:grpSp>
        <p:nvGrpSpPr>
          <p:cNvPr id="5" name="组合 4"/>
          <p:cNvGrpSpPr/>
          <p:nvPr/>
        </p:nvGrpSpPr>
        <p:grpSpPr>
          <a:xfrm>
            <a:off x="334900" y="2602577"/>
            <a:ext cx="295322" cy="210471"/>
            <a:chOff x="435463" y="1226414"/>
            <a:chExt cx="295380" cy="210512"/>
          </a:xfrm>
        </p:grpSpPr>
        <p:sp>
          <p:nvSpPr>
            <p:cNvPr id="6" name="矩形 5"/>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899795" y="2462530"/>
            <a:ext cx="4064000" cy="521970"/>
          </a:xfrm>
          <a:prstGeom prst="rect">
            <a:avLst/>
          </a:prstGeom>
          <a:noFill/>
        </p:spPr>
        <p:txBody>
          <a:bodyPr wrap="square" rtlCol="0">
            <a:spAutoFit/>
          </a:bodyPr>
          <a:lstStyle/>
          <a:p>
            <a:r>
              <a:rPr lang="zh-CN" altLang="en-US" sz="2800"/>
              <a:t>实验结论</a:t>
            </a:r>
          </a:p>
        </p:txBody>
      </p:sp>
      <p:sp>
        <p:nvSpPr>
          <p:cNvPr id="3" name="文本框 2"/>
          <p:cNvSpPr txBox="1"/>
          <p:nvPr/>
        </p:nvSpPr>
        <p:spPr>
          <a:xfrm>
            <a:off x="899795" y="3121025"/>
            <a:ext cx="5196205" cy="1753235"/>
          </a:xfrm>
          <a:prstGeom prst="rect">
            <a:avLst/>
          </a:prstGeom>
          <a:noFill/>
        </p:spPr>
        <p:txBody>
          <a:bodyPr wrap="square" rtlCol="0">
            <a:spAutoFit/>
          </a:bodyPr>
          <a:lstStyle/>
          <a:p>
            <a:pPr>
              <a:lnSpc>
                <a:spcPct val="150000"/>
              </a:lnSpc>
            </a:pPr>
            <a:r>
              <a:rPr lang="zh-CN" altLang="en-US" sz="2400"/>
              <a:t>二力平衡的条件是：作用在同一物体上的两个力</a:t>
            </a:r>
            <a:r>
              <a:rPr lang="zh-CN" altLang="en-US" sz="2400" b="1"/>
              <a:t>大小相等</a:t>
            </a:r>
            <a:r>
              <a:rPr lang="zh-CN" altLang="en-US" sz="2400"/>
              <a:t>、</a:t>
            </a:r>
            <a:r>
              <a:rPr lang="zh-CN" altLang="en-US" sz="2400" b="1"/>
              <a:t>方向相反</a:t>
            </a:r>
            <a:r>
              <a:rPr lang="zh-CN" altLang="en-US" sz="2400"/>
              <a:t>，并且</a:t>
            </a:r>
            <a:r>
              <a:rPr lang="zh-CN" altLang="en-US" sz="2400" b="1"/>
              <a:t>作用在同一条直线上</a:t>
            </a:r>
            <a:r>
              <a:rPr lang="zh-CN" altLang="en-US" sz="2400"/>
              <a:t>。</a:t>
            </a:r>
          </a:p>
        </p:txBody>
      </p:sp>
      <p:sp>
        <p:nvSpPr>
          <p:cNvPr id="22" name="文本框 21"/>
          <p:cNvSpPr txBox="1"/>
          <p:nvPr/>
        </p:nvSpPr>
        <p:spPr>
          <a:xfrm>
            <a:off x="2769870" y="4984750"/>
            <a:ext cx="5770880" cy="706755"/>
          </a:xfrm>
          <a:prstGeom prst="rect">
            <a:avLst/>
          </a:prstGeom>
          <a:noFill/>
          <a:ln>
            <a:solidFill>
              <a:srgbClr val="036EB8"/>
            </a:solidFill>
            <a:prstDash val="dashDot"/>
          </a:ln>
        </p:spPr>
        <p:txBody>
          <a:bodyPr wrap="none" rtlCol="0" anchor="t">
            <a:spAutoFit/>
          </a:bodyPr>
          <a:lstStyle/>
          <a:p>
            <a:r>
              <a:rPr lang="zh-CN" altLang="en-US" sz="4000" b="1">
                <a:ln>
                  <a:solidFill>
                    <a:srgbClr val="BDD7EE"/>
                  </a:solidFill>
                </a:ln>
                <a:solidFill>
                  <a:schemeClr val="tx1"/>
                </a:solidFill>
                <a:latin typeface="微软雅黑" panose="020B0503020204020204" charset="-122"/>
                <a:ea typeface="微软雅黑" panose="020B0503020204020204" charset="-122"/>
                <a:cs typeface="仿宋" panose="02010609060101010101" charset="-122"/>
                <a:sym typeface="+mn-ea"/>
              </a:rPr>
              <a:t>同体、等大、反向、共线</a:t>
            </a:r>
          </a:p>
        </p:txBody>
      </p:sp>
      <p:sp>
        <p:nvSpPr>
          <p:cNvPr id="23" name="文本框 22"/>
          <p:cNvSpPr txBox="1"/>
          <p:nvPr/>
        </p:nvSpPr>
        <p:spPr>
          <a:xfrm>
            <a:off x="1050925" y="5076825"/>
            <a:ext cx="1515110" cy="521970"/>
          </a:xfrm>
          <a:prstGeom prst="rect">
            <a:avLst/>
          </a:prstGeom>
          <a:noFill/>
        </p:spPr>
        <p:txBody>
          <a:bodyPr wrap="square" rtlCol="0">
            <a:spAutoFit/>
          </a:bodyPr>
          <a:lstStyle/>
          <a:p>
            <a:r>
              <a:rPr lang="zh-CN" altLang="en-US" sz="2800"/>
              <a:t>简化为：</a:t>
            </a:r>
          </a:p>
        </p:txBody>
      </p:sp>
      <p:pic>
        <p:nvPicPr>
          <p:cNvPr id="9" name="https://docer-ks3.wpscdn.cn/picture/214177969/44e62bb130b81ddc476568089aef4425_612.jpg" descr="平衡二世"/>
          <p:cNvPicPr>
            <a:picLocks noChangeAspect="1"/>
          </p:cNvPicPr>
          <p:nvPr/>
        </p:nvPicPr>
        <p:blipFill>
          <a:blip r:embed="rId3"/>
          <a:stretch>
            <a:fillRect/>
          </a:stretch>
        </p:blipFill>
        <p:spPr>
          <a:xfrm>
            <a:off x="8632825" y="1025525"/>
            <a:ext cx="3249295" cy="4906010"/>
          </a:xfrm>
          <a:prstGeom prst="rect">
            <a:avLst/>
          </a:prstGeom>
        </p:spPr>
      </p:pic>
      <p:pic>
        <p:nvPicPr>
          <p:cNvPr id="14" name="图片 13" descr="思考"/>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964055" y="5877560"/>
            <a:ext cx="914400" cy="914400"/>
          </a:xfrm>
          <a:prstGeom prst="rect">
            <a:avLst/>
          </a:prstGeom>
        </p:spPr>
      </p:pic>
      <p:sp>
        <p:nvSpPr>
          <p:cNvPr id="4" name="文本框 3"/>
          <p:cNvSpPr txBox="1"/>
          <p:nvPr/>
        </p:nvSpPr>
        <p:spPr>
          <a:xfrm>
            <a:off x="2953385" y="6071870"/>
            <a:ext cx="6285865" cy="521970"/>
          </a:xfrm>
          <a:prstGeom prst="rect">
            <a:avLst/>
          </a:prstGeom>
          <a:noFill/>
        </p:spPr>
        <p:txBody>
          <a:bodyPr wrap="square" rtlCol="0">
            <a:spAutoFit/>
          </a:bodyPr>
          <a:lstStyle/>
          <a:p>
            <a:r>
              <a:rPr lang="zh-CN" altLang="en-US" sz="2800"/>
              <a:t>平衡力和相互作用力有什么关系呢？</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down)">
                                      <p:cBhvr>
                                        <p:cTn id="12" dur="500"/>
                                        <p:tgtEl>
                                          <p:spTgt spid="23"/>
                                        </p:tgtEl>
                                      </p:cBhvr>
                                    </p:animEffect>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down)">
                                      <p:cBhvr>
                                        <p:cTn id="16" dur="5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500"/>
                                        <p:tgtEl>
                                          <p:spTgt spid="14"/>
                                        </p:tgtEl>
                                      </p:cBhvr>
                                    </p:animEffect>
                                  </p:childTnLst>
                                </p:cTn>
                              </p:par>
                            </p:childTnLst>
                          </p:cTn>
                        </p:par>
                        <p:par>
                          <p:cTn id="22" fill="hold">
                            <p:stCondLst>
                              <p:cond delay="500"/>
                            </p:stCondLst>
                            <p:childTnLst>
                              <p:par>
                                <p:cTn id="23" presetID="22" presetClass="entr" presetSubtype="4"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2" grpId="0" bldLvl="0" animBg="1"/>
      <p:bldP spid="23"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78715" y="1212562"/>
            <a:ext cx="295322" cy="210471"/>
            <a:chOff x="435463" y="1226414"/>
            <a:chExt cx="295380" cy="210512"/>
          </a:xfrm>
        </p:grpSpPr>
        <p:sp>
          <p:nvSpPr>
            <p:cNvPr id="16" name="矩形 15"/>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899795" y="1025525"/>
            <a:ext cx="3616325"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二力平衡的条件</a:t>
            </a:r>
          </a:p>
        </p:txBody>
      </p:sp>
      <p:grpSp>
        <p:nvGrpSpPr>
          <p:cNvPr id="3" name="组合 2"/>
          <p:cNvGrpSpPr/>
          <p:nvPr/>
        </p:nvGrpSpPr>
        <p:grpSpPr>
          <a:xfrm>
            <a:off x="378715" y="2035522"/>
            <a:ext cx="295322" cy="210471"/>
            <a:chOff x="435463" y="1226414"/>
            <a:chExt cx="295380" cy="210512"/>
          </a:xfrm>
        </p:grpSpPr>
        <p:sp>
          <p:nvSpPr>
            <p:cNvPr id="5" name="矩形 4"/>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899795" y="1879600"/>
            <a:ext cx="5063490" cy="521970"/>
          </a:xfrm>
          <a:prstGeom prst="rect">
            <a:avLst/>
          </a:prstGeom>
          <a:noFill/>
        </p:spPr>
        <p:txBody>
          <a:bodyPr wrap="square" rtlCol="0">
            <a:spAutoFit/>
          </a:bodyPr>
          <a:lstStyle/>
          <a:p>
            <a:r>
              <a:rPr lang="zh-CN" altLang="en-US" sz="2800"/>
              <a:t>二力平衡与相互作用力的关系</a:t>
            </a:r>
          </a:p>
        </p:txBody>
      </p:sp>
      <p:pic>
        <p:nvPicPr>
          <p:cNvPr id="2" name="26718822_da3-1-16 (1)">
            <a:hlinkClick r:id="" action="ppaction://media"/>
          </p:cNvPr>
          <p:cNvPicPr/>
          <p:nvPr>
            <a:videoFile r:link="rId3"/>
            <p:extLst>
              <p:ext uri="{DAA4B4D4-6D71-4841-9C94-3DE7FCFB9230}">
                <p14:media xmlns:p14="http://schemas.microsoft.com/office/powerpoint/2010/main" r:embed="rId2"/>
              </p:ext>
            </p:extLst>
          </p:nvPr>
        </p:nvPicPr>
        <p:blipFill>
          <a:blip r:embed="rId5"/>
          <a:stretch>
            <a:fillRect/>
          </a:stretch>
        </p:blipFill>
        <p:spPr>
          <a:xfrm>
            <a:off x="1896110" y="2401570"/>
            <a:ext cx="8399780" cy="4294505"/>
          </a:xfrm>
          <a:prstGeom prst="rect">
            <a:avLst/>
          </a:prstGeom>
        </p:spPr>
      </p:pic>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video>
              <p:cMediaNode>
                <p:cTn id="2" fill="hold" display="1">
                  <p:stCondLst>
                    <p:cond delay="indefinite"/>
                  </p:stCondLst>
                </p:cTn>
                <p:tgtEl>
                  <p:spTgt spid="2"/>
                </p:tgtEl>
              </p:cMediaNode>
            </p:video>
            <p:seq concurrent="1" nextAc="seek">
              <p:cTn id="3" restart="whenNotActive" fill="hold" evtFilter="cancelBubble" nodeType="interactiveSeq">
                <p:stCondLst>
                  <p:cond evt="onClick" delay="0">
                    <p:tgtEl>
                      <p:spTgt spid="2"/>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8715" y="1813907"/>
            <a:ext cx="295322" cy="210471"/>
            <a:chOff x="435463" y="1226414"/>
            <a:chExt cx="295380" cy="210512"/>
          </a:xfrm>
        </p:grpSpPr>
        <p:sp>
          <p:nvSpPr>
            <p:cNvPr id="5" name="矩形 4"/>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899795" y="1657985"/>
            <a:ext cx="5063490" cy="521970"/>
          </a:xfrm>
          <a:prstGeom prst="rect">
            <a:avLst/>
          </a:prstGeom>
          <a:noFill/>
        </p:spPr>
        <p:txBody>
          <a:bodyPr wrap="square" rtlCol="0">
            <a:spAutoFit/>
          </a:bodyPr>
          <a:lstStyle/>
          <a:p>
            <a:r>
              <a:rPr lang="zh-CN" altLang="en-US" sz="2800"/>
              <a:t>二力平衡与相互作用力的关系</a:t>
            </a:r>
          </a:p>
        </p:txBody>
      </p:sp>
      <p:pic>
        <p:nvPicPr>
          <p:cNvPr id="12" name="图片 11" descr="C:/Users/Administrator/Desktop/工作簿1_Sheet1.jpg工作簿1_Sheet1"/>
          <p:cNvPicPr>
            <a:picLocks noChangeAspect="1"/>
          </p:cNvPicPr>
          <p:nvPr/>
        </p:nvPicPr>
        <p:blipFill>
          <a:blip r:embed="rId3"/>
          <a:srcRect l="82" t="5" r="-82" b="17891"/>
          <a:stretch>
            <a:fillRect/>
          </a:stretch>
        </p:blipFill>
        <p:spPr>
          <a:xfrm>
            <a:off x="1626235" y="2179955"/>
            <a:ext cx="8522970" cy="4395470"/>
          </a:xfrm>
          <a:prstGeom prst="rect">
            <a:avLst/>
          </a:prstGeom>
        </p:spPr>
      </p:pic>
      <p:pic>
        <p:nvPicPr>
          <p:cNvPr id="13" name="图片 12"/>
          <p:cNvPicPr>
            <a:picLocks noChangeAspect="1"/>
          </p:cNvPicPr>
          <p:nvPr/>
        </p:nvPicPr>
        <p:blipFill>
          <a:blip r:embed="rId4"/>
          <a:stretch>
            <a:fillRect/>
          </a:stretch>
        </p:blipFill>
        <p:spPr>
          <a:xfrm>
            <a:off x="5468620" y="3907155"/>
            <a:ext cx="1038225" cy="1165860"/>
          </a:xfrm>
          <a:prstGeom prst="rect">
            <a:avLst/>
          </a:prstGeom>
        </p:spPr>
      </p:pic>
      <p:pic>
        <p:nvPicPr>
          <p:cNvPr id="14" name="图片 13"/>
          <p:cNvPicPr>
            <a:picLocks noChangeAspect="1"/>
          </p:cNvPicPr>
          <p:nvPr/>
        </p:nvPicPr>
        <p:blipFill>
          <a:blip r:embed="rId5"/>
          <a:srcRect l="6667" b="7092"/>
          <a:stretch>
            <a:fillRect/>
          </a:stretch>
        </p:blipFill>
        <p:spPr>
          <a:xfrm>
            <a:off x="5468620" y="5163185"/>
            <a:ext cx="958215" cy="1314450"/>
          </a:xfrm>
          <a:prstGeom prst="rect">
            <a:avLst/>
          </a:prstGeom>
        </p:spPr>
      </p:pic>
      <p:pic>
        <p:nvPicPr>
          <p:cNvPr id="15" name="图片 14"/>
          <p:cNvPicPr>
            <a:picLocks noChangeAspect="1"/>
          </p:cNvPicPr>
          <p:nvPr/>
        </p:nvPicPr>
        <p:blipFill>
          <a:blip r:embed="rId6"/>
          <a:stretch>
            <a:fillRect/>
          </a:stretch>
        </p:blipFill>
        <p:spPr>
          <a:xfrm>
            <a:off x="8996045" y="3817620"/>
            <a:ext cx="1060450" cy="1255395"/>
          </a:xfrm>
          <a:prstGeom prst="rect">
            <a:avLst/>
          </a:prstGeom>
        </p:spPr>
      </p:pic>
      <p:pic>
        <p:nvPicPr>
          <p:cNvPr id="17" name="图片 16"/>
          <p:cNvPicPr>
            <a:picLocks noChangeAspect="1"/>
          </p:cNvPicPr>
          <p:nvPr/>
        </p:nvPicPr>
        <p:blipFill>
          <a:blip r:embed="rId7"/>
          <a:stretch>
            <a:fillRect/>
          </a:stretch>
        </p:blipFill>
        <p:spPr>
          <a:xfrm>
            <a:off x="8996045" y="5163185"/>
            <a:ext cx="1018540" cy="1277620"/>
          </a:xfrm>
          <a:prstGeom prst="rect">
            <a:avLst/>
          </a:prstGeom>
        </p:spPr>
      </p:pic>
      <p:grpSp>
        <p:nvGrpSpPr>
          <p:cNvPr id="2" name="组合 1"/>
          <p:cNvGrpSpPr/>
          <p:nvPr/>
        </p:nvGrpSpPr>
        <p:grpSpPr>
          <a:xfrm>
            <a:off x="378715" y="1212562"/>
            <a:ext cx="295322" cy="210471"/>
            <a:chOff x="435463" y="1226414"/>
            <a:chExt cx="295380" cy="210512"/>
          </a:xfrm>
        </p:grpSpPr>
        <p:sp>
          <p:nvSpPr>
            <p:cNvPr id="16" name="矩形 15"/>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899795" y="1025525"/>
            <a:ext cx="3616325"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二力平衡的条件</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34900" y="1252567"/>
            <a:ext cx="295322" cy="210471"/>
            <a:chOff x="435463" y="1226414"/>
            <a:chExt cx="295380" cy="210512"/>
          </a:xfrm>
        </p:grpSpPr>
        <p:sp>
          <p:nvSpPr>
            <p:cNvPr id="5" name="矩形 4"/>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15"/>
          <p:cNvSpPr/>
          <p:nvPr/>
        </p:nvSpPr>
        <p:spPr>
          <a:xfrm>
            <a:off x="899795" y="1065530"/>
            <a:ext cx="3952240"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二力平衡的条件</a:t>
            </a:r>
          </a:p>
        </p:txBody>
      </p:sp>
      <p:grpSp>
        <p:nvGrpSpPr>
          <p:cNvPr id="6" name="组合 5"/>
          <p:cNvGrpSpPr/>
          <p:nvPr/>
        </p:nvGrpSpPr>
        <p:grpSpPr>
          <a:xfrm>
            <a:off x="331090" y="191868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899795" y="1762760"/>
            <a:ext cx="4625975" cy="521970"/>
          </a:xfrm>
          <a:prstGeom prst="rect">
            <a:avLst/>
          </a:prstGeom>
          <a:noFill/>
        </p:spPr>
        <p:txBody>
          <a:bodyPr wrap="square" rtlCol="0">
            <a:spAutoFit/>
          </a:bodyPr>
          <a:lstStyle/>
          <a:p>
            <a:r>
              <a:rPr lang="zh-CN" altLang="en-US" sz="2800"/>
              <a:t>二力平衡条件的应用</a:t>
            </a:r>
          </a:p>
        </p:txBody>
      </p:sp>
      <p:pic>
        <p:nvPicPr>
          <p:cNvPr id="22" name="图片 21"/>
          <p:cNvPicPr>
            <a:picLocks noChangeAspect="1"/>
          </p:cNvPicPr>
          <p:nvPr/>
        </p:nvPicPr>
        <p:blipFill rotWithShape="1">
          <a:blip r:embed="rId3" cstate="print">
            <a:extLst>
              <a:ext uri="{28A0092B-C50C-407E-A947-70E740481C1C}">
                <a14:useLocalDpi xmlns:a14="http://schemas.microsoft.com/office/drawing/2010/main" val="0"/>
              </a:ext>
            </a:extLst>
          </a:blip>
          <a:srcRect t="4382" b="11347"/>
          <a:stretch>
            <a:fillRect/>
          </a:stretch>
        </p:blipFill>
        <p:spPr>
          <a:xfrm>
            <a:off x="6351905" y="2627630"/>
            <a:ext cx="5174615" cy="2404110"/>
          </a:xfrm>
          <a:prstGeom prst="rect">
            <a:avLst/>
          </a:prstGeom>
        </p:spPr>
      </p:pic>
      <p:sp>
        <p:nvSpPr>
          <p:cNvPr id="2" name="文本框 1"/>
          <p:cNvSpPr txBox="1"/>
          <p:nvPr/>
        </p:nvSpPr>
        <p:spPr>
          <a:xfrm>
            <a:off x="998855" y="2284730"/>
            <a:ext cx="5097780" cy="3415030"/>
          </a:xfrm>
          <a:prstGeom prst="rect">
            <a:avLst/>
          </a:prstGeom>
          <a:noFill/>
        </p:spPr>
        <p:txBody>
          <a:bodyPr wrap="square" rtlCol="0">
            <a:spAutoFit/>
          </a:bodyPr>
          <a:lstStyle/>
          <a:p>
            <a:pPr indent="609600" fontAlgn="auto">
              <a:lnSpc>
                <a:spcPct val="150000"/>
              </a:lnSpc>
              <a:extLst>
                <a:ext uri="{35155182-B16C-46BC-9424-99874614C6A1}">
                  <wpsdc:indentchars xmlns:wpsdc="http://www.wps.cn/officeDocument/2017/drawingmlCustomData" xmlns=""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rPr>
              <a:t>在</a:t>
            </a:r>
            <a:r>
              <a:rPr lang="en-US" altLang="zh-CN" sz="2400">
                <a:latin typeface="宋体" panose="02010600030101010101" pitchFamily="2" charset="-122"/>
                <a:ea typeface="宋体" panose="02010600030101010101" pitchFamily="2" charset="-122"/>
                <a:cs typeface="宋体" panose="02010600030101010101" pitchFamily="2" charset="-122"/>
              </a:rPr>
              <a:t>“</a:t>
            </a:r>
            <a:r>
              <a:rPr lang="zh-CN" altLang="en-US" sz="2400">
                <a:latin typeface="宋体" panose="02010600030101010101" pitchFamily="2" charset="-122"/>
                <a:ea typeface="宋体" panose="02010600030101010101" pitchFamily="2" charset="-122"/>
                <a:cs typeface="宋体" panose="02010600030101010101" pitchFamily="2" charset="-122"/>
              </a:rPr>
              <a:t>探究滑动摩擦力大小与哪些因素有关</a:t>
            </a:r>
            <a:r>
              <a:rPr lang="en-US" altLang="zh-CN" sz="2400">
                <a:latin typeface="宋体" panose="02010600030101010101" pitchFamily="2" charset="-122"/>
                <a:ea typeface="宋体" panose="02010600030101010101" pitchFamily="2" charset="-122"/>
                <a:cs typeface="宋体" panose="02010600030101010101" pitchFamily="2" charset="-122"/>
              </a:rPr>
              <a:t>”</a:t>
            </a:r>
            <a:r>
              <a:rPr lang="zh-CN" altLang="en-US" sz="2400">
                <a:latin typeface="宋体" panose="02010600030101010101" pitchFamily="2" charset="-122"/>
                <a:ea typeface="宋体" panose="02010600030101010101" pitchFamily="2" charset="-122"/>
                <a:cs typeface="宋体" panose="02010600030101010101" pitchFamily="2" charset="-122"/>
              </a:rPr>
              <a:t>的实验中，当木块保持匀速直线运动时，它受到的拉力和摩擦力是一对平衡力，两个力大小相等、方向相反，所以从弹簧测力计的示数就可知摩擦力的大小。</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34900" y="1252567"/>
            <a:ext cx="295322" cy="210471"/>
            <a:chOff x="435463" y="1226414"/>
            <a:chExt cx="295380" cy="210512"/>
          </a:xfrm>
        </p:grpSpPr>
        <p:sp>
          <p:nvSpPr>
            <p:cNvPr id="5" name="矩形 4"/>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15"/>
          <p:cNvSpPr/>
          <p:nvPr/>
        </p:nvSpPr>
        <p:spPr>
          <a:xfrm>
            <a:off x="899795" y="1065530"/>
            <a:ext cx="3952240"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二力平衡的条件</a:t>
            </a:r>
          </a:p>
        </p:txBody>
      </p:sp>
      <p:grpSp>
        <p:nvGrpSpPr>
          <p:cNvPr id="6" name="组合 5"/>
          <p:cNvGrpSpPr/>
          <p:nvPr/>
        </p:nvGrpSpPr>
        <p:grpSpPr>
          <a:xfrm>
            <a:off x="331090" y="191868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899795" y="1762760"/>
            <a:ext cx="4625975" cy="521970"/>
          </a:xfrm>
          <a:prstGeom prst="rect">
            <a:avLst/>
          </a:prstGeom>
          <a:noFill/>
        </p:spPr>
        <p:txBody>
          <a:bodyPr wrap="square" rtlCol="0">
            <a:spAutoFit/>
          </a:bodyPr>
          <a:lstStyle/>
          <a:p>
            <a:r>
              <a:rPr lang="zh-CN" altLang="en-US" sz="2800"/>
              <a:t>二力平衡条件的应用</a:t>
            </a:r>
          </a:p>
        </p:txBody>
      </p:sp>
      <p:sp>
        <p:nvSpPr>
          <p:cNvPr id="2" name="文本框 1"/>
          <p:cNvSpPr txBox="1"/>
          <p:nvPr/>
        </p:nvSpPr>
        <p:spPr>
          <a:xfrm>
            <a:off x="1051560" y="2826385"/>
            <a:ext cx="5097780" cy="2306955"/>
          </a:xfrm>
          <a:prstGeom prst="rect">
            <a:avLst/>
          </a:prstGeom>
          <a:noFill/>
        </p:spPr>
        <p:txBody>
          <a:bodyPr wrap="square" rtlCol="0">
            <a:spAutoFit/>
          </a:bodyPr>
          <a:lstStyle/>
          <a:p>
            <a:pPr indent="609600" fontAlgn="auto">
              <a:lnSpc>
                <a:spcPct val="150000"/>
              </a:lnSpc>
              <a:extLst>
                <a:ext uri="{35155182-B16C-46BC-9424-99874614C6A1}">
                  <wpsdc:indentchars xmlns:wpsdc="http://www.wps.cn/officeDocument/2017/drawingmlCustomData" xmlns="" val="200" checksum="4158780845"/>
                </a:ext>
              </a:extLst>
            </a:pP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在</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探究重力与质量的关系</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的实验中，</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物体静止时所受的重力与弹簧测力计对它的拉力大小相等、方向相反，作用在同一条直线上。</a:t>
            </a:r>
          </a:p>
        </p:txBody>
      </p:sp>
      <p:pic>
        <p:nvPicPr>
          <p:cNvPr id="100" name="图片 99"/>
          <p:cNvPicPr>
            <a:picLocks noChangeAspect="1"/>
          </p:cNvPicPr>
          <p:nvPr/>
        </p:nvPicPr>
        <p:blipFill>
          <a:blip r:embed="rId3"/>
          <a:srcRect l="20917" r="23529"/>
          <a:stretch>
            <a:fillRect/>
          </a:stretch>
        </p:blipFill>
        <p:spPr>
          <a:xfrm>
            <a:off x="7796530" y="1410970"/>
            <a:ext cx="2670175" cy="4718685"/>
          </a:xfrm>
          <a:prstGeom prst="rect">
            <a:avLst/>
          </a:prstGeom>
          <a:noFill/>
          <a:ln w="9525">
            <a:noFill/>
          </a:ln>
        </p:spPr>
      </p:pic>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par>
                                <p:cTn id="8" presetID="22" presetClass="entr" presetSubtype="1" fill="hold" nodeType="withEffect">
                                  <p:stCondLst>
                                    <p:cond delay="0"/>
                                  </p:stCondLst>
                                  <p:childTnLst>
                                    <p:set>
                                      <p:cBhvr>
                                        <p:cTn id="9" dur="1" fill="hold">
                                          <p:stCondLst>
                                            <p:cond delay="0"/>
                                          </p:stCondLst>
                                        </p:cTn>
                                        <p:tgtEl>
                                          <p:spTgt spid="100"/>
                                        </p:tgtEl>
                                        <p:attrNameLst>
                                          <p:attrName>style.visibility</p:attrName>
                                        </p:attrNameLst>
                                      </p:cBhvr>
                                      <p:to>
                                        <p:strVal val="visible"/>
                                      </p:to>
                                    </p:set>
                                    <p:animEffect transition="in" filter="wipe(up)">
                                      <p:cBhvr>
                                        <p:cTn id="10"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https://docer-ks3.wpscdn.cn/picture/194772010/734dbc94e90685a65280fad7f92f13b6_612.jpg" descr="平衡"/>
          <p:cNvPicPr>
            <a:picLocks noChangeAspect="1"/>
          </p:cNvPicPr>
          <p:nvPr/>
        </p:nvPicPr>
        <p:blipFill>
          <a:blip r:embed="rId3">
            <a:alphaModFix amt="70000"/>
          </a:blip>
          <a:srcRect t="23033"/>
          <a:stretch>
            <a:fillRect/>
          </a:stretch>
        </p:blipFill>
        <p:spPr>
          <a:xfrm>
            <a:off x="0" y="615315"/>
            <a:ext cx="12191365" cy="6242685"/>
          </a:xfrm>
          <a:prstGeom prst="rect">
            <a:avLst/>
          </a:prstGeom>
        </p:spPr>
      </p:pic>
      <p:grpSp>
        <p:nvGrpSpPr>
          <p:cNvPr id="3" name="组合 2"/>
          <p:cNvGrpSpPr/>
          <p:nvPr/>
        </p:nvGrpSpPr>
        <p:grpSpPr>
          <a:xfrm>
            <a:off x="334900" y="1252567"/>
            <a:ext cx="295322" cy="210471"/>
            <a:chOff x="435463" y="1226414"/>
            <a:chExt cx="295380" cy="210512"/>
          </a:xfrm>
        </p:grpSpPr>
        <p:sp>
          <p:nvSpPr>
            <p:cNvPr id="5" name="矩形 4"/>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15"/>
          <p:cNvSpPr/>
          <p:nvPr/>
        </p:nvSpPr>
        <p:spPr>
          <a:xfrm>
            <a:off x="899795" y="1065530"/>
            <a:ext cx="3952240"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二力平衡的条件</a:t>
            </a:r>
          </a:p>
        </p:txBody>
      </p:sp>
      <p:grpSp>
        <p:nvGrpSpPr>
          <p:cNvPr id="6" name="组合 5"/>
          <p:cNvGrpSpPr/>
          <p:nvPr/>
        </p:nvGrpSpPr>
        <p:grpSpPr>
          <a:xfrm>
            <a:off x="331090" y="191868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899795" y="1762760"/>
            <a:ext cx="4765675" cy="521970"/>
          </a:xfrm>
          <a:prstGeom prst="rect">
            <a:avLst/>
          </a:prstGeom>
          <a:noFill/>
        </p:spPr>
        <p:txBody>
          <a:bodyPr wrap="square" rtlCol="0">
            <a:spAutoFit/>
          </a:bodyPr>
          <a:lstStyle/>
          <a:p>
            <a:r>
              <a:rPr lang="zh-CN" altLang="en-US" sz="2800">
                <a:sym typeface="+mn-ea"/>
              </a:rPr>
              <a:t>利用二力平衡解决物理问题</a:t>
            </a:r>
            <a:endParaRPr lang="zh-CN" altLang="en-US" sz="2800"/>
          </a:p>
        </p:txBody>
      </p:sp>
      <p:sp>
        <p:nvSpPr>
          <p:cNvPr id="2" name="文本框 1"/>
          <p:cNvSpPr txBox="1"/>
          <p:nvPr/>
        </p:nvSpPr>
        <p:spPr>
          <a:xfrm>
            <a:off x="899795" y="2665730"/>
            <a:ext cx="9598660" cy="3322955"/>
          </a:xfrm>
          <a:prstGeom prst="rect">
            <a:avLst/>
          </a:prstGeom>
          <a:solidFill>
            <a:schemeClr val="bg1">
              <a:alpha val="55000"/>
            </a:schemeClr>
          </a:solidFill>
        </p:spPr>
        <p:txBody>
          <a:bodyPr wrap="square" rtlCol="0">
            <a:spAutoFit/>
          </a:bodyPr>
          <a:lstStyle/>
          <a:p>
            <a:pPr>
              <a:lnSpc>
                <a:spcPct val="150000"/>
              </a:lnSpc>
            </a:pPr>
            <a:r>
              <a:rPr lang="en-US" altLang="zh-CN" sz="2800"/>
              <a:t>1. </a:t>
            </a:r>
            <a:r>
              <a:rPr lang="zh-CN" altLang="en-US" sz="2800"/>
              <a:t>根据物体处于</a:t>
            </a:r>
            <a:r>
              <a:rPr lang="zh-CN" altLang="en-US" sz="2800">
                <a:solidFill>
                  <a:schemeClr val="accent5"/>
                </a:solidFill>
              </a:rPr>
              <a:t>平衡状态</a:t>
            </a:r>
            <a:r>
              <a:rPr lang="zh-CN" altLang="en-US" sz="2800"/>
              <a:t>，可以</a:t>
            </a:r>
            <a:r>
              <a:rPr lang="zh-CN" altLang="en-US" sz="2800">
                <a:solidFill>
                  <a:schemeClr val="accent5"/>
                </a:solidFill>
              </a:rPr>
              <a:t>由一个力的大小、方向确定另一个力的大小、方向</a:t>
            </a:r>
            <a:r>
              <a:rPr lang="zh-CN" altLang="en-US" sz="2800"/>
              <a:t>。</a:t>
            </a:r>
          </a:p>
          <a:p>
            <a:pPr>
              <a:lnSpc>
                <a:spcPct val="150000"/>
              </a:lnSpc>
            </a:pPr>
            <a:r>
              <a:rPr lang="en-US" altLang="zh-CN" sz="2800"/>
              <a:t>2. </a:t>
            </a:r>
            <a:r>
              <a:rPr lang="zh-CN" altLang="en-US" sz="2800"/>
              <a:t>根据物体的</a:t>
            </a:r>
            <a:r>
              <a:rPr lang="zh-CN" altLang="en-US" sz="2800">
                <a:solidFill>
                  <a:schemeClr val="accent5"/>
                </a:solidFill>
              </a:rPr>
              <a:t>受力情况判断物体所处的状态</a:t>
            </a:r>
            <a:r>
              <a:rPr lang="zh-CN" altLang="en-US" sz="2800"/>
              <a:t>：物体运动状态改变，则物体一定受到非平衡力的作用；而物体受平衡力作用时，将保持静止状态或匀速直线运动状态。</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nodeType="afterEffect">
                                  <p:stCondLst>
                                    <p:cond delay="0"/>
                                  </p:stCondLst>
                                  <p:iterate type="lt">
                                    <p:tmPct val="50000"/>
                                  </p:iterate>
                                  <p:childTnLst>
                                    <p:set>
                                      <p:cBhvr>
                                        <p:cTn id="6" dur="1" fill="hold">
                                          <p:stCondLst>
                                            <p:cond delay="0"/>
                                          </p:stCondLst>
                                        </p:cTn>
                                        <p:tgtEl>
                                          <p:spTgt spid="2">
                                            <p:txEl>
                                              <p:pRg st="0" end="0"/>
                                            </p:txEl>
                                          </p:spTgt>
                                        </p:tgtEl>
                                        <p:attrNameLst>
                                          <p:attrName>style.visibility</p:attrName>
                                        </p:attrNameLst>
                                      </p:cBhvr>
                                      <p:to>
                                        <p:strVal val="visible"/>
                                      </p:to>
                                    </p:set>
                                    <p:anim calcmode="discrete" valueType="clr">
                                      <p:cBhvr override="childStyle">
                                        <p:cTn id="7" dur="80"/>
                                        <p:tgtEl>
                                          <p:spTgt spid="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2">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2">
                                            <p:txEl>
                                              <p:pRg st="1" end="1"/>
                                            </p:txEl>
                                          </p:spTgt>
                                        </p:tgtEl>
                                        <p:attrNameLst>
                                          <p:attrName>style.visibility</p:attrName>
                                        </p:attrNameLst>
                                      </p:cBhvr>
                                      <p:to>
                                        <p:strVal val="visible"/>
                                      </p:to>
                                    </p:set>
                                    <p:anim calcmode="discrete" valueType="clr">
                                      <p:cBhvr override="childStyle">
                                        <p:cTn id="14" dur="80"/>
                                        <p:tgtEl>
                                          <p:spTgt spid="2">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2">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2">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84995" y="2393950"/>
            <a:ext cx="782000" cy="511810"/>
            <a:chOff x="434224" y="1226414"/>
            <a:chExt cx="321342" cy="210512"/>
          </a:xfrm>
        </p:grpSpPr>
        <p:sp>
          <p:nvSpPr>
            <p:cNvPr id="10" name="矩形 9"/>
            <p:cNvSpPr/>
            <p:nvPr/>
          </p:nvSpPr>
          <p:spPr>
            <a:xfrm rot="18900000">
              <a:off x="434224"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rot="18900000">
              <a:off x="545055"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文本框 11"/>
          <p:cNvSpPr txBox="1"/>
          <p:nvPr/>
        </p:nvSpPr>
        <p:spPr>
          <a:xfrm>
            <a:off x="1079500" y="2378710"/>
            <a:ext cx="10184130" cy="1198880"/>
          </a:xfrm>
          <a:prstGeom prst="rect">
            <a:avLst/>
          </a:prstGeom>
          <a:noFill/>
        </p:spPr>
        <p:txBody>
          <a:bodyPr wrap="square" rtlCol="0">
            <a:spAutoFit/>
          </a:bodyPr>
          <a:lstStyle/>
          <a:p>
            <a:r>
              <a:rPr lang="zh-CN" altLang="en-US" sz="2400">
                <a:latin typeface="宋体" panose="02010600030101010101" pitchFamily="2" charset="-122"/>
                <a:ea typeface="宋体" panose="02010600030101010101" pitchFamily="2" charset="-122"/>
                <a:cs typeface="宋体" panose="02010600030101010101" pitchFamily="2" charset="-122"/>
              </a:rPr>
              <a:t>例</a:t>
            </a:r>
            <a:r>
              <a:rPr lang="en-US" altLang="zh-CN" sz="2400">
                <a:latin typeface="宋体" panose="02010600030101010101" pitchFamily="2" charset="-122"/>
                <a:ea typeface="宋体" panose="02010600030101010101" pitchFamily="2" charset="-122"/>
                <a:cs typeface="宋体" panose="02010600030101010101" pitchFamily="2" charset="-122"/>
              </a:rPr>
              <a:t>1 </a:t>
            </a:r>
            <a:r>
              <a:rPr lang="zh-CN" altLang="en-US" sz="2400">
                <a:latin typeface="宋体" panose="02010600030101010101" pitchFamily="2" charset="-122"/>
                <a:ea typeface="宋体" panose="02010600030101010101" pitchFamily="2" charset="-122"/>
                <a:cs typeface="宋体" panose="02010600030101010101" pitchFamily="2" charset="-122"/>
              </a:rPr>
              <a:t>某新型电动自行车，质量为</a:t>
            </a:r>
            <a:r>
              <a:rPr lang="en-US" altLang="zh-CN" sz="2400">
                <a:latin typeface="宋体" panose="02010600030101010101" pitchFamily="2" charset="-122"/>
                <a:ea typeface="宋体" panose="02010600030101010101" pitchFamily="2" charset="-122"/>
                <a:cs typeface="宋体" panose="02010600030101010101" pitchFamily="2" charset="-122"/>
              </a:rPr>
              <a:t>40kg</a:t>
            </a:r>
            <a:r>
              <a:rPr lang="zh-CN" altLang="en-US" sz="2400">
                <a:latin typeface="宋体" panose="02010600030101010101" pitchFamily="2" charset="-122"/>
                <a:ea typeface="宋体" panose="02010600030101010101" pitchFamily="2" charset="-122"/>
                <a:cs typeface="宋体" panose="02010600030101010101" pitchFamily="2" charset="-122"/>
              </a:rPr>
              <a:t>，一质量为</a:t>
            </a:r>
            <a:r>
              <a:rPr lang="en-US" altLang="zh-CN" sz="2400">
                <a:latin typeface="宋体" panose="02010600030101010101" pitchFamily="2" charset="-122"/>
                <a:ea typeface="宋体" panose="02010600030101010101" pitchFamily="2" charset="-122"/>
                <a:cs typeface="宋体" panose="02010600030101010101" pitchFamily="2" charset="-122"/>
              </a:rPr>
              <a:t>60kg</a:t>
            </a:r>
            <a:r>
              <a:rPr lang="zh-CN" altLang="en-US" sz="2400">
                <a:latin typeface="宋体" panose="02010600030101010101" pitchFamily="2" charset="-122"/>
                <a:ea typeface="宋体" panose="02010600030101010101" pitchFamily="2" charset="-122"/>
                <a:cs typeface="宋体" panose="02010600030101010101" pitchFamily="2" charset="-122"/>
              </a:rPr>
              <a:t>的人驾驶该自行车在平直道路上匀速行驶，</a:t>
            </a:r>
            <a:r>
              <a:rPr lang="en-US" altLang="zh-CN" sz="2400">
                <a:latin typeface="宋体" panose="02010600030101010101" pitchFamily="2" charset="-122"/>
                <a:ea typeface="宋体" panose="02010600030101010101" pitchFamily="2" charset="-122"/>
                <a:cs typeface="宋体" panose="02010600030101010101" pitchFamily="2" charset="-122"/>
              </a:rPr>
              <a:t>20min</a:t>
            </a:r>
            <a:r>
              <a:rPr lang="zh-CN" altLang="en-US" sz="2400">
                <a:latin typeface="宋体" panose="02010600030101010101" pitchFamily="2" charset="-122"/>
                <a:ea typeface="宋体" panose="02010600030101010101" pitchFamily="2" charset="-122"/>
                <a:cs typeface="宋体" panose="02010600030101010101" pitchFamily="2" charset="-122"/>
              </a:rPr>
              <a:t>内通过了</a:t>
            </a:r>
            <a:r>
              <a:rPr lang="en-US" altLang="zh-CN" sz="2400">
                <a:latin typeface="宋体" panose="02010600030101010101" pitchFamily="2" charset="-122"/>
                <a:ea typeface="宋体" panose="02010600030101010101" pitchFamily="2" charset="-122"/>
                <a:cs typeface="宋体" panose="02010600030101010101" pitchFamily="2" charset="-122"/>
              </a:rPr>
              <a:t>6000m</a:t>
            </a:r>
            <a:r>
              <a:rPr lang="zh-CN" altLang="en-US" sz="2400">
                <a:latin typeface="宋体" panose="02010600030101010101" pitchFamily="2" charset="-122"/>
                <a:ea typeface="宋体" panose="02010600030101010101" pitchFamily="2" charset="-122"/>
                <a:cs typeface="宋体" panose="02010600030101010101" pitchFamily="2" charset="-122"/>
              </a:rPr>
              <a:t>，若该车在运动过程中受到的阻力为车总重的</a:t>
            </a:r>
            <a:r>
              <a:rPr lang="en-US" altLang="zh-CN" sz="2400">
                <a:latin typeface="宋体" panose="02010600030101010101" pitchFamily="2" charset="-122"/>
                <a:ea typeface="宋体" panose="02010600030101010101" pitchFamily="2" charset="-122"/>
                <a:cs typeface="宋体" panose="02010600030101010101" pitchFamily="2" charset="-122"/>
              </a:rPr>
              <a:t>0.03</a:t>
            </a:r>
            <a:r>
              <a:rPr lang="zh-CN" altLang="en-US" sz="2400">
                <a:latin typeface="宋体" panose="02010600030101010101" pitchFamily="2" charset="-122"/>
                <a:ea typeface="宋体" panose="02010600030101010101" pitchFamily="2" charset="-122"/>
                <a:cs typeface="宋体" panose="02010600030101010101" pitchFamily="2" charset="-122"/>
              </a:rPr>
              <a:t>倍，</a:t>
            </a:r>
            <a:r>
              <a:rPr lang="en-US" altLang="zh-CN" sz="2400">
                <a:latin typeface="宋体" panose="02010600030101010101" pitchFamily="2" charset="-122"/>
                <a:ea typeface="宋体" panose="02010600030101010101" pitchFamily="2" charset="-122"/>
                <a:cs typeface="宋体" panose="02010600030101010101" pitchFamily="2" charset="-122"/>
              </a:rPr>
              <a:t>g</a:t>
            </a:r>
            <a:r>
              <a:rPr lang="zh-CN" altLang="en-US" sz="2400">
                <a:latin typeface="宋体" panose="02010600030101010101" pitchFamily="2" charset="-122"/>
                <a:ea typeface="宋体" panose="02010600030101010101" pitchFamily="2" charset="-122"/>
                <a:cs typeface="宋体" panose="02010600030101010101" pitchFamily="2" charset="-122"/>
              </a:rPr>
              <a:t>取</a:t>
            </a:r>
            <a:r>
              <a:rPr lang="en-US" altLang="zh-CN" sz="2400">
                <a:latin typeface="宋体" panose="02010600030101010101" pitchFamily="2" charset="-122"/>
                <a:ea typeface="宋体" panose="02010600030101010101" pitchFamily="2" charset="-122"/>
                <a:cs typeface="宋体" panose="02010600030101010101" pitchFamily="2" charset="-122"/>
              </a:rPr>
              <a:t>10N/kg</a:t>
            </a:r>
            <a:r>
              <a:rPr lang="zh-CN" altLang="en-US" sz="2400">
                <a:latin typeface="宋体" panose="02010600030101010101" pitchFamily="2" charset="-122"/>
                <a:ea typeface="宋体" panose="02010600030101010101" pitchFamily="2" charset="-122"/>
                <a:cs typeface="宋体" panose="02010600030101010101" pitchFamily="2" charset="-122"/>
              </a:rPr>
              <a:t>。求此次行驶过程中车的牵引力。</a:t>
            </a:r>
          </a:p>
        </p:txBody>
      </p:sp>
      <p:sp>
        <p:nvSpPr>
          <p:cNvPr id="13" name="文本框 12"/>
          <p:cNvSpPr txBox="1"/>
          <p:nvPr/>
        </p:nvSpPr>
        <p:spPr>
          <a:xfrm>
            <a:off x="1473835" y="3621405"/>
            <a:ext cx="9032875" cy="3107690"/>
          </a:xfrm>
          <a:prstGeom prst="rect">
            <a:avLst/>
          </a:prstGeom>
          <a:noFill/>
        </p:spPr>
        <p:txBody>
          <a:bodyPr wrap="square" rtlCol="0">
            <a:spAutoFit/>
          </a:bodyPr>
          <a:lstStyle/>
          <a:p>
            <a:r>
              <a:rPr lang="zh-CN" altLang="en-US" sz="2800">
                <a:solidFill>
                  <a:srgbClr val="FF0000"/>
                </a:solidFill>
              </a:rPr>
              <a:t>解：据题意得，此次行驶中物体处于平衡状态</a:t>
            </a:r>
          </a:p>
          <a:p>
            <a:pPr algn="ctr"/>
            <a:r>
              <a:rPr lang="en-US" altLang="zh-CN" sz="2800">
                <a:solidFill>
                  <a:srgbClr val="FF0000"/>
                </a:solidFill>
              </a:rPr>
              <a:t>∴ F</a:t>
            </a:r>
            <a:r>
              <a:rPr lang="zh-CN" altLang="en-US" sz="2800" baseline="-25000">
                <a:solidFill>
                  <a:srgbClr val="FF0000"/>
                </a:solidFill>
              </a:rPr>
              <a:t>牵</a:t>
            </a:r>
            <a:r>
              <a:rPr lang="en-US" altLang="zh-CN" sz="2800">
                <a:solidFill>
                  <a:srgbClr val="FF0000"/>
                </a:solidFill>
              </a:rPr>
              <a:t> = F</a:t>
            </a:r>
            <a:r>
              <a:rPr lang="zh-CN" altLang="en-US" sz="2800" baseline="-25000">
                <a:solidFill>
                  <a:srgbClr val="FF0000"/>
                </a:solidFill>
              </a:rPr>
              <a:t>阻</a:t>
            </a:r>
            <a:endParaRPr lang="zh-CN" altLang="en-US" sz="2800">
              <a:solidFill>
                <a:srgbClr val="FF0000"/>
              </a:solidFill>
            </a:endParaRPr>
          </a:p>
          <a:p>
            <a:pPr indent="457200"/>
            <a:r>
              <a:rPr lang="zh-CN" altLang="en-US" sz="2800">
                <a:solidFill>
                  <a:srgbClr val="FF0000"/>
                </a:solidFill>
              </a:rPr>
              <a:t>又据题意得</a:t>
            </a:r>
          </a:p>
          <a:p>
            <a:pPr algn="ctr"/>
            <a:r>
              <a:rPr lang="en-US" altLang="zh-CN" sz="2800">
                <a:solidFill>
                  <a:srgbClr val="FF0000"/>
                </a:solidFill>
              </a:rPr>
              <a:t>F</a:t>
            </a:r>
            <a:r>
              <a:rPr lang="zh-CN" altLang="en-US" sz="2800" baseline="-25000">
                <a:solidFill>
                  <a:srgbClr val="FF0000"/>
                </a:solidFill>
              </a:rPr>
              <a:t>阻</a:t>
            </a:r>
            <a:r>
              <a:rPr lang="en-US" altLang="zh-CN" sz="2800">
                <a:solidFill>
                  <a:srgbClr val="FF0000"/>
                </a:solidFill>
              </a:rPr>
              <a:t> = (G</a:t>
            </a:r>
            <a:r>
              <a:rPr lang="zh-CN" altLang="en-US" sz="2800" baseline="-25000">
                <a:solidFill>
                  <a:srgbClr val="FF0000"/>
                </a:solidFill>
              </a:rPr>
              <a:t>人</a:t>
            </a:r>
            <a:r>
              <a:rPr lang="en-US" altLang="zh-CN" sz="2800">
                <a:solidFill>
                  <a:srgbClr val="FF0000"/>
                </a:solidFill>
              </a:rPr>
              <a:t> + G</a:t>
            </a:r>
            <a:r>
              <a:rPr lang="zh-CN" altLang="en-US" sz="2800" baseline="-25000">
                <a:solidFill>
                  <a:srgbClr val="FF0000"/>
                </a:solidFill>
              </a:rPr>
              <a:t>车</a:t>
            </a:r>
            <a:r>
              <a:rPr lang="en-US" altLang="zh-CN" sz="2800">
                <a:solidFill>
                  <a:srgbClr val="FF0000"/>
                </a:solidFill>
              </a:rPr>
              <a:t>) </a:t>
            </a:r>
            <a:r>
              <a:rPr lang="zh-CN" altLang="en-US" sz="2800">
                <a:solidFill>
                  <a:srgbClr val="FF0000"/>
                </a:solidFill>
              </a:rPr>
              <a:t>×</a:t>
            </a:r>
            <a:r>
              <a:rPr lang="en-US" altLang="zh-CN" sz="2800">
                <a:solidFill>
                  <a:srgbClr val="FF0000"/>
                </a:solidFill>
              </a:rPr>
              <a:t> 0.03 </a:t>
            </a:r>
          </a:p>
          <a:p>
            <a:pPr indent="457200"/>
            <a:r>
              <a:rPr lang="zh-CN" altLang="en-US" sz="2800">
                <a:solidFill>
                  <a:srgbClr val="FF0000"/>
                </a:solidFill>
              </a:rPr>
              <a:t>解得</a:t>
            </a:r>
            <a:endParaRPr lang="en-US" altLang="zh-CN" sz="2800">
              <a:solidFill>
                <a:srgbClr val="FF0000"/>
              </a:solidFill>
            </a:endParaRPr>
          </a:p>
          <a:p>
            <a:pPr algn="ctr"/>
            <a:r>
              <a:rPr lang="en-US" altLang="zh-CN" sz="2800">
                <a:solidFill>
                  <a:srgbClr val="FF0000"/>
                </a:solidFill>
              </a:rPr>
              <a:t>F</a:t>
            </a:r>
            <a:r>
              <a:rPr lang="zh-CN" altLang="en-US" sz="2800" baseline="-25000">
                <a:solidFill>
                  <a:srgbClr val="FF0000"/>
                </a:solidFill>
              </a:rPr>
              <a:t>牵</a:t>
            </a:r>
            <a:r>
              <a:rPr lang="en-US" altLang="zh-CN" sz="2800">
                <a:solidFill>
                  <a:srgbClr val="FF0000"/>
                </a:solidFill>
              </a:rPr>
              <a:t>=F</a:t>
            </a:r>
            <a:r>
              <a:rPr lang="zh-CN" altLang="en-US" sz="2800" baseline="-25000">
                <a:solidFill>
                  <a:srgbClr val="FF0000"/>
                </a:solidFill>
              </a:rPr>
              <a:t>阻</a:t>
            </a:r>
            <a:r>
              <a:rPr lang="en-US" altLang="zh-CN" sz="2800">
                <a:solidFill>
                  <a:srgbClr val="FF0000"/>
                </a:solidFill>
              </a:rPr>
              <a:t>=30N</a:t>
            </a:r>
          </a:p>
          <a:p>
            <a:pPr algn="ctr"/>
            <a:r>
              <a:rPr lang="zh-CN" altLang="en-US" sz="2800">
                <a:solidFill>
                  <a:srgbClr val="FF0000"/>
                </a:solidFill>
              </a:rPr>
              <a:t>答：此次行驶过程中车的牵引力为</a:t>
            </a:r>
            <a:r>
              <a:rPr lang="en-US" altLang="zh-CN" sz="2800">
                <a:solidFill>
                  <a:srgbClr val="FF0000"/>
                </a:solidFill>
              </a:rPr>
              <a:t>30N</a:t>
            </a:r>
            <a:r>
              <a:rPr lang="zh-CN" altLang="en-US" sz="2800">
                <a:solidFill>
                  <a:srgbClr val="FF0000"/>
                </a:solidFill>
              </a:rPr>
              <a:t>。</a:t>
            </a:r>
          </a:p>
        </p:txBody>
      </p:sp>
      <p:grpSp>
        <p:nvGrpSpPr>
          <p:cNvPr id="9" name="组合 8"/>
          <p:cNvGrpSpPr/>
          <p:nvPr/>
        </p:nvGrpSpPr>
        <p:grpSpPr>
          <a:xfrm>
            <a:off x="334900" y="1175732"/>
            <a:ext cx="295322" cy="210471"/>
            <a:chOff x="435463" y="1226414"/>
            <a:chExt cx="295380" cy="210512"/>
          </a:xfrm>
        </p:grpSpPr>
        <p:sp>
          <p:nvSpPr>
            <p:cNvPr id="30" name="矩形 29"/>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矩形 31"/>
          <p:cNvSpPr/>
          <p:nvPr/>
        </p:nvSpPr>
        <p:spPr>
          <a:xfrm>
            <a:off x="899795" y="988695"/>
            <a:ext cx="3952240"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二力平衡的条件</a:t>
            </a:r>
          </a:p>
        </p:txBody>
      </p:sp>
      <p:grpSp>
        <p:nvGrpSpPr>
          <p:cNvPr id="42" name="组合 41"/>
          <p:cNvGrpSpPr/>
          <p:nvPr/>
        </p:nvGrpSpPr>
        <p:grpSpPr>
          <a:xfrm>
            <a:off x="331090" y="1918682"/>
            <a:ext cx="295322" cy="210471"/>
            <a:chOff x="435463" y="1226414"/>
            <a:chExt cx="295380" cy="210512"/>
          </a:xfrm>
        </p:grpSpPr>
        <p:sp>
          <p:nvSpPr>
            <p:cNvPr id="43" name="矩形 4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文本框 44"/>
          <p:cNvSpPr txBox="1"/>
          <p:nvPr/>
        </p:nvSpPr>
        <p:spPr>
          <a:xfrm>
            <a:off x="899795" y="1762760"/>
            <a:ext cx="4765675" cy="521970"/>
          </a:xfrm>
          <a:prstGeom prst="rect">
            <a:avLst/>
          </a:prstGeom>
          <a:noFill/>
        </p:spPr>
        <p:txBody>
          <a:bodyPr wrap="square" rtlCol="0">
            <a:spAutoFit/>
          </a:bodyPr>
          <a:lstStyle/>
          <a:p>
            <a:r>
              <a:rPr lang="zh-CN" altLang="en-US" sz="2800">
                <a:sym typeface="+mn-ea"/>
              </a:rPr>
              <a:t>利用二力平衡解决物理问题</a:t>
            </a:r>
            <a:endParaRPr lang="zh-CN" altLang="en-US" sz="2800"/>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84995" y="2393950"/>
            <a:ext cx="782000" cy="511810"/>
            <a:chOff x="434224" y="1226414"/>
            <a:chExt cx="321342" cy="210512"/>
          </a:xfrm>
        </p:grpSpPr>
        <p:sp>
          <p:nvSpPr>
            <p:cNvPr id="10" name="矩形 9"/>
            <p:cNvSpPr/>
            <p:nvPr/>
          </p:nvSpPr>
          <p:spPr>
            <a:xfrm rot="18900000">
              <a:off x="434224"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rot="18900000">
              <a:off x="545055"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文本框 11"/>
          <p:cNvSpPr txBox="1"/>
          <p:nvPr/>
        </p:nvSpPr>
        <p:spPr>
          <a:xfrm>
            <a:off x="1079500" y="2378710"/>
            <a:ext cx="8151495" cy="1198880"/>
          </a:xfrm>
          <a:prstGeom prst="rect">
            <a:avLst/>
          </a:prstGeom>
          <a:noFill/>
        </p:spPr>
        <p:txBody>
          <a:bodyPr wrap="square" rtlCol="0">
            <a:spAutoFit/>
          </a:bodyPr>
          <a:lstStyle/>
          <a:p>
            <a:r>
              <a:rPr lang="zh-CN" altLang="en-US" sz="2400">
                <a:latin typeface="宋体" panose="02010600030101010101" pitchFamily="2" charset="-122"/>
                <a:ea typeface="宋体" panose="02010600030101010101" pitchFamily="2" charset="-122"/>
                <a:cs typeface="宋体" panose="02010600030101010101" pitchFamily="2" charset="-122"/>
              </a:rPr>
              <a:t>例</a:t>
            </a:r>
            <a:r>
              <a:rPr lang="en-US" altLang="zh-CN" sz="2400">
                <a:latin typeface="宋体" panose="02010600030101010101" pitchFamily="2" charset="-122"/>
                <a:ea typeface="宋体" panose="02010600030101010101" pitchFamily="2" charset="-122"/>
                <a:cs typeface="宋体" panose="02010600030101010101" pitchFamily="2" charset="-122"/>
              </a:rPr>
              <a:t>2 </a:t>
            </a:r>
            <a:r>
              <a:rPr lang="zh-CN" sz="2400">
                <a:latin typeface="宋体" panose="02010600030101010101" pitchFamily="2" charset="-122"/>
                <a:ea typeface="宋体" panose="02010600030101010101" pitchFamily="2" charset="-122"/>
                <a:cs typeface="宋体" panose="02010600030101010101" pitchFamily="2" charset="-122"/>
              </a:rPr>
              <a:t>如图所示是一辆在水平面上正在直线行驶的小车，请分析小车的受力情况，小车可能的运动情况并写出相应情况下受力大小关系</a:t>
            </a:r>
            <a:r>
              <a:rPr lang="zh-CN" altLang="en-US" sz="2400">
                <a:latin typeface="宋体" panose="02010600030101010101" pitchFamily="2" charset="-122"/>
                <a:ea typeface="宋体" panose="02010600030101010101" pitchFamily="2" charset="-122"/>
                <a:cs typeface="宋体" panose="02010600030101010101" pitchFamily="2" charset="-122"/>
              </a:rPr>
              <a:t>。</a:t>
            </a:r>
          </a:p>
        </p:txBody>
      </p:sp>
      <p:pic>
        <p:nvPicPr>
          <p:cNvPr id="15" name="https://docer-ks3.wpscdn.cn/picture/181316797/e83c925264127b1b723a827650355f95_612.jpg" descr="因为"/>
          <p:cNvPicPr>
            <a:picLocks noChangeAspect="1"/>
          </p:cNvPicPr>
          <p:nvPr/>
        </p:nvPicPr>
        <p:blipFill>
          <a:blip r:embed="rId3"/>
          <a:stretch>
            <a:fillRect/>
          </a:stretch>
        </p:blipFill>
        <p:spPr>
          <a:xfrm flipH="1">
            <a:off x="9196070" y="1905000"/>
            <a:ext cx="2702560" cy="1490345"/>
          </a:xfrm>
          <a:prstGeom prst="rect">
            <a:avLst/>
          </a:prstGeom>
        </p:spPr>
      </p:pic>
      <p:sp>
        <p:nvSpPr>
          <p:cNvPr id="17" name="椭圆 16"/>
          <p:cNvSpPr/>
          <p:nvPr/>
        </p:nvSpPr>
        <p:spPr>
          <a:xfrm>
            <a:off x="10615295" y="2588895"/>
            <a:ext cx="121285" cy="121285"/>
          </a:xfrm>
          <a:prstGeom prst="ellipse">
            <a:avLst/>
          </a:prstGeom>
          <a:solidFill>
            <a:srgbClr val="FF0000"/>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29" name="组合 28"/>
          <p:cNvGrpSpPr/>
          <p:nvPr/>
        </p:nvGrpSpPr>
        <p:grpSpPr>
          <a:xfrm>
            <a:off x="10544810" y="2649855"/>
            <a:ext cx="1216660" cy="1541145"/>
            <a:chOff x="16606" y="4173"/>
            <a:chExt cx="1916" cy="2427"/>
          </a:xfrm>
        </p:grpSpPr>
        <p:cxnSp>
          <p:nvCxnSpPr>
            <p:cNvPr id="18" name="直接箭头连接符 17"/>
            <p:cNvCxnSpPr/>
            <p:nvPr/>
          </p:nvCxnSpPr>
          <p:spPr>
            <a:xfrm>
              <a:off x="16818" y="4173"/>
              <a:ext cx="0" cy="1972"/>
            </a:xfrm>
            <a:prstGeom prst="straightConnector1">
              <a:avLst/>
            </a:prstGeom>
            <a:ln w="2857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22" name="文本框 21"/>
            <p:cNvSpPr txBox="1"/>
            <p:nvPr/>
          </p:nvSpPr>
          <p:spPr>
            <a:xfrm>
              <a:off x="16606" y="5876"/>
              <a:ext cx="1916" cy="725"/>
            </a:xfrm>
            <a:prstGeom prst="rect">
              <a:avLst/>
            </a:prstGeom>
            <a:noFill/>
          </p:spPr>
          <p:txBody>
            <a:bodyPr wrap="square" rtlCol="0">
              <a:spAutoFit/>
            </a:bodyPr>
            <a:lstStyle/>
            <a:p>
              <a:pPr algn="ctr"/>
              <a:r>
                <a:rPr lang="zh-CN" altLang="en-US" sz="2400" b="1">
                  <a:solidFill>
                    <a:srgbClr val="FF0000"/>
                  </a:solidFill>
                </a:rPr>
                <a:t>重力</a:t>
              </a:r>
              <a:r>
                <a:rPr lang="en-US" altLang="zh-CN" sz="2400" b="1" i="1">
                  <a:solidFill>
                    <a:srgbClr val="FF0000"/>
                  </a:solidFill>
                </a:rPr>
                <a:t>G</a:t>
              </a:r>
            </a:p>
          </p:txBody>
        </p:sp>
      </p:grpSp>
      <p:grpSp>
        <p:nvGrpSpPr>
          <p:cNvPr id="26" name="组合 25"/>
          <p:cNvGrpSpPr/>
          <p:nvPr/>
        </p:nvGrpSpPr>
        <p:grpSpPr>
          <a:xfrm>
            <a:off x="10679430" y="2128520"/>
            <a:ext cx="1273810" cy="527685"/>
            <a:chOff x="16818" y="3352"/>
            <a:chExt cx="2006" cy="831"/>
          </a:xfrm>
        </p:grpSpPr>
        <p:cxnSp>
          <p:nvCxnSpPr>
            <p:cNvPr id="19" name="直接箭头连接符 18"/>
            <p:cNvCxnSpPr/>
            <p:nvPr/>
          </p:nvCxnSpPr>
          <p:spPr>
            <a:xfrm flipV="1">
              <a:off x="16818" y="4173"/>
              <a:ext cx="1973" cy="10"/>
            </a:xfrm>
            <a:prstGeom prst="straightConnector1">
              <a:avLst/>
            </a:prstGeom>
            <a:ln w="2857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23" name="文本框 22"/>
            <p:cNvSpPr txBox="1"/>
            <p:nvPr/>
          </p:nvSpPr>
          <p:spPr>
            <a:xfrm>
              <a:off x="16908" y="3352"/>
              <a:ext cx="1916" cy="725"/>
            </a:xfrm>
            <a:prstGeom prst="rect">
              <a:avLst/>
            </a:prstGeom>
            <a:solidFill>
              <a:schemeClr val="bg1">
                <a:alpha val="70000"/>
              </a:schemeClr>
            </a:solidFill>
          </p:spPr>
          <p:txBody>
            <a:bodyPr wrap="square" rtlCol="0">
              <a:spAutoFit/>
            </a:bodyPr>
            <a:lstStyle/>
            <a:p>
              <a:pPr algn="ctr"/>
              <a:r>
                <a:rPr lang="zh-CN" altLang="en-US" sz="2400" b="1">
                  <a:solidFill>
                    <a:srgbClr val="FF0000"/>
                  </a:solidFill>
                </a:rPr>
                <a:t>阻力</a:t>
              </a:r>
              <a:r>
                <a:rPr lang="en-US" altLang="zh-CN" sz="2400" b="1" i="1">
                  <a:solidFill>
                    <a:srgbClr val="FF0000"/>
                  </a:solidFill>
                </a:rPr>
                <a:t>F</a:t>
              </a:r>
              <a:r>
                <a:rPr lang="zh-CN" altLang="en-US" sz="2400" b="1" i="1" baseline="-25000">
                  <a:solidFill>
                    <a:srgbClr val="FF0000"/>
                  </a:solidFill>
                </a:rPr>
                <a:t>阻</a:t>
              </a:r>
            </a:p>
          </p:txBody>
        </p:sp>
      </p:grpSp>
      <p:grpSp>
        <p:nvGrpSpPr>
          <p:cNvPr id="28" name="组合 27"/>
          <p:cNvGrpSpPr/>
          <p:nvPr/>
        </p:nvGrpSpPr>
        <p:grpSpPr>
          <a:xfrm>
            <a:off x="9074785" y="2644140"/>
            <a:ext cx="1604010" cy="525780"/>
            <a:chOff x="14291" y="4164"/>
            <a:chExt cx="2526" cy="828"/>
          </a:xfrm>
        </p:grpSpPr>
        <p:cxnSp>
          <p:nvCxnSpPr>
            <p:cNvPr id="20" name="直接箭头连接符 19"/>
            <p:cNvCxnSpPr/>
            <p:nvPr/>
          </p:nvCxnSpPr>
          <p:spPr>
            <a:xfrm flipH="1" flipV="1">
              <a:off x="14845" y="4164"/>
              <a:ext cx="1973" cy="9"/>
            </a:xfrm>
            <a:prstGeom prst="straightConnector1">
              <a:avLst/>
            </a:prstGeom>
            <a:ln w="2857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24" name="文本框 23"/>
            <p:cNvSpPr txBox="1"/>
            <p:nvPr/>
          </p:nvSpPr>
          <p:spPr>
            <a:xfrm>
              <a:off x="14291" y="4268"/>
              <a:ext cx="2426" cy="725"/>
            </a:xfrm>
            <a:prstGeom prst="rect">
              <a:avLst/>
            </a:prstGeom>
            <a:solidFill>
              <a:schemeClr val="bg1">
                <a:alpha val="70000"/>
              </a:schemeClr>
            </a:solidFill>
          </p:spPr>
          <p:txBody>
            <a:bodyPr wrap="square" rtlCol="0">
              <a:spAutoFit/>
            </a:bodyPr>
            <a:lstStyle/>
            <a:p>
              <a:pPr algn="ctr"/>
              <a:r>
                <a:rPr lang="zh-CN" altLang="en-US" sz="2400" b="1">
                  <a:solidFill>
                    <a:srgbClr val="FF0000"/>
                  </a:solidFill>
                </a:rPr>
                <a:t>牵引力</a:t>
              </a:r>
              <a:r>
                <a:rPr lang="en-US" altLang="zh-CN" sz="2400" b="1" i="1">
                  <a:solidFill>
                    <a:srgbClr val="FF0000"/>
                  </a:solidFill>
                </a:rPr>
                <a:t>F</a:t>
              </a:r>
              <a:r>
                <a:rPr lang="zh-CN" altLang="en-US" sz="2400" b="1" i="1" baseline="-25000">
                  <a:solidFill>
                    <a:srgbClr val="FF0000"/>
                  </a:solidFill>
                </a:rPr>
                <a:t>牵</a:t>
              </a:r>
            </a:p>
          </p:txBody>
        </p:sp>
      </p:grpSp>
      <p:grpSp>
        <p:nvGrpSpPr>
          <p:cNvPr id="27" name="组合 26"/>
          <p:cNvGrpSpPr/>
          <p:nvPr/>
        </p:nvGrpSpPr>
        <p:grpSpPr>
          <a:xfrm>
            <a:off x="9009380" y="1293495"/>
            <a:ext cx="1670050" cy="1358900"/>
            <a:chOff x="14188" y="2037"/>
            <a:chExt cx="2630" cy="2140"/>
          </a:xfrm>
        </p:grpSpPr>
        <p:cxnSp>
          <p:nvCxnSpPr>
            <p:cNvPr id="21" name="直接箭头连接符 20"/>
            <p:cNvCxnSpPr/>
            <p:nvPr/>
          </p:nvCxnSpPr>
          <p:spPr>
            <a:xfrm flipV="1">
              <a:off x="16818" y="2205"/>
              <a:ext cx="0" cy="1973"/>
            </a:xfrm>
            <a:prstGeom prst="straightConnector1">
              <a:avLst/>
            </a:prstGeom>
            <a:ln w="2857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25" name="文本框 24"/>
            <p:cNvSpPr txBox="1"/>
            <p:nvPr/>
          </p:nvSpPr>
          <p:spPr>
            <a:xfrm>
              <a:off x="14188" y="2037"/>
              <a:ext cx="2630" cy="725"/>
            </a:xfrm>
            <a:prstGeom prst="rect">
              <a:avLst/>
            </a:prstGeom>
            <a:noFill/>
          </p:spPr>
          <p:txBody>
            <a:bodyPr wrap="square" rtlCol="0">
              <a:spAutoFit/>
            </a:bodyPr>
            <a:lstStyle/>
            <a:p>
              <a:pPr algn="ctr"/>
              <a:r>
                <a:rPr lang="zh-CN" altLang="en-US" sz="2400" b="1">
                  <a:solidFill>
                    <a:srgbClr val="FF0000"/>
                  </a:solidFill>
                </a:rPr>
                <a:t>支持力</a:t>
              </a:r>
              <a:r>
                <a:rPr lang="en-US" altLang="zh-CN" sz="2400" b="1" i="1">
                  <a:solidFill>
                    <a:srgbClr val="FF0000"/>
                  </a:solidFill>
                </a:rPr>
                <a:t>F</a:t>
              </a:r>
              <a:r>
                <a:rPr lang="zh-CN" altLang="en-US" sz="2400" b="1" i="1" baseline="-25000">
                  <a:solidFill>
                    <a:srgbClr val="FF0000"/>
                  </a:solidFill>
                </a:rPr>
                <a:t>支</a:t>
              </a:r>
            </a:p>
          </p:txBody>
        </p:sp>
      </p:grpSp>
      <p:sp>
        <p:nvSpPr>
          <p:cNvPr id="30" name="文本框 29"/>
          <p:cNvSpPr txBox="1"/>
          <p:nvPr/>
        </p:nvSpPr>
        <p:spPr>
          <a:xfrm>
            <a:off x="1203325" y="4055745"/>
            <a:ext cx="9046845" cy="521970"/>
          </a:xfrm>
          <a:prstGeom prst="rect">
            <a:avLst/>
          </a:prstGeom>
          <a:noFill/>
        </p:spPr>
        <p:txBody>
          <a:bodyPr wrap="square" rtlCol="0">
            <a:spAutoFit/>
          </a:bodyPr>
          <a:lstStyle/>
          <a:p>
            <a:r>
              <a:rPr lang="zh-CN" altLang="en-US" sz="2800">
                <a:solidFill>
                  <a:srgbClr val="FF0000"/>
                </a:solidFill>
                <a:latin typeface="Calibri" panose="020F0502020204030204" charset="0"/>
              </a:rPr>
              <a:t>①</a:t>
            </a:r>
            <a:r>
              <a:rPr lang="zh-CN" altLang="en-US" sz="2800">
                <a:solidFill>
                  <a:srgbClr val="FF0000"/>
                </a:solidFill>
              </a:rPr>
              <a:t>小车可能处于匀速直线行驶中，此时</a:t>
            </a:r>
            <a:r>
              <a:rPr lang="en-US" altLang="zh-CN" sz="2800">
                <a:solidFill>
                  <a:srgbClr val="FF0000"/>
                </a:solidFill>
              </a:rPr>
              <a:t>G = F</a:t>
            </a:r>
            <a:r>
              <a:rPr lang="zh-CN" altLang="en-US" sz="2800" baseline="-25000">
                <a:solidFill>
                  <a:srgbClr val="FF0000"/>
                </a:solidFill>
              </a:rPr>
              <a:t>支</a:t>
            </a:r>
            <a:r>
              <a:rPr lang="zh-CN" altLang="en-US" sz="2800">
                <a:solidFill>
                  <a:srgbClr val="FF0000"/>
                </a:solidFill>
              </a:rPr>
              <a:t>，</a:t>
            </a:r>
            <a:r>
              <a:rPr lang="en-US" altLang="zh-CN" sz="2800">
                <a:solidFill>
                  <a:srgbClr val="FF0000"/>
                </a:solidFill>
              </a:rPr>
              <a:t>F</a:t>
            </a:r>
            <a:r>
              <a:rPr lang="zh-CN" altLang="en-US" sz="2800" baseline="-25000">
                <a:solidFill>
                  <a:srgbClr val="FF0000"/>
                </a:solidFill>
              </a:rPr>
              <a:t>牵</a:t>
            </a:r>
            <a:r>
              <a:rPr lang="en-US" altLang="zh-CN" sz="2800">
                <a:solidFill>
                  <a:srgbClr val="FF0000"/>
                </a:solidFill>
              </a:rPr>
              <a:t> = F</a:t>
            </a:r>
            <a:r>
              <a:rPr lang="zh-CN" altLang="en-US" sz="2800" baseline="-25000">
                <a:solidFill>
                  <a:srgbClr val="FF0000"/>
                </a:solidFill>
              </a:rPr>
              <a:t>阻</a:t>
            </a:r>
            <a:r>
              <a:rPr lang="zh-CN" altLang="en-US" sz="2800">
                <a:solidFill>
                  <a:srgbClr val="FF0000"/>
                </a:solidFill>
              </a:rPr>
              <a:t>。</a:t>
            </a:r>
          </a:p>
        </p:txBody>
      </p:sp>
      <p:sp>
        <p:nvSpPr>
          <p:cNvPr id="31" name="文本框 30"/>
          <p:cNvSpPr txBox="1"/>
          <p:nvPr/>
        </p:nvSpPr>
        <p:spPr>
          <a:xfrm>
            <a:off x="1203325" y="4717415"/>
            <a:ext cx="9046845" cy="521970"/>
          </a:xfrm>
          <a:prstGeom prst="rect">
            <a:avLst/>
          </a:prstGeom>
          <a:noFill/>
        </p:spPr>
        <p:txBody>
          <a:bodyPr wrap="square" rtlCol="0">
            <a:spAutoFit/>
          </a:bodyPr>
          <a:lstStyle/>
          <a:p>
            <a:r>
              <a:rPr lang="zh-CN" altLang="en-US" sz="2800">
                <a:solidFill>
                  <a:srgbClr val="FF0000"/>
                </a:solidFill>
                <a:latin typeface="Calibri" panose="020F0502020204030204" charset="0"/>
              </a:rPr>
              <a:t>②</a:t>
            </a:r>
            <a:r>
              <a:rPr lang="zh-CN" altLang="en-US" sz="2800">
                <a:solidFill>
                  <a:srgbClr val="FF0000"/>
                </a:solidFill>
              </a:rPr>
              <a:t>小车可能处于加速直线行驶中，此时</a:t>
            </a:r>
            <a:r>
              <a:rPr lang="en-US" altLang="zh-CN" sz="2800">
                <a:solidFill>
                  <a:srgbClr val="FF0000"/>
                </a:solidFill>
              </a:rPr>
              <a:t>G = F</a:t>
            </a:r>
            <a:r>
              <a:rPr lang="zh-CN" altLang="en-US" sz="2800" baseline="-25000">
                <a:solidFill>
                  <a:srgbClr val="FF0000"/>
                </a:solidFill>
              </a:rPr>
              <a:t>支</a:t>
            </a:r>
            <a:r>
              <a:rPr lang="zh-CN" altLang="en-US" sz="2800">
                <a:solidFill>
                  <a:srgbClr val="FF0000"/>
                </a:solidFill>
              </a:rPr>
              <a:t>，</a:t>
            </a:r>
            <a:r>
              <a:rPr lang="en-US" altLang="zh-CN" sz="2800">
                <a:solidFill>
                  <a:srgbClr val="FF0000"/>
                </a:solidFill>
              </a:rPr>
              <a:t>F</a:t>
            </a:r>
            <a:r>
              <a:rPr lang="zh-CN" altLang="en-US" sz="2800" baseline="-25000">
                <a:solidFill>
                  <a:srgbClr val="FF0000"/>
                </a:solidFill>
              </a:rPr>
              <a:t>牵</a:t>
            </a:r>
            <a:r>
              <a:rPr lang="en-US" altLang="zh-CN" sz="2800">
                <a:solidFill>
                  <a:srgbClr val="FF0000"/>
                </a:solidFill>
              </a:rPr>
              <a:t> </a:t>
            </a:r>
            <a:r>
              <a:rPr lang="zh-CN" altLang="en-US" sz="2800">
                <a:solidFill>
                  <a:srgbClr val="FF0000"/>
                </a:solidFill>
              </a:rPr>
              <a:t>＞</a:t>
            </a:r>
            <a:r>
              <a:rPr lang="en-US" altLang="zh-CN" sz="2800">
                <a:solidFill>
                  <a:srgbClr val="FF0000"/>
                </a:solidFill>
              </a:rPr>
              <a:t> F</a:t>
            </a:r>
            <a:r>
              <a:rPr lang="zh-CN" altLang="en-US" sz="2800" baseline="-25000">
                <a:solidFill>
                  <a:srgbClr val="FF0000"/>
                </a:solidFill>
              </a:rPr>
              <a:t>阻</a:t>
            </a:r>
            <a:r>
              <a:rPr lang="zh-CN" altLang="en-US" sz="2800">
                <a:solidFill>
                  <a:srgbClr val="FF0000"/>
                </a:solidFill>
              </a:rPr>
              <a:t>。</a:t>
            </a:r>
          </a:p>
        </p:txBody>
      </p:sp>
      <p:sp>
        <p:nvSpPr>
          <p:cNvPr id="32" name="文本框 31"/>
          <p:cNvSpPr txBox="1"/>
          <p:nvPr/>
        </p:nvSpPr>
        <p:spPr>
          <a:xfrm>
            <a:off x="1212850" y="5367655"/>
            <a:ext cx="9046845" cy="521970"/>
          </a:xfrm>
          <a:prstGeom prst="rect">
            <a:avLst/>
          </a:prstGeom>
          <a:noFill/>
        </p:spPr>
        <p:txBody>
          <a:bodyPr wrap="square" rtlCol="0">
            <a:spAutoFit/>
          </a:bodyPr>
          <a:lstStyle/>
          <a:p>
            <a:r>
              <a:rPr lang="zh-CN" altLang="en-US" sz="2800">
                <a:solidFill>
                  <a:srgbClr val="FF0000"/>
                </a:solidFill>
                <a:latin typeface="Calibri" panose="020F0502020204030204" charset="0"/>
              </a:rPr>
              <a:t>③</a:t>
            </a:r>
            <a:r>
              <a:rPr lang="zh-CN" altLang="en-US" sz="2800">
                <a:solidFill>
                  <a:srgbClr val="FF0000"/>
                </a:solidFill>
              </a:rPr>
              <a:t>小车可能处于减速直线行驶中，此时</a:t>
            </a:r>
            <a:r>
              <a:rPr lang="en-US" altLang="zh-CN" sz="2800">
                <a:solidFill>
                  <a:srgbClr val="FF0000"/>
                </a:solidFill>
              </a:rPr>
              <a:t>G = F</a:t>
            </a:r>
            <a:r>
              <a:rPr lang="zh-CN" altLang="en-US" sz="2800" baseline="-25000">
                <a:solidFill>
                  <a:srgbClr val="FF0000"/>
                </a:solidFill>
              </a:rPr>
              <a:t>支</a:t>
            </a:r>
            <a:r>
              <a:rPr lang="zh-CN" altLang="en-US" sz="2800">
                <a:solidFill>
                  <a:srgbClr val="FF0000"/>
                </a:solidFill>
              </a:rPr>
              <a:t>，</a:t>
            </a:r>
            <a:r>
              <a:rPr lang="en-US" altLang="zh-CN" sz="2800">
                <a:solidFill>
                  <a:srgbClr val="FF0000"/>
                </a:solidFill>
              </a:rPr>
              <a:t>F</a:t>
            </a:r>
            <a:r>
              <a:rPr lang="zh-CN" altLang="en-US" sz="2800" baseline="-25000">
                <a:solidFill>
                  <a:srgbClr val="FF0000"/>
                </a:solidFill>
              </a:rPr>
              <a:t>牵</a:t>
            </a:r>
            <a:r>
              <a:rPr lang="en-US" altLang="zh-CN" sz="2800">
                <a:solidFill>
                  <a:srgbClr val="FF0000"/>
                </a:solidFill>
              </a:rPr>
              <a:t> </a:t>
            </a:r>
            <a:r>
              <a:rPr lang="zh-CN" altLang="en-US" sz="2800">
                <a:solidFill>
                  <a:srgbClr val="FF0000"/>
                </a:solidFill>
              </a:rPr>
              <a:t>＜</a:t>
            </a:r>
            <a:r>
              <a:rPr lang="en-US" altLang="zh-CN" sz="2800">
                <a:solidFill>
                  <a:srgbClr val="FF0000"/>
                </a:solidFill>
              </a:rPr>
              <a:t> F</a:t>
            </a:r>
            <a:r>
              <a:rPr lang="zh-CN" altLang="en-US" sz="2800" baseline="-25000">
                <a:solidFill>
                  <a:srgbClr val="FF0000"/>
                </a:solidFill>
              </a:rPr>
              <a:t>阻</a:t>
            </a:r>
            <a:r>
              <a:rPr lang="zh-CN" altLang="en-US" sz="2800">
                <a:solidFill>
                  <a:srgbClr val="FF0000"/>
                </a:solidFill>
              </a:rPr>
              <a:t>。</a:t>
            </a:r>
          </a:p>
        </p:txBody>
      </p:sp>
      <p:grpSp>
        <p:nvGrpSpPr>
          <p:cNvPr id="9" name="组合 8"/>
          <p:cNvGrpSpPr/>
          <p:nvPr/>
        </p:nvGrpSpPr>
        <p:grpSpPr>
          <a:xfrm>
            <a:off x="334900" y="1175732"/>
            <a:ext cx="295322" cy="210471"/>
            <a:chOff x="435463" y="1226414"/>
            <a:chExt cx="295380" cy="210512"/>
          </a:xfrm>
        </p:grpSpPr>
        <p:sp>
          <p:nvSpPr>
            <p:cNvPr id="14" name="矩形 13"/>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矩形 33"/>
          <p:cNvSpPr/>
          <p:nvPr/>
        </p:nvSpPr>
        <p:spPr>
          <a:xfrm>
            <a:off x="899795" y="988695"/>
            <a:ext cx="3952240"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二力平衡的条件</a:t>
            </a:r>
          </a:p>
        </p:txBody>
      </p:sp>
      <p:grpSp>
        <p:nvGrpSpPr>
          <p:cNvPr id="42" name="组合 41"/>
          <p:cNvGrpSpPr/>
          <p:nvPr/>
        </p:nvGrpSpPr>
        <p:grpSpPr>
          <a:xfrm>
            <a:off x="331090" y="1918682"/>
            <a:ext cx="295322" cy="210471"/>
            <a:chOff x="435463" y="1226414"/>
            <a:chExt cx="295380" cy="210512"/>
          </a:xfrm>
        </p:grpSpPr>
        <p:sp>
          <p:nvSpPr>
            <p:cNvPr id="43" name="矩形 4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文本框 44"/>
          <p:cNvSpPr txBox="1"/>
          <p:nvPr/>
        </p:nvSpPr>
        <p:spPr>
          <a:xfrm>
            <a:off x="899795" y="1762760"/>
            <a:ext cx="4765675" cy="521970"/>
          </a:xfrm>
          <a:prstGeom prst="rect">
            <a:avLst/>
          </a:prstGeom>
          <a:noFill/>
        </p:spPr>
        <p:txBody>
          <a:bodyPr wrap="square" rtlCol="0">
            <a:spAutoFit/>
          </a:bodyPr>
          <a:lstStyle/>
          <a:p>
            <a:r>
              <a:rPr lang="zh-CN" altLang="en-US" sz="2800">
                <a:sym typeface="+mn-ea"/>
              </a:rPr>
              <a:t>利用二力平衡解决物理问题</a:t>
            </a:r>
            <a:endParaRPr lang="zh-CN" altLang="en-US" sz="2800"/>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down)">
                                      <p:cBhvr>
                                        <p:cTn id="15" dur="500"/>
                                        <p:tgtEl>
                                          <p:spTgt spid="27"/>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down)">
                                      <p:cBhvr>
                                        <p:cTn id="19" dur="500"/>
                                        <p:tgtEl>
                                          <p:spTgt spid="28"/>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down)">
                                      <p:cBhvr>
                                        <p:cTn id="23" dur="500"/>
                                        <p:tgtEl>
                                          <p:spTgt spid="2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500"/>
                                        <p:tgtEl>
                                          <p:spTgt spid="30"/>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up)">
                                      <p:cBhvr>
                                        <p:cTn id="33" dur="500"/>
                                        <p:tgtEl>
                                          <p:spTgt spid="31"/>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up)">
                                      <p:cBhvr>
                                        <p:cTn id="3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30" grpId="0"/>
      <p:bldP spid="31" grpId="0"/>
      <p:bldP spid="3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783590" y="5527040"/>
            <a:ext cx="4902200" cy="1198880"/>
          </a:xfrm>
          <a:prstGeom prst="rect">
            <a:avLst/>
          </a:prstGeom>
          <a:noFill/>
        </p:spPr>
        <p:txBody>
          <a:bodyPr wrap="square" rtlCol="0">
            <a:spAutoFit/>
          </a:bodyPr>
          <a:lstStyle/>
          <a:p>
            <a:r>
              <a:rPr lang="zh-CN" altLang="en-US" sz="2400">
                <a:latin typeface="宋体" panose="02010600030101010101" pitchFamily="2" charset="-122"/>
                <a:ea typeface="宋体" panose="02010600030101010101" pitchFamily="2" charset="-122"/>
                <a:cs typeface="宋体" panose="02010600030101010101" pitchFamily="2" charset="-122"/>
              </a:rPr>
              <a:t>行驶在平直轨道上的列车，如果</a:t>
            </a:r>
            <a:r>
              <a:rPr lang="zh-CN" altLang="en-US" sz="2400">
                <a:latin typeface="微软雅黑" panose="020B0503020204020204" charset="-122"/>
                <a:ea typeface="微软雅黑" panose="020B0503020204020204" charset="-122"/>
                <a:cs typeface="宋体" panose="02010600030101010101" pitchFamily="2" charset="-122"/>
              </a:rPr>
              <a:t>牵引力和阻力相等</a:t>
            </a:r>
            <a:r>
              <a:rPr lang="zh-CN" altLang="en-US" sz="2400">
                <a:latin typeface="宋体" panose="02010600030101010101" pitchFamily="2" charset="-122"/>
                <a:ea typeface="宋体" panose="02010600030101010101" pitchFamily="2" charset="-122"/>
                <a:cs typeface="宋体" panose="02010600030101010101" pitchFamily="2" charset="-122"/>
              </a:rPr>
              <a:t>，则</a:t>
            </a:r>
            <a:r>
              <a:rPr lang="zh-CN" altLang="en-US" sz="2400">
                <a:latin typeface="微软雅黑" panose="020B0503020204020204" charset="-122"/>
                <a:ea typeface="微软雅黑" panose="020B0503020204020204" charset="-122"/>
                <a:cs typeface="微软雅黑" panose="020B0503020204020204" charset="-122"/>
              </a:rPr>
              <a:t>合力等于</a:t>
            </a:r>
            <a:r>
              <a:rPr lang="en-US" altLang="zh-CN" sz="2400">
                <a:latin typeface="微软雅黑" panose="020B0503020204020204" charset="-122"/>
                <a:ea typeface="微软雅黑" panose="020B0503020204020204" charset="-122"/>
                <a:cs typeface="微软雅黑" panose="020B0503020204020204" charset="-122"/>
              </a:rPr>
              <a:t>0</a:t>
            </a:r>
            <a:r>
              <a:rPr lang="zh-CN" altLang="en-US" sz="2400">
                <a:latin typeface="宋体" panose="02010600030101010101" pitchFamily="2" charset="-122"/>
                <a:ea typeface="宋体" panose="02010600030101010101" pitchFamily="2" charset="-122"/>
                <a:cs typeface="宋体" panose="02010600030101010101" pitchFamily="2" charset="-122"/>
              </a:rPr>
              <a:t>，</a:t>
            </a:r>
            <a:r>
              <a:rPr lang="zh-CN" altLang="en-US" sz="2400">
                <a:latin typeface="微软雅黑" panose="020B0503020204020204" charset="-122"/>
                <a:ea typeface="微软雅黑" panose="020B0503020204020204" charset="-122"/>
                <a:cs typeface="宋体" panose="02010600030101010101" pitchFamily="2" charset="-122"/>
              </a:rPr>
              <a:t>二力平衡</a:t>
            </a:r>
            <a:r>
              <a:rPr lang="zh-CN" altLang="en-US" sz="2400">
                <a:latin typeface="宋体" panose="02010600030101010101" pitchFamily="2" charset="-122"/>
                <a:ea typeface="宋体" panose="02010600030101010101" pitchFamily="2" charset="-122"/>
                <a:cs typeface="宋体" panose="02010600030101010101" pitchFamily="2" charset="-122"/>
              </a:rPr>
              <a:t>，列车将做</a:t>
            </a:r>
            <a:r>
              <a:rPr lang="zh-CN" altLang="en-US" sz="2400">
                <a:latin typeface="微软雅黑" panose="020B0503020204020204" charset="-122"/>
                <a:ea typeface="微软雅黑" panose="020B0503020204020204" charset="-122"/>
                <a:cs typeface="宋体" panose="02010600030101010101" pitchFamily="2" charset="-122"/>
              </a:rPr>
              <a:t>匀速直线运动</a:t>
            </a:r>
            <a:r>
              <a:rPr lang="zh-CN" altLang="en-US" sz="2400">
                <a:latin typeface="宋体" panose="02010600030101010101" pitchFamily="2" charset="-122"/>
                <a:ea typeface="宋体" panose="02010600030101010101" pitchFamily="2" charset="-122"/>
                <a:cs typeface="宋体" panose="02010600030101010101" pitchFamily="2" charset="-122"/>
              </a:rPr>
              <a:t>。</a:t>
            </a:r>
          </a:p>
        </p:txBody>
      </p:sp>
      <p:pic>
        <p:nvPicPr>
          <p:cNvPr id="12" name="图片 11"/>
          <p:cNvPicPr>
            <a:picLocks noChangeAspect="1"/>
          </p:cNvPicPr>
          <p:nvPr/>
        </p:nvPicPr>
        <p:blipFill>
          <a:blip r:embed="rId3"/>
          <a:stretch>
            <a:fillRect/>
          </a:stretch>
        </p:blipFill>
        <p:spPr>
          <a:xfrm>
            <a:off x="783590" y="2049780"/>
            <a:ext cx="4959350" cy="3319780"/>
          </a:xfrm>
          <a:prstGeom prst="rect">
            <a:avLst/>
          </a:prstGeom>
        </p:spPr>
      </p:pic>
      <p:pic>
        <p:nvPicPr>
          <p:cNvPr id="13" name="图片 12"/>
          <p:cNvPicPr>
            <a:picLocks noChangeAspect="1"/>
          </p:cNvPicPr>
          <p:nvPr/>
        </p:nvPicPr>
        <p:blipFill>
          <a:blip r:embed="rId4"/>
          <a:stretch>
            <a:fillRect/>
          </a:stretch>
        </p:blipFill>
        <p:spPr>
          <a:xfrm>
            <a:off x="6939280" y="2049145"/>
            <a:ext cx="4396740" cy="3297555"/>
          </a:xfrm>
          <a:prstGeom prst="rect">
            <a:avLst/>
          </a:prstGeom>
        </p:spPr>
      </p:pic>
      <p:sp>
        <p:nvSpPr>
          <p:cNvPr id="14" name="文本框 13"/>
          <p:cNvSpPr txBox="1"/>
          <p:nvPr/>
        </p:nvSpPr>
        <p:spPr>
          <a:xfrm>
            <a:off x="6419215" y="5527040"/>
            <a:ext cx="5436870" cy="1198880"/>
          </a:xfrm>
          <a:prstGeom prst="rect">
            <a:avLst/>
          </a:prstGeom>
          <a:noFill/>
        </p:spPr>
        <p:txBody>
          <a:bodyPr wrap="square" rtlCol="0">
            <a:spAutoFit/>
          </a:bodyPr>
          <a:lstStyle/>
          <a:p>
            <a:r>
              <a:rPr lang="zh-CN" altLang="en-US" sz="2400">
                <a:latin typeface="宋体" panose="02010600030101010101" pitchFamily="2" charset="-122"/>
                <a:ea typeface="宋体" panose="02010600030101010101" pitchFamily="2" charset="-122"/>
                <a:cs typeface="宋体" panose="02010600030101010101" pitchFamily="2" charset="-122"/>
              </a:rPr>
              <a:t>行驶在平直轨道上的列车，如果</a:t>
            </a:r>
            <a:r>
              <a:rPr lang="zh-CN" altLang="en-US" sz="2400">
                <a:latin typeface="微软雅黑" panose="020B0503020204020204" charset="-122"/>
                <a:ea typeface="微软雅黑" panose="020B0503020204020204" charset="-122"/>
                <a:cs typeface="宋体" panose="02010600030101010101" pitchFamily="2" charset="-122"/>
              </a:rPr>
              <a:t>牵引力小于阻力</a:t>
            </a:r>
            <a:r>
              <a:rPr lang="zh-CN" altLang="en-US" sz="2400">
                <a:latin typeface="宋体" panose="02010600030101010101" pitchFamily="2" charset="-122"/>
                <a:ea typeface="宋体" panose="02010600030101010101" pitchFamily="2" charset="-122"/>
                <a:cs typeface="宋体" panose="02010600030101010101" pitchFamily="2" charset="-122"/>
              </a:rPr>
              <a:t>，则</a:t>
            </a:r>
            <a:r>
              <a:rPr lang="zh-CN" altLang="en-US" sz="2400">
                <a:latin typeface="微软雅黑" panose="020B0503020204020204" charset="-122"/>
                <a:ea typeface="微软雅黑" panose="020B0503020204020204" charset="-122"/>
                <a:cs typeface="微软雅黑" panose="020B0503020204020204" charset="-122"/>
              </a:rPr>
              <a:t>合力不为</a:t>
            </a:r>
            <a:r>
              <a:rPr lang="en-US" altLang="zh-CN" sz="2400">
                <a:latin typeface="微软雅黑" panose="020B0503020204020204" charset="-122"/>
                <a:ea typeface="微软雅黑" panose="020B0503020204020204" charset="-122"/>
                <a:cs typeface="微软雅黑" panose="020B0503020204020204" charset="-122"/>
              </a:rPr>
              <a:t>0</a:t>
            </a:r>
            <a:r>
              <a:rPr lang="zh-CN" altLang="en-US" sz="2400">
                <a:latin typeface="宋体" panose="02010600030101010101" pitchFamily="2" charset="-122"/>
                <a:ea typeface="宋体" panose="02010600030101010101" pitchFamily="2" charset="-122"/>
                <a:cs typeface="宋体" panose="02010600030101010101" pitchFamily="2" charset="-122"/>
              </a:rPr>
              <a:t>，方向与列车前进方向</a:t>
            </a:r>
            <a:r>
              <a:rPr lang="zh-CN" altLang="en-US" sz="2400">
                <a:latin typeface="微软雅黑" panose="020B0503020204020204" charset="-122"/>
                <a:ea typeface="微软雅黑" panose="020B0503020204020204" charset="-122"/>
                <a:cs typeface="宋体" panose="02010600030101010101" pitchFamily="2" charset="-122"/>
              </a:rPr>
              <a:t>相反</a:t>
            </a:r>
            <a:r>
              <a:rPr lang="zh-CN" altLang="en-US" sz="2400">
                <a:latin typeface="宋体" panose="02010600030101010101" pitchFamily="2" charset="-122"/>
                <a:ea typeface="宋体" panose="02010600030101010101" pitchFamily="2" charset="-122"/>
                <a:cs typeface="宋体" panose="02010600030101010101" pitchFamily="2" charset="-122"/>
              </a:rPr>
              <a:t>，列车将做</a:t>
            </a:r>
            <a:r>
              <a:rPr lang="zh-CN" altLang="en-US" sz="2400">
                <a:latin typeface="微软雅黑" panose="020B0503020204020204" charset="-122"/>
                <a:ea typeface="微软雅黑" panose="020B0503020204020204" charset="-122"/>
                <a:cs typeface="宋体" panose="02010600030101010101" pitchFamily="2" charset="-122"/>
              </a:rPr>
              <a:t>逐渐慢下来</a:t>
            </a:r>
            <a:r>
              <a:rPr lang="zh-CN" altLang="en-US" sz="2400">
                <a:latin typeface="宋体" panose="02010600030101010101" pitchFamily="2" charset="-122"/>
                <a:ea typeface="宋体" panose="02010600030101010101" pitchFamily="2" charset="-122"/>
                <a:cs typeface="宋体" panose="02010600030101010101" pitchFamily="2" charset="-122"/>
              </a:rPr>
              <a:t>。</a:t>
            </a:r>
          </a:p>
        </p:txBody>
      </p:sp>
      <p:grpSp>
        <p:nvGrpSpPr>
          <p:cNvPr id="10" name="组合 9"/>
          <p:cNvGrpSpPr/>
          <p:nvPr/>
        </p:nvGrpSpPr>
        <p:grpSpPr>
          <a:xfrm>
            <a:off x="334900" y="1175732"/>
            <a:ext cx="295322" cy="210471"/>
            <a:chOff x="435463" y="1226414"/>
            <a:chExt cx="295380" cy="210512"/>
          </a:xfrm>
        </p:grpSpPr>
        <p:sp>
          <p:nvSpPr>
            <p:cNvPr id="30" name="矩形 29"/>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矩形 31"/>
          <p:cNvSpPr/>
          <p:nvPr/>
        </p:nvSpPr>
        <p:spPr>
          <a:xfrm>
            <a:off x="899795" y="988695"/>
            <a:ext cx="3952240"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二力平衡的条件</a:t>
            </a:r>
          </a:p>
        </p:txBody>
      </p:sp>
      <p:grpSp>
        <p:nvGrpSpPr>
          <p:cNvPr id="42" name="组合 41"/>
          <p:cNvGrpSpPr/>
          <p:nvPr/>
        </p:nvGrpSpPr>
        <p:grpSpPr>
          <a:xfrm>
            <a:off x="331090" y="1918682"/>
            <a:ext cx="295322" cy="210471"/>
            <a:chOff x="435463" y="1226414"/>
            <a:chExt cx="295380" cy="210512"/>
          </a:xfrm>
        </p:grpSpPr>
        <p:sp>
          <p:nvSpPr>
            <p:cNvPr id="43" name="矩形 4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文本框 44"/>
          <p:cNvSpPr txBox="1"/>
          <p:nvPr/>
        </p:nvSpPr>
        <p:spPr>
          <a:xfrm>
            <a:off x="899795" y="1762760"/>
            <a:ext cx="4765675" cy="521970"/>
          </a:xfrm>
          <a:prstGeom prst="rect">
            <a:avLst/>
          </a:prstGeom>
          <a:noFill/>
        </p:spPr>
        <p:txBody>
          <a:bodyPr wrap="square" rtlCol="0">
            <a:spAutoFit/>
          </a:bodyPr>
          <a:lstStyle/>
          <a:p>
            <a:r>
              <a:rPr lang="zh-CN" altLang="en-US" sz="2800">
                <a:sym typeface="+mn-ea"/>
              </a:rPr>
              <a:t>利用二力平衡解决物理问题</a:t>
            </a:r>
            <a:endParaRPr lang="zh-CN" altLang="en-US" sz="2800"/>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34900" y="1252567"/>
            <a:ext cx="295322" cy="210471"/>
            <a:chOff x="435463" y="1226414"/>
            <a:chExt cx="295380" cy="210512"/>
          </a:xfrm>
        </p:grpSpPr>
        <p:sp>
          <p:nvSpPr>
            <p:cNvPr id="5" name="矩形 4"/>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15"/>
          <p:cNvSpPr/>
          <p:nvPr/>
        </p:nvSpPr>
        <p:spPr>
          <a:xfrm>
            <a:off x="899795" y="1065530"/>
            <a:ext cx="3952240"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物理聊吧</a:t>
            </a:r>
          </a:p>
        </p:txBody>
      </p:sp>
      <p:pic>
        <p:nvPicPr>
          <p:cNvPr id="6" name="图片 5"/>
          <p:cNvPicPr>
            <a:picLocks noChangeAspect="1"/>
          </p:cNvPicPr>
          <p:nvPr>
            <p:custDataLst>
              <p:tags r:id="rId2"/>
            </p:custDataLst>
          </p:nvPr>
        </p:nvPicPr>
        <p:blipFill>
          <a:blip r:embed="rId4"/>
          <a:stretch>
            <a:fillRect/>
          </a:stretch>
        </p:blipFill>
        <p:spPr>
          <a:xfrm>
            <a:off x="6451600" y="1989455"/>
            <a:ext cx="4358640" cy="3604260"/>
          </a:xfrm>
          <a:prstGeom prst="rect">
            <a:avLst/>
          </a:prstGeom>
        </p:spPr>
      </p:pic>
      <p:sp>
        <p:nvSpPr>
          <p:cNvPr id="2" name="文本框 1"/>
          <p:cNvSpPr txBox="1"/>
          <p:nvPr/>
        </p:nvSpPr>
        <p:spPr>
          <a:xfrm>
            <a:off x="1315720" y="1989455"/>
            <a:ext cx="4896485" cy="3969385"/>
          </a:xfrm>
          <a:prstGeom prst="rect">
            <a:avLst/>
          </a:prstGeom>
          <a:noFill/>
        </p:spPr>
        <p:txBody>
          <a:bodyPr wrap="square" rtlCol="0">
            <a:spAutoFit/>
          </a:bodyPr>
          <a:lstStyle/>
          <a:p>
            <a:pPr indent="711200" fontAlgn="auto">
              <a:lnSpc>
                <a:spcPct val="150000"/>
              </a:lnSpc>
              <a:extLst>
                <a:ext uri="{35155182-B16C-46BC-9424-99874614C6A1}">
                  <wpsdc:indentchars xmlns:wpsdc="http://www.wps.cn/officeDocument/2017/drawingmlCustomData" xmlns="" val="200" checksum="3773799597"/>
                </a:ext>
              </a:extLst>
            </a:pPr>
            <a:r>
              <a:rPr lang="zh-CN" altLang="en-US" sz="2800">
                <a:latin typeface="Times New Roman" panose="02020603050405020304" pitchFamily="18" charset="0"/>
                <a:ea typeface="宋体" panose="02010600030101010101" pitchFamily="2" charset="-122"/>
                <a:cs typeface="Times New Roman" panose="02020603050405020304" pitchFamily="18" charset="0"/>
              </a:rPr>
              <a:t>请在图中画出静止在水平桌面上的杯子受力的示意图，并与同学比较结果。</a:t>
            </a:r>
          </a:p>
          <a:p>
            <a:pPr indent="711200" fontAlgn="auto">
              <a:lnSpc>
                <a:spcPct val="150000"/>
              </a:lnSpc>
              <a:extLst>
                <a:ext uri="{35155182-B16C-46BC-9424-99874614C6A1}">
                  <wpsdc:indentchars xmlns:wpsdc="http://www.wps.cn/officeDocument/2017/drawingmlCustomData" xmlns="" val="200" checksum="3773799597"/>
                </a:ext>
              </a:extLst>
            </a:pPr>
            <a:r>
              <a:rPr lang="zh-CN" altLang="en-US" sz="2800">
                <a:latin typeface="Times New Roman" panose="02020603050405020304" pitchFamily="18" charset="0"/>
                <a:ea typeface="宋体" panose="02010600030101010101" pitchFamily="2" charset="-122"/>
                <a:cs typeface="Times New Roman" panose="02020603050405020304" pitchFamily="18" charset="0"/>
              </a:rPr>
              <a:t>如果杯子所受的重力是</a:t>
            </a:r>
            <a:r>
              <a:rPr lang="en-US" altLang="zh-CN" sz="2800">
                <a:latin typeface="Times New Roman" panose="02020603050405020304" pitchFamily="18" charset="0"/>
                <a:ea typeface="宋体" panose="02010600030101010101" pitchFamily="2" charset="-122"/>
                <a:cs typeface="Times New Roman" panose="02020603050405020304" pitchFamily="18" charset="0"/>
              </a:rPr>
              <a:t>5N</a:t>
            </a:r>
            <a:r>
              <a:rPr lang="zh-CN" altLang="en-US" sz="2800">
                <a:latin typeface="Times New Roman" panose="02020603050405020304" pitchFamily="18" charset="0"/>
                <a:ea typeface="宋体" panose="02010600030101010101" pitchFamily="2" charset="-122"/>
                <a:cs typeface="Times New Roman" panose="02020603050405020304" pitchFamily="18" charset="0"/>
              </a:rPr>
              <a:t>，你能判断桌面对它的支持力大小是多少吗？为什么？</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673860" y="1240155"/>
            <a:ext cx="8790305" cy="4615815"/>
          </a:xfrm>
          <a:prstGeom prst="rect">
            <a:avLst/>
          </a:prstGeom>
          <a:noFill/>
        </p:spPr>
        <p:txBody>
          <a:bodyPr wrap="square" rtlCol="0">
            <a:spAutoFit/>
          </a:bodyPr>
          <a:lstStyle/>
          <a:p>
            <a:pPr>
              <a:lnSpc>
                <a:spcPct val="150000"/>
              </a:lnSpc>
            </a:pPr>
            <a:r>
              <a:rPr lang="en-US" altLang="zh-CN" sz="2800"/>
              <a:t>1</a:t>
            </a:r>
            <a:r>
              <a:rPr lang="en-US" sz="2800"/>
              <a:t>. </a:t>
            </a:r>
            <a:r>
              <a:rPr lang="zh-CN" altLang="en-US" sz="2800"/>
              <a:t>下列情形中，松手后纸片还能保持平衡的是（　　）</a:t>
            </a:r>
          </a:p>
          <a:p>
            <a:pPr>
              <a:lnSpc>
                <a:spcPct val="150000"/>
              </a:lnSpc>
            </a:pPr>
            <a:endParaRPr lang="zh-CN" altLang="en-US" sz="2800"/>
          </a:p>
          <a:p>
            <a:pPr>
              <a:lnSpc>
                <a:spcPct val="150000"/>
              </a:lnSpc>
            </a:pPr>
            <a:endParaRPr lang="zh-CN" altLang="en-US" sz="2800"/>
          </a:p>
          <a:p>
            <a:pPr indent="457200">
              <a:lnSpc>
                <a:spcPct val="150000"/>
              </a:lnSpc>
            </a:pPr>
            <a:r>
              <a:rPr lang="en-US" altLang="zh-CN" sz="2800"/>
              <a:t>A</a:t>
            </a:r>
            <a:r>
              <a:rPr lang="zh-CN" altLang="en-US" sz="2800"/>
              <a:t>．</a:t>
            </a:r>
            <a:r>
              <a:rPr lang="en-US" altLang="zh-CN" sz="2800"/>
              <a:t>				B</a:t>
            </a:r>
            <a:r>
              <a:rPr lang="zh-CN" altLang="en-US" sz="2800"/>
              <a:t>．</a:t>
            </a:r>
          </a:p>
          <a:p>
            <a:pPr>
              <a:lnSpc>
                <a:spcPct val="150000"/>
              </a:lnSpc>
            </a:pPr>
            <a:endParaRPr lang="zh-CN" altLang="en-US" sz="2800"/>
          </a:p>
          <a:p>
            <a:pPr>
              <a:lnSpc>
                <a:spcPct val="150000"/>
              </a:lnSpc>
            </a:pPr>
            <a:endParaRPr lang="zh-CN" altLang="en-US" sz="2800"/>
          </a:p>
          <a:p>
            <a:pPr indent="457200">
              <a:lnSpc>
                <a:spcPct val="150000"/>
              </a:lnSpc>
            </a:pPr>
            <a:r>
              <a:rPr lang="en-US" altLang="zh-CN" sz="2800"/>
              <a:t>C</a:t>
            </a:r>
            <a:r>
              <a:rPr lang="zh-CN" altLang="en-US" sz="2800"/>
              <a:t>．</a:t>
            </a:r>
            <a:r>
              <a:rPr lang="en-US" altLang="zh-CN" sz="2800"/>
              <a:t>				D</a:t>
            </a:r>
            <a:r>
              <a:rPr lang="zh-CN" altLang="en-US" sz="2800"/>
              <a:t>．</a:t>
            </a:r>
          </a:p>
        </p:txBody>
      </p:sp>
      <p:pic>
        <p:nvPicPr>
          <p:cNvPr id="100029" name="图片 100029" descr="@@@005772b1-e68f-4807-8045-de4c81909d04"/>
          <p:cNvPicPr>
            <a:picLocks noChangeAspect="1"/>
          </p:cNvPicPr>
          <p:nvPr/>
        </p:nvPicPr>
        <p:blipFill>
          <a:blip r:embed="rId3"/>
          <a:stretch>
            <a:fillRect/>
          </a:stretch>
        </p:blipFill>
        <p:spPr>
          <a:xfrm>
            <a:off x="2809875" y="2059940"/>
            <a:ext cx="1997075" cy="1664335"/>
          </a:xfrm>
          <a:prstGeom prst="rect">
            <a:avLst/>
          </a:prstGeom>
        </p:spPr>
      </p:pic>
      <p:pic>
        <p:nvPicPr>
          <p:cNvPr id="100031" name="图片 100031" descr="@@@ed849ba7-d3f8-4478-9f5e-ca0769cf080f"/>
          <p:cNvPicPr>
            <a:picLocks noChangeAspect="1"/>
          </p:cNvPicPr>
          <p:nvPr/>
        </p:nvPicPr>
        <p:blipFill>
          <a:blip r:embed="rId4"/>
          <a:stretch>
            <a:fillRect/>
          </a:stretch>
        </p:blipFill>
        <p:spPr>
          <a:xfrm>
            <a:off x="6941820" y="2059940"/>
            <a:ext cx="1997075" cy="1664335"/>
          </a:xfrm>
          <a:prstGeom prst="rect">
            <a:avLst/>
          </a:prstGeom>
        </p:spPr>
      </p:pic>
      <p:pic>
        <p:nvPicPr>
          <p:cNvPr id="100033" name="图片 100033" descr="@@@7982d0c4-fc21-4821-82e8-17b386b6e481"/>
          <p:cNvPicPr>
            <a:picLocks noChangeAspect="1"/>
          </p:cNvPicPr>
          <p:nvPr/>
        </p:nvPicPr>
        <p:blipFill>
          <a:blip r:embed="rId5"/>
          <a:stretch>
            <a:fillRect/>
          </a:stretch>
        </p:blipFill>
        <p:spPr>
          <a:xfrm>
            <a:off x="2809875" y="4135755"/>
            <a:ext cx="1997710" cy="1524635"/>
          </a:xfrm>
          <a:prstGeom prst="rect">
            <a:avLst/>
          </a:prstGeom>
        </p:spPr>
      </p:pic>
      <p:pic>
        <p:nvPicPr>
          <p:cNvPr id="100035" name="图片 100035" descr="@@@a2ee7a64-1fe5-4037-bbde-e852231cbbe7"/>
          <p:cNvPicPr>
            <a:picLocks noChangeAspect="1"/>
          </p:cNvPicPr>
          <p:nvPr/>
        </p:nvPicPr>
        <p:blipFill>
          <a:blip r:embed="rId6"/>
          <a:stretch>
            <a:fillRect/>
          </a:stretch>
        </p:blipFill>
        <p:spPr>
          <a:xfrm>
            <a:off x="6941820" y="3923665"/>
            <a:ext cx="1997075" cy="1736725"/>
          </a:xfrm>
          <a:prstGeom prst="rect">
            <a:avLst/>
          </a:prstGeom>
        </p:spPr>
      </p:pic>
      <p:sp>
        <p:nvSpPr>
          <p:cNvPr id="3" name="文本框 2"/>
          <p:cNvSpPr txBox="1"/>
          <p:nvPr/>
        </p:nvSpPr>
        <p:spPr>
          <a:xfrm>
            <a:off x="9082405" y="1369060"/>
            <a:ext cx="1005840" cy="583565"/>
          </a:xfrm>
          <a:prstGeom prst="rect">
            <a:avLst/>
          </a:prstGeom>
          <a:noFill/>
        </p:spPr>
        <p:txBody>
          <a:bodyPr wrap="square" rtlCol="0">
            <a:spAutoFit/>
          </a:bodyPr>
          <a:lstStyle/>
          <a:p>
            <a:pPr algn="ctr"/>
            <a:r>
              <a:rPr lang="en-US" altLang="zh-CN" sz="3200" b="1">
                <a:solidFill>
                  <a:srgbClr val="FF0000"/>
                </a:solidFill>
              </a:rPr>
              <a:t>A</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673860" y="1240155"/>
            <a:ext cx="8790305" cy="4615815"/>
          </a:xfrm>
          <a:prstGeom prst="rect">
            <a:avLst/>
          </a:prstGeom>
          <a:noFill/>
        </p:spPr>
        <p:txBody>
          <a:bodyPr wrap="square" rtlCol="0">
            <a:spAutoFit/>
          </a:bodyPr>
          <a:lstStyle/>
          <a:p>
            <a:pPr>
              <a:lnSpc>
                <a:spcPct val="150000"/>
              </a:lnSpc>
            </a:pPr>
            <a:r>
              <a:rPr lang="en-US" altLang="zh-CN" sz="2800"/>
              <a:t>2</a:t>
            </a:r>
            <a:r>
              <a:rPr lang="en-US" sz="2800"/>
              <a:t>. </a:t>
            </a:r>
            <a:r>
              <a:rPr lang="zh-CN" altLang="en-US" sz="2800"/>
              <a:t>物理王坐电梯回家时，电梯匀速上升。若他对电梯的压为</a:t>
            </a:r>
            <a:r>
              <a:rPr lang="en-US" altLang="zh-CN" sz="2800" i="1"/>
              <a:t>F</a:t>
            </a:r>
            <a:r>
              <a:rPr lang="en-US" altLang="zh-CN" sz="3200" i="1" baseline="-25000"/>
              <a:t>1</a:t>
            </a:r>
            <a:r>
              <a:rPr lang="zh-CN" altLang="en-US" sz="2800"/>
              <a:t>，电梯对他的支持力为</a:t>
            </a:r>
            <a:r>
              <a:rPr lang="en-US" altLang="zh-CN" sz="2800" i="1"/>
              <a:t>F</a:t>
            </a:r>
            <a:r>
              <a:rPr lang="en-US" altLang="zh-CN" sz="3200" i="1" baseline="-25000"/>
              <a:t>2</a:t>
            </a:r>
            <a:r>
              <a:rPr lang="zh-CN" altLang="en-US" sz="2800"/>
              <a:t>，他受到的重力为</a:t>
            </a:r>
            <a:r>
              <a:rPr lang="en-US" altLang="zh-CN" sz="2800" i="1"/>
              <a:t>G</a:t>
            </a:r>
            <a:r>
              <a:rPr lang="zh-CN" altLang="en-US" sz="2800"/>
              <a:t>，则下列判断中正确的是（　　）</a:t>
            </a:r>
          </a:p>
          <a:p>
            <a:pPr indent="457200">
              <a:lnSpc>
                <a:spcPct val="150000"/>
              </a:lnSpc>
            </a:pPr>
            <a:r>
              <a:rPr lang="en-US" altLang="zh-CN" sz="2800"/>
              <a:t>A</a:t>
            </a:r>
            <a:r>
              <a:rPr lang="zh-CN" altLang="en-US" sz="2800"/>
              <a:t>．</a:t>
            </a:r>
            <a:r>
              <a:rPr lang="en-US" altLang="zh-CN" sz="2800" i="1"/>
              <a:t>F</a:t>
            </a:r>
            <a:r>
              <a:rPr lang="en-US" altLang="zh-CN" sz="3200" i="1" baseline="-25000"/>
              <a:t>1</a:t>
            </a:r>
            <a:r>
              <a:rPr lang="en-US" altLang="zh-CN" sz="2800"/>
              <a:t>&gt;</a:t>
            </a:r>
            <a:r>
              <a:rPr lang="en-US" altLang="zh-CN" sz="2800" i="1"/>
              <a:t>G</a:t>
            </a:r>
            <a:r>
              <a:rPr lang="en-US" altLang="zh-CN" sz="2800"/>
              <a:t>	</a:t>
            </a:r>
          </a:p>
          <a:p>
            <a:pPr indent="457200">
              <a:lnSpc>
                <a:spcPct val="150000"/>
              </a:lnSpc>
            </a:pPr>
            <a:r>
              <a:rPr lang="en-US" altLang="zh-CN" sz="2800"/>
              <a:t>B</a:t>
            </a:r>
            <a:r>
              <a:rPr lang="zh-CN" altLang="en-US" sz="2800"/>
              <a:t>．</a:t>
            </a:r>
            <a:r>
              <a:rPr lang="en-US" altLang="zh-CN" sz="2800" i="1"/>
              <a:t>F</a:t>
            </a:r>
            <a:r>
              <a:rPr lang="en-US" altLang="zh-CN" sz="3200" i="1" baseline="-25000"/>
              <a:t>2</a:t>
            </a:r>
            <a:r>
              <a:rPr lang="en-US" altLang="zh-CN" sz="2800"/>
              <a:t>&gt;</a:t>
            </a:r>
            <a:r>
              <a:rPr lang="en-US" altLang="zh-CN" sz="2800" i="1"/>
              <a:t>G</a:t>
            </a:r>
            <a:endParaRPr lang="en-US" altLang="zh-CN" sz="2800"/>
          </a:p>
          <a:p>
            <a:pPr indent="457200">
              <a:lnSpc>
                <a:spcPct val="150000"/>
              </a:lnSpc>
            </a:pPr>
            <a:r>
              <a:rPr lang="en-US" altLang="zh-CN" sz="2800"/>
              <a:t>C</a:t>
            </a:r>
            <a:r>
              <a:rPr lang="zh-CN" altLang="en-US" sz="2800"/>
              <a:t>．</a:t>
            </a:r>
            <a:r>
              <a:rPr lang="en-US" altLang="zh-CN" sz="2800" i="1"/>
              <a:t>F</a:t>
            </a:r>
            <a:r>
              <a:rPr lang="en-US" altLang="zh-CN" sz="3200" i="1" baseline="-25000"/>
              <a:t>1</a:t>
            </a:r>
            <a:r>
              <a:rPr lang="zh-CN" altLang="en-US" sz="2800"/>
              <a:t>和</a:t>
            </a:r>
            <a:r>
              <a:rPr lang="en-US" altLang="zh-CN" sz="2800" i="1"/>
              <a:t>F</a:t>
            </a:r>
            <a:r>
              <a:rPr lang="en-US" altLang="zh-CN" sz="3200" i="1" baseline="-25000"/>
              <a:t>2</a:t>
            </a:r>
            <a:r>
              <a:rPr lang="zh-CN" altLang="en-US" sz="2800"/>
              <a:t>是平衡力</a:t>
            </a:r>
            <a:r>
              <a:rPr lang="en-US" altLang="zh-CN" sz="2800"/>
              <a:t>	</a:t>
            </a:r>
          </a:p>
          <a:p>
            <a:pPr indent="457200">
              <a:lnSpc>
                <a:spcPct val="150000"/>
              </a:lnSpc>
            </a:pPr>
            <a:r>
              <a:rPr lang="en-US" altLang="zh-CN" sz="2800"/>
              <a:t>D</a:t>
            </a:r>
            <a:r>
              <a:rPr lang="zh-CN" altLang="en-US" sz="2800"/>
              <a:t>．</a:t>
            </a:r>
            <a:r>
              <a:rPr lang="en-US" altLang="zh-CN" sz="2800" i="1"/>
              <a:t>F</a:t>
            </a:r>
            <a:r>
              <a:rPr lang="en-US" altLang="zh-CN" sz="3200" i="1" baseline="-25000"/>
              <a:t>2</a:t>
            </a:r>
            <a:r>
              <a:rPr lang="zh-CN" altLang="en-US" sz="2800"/>
              <a:t>和</a:t>
            </a:r>
            <a:r>
              <a:rPr lang="en-US" altLang="zh-CN" sz="2800" i="1"/>
              <a:t>G</a:t>
            </a:r>
            <a:r>
              <a:rPr lang="zh-CN" altLang="en-US" sz="2800"/>
              <a:t>是平衡力</a:t>
            </a:r>
          </a:p>
        </p:txBody>
      </p:sp>
      <p:sp>
        <p:nvSpPr>
          <p:cNvPr id="3" name="文本框 2"/>
          <p:cNvSpPr txBox="1"/>
          <p:nvPr/>
        </p:nvSpPr>
        <p:spPr>
          <a:xfrm>
            <a:off x="5565775" y="2662555"/>
            <a:ext cx="1005840" cy="583565"/>
          </a:xfrm>
          <a:prstGeom prst="rect">
            <a:avLst/>
          </a:prstGeom>
          <a:noFill/>
        </p:spPr>
        <p:txBody>
          <a:bodyPr wrap="square" rtlCol="0">
            <a:spAutoFit/>
          </a:bodyPr>
          <a:lstStyle/>
          <a:p>
            <a:pPr algn="ctr"/>
            <a:r>
              <a:rPr lang="en-US" altLang="zh-CN" sz="3200" b="1">
                <a:solidFill>
                  <a:srgbClr val="FF0000"/>
                </a:solidFill>
              </a:rPr>
              <a:t>D</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673860" y="1240155"/>
            <a:ext cx="8790305" cy="1383665"/>
          </a:xfrm>
          <a:prstGeom prst="rect">
            <a:avLst/>
          </a:prstGeom>
          <a:noFill/>
        </p:spPr>
        <p:txBody>
          <a:bodyPr wrap="square" rtlCol="0">
            <a:spAutoFit/>
          </a:bodyPr>
          <a:lstStyle/>
          <a:p>
            <a:pPr>
              <a:lnSpc>
                <a:spcPct val="150000"/>
              </a:lnSpc>
            </a:pPr>
            <a:r>
              <a:rPr lang="en-US" sz="2800"/>
              <a:t>3.</a:t>
            </a:r>
            <a:r>
              <a:rPr lang="zh-CN" altLang="en-US" sz="2800"/>
              <a:t>请在图中画出重锤静止时受力的示意图（以</a:t>
            </a:r>
            <a:r>
              <a:rPr lang="en-US" altLang="zh-CN" sz="2800"/>
              <a:t>“O”</a:t>
            </a:r>
            <a:r>
              <a:rPr lang="zh-CN" altLang="en-US" sz="2800"/>
              <a:t>点为力的作用点）。</a:t>
            </a:r>
          </a:p>
        </p:txBody>
      </p:sp>
      <p:pic>
        <p:nvPicPr>
          <p:cNvPr id="100067" name="图片 100067" descr="@@@4acb85c7-9dfc-412c-b851-1693b695b6e7"/>
          <p:cNvPicPr>
            <a:picLocks noChangeAspect="1"/>
          </p:cNvPicPr>
          <p:nvPr/>
        </p:nvPicPr>
        <p:blipFill>
          <a:blip r:embed="rId3"/>
          <a:stretch>
            <a:fillRect/>
          </a:stretch>
        </p:blipFill>
        <p:spPr>
          <a:xfrm>
            <a:off x="5125720" y="2623820"/>
            <a:ext cx="1885950" cy="3407410"/>
          </a:xfrm>
          <a:prstGeom prst="rect">
            <a:avLst/>
          </a:prstGeom>
        </p:spPr>
      </p:pic>
      <p:pic>
        <p:nvPicPr>
          <p:cNvPr id="100069" name="图片 100069" descr="@@@8209a14c-ac7b-4110-9999-ec2b87791f00"/>
          <p:cNvPicPr>
            <a:picLocks noChangeAspect="1"/>
          </p:cNvPicPr>
          <p:nvPr/>
        </p:nvPicPr>
        <p:blipFill>
          <a:blip r:embed="rId4"/>
          <a:stretch>
            <a:fillRect/>
          </a:stretch>
        </p:blipFill>
        <p:spPr>
          <a:xfrm>
            <a:off x="5125720" y="2557780"/>
            <a:ext cx="1886585" cy="3418205"/>
          </a:xfrm>
          <a:prstGeom prst="rect">
            <a:avLst/>
          </a:prstGeom>
        </p:spPr>
      </p:pic>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0069"/>
                                        </p:tgtEl>
                                        <p:attrNameLst>
                                          <p:attrName>style.visibility</p:attrName>
                                        </p:attrNameLst>
                                      </p:cBhvr>
                                      <p:to>
                                        <p:strVal val="visible"/>
                                      </p:to>
                                    </p:set>
                                    <p:animEffect transition="in" filter="wipe(up)">
                                      <p:cBhvr>
                                        <p:cTn id="7" dur="500"/>
                                        <p:tgtEl>
                                          <p:spTgt spid="1000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RESOURCE_RECORD_KEY" val="{&quot;10&quot;:[50046568,21577408],&quot;19&quot;:[20345110,20345054,20345612],&quot;65&quot;:[20205081]}"/>
</p:tagLst>
</file>

<file path=ppt/tags/tag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10&quot;:[50046568],&quot;65&quot;:[20205081]}"/>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10&quot;:[21577408],&quot;65&quot;:[20205081]}"/>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19&quot;:[20345110,20345054],&quot;65&quot;:[20205081]}"/>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19&quot;:[20345612],&quot;65&quot;:[20205081]}"/>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2.xml><?xml version="1.0" encoding="utf-8"?>
<p:tagLst xmlns:a="http://schemas.openxmlformats.org/drawingml/2006/main" xmlns:r="http://schemas.openxmlformats.org/officeDocument/2006/relationships" xmlns:p="http://schemas.openxmlformats.org/presentationml/2006/main">
  <p:tag name="AS_UNIQUEID" val="3487"/>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4.xml><?xml version="1.0" encoding="utf-8"?>
<p:tagLst xmlns:a="http://schemas.openxmlformats.org/drawingml/2006/main" xmlns:r="http://schemas.openxmlformats.org/officeDocument/2006/relationships" xmlns:p="http://schemas.openxmlformats.org/presentationml/2006/main">
  <p:tag name="AS_UNIQUEID" val="3487"/>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7.xml><?xml version="1.0" encoding="utf-8"?>
<p:tagLst xmlns:a="http://schemas.openxmlformats.org/drawingml/2006/main" xmlns:r="http://schemas.openxmlformats.org/officeDocument/2006/relationships" xmlns:p="http://schemas.openxmlformats.org/presentationml/2006/main">
  <p:tag name="TABLE_ENDDRAG_ORIGIN_RECT" val="840*288"/>
  <p:tag name="TABLE_ENDDRAG_RECT" val="70*224*840*288"/>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10&quot;:[50020018],&quot;65&quot;:[20205081]}"/>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19&quot;:[20340289],&quot;65&quot;:[20205081]}"/>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8.xml><?xml version="1.0" encoding="utf-8"?>
<p:tagLst xmlns:a="http://schemas.openxmlformats.org/drawingml/2006/main" xmlns:r="http://schemas.openxmlformats.org/officeDocument/2006/relationships" xmlns:p="http://schemas.openxmlformats.org/presentationml/2006/main">
  <p:tag name="AS_UNIQUEID" val="3515"/>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heme/theme1.xml><?xml version="1.0" encoding="utf-8"?>
<a:theme xmlns:a="http://schemas.openxmlformats.org/drawingml/2006/main" name="木牍原创课件-封面">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木牍原创课件-目录">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字体">
      <a:majorFont>
        <a:latin typeface="Arial"/>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木牍原创课件-内文">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字体">
      <a:majorFont>
        <a:latin typeface="Arial"/>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1359</Words>
  <Application>Microsoft Office PowerPoint</Application>
  <PresentationFormat>宽屏</PresentationFormat>
  <Paragraphs>152</Paragraphs>
  <Slides>26</Slides>
  <Notes>0</Notes>
  <HiddenSlides>0</HiddenSlides>
  <MMClips>2</MMClips>
  <ScaleCrop>false</ScaleCrop>
  <HeadingPairs>
    <vt:vector size="6" baseType="variant">
      <vt:variant>
        <vt:lpstr>已用的字体</vt:lpstr>
      </vt:variant>
      <vt:variant>
        <vt:i4>5</vt:i4>
      </vt:variant>
      <vt:variant>
        <vt:lpstr>主题</vt:lpstr>
      </vt:variant>
      <vt:variant>
        <vt:i4>3</vt:i4>
      </vt:variant>
      <vt:variant>
        <vt:lpstr>幻灯片标题</vt:lpstr>
      </vt:variant>
      <vt:variant>
        <vt:i4>26</vt:i4>
      </vt:variant>
    </vt:vector>
  </HeadingPairs>
  <TitlesOfParts>
    <vt:vector size="34" baseType="lpstr">
      <vt:lpstr>Calibri</vt:lpstr>
      <vt:lpstr>微软雅黑</vt:lpstr>
      <vt:lpstr>Times New Roman</vt:lpstr>
      <vt:lpstr>Arial</vt:lpstr>
      <vt:lpstr>宋体</vt:lpstr>
      <vt:lpstr>木牍原创课件-封面</vt:lpstr>
      <vt:lpstr>木牍原创课件-目录</vt:lpstr>
      <vt:lpstr>木牍原创课件-内文</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Administrator</cp:lastModifiedBy>
  <cp:revision>1</cp:revision>
  <dcterms:created xsi:type="dcterms:W3CDTF">2019-06-19T02:08:00Z</dcterms:created>
  <dcterms:modified xsi:type="dcterms:W3CDTF">2025-03-12T13:12:56Z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2052-12.1.0.19770</vt:lpwstr>
  </property>
  <property fmtid="{D5CDD505-2E9C-101B-9397-08002B2CF9AE}" pid="3" name="ICV">
    <vt:lpwstr>BDCA6CC7CC9A40ECAF8CDAC1377E0517_11</vt:lpwstr>
  </property>
</Properties>
</file>