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2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52" r:id="rId2"/>
    <p:sldMasterId id="2147483654" r:id="rId3"/>
  </p:sldMasterIdLst>
  <p:notesMasterIdLst>
    <p:notesMasterId r:id="rId25"/>
  </p:notesMasterIdLst>
  <p:handoutMasterIdLst>
    <p:handoutMasterId r:id="rId26"/>
  </p:handoutMasterIdLst>
  <p:sldIdLst>
    <p:sldId id="256" r:id="rId4"/>
    <p:sldId id="257" r:id="rId5"/>
    <p:sldId id="258" r:id="rId6"/>
    <p:sldId id="259" r:id="rId7"/>
    <p:sldId id="262" r:id="rId8"/>
    <p:sldId id="260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</p:sldIdLst>
  <p:sldSz cx="12192000" cy="6858000"/>
  <p:notesSz cx="6858000" cy="9144000"/>
  <p:embeddedFontLst>
    <p:embeddedFont>
      <p:font typeface="Cambria Math" panose="02040503050406030204" pitchFamily="18" charset="0"/>
      <p:regular r:id="rId27"/>
    </p:embeddedFont>
    <p:embeddedFont>
      <p:font typeface="黑体" panose="02010609060101010101" pitchFamily="49" charset="-122"/>
      <p:regular r:id="rId28"/>
    </p:embeddedFont>
    <p:embeddedFont>
      <p:font typeface="微软雅黑" panose="020B0503020204020204" pitchFamily="34" charset="-122"/>
      <p:regular r:id="rId29"/>
      <p:bold r:id="rId30"/>
    </p:embeddedFont>
  </p:embeddedFontLst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6" userDrawn="1">
          <p15:clr>
            <a:srgbClr val="A4A3A4"/>
          </p15:clr>
        </p15:guide>
        <p15:guide id="2" pos="383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5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614" y="72"/>
      </p:cViewPr>
      <p:guideLst>
        <p:guide orient="horz" pos="2186"/>
        <p:guide pos="383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2.fntdata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gs" Target="tags/tag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木牍原创课件-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B197-84B0-484E-9C0F-88358ECCB797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木牍原创课件-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木牍原创课件-前言">
    <p:bg>
      <p:bgPr>
        <a:blipFill rotWithShape="1">
          <a:blip r:embed="rId2">
            <a:alphaModFix amt="1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67982" y="28888"/>
            <a:ext cx="1398117" cy="54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935" b="1">
                <a:solidFill>
                  <a:schemeClr val="bg1"/>
                </a:solidFill>
              </a:rPr>
              <a:t>前</a:t>
            </a:r>
            <a:r>
              <a:rPr lang="en-US" altLang="zh-CN" sz="2935" b="1">
                <a:solidFill>
                  <a:schemeClr val="bg1"/>
                </a:solidFill>
              </a:rPr>
              <a:t>  </a:t>
            </a:r>
            <a:r>
              <a:rPr lang="zh-CN" altLang="en-US" sz="2935" b="1">
                <a:solidFill>
                  <a:schemeClr val="bg1"/>
                </a:solidFill>
              </a:rPr>
              <a:t>言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木牍原创课件-导入新课">
    <p:bg>
      <p:bgPr>
        <a:blipFill rotWithShape="1">
          <a:blip r:embed="rId2">
            <a:alphaModFix amt="1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-9907" y="28888"/>
            <a:ext cx="2343988" cy="54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2935" b="1">
                <a:solidFill>
                  <a:schemeClr val="bg1"/>
                </a:solidFill>
              </a:rPr>
              <a:t>导入新课</a:t>
            </a:r>
            <a:endParaRPr lang="en-US" altLang="zh-CN" sz="2935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木牍原创课件-讲授新课">
    <p:bg>
      <p:bgPr>
        <a:blipFill rotWithShape="1">
          <a:blip r:embed="rId2">
            <a:alphaModFix amt="1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-9907" y="28888"/>
            <a:ext cx="2343988" cy="54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2935" b="1">
                <a:solidFill>
                  <a:schemeClr val="bg1"/>
                </a:solidFill>
              </a:rPr>
              <a:t>讲授新课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木牍原创课件-习题解析">
    <p:bg>
      <p:bgPr>
        <a:blipFill rotWithShape="1">
          <a:blip r:embed="rId2">
            <a:alphaModFix amt="1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-9907" y="28888"/>
            <a:ext cx="2343988" cy="54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2935" b="1">
                <a:solidFill>
                  <a:schemeClr val="bg1"/>
                </a:solidFill>
              </a:rPr>
              <a:t>习题解析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木牍原创课件-课堂小结">
    <p:bg>
      <p:bgPr>
        <a:blipFill rotWithShape="1">
          <a:blip r:embed="rId2">
            <a:alphaModFix amt="1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-9907" y="28888"/>
            <a:ext cx="2343988" cy="54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2935" b="1">
                <a:solidFill>
                  <a:schemeClr val="bg1"/>
                </a:solidFill>
              </a:rPr>
              <a:t>课堂小结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木牍原创课件-课后作业">
    <p:bg>
      <p:bgPr>
        <a:blipFill rotWithShape="1">
          <a:blip r:embed="rId2">
            <a:alphaModFix amt="1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-9907" y="28888"/>
            <a:ext cx="2343988" cy="54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935" b="1">
                <a:solidFill>
                  <a:schemeClr val="bg1"/>
                </a:solidFill>
              </a:rPr>
              <a:t>本节要点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2025/3/12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矩形 169"/>
          <p:cNvSpPr/>
          <p:nvPr userDrawn="1"/>
        </p:nvSpPr>
        <p:spPr>
          <a:xfrm>
            <a:off x="0" y="1303655"/>
            <a:ext cx="12192000" cy="4018280"/>
          </a:xfrm>
          <a:prstGeom prst="rect">
            <a:avLst/>
          </a:prstGeom>
          <a:solidFill>
            <a:srgbClr val="008D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50">
              <a:cs typeface="+mn-ea"/>
              <a:sym typeface="+mn-lt"/>
            </a:endParaRPr>
          </a:p>
        </p:txBody>
      </p:sp>
      <p:pic>
        <p:nvPicPr>
          <p:cNvPr id="227" name="图片 226" descr="C:/Users/Administrator/Desktop/依据新课标编写-02.png依据新课标编写-02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8703310" y="196850"/>
            <a:ext cx="2861310" cy="687705"/>
          </a:xfrm>
          <a:prstGeom prst="rect">
            <a:avLst/>
          </a:prstGeom>
        </p:spPr>
      </p:pic>
      <p:sp>
        <p:nvSpPr>
          <p:cNvPr id="242" name="文本框 241"/>
          <p:cNvSpPr txBox="1"/>
          <p:nvPr userDrawn="1"/>
        </p:nvSpPr>
        <p:spPr>
          <a:xfrm>
            <a:off x="7773670" y="5741035"/>
            <a:ext cx="1131570" cy="54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935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物理</a:t>
            </a:r>
          </a:p>
        </p:txBody>
      </p:sp>
      <p:grpSp>
        <p:nvGrpSpPr>
          <p:cNvPr id="247" name="组合 246"/>
          <p:cNvGrpSpPr/>
          <p:nvPr userDrawn="1"/>
        </p:nvGrpSpPr>
        <p:grpSpPr>
          <a:xfrm>
            <a:off x="8858111" y="5773420"/>
            <a:ext cx="636061" cy="514985"/>
            <a:chOff x="3513" y="9087"/>
            <a:chExt cx="1042" cy="815"/>
          </a:xfrm>
        </p:grpSpPr>
        <p:sp>
          <p:nvSpPr>
            <p:cNvPr id="245" name="椭圆 244"/>
            <p:cNvSpPr/>
            <p:nvPr userDrawn="1"/>
          </p:nvSpPr>
          <p:spPr>
            <a:xfrm>
              <a:off x="3590" y="9087"/>
              <a:ext cx="815" cy="815"/>
            </a:xfrm>
            <a:prstGeom prst="ellipse">
              <a:avLst/>
            </a:prstGeom>
            <a:solidFill>
              <a:srgbClr val="008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5"/>
            </a:p>
          </p:txBody>
        </p:sp>
        <p:sp>
          <p:nvSpPr>
            <p:cNvPr id="246" name="文本框 245"/>
            <p:cNvSpPr txBox="1"/>
            <p:nvPr userDrawn="1"/>
          </p:nvSpPr>
          <p:spPr>
            <a:xfrm>
              <a:off x="3513" y="9130"/>
              <a:ext cx="1042" cy="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5" b="1" dirty="0">
                  <a:solidFill>
                    <a:srgbClr val="FFFF00"/>
                  </a:solidFill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HK</a:t>
              </a:r>
            </a:p>
          </p:txBody>
        </p:sp>
      </p:grpSp>
      <p:sp>
        <p:nvSpPr>
          <p:cNvPr id="243" name="文本框 242"/>
          <p:cNvSpPr txBox="1"/>
          <p:nvPr userDrawn="1"/>
        </p:nvSpPr>
        <p:spPr>
          <a:xfrm>
            <a:off x="9469755" y="5741035"/>
            <a:ext cx="2279650" cy="54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35" b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八年级下册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alphaModFix amt="1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 userDrawn="1"/>
        </p:nvSpPr>
        <p:spPr>
          <a:xfrm>
            <a:off x="635" y="0"/>
            <a:ext cx="1428115" cy="6858000"/>
          </a:xfrm>
          <a:prstGeom prst="rect">
            <a:avLst/>
          </a:prstGeom>
          <a:solidFill>
            <a:srgbClr val="008D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50"/>
          </a:p>
        </p:txBody>
      </p:sp>
      <p:sp>
        <p:nvSpPr>
          <p:cNvPr id="75" name="文本框 74"/>
          <p:cNvSpPr txBox="1"/>
          <p:nvPr userDrawn="1"/>
        </p:nvSpPr>
        <p:spPr>
          <a:xfrm>
            <a:off x="156210" y="1054735"/>
            <a:ext cx="1116965" cy="1108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1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目</a:t>
            </a:r>
          </a:p>
        </p:txBody>
      </p:sp>
      <p:sp>
        <p:nvSpPr>
          <p:cNvPr id="76" name="文本框 75"/>
          <p:cNvSpPr txBox="1"/>
          <p:nvPr userDrawn="1"/>
        </p:nvSpPr>
        <p:spPr>
          <a:xfrm>
            <a:off x="185420" y="2625090"/>
            <a:ext cx="1058545" cy="1108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1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录</a:t>
            </a:r>
          </a:p>
        </p:txBody>
      </p:sp>
      <p:pic>
        <p:nvPicPr>
          <p:cNvPr id="227" name="图片 226" descr="C:/Users/Administrator/Desktop/依据新课标编写-02.png依据新课标编写-02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8703310" y="196850"/>
            <a:ext cx="2861310" cy="687705"/>
          </a:xfrm>
          <a:prstGeom prst="rect">
            <a:avLst/>
          </a:prstGeom>
        </p:spPr>
      </p:pic>
      <p:grpSp>
        <p:nvGrpSpPr>
          <p:cNvPr id="3" name="组合 2"/>
          <p:cNvGrpSpPr/>
          <p:nvPr userDrawn="1"/>
        </p:nvGrpSpPr>
        <p:grpSpPr>
          <a:xfrm>
            <a:off x="2756021" y="2327928"/>
            <a:ext cx="2936104" cy="607259"/>
            <a:chOff x="4408" y="1365"/>
            <a:chExt cx="5038" cy="1009"/>
          </a:xfrm>
        </p:grpSpPr>
        <p:sp>
          <p:nvSpPr>
            <p:cNvPr id="5" name="文本框 4"/>
            <p:cNvSpPr txBox="1"/>
            <p:nvPr userDrawn="1"/>
          </p:nvSpPr>
          <p:spPr>
            <a:xfrm>
              <a:off x="5966" y="1365"/>
              <a:ext cx="3480" cy="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120" b="1" u="none" baseline="0" dirty="0">
                  <a:solidFill>
                    <a:srgbClr val="008DFF"/>
                  </a:solidFill>
                  <a:uFill>
                    <a:solidFill>
                      <a:srgbClr val="FE970E"/>
                    </a:solidFill>
                  </a:uFill>
                </a:rPr>
                <a:t>导入新课</a:t>
              </a:r>
              <a:endParaRPr lang="en-US" altLang="zh-CN" sz="3120" b="1" u="none" baseline="0" dirty="0">
                <a:solidFill>
                  <a:srgbClr val="008DFF"/>
                </a:solidFill>
                <a:uFill>
                  <a:solidFill>
                    <a:srgbClr val="FE970E"/>
                  </a:solidFill>
                </a:uFill>
              </a:endParaRPr>
            </a:p>
          </p:txBody>
        </p:sp>
        <p:sp>
          <p:nvSpPr>
            <p:cNvPr id="4" name="文本框 3"/>
            <p:cNvSpPr txBox="1"/>
            <p:nvPr userDrawn="1"/>
          </p:nvSpPr>
          <p:spPr>
            <a:xfrm>
              <a:off x="4408" y="1425"/>
              <a:ext cx="1221" cy="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120" b="1">
                  <a:solidFill>
                    <a:srgbClr val="008DFF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5600" y="1564"/>
              <a:ext cx="85" cy="68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50" b="1"/>
            </a:p>
          </p:txBody>
        </p:sp>
      </p:grpSp>
      <p:grpSp>
        <p:nvGrpSpPr>
          <p:cNvPr id="8" name="组合 7"/>
          <p:cNvGrpSpPr/>
          <p:nvPr userDrawn="1"/>
        </p:nvGrpSpPr>
        <p:grpSpPr>
          <a:xfrm>
            <a:off x="6464907" y="2345984"/>
            <a:ext cx="2936104" cy="571149"/>
            <a:chOff x="4408" y="2978"/>
            <a:chExt cx="5038" cy="949"/>
          </a:xfrm>
        </p:grpSpPr>
        <p:sp>
          <p:nvSpPr>
            <p:cNvPr id="10" name="文本框 9"/>
            <p:cNvSpPr txBox="1"/>
            <p:nvPr/>
          </p:nvSpPr>
          <p:spPr>
            <a:xfrm>
              <a:off x="5966" y="2978"/>
              <a:ext cx="3480" cy="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sz="3120" b="1" u="none" baseline="0" dirty="0">
                  <a:solidFill>
                    <a:srgbClr val="008DFF"/>
                  </a:solidFill>
                  <a:uFill>
                    <a:solidFill>
                      <a:srgbClr val="FE970E"/>
                    </a:solidFill>
                  </a:uFill>
                </a:rPr>
                <a:t>讲授新课</a:t>
              </a:r>
            </a:p>
          </p:txBody>
        </p:sp>
        <p:sp>
          <p:nvSpPr>
            <p:cNvPr id="13" name="文本框 12"/>
            <p:cNvSpPr txBox="1"/>
            <p:nvPr userDrawn="1"/>
          </p:nvSpPr>
          <p:spPr>
            <a:xfrm>
              <a:off x="4408" y="2978"/>
              <a:ext cx="1221" cy="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120" b="1">
                  <a:solidFill>
                    <a:srgbClr val="008DFF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</a:p>
          </p:txBody>
        </p:sp>
        <p:sp>
          <p:nvSpPr>
            <p:cNvPr id="46" name="矩形 45"/>
            <p:cNvSpPr/>
            <p:nvPr userDrawn="1"/>
          </p:nvSpPr>
          <p:spPr>
            <a:xfrm>
              <a:off x="5600" y="3120"/>
              <a:ext cx="85" cy="68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50" b="1"/>
            </a:p>
          </p:txBody>
        </p:sp>
      </p:grpSp>
      <p:grpSp>
        <p:nvGrpSpPr>
          <p:cNvPr id="14" name="组合 13"/>
          <p:cNvGrpSpPr/>
          <p:nvPr userDrawn="1"/>
        </p:nvGrpSpPr>
        <p:grpSpPr>
          <a:xfrm>
            <a:off x="2756021" y="3678464"/>
            <a:ext cx="2936104" cy="571149"/>
            <a:chOff x="4408" y="5262"/>
            <a:chExt cx="5038" cy="949"/>
          </a:xfrm>
        </p:grpSpPr>
        <p:sp>
          <p:nvSpPr>
            <p:cNvPr id="15" name="文本框 14"/>
            <p:cNvSpPr txBox="1"/>
            <p:nvPr/>
          </p:nvSpPr>
          <p:spPr>
            <a:xfrm>
              <a:off x="5966" y="5262"/>
              <a:ext cx="3480" cy="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120" b="1" u="none" baseline="0" dirty="0">
                  <a:solidFill>
                    <a:srgbClr val="008DFF"/>
                  </a:solidFill>
                  <a:uFill>
                    <a:solidFill>
                      <a:srgbClr val="FE970E"/>
                    </a:solidFill>
                  </a:uFill>
                </a:rPr>
                <a:t>习题解析</a:t>
              </a:r>
            </a:p>
          </p:txBody>
        </p:sp>
        <p:sp>
          <p:nvSpPr>
            <p:cNvPr id="44" name="文本框 43"/>
            <p:cNvSpPr txBox="1"/>
            <p:nvPr userDrawn="1"/>
          </p:nvSpPr>
          <p:spPr>
            <a:xfrm>
              <a:off x="4408" y="5262"/>
              <a:ext cx="1221" cy="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120" b="1">
                  <a:solidFill>
                    <a:srgbClr val="008DFF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</a:p>
          </p:txBody>
        </p:sp>
        <p:sp>
          <p:nvSpPr>
            <p:cNvPr id="51" name="矩形 50"/>
            <p:cNvSpPr/>
            <p:nvPr userDrawn="1"/>
          </p:nvSpPr>
          <p:spPr>
            <a:xfrm>
              <a:off x="5600" y="5429"/>
              <a:ext cx="85" cy="68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50" b="1"/>
            </a:p>
          </p:txBody>
        </p:sp>
      </p:grpSp>
      <p:grpSp>
        <p:nvGrpSpPr>
          <p:cNvPr id="16" name="组合 15"/>
          <p:cNvGrpSpPr/>
          <p:nvPr userDrawn="1"/>
        </p:nvGrpSpPr>
        <p:grpSpPr>
          <a:xfrm>
            <a:off x="6464907" y="3678464"/>
            <a:ext cx="2936104" cy="571149"/>
            <a:chOff x="4408" y="8000"/>
            <a:chExt cx="5038" cy="949"/>
          </a:xfrm>
        </p:grpSpPr>
        <p:sp>
          <p:nvSpPr>
            <p:cNvPr id="7" name="文本框 6"/>
            <p:cNvSpPr txBox="1"/>
            <p:nvPr userDrawn="1"/>
          </p:nvSpPr>
          <p:spPr>
            <a:xfrm>
              <a:off x="5966" y="8000"/>
              <a:ext cx="3480" cy="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120" b="1" u="none" baseline="0" dirty="0">
                  <a:solidFill>
                    <a:srgbClr val="008DFF"/>
                  </a:solidFill>
                  <a:uFill>
                    <a:solidFill>
                      <a:srgbClr val="FE970E"/>
                    </a:solidFill>
                  </a:uFill>
                </a:rPr>
                <a:t>课堂小结</a:t>
              </a:r>
            </a:p>
          </p:txBody>
        </p:sp>
        <p:sp>
          <p:nvSpPr>
            <p:cNvPr id="45" name="文本框 44"/>
            <p:cNvSpPr txBox="1"/>
            <p:nvPr userDrawn="1"/>
          </p:nvSpPr>
          <p:spPr>
            <a:xfrm>
              <a:off x="4408" y="8000"/>
              <a:ext cx="1221" cy="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120" b="1">
                  <a:solidFill>
                    <a:srgbClr val="008DFF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</a:p>
          </p:txBody>
        </p:sp>
        <p:sp>
          <p:nvSpPr>
            <p:cNvPr id="53" name="矩形 52"/>
            <p:cNvSpPr/>
            <p:nvPr userDrawn="1"/>
          </p:nvSpPr>
          <p:spPr>
            <a:xfrm>
              <a:off x="5600" y="8142"/>
              <a:ext cx="85" cy="68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50" b="1"/>
            </a:p>
          </p:txBody>
        </p:sp>
      </p:grpSp>
      <p:pic>
        <p:nvPicPr>
          <p:cNvPr id="9" name="图片 8" descr="数学书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8084" y="4436786"/>
            <a:ext cx="839220" cy="8666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9">
            <a:alphaModFix amt="1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 userDrawn="1"/>
        </p:nvSpPr>
        <p:spPr>
          <a:xfrm>
            <a:off x="0" y="0"/>
            <a:ext cx="12192000" cy="610870"/>
          </a:xfrm>
          <a:prstGeom prst="rect">
            <a:avLst/>
          </a:prstGeom>
          <a:solidFill>
            <a:srgbClr val="008D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50"/>
          </a:p>
        </p:txBody>
      </p:sp>
      <p:sp>
        <p:nvSpPr>
          <p:cNvPr id="29" name="同侧圆角矩形 28"/>
          <p:cNvSpPr/>
          <p:nvPr userDrawn="1"/>
        </p:nvSpPr>
        <p:spPr>
          <a:xfrm rot="16200000">
            <a:off x="891272" y="-944880"/>
            <a:ext cx="619125" cy="2493645"/>
          </a:xfrm>
          <a:prstGeom prst="round2SameRect">
            <a:avLst>
              <a:gd name="adj1" fmla="val 0"/>
              <a:gd name="adj2" fmla="val 50000"/>
            </a:avLst>
          </a:prstGeom>
          <a:solidFill>
            <a:srgbClr val="FE970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4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video" Target="NULL" TargetMode="External"/><Relationship Id="rId1" Type="http://schemas.openxmlformats.org/officeDocument/2006/relationships/tags" Target="../tags/tag5.xml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png"/><Relationship Id="rId18" Type="http://schemas.openxmlformats.org/officeDocument/2006/relationships/image" Target="../media/image24.svg"/><Relationship Id="rId3" Type="http://schemas.openxmlformats.org/officeDocument/2006/relationships/image" Target="../media/image9.GIF"/><Relationship Id="rId21" Type="http://schemas.openxmlformats.org/officeDocument/2006/relationships/image" Target="../media/image27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17" Type="http://schemas.openxmlformats.org/officeDocument/2006/relationships/image" Target="../media/image23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22.svg"/><Relationship Id="rId20" Type="http://schemas.openxmlformats.org/officeDocument/2006/relationships/image" Target="../media/image26.svg"/><Relationship Id="rId1" Type="http://schemas.openxmlformats.org/officeDocument/2006/relationships/tags" Target="../tags/tag6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svg"/><Relationship Id="rId19" Type="http://schemas.openxmlformats.org/officeDocument/2006/relationships/image" Target="../media/image25.png"/><Relationship Id="rId4" Type="http://schemas.openxmlformats.org/officeDocument/2006/relationships/image" Target="../media/image10.GIF"/><Relationship Id="rId9" Type="http://schemas.openxmlformats.org/officeDocument/2006/relationships/image" Target="../media/image15.png"/><Relationship Id="rId14" Type="http://schemas.openxmlformats.org/officeDocument/2006/relationships/image" Target="../media/image20.svg"/><Relationship Id="rId22" Type="http://schemas.openxmlformats.org/officeDocument/2006/relationships/image" Target="../media/image2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video" Target="../media/media2.mp4"/><Relationship Id="rId2" Type="http://schemas.microsoft.com/office/2007/relationships/media" Target="../media/media2.mp4"/><Relationship Id="rId1" Type="http://schemas.openxmlformats.org/officeDocument/2006/relationships/tags" Target="../tags/tag10.xml"/><Relationship Id="rId6" Type="http://schemas.openxmlformats.org/officeDocument/2006/relationships/image" Target="../media/image39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5" Type="http://schemas.openxmlformats.org/officeDocument/2006/relationships/image" Target="../media/image48.GIF"/><Relationship Id="rId4" Type="http://schemas.openxmlformats.org/officeDocument/2006/relationships/image" Target="../media/image47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5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video" Target="../media/media3.mp4"/><Relationship Id="rId2" Type="http://schemas.microsoft.com/office/2007/relationships/media" Target="../media/media3.mp4"/><Relationship Id="rId1" Type="http://schemas.openxmlformats.org/officeDocument/2006/relationships/tags" Target="../tags/tag18.xml"/><Relationship Id="rId5" Type="http://schemas.openxmlformats.org/officeDocument/2006/relationships/image" Target="../media/image54.png"/><Relationship Id="rId4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文本框 43"/>
          <p:cNvSpPr txBox="1"/>
          <p:nvPr/>
        </p:nvSpPr>
        <p:spPr>
          <a:xfrm>
            <a:off x="2343618" y="4170273"/>
            <a:ext cx="7108825" cy="750173"/>
          </a:xfrm>
          <a:prstGeom prst="rect">
            <a:avLst/>
          </a:prstGeom>
          <a:noFill/>
        </p:spPr>
        <p:txBody>
          <a:bodyPr wrap="square" lIns="72358" tIns="36179" rIns="72358" bIns="36179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第二课时</a:t>
            </a:r>
            <a:r>
              <a:rPr lang="en-US" altLang="zh-CN" sz="4400" b="1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   </a:t>
            </a:r>
            <a:r>
              <a:rPr lang="zh-CN" altLang="en-US" sz="4400" b="1" dirty="0">
                <a:solidFill>
                  <a:srgbClr val="FFFF00"/>
                </a:solidFill>
                <a:latin typeface="Cambria Math" panose="02040503050406030204" pitchFamily="18" charset="0"/>
                <a:ea typeface="微软雅黑" panose="020B0503020204020204" charset="-122"/>
                <a:cs typeface="Cambria Math" panose="02040503050406030204" pitchFamily="18" charset="0"/>
                <a:sym typeface="微软雅黑" panose="020B0503020204020204" charset="-122"/>
              </a:rPr>
              <a:t>惯性</a:t>
            </a:r>
          </a:p>
        </p:txBody>
      </p:sp>
      <p:sp>
        <p:nvSpPr>
          <p:cNvPr id="174" name="文本框 173"/>
          <p:cNvSpPr txBox="1"/>
          <p:nvPr userDrawn="1"/>
        </p:nvSpPr>
        <p:spPr>
          <a:xfrm>
            <a:off x="0" y="2121535"/>
            <a:ext cx="12192000" cy="1322070"/>
          </a:xfrm>
          <a:prstGeom prst="rect">
            <a:avLst/>
          </a:prstGeom>
          <a:noFill/>
          <a:effectLst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7.1  </a:t>
            </a:r>
            <a:r>
              <a:rPr lang="zh-CN" altLang="en-US" sz="8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牛顿第一定律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ttps://docer-ks3.wpscdn.cn/picture/108363834/cb81214ccb1c720ee5aea11f723d2c24_612.jpg" descr="喷泉"/>
          <p:cNvPicPr>
            <a:picLocks noChangeAspect="1"/>
          </p:cNvPicPr>
          <p:nvPr/>
        </p:nvPicPr>
        <p:blipFill>
          <a:blip r:embed="rId3">
            <a:alphaModFix amt="70000"/>
          </a:blip>
          <a:srcRect t="10298" b="12719"/>
          <a:stretch>
            <a:fillRect/>
          </a:stretch>
        </p:blipFill>
        <p:spPr>
          <a:xfrm>
            <a:off x="0" y="596900"/>
            <a:ext cx="12202795" cy="62611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943735" y="1594485"/>
            <a:ext cx="6636385" cy="3439160"/>
            <a:chOff x="3061" y="2511"/>
            <a:chExt cx="10451" cy="5416"/>
          </a:xfrm>
        </p:grpSpPr>
        <p:pic>
          <p:nvPicPr>
            <p:cNvPr id="2" name="图片 1" descr="研究要点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061" y="2511"/>
              <a:ext cx="1047" cy="1047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4456" y="2695"/>
              <a:ext cx="9056" cy="5233"/>
            </a:xfrm>
            <a:prstGeom prst="rect">
              <a:avLst/>
            </a:prstGeom>
            <a:solidFill>
              <a:schemeClr val="bg1">
                <a:lumMod val="95000"/>
                <a:alpha val="70000"/>
              </a:schemeClr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800"/>
                <a:t>1. </a:t>
              </a:r>
              <a:r>
                <a:rPr lang="zh-CN" altLang="en-US" sz="2800"/>
                <a:t>知道什么是惯性，能运用物体的惯性解释生活中的相关现象；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2800"/>
                <a:t>2. </a:t>
              </a:r>
              <a:r>
                <a:rPr lang="zh-CN" altLang="en-US" sz="2800"/>
                <a:t>知道质量是物体惯性大小的量度，并能用来解释一些简单的现象；</a:t>
              </a:r>
              <a:endParaRPr lang="en-US" altLang="zh-CN" sz="2800"/>
            </a:p>
            <a:p>
              <a:pPr>
                <a:lnSpc>
                  <a:spcPct val="150000"/>
                </a:lnSpc>
              </a:pPr>
              <a:r>
                <a:rPr lang="en-US" altLang="zh-CN" sz="2800"/>
                <a:t>3. </a:t>
              </a:r>
              <a:r>
                <a:rPr lang="zh-CN" altLang="en-US" sz="2800"/>
                <a:t>能自觉践行安全健康的生活。</a:t>
              </a: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013065" y="2636520"/>
            <a:ext cx="3048000" cy="233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/>
              <a:t>在太空中，航天员需要和飞船之间为什么要用安全绳相连呢？目的是什么？</a:t>
            </a:r>
          </a:p>
        </p:txBody>
      </p:sp>
      <p:pic>
        <p:nvPicPr>
          <p:cNvPr id="5" name="《流浪地球》BD高清在线观看 - 电影流浪地球完整版 - 零零七影视1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end="15271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8530" y="2019300"/>
            <a:ext cx="6650355" cy="325374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8" fill="hold" display="1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3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/>
          <p:nvPr/>
        </p:nvPicPr>
        <p:blipFill>
          <a:blip r:embed="rId3"/>
          <a:stretch>
            <a:fillRect/>
          </a:stretch>
        </p:blipFill>
        <p:spPr>
          <a:xfrm>
            <a:off x="1137920" y="1329690"/>
            <a:ext cx="4202430" cy="23628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9145" y="1329690"/>
            <a:ext cx="5164455" cy="2362835"/>
          </a:xfrm>
          <a:prstGeom prst="rect">
            <a:avLst/>
          </a:prstGeom>
        </p:spPr>
      </p:pic>
      <p:grpSp>
        <p:nvGrpSpPr>
          <p:cNvPr id="2049" name="组合 1" descr="7b0a202020202274657874626f78223a2022220a7d0a"/>
          <p:cNvGrpSpPr/>
          <p:nvPr/>
        </p:nvGrpSpPr>
        <p:grpSpPr>
          <a:xfrm>
            <a:off x="1630045" y="3884930"/>
            <a:ext cx="9394190" cy="2508885"/>
            <a:chOff x="6478" y="3424"/>
            <a:chExt cx="6244" cy="3953"/>
          </a:xfrm>
        </p:grpSpPr>
        <p:grpSp>
          <p:nvGrpSpPr>
            <p:cNvPr id="39" name="组合 38"/>
            <p:cNvGrpSpPr/>
            <p:nvPr/>
          </p:nvGrpSpPr>
          <p:grpSpPr>
            <a:xfrm>
              <a:off x="6478" y="3424"/>
              <a:ext cx="6244" cy="3953"/>
              <a:chOff x="7099" y="3608"/>
              <a:chExt cx="5223" cy="3307"/>
            </a:xfrm>
          </p:grpSpPr>
          <p:pic>
            <p:nvPicPr>
              <p:cNvPr id="40" name="图片 39" descr="资源 21"/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733" y="3885"/>
                <a:ext cx="4305" cy="3030"/>
              </a:xfrm>
              <a:prstGeom prst="rect">
                <a:avLst/>
              </a:prstGeom>
              <a:pattFill>
                <a:fgClr>
                  <a:srgbClr val="FFFFFF"/>
                </a:fgClr>
                <a:bgClr>
                  <a:srgbClr val="FFFFFF"/>
                </a:bgClr>
              </a:pattFill>
            </p:spPr>
          </p:pic>
          <p:pic>
            <p:nvPicPr>
              <p:cNvPr id="41" name="图片 40" descr="资源 12"/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099" y="5836"/>
                <a:ext cx="255" cy="315"/>
              </a:xfrm>
              <a:prstGeom prst="rect">
                <a:avLst/>
              </a:prstGeom>
            </p:spPr>
          </p:pic>
          <p:pic>
            <p:nvPicPr>
              <p:cNvPr id="42" name="图片 41" descr="资源 14"/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2038" y="5911"/>
                <a:ext cx="225" cy="240"/>
              </a:xfrm>
              <a:prstGeom prst="rect">
                <a:avLst/>
              </a:prstGeom>
            </p:spPr>
          </p:pic>
          <p:pic>
            <p:nvPicPr>
              <p:cNvPr id="43" name="图片 42" descr="资源 15"/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7209" y="4244"/>
                <a:ext cx="225" cy="240"/>
              </a:xfrm>
              <a:prstGeom prst="rect">
                <a:avLst/>
              </a:prstGeom>
            </p:spPr>
          </p:pic>
          <p:pic>
            <p:nvPicPr>
              <p:cNvPr id="44" name="图片 43" descr="资源 16"/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993" y="3608"/>
                <a:ext cx="235" cy="235"/>
              </a:xfrm>
              <a:prstGeom prst="rect">
                <a:avLst/>
              </a:prstGeom>
            </p:spPr>
          </p:pic>
          <p:pic>
            <p:nvPicPr>
              <p:cNvPr id="45" name="图片 44" descr="资源 17"/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12098" y="4359"/>
                <a:ext cx="225" cy="225"/>
              </a:xfrm>
              <a:prstGeom prst="rect">
                <a:avLst/>
              </a:prstGeom>
            </p:spPr>
          </p:pic>
          <p:pic>
            <p:nvPicPr>
              <p:cNvPr id="46" name="图片 45" descr="资源 18"/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8123" y="6579"/>
                <a:ext cx="1260" cy="90"/>
              </a:xfrm>
              <a:prstGeom prst="rect">
                <a:avLst/>
              </a:prstGeom>
              <a:pattFill>
                <a:fgClr>
                  <a:srgbClr val="FFFFFF"/>
                </a:fgClr>
                <a:bgClr>
                  <a:srgbClr val="FFFFFF"/>
                </a:bgClr>
              </a:pattFill>
            </p:spPr>
          </p:pic>
          <p:pic>
            <p:nvPicPr>
              <p:cNvPr id="47" name="图片 46" descr="资源 20"/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7487" y="3998"/>
                <a:ext cx="4380" cy="2520"/>
              </a:xfrm>
              <a:prstGeom prst="rect">
                <a:avLst/>
              </a:prstGeom>
            </p:spPr>
          </p:pic>
          <p:pic>
            <p:nvPicPr>
              <p:cNvPr id="48" name="图片 47" descr="资源 19"/>
              <p:cNvPicPr>
                <a:picLocks noChangeAspect="1"/>
              </p:cNvPicPr>
              <p:nvPr/>
            </p:nvPicPr>
            <p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10716" y="6404"/>
                <a:ext cx="510" cy="210"/>
              </a:xfrm>
              <a:prstGeom prst="rect">
                <a:avLst/>
              </a:prstGeom>
              <a:pattFill>
                <a:fgClr>
                  <a:srgbClr val="FFFFFF"/>
                </a:fgClr>
                <a:bgClr>
                  <a:srgbClr val="FFFFFF"/>
                </a:bgClr>
              </a:pattFill>
            </p:spPr>
          </p:pic>
        </p:grpSp>
        <p:sp>
          <p:nvSpPr>
            <p:cNvPr id="2051" name="文本框 48" descr="7b0a20202020227461726765744d6f64756c65223a202270726f636573734f6e6c696e65466f6e7473220a7d0a"/>
            <p:cNvSpPr txBox="1"/>
            <p:nvPr/>
          </p:nvSpPr>
          <p:spPr>
            <a:xfrm>
              <a:off x="7459" y="4723"/>
              <a:ext cx="4415" cy="13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lang="zh-CN" sz="28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上面生活场景中的物体都有什么共同特点？</a:t>
              </a: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120269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惯性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99795" y="1849120"/>
            <a:ext cx="986155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牛顿第一定律：一切物体总保持静止状态或匀速直线运动状态，直到有外力使它改变这种状态为止。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99795" y="3357245"/>
            <a:ext cx="617093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从牛顿第一定律可以知道，如果物体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不受力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的作用，原来静止的物体将一直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保持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静止状态，原来运动的物体将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保持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其速度一直运动下去。</a:t>
            </a:r>
            <a:endParaRPr lang="zh-CN" altLang="en-US" sz="2800"/>
          </a:p>
        </p:txBody>
      </p:sp>
      <p:grpSp>
        <p:nvGrpSpPr>
          <p:cNvPr id="15" name="组合 14"/>
          <p:cNvGrpSpPr/>
          <p:nvPr/>
        </p:nvGrpSpPr>
        <p:grpSpPr>
          <a:xfrm>
            <a:off x="1320800" y="4824730"/>
            <a:ext cx="1691005" cy="1404620"/>
            <a:chOff x="2080" y="7598"/>
            <a:chExt cx="2663" cy="2212"/>
          </a:xfrm>
        </p:grpSpPr>
        <p:sp>
          <p:nvSpPr>
            <p:cNvPr id="9" name="圆角矩形 8"/>
            <p:cNvSpPr/>
            <p:nvPr/>
          </p:nvSpPr>
          <p:spPr>
            <a:xfrm>
              <a:off x="2080" y="7598"/>
              <a:ext cx="1231" cy="748"/>
            </a:xfrm>
            <a:prstGeom prst="roundRect">
              <a:avLst/>
            </a:prstGeom>
            <a:ln w="28575" cmpd="sng">
              <a:solidFill>
                <a:srgbClr val="FF0000"/>
              </a:solidFill>
              <a:prstDash val="dashDot"/>
            </a:ln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箭头连接符 9"/>
            <p:cNvCxnSpPr/>
            <p:nvPr/>
          </p:nvCxnSpPr>
          <p:spPr>
            <a:xfrm>
              <a:off x="3261" y="8346"/>
              <a:ext cx="1483" cy="146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11" name="文本框 10"/>
          <p:cNvSpPr txBox="1"/>
          <p:nvPr/>
        </p:nvSpPr>
        <p:spPr>
          <a:xfrm>
            <a:off x="1482725" y="6228715"/>
            <a:ext cx="5411470" cy="510181"/>
          </a:xfrm>
          <a:prstGeom prst="roundRect">
            <a:avLst/>
          </a:prstGeom>
          <a:noFill/>
          <a:ln w="28575" cmpd="sng"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/>
              <a:t>物体保持当前运动状态的原因是什么？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982345" y="5484495"/>
            <a:ext cx="1016000" cy="695960"/>
            <a:chOff x="1547" y="8637"/>
            <a:chExt cx="1600" cy="1096"/>
          </a:xfrm>
        </p:grpSpPr>
        <p:sp>
          <p:nvSpPr>
            <p:cNvPr id="12" name="圆角矩形 11"/>
            <p:cNvSpPr/>
            <p:nvPr/>
          </p:nvSpPr>
          <p:spPr>
            <a:xfrm>
              <a:off x="1547" y="8637"/>
              <a:ext cx="1231" cy="748"/>
            </a:xfrm>
            <a:prstGeom prst="roundRect">
              <a:avLst/>
            </a:prstGeom>
            <a:ln w="28575" cmpd="sng">
              <a:solidFill>
                <a:srgbClr val="FF0000"/>
              </a:solidFill>
              <a:prstDash val="dashDot"/>
            </a:ln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箭头连接符 12"/>
            <p:cNvCxnSpPr/>
            <p:nvPr/>
          </p:nvCxnSpPr>
          <p:spPr>
            <a:xfrm>
              <a:off x="2669" y="9353"/>
              <a:ext cx="478" cy="38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2795" y="2778125"/>
            <a:ext cx="4521200" cy="325501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44425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909320" y="1025525"/>
            <a:ext cx="120269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惯性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99795" y="2011045"/>
            <a:ext cx="543814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ym typeface="+mn-ea"/>
              </a:rPr>
              <a:t>牛顿第一定律揭示了</a:t>
            </a:r>
            <a:r>
              <a:rPr lang="zh-CN" altLang="en-US" sz="2800" b="1"/>
              <a:t>任何物体</a:t>
            </a:r>
            <a:r>
              <a:rPr lang="zh-CN" altLang="en-US" sz="2800"/>
              <a:t>都有</a:t>
            </a:r>
            <a:r>
              <a:rPr lang="zh-CN" altLang="en-US" sz="2800" b="1"/>
              <a:t>保持</a:t>
            </a:r>
            <a:r>
              <a:rPr lang="zh-CN" altLang="en-US" sz="2800"/>
              <a:t>原来匀速直线运动或静止状态的</a:t>
            </a:r>
            <a:r>
              <a:rPr lang="zh-CN" altLang="en-US" sz="2800" b="1"/>
              <a:t>性质</a:t>
            </a:r>
            <a:r>
              <a:rPr lang="zh-CN" altLang="en-US" sz="2800"/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800"/>
              <a:t>物理学上把这种性质叫做</a:t>
            </a:r>
            <a:r>
              <a:rPr lang="zh-CN" altLang="en-US" sz="2800" b="1">
                <a:solidFill>
                  <a:schemeClr val="accent5"/>
                </a:solidFill>
              </a:rPr>
              <a:t>惯性</a:t>
            </a:r>
            <a:r>
              <a:rPr lang="zh-CN" altLang="en-US" sz="2800"/>
              <a:t>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76175" y="2335242"/>
            <a:ext cx="295322" cy="210471"/>
            <a:chOff x="435463" y="1226414"/>
            <a:chExt cx="295380" cy="210512"/>
          </a:xfrm>
        </p:grpSpPr>
        <p:sp>
          <p:nvSpPr>
            <p:cNvPr id="9" name="矩形 8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78715" y="4992082"/>
            <a:ext cx="295322" cy="210471"/>
            <a:chOff x="435463" y="1226414"/>
            <a:chExt cx="295380" cy="210512"/>
          </a:xfrm>
        </p:grpSpPr>
        <p:sp>
          <p:nvSpPr>
            <p:cNvPr id="11" name="矩形 10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901700" y="4836160"/>
            <a:ext cx="53263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惯性是</a:t>
            </a:r>
            <a:r>
              <a:rPr lang="zh-CN" altLang="en-US" sz="2800" b="1"/>
              <a:t>一切物体固有的属性</a:t>
            </a:r>
            <a:r>
              <a:rPr lang="zh-CN" altLang="en-US" sz="2800"/>
              <a:t>之一。</a:t>
            </a:r>
          </a:p>
        </p:txBody>
      </p:sp>
      <p:pic>
        <p:nvPicPr>
          <p:cNvPr id="16" name="图片 15" descr="纸飞机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230" y="2239645"/>
            <a:ext cx="5283835" cy="3038475"/>
          </a:xfrm>
          <a:prstGeom prst="rect">
            <a:avLst/>
          </a:prstGeom>
        </p:spPr>
      </p:pic>
      <p:pic>
        <p:nvPicPr>
          <p:cNvPr id="17" name="图片 16" descr="空洞的语音泡泡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45565" y="5712460"/>
            <a:ext cx="662305" cy="662305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2112010" y="5813425"/>
            <a:ext cx="44030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为什么物体都会有惯性呢？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44425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909320" y="1025525"/>
            <a:ext cx="120269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惯性</a:t>
            </a:r>
          </a:p>
        </p:txBody>
      </p:sp>
      <p:grpSp>
        <p:nvGrpSpPr>
          <p:cNvPr id="3" name="组合 2" descr="7b0a202020202274657874626f78223a20227b5c2263617465676f72795f69645c223a31303339392c5c2269645c223a32303334363236337d220a7d0a"/>
          <p:cNvGrpSpPr/>
          <p:nvPr/>
        </p:nvGrpSpPr>
        <p:grpSpPr>
          <a:xfrm rot="21240000" flipH="1" flipV="1">
            <a:off x="459105" y="2954655"/>
            <a:ext cx="3434080" cy="2306320"/>
            <a:chOff x="7140" y="3512"/>
            <a:chExt cx="5184" cy="3742"/>
          </a:xfrm>
        </p:grpSpPr>
        <p:grpSp>
          <p:nvGrpSpPr>
            <p:cNvPr id="10" name="组合 9"/>
            <p:cNvGrpSpPr/>
            <p:nvPr/>
          </p:nvGrpSpPr>
          <p:grpSpPr>
            <a:xfrm>
              <a:off x="7140" y="3512"/>
              <a:ext cx="5184" cy="3742"/>
              <a:chOff x="7260" y="3512"/>
              <a:chExt cx="5184" cy="3742"/>
            </a:xfrm>
          </p:grpSpPr>
          <p:pic>
            <p:nvPicPr>
              <p:cNvPr id="11" name="图片 10" descr="资源 5"/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260" y="3512"/>
                <a:ext cx="5184" cy="3743"/>
              </a:xfrm>
              <a:prstGeom prst="rect">
                <a:avLst/>
              </a:prstGeom>
              <a:pattFill>
                <a:fgClr>
                  <a:srgbClr val="FFFFFF"/>
                </a:fgClr>
                <a:bgClr>
                  <a:srgbClr val="FFFFFF"/>
                </a:bgClr>
              </a:pattFill>
            </p:spPr>
          </p:pic>
          <p:pic>
            <p:nvPicPr>
              <p:cNvPr id="12" name="图片 11" descr="资源 4"/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l="-3193" r="-1607" b="-4378"/>
              <a:stretch>
                <a:fillRect/>
              </a:stretch>
            </p:blipFill>
            <p:spPr>
              <a:xfrm>
                <a:off x="7297" y="3629"/>
                <a:ext cx="4956" cy="3600"/>
              </a:xfrm>
              <a:prstGeom prst="rect">
                <a:avLst/>
              </a:prstGeom>
              <a:pattFill>
                <a:fgClr>
                  <a:srgbClr val="FFFFFF"/>
                </a:fgClr>
                <a:bgClr>
                  <a:srgbClr val="FFFFFF"/>
                </a:bgClr>
              </a:pattFill>
            </p:spPr>
          </p:pic>
          <p:pic>
            <p:nvPicPr>
              <p:cNvPr id="13" name="图片 12" descr="资源 4"/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 l="-3193" r="-1607" b="-4378"/>
              <a:stretch>
                <a:fillRect/>
              </a:stretch>
            </p:blipFill>
            <p:spPr>
              <a:xfrm rot="300000">
                <a:off x="7469" y="3810"/>
                <a:ext cx="4625" cy="3154"/>
              </a:xfrm>
              <a:prstGeom prst="rect">
                <a:avLst/>
              </a:prstGeom>
              <a:pattFill>
                <a:fgClr>
                  <a:srgbClr val="FFFFFF"/>
                </a:fgClr>
                <a:bgClr>
                  <a:srgbClr val="FFFFFF"/>
                </a:bgClr>
              </a:pattFill>
            </p:spPr>
          </p:pic>
        </p:grpSp>
        <p:sp>
          <p:nvSpPr>
            <p:cNvPr id="16" name="文本框 15"/>
            <p:cNvSpPr txBox="1"/>
            <p:nvPr/>
          </p:nvSpPr>
          <p:spPr>
            <a:xfrm rot="11220000">
              <a:off x="8103" y="4280"/>
              <a:ext cx="3119" cy="2192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 fontAlgn="auto">
                <a:lnSpc>
                  <a:spcPts val="3060"/>
                </a:lnSpc>
              </a:pPr>
              <a:r>
                <a:rPr lang="zh-CN" altLang="en-US" sz="2400">
                  <a:solidFill>
                    <a:srgbClr val="036EB8"/>
                  </a:solidFill>
                  <a:latin typeface="微软雅黑" panose="020B0503020204020204" charset="-122"/>
                  <a:ea typeface="微软雅黑" panose="020B0503020204020204" charset="-122"/>
                </a:rPr>
                <a:t>物体为什么会保持原运动状态不变呢？</a:t>
              </a:r>
            </a:p>
          </p:txBody>
        </p:sp>
      </p:grpSp>
      <p:sp>
        <p:nvSpPr>
          <p:cNvPr id="18" name="右箭头 17"/>
          <p:cNvSpPr/>
          <p:nvPr/>
        </p:nvSpPr>
        <p:spPr>
          <a:xfrm rot="21000000">
            <a:off x="4138930" y="3415030"/>
            <a:ext cx="1278890" cy="464820"/>
          </a:xfrm>
          <a:prstGeom prst="rightArrow">
            <a:avLst/>
          </a:prstGeom>
          <a:solidFill>
            <a:srgbClr val="BDD7EE"/>
          </a:solidFill>
          <a:ln>
            <a:solidFill>
              <a:srgbClr val="036E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5786120" y="3253740"/>
            <a:ext cx="2321560" cy="521970"/>
          </a:xfrm>
          <a:prstGeom prst="rect">
            <a:avLst/>
          </a:prstGeom>
          <a:noFill/>
          <a:ln>
            <a:solidFill>
              <a:srgbClr val="BDD7EE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/>
              <a:t>外因：不受力</a:t>
            </a:r>
          </a:p>
        </p:txBody>
      </p:sp>
      <p:sp>
        <p:nvSpPr>
          <p:cNvPr id="20" name="右箭头 19"/>
          <p:cNvSpPr/>
          <p:nvPr/>
        </p:nvSpPr>
        <p:spPr>
          <a:xfrm rot="600000" flipV="1">
            <a:off x="4138930" y="4438650"/>
            <a:ext cx="1278890" cy="464820"/>
          </a:xfrm>
          <a:prstGeom prst="rightArrow">
            <a:avLst/>
          </a:prstGeom>
          <a:solidFill>
            <a:srgbClr val="BDD7EE"/>
          </a:solidFill>
          <a:ln>
            <a:solidFill>
              <a:srgbClr val="036E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5786120" y="4554220"/>
            <a:ext cx="3773805" cy="521970"/>
          </a:xfrm>
          <a:prstGeom prst="rect">
            <a:avLst/>
          </a:prstGeom>
          <a:noFill/>
          <a:ln>
            <a:solidFill>
              <a:srgbClr val="BDD7EE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2800"/>
              <a:t>内因：物体自身的属性</a:t>
            </a:r>
          </a:p>
        </p:txBody>
      </p:sp>
      <p:sp>
        <p:nvSpPr>
          <p:cNvPr id="22" name="圆角矩形标注 21"/>
          <p:cNvSpPr/>
          <p:nvPr/>
        </p:nvSpPr>
        <p:spPr>
          <a:xfrm>
            <a:off x="9918700" y="3775710"/>
            <a:ext cx="1143635" cy="649605"/>
          </a:xfrm>
          <a:prstGeom prst="wedgeRoundRectCallout">
            <a:avLst>
              <a:gd name="adj1" fmla="val -165269"/>
              <a:gd name="adj2" fmla="val 69354"/>
              <a:gd name="adj3" fmla="val 16667"/>
            </a:avLst>
          </a:prstGeom>
          <a:solidFill>
            <a:srgbClr val="036EB8"/>
          </a:solidFill>
          <a:ln>
            <a:solidFill>
              <a:srgbClr val="BDD7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/>
              <a:t>惯性</a:t>
            </a:r>
          </a:p>
        </p:txBody>
      </p:sp>
      <p:sp>
        <p:nvSpPr>
          <p:cNvPr id="23" name="圆角右箭头 22"/>
          <p:cNvSpPr/>
          <p:nvPr/>
        </p:nvSpPr>
        <p:spPr>
          <a:xfrm rot="10800000">
            <a:off x="9498965" y="4425315"/>
            <a:ext cx="1153795" cy="1734820"/>
          </a:xfrm>
          <a:prstGeom prst="bentArrow">
            <a:avLst>
              <a:gd name="adj1" fmla="val 18822"/>
              <a:gd name="adj2" fmla="val 21133"/>
              <a:gd name="adj3" fmla="val 31205"/>
              <a:gd name="adj4" fmla="val 43750"/>
            </a:avLst>
          </a:prstGeom>
          <a:solidFill>
            <a:srgbClr val="036EB8"/>
          </a:solidFill>
          <a:ln>
            <a:solidFill>
              <a:srgbClr val="BDD7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622165" y="5638165"/>
            <a:ext cx="4876165" cy="521970"/>
          </a:xfrm>
          <a:prstGeom prst="rect">
            <a:avLst/>
          </a:prstGeom>
          <a:noFill/>
          <a:ln>
            <a:solidFill>
              <a:srgbClr val="036EB8"/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zh-CN" altLang="en-US" sz="2800"/>
              <a:t>牛顿第一定律又称为惯性定律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34900" y="2167602"/>
            <a:ext cx="295322" cy="210471"/>
            <a:chOff x="435463" y="1226414"/>
            <a:chExt cx="295380" cy="210512"/>
          </a:xfrm>
        </p:grpSpPr>
        <p:sp>
          <p:nvSpPr>
            <p:cNvPr id="15" name="矩形 14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899795" y="1953260"/>
            <a:ext cx="9565005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/>
              <a:t>任何物体都有保持原来匀速直线运动或静止状态的性质。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44425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909320" y="1025525"/>
            <a:ext cx="120269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惯性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34900" y="1967577"/>
            <a:ext cx="295322" cy="210471"/>
            <a:chOff x="435463" y="1226414"/>
            <a:chExt cx="295380" cy="210512"/>
          </a:xfrm>
        </p:grpSpPr>
        <p:sp>
          <p:nvSpPr>
            <p:cNvPr id="15" name="矩形 14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909320" y="1811655"/>
            <a:ext cx="52959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迷你实验室</a:t>
            </a:r>
            <a:r>
              <a:rPr lang="en-US" altLang="zh-CN" sz="2800"/>
              <a:t>		</a:t>
            </a:r>
            <a:r>
              <a:rPr lang="zh-CN" altLang="en-US" sz="2800"/>
              <a:t>击打硬纸片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705610" y="2333625"/>
            <a:ext cx="878141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1200" fontAlgn="auto">
              <a:extLst>
                <a:ext uri="{35155182-B16C-46BC-9424-99874614C6A1}">
                  <wpsdc:indentchars xmlns:wpsdc="http://www.wps.cn/officeDocument/2017/drawingmlCustomData" xmlns="" val="200" checksum="3773799597"/>
                </a:ext>
              </a:extLs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将硬币、硬纸片叠放在玻璃杯上，用手指沿水平方向迅速击打硬纸片，硬币会随硬纸片飞出吗？</a:t>
            </a:r>
          </a:p>
        </p:txBody>
      </p:sp>
      <p:pic>
        <p:nvPicPr>
          <p:cNvPr id="5" name="惯性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47060" y="3282950"/>
            <a:ext cx="5989955" cy="34639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8" fill="hold" display="1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3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44425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909320" y="1025525"/>
            <a:ext cx="120269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惯性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44425" y="1967577"/>
            <a:ext cx="295322" cy="210471"/>
            <a:chOff x="435463" y="1226414"/>
            <a:chExt cx="295380" cy="210512"/>
          </a:xfrm>
        </p:grpSpPr>
        <p:sp>
          <p:nvSpPr>
            <p:cNvPr id="15" name="矩形 14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909320" y="1811655"/>
            <a:ext cx="24993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/>
              <a:t>惯性的理解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09320" y="3354705"/>
            <a:ext cx="456946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/>
              <a:t>惯性的普遍性</a:t>
            </a:r>
          </a:p>
          <a:p>
            <a:pPr>
              <a:lnSpc>
                <a:spcPct val="150000"/>
              </a:lnSpc>
            </a:pPr>
            <a:r>
              <a:rPr lang="zh-CN" altLang="en-US" sz="2800" b="1"/>
              <a:t>一切物体</a:t>
            </a:r>
            <a:r>
              <a:rPr lang="zh-CN" altLang="en-US" sz="2800"/>
              <a:t>在</a:t>
            </a:r>
            <a:r>
              <a:rPr lang="zh-CN" altLang="en-US" sz="2800" b="1"/>
              <a:t>任何情况</a:t>
            </a:r>
            <a:r>
              <a:rPr lang="zh-CN" altLang="en-US" sz="2800"/>
              <a:t>下都具有惯性，惯性是物体的一种固有属性。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88240" y="3683347"/>
            <a:ext cx="295322" cy="210471"/>
            <a:chOff x="435463" y="1226414"/>
            <a:chExt cx="295380" cy="210512"/>
          </a:xfrm>
        </p:grpSpPr>
        <p:sp>
          <p:nvSpPr>
            <p:cNvPr id="9" name="矩形 8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5610" y="803275"/>
            <a:ext cx="3926205" cy="294449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0927715" y="963295"/>
            <a:ext cx="49847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运动中的篮球</a:t>
            </a:r>
          </a:p>
        </p:txBody>
      </p:sp>
      <p:pic>
        <p:nvPicPr>
          <p:cNvPr id="13" name="https://photo-static-api.fotomore.com/creative/vcg/400/version23/VCG4183646766.jpg" descr="塞杜姆·摩根亚努姆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5610" y="3747770"/>
            <a:ext cx="3952875" cy="280733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0953115" y="4029075"/>
            <a:ext cx="539750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静止的花盆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993775" y="2430145"/>
            <a:ext cx="2201545" cy="2231390"/>
            <a:chOff x="1565" y="3827"/>
            <a:chExt cx="3467" cy="3514"/>
          </a:xfrm>
        </p:grpSpPr>
        <p:sp>
          <p:nvSpPr>
            <p:cNvPr id="17" name="圆角矩形 16"/>
            <p:cNvSpPr/>
            <p:nvPr/>
          </p:nvSpPr>
          <p:spPr>
            <a:xfrm>
              <a:off x="1565" y="6689"/>
              <a:ext cx="2274" cy="652"/>
            </a:xfrm>
            <a:prstGeom prst="roundRect">
              <a:avLst/>
            </a:prstGeom>
            <a:noFill/>
            <a:ln w="28575" cmpd="sng">
              <a:solidFill>
                <a:schemeClr val="accent6"/>
              </a:solidFill>
              <a:prstDash val="lgDash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圆角矩形标注 17"/>
            <p:cNvSpPr/>
            <p:nvPr/>
          </p:nvSpPr>
          <p:spPr>
            <a:xfrm>
              <a:off x="1768" y="3827"/>
              <a:ext cx="3264" cy="1362"/>
            </a:xfrm>
            <a:prstGeom prst="wedgeRoundRectCallout">
              <a:avLst>
                <a:gd name="adj1" fmla="val -19454"/>
                <a:gd name="adj2" fmla="val 148898"/>
                <a:gd name="adj3" fmla="val 16667"/>
              </a:avLst>
            </a:prstGeom>
            <a:noFill/>
            <a:ln w="28575">
              <a:solidFill>
                <a:schemeClr val="accent6"/>
              </a:solidFill>
              <a:prstDash val="lg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r>
                <a:rPr lang="zh-CN" altLang="en-US" sz="2400">
                  <a:solidFill>
                    <a:schemeClr val="tx1"/>
                  </a:solidFill>
                </a:rPr>
                <a:t>所有的物体都具有惯性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740025" y="4236720"/>
            <a:ext cx="3378200" cy="2426335"/>
            <a:chOff x="4315" y="6672"/>
            <a:chExt cx="5320" cy="3821"/>
          </a:xfrm>
        </p:grpSpPr>
        <p:sp>
          <p:nvSpPr>
            <p:cNvPr id="22" name="圆角矩形 21"/>
            <p:cNvSpPr/>
            <p:nvPr/>
          </p:nvSpPr>
          <p:spPr>
            <a:xfrm>
              <a:off x="4315" y="6672"/>
              <a:ext cx="2393" cy="660"/>
            </a:xfrm>
            <a:prstGeom prst="roundRect">
              <a:avLst/>
            </a:prstGeom>
            <a:noFill/>
            <a:ln w="31750">
              <a:solidFill>
                <a:schemeClr val="accent4"/>
              </a:solidFill>
              <a:prstDash val="lgDash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圆角矩形标注 22"/>
            <p:cNvSpPr/>
            <p:nvPr/>
          </p:nvSpPr>
          <p:spPr>
            <a:xfrm>
              <a:off x="4899" y="8815"/>
              <a:ext cx="4737" cy="1679"/>
            </a:xfrm>
            <a:prstGeom prst="wedgeRoundRectCallout">
              <a:avLst>
                <a:gd name="adj1" fmla="val -26630"/>
                <a:gd name="adj2" fmla="val -133323"/>
                <a:gd name="adj3" fmla="val 16667"/>
              </a:avLst>
            </a:prstGeom>
            <a:noFill/>
            <a:ln w="31750">
              <a:solidFill>
                <a:schemeClr val="accent4"/>
              </a:solidFill>
              <a:prstDash val="lgDash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>
                  <a:solidFill>
                    <a:schemeClr val="tx1"/>
                  </a:solidFill>
                </a:rPr>
                <a:t>无论物体处于什么运动状态，是否受力，都具有惯性</a:t>
              </a: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44425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909320" y="1025525"/>
            <a:ext cx="120269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惯性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44425" y="1967577"/>
            <a:ext cx="295322" cy="210471"/>
            <a:chOff x="435463" y="1226414"/>
            <a:chExt cx="295380" cy="210512"/>
          </a:xfrm>
        </p:grpSpPr>
        <p:sp>
          <p:nvSpPr>
            <p:cNvPr id="15" name="矩形 14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909320" y="1811655"/>
            <a:ext cx="24993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/>
              <a:t>惯性的理解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44425" y="2722592"/>
            <a:ext cx="295322" cy="210471"/>
            <a:chOff x="435463" y="1226414"/>
            <a:chExt cx="295380" cy="210512"/>
          </a:xfrm>
        </p:grpSpPr>
        <p:sp>
          <p:nvSpPr>
            <p:cNvPr id="9" name="矩形 8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909320" y="2536190"/>
            <a:ext cx="400748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/>
              <a:t>惯性的大小：惯性的大小只与</a:t>
            </a:r>
            <a:r>
              <a:rPr lang="zh-CN" altLang="en-US" sz="2800" b="1"/>
              <a:t>物体的质量</a:t>
            </a:r>
            <a:r>
              <a:rPr lang="zh-CN" altLang="en-US" sz="2800"/>
              <a:t>有关，</a:t>
            </a:r>
            <a:r>
              <a:rPr lang="zh-CN" altLang="en-US" sz="2800" b="1"/>
              <a:t>质量越大，惯性越大</a:t>
            </a:r>
            <a:r>
              <a:rPr lang="zh-CN" altLang="en-US" sz="2800"/>
              <a:t>，物体运动状况越难改变，与物体的运动状态、受力情况无关。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4916170" y="1025525"/>
            <a:ext cx="6005830" cy="2349500"/>
            <a:chOff x="7742" y="1615"/>
            <a:chExt cx="9458" cy="370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38" y="1735"/>
              <a:ext cx="6362" cy="3580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7742" y="1615"/>
              <a:ext cx="3096" cy="37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运</a:t>
              </a:r>
              <a:r>
                <a: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-5</a:t>
              </a:r>
              <a:r>
                <a: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运输机最大起飞质量</a:t>
              </a:r>
              <a:r>
                <a: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5250kg</a:t>
              </a:r>
              <a:r>
                <a: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，降落时在跑道上滑行的距离约为</a:t>
              </a:r>
              <a:r>
                <a: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153m</a:t>
              </a:r>
              <a:r>
                <a: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。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916805" y="3375025"/>
            <a:ext cx="6187440" cy="2675890"/>
            <a:chOff x="7743" y="5315"/>
            <a:chExt cx="9744" cy="4214"/>
          </a:xfrm>
        </p:grpSpPr>
        <p:pic>
          <p:nvPicPr>
            <p:cNvPr id="13" name="https://docer-ks3.wpscdn.cn/picture/33906401/e76f5cab1a49173740df0cfbb09487b2_612.jpg" descr="Airplane landing to runway late eveni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43" y="5315"/>
              <a:ext cx="6362" cy="4214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14105" y="5315"/>
              <a:ext cx="3383" cy="421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空中客车</a:t>
              </a:r>
              <a:r>
                <a: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A380</a:t>
              </a:r>
              <a:r>
                <a: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型号客运飞机最大起飞质量为</a:t>
              </a:r>
              <a:r>
                <a: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575t</a:t>
              </a:r>
              <a:r>
                <a: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，降落时在跑道上滑行的距离约为</a:t>
              </a:r>
              <a:r>
                <a:rPr lang="en-US" altLang="zh-CN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2000m</a:t>
              </a:r>
              <a:r>
                <a:rPr lang="zh-CN" altLang="en-US" sz="24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。</a:t>
              </a: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44425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909320" y="1025525"/>
            <a:ext cx="120269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惯性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44425" y="1967577"/>
            <a:ext cx="295322" cy="210471"/>
            <a:chOff x="435463" y="1226414"/>
            <a:chExt cx="295380" cy="210512"/>
          </a:xfrm>
        </p:grpSpPr>
        <p:sp>
          <p:nvSpPr>
            <p:cNvPr id="15" name="矩形 14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909320" y="1811655"/>
            <a:ext cx="24993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/>
              <a:t>惯性的理解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09320" y="2418715"/>
            <a:ext cx="4413885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/>
              <a:t>惯性与力：</a:t>
            </a:r>
          </a:p>
          <a:p>
            <a:pPr>
              <a:lnSpc>
                <a:spcPct val="150000"/>
              </a:lnSpc>
            </a:pPr>
            <a:r>
              <a:rPr lang="zh-CN" altLang="en-US" sz="2800"/>
              <a:t>惯性不是力，不能说</a:t>
            </a:r>
            <a:r>
              <a:rPr lang="en-US" altLang="zh-CN" sz="2800"/>
              <a:t>“</a:t>
            </a:r>
            <a:r>
              <a:rPr lang="zh-CN" altLang="en-US" sz="2800"/>
              <a:t>惯性力</a:t>
            </a:r>
            <a:r>
              <a:rPr lang="en-US" altLang="zh-CN" sz="2800"/>
              <a:t>”“</a:t>
            </a:r>
            <a:r>
              <a:rPr lang="zh-CN" altLang="en-US" sz="2800"/>
              <a:t>受到惯性</a:t>
            </a:r>
            <a:r>
              <a:rPr lang="en-US" altLang="zh-CN" sz="2800"/>
              <a:t>”</a:t>
            </a:r>
            <a:r>
              <a:rPr lang="zh-CN" altLang="en-US" sz="2800"/>
              <a:t>或</a:t>
            </a:r>
            <a:r>
              <a:rPr lang="en-US" altLang="zh-CN" sz="2800"/>
              <a:t>“</a:t>
            </a:r>
            <a:r>
              <a:rPr lang="zh-CN" altLang="en-US" sz="2800"/>
              <a:t>惯性的作用</a:t>
            </a:r>
            <a:r>
              <a:rPr lang="en-US" altLang="zh-CN" sz="2800"/>
              <a:t>”</a:t>
            </a:r>
            <a:r>
              <a:rPr lang="zh-CN" altLang="en-US" sz="2800"/>
              <a:t>等，在描述中我们应该说</a:t>
            </a:r>
            <a:r>
              <a:rPr lang="en-US" altLang="zh-CN" sz="2800" b="1"/>
              <a:t>“</a:t>
            </a:r>
            <a:r>
              <a:rPr lang="zh-CN" altLang="en-US" sz="2800" b="1"/>
              <a:t>由于惯性</a:t>
            </a:r>
            <a:r>
              <a:rPr lang="en-US" altLang="zh-CN" sz="2800" b="1"/>
              <a:t>”“</a:t>
            </a:r>
            <a:r>
              <a:rPr lang="zh-CN" altLang="en-US" sz="2800" b="1"/>
              <a:t>具有惯性</a:t>
            </a:r>
            <a:r>
              <a:rPr lang="en-US" altLang="zh-CN" sz="2800" b="1"/>
              <a:t>”</a:t>
            </a:r>
            <a:r>
              <a:rPr lang="zh-CN" altLang="en-US" sz="2800"/>
              <a:t>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85700" y="2784822"/>
            <a:ext cx="295322" cy="210471"/>
            <a:chOff x="435463" y="1226414"/>
            <a:chExt cx="295380" cy="210512"/>
          </a:xfrm>
        </p:grpSpPr>
        <p:sp>
          <p:nvSpPr>
            <p:cNvPr id="9" name="矩形 8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https://docer-ks3.wpscdn.cn/picture/202603916/845418497ea934f3642753519554a4be_612.jpg" descr="飞翔是一种如此强大的感觉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4165" y="1609090"/>
            <a:ext cx="6518910" cy="431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44425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909320" y="1025525"/>
            <a:ext cx="120269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惯性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44425" y="1967577"/>
            <a:ext cx="295322" cy="210471"/>
            <a:chOff x="435463" y="1226414"/>
            <a:chExt cx="295380" cy="210512"/>
          </a:xfrm>
        </p:grpSpPr>
        <p:sp>
          <p:nvSpPr>
            <p:cNvPr id="15" name="矩形 14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909320" y="1811655"/>
            <a:ext cx="24993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/>
              <a:t>生活中的惯性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380" y="2858135"/>
            <a:ext cx="4638675" cy="20878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82370" y="5139690"/>
            <a:ext cx="429069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汽车突然刹车时，乘客的脚已随车慢下来，而身体的上部由于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惯性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要保持原来的运动状态，因此身体会前倾。</a:t>
            </a:r>
          </a:p>
        </p:txBody>
      </p:sp>
      <p:pic>
        <p:nvPicPr>
          <p:cNvPr id="104" name="图片 103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58330" y="2655570"/>
            <a:ext cx="3785870" cy="22720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6837045" y="5139690"/>
            <a:ext cx="436118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当汽车突然开动时，乘客的脚已随车开始运动，而身体的上部由于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惯性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要保持原来静止的状态，因此身体会向后仰。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840480" y="2193290"/>
            <a:ext cx="4684395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2800" b="1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请利用惯性解释下列现象。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44425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909320" y="1025525"/>
            <a:ext cx="120269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惯性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44425" y="1967577"/>
            <a:ext cx="295322" cy="210471"/>
            <a:chOff x="435463" y="1226414"/>
            <a:chExt cx="295380" cy="210512"/>
          </a:xfrm>
        </p:grpSpPr>
        <p:sp>
          <p:nvSpPr>
            <p:cNvPr id="15" name="矩形 14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909320" y="1811655"/>
            <a:ext cx="24993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/>
              <a:t>生活中的惯性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5745" y="2716530"/>
            <a:ext cx="4210050" cy="23653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595745" y="5327015"/>
            <a:ext cx="41897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用力抖动雨伞时，由于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惯性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伞布上的水滴会与伞布分离，因此抖动雨伞可以使伞布变干。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840480" y="2193290"/>
            <a:ext cx="4684395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2800" b="1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请利用惯性解释下列现象。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241425" y="5327015"/>
            <a:ext cx="429514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拍打被子时，被子上的灰尘由于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惯性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会停留在原处，因此拍打被子时，灰尘会与被子分离。</a:t>
            </a:r>
          </a:p>
        </p:txBody>
      </p:sp>
      <p:pic>
        <p:nvPicPr>
          <p:cNvPr id="16" name="图片 15"/>
          <p:cNvPicPr/>
          <p:nvPr/>
        </p:nvPicPr>
        <p:blipFill>
          <a:blip r:embed="rId5"/>
          <a:stretch>
            <a:fillRect/>
          </a:stretch>
        </p:blipFill>
        <p:spPr>
          <a:xfrm>
            <a:off x="1354455" y="2716530"/>
            <a:ext cx="4069080" cy="23641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44425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909320" y="1025525"/>
            <a:ext cx="250317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惯性的利用</a:t>
            </a:r>
          </a:p>
        </p:txBody>
      </p:sp>
      <p:pic>
        <p:nvPicPr>
          <p:cNvPr id="5" name="图片 4" descr="8-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170" y="1725930"/>
            <a:ext cx="3216910" cy="281876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271270" y="4817745"/>
            <a:ext cx="466407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锤子的锤头松了，将手柄的下端撞击石头或树墩会停止运动，而锤头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由于惯性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会继续向下运动。这样，锤头就被套紧了。</a:t>
            </a:r>
          </a:p>
        </p:txBody>
      </p:sp>
      <p:pic>
        <p:nvPicPr>
          <p:cNvPr id="3" name="https://docer-ks3.wpscdn.cn/picture/50718326/f63eacae7620caf9c455be616b2437ad_612.jpg" descr="woman long jump isolated silhouette"/>
          <p:cNvPicPr>
            <a:picLocks noChangeAspect="1"/>
          </p:cNvPicPr>
          <p:nvPr/>
        </p:nvPicPr>
        <p:blipFill>
          <a:blip r:embed="rId4"/>
          <a:srcRect l="4219" r="9889"/>
          <a:stretch>
            <a:fillRect/>
          </a:stretch>
        </p:blipFill>
        <p:spPr>
          <a:xfrm>
            <a:off x="7153275" y="3429000"/>
            <a:ext cx="3232150" cy="281813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543675" y="2023110"/>
            <a:ext cx="44519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跳远运动员助跑后飞身一跃，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靠自身的惯性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，能在空中继续向前运动一段，以提高跳远成绩。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44425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909320" y="1025525"/>
            <a:ext cx="250317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惯性的危害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76175" y="1810732"/>
            <a:ext cx="295322" cy="210471"/>
            <a:chOff x="435463" y="1226414"/>
            <a:chExt cx="295380" cy="210512"/>
          </a:xfrm>
        </p:grpSpPr>
        <p:sp>
          <p:nvSpPr>
            <p:cNvPr id="9" name="矩形 8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899795" y="1699895"/>
            <a:ext cx="70173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惯性有时候也会给人们带来危害，需要防范。</a:t>
            </a:r>
          </a:p>
        </p:txBody>
      </p:sp>
      <p:pic>
        <p:nvPicPr>
          <p:cNvPr id="12" name="https://docer-ks3.wpscdn.cn/picture/108105877/2e2a3c7a02ec7c7265c8e96b8bf1d6bb_612.jpg" descr="自动驾驶时男性系安全带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575" y="2446655"/>
            <a:ext cx="4067810" cy="305117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171575" y="5586095"/>
            <a:ext cx="40640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乘坐汽车时，驾乘人员</a:t>
            </a:r>
          </a:p>
          <a:p>
            <a:pPr algn="ctr"/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必须系上安全带。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6037580" y="2468880"/>
            <a:ext cx="5503545" cy="3030220"/>
            <a:chOff x="9508" y="4382"/>
            <a:chExt cx="8667" cy="4772"/>
          </a:xfrm>
        </p:grpSpPr>
        <p:pic>
          <p:nvPicPr>
            <p:cNvPr id="14" name="https://docer-ks3.wpscdn.cn/picture/197522166/ca984051dd9132ec255e804e557b9239_612.jpg" descr="冬天路上的卡车"/>
            <p:cNvPicPr>
              <a:picLocks noChangeAspect="1"/>
            </p:cNvPicPr>
            <p:nvPr/>
          </p:nvPicPr>
          <p:blipFill>
            <a:blip r:embed="rId4"/>
            <a:srcRect l="13162" t="7176" r="26226" b="6898"/>
            <a:stretch>
              <a:fillRect/>
            </a:stretch>
          </p:blipFill>
          <p:spPr>
            <a:xfrm>
              <a:off x="9508" y="4382"/>
              <a:ext cx="4971" cy="4770"/>
            </a:xfrm>
            <a:prstGeom prst="rect">
              <a:avLst/>
            </a:prstGeom>
          </p:spPr>
        </p:pic>
        <p:pic>
          <p:nvPicPr>
            <p:cNvPr id="15" name="https://docer-ks3.wpscdn.cn/picture/30579318/14c442fda63a5e398282bb60ed58d0e2_612.jpg" descr="bus on asphalt in the evening on sunset"/>
            <p:cNvPicPr>
              <a:picLocks noChangeAspect="1"/>
            </p:cNvPicPr>
            <p:nvPr/>
          </p:nvPicPr>
          <p:blipFill>
            <a:blip r:embed="rId5"/>
            <a:srcRect l="15173" t="22229" r="15294" b="14946"/>
            <a:stretch>
              <a:fillRect/>
            </a:stretch>
          </p:blipFill>
          <p:spPr>
            <a:xfrm>
              <a:off x="14479" y="4382"/>
              <a:ext cx="3696" cy="4773"/>
            </a:xfrm>
            <a:prstGeom prst="rect">
              <a:avLst/>
            </a:prstGeom>
          </p:spPr>
        </p:pic>
      </p:grpSp>
      <p:sp>
        <p:nvSpPr>
          <p:cNvPr id="17" name="文本框 16"/>
          <p:cNvSpPr txBox="1"/>
          <p:nvPr/>
        </p:nvSpPr>
        <p:spPr>
          <a:xfrm>
            <a:off x="6696710" y="5586095"/>
            <a:ext cx="40640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所有车辆严禁超载、</a:t>
            </a:r>
          </a:p>
          <a:p>
            <a:pPr algn="ctr"/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超员、超速行驶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909320" y="1625600"/>
            <a:ext cx="9239250" cy="1124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eaLnBrk="1" hangingPunct="1">
              <a:lnSpc>
                <a:spcPct val="120000"/>
              </a:lnSpc>
            </a:pPr>
            <a:r>
              <a:rPr lang="zh-CN" altLang="en-US" sz="2800">
                <a:latin typeface="黑体" panose="02010600030101010101" pitchFamily="49" charset="-122"/>
              </a:rPr>
              <a:t>为了防止汽车紧急刹车或突然碰撞时车内人员由于惯性而被撞伤，驾驶员和乘客必须按规定使用安全带!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44425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/>
          <p:cNvSpPr/>
          <p:nvPr/>
        </p:nvSpPr>
        <p:spPr>
          <a:xfrm>
            <a:off x="909320" y="1025525"/>
            <a:ext cx="250317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惯性的危害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76175" y="1810732"/>
            <a:ext cx="295322" cy="210471"/>
            <a:chOff x="435463" y="1226414"/>
            <a:chExt cx="295380" cy="210512"/>
          </a:xfrm>
        </p:grpSpPr>
        <p:sp>
          <p:nvSpPr>
            <p:cNvPr id="11" name="矩形 10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3" name="安全带的作用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12085" y="2893695"/>
            <a:ext cx="6767195" cy="38068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10" fill="hold" display="1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5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59535" y="1456690"/>
            <a:ext cx="877252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/>
              <a:t>1. [2024</a:t>
            </a:r>
            <a:r>
              <a:rPr lang="zh-CN" altLang="en-US" sz="2800"/>
              <a:t>安徽模拟</a:t>
            </a:r>
            <a:r>
              <a:rPr lang="en-US" altLang="zh-CN" sz="2800"/>
              <a:t>]</a:t>
            </a:r>
            <a:r>
              <a:rPr lang="zh-CN" altLang="en-US" sz="2800"/>
              <a:t>下列实例中，属于防止惯性带来危害的是（</a:t>
            </a:r>
            <a:r>
              <a:rPr lang="en-US" altLang="zh-CN" sz="2800"/>
              <a:t>	</a:t>
            </a:r>
            <a:r>
              <a:rPr lang="zh-CN" altLang="en-US" sz="2800"/>
              <a:t>）</a:t>
            </a:r>
          </a:p>
          <a:p>
            <a:pPr indent="457200">
              <a:lnSpc>
                <a:spcPct val="150000"/>
              </a:lnSpc>
            </a:pPr>
            <a:r>
              <a:rPr lang="en-US" altLang="zh-CN" sz="2800"/>
              <a:t>A</a:t>
            </a:r>
            <a:r>
              <a:rPr lang="zh-CN" altLang="en-US" sz="2800"/>
              <a:t>．拍打衣服，把灰尘拍掉</a:t>
            </a:r>
          </a:p>
          <a:p>
            <a:pPr indent="457200">
              <a:lnSpc>
                <a:spcPct val="150000"/>
              </a:lnSpc>
            </a:pPr>
            <a:r>
              <a:rPr lang="en-US" altLang="zh-CN" sz="2800"/>
              <a:t>B</a:t>
            </a:r>
            <a:r>
              <a:rPr lang="zh-CN" altLang="en-US" sz="2800"/>
              <a:t>．紧固锤头时撞击锤柄的下端</a:t>
            </a:r>
          </a:p>
          <a:p>
            <a:pPr indent="457200">
              <a:lnSpc>
                <a:spcPct val="150000"/>
              </a:lnSpc>
            </a:pPr>
            <a:r>
              <a:rPr lang="en-US" altLang="zh-CN" sz="2800"/>
              <a:t>C</a:t>
            </a:r>
            <a:r>
              <a:rPr lang="zh-CN" altLang="en-US" sz="2800"/>
              <a:t>．汽车驾驶员驾车时必须系安全带</a:t>
            </a:r>
          </a:p>
          <a:p>
            <a:pPr indent="457200">
              <a:lnSpc>
                <a:spcPct val="150000"/>
              </a:lnSpc>
            </a:pPr>
            <a:r>
              <a:rPr lang="en-US" altLang="zh-CN" sz="2800"/>
              <a:t>D</a:t>
            </a:r>
            <a:r>
              <a:rPr lang="zh-CN" altLang="en-US" sz="2800"/>
              <a:t>．弓箭手拉弓射箭时，离弦的箭会继续飞行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389505" y="2234565"/>
            <a:ext cx="10153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>
                <a:solidFill>
                  <a:srgbClr val="FF0000"/>
                </a:solidFill>
              </a:rPr>
              <a:t>C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91870" y="836295"/>
            <a:ext cx="10081895" cy="5908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/>
              <a:t>2. [2024</a:t>
            </a:r>
            <a:r>
              <a:rPr lang="zh-CN" altLang="en-US" sz="2800"/>
              <a:t>安徽模拟</a:t>
            </a:r>
            <a:r>
              <a:rPr lang="en-US" altLang="zh-CN" sz="2800"/>
              <a:t>]</a:t>
            </a:r>
            <a:r>
              <a:rPr lang="zh-CN" altLang="en-US" sz="2800"/>
              <a:t>如图甲所示，汽车上配有安全带和头枕，图乙是某种情况下弹出的气囊，行驶时司机和乘客都必须系好安全带。当向前行驶的汽车分别出现突然加速、紧急刹车或撞车这三种状况时，对乘车人员起主要保护作用的分别是（</a:t>
            </a:r>
            <a:r>
              <a:rPr lang="en-US" altLang="zh-CN" sz="2800"/>
              <a:t>		</a:t>
            </a:r>
            <a:r>
              <a:rPr lang="zh-CN" altLang="en-US" sz="2800"/>
              <a:t>）</a:t>
            </a:r>
          </a:p>
          <a:p>
            <a:pPr>
              <a:lnSpc>
                <a:spcPct val="150000"/>
              </a:lnSpc>
            </a:pPr>
            <a:endParaRPr lang="en-US" altLang="zh-CN" sz="2800"/>
          </a:p>
          <a:p>
            <a:pPr>
              <a:lnSpc>
                <a:spcPct val="150000"/>
              </a:lnSpc>
            </a:pPr>
            <a:endParaRPr lang="en-US" altLang="zh-CN" sz="2800"/>
          </a:p>
          <a:p>
            <a:pPr>
              <a:lnSpc>
                <a:spcPct val="150000"/>
              </a:lnSpc>
            </a:pPr>
            <a:endParaRPr lang="en-US" altLang="zh-CN" sz="2800"/>
          </a:p>
          <a:p>
            <a:pPr indent="457200">
              <a:lnSpc>
                <a:spcPct val="150000"/>
              </a:lnSpc>
            </a:pPr>
            <a:r>
              <a:rPr lang="en-US" altLang="zh-CN" sz="2800"/>
              <a:t>A</a:t>
            </a:r>
            <a:r>
              <a:rPr lang="zh-CN" altLang="en-US" sz="2800"/>
              <a:t>．头枕、安全带、气囊</a:t>
            </a:r>
            <a:r>
              <a:rPr lang="en-US" altLang="zh-CN" sz="2800"/>
              <a:t>		B</a:t>
            </a:r>
            <a:r>
              <a:rPr lang="zh-CN" altLang="en-US" sz="2800"/>
              <a:t>．气囊、安全带、安全带</a:t>
            </a:r>
          </a:p>
          <a:p>
            <a:pPr indent="457200">
              <a:lnSpc>
                <a:spcPct val="150000"/>
              </a:lnSpc>
            </a:pPr>
            <a:r>
              <a:rPr lang="en-US" altLang="zh-CN" sz="2800"/>
              <a:t>C</a:t>
            </a:r>
            <a:r>
              <a:rPr lang="zh-CN" altLang="en-US" sz="2800"/>
              <a:t>．头枕、气囊、安全带</a:t>
            </a:r>
            <a:r>
              <a:rPr lang="en-US" altLang="zh-CN" sz="2800"/>
              <a:t>		D</a:t>
            </a:r>
            <a:r>
              <a:rPr lang="zh-CN" altLang="en-US" sz="2800"/>
              <a:t>．头枕、头枕、气囊</a:t>
            </a:r>
          </a:p>
        </p:txBody>
      </p:sp>
      <p:pic>
        <p:nvPicPr>
          <p:cNvPr id="10" name="图片 10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4710" y="3429000"/>
            <a:ext cx="5734685" cy="20307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129395" y="2898775"/>
            <a:ext cx="12242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>
                <a:solidFill>
                  <a:srgbClr val="FF0000"/>
                </a:solidFill>
              </a:rPr>
              <a:t>A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87730" y="1308100"/>
            <a:ext cx="1043305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/>
              <a:t>3. </a:t>
            </a:r>
            <a:r>
              <a:rPr lang="zh-CN" altLang="en-US" sz="2800"/>
              <a:t>如图所示，小车在水平路面上向右行驶，车顶有一细线悬挂着一小球。当出现图甲的情况时，小车正在向右做</a:t>
            </a:r>
            <a:r>
              <a:rPr lang="en-US" altLang="zh-CN" sz="2800"/>
              <a:t>______</a:t>
            </a:r>
            <a:r>
              <a:rPr lang="zh-CN" altLang="en-US" sz="2800"/>
              <a:t>运动；当出现图乙的情况时，小车正在向右做</a:t>
            </a:r>
            <a:r>
              <a:rPr lang="en-US" altLang="zh-CN" sz="2800"/>
              <a:t>______</a:t>
            </a:r>
            <a:r>
              <a:rPr lang="zh-CN" altLang="en-US" sz="2800"/>
              <a:t>运动；当出现图丙的情况时，小车正在向右做</a:t>
            </a:r>
            <a:r>
              <a:rPr lang="en-US" altLang="zh-CN" sz="2800"/>
              <a:t>______</a:t>
            </a:r>
            <a:r>
              <a:rPr lang="zh-CN" altLang="en-US" sz="2800"/>
              <a:t>运动。（均选填</a:t>
            </a:r>
            <a:r>
              <a:rPr lang="en-US" altLang="zh-CN" sz="2800"/>
              <a:t>“</a:t>
            </a:r>
            <a:r>
              <a:rPr lang="zh-CN" altLang="en-US" sz="2800"/>
              <a:t>加速</a:t>
            </a:r>
            <a:r>
              <a:rPr lang="en-US" altLang="zh-CN" sz="2800"/>
              <a:t>”“</a:t>
            </a:r>
            <a:r>
              <a:rPr lang="zh-CN" altLang="en-US" sz="2800"/>
              <a:t>减速</a:t>
            </a:r>
            <a:r>
              <a:rPr lang="en-US" altLang="zh-CN" sz="2800"/>
              <a:t>”</a:t>
            </a:r>
            <a:r>
              <a:rPr lang="zh-CN" altLang="en-US" sz="2800"/>
              <a:t>或</a:t>
            </a:r>
            <a:r>
              <a:rPr lang="en-US" altLang="zh-CN" sz="2800"/>
              <a:t>“</a:t>
            </a:r>
            <a:r>
              <a:rPr lang="zh-CN" altLang="en-US" sz="2800"/>
              <a:t>匀速</a:t>
            </a:r>
            <a:r>
              <a:rPr lang="en-US" altLang="zh-CN" sz="2800"/>
              <a:t>”</a:t>
            </a:r>
            <a:r>
              <a:rPr lang="zh-CN" altLang="en-US" sz="2800"/>
              <a:t>）</a:t>
            </a:r>
          </a:p>
        </p:txBody>
      </p:sp>
      <p:pic>
        <p:nvPicPr>
          <p:cNvPr id="14" name="图片 14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630" y="4234180"/>
            <a:ext cx="7029450" cy="15271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448675" y="2042795"/>
            <a:ext cx="1075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rgbClr val="FF0000"/>
                </a:solidFill>
              </a:rPr>
              <a:t>匀速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697345" y="2730500"/>
            <a:ext cx="1075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rgbClr val="FF0000"/>
                </a:solidFill>
              </a:rPr>
              <a:t>加速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816475" y="3314065"/>
            <a:ext cx="1075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rgbClr val="FF0000"/>
                </a:solidFill>
              </a:rPr>
              <a:t>减速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5298440" y="1401445"/>
            <a:ext cx="1005840" cy="52197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定义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1093470" y="2683510"/>
            <a:ext cx="716280" cy="2376805"/>
          </a:xfrm>
          <a:prstGeom prst="roundRect">
            <a:avLst/>
          </a:prstGeom>
          <a:solidFill>
            <a:srgbClr val="036E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/>
              <a:t>惯性</a:t>
            </a:r>
          </a:p>
        </p:txBody>
      </p:sp>
      <p:sp>
        <p:nvSpPr>
          <p:cNvPr id="14" name="左大括号 13"/>
          <p:cNvSpPr/>
          <p:nvPr/>
        </p:nvSpPr>
        <p:spPr>
          <a:xfrm>
            <a:off x="1986915" y="2442845"/>
            <a:ext cx="906145" cy="2858770"/>
          </a:xfrm>
          <a:prstGeom prst="leftBrac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左大括号 7"/>
          <p:cNvSpPr/>
          <p:nvPr/>
        </p:nvSpPr>
        <p:spPr>
          <a:xfrm>
            <a:off x="4325620" y="1658620"/>
            <a:ext cx="876935" cy="1568450"/>
          </a:xfrm>
          <a:prstGeom prst="leftBrace">
            <a:avLst/>
          </a:prstGeom>
          <a:noFill/>
          <a:ln w="28575">
            <a:solidFill>
              <a:srgbClr val="036EB8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BDD7EE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                              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034030" y="4954270"/>
            <a:ext cx="2486660" cy="578444"/>
          </a:xfrm>
          <a:prstGeom prst="round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生活中的惯性</a:t>
            </a:r>
          </a:p>
        </p:txBody>
      </p:sp>
      <p:sp>
        <p:nvSpPr>
          <p:cNvPr id="6" name="左大括号 5"/>
          <p:cNvSpPr/>
          <p:nvPr/>
        </p:nvSpPr>
        <p:spPr>
          <a:xfrm>
            <a:off x="5786755" y="4440555"/>
            <a:ext cx="718820" cy="1647825"/>
          </a:xfrm>
          <a:prstGeom prst="leftBrace">
            <a:avLst/>
          </a:prstGeom>
          <a:noFill/>
          <a:ln w="28575">
            <a:solidFill>
              <a:srgbClr val="036EB8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BDD7EE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298440" y="2205355"/>
            <a:ext cx="1745615" cy="52197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惯性定律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665595" y="4173855"/>
            <a:ext cx="2041525" cy="52197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惯性的利用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298440" y="3009265"/>
            <a:ext cx="1998980" cy="52197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惯性的理解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663690" y="5800725"/>
            <a:ext cx="2851785" cy="52197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防止惯性的危害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037840" y="2148840"/>
            <a:ext cx="1069340" cy="578450"/>
          </a:xfrm>
          <a:prstGeom prst="round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惯性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8" grpId="0" bldLvl="0" animBg="1"/>
      <p:bldP spid="3" grpId="0" bldLvl="0" animBg="1"/>
      <p:bldP spid="6" grpId="0" bldLvl="0" animBg="1"/>
      <p:bldP spid="4" grpId="0" bldLvl="0" animBg="1"/>
      <p:bldP spid="7" grpId="0" bldLvl="0" animBg="1"/>
      <p:bldP spid="10" grpId="0" bldLvl="0" animBg="1"/>
      <p:bldP spid="9" grpId="0" bldLvl="0" animBg="1"/>
      <p:bldP spid="5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_RECORD_KEY" val="{&quot;10&quot;:[4521269,50032552],&quot;19&quot;:[20345612],&quot;65&quot;:[20205081]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4521269],&quot;65&quot;:[20205081]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9&quot;:[20345612],&quot;65&quot;:[20205081]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50032552],&quot;65&quot;:[20205081]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木牍原创课件-封面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木牍原创课件-目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字体">
      <a:majorFont>
        <a:latin typeface="Arial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木牍原创课件-内文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字体">
      <a:majorFont>
        <a:latin typeface="Arial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1011</Words>
  <Application>Microsoft Office PowerPoint</Application>
  <PresentationFormat>宽屏</PresentationFormat>
  <Paragraphs>90</Paragraphs>
  <Slides>21</Slides>
  <Notes>2</Notes>
  <HiddenSlides>0</HiddenSlides>
  <MMClips>3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Calibri</vt:lpstr>
      <vt:lpstr>Cambria Math</vt:lpstr>
      <vt:lpstr>微软雅黑</vt:lpstr>
      <vt:lpstr>Times New Roman</vt:lpstr>
      <vt:lpstr>Arial</vt:lpstr>
      <vt:lpstr>黑体</vt:lpstr>
      <vt:lpstr>宋体</vt:lpstr>
      <vt:lpstr>木牍原创课件-封面</vt:lpstr>
      <vt:lpstr>木牍原创课件-目录</vt:lpstr>
      <vt:lpstr>木牍原创课件-内文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>Administrator</cp:lastModifiedBy>
  <cp:revision>1</cp:revision>
  <dcterms:created xsi:type="dcterms:W3CDTF">2019-06-19T02:08:00Z</dcterms:created>
  <dcterms:modified xsi:type="dcterms:W3CDTF">2025-03-12T13:10:49Z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2052-12.1.0.19770</vt:lpwstr>
  </property>
  <property fmtid="{D5CDD505-2E9C-101B-9397-08002B2CF9AE}" pid="3" name="ICV">
    <vt:lpwstr>BDCA6CC7CC9A40ECAF8CDAC1377E0517_11</vt:lpwstr>
  </property>
</Properties>
</file>