
<file path=[Content_Types].xml><?xml version="1.0" encoding="utf-8"?>
<Types xmlns="http://schemas.openxmlformats.org/package/2006/content-types">
  <Default Extension="fntdata" ContentType="application/x-fontdata"/>
  <Default Extension="GIF" ContentType="image/gi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52" r:id="rId2"/>
    <p:sldMasterId id="2147483655" r:id="rId3"/>
  </p:sldMasterIdLst>
  <p:notesMasterIdLst>
    <p:notesMasterId r:id="rId27"/>
  </p:notesMasterIdLst>
  <p:handoutMasterIdLst>
    <p:handoutMasterId r:id="rId28"/>
  </p:handoutMasterIdLst>
  <p:sldIdLst>
    <p:sldId id="256" r:id="rId4"/>
    <p:sldId id="257" r:id="rId5"/>
    <p:sldId id="258" r:id="rId6"/>
    <p:sldId id="259" r:id="rId7"/>
    <p:sldId id="260" r:id="rId8"/>
    <p:sldId id="261" r:id="rId9"/>
    <p:sldId id="262" r:id="rId10"/>
    <p:sldId id="263" r:id="rId11"/>
    <p:sldId id="264" r:id="rId12"/>
    <p:sldId id="269" r:id="rId13"/>
    <p:sldId id="265" r:id="rId14"/>
    <p:sldId id="266" r:id="rId15"/>
    <p:sldId id="268" r:id="rId16"/>
    <p:sldId id="267" r:id="rId17"/>
    <p:sldId id="270" r:id="rId18"/>
    <p:sldId id="271" r:id="rId19"/>
    <p:sldId id="272" r:id="rId20"/>
    <p:sldId id="274" r:id="rId21"/>
    <p:sldId id="275" r:id="rId22"/>
    <p:sldId id="277" r:id="rId23"/>
    <p:sldId id="273" r:id="rId24"/>
    <p:sldId id="278" r:id="rId25"/>
    <p:sldId id="280" r:id="rId26"/>
  </p:sldIdLst>
  <p:sldSz cx="12192000" cy="6858000"/>
  <p:notesSz cx="6858000" cy="9144000"/>
  <p:embeddedFontLst>
    <p:embeddedFont>
      <p:font typeface="Cambria Math" panose="02040503050406030204" pitchFamily="18" charset="0"/>
      <p:regular r:id="rId29"/>
    </p:embeddedFont>
    <p:embeddedFont>
      <p:font typeface="微软雅黑" panose="020B0503020204020204" pitchFamily="34" charset="-122"/>
      <p:regular r:id="rId30"/>
      <p:bold r:id="rId31"/>
    </p:embeddedFont>
  </p:embeddedFontLst>
  <p:custDataLst>
    <p:tags r:id="rId3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26" userDrawn="1">
          <p15:clr>
            <a:srgbClr val="A4A3A4"/>
          </p15:clr>
        </p15:guide>
        <p15:guide id="2" pos="380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 id="5" name="作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DCDC"/>
    <a:srgbClr val="F0F0F0"/>
    <a:srgbClr val="E6E6E6"/>
    <a:srgbClr val="C8C8C8"/>
    <a:srgbClr val="FAFAFA"/>
    <a:srgbClr val="BEBE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78" autoAdjust="0"/>
    <p:restoredTop sz="94660"/>
  </p:normalViewPr>
  <p:slideViewPr>
    <p:cSldViewPr snapToGrid="0" showGuides="1">
      <p:cViewPr varScale="1">
        <p:scale>
          <a:sx n="86" d="100"/>
          <a:sy n="86" d="100"/>
        </p:scale>
        <p:origin x="614" y="72"/>
      </p:cViewPr>
      <p:guideLst>
        <p:guide orient="horz" pos="2126"/>
        <p:guide pos="3809"/>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handoutMaster" Target="handoutMasters/handoutMaster1.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notesMaster" Target="notesMasters/notesMaster1.xml"/><Relationship Id="rId30" Type="http://schemas.openxmlformats.org/officeDocument/2006/relationships/font" Target="fonts/font2.fntdata"/><Relationship Id="rId35" Type="http://schemas.openxmlformats.org/officeDocument/2006/relationships/viewProps" Target="viewProps.xml"/><Relationship Id="rId8" Type="http://schemas.openxmlformats.org/officeDocument/2006/relationships/slide" Target="slides/slide5.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2025/3/12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2025/3/12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木牍原创课件-封面">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63DB197-84B0-484E-9C0F-88358ECCB797}" type="datetimeFigureOut">
              <a:rPr lang="zh-CN" altLang="en-US" smtClean="0"/>
              <a:t>2025/3/12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木牍原创课件-目录">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木牍原创课件-前言">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2" name="文本框 1"/>
          <p:cNvSpPr txBox="1"/>
          <p:nvPr userDrawn="1"/>
        </p:nvSpPr>
        <p:spPr>
          <a:xfrm>
            <a:off x="467982" y="28888"/>
            <a:ext cx="1398117" cy="542925"/>
          </a:xfrm>
          <a:prstGeom prst="rect">
            <a:avLst/>
          </a:prstGeom>
          <a:noFill/>
        </p:spPr>
        <p:txBody>
          <a:bodyPr wrap="square" rtlCol="0">
            <a:spAutoFit/>
          </a:bodyPr>
          <a:lstStyle/>
          <a:p>
            <a:pPr algn="ctr"/>
            <a:r>
              <a:rPr lang="zh-CN" altLang="en-US" sz="2935" b="1">
                <a:solidFill>
                  <a:schemeClr val="bg1"/>
                </a:solidFill>
              </a:rPr>
              <a:t>前</a:t>
            </a:r>
            <a:r>
              <a:rPr lang="en-US" altLang="zh-CN" sz="2935" b="1">
                <a:solidFill>
                  <a:schemeClr val="bg1"/>
                </a:solidFill>
              </a:rPr>
              <a:t>  </a:t>
            </a:r>
            <a:r>
              <a:rPr lang="zh-CN" altLang="en-US" sz="2935" b="1">
                <a:solidFill>
                  <a:schemeClr val="bg1"/>
                </a:solidFill>
              </a:rPr>
              <a:t>言</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木牍原创课件-空白">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木牍原创课件-导入新课">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2" name="文本框 1"/>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导入新课</a:t>
            </a:r>
            <a:endParaRPr lang="en-US" altLang="zh-CN" sz="2935" b="1">
              <a:solidFill>
                <a:schemeClr val="bg1"/>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木牍原创课件-讲授新课">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讲授新课</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木牍原创课件-习题解析">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习题解析</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木牍原创课件-课堂小结">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sz="2935" b="1">
                <a:solidFill>
                  <a:schemeClr val="bg1"/>
                </a:solidFill>
              </a:rPr>
              <a:t>课堂小结</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木牍原创课件-课后作业">
    <p:bg>
      <p:bgPr>
        <a:blipFill rotWithShape="1">
          <a:blip r:embed="rId2">
            <a:alphaModFix amt="14000"/>
          </a:blip>
          <a:tile tx="0" ty="0" sx="100000" sy="100000" flip="none" algn="tl"/>
        </a:blipFill>
        <a:effectLst/>
      </p:bgPr>
    </p:bg>
    <p:spTree>
      <p:nvGrpSpPr>
        <p:cNvPr id="1" name=""/>
        <p:cNvGrpSpPr/>
        <p:nvPr/>
      </p:nvGrpSpPr>
      <p:grpSpPr>
        <a:xfrm>
          <a:off x="0" y="0"/>
          <a:ext cx="0" cy="0"/>
          <a:chOff x="0" y="0"/>
          <a:chExt cx="0" cy="0"/>
        </a:xfrm>
      </p:grpSpPr>
      <p:sp>
        <p:nvSpPr>
          <p:cNvPr id="3" name="文本框 2"/>
          <p:cNvSpPr txBox="1"/>
          <p:nvPr userDrawn="1"/>
        </p:nvSpPr>
        <p:spPr>
          <a:xfrm>
            <a:off x="-9907" y="28888"/>
            <a:ext cx="2343988" cy="542925"/>
          </a:xfrm>
          <a:prstGeom prst="rect">
            <a:avLst/>
          </a:prstGeom>
          <a:noFill/>
        </p:spPr>
        <p:txBody>
          <a:bodyPr wrap="square" rtlCol="0">
            <a:spAutoFit/>
          </a:bodyPr>
          <a:lstStyle/>
          <a:p>
            <a:pPr algn="ctr"/>
            <a:r>
              <a:rPr lang="zh-CN" altLang="en-US" sz="2935" b="1">
                <a:solidFill>
                  <a:schemeClr val="bg1"/>
                </a:solidFill>
              </a:rPr>
              <a:t>课后作业</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t>2025/3/12</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7" Type="http://schemas.openxmlformats.org/officeDocument/2006/relationships/image" Target="../media/image4.svg"/><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1.png"/><Relationship Id="rId4" Type="http://schemas.openxmlformats.org/officeDocument/2006/relationships/image" Target="../media/image2.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2.jpeg"/><Relationship Id="rId4" Type="http://schemas.openxmlformats.org/officeDocument/2006/relationships/slideLayout" Target="../slideLayouts/slideLayout9.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0" name="矩形 169"/>
          <p:cNvSpPr/>
          <p:nvPr userDrawn="1"/>
        </p:nvSpPr>
        <p:spPr>
          <a:xfrm>
            <a:off x="0" y="1303655"/>
            <a:ext cx="12192000" cy="4018280"/>
          </a:xfrm>
          <a:prstGeom prst="rect">
            <a:avLst/>
          </a:prstGeom>
          <a:solidFill>
            <a:srgbClr val="008D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50">
              <a:cs typeface="+mn-ea"/>
              <a:sym typeface="+mn-lt"/>
            </a:endParaRPr>
          </a:p>
        </p:txBody>
      </p:sp>
      <p:pic>
        <p:nvPicPr>
          <p:cNvPr id="227" name="图片 226" descr="C:/Users/Administrator/Desktop/依据新课标编写-02.png依据新课标编写-02"/>
          <p:cNvPicPr>
            <a:picLocks noChangeAspect="1"/>
          </p:cNvPicPr>
          <p:nvPr userDrawn="1"/>
        </p:nvPicPr>
        <p:blipFill>
          <a:blip r:embed="rId5"/>
          <a:srcRect/>
          <a:stretch>
            <a:fillRect/>
          </a:stretch>
        </p:blipFill>
        <p:spPr>
          <a:xfrm>
            <a:off x="8703310" y="196850"/>
            <a:ext cx="2861310" cy="687705"/>
          </a:xfrm>
          <a:prstGeom prst="rect">
            <a:avLst/>
          </a:prstGeom>
        </p:spPr>
      </p:pic>
      <p:sp>
        <p:nvSpPr>
          <p:cNvPr id="242" name="文本框 241"/>
          <p:cNvSpPr txBox="1"/>
          <p:nvPr userDrawn="1"/>
        </p:nvSpPr>
        <p:spPr>
          <a:xfrm>
            <a:off x="7773670" y="5741035"/>
            <a:ext cx="1131570" cy="542925"/>
          </a:xfrm>
          <a:prstGeom prst="rect">
            <a:avLst/>
          </a:prstGeom>
          <a:noFill/>
        </p:spPr>
        <p:txBody>
          <a:bodyPr wrap="square" rtlCol="0">
            <a:spAutoFit/>
          </a:bodyPr>
          <a:lstStyle/>
          <a:p>
            <a:pPr algn="ctr"/>
            <a:r>
              <a:rPr lang="zh-CN" altLang="en-US" sz="2935" b="1" dirty="0">
                <a:solidFill>
                  <a:schemeClr val="tx1"/>
                </a:solidFill>
                <a:latin typeface="微软雅黑" panose="020B0503020204020204" charset="-122"/>
                <a:ea typeface="微软雅黑" panose="020B0503020204020204" charset="-122"/>
              </a:rPr>
              <a:t>物理</a:t>
            </a:r>
          </a:p>
        </p:txBody>
      </p:sp>
      <p:grpSp>
        <p:nvGrpSpPr>
          <p:cNvPr id="247" name="组合 246"/>
          <p:cNvGrpSpPr/>
          <p:nvPr userDrawn="1"/>
        </p:nvGrpSpPr>
        <p:grpSpPr>
          <a:xfrm>
            <a:off x="8838577" y="5773420"/>
            <a:ext cx="636061" cy="514985"/>
            <a:chOff x="3481" y="9087"/>
            <a:chExt cx="1042" cy="815"/>
          </a:xfrm>
        </p:grpSpPr>
        <p:sp>
          <p:nvSpPr>
            <p:cNvPr id="245" name="椭圆 244"/>
            <p:cNvSpPr/>
            <p:nvPr userDrawn="1"/>
          </p:nvSpPr>
          <p:spPr>
            <a:xfrm>
              <a:off x="3590" y="9087"/>
              <a:ext cx="815" cy="815"/>
            </a:xfrm>
            <a:prstGeom prst="ellipse">
              <a:avLst/>
            </a:prstGeom>
            <a:solidFill>
              <a:srgbClr val="008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5"/>
            </a:p>
          </p:txBody>
        </p:sp>
        <p:sp>
          <p:nvSpPr>
            <p:cNvPr id="246" name="文本框 245"/>
            <p:cNvSpPr txBox="1"/>
            <p:nvPr userDrawn="1"/>
          </p:nvSpPr>
          <p:spPr>
            <a:xfrm>
              <a:off x="3481" y="9175"/>
              <a:ext cx="1042" cy="682"/>
            </a:xfrm>
            <a:prstGeom prst="rect">
              <a:avLst/>
            </a:prstGeom>
            <a:noFill/>
          </p:spPr>
          <p:txBody>
            <a:bodyPr wrap="square" rtlCol="0">
              <a:spAutoFit/>
            </a:bodyPr>
            <a:lstStyle/>
            <a:p>
              <a:r>
                <a:rPr lang="en-US" altLang="zh-CN" sz="2205" b="1" dirty="0">
                  <a:solidFill>
                    <a:srgbClr val="FFFF00"/>
                  </a:solidFill>
                  <a:latin typeface="微软雅黑" panose="020B0503020204020204" charset="-122"/>
                  <a:ea typeface="微软雅黑" panose="020B0503020204020204" charset="-122"/>
                  <a:cs typeface="Times New Roman" panose="02020603050405020304" pitchFamily="18" charset="0"/>
                </a:rPr>
                <a:t>HK</a:t>
              </a:r>
            </a:p>
          </p:txBody>
        </p:sp>
      </p:grpSp>
      <p:sp>
        <p:nvSpPr>
          <p:cNvPr id="243" name="文本框 242"/>
          <p:cNvSpPr txBox="1"/>
          <p:nvPr userDrawn="1"/>
        </p:nvSpPr>
        <p:spPr>
          <a:xfrm>
            <a:off x="9469755" y="5741035"/>
            <a:ext cx="2279650" cy="542925"/>
          </a:xfrm>
          <a:prstGeom prst="rect">
            <a:avLst/>
          </a:prstGeom>
          <a:noFill/>
        </p:spPr>
        <p:txBody>
          <a:bodyPr wrap="square" rtlCol="0">
            <a:spAutoFit/>
          </a:bodyPr>
          <a:lstStyle/>
          <a:p>
            <a:r>
              <a:rPr lang="zh-CN" altLang="en-US" sz="2935" b="1" dirty="0">
                <a:solidFill>
                  <a:schemeClr val="tx1"/>
                </a:solidFill>
                <a:uFillTx/>
                <a:latin typeface="微软雅黑" panose="020B0503020204020204" charset="-122"/>
                <a:ea typeface="微软雅黑" panose="020B0503020204020204" charset="-122"/>
              </a:rPr>
              <a:t>八年级下册</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4">
            <a:alphaModFix amt="14000"/>
            <a:lum/>
          </a:blip>
          <a:srcRect/>
          <a:tile tx="0" ty="0" sx="100000" sy="100000" flip="none" algn="tl"/>
        </a:blipFill>
        <a:effectLst/>
      </p:bgPr>
    </p:bg>
    <p:spTree>
      <p:nvGrpSpPr>
        <p:cNvPr id="1" name=""/>
        <p:cNvGrpSpPr/>
        <p:nvPr/>
      </p:nvGrpSpPr>
      <p:grpSpPr>
        <a:xfrm>
          <a:off x="0" y="0"/>
          <a:ext cx="0" cy="0"/>
          <a:chOff x="0" y="0"/>
          <a:chExt cx="0" cy="0"/>
        </a:xfrm>
      </p:grpSpPr>
      <p:sp>
        <p:nvSpPr>
          <p:cNvPr id="17" name="矩形 16"/>
          <p:cNvSpPr/>
          <p:nvPr userDrawn="1"/>
        </p:nvSpPr>
        <p:spPr>
          <a:xfrm>
            <a:off x="635" y="0"/>
            <a:ext cx="1428115" cy="6858000"/>
          </a:xfrm>
          <a:prstGeom prst="rect">
            <a:avLst/>
          </a:prstGeom>
          <a:solidFill>
            <a:srgbClr val="008D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
        <p:nvSpPr>
          <p:cNvPr id="75" name="文本框 74"/>
          <p:cNvSpPr txBox="1"/>
          <p:nvPr userDrawn="1"/>
        </p:nvSpPr>
        <p:spPr>
          <a:xfrm>
            <a:off x="156210" y="1054735"/>
            <a:ext cx="1116965" cy="1108075"/>
          </a:xfrm>
          <a:prstGeom prst="rect">
            <a:avLst/>
          </a:prstGeom>
          <a:noFill/>
        </p:spPr>
        <p:txBody>
          <a:bodyPr wrap="square" rtlCol="0">
            <a:spAutoFit/>
          </a:bodyPr>
          <a:lstStyle/>
          <a:p>
            <a:r>
              <a:rPr lang="zh-CN" altLang="en-US" sz="6610" b="1" dirty="0">
                <a:solidFill>
                  <a:schemeClr val="bg1"/>
                </a:solidFill>
                <a:latin typeface="微软雅黑" panose="020B0503020204020204" charset="-122"/>
                <a:ea typeface="微软雅黑" panose="020B0503020204020204" charset="-122"/>
              </a:rPr>
              <a:t>目</a:t>
            </a:r>
          </a:p>
        </p:txBody>
      </p:sp>
      <p:sp>
        <p:nvSpPr>
          <p:cNvPr id="76" name="文本框 75"/>
          <p:cNvSpPr txBox="1"/>
          <p:nvPr userDrawn="1"/>
        </p:nvSpPr>
        <p:spPr>
          <a:xfrm>
            <a:off x="185420" y="2625090"/>
            <a:ext cx="1058545" cy="1108075"/>
          </a:xfrm>
          <a:prstGeom prst="rect">
            <a:avLst/>
          </a:prstGeom>
          <a:noFill/>
        </p:spPr>
        <p:txBody>
          <a:bodyPr wrap="square" rtlCol="0">
            <a:spAutoFit/>
          </a:bodyPr>
          <a:lstStyle/>
          <a:p>
            <a:r>
              <a:rPr lang="zh-CN" altLang="en-US" sz="6610" b="1" dirty="0">
                <a:solidFill>
                  <a:schemeClr val="bg1"/>
                </a:solidFill>
                <a:latin typeface="微软雅黑" panose="020B0503020204020204" charset="-122"/>
                <a:ea typeface="微软雅黑" panose="020B0503020204020204" charset="-122"/>
              </a:rPr>
              <a:t>录</a:t>
            </a:r>
          </a:p>
        </p:txBody>
      </p:sp>
      <p:pic>
        <p:nvPicPr>
          <p:cNvPr id="227" name="图片 226" descr="C:/Users/Administrator/Desktop/依据新课标编写-02.png依据新课标编写-02"/>
          <p:cNvPicPr>
            <a:picLocks noChangeAspect="1"/>
          </p:cNvPicPr>
          <p:nvPr userDrawn="1"/>
        </p:nvPicPr>
        <p:blipFill>
          <a:blip r:embed="rId5"/>
          <a:srcRect/>
          <a:stretch>
            <a:fillRect/>
          </a:stretch>
        </p:blipFill>
        <p:spPr>
          <a:xfrm>
            <a:off x="8703310" y="196850"/>
            <a:ext cx="2861310" cy="687705"/>
          </a:xfrm>
          <a:prstGeom prst="rect">
            <a:avLst/>
          </a:prstGeom>
        </p:spPr>
      </p:pic>
      <p:grpSp>
        <p:nvGrpSpPr>
          <p:cNvPr id="3" name="组合 2"/>
          <p:cNvGrpSpPr/>
          <p:nvPr userDrawn="1"/>
        </p:nvGrpSpPr>
        <p:grpSpPr>
          <a:xfrm>
            <a:off x="2756021" y="2327928"/>
            <a:ext cx="2936104" cy="607259"/>
            <a:chOff x="4408" y="1365"/>
            <a:chExt cx="5038" cy="1009"/>
          </a:xfrm>
        </p:grpSpPr>
        <p:sp>
          <p:nvSpPr>
            <p:cNvPr id="5" name="文本框 4"/>
            <p:cNvSpPr txBox="1"/>
            <p:nvPr userDrawn="1"/>
          </p:nvSpPr>
          <p:spPr>
            <a:xfrm>
              <a:off x="5966" y="1365"/>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导入新课</a:t>
              </a:r>
              <a:endParaRPr lang="en-US" altLang="zh-CN" sz="3120" b="1" u="none" baseline="0" dirty="0">
                <a:solidFill>
                  <a:srgbClr val="008DFF"/>
                </a:solidFill>
                <a:uFill>
                  <a:solidFill>
                    <a:srgbClr val="FE970E"/>
                  </a:solidFill>
                </a:uFill>
              </a:endParaRPr>
            </a:p>
          </p:txBody>
        </p:sp>
        <p:sp>
          <p:nvSpPr>
            <p:cNvPr id="4" name="文本框 3"/>
            <p:cNvSpPr txBox="1"/>
            <p:nvPr userDrawn="1"/>
          </p:nvSpPr>
          <p:spPr>
            <a:xfrm>
              <a:off x="4408" y="1425"/>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01</a:t>
              </a:r>
            </a:p>
          </p:txBody>
        </p:sp>
        <p:sp>
          <p:nvSpPr>
            <p:cNvPr id="6" name="矩形 5"/>
            <p:cNvSpPr/>
            <p:nvPr userDrawn="1"/>
          </p:nvSpPr>
          <p:spPr>
            <a:xfrm>
              <a:off x="5600" y="1564"/>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8" name="组合 7"/>
          <p:cNvGrpSpPr/>
          <p:nvPr userDrawn="1"/>
        </p:nvGrpSpPr>
        <p:grpSpPr>
          <a:xfrm>
            <a:off x="6464907" y="2345984"/>
            <a:ext cx="2936104" cy="571149"/>
            <a:chOff x="4408" y="2978"/>
            <a:chExt cx="5038" cy="949"/>
          </a:xfrm>
        </p:grpSpPr>
        <p:sp>
          <p:nvSpPr>
            <p:cNvPr id="10" name="文本框 9"/>
            <p:cNvSpPr txBox="1"/>
            <p:nvPr/>
          </p:nvSpPr>
          <p:spPr>
            <a:xfrm>
              <a:off x="5966" y="2978"/>
              <a:ext cx="3480" cy="949"/>
            </a:xfrm>
            <a:prstGeom prst="rect">
              <a:avLst/>
            </a:prstGeom>
            <a:noFill/>
          </p:spPr>
          <p:txBody>
            <a:bodyPr wrap="square" rtlCol="0">
              <a:spAutoFit/>
            </a:bodyPr>
            <a:lstStyle/>
            <a:p>
              <a:r>
                <a:rPr lang="zh-CN" sz="3120" b="1" u="none" baseline="0" dirty="0">
                  <a:solidFill>
                    <a:srgbClr val="008DFF"/>
                  </a:solidFill>
                  <a:uFill>
                    <a:solidFill>
                      <a:srgbClr val="FE970E"/>
                    </a:solidFill>
                  </a:uFill>
                </a:rPr>
                <a:t>讲授新课</a:t>
              </a:r>
            </a:p>
          </p:txBody>
        </p:sp>
        <p:sp>
          <p:nvSpPr>
            <p:cNvPr id="13" name="文本框 12"/>
            <p:cNvSpPr txBox="1"/>
            <p:nvPr userDrawn="1"/>
          </p:nvSpPr>
          <p:spPr>
            <a:xfrm>
              <a:off x="4408" y="2978"/>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02</a:t>
              </a:r>
            </a:p>
          </p:txBody>
        </p:sp>
        <p:sp>
          <p:nvSpPr>
            <p:cNvPr id="46" name="矩形 45"/>
            <p:cNvSpPr/>
            <p:nvPr userDrawn="1"/>
          </p:nvSpPr>
          <p:spPr>
            <a:xfrm>
              <a:off x="5600" y="3120"/>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14" name="组合 13"/>
          <p:cNvGrpSpPr/>
          <p:nvPr userDrawn="1"/>
        </p:nvGrpSpPr>
        <p:grpSpPr>
          <a:xfrm>
            <a:off x="2756021" y="3678464"/>
            <a:ext cx="2936104" cy="571149"/>
            <a:chOff x="4408" y="5262"/>
            <a:chExt cx="5038" cy="949"/>
          </a:xfrm>
        </p:grpSpPr>
        <p:sp>
          <p:nvSpPr>
            <p:cNvPr id="15" name="文本框 14"/>
            <p:cNvSpPr txBox="1"/>
            <p:nvPr/>
          </p:nvSpPr>
          <p:spPr>
            <a:xfrm>
              <a:off x="5966" y="5262"/>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习题解析</a:t>
              </a:r>
            </a:p>
          </p:txBody>
        </p:sp>
        <p:sp>
          <p:nvSpPr>
            <p:cNvPr id="44" name="文本框 43"/>
            <p:cNvSpPr txBox="1"/>
            <p:nvPr userDrawn="1"/>
          </p:nvSpPr>
          <p:spPr>
            <a:xfrm>
              <a:off x="4408" y="5262"/>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03</a:t>
              </a:r>
            </a:p>
          </p:txBody>
        </p:sp>
        <p:sp>
          <p:nvSpPr>
            <p:cNvPr id="51" name="矩形 50"/>
            <p:cNvSpPr/>
            <p:nvPr userDrawn="1"/>
          </p:nvSpPr>
          <p:spPr>
            <a:xfrm>
              <a:off x="5600" y="5429"/>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grpSp>
        <p:nvGrpSpPr>
          <p:cNvPr id="16" name="组合 15"/>
          <p:cNvGrpSpPr/>
          <p:nvPr userDrawn="1"/>
        </p:nvGrpSpPr>
        <p:grpSpPr>
          <a:xfrm>
            <a:off x="6464907" y="3678464"/>
            <a:ext cx="2936104" cy="571149"/>
            <a:chOff x="4408" y="8000"/>
            <a:chExt cx="5038" cy="949"/>
          </a:xfrm>
        </p:grpSpPr>
        <p:sp>
          <p:nvSpPr>
            <p:cNvPr id="7" name="文本框 6"/>
            <p:cNvSpPr txBox="1"/>
            <p:nvPr userDrawn="1"/>
          </p:nvSpPr>
          <p:spPr>
            <a:xfrm>
              <a:off x="5966" y="8000"/>
              <a:ext cx="3480" cy="949"/>
            </a:xfrm>
            <a:prstGeom prst="rect">
              <a:avLst/>
            </a:prstGeom>
            <a:noFill/>
          </p:spPr>
          <p:txBody>
            <a:bodyPr wrap="square" rtlCol="0">
              <a:spAutoFit/>
            </a:bodyPr>
            <a:lstStyle/>
            <a:p>
              <a:r>
                <a:rPr lang="zh-CN" altLang="en-US" sz="3120" b="1" u="none" baseline="0" dirty="0">
                  <a:solidFill>
                    <a:srgbClr val="008DFF"/>
                  </a:solidFill>
                  <a:uFill>
                    <a:solidFill>
                      <a:srgbClr val="FE970E"/>
                    </a:solidFill>
                  </a:uFill>
                </a:rPr>
                <a:t>课堂小结</a:t>
              </a:r>
            </a:p>
          </p:txBody>
        </p:sp>
        <p:sp>
          <p:nvSpPr>
            <p:cNvPr id="45" name="文本框 44"/>
            <p:cNvSpPr txBox="1"/>
            <p:nvPr userDrawn="1"/>
          </p:nvSpPr>
          <p:spPr>
            <a:xfrm>
              <a:off x="4408" y="8000"/>
              <a:ext cx="1221" cy="949"/>
            </a:xfrm>
            <a:prstGeom prst="rect">
              <a:avLst/>
            </a:prstGeom>
            <a:noFill/>
          </p:spPr>
          <p:txBody>
            <a:bodyPr wrap="square" rtlCol="0">
              <a:spAutoFit/>
            </a:bodyPr>
            <a:lstStyle/>
            <a:p>
              <a:r>
                <a:rPr lang="en-US" altLang="zh-CN" sz="3120" b="1">
                  <a:solidFill>
                    <a:srgbClr val="008DFF"/>
                  </a:solidFill>
                  <a:latin typeface="微软雅黑" panose="020B0503020204020204" charset="-122"/>
                  <a:ea typeface="微软雅黑" panose="020B0503020204020204" charset="-122"/>
                </a:rPr>
                <a:t>04</a:t>
              </a:r>
            </a:p>
          </p:txBody>
        </p:sp>
        <p:sp>
          <p:nvSpPr>
            <p:cNvPr id="53" name="矩形 52"/>
            <p:cNvSpPr/>
            <p:nvPr userDrawn="1"/>
          </p:nvSpPr>
          <p:spPr>
            <a:xfrm>
              <a:off x="5600" y="8142"/>
              <a:ext cx="85" cy="683"/>
            </a:xfrm>
            <a:prstGeom prst="rect">
              <a:avLst/>
            </a:prstGeom>
            <a:solidFill>
              <a:srgbClr val="FFC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b="1"/>
            </a:p>
          </p:txBody>
        </p:sp>
      </p:grpSp>
      <p:pic>
        <p:nvPicPr>
          <p:cNvPr id="9" name="图片 8" descr="数学书"/>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268084" y="4436786"/>
            <a:ext cx="839220" cy="866654"/>
          </a:xfrm>
          <a:prstGeom prst="rect">
            <a:avLst/>
          </a:prstGeom>
        </p:spPr>
      </p:pic>
    </p:spTree>
  </p:cSld>
  <p:clrMap bg1="lt1" tx1="dk1" bg2="lt2" tx2="dk2" accent1="accent1" accent2="accent2" accent3="accent3" accent4="accent4" accent5="accent5" accent6="accent6" hlink="hlink" folHlink="folHlink"/>
  <p:sldLayoutIdLst>
    <p:sldLayoutId id="2147483653" r:id="rId1"/>
    <p:sldLayoutId id="2147483654"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0">
            <a:alphaModFix amt="14000"/>
          </a:blip>
          <a:tile tx="0" ty="0" sx="100000" sy="100000" flip="none" algn="tl"/>
        </a:blipFill>
        <a:effectLst/>
      </p:bgPr>
    </p:bg>
    <p:spTree>
      <p:nvGrpSpPr>
        <p:cNvPr id="1" name=""/>
        <p:cNvGrpSpPr/>
        <p:nvPr/>
      </p:nvGrpSpPr>
      <p:grpSpPr>
        <a:xfrm>
          <a:off x="0" y="0"/>
          <a:ext cx="0" cy="0"/>
          <a:chOff x="0" y="0"/>
          <a:chExt cx="0" cy="0"/>
        </a:xfrm>
      </p:grpSpPr>
      <p:sp>
        <p:nvSpPr>
          <p:cNvPr id="20" name="矩形 19"/>
          <p:cNvSpPr/>
          <p:nvPr userDrawn="1"/>
        </p:nvSpPr>
        <p:spPr>
          <a:xfrm>
            <a:off x="0" y="0"/>
            <a:ext cx="12192000" cy="610870"/>
          </a:xfrm>
          <a:prstGeom prst="rect">
            <a:avLst/>
          </a:prstGeom>
          <a:solidFill>
            <a:srgbClr val="008DFF"/>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
        <p:nvSpPr>
          <p:cNvPr id="29" name="同侧圆角矩形 28"/>
          <p:cNvSpPr/>
          <p:nvPr userDrawn="1"/>
        </p:nvSpPr>
        <p:spPr>
          <a:xfrm rot="16200000">
            <a:off x="891272" y="-944880"/>
            <a:ext cx="619125" cy="2493645"/>
          </a:xfrm>
          <a:prstGeom prst="round2SameRect">
            <a:avLst>
              <a:gd name="adj1" fmla="val 0"/>
              <a:gd name="adj2" fmla="val 50000"/>
            </a:avLst>
          </a:prstGeom>
          <a:solidFill>
            <a:srgbClr val="FE970E"/>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650"/>
          </a:p>
        </p:txBody>
      </p:sp>
    </p:spTree>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6.svg"/></Relationships>
</file>

<file path=ppt/slides/_rels/slide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slideLayout" Target="../slideLayouts/slideLayout8.xml"/><Relationship Id="rId1" Type="http://schemas.openxmlformats.org/officeDocument/2006/relationships/tags" Target="../tags/tag5.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tags" Target="../tags/tag13.xml"/><Relationship Id="rId13" Type="http://schemas.openxmlformats.org/officeDocument/2006/relationships/tags" Target="../tags/tag18.xml"/><Relationship Id="rId3" Type="http://schemas.openxmlformats.org/officeDocument/2006/relationships/tags" Target="../tags/tag8.xml"/><Relationship Id="rId7" Type="http://schemas.openxmlformats.org/officeDocument/2006/relationships/tags" Target="../tags/tag12.xml"/><Relationship Id="rId12" Type="http://schemas.openxmlformats.org/officeDocument/2006/relationships/tags" Target="../tags/tag17.xml"/><Relationship Id="rId2" Type="http://schemas.openxmlformats.org/officeDocument/2006/relationships/tags" Target="../tags/tag7.xml"/><Relationship Id="rId16" Type="http://schemas.openxmlformats.org/officeDocument/2006/relationships/image" Target="../media/image14.GIF"/><Relationship Id="rId1" Type="http://schemas.openxmlformats.org/officeDocument/2006/relationships/tags" Target="../tags/tag6.xml"/><Relationship Id="rId6" Type="http://schemas.openxmlformats.org/officeDocument/2006/relationships/tags" Target="../tags/tag11.xml"/><Relationship Id="rId11" Type="http://schemas.openxmlformats.org/officeDocument/2006/relationships/tags" Target="../tags/tag16.xml"/><Relationship Id="rId5" Type="http://schemas.openxmlformats.org/officeDocument/2006/relationships/tags" Target="../tags/tag10.xml"/><Relationship Id="rId15" Type="http://schemas.openxmlformats.org/officeDocument/2006/relationships/image" Target="../media/image13.GIF"/><Relationship Id="rId10" Type="http://schemas.openxmlformats.org/officeDocument/2006/relationships/tags" Target="../tags/tag15.xml"/><Relationship Id="rId4" Type="http://schemas.openxmlformats.org/officeDocument/2006/relationships/tags" Target="../tags/tag9.xml"/><Relationship Id="rId9" Type="http://schemas.openxmlformats.org/officeDocument/2006/relationships/tags" Target="../tags/tag14.xml"/><Relationship Id="rId14"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9.xml"/><Relationship Id="rId1" Type="http://schemas.openxmlformats.org/officeDocument/2006/relationships/tags" Target="../tags/tag19.xml"/></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9.xml"/><Relationship Id="rId1" Type="http://schemas.openxmlformats.org/officeDocument/2006/relationships/tags" Target="../tags/tag20.xml"/><Relationship Id="rId5" Type="http://schemas.openxmlformats.org/officeDocument/2006/relationships/image" Target="../media/image18.sv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9.xml"/><Relationship Id="rId1" Type="http://schemas.openxmlformats.org/officeDocument/2006/relationships/tags" Target="../tags/tag21.xml"/></Relationships>
</file>

<file path=ppt/slides/_rels/slide9.xml.rels><?xml version="1.0" encoding="UTF-8" standalone="yes"?>
<Relationships xmlns="http://schemas.openxmlformats.org/package/2006/relationships"><Relationship Id="rId3" Type="http://schemas.openxmlformats.org/officeDocument/2006/relationships/video" Target="../media/media1.mp4"/><Relationship Id="rId2" Type="http://schemas.microsoft.com/office/2007/relationships/media" Target="../media/media1.mp4"/><Relationship Id="rId1" Type="http://schemas.openxmlformats.org/officeDocument/2006/relationships/tags" Target="../tags/tag22.xml"/><Relationship Id="rId5" Type="http://schemas.openxmlformats.org/officeDocument/2006/relationships/image" Target="../media/image20.png"/><Relationship Id="rId4"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9.xml"/><Relationship Id="rId1" Type="http://schemas.openxmlformats.org/officeDocument/2006/relationships/tags" Target="../tags/tag25.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Layout" Target="../slideLayouts/slideLayout9.xml"/><Relationship Id="rId1" Type="http://schemas.openxmlformats.org/officeDocument/2006/relationships/tags" Target="../tags/tag26.xml"/><Relationship Id="rId5" Type="http://schemas.openxmlformats.org/officeDocument/2006/relationships/image" Target="../media/image22.pn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9.xml"/><Relationship Id="rId1" Type="http://schemas.openxmlformats.org/officeDocument/2006/relationships/tags" Target="../tags/tag27.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9.xml"/><Relationship Id="rId1" Type="http://schemas.openxmlformats.org/officeDocument/2006/relationships/tags" Target="../tags/tag28.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9.xml"/><Relationship Id="rId1" Type="http://schemas.openxmlformats.org/officeDocument/2006/relationships/tags" Target="../tags/tag29.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9.xml"/><Relationship Id="rId1" Type="http://schemas.openxmlformats.org/officeDocument/2006/relationships/tags" Target="../tags/tag30.xml"/></Relationships>
</file>

<file path=ppt/slides/_rels/slide1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Layout" Target="../slideLayouts/slideLayout9.xml"/><Relationship Id="rId1" Type="http://schemas.openxmlformats.org/officeDocument/2006/relationships/tags" Target="../tags/tag31.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9.xml"/><Relationship Id="rId1" Type="http://schemas.openxmlformats.org/officeDocument/2006/relationships/tags" Target="../tags/tag32.xml"/></Relationships>
</file>

<file path=ppt/slides/_rels/slide19.xml.rels><?xml version="1.0" encoding="UTF-8" standalone="yes"?>
<Relationships xmlns="http://schemas.openxmlformats.org/package/2006/relationships"><Relationship Id="rId3" Type="http://schemas.openxmlformats.org/officeDocument/2006/relationships/video" Target="../media/media2.mp4"/><Relationship Id="rId2" Type="http://schemas.microsoft.com/office/2007/relationships/media" Target="../media/media2.mp4"/><Relationship Id="rId1" Type="http://schemas.openxmlformats.org/officeDocument/2006/relationships/tags" Target="../tags/tag33.xml"/><Relationship Id="rId5" Type="http://schemas.openxmlformats.org/officeDocument/2006/relationships/image" Target="../media/image29.png"/><Relationship Id="rId4"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0.xml"/><Relationship Id="rId1" Type="http://schemas.openxmlformats.org/officeDocument/2006/relationships/tags" Target="../tags/tag34.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0.xml"/><Relationship Id="rId1" Type="http://schemas.openxmlformats.org/officeDocument/2006/relationships/tags" Target="../tags/tag35.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1.xml"/><Relationship Id="rId1" Type="http://schemas.openxmlformats.org/officeDocument/2006/relationships/tags" Target="../tags/tag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文本框 43"/>
          <p:cNvSpPr txBox="1"/>
          <p:nvPr/>
        </p:nvSpPr>
        <p:spPr>
          <a:xfrm>
            <a:off x="2680970" y="3877310"/>
            <a:ext cx="7108825" cy="750173"/>
          </a:xfrm>
          <a:prstGeom prst="rect">
            <a:avLst/>
          </a:prstGeom>
          <a:noFill/>
        </p:spPr>
        <p:txBody>
          <a:bodyPr wrap="square" lIns="72358" tIns="36179" rIns="72358" bIns="36179" rtlCol="0">
            <a:spAutoFit/>
          </a:bodyPr>
          <a:lstStyle/>
          <a:p>
            <a:pPr algn="ctr"/>
            <a:r>
              <a:rPr lang="zh-CN" altLang="en-US" sz="4400" b="1" dirty="0">
                <a:solidFill>
                  <a:srgbClr val="FFFF00"/>
                </a:solidFill>
                <a:latin typeface="微软雅黑" panose="020B0503020204020204" charset="-122"/>
                <a:ea typeface="微软雅黑" panose="020B0503020204020204" charset="-122"/>
                <a:cs typeface="微软雅黑" panose="020B0503020204020204" charset="-122"/>
                <a:sym typeface="微软雅黑" panose="020B0503020204020204" charset="-122"/>
              </a:rPr>
              <a:t>第一课时</a:t>
            </a:r>
            <a:r>
              <a:rPr lang="en-US" altLang="zh-CN" sz="4400" b="1" dirty="0">
                <a:solidFill>
                  <a:srgbClr val="FFFF00"/>
                </a:solidFill>
                <a:latin typeface="微软雅黑" panose="020B0503020204020204" charset="-122"/>
                <a:ea typeface="微软雅黑" panose="020B0503020204020204" charset="-122"/>
                <a:cs typeface="微软雅黑" panose="020B0503020204020204" charset="-122"/>
                <a:sym typeface="微软雅黑" panose="020B0503020204020204" charset="-122"/>
              </a:rPr>
              <a:t>   </a:t>
            </a:r>
            <a:r>
              <a:rPr lang="zh-CN" altLang="en-US" sz="4400" b="1" dirty="0">
                <a:solidFill>
                  <a:srgbClr val="FFFF00"/>
                </a:solidFill>
                <a:latin typeface="Cambria Math" panose="02040503050406030204" pitchFamily="18" charset="0"/>
                <a:ea typeface="微软雅黑" panose="020B0503020204020204" charset="-122"/>
                <a:cs typeface="Cambria Math" panose="02040503050406030204" pitchFamily="18" charset="0"/>
                <a:sym typeface="微软雅黑" panose="020B0503020204020204" charset="-122"/>
              </a:rPr>
              <a:t>牛顿第一定律</a:t>
            </a:r>
          </a:p>
        </p:txBody>
      </p:sp>
      <p:sp>
        <p:nvSpPr>
          <p:cNvPr id="174" name="文本框 173"/>
          <p:cNvSpPr txBox="1"/>
          <p:nvPr userDrawn="1"/>
        </p:nvSpPr>
        <p:spPr>
          <a:xfrm>
            <a:off x="0" y="2121535"/>
            <a:ext cx="12192000" cy="1322070"/>
          </a:xfrm>
          <a:prstGeom prst="rect">
            <a:avLst/>
          </a:prstGeom>
          <a:noFill/>
          <a:effectLst/>
        </p:spPr>
        <p:txBody>
          <a:bodyPr wrap="square" rtlCol="0">
            <a:spAutoFit/>
            <a:scene3d>
              <a:camera prst="orthographicFront"/>
              <a:lightRig rig="threePt" dir="t"/>
            </a:scene3d>
            <a:sp3d contourW="12700"/>
          </a:bodyPr>
          <a:lstStyle/>
          <a:p>
            <a:pPr algn="ctr"/>
            <a:r>
              <a:rPr lang="en-US" sz="8000" b="1" dirty="0">
                <a:solidFill>
                  <a:schemeClr val="bg1"/>
                </a:solidFill>
                <a:latin typeface="微软雅黑" panose="020B0503020204020204" charset="-122"/>
                <a:ea typeface="微软雅黑" panose="020B0503020204020204" charset="-122"/>
                <a:cs typeface="微软雅黑" panose="020B0503020204020204" charset="-122"/>
                <a:sym typeface="+mn-ea"/>
              </a:rPr>
              <a:t>7.1  </a:t>
            </a:r>
            <a:r>
              <a:rPr lang="zh-CN" altLang="en-US" sz="8000" b="1" dirty="0">
                <a:solidFill>
                  <a:schemeClr val="bg1"/>
                </a:solidFill>
                <a:latin typeface="微软雅黑" panose="020B0503020204020204" charset="-122"/>
                <a:ea typeface="微软雅黑" panose="020B0503020204020204" charset="-122"/>
                <a:cs typeface="微软雅黑" panose="020B0503020204020204" charset="-122"/>
                <a:sym typeface="+mn-ea"/>
              </a:rPr>
              <a:t>牛顿第一定律</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0" y="0"/>
            <a:ext cx="2446655" cy="583565"/>
          </a:xfrm>
          <a:prstGeom prst="rect">
            <a:avLst/>
          </a:prstGeom>
          <a:noFill/>
        </p:spPr>
        <p:txBody>
          <a:bodyPr wrap="square" rtlCol="0">
            <a:spAutoFit/>
          </a:bodyPr>
          <a:lstStyle/>
          <a:p>
            <a:pPr algn="ctr"/>
            <a:r>
              <a:rPr lang="zh-CN" altLang="en-US" sz="3200" b="1">
                <a:solidFill>
                  <a:schemeClr val="bg1"/>
                </a:solidFill>
              </a:rPr>
              <a:t>本节要点</a:t>
            </a:r>
          </a:p>
        </p:txBody>
      </p:sp>
      <p:sp>
        <p:nvSpPr>
          <p:cNvPr id="3" name="文本框 2"/>
          <p:cNvSpPr txBox="1"/>
          <p:nvPr/>
        </p:nvSpPr>
        <p:spPr>
          <a:xfrm>
            <a:off x="2978785" y="2167890"/>
            <a:ext cx="6235065" cy="2676525"/>
          </a:xfrm>
          <a:prstGeom prst="rect">
            <a:avLst/>
          </a:prstGeom>
          <a:noFill/>
        </p:spPr>
        <p:txBody>
          <a:bodyPr wrap="square" rtlCol="0">
            <a:spAutoFit/>
          </a:bodyPr>
          <a:lstStyle/>
          <a:p>
            <a:pPr>
              <a:lnSpc>
                <a:spcPct val="150000"/>
              </a:lnSpc>
            </a:pPr>
            <a:r>
              <a:rPr lang="en-US" altLang="zh-CN" sz="2800"/>
              <a:t>1. </a:t>
            </a:r>
            <a:r>
              <a:rPr lang="zh-CN" altLang="en-US" sz="2800"/>
              <a:t>能通过实验和科学推理，知道阻力对物体运动的影响；</a:t>
            </a:r>
          </a:p>
          <a:p>
            <a:pPr>
              <a:lnSpc>
                <a:spcPct val="150000"/>
              </a:lnSpc>
            </a:pPr>
            <a:r>
              <a:rPr lang="en-US" altLang="zh-CN" sz="2800"/>
              <a:t>2. </a:t>
            </a:r>
            <a:r>
              <a:rPr lang="zh-CN" altLang="en-US" sz="2800"/>
              <a:t>能认识牛顿第一定律蕴含的意义；</a:t>
            </a:r>
          </a:p>
          <a:p>
            <a:pPr>
              <a:lnSpc>
                <a:spcPct val="150000"/>
              </a:lnSpc>
            </a:pPr>
            <a:r>
              <a:rPr lang="en-US" altLang="zh-CN" sz="2800"/>
              <a:t>3. </a:t>
            </a:r>
            <a:r>
              <a:rPr lang="zh-CN" altLang="en-US" sz="2800"/>
              <a:t>能体会思想实验在科学探究中的作用。</a:t>
            </a:r>
          </a:p>
        </p:txBody>
      </p:sp>
      <p:pic>
        <p:nvPicPr>
          <p:cNvPr id="4" name="图片 3" descr="目标"/>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26640" y="2053590"/>
            <a:ext cx="760095" cy="76009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57655" y="1589405"/>
            <a:ext cx="4677410" cy="2676525"/>
          </a:xfrm>
          <a:prstGeom prst="rect">
            <a:avLst/>
          </a:prstGeom>
          <a:noFill/>
        </p:spPr>
        <p:txBody>
          <a:bodyPr wrap="square" rtlCol="0">
            <a:spAutoFit/>
          </a:bodyPr>
          <a:lstStyle/>
          <a:p>
            <a:pPr>
              <a:lnSpc>
                <a:spcPct val="150000"/>
              </a:lnSpc>
            </a:pPr>
            <a:r>
              <a:rPr lang="zh-CN" altLang="en-US" sz="2800">
                <a:latin typeface="宋体" panose="02010600030101010101" pitchFamily="2" charset="-122"/>
                <a:ea typeface="宋体" panose="02010600030101010101" pitchFamily="2" charset="-122"/>
              </a:rPr>
              <a:t>对静止的木箱施加水平方向的推力，木箱沿着水平方向运动；</a:t>
            </a:r>
          </a:p>
          <a:p>
            <a:pPr>
              <a:lnSpc>
                <a:spcPct val="150000"/>
              </a:lnSpc>
            </a:pPr>
            <a:r>
              <a:rPr lang="zh-CN" altLang="en-US" sz="2800">
                <a:latin typeface="宋体" panose="02010600030101010101" pitchFamily="2" charset="-122"/>
                <a:ea typeface="宋体" panose="02010600030101010101" pitchFamily="2" charset="-122"/>
              </a:rPr>
              <a:t>撤去推力后，木箱停了下来。</a:t>
            </a:r>
          </a:p>
        </p:txBody>
      </p:sp>
      <p:sp>
        <p:nvSpPr>
          <p:cNvPr id="3" name="文本框 2"/>
          <p:cNvSpPr txBox="1"/>
          <p:nvPr/>
        </p:nvSpPr>
        <p:spPr>
          <a:xfrm>
            <a:off x="3399155" y="1091565"/>
            <a:ext cx="5393055" cy="583565"/>
          </a:xfrm>
          <a:prstGeom prst="rect">
            <a:avLst/>
          </a:prstGeom>
          <a:noFill/>
          <a:ln w="31750" cmpd="dbl">
            <a:solidFill>
              <a:schemeClr val="accent2"/>
            </a:solidFill>
            <a:prstDash val="dash"/>
          </a:ln>
        </p:spPr>
        <p:txBody>
          <a:bodyPr wrap="square" rtlCol="0" anchor="ctr" anchorCtr="0">
            <a:spAutoFit/>
          </a:bodyPr>
          <a:lstStyle/>
          <a:p>
            <a:pPr algn="ctr"/>
            <a:r>
              <a:rPr lang="zh-CN" altLang="en-US" sz="3200">
                <a:sym typeface="+mn-ea"/>
              </a:rPr>
              <a:t>你观察并思考过下列现象吗？</a:t>
            </a:r>
          </a:p>
        </p:txBody>
      </p:sp>
      <p:pic>
        <p:nvPicPr>
          <p:cNvPr id="4" name="图片 3"/>
          <p:cNvPicPr>
            <a:picLocks noChangeAspect="1"/>
          </p:cNvPicPr>
          <p:nvPr/>
        </p:nvPicPr>
        <p:blipFill>
          <a:blip r:embed="rId3"/>
          <a:srcRect t="19731" b="18059"/>
          <a:stretch>
            <a:fillRect/>
          </a:stretch>
        </p:blipFill>
        <p:spPr>
          <a:xfrm>
            <a:off x="1557655" y="4187825"/>
            <a:ext cx="3723640" cy="2316480"/>
          </a:xfrm>
          <a:prstGeom prst="rect">
            <a:avLst/>
          </a:prstGeom>
        </p:spPr>
      </p:pic>
      <p:sp>
        <p:nvSpPr>
          <p:cNvPr id="5" name="文本框 4"/>
          <p:cNvSpPr txBox="1"/>
          <p:nvPr/>
        </p:nvSpPr>
        <p:spPr>
          <a:xfrm>
            <a:off x="7168515" y="1589405"/>
            <a:ext cx="4087495" cy="2676525"/>
          </a:xfrm>
          <a:prstGeom prst="rect">
            <a:avLst/>
          </a:prstGeom>
          <a:noFill/>
        </p:spPr>
        <p:txBody>
          <a:bodyPr wrap="square" rtlCol="0">
            <a:spAutoFit/>
          </a:bodyPr>
          <a:lstStyle/>
          <a:p>
            <a:pPr>
              <a:lnSpc>
                <a:spcPct val="150000"/>
              </a:lnSpc>
            </a:pPr>
            <a:r>
              <a:rPr lang="zh-CN" altLang="en-US" sz="2800">
                <a:latin typeface="宋体" panose="02010600030101010101" pitchFamily="2" charset="-122"/>
                <a:ea typeface="宋体" panose="02010600030101010101" pitchFamily="2" charset="-122"/>
              </a:rPr>
              <a:t>用钉锤敲击铁钉，铁钉向下运动；</a:t>
            </a:r>
          </a:p>
          <a:p>
            <a:pPr>
              <a:lnSpc>
                <a:spcPct val="150000"/>
              </a:lnSpc>
            </a:pPr>
            <a:r>
              <a:rPr lang="zh-CN" altLang="en-US" sz="2800">
                <a:latin typeface="宋体" panose="02010600030101010101" pitchFamily="2" charset="-122"/>
                <a:ea typeface="宋体" panose="02010600030101010101" pitchFamily="2" charset="-122"/>
              </a:rPr>
              <a:t>停止敲击，铁钉就停止向下运动。</a:t>
            </a:r>
          </a:p>
        </p:txBody>
      </p:sp>
      <p:pic>
        <p:nvPicPr>
          <p:cNvPr id="6" name="https://docer-ks3.wpscdn.cn/picture/54820303/cc7a5c89de1c90c3cadddcaf19fd16c2_612.jpg" descr="锤子,低视角,天空,水平画幅,木制,无人,建筑外部,户外,工具,建筑结构"/>
          <p:cNvPicPr>
            <a:picLocks noChangeAspect="1"/>
          </p:cNvPicPr>
          <p:nvPr/>
        </p:nvPicPr>
        <p:blipFill>
          <a:blip r:embed="rId4"/>
          <a:srcRect t="5670"/>
          <a:stretch>
            <a:fillRect/>
          </a:stretch>
        </p:blipFill>
        <p:spPr>
          <a:xfrm>
            <a:off x="7167880" y="4220845"/>
            <a:ext cx="4088130" cy="2577465"/>
          </a:xfrm>
          <a:prstGeom prst="rect">
            <a:avLst/>
          </a:prstGeom>
        </p:spPr>
      </p:pic>
      <p:grpSp>
        <p:nvGrpSpPr>
          <p:cNvPr id="236" name="组合 235" descr="7b0a202020202274657874626f78223a2022220a7d0a"/>
          <p:cNvGrpSpPr/>
          <p:nvPr/>
        </p:nvGrpSpPr>
        <p:grpSpPr>
          <a:xfrm>
            <a:off x="4188460" y="2452370"/>
            <a:ext cx="3510280" cy="2400300"/>
            <a:chOff x="2792" y="6302"/>
            <a:chExt cx="5528" cy="3780"/>
          </a:xfrm>
        </p:grpSpPr>
        <p:grpSp>
          <p:nvGrpSpPr>
            <p:cNvPr id="234" name="组合 233"/>
            <p:cNvGrpSpPr/>
            <p:nvPr/>
          </p:nvGrpSpPr>
          <p:grpSpPr>
            <a:xfrm>
              <a:off x="2792" y="6302"/>
              <a:ext cx="5528" cy="3780"/>
              <a:chOff x="11651" y="5599"/>
              <a:chExt cx="5528" cy="3780"/>
            </a:xfrm>
          </p:grpSpPr>
          <p:pic>
            <p:nvPicPr>
              <p:cNvPr id="157" name="图片 156" descr="资源 2"/>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1807" y="5719"/>
                <a:ext cx="5203" cy="3394"/>
              </a:xfrm>
              <a:prstGeom prst="rect">
                <a:avLst/>
              </a:prstGeom>
              <a:pattFill>
                <a:fgClr>
                  <a:srgbClr val="FFFFFF"/>
                </a:fgClr>
                <a:bgClr>
                  <a:srgbClr val="FFFFFF"/>
                </a:bgClr>
              </a:pattFill>
            </p:spPr>
          </p:pic>
          <p:pic>
            <p:nvPicPr>
              <p:cNvPr id="158" name="图片 157" descr="资源 1"/>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651" y="5599"/>
                <a:ext cx="5528" cy="3780"/>
              </a:xfrm>
              <a:prstGeom prst="rect">
                <a:avLst/>
              </a:prstGeom>
              <a:pattFill>
                <a:fgClr>
                  <a:srgbClr val="FFFFFF"/>
                </a:fgClr>
                <a:bgClr>
                  <a:srgbClr val="FFFFFF"/>
                </a:bgClr>
              </a:pattFill>
            </p:spPr>
          </p:pic>
          <p:grpSp>
            <p:nvGrpSpPr>
              <p:cNvPr id="455" name="组合 454"/>
              <p:cNvGrpSpPr/>
              <p:nvPr/>
            </p:nvGrpSpPr>
            <p:grpSpPr>
              <a:xfrm>
                <a:off x="11997" y="5918"/>
                <a:ext cx="4866" cy="2849"/>
                <a:chOff x="2768328" y="2196944"/>
                <a:chExt cx="3089777" cy="1809397"/>
              </a:xfrm>
              <a:solidFill>
                <a:srgbClr val="A2DDF9">
                  <a:alpha val="42000"/>
                </a:srgbClr>
              </a:solidFill>
            </p:grpSpPr>
            <p:sp>
              <p:nvSpPr>
                <p:cNvPr id="167" name="任意多边形: 形状 94"/>
                <p:cNvSpPr/>
                <p:nvPr/>
              </p:nvSpPr>
              <p:spPr>
                <a:xfrm>
                  <a:off x="4550700" y="309618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8" name="任意多边形: 形状 95"/>
                <p:cNvSpPr/>
                <p:nvPr/>
              </p:nvSpPr>
              <p:spPr>
                <a:xfrm>
                  <a:off x="4430867" y="316929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9" name="任意多边形: 形状 96"/>
                <p:cNvSpPr/>
                <p:nvPr/>
              </p:nvSpPr>
              <p:spPr>
                <a:xfrm>
                  <a:off x="4384118" y="330334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0" name="任意多边形: 形状 97"/>
                <p:cNvSpPr/>
                <p:nvPr/>
              </p:nvSpPr>
              <p:spPr>
                <a:xfrm>
                  <a:off x="4286569" y="316290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1" name="任意多边形: 形状 98"/>
                <p:cNvSpPr/>
                <p:nvPr/>
              </p:nvSpPr>
              <p:spPr>
                <a:xfrm>
                  <a:off x="4224238" y="302526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2" name="任意多边形: 形状 99"/>
                <p:cNvSpPr/>
                <p:nvPr/>
              </p:nvSpPr>
              <p:spPr>
                <a:xfrm>
                  <a:off x="4163620" y="288606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3" name="任意多边形: 形状 100"/>
                <p:cNvSpPr/>
                <p:nvPr/>
              </p:nvSpPr>
              <p:spPr>
                <a:xfrm>
                  <a:off x="4058436" y="300344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4" name="任意多边形: 形状 101"/>
                <p:cNvSpPr/>
                <p:nvPr/>
              </p:nvSpPr>
              <p:spPr>
                <a:xfrm>
                  <a:off x="3991118" y="285255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5" name="任意多边形: 形状 102"/>
                <p:cNvSpPr/>
                <p:nvPr/>
              </p:nvSpPr>
              <p:spPr>
                <a:xfrm>
                  <a:off x="3892790" y="297881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6" name="任意多边形: 形状 103"/>
                <p:cNvSpPr/>
                <p:nvPr/>
              </p:nvSpPr>
              <p:spPr>
                <a:xfrm>
                  <a:off x="3804590" y="310507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7" name="任意多边形: 形状 104"/>
                <p:cNvSpPr/>
                <p:nvPr/>
              </p:nvSpPr>
              <p:spPr>
                <a:xfrm>
                  <a:off x="3723092" y="325845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8" name="任意多边形: 形状 105"/>
                <p:cNvSpPr/>
                <p:nvPr/>
              </p:nvSpPr>
              <p:spPr>
                <a:xfrm>
                  <a:off x="3652034" y="312658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9" name="任意多边形: 形状 106"/>
                <p:cNvSpPr/>
                <p:nvPr/>
              </p:nvSpPr>
              <p:spPr>
                <a:xfrm>
                  <a:off x="3478129" y="313920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0" name="任意多边形: 形状 107"/>
                <p:cNvSpPr/>
                <p:nvPr/>
              </p:nvSpPr>
              <p:spPr>
                <a:xfrm>
                  <a:off x="3559783" y="326577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1" name="任意多边形: 形状 108"/>
                <p:cNvSpPr/>
                <p:nvPr/>
              </p:nvSpPr>
              <p:spPr>
                <a:xfrm>
                  <a:off x="3479531" y="340528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2" name="任意多边形: 形状 109"/>
                <p:cNvSpPr/>
                <p:nvPr/>
              </p:nvSpPr>
              <p:spPr>
                <a:xfrm>
                  <a:off x="3635828" y="340341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3" name="任意多边形: 形状 110"/>
                <p:cNvSpPr/>
                <p:nvPr/>
              </p:nvSpPr>
              <p:spPr>
                <a:xfrm>
                  <a:off x="3785891" y="339671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4" name="任意多边形: 形状 111"/>
                <p:cNvSpPr/>
                <p:nvPr/>
              </p:nvSpPr>
              <p:spPr>
                <a:xfrm>
                  <a:off x="3932214" y="338362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5" name="任意多边形: 形状 112"/>
                <p:cNvSpPr/>
                <p:nvPr/>
              </p:nvSpPr>
              <p:spPr>
                <a:xfrm>
                  <a:off x="3880323" y="324910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6" name="任意多边形: 形状 113"/>
                <p:cNvSpPr/>
                <p:nvPr/>
              </p:nvSpPr>
              <p:spPr>
                <a:xfrm>
                  <a:off x="3972886" y="313468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7" name="任意多边形: 形状 114"/>
                <p:cNvSpPr/>
                <p:nvPr/>
              </p:nvSpPr>
              <p:spPr>
                <a:xfrm>
                  <a:off x="4128247" y="315838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8" name="任意多边形: 形状 115"/>
                <p:cNvSpPr/>
                <p:nvPr/>
              </p:nvSpPr>
              <p:spPr>
                <a:xfrm>
                  <a:off x="4055631" y="330022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9" name="任意多边形: 形状 116"/>
                <p:cNvSpPr/>
                <p:nvPr/>
              </p:nvSpPr>
              <p:spPr>
                <a:xfrm>
                  <a:off x="4027426" y="348634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0" name="任意多边形: 形状 117"/>
                <p:cNvSpPr/>
                <p:nvPr/>
              </p:nvSpPr>
              <p:spPr>
                <a:xfrm>
                  <a:off x="4122637" y="360527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1" name="任意多边形: 形状 118"/>
                <p:cNvSpPr/>
                <p:nvPr/>
              </p:nvSpPr>
              <p:spPr>
                <a:xfrm>
                  <a:off x="4272857" y="357721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2" name="任意多边形: 形状 119"/>
                <p:cNvSpPr/>
                <p:nvPr/>
              </p:nvSpPr>
              <p:spPr>
                <a:xfrm>
                  <a:off x="4167672" y="344223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3" name="任意多边形: 形状 120"/>
                <p:cNvSpPr/>
                <p:nvPr/>
              </p:nvSpPr>
              <p:spPr>
                <a:xfrm>
                  <a:off x="4222524" y="330116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4" name="任意多边形: 形状 121"/>
                <p:cNvSpPr/>
                <p:nvPr/>
              </p:nvSpPr>
              <p:spPr>
                <a:xfrm>
                  <a:off x="4330202" y="343755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5" name="任意多边形: 形状 122"/>
                <p:cNvSpPr/>
                <p:nvPr/>
              </p:nvSpPr>
              <p:spPr>
                <a:xfrm>
                  <a:off x="4440996" y="355258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6" name="任意多边形: 形状 123"/>
                <p:cNvSpPr/>
                <p:nvPr/>
              </p:nvSpPr>
              <p:spPr>
                <a:xfrm>
                  <a:off x="4526546" y="367136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7" name="任意多边形: 形状 124"/>
                <p:cNvSpPr/>
                <p:nvPr/>
              </p:nvSpPr>
              <p:spPr>
                <a:xfrm>
                  <a:off x="4368691" y="369817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8" name="任意多边形: 形状 125"/>
                <p:cNvSpPr/>
                <p:nvPr/>
              </p:nvSpPr>
              <p:spPr>
                <a:xfrm>
                  <a:off x="4214265" y="373605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99" name="任意多边形: 形状 126"/>
                <p:cNvSpPr/>
                <p:nvPr/>
              </p:nvSpPr>
              <p:spPr>
                <a:xfrm>
                  <a:off x="4068253" y="375928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0" name="任意多边形: 形状 127"/>
                <p:cNvSpPr/>
                <p:nvPr/>
              </p:nvSpPr>
              <p:spPr>
                <a:xfrm>
                  <a:off x="4306827" y="385140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1" name="任意多边形: 形状 142"/>
                <p:cNvSpPr/>
                <p:nvPr/>
              </p:nvSpPr>
              <p:spPr>
                <a:xfrm>
                  <a:off x="3858507" y="394414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2" name="任意多边形: 形状 143"/>
                <p:cNvSpPr/>
                <p:nvPr/>
              </p:nvSpPr>
              <p:spPr>
                <a:xfrm>
                  <a:off x="4003584" y="388740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3" name="任意多边形: 形状 144"/>
                <p:cNvSpPr/>
                <p:nvPr/>
              </p:nvSpPr>
              <p:spPr>
                <a:xfrm>
                  <a:off x="3966185" y="364315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4" name="任意多边形: 形状 145"/>
                <p:cNvSpPr/>
                <p:nvPr/>
              </p:nvSpPr>
              <p:spPr>
                <a:xfrm>
                  <a:off x="3869259" y="352920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5" name="任意多边形: 形状 146"/>
                <p:cNvSpPr/>
                <p:nvPr/>
              </p:nvSpPr>
              <p:spPr>
                <a:xfrm>
                  <a:off x="3713898" y="354308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6" name="任意多边形: 形状 147"/>
                <p:cNvSpPr/>
                <p:nvPr/>
              </p:nvSpPr>
              <p:spPr>
                <a:xfrm>
                  <a:off x="3559471" y="354884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7" name="任意多边形: 形状 148"/>
                <p:cNvSpPr/>
                <p:nvPr/>
              </p:nvSpPr>
              <p:spPr>
                <a:xfrm>
                  <a:off x="3398344" y="354838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8" name="任意多边形: 形状 149"/>
                <p:cNvSpPr/>
                <p:nvPr/>
              </p:nvSpPr>
              <p:spPr>
                <a:xfrm>
                  <a:off x="3318716" y="340450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09" name="任意多边形: 形状 150"/>
                <p:cNvSpPr/>
                <p:nvPr/>
              </p:nvSpPr>
              <p:spPr>
                <a:xfrm>
                  <a:off x="3384475" y="326796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0" name="任意多边形: 形状 151"/>
                <p:cNvSpPr/>
                <p:nvPr/>
              </p:nvSpPr>
              <p:spPr>
                <a:xfrm>
                  <a:off x="3309677" y="312783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1" name="任意多边形: 形状 152"/>
                <p:cNvSpPr/>
                <p:nvPr/>
              </p:nvSpPr>
              <p:spPr>
                <a:xfrm>
                  <a:off x="3261215" y="297273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2" name="任意多边形: 形状 153"/>
                <p:cNvSpPr/>
                <p:nvPr/>
              </p:nvSpPr>
              <p:spPr>
                <a:xfrm>
                  <a:off x="3221634" y="281982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3" name="任意多边形: 形状 154"/>
                <p:cNvSpPr/>
                <p:nvPr/>
              </p:nvSpPr>
              <p:spPr>
                <a:xfrm>
                  <a:off x="3100867" y="293127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4" name="任意多边形: 形状 155"/>
                <p:cNvSpPr/>
                <p:nvPr/>
              </p:nvSpPr>
              <p:spPr>
                <a:xfrm>
                  <a:off x="3148394" y="309197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5" name="任意多边形: 形状 156"/>
                <p:cNvSpPr/>
                <p:nvPr/>
              </p:nvSpPr>
              <p:spPr>
                <a:xfrm>
                  <a:off x="3042119" y="320109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6" name="任意多边形: 形状 157"/>
                <p:cNvSpPr/>
                <p:nvPr/>
              </p:nvSpPr>
              <p:spPr>
                <a:xfrm>
                  <a:off x="3206363" y="325845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7" name="任意多边形: 形状 158"/>
                <p:cNvSpPr/>
                <p:nvPr/>
              </p:nvSpPr>
              <p:spPr>
                <a:xfrm>
                  <a:off x="3176755" y="341791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8" name="任意多边形: 形状 159"/>
                <p:cNvSpPr/>
                <p:nvPr/>
              </p:nvSpPr>
              <p:spPr>
                <a:xfrm>
                  <a:off x="3074064" y="353887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9" name="任意多边形: 形状 160"/>
                <p:cNvSpPr/>
                <p:nvPr/>
              </p:nvSpPr>
              <p:spPr>
                <a:xfrm>
                  <a:off x="2973866" y="3666222"/>
                  <a:ext cx="56410" cy="56426"/>
                </a:xfrm>
                <a:custGeom>
                  <a:avLst/>
                  <a:gdLst>
                    <a:gd name="connsiteX0" fmla="*/ 56410 w 56410"/>
                    <a:gd name="connsiteY0" fmla="*/ 28213 h 56426"/>
                    <a:gd name="connsiteX1" fmla="*/ 28205 w 56410"/>
                    <a:gd name="connsiteY1" fmla="*/ 56427 h 56426"/>
                    <a:gd name="connsiteX2" fmla="*/ 0 w 56410"/>
                    <a:gd name="connsiteY2" fmla="*/ 28214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4"/>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0" name="任意多边形: 形状 161"/>
                <p:cNvSpPr/>
                <p:nvPr/>
              </p:nvSpPr>
              <p:spPr>
                <a:xfrm>
                  <a:off x="2933350" y="347979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1" name="任意多边形: 形状 162"/>
                <p:cNvSpPr/>
                <p:nvPr/>
              </p:nvSpPr>
              <p:spPr>
                <a:xfrm>
                  <a:off x="3051157" y="335868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2" name="任意多边形: 形状 163"/>
                <p:cNvSpPr/>
                <p:nvPr/>
              </p:nvSpPr>
              <p:spPr>
                <a:xfrm>
                  <a:off x="2906236" y="331721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3" name="任意多边形: 形状 165"/>
                <p:cNvSpPr/>
                <p:nvPr/>
              </p:nvSpPr>
              <p:spPr>
                <a:xfrm>
                  <a:off x="2768328" y="3428513"/>
                  <a:ext cx="56098" cy="56115"/>
                </a:xfrm>
                <a:custGeom>
                  <a:avLst/>
                  <a:gdLst>
                    <a:gd name="connsiteX0" fmla="*/ 56098 w 56098"/>
                    <a:gd name="connsiteY0" fmla="*/ 28058 h 56115"/>
                    <a:gd name="connsiteX1" fmla="*/ 28049 w 56098"/>
                    <a:gd name="connsiteY1" fmla="*/ 56115 h 56115"/>
                    <a:gd name="connsiteX2" fmla="*/ 0 w 56098"/>
                    <a:gd name="connsiteY2" fmla="*/ 28058 h 56115"/>
                    <a:gd name="connsiteX3" fmla="*/ 28049 w 56098"/>
                    <a:gd name="connsiteY3" fmla="*/ 0 h 56115"/>
                    <a:gd name="connsiteX4" fmla="*/ 56098 w 56098"/>
                    <a:gd name="connsiteY4" fmla="*/ 28058 h 56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98" h="56115">
                      <a:moveTo>
                        <a:pt x="56098" y="28058"/>
                      </a:moveTo>
                      <a:cubicBezTo>
                        <a:pt x="56098" y="43553"/>
                        <a:pt x="43540" y="56115"/>
                        <a:pt x="28049" y="56115"/>
                      </a:cubicBezTo>
                      <a:cubicBezTo>
                        <a:pt x="12558" y="56115"/>
                        <a:pt x="0" y="43553"/>
                        <a:pt x="0" y="28058"/>
                      </a:cubicBezTo>
                      <a:cubicBezTo>
                        <a:pt x="0" y="12562"/>
                        <a:pt x="12558" y="0"/>
                        <a:pt x="28049" y="0"/>
                      </a:cubicBezTo>
                      <a:cubicBezTo>
                        <a:pt x="43540" y="0"/>
                        <a:pt x="56098" y="12562"/>
                        <a:pt x="56098" y="28058"/>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4" name="任意多边形: 形状 166"/>
                <p:cNvSpPr/>
                <p:nvPr/>
              </p:nvSpPr>
              <p:spPr>
                <a:xfrm>
                  <a:off x="2818193" y="357410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5" name="任意多边形: 形状 170"/>
                <p:cNvSpPr/>
                <p:nvPr/>
              </p:nvSpPr>
              <p:spPr>
                <a:xfrm>
                  <a:off x="3141070" y="368929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6" name="任意多边形: 形状 171"/>
                <p:cNvSpPr/>
                <p:nvPr/>
              </p:nvSpPr>
              <p:spPr>
                <a:xfrm>
                  <a:off x="3238464" y="355820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7" name="任意多边形: 形状 172"/>
                <p:cNvSpPr/>
                <p:nvPr/>
              </p:nvSpPr>
              <p:spPr>
                <a:xfrm>
                  <a:off x="3313262" y="369505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8" name="任意多边形: 形状 173"/>
                <p:cNvSpPr/>
                <p:nvPr/>
              </p:nvSpPr>
              <p:spPr>
                <a:xfrm>
                  <a:off x="3477973" y="368773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9" name="任意多边形: 形状 174"/>
                <p:cNvSpPr/>
                <p:nvPr/>
              </p:nvSpPr>
              <p:spPr>
                <a:xfrm>
                  <a:off x="3561809" y="382100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0" name="任意多边形: 形状 175"/>
                <p:cNvSpPr/>
                <p:nvPr/>
              </p:nvSpPr>
              <p:spPr>
                <a:xfrm>
                  <a:off x="3645021" y="369085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1" name="任意多边形: 形状 176"/>
                <p:cNvSpPr/>
                <p:nvPr/>
              </p:nvSpPr>
              <p:spPr>
                <a:xfrm>
                  <a:off x="3799604" y="367573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2" name="任意多边形: 形状 177"/>
                <p:cNvSpPr/>
                <p:nvPr/>
              </p:nvSpPr>
              <p:spPr>
                <a:xfrm>
                  <a:off x="3896062" y="378671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3" name="任意多边形: 形状 178"/>
                <p:cNvSpPr/>
                <p:nvPr/>
              </p:nvSpPr>
              <p:spPr>
                <a:xfrm>
                  <a:off x="3736649" y="383487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0" name="任意多边形: 形状 239"/>
                <p:cNvSpPr/>
                <p:nvPr/>
              </p:nvSpPr>
              <p:spPr>
                <a:xfrm>
                  <a:off x="4418557" y="3949915"/>
                  <a:ext cx="56410" cy="56426"/>
                </a:xfrm>
                <a:custGeom>
                  <a:avLst/>
                  <a:gdLst>
                    <a:gd name="connsiteX0" fmla="*/ 56410 w 56410"/>
                    <a:gd name="connsiteY0" fmla="*/ 28214 h 56426"/>
                    <a:gd name="connsiteX1" fmla="*/ 28205 w 56410"/>
                    <a:gd name="connsiteY1" fmla="*/ 56427 h 56426"/>
                    <a:gd name="connsiteX2" fmla="*/ 0 w 56410"/>
                    <a:gd name="connsiteY2" fmla="*/ 28214 h 56426"/>
                    <a:gd name="connsiteX3" fmla="*/ 28205 w 56410"/>
                    <a:gd name="connsiteY3" fmla="*/ 0 h 56426"/>
                    <a:gd name="connsiteX4" fmla="*/ 56410 w 56410"/>
                    <a:gd name="connsiteY4" fmla="*/ 28214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4"/>
                      </a:moveTo>
                      <a:cubicBezTo>
                        <a:pt x="56410" y="43795"/>
                        <a:pt x="43782" y="56427"/>
                        <a:pt x="28205" y="56427"/>
                      </a:cubicBezTo>
                      <a:cubicBezTo>
                        <a:pt x="12628" y="56427"/>
                        <a:pt x="0" y="43795"/>
                        <a:pt x="0" y="28214"/>
                      </a:cubicBezTo>
                      <a:cubicBezTo>
                        <a:pt x="0" y="12632"/>
                        <a:pt x="12628" y="0"/>
                        <a:pt x="28205" y="0"/>
                      </a:cubicBezTo>
                      <a:cubicBezTo>
                        <a:pt x="43782" y="0"/>
                        <a:pt x="56410" y="12632"/>
                        <a:pt x="56410" y="28214"/>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1" name="任意多边形: 形状 240"/>
                <p:cNvSpPr/>
                <p:nvPr/>
              </p:nvSpPr>
              <p:spPr>
                <a:xfrm>
                  <a:off x="4470136" y="381617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2" name="任意多边形: 形状 241"/>
                <p:cNvSpPr/>
                <p:nvPr/>
              </p:nvSpPr>
              <p:spPr>
                <a:xfrm>
                  <a:off x="4622069" y="381648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1" name="任意多边形: 形状 260"/>
                <p:cNvSpPr/>
                <p:nvPr/>
              </p:nvSpPr>
              <p:spPr>
                <a:xfrm>
                  <a:off x="5183677" y="370597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2" name="任意多边形: 形状 261"/>
                <p:cNvSpPr/>
                <p:nvPr/>
              </p:nvSpPr>
              <p:spPr>
                <a:xfrm>
                  <a:off x="5049352" y="377782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3" name="任意多边形: 形状 262"/>
                <p:cNvSpPr/>
                <p:nvPr/>
              </p:nvSpPr>
              <p:spPr>
                <a:xfrm>
                  <a:off x="4919079" y="3704412"/>
                  <a:ext cx="56410" cy="56426"/>
                </a:xfrm>
                <a:custGeom>
                  <a:avLst/>
                  <a:gdLst>
                    <a:gd name="connsiteX0" fmla="*/ 56410 w 56410"/>
                    <a:gd name="connsiteY0" fmla="*/ 28214 h 56426"/>
                    <a:gd name="connsiteX1" fmla="*/ 28205 w 56410"/>
                    <a:gd name="connsiteY1" fmla="*/ 56427 h 56426"/>
                    <a:gd name="connsiteX2" fmla="*/ 0 w 56410"/>
                    <a:gd name="connsiteY2" fmla="*/ 28214 h 56426"/>
                    <a:gd name="connsiteX3" fmla="*/ 28205 w 56410"/>
                    <a:gd name="connsiteY3" fmla="*/ 0 h 56426"/>
                    <a:gd name="connsiteX4" fmla="*/ 56410 w 56410"/>
                    <a:gd name="connsiteY4" fmla="*/ 28214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4"/>
                      </a:moveTo>
                      <a:cubicBezTo>
                        <a:pt x="56410" y="43795"/>
                        <a:pt x="43782" y="56427"/>
                        <a:pt x="28205" y="56427"/>
                      </a:cubicBezTo>
                      <a:cubicBezTo>
                        <a:pt x="12628" y="56427"/>
                        <a:pt x="0" y="43795"/>
                        <a:pt x="0" y="28214"/>
                      </a:cubicBezTo>
                      <a:cubicBezTo>
                        <a:pt x="0" y="12632"/>
                        <a:pt x="12628" y="0"/>
                        <a:pt x="28205" y="0"/>
                      </a:cubicBezTo>
                      <a:cubicBezTo>
                        <a:pt x="43782" y="0"/>
                        <a:pt x="56410" y="12632"/>
                        <a:pt x="56410" y="28214"/>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4" name="任意多边形: 形状 263"/>
                <p:cNvSpPr/>
                <p:nvPr/>
              </p:nvSpPr>
              <p:spPr>
                <a:xfrm>
                  <a:off x="4897887" y="387883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5" name="任意多边形: 形状 264"/>
                <p:cNvSpPr/>
                <p:nvPr/>
              </p:nvSpPr>
              <p:spPr>
                <a:xfrm>
                  <a:off x="4784443" y="377050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6" name="任意多边形: 形状 265"/>
                <p:cNvSpPr/>
                <p:nvPr/>
              </p:nvSpPr>
              <p:spPr>
                <a:xfrm>
                  <a:off x="4668818" y="367245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7" name="任意多边形: 形状 266"/>
                <p:cNvSpPr/>
                <p:nvPr/>
              </p:nvSpPr>
              <p:spPr>
                <a:xfrm>
                  <a:off x="4789585" y="360496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8" name="任意多边形: 形状 267"/>
                <p:cNvSpPr/>
                <p:nvPr/>
              </p:nvSpPr>
              <p:spPr>
                <a:xfrm>
                  <a:off x="4783041" y="345672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9" name="任意多边形: 形状 268"/>
                <p:cNvSpPr/>
                <p:nvPr/>
              </p:nvSpPr>
              <p:spPr>
                <a:xfrm>
                  <a:off x="4657754" y="336772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0" name="任意多边形: 形状 269"/>
                <p:cNvSpPr/>
                <p:nvPr/>
              </p:nvSpPr>
              <p:spPr>
                <a:xfrm>
                  <a:off x="4622537" y="352593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1" name="任意多边形: 形状 270"/>
                <p:cNvSpPr/>
                <p:nvPr/>
              </p:nvSpPr>
              <p:spPr>
                <a:xfrm>
                  <a:off x="4501613" y="341573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2" name="任意多边形: 形状 271"/>
                <p:cNvSpPr/>
                <p:nvPr/>
              </p:nvSpPr>
              <p:spPr>
                <a:xfrm>
                  <a:off x="4542285" y="326577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3" name="任意多边形: 形状 272"/>
                <p:cNvSpPr/>
                <p:nvPr/>
              </p:nvSpPr>
              <p:spPr>
                <a:xfrm>
                  <a:off x="4678168" y="320311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4" name="任意多边形: 形状 273"/>
                <p:cNvSpPr/>
                <p:nvPr/>
              </p:nvSpPr>
              <p:spPr>
                <a:xfrm>
                  <a:off x="4819349" y="314076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5" name="任意多边形: 形状 274"/>
                <p:cNvSpPr/>
                <p:nvPr/>
              </p:nvSpPr>
              <p:spPr>
                <a:xfrm>
                  <a:off x="4819972" y="298707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6" name="任意多边形: 形状 275"/>
                <p:cNvSpPr/>
                <p:nvPr/>
              </p:nvSpPr>
              <p:spPr>
                <a:xfrm>
                  <a:off x="4965516" y="307015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7" name="任意多边形: 形状 276"/>
                <p:cNvSpPr/>
                <p:nvPr/>
              </p:nvSpPr>
              <p:spPr>
                <a:xfrm>
                  <a:off x="4949934" y="292113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8" name="任意多边形: 形状 277"/>
                <p:cNvSpPr/>
                <p:nvPr/>
              </p:nvSpPr>
              <p:spPr>
                <a:xfrm>
                  <a:off x="5073506" y="286190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9" name="任意多边形: 形状 278"/>
                <p:cNvSpPr/>
                <p:nvPr/>
              </p:nvSpPr>
              <p:spPr>
                <a:xfrm>
                  <a:off x="5116515" y="300125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0" name="任意多边形: 形状 279"/>
                <p:cNvSpPr/>
                <p:nvPr/>
              </p:nvSpPr>
              <p:spPr>
                <a:xfrm>
                  <a:off x="5092673" y="316071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1" name="任意多边形: 形状 280"/>
                <p:cNvSpPr/>
                <p:nvPr/>
              </p:nvSpPr>
              <p:spPr>
                <a:xfrm>
                  <a:off x="4949778" y="322883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2" name="任意多边形: 形状 281"/>
                <p:cNvSpPr/>
                <p:nvPr/>
              </p:nvSpPr>
              <p:spPr>
                <a:xfrm>
                  <a:off x="4804078" y="329913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3" name="任意多边形: 形状 282"/>
                <p:cNvSpPr/>
                <p:nvPr/>
              </p:nvSpPr>
              <p:spPr>
                <a:xfrm>
                  <a:off x="4935597" y="338486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4" name="任意多边形: 形状 283"/>
                <p:cNvSpPr/>
                <p:nvPr/>
              </p:nvSpPr>
              <p:spPr>
                <a:xfrm>
                  <a:off x="4927027" y="353887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5" name="任意多边形: 形状 284"/>
                <p:cNvSpPr/>
                <p:nvPr/>
              </p:nvSpPr>
              <p:spPr>
                <a:xfrm>
                  <a:off x="5057300" y="361946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6" name="任意多边形: 形状 285"/>
                <p:cNvSpPr/>
                <p:nvPr/>
              </p:nvSpPr>
              <p:spPr>
                <a:xfrm>
                  <a:off x="5073194" y="346529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7" name="任意多边形: 形状 286"/>
                <p:cNvSpPr/>
                <p:nvPr/>
              </p:nvSpPr>
              <p:spPr>
                <a:xfrm>
                  <a:off x="5205337" y="354962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8" name="任意多边形: 形状 287"/>
                <p:cNvSpPr/>
                <p:nvPr/>
              </p:nvSpPr>
              <p:spPr>
                <a:xfrm>
                  <a:off x="5336545" y="362491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9" name="任意多边形: 形状 288"/>
                <p:cNvSpPr/>
                <p:nvPr/>
              </p:nvSpPr>
              <p:spPr>
                <a:xfrm>
                  <a:off x="5454352" y="373683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1"/>
                        <a:pt x="12628" y="0"/>
                        <a:pt x="28205" y="0"/>
                      </a:cubicBezTo>
                      <a:cubicBezTo>
                        <a:pt x="43782" y="0"/>
                        <a:pt x="56410" y="12631"/>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3" name="任意多边形: 形状 292"/>
                <p:cNvSpPr/>
                <p:nvPr/>
              </p:nvSpPr>
              <p:spPr>
                <a:xfrm>
                  <a:off x="5794994" y="345142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4" name="任意多边形: 形状 293"/>
                <p:cNvSpPr/>
                <p:nvPr/>
              </p:nvSpPr>
              <p:spPr>
                <a:xfrm>
                  <a:off x="5636516" y="350193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5" name="任意多边形: 形状 294"/>
                <p:cNvSpPr/>
                <p:nvPr/>
              </p:nvSpPr>
              <p:spPr>
                <a:xfrm>
                  <a:off x="5606441" y="3647673"/>
                  <a:ext cx="56410" cy="56426"/>
                </a:xfrm>
                <a:custGeom>
                  <a:avLst/>
                  <a:gdLst>
                    <a:gd name="connsiteX0" fmla="*/ 56410 w 56410"/>
                    <a:gd name="connsiteY0" fmla="*/ 28213 h 56426"/>
                    <a:gd name="connsiteX1" fmla="*/ 28205 w 56410"/>
                    <a:gd name="connsiteY1" fmla="*/ 56427 h 56426"/>
                    <a:gd name="connsiteX2" fmla="*/ 0 w 56410"/>
                    <a:gd name="connsiteY2" fmla="*/ 28214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4"/>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6" name="任意多边形: 形状 295"/>
                <p:cNvSpPr/>
                <p:nvPr/>
              </p:nvSpPr>
              <p:spPr>
                <a:xfrm>
                  <a:off x="5481622" y="356926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7" name="任意多边形: 形状 296"/>
                <p:cNvSpPr/>
                <p:nvPr/>
              </p:nvSpPr>
              <p:spPr>
                <a:xfrm>
                  <a:off x="5654436" y="335649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8" name="任意多边形: 形状 297"/>
                <p:cNvSpPr/>
                <p:nvPr/>
              </p:nvSpPr>
              <p:spPr>
                <a:xfrm>
                  <a:off x="5801695" y="329492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0" name="任意多边形: 形状 299"/>
                <p:cNvSpPr/>
                <p:nvPr/>
              </p:nvSpPr>
              <p:spPr>
                <a:xfrm>
                  <a:off x="5780190" y="297476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1" name="任意多边形: 形状 300"/>
                <p:cNvSpPr/>
                <p:nvPr/>
              </p:nvSpPr>
              <p:spPr>
                <a:xfrm>
                  <a:off x="5747466" y="283462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2" name="任意多边形: 形状 301"/>
                <p:cNvSpPr/>
                <p:nvPr/>
              </p:nvSpPr>
              <p:spPr>
                <a:xfrm>
                  <a:off x="5620622" y="278849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3" name="任意多边形: 形状 302"/>
                <p:cNvSpPr/>
                <p:nvPr/>
              </p:nvSpPr>
              <p:spPr>
                <a:xfrm>
                  <a:off x="5607376" y="293968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4" name="任意多边形: 形状 303"/>
                <p:cNvSpPr/>
                <p:nvPr/>
              </p:nvSpPr>
              <p:spPr>
                <a:xfrm>
                  <a:off x="5534604" y="309977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5" name="任意多边形: 形状 304"/>
                <p:cNvSpPr/>
                <p:nvPr/>
              </p:nvSpPr>
              <p:spPr>
                <a:xfrm>
                  <a:off x="5678434" y="306953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6" name="任意多边形: 形状 305"/>
                <p:cNvSpPr/>
                <p:nvPr/>
              </p:nvSpPr>
              <p:spPr>
                <a:xfrm>
                  <a:off x="5667370" y="320966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7" name="任意多边形: 形状 306"/>
                <p:cNvSpPr/>
                <p:nvPr/>
              </p:nvSpPr>
              <p:spPr>
                <a:xfrm>
                  <a:off x="5515593" y="325377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8" name="任意多边形: 形状 307"/>
                <p:cNvSpPr/>
                <p:nvPr/>
              </p:nvSpPr>
              <p:spPr>
                <a:xfrm>
                  <a:off x="5382359" y="314263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9" name="任意多边形: 形状 308"/>
                <p:cNvSpPr/>
                <p:nvPr/>
              </p:nvSpPr>
              <p:spPr>
                <a:xfrm>
                  <a:off x="5371918" y="331113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0" name="任意多边形: 形状 309"/>
                <p:cNvSpPr/>
                <p:nvPr/>
              </p:nvSpPr>
              <p:spPr>
                <a:xfrm>
                  <a:off x="5503282" y="341105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1" name="任意多边形: 形状 310"/>
                <p:cNvSpPr/>
                <p:nvPr/>
              </p:nvSpPr>
              <p:spPr>
                <a:xfrm>
                  <a:off x="5355556" y="347044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2" name="任意多边形: 形状 311"/>
                <p:cNvSpPr/>
                <p:nvPr/>
              </p:nvSpPr>
              <p:spPr>
                <a:xfrm>
                  <a:off x="5222790" y="339577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3" name="任意多边形: 形状 312"/>
                <p:cNvSpPr/>
                <p:nvPr/>
              </p:nvSpPr>
              <p:spPr>
                <a:xfrm>
                  <a:off x="5085505" y="331332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4" name="任意多边形: 形状 313"/>
                <p:cNvSpPr/>
                <p:nvPr/>
              </p:nvSpPr>
              <p:spPr>
                <a:xfrm>
                  <a:off x="5235256" y="324613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5" name="任意多边形: 形状 314"/>
                <p:cNvSpPr/>
                <p:nvPr/>
              </p:nvSpPr>
              <p:spPr>
                <a:xfrm>
                  <a:off x="5231984" y="310320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6" name="任意多边形: 形状 315"/>
                <p:cNvSpPr/>
                <p:nvPr/>
              </p:nvSpPr>
              <p:spPr>
                <a:xfrm>
                  <a:off x="5298367" y="298364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7" name="任意多边形: 形状 316"/>
                <p:cNvSpPr/>
                <p:nvPr/>
              </p:nvSpPr>
              <p:spPr>
                <a:xfrm>
                  <a:off x="5447651" y="297647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8" name="任意多边形: 形状 317"/>
                <p:cNvSpPr/>
                <p:nvPr/>
              </p:nvSpPr>
              <p:spPr>
                <a:xfrm>
                  <a:off x="5489414" y="281950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9" name="任意多边形: 形状 318"/>
                <p:cNvSpPr/>
                <p:nvPr/>
              </p:nvSpPr>
              <p:spPr>
                <a:xfrm>
                  <a:off x="5352440" y="283384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0" name="任意多边形: 形状 319"/>
                <p:cNvSpPr/>
                <p:nvPr/>
              </p:nvSpPr>
              <p:spPr>
                <a:xfrm>
                  <a:off x="5211103" y="285832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1" name="任意多边形: 形状 320"/>
                <p:cNvSpPr/>
                <p:nvPr/>
              </p:nvSpPr>
              <p:spPr>
                <a:xfrm>
                  <a:off x="4965205" y="276199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2" name="任意多边形: 形状 321"/>
                <p:cNvSpPr/>
                <p:nvPr/>
              </p:nvSpPr>
              <p:spPr>
                <a:xfrm>
                  <a:off x="5115112" y="271787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3" name="任意多边形: 形状 322"/>
                <p:cNvSpPr/>
                <p:nvPr/>
              </p:nvSpPr>
              <p:spPr>
                <a:xfrm>
                  <a:off x="5160459" y="256839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4" name="任意多边形: 形状 323"/>
                <p:cNvSpPr/>
                <p:nvPr/>
              </p:nvSpPr>
              <p:spPr>
                <a:xfrm>
                  <a:off x="5260812" y="269995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5" name="任意多边形: 形状 324"/>
                <p:cNvSpPr/>
                <p:nvPr/>
              </p:nvSpPr>
              <p:spPr>
                <a:xfrm>
                  <a:off x="5406668" y="267766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1"/>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6" name="任意多边形: 形状 325"/>
                <p:cNvSpPr/>
                <p:nvPr/>
              </p:nvSpPr>
              <p:spPr>
                <a:xfrm>
                  <a:off x="5550810" y="265599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0" name="任意多边形: 形状 329"/>
                <p:cNvSpPr/>
                <p:nvPr/>
              </p:nvSpPr>
              <p:spPr>
                <a:xfrm>
                  <a:off x="5311768" y="254438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31" name="任意多边形: 形状 330"/>
                <p:cNvSpPr/>
                <p:nvPr/>
              </p:nvSpPr>
              <p:spPr>
                <a:xfrm>
                  <a:off x="5205493" y="241594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3" name="任意多边形: 形状 342"/>
                <p:cNvSpPr/>
                <p:nvPr/>
              </p:nvSpPr>
              <p:spPr>
                <a:xfrm>
                  <a:off x="5086128" y="230231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4" name="任意多边形: 形状 343"/>
                <p:cNvSpPr/>
                <p:nvPr/>
              </p:nvSpPr>
              <p:spPr>
                <a:xfrm>
                  <a:off x="5049041" y="245320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5" name="任意多边形: 形状 344"/>
                <p:cNvSpPr/>
                <p:nvPr/>
              </p:nvSpPr>
              <p:spPr>
                <a:xfrm>
                  <a:off x="5005720" y="260596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6" name="任意多边形: 形状 345"/>
                <p:cNvSpPr/>
                <p:nvPr/>
              </p:nvSpPr>
              <p:spPr>
                <a:xfrm>
                  <a:off x="4895549" y="249887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7" name="任意多边形: 形状 346"/>
                <p:cNvSpPr/>
                <p:nvPr/>
              </p:nvSpPr>
              <p:spPr>
                <a:xfrm>
                  <a:off x="4924222" y="234938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8" name="任意多边形: 形状 347"/>
                <p:cNvSpPr/>
                <p:nvPr/>
              </p:nvSpPr>
              <p:spPr>
                <a:xfrm>
                  <a:off x="4759510" y="240924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49" name="任意多边形: 形状 348"/>
                <p:cNvSpPr/>
                <p:nvPr/>
              </p:nvSpPr>
              <p:spPr>
                <a:xfrm>
                  <a:off x="4674740" y="228594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50" name="任意多边形: 形状 349"/>
                <p:cNvSpPr/>
                <p:nvPr/>
              </p:nvSpPr>
              <p:spPr>
                <a:xfrm>
                  <a:off x="4812025" y="224339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0" name="任意多边形: 形状 359"/>
                <p:cNvSpPr/>
                <p:nvPr/>
              </p:nvSpPr>
              <p:spPr>
                <a:xfrm>
                  <a:off x="4583735" y="240363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1" name="任意多边形: 形状 360"/>
                <p:cNvSpPr/>
                <p:nvPr/>
              </p:nvSpPr>
              <p:spPr>
                <a:xfrm>
                  <a:off x="4628147" y="254314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2" name="任意多边形: 形状 361"/>
                <p:cNvSpPr/>
                <p:nvPr/>
              </p:nvSpPr>
              <p:spPr>
                <a:xfrm>
                  <a:off x="4761225" y="256293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3" name="任意多边形: 形状 362"/>
                <p:cNvSpPr/>
                <p:nvPr/>
              </p:nvSpPr>
              <p:spPr>
                <a:xfrm>
                  <a:off x="4857527" y="266519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1"/>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4" name="任意多边形: 形状 363"/>
                <p:cNvSpPr/>
                <p:nvPr/>
              </p:nvSpPr>
              <p:spPr>
                <a:xfrm>
                  <a:off x="4818881" y="282153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5" name="任意多边形: 形状 364"/>
                <p:cNvSpPr/>
                <p:nvPr/>
              </p:nvSpPr>
              <p:spPr>
                <a:xfrm>
                  <a:off x="4698893" y="270837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6" name="任意多边形: 形状 365"/>
                <p:cNvSpPr/>
                <p:nvPr/>
              </p:nvSpPr>
              <p:spPr>
                <a:xfrm>
                  <a:off x="4534493" y="266004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1"/>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7" name="任意多边形: 形状 366"/>
                <p:cNvSpPr/>
                <p:nvPr/>
              </p:nvSpPr>
              <p:spPr>
                <a:xfrm>
                  <a:off x="4578437" y="279877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8" name="任意多边形: 形状 367"/>
                <p:cNvSpPr/>
                <p:nvPr/>
              </p:nvSpPr>
              <p:spPr>
                <a:xfrm>
                  <a:off x="4685803" y="289121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69" name="任意多边形: 形状 368"/>
                <p:cNvSpPr/>
                <p:nvPr/>
              </p:nvSpPr>
              <p:spPr>
                <a:xfrm>
                  <a:off x="4680194" y="304100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0" name="任意多边形: 形状 369"/>
                <p:cNvSpPr/>
                <p:nvPr/>
              </p:nvSpPr>
              <p:spPr>
                <a:xfrm>
                  <a:off x="4520001" y="293953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1" name="任意多边形: 形状 370"/>
                <p:cNvSpPr/>
                <p:nvPr/>
              </p:nvSpPr>
              <p:spPr>
                <a:xfrm>
                  <a:off x="4392689" y="303118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2" name="任意多边形: 形状 371"/>
                <p:cNvSpPr/>
                <p:nvPr/>
              </p:nvSpPr>
              <p:spPr>
                <a:xfrm>
                  <a:off x="4331760" y="290196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3" name="任意多边形: 形状 372"/>
                <p:cNvSpPr/>
                <p:nvPr/>
              </p:nvSpPr>
              <p:spPr>
                <a:xfrm>
                  <a:off x="4429932" y="279113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4" name="任意多边形: 形状 373"/>
                <p:cNvSpPr/>
                <p:nvPr/>
              </p:nvSpPr>
              <p:spPr>
                <a:xfrm>
                  <a:off x="4267247" y="276043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5" name="任意多边形: 形状 374"/>
                <p:cNvSpPr/>
                <p:nvPr/>
              </p:nvSpPr>
              <p:spPr>
                <a:xfrm>
                  <a:off x="4105340" y="275045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6" name="任意多边形: 形状 375"/>
                <p:cNvSpPr/>
                <p:nvPr/>
              </p:nvSpPr>
              <p:spPr>
                <a:xfrm>
                  <a:off x="4083213" y="261874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7" name="任意多边形: 形状 376"/>
                <p:cNvSpPr/>
                <p:nvPr/>
              </p:nvSpPr>
              <p:spPr>
                <a:xfrm>
                  <a:off x="3991741" y="253254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8" name="任意多边形: 形状 377"/>
                <p:cNvSpPr/>
                <p:nvPr/>
              </p:nvSpPr>
              <p:spPr>
                <a:xfrm>
                  <a:off x="4138220" y="246317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79" name="任意多边形: 形状 378"/>
                <p:cNvSpPr/>
                <p:nvPr/>
              </p:nvSpPr>
              <p:spPr>
                <a:xfrm>
                  <a:off x="4086641" y="231010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1" name="任意多边形: 形状 380"/>
                <p:cNvSpPr/>
                <p:nvPr/>
              </p:nvSpPr>
              <p:spPr>
                <a:xfrm>
                  <a:off x="3914917" y="225227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2" name="任意多边形: 形状 381"/>
                <p:cNvSpPr/>
                <p:nvPr/>
              </p:nvSpPr>
              <p:spPr>
                <a:xfrm>
                  <a:off x="3963068" y="239724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3" name="任意多边形: 形状 382"/>
                <p:cNvSpPr/>
                <p:nvPr/>
              </p:nvSpPr>
              <p:spPr>
                <a:xfrm>
                  <a:off x="3804746" y="237588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6" name="任意多边形: 形状 385"/>
                <p:cNvSpPr/>
                <p:nvPr/>
              </p:nvSpPr>
              <p:spPr>
                <a:xfrm>
                  <a:off x="3647671" y="234751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7" name="任意多边形: 形状 386"/>
                <p:cNvSpPr/>
                <p:nvPr/>
              </p:nvSpPr>
              <p:spPr>
                <a:xfrm>
                  <a:off x="3542330" y="246816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8" name="任意多边形: 形状 387"/>
                <p:cNvSpPr/>
                <p:nvPr/>
              </p:nvSpPr>
              <p:spPr>
                <a:xfrm>
                  <a:off x="3440418" y="258226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89" name="任意多边形: 形状 388"/>
                <p:cNvSpPr/>
                <p:nvPr/>
              </p:nvSpPr>
              <p:spPr>
                <a:xfrm>
                  <a:off x="3498698" y="273253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0" name="任意多边形: 形状 389"/>
                <p:cNvSpPr/>
                <p:nvPr/>
              </p:nvSpPr>
              <p:spPr>
                <a:xfrm>
                  <a:off x="3667928" y="278786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1" name="任意多边形: 形状 390"/>
                <p:cNvSpPr/>
                <p:nvPr/>
              </p:nvSpPr>
              <p:spPr>
                <a:xfrm>
                  <a:off x="3608246" y="262637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2" name="任意多边形: 形状 391"/>
                <p:cNvSpPr/>
                <p:nvPr/>
              </p:nvSpPr>
              <p:spPr>
                <a:xfrm>
                  <a:off x="3700185" y="250323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3" name="任意多边形: 形状 392"/>
                <p:cNvSpPr/>
                <p:nvPr/>
              </p:nvSpPr>
              <p:spPr>
                <a:xfrm>
                  <a:off x="3850404" y="253332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4" name="任意多边形: 形状 393"/>
                <p:cNvSpPr/>
                <p:nvPr/>
              </p:nvSpPr>
              <p:spPr>
                <a:xfrm>
                  <a:off x="3769529" y="2665660"/>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1"/>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5" name="任意多边形: 形状 394"/>
                <p:cNvSpPr/>
                <p:nvPr/>
              </p:nvSpPr>
              <p:spPr>
                <a:xfrm>
                  <a:off x="3934552" y="269262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6" name="任意多边形: 形状 395"/>
                <p:cNvSpPr/>
                <p:nvPr/>
              </p:nvSpPr>
              <p:spPr>
                <a:xfrm>
                  <a:off x="3829056" y="282340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7" name="任意多边形: 形状 396"/>
                <p:cNvSpPr/>
                <p:nvPr/>
              </p:nvSpPr>
              <p:spPr>
                <a:xfrm>
                  <a:off x="3721378" y="295215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8" name="任意多边形: 形状 397"/>
                <p:cNvSpPr/>
                <p:nvPr/>
              </p:nvSpPr>
              <p:spPr>
                <a:xfrm>
                  <a:off x="3574587" y="301279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99" name="任意多边形: 形状 398"/>
                <p:cNvSpPr/>
                <p:nvPr/>
              </p:nvSpPr>
              <p:spPr>
                <a:xfrm>
                  <a:off x="3545914" y="287796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0" name="任意多边形: 形状 399"/>
                <p:cNvSpPr/>
                <p:nvPr/>
              </p:nvSpPr>
              <p:spPr>
                <a:xfrm>
                  <a:off x="3417044" y="299798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1" name="任意多边形: 形状 400"/>
                <p:cNvSpPr/>
                <p:nvPr/>
              </p:nvSpPr>
              <p:spPr>
                <a:xfrm>
                  <a:off x="3382917" y="284943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2" name="任意多边形: 形状 401"/>
                <p:cNvSpPr/>
                <p:nvPr/>
              </p:nvSpPr>
              <p:spPr>
                <a:xfrm>
                  <a:off x="3335233" y="2699953"/>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3" name="任意多边形: 形状 402"/>
                <p:cNvSpPr/>
                <p:nvPr/>
              </p:nvSpPr>
              <p:spPr>
                <a:xfrm>
                  <a:off x="3177690" y="266753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4" name="任意多边形: 形状 403"/>
                <p:cNvSpPr/>
                <p:nvPr/>
              </p:nvSpPr>
              <p:spPr>
                <a:xfrm>
                  <a:off x="3276018" y="254610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5" name="任意多边形: 形状 404"/>
                <p:cNvSpPr/>
                <p:nvPr/>
              </p:nvSpPr>
              <p:spPr>
                <a:xfrm>
                  <a:off x="3376528" y="242841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6" name="任意多边形: 形状 405"/>
                <p:cNvSpPr/>
                <p:nvPr/>
              </p:nvSpPr>
              <p:spPr>
                <a:xfrm>
                  <a:off x="3483894" y="231587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09" name="任意多边形: 形状 408"/>
                <p:cNvSpPr/>
                <p:nvPr/>
              </p:nvSpPr>
              <p:spPr>
                <a:xfrm>
                  <a:off x="3207454" y="239677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0" name="任意多边形: 形状 409"/>
                <p:cNvSpPr/>
                <p:nvPr/>
              </p:nvSpPr>
              <p:spPr>
                <a:xfrm>
                  <a:off x="3109593" y="251695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1" name="任意多边形: 形状 410"/>
                <p:cNvSpPr/>
                <p:nvPr/>
              </p:nvSpPr>
              <p:spPr>
                <a:xfrm>
                  <a:off x="3059104" y="278038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2" name="任意多边形: 形状 411"/>
                <p:cNvSpPr/>
                <p:nvPr/>
              </p:nvSpPr>
              <p:spPr>
                <a:xfrm>
                  <a:off x="2931325" y="286112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3" name="任意多边形: 形状 412"/>
                <p:cNvSpPr/>
                <p:nvPr/>
              </p:nvSpPr>
              <p:spPr>
                <a:xfrm>
                  <a:off x="2983372" y="302822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4" name="任意多边形: 形状 413"/>
                <p:cNvSpPr/>
                <p:nvPr/>
              </p:nvSpPr>
              <p:spPr>
                <a:xfrm>
                  <a:off x="2893147" y="315089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6" name="任意多边形: 形状 415"/>
                <p:cNvSpPr/>
                <p:nvPr/>
              </p:nvSpPr>
              <p:spPr>
                <a:xfrm>
                  <a:off x="2820686" y="297008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8" name="任意多边形: 形状 417"/>
                <p:cNvSpPr/>
                <p:nvPr/>
              </p:nvSpPr>
              <p:spPr>
                <a:xfrm>
                  <a:off x="2887069" y="269667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19" name="任意多边形: 形状 418"/>
                <p:cNvSpPr/>
                <p:nvPr/>
              </p:nvSpPr>
              <p:spPr>
                <a:xfrm>
                  <a:off x="3021550" y="2637447"/>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8" name="任意多边形: 形状 437"/>
                <p:cNvSpPr/>
                <p:nvPr/>
              </p:nvSpPr>
              <p:spPr>
                <a:xfrm>
                  <a:off x="4196656" y="2196944"/>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39" name="任意多边形: 形状 438"/>
                <p:cNvSpPr/>
                <p:nvPr/>
              </p:nvSpPr>
              <p:spPr>
                <a:xfrm>
                  <a:off x="4249950" y="2344869"/>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0" name="任意多边形: 形状 439"/>
                <p:cNvSpPr/>
                <p:nvPr/>
              </p:nvSpPr>
              <p:spPr>
                <a:xfrm>
                  <a:off x="4309165" y="2487495"/>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1" name="任意多边形: 形状 440"/>
                <p:cNvSpPr/>
                <p:nvPr/>
              </p:nvSpPr>
              <p:spPr>
                <a:xfrm>
                  <a:off x="4223303" y="261235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2" name="任意多边形: 形状 441"/>
                <p:cNvSpPr/>
                <p:nvPr/>
              </p:nvSpPr>
              <p:spPr>
                <a:xfrm>
                  <a:off x="4376794" y="2640876"/>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3" name="任意多边形: 形状 442"/>
                <p:cNvSpPr/>
                <p:nvPr/>
              </p:nvSpPr>
              <p:spPr>
                <a:xfrm>
                  <a:off x="4469513" y="2515241"/>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4" name="任意多边形: 形状 443"/>
                <p:cNvSpPr/>
                <p:nvPr/>
              </p:nvSpPr>
              <p:spPr>
                <a:xfrm>
                  <a:off x="4420894" y="2370588"/>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445" name="任意多边形: 形状 444"/>
                <p:cNvSpPr/>
                <p:nvPr/>
              </p:nvSpPr>
              <p:spPr>
                <a:xfrm>
                  <a:off x="4362770" y="2234042"/>
                  <a:ext cx="56410" cy="56426"/>
                </a:xfrm>
                <a:custGeom>
                  <a:avLst/>
                  <a:gdLst>
                    <a:gd name="connsiteX0" fmla="*/ 56410 w 56410"/>
                    <a:gd name="connsiteY0" fmla="*/ 28213 h 56426"/>
                    <a:gd name="connsiteX1" fmla="*/ 28205 w 56410"/>
                    <a:gd name="connsiteY1" fmla="*/ 56427 h 56426"/>
                    <a:gd name="connsiteX2" fmla="*/ 0 w 56410"/>
                    <a:gd name="connsiteY2" fmla="*/ 28213 h 56426"/>
                    <a:gd name="connsiteX3" fmla="*/ 28205 w 56410"/>
                    <a:gd name="connsiteY3" fmla="*/ 0 h 56426"/>
                    <a:gd name="connsiteX4" fmla="*/ 56410 w 56410"/>
                    <a:gd name="connsiteY4" fmla="*/ 28213 h 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410" h="56426">
                      <a:moveTo>
                        <a:pt x="56410" y="28213"/>
                      </a:moveTo>
                      <a:cubicBezTo>
                        <a:pt x="56410" y="43795"/>
                        <a:pt x="43782" y="56427"/>
                        <a:pt x="28205" y="56427"/>
                      </a:cubicBezTo>
                      <a:cubicBezTo>
                        <a:pt x="12628" y="56427"/>
                        <a:pt x="0" y="43795"/>
                        <a:pt x="0" y="28213"/>
                      </a:cubicBezTo>
                      <a:cubicBezTo>
                        <a:pt x="0" y="12632"/>
                        <a:pt x="12628" y="0"/>
                        <a:pt x="28205" y="0"/>
                      </a:cubicBezTo>
                      <a:cubicBezTo>
                        <a:pt x="43782" y="0"/>
                        <a:pt x="56410" y="12632"/>
                        <a:pt x="56410" y="28213"/>
                      </a:cubicBezTo>
                      <a:close/>
                    </a:path>
                  </a:pathLst>
                </a:custGeom>
                <a:grpFill/>
                <a:ln w="15573"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sp>
          <p:nvSpPr>
            <p:cNvPr id="235" name="文本框 7" descr="7b0a20202020227461726765744d6f64756c65223a20226b6f6e6c696e65666f6e7473220a7d0a"/>
            <p:cNvSpPr txBox="1"/>
            <p:nvPr/>
          </p:nvSpPr>
          <p:spPr>
            <a:xfrm>
              <a:off x="3651" y="6732"/>
              <a:ext cx="4154" cy="2390"/>
            </a:xfrm>
            <a:prstGeom prst="rect">
              <a:avLst/>
            </a:prstGeom>
            <a:noFill/>
          </p:spPr>
          <p:txBody>
            <a:bodyPr wrap="square" rtlCol="0" anchor="ctr" upright="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0" eaLnBrk="1" fontAlgn="auto" latinLnBrk="0" hangingPunct="1">
                <a:lnSpc>
                  <a:spcPct val="130000"/>
                </a:lnSpc>
                <a:spcBef>
                  <a:spcPts val="0"/>
                </a:spcBef>
                <a:spcAft>
                  <a:spcPts val="0"/>
                </a:spcAft>
              </a:pPr>
              <a:r>
                <a:rPr lang="zh-CN" altLang="en-US" sz="2800" kern="100" spc="100">
                  <a:solidFill>
                    <a:srgbClr val="16394C"/>
                  </a:solidFill>
                  <a:uFillTx/>
                  <a:latin typeface="微软雅黑" panose="020B0503020204020204" charset="-122"/>
                  <a:ea typeface="微软雅黑" panose="020B0503020204020204" charset="-122"/>
                  <a:cs typeface="汉仪雁翎体简" panose="02010600000101010101" charset="-122"/>
                  <a:sym typeface="Times New Roman" panose="02020603050405020304" pitchFamily="12"/>
                </a:rPr>
                <a:t>物体的运动需要力来维持吗？</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500"/>
                                        <p:tgtEl>
                                          <p:spTgt spid="2"/>
                                        </p:tgtEl>
                                      </p:cBhvr>
                                    </p:animEffect>
                                  </p:childTnLst>
                                </p:cTn>
                              </p:par>
                              <p:par>
                                <p:cTn id="13" presetID="2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left)">
                                      <p:cBhvr>
                                        <p:cTn id="20" dur="500"/>
                                        <p:tgtEl>
                                          <p:spTgt spid="5"/>
                                        </p:tgtEl>
                                      </p:cBhvr>
                                    </p:animEffect>
                                  </p:childTnLst>
                                </p:cTn>
                              </p:par>
                              <p:par>
                                <p:cTn id="21" presetID="22" presetClass="entr" presetSubtype="8"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left)">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nodeType="clickEffect">
                                  <p:stCondLst>
                                    <p:cond delay="0"/>
                                  </p:stCondLst>
                                  <p:childTnLst>
                                    <p:set>
                                      <p:cBhvr>
                                        <p:cTn id="27" dur="1" fill="hold">
                                          <p:stCondLst>
                                            <p:cond delay="0"/>
                                          </p:stCondLst>
                                        </p:cTn>
                                        <p:tgtEl>
                                          <p:spTgt spid="236"/>
                                        </p:tgtEl>
                                        <p:attrNameLst>
                                          <p:attrName>style.visibility</p:attrName>
                                        </p:attrNameLst>
                                      </p:cBhvr>
                                      <p:to>
                                        <p:strVal val="visible"/>
                                      </p:to>
                                    </p:set>
                                    <p:animEffect transition="in" filter="wipe(up)">
                                      <p:cBhvr>
                                        <p:cTn id="28"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grpSp>
        <p:nvGrpSpPr>
          <p:cNvPr id="14" name="组合 13"/>
          <p:cNvGrpSpPr/>
          <p:nvPr>
            <p:custDataLst>
              <p:tags r:id="rId2"/>
            </p:custDataLst>
          </p:nvPr>
        </p:nvGrpSpPr>
        <p:grpSpPr>
          <a:xfrm>
            <a:off x="1112140" y="2708622"/>
            <a:ext cx="295322" cy="210471"/>
            <a:chOff x="435463" y="1226414"/>
            <a:chExt cx="295380" cy="210512"/>
          </a:xfrm>
        </p:grpSpPr>
        <p:sp>
          <p:nvSpPr>
            <p:cNvPr id="15" name="矩形 14"/>
            <p:cNvSpPr/>
            <p:nvPr>
              <p:custDataLst>
                <p:tags r:id="rId12"/>
              </p:custDataLst>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custDataLst>
                <p:tags r:id="rId13"/>
              </p:custDataLst>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899795" y="1790065"/>
            <a:ext cx="7007225" cy="521970"/>
          </a:xfrm>
          <a:prstGeom prst="rect">
            <a:avLst/>
          </a:prstGeom>
          <a:noFill/>
        </p:spPr>
        <p:txBody>
          <a:bodyPr wrap="square" rtlCol="0">
            <a:spAutoFit/>
          </a:bodyPr>
          <a:lstStyle/>
          <a:p>
            <a:r>
              <a:rPr lang="zh-CN" altLang="en-US" sz="2800"/>
              <a:t>从我们身边的许多类似事例中容易看到：</a:t>
            </a:r>
          </a:p>
        </p:txBody>
      </p:sp>
      <p:grpSp>
        <p:nvGrpSpPr>
          <p:cNvPr id="5" name="组合 4"/>
          <p:cNvGrpSpPr/>
          <p:nvPr>
            <p:custDataLst>
              <p:tags r:id="rId3"/>
            </p:custDataLst>
          </p:nvPr>
        </p:nvGrpSpPr>
        <p:grpSpPr>
          <a:xfrm>
            <a:off x="6208015" y="2664807"/>
            <a:ext cx="295322" cy="210471"/>
            <a:chOff x="435463" y="1226414"/>
            <a:chExt cx="295380" cy="210512"/>
          </a:xfrm>
        </p:grpSpPr>
        <p:sp>
          <p:nvSpPr>
            <p:cNvPr id="9" name="矩形 8"/>
            <p:cNvSpPr/>
            <p:nvPr>
              <p:custDataLst>
                <p:tags r:id="rId10"/>
              </p:custDataLst>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custDataLst>
                <p:tags r:id="rId11"/>
              </p:custDataLst>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custDataLst>
              <p:tags r:id="rId4"/>
            </p:custDataLst>
          </p:nvPr>
        </p:nvGrpSpPr>
        <p:grpSpPr>
          <a:xfrm>
            <a:off x="1041400" y="2427605"/>
            <a:ext cx="4490720" cy="3801745"/>
            <a:chOff x="1640" y="3823"/>
            <a:chExt cx="7072" cy="5987"/>
          </a:xfrm>
        </p:grpSpPr>
        <p:sp>
          <p:nvSpPr>
            <p:cNvPr id="3" name="文本框 2"/>
            <p:cNvSpPr txBox="1"/>
            <p:nvPr>
              <p:custDataLst>
                <p:tags r:id="rId8"/>
              </p:custDataLst>
            </p:nvPr>
          </p:nvSpPr>
          <p:spPr>
            <a:xfrm>
              <a:off x="2394" y="3823"/>
              <a:ext cx="5979" cy="1888"/>
            </a:xfrm>
            <a:prstGeom prst="rect">
              <a:avLst/>
            </a:prstGeom>
            <a:noFill/>
          </p:spPr>
          <p:txBody>
            <a:bodyPr wrap="square" rtlCol="0">
              <a:spAutoFit/>
            </a:bodyPr>
            <a:lstStyle/>
            <a:p>
              <a:pPr>
                <a:lnSpc>
                  <a:spcPct val="150000"/>
                </a:lnSpc>
              </a:pPr>
              <a:r>
                <a:rPr lang="zh-CN" altLang="en-US" sz="2400">
                  <a:latin typeface="宋体" panose="02010600030101010101" pitchFamily="2" charset="-122"/>
                  <a:ea typeface="宋体" panose="02010600030101010101" pitchFamily="2" charset="-122"/>
                </a:rPr>
                <a:t>要让原来静止的物体运动起来，就需要有力的作用。</a:t>
              </a:r>
            </a:p>
          </p:txBody>
        </p:sp>
        <p:pic>
          <p:nvPicPr>
            <p:cNvPr id="12" name="图片 11"/>
            <p:cNvPicPr>
              <a:picLocks noChangeAspect="1"/>
            </p:cNvPicPr>
            <p:nvPr>
              <p:custDataLst>
                <p:tags r:id="rId9"/>
              </p:custDataLst>
            </p:nvPr>
          </p:nvPicPr>
          <p:blipFill>
            <a:blip r:embed="rId15"/>
            <a:stretch>
              <a:fillRect/>
            </a:stretch>
          </p:blipFill>
          <p:spPr>
            <a:xfrm>
              <a:off x="1640" y="5832"/>
              <a:ext cx="7072" cy="3978"/>
            </a:xfrm>
            <a:prstGeom prst="rect">
              <a:avLst/>
            </a:prstGeom>
          </p:spPr>
        </p:pic>
      </p:grpSp>
      <p:grpSp>
        <p:nvGrpSpPr>
          <p:cNvPr id="17" name="组合 16"/>
          <p:cNvGrpSpPr/>
          <p:nvPr>
            <p:custDataLst>
              <p:tags r:id="rId5"/>
            </p:custDataLst>
          </p:nvPr>
        </p:nvGrpSpPr>
        <p:grpSpPr>
          <a:xfrm>
            <a:off x="6249035" y="2408555"/>
            <a:ext cx="4499610" cy="3808730"/>
            <a:chOff x="9841" y="3793"/>
            <a:chExt cx="7086" cy="5998"/>
          </a:xfrm>
        </p:grpSpPr>
        <p:sp>
          <p:nvSpPr>
            <p:cNvPr id="11" name="文本框 10"/>
            <p:cNvSpPr txBox="1"/>
            <p:nvPr>
              <p:custDataLst>
                <p:tags r:id="rId6"/>
              </p:custDataLst>
            </p:nvPr>
          </p:nvSpPr>
          <p:spPr>
            <a:xfrm>
              <a:off x="10385" y="3793"/>
              <a:ext cx="6400" cy="1888"/>
            </a:xfrm>
            <a:prstGeom prst="rect">
              <a:avLst/>
            </a:prstGeom>
            <a:noFill/>
          </p:spPr>
          <p:txBody>
            <a:bodyPr wrap="square" rtlCol="0">
              <a:spAutoFit/>
            </a:bodyPr>
            <a:lstStyle/>
            <a:p>
              <a:pPr>
                <a:lnSpc>
                  <a:spcPct val="150000"/>
                </a:lnSpc>
              </a:pPr>
              <a:r>
                <a:rPr lang="zh-CN" altLang="en-US" sz="2400">
                  <a:latin typeface="宋体" panose="02010600030101010101" pitchFamily="2" charset="-122"/>
                  <a:ea typeface="宋体" panose="02010600030101010101" pitchFamily="2" charset="-122"/>
                </a:rPr>
                <a:t>如果要维持物体的运动，似乎必须不停地对物体施加力。</a:t>
              </a:r>
            </a:p>
          </p:txBody>
        </p:sp>
        <p:pic>
          <p:nvPicPr>
            <p:cNvPr id="13" name="图片 12"/>
            <p:cNvPicPr>
              <a:picLocks noChangeAspect="1"/>
            </p:cNvPicPr>
            <p:nvPr>
              <p:custDataLst>
                <p:tags r:id="rId7"/>
              </p:custDataLst>
            </p:nvPr>
          </p:nvPicPr>
          <p:blipFill>
            <a:blip r:embed="rId16"/>
            <a:stretch>
              <a:fillRect/>
            </a:stretch>
          </p:blipFill>
          <p:spPr>
            <a:xfrm>
              <a:off x="9841" y="5805"/>
              <a:ext cx="7087" cy="3986"/>
            </a:xfrm>
            <a:prstGeom prst="rect">
              <a:avLst/>
            </a:prstGeom>
          </p:spPr>
        </p:pic>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anim calcmode="discrete" valueType="clr">
                                      <p:cBhvr override="childStyle">
                                        <p:cTn id="7"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
                                        </p:tgtEl>
                                        <p:attrNameLst>
                                          <p:attrName>fillcolor</p:attrName>
                                        </p:attrNameLst>
                                      </p:cBhvr>
                                      <p:tavLst>
                                        <p:tav tm="0">
                                          <p:val>
                                            <p:clrVal>
                                              <a:schemeClr val="accent2"/>
                                            </p:clrVal>
                                          </p:val>
                                        </p:tav>
                                        <p:tav tm="50000">
                                          <p:val>
                                            <p:clrVal>
                                              <a:schemeClr val="hlink"/>
                                            </p:clrVal>
                                          </p:val>
                                        </p:tav>
                                      </p:tavLst>
                                    </p:anim>
                                    <p:set>
                                      <p:cBhvr>
                                        <p:cTn id="9" dur="80"/>
                                        <p:tgtEl>
                                          <p:spTgt spid="2"/>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1"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up)">
                                      <p:cBhvr>
                                        <p:cTn id="1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sp>
        <p:nvSpPr>
          <p:cNvPr id="2" name="文本框 1"/>
          <p:cNvSpPr txBox="1"/>
          <p:nvPr/>
        </p:nvSpPr>
        <p:spPr>
          <a:xfrm>
            <a:off x="831215" y="1609090"/>
            <a:ext cx="6704330" cy="3322955"/>
          </a:xfrm>
          <a:prstGeom prst="rect">
            <a:avLst/>
          </a:prstGeom>
          <a:noFill/>
        </p:spPr>
        <p:txBody>
          <a:bodyPr wrap="square" rtlCol="0">
            <a:spAutoFit/>
          </a:bodyPr>
          <a:lstStyle/>
          <a:p>
            <a:pPr>
              <a:lnSpc>
                <a:spcPct val="150000"/>
              </a:lnSpc>
            </a:pPr>
            <a:r>
              <a:rPr lang="zh-CN" altLang="en-US" sz="2800">
                <a:latin typeface="宋体" panose="02010600030101010101" pitchFamily="2" charset="-122"/>
                <a:ea typeface="宋体" panose="02010600030101010101" pitchFamily="2" charset="-122"/>
                <a:cs typeface="宋体" panose="02010600030101010101" pitchFamily="2" charset="-122"/>
              </a:rPr>
              <a:t>针对上述现象，古希腊哲学家亚里士多德认为：</a:t>
            </a:r>
          </a:p>
          <a:p>
            <a:pPr>
              <a:lnSpc>
                <a:spcPct val="150000"/>
              </a:lnSpc>
            </a:pPr>
            <a:r>
              <a:rPr lang="zh-CN" altLang="en-US" sz="2800">
                <a:latin typeface="微软雅黑" panose="020B0503020204020204" charset="-122"/>
                <a:ea typeface="微软雅黑" panose="020B0503020204020204" charset="-122"/>
                <a:cs typeface="微软雅黑" panose="020B0503020204020204" charset="-122"/>
              </a:rPr>
              <a:t>地面上物体的</a:t>
            </a:r>
            <a:r>
              <a:rPr lang="en-US" altLang="zh-CN" sz="2800">
                <a:latin typeface="微软雅黑" panose="020B0503020204020204" charset="-122"/>
                <a:ea typeface="微软雅黑" panose="020B0503020204020204" charset="-122"/>
                <a:cs typeface="微软雅黑" panose="020B0503020204020204" charset="-122"/>
              </a:rPr>
              <a:t>“</a:t>
            </a:r>
            <a:r>
              <a:rPr lang="zh-CN" altLang="en-US" sz="2800">
                <a:latin typeface="微软雅黑" panose="020B0503020204020204" charset="-122"/>
                <a:ea typeface="微软雅黑" panose="020B0503020204020204" charset="-122"/>
                <a:cs typeface="微软雅黑" panose="020B0503020204020204" charset="-122"/>
              </a:rPr>
              <a:t>自然本性</a:t>
            </a:r>
            <a:r>
              <a:rPr lang="en-US" altLang="zh-CN" sz="2800">
                <a:latin typeface="微软雅黑" panose="020B0503020204020204" charset="-122"/>
                <a:ea typeface="微软雅黑" panose="020B0503020204020204" charset="-122"/>
                <a:cs typeface="微软雅黑" panose="020B0503020204020204" charset="-122"/>
              </a:rPr>
              <a:t>”</a:t>
            </a:r>
            <a:r>
              <a:rPr lang="zh-CN" altLang="en-US" sz="2800">
                <a:latin typeface="微软雅黑" panose="020B0503020204020204" charset="-122"/>
                <a:ea typeface="微软雅黑" panose="020B0503020204020204" charset="-122"/>
                <a:cs typeface="微软雅黑" panose="020B0503020204020204" charset="-122"/>
              </a:rPr>
              <a:t>是静止的，要维持物体的运动，必须给它施加一定的力；</a:t>
            </a:r>
          </a:p>
          <a:p>
            <a:pPr>
              <a:lnSpc>
                <a:spcPct val="150000"/>
              </a:lnSpc>
            </a:pPr>
            <a:r>
              <a:rPr lang="zh-CN" altLang="en-US" sz="2800">
                <a:latin typeface="微软雅黑" panose="020B0503020204020204" charset="-122"/>
                <a:ea typeface="微软雅黑" panose="020B0503020204020204" charset="-122"/>
                <a:cs typeface="微软雅黑" panose="020B0503020204020204" charset="-122"/>
              </a:rPr>
              <a:t>不受力而能够一直运动的物体是不存在的。</a:t>
            </a:r>
          </a:p>
        </p:txBody>
      </p:sp>
      <p:pic>
        <p:nvPicPr>
          <p:cNvPr id="102" name="图片 101"/>
          <p:cNvPicPr>
            <a:picLocks noChangeAspect="1"/>
          </p:cNvPicPr>
          <p:nvPr/>
        </p:nvPicPr>
        <p:blipFill>
          <a:blip r:embed="rId3"/>
          <a:stretch>
            <a:fillRect/>
          </a:stretch>
        </p:blipFill>
        <p:spPr>
          <a:xfrm>
            <a:off x="7636510" y="1609090"/>
            <a:ext cx="4013835" cy="4525010"/>
          </a:xfrm>
          <a:prstGeom prst="rect">
            <a:avLst/>
          </a:prstGeom>
          <a:noFill/>
          <a:ln w="9525">
            <a:noFill/>
          </a:ln>
        </p:spPr>
      </p:pic>
      <p:sp>
        <p:nvSpPr>
          <p:cNvPr id="3" name="文本框 2"/>
          <p:cNvSpPr txBox="1"/>
          <p:nvPr/>
        </p:nvSpPr>
        <p:spPr>
          <a:xfrm>
            <a:off x="2266950" y="5339715"/>
            <a:ext cx="3829050" cy="1076325"/>
          </a:xfrm>
          <a:prstGeom prst="rect">
            <a:avLst/>
          </a:prstGeom>
          <a:noFill/>
          <a:ln w="28575" cmpd="dbl">
            <a:solidFill>
              <a:schemeClr val="accent2"/>
            </a:solidFill>
            <a:prstDash val="solid"/>
          </a:ln>
        </p:spPr>
        <p:txBody>
          <a:bodyPr wrap="square" rtlCol="0">
            <a:spAutoFit/>
          </a:bodyPr>
          <a:lstStyle/>
          <a:p>
            <a:pPr algn="ctr"/>
            <a:r>
              <a:rPr lang="zh-CN" altLang="en-US" sz="3200"/>
              <a:t>他认为：物体的运动</a:t>
            </a:r>
            <a:r>
              <a:rPr lang="zh-CN" altLang="en-US" sz="3200" b="1"/>
              <a:t>需要</a:t>
            </a:r>
            <a:r>
              <a:rPr lang="zh-CN" altLang="en-US" sz="3200"/>
              <a:t>力来维持。</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3"/>
                                        </p:tgtEl>
                                        <p:attrNameLst>
                                          <p:attrName>style.visibility</p:attrName>
                                        </p:attrNameLst>
                                      </p:cBhvr>
                                      <p:to>
                                        <p:strVal val="visible"/>
                                      </p:to>
                                    </p:set>
                                    <p:anim calcmode="discrete" valueType="clr">
                                      <p:cBhvr override="childStyle">
                                        <p:cTn id="12"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tgtEl>
                                        <p:attrNameLst>
                                          <p:attrName>fillcolor</p:attrName>
                                        </p:attrNameLst>
                                      </p:cBhvr>
                                      <p:tavLst>
                                        <p:tav tm="0">
                                          <p:val>
                                            <p:clrVal>
                                              <a:schemeClr val="accent2"/>
                                            </p:clrVal>
                                          </p:val>
                                        </p:tav>
                                        <p:tav tm="50000">
                                          <p:val>
                                            <p:clrVal>
                                              <a:schemeClr val="hlink"/>
                                            </p:clrVal>
                                          </p:val>
                                        </p:tav>
                                      </p:tavLst>
                                    </p:anim>
                                    <p:set>
                                      <p:cBhvr>
                                        <p:cTn id="14" dur="80"/>
                                        <p:tgtEl>
                                          <p:spTgt spid="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sp>
        <p:nvSpPr>
          <p:cNvPr id="2" name="文本框 1"/>
          <p:cNvSpPr txBox="1"/>
          <p:nvPr/>
        </p:nvSpPr>
        <p:spPr>
          <a:xfrm>
            <a:off x="899795" y="1675130"/>
            <a:ext cx="6106795" cy="3322955"/>
          </a:xfrm>
          <a:prstGeom prst="rect">
            <a:avLst/>
          </a:prstGeom>
          <a:noFill/>
        </p:spPr>
        <p:txBody>
          <a:bodyPr wrap="square" rtlCol="0">
            <a:spAutoFit/>
          </a:bodyPr>
          <a:lstStyle/>
          <a:p>
            <a:pPr>
              <a:lnSpc>
                <a:spcPct val="150000"/>
              </a:lnSpc>
            </a:pPr>
            <a:r>
              <a:rPr lang="zh-CN" altLang="en-US" sz="2800">
                <a:latin typeface="宋体" panose="02010600030101010101" pitchFamily="2" charset="-122"/>
                <a:ea typeface="宋体" panose="02010600030101010101" pitchFamily="2" charset="-122"/>
              </a:rPr>
              <a:t>意大利物理学家伽利略对这种观点提出了质疑。</a:t>
            </a:r>
          </a:p>
          <a:p>
            <a:pPr>
              <a:lnSpc>
                <a:spcPct val="150000"/>
              </a:lnSpc>
            </a:pPr>
            <a:r>
              <a:rPr lang="zh-CN" altLang="en-US" sz="2800">
                <a:latin typeface="宋体" panose="02010600030101010101" pitchFamily="2" charset="-122"/>
                <a:ea typeface="宋体" panose="02010600030101010101" pitchFamily="2" charset="-122"/>
              </a:rPr>
              <a:t>他通过</a:t>
            </a:r>
            <a:r>
              <a:rPr lang="zh-CN" altLang="en-US" sz="2800">
                <a:latin typeface="微软雅黑" panose="020B0503020204020204" charset="-122"/>
                <a:ea typeface="微软雅黑" panose="020B0503020204020204" charset="-122"/>
              </a:rPr>
              <a:t>思想实验</a:t>
            </a:r>
            <a:r>
              <a:rPr lang="zh-CN" altLang="en-US" sz="2800">
                <a:latin typeface="宋体" panose="02010600030101010101" pitchFamily="2" charset="-122"/>
                <a:ea typeface="宋体" panose="02010600030101010101" pitchFamily="2" charset="-122"/>
              </a:rPr>
              <a:t>发现：</a:t>
            </a:r>
          </a:p>
          <a:p>
            <a:pPr>
              <a:lnSpc>
                <a:spcPct val="150000"/>
              </a:lnSpc>
            </a:pPr>
            <a:r>
              <a:rPr lang="zh-CN" altLang="en-US" sz="2800">
                <a:latin typeface="微软雅黑" panose="020B0503020204020204" charset="-122"/>
                <a:ea typeface="微软雅黑" panose="020B0503020204020204" charset="-122"/>
              </a:rPr>
              <a:t>运动物体如果不受其他力的作用，将会一直运动下去</a:t>
            </a:r>
            <a:r>
              <a:rPr lang="zh-CN" altLang="en-US" sz="2800">
                <a:latin typeface="宋体" panose="02010600030101010101" pitchFamily="2" charset="-122"/>
                <a:ea typeface="宋体" panose="02010600030101010101" pitchFamily="2" charset="-122"/>
              </a:rPr>
              <a:t>。</a:t>
            </a:r>
          </a:p>
        </p:txBody>
      </p:sp>
      <p:pic>
        <p:nvPicPr>
          <p:cNvPr id="103" name="图片 102"/>
          <p:cNvPicPr>
            <a:picLocks noChangeAspect="1"/>
          </p:cNvPicPr>
          <p:nvPr/>
        </p:nvPicPr>
        <p:blipFill>
          <a:blip r:embed="rId3"/>
          <a:stretch>
            <a:fillRect/>
          </a:stretch>
        </p:blipFill>
        <p:spPr>
          <a:xfrm>
            <a:off x="7285990" y="1466850"/>
            <a:ext cx="4328795" cy="4669155"/>
          </a:xfrm>
          <a:prstGeom prst="rect">
            <a:avLst/>
          </a:prstGeom>
          <a:noFill/>
          <a:ln w="9525">
            <a:noFill/>
          </a:ln>
        </p:spPr>
      </p:pic>
      <p:sp>
        <p:nvSpPr>
          <p:cNvPr id="3" name="文本框 2"/>
          <p:cNvSpPr txBox="1"/>
          <p:nvPr/>
        </p:nvSpPr>
        <p:spPr>
          <a:xfrm>
            <a:off x="1689735" y="5064125"/>
            <a:ext cx="4063365" cy="1076325"/>
          </a:xfrm>
          <a:prstGeom prst="rect">
            <a:avLst/>
          </a:prstGeom>
          <a:noFill/>
          <a:ln w="28575" cmpd="dbl">
            <a:solidFill>
              <a:schemeClr val="accent2"/>
            </a:solidFill>
            <a:prstDash val="solid"/>
          </a:ln>
        </p:spPr>
        <p:txBody>
          <a:bodyPr wrap="square" rtlCol="0">
            <a:spAutoFit/>
          </a:bodyPr>
          <a:lstStyle/>
          <a:p>
            <a:pPr algn="ctr"/>
            <a:r>
              <a:rPr lang="zh-CN" altLang="en-US" sz="3200"/>
              <a:t>他认为：物体的运动</a:t>
            </a:r>
            <a:r>
              <a:rPr lang="zh-CN" altLang="en-US" sz="3200" b="1"/>
              <a:t>不需要</a:t>
            </a:r>
            <a:r>
              <a:rPr lang="zh-CN" altLang="en-US" sz="3200"/>
              <a:t>力来维持。</a:t>
            </a:r>
          </a:p>
        </p:txBody>
      </p:sp>
      <p:grpSp>
        <p:nvGrpSpPr>
          <p:cNvPr id="10" name="组合 9"/>
          <p:cNvGrpSpPr/>
          <p:nvPr/>
        </p:nvGrpSpPr>
        <p:grpSpPr>
          <a:xfrm>
            <a:off x="6052820" y="2691765"/>
            <a:ext cx="4597400" cy="3448685"/>
            <a:chOff x="9532" y="4239"/>
            <a:chExt cx="7240" cy="5431"/>
          </a:xfrm>
        </p:grpSpPr>
        <p:sp>
          <p:nvSpPr>
            <p:cNvPr id="5" name="圆角矩形标注 4"/>
            <p:cNvSpPr/>
            <p:nvPr/>
          </p:nvSpPr>
          <p:spPr>
            <a:xfrm>
              <a:off x="10972" y="4239"/>
              <a:ext cx="5800" cy="3495"/>
            </a:xfrm>
            <a:prstGeom prst="wedgeRoundRectCallout">
              <a:avLst>
                <a:gd name="adj1" fmla="val -54258"/>
                <a:gd name="adj2" fmla="val 67739"/>
                <a:gd name="adj3" fmla="val 16667"/>
              </a:avLst>
            </a:prstGeom>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r>
                <a:rPr lang="zh-CN" altLang="en-US" sz="2800"/>
                <a:t>物体没有受力的作用能维持运动吗？我们能否也尝试用思想实验推论一下？</a:t>
              </a:r>
            </a:p>
          </p:txBody>
        </p:sp>
        <p:pic>
          <p:nvPicPr>
            <p:cNvPr id="9" name="图片 8" descr="举手提问"/>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532" y="8230"/>
              <a:ext cx="1440" cy="1440"/>
            </a:xfrm>
            <a:prstGeom prst="rect">
              <a:avLst/>
            </a:prstGeom>
          </p:spPr>
        </p:pic>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grpId="0" nodeType="clickEffect">
                                  <p:stCondLst>
                                    <p:cond delay="0"/>
                                  </p:stCondLst>
                                  <p:iterate type="lt">
                                    <p:tmPct val="50000"/>
                                  </p:iterate>
                                  <p:childTnLst>
                                    <p:set>
                                      <p:cBhvr>
                                        <p:cTn id="11" dur="1" fill="hold">
                                          <p:stCondLst>
                                            <p:cond delay="0"/>
                                          </p:stCondLst>
                                        </p:cTn>
                                        <p:tgtEl>
                                          <p:spTgt spid="3"/>
                                        </p:tgtEl>
                                        <p:attrNameLst>
                                          <p:attrName>style.visibility</p:attrName>
                                        </p:attrNameLst>
                                      </p:cBhvr>
                                      <p:to>
                                        <p:strVal val="visible"/>
                                      </p:to>
                                    </p:set>
                                    <p:anim calcmode="discrete" valueType="clr">
                                      <p:cBhvr override="childStyle">
                                        <p:cTn id="12"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tgtEl>
                                        <p:attrNameLst>
                                          <p:attrName>fillcolor</p:attrName>
                                        </p:attrNameLst>
                                      </p:cBhvr>
                                      <p:tavLst>
                                        <p:tav tm="0">
                                          <p:val>
                                            <p:clrVal>
                                              <a:schemeClr val="accent2"/>
                                            </p:clrVal>
                                          </p:val>
                                        </p:tav>
                                        <p:tav tm="50000">
                                          <p:val>
                                            <p:clrVal>
                                              <a:schemeClr val="hlink"/>
                                            </p:clrVal>
                                          </p:val>
                                        </p:tav>
                                      </p:tavLst>
                                    </p:anim>
                                    <p:set>
                                      <p:cBhvr>
                                        <p:cTn id="14" dur="80"/>
                                        <p:tgtEl>
                                          <p:spTgt spid="3"/>
                                        </p:tgtEl>
                                        <p:attrNameLst>
                                          <p:attrName>fill.type</p:attrName>
                                        </p:attrNameLst>
                                      </p:cBhvr>
                                      <p:to>
                                        <p:strVal val="solid"/>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grpSp>
        <p:nvGrpSpPr>
          <p:cNvPr id="2" name="组合 1"/>
          <p:cNvGrpSpPr/>
          <p:nvPr/>
        </p:nvGrpSpPr>
        <p:grpSpPr>
          <a:xfrm>
            <a:off x="334900" y="19301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82445"/>
            <a:ext cx="5692775" cy="521970"/>
          </a:xfrm>
          <a:prstGeom prst="rect">
            <a:avLst/>
          </a:prstGeom>
          <a:noFill/>
        </p:spPr>
        <p:txBody>
          <a:bodyPr wrap="square" rtlCol="0">
            <a:spAutoFit/>
          </a:bodyPr>
          <a:lstStyle/>
          <a:p>
            <a:r>
              <a:rPr lang="zh-CN" altLang="en-US" sz="2800"/>
              <a:t>做中学</a:t>
            </a:r>
            <a:r>
              <a:rPr lang="en-US" altLang="zh-CN" sz="2800"/>
              <a:t>	</a:t>
            </a:r>
            <a:r>
              <a:rPr lang="zh-CN" altLang="en-US" sz="2800"/>
              <a:t>阻力对物体运动的影响</a:t>
            </a:r>
          </a:p>
        </p:txBody>
      </p:sp>
      <p:sp>
        <p:nvSpPr>
          <p:cNvPr id="10" name="文本框 9"/>
          <p:cNvSpPr txBox="1"/>
          <p:nvPr/>
        </p:nvSpPr>
        <p:spPr>
          <a:xfrm>
            <a:off x="899795" y="2184400"/>
            <a:ext cx="5196205" cy="3969385"/>
          </a:xfrm>
          <a:prstGeom prst="rect">
            <a:avLst/>
          </a:prstGeom>
          <a:noFill/>
        </p:spPr>
        <p:txBody>
          <a:bodyPr wrap="square" rtlCol="0">
            <a:spAutoFit/>
          </a:bodyPr>
          <a:lstStyle/>
          <a:p>
            <a:pPr indent="711200" fontAlgn="auto">
              <a:lnSpc>
                <a:spcPct val="150000"/>
              </a:lnSpc>
              <a:extLst>
                <a:ext uri="{35155182-B16C-46BC-9424-99874614C6A1}">
                  <wpsdc:indentchars xmlns:wpsdc="http://www.wps.cn/officeDocument/2017/drawingmlCustomData" xmlns="" val="200" checksum="3773799597"/>
                </a:ext>
              </a:extLst>
            </a:pPr>
            <a:r>
              <a:rPr lang="zh-CN" altLang="en-US" sz="2800">
                <a:latin typeface="宋体" panose="02010600030101010101" pitchFamily="2" charset="-122"/>
                <a:ea typeface="宋体" panose="02010600030101010101" pitchFamily="2" charset="-122"/>
              </a:rPr>
              <a:t>如图所示，小车从同一斜面顶端由静止向下运动，分别运动到表面粗糙、比较粗糙和平滑的水平面上。观察并比较这三种情况下小车在水平面上运动的距离，你能得到什么结论？</a:t>
            </a:r>
          </a:p>
        </p:txBody>
      </p:sp>
      <p:pic>
        <p:nvPicPr>
          <p:cNvPr id="11" name="图片 10"/>
          <p:cNvPicPr>
            <a:picLocks noChangeAspect="1"/>
          </p:cNvPicPr>
          <p:nvPr/>
        </p:nvPicPr>
        <p:blipFill>
          <a:blip r:embed="rId3"/>
          <a:stretch>
            <a:fillRect/>
          </a:stretch>
        </p:blipFill>
        <p:spPr>
          <a:xfrm>
            <a:off x="6454775" y="2477770"/>
            <a:ext cx="5643245" cy="3172460"/>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grpSp>
        <p:nvGrpSpPr>
          <p:cNvPr id="2" name="组合 1"/>
          <p:cNvGrpSpPr/>
          <p:nvPr/>
        </p:nvGrpSpPr>
        <p:grpSpPr>
          <a:xfrm>
            <a:off x="334900" y="19301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82445"/>
            <a:ext cx="5692775" cy="521970"/>
          </a:xfrm>
          <a:prstGeom prst="rect">
            <a:avLst/>
          </a:prstGeom>
          <a:noFill/>
        </p:spPr>
        <p:txBody>
          <a:bodyPr wrap="square" rtlCol="0">
            <a:spAutoFit/>
          </a:bodyPr>
          <a:lstStyle/>
          <a:p>
            <a:r>
              <a:rPr lang="zh-CN" altLang="en-US" sz="2800"/>
              <a:t>做中学</a:t>
            </a:r>
            <a:r>
              <a:rPr lang="en-US" altLang="zh-CN" sz="2800"/>
              <a:t>	</a:t>
            </a:r>
            <a:r>
              <a:rPr lang="zh-CN" altLang="en-US" sz="2800"/>
              <a:t>阻力对物体运动的影响</a:t>
            </a:r>
          </a:p>
        </p:txBody>
      </p:sp>
      <p:pic>
        <p:nvPicPr>
          <p:cNvPr id="10" name="782643988-1-16">
            <a:hlinkClick r:id="" action="ppaction://media"/>
          </p:cNvPr>
          <p:cNvPicPr/>
          <p:nvPr>
            <a:videoFile r:link="rId3"/>
            <p:extLst>
              <p:ext uri="{DAA4B4D4-6D71-4841-9C94-3DE7FCFB9230}">
                <p14:media xmlns:p14="http://schemas.microsoft.com/office/powerpoint/2010/main" r:embed="rId2"/>
              </p:ext>
            </p:extLst>
          </p:nvPr>
        </p:nvPicPr>
        <p:blipFill>
          <a:blip r:embed="rId5"/>
          <a:stretch>
            <a:fillRect/>
          </a:stretch>
        </p:blipFill>
        <p:spPr>
          <a:xfrm>
            <a:off x="2670175" y="2364105"/>
            <a:ext cx="7472045" cy="4281170"/>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video fullScrn="1">
              <p:cMediaNode>
                <p:cTn id="2" fill="hold" display="1">
                  <p:stCondLst>
                    <p:cond delay="indefinite"/>
                  </p:stCondLst>
                </p:cTn>
                <p:tgtEl>
                  <p:spTgt spid="10"/>
                </p:tgtEl>
              </p:cMediaNode>
            </p:video>
            <p:seq concurrent="1" nextAc="seek">
              <p:cTn id="3" restart="whenNotActive" fill="hold" evtFilter="cancelBubble" nodeType="interactiveSeq">
                <p:stCondLst>
                  <p:cond evt="onClick" delay="0">
                    <p:tgtEl>
                      <p:spTgt spid="10"/>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grpSp>
        <p:nvGrpSpPr>
          <p:cNvPr id="2" name="组合 1"/>
          <p:cNvGrpSpPr/>
          <p:nvPr/>
        </p:nvGrpSpPr>
        <p:grpSpPr>
          <a:xfrm>
            <a:off x="334900" y="19301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82445"/>
            <a:ext cx="5692775" cy="521970"/>
          </a:xfrm>
          <a:prstGeom prst="rect">
            <a:avLst/>
          </a:prstGeom>
          <a:noFill/>
        </p:spPr>
        <p:txBody>
          <a:bodyPr wrap="square" rtlCol="0">
            <a:spAutoFit/>
          </a:bodyPr>
          <a:lstStyle/>
          <a:p>
            <a:r>
              <a:rPr lang="zh-CN" altLang="en-US" sz="2800"/>
              <a:t>做中学</a:t>
            </a:r>
            <a:r>
              <a:rPr lang="en-US" altLang="zh-CN" sz="2800"/>
              <a:t>	</a:t>
            </a:r>
            <a:r>
              <a:rPr lang="zh-CN" altLang="en-US" sz="2800"/>
              <a:t>阻力对物体运动的影响</a:t>
            </a:r>
          </a:p>
        </p:txBody>
      </p:sp>
      <p:pic>
        <p:nvPicPr>
          <p:cNvPr id="11" name="图片 10"/>
          <p:cNvPicPr>
            <a:picLocks noChangeAspect="1"/>
          </p:cNvPicPr>
          <p:nvPr/>
        </p:nvPicPr>
        <p:blipFill>
          <a:blip r:embed="rId4"/>
          <a:stretch>
            <a:fillRect/>
          </a:stretch>
        </p:blipFill>
        <p:spPr>
          <a:xfrm>
            <a:off x="7371715" y="1169035"/>
            <a:ext cx="4712970" cy="4282440"/>
          </a:xfrm>
          <a:prstGeom prst="rect">
            <a:avLst/>
          </a:prstGeom>
        </p:spPr>
      </p:pic>
      <p:sp>
        <p:nvSpPr>
          <p:cNvPr id="10" name="文本框 9"/>
          <p:cNvSpPr txBox="1"/>
          <p:nvPr/>
        </p:nvSpPr>
        <p:spPr>
          <a:xfrm>
            <a:off x="899795" y="2392045"/>
            <a:ext cx="1816100" cy="521970"/>
          </a:xfrm>
          <a:prstGeom prst="rect">
            <a:avLst/>
          </a:prstGeom>
          <a:noFill/>
        </p:spPr>
        <p:txBody>
          <a:bodyPr wrap="square" rtlCol="0">
            <a:spAutoFit/>
          </a:bodyPr>
          <a:lstStyle/>
          <a:p>
            <a:r>
              <a:rPr lang="zh-CN" altLang="en-US" sz="2800"/>
              <a:t>现象记录</a:t>
            </a:r>
          </a:p>
        </p:txBody>
      </p:sp>
      <p:graphicFrame>
        <p:nvGraphicFramePr>
          <p:cNvPr id="12" name="表格 11"/>
          <p:cNvGraphicFramePr/>
          <p:nvPr>
            <p:custDataLst>
              <p:tags r:id="rId2"/>
            </p:custDataLst>
          </p:nvPr>
        </p:nvGraphicFramePr>
        <p:xfrm>
          <a:off x="859790" y="3001645"/>
          <a:ext cx="6511925" cy="2888615"/>
        </p:xfrm>
        <a:graphic>
          <a:graphicData uri="http://schemas.openxmlformats.org/drawingml/2006/table">
            <a:tbl>
              <a:tblPr firstRow="1" bandRow="1">
                <a:tableStyleId>{5C22544A-7EE6-4342-B048-85BDC9FD1C3A}</a:tableStyleId>
              </a:tblPr>
              <a:tblGrid>
                <a:gridCol w="1779905">
                  <a:extLst>
                    <a:ext uri="{9D8B030D-6E8A-4147-A177-3AD203B41FA5}">
                      <a16:colId xmlns:a16="http://schemas.microsoft.com/office/drawing/2014/main" val="20000"/>
                    </a:ext>
                  </a:extLst>
                </a:gridCol>
                <a:gridCol w="2470785">
                  <a:extLst>
                    <a:ext uri="{9D8B030D-6E8A-4147-A177-3AD203B41FA5}">
                      <a16:colId xmlns:a16="http://schemas.microsoft.com/office/drawing/2014/main" val="20001"/>
                    </a:ext>
                  </a:extLst>
                </a:gridCol>
                <a:gridCol w="2261235">
                  <a:extLst>
                    <a:ext uri="{9D8B030D-6E8A-4147-A177-3AD203B41FA5}">
                      <a16:colId xmlns:a16="http://schemas.microsoft.com/office/drawing/2014/main" val="20002"/>
                    </a:ext>
                  </a:extLst>
                </a:gridCol>
              </a:tblGrid>
              <a:tr h="848995">
                <a:tc>
                  <a:txBody>
                    <a:bodyPr/>
                    <a:lstStyle/>
                    <a:p>
                      <a:pPr algn="ctr">
                        <a:buNone/>
                      </a:pPr>
                      <a:r>
                        <a:rPr lang="zh-CN" altLang="en-US" sz="2400"/>
                        <a:t>水平面材质</a:t>
                      </a:r>
                    </a:p>
                  </a:txBody>
                  <a:tcPr anchor="ctr"/>
                </a:tc>
                <a:tc>
                  <a:txBody>
                    <a:bodyPr/>
                    <a:lstStyle/>
                    <a:p>
                      <a:pPr algn="ctr">
                        <a:buNone/>
                      </a:pPr>
                      <a:r>
                        <a:rPr lang="zh-CN" altLang="en-US" sz="2400"/>
                        <a:t>水平面粗糙程度</a:t>
                      </a:r>
                    </a:p>
                  </a:txBody>
                  <a:tcPr anchor="ctr"/>
                </a:tc>
                <a:tc>
                  <a:txBody>
                    <a:bodyPr/>
                    <a:lstStyle/>
                    <a:p>
                      <a:pPr algn="ctr">
                        <a:buNone/>
                      </a:pPr>
                      <a:r>
                        <a:rPr lang="zh-CN" altLang="en-US" sz="2400"/>
                        <a:t>小车滑行距离</a:t>
                      </a:r>
                    </a:p>
                  </a:txBody>
                  <a:tcPr anchor="ctr"/>
                </a:tc>
                <a:extLst>
                  <a:ext uri="{0D108BD9-81ED-4DB2-BD59-A6C34878D82A}">
                    <a16:rowId xmlns:a16="http://schemas.microsoft.com/office/drawing/2014/main" val="10000"/>
                  </a:ext>
                </a:extLst>
              </a:tr>
              <a:tr h="680085">
                <a:tc>
                  <a:txBody>
                    <a:bodyPr/>
                    <a:lstStyle/>
                    <a:p>
                      <a:pPr algn="ctr">
                        <a:buNone/>
                      </a:pPr>
                      <a:r>
                        <a:rPr lang="zh-CN" altLang="en-US" sz="2400"/>
                        <a:t>毛巾</a:t>
                      </a:r>
                    </a:p>
                  </a:txBody>
                  <a:tcPr anchor="ctr"/>
                </a:tc>
                <a:tc>
                  <a:txBody>
                    <a:bodyPr/>
                    <a:lstStyle/>
                    <a:p>
                      <a:pPr algn="ctr">
                        <a:buNone/>
                      </a:pPr>
                      <a:r>
                        <a:rPr lang="zh-CN" altLang="en-US" sz="2400"/>
                        <a:t>粗糙</a:t>
                      </a:r>
                    </a:p>
                  </a:txBody>
                  <a:tcPr anchor="ctr"/>
                </a:tc>
                <a:tc>
                  <a:txBody>
                    <a:bodyPr/>
                    <a:lstStyle/>
                    <a:p>
                      <a:pPr algn="ctr">
                        <a:buNone/>
                      </a:pPr>
                      <a:r>
                        <a:rPr lang="en-US" altLang="zh-CN" sz="3200" i="1"/>
                        <a:t>S</a:t>
                      </a:r>
                      <a:r>
                        <a:rPr lang="en-US" altLang="zh-CN" sz="3200" i="1" baseline="-25000"/>
                        <a:t>1</a:t>
                      </a:r>
                    </a:p>
                  </a:txBody>
                  <a:tcPr anchor="ctr"/>
                </a:tc>
                <a:extLst>
                  <a:ext uri="{0D108BD9-81ED-4DB2-BD59-A6C34878D82A}">
                    <a16:rowId xmlns:a16="http://schemas.microsoft.com/office/drawing/2014/main" val="10001"/>
                  </a:ext>
                </a:extLst>
              </a:tr>
              <a:tr h="679450">
                <a:tc>
                  <a:txBody>
                    <a:bodyPr/>
                    <a:lstStyle/>
                    <a:p>
                      <a:pPr algn="ctr">
                        <a:buNone/>
                      </a:pPr>
                      <a:r>
                        <a:rPr lang="zh-CN" altLang="en-US" sz="2400"/>
                        <a:t>棉布</a:t>
                      </a:r>
                    </a:p>
                  </a:txBody>
                  <a:tcPr anchor="ctr"/>
                </a:tc>
                <a:tc>
                  <a:txBody>
                    <a:bodyPr/>
                    <a:lstStyle/>
                    <a:p>
                      <a:pPr algn="ctr">
                        <a:buNone/>
                      </a:pPr>
                      <a:r>
                        <a:rPr lang="zh-CN" altLang="en-US" sz="2400"/>
                        <a:t>较粗糙</a:t>
                      </a:r>
                    </a:p>
                  </a:txBody>
                  <a:tcPr anchor="ctr"/>
                </a:tc>
                <a:tc>
                  <a:txBody>
                    <a:bodyPr/>
                    <a:lstStyle/>
                    <a:p>
                      <a:pPr algn="ctr">
                        <a:buNone/>
                      </a:pPr>
                      <a:r>
                        <a:rPr lang="en-US" altLang="zh-CN" sz="3200" i="1"/>
                        <a:t>S</a:t>
                      </a:r>
                      <a:r>
                        <a:rPr lang="en-US" altLang="zh-CN" sz="3200" i="1" baseline="-25000"/>
                        <a:t>2</a:t>
                      </a:r>
                    </a:p>
                  </a:txBody>
                  <a:tcPr anchor="ctr"/>
                </a:tc>
                <a:extLst>
                  <a:ext uri="{0D108BD9-81ED-4DB2-BD59-A6C34878D82A}">
                    <a16:rowId xmlns:a16="http://schemas.microsoft.com/office/drawing/2014/main" val="10002"/>
                  </a:ext>
                </a:extLst>
              </a:tr>
              <a:tr h="680085">
                <a:tc>
                  <a:txBody>
                    <a:bodyPr/>
                    <a:lstStyle/>
                    <a:p>
                      <a:pPr algn="ctr">
                        <a:buNone/>
                      </a:pPr>
                      <a:r>
                        <a:rPr lang="zh-CN" altLang="en-US" sz="2400"/>
                        <a:t>玻璃</a:t>
                      </a:r>
                    </a:p>
                  </a:txBody>
                  <a:tcPr anchor="ctr"/>
                </a:tc>
                <a:tc>
                  <a:txBody>
                    <a:bodyPr/>
                    <a:lstStyle/>
                    <a:p>
                      <a:pPr algn="ctr">
                        <a:buNone/>
                      </a:pPr>
                      <a:r>
                        <a:rPr lang="zh-CN" altLang="en-US" sz="2400"/>
                        <a:t>较光滑</a:t>
                      </a:r>
                    </a:p>
                  </a:txBody>
                  <a:tcPr anchor="ctr"/>
                </a:tc>
                <a:tc>
                  <a:txBody>
                    <a:bodyPr/>
                    <a:lstStyle/>
                    <a:p>
                      <a:pPr algn="ctr">
                        <a:buNone/>
                      </a:pPr>
                      <a:r>
                        <a:rPr lang="en-US" altLang="zh-CN" sz="3200" i="1"/>
                        <a:t>S</a:t>
                      </a:r>
                      <a:r>
                        <a:rPr lang="en-US" altLang="zh-CN" sz="3200" i="1" baseline="-25000"/>
                        <a:t>3</a:t>
                      </a:r>
                    </a:p>
                  </a:txBody>
                  <a:tcPr anchor="ctr"/>
                </a:tc>
                <a:extLst>
                  <a:ext uri="{0D108BD9-81ED-4DB2-BD59-A6C34878D82A}">
                    <a16:rowId xmlns:a16="http://schemas.microsoft.com/office/drawing/2014/main" val="10003"/>
                  </a:ext>
                </a:extLst>
              </a:tr>
            </a:tbl>
          </a:graphicData>
        </a:graphic>
      </p:graphicFrame>
      <p:sp>
        <p:nvSpPr>
          <p:cNvPr id="13" name="文本框 12"/>
          <p:cNvSpPr txBox="1"/>
          <p:nvPr/>
        </p:nvSpPr>
        <p:spPr>
          <a:xfrm>
            <a:off x="5099050" y="5977890"/>
            <a:ext cx="2272665" cy="640539"/>
          </a:xfrm>
          <a:prstGeom prst="roundRect">
            <a:avLst/>
          </a:prstGeom>
          <a:noFill/>
          <a:ln w="28575" cmpd="sng">
            <a:solidFill>
              <a:srgbClr val="FF0000"/>
            </a:solidFill>
            <a:prstDash val="dash"/>
          </a:ln>
        </p:spPr>
        <p:txBody>
          <a:bodyPr wrap="square" rtlCol="0">
            <a:spAutoFit/>
          </a:bodyPr>
          <a:lstStyle/>
          <a:p>
            <a:pPr algn="ctr"/>
            <a:r>
              <a:rPr lang="en-US" altLang="zh-CN" sz="3200" i="1"/>
              <a:t>S</a:t>
            </a:r>
            <a:r>
              <a:rPr lang="en-US" altLang="zh-CN" sz="3600" i="1" baseline="-25000"/>
              <a:t>1</a:t>
            </a:r>
            <a:r>
              <a:rPr lang="zh-CN" altLang="en-US" sz="3200"/>
              <a:t>＜</a:t>
            </a:r>
            <a:r>
              <a:rPr lang="en-US" altLang="zh-CN" sz="3200" i="1"/>
              <a:t>S</a:t>
            </a:r>
            <a:r>
              <a:rPr lang="en-US" altLang="zh-CN" sz="3600" i="1" baseline="-25000"/>
              <a:t>2</a:t>
            </a:r>
            <a:r>
              <a:rPr lang="zh-CN" altLang="en-US" sz="3200"/>
              <a:t>＜</a:t>
            </a:r>
            <a:r>
              <a:rPr lang="en-US" altLang="zh-CN" sz="3200" i="1"/>
              <a:t>S</a:t>
            </a:r>
            <a:r>
              <a:rPr lang="en-US" altLang="zh-CN" sz="3600" i="1" baseline="-25000"/>
              <a:t>3</a:t>
            </a:r>
          </a:p>
        </p:txBody>
      </p:sp>
      <p:sp>
        <p:nvSpPr>
          <p:cNvPr id="14" name="圆角矩形 13"/>
          <p:cNvSpPr/>
          <p:nvPr/>
        </p:nvSpPr>
        <p:spPr>
          <a:xfrm>
            <a:off x="5939155" y="3903980"/>
            <a:ext cx="626110" cy="1919605"/>
          </a:xfrm>
          <a:prstGeom prst="roundRect">
            <a:avLst/>
          </a:prstGeom>
          <a:noFill/>
          <a:ln w="28575" cmpd="sng">
            <a:solidFill>
              <a:srgbClr val="FF0000"/>
            </a:solidFill>
            <a:prstDash val="dash"/>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up)">
                                      <p:cBhvr>
                                        <p:cTn id="1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grpSp>
        <p:nvGrpSpPr>
          <p:cNvPr id="2" name="组合 1"/>
          <p:cNvGrpSpPr/>
          <p:nvPr/>
        </p:nvGrpSpPr>
        <p:grpSpPr>
          <a:xfrm>
            <a:off x="334900" y="19301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82445"/>
            <a:ext cx="5692775" cy="521970"/>
          </a:xfrm>
          <a:prstGeom prst="rect">
            <a:avLst/>
          </a:prstGeom>
          <a:noFill/>
        </p:spPr>
        <p:txBody>
          <a:bodyPr wrap="square" rtlCol="0">
            <a:spAutoFit/>
          </a:bodyPr>
          <a:lstStyle/>
          <a:p>
            <a:r>
              <a:rPr lang="zh-CN" altLang="en-US" sz="2800"/>
              <a:t>做中学</a:t>
            </a:r>
            <a:r>
              <a:rPr lang="en-US" altLang="zh-CN" sz="2800"/>
              <a:t>	</a:t>
            </a:r>
            <a:r>
              <a:rPr lang="zh-CN" altLang="en-US" sz="2800"/>
              <a:t>阻力对物体运动的影响</a:t>
            </a:r>
          </a:p>
        </p:txBody>
      </p:sp>
      <p:sp>
        <p:nvSpPr>
          <p:cNvPr id="10" name="文本框 9"/>
          <p:cNvSpPr txBox="1"/>
          <p:nvPr/>
        </p:nvSpPr>
        <p:spPr>
          <a:xfrm>
            <a:off x="835025" y="2304415"/>
            <a:ext cx="5940425" cy="2030095"/>
          </a:xfrm>
          <a:prstGeom prst="rect">
            <a:avLst/>
          </a:prstGeom>
          <a:noFill/>
        </p:spPr>
        <p:txBody>
          <a:bodyPr wrap="square" rtlCol="0">
            <a:spAutoFit/>
          </a:bodyPr>
          <a:lstStyle/>
          <a:p>
            <a:pPr>
              <a:lnSpc>
                <a:spcPct val="150000"/>
              </a:lnSpc>
            </a:pPr>
            <a:r>
              <a:rPr lang="zh-CN" altLang="en-US" sz="2800"/>
              <a:t>实验结论：</a:t>
            </a:r>
          </a:p>
          <a:p>
            <a:pPr>
              <a:lnSpc>
                <a:spcPct val="150000"/>
              </a:lnSpc>
            </a:pPr>
            <a:r>
              <a:rPr lang="zh-CN" altLang="en-US" sz="2800"/>
              <a:t>在其他条件相同时，小车在水平面上</a:t>
            </a:r>
            <a:r>
              <a:rPr lang="zh-CN" altLang="en-US" sz="2800" b="1">
                <a:solidFill>
                  <a:schemeClr val="accent5"/>
                </a:solidFill>
              </a:rPr>
              <a:t>受到的阻力越小，运动的距离就越大</a:t>
            </a:r>
            <a:r>
              <a:rPr lang="zh-CN" altLang="en-US" sz="2800"/>
              <a:t>。</a:t>
            </a:r>
          </a:p>
        </p:txBody>
      </p:sp>
      <p:pic>
        <p:nvPicPr>
          <p:cNvPr id="11" name="图片 10"/>
          <p:cNvPicPr>
            <a:picLocks noChangeAspect="1"/>
          </p:cNvPicPr>
          <p:nvPr/>
        </p:nvPicPr>
        <p:blipFill>
          <a:blip r:embed="rId3"/>
          <a:stretch>
            <a:fillRect/>
          </a:stretch>
        </p:blipFill>
        <p:spPr>
          <a:xfrm>
            <a:off x="6903720" y="1466850"/>
            <a:ext cx="5059680" cy="4597400"/>
          </a:xfrm>
          <a:prstGeom prst="rect">
            <a:avLst/>
          </a:prstGeom>
        </p:spPr>
      </p:pic>
      <p:grpSp>
        <p:nvGrpSpPr>
          <p:cNvPr id="12" name="组合 11" descr="7b0a202020202274657874626f78223a20227b5c2269645c223a32303334323131342c5c2263617465676f72795f69645c223a5c225c227d220a7d0a"/>
          <p:cNvGrpSpPr/>
          <p:nvPr/>
        </p:nvGrpSpPr>
        <p:grpSpPr>
          <a:xfrm>
            <a:off x="1520190" y="4260215"/>
            <a:ext cx="4986655" cy="2579370"/>
            <a:chOff x="5877" y="3615"/>
            <a:chExt cx="7448" cy="3568"/>
          </a:xfrm>
        </p:grpSpPr>
        <p:grpSp>
          <p:nvGrpSpPr>
            <p:cNvPr id="93" name="图形 91"/>
            <p:cNvGrpSpPr/>
            <p:nvPr/>
          </p:nvGrpSpPr>
          <p:grpSpPr>
            <a:xfrm>
              <a:off x="5877" y="3615"/>
              <a:ext cx="7448" cy="3568"/>
              <a:chOff x="3731894" y="2295524"/>
              <a:chExt cx="4729507" cy="2265656"/>
            </a:xfrm>
            <a:solidFill>
              <a:srgbClr val="000000"/>
            </a:solidFill>
          </p:grpSpPr>
          <p:sp>
            <p:nvSpPr>
              <p:cNvPr id="94" name="任意多边形: 形状 93"/>
              <p:cNvSpPr/>
              <p:nvPr/>
            </p:nvSpPr>
            <p:spPr>
              <a:xfrm>
                <a:off x="3731894" y="2295524"/>
                <a:ext cx="4729507" cy="2265656"/>
              </a:xfrm>
              <a:custGeom>
                <a:avLst/>
                <a:gdLst>
                  <a:gd name="connsiteX0" fmla="*/ 4723031 w 4729507"/>
                  <a:gd name="connsiteY0" fmla="*/ 1134771 h 2265656"/>
                  <a:gd name="connsiteX1" fmla="*/ 4675101 w 4729507"/>
                  <a:gd name="connsiteY1" fmla="*/ 1092023 h 2265656"/>
                  <a:gd name="connsiteX2" fmla="*/ 4647897 w 4729507"/>
                  <a:gd name="connsiteY2" fmla="*/ 1033730 h 2265656"/>
                  <a:gd name="connsiteX3" fmla="*/ 4646602 w 4729507"/>
                  <a:gd name="connsiteY3" fmla="*/ 970256 h 2265656"/>
                  <a:gd name="connsiteX4" fmla="*/ 4671215 w 4729507"/>
                  <a:gd name="connsiteY4" fmla="*/ 911962 h 2265656"/>
                  <a:gd name="connsiteX5" fmla="*/ 4673805 w 4729507"/>
                  <a:gd name="connsiteY5" fmla="*/ 908076 h 2265656"/>
                  <a:gd name="connsiteX6" fmla="*/ 4671215 w 4729507"/>
                  <a:gd name="connsiteY6" fmla="*/ 902895 h 2265656"/>
                  <a:gd name="connsiteX7" fmla="*/ 4671215 w 4729507"/>
                  <a:gd name="connsiteY7" fmla="*/ 902895 h 2265656"/>
                  <a:gd name="connsiteX8" fmla="*/ 4668624 w 4729507"/>
                  <a:gd name="connsiteY8" fmla="*/ 896418 h 2265656"/>
                  <a:gd name="connsiteX9" fmla="*/ 4662147 w 4729507"/>
                  <a:gd name="connsiteY9" fmla="*/ 897713 h 2265656"/>
                  <a:gd name="connsiteX10" fmla="*/ 4619399 w 4729507"/>
                  <a:gd name="connsiteY10" fmla="*/ 900304 h 2265656"/>
                  <a:gd name="connsiteX11" fmla="*/ 4577946 w 4729507"/>
                  <a:gd name="connsiteY11" fmla="*/ 891236 h 2265656"/>
                  <a:gd name="connsiteX12" fmla="*/ 4510585 w 4729507"/>
                  <a:gd name="connsiteY12" fmla="*/ 840715 h 2265656"/>
                  <a:gd name="connsiteX13" fmla="*/ 4489859 w 4729507"/>
                  <a:gd name="connsiteY13" fmla="*/ 803149 h 2265656"/>
                  <a:gd name="connsiteX14" fmla="*/ 4480791 w 4729507"/>
                  <a:gd name="connsiteY14" fmla="*/ 761696 h 2265656"/>
                  <a:gd name="connsiteX15" fmla="*/ 4498926 w 4729507"/>
                  <a:gd name="connsiteY15" fmla="*/ 681381 h 2265656"/>
                  <a:gd name="connsiteX16" fmla="*/ 4509290 w 4729507"/>
                  <a:gd name="connsiteY16" fmla="*/ 661950 h 2265656"/>
                  <a:gd name="connsiteX17" fmla="*/ 4485972 w 4729507"/>
                  <a:gd name="connsiteY17" fmla="*/ 659359 h 2265656"/>
                  <a:gd name="connsiteX18" fmla="*/ 4313684 w 4729507"/>
                  <a:gd name="connsiteY18" fmla="*/ 591998 h 2265656"/>
                  <a:gd name="connsiteX19" fmla="*/ 4217825 w 4729507"/>
                  <a:gd name="connsiteY19" fmla="*/ 471526 h 2265656"/>
                  <a:gd name="connsiteX20" fmla="*/ 4298139 w 4729507"/>
                  <a:gd name="connsiteY20" fmla="*/ 409347 h 2265656"/>
                  <a:gd name="connsiteX21" fmla="*/ 4469132 w 4729507"/>
                  <a:gd name="connsiteY21" fmla="*/ 312192 h 2265656"/>
                  <a:gd name="connsiteX22" fmla="*/ 4660851 w 4729507"/>
                  <a:gd name="connsiteY22" fmla="*/ 256489 h 2265656"/>
                  <a:gd name="connsiteX23" fmla="*/ 4454883 w 4729507"/>
                  <a:gd name="connsiteY23" fmla="*/ 275920 h 2265656"/>
                  <a:gd name="connsiteX24" fmla="*/ 4268345 w 4729507"/>
                  <a:gd name="connsiteY24" fmla="*/ 369189 h 2265656"/>
                  <a:gd name="connsiteX25" fmla="*/ 4191916 w 4729507"/>
                  <a:gd name="connsiteY25" fmla="*/ 431369 h 2265656"/>
                  <a:gd name="connsiteX26" fmla="*/ 4184144 w 4729507"/>
                  <a:gd name="connsiteY26" fmla="*/ 427482 h 2265656"/>
                  <a:gd name="connsiteX27" fmla="*/ 4180258 w 4729507"/>
                  <a:gd name="connsiteY27" fmla="*/ 424892 h 2265656"/>
                  <a:gd name="connsiteX28" fmla="*/ 4173781 w 4729507"/>
                  <a:gd name="connsiteY28" fmla="*/ 424892 h 2265656"/>
                  <a:gd name="connsiteX29" fmla="*/ 4128442 w 4729507"/>
                  <a:gd name="connsiteY29" fmla="*/ 426187 h 2265656"/>
                  <a:gd name="connsiteX30" fmla="*/ 4105124 w 4729507"/>
                  <a:gd name="connsiteY30" fmla="*/ 426187 h 2265656"/>
                  <a:gd name="connsiteX31" fmla="*/ 4081807 w 4729507"/>
                  <a:gd name="connsiteY31" fmla="*/ 426187 h 2265656"/>
                  <a:gd name="connsiteX32" fmla="*/ 4036468 w 4729507"/>
                  <a:gd name="connsiteY32" fmla="*/ 423596 h 2265656"/>
                  <a:gd name="connsiteX33" fmla="*/ 3991129 w 4729507"/>
                  <a:gd name="connsiteY33" fmla="*/ 418415 h 2265656"/>
                  <a:gd name="connsiteX34" fmla="*/ 3979471 w 4729507"/>
                  <a:gd name="connsiteY34" fmla="*/ 417119 h 2265656"/>
                  <a:gd name="connsiteX35" fmla="*/ 4024810 w 4729507"/>
                  <a:gd name="connsiteY35" fmla="*/ 339395 h 2265656"/>
                  <a:gd name="connsiteX36" fmla="*/ 4103829 w 4729507"/>
                  <a:gd name="connsiteY36" fmla="*/ 235763 h 2265656"/>
                  <a:gd name="connsiteX37" fmla="*/ 4125851 w 4729507"/>
                  <a:gd name="connsiteY37" fmla="*/ 211150 h 2265656"/>
                  <a:gd name="connsiteX38" fmla="*/ 4150463 w 4729507"/>
                  <a:gd name="connsiteY38" fmla="*/ 189129 h 2265656"/>
                  <a:gd name="connsiteX39" fmla="*/ 4162122 w 4729507"/>
                  <a:gd name="connsiteY39" fmla="*/ 177470 h 2265656"/>
                  <a:gd name="connsiteX40" fmla="*/ 4175076 w 4729507"/>
                  <a:gd name="connsiteY40" fmla="*/ 167107 h 2265656"/>
                  <a:gd name="connsiteX41" fmla="*/ 4200984 w 4729507"/>
                  <a:gd name="connsiteY41" fmla="*/ 145085 h 2265656"/>
                  <a:gd name="connsiteX42" fmla="*/ 4167304 w 4729507"/>
                  <a:gd name="connsiteY42" fmla="*/ 155448 h 2265656"/>
                  <a:gd name="connsiteX43" fmla="*/ 4150463 w 4729507"/>
                  <a:gd name="connsiteY43" fmla="*/ 161925 h 2265656"/>
                  <a:gd name="connsiteX44" fmla="*/ 4134919 w 4729507"/>
                  <a:gd name="connsiteY44" fmla="*/ 169698 h 2265656"/>
                  <a:gd name="connsiteX45" fmla="*/ 4103829 w 4729507"/>
                  <a:gd name="connsiteY45" fmla="*/ 186538 h 2265656"/>
                  <a:gd name="connsiteX46" fmla="*/ 4075330 w 4729507"/>
                  <a:gd name="connsiteY46" fmla="*/ 207264 h 2265656"/>
                  <a:gd name="connsiteX47" fmla="*/ 3980766 w 4729507"/>
                  <a:gd name="connsiteY47" fmla="*/ 313487 h 2265656"/>
                  <a:gd name="connsiteX48" fmla="*/ 3932836 w 4729507"/>
                  <a:gd name="connsiteY48" fmla="*/ 410642 h 2265656"/>
                  <a:gd name="connsiteX49" fmla="*/ 3813659 w 4729507"/>
                  <a:gd name="connsiteY49" fmla="*/ 374371 h 2265656"/>
                  <a:gd name="connsiteX50" fmla="*/ 3653030 w 4729507"/>
                  <a:gd name="connsiteY50" fmla="*/ 288874 h 2265656"/>
                  <a:gd name="connsiteX51" fmla="*/ 3517013 w 4729507"/>
                  <a:gd name="connsiteY51" fmla="*/ 168402 h 2265656"/>
                  <a:gd name="connsiteX52" fmla="*/ 3505354 w 4729507"/>
                  <a:gd name="connsiteY52" fmla="*/ 155448 h 2265656"/>
                  <a:gd name="connsiteX53" fmla="*/ 3488514 w 4729507"/>
                  <a:gd name="connsiteY53" fmla="*/ 161925 h 2265656"/>
                  <a:gd name="connsiteX54" fmla="*/ 3391359 w 4729507"/>
                  <a:gd name="connsiteY54" fmla="*/ 183947 h 2265656"/>
                  <a:gd name="connsiteX55" fmla="*/ 3291613 w 4729507"/>
                  <a:gd name="connsiteY55" fmla="*/ 176175 h 2265656"/>
                  <a:gd name="connsiteX56" fmla="*/ 3199639 w 4729507"/>
                  <a:gd name="connsiteY56" fmla="*/ 139903 h 2265656"/>
                  <a:gd name="connsiteX57" fmla="*/ 3121915 w 4729507"/>
                  <a:gd name="connsiteY57" fmla="*/ 77724 h 2265656"/>
                  <a:gd name="connsiteX58" fmla="*/ 3108961 w 4729507"/>
                  <a:gd name="connsiteY58" fmla="*/ 63475 h 2265656"/>
                  <a:gd name="connsiteX59" fmla="*/ 3090826 w 4729507"/>
                  <a:gd name="connsiteY59" fmla="*/ 71247 h 2265656"/>
                  <a:gd name="connsiteX60" fmla="*/ 2917242 w 4729507"/>
                  <a:gd name="connsiteY60" fmla="*/ 94564 h 2265656"/>
                  <a:gd name="connsiteX61" fmla="*/ 2755317 w 4729507"/>
                  <a:gd name="connsiteY61" fmla="*/ 27203 h 2265656"/>
                  <a:gd name="connsiteX62" fmla="*/ 2748840 w 4729507"/>
                  <a:gd name="connsiteY62" fmla="*/ 22022 h 2265656"/>
                  <a:gd name="connsiteX63" fmla="*/ 2741068 w 4729507"/>
                  <a:gd name="connsiteY63" fmla="*/ 20726 h 2265656"/>
                  <a:gd name="connsiteX64" fmla="*/ 2720341 w 4729507"/>
                  <a:gd name="connsiteY64" fmla="*/ 15545 h 2265656"/>
                  <a:gd name="connsiteX65" fmla="*/ 2712569 w 4729507"/>
                  <a:gd name="connsiteY65" fmla="*/ 15545 h 2265656"/>
                  <a:gd name="connsiteX66" fmla="*/ 2706092 w 4729507"/>
                  <a:gd name="connsiteY66" fmla="*/ 19431 h 2265656"/>
                  <a:gd name="connsiteX67" fmla="*/ 2545462 w 4729507"/>
                  <a:gd name="connsiteY67" fmla="*/ 51816 h 2265656"/>
                  <a:gd name="connsiteX68" fmla="*/ 2388719 w 4729507"/>
                  <a:gd name="connsiteY68" fmla="*/ 5182 h 2265656"/>
                  <a:gd name="connsiteX69" fmla="*/ 2382242 w 4729507"/>
                  <a:gd name="connsiteY69" fmla="*/ 0 h 2265656"/>
                  <a:gd name="connsiteX70" fmla="*/ 2374469 w 4729507"/>
                  <a:gd name="connsiteY70" fmla="*/ 0 h 2265656"/>
                  <a:gd name="connsiteX71" fmla="*/ 2357629 w 4729507"/>
                  <a:gd name="connsiteY71" fmla="*/ 0 h 2265656"/>
                  <a:gd name="connsiteX72" fmla="*/ 2348561 w 4729507"/>
                  <a:gd name="connsiteY72" fmla="*/ 0 h 2265656"/>
                  <a:gd name="connsiteX73" fmla="*/ 2342084 w 4729507"/>
                  <a:gd name="connsiteY73" fmla="*/ 3886 h 2265656"/>
                  <a:gd name="connsiteX74" fmla="*/ 2276019 w 4729507"/>
                  <a:gd name="connsiteY74" fmla="*/ 25908 h 2265656"/>
                  <a:gd name="connsiteX75" fmla="*/ 2207363 w 4729507"/>
                  <a:gd name="connsiteY75" fmla="*/ 11659 h 2265656"/>
                  <a:gd name="connsiteX76" fmla="*/ 2190523 w 4729507"/>
                  <a:gd name="connsiteY76" fmla="*/ 2591 h 2265656"/>
                  <a:gd name="connsiteX77" fmla="*/ 2177569 w 4729507"/>
                  <a:gd name="connsiteY77" fmla="*/ 15545 h 2265656"/>
                  <a:gd name="connsiteX78" fmla="*/ 2076527 w 4729507"/>
                  <a:gd name="connsiteY78" fmla="*/ 86792 h 2265656"/>
                  <a:gd name="connsiteX79" fmla="*/ 1956055 w 4729507"/>
                  <a:gd name="connsiteY79" fmla="*/ 116586 h 2265656"/>
                  <a:gd name="connsiteX80" fmla="*/ 1832992 w 4729507"/>
                  <a:gd name="connsiteY80" fmla="*/ 102337 h 2265656"/>
                  <a:gd name="connsiteX81" fmla="*/ 1722883 w 4729507"/>
                  <a:gd name="connsiteY81" fmla="*/ 44044 h 2265656"/>
                  <a:gd name="connsiteX82" fmla="*/ 1716406 w 4729507"/>
                  <a:gd name="connsiteY82" fmla="*/ 38862 h 2265656"/>
                  <a:gd name="connsiteX83" fmla="*/ 1708633 w 4729507"/>
                  <a:gd name="connsiteY83" fmla="*/ 40157 h 2265656"/>
                  <a:gd name="connsiteX84" fmla="*/ 1696975 w 4729507"/>
                  <a:gd name="connsiteY84" fmla="*/ 41453 h 2265656"/>
                  <a:gd name="connsiteX85" fmla="*/ 1691793 w 4729507"/>
                  <a:gd name="connsiteY85" fmla="*/ 42748 h 2265656"/>
                  <a:gd name="connsiteX86" fmla="*/ 1687907 w 4729507"/>
                  <a:gd name="connsiteY86" fmla="*/ 45339 h 2265656"/>
                  <a:gd name="connsiteX87" fmla="*/ 1616660 w 4729507"/>
                  <a:gd name="connsiteY87" fmla="*/ 88087 h 2265656"/>
                  <a:gd name="connsiteX88" fmla="*/ 1537640 w 4729507"/>
                  <a:gd name="connsiteY88" fmla="*/ 112700 h 2265656"/>
                  <a:gd name="connsiteX89" fmla="*/ 1373125 w 4729507"/>
                  <a:gd name="connsiteY89" fmla="*/ 101041 h 2265656"/>
                  <a:gd name="connsiteX90" fmla="*/ 1369238 w 4729507"/>
                  <a:gd name="connsiteY90" fmla="*/ 99746 h 2265656"/>
                  <a:gd name="connsiteX91" fmla="*/ 1365352 w 4729507"/>
                  <a:gd name="connsiteY91" fmla="*/ 101041 h 2265656"/>
                  <a:gd name="connsiteX92" fmla="*/ 1349807 w 4729507"/>
                  <a:gd name="connsiteY92" fmla="*/ 103632 h 2265656"/>
                  <a:gd name="connsiteX93" fmla="*/ 1343330 w 4729507"/>
                  <a:gd name="connsiteY93" fmla="*/ 104928 h 2265656"/>
                  <a:gd name="connsiteX94" fmla="*/ 1339444 w 4729507"/>
                  <a:gd name="connsiteY94" fmla="*/ 111405 h 2265656"/>
                  <a:gd name="connsiteX95" fmla="*/ 1300582 w 4729507"/>
                  <a:gd name="connsiteY95" fmla="*/ 154153 h 2265656"/>
                  <a:gd name="connsiteX96" fmla="*/ 1248766 w 4729507"/>
                  <a:gd name="connsiteY96" fmla="*/ 178765 h 2265656"/>
                  <a:gd name="connsiteX97" fmla="*/ 1136066 w 4729507"/>
                  <a:gd name="connsiteY97" fmla="*/ 160630 h 2265656"/>
                  <a:gd name="connsiteX98" fmla="*/ 1130885 w 4729507"/>
                  <a:gd name="connsiteY98" fmla="*/ 158039 h 2265656"/>
                  <a:gd name="connsiteX99" fmla="*/ 1125703 w 4729507"/>
                  <a:gd name="connsiteY99" fmla="*/ 159334 h 2265656"/>
                  <a:gd name="connsiteX100" fmla="*/ 1112749 w 4729507"/>
                  <a:gd name="connsiteY100" fmla="*/ 163221 h 2265656"/>
                  <a:gd name="connsiteX101" fmla="*/ 1108863 w 4729507"/>
                  <a:gd name="connsiteY101" fmla="*/ 164516 h 2265656"/>
                  <a:gd name="connsiteX102" fmla="*/ 1106272 w 4729507"/>
                  <a:gd name="connsiteY102" fmla="*/ 167107 h 2265656"/>
                  <a:gd name="connsiteX103" fmla="*/ 1041502 w 4729507"/>
                  <a:gd name="connsiteY103" fmla="*/ 221514 h 2265656"/>
                  <a:gd name="connsiteX104" fmla="*/ 965073 w 4729507"/>
                  <a:gd name="connsiteY104" fmla="*/ 259080 h 2265656"/>
                  <a:gd name="connsiteX105" fmla="*/ 882168 w 4729507"/>
                  <a:gd name="connsiteY105" fmla="*/ 277216 h 2265656"/>
                  <a:gd name="connsiteX106" fmla="*/ 796671 w 4729507"/>
                  <a:gd name="connsiteY106" fmla="*/ 274625 h 2265656"/>
                  <a:gd name="connsiteX107" fmla="*/ 794081 w 4729507"/>
                  <a:gd name="connsiteY107" fmla="*/ 274625 h 2265656"/>
                  <a:gd name="connsiteX108" fmla="*/ 790194 w 4729507"/>
                  <a:gd name="connsiteY108" fmla="*/ 274625 h 2265656"/>
                  <a:gd name="connsiteX109" fmla="*/ 785013 w 4729507"/>
                  <a:gd name="connsiteY109" fmla="*/ 277216 h 2265656"/>
                  <a:gd name="connsiteX110" fmla="*/ 779831 w 4729507"/>
                  <a:gd name="connsiteY110" fmla="*/ 278511 h 2265656"/>
                  <a:gd name="connsiteX111" fmla="*/ 778536 w 4729507"/>
                  <a:gd name="connsiteY111" fmla="*/ 283693 h 2265656"/>
                  <a:gd name="connsiteX112" fmla="*/ 717652 w 4729507"/>
                  <a:gd name="connsiteY112" fmla="*/ 398984 h 2265656"/>
                  <a:gd name="connsiteX113" fmla="*/ 617906 w 4729507"/>
                  <a:gd name="connsiteY113" fmla="*/ 481889 h 2265656"/>
                  <a:gd name="connsiteX114" fmla="*/ 493548 w 4729507"/>
                  <a:gd name="connsiteY114" fmla="*/ 519456 h 2265656"/>
                  <a:gd name="connsiteX115" fmla="*/ 364008 w 4729507"/>
                  <a:gd name="connsiteY115" fmla="*/ 506502 h 2265656"/>
                  <a:gd name="connsiteX116" fmla="*/ 358826 w 4729507"/>
                  <a:gd name="connsiteY116" fmla="*/ 505206 h 2265656"/>
                  <a:gd name="connsiteX117" fmla="*/ 357531 w 4729507"/>
                  <a:gd name="connsiteY117" fmla="*/ 505206 h 2265656"/>
                  <a:gd name="connsiteX118" fmla="*/ 348463 w 4729507"/>
                  <a:gd name="connsiteY118" fmla="*/ 501320 h 2265656"/>
                  <a:gd name="connsiteX119" fmla="*/ 178765 w 4729507"/>
                  <a:gd name="connsiteY119" fmla="*/ 441732 h 2265656"/>
                  <a:gd name="connsiteX120" fmla="*/ 1295 w 4729507"/>
                  <a:gd name="connsiteY120" fmla="*/ 418415 h 2265656"/>
                  <a:gd name="connsiteX121" fmla="*/ 167107 w 4729507"/>
                  <a:gd name="connsiteY121" fmla="*/ 479298 h 2265656"/>
                  <a:gd name="connsiteX122" fmla="*/ 317373 w 4729507"/>
                  <a:gd name="connsiteY122" fmla="*/ 542773 h 2265656"/>
                  <a:gd name="connsiteX123" fmla="*/ 314782 w 4729507"/>
                  <a:gd name="connsiteY123" fmla="*/ 619202 h 2265656"/>
                  <a:gd name="connsiteX124" fmla="*/ 296647 w 4729507"/>
                  <a:gd name="connsiteY124" fmla="*/ 612725 h 2265656"/>
                  <a:gd name="connsiteX125" fmla="*/ 148971 w 4729507"/>
                  <a:gd name="connsiteY125" fmla="*/ 580340 h 2265656"/>
                  <a:gd name="connsiteX126" fmla="*/ 0 w 4729507"/>
                  <a:gd name="connsiteY126" fmla="*/ 588112 h 2265656"/>
                  <a:gd name="connsiteX127" fmla="*/ 143789 w 4729507"/>
                  <a:gd name="connsiteY127" fmla="*/ 617906 h 2265656"/>
                  <a:gd name="connsiteX128" fmla="*/ 281102 w 4729507"/>
                  <a:gd name="connsiteY128" fmla="*/ 658064 h 2265656"/>
                  <a:gd name="connsiteX129" fmla="*/ 305715 w 4729507"/>
                  <a:gd name="connsiteY129" fmla="*/ 667132 h 2265656"/>
                  <a:gd name="connsiteX130" fmla="*/ 305715 w 4729507"/>
                  <a:gd name="connsiteY130" fmla="*/ 668427 h 2265656"/>
                  <a:gd name="connsiteX131" fmla="*/ 244831 w 4729507"/>
                  <a:gd name="connsiteY131" fmla="*/ 783718 h 2265656"/>
                  <a:gd name="connsiteX132" fmla="*/ 147676 w 4729507"/>
                  <a:gd name="connsiteY132" fmla="*/ 869214 h 2265656"/>
                  <a:gd name="connsiteX133" fmla="*/ 25908 w 4729507"/>
                  <a:gd name="connsiteY133" fmla="*/ 913258 h 2265656"/>
                  <a:gd name="connsiteX134" fmla="*/ 18136 w 4729507"/>
                  <a:gd name="connsiteY134" fmla="*/ 914553 h 2265656"/>
                  <a:gd name="connsiteX135" fmla="*/ 15545 w 4729507"/>
                  <a:gd name="connsiteY135" fmla="*/ 922326 h 2265656"/>
                  <a:gd name="connsiteX136" fmla="*/ 7772 w 4729507"/>
                  <a:gd name="connsiteY136" fmla="*/ 949529 h 2265656"/>
                  <a:gd name="connsiteX137" fmla="*/ 5182 w 4729507"/>
                  <a:gd name="connsiteY137" fmla="*/ 957301 h 2265656"/>
                  <a:gd name="connsiteX138" fmla="*/ 11659 w 4729507"/>
                  <a:gd name="connsiteY138" fmla="*/ 962483 h 2265656"/>
                  <a:gd name="connsiteX139" fmla="*/ 81610 w 4729507"/>
                  <a:gd name="connsiteY139" fmla="*/ 1054457 h 2265656"/>
                  <a:gd name="connsiteX140" fmla="*/ 117881 w 4729507"/>
                  <a:gd name="connsiteY140" fmla="*/ 1163270 h 2265656"/>
                  <a:gd name="connsiteX141" fmla="*/ 116586 w 4729507"/>
                  <a:gd name="connsiteY141" fmla="*/ 1278561 h 2265656"/>
                  <a:gd name="connsiteX142" fmla="*/ 77724 w 4729507"/>
                  <a:gd name="connsiteY142" fmla="*/ 1386079 h 2265656"/>
                  <a:gd name="connsiteX143" fmla="*/ 72542 w 4729507"/>
                  <a:gd name="connsiteY143" fmla="*/ 1395147 h 2265656"/>
                  <a:gd name="connsiteX144" fmla="*/ 77724 w 4729507"/>
                  <a:gd name="connsiteY144" fmla="*/ 1404215 h 2265656"/>
                  <a:gd name="connsiteX145" fmla="*/ 77724 w 4729507"/>
                  <a:gd name="connsiteY145" fmla="*/ 1404215 h 2265656"/>
                  <a:gd name="connsiteX146" fmla="*/ 80315 w 4729507"/>
                  <a:gd name="connsiteY146" fmla="*/ 1408101 h 2265656"/>
                  <a:gd name="connsiteX147" fmla="*/ 85496 w 4729507"/>
                  <a:gd name="connsiteY147" fmla="*/ 1410692 h 2265656"/>
                  <a:gd name="connsiteX148" fmla="*/ 138608 w 4729507"/>
                  <a:gd name="connsiteY148" fmla="*/ 1454736 h 2265656"/>
                  <a:gd name="connsiteX149" fmla="*/ 164516 w 4729507"/>
                  <a:gd name="connsiteY149" fmla="*/ 1518210 h 2265656"/>
                  <a:gd name="connsiteX150" fmla="*/ 165811 w 4729507"/>
                  <a:gd name="connsiteY150" fmla="*/ 1523392 h 2265656"/>
                  <a:gd name="connsiteX151" fmla="*/ 169697 w 4729507"/>
                  <a:gd name="connsiteY151" fmla="*/ 1527278 h 2265656"/>
                  <a:gd name="connsiteX152" fmla="*/ 178765 w 4729507"/>
                  <a:gd name="connsiteY152" fmla="*/ 1537641 h 2265656"/>
                  <a:gd name="connsiteX153" fmla="*/ 185242 w 4729507"/>
                  <a:gd name="connsiteY153" fmla="*/ 1545414 h 2265656"/>
                  <a:gd name="connsiteX154" fmla="*/ 195605 w 4729507"/>
                  <a:gd name="connsiteY154" fmla="*/ 1544118 h 2265656"/>
                  <a:gd name="connsiteX155" fmla="*/ 274625 w 4729507"/>
                  <a:gd name="connsiteY155" fmla="*/ 1544118 h 2265656"/>
                  <a:gd name="connsiteX156" fmla="*/ 331623 w 4729507"/>
                  <a:gd name="connsiteY156" fmla="*/ 1555777 h 2265656"/>
                  <a:gd name="connsiteX157" fmla="*/ 260376 w 4729507"/>
                  <a:gd name="connsiteY157" fmla="*/ 1810971 h 2265656"/>
                  <a:gd name="connsiteX158" fmla="*/ 233172 w 4729507"/>
                  <a:gd name="connsiteY158" fmla="*/ 2095959 h 2265656"/>
                  <a:gd name="connsiteX159" fmla="*/ 231877 w 4729507"/>
                  <a:gd name="connsiteY159" fmla="*/ 2146480 h 2265656"/>
                  <a:gd name="connsiteX160" fmla="*/ 273330 w 4729507"/>
                  <a:gd name="connsiteY160" fmla="*/ 2117981 h 2265656"/>
                  <a:gd name="connsiteX161" fmla="*/ 401574 w 4729507"/>
                  <a:gd name="connsiteY161" fmla="*/ 2038961 h 2265656"/>
                  <a:gd name="connsiteX162" fmla="*/ 536296 w 4729507"/>
                  <a:gd name="connsiteY162" fmla="*/ 1969010 h 2265656"/>
                  <a:gd name="connsiteX163" fmla="*/ 674904 w 4729507"/>
                  <a:gd name="connsiteY163" fmla="*/ 1910717 h 2265656"/>
                  <a:gd name="connsiteX164" fmla="*/ 810921 w 4729507"/>
                  <a:gd name="connsiteY164" fmla="*/ 1869264 h 2265656"/>
                  <a:gd name="connsiteX165" fmla="*/ 1003935 w 4729507"/>
                  <a:gd name="connsiteY165" fmla="*/ 2019530 h 2265656"/>
                  <a:gd name="connsiteX166" fmla="*/ 1022071 w 4729507"/>
                  <a:gd name="connsiteY166" fmla="*/ 2049325 h 2265656"/>
                  <a:gd name="connsiteX167" fmla="*/ 1049275 w 4729507"/>
                  <a:gd name="connsiteY167" fmla="*/ 2027303 h 2265656"/>
                  <a:gd name="connsiteX168" fmla="*/ 1187882 w 4729507"/>
                  <a:gd name="connsiteY168" fmla="*/ 1962533 h 2265656"/>
                  <a:gd name="connsiteX169" fmla="*/ 1264311 w 4729507"/>
                  <a:gd name="connsiteY169" fmla="*/ 1956056 h 2265656"/>
                  <a:gd name="connsiteX170" fmla="*/ 1340740 w 4729507"/>
                  <a:gd name="connsiteY170" fmla="*/ 1966419 h 2265656"/>
                  <a:gd name="connsiteX171" fmla="*/ 1475461 w 4729507"/>
                  <a:gd name="connsiteY171" fmla="*/ 2037666 h 2265656"/>
                  <a:gd name="connsiteX172" fmla="*/ 1564844 w 4729507"/>
                  <a:gd name="connsiteY172" fmla="*/ 2160729 h 2265656"/>
                  <a:gd name="connsiteX173" fmla="*/ 1572616 w 4729507"/>
                  <a:gd name="connsiteY173" fmla="*/ 2177570 h 2265656"/>
                  <a:gd name="connsiteX174" fmla="*/ 1590752 w 4729507"/>
                  <a:gd name="connsiteY174" fmla="*/ 2180160 h 2265656"/>
                  <a:gd name="connsiteX175" fmla="*/ 1608888 w 4729507"/>
                  <a:gd name="connsiteY175" fmla="*/ 2182751 h 2265656"/>
                  <a:gd name="connsiteX176" fmla="*/ 1615365 w 4729507"/>
                  <a:gd name="connsiteY176" fmla="*/ 2184047 h 2265656"/>
                  <a:gd name="connsiteX177" fmla="*/ 1621842 w 4729507"/>
                  <a:gd name="connsiteY177" fmla="*/ 2182751 h 2265656"/>
                  <a:gd name="connsiteX178" fmla="*/ 1751382 w 4729507"/>
                  <a:gd name="connsiteY178" fmla="*/ 2174979 h 2265656"/>
                  <a:gd name="connsiteX179" fmla="*/ 1874445 w 4729507"/>
                  <a:gd name="connsiteY179" fmla="*/ 2217727 h 2265656"/>
                  <a:gd name="connsiteX180" fmla="*/ 1895171 w 4729507"/>
                  <a:gd name="connsiteY180" fmla="*/ 2229386 h 2265656"/>
                  <a:gd name="connsiteX181" fmla="*/ 1913307 w 4729507"/>
                  <a:gd name="connsiteY181" fmla="*/ 2213841 h 2265656"/>
                  <a:gd name="connsiteX182" fmla="*/ 2022120 w 4729507"/>
                  <a:gd name="connsiteY182" fmla="*/ 2150366 h 2265656"/>
                  <a:gd name="connsiteX183" fmla="*/ 2146479 w 4729507"/>
                  <a:gd name="connsiteY183" fmla="*/ 2132230 h 2265656"/>
                  <a:gd name="connsiteX184" fmla="*/ 2269542 w 4729507"/>
                  <a:gd name="connsiteY184" fmla="*/ 2162025 h 2265656"/>
                  <a:gd name="connsiteX185" fmla="*/ 2371879 w 4729507"/>
                  <a:gd name="connsiteY185" fmla="*/ 2235863 h 2265656"/>
                  <a:gd name="connsiteX186" fmla="*/ 2400377 w 4729507"/>
                  <a:gd name="connsiteY186" fmla="*/ 2265657 h 2265656"/>
                  <a:gd name="connsiteX187" fmla="*/ 2423695 w 4729507"/>
                  <a:gd name="connsiteY187" fmla="*/ 2231976 h 2265656"/>
                  <a:gd name="connsiteX188" fmla="*/ 2526031 w 4729507"/>
                  <a:gd name="connsiteY188" fmla="*/ 2177570 h 2265656"/>
                  <a:gd name="connsiteX189" fmla="*/ 2629663 w 4729507"/>
                  <a:gd name="connsiteY189" fmla="*/ 2229386 h 2265656"/>
                  <a:gd name="connsiteX190" fmla="*/ 2640026 w 4729507"/>
                  <a:gd name="connsiteY190" fmla="*/ 2243635 h 2265656"/>
                  <a:gd name="connsiteX191" fmla="*/ 2656867 w 4729507"/>
                  <a:gd name="connsiteY191" fmla="*/ 2242340 h 2265656"/>
                  <a:gd name="connsiteX192" fmla="*/ 2664639 w 4729507"/>
                  <a:gd name="connsiteY192" fmla="*/ 2242340 h 2265656"/>
                  <a:gd name="connsiteX193" fmla="*/ 2677593 w 4729507"/>
                  <a:gd name="connsiteY193" fmla="*/ 2241044 h 2265656"/>
                  <a:gd name="connsiteX194" fmla="*/ 2686661 w 4729507"/>
                  <a:gd name="connsiteY194" fmla="*/ 2231976 h 2265656"/>
                  <a:gd name="connsiteX195" fmla="*/ 2778634 w 4729507"/>
                  <a:gd name="connsiteY195" fmla="*/ 2164616 h 2265656"/>
                  <a:gd name="connsiteX196" fmla="*/ 2888743 w 4729507"/>
                  <a:gd name="connsiteY196" fmla="*/ 2132230 h 2265656"/>
                  <a:gd name="connsiteX197" fmla="*/ 3004034 w 4729507"/>
                  <a:gd name="connsiteY197" fmla="*/ 2138707 h 2265656"/>
                  <a:gd name="connsiteX198" fmla="*/ 3110257 w 4729507"/>
                  <a:gd name="connsiteY198" fmla="*/ 2184047 h 2265656"/>
                  <a:gd name="connsiteX199" fmla="*/ 3129688 w 4729507"/>
                  <a:gd name="connsiteY199" fmla="*/ 2197001 h 2265656"/>
                  <a:gd name="connsiteX200" fmla="*/ 3146528 w 4729507"/>
                  <a:gd name="connsiteY200" fmla="*/ 2181456 h 2265656"/>
                  <a:gd name="connsiteX201" fmla="*/ 3308453 w 4729507"/>
                  <a:gd name="connsiteY201" fmla="*/ 2063574 h 2265656"/>
                  <a:gd name="connsiteX202" fmla="*/ 3494991 w 4729507"/>
                  <a:gd name="connsiteY202" fmla="*/ 1989736 h 2265656"/>
                  <a:gd name="connsiteX203" fmla="*/ 3694483 w 4729507"/>
                  <a:gd name="connsiteY203" fmla="*/ 1966419 h 2265656"/>
                  <a:gd name="connsiteX204" fmla="*/ 3893974 w 4729507"/>
                  <a:gd name="connsiteY204" fmla="*/ 1994918 h 2265656"/>
                  <a:gd name="connsiteX205" fmla="*/ 3901747 w 4729507"/>
                  <a:gd name="connsiteY205" fmla="*/ 1997509 h 2265656"/>
                  <a:gd name="connsiteX206" fmla="*/ 3908224 w 4729507"/>
                  <a:gd name="connsiteY206" fmla="*/ 1994918 h 2265656"/>
                  <a:gd name="connsiteX207" fmla="*/ 3925064 w 4729507"/>
                  <a:gd name="connsiteY207" fmla="*/ 1988441 h 2265656"/>
                  <a:gd name="connsiteX208" fmla="*/ 3936722 w 4729507"/>
                  <a:gd name="connsiteY208" fmla="*/ 1983259 h 2265656"/>
                  <a:gd name="connsiteX209" fmla="*/ 3938018 w 4729507"/>
                  <a:gd name="connsiteY209" fmla="*/ 1970305 h 2265656"/>
                  <a:gd name="connsiteX210" fmla="*/ 3984652 w 4729507"/>
                  <a:gd name="connsiteY210" fmla="*/ 1842060 h 2265656"/>
                  <a:gd name="connsiteX211" fmla="*/ 4050718 w 4729507"/>
                  <a:gd name="connsiteY211" fmla="*/ 1893876 h 2265656"/>
                  <a:gd name="connsiteX212" fmla="*/ 4134919 w 4729507"/>
                  <a:gd name="connsiteY212" fmla="*/ 1984555 h 2265656"/>
                  <a:gd name="connsiteX213" fmla="*/ 4080512 w 4729507"/>
                  <a:gd name="connsiteY213" fmla="*/ 1866673 h 2265656"/>
                  <a:gd name="connsiteX214" fmla="*/ 4014446 w 4729507"/>
                  <a:gd name="connsiteY214" fmla="*/ 1801903 h 2265656"/>
                  <a:gd name="connsiteX215" fmla="*/ 4101238 w 4729507"/>
                  <a:gd name="connsiteY215" fmla="*/ 1730656 h 2265656"/>
                  <a:gd name="connsiteX216" fmla="*/ 4171190 w 4729507"/>
                  <a:gd name="connsiteY216" fmla="*/ 1700862 h 2265656"/>
                  <a:gd name="connsiteX217" fmla="*/ 4246323 w 4729507"/>
                  <a:gd name="connsiteY217" fmla="*/ 1689203 h 2265656"/>
                  <a:gd name="connsiteX218" fmla="*/ 4393999 w 4729507"/>
                  <a:gd name="connsiteY218" fmla="*/ 1717702 h 2265656"/>
                  <a:gd name="connsiteX219" fmla="*/ 4403067 w 4729507"/>
                  <a:gd name="connsiteY219" fmla="*/ 1721588 h 2265656"/>
                  <a:gd name="connsiteX220" fmla="*/ 4409544 w 4729507"/>
                  <a:gd name="connsiteY220" fmla="*/ 1716407 h 2265656"/>
                  <a:gd name="connsiteX221" fmla="*/ 4427679 w 4729507"/>
                  <a:gd name="connsiteY221" fmla="*/ 1700862 h 2265656"/>
                  <a:gd name="connsiteX222" fmla="*/ 4432861 w 4729507"/>
                  <a:gd name="connsiteY222" fmla="*/ 1696976 h 2265656"/>
                  <a:gd name="connsiteX223" fmla="*/ 4432861 w 4729507"/>
                  <a:gd name="connsiteY223" fmla="*/ 1690499 h 2265656"/>
                  <a:gd name="connsiteX224" fmla="*/ 4507994 w 4729507"/>
                  <a:gd name="connsiteY224" fmla="*/ 1494893 h 2265656"/>
                  <a:gd name="connsiteX225" fmla="*/ 4682873 w 4729507"/>
                  <a:gd name="connsiteY225" fmla="*/ 1375716 h 2265656"/>
                  <a:gd name="connsiteX226" fmla="*/ 4686759 w 4729507"/>
                  <a:gd name="connsiteY226" fmla="*/ 1374421 h 2265656"/>
                  <a:gd name="connsiteX227" fmla="*/ 4688055 w 4729507"/>
                  <a:gd name="connsiteY227" fmla="*/ 1370535 h 2265656"/>
                  <a:gd name="connsiteX228" fmla="*/ 4689350 w 4729507"/>
                  <a:gd name="connsiteY228" fmla="*/ 1365353 h 2265656"/>
                  <a:gd name="connsiteX229" fmla="*/ 4690646 w 4729507"/>
                  <a:gd name="connsiteY229" fmla="*/ 1361467 h 2265656"/>
                  <a:gd name="connsiteX230" fmla="*/ 4688055 w 4729507"/>
                  <a:gd name="connsiteY230" fmla="*/ 1357580 h 2265656"/>
                  <a:gd name="connsiteX231" fmla="*/ 4666033 w 4729507"/>
                  <a:gd name="connsiteY231" fmla="*/ 1304469 h 2265656"/>
                  <a:gd name="connsiteX232" fmla="*/ 4666033 w 4729507"/>
                  <a:gd name="connsiteY232" fmla="*/ 1246176 h 2265656"/>
                  <a:gd name="connsiteX233" fmla="*/ 4688055 w 4729507"/>
                  <a:gd name="connsiteY233" fmla="*/ 1191769 h 2265656"/>
                  <a:gd name="connsiteX234" fmla="*/ 4706190 w 4729507"/>
                  <a:gd name="connsiteY234" fmla="*/ 1168452 h 2265656"/>
                  <a:gd name="connsiteX235" fmla="*/ 4729508 w 4729507"/>
                  <a:gd name="connsiteY235" fmla="*/ 1147725 h 2265656"/>
                  <a:gd name="connsiteX236" fmla="*/ 4729508 w 4729507"/>
                  <a:gd name="connsiteY236" fmla="*/ 1138658 h 2265656"/>
                  <a:gd name="connsiteX237" fmla="*/ 4729508 w 4729507"/>
                  <a:gd name="connsiteY237" fmla="*/ 1137362 h 2265656"/>
                  <a:gd name="connsiteX238" fmla="*/ 4723031 w 4729507"/>
                  <a:gd name="connsiteY238" fmla="*/ 1134771 h 2265656"/>
                  <a:gd name="connsiteX239" fmla="*/ 4695827 w 4729507"/>
                  <a:gd name="connsiteY239" fmla="*/ 1161975 h 2265656"/>
                  <a:gd name="connsiteX240" fmla="*/ 4676396 w 4729507"/>
                  <a:gd name="connsiteY240" fmla="*/ 1185292 h 2265656"/>
                  <a:gd name="connsiteX241" fmla="*/ 4651784 w 4729507"/>
                  <a:gd name="connsiteY241" fmla="*/ 1242290 h 2265656"/>
                  <a:gd name="connsiteX242" fmla="*/ 4649193 w 4729507"/>
                  <a:gd name="connsiteY242" fmla="*/ 1304469 h 2265656"/>
                  <a:gd name="connsiteX243" fmla="*/ 4668624 w 4729507"/>
                  <a:gd name="connsiteY243" fmla="*/ 1358876 h 2265656"/>
                  <a:gd name="connsiteX244" fmla="*/ 4485972 w 4729507"/>
                  <a:gd name="connsiteY244" fmla="*/ 1476757 h 2265656"/>
                  <a:gd name="connsiteX245" fmla="*/ 4399181 w 4729507"/>
                  <a:gd name="connsiteY245" fmla="*/ 1677545 h 2265656"/>
                  <a:gd name="connsiteX246" fmla="*/ 4391408 w 4729507"/>
                  <a:gd name="connsiteY246" fmla="*/ 1684022 h 2265656"/>
                  <a:gd name="connsiteX247" fmla="*/ 4238551 w 4729507"/>
                  <a:gd name="connsiteY247" fmla="*/ 1652932 h 2265656"/>
                  <a:gd name="connsiteX248" fmla="*/ 4155645 w 4729507"/>
                  <a:gd name="connsiteY248" fmla="*/ 1663295 h 2265656"/>
                  <a:gd name="connsiteX249" fmla="*/ 4077921 w 4729507"/>
                  <a:gd name="connsiteY249" fmla="*/ 1694385 h 2265656"/>
                  <a:gd name="connsiteX250" fmla="*/ 3975584 w 4729507"/>
                  <a:gd name="connsiteY250" fmla="*/ 1775995 h 2265656"/>
                  <a:gd name="connsiteX251" fmla="*/ 3857703 w 4729507"/>
                  <a:gd name="connsiteY251" fmla="*/ 1724179 h 2265656"/>
                  <a:gd name="connsiteX252" fmla="*/ 3729458 w 4729507"/>
                  <a:gd name="connsiteY252" fmla="*/ 1708634 h 2265656"/>
                  <a:gd name="connsiteX253" fmla="*/ 3843454 w 4729507"/>
                  <a:gd name="connsiteY253" fmla="*/ 1760450 h 2265656"/>
                  <a:gd name="connsiteX254" fmla="*/ 3944495 w 4729507"/>
                  <a:gd name="connsiteY254" fmla="*/ 1814857 h 2265656"/>
                  <a:gd name="connsiteX255" fmla="*/ 3891383 w 4729507"/>
                  <a:gd name="connsiteY255" fmla="*/ 1944397 h 2265656"/>
                  <a:gd name="connsiteX256" fmla="*/ 3689301 w 4729507"/>
                  <a:gd name="connsiteY256" fmla="*/ 1913308 h 2265656"/>
                  <a:gd name="connsiteX257" fmla="*/ 3476855 w 4729507"/>
                  <a:gd name="connsiteY257" fmla="*/ 1934034 h 2265656"/>
                  <a:gd name="connsiteX258" fmla="*/ 3276068 w 4729507"/>
                  <a:gd name="connsiteY258" fmla="*/ 2009167 h 2265656"/>
                  <a:gd name="connsiteX259" fmla="*/ 3118029 w 4729507"/>
                  <a:gd name="connsiteY259" fmla="*/ 2117981 h 2265656"/>
                  <a:gd name="connsiteX260" fmla="*/ 3013102 w 4729507"/>
                  <a:gd name="connsiteY260" fmla="*/ 2075233 h 2265656"/>
                  <a:gd name="connsiteX261" fmla="*/ 2877085 w 4729507"/>
                  <a:gd name="connsiteY261" fmla="*/ 2066165 h 2265656"/>
                  <a:gd name="connsiteX262" fmla="*/ 2746249 w 4729507"/>
                  <a:gd name="connsiteY262" fmla="*/ 2103732 h 2265656"/>
                  <a:gd name="connsiteX263" fmla="*/ 2656867 w 4729507"/>
                  <a:gd name="connsiteY263" fmla="*/ 2164616 h 2265656"/>
                  <a:gd name="connsiteX264" fmla="*/ 2608937 w 4729507"/>
                  <a:gd name="connsiteY264" fmla="*/ 2129640 h 2265656"/>
                  <a:gd name="connsiteX265" fmla="*/ 2520850 w 4729507"/>
                  <a:gd name="connsiteY265" fmla="*/ 2108913 h 2265656"/>
                  <a:gd name="connsiteX266" fmla="*/ 2432762 w 4729507"/>
                  <a:gd name="connsiteY266" fmla="*/ 2130935 h 2265656"/>
                  <a:gd name="connsiteX267" fmla="*/ 2390014 w 4729507"/>
                  <a:gd name="connsiteY267" fmla="*/ 2162025 h 2265656"/>
                  <a:gd name="connsiteX268" fmla="*/ 2292859 w 4729507"/>
                  <a:gd name="connsiteY268" fmla="*/ 2097254 h 2265656"/>
                  <a:gd name="connsiteX269" fmla="*/ 2145184 w 4729507"/>
                  <a:gd name="connsiteY269" fmla="*/ 2060983 h 2265656"/>
                  <a:gd name="connsiteX270" fmla="*/ 1994917 w 4729507"/>
                  <a:gd name="connsiteY270" fmla="*/ 2083005 h 2265656"/>
                  <a:gd name="connsiteX271" fmla="*/ 1882217 w 4729507"/>
                  <a:gd name="connsiteY271" fmla="*/ 2143889 h 2265656"/>
                  <a:gd name="connsiteX272" fmla="*/ 1755268 w 4729507"/>
                  <a:gd name="connsiteY272" fmla="*/ 2103732 h 2265656"/>
                  <a:gd name="connsiteX273" fmla="*/ 1611478 w 4729507"/>
                  <a:gd name="connsiteY273" fmla="*/ 2111504 h 2265656"/>
                  <a:gd name="connsiteX274" fmla="*/ 1513028 w 4729507"/>
                  <a:gd name="connsiteY274" fmla="*/ 1984555 h 2265656"/>
                  <a:gd name="connsiteX275" fmla="*/ 1352398 w 4729507"/>
                  <a:gd name="connsiteY275" fmla="*/ 1900353 h 2265656"/>
                  <a:gd name="connsiteX276" fmla="*/ 1261720 w 4729507"/>
                  <a:gd name="connsiteY276" fmla="*/ 1888695 h 2265656"/>
                  <a:gd name="connsiteX277" fmla="*/ 1171042 w 4729507"/>
                  <a:gd name="connsiteY277" fmla="*/ 1897763 h 2265656"/>
                  <a:gd name="connsiteX278" fmla="*/ 1035025 w 4729507"/>
                  <a:gd name="connsiteY278" fmla="*/ 1957351 h 2265656"/>
                  <a:gd name="connsiteX279" fmla="*/ 952119 w 4729507"/>
                  <a:gd name="connsiteY279" fmla="*/ 1873150 h 2265656"/>
                  <a:gd name="connsiteX280" fmla="*/ 816102 w 4729507"/>
                  <a:gd name="connsiteY280" fmla="*/ 1807085 h 2265656"/>
                  <a:gd name="connsiteX281" fmla="*/ 808330 w 4729507"/>
                  <a:gd name="connsiteY281" fmla="*/ 1805789 h 2265656"/>
                  <a:gd name="connsiteX282" fmla="*/ 801853 w 4729507"/>
                  <a:gd name="connsiteY282" fmla="*/ 1807085 h 2265656"/>
                  <a:gd name="connsiteX283" fmla="*/ 651586 w 4729507"/>
                  <a:gd name="connsiteY283" fmla="*/ 1853719 h 2265656"/>
                  <a:gd name="connsiteX284" fmla="*/ 507797 w 4729507"/>
                  <a:gd name="connsiteY284" fmla="*/ 1915898 h 2265656"/>
                  <a:gd name="connsiteX285" fmla="*/ 370485 w 4729507"/>
                  <a:gd name="connsiteY285" fmla="*/ 1989736 h 2265656"/>
                  <a:gd name="connsiteX286" fmla="*/ 281102 w 4729507"/>
                  <a:gd name="connsiteY286" fmla="*/ 2045438 h 2265656"/>
                  <a:gd name="connsiteX287" fmla="*/ 303124 w 4729507"/>
                  <a:gd name="connsiteY287" fmla="*/ 1817448 h 2265656"/>
                  <a:gd name="connsiteX288" fmla="*/ 331623 w 4729507"/>
                  <a:gd name="connsiteY288" fmla="*/ 1681431 h 2265656"/>
                  <a:gd name="connsiteX289" fmla="*/ 374371 w 4729507"/>
                  <a:gd name="connsiteY289" fmla="*/ 1549300 h 2265656"/>
                  <a:gd name="connsiteX290" fmla="*/ 382143 w 4729507"/>
                  <a:gd name="connsiteY290" fmla="*/ 1528573 h 2265656"/>
                  <a:gd name="connsiteX291" fmla="*/ 361417 w 4729507"/>
                  <a:gd name="connsiteY291" fmla="*/ 1522096 h 2265656"/>
                  <a:gd name="connsiteX292" fmla="*/ 274625 w 4729507"/>
                  <a:gd name="connsiteY292" fmla="*/ 1503961 h 2265656"/>
                  <a:gd name="connsiteX293" fmla="*/ 196901 w 4729507"/>
                  <a:gd name="connsiteY293" fmla="*/ 1505256 h 2265656"/>
                  <a:gd name="connsiteX294" fmla="*/ 164516 w 4729507"/>
                  <a:gd name="connsiteY294" fmla="*/ 1432714 h 2265656"/>
                  <a:gd name="connsiteX295" fmla="*/ 111404 w 4729507"/>
                  <a:gd name="connsiteY295" fmla="*/ 1387375 h 2265656"/>
                  <a:gd name="connsiteX296" fmla="*/ 143789 w 4729507"/>
                  <a:gd name="connsiteY296" fmla="*/ 1283743 h 2265656"/>
                  <a:gd name="connsiteX297" fmla="*/ 143789 w 4729507"/>
                  <a:gd name="connsiteY297" fmla="*/ 1158089 h 2265656"/>
                  <a:gd name="connsiteX298" fmla="*/ 102337 w 4729507"/>
                  <a:gd name="connsiteY298" fmla="*/ 1040207 h 2265656"/>
                  <a:gd name="connsiteX299" fmla="*/ 31090 w 4729507"/>
                  <a:gd name="connsiteY299" fmla="*/ 948234 h 2265656"/>
                  <a:gd name="connsiteX300" fmla="*/ 34976 w 4729507"/>
                  <a:gd name="connsiteY300" fmla="*/ 936575 h 2265656"/>
                  <a:gd name="connsiteX301" fmla="*/ 156743 w 4729507"/>
                  <a:gd name="connsiteY301" fmla="*/ 889941 h 2265656"/>
                  <a:gd name="connsiteX302" fmla="*/ 260376 w 4729507"/>
                  <a:gd name="connsiteY302" fmla="*/ 797967 h 2265656"/>
                  <a:gd name="connsiteX303" fmla="*/ 323850 w 4729507"/>
                  <a:gd name="connsiteY303" fmla="*/ 676199 h 2265656"/>
                  <a:gd name="connsiteX304" fmla="*/ 406756 w 4729507"/>
                  <a:gd name="connsiteY304" fmla="*/ 718948 h 2265656"/>
                  <a:gd name="connsiteX305" fmla="*/ 522046 w 4729507"/>
                  <a:gd name="connsiteY305" fmla="*/ 805740 h 2265656"/>
                  <a:gd name="connsiteX306" fmla="*/ 430073 w 4729507"/>
                  <a:gd name="connsiteY306" fmla="*/ 686563 h 2265656"/>
                  <a:gd name="connsiteX307" fmla="*/ 335509 w 4729507"/>
                  <a:gd name="connsiteY307" fmla="*/ 626974 h 2265656"/>
                  <a:gd name="connsiteX308" fmla="*/ 339395 w 4729507"/>
                  <a:gd name="connsiteY308" fmla="*/ 551841 h 2265656"/>
                  <a:gd name="connsiteX309" fmla="*/ 404165 w 4729507"/>
                  <a:gd name="connsiteY309" fmla="*/ 585521 h 2265656"/>
                  <a:gd name="connsiteX310" fmla="*/ 476707 w 4729507"/>
                  <a:gd name="connsiteY310" fmla="*/ 630860 h 2265656"/>
                  <a:gd name="connsiteX311" fmla="*/ 601066 w 4729507"/>
                  <a:gd name="connsiteY311" fmla="*/ 751333 h 2265656"/>
                  <a:gd name="connsiteX312" fmla="*/ 502615 w 4729507"/>
                  <a:gd name="connsiteY312" fmla="*/ 601066 h 2265656"/>
                  <a:gd name="connsiteX313" fmla="*/ 430073 w 4729507"/>
                  <a:gd name="connsiteY313" fmla="*/ 545364 h 2265656"/>
                  <a:gd name="connsiteX314" fmla="*/ 417119 w 4729507"/>
                  <a:gd name="connsiteY314" fmla="*/ 537592 h 2265656"/>
                  <a:gd name="connsiteX315" fmla="*/ 496138 w 4729507"/>
                  <a:gd name="connsiteY315" fmla="*/ 538887 h 2265656"/>
                  <a:gd name="connsiteX316" fmla="*/ 628269 w 4729507"/>
                  <a:gd name="connsiteY316" fmla="*/ 498729 h 2265656"/>
                  <a:gd name="connsiteX317" fmla="*/ 734492 w 4729507"/>
                  <a:gd name="connsiteY317" fmla="*/ 411938 h 2265656"/>
                  <a:gd name="connsiteX318" fmla="*/ 797967 w 4729507"/>
                  <a:gd name="connsiteY318" fmla="*/ 296647 h 2265656"/>
                  <a:gd name="connsiteX319" fmla="*/ 883463 w 4729507"/>
                  <a:gd name="connsiteY319" fmla="*/ 300533 h 2265656"/>
                  <a:gd name="connsiteX320" fmla="*/ 972846 w 4729507"/>
                  <a:gd name="connsiteY320" fmla="*/ 283693 h 2265656"/>
                  <a:gd name="connsiteX321" fmla="*/ 1055752 w 4729507"/>
                  <a:gd name="connsiteY321" fmla="*/ 244831 h 2265656"/>
                  <a:gd name="connsiteX322" fmla="*/ 1124408 w 4729507"/>
                  <a:gd name="connsiteY322" fmla="*/ 190424 h 2265656"/>
                  <a:gd name="connsiteX323" fmla="*/ 1129589 w 4729507"/>
                  <a:gd name="connsiteY323" fmla="*/ 189129 h 2265656"/>
                  <a:gd name="connsiteX324" fmla="*/ 1259129 w 4729507"/>
                  <a:gd name="connsiteY324" fmla="*/ 209855 h 2265656"/>
                  <a:gd name="connsiteX325" fmla="*/ 1322604 w 4729507"/>
                  <a:gd name="connsiteY325" fmla="*/ 181356 h 2265656"/>
                  <a:gd name="connsiteX326" fmla="*/ 1365352 w 4729507"/>
                  <a:gd name="connsiteY326" fmla="*/ 136017 h 2265656"/>
                  <a:gd name="connsiteX327" fmla="*/ 1366648 w 4729507"/>
                  <a:gd name="connsiteY327" fmla="*/ 136017 h 2265656"/>
                  <a:gd name="connsiteX328" fmla="*/ 1544117 w 4729507"/>
                  <a:gd name="connsiteY328" fmla="*/ 151562 h 2265656"/>
                  <a:gd name="connsiteX329" fmla="*/ 1632205 w 4729507"/>
                  <a:gd name="connsiteY329" fmla="*/ 126949 h 2265656"/>
                  <a:gd name="connsiteX330" fmla="*/ 1707338 w 4729507"/>
                  <a:gd name="connsiteY330" fmla="*/ 85496 h 2265656"/>
                  <a:gd name="connsiteX331" fmla="*/ 1822629 w 4729507"/>
                  <a:gd name="connsiteY331" fmla="*/ 147676 h 2265656"/>
                  <a:gd name="connsiteX332" fmla="*/ 1962532 w 4729507"/>
                  <a:gd name="connsiteY332" fmla="*/ 167107 h 2265656"/>
                  <a:gd name="connsiteX333" fmla="*/ 2204772 w 4729507"/>
                  <a:gd name="connsiteY333" fmla="*/ 68656 h 2265656"/>
                  <a:gd name="connsiteX334" fmla="*/ 2282496 w 4729507"/>
                  <a:gd name="connsiteY334" fmla="*/ 81610 h 2265656"/>
                  <a:gd name="connsiteX335" fmla="*/ 2367992 w 4729507"/>
                  <a:gd name="connsiteY335" fmla="*/ 55702 h 2265656"/>
                  <a:gd name="connsiteX336" fmla="*/ 2370583 w 4729507"/>
                  <a:gd name="connsiteY336" fmla="*/ 55702 h 2265656"/>
                  <a:gd name="connsiteX337" fmla="*/ 2546758 w 4729507"/>
                  <a:gd name="connsiteY337" fmla="*/ 107518 h 2265656"/>
                  <a:gd name="connsiteX338" fmla="*/ 2726818 w 4729507"/>
                  <a:gd name="connsiteY338" fmla="*/ 73838 h 2265656"/>
                  <a:gd name="connsiteX339" fmla="*/ 2734591 w 4729507"/>
                  <a:gd name="connsiteY339" fmla="*/ 73838 h 2265656"/>
                  <a:gd name="connsiteX340" fmla="*/ 2816201 w 4729507"/>
                  <a:gd name="connsiteY340" fmla="*/ 120472 h 2265656"/>
                  <a:gd name="connsiteX341" fmla="*/ 2915947 w 4729507"/>
                  <a:gd name="connsiteY341" fmla="*/ 146380 h 2265656"/>
                  <a:gd name="connsiteX342" fmla="*/ 3101189 w 4729507"/>
                  <a:gd name="connsiteY342" fmla="*/ 124359 h 2265656"/>
                  <a:gd name="connsiteX343" fmla="*/ 3178913 w 4729507"/>
                  <a:gd name="connsiteY343" fmla="*/ 182652 h 2265656"/>
                  <a:gd name="connsiteX344" fmla="*/ 3286431 w 4729507"/>
                  <a:gd name="connsiteY344" fmla="*/ 224104 h 2265656"/>
                  <a:gd name="connsiteX345" fmla="*/ 3401722 w 4729507"/>
                  <a:gd name="connsiteY345" fmla="*/ 231877 h 2265656"/>
                  <a:gd name="connsiteX346" fmla="*/ 3497582 w 4729507"/>
                  <a:gd name="connsiteY346" fmla="*/ 211150 h 2265656"/>
                  <a:gd name="connsiteX347" fmla="*/ 3803296 w 4729507"/>
                  <a:gd name="connsiteY347" fmla="*/ 413233 h 2265656"/>
                  <a:gd name="connsiteX348" fmla="*/ 3926359 w 4729507"/>
                  <a:gd name="connsiteY348" fmla="*/ 448209 h 2265656"/>
                  <a:gd name="connsiteX349" fmla="*/ 3910814 w 4729507"/>
                  <a:gd name="connsiteY349" fmla="*/ 575158 h 2265656"/>
                  <a:gd name="connsiteX350" fmla="*/ 3965221 w 4729507"/>
                  <a:gd name="connsiteY350" fmla="*/ 454686 h 2265656"/>
                  <a:gd name="connsiteX351" fmla="*/ 3991129 w 4729507"/>
                  <a:gd name="connsiteY351" fmla="*/ 458572 h 2265656"/>
                  <a:gd name="connsiteX352" fmla="*/ 4039059 w 4729507"/>
                  <a:gd name="connsiteY352" fmla="*/ 462458 h 2265656"/>
                  <a:gd name="connsiteX353" fmla="*/ 4086989 w 4729507"/>
                  <a:gd name="connsiteY353" fmla="*/ 463754 h 2265656"/>
                  <a:gd name="connsiteX354" fmla="*/ 4110306 w 4729507"/>
                  <a:gd name="connsiteY354" fmla="*/ 463754 h 2265656"/>
                  <a:gd name="connsiteX355" fmla="*/ 4133623 w 4729507"/>
                  <a:gd name="connsiteY355" fmla="*/ 463754 h 2265656"/>
                  <a:gd name="connsiteX356" fmla="*/ 4164713 w 4729507"/>
                  <a:gd name="connsiteY356" fmla="*/ 462458 h 2265656"/>
                  <a:gd name="connsiteX357" fmla="*/ 4121965 w 4729507"/>
                  <a:gd name="connsiteY357" fmla="*/ 509093 h 2265656"/>
                  <a:gd name="connsiteX358" fmla="*/ 4010560 w 4729507"/>
                  <a:gd name="connsiteY358" fmla="*/ 681381 h 2265656"/>
                  <a:gd name="connsiteX359" fmla="*/ 4151759 w 4729507"/>
                  <a:gd name="connsiteY359" fmla="*/ 536296 h 2265656"/>
                  <a:gd name="connsiteX360" fmla="*/ 4194507 w 4729507"/>
                  <a:gd name="connsiteY360" fmla="*/ 497434 h 2265656"/>
                  <a:gd name="connsiteX361" fmla="*/ 4299435 w 4729507"/>
                  <a:gd name="connsiteY361" fmla="*/ 620497 h 2265656"/>
                  <a:gd name="connsiteX362" fmla="*/ 4469132 w 4729507"/>
                  <a:gd name="connsiteY362" fmla="*/ 689153 h 2265656"/>
                  <a:gd name="connsiteX363" fmla="*/ 4460064 w 4729507"/>
                  <a:gd name="connsiteY363" fmla="*/ 765582 h 2265656"/>
                  <a:gd name="connsiteX364" fmla="*/ 4471723 w 4729507"/>
                  <a:gd name="connsiteY364" fmla="*/ 813512 h 2265656"/>
                  <a:gd name="connsiteX365" fmla="*/ 4496336 w 4729507"/>
                  <a:gd name="connsiteY365" fmla="*/ 856260 h 2265656"/>
                  <a:gd name="connsiteX366" fmla="*/ 4575355 w 4729507"/>
                  <a:gd name="connsiteY366" fmla="*/ 911962 h 2265656"/>
                  <a:gd name="connsiteX367" fmla="*/ 4623285 w 4729507"/>
                  <a:gd name="connsiteY367" fmla="*/ 921030 h 2265656"/>
                  <a:gd name="connsiteX368" fmla="*/ 4653079 w 4729507"/>
                  <a:gd name="connsiteY368" fmla="*/ 919735 h 2265656"/>
                  <a:gd name="connsiteX369" fmla="*/ 4641420 w 4729507"/>
                  <a:gd name="connsiteY369" fmla="*/ 1037616 h 2265656"/>
                  <a:gd name="connsiteX370" fmla="*/ 4672510 w 4729507"/>
                  <a:gd name="connsiteY370" fmla="*/ 1098500 h 2265656"/>
                  <a:gd name="connsiteX371" fmla="*/ 4723031 w 4729507"/>
                  <a:gd name="connsiteY371" fmla="*/ 1139953 h 2265656"/>
                  <a:gd name="connsiteX372" fmla="*/ 4723031 w 4729507"/>
                  <a:gd name="connsiteY372" fmla="*/ 1143839 h 2265656"/>
                  <a:gd name="connsiteX373" fmla="*/ 4695827 w 4729507"/>
                  <a:gd name="connsiteY373" fmla="*/ 1161975 h 2265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Lst>
                <a:rect l="l" t="t" r="r" b="b"/>
                <a:pathLst>
                  <a:path w="4729507" h="2265656">
                    <a:moveTo>
                      <a:pt x="4723031" y="1134771"/>
                    </a:moveTo>
                    <a:cubicBezTo>
                      <a:pt x="4703600" y="1124408"/>
                      <a:pt x="4688055" y="1108863"/>
                      <a:pt x="4675101" y="1092023"/>
                    </a:cubicBezTo>
                    <a:cubicBezTo>
                      <a:pt x="4662147" y="1075183"/>
                      <a:pt x="4653079" y="1054457"/>
                      <a:pt x="4647897" y="1033730"/>
                    </a:cubicBezTo>
                    <a:cubicBezTo>
                      <a:pt x="4642716" y="1013004"/>
                      <a:pt x="4642716" y="990982"/>
                      <a:pt x="4646602" y="970256"/>
                    </a:cubicBezTo>
                    <a:cubicBezTo>
                      <a:pt x="4650488" y="949529"/>
                      <a:pt x="4659556" y="930098"/>
                      <a:pt x="4671215" y="911962"/>
                    </a:cubicBezTo>
                    <a:lnTo>
                      <a:pt x="4673805" y="908076"/>
                    </a:lnTo>
                    <a:lnTo>
                      <a:pt x="4671215" y="902895"/>
                    </a:lnTo>
                    <a:lnTo>
                      <a:pt x="4671215" y="902895"/>
                    </a:lnTo>
                    <a:lnTo>
                      <a:pt x="4668624" y="896418"/>
                    </a:lnTo>
                    <a:lnTo>
                      <a:pt x="4662147" y="897713"/>
                    </a:lnTo>
                    <a:cubicBezTo>
                      <a:pt x="4647897" y="900304"/>
                      <a:pt x="4633648" y="901599"/>
                      <a:pt x="4619399" y="900304"/>
                    </a:cubicBezTo>
                    <a:cubicBezTo>
                      <a:pt x="4605149" y="899008"/>
                      <a:pt x="4590900" y="896418"/>
                      <a:pt x="4577946" y="891236"/>
                    </a:cubicBezTo>
                    <a:cubicBezTo>
                      <a:pt x="4550742" y="880873"/>
                      <a:pt x="4527425" y="862737"/>
                      <a:pt x="4510585" y="840715"/>
                    </a:cubicBezTo>
                    <a:cubicBezTo>
                      <a:pt x="4501517" y="829057"/>
                      <a:pt x="4495040" y="816103"/>
                      <a:pt x="4489859" y="803149"/>
                    </a:cubicBezTo>
                    <a:cubicBezTo>
                      <a:pt x="4484677" y="790195"/>
                      <a:pt x="4482086" y="775945"/>
                      <a:pt x="4480791" y="761696"/>
                    </a:cubicBezTo>
                    <a:cubicBezTo>
                      <a:pt x="4478200" y="733197"/>
                      <a:pt x="4484677" y="705994"/>
                      <a:pt x="4498926" y="681381"/>
                    </a:cubicBezTo>
                    <a:lnTo>
                      <a:pt x="4509290" y="661950"/>
                    </a:lnTo>
                    <a:lnTo>
                      <a:pt x="4485972" y="659359"/>
                    </a:lnTo>
                    <a:cubicBezTo>
                      <a:pt x="4423793" y="654178"/>
                      <a:pt x="4362909" y="629565"/>
                      <a:pt x="4313684" y="591998"/>
                    </a:cubicBezTo>
                    <a:cubicBezTo>
                      <a:pt x="4272231" y="559613"/>
                      <a:pt x="4239846" y="518160"/>
                      <a:pt x="4217825" y="471526"/>
                    </a:cubicBezTo>
                    <a:cubicBezTo>
                      <a:pt x="4243733" y="449504"/>
                      <a:pt x="4270936" y="428778"/>
                      <a:pt x="4298139" y="409347"/>
                    </a:cubicBezTo>
                    <a:cubicBezTo>
                      <a:pt x="4352546" y="371780"/>
                      <a:pt x="4409544" y="338100"/>
                      <a:pt x="4469132" y="312192"/>
                    </a:cubicBezTo>
                    <a:cubicBezTo>
                      <a:pt x="4530016" y="284988"/>
                      <a:pt x="4593491" y="268148"/>
                      <a:pt x="4660851" y="256489"/>
                    </a:cubicBezTo>
                    <a:cubicBezTo>
                      <a:pt x="4592195" y="247422"/>
                      <a:pt x="4522244" y="255194"/>
                      <a:pt x="4454883" y="275920"/>
                    </a:cubicBezTo>
                    <a:cubicBezTo>
                      <a:pt x="4387522" y="296647"/>
                      <a:pt x="4325343" y="329032"/>
                      <a:pt x="4268345" y="369189"/>
                    </a:cubicBezTo>
                    <a:cubicBezTo>
                      <a:pt x="4241142" y="388620"/>
                      <a:pt x="4216529" y="409347"/>
                      <a:pt x="4191916" y="431369"/>
                    </a:cubicBezTo>
                    <a:lnTo>
                      <a:pt x="4184144" y="427482"/>
                    </a:lnTo>
                    <a:lnTo>
                      <a:pt x="4180258" y="424892"/>
                    </a:lnTo>
                    <a:lnTo>
                      <a:pt x="4173781" y="424892"/>
                    </a:lnTo>
                    <a:lnTo>
                      <a:pt x="4128442" y="426187"/>
                    </a:lnTo>
                    <a:cubicBezTo>
                      <a:pt x="4120669" y="426187"/>
                      <a:pt x="4112897" y="426187"/>
                      <a:pt x="4105124" y="426187"/>
                    </a:cubicBezTo>
                    <a:cubicBezTo>
                      <a:pt x="4097352" y="426187"/>
                      <a:pt x="4089580" y="426187"/>
                      <a:pt x="4081807" y="426187"/>
                    </a:cubicBezTo>
                    <a:cubicBezTo>
                      <a:pt x="4066262" y="424892"/>
                      <a:pt x="4050718" y="424892"/>
                      <a:pt x="4036468" y="423596"/>
                    </a:cubicBezTo>
                    <a:cubicBezTo>
                      <a:pt x="4020923" y="422301"/>
                      <a:pt x="4006674" y="421005"/>
                      <a:pt x="3991129" y="418415"/>
                    </a:cubicBezTo>
                    <a:cubicBezTo>
                      <a:pt x="3987243" y="418415"/>
                      <a:pt x="3983357" y="417119"/>
                      <a:pt x="3979471" y="417119"/>
                    </a:cubicBezTo>
                    <a:cubicBezTo>
                      <a:pt x="3993720" y="389916"/>
                      <a:pt x="4007969" y="364008"/>
                      <a:pt x="4024810" y="339395"/>
                    </a:cubicBezTo>
                    <a:cubicBezTo>
                      <a:pt x="4048127" y="301828"/>
                      <a:pt x="4075330" y="268148"/>
                      <a:pt x="4103829" y="235763"/>
                    </a:cubicBezTo>
                    <a:cubicBezTo>
                      <a:pt x="4111601" y="227991"/>
                      <a:pt x="4119374" y="220218"/>
                      <a:pt x="4125851" y="211150"/>
                    </a:cubicBezTo>
                    <a:cubicBezTo>
                      <a:pt x="4133623" y="203378"/>
                      <a:pt x="4142691" y="196901"/>
                      <a:pt x="4150463" y="189129"/>
                    </a:cubicBezTo>
                    <a:lnTo>
                      <a:pt x="4162122" y="177470"/>
                    </a:lnTo>
                    <a:cubicBezTo>
                      <a:pt x="4166008" y="173584"/>
                      <a:pt x="4171190" y="170993"/>
                      <a:pt x="4175076" y="167107"/>
                    </a:cubicBezTo>
                    <a:cubicBezTo>
                      <a:pt x="4184144" y="159334"/>
                      <a:pt x="4193212" y="152857"/>
                      <a:pt x="4200984" y="145085"/>
                    </a:cubicBezTo>
                    <a:cubicBezTo>
                      <a:pt x="4189325" y="147676"/>
                      <a:pt x="4178962" y="151562"/>
                      <a:pt x="4167304" y="155448"/>
                    </a:cubicBezTo>
                    <a:cubicBezTo>
                      <a:pt x="4162122" y="156744"/>
                      <a:pt x="4155645" y="159334"/>
                      <a:pt x="4150463" y="161925"/>
                    </a:cubicBezTo>
                    <a:lnTo>
                      <a:pt x="4134919" y="169698"/>
                    </a:lnTo>
                    <a:cubicBezTo>
                      <a:pt x="4124555" y="174879"/>
                      <a:pt x="4114192" y="180061"/>
                      <a:pt x="4103829" y="186538"/>
                    </a:cubicBezTo>
                    <a:cubicBezTo>
                      <a:pt x="4094761" y="193015"/>
                      <a:pt x="4084398" y="200787"/>
                      <a:pt x="4075330" y="207264"/>
                    </a:cubicBezTo>
                    <a:cubicBezTo>
                      <a:pt x="4039059" y="237058"/>
                      <a:pt x="4005379" y="272034"/>
                      <a:pt x="3980766" y="313487"/>
                    </a:cubicBezTo>
                    <a:cubicBezTo>
                      <a:pt x="3961335" y="344577"/>
                      <a:pt x="3945790" y="376962"/>
                      <a:pt x="3932836" y="410642"/>
                    </a:cubicBezTo>
                    <a:cubicBezTo>
                      <a:pt x="3892679" y="401574"/>
                      <a:pt x="3852521" y="389916"/>
                      <a:pt x="3813659" y="374371"/>
                    </a:cubicBezTo>
                    <a:cubicBezTo>
                      <a:pt x="3756662" y="352349"/>
                      <a:pt x="3703550" y="323850"/>
                      <a:pt x="3653030" y="288874"/>
                    </a:cubicBezTo>
                    <a:cubicBezTo>
                      <a:pt x="3603805" y="253899"/>
                      <a:pt x="3557170" y="213741"/>
                      <a:pt x="3517013" y="168402"/>
                    </a:cubicBezTo>
                    <a:lnTo>
                      <a:pt x="3505354" y="155448"/>
                    </a:lnTo>
                    <a:lnTo>
                      <a:pt x="3488514" y="161925"/>
                    </a:lnTo>
                    <a:cubicBezTo>
                      <a:pt x="3457424" y="173584"/>
                      <a:pt x="3423744" y="181356"/>
                      <a:pt x="3391359" y="183947"/>
                    </a:cubicBezTo>
                    <a:cubicBezTo>
                      <a:pt x="3357679" y="186538"/>
                      <a:pt x="3323998" y="183947"/>
                      <a:pt x="3291613" y="176175"/>
                    </a:cubicBezTo>
                    <a:cubicBezTo>
                      <a:pt x="3259228" y="168402"/>
                      <a:pt x="3228138" y="156744"/>
                      <a:pt x="3199639" y="139903"/>
                    </a:cubicBezTo>
                    <a:cubicBezTo>
                      <a:pt x="3171141" y="123063"/>
                      <a:pt x="3143937" y="102337"/>
                      <a:pt x="3121915" y="77724"/>
                    </a:cubicBezTo>
                    <a:lnTo>
                      <a:pt x="3108961" y="63475"/>
                    </a:lnTo>
                    <a:lnTo>
                      <a:pt x="3090826" y="71247"/>
                    </a:lnTo>
                    <a:cubicBezTo>
                      <a:pt x="3036419" y="94564"/>
                      <a:pt x="2975535" y="102337"/>
                      <a:pt x="2917242" y="94564"/>
                    </a:cubicBezTo>
                    <a:cubicBezTo>
                      <a:pt x="2858949" y="86792"/>
                      <a:pt x="2801952" y="63475"/>
                      <a:pt x="2755317" y="27203"/>
                    </a:cubicBezTo>
                    <a:lnTo>
                      <a:pt x="2748840" y="22022"/>
                    </a:lnTo>
                    <a:lnTo>
                      <a:pt x="2741068" y="20726"/>
                    </a:lnTo>
                    <a:lnTo>
                      <a:pt x="2720341" y="15545"/>
                    </a:lnTo>
                    <a:lnTo>
                      <a:pt x="2712569" y="15545"/>
                    </a:lnTo>
                    <a:lnTo>
                      <a:pt x="2706092" y="19431"/>
                    </a:lnTo>
                    <a:cubicBezTo>
                      <a:pt x="2656867" y="42748"/>
                      <a:pt x="2601164" y="54407"/>
                      <a:pt x="2545462" y="51816"/>
                    </a:cubicBezTo>
                    <a:cubicBezTo>
                      <a:pt x="2491055" y="49225"/>
                      <a:pt x="2436649" y="32385"/>
                      <a:pt x="2388719" y="5182"/>
                    </a:cubicBezTo>
                    <a:lnTo>
                      <a:pt x="2382242" y="0"/>
                    </a:lnTo>
                    <a:lnTo>
                      <a:pt x="2374469" y="0"/>
                    </a:lnTo>
                    <a:lnTo>
                      <a:pt x="2357629" y="0"/>
                    </a:lnTo>
                    <a:lnTo>
                      <a:pt x="2348561" y="0"/>
                    </a:lnTo>
                    <a:lnTo>
                      <a:pt x="2342084" y="3886"/>
                    </a:lnTo>
                    <a:cubicBezTo>
                      <a:pt x="2322653" y="16840"/>
                      <a:pt x="2299336" y="24613"/>
                      <a:pt x="2276019" y="25908"/>
                    </a:cubicBezTo>
                    <a:cubicBezTo>
                      <a:pt x="2252702" y="27203"/>
                      <a:pt x="2229385" y="22022"/>
                      <a:pt x="2207363" y="11659"/>
                    </a:cubicBezTo>
                    <a:lnTo>
                      <a:pt x="2190523" y="2591"/>
                    </a:lnTo>
                    <a:lnTo>
                      <a:pt x="2177569" y="15545"/>
                    </a:lnTo>
                    <a:cubicBezTo>
                      <a:pt x="2149070" y="45339"/>
                      <a:pt x="2114094" y="69952"/>
                      <a:pt x="2076527" y="86792"/>
                    </a:cubicBezTo>
                    <a:cubicBezTo>
                      <a:pt x="2038960" y="103632"/>
                      <a:pt x="1997508" y="115291"/>
                      <a:pt x="1956055" y="116586"/>
                    </a:cubicBezTo>
                    <a:cubicBezTo>
                      <a:pt x="1914602" y="119177"/>
                      <a:pt x="1871854" y="113995"/>
                      <a:pt x="1832992" y="102337"/>
                    </a:cubicBezTo>
                    <a:cubicBezTo>
                      <a:pt x="1792834" y="89383"/>
                      <a:pt x="1755268" y="69952"/>
                      <a:pt x="1722883" y="44044"/>
                    </a:cubicBezTo>
                    <a:lnTo>
                      <a:pt x="1716406" y="38862"/>
                    </a:lnTo>
                    <a:lnTo>
                      <a:pt x="1708633" y="40157"/>
                    </a:lnTo>
                    <a:lnTo>
                      <a:pt x="1696975" y="41453"/>
                    </a:lnTo>
                    <a:lnTo>
                      <a:pt x="1691793" y="42748"/>
                    </a:lnTo>
                    <a:lnTo>
                      <a:pt x="1687907" y="45339"/>
                    </a:lnTo>
                    <a:cubicBezTo>
                      <a:pt x="1665885" y="62179"/>
                      <a:pt x="1642568" y="76429"/>
                      <a:pt x="1616660" y="88087"/>
                    </a:cubicBezTo>
                    <a:cubicBezTo>
                      <a:pt x="1590752" y="99746"/>
                      <a:pt x="1564844" y="107518"/>
                      <a:pt x="1537640" y="112700"/>
                    </a:cubicBezTo>
                    <a:cubicBezTo>
                      <a:pt x="1483234" y="121768"/>
                      <a:pt x="1426236" y="117882"/>
                      <a:pt x="1373125" y="101041"/>
                    </a:cubicBezTo>
                    <a:lnTo>
                      <a:pt x="1369238" y="99746"/>
                    </a:lnTo>
                    <a:lnTo>
                      <a:pt x="1365352" y="101041"/>
                    </a:lnTo>
                    <a:lnTo>
                      <a:pt x="1349807" y="103632"/>
                    </a:lnTo>
                    <a:lnTo>
                      <a:pt x="1343330" y="104928"/>
                    </a:lnTo>
                    <a:lnTo>
                      <a:pt x="1339444" y="111405"/>
                    </a:lnTo>
                    <a:cubicBezTo>
                      <a:pt x="1329081" y="128245"/>
                      <a:pt x="1316127" y="142494"/>
                      <a:pt x="1300582" y="154153"/>
                    </a:cubicBezTo>
                    <a:cubicBezTo>
                      <a:pt x="1285037" y="165811"/>
                      <a:pt x="1266902" y="174879"/>
                      <a:pt x="1248766" y="178765"/>
                    </a:cubicBezTo>
                    <a:cubicBezTo>
                      <a:pt x="1211200" y="187833"/>
                      <a:pt x="1169747" y="182652"/>
                      <a:pt x="1136066" y="160630"/>
                    </a:cubicBezTo>
                    <a:lnTo>
                      <a:pt x="1130885" y="158039"/>
                    </a:lnTo>
                    <a:lnTo>
                      <a:pt x="1125703" y="159334"/>
                    </a:lnTo>
                    <a:lnTo>
                      <a:pt x="1112749" y="163221"/>
                    </a:lnTo>
                    <a:lnTo>
                      <a:pt x="1108863" y="164516"/>
                    </a:lnTo>
                    <a:lnTo>
                      <a:pt x="1106272" y="167107"/>
                    </a:lnTo>
                    <a:cubicBezTo>
                      <a:pt x="1086841" y="187833"/>
                      <a:pt x="1064819" y="205969"/>
                      <a:pt x="1041502" y="221514"/>
                    </a:cubicBezTo>
                    <a:cubicBezTo>
                      <a:pt x="1018185" y="237058"/>
                      <a:pt x="992277" y="248717"/>
                      <a:pt x="965073" y="259080"/>
                    </a:cubicBezTo>
                    <a:cubicBezTo>
                      <a:pt x="937870" y="268148"/>
                      <a:pt x="910667" y="274625"/>
                      <a:pt x="882168" y="277216"/>
                    </a:cubicBezTo>
                    <a:cubicBezTo>
                      <a:pt x="853669" y="279807"/>
                      <a:pt x="825170" y="278511"/>
                      <a:pt x="796671" y="274625"/>
                    </a:cubicBezTo>
                    <a:lnTo>
                      <a:pt x="794081" y="274625"/>
                    </a:lnTo>
                    <a:lnTo>
                      <a:pt x="790194" y="274625"/>
                    </a:lnTo>
                    <a:lnTo>
                      <a:pt x="785013" y="277216"/>
                    </a:lnTo>
                    <a:lnTo>
                      <a:pt x="779831" y="278511"/>
                    </a:lnTo>
                    <a:lnTo>
                      <a:pt x="778536" y="283693"/>
                    </a:lnTo>
                    <a:cubicBezTo>
                      <a:pt x="765582" y="325146"/>
                      <a:pt x="744855" y="364008"/>
                      <a:pt x="717652" y="398984"/>
                    </a:cubicBezTo>
                    <a:cubicBezTo>
                      <a:pt x="690449" y="432664"/>
                      <a:pt x="655473" y="461163"/>
                      <a:pt x="617906" y="481889"/>
                    </a:cubicBezTo>
                    <a:cubicBezTo>
                      <a:pt x="579044" y="502616"/>
                      <a:pt x="536296" y="515570"/>
                      <a:pt x="493548" y="519456"/>
                    </a:cubicBezTo>
                    <a:cubicBezTo>
                      <a:pt x="449504" y="523342"/>
                      <a:pt x="405460" y="519456"/>
                      <a:pt x="364008" y="506502"/>
                    </a:cubicBezTo>
                    <a:lnTo>
                      <a:pt x="358826" y="505206"/>
                    </a:lnTo>
                    <a:lnTo>
                      <a:pt x="357531" y="505206"/>
                    </a:lnTo>
                    <a:cubicBezTo>
                      <a:pt x="354940" y="503911"/>
                      <a:pt x="352349" y="502616"/>
                      <a:pt x="348463" y="501320"/>
                    </a:cubicBezTo>
                    <a:cubicBezTo>
                      <a:pt x="294056" y="475412"/>
                      <a:pt x="237058" y="455981"/>
                      <a:pt x="178765" y="441732"/>
                    </a:cubicBezTo>
                    <a:cubicBezTo>
                      <a:pt x="120472" y="427482"/>
                      <a:pt x="60884" y="418415"/>
                      <a:pt x="1295" y="418415"/>
                    </a:cubicBezTo>
                    <a:cubicBezTo>
                      <a:pt x="56998" y="439141"/>
                      <a:pt x="112700" y="458572"/>
                      <a:pt x="167107" y="479298"/>
                    </a:cubicBezTo>
                    <a:cubicBezTo>
                      <a:pt x="218923" y="498729"/>
                      <a:pt x="268148" y="519456"/>
                      <a:pt x="317373" y="542773"/>
                    </a:cubicBezTo>
                    <a:cubicBezTo>
                      <a:pt x="318669" y="568681"/>
                      <a:pt x="318669" y="594589"/>
                      <a:pt x="314782" y="619202"/>
                    </a:cubicBezTo>
                    <a:cubicBezTo>
                      <a:pt x="308305" y="616611"/>
                      <a:pt x="303124" y="614020"/>
                      <a:pt x="296647" y="612725"/>
                    </a:cubicBezTo>
                    <a:cubicBezTo>
                      <a:pt x="248717" y="594589"/>
                      <a:pt x="198196" y="584226"/>
                      <a:pt x="148971" y="580340"/>
                    </a:cubicBezTo>
                    <a:cubicBezTo>
                      <a:pt x="99746" y="573863"/>
                      <a:pt x="49225" y="575158"/>
                      <a:pt x="0" y="588112"/>
                    </a:cubicBezTo>
                    <a:cubicBezTo>
                      <a:pt x="49225" y="597180"/>
                      <a:pt x="97155" y="606248"/>
                      <a:pt x="143789" y="617906"/>
                    </a:cubicBezTo>
                    <a:cubicBezTo>
                      <a:pt x="190424" y="629565"/>
                      <a:pt x="235763" y="642519"/>
                      <a:pt x="281102" y="658064"/>
                    </a:cubicBezTo>
                    <a:cubicBezTo>
                      <a:pt x="288874" y="660655"/>
                      <a:pt x="297942" y="664541"/>
                      <a:pt x="305715" y="667132"/>
                    </a:cubicBezTo>
                    <a:cubicBezTo>
                      <a:pt x="305715" y="667132"/>
                      <a:pt x="305715" y="668427"/>
                      <a:pt x="305715" y="668427"/>
                    </a:cubicBezTo>
                    <a:cubicBezTo>
                      <a:pt x="292761" y="709880"/>
                      <a:pt x="272034" y="750037"/>
                      <a:pt x="244831" y="783718"/>
                    </a:cubicBezTo>
                    <a:cubicBezTo>
                      <a:pt x="217627" y="817398"/>
                      <a:pt x="183947" y="847192"/>
                      <a:pt x="147676" y="869214"/>
                    </a:cubicBezTo>
                    <a:cubicBezTo>
                      <a:pt x="110109" y="891236"/>
                      <a:pt x="68656" y="906781"/>
                      <a:pt x="25908" y="913258"/>
                    </a:cubicBezTo>
                    <a:lnTo>
                      <a:pt x="18136" y="914553"/>
                    </a:lnTo>
                    <a:lnTo>
                      <a:pt x="15545" y="922326"/>
                    </a:lnTo>
                    <a:lnTo>
                      <a:pt x="7772" y="949529"/>
                    </a:lnTo>
                    <a:lnTo>
                      <a:pt x="5182" y="957301"/>
                    </a:lnTo>
                    <a:lnTo>
                      <a:pt x="11659" y="962483"/>
                    </a:lnTo>
                    <a:cubicBezTo>
                      <a:pt x="40157" y="989687"/>
                      <a:pt x="63475" y="1020776"/>
                      <a:pt x="81610" y="1054457"/>
                    </a:cubicBezTo>
                    <a:cubicBezTo>
                      <a:pt x="99746" y="1088137"/>
                      <a:pt x="111404" y="1125704"/>
                      <a:pt x="117881" y="1163270"/>
                    </a:cubicBezTo>
                    <a:cubicBezTo>
                      <a:pt x="123063" y="1200837"/>
                      <a:pt x="123063" y="1240994"/>
                      <a:pt x="116586" y="1278561"/>
                    </a:cubicBezTo>
                    <a:cubicBezTo>
                      <a:pt x="110109" y="1316128"/>
                      <a:pt x="95860" y="1352399"/>
                      <a:pt x="77724" y="1386079"/>
                    </a:cubicBezTo>
                    <a:lnTo>
                      <a:pt x="72542" y="1395147"/>
                    </a:lnTo>
                    <a:lnTo>
                      <a:pt x="77724" y="1404215"/>
                    </a:lnTo>
                    <a:lnTo>
                      <a:pt x="77724" y="1404215"/>
                    </a:lnTo>
                    <a:lnTo>
                      <a:pt x="80315" y="1408101"/>
                    </a:lnTo>
                    <a:lnTo>
                      <a:pt x="85496" y="1410692"/>
                    </a:lnTo>
                    <a:cubicBezTo>
                      <a:pt x="106223" y="1421055"/>
                      <a:pt x="125654" y="1436600"/>
                      <a:pt x="138608" y="1454736"/>
                    </a:cubicBezTo>
                    <a:cubicBezTo>
                      <a:pt x="152857" y="1472871"/>
                      <a:pt x="161925" y="1496188"/>
                      <a:pt x="164516" y="1518210"/>
                    </a:cubicBezTo>
                    <a:lnTo>
                      <a:pt x="165811" y="1523392"/>
                    </a:lnTo>
                    <a:lnTo>
                      <a:pt x="169697" y="1527278"/>
                    </a:lnTo>
                    <a:lnTo>
                      <a:pt x="178765" y="1537641"/>
                    </a:lnTo>
                    <a:lnTo>
                      <a:pt x="185242" y="1545414"/>
                    </a:lnTo>
                    <a:lnTo>
                      <a:pt x="195605" y="1544118"/>
                    </a:lnTo>
                    <a:cubicBezTo>
                      <a:pt x="222809" y="1541527"/>
                      <a:pt x="248717" y="1540232"/>
                      <a:pt x="274625" y="1544118"/>
                    </a:cubicBezTo>
                    <a:cubicBezTo>
                      <a:pt x="294056" y="1546709"/>
                      <a:pt x="312192" y="1550595"/>
                      <a:pt x="331623" y="1555777"/>
                    </a:cubicBezTo>
                    <a:cubicBezTo>
                      <a:pt x="299238" y="1638683"/>
                      <a:pt x="275920" y="1724179"/>
                      <a:pt x="260376" y="1810971"/>
                    </a:cubicBezTo>
                    <a:cubicBezTo>
                      <a:pt x="243535" y="1905535"/>
                      <a:pt x="234468" y="2000099"/>
                      <a:pt x="233172" y="2095959"/>
                    </a:cubicBezTo>
                    <a:lnTo>
                      <a:pt x="231877" y="2146480"/>
                    </a:lnTo>
                    <a:lnTo>
                      <a:pt x="273330" y="2117981"/>
                    </a:lnTo>
                    <a:cubicBezTo>
                      <a:pt x="314782" y="2089482"/>
                      <a:pt x="357531" y="2063574"/>
                      <a:pt x="401574" y="2038961"/>
                    </a:cubicBezTo>
                    <a:cubicBezTo>
                      <a:pt x="445618" y="2014349"/>
                      <a:pt x="490957" y="1991032"/>
                      <a:pt x="536296" y="1969010"/>
                    </a:cubicBezTo>
                    <a:cubicBezTo>
                      <a:pt x="581635" y="1946988"/>
                      <a:pt x="628269" y="1927557"/>
                      <a:pt x="674904" y="1910717"/>
                    </a:cubicBezTo>
                    <a:cubicBezTo>
                      <a:pt x="720243" y="1893876"/>
                      <a:pt x="765582" y="1880922"/>
                      <a:pt x="810921" y="1869264"/>
                    </a:cubicBezTo>
                    <a:cubicBezTo>
                      <a:pt x="891236" y="1892581"/>
                      <a:pt x="961187" y="1946988"/>
                      <a:pt x="1003935" y="2019530"/>
                    </a:cubicBezTo>
                    <a:lnTo>
                      <a:pt x="1022071" y="2049325"/>
                    </a:lnTo>
                    <a:lnTo>
                      <a:pt x="1049275" y="2027303"/>
                    </a:lnTo>
                    <a:cubicBezTo>
                      <a:pt x="1089432" y="1994918"/>
                      <a:pt x="1137362" y="1972896"/>
                      <a:pt x="1187882" y="1962533"/>
                    </a:cubicBezTo>
                    <a:cubicBezTo>
                      <a:pt x="1212495" y="1957351"/>
                      <a:pt x="1238403" y="1954760"/>
                      <a:pt x="1264311" y="1956056"/>
                    </a:cubicBezTo>
                    <a:cubicBezTo>
                      <a:pt x="1290219" y="1957351"/>
                      <a:pt x="1314832" y="1959942"/>
                      <a:pt x="1340740" y="1966419"/>
                    </a:cubicBezTo>
                    <a:cubicBezTo>
                      <a:pt x="1389965" y="1979373"/>
                      <a:pt x="1436599" y="2003986"/>
                      <a:pt x="1475461" y="2037666"/>
                    </a:cubicBezTo>
                    <a:cubicBezTo>
                      <a:pt x="1514323" y="2071346"/>
                      <a:pt x="1544117" y="2114095"/>
                      <a:pt x="1564844" y="2160729"/>
                    </a:cubicBezTo>
                    <a:lnTo>
                      <a:pt x="1572616" y="2177570"/>
                    </a:lnTo>
                    <a:lnTo>
                      <a:pt x="1590752" y="2180160"/>
                    </a:lnTo>
                    <a:lnTo>
                      <a:pt x="1608888" y="2182751"/>
                    </a:lnTo>
                    <a:lnTo>
                      <a:pt x="1615365" y="2184047"/>
                    </a:lnTo>
                    <a:lnTo>
                      <a:pt x="1621842" y="2182751"/>
                    </a:lnTo>
                    <a:cubicBezTo>
                      <a:pt x="1664590" y="2171093"/>
                      <a:pt x="1708633" y="2168502"/>
                      <a:pt x="1751382" y="2174979"/>
                    </a:cubicBezTo>
                    <a:cubicBezTo>
                      <a:pt x="1794130" y="2180160"/>
                      <a:pt x="1836878" y="2195705"/>
                      <a:pt x="1874445" y="2217727"/>
                    </a:cubicBezTo>
                    <a:lnTo>
                      <a:pt x="1895171" y="2229386"/>
                    </a:lnTo>
                    <a:lnTo>
                      <a:pt x="1913307" y="2213841"/>
                    </a:lnTo>
                    <a:cubicBezTo>
                      <a:pt x="1945692" y="2186637"/>
                      <a:pt x="1981963" y="2164616"/>
                      <a:pt x="2022120" y="2150366"/>
                    </a:cubicBezTo>
                    <a:cubicBezTo>
                      <a:pt x="2062278" y="2136117"/>
                      <a:pt x="2105026" y="2130935"/>
                      <a:pt x="2146479" y="2132230"/>
                    </a:cubicBezTo>
                    <a:cubicBezTo>
                      <a:pt x="2189227" y="2134821"/>
                      <a:pt x="2230680" y="2145184"/>
                      <a:pt x="2269542" y="2162025"/>
                    </a:cubicBezTo>
                    <a:cubicBezTo>
                      <a:pt x="2308404" y="2180160"/>
                      <a:pt x="2343380" y="2204773"/>
                      <a:pt x="2371879" y="2235863"/>
                    </a:cubicBezTo>
                    <a:lnTo>
                      <a:pt x="2400377" y="2265657"/>
                    </a:lnTo>
                    <a:lnTo>
                      <a:pt x="2423695" y="2231976"/>
                    </a:lnTo>
                    <a:cubicBezTo>
                      <a:pt x="2447012" y="2199591"/>
                      <a:pt x="2485874" y="2177570"/>
                      <a:pt x="2526031" y="2177570"/>
                    </a:cubicBezTo>
                    <a:cubicBezTo>
                      <a:pt x="2566189" y="2176274"/>
                      <a:pt x="2606346" y="2197001"/>
                      <a:pt x="2629663" y="2229386"/>
                    </a:cubicBezTo>
                    <a:lnTo>
                      <a:pt x="2640026" y="2243635"/>
                    </a:lnTo>
                    <a:lnTo>
                      <a:pt x="2656867" y="2242340"/>
                    </a:lnTo>
                    <a:lnTo>
                      <a:pt x="2664639" y="2242340"/>
                    </a:lnTo>
                    <a:lnTo>
                      <a:pt x="2677593" y="2241044"/>
                    </a:lnTo>
                    <a:lnTo>
                      <a:pt x="2686661" y="2231976"/>
                    </a:lnTo>
                    <a:cubicBezTo>
                      <a:pt x="2713864" y="2204773"/>
                      <a:pt x="2744954" y="2181456"/>
                      <a:pt x="2778634" y="2164616"/>
                    </a:cubicBezTo>
                    <a:cubicBezTo>
                      <a:pt x="2813610" y="2147775"/>
                      <a:pt x="2849881" y="2136117"/>
                      <a:pt x="2888743" y="2132230"/>
                    </a:cubicBezTo>
                    <a:cubicBezTo>
                      <a:pt x="2926310" y="2127049"/>
                      <a:pt x="2966467" y="2129640"/>
                      <a:pt x="3004034" y="2138707"/>
                    </a:cubicBezTo>
                    <a:cubicBezTo>
                      <a:pt x="3041601" y="2147775"/>
                      <a:pt x="3077872" y="2162025"/>
                      <a:pt x="3110257" y="2184047"/>
                    </a:cubicBezTo>
                    <a:lnTo>
                      <a:pt x="3129688" y="2197001"/>
                    </a:lnTo>
                    <a:lnTo>
                      <a:pt x="3146528" y="2181456"/>
                    </a:lnTo>
                    <a:cubicBezTo>
                      <a:pt x="3195753" y="2136117"/>
                      <a:pt x="3248865" y="2095959"/>
                      <a:pt x="3308453" y="2063574"/>
                    </a:cubicBezTo>
                    <a:cubicBezTo>
                      <a:pt x="3366746" y="2031189"/>
                      <a:pt x="3430221" y="2006576"/>
                      <a:pt x="3494991" y="1989736"/>
                    </a:cubicBezTo>
                    <a:cubicBezTo>
                      <a:pt x="3559761" y="1974191"/>
                      <a:pt x="3627122" y="1966419"/>
                      <a:pt x="3694483" y="1966419"/>
                    </a:cubicBezTo>
                    <a:cubicBezTo>
                      <a:pt x="3761843" y="1967714"/>
                      <a:pt x="3829204" y="1976782"/>
                      <a:pt x="3893974" y="1994918"/>
                    </a:cubicBezTo>
                    <a:lnTo>
                      <a:pt x="3901747" y="1997509"/>
                    </a:lnTo>
                    <a:lnTo>
                      <a:pt x="3908224" y="1994918"/>
                    </a:lnTo>
                    <a:lnTo>
                      <a:pt x="3925064" y="1988441"/>
                    </a:lnTo>
                    <a:lnTo>
                      <a:pt x="3936722" y="1983259"/>
                    </a:lnTo>
                    <a:lnTo>
                      <a:pt x="3938018" y="1970305"/>
                    </a:lnTo>
                    <a:cubicBezTo>
                      <a:pt x="3944495" y="1924966"/>
                      <a:pt x="3960040" y="1880922"/>
                      <a:pt x="3984652" y="1842060"/>
                    </a:cubicBezTo>
                    <a:cubicBezTo>
                      <a:pt x="4007969" y="1857605"/>
                      <a:pt x="4029991" y="1875741"/>
                      <a:pt x="4050718" y="1893876"/>
                    </a:cubicBezTo>
                    <a:cubicBezTo>
                      <a:pt x="4081807" y="1919785"/>
                      <a:pt x="4106420" y="1950874"/>
                      <a:pt x="4134919" y="1984555"/>
                    </a:cubicBezTo>
                    <a:cubicBezTo>
                      <a:pt x="4125851" y="1943102"/>
                      <a:pt x="4107715" y="1901649"/>
                      <a:pt x="4080512" y="1866673"/>
                    </a:cubicBezTo>
                    <a:cubicBezTo>
                      <a:pt x="4061081" y="1842060"/>
                      <a:pt x="4039059" y="1821334"/>
                      <a:pt x="4014446" y="1801903"/>
                    </a:cubicBezTo>
                    <a:cubicBezTo>
                      <a:pt x="4039059" y="1773404"/>
                      <a:pt x="4068853" y="1748792"/>
                      <a:pt x="4101238" y="1730656"/>
                    </a:cubicBezTo>
                    <a:cubicBezTo>
                      <a:pt x="4123260" y="1717702"/>
                      <a:pt x="4146577" y="1708634"/>
                      <a:pt x="4171190" y="1700862"/>
                    </a:cubicBezTo>
                    <a:cubicBezTo>
                      <a:pt x="4195803" y="1694385"/>
                      <a:pt x="4220415" y="1689203"/>
                      <a:pt x="4246323" y="1689203"/>
                    </a:cubicBezTo>
                    <a:cubicBezTo>
                      <a:pt x="4296844" y="1686612"/>
                      <a:pt x="4348660" y="1696976"/>
                      <a:pt x="4393999" y="1717702"/>
                    </a:cubicBezTo>
                    <a:lnTo>
                      <a:pt x="4403067" y="1721588"/>
                    </a:lnTo>
                    <a:lnTo>
                      <a:pt x="4409544" y="1716407"/>
                    </a:lnTo>
                    <a:lnTo>
                      <a:pt x="4427679" y="1700862"/>
                    </a:lnTo>
                    <a:lnTo>
                      <a:pt x="4432861" y="1696976"/>
                    </a:lnTo>
                    <a:lnTo>
                      <a:pt x="4432861" y="1690499"/>
                    </a:lnTo>
                    <a:cubicBezTo>
                      <a:pt x="4438043" y="1620547"/>
                      <a:pt x="4463951" y="1550595"/>
                      <a:pt x="4507994" y="1494893"/>
                    </a:cubicBezTo>
                    <a:cubicBezTo>
                      <a:pt x="4552038" y="1439191"/>
                      <a:pt x="4614217" y="1396443"/>
                      <a:pt x="4682873" y="1375716"/>
                    </a:cubicBezTo>
                    <a:lnTo>
                      <a:pt x="4686759" y="1374421"/>
                    </a:lnTo>
                    <a:lnTo>
                      <a:pt x="4688055" y="1370535"/>
                    </a:lnTo>
                    <a:lnTo>
                      <a:pt x="4689350" y="1365353"/>
                    </a:lnTo>
                    <a:lnTo>
                      <a:pt x="4690646" y="1361467"/>
                    </a:lnTo>
                    <a:lnTo>
                      <a:pt x="4688055" y="1357580"/>
                    </a:lnTo>
                    <a:cubicBezTo>
                      <a:pt x="4677692" y="1340740"/>
                      <a:pt x="4669919" y="1322605"/>
                      <a:pt x="4666033" y="1304469"/>
                    </a:cubicBezTo>
                    <a:cubicBezTo>
                      <a:pt x="4662147" y="1285038"/>
                      <a:pt x="4662147" y="1265607"/>
                      <a:pt x="4666033" y="1246176"/>
                    </a:cubicBezTo>
                    <a:cubicBezTo>
                      <a:pt x="4669919" y="1226745"/>
                      <a:pt x="4676396" y="1208609"/>
                      <a:pt x="4688055" y="1191769"/>
                    </a:cubicBezTo>
                    <a:cubicBezTo>
                      <a:pt x="4693236" y="1183997"/>
                      <a:pt x="4699713" y="1174929"/>
                      <a:pt x="4706190" y="1168452"/>
                    </a:cubicBezTo>
                    <a:cubicBezTo>
                      <a:pt x="4712667" y="1160679"/>
                      <a:pt x="4720440" y="1155498"/>
                      <a:pt x="4729508" y="1147725"/>
                    </a:cubicBezTo>
                    <a:cubicBezTo>
                      <a:pt x="4729508" y="1145135"/>
                      <a:pt x="4729508" y="1142544"/>
                      <a:pt x="4729508" y="1138658"/>
                    </a:cubicBezTo>
                    <a:lnTo>
                      <a:pt x="4729508" y="1137362"/>
                    </a:lnTo>
                    <a:lnTo>
                      <a:pt x="4723031" y="1134771"/>
                    </a:lnTo>
                    <a:close/>
                    <a:moveTo>
                      <a:pt x="4695827" y="1161975"/>
                    </a:moveTo>
                    <a:cubicBezTo>
                      <a:pt x="4688055" y="1169747"/>
                      <a:pt x="4681578" y="1177520"/>
                      <a:pt x="4676396" y="1185292"/>
                    </a:cubicBezTo>
                    <a:cubicBezTo>
                      <a:pt x="4664738" y="1202132"/>
                      <a:pt x="4655670" y="1221563"/>
                      <a:pt x="4651784" y="1242290"/>
                    </a:cubicBezTo>
                    <a:cubicBezTo>
                      <a:pt x="4647897" y="1263016"/>
                      <a:pt x="4646602" y="1283743"/>
                      <a:pt x="4649193" y="1304469"/>
                    </a:cubicBezTo>
                    <a:cubicBezTo>
                      <a:pt x="4651784" y="1323900"/>
                      <a:pt x="4658261" y="1342036"/>
                      <a:pt x="4668624" y="1358876"/>
                    </a:cubicBezTo>
                    <a:cubicBezTo>
                      <a:pt x="4597377" y="1378307"/>
                      <a:pt x="4532607" y="1419760"/>
                      <a:pt x="4485972" y="1476757"/>
                    </a:cubicBezTo>
                    <a:cubicBezTo>
                      <a:pt x="4438043" y="1532460"/>
                      <a:pt x="4408248" y="1603707"/>
                      <a:pt x="4399181" y="1677545"/>
                    </a:cubicBezTo>
                    <a:lnTo>
                      <a:pt x="4391408" y="1684022"/>
                    </a:lnTo>
                    <a:cubicBezTo>
                      <a:pt x="4343478" y="1662000"/>
                      <a:pt x="4290367" y="1651637"/>
                      <a:pt x="4238551" y="1652932"/>
                    </a:cubicBezTo>
                    <a:cubicBezTo>
                      <a:pt x="4210052" y="1652932"/>
                      <a:pt x="4182848" y="1658114"/>
                      <a:pt x="4155645" y="1663295"/>
                    </a:cubicBezTo>
                    <a:cubicBezTo>
                      <a:pt x="4128442" y="1671068"/>
                      <a:pt x="4102534" y="1680135"/>
                      <a:pt x="4077921" y="1694385"/>
                    </a:cubicBezTo>
                    <a:cubicBezTo>
                      <a:pt x="4039059" y="1715111"/>
                      <a:pt x="4004083" y="1742315"/>
                      <a:pt x="3975584" y="1775995"/>
                    </a:cubicBezTo>
                    <a:cubicBezTo>
                      <a:pt x="3938018" y="1753973"/>
                      <a:pt x="3899156" y="1735838"/>
                      <a:pt x="3857703" y="1724179"/>
                    </a:cubicBezTo>
                    <a:cubicBezTo>
                      <a:pt x="3816250" y="1712520"/>
                      <a:pt x="3773502" y="1706043"/>
                      <a:pt x="3729458" y="1708634"/>
                    </a:cubicBezTo>
                    <a:cubicBezTo>
                      <a:pt x="3768320" y="1726770"/>
                      <a:pt x="3805887" y="1743610"/>
                      <a:pt x="3843454" y="1760450"/>
                    </a:cubicBezTo>
                    <a:cubicBezTo>
                      <a:pt x="3878429" y="1777290"/>
                      <a:pt x="3912110" y="1795426"/>
                      <a:pt x="3944495" y="1814857"/>
                    </a:cubicBezTo>
                    <a:cubicBezTo>
                      <a:pt x="3918587" y="1853719"/>
                      <a:pt x="3900451" y="1899058"/>
                      <a:pt x="3891383" y="1944397"/>
                    </a:cubicBezTo>
                    <a:cubicBezTo>
                      <a:pt x="3825318" y="1924966"/>
                      <a:pt x="3757957" y="1914603"/>
                      <a:pt x="3689301" y="1913308"/>
                    </a:cubicBezTo>
                    <a:cubicBezTo>
                      <a:pt x="3618054" y="1912012"/>
                      <a:pt x="3546807" y="1918489"/>
                      <a:pt x="3476855" y="1934034"/>
                    </a:cubicBezTo>
                    <a:cubicBezTo>
                      <a:pt x="3406904" y="1950874"/>
                      <a:pt x="3339543" y="1975487"/>
                      <a:pt x="3276068" y="2009167"/>
                    </a:cubicBezTo>
                    <a:cubicBezTo>
                      <a:pt x="3219070" y="2038961"/>
                      <a:pt x="3165959" y="2076528"/>
                      <a:pt x="3118029" y="2117981"/>
                    </a:cubicBezTo>
                    <a:cubicBezTo>
                      <a:pt x="3085644" y="2098550"/>
                      <a:pt x="3050668" y="2084300"/>
                      <a:pt x="3013102" y="2075233"/>
                    </a:cubicBezTo>
                    <a:cubicBezTo>
                      <a:pt x="2969058" y="2064869"/>
                      <a:pt x="2922424" y="2060983"/>
                      <a:pt x="2877085" y="2066165"/>
                    </a:cubicBezTo>
                    <a:cubicBezTo>
                      <a:pt x="2831746" y="2070051"/>
                      <a:pt x="2787702" y="2083005"/>
                      <a:pt x="2746249" y="2103732"/>
                    </a:cubicBezTo>
                    <a:cubicBezTo>
                      <a:pt x="2713864" y="2119276"/>
                      <a:pt x="2684070" y="2140003"/>
                      <a:pt x="2656867" y="2164616"/>
                    </a:cubicBezTo>
                    <a:cubicBezTo>
                      <a:pt x="2642617" y="2150366"/>
                      <a:pt x="2627072" y="2138707"/>
                      <a:pt x="2608937" y="2129640"/>
                    </a:cubicBezTo>
                    <a:cubicBezTo>
                      <a:pt x="2581733" y="2115390"/>
                      <a:pt x="2551939" y="2108913"/>
                      <a:pt x="2520850" y="2108913"/>
                    </a:cubicBezTo>
                    <a:cubicBezTo>
                      <a:pt x="2491055" y="2108913"/>
                      <a:pt x="2459966" y="2116686"/>
                      <a:pt x="2432762" y="2130935"/>
                    </a:cubicBezTo>
                    <a:cubicBezTo>
                      <a:pt x="2417218" y="2138707"/>
                      <a:pt x="2402968" y="2149071"/>
                      <a:pt x="2390014" y="2162025"/>
                    </a:cubicBezTo>
                    <a:cubicBezTo>
                      <a:pt x="2361515" y="2136117"/>
                      <a:pt x="2327835" y="2114095"/>
                      <a:pt x="2292859" y="2097254"/>
                    </a:cubicBezTo>
                    <a:cubicBezTo>
                      <a:pt x="2246225" y="2075233"/>
                      <a:pt x="2195704" y="2063574"/>
                      <a:pt x="2145184" y="2060983"/>
                    </a:cubicBezTo>
                    <a:cubicBezTo>
                      <a:pt x="2094663" y="2058392"/>
                      <a:pt x="2042847" y="2066165"/>
                      <a:pt x="1994917" y="2083005"/>
                    </a:cubicBezTo>
                    <a:cubicBezTo>
                      <a:pt x="1954759" y="2097254"/>
                      <a:pt x="1915897" y="2117981"/>
                      <a:pt x="1882217" y="2143889"/>
                    </a:cubicBezTo>
                    <a:cubicBezTo>
                      <a:pt x="1842060" y="2123163"/>
                      <a:pt x="1799311" y="2110209"/>
                      <a:pt x="1755268" y="2103732"/>
                    </a:cubicBezTo>
                    <a:cubicBezTo>
                      <a:pt x="1707338" y="2097254"/>
                      <a:pt x="1658113" y="2099845"/>
                      <a:pt x="1611478" y="2111504"/>
                    </a:cubicBezTo>
                    <a:cubicBezTo>
                      <a:pt x="1588161" y="2063574"/>
                      <a:pt x="1554481" y="2019530"/>
                      <a:pt x="1513028" y="1984555"/>
                    </a:cubicBezTo>
                    <a:cubicBezTo>
                      <a:pt x="1466393" y="1944397"/>
                      <a:pt x="1410691" y="1915898"/>
                      <a:pt x="1352398" y="1900353"/>
                    </a:cubicBezTo>
                    <a:cubicBezTo>
                      <a:pt x="1322604" y="1892581"/>
                      <a:pt x="1292810" y="1888695"/>
                      <a:pt x="1261720" y="1888695"/>
                    </a:cubicBezTo>
                    <a:cubicBezTo>
                      <a:pt x="1231926" y="1888695"/>
                      <a:pt x="1200836" y="1891286"/>
                      <a:pt x="1171042" y="1897763"/>
                    </a:cubicBezTo>
                    <a:cubicBezTo>
                      <a:pt x="1121817" y="1908126"/>
                      <a:pt x="1076478" y="1928852"/>
                      <a:pt x="1035025" y="1957351"/>
                    </a:cubicBezTo>
                    <a:cubicBezTo>
                      <a:pt x="1011708" y="1924966"/>
                      <a:pt x="983209" y="1896467"/>
                      <a:pt x="952119" y="1873150"/>
                    </a:cubicBezTo>
                    <a:cubicBezTo>
                      <a:pt x="911962" y="1843356"/>
                      <a:pt x="865328" y="1820039"/>
                      <a:pt x="816102" y="1807085"/>
                    </a:cubicBezTo>
                    <a:lnTo>
                      <a:pt x="808330" y="1805789"/>
                    </a:lnTo>
                    <a:lnTo>
                      <a:pt x="801853" y="1807085"/>
                    </a:lnTo>
                    <a:cubicBezTo>
                      <a:pt x="750037" y="1820039"/>
                      <a:pt x="700812" y="1835583"/>
                      <a:pt x="651586" y="1853719"/>
                    </a:cubicBezTo>
                    <a:cubicBezTo>
                      <a:pt x="602361" y="1873150"/>
                      <a:pt x="554431" y="1892581"/>
                      <a:pt x="507797" y="1915898"/>
                    </a:cubicBezTo>
                    <a:cubicBezTo>
                      <a:pt x="461163" y="1939216"/>
                      <a:pt x="415824" y="1963828"/>
                      <a:pt x="370485" y="1989736"/>
                    </a:cubicBezTo>
                    <a:cubicBezTo>
                      <a:pt x="340690" y="2007872"/>
                      <a:pt x="310896" y="2026007"/>
                      <a:pt x="281102" y="2045438"/>
                    </a:cubicBezTo>
                    <a:cubicBezTo>
                      <a:pt x="283693" y="1969010"/>
                      <a:pt x="290170" y="1892581"/>
                      <a:pt x="303124" y="1817448"/>
                    </a:cubicBezTo>
                    <a:cubicBezTo>
                      <a:pt x="310896" y="1772109"/>
                      <a:pt x="319964" y="1726770"/>
                      <a:pt x="331623" y="1681431"/>
                    </a:cubicBezTo>
                    <a:cubicBezTo>
                      <a:pt x="343281" y="1636092"/>
                      <a:pt x="357531" y="1592048"/>
                      <a:pt x="374371" y="1549300"/>
                    </a:cubicBezTo>
                    <a:lnTo>
                      <a:pt x="382143" y="1528573"/>
                    </a:lnTo>
                    <a:lnTo>
                      <a:pt x="361417" y="1522096"/>
                    </a:lnTo>
                    <a:cubicBezTo>
                      <a:pt x="332918" y="1513029"/>
                      <a:pt x="304419" y="1506552"/>
                      <a:pt x="274625" y="1503961"/>
                    </a:cubicBezTo>
                    <a:cubicBezTo>
                      <a:pt x="248717" y="1501370"/>
                      <a:pt x="222809" y="1501370"/>
                      <a:pt x="196901" y="1505256"/>
                    </a:cubicBezTo>
                    <a:cubicBezTo>
                      <a:pt x="191719" y="1479348"/>
                      <a:pt x="180061" y="1453440"/>
                      <a:pt x="164516" y="1432714"/>
                    </a:cubicBezTo>
                    <a:cubicBezTo>
                      <a:pt x="150266" y="1414578"/>
                      <a:pt x="132131" y="1399033"/>
                      <a:pt x="111404" y="1387375"/>
                    </a:cubicBezTo>
                    <a:cubicBezTo>
                      <a:pt x="126949" y="1354990"/>
                      <a:pt x="138608" y="1320014"/>
                      <a:pt x="143789" y="1283743"/>
                    </a:cubicBezTo>
                    <a:cubicBezTo>
                      <a:pt x="150266" y="1242290"/>
                      <a:pt x="150266" y="1199542"/>
                      <a:pt x="143789" y="1158089"/>
                    </a:cubicBezTo>
                    <a:cubicBezTo>
                      <a:pt x="137312" y="1116636"/>
                      <a:pt x="123063" y="1076478"/>
                      <a:pt x="102337" y="1040207"/>
                    </a:cubicBezTo>
                    <a:cubicBezTo>
                      <a:pt x="84201" y="1006527"/>
                      <a:pt x="59588" y="975437"/>
                      <a:pt x="31090" y="948234"/>
                    </a:cubicBezTo>
                    <a:lnTo>
                      <a:pt x="34976" y="936575"/>
                    </a:lnTo>
                    <a:cubicBezTo>
                      <a:pt x="77724" y="927507"/>
                      <a:pt x="119177" y="911962"/>
                      <a:pt x="156743" y="889941"/>
                    </a:cubicBezTo>
                    <a:cubicBezTo>
                      <a:pt x="196901" y="866623"/>
                      <a:pt x="231877" y="834238"/>
                      <a:pt x="260376" y="797967"/>
                    </a:cubicBezTo>
                    <a:cubicBezTo>
                      <a:pt x="288874" y="761696"/>
                      <a:pt x="310896" y="720243"/>
                      <a:pt x="323850" y="676199"/>
                    </a:cubicBezTo>
                    <a:cubicBezTo>
                      <a:pt x="352349" y="689153"/>
                      <a:pt x="380848" y="702107"/>
                      <a:pt x="406756" y="718948"/>
                    </a:cubicBezTo>
                    <a:cubicBezTo>
                      <a:pt x="448209" y="743560"/>
                      <a:pt x="484480" y="772059"/>
                      <a:pt x="522046" y="805740"/>
                    </a:cubicBezTo>
                    <a:cubicBezTo>
                      <a:pt x="502615" y="759105"/>
                      <a:pt x="468935" y="718948"/>
                      <a:pt x="430073" y="686563"/>
                    </a:cubicBezTo>
                    <a:cubicBezTo>
                      <a:pt x="401574" y="661950"/>
                      <a:pt x="369189" y="642519"/>
                      <a:pt x="335509" y="626974"/>
                    </a:cubicBezTo>
                    <a:cubicBezTo>
                      <a:pt x="339395" y="602362"/>
                      <a:pt x="340690" y="576454"/>
                      <a:pt x="339395" y="551841"/>
                    </a:cubicBezTo>
                    <a:cubicBezTo>
                      <a:pt x="361417" y="562204"/>
                      <a:pt x="382143" y="573863"/>
                      <a:pt x="404165" y="585521"/>
                    </a:cubicBezTo>
                    <a:cubicBezTo>
                      <a:pt x="428778" y="599771"/>
                      <a:pt x="453390" y="615316"/>
                      <a:pt x="476707" y="630860"/>
                    </a:cubicBezTo>
                    <a:cubicBezTo>
                      <a:pt x="523342" y="663245"/>
                      <a:pt x="564795" y="703403"/>
                      <a:pt x="601066" y="751333"/>
                    </a:cubicBezTo>
                    <a:cubicBezTo>
                      <a:pt x="584226" y="693040"/>
                      <a:pt x="546659" y="641224"/>
                      <a:pt x="502615" y="601066"/>
                    </a:cubicBezTo>
                    <a:cubicBezTo>
                      <a:pt x="480594" y="580340"/>
                      <a:pt x="455981" y="562204"/>
                      <a:pt x="430073" y="545364"/>
                    </a:cubicBezTo>
                    <a:cubicBezTo>
                      <a:pt x="426187" y="542773"/>
                      <a:pt x="421005" y="540182"/>
                      <a:pt x="417119" y="537592"/>
                    </a:cubicBezTo>
                    <a:cubicBezTo>
                      <a:pt x="443027" y="540182"/>
                      <a:pt x="470230" y="541478"/>
                      <a:pt x="496138" y="538887"/>
                    </a:cubicBezTo>
                    <a:cubicBezTo>
                      <a:pt x="541477" y="533705"/>
                      <a:pt x="586816" y="520751"/>
                      <a:pt x="628269" y="498729"/>
                    </a:cubicBezTo>
                    <a:cubicBezTo>
                      <a:pt x="668427" y="476708"/>
                      <a:pt x="705993" y="446913"/>
                      <a:pt x="734492" y="411938"/>
                    </a:cubicBezTo>
                    <a:cubicBezTo>
                      <a:pt x="761696" y="378257"/>
                      <a:pt x="783717" y="338100"/>
                      <a:pt x="797967" y="296647"/>
                    </a:cubicBezTo>
                    <a:cubicBezTo>
                      <a:pt x="826466" y="301828"/>
                      <a:pt x="854964" y="303124"/>
                      <a:pt x="883463" y="300533"/>
                    </a:cubicBezTo>
                    <a:cubicBezTo>
                      <a:pt x="913257" y="297942"/>
                      <a:pt x="943052" y="292761"/>
                      <a:pt x="972846" y="283693"/>
                    </a:cubicBezTo>
                    <a:cubicBezTo>
                      <a:pt x="1001345" y="274625"/>
                      <a:pt x="1029843" y="261671"/>
                      <a:pt x="1055752" y="244831"/>
                    </a:cubicBezTo>
                    <a:cubicBezTo>
                      <a:pt x="1080364" y="229286"/>
                      <a:pt x="1103681" y="211150"/>
                      <a:pt x="1124408" y="190424"/>
                    </a:cubicBezTo>
                    <a:lnTo>
                      <a:pt x="1129589" y="189129"/>
                    </a:lnTo>
                    <a:cubicBezTo>
                      <a:pt x="1167156" y="212446"/>
                      <a:pt x="1215086" y="220218"/>
                      <a:pt x="1259129" y="209855"/>
                    </a:cubicBezTo>
                    <a:cubicBezTo>
                      <a:pt x="1282447" y="204673"/>
                      <a:pt x="1303173" y="194310"/>
                      <a:pt x="1322604" y="181356"/>
                    </a:cubicBezTo>
                    <a:cubicBezTo>
                      <a:pt x="1339444" y="169698"/>
                      <a:pt x="1353694" y="154153"/>
                      <a:pt x="1365352" y="136017"/>
                    </a:cubicBezTo>
                    <a:lnTo>
                      <a:pt x="1366648" y="136017"/>
                    </a:lnTo>
                    <a:cubicBezTo>
                      <a:pt x="1423645" y="155448"/>
                      <a:pt x="1484529" y="160630"/>
                      <a:pt x="1544117" y="151562"/>
                    </a:cubicBezTo>
                    <a:cubicBezTo>
                      <a:pt x="1573912" y="146380"/>
                      <a:pt x="1603706" y="138608"/>
                      <a:pt x="1632205" y="126949"/>
                    </a:cubicBezTo>
                    <a:cubicBezTo>
                      <a:pt x="1658113" y="116586"/>
                      <a:pt x="1684021" y="102337"/>
                      <a:pt x="1707338" y="85496"/>
                    </a:cubicBezTo>
                    <a:cubicBezTo>
                      <a:pt x="1742314" y="112700"/>
                      <a:pt x="1781176" y="134722"/>
                      <a:pt x="1822629" y="147676"/>
                    </a:cubicBezTo>
                    <a:cubicBezTo>
                      <a:pt x="1867968" y="163221"/>
                      <a:pt x="1914602" y="169698"/>
                      <a:pt x="1962532" y="167107"/>
                    </a:cubicBezTo>
                    <a:cubicBezTo>
                      <a:pt x="2051914" y="164516"/>
                      <a:pt x="2138707" y="128245"/>
                      <a:pt x="2204772" y="68656"/>
                    </a:cubicBezTo>
                    <a:cubicBezTo>
                      <a:pt x="2229385" y="79019"/>
                      <a:pt x="2256588" y="82906"/>
                      <a:pt x="2282496" y="81610"/>
                    </a:cubicBezTo>
                    <a:cubicBezTo>
                      <a:pt x="2312290" y="80315"/>
                      <a:pt x="2342084" y="71247"/>
                      <a:pt x="2367992" y="55702"/>
                    </a:cubicBezTo>
                    <a:lnTo>
                      <a:pt x="2370583" y="55702"/>
                    </a:lnTo>
                    <a:cubicBezTo>
                      <a:pt x="2423695" y="86792"/>
                      <a:pt x="2484578" y="104928"/>
                      <a:pt x="2546758" y="107518"/>
                    </a:cubicBezTo>
                    <a:cubicBezTo>
                      <a:pt x="2607641" y="110109"/>
                      <a:pt x="2671116" y="98450"/>
                      <a:pt x="2726818" y="73838"/>
                    </a:cubicBezTo>
                    <a:lnTo>
                      <a:pt x="2734591" y="73838"/>
                    </a:lnTo>
                    <a:cubicBezTo>
                      <a:pt x="2760499" y="91973"/>
                      <a:pt x="2787702" y="108814"/>
                      <a:pt x="2816201" y="120472"/>
                    </a:cubicBezTo>
                    <a:cubicBezTo>
                      <a:pt x="2848586" y="133426"/>
                      <a:pt x="2882266" y="142494"/>
                      <a:pt x="2915947" y="146380"/>
                    </a:cubicBezTo>
                    <a:cubicBezTo>
                      <a:pt x="2978126" y="154153"/>
                      <a:pt x="3042896" y="146380"/>
                      <a:pt x="3101189" y="124359"/>
                    </a:cubicBezTo>
                    <a:cubicBezTo>
                      <a:pt x="3124506" y="146380"/>
                      <a:pt x="3150414" y="165811"/>
                      <a:pt x="3178913" y="182652"/>
                    </a:cubicBezTo>
                    <a:cubicBezTo>
                      <a:pt x="3212593" y="202083"/>
                      <a:pt x="3248865" y="215037"/>
                      <a:pt x="3286431" y="224104"/>
                    </a:cubicBezTo>
                    <a:cubicBezTo>
                      <a:pt x="3323998" y="231877"/>
                      <a:pt x="3362860" y="235763"/>
                      <a:pt x="3401722" y="231877"/>
                    </a:cubicBezTo>
                    <a:cubicBezTo>
                      <a:pt x="3434107" y="229286"/>
                      <a:pt x="3466492" y="221514"/>
                      <a:pt x="3497582" y="211150"/>
                    </a:cubicBezTo>
                    <a:cubicBezTo>
                      <a:pt x="3583078" y="299238"/>
                      <a:pt x="3688006" y="370485"/>
                      <a:pt x="3803296" y="413233"/>
                    </a:cubicBezTo>
                    <a:cubicBezTo>
                      <a:pt x="3843454" y="427482"/>
                      <a:pt x="3884906" y="439141"/>
                      <a:pt x="3926359" y="448209"/>
                    </a:cubicBezTo>
                    <a:cubicBezTo>
                      <a:pt x="3914701" y="489662"/>
                      <a:pt x="3908224" y="532410"/>
                      <a:pt x="3910814" y="575158"/>
                    </a:cubicBezTo>
                    <a:cubicBezTo>
                      <a:pt x="3928950" y="533705"/>
                      <a:pt x="3945790" y="493548"/>
                      <a:pt x="3965221" y="454686"/>
                    </a:cubicBezTo>
                    <a:cubicBezTo>
                      <a:pt x="3974289" y="455981"/>
                      <a:pt x="3982061" y="457277"/>
                      <a:pt x="3991129" y="458572"/>
                    </a:cubicBezTo>
                    <a:cubicBezTo>
                      <a:pt x="4006674" y="461163"/>
                      <a:pt x="4023514" y="461163"/>
                      <a:pt x="4039059" y="462458"/>
                    </a:cubicBezTo>
                    <a:cubicBezTo>
                      <a:pt x="4054604" y="463754"/>
                      <a:pt x="4071444" y="463754"/>
                      <a:pt x="4086989" y="463754"/>
                    </a:cubicBezTo>
                    <a:cubicBezTo>
                      <a:pt x="4094761" y="463754"/>
                      <a:pt x="4102534" y="463754"/>
                      <a:pt x="4110306" y="463754"/>
                    </a:cubicBezTo>
                    <a:cubicBezTo>
                      <a:pt x="4118078" y="463754"/>
                      <a:pt x="4125851" y="463754"/>
                      <a:pt x="4133623" y="463754"/>
                    </a:cubicBezTo>
                    <a:lnTo>
                      <a:pt x="4164713" y="462458"/>
                    </a:lnTo>
                    <a:cubicBezTo>
                      <a:pt x="4150463" y="478003"/>
                      <a:pt x="4134919" y="493548"/>
                      <a:pt x="4121965" y="509093"/>
                    </a:cubicBezTo>
                    <a:cubicBezTo>
                      <a:pt x="4077921" y="562204"/>
                      <a:pt x="4037764" y="619202"/>
                      <a:pt x="4010560" y="681381"/>
                    </a:cubicBezTo>
                    <a:cubicBezTo>
                      <a:pt x="4055899" y="629565"/>
                      <a:pt x="4102534" y="581635"/>
                      <a:pt x="4151759" y="536296"/>
                    </a:cubicBezTo>
                    <a:cubicBezTo>
                      <a:pt x="4166008" y="523342"/>
                      <a:pt x="4180258" y="510388"/>
                      <a:pt x="4194507" y="497434"/>
                    </a:cubicBezTo>
                    <a:cubicBezTo>
                      <a:pt x="4219120" y="545364"/>
                      <a:pt x="4255391" y="588112"/>
                      <a:pt x="4299435" y="620497"/>
                    </a:cubicBezTo>
                    <a:cubicBezTo>
                      <a:pt x="4348660" y="658064"/>
                      <a:pt x="4408248" y="681381"/>
                      <a:pt x="4469132" y="689153"/>
                    </a:cubicBezTo>
                    <a:cubicBezTo>
                      <a:pt x="4460064" y="713766"/>
                      <a:pt x="4457474" y="740969"/>
                      <a:pt x="4460064" y="765582"/>
                    </a:cubicBezTo>
                    <a:cubicBezTo>
                      <a:pt x="4462655" y="782422"/>
                      <a:pt x="4465246" y="797967"/>
                      <a:pt x="4471723" y="813512"/>
                    </a:cubicBezTo>
                    <a:cubicBezTo>
                      <a:pt x="4478200" y="829057"/>
                      <a:pt x="4485972" y="843306"/>
                      <a:pt x="4496336" y="856260"/>
                    </a:cubicBezTo>
                    <a:cubicBezTo>
                      <a:pt x="4517062" y="882168"/>
                      <a:pt x="4544265" y="901599"/>
                      <a:pt x="4575355" y="911962"/>
                    </a:cubicBezTo>
                    <a:cubicBezTo>
                      <a:pt x="4590900" y="917144"/>
                      <a:pt x="4606445" y="921030"/>
                      <a:pt x="4623285" y="921030"/>
                    </a:cubicBezTo>
                    <a:cubicBezTo>
                      <a:pt x="4633648" y="922326"/>
                      <a:pt x="4642716" y="921030"/>
                      <a:pt x="4653079" y="919735"/>
                    </a:cubicBezTo>
                    <a:cubicBezTo>
                      <a:pt x="4634943" y="956006"/>
                      <a:pt x="4631057" y="998754"/>
                      <a:pt x="4641420" y="1037616"/>
                    </a:cubicBezTo>
                    <a:cubicBezTo>
                      <a:pt x="4647897" y="1059638"/>
                      <a:pt x="4658261" y="1080365"/>
                      <a:pt x="4672510" y="1098500"/>
                    </a:cubicBezTo>
                    <a:cubicBezTo>
                      <a:pt x="4686759" y="1115340"/>
                      <a:pt x="4703600" y="1129590"/>
                      <a:pt x="4723031" y="1139953"/>
                    </a:cubicBezTo>
                    <a:cubicBezTo>
                      <a:pt x="4723031" y="1141248"/>
                      <a:pt x="4723031" y="1142544"/>
                      <a:pt x="4723031" y="1143839"/>
                    </a:cubicBezTo>
                    <a:cubicBezTo>
                      <a:pt x="4712667" y="1147725"/>
                      <a:pt x="4703600" y="1155498"/>
                      <a:pt x="4695827" y="1161975"/>
                    </a:cubicBez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5" name="任意多边形: 形状 94"/>
              <p:cNvSpPr/>
              <p:nvPr/>
            </p:nvSpPr>
            <p:spPr>
              <a:xfrm>
                <a:off x="6818833" y="4128994"/>
                <a:ext cx="699516" cy="241761"/>
              </a:xfrm>
              <a:custGeom>
                <a:avLst/>
                <a:gdLst>
                  <a:gd name="connsiteX0" fmla="*/ 313487 w 699516"/>
                  <a:gd name="connsiteY0" fmla="*/ 18953 h 241761"/>
                  <a:gd name="connsiteX1" fmla="*/ 134722 w 699516"/>
                  <a:gd name="connsiteY1" fmla="*/ 101858 h 241761"/>
                  <a:gd name="connsiteX2" fmla="*/ 0 w 699516"/>
                  <a:gd name="connsiteY2" fmla="*/ 241762 h 241761"/>
                  <a:gd name="connsiteX3" fmla="*/ 76429 w 699516"/>
                  <a:gd name="connsiteY3" fmla="*/ 183469 h 241761"/>
                  <a:gd name="connsiteX4" fmla="*/ 156743 w 699516"/>
                  <a:gd name="connsiteY4" fmla="*/ 134243 h 241761"/>
                  <a:gd name="connsiteX5" fmla="*/ 327736 w 699516"/>
                  <a:gd name="connsiteY5" fmla="*/ 65587 h 241761"/>
                  <a:gd name="connsiteX6" fmla="*/ 510388 w 699516"/>
                  <a:gd name="connsiteY6" fmla="*/ 42270 h 241761"/>
                  <a:gd name="connsiteX7" fmla="*/ 699516 w 699516"/>
                  <a:gd name="connsiteY7" fmla="*/ 59110 h 241761"/>
                  <a:gd name="connsiteX8" fmla="*/ 512979 w 699516"/>
                  <a:gd name="connsiteY8" fmla="*/ 2113 h 241761"/>
                  <a:gd name="connsiteX9" fmla="*/ 313487 w 699516"/>
                  <a:gd name="connsiteY9" fmla="*/ 18953 h 241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99516" h="241761">
                    <a:moveTo>
                      <a:pt x="313487" y="18953"/>
                    </a:moveTo>
                    <a:cubicBezTo>
                      <a:pt x="248717" y="35793"/>
                      <a:pt x="187833" y="64292"/>
                      <a:pt x="134722" y="101858"/>
                    </a:cubicBezTo>
                    <a:cubicBezTo>
                      <a:pt x="81610" y="139425"/>
                      <a:pt x="33680" y="186059"/>
                      <a:pt x="0" y="241762"/>
                    </a:cubicBezTo>
                    <a:cubicBezTo>
                      <a:pt x="24613" y="221035"/>
                      <a:pt x="49225" y="201604"/>
                      <a:pt x="76429" y="183469"/>
                    </a:cubicBezTo>
                    <a:cubicBezTo>
                      <a:pt x="102337" y="165333"/>
                      <a:pt x="129540" y="149788"/>
                      <a:pt x="156743" y="134243"/>
                    </a:cubicBezTo>
                    <a:cubicBezTo>
                      <a:pt x="211150" y="104449"/>
                      <a:pt x="268148" y="81132"/>
                      <a:pt x="327736" y="65587"/>
                    </a:cubicBezTo>
                    <a:cubicBezTo>
                      <a:pt x="387325" y="50042"/>
                      <a:pt x="448208" y="42270"/>
                      <a:pt x="510388" y="42270"/>
                    </a:cubicBezTo>
                    <a:cubicBezTo>
                      <a:pt x="572567" y="42270"/>
                      <a:pt x="634746" y="48747"/>
                      <a:pt x="699516" y="59110"/>
                    </a:cubicBezTo>
                    <a:cubicBezTo>
                      <a:pt x="642519" y="29316"/>
                      <a:pt x="579044" y="9885"/>
                      <a:pt x="512979" y="2113"/>
                    </a:cubicBezTo>
                    <a:cubicBezTo>
                      <a:pt x="444322" y="-3069"/>
                      <a:pt x="376961" y="817"/>
                      <a:pt x="313487" y="18953"/>
                    </a:cubicBez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6" name="任意多边形: 形状 95"/>
              <p:cNvSpPr/>
              <p:nvPr/>
            </p:nvSpPr>
            <p:spPr>
              <a:xfrm>
                <a:off x="5640019" y="4293440"/>
                <a:ext cx="481888" cy="126541"/>
              </a:xfrm>
              <a:custGeom>
                <a:avLst/>
                <a:gdLst>
                  <a:gd name="connsiteX0" fmla="*/ 378257 w 481888"/>
                  <a:gd name="connsiteY0" fmla="*/ 41045 h 126541"/>
                  <a:gd name="connsiteX1" fmla="*/ 246126 w 481888"/>
                  <a:gd name="connsiteY1" fmla="*/ 888 h 126541"/>
                  <a:gd name="connsiteX2" fmla="*/ 110109 w 481888"/>
                  <a:gd name="connsiteY2" fmla="*/ 24205 h 126541"/>
                  <a:gd name="connsiteX3" fmla="*/ 0 w 481888"/>
                  <a:gd name="connsiteY3" fmla="*/ 103225 h 126541"/>
                  <a:gd name="connsiteX4" fmla="*/ 116586 w 481888"/>
                  <a:gd name="connsiteY4" fmla="*/ 42341 h 126541"/>
                  <a:gd name="connsiteX5" fmla="*/ 243535 w 481888"/>
                  <a:gd name="connsiteY5" fmla="*/ 25501 h 126541"/>
                  <a:gd name="connsiteX6" fmla="*/ 307010 w 481888"/>
                  <a:gd name="connsiteY6" fmla="*/ 35864 h 126541"/>
                  <a:gd name="connsiteX7" fmla="*/ 367894 w 481888"/>
                  <a:gd name="connsiteY7" fmla="*/ 57886 h 126541"/>
                  <a:gd name="connsiteX8" fmla="*/ 481889 w 481888"/>
                  <a:gd name="connsiteY8" fmla="*/ 126542 h 126541"/>
                  <a:gd name="connsiteX9" fmla="*/ 378257 w 481888"/>
                  <a:gd name="connsiteY9" fmla="*/ 41045 h 126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81888" h="126541">
                    <a:moveTo>
                      <a:pt x="378257" y="41045"/>
                    </a:moveTo>
                    <a:cubicBezTo>
                      <a:pt x="338099" y="17728"/>
                      <a:pt x="292760" y="3479"/>
                      <a:pt x="246126" y="888"/>
                    </a:cubicBezTo>
                    <a:cubicBezTo>
                      <a:pt x="199492" y="-2998"/>
                      <a:pt x="152857" y="6070"/>
                      <a:pt x="110109" y="24205"/>
                    </a:cubicBezTo>
                    <a:cubicBezTo>
                      <a:pt x="67361" y="42341"/>
                      <a:pt x="29794" y="69544"/>
                      <a:pt x="0" y="103225"/>
                    </a:cubicBezTo>
                    <a:cubicBezTo>
                      <a:pt x="36271" y="76021"/>
                      <a:pt x="75133" y="55295"/>
                      <a:pt x="116586" y="42341"/>
                    </a:cubicBezTo>
                    <a:cubicBezTo>
                      <a:pt x="158039" y="29387"/>
                      <a:pt x="200787" y="21614"/>
                      <a:pt x="243535" y="25501"/>
                    </a:cubicBezTo>
                    <a:cubicBezTo>
                      <a:pt x="264262" y="26796"/>
                      <a:pt x="286283" y="30682"/>
                      <a:pt x="307010" y="35864"/>
                    </a:cubicBezTo>
                    <a:cubicBezTo>
                      <a:pt x="327736" y="41045"/>
                      <a:pt x="348463" y="48818"/>
                      <a:pt x="367894" y="57886"/>
                    </a:cubicBezTo>
                    <a:cubicBezTo>
                      <a:pt x="408051" y="76021"/>
                      <a:pt x="444322" y="100634"/>
                      <a:pt x="481889" y="126542"/>
                    </a:cubicBezTo>
                    <a:cubicBezTo>
                      <a:pt x="453390" y="92861"/>
                      <a:pt x="418414" y="63067"/>
                      <a:pt x="378257" y="41045"/>
                    </a:cubicBez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7" name="任意多边形: 形状 96"/>
              <p:cNvSpPr/>
              <p:nvPr/>
            </p:nvSpPr>
            <p:spPr>
              <a:xfrm>
                <a:off x="7827950" y="4081882"/>
                <a:ext cx="142983" cy="145085"/>
              </a:xfrm>
              <a:custGeom>
                <a:avLst/>
                <a:gdLst>
                  <a:gd name="connsiteX0" fmla="*/ 101041 w 142983"/>
                  <a:gd name="connsiteY0" fmla="*/ 42748 h 145085"/>
                  <a:gd name="connsiteX1" fmla="*/ 54407 w 142983"/>
                  <a:gd name="connsiteY1" fmla="*/ 11659 h 145085"/>
                  <a:gd name="connsiteX2" fmla="*/ 0 w 142983"/>
                  <a:gd name="connsiteY2" fmla="*/ 0 h 145085"/>
                  <a:gd name="connsiteX3" fmla="*/ 38862 w 142983"/>
                  <a:gd name="connsiteY3" fmla="*/ 36271 h 145085"/>
                  <a:gd name="connsiteX4" fmla="*/ 75133 w 142983"/>
                  <a:gd name="connsiteY4" fmla="*/ 69952 h 145085"/>
                  <a:gd name="connsiteX5" fmla="*/ 108814 w 142983"/>
                  <a:gd name="connsiteY5" fmla="*/ 104928 h 145085"/>
                  <a:gd name="connsiteX6" fmla="*/ 141199 w 142983"/>
                  <a:gd name="connsiteY6" fmla="*/ 145085 h 145085"/>
                  <a:gd name="connsiteX7" fmla="*/ 134722 w 142983"/>
                  <a:gd name="connsiteY7" fmla="*/ 89383 h 145085"/>
                  <a:gd name="connsiteX8" fmla="*/ 101041 w 142983"/>
                  <a:gd name="connsiteY8" fmla="*/ 42748 h 145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2983" h="145085">
                    <a:moveTo>
                      <a:pt x="101041" y="42748"/>
                    </a:moveTo>
                    <a:cubicBezTo>
                      <a:pt x="86792" y="29794"/>
                      <a:pt x="71247" y="19431"/>
                      <a:pt x="54407" y="11659"/>
                    </a:cubicBezTo>
                    <a:cubicBezTo>
                      <a:pt x="37567" y="3886"/>
                      <a:pt x="19431" y="0"/>
                      <a:pt x="0" y="0"/>
                    </a:cubicBezTo>
                    <a:cubicBezTo>
                      <a:pt x="12954" y="14249"/>
                      <a:pt x="25908" y="24613"/>
                      <a:pt x="38862" y="36271"/>
                    </a:cubicBezTo>
                    <a:cubicBezTo>
                      <a:pt x="51816" y="47930"/>
                      <a:pt x="63475" y="58293"/>
                      <a:pt x="75133" y="69952"/>
                    </a:cubicBezTo>
                    <a:cubicBezTo>
                      <a:pt x="86792" y="81610"/>
                      <a:pt x="97155" y="91974"/>
                      <a:pt x="108814" y="104928"/>
                    </a:cubicBezTo>
                    <a:cubicBezTo>
                      <a:pt x="119177" y="116586"/>
                      <a:pt x="129540" y="130836"/>
                      <a:pt x="141199" y="145085"/>
                    </a:cubicBezTo>
                    <a:cubicBezTo>
                      <a:pt x="145085" y="126949"/>
                      <a:pt x="142494" y="106223"/>
                      <a:pt x="134722" y="89383"/>
                    </a:cubicBezTo>
                    <a:cubicBezTo>
                      <a:pt x="125654" y="72543"/>
                      <a:pt x="113995" y="55702"/>
                      <a:pt x="101041" y="42748"/>
                    </a:cubicBez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8" name="任意多边形: 形状 97"/>
              <p:cNvSpPr/>
              <p:nvPr/>
            </p:nvSpPr>
            <p:spPr>
              <a:xfrm>
                <a:off x="4593335" y="2541650"/>
                <a:ext cx="323850" cy="119414"/>
              </a:xfrm>
              <a:custGeom>
                <a:avLst/>
                <a:gdLst>
                  <a:gd name="connsiteX0" fmla="*/ 250012 w 323850"/>
                  <a:gd name="connsiteY0" fmla="*/ 45339 h 119414"/>
                  <a:gd name="connsiteX1" fmla="*/ 230581 w 323850"/>
                  <a:gd name="connsiteY1" fmla="*/ 55702 h 119414"/>
                  <a:gd name="connsiteX2" fmla="*/ 211150 w 323850"/>
                  <a:gd name="connsiteY2" fmla="*/ 64770 h 119414"/>
                  <a:gd name="connsiteX3" fmla="*/ 191719 w 323850"/>
                  <a:gd name="connsiteY3" fmla="*/ 72542 h 119414"/>
                  <a:gd name="connsiteX4" fmla="*/ 170993 w 323850"/>
                  <a:gd name="connsiteY4" fmla="*/ 80315 h 119414"/>
                  <a:gd name="connsiteX5" fmla="*/ 150266 w 323850"/>
                  <a:gd name="connsiteY5" fmla="*/ 86792 h 119414"/>
                  <a:gd name="connsiteX6" fmla="*/ 129540 w 323850"/>
                  <a:gd name="connsiteY6" fmla="*/ 91973 h 119414"/>
                  <a:gd name="connsiteX7" fmla="*/ 86792 w 323850"/>
                  <a:gd name="connsiteY7" fmla="*/ 99746 h 119414"/>
                  <a:gd name="connsiteX8" fmla="*/ 0 w 323850"/>
                  <a:gd name="connsiteY8" fmla="*/ 104928 h 119414"/>
                  <a:gd name="connsiteX9" fmla="*/ 88087 w 323850"/>
                  <a:gd name="connsiteY9" fmla="*/ 119177 h 119414"/>
                  <a:gd name="connsiteX10" fmla="*/ 177470 w 323850"/>
                  <a:gd name="connsiteY10" fmla="*/ 103632 h 119414"/>
                  <a:gd name="connsiteX11" fmla="*/ 259080 w 323850"/>
                  <a:gd name="connsiteY11" fmla="*/ 62179 h 119414"/>
                  <a:gd name="connsiteX12" fmla="*/ 294056 w 323850"/>
                  <a:gd name="connsiteY12" fmla="*/ 33680 h 119414"/>
                  <a:gd name="connsiteX13" fmla="*/ 323850 w 323850"/>
                  <a:gd name="connsiteY13" fmla="*/ 0 h 119414"/>
                  <a:gd name="connsiteX14" fmla="*/ 286284 w 323850"/>
                  <a:gd name="connsiteY14" fmla="*/ 23317 h 119414"/>
                  <a:gd name="connsiteX15" fmla="*/ 250012 w 323850"/>
                  <a:gd name="connsiteY15" fmla="*/ 45339 h 1194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3850" h="119414">
                    <a:moveTo>
                      <a:pt x="250012" y="45339"/>
                    </a:moveTo>
                    <a:lnTo>
                      <a:pt x="230581" y="55702"/>
                    </a:lnTo>
                    <a:lnTo>
                      <a:pt x="211150" y="64770"/>
                    </a:lnTo>
                    <a:cubicBezTo>
                      <a:pt x="204673" y="67361"/>
                      <a:pt x="198196" y="69952"/>
                      <a:pt x="191719" y="72542"/>
                    </a:cubicBezTo>
                    <a:cubicBezTo>
                      <a:pt x="185242" y="75133"/>
                      <a:pt x="178765" y="77724"/>
                      <a:pt x="170993" y="80315"/>
                    </a:cubicBezTo>
                    <a:lnTo>
                      <a:pt x="150266" y="86792"/>
                    </a:lnTo>
                    <a:cubicBezTo>
                      <a:pt x="143789" y="88087"/>
                      <a:pt x="136017" y="90678"/>
                      <a:pt x="129540" y="91973"/>
                    </a:cubicBezTo>
                    <a:cubicBezTo>
                      <a:pt x="115291" y="95860"/>
                      <a:pt x="101041" y="97155"/>
                      <a:pt x="86792" y="99746"/>
                    </a:cubicBezTo>
                    <a:cubicBezTo>
                      <a:pt x="58293" y="103632"/>
                      <a:pt x="29794" y="106223"/>
                      <a:pt x="0" y="104928"/>
                    </a:cubicBezTo>
                    <a:cubicBezTo>
                      <a:pt x="28499" y="116586"/>
                      <a:pt x="58293" y="120472"/>
                      <a:pt x="88087" y="119177"/>
                    </a:cubicBezTo>
                    <a:cubicBezTo>
                      <a:pt x="117881" y="119177"/>
                      <a:pt x="148971" y="113995"/>
                      <a:pt x="177470" y="103632"/>
                    </a:cubicBezTo>
                    <a:cubicBezTo>
                      <a:pt x="205969" y="93269"/>
                      <a:pt x="234467" y="80315"/>
                      <a:pt x="259080" y="62179"/>
                    </a:cubicBezTo>
                    <a:cubicBezTo>
                      <a:pt x="272034" y="54407"/>
                      <a:pt x="282397" y="44044"/>
                      <a:pt x="294056" y="33680"/>
                    </a:cubicBezTo>
                    <a:cubicBezTo>
                      <a:pt x="304419" y="23317"/>
                      <a:pt x="314782" y="11659"/>
                      <a:pt x="323850" y="0"/>
                    </a:cubicBezTo>
                    <a:cubicBezTo>
                      <a:pt x="310896" y="7772"/>
                      <a:pt x="299238" y="16840"/>
                      <a:pt x="286284" y="23317"/>
                    </a:cubicBezTo>
                    <a:cubicBezTo>
                      <a:pt x="274625" y="31090"/>
                      <a:pt x="262966" y="38862"/>
                      <a:pt x="250012" y="45339"/>
                    </a:cubicBez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9" name="任意多边形: 形状 98"/>
              <p:cNvSpPr/>
              <p:nvPr/>
            </p:nvSpPr>
            <p:spPr>
              <a:xfrm>
                <a:off x="8252469" y="3221735"/>
                <a:ext cx="92345" cy="211150"/>
              </a:xfrm>
              <a:custGeom>
                <a:avLst/>
                <a:gdLst>
                  <a:gd name="connsiteX0" fmla="*/ 59961 w 92345"/>
                  <a:gd name="connsiteY0" fmla="*/ 177470 h 211150"/>
                  <a:gd name="connsiteX1" fmla="*/ 54779 w 92345"/>
                  <a:gd name="connsiteY1" fmla="*/ 172288 h 211150"/>
                  <a:gd name="connsiteX2" fmla="*/ 50893 w 92345"/>
                  <a:gd name="connsiteY2" fmla="*/ 165811 h 211150"/>
                  <a:gd name="connsiteX3" fmla="*/ 43120 w 92345"/>
                  <a:gd name="connsiteY3" fmla="*/ 154153 h 211150"/>
                  <a:gd name="connsiteX4" fmla="*/ 36643 w 92345"/>
                  <a:gd name="connsiteY4" fmla="*/ 141199 h 211150"/>
                  <a:gd name="connsiteX5" fmla="*/ 31462 w 92345"/>
                  <a:gd name="connsiteY5" fmla="*/ 128245 h 211150"/>
                  <a:gd name="connsiteX6" fmla="*/ 27576 w 92345"/>
                  <a:gd name="connsiteY6" fmla="*/ 115291 h 211150"/>
                  <a:gd name="connsiteX7" fmla="*/ 23689 w 92345"/>
                  <a:gd name="connsiteY7" fmla="*/ 59588 h 211150"/>
                  <a:gd name="connsiteX8" fmla="*/ 37939 w 92345"/>
                  <a:gd name="connsiteY8" fmla="*/ 0 h 211150"/>
                  <a:gd name="connsiteX9" fmla="*/ 5554 w 92345"/>
                  <a:gd name="connsiteY9" fmla="*/ 55702 h 211150"/>
                  <a:gd name="connsiteX10" fmla="*/ 4258 w 92345"/>
                  <a:gd name="connsiteY10" fmla="*/ 121768 h 211150"/>
                  <a:gd name="connsiteX11" fmla="*/ 9440 w 92345"/>
                  <a:gd name="connsiteY11" fmla="*/ 137313 h 211150"/>
                  <a:gd name="connsiteX12" fmla="*/ 17212 w 92345"/>
                  <a:gd name="connsiteY12" fmla="*/ 152857 h 211150"/>
                  <a:gd name="connsiteX13" fmla="*/ 26280 w 92345"/>
                  <a:gd name="connsiteY13" fmla="*/ 167107 h 211150"/>
                  <a:gd name="connsiteX14" fmla="*/ 37939 w 92345"/>
                  <a:gd name="connsiteY14" fmla="*/ 178765 h 211150"/>
                  <a:gd name="connsiteX15" fmla="*/ 63847 w 92345"/>
                  <a:gd name="connsiteY15" fmla="*/ 198196 h 211150"/>
                  <a:gd name="connsiteX16" fmla="*/ 92346 w 92345"/>
                  <a:gd name="connsiteY16" fmla="*/ 211150 h 211150"/>
                  <a:gd name="connsiteX17" fmla="*/ 71619 w 92345"/>
                  <a:gd name="connsiteY17" fmla="*/ 187833 h 211150"/>
                  <a:gd name="connsiteX18" fmla="*/ 59961 w 92345"/>
                  <a:gd name="connsiteY18" fmla="*/ 177470 h 2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92345" h="211150">
                    <a:moveTo>
                      <a:pt x="59961" y="177470"/>
                    </a:moveTo>
                    <a:cubicBezTo>
                      <a:pt x="58665" y="174879"/>
                      <a:pt x="57370" y="173584"/>
                      <a:pt x="54779" y="172288"/>
                    </a:cubicBezTo>
                    <a:cubicBezTo>
                      <a:pt x="53484" y="170993"/>
                      <a:pt x="52188" y="168402"/>
                      <a:pt x="50893" y="165811"/>
                    </a:cubicBezTo>
                    <a:cubicBezTo>
                      <a:pt x="48302" y="161925"/>
                      <a:pt x="45711" y="158039"/>
                      <a:pt x="43120" y="154153"/>
                    </a:cubicBezTo>
                    <a:cubicBezTo>
                      <a:pt x="40530" y="150267"/>
                      <a:pt x="39234" y="145085"/>
                      <a:pt x="36643" y="141199"/>
                    </a:cubicBezTo>
                    <a:cubicBezTo>
                      <a:pt x="34053" y="137313"/>
                      <a:pt x="32757" y="132131"/>
                      <a:pt x="31462" y="128245"/>
                    </a:cubicBezTo>
                    <a:cubicBezTo>
                      <a:pt x="30166" y="124358"/>
                      <a:pt x="27576" y="119177"/>
                      <a:pt x="27576" y="115291"/>
                    </a:cubicBezTo>
                    <a:cubicBezTo>
                      <a:pt x="22394" y="97155"/>
                      <a:pt x="21099" y="79019"/>
                      <a:pt x="23689" y="59588"/>
                    </a:cubicBezTo>
                    <a:cubicBezTo>
                      <a:pt x="26280" y="40157"/>
                      <a:pt x="30166" y="20726"/>
                      <a:pt x="37939" y="0"/>
                    </a:cubicBezTo>
                    <a:cubicBezTo>
                      <a:pt x="22394" y="14249"/>
                      <a:pt x="12031" y="33680"/>
                      <a:pt x="5554" y="55702"/>
                    </a:cubicBezTo>
                    <a:cubicBezTo>
                      <a:pt x="-923" y="76429"/>
                      <a:pt x="-2219" y="99746"/>
                      <a:pt x="4258" y="121768"/>
                    </a:cubicBezTo>
                    <a:cubicBezTo>
                      <a:pt x="5554" y="126949"/>
                      <a:pt x="8145" y="132131"/>
                      <a:pt x="9440" y="137313"/>
                    </a:cubicBezTo>
                    <a:cubicBezTo>
                      <a:pt x="12031" y="142494"/>
                      <a:pt x="13326" y="147676"/>
                      <a:pt x="17212" y="152857"/>
                    </a:cubicBezTo>
                    <a:cubicBezTo>
                      <a:pt x="19803" y="158039"/>
                      <a:pt x="23689" y="161925"/>
                      <a:pt x="26280" y="167107"/>
                    </a:cubicBezTo>
                    <a:cubicBezTo>
                      <a:pt x="30166" y="170993"/>
                      <a:pt x="34053" y="174879"/>
                      <a:pt x="37939" y="178765"/>
                    </a:cubicBezTo>
                    <a:cubicBezTo>
                      <a:pt x="45711" y="186538"/>
                      <a:pt x="54779" y="193015"/>
                      <a:pt x="63847" y="198196"/>
                    </a:cubicBezTo>
                    <a:cubicBezTo>
                      <a:pt x="72915" y="203378"/>
                      <a:pt x="83278" y="207264"/>
                      <a:pt x="92346" y="211150"/>
                    </a:cubicBezTo>
                    <a:cubicBezTo>
                      <a:pt x="85869" y="203378"/>
                      <a:pt x="78096" y="195606"/>
                      <a:pt x="71619" y="187833"/>
                    </a:cubicBezTo>
                    <a:lnTo>
                      <a:pt x="59961" y="177470"/>
                    </a:ln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0" name="任意多边形: 形状 99"/>
              <p:cNvSpPr/>
              <p:nvPr/>
            </p:nvSpPr>
            <p:spPr>
              <a:xfrm>
                <a:off x="4094606" y="4057989"/>
                <a:ext cx="516864" cy="170273"/>
              </a:xfrm>
              <a:custGeom>
                <a:avLst/>
                <a:gdLst>
                  <a:gd name="connsiteX0" fmla="*/ 445618 w 516864"/>
                  <a:gd name="connsiteY0" fmla="*/ 3167 h 170273"/>
                  <a:gd name="connsiteX1" fmla="*/ 410642 w 516864"/>
                  <a:gd name="connsiteY1" fmla="*/ 576 h 170273"/>
                  <a:gd name="connsiteX2" fmla="*/ 375666 w 516864"/>
                  <a:gd name="connsiteY2" fmla="*/ 576 h 170273"/>
                  <a:gd name="connsiteX3" fmla="*/ 305715 w 516864"/>
                  <a:gd name="connsiteY3" fmla="*/ 7053 h 170273"/>
                  <a:gd name="connsiteX4" fmla="*/ 270739 w 516864"/>
                  <a:gd name="connsiteY4" fmla="*/ 13530 h 170273"/>
                  <a:gd name="connsiteX5" fmla="*/ 253898 w 516864"/>
                  <a:gd name="connsiteY5" fmla="*/ 17416 h 170273"/>
                  <a:gd name="connsiteX6" fmla="*/ 237058 w 516864"/>
                  <a:gd name="connsiteY6" fmla="*/ 22598 h 170273"/>
                  <a:gd name="connsiteX7" fmla="*/ 203378 w 516864"/>
                  <a:gd name="connsiteY7" fmla="*/ 34256 h 170273"/>
                  <a:gd name="connsiteX8" fmla="*/ 170993 w 516864"/>
                  <a:gd name="connsiteY8" fmla="*/ 47210 h 170273"/>
                  <a:gd name="connsiteX9" fmla="*/ 138608 w 516864"/>
                  <a:gd name="connsiteY9" fmla="*/ 62755 h 170273"/>
                  <a:gd name="connsiteX10" fmla="*/ 107518 w 516864"/>
                  <a:gd name="connsiteY10" fmla="*/ 80891 h 170273"/>
                  <a:gd name="connsiteX11" fmla="*/ 0 w 516864"/>
                  <a:gd name="connsiteY11" fmla="*/ 170273 h 170273"/>
                  <a:gd name="connsiteX12" fmla="*/ 117881 w 516864"/>
                  <a:gd name="connsiteY12" fmla="*/ 97731 h 170273"/>
                  <a:gd name="connsiteX13" fmla="*/ 244831 w 516864"/>
                  <a:gd name="connsiteY13" fmla="*/ 47210 h 170273"/>
                  <a:gd name="connsiteX14" fmla="*/ 378257 w 516864"/>
                  <a:gd name="connsiteY14" fmla="*/ 20007 h 170273"/>
                  <a:gd name="connsiteX15" fmla="*/ 446913 w 516864"/>
                  <a:gd name="connsiteY15" fmla="*/ 16121 h 170273"/>
                  <a:gd name="connsiteX16" fmla="*/ 481889 w 516864"/>
                  <a:gd name="connsiteY16" fmla="*/ 16121 h 170273"/>
                  <a:gd name="connsiteX17" fmla="*/ 516865 w 516864"/>
                  <a:gd name="connsiteY17" fmla="*/ 16121 h 170273"/>
                  <a:gd name="connsiteX18" fmla="*/ 483184 w 516864"/>
                  <a:gd name="connsiteY18" fmla="*/ 8348 h 170273"/>
                  <a:gd name="connsiteX19" fmla="*/ 445618 w 516864"/>
                  <a:gd name="connsiteY19" fmla="*/ 3167 h 1702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16864" h="170273">
                    <a:moveTo>
                      <a:pt x="445618" y="3167"/>
                    </a:moveTo>
                    <a:lnTo>
                      <a:pt x="410642" y="576"/>
                    </a:lnTo>
                    <a:cubicBezTo>
                      <a:pt x="398983" y="-720"/>
                      <a:pt x="387325" y="576"/>
                      <a:pt x="375666" y="576"/>
                    </a:cubicBezTo>
                    <a:cubicBezTo>
                      <a:pt x="352349" y="576"/>
                      <a:pt x="329032" y="4462"/>
                      <a:pt x="305715" y="7053"/>
                    </a:cubicBezTo>
                    <a:cubicBezTo>
                      <a:pt x="294056" y="8348"/>
                      <a:pt x="282397" y="12234"/>
                      <a:pt x="270739" y="13530"/>
                    </a:cubicBezTo>
                    <a:lnTo>
                      <a:pt x="253898" y="17416"/>
                    </a:lnTo>
                    <a:cubicBezTo>
                      <a:pt x="248717" y="18711"/>
                      <a:pt x="242240" y="21302"/>
                      <a:pt x="237058" y="22598"/>
                    </a:cubicBezTo>
                    <a:cubicBezTo>
                      <a:pt x="225400" y="26484"/>
                      <a:pt x="213741" y="29075"/>
                      <a:pt x="203378" y="34256"/>
                    </a:cubicBezTo>
                    <a:lnTo>
                      <a:pt x="170993" y="47210"/>
                    </a:lnTo>
                    <a:lnTo>
                      <a:pt x="138608" y="62755"/>
                    </a:lnTo>
                    <a:cubicBezTo>
                      <a:pt x="128245" y="67937"/>
                      <a:pt x="117881" y="74414"/>
                      <a:pt x="107518" y="80891"/>
                    </a:cubicBezTo>
                    <a:cubicBezTo>
                      <a:pt x="67361" y="105503"/>
                      <a:pt x="29794" y="135297"/>
                      <a:pt x="0" y="170273"/>
                    </a:cubicBezTo>
                    <a:cubicBezTo>
                      <a:pt x="37567" y="141774"/>
                      <a:pt x="76429" y="118457"/>
                      <a:pt x="117881" y="97731"/>
                    </a:cubicBezTo>
                    <a:cubicBezTo>
                      <a:pt x="159334" y="77004"/>
                      <a:pt x="200787" y="60164"/>
                      <a:pt x="244831" y="47210"/>
                    </a:cubicBezTo>
                    <a:cubicBezTo>
                      <a:pt x="288874" y="34256"/>
                      <a:pt x="332918" y="25188"/>
                      <a:pt x="378257" y="20007"/>
                    </a:cubicBezTo>
                    <a:cubicBezTo>
                      <a:pt x="401574" y="17416"/>
                      <a:pt x="423596" y="16121"/>
                      <a:pt x="446913" y="16121"/>
                    </a:cubicBezTo>
                    <a:cubicBezTo>
                      <a:pt x="458572" y="14825"/>
                      <a:pt x="470230" y="16121"/>
                      <a:pt x="481889" y="16121"/>
                    </a:cubicBezTo>
                    <a:cubicBezTo>
                      <a:pt x="493548" y="16121"/>
                      <a:pt x="505206" y="16121"/>
                      <a:pt x="516865" y="16121"/>
                    </a:cubicBezTo>
                    <a:cubicBezTo>
                      <a:pt x="505206" y="13530"/>
                      <a:pt x="493548" y="10939"/>
                      <a:pt x="483184" y="8348"/>
                    </a:cubicBezTo>
                    <a:cubicBezTo>
                      <a:pt x="468935" y="7053"/>
                      <a:pt x="457276" y="4462"/>
                      <a:pt x="445618" y="3167"/>
                    </a:cubicBez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1" name="任意多边形: 形状 100"/>
              <p:cNvSpPr/>
              <p:nvPr/>
            </p:nvSpPr>
            <p:spPr>
              <a:xfrm>
                <a:off x="3860138" y="3259302"/>
                <a:ext cx="127485" cy="408051"/>
              </a:xfrm>
              <a:custGeom>
                <a:avLst/>
                <a:gdLst>
                  <a:gd name="connsiteX0" fmla="*/ 124358 w 127485"/>
                  <a:gd name="connsiteY0" fmla="*/ 204673 h 408051"/>
                  <a:gd name="connsiteX1" fmla="*/ 121768 w 127485"/>
                  <a:gd name="connsiteY1" fmla="*/ 189129 h 408051"/>
                  <a:gd name="connsiteX2" fmla="*/ 79019 w 127485"/>
                  <a:gd name="connsiteY2" fmla="*/ 81610 h 408051"/>
                  <a:gd name="connsiteX3" fmla="*/ 0 w 127485"/>
                  <a:gd name="connsiteY3" fmla="*/ 0 h 408051"/>
                  <a:gd name="connsiteX4" fmla="*/ 62179 w 127485"/>
                  <a:gd name="connsiteY4" fmla="*/ 91973 h 408051"/>
                  <a:gd name="connsiteX5" fmla="*/ 97155 w 127485"/>
                  <a:gd name="connsiteY5" fmla="*/ 194310 h 408051"/>
                  <a:gd name="connsiteX6" fmla="*/ 98450 w 127485"/>
                  <a:gd name="connsiteY6" fmla="*/ 301828 h 408051"/>
                  <a:gd name="connsiteX7" fmla="*/ 86792 w 127485"/>
                  <a:gd name="connsiteY7" fmla="*/ 354940 h 408051"/>
                  <a:gd name="connsiteX8" fmla="*/ 85496 w 127485"/>
                  <a:gd name="connsiteY8" fmla="*/ 361417 h 408051"/>
                  <a:gd name="connsiteX9" fmla="*/ 82906 w 127485"/>
                  <a:gd name="connsiteY9" fmla="*/ 367894 h 408051"/>
                  <a:gd name="connsiteX10" fmla="*/ 77724 w 127485"/>
                  <a:gd name="connsiteY10" fmla="*/ 380848 h 408051"/>
                  <a:gd name="connsiteX11" fmla="*/ 68656 w 127485"/>
                  <a:gd name="connsiteY11" fmla="*/ 408051 h 408051"/>
                  <a:gd name="connsiteX12" fmla="*/ 84201 w 127485"/>
                  <a:gd name="connsiteY12" fmla="*/ 384734 h 408051"/>
                  <a:gd name="connsiteX13" fmla="*/ 91973 w 127485"/>
                  <a:gd name="connsiteY13" fmla="*/ 373075 h 408051"/>
                  <a:gd name="connsiteX14" fmla="*/ 95860 w 127485"/>
                  <a:gd name="connsiteY14" fmla="*/ 366598 h 408051"/>
                  <a:gd name="connsiteX15" fmla="*/ 98450 w 127485"/>
                  <a:gd name="connsiteY15" fmla="*/ 360121 h 408051"/>
                  <a:gd name="connsiteX16" fmla="*/ 117881 w 127485"/>
                  <a:gd name="connsiteY16" fmla="*/ 305715 h 408051"/>
                  <a:gd name="connsiteX17" fmla="*/ 124358 w 127485"/>
                  <a:gd name="connsiteY17" fmla="*/ 277216 h 408051"/>
                  <a:gd name="connsiteX18" fmla="*/ 126949 w 127485"/>
                  <a:gd name="connsiteY18" fmla="*/ 248717 h 408051"/>
                  <a:gd name="connsiteX19" fmla="*/ 125654 w 127485"/>
                  <a:gd name="connsiteY19" fmla="*/ 218923 h 408051"/>
                  <a:gd name="connsiteX20" fmla="*/ 124358 w 127485"/>
                  <a:gd name="connsiteY20" fmla="*/ 204673 h 40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7485" h="408051">
                    <a:moveTo>
                      <a:pt x="124358" y="204673"/>
                    </a:moveTo>
                    <a:lnTo>
                      <a:pt x="121768" y="189129"/>
                    </a:lnTo>
                    <a:cubicBezTo>
                      <a:pt x="115291" y="150267"/>
                      <a:pt x="99746" y="113995"/>
                      <a:pt x="79019" y="81610"/>
                    </a:cubicBezTo>
                    <a:cubicBezTo>
                      <a:pt x="58293" y="49225"/>
                      <a:pt x="31090" y="20726"/>
                      <a:pt x="0" y="0"/>
                    </a:cubicBezTo>
                    <a:cubicBezTo>
                      <a:pt x="24613" y="28499"/>
                      <a:pt x="45339" y="59588"/>
                      <a:pt x="62179" y="91973"/>
                    </a:cubicBezTo>
                    <a:cubicBezTo>
                      <a:pt x="79019" y="124358"/>
                      <a:pt x="90678" y="158039"/>
                      <a:pt x="97155" y="194310"/>
                    </a:cubicBezTo>
                    <a:cubicBezTo>
                      <a:pt x="103632" y="229286"/>
                      <a:pt x="104927" y="265557"/>
                      <a:pt x="98450" y="301828"/>
                    </a:cubicBezTo>
                    <a:cubicBezTo>
                      <a:pt x="97155" y="319964"/>
                      <a:pt x="90678" y="336804"/>
                      <a:pt x="86792" y="354940"/>
                    </a:cubicBezTo>
                    <a:lnTo>
                      <a:pt x="85496" y="361417"/>
                    </a:lnTo>
                    <a:lnTo>
                      <a:pt x="82906" y="367894"/>
                    </a:lnTo>
                    <a:lnTo>
                      <a:pt x="77724" y="380848"/>
                    </a:lnTo>
                    <a:cubicBezTo>
                      <a:pt x="75133" y="389916"/>
                      <a:pt x="71247" y="398984"/>
                      <a:pt x="68656" y="408051"/>
                    </a:cubicBezTo>
                    <a:cubicBezTo>
                      <a:pt x="73838" y="400279"/>
                      <a:pt x="79019" y="392507"/>
                      <a:pt x="84201" y="384734"/>
                    </a:cubicBezTo>
                    <a:lnTo>
                      <a:pt x="91973" y="373075"/>
                    </a:lnTo>
                    <a:lnTo>
                      <a:pt x="95860" y="366598"/>
                    </a:lnTo>
                    <a:lnTo>
                      <a:pt x="98450" y="360121"/>
                    </a:lnTo>
                    <a:cubicBezTo>
                      <a:pt x="106223" y="341986"/>
                      <a:pt x="113995" y="325146"/>
                      <a:pt x="117881" y="305715"/>
                    </a:cubicBezTo>
                    <a:cubicBezTo>
                      <a:pt x="120472" y="296647"/>
                      <a:pt x="123063" y="287579"/>
                      <a:pt x="124358" y="277216"/>
                    </a:cubicBezTo>
                    <a:lnTo>
                      <a:pt x="126949" y="248717"/>
                    </a:lnTo>
                    <a:cubicBezTo>
                      <a:pt x="128245" y="239649"/>
                      <a:pt x="126949" y="229286"/>
                      <a:pt x="125654" y="218923"/>
                    </a:cubicBezTo>
                    <a:cubicBezTo>
                      <a:pt x="125654" y="213741"/>
                      <a:pt x="125654" y="208560"/>
                      <a:pt x="124358" y="204673"/>
                    </a:cubicBez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2" name="任意多边形: 形状 101"/>
              <p:cNvSpPr/>
              <p:nvPr/>
            </p:nvSpPr>
            <p:spPr>
              <a:xfrm>
                <a:off x="6101181" y="2408223"/>
                <a:ext cx="344576" cy="66065"/>
              </a:xfrm>
              <a:custGeom>
                <a:avLst/>
                <a:gdLst>
                  <a:gd name="connsiteX0" fmla="*/ 278511 w 344576"/>
                  <a:gd name="connsiteY0" fmla="*/ 31090 h 66065"/>
                  <a:gd name="connsiteX1" fmla="*/ 256489 w 344576"/>
                  <a:gd name="connsiteY1" fmla="*/ 34976 h 66065"/>
                  <a:gd name="connsiteX2" fmla="*/ 234468 w 344576"/>
                  <a:gd name="connsiteY2" fmla="*/ 37567 h 66065"/>
                  <a:gd name="connsiteX3" fmla="*/ 212446 w 344576"/>
                  <a:gd name="connsiteY3" fmla="*/ 40157 h 66065"/>
                  <a:gd name="connsiteX4" fmla="*/ 168402 w 344576"/>
                  <a:gd name="connsiteY4" fmla="*/ 41453 h 66065"/>
                  <a:gd name="connsiteX5" fmla="*/ 82906 w 344576"/>
                  <a:gd name="connsiteY5" fmla="*/ 31090 h 66065"/>
                  <a:gd name="connsiteX6" fmla="*/ 0 w 344576"/>
                  <a:gd name="connsiteY6" fmla="*/ 0 h 66065"/>
                  <a:gd name="connsiteX7" fmla="*/ 77724 w 344576"/>
                  <a:gd name="connsiteY7" fmla="*/ 49225 h 66065"/>
                  <a:gd name="connsiteX8" fmla="*/ 169698 w 344576"/>
                  <a:gd name="connsiteY8" fmla="*/ 66065 h 66065"/>
                  <a:gd name="connsiteX9" fmla="*/ 261671 w 344576"/>
                  <a:gd name="connsiteY9" fmla="*/ 53111 h 66065"/>
                  <a:gd name="connsiteX10" fmla="*/ 304419 w 344576"/>
                  <a:gd name="connsiteY10" fmla="*/ 37567 h 66065"/>
                  <a:gd name="connsiteX11" fmla="*/ 344577 w 344576"/>
                  <a:gd name="connsiteY11" fmla="*/ 15545 h 66065"/>
                  <a:gd name="connsiteX12" fmla="*/ 300533 w 344576"/>
                  <a:gd name="connsiteY12" fmla="*/ 25908 h 66065"/>
                  <a:gd name="connsiteX13" fmla="*/ 278511 w 344576"/>
                  <a:gd name="connsiteY13" fmla="*/ 31090 h 66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44576" h="66065">
                    <a:moveTo>
                      <a:pt x="278511" y="31090"/>
                    </a:moveTo>
                    <a:cubicBezTo>
                      <a:pt x="270739" y="32385"/>
                      <a:pt x="264262" y="34976"/>
                      <a:pt x="256489" y="34976"/>
                    </a:cubicBezTo>
                    <a:cubicBezTo>
                      <a:pt x="248717" y="36271"/>
                      <a:pt x="242240" y="36271"/>
                      <a:pt x="234468" y="37567"/>
                    </a:cubicBezTo>
                    <a:cubicBezTo>
                      <a:pt x="226695" y="38862"/>
                      <a:pt x="220218" y="38862"/>
                      <a:pt x="212446" y="40157"/>
                    </a:cubicBezTo>
                    <a:cubicBezTo>
                      <a:pt x="198196" y="41453"/>
                      <a:pt x="183947" y="41453"/>
                      <a:pt x="168402" y="41453"/>
                    </a:cubicBezTo>
                    <a:cubicBezTo>
                      <a:pt x="139903" y="41453"/>
                      <a:pt x="110109" y="37567"/>
                      <a:pt x="82906" y="31090"/>
                    </a:cubicBezTo>
                    <a:cubicBezTo>
                      <a:pt x="54407" y="24613"/>
                      <a:pt x="27203" y="14249"/>
                      <a:pt x="0" y="0"/>
                    </a:cubicBezTo>
                    <a:cubicBezTo>
                      <a:pt x="20726" y="23317"/>
                      <a:pt x="47930" y="38862"/>
                      <a:pt x="77724" y="49225"/>
                    </a:cubicBezTo>
                    <a:cubicBezTo>
                      <a:pt x="106223" y="60884"/>
                      <a:pt x="138608" y="64770"/>
                      <a:pt x="169698" y="66065"/>
                    </a:cubicBezTo>
                    <a:cubicBezTo>
                      <a:pt x="200787" y="66065"/>
                      <a:pt x="231877" y="62179"/>
                      <a:pt x="261671" y="53111"/>
                    </a:cubicBezTo>
                    <a:cubicBezTo>
                      <a:pt x="277216" y="49225"/>
                      <a:pt x="290170" y="42748"/>
                      <a:pt x="304419" y="37567"/>
                    </a:cubicBezTo>
                    <a:cubicBezTo>
                      <a:pt x="318669" y="31090"/>
                      <a:pt x="331623" y="23317"/>
                      <a:pt x="344577" y="15545"/>
                    </a:cubicBezTo>
                    <a:cubicBezTo>
                      <a:pt x="329032" y="18136"/>
                      <a:pt x="314782" y="22022"/>
                      <a:pt x="300533" y="25908"/>
                    </a:cubicBezTo>
                    <a:lnTo>
                      <a:pt x="278511" y="31090"/>
                    </a:lnTo>
                    <a:close/>
                  </a:path>
                </a:pathLst>
              </a:custGeom>
              <a:solidFill>
                <a:srgbClr val="000000"/>
              </a:solidFill>
              <a:ln w="12944"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6" name="文本框 15"/>
            <p:cNvSpPr txBox="1"/>
            <p:nvPr/>
          </p:nvSpPr>
          <p:spPr>
            <a:xfrm>
              <a:off x="6689" y="4194"/>
              <a:ext cx="5507" cy="2116"/>
            </a:xfrm>
            <a:prstGeom prst="rect">
              <a:avLst/>
            </a:prstGeom>
            <a:noFill/>
          </p:spPr>
          <p:txBody>
            <a:bodyPr wrap="square" rtlCol="0" anchor="t">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30000"/>
                </a:lnSpc>
                <a:spcBef>
                  <a:spcPts val="0"/>
                </a:spcBef>
                <a:spcAft>
                  <a:spcPts val="0"/>
                </a:spcAft>
              </a:pPr>
              <a:r>
                <a:rPr lang="zh-CN" altLang="en-US" sz="2400" spc="200">
                  <a:solidFill>
                    <a:schemeClr val="tx1"/>
                  </a:solidFill>
                  <a:uFillTx/>
                  <a:latin typeface="微软雅黑" panose="020B0503020204020204" charset="-122"/>
                  <a:ea typeface="微软雅黑" panose="020B0503020204020204" charset="-122"/>
                </a:rPr>
                <a:t>由此推测，若小车在水平面上不受阻力，小车的运动情况又会怎样？</a:t>
              </a:r>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down)">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grpSp>
        <p:nvGrpSpPr>
          <p:cNvPr id="2" name="组合 1"/>
          <p:cNvGrpSpPr/>
          <p:nvPr/>
        </p:nvGrpSpPr>
        <p:grpSpPr>
          <a:xfrm>
            <a:off x="334900" y="19301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82445"/>
            <a:ext cx="5692775" cy="521970"/>
          </a:xfrm>
          <a:prstGeom prst="rect">
            <a:avLst/>
          </a:prstGeom>
          <a:noFill/>
        </p:spPr>
        <p:txBody>
          <a:bodyPr wrap="square" rtlCol="0">
            <a:spAutoFit/>
          </a:bodyPr>
          <a:lstStyle/>
          <a:p>
            <a:r>
              <a:rPr lang="zh-CN" altLang="en-US" sz="2800"/>
              <a:t>做中学</a:t>
            </a:r>
            <a:r>
              <a:rPr lang="en-US" altLang="zh-CN" sz="2800"/>
              <a:t>	</a:t>
            </a:r>
            <a:r>
              <a:rPr lang="zh-CN" altLang="en-US" sz="2800"/>
              <a:t>阻力对物体运动的影响</a:t>
            </a:r>
          </a:p>
        </p:txBody>
      </p:sp>
      <p:sp>
        <p:nvSpPr>
          <p:cNvPr id="12" name="文本框 11"/>
          <p:cNvSpPr txBox="1"/>
          <p:nvPr/>
        </p:nvSpPr>
        <p:spPr>
          <a:xfrm>
            <a:off x="899795" y="2184400"/>
            <a:ext cx="9822815" cy="1383665"/>
          </a:xfrm>
          <a:prstGeom prst="rect">
            <a:avLst/>
          </a:prstGeom>
          <a:noFill/>
        </p:spPr>
        <p:txBody>
          <a:bodyPr wrap="square" rtlCol="0">
            <a:spAutoFit/>
          </a:bodyPr>
          <a:lstStyle/>
          <a:p>
            <a:pPr>
              <a:lnSpc>
                <a:spcPct val="150000"/>
              </a:lnSpc>
            </a:pPr>
            <a:r>
              <a:rPr lang="zh-CN" altLang="en-US" sz="2800"/>
              <a:t>由此推测：</a:t>
            </a:r>
          </a:p>
          <a:p>
            <a:pPr>
              <a:lnSpc>
                <a:spcPct val="150000"/>
              </a:lnSpc>
            </a:pPr>
            <a:r>
              <a:rPr lang="zh-CN" altLang="en-US" sz="2800"/>
              <a:t>假如小车在水平面上</a:t>
            </a:r>
            <a:r>
              <a:rPr lang="zh-CN" altLang="en-US" sz="2800" b="1"/>
              <a:t>不受阻力</a:t>
            </a:r>
            <a:r>
              <a:rPr lang="zh-CN" altLang="en-US" sz="2800"/>
              <a:t>，则小车将</a:t>
            </a:r>
            <a:r>
              <a:rPr lang="zh-CN" altLang="en-US" sz="2800" b="1"/>
              <a:t>一直运动下去</a:t>
            </a:r>
            <a:r>
              <a:rPr lang="zh-CN" altLang="en-US" sz="2800"/>
              <a:t>。</a:t>
            </a:r>
          </a:p>
        </p:txBody>
      </p:sp>
      <p:pic>
        <p:nvPicPr>
          <p:cNvPr id="102" name="图片 101"/>
          <p:cNvPicPr/>
          <p:nvPr/>
        </p:nvPicPr>
        <p:blipFill>
          <a:blip r:embed="rId3"/>
          <a:stretch>
            <a:fillRect/>
          </a:stretch>
        </p:blipFill>
        <p:spPr>
          <a:xfrm>
            <a:off x="2467610" y="3747770"/>
            <a:ext cx="2363470" cy="2664460"/>
          </a:xfrm>
          <a:prstGeom prst="rect">
            <a:avLst/>
          </a:prstGeom>
          <a:noFill/>
          <a:ln w="9525">
            <a:noFill/>
          </a:ln>
        </p:spPr>
      </p:pic>
      <p:pic>
        <p:nvPicPr>
          <p:cNvPr id="103" name="图片 102"/>
          <p:cNvPicPr>
            <a:picLocks noChangeAspect="1"/>
          </p:cNvPicPr>
          <p:nvPr/>
        </p:nvPicPr>
        <p:blipFill>
          <a:blip r:embed="rId4"/>
          <a:stretch>
            <a:fillRect/>
          </a:stretch>
        </p:blipFill>
        <p:spPr>
          <a:xfrm>
            <a:off x="7797800" y="3785235"/>
            <a:ext cx="2440940" cy="2632710"/>
          </a:xfrm>
          <a:prstGeom prst="rect">
            <a:avLst/>
          </a:prstGeom>
          <a:noFill/>
          <a:ln w="9525">
            <a:noFill/>
          </a:ln>
        </p:spPr>
      </p:pic>
      <p:pic>
        <p:nvPicPr>
          <p:cNvPr id="10" name="https://img8.file.cache.docer.com/storage/1681108337316916100/45f9b7e8af08310d256139165bc38a02.png" descr="正确.png"/>
          <p:cNvPicPr>
            <a:picLocks noChangeAspect="1"/>
          </p:cNvPicPr>
          <p:nvPr/>
        </p:nvPicPr>
        <p:blipFill>
          <a:blip r:embed="rId5"/>
          <a:stretch>
            <a:fillRect/>
          </a:stretch>
        </p:blipFill>
        <p:spPr>
          <a:xfrm>
            <a:off x="7786370" y="3882390"/>
            <a:ext cx="3060700" cy="3060700"/>
          </a:xfrm>
          <a:prstGeom prst="rect">
            <a:avLst/>
          </a:prstGeom>
        </p:spPr>
      </p:pic>
      <p:sp>
        <p:nvSpPr>
          <p:cNvPr id="13" name="文本框 12"/>
          <p:cNvSpPr txBox="1"/>
          <p:nvPr/>
        </p:nvSpPr>
        <p:spPr>
          <a:xfrm>
            <a:off x="5098415" y="4386580"/>
            <a:ext cx="2420620" cy="953135"/>
          </a:xfrm>
          <a:prstGeom prst="rect">
            <a:avLst/>
          </a:prstGeom>
          <a:noFill/>
          <a:ln w="28575" cmpd="sng">
            <a:solidFill>
              <a:srgbClr val="FF0000"/>
            </a:solidFill>
            <a:prstDash val="dash"/>
          </a:ln>
        </p:spPr>
        <p:txBody>
          <a:bodyPr wrap="square" rtlCol="0">
            <a:spAutoFit/>
          </a:bodyPr>
          <a:lstStyle/>
          <a:p>
            <a:pPr algn="ctr"/>
            <a:r>
              <a:rPr lang="zh-CN" altLang="en-US" sz="2800"/>
              <a:t>伽利略的观点是正确的</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03"/>
                                        </p:tgtEl>
                                        <p:attrNameLst>
                                          <p:attrName>style.visibility</p:attrName>
                                        </p:attrNameLst>
                                      </p:cBhvr>
                                      <p:to>
                                        <p:strVal val="visible"/>
                                      </p:to>
                                    </p:set>
                                    <p:animEffect transition="in" filter="wipe(down)">
                                      <p:cBhvr>
                                        <p:cTn id="12" dur="500"/>
                                        <p:tgtEl>
                                          <p:spTgt spid="103"/>
                                        </p:tgtEl>
                                      </p:cBhvr>
                                    </p:animEffect>
                                  </p:childTnLst>
                                </p:cTn>
                              </p:par>
                              <p:par>
                                <p:cTn id="13" presetID="22" presetClass="entr" presetSubtype="4" fill="hold" nodeType="withEffect">
                                  <p:stCondLst>
                                    <p:cond delay="0"/>
                                  </p:stCondLst>
                                  <p:childTnLst>
                                    <p:set>
                                      <p:cBhvr>
                                        <p:cTn id="14" dur="1" fill="hold">
                                          <p:stCondLst>
                                            <p:cond delay="0"/>
                                          </p:stCondLst>
                                        </p:cTn>
                                        <p:tgtEl>
                                          <p:spTgt spid="102"/>
                                        </p:tgtEl>
                                        <p:attrNameLst>
                                          <p:attrName>style.visibility</p:attrName>
                                        </p:attrNameLst>
                                      </p:cBhvr>
                                      <p:to>
                                        <p:strVal val="visible"/>
                                      </p:to>
                                    </p:set>
                                    <p:animEffect transition="in" filter="wipe(down)">
                                      <p:cBhvr>
                                        <p:cTn id="15" dur="500"/>
                                        <p:tgtEl>
                                          <p:spTgt spid="102"/>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par>
                          <p:cTn id="21" fill="hold">
                            <p:stCondLst>
                              <p:cond delay="500"/>
                            </p:stCondLst>
                            <p:childTnLst>
                              <p:par>
                                <p:cTn id="22" presetID="22" presetClass="entr" presetSubtype="4"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434530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阻力对物体运动的影响</a:t>
            </a:r>
          </a:p>
        </p:txBody>
      </p:sp>
      <p:grpSp>
        <p:nvGrpSpPr>
          <p:cNvPr id="2" name="组合 1"/>
          <p:cNvGrpSpPr/>
          <p:nvPr/>
        </p:nvGrpSpPr>
        <p:grpSpPr>
          <a:xfrm>
            <a:off x="334900" y="19301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899795" y="1782445"/>
            <a:ext cx="5692775" cy="521970"/>
          </a:xfrm>
          <a:prstGeom prst="rect">
            <a:avLst/>
          </a:prstGeom>
          <a:noFill/>
        </p:spPr>
        <p:txBody>
          <a:bodyPr wrap="square" rtlCol="0">
            <a:spAutoFit/>
          </a:bodyPr>
          <a:lstStyle/>
          <a:p>
            <a:r>
              <a:rPr lang="zh-CN" altLang="en-US" sz="2800"/>
              <a:t>做中学</a:t>
            </a:r>
            <a:r>
              <a:rPr lang="en-US" altLang="zh-CN" sz="2800"/>
              <a:t>	</a:t>
            </a:r>
            <a:r>
              <a:rPr lang="zh-CN" altLang="en-US" sz="2800"/>
              <a:t>阻力对物体运动的影响</a:t>
            </a:r>
          </a:p>
        </p:txBody>
      </p:sp>
      <p:sp>
        <p:nvSpPr>
          <p:cNvPr id="10" name="文本框 9"/>
          <p:cNvSpPr txBox="1"/>
          <p:nvPr/>
        </p:nvSpPr>
        <p:spPr>
          <a:xfrm>
            <a:off x="899795" y="2304415"/>
            <a:ext cx="1961515" cy="521970"/>
          </a:xfrm>
          <a:prstGeom prst="rect">
            <a:avLst/>
          </a:prstGeom>
          <a:noFill/>
        </p:spPr>
        <p:txBody>
          <a:bodyPr wrap="square" rtlCol="0">
            <a:spAutoFit/>
            <a:scene3d>
              <a:camera prst="orthographicFront"/>
              <a:lightRig rig="threePt" dir="t"/>
            </a:scene3d>
          </a:bodyPr>
          <a:lstStyle/>
          <a:p>
            <a:r>
              <a:rPr lang="zh-CN" altLang="en-US" sz="28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思考与讨论</a:t>
            </a:r>
          </a:p>
        </p:txBody>
      </p:sp>
      <p:sp>
        <p:nvSpPr>
          <p:cNvPr id="11" name="文本框 10"/>
          <p:cNvSpPr txBox="1"/>
          <p:nvPr/>
        </p:nvSpPr>
        <p:spPr>
          <a:xfrm>
            <a:off x="938530" y="2757170"/>
            <a:ext cx="8008620" cy="3784600"/>
          </a:xfrm>
          <a:prstGeom prst="rect">
            <a:avLst/>
          </a:prstGeom>
          <a:noFill/>
        </p:spPr>
        <p:txBody>
          <a:bodyPr wrap="square" rtlCol="0">
            <a:spAutoFit/>
          </a:bodyPr>
          <a:lstStyle/>
          <a:p>
            <a:pPr>
              <a:lnSpc>
                <a:spcPct val="150000"/>
              </a:lnSpc>
            </a:pPr>
            <a:r>
              <a:rPr lang="en-US" altLang="zh-CN" sz="2400"/>
              <a:t>1. </a:t>
            </a:r>
            <a:r>
              <a:rPr lang="zh-CN" altLang="en-US" sz="2400">
                <a:latin typeface="宋体" panose="02010600030101010101" pitchFamily="2" charset="-122"/>
                <a:ea typeface="宋体" panose="02010600030101010101" pitchFamily="2" charset="-122"/>
              </a:rPr>
              <a:t>实验中如何改变水平面的粗糙程度？</a:t>
            </a:r>
            <a:endParaRPr lang="zh-CN" altLang="en-US" sz="2400"/>
          </a:p>
          <a:p>
            <a:pPr>
              <a:lnSpc>
                <a:spcPct val="100000"/>
              </a:lnSpc>
            </a:pPr>
            <a:r>
              <a:rPr lang="zh-CN" altLang="en-US" sz="2400">
                <a:solidFill>
                  <a:schemeClr val="accent5"/>
                </a:solidFill>
              </a:rPr>
              <a:t>答：通过在水平面上放置毛巾、棉布、玻璃等表面粗糙程度不同的物质来改变水平面的粗糙程度。</a:t>
            </a:r>
          </a:p>
          <a:p>
            <a:pPr>
              <a:lnSpc>
                <a:spcPct val="150000"/>
              </a:lnSpc>
            </a:pPr>
            <a:r>
              <a:rPr lang="en-US" altLang="zh-CN" sz="2400"/>
              <a:t>2. </a:t>
            </a:r>
            <a:r>
              <a:rPr lang="zh-CN" altLang="en-US" sz="2400">
                <a:latin typeface="宋体" panose="02010600030101010101" pitchFamily="2" charset="-122"/>
                <a:ea typeface="宋体" panose="02010600030101010101" pitchFamily="2" charset="-122"/>
              </a:rPr>
              <a:t>实验中如何保持小车初速度不变？</a:t>
            </a:r>
            <a:endParaRPr lang="zh-CN" altLang="en-US" sz="2400"/>
          </a:p>
          <a:p>
            <a:pPr>
              <a:lnSpc>
                <a:spcPct val="150000"/>
              </a:lnSpc>
            </a:pPr>
            <a:r>
              <a:rPr lang="zh-CN" altLang="en-US" sz="2400">
                <a:solidFill>
                  <a:schemeClr val="accent5"/>
                </a:solidFill>
              </a:rPr>
              <a:t>答：同一小车从斜面的同一高度滑下。</a:t>
            </a:r>
            <a:endParaRPr lang="zh-CN" altLang="en-US" sz="2400"/>
          </a:p>
          <a:p>
            <a:pPr>
              <a:lnSpc>
                <a:spcPct val="150000"/>
              </a:lnSpc>
            </a:pPr>
            <a:r>
              <a:rPr lang="en-US" altLang="zh-CN" sz="2400"/>
              <a:t>3. </a:t>
            </a:r>
            <a:r>
              <a:rPr lang="zh-CN" altLang="en-US" sz="2400">
                <a:latin typeface="宋体" panose="02010600030101010101" pitchFamily="2" charset="-122"/>
                <a:ea typeface="宋体" panose="02010600030101010101" pitchFamily="2" charset="-122"/>
              </a:rPr>
              <a:t>如何比较小车在不同粗糙程度的水平面的运动情况？</a:t>
            </a:r>
          </a:p>
          <a:p>
            <a:pPr>
              <a:lnSpc>
                <a:spcPct val="100000"/>
              </a:lnSpc>
            </a:pPr>
            <a:r>
              <a:rPr lang="zh-CN" altLang="en-US" sz="2400">
                <a:solidFill>
                  <a:schemeClr val="accent5"/>
                </a:solidFill>
              </a:rPr>
              <a:t>答：通过比较同一小车自斜面同一高度滑落后在水平面上的滑行距离。</a:t>
            </a:r>
          </a:p>
        </p:txBody>
      </p:sp>
      <p:pic>
        <p:nvPicPr>
          <p:cNvPr id="12" name="图片 11" descr="讨论"/>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66395" y="2294890"/>
            <a:ext cx="521335" cy="521335"/>
          </a:xfrm>
          <a:prstGeom prst="rect">
            <a:avLst/>
          </a:prstGeom>
        </p:spPr>
      </p:pic>
      <p:sp>
        <p:nvSpPr>
          <p:cNvPr id="13" name="燕尾形箭头 12"/>
          <p:cNvSpPr/>
          <p:nvPr/>
        </p:nvSpPr>
        <p:spPr>
          <a:xfrm>
            <a:off x="6047105" y="4485005"/>
            <a:ext cx="2684145" cy="465455"/>
          </a:xfrm>
          <a:prstGeom prst="notchedRightArrow">
            <a:avLst/>
          </a:prstGeom>
          <a:solidFill>
            <a:schemeClr val="accent5">
              <a:lumMod val="40000"/>
              <a:lumOff val="60000"/>
            </a:schemeClr>
          </a:solidFill>
          <a:ln>
            <a:solidFill>
              <a:schemeClr val="accent5">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4" name="文本框 13"/>
          <p:cNvSpPr txBox="1"/>
          <p:nvPr/>
        </p:nvSpPr>
        <p:spPr>
          <a:xfrm>
            <a:off x="9089390" y="4490085"/>
            <a:ext cx="1784985" cy="505321"/>
          </a:xfrm>
          <a:prstGeom prst="roundRect">
            <a:avLst/>
          </a:prstGeom>
          <a:ln w="31750" cmpd="dbl">
            <a:solidFill>
              <a:schemeClr val="accent5">
                <a:lumMod val="60000"/>
                <a:lumOff val="40000"/>
              </a:schemeClr>
            </a:solidFill>
          </a:ln>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400"/>
              <a:t>控制变量法</a:t>
            </a:r>
          </a:p>
        </p:txBody>
      </p:sp>
      <p:sp>
        <p:nvSpPr>
          <p:cNvPr id="15" name="文本框 14"/>
          <p:cNvSpPr txBox="1"/>
          <p:nvPr/>
        </p:nvSpPr>
        <p:spPr>
          <a:xfrm>
            <a:off x="10340340" y="5857875"/>
            <a:ext cx="1427480" cy="510181"/>
          </a:xfrm>
          <a:prstGeom prst="roundRect">
            <a:avLst/>
          </a:prstGeom>
          <a:ln w="31750" cmpd="dbl">
            <a:solidFill>
              <a:schemeClr val="accent5">
                <a:lumMod val="60000"/>
                <a:lumOff val="40000"/>
              </a:schemeClr>
            </a:solidFill>
          </a:ln>
        </p:spPr>
        <p:style>
          <a:lnRef idx="2">
            <a:schemeClr val="accent1"/>
          </a:lnRef>
          <a:fillRef idx="0">
            <a:srgbClr val="FFFFFF"/>
          </a:fillRef>
          <a:effectRef idx="0">
            <a:srgbClr val="FFFFFF"/>
          </a:effectRef>
          <a:fontRef idx="minor">
            <a:schemeClr val="tx1"/>
          </a:fontRef>
        </p:style>
        <p:txBody>
          <a:bodyPr wrap="square" rtlCol="0">
            <a:spAutoFit/>
          </a:bodyPr>
          <a:lstStyle/>
          <a:p>
            <a:pPr algn="ctr"/>
            <a:r>
              <a:rPr lang="zh-CN" altLang="en-US" sz="2400"/>
              <a:t>转换法</a:t>
            </a:r>
          </a:p>
        </p:txBody>
      </p:sp>
      <p:sp>
        <p:nvSpPr>
          <p:cNvPr id="16" name="燕尾形箭头 15"/>
          <p:cNvSpPr/>
          <p:nvPr/>
        </p:nvSpPr>
        <p:spPr>
          <a:xfrm>
            <a:off x="8673465" y="5902325"/>
            <a:ext cx="1608455" cy="465455"/>
          </a:xfrm>
          <a:prstGeom prst="notchedRightArrow">
            <a:avLst/>
          </a:prstGeom>
          <a:solidFill>
            <a:schemeClr val="accent5">
              <a:lumMod val="40000"/>
              <a:lumOff val="60000"/>
            </a:schemeClr>
          </a:solidFill>
          <a:ln>
            <a:solidFill>
              <a:schemeClr val="accent5">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nodeType="afterEffect">
                                  <p:stCondLst>
                                    <p:cond delay="0"/>
                                  </p:stCondLst>
                                  <p:iterate type="lt">
                                    <p:tmPct val="50000"/>
                                  </p:iterate>
                                  <p:childTnLst>
                                    <p:set>
                                      <p:cBhvr>
                                        <p:cTn id="6" dur="1" fill="hold">
                                          <p:stCondLst>
                                            <p:cond delay="0"/>
                                          </p:stCondLst>
                                        </p:cTn>
                                        <p:tgtEl>
                                          <p:spTgt spid="11">
                                            <p:txEl>
                                              <p:pRg st="0" end="0"/>
                                            </p:txEl>
                                          </p:spTgt>
                                        </p:tgtEl>
                                        <p:attrNameLst>
                                          <p:attrName>style.visibility</p:attrName>
                                        </p:attrNameLst>
                                      </p:cBhvr>
                                      <p:to>
                                        <p:strVal val="visible"/>
                                      </p:to>
                                    </p:set>
                                    <p:anim calcmode="discrete" valueType="clr">
                                      <p:cBhvr override="childStyle">
                                        <p:cTn id="7" dur="80"/>
                                        <p:tgtEl>
                                          <p:spTgt spid="11">
                                            <p:txEl>
                                              <p:pRg st="0" end="0"/>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1">
                                            <p:txEl>
                                              <p:pRg st="0" end="0"/>
                                            </p:txEl>
                                          </p:spTgt>
                                        </p:tgtEl>
                                        <p:attrNameLst>
                                          <p:attrName>fillcolor</p:attrName>
                                        </p:attrNameLst>
                                      </p:cBhvr>
                                      <p:tavLst>
                                        <p:tav tm="0">
                                          <p:val>
                                            <p:clrVal>
                                              <a:schemeClr val="accent2"/>
                                            </p:clrVal>
                                          </p:val>
                                        </p:tav>
                                        <p:tav tm="50000">
                                          <p:val>
                                            <p:clrVal>
                                              <a:schemeClr val="hlink"/>
                                            </p:clrVal>
                                          </p:val>
                                        </p:tav>
                                      </p:tavLst>
                                    </p:anim>
                                    <p:set>
                                      <p:cBhvr>
                                        <p:cTn id="9" dur="80"/>
                                        <p:tgtEl>
                                          <p:spTgt spid="11">
                                            <p:txEl>
                                              <p:pRg st="0" end="0"/>
                                            </p:txEl>
                                          </p:spTgt>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1">
                                            <p:txEl>
                                              <p:pRg st="1" end="1"/>
                                            </p:txEl>
                                          </p:spTgt>
                                        </p:tgtEl>
                                        <p:attrNameLst>
                                          <p:attrName>style.visibility</p:attrName>
                                        </p:attrNameLst>
                                      </p:cBhvr>
                                      <p:to>
                                        <p:strVal val="visible"/>
                                      </p:to>
                                    </p:set>
                                    <p:animEffect transition="in" filter="wipe(down)">
                                      <p:cBhvr>
                                        <p:cTn id="14" dur="500"/>
                                        <p:tgtEl>
                                          <p:spTgt spid="11">
                                            <p:txEl>
                                              <p:pRg st="1" end="1"/>
                                            </p:txEl>
                                          </p:spTgt>
                                        </p:tgtEl>
                                      </p:cBhvr>
                                    </p:animEffect>
                                  </p:childTnLst>
                                </p:cTn>
                              </p:par>
                            </p:childTnLst>
                          </p:cTn>
                        </p:par>
                        <p:par>
                          <p:cTn id="15" fill="hold">
                            <p:stCondLst>
                              <p:cond delay="500"/>
                            </p:stCondLst>
                            <p:childTnLst>
                              <p:par>
                                <p:cTn id="16" presetID="27" presetClass="entr" presetSubtype="0" fill="hold" nodeType="afterEffect">
                                  <p:stCondLst>
                                    <p:cond delay="0"/>
                                  </p:stCondLst>
                                  <p:iterate type="lt">
                                    <p:tmPct val="50000"/>
                                  </p:iterate>
                                  <p:childTnLst>
                                    <p:set>
                                      <p:cBhvr>
                                        <p:cTn id="17" dur="1" fill="hold">
                                          <p:stCondLst>
                                            <p:cond delay="0"/>
                                          </p:stCondLst>
                                        </p:cTn>
                                        <p:tgtEl>
                                          <p:spTgt spid="11">
                                            <p:txEl>
                                              <p:pRg st="2" end="2"/>
                                            </p:txEl>
                                          </p:spTgt>
                                        </p:tgtEl>
                                        <p:attrNameLst>
                                          <p:attrName>style.visibility</p:attrName>
                                        </p:attrNameLst>
                                      </p:cBhvr>
                                      <p:to>
                                        <p:strVal val="visible"/>
                                      </p:to>
                                    </p:set>
                                    <p:anim calcmode="discrete" valueType="clr">
                                      <p:cBhvr override="childStyle">
                                        <p:cTn id="18" dur="80"/>
                                        <p:tgtEl>
                                          <p:spTgt spid="11">
                                            <p:txEl>
                                              <p:pRg st="2" end="2"/>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9" dur="80"/>
                                        <p:tgtEl>
                                          <p:spTgt spid="11">
                                            <p:txEl>
                                              <p:pRg st="2" end="2"/>
                                            </p:txEl>
                                          </p:spTgt>
                                        </p:tgtEl>
                                        <p:attrNameLst>
                                          <p:attrName>fillcolor</p:attrName>
                                        </p:attrNameLst>
                                      </p:cBhvr>
                                      <p:tavLst>
                                        <p:tav tm="0">
                                          <p:val>
                                            <p:clrVal>
                                              <a:schemeClr val="accent2"/>
                                            </p:clrVal>
                                          </p:val>
                                        </p:tav>
                                        <p:tav tm="50000">
                                          <p:val>
                                            <p:clrVal>
                                              <a:schemeClr val="hlink"/>
                                            </p:clrVal>
                                          </p:val>
                                        </p:tav>
                                      </p:tavLst>
                                    </p:anim>
                                    <p:set>
                                      <p:cBhvr>
                                        <p:cTn id="20" dur="80"/>
                                        <p:tgtEl>
                                          <p:spTgt spid="11">
                                            <p:txEl>
                                              <p:pRg st="2" end="2"/>
                                            </p:txEl>
                                          </p:spTgt>
                                        </p:tgtEl>
                                        <p:attrNameLst>
                                          <p:attrName>fill.type</p:attrName>
                                        </p:attrNameLst>
                                      </p:cBhvr>
                                      <p:to>
                                        <p:strVal val="solid"/>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1">
                                            <p:txEl>
                                              <p:pRg st="3" end="3"/>
                                            </p:txEl>
                                          </p:spTgt>
                                        </p:tgtEl>
                                        <p:attrNameLst>
                                          <p:attrName>style.visibility</p:attrName>
                                        </p:attrNameLst>
                                      </p:cBhvr>
                                      <p:to>
                                        <p:strVal val="visible"/>
                                      </p:to>
                                    </p:set>
                                    <p:animEffect transition="in" filter="wipe(down)">
                                      <p:cBhvr>
                                        <p:cTn id="25" dur="500"/>
                                        <p:tgtEl>
                                          <p:spTgt spid="11">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left)">
                                      <p:cBhvr>
                                        <p:cTn id="34" dur="500"/>
                                        <p:tgtEl>
                                          <p:spTgt spid="14"/>
                                        </p:tgtEl>
                                      </p:cBhvr>
                                    </p:animEffect>
                                  </p:childTnLst>
                                </p:cTn>
                              </p:par>
                            </p:childTnLst>
                          </p:cTn>
                        </p:par>
                        <p:par>
                          <p:cTn id="35" fill="hold">
                            <p:stCondLst>
                              <p:cond delay="1000"/>
                            </p:stCondLst>
                            <p:childTnLst>
                              <p:par>
                                <p:cTn id="36" presetID="27" presetClass="entr" presetSubtype="0" fill="hold" nodeType="afterEffect">
                                  <p:stCondLst>
                                    <p:cond delay="0"/>
                                  </p:stCondLst>
                                  <p:iterate type="lt">
                                    <p:tmPct val="50000"/>
                                  </p:iterate>
                                  <p:childTnLst>
                                    <p:set>
                                      <p:cBhvr>
                                        <p:cTn id="37" dur="1" fill="hold">
                                          <p:stCondLst>
                                            <p:cond delay="0"/>
                                          </p:stCondLst>
                                        </p:cTn>
                                        <p:tgtEl>
                                          <p:spTgt spid="11">
                                            <p:txEl>
                                              <p:pRg st="4" end="4"/>
                                            </p:txEl>
                                          </p:spTgt>
                                        </p:tgtEl>
                                        <p:attrNameLst>
                                          <p:attrName>style.visibility</p:attrName>
                                        </p:attrNameLst>
                                      </p:cBhvr>
                                      <p:to>
                                        <p:strVal val="visible"/>
                                      </p:to>
                                    </p:set>
                                    <p:anim calcmode="discrete" valueType="clr">
                                      <p:cBhvr override="childStyle">
                                        <p:cTn id="38" dur="80"/>
                                        <p:tgtEl>
                                          <p:spTgt spid="11">
                                            <p:txEl>
                                              <p:pRg st="4" end="4"/>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11">
                                            <p:txEl>
                                              <p:pRg st="4" end="4"/>
                                            </p:txEl>
                                          </p:spTgt>
                                        </p:tgtEl>
                                        <p:attrNameLst>
                                          <p:attrName>fillcolor</p:attrName>
                                        </p:attrNameLst>
                                      </p:cBhvr>
                                      <p:tavLst>
                                        <p:tav tm="0">
                                          <p:val>
                                            <p:clrVal>
                                              <a:schemeClr val="accent2"/>
                                            </p:clrVal>
                                          </p:val>
                                        </p:tav>
                                        <p:tav tm="50000">
                                          <p:val>
                                            <p:clrVal>
                                              <a:schemeClr val="hlink"/>
                                            </p:clrVal>
                                          </p:val>
                                        </p:tav>
                                      </p:tavLst>
                                    </p:anim>
                                    <p:set>
                                      <p:cBhvr>
                                        <p:cTn id="40" dur="80"/>
                                        <p:tgtEl>
                                          <p:spTgt spid="11">
                                            <p:txEl>
                                              <p:pRg st="4" end="4"/>
                                            </p:txEl>
                                          </p:spTgt>
                                        </p:tgtEl>
                                        <p:attrNameLst>
                                          <p:attrName>fill.type</p:attrName>
                                        </p:attrNameLst>
                                      </p:cBhvr>
                                      <p:to>
                                        <p:strVal val="solid"/>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4" fill="hold" nodeType="clickEffect">
                                  <p:stCondLst>
                                    <p:cond delay="0"/>
                                  </p:stCondLst>
                                  <p:childTnLst>
                                    <p:set>
                                      <p:cBhvr>
                                        <p:cTn id="44" dur="1" fill="hold">
                                          <p:stCondLst>
                                            <p:cond delay="0"/>
                                          </p:stCondLst>
                                        </p:cTn>
                                        <p:tgtEl>
                                          <p:spTgt spid="11">
                                            <p:txEl>
                                              <p:pRg st="5" end="5"/>
                                            </p:txEl>
                                          </p:spTgt>
                                        </p:tgtEl>
                                        <p:attrNameLst>
                                          <p:attrName>style.visibility</p:attrName>
                                        </p:attrNameLst>
                                      </p:cBhvr>
                                      <p:to>
                                        <p:strVal val="visible"/>
                                      </p:to>
                                    </p:set>
                                    <p:animEffect transition="in" filter="wipe(down)">
                                      <p:cBhvr>
                                        <p:cTn id="45" dur="500"/>
                                        <p:tgtEl>
                                          <p:spTgt spid="11">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left)">
                                      <p:cBhvr>
                                        <p:cTn id="50" dur="500"/>
                                        <p:tgtEl>
                                          <p:spTgt spid="16"/>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left)">
                                      <p:cBhvr>
                                        <p:cTn id="5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stretch>
            <a:fillRect/>
          </a:stretch>
        </p:blipFill>
        <p:spPr>
          <a:xfrm>
            <a:off x="899795" y="2550160"/>
            <a:ext cx="4638040" cy="3562985"/>
          </a:xfrm>
          <a:prstGeom prst="rect">
            <a:avLst/>
          </a:prstGeom>
        </p:spPr>
      </p:pic>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276923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牛顿第一定律</a:t>
            </a:r>
          </a:p>
        </p:txBody>
      </p:sp>
      <p:grpSp>
        <p:nvGrpSpPr>
          <p:cNvPr id="2" name="组合 1"/>
          <p:cNvGrpSpPr/>
          <p:nvPr/>
        </p:nvGrpSpPr>
        <p:grpSpPr>
          <a:xfrm>
            <a:off x="334900" y="19301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899795" y="1774190"/>
            <a:ext cx="10808970" cy="521970"/>
          </a:xfrm>
          <a:prstGeom prst="rect">
            <a:avLst/>
          </a:prstGeom>
          <a:noFill/>
        </p:spPr>
        <p:txBody>
          <a:bodyPr wrap="square" rtlCol="0">
            <a:spAutoFit/>
          </a:bodyPr>
          <a:lstStyle/>
          <a:p>
            <a:r>
              <a:rPr lang="zh-CN" altLang="en-US" sz="2800"/>
              <a:t>在伽利略的思想实验之后，笛卡尔补充并完善了伽利略的观点：</a:t>
            </a:r>
          </a:p>
        </p:txBody>
      </p:sp>
      <p:sp>
        <p:nvSpPr>
          <p:cNvPr id="11" name="文本框 10"/>
          <p:cNvSpPr txBox="1"/>
          <p:nvPr/>
        </p:nvSpPr>
        <p:spPr>
          <a:xfrm>
            <a:off x="5777230" y="2550160"/>
            <a:ext cx="5688330" cy="3201062"/>
          </a:xfrm>
          <a:prstGeom prst="wedgeEllipseCallout">
            <a:avLst>
              <a:gd name="adj1" fmla="val -72862"/>
              <a:gd name="adj2" fmla="val 9861"/>
            </a:avLst>
          </a:prstGeom>
          <a:noFill/>
          <a:ln w="28575" cmpd="sng">
            <a:solidFill>
              <a:schemeClr val="tx1">
                <a:lumMod val="50000"/>
                <a:lumOff val="50000"/>
              </a:schemeClr>
            </a:solidFill>
            <a:prstDash val="solid"/>
          </a:ln>
        </p:spPr>
        <p:txBody>
          <a:bodyPr wrap="square" rtlCol="0">
            <a:spAutoFit/>
          </a:bodyPr>
          <a:lstStyle/>
          <a:p>
            <a:r>
              <a:rPr lang="zh-CN" altLang="en-US" sz="2800">
                <a:latin typeface="宋体" panose="02010600030101010101" pitchFamily="2" charset="-122"/>
                <a:ea typeface="宋体" panose="02010600030101010101" pitchFamily="2" charset="-122"/>
                <a:sym typeface="+mn-ea"/>
              </a:rPr>
              <a:t>如果运动物体</a:t>
            </a:r>
            <a:r>
              <a:rPr lang="en-US" altLang="zh-CN" sz="2800">
                <a:latin typeface="宋体" panose="02010600030101010101" pitchFamily="2" charset="-122"/>
                <a:ea typeface="宋体" panose="02010600030101010101" pitchFamily="2" charset="-122"/>
                <a:sym typeface="+mn-ea"/>
              </a:rPr>
              <a:t>在运动</a:t>
            </a:r>
            <a:r>
              <a:rPr lang="zh-CN" altLang="en-US" sz="2800">
                <a:latin typeface="宋体" panose="02010600030101010101" pitchFamily="2" charset="-122"/>
                <a:ea typeface="宋体" panose="02010600030101010101" pitchFamily="2" charset="-122"/>
                <a:sym typeface="+mn-ea"/>
              </a:rPr>
              <a:t>方向没有受到力的作用</a:t>
            </a:r>
            <a:r>
              <a:rPr lang="en-US" altLang="zh-CN" sz="2800">
                <a:latin typeface="宋体" panose="02010600030101010101" pitchFamily="2" charset="-122"/>
                <a:ea typeface="宋体" panose="02010600030101010101" pitchFamily="2" charset="-122"/>
                <a:sym typeface="+mn-ea"/>
              </a:rPr>
              <a:t>时</a:t>
            </a:r>
            <a:r>
              <a:rPr lang="zh-CN" altLang="en-US" sz="2800">
                <a:latin typeface="宋体" panose="02010600030101010101" pitchFamily="2" charset="-122"/>
                <a:ea typeface="宋体" panose="02010600030101010101" pitchFamily="2" charset="-122"/>
                <a:sym typeface="+mn-ea"/>
              </a:rPr>
              <a:t>，不仅速度大小没有改变，</a:t>
            </a:r>
            <a:r>
              <a:rPr lang="zh-CN" altLang="en-US" sz="2800">
                <a:solidFill>
                  <a:srgbClr val="0000FF"/>
                </a:solidFill>
                <a:latin typeface="宋体" panose="02010600030101010101" pitchFamily="2" charset="-122"/>
                <a:ea typeface="宋体" panose="02010600030101010101" pitchFamily="2" charset="-122"/>
                <a:sym typeface="+mn-ea"/>
              </a:rPr>
              <a:t>运动方向</a:t>
            </a:r>
            <a:r>
              <a:rPr lang="zh-CN" altLang="en-US" sz="2800">
                <a:latin typeface="宋体" panose="02010600030101010101" pitchFamily="2" charset="-122"/>
                <a:ea typeface="宋体" panose="02010600030101010101" pitchFamily="2" charset="-122"/>
                <a:sym typeface="+mn-ea"/>
              </a:rPr>
              <a:t>也没有改变，将做</a:t>
            </a:r>
            <a:r>
              <a:rPr lang="zh-CN" altLang="en-US" sz="2800">
                <a:solidFill>
                  <a:srgbClr val="0000FF"/>
                </a:solidFill>
                <a:latin typeface="宋体" panose="02010600030101010101" pitchFamily="2" charset="-122"/>
                <a:ea typeface="宋体" panose="02010600030101010101" pitchFamily="2" charset="-122"/>
                <a:sym typeface="+mn-ea"/>
              </a:rPr>
              <a:t>匀速直线运动</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down)">
                                      <p:cBhvr>
                                        <p:cTn id="1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276923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牛顿第一定律</a:t>
            </a:r>
          </a:p>
        </p:txBody>
      </p:sp>
      <p:grpSp>
        <p:nvGrpSpPr>
          <p:cNvPr id="2" name="组合 1"/>
          <p:cNvGrpSpPr/>
          <p:nvPr/>
        </p:nvGrpSpPr>
        <p:grpSpPr>
          <a:xfrm>
            <a:off x="334900" y="1930112"/>
            <a:ext cx="295322" cy="210471"/>
            <a:chOff x="435463" y="1226414"/>
            <a:chExt cx="295380" cy="210512"/>
          </a:xfrm>
        </p:grpSpPr>
        <p:sp>
          <p:nvSpPr>
            <p:cNvPr id="3" name="矩形 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899795" y="1774190"/>
            <a:ext cx="10808970" cy="521970"/>
          </a:xfrm>
          <a:prstGeom prst="rect">
            <a:avLst/>
          </a:prstGeom>
          <a:noFill/>
        </p:spPr>
        <p:txBody>
          <a:bodyPr wrap="square" rtlCol="0">
            <a:spAutoFit/>
          </a:bodyPr>
          <a:lstStyle/>
          <a:p>
            <a:r>
              <a:rPr lang="zh-CN" altLang="en-US" sz="2800"/>
              <a:t>牛顿在伽利略等人的研究基础上，提出了</a:t>
            </a:r>
            <a:r>
              <a:rPr lang="zh-CN" altLang="en-US" sz="2800" b="1"/>
              <a:t>牛顿第一定律</a:t>
            </a:r>
            <a:r>
              <a:rPr lang="zh-CN" altLang="en-US" sz="2800"/>
              <a:t>：</a:t>
            </a:r>
          </a:p>
        </p:txBody>
      </p:sp>
      <p:pic>
        <p:nvPicPr>
          <p:cNvPr id="9" name="图片 8" descr="&amp;pky8325676313&amp;"/>
          <p:cNvPicPr>
            <a:picLocks noChangeAspect="1"/>
          </p:cNvPicPr>
          <p:nvPr/>
        </p:nvPicPr>
        <p:blipFill>
          <a:blip r:embed="rId3"/>
          <a:stretch>
            <a:fillRect/>
          </a:stretch>
        </p:blipFill>
        <p:spPr>
          <a:xfrm>
            <a:off x="8301990" y="2819400"/>
            <a:ext cx="2931795" cy="3700145"/>
          </a:xfrm>
          <a:prstGeom prst="rect">
            <a:avLst/>
          </a:prstGeom>
        </p:spPr>
      </p:pic>
      <p:sp>
        <p:nvSpPr>
          <p:cNvPr id="11" name="文本框 10"/>
          <p:cNvSpPr txBox="1"/>
          <p:nvPr/>
        </p:nvSpPr>
        <p:spPr>
          <a:xfrm>
            <a:off x="899795" y="3977640"/>
            <a:ext cx="7319645" cy="1383665"/>
          </a:xfrm>
          <a:prstGeom prst="rect">
            <a:avLst/>
          </a:prstGeom>
          <a:noFill/>
        </p:spPr>
        <p:txBody>
          <a:bodyPr wrap="square" rtlCol="0">
            <a:spAutoFit/>
          </a:bodyPr>
          <a:lstStyle/>
          <a:p>
            <a:pPr>
              <a:lnSpc>
                <a:spcPct val="150000"/>
              </a:lnSpc>
            </a:pPr>
            <a:r>
              <a:rPr lang="zh-CN" altLang="en-US" sz="2800" b="1"/>
              <a:t>一切</a:t>
            </a:r>
            <a:r>
              <a:rPr lang="zh-CN" altLang="en-US" sz="2800"/>
              <a:t>物体</a:t>
            </a:r>
            <a:r>
              <a:rPr lang="zh-CN" altLang="en-US" sz="2800" b="1"/>
              <a:t>总</a:t>
            </a:r>
            <a:r>
              <a:rPr lang="zh-CN" altLang="en-US" sz="2800"/>
              <a:t>保持</a:t>
            </a:r>
            <a:r>
              <a:rPr lang="zh-CN" altLang="en-US" sz="2800" b="1"/>
              <a:t>静止状态或匀速直线运动状态</a:t>
            </a:r>
            <a:r>
              <a:rPr lang="zh-CN" altLang="en-US" sz="2800"/>
              <a:t>，直到有外力</a:t>
            </a:r>
            <a:r>
              <a:rPr lang="zh-CN" altLang="en-US" sz="2800" b="1"/>
              <a:t>迫使</a:t>
            </a:r>
            <a:r>
              <a:rPr lang="zh-CN" altLang="en-US" sz="2800"/>
              <a:t>它</a:t>
            </a:r>
            <a:r>
              <a:rPr lang="zh-CN" altLang="en-US" sz="2800" b="1"/>
              <a:t>改变</a:t>
            </a:r>
            <a:r>
              <a:rPr lang="zh-CN" altLang="en-US" sz="2800"/>
              <a:t>这种状态为止。</a:t>
            </a:r>
          </a:p>
        </p:txBody>
      </p:sp>
      <p:sp>
        <p:nvSpPr>
          <p:cNvPr id="12" name="圆角矩形 11"/>
          <p:cNvSpPr/>
          <p:nvPr/>
        </p:nvSpPr>
        <p:spPr>
          <a:xfrm>
            <a:off x="944245" y="4163060"/>
            <a:ext cx="781050" cy="514350"/>
          </a:xfrm>
          <a:prstGeom prst="roundRect">
            <a:avLst/>
          </a:prstGeom>
          <a:ln w="381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3" name="圆角矩形 12"/>
          <p:cNvSpPr/>
          <p:nvPr/>
        </p:nvSpPr>
        <p:spPr>
          <a:xfrm>
            <a:off x="2385695" y="4163060"/>
            <a:ext cx="419100" cy="514350"/>
          </a:xfrm>
          <a:prstGeom prst="roundRect">
            <a:avLst/>
          </a:prstGeom>
          <a:ln w="38100" cap="flat" cmpd="sng" algn="ctr">
            <a:solidFill>
              <a:schemeClr val="accent2"/>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4" name="圆角矩形 13"/>
          <p:cNvSpPr/>
          <p:nvPr/>
        </p:nvSpPr>
        <p:spPr>
          <a:xfrm>
            <a:off x="3465830" y="4163060"/>
            <a:ext cx="4647565" cy="514350"/>
          </a:xfrm>
          <a:prstGeom prst="roundRect">
            <a:avLst/>
          </a:prstGeom>
          <a:ln w="38100" cap="flat" cmpd="sng" algn="ctr">
            <a:solidFill>
              <a:schemeClr val="accent5"/>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5" name="圆角矩形 14"/>
          <p:cNvSpPr/>
          <p:nvPr/>
        </p:nvSpPr>
        <p:spPr>
          <a:xfrm>
            <a:off x="3812540" y="4846955"/>
            <a:ext cx="762635" cy="448310"/>
          </a:xfrm>
          <a:prstGeom prst="roundRect">
            <a:avLst/>
          </a:prstGeom>
          <a:ln w="38100" cap="flat" cmpd="sng" algn="ctr">
            <a:solidFill>
              <a:schemeClr val="accent6"/>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endParaRPr lang="zh-CN" altLang="en-US"/>
          </a:p>
        </p:txBody>
      </p:sp>
      <p:sp>
        <p:nvSpPr>
          <p:cNvPr id="16" name="圆角矩形标注 15"/>
          <p:cNvSpPr/>
          <p:nvPr/>
        </p:nvSpPr>
        <p:spPr>
          <a:xfrm>
            <a:off x="658495" y="2915285"/>
            <a:ext cx="1581150" cy="1000125"/>
          </a:xfrm>
          <a:prstGeom prst="wedgeRoundRectCallout">
            <a:avLst/>
          </a:prstGeom>
          <a:ln w="38100" cap="flat" cmpd="sng" algn="ctr">
            <a:solidFill>
              <a:schemeClr val="accent1"/>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r>
              <a:rPr lang="zh-CN" altLang="en-US" sz="2400"/>
              <a:t>适用于</a:t>
            </a:r>
          </a:p>
          <a:p>
            <a:pPr algn="ctr"/>
            <a:r>
              <a:rPr lang="zh-CN" altLang="en-US" sz="2400"/>
              <a:t>所有物体</a:t>
            </a:r>
          </a:p>
        </p:txBody>
      </p:sp>
      <p:sp>
        <p:nvSpPr>
          <p:cNvPr id="17" name="圆角矩形标注 16"/>
          <p:cNvSpPr/>
          <p:nvPr/>
        </p:nvSpPr>
        <p:spPr>
          <a:xfrm>
            <a:off x="1725295" y="5363845"/>
            <a:ext cx="1009650" cy="1000125"/>
          </a:xfrm>
          <a:prstGeom prst="wedgeRoundRectCallout">
            <a:avLst>
              <a:gd name="adj1" fmla="val 43333"/>
              <a:gd name="adj2" fmla="val -112730"/>
              <a:gd name="adj3" fmla="val 16667"/>
            </a:avLst>
          </a:prstGeom>
          <a:ln w="38100" cap="flat" cmpd="sng" algn="ctr">
            <a:solidFill>
              <a:schemeClr val="accent2"/>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r>
              <a:rPr lang="en-US" altLang="zh-CN" sz="2400"/>
              <a:t> </a:t>
            </a:r>
            <a:r>
              <a:rPr lang="zh-CN" altLang="en-US" sz="2400"/>
              <a:t>始终，一直</a:t>
            </a:r>
          </a:p>
        </p:txBody>
      </p:sp>
      <p:sp>
        <p:nvSpPr>
          <p:cNvPr id="18" name="圆角矩形标注 17"/>
          <p:cNvSpPr/>
          <p:nvPr/>
        </p:nvSpPr>
        <p:spPr>
          <a:xfrm>
            <a:off x="4210050" y="2755265"/>
            <a:ext cx="3115945" cy="1238250"/>
          </a:xfrm>
          <a:prstGeom prst="wedgeRoundRectCallout">
            <a:avLst>
              <a:gd name="adj1" fmla="val -23602"/>
              <a:gd name="adj2" fmla="val 64051"/>
              <a:gd name="adj3" fmla="val 16667"/>
            </a:avLst>
          </a:prstGeom>
          <a:ln w="38100" cap="flat" cmpd="sng" algn="ctr">
            <a:solidFill>
              <a:schemeClr val="accent5"/>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r>
              <a:rPr lang="zh-CN" altLang="en-US" sz="2400"/>
              <a:t>原先静止的保持静止，原先运动的以原速度做匀速直线运动</a:t>
            </a:r>
          </a:p>
        </p:txBody>
      </p:sp>
      <p:sp>
        <p:nvSpPr>
          <p:cNvPr id="19" name="圆角矩形标注 18"/>
          <p:cNvSpPr/>
          <p:nvPr/>
        </p:nvSpPr>
        <p:spPr>
          <a:xfrm>
            <a:off x="3495675" y="5519420"/>
            <a:ext cx="2623185" cy="1000125"/>
          </a:xfrm>
          <a:prstGeom prst="wedgeRoundRectCallout">
            <a:avLst>
              <a:gd name="adj1" fmla="val -21983"/>
              <a:gd name="adj2" fmla="val -70825"/>
              <a:gd name="adj3" fmla="val 16667"/>
            </a:avLst>
          </a:prstGeom>
          <a:ln w="38100" cap="flat" cmpd="sng" algn="ctr">
            <a:solidFill>
              <a:schemeClr val="accent6"/>
            </a:solidFill>
            <a:prstDash val="dash"/>
            <a:miter lim="800000"/>
          </a:ln>
        </p:spPr>
        <p:style>
          <a:lnRef idx="0">
            <a:schemeClr val="accent1"/>
          </a:lnRef>
          <a:fillRef idx="0">
            <a:srgbClr val="FFFFFF"/>
          </a:fillRef>
          <a:effectRef idx="0">
            <a:srgbClr val="FFFFFF"/>
          </a:effectRef>
          <a:fontRef idx="minor">
            <a:schemeClr val="tx1"/>
          </a:fontRef>
        </p:style>
        <p:txBody>
          <a:bodyPr rtlCol="0" anchor="ctr"/>
          <a:lstStyle/>
          <a:p>
            <a:pPr algn="ctr"/>
            <a:r>
              <a:rPr lang="zh-CN" altLang="en-US" sz="2400"/>
              <a:t>运动状态的改变是力作用的结果</a:t>
            </a:r>
          </a:p>
        </p:txBody>
      </p:sp>
      <p:grpSp>
        <p:nvGrpSpPr>
          <p:cNvPr id="20" name="组合 19"/>
          <p:cNvGrpSpPr/>
          <p:nvPr/>
        </p:nvGrpSpPr>
        <p:grpSpPr>
          <a:xfrm>
            <a:off x="378715" y="4315172"/>
            <a:ext cx="295322" cy="210471"/>
            <a:chOff x="435463" y="1226414"/>
            <a:chExt cx="295380" cy="210512"/>
          </a:xfrm>
        </p:grpSpPr>
        <p:sp>
          <p:nvSpPr>
            <p:cNvPr id="21" name="矩形 20"/>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10"/>
                                        </p:tgtEl>
                                        <p:attrNameLst>
                                          <p:attrName>style.visibility</p:attrName>
                                        </p:attrNameLst>
                                      </p:cBhvr>
                                      <p:to>
                                        <p:strVal val="visible"/>
                                      </p:to>
                                    </p:set>
                                    <p:anim calcmode="discrete" valueType="clr">
                                      <p:cBhvr override="childStyle">
                                        <p:cTn id="7"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0"/>
                                        </p:tgtEl>
                                        <p:attrNameLst>
                                          <p:attrName>fillcolor</p:attrName>
                                        </p:attrNameLst>
                                      </p:cBhvr>
                                      <p:tavLst>
                                        <p:tav tm="0">
                                          <p:val>
                                            <p:clrVal>
                                              <a:schemeClr val="accent2"/>
                                            </p:clrVal>
                                          </p:val>
                                        </p:tav>
                                        <p:tav tm="50000">
                                          <p:val>
                                            <p:clrVal>
                                              <a:schemeClr val="hlink"/>
                                            </p:clrVal>
                                          </p:val>
                                        </p:tav>
                                      </p:tavLst>
                                    </p:anim>
                                    <p:set>
                                      <p:cBhvr>
                                        <p:cTn id="9" dur="80"/>
                                        <p:tgtEl>
                                          <p:spTgt spid="10"/>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up)">
                                      <p:cBhvr>
                                        <p:cTn id="14" dur="500"/>
                                        <p:tgtEl>
                                          <p:spTgt spid="11"/>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500"/>
                            </p:stCondLst>
                            <p:childTnLst>
                              <p:par>
                                <p:cTn id="21" presetID="22" presetClass="entr" presetSubtype="4"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up)">
                                      <p:cBhvr>
                                        <p:cTn id="28" dur="500"/>
                                        <p:tgtEl>
                                          <p:spTgt spid="13"/>
                                        </p:tgtEl>
                                      </p:cBhvr>
                                    </p:animEffect>
                                  </p:childTnLst>
                                </p:cTn>
                              </p:par>
                            </p:childTnLst>
                          </p:cTn>
                        </p:par>
                        <p:par>
                          <p:cTn id="29" fill="hold">
                            <p:stCondLst>
                              <p:cond delay="500"/>
                            </p:stCondLst>
                            <p:childTnLst>
                              <p:par>
                                <p:cTn id="30" presetID="22" presetClass="entr" presetSubtype="1" fill="hold" grpId="0"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grpId="0"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wipe(up)">
                                      <p:cBhvr>
                                        <p:cTn id="37" dur="500"/>
                                        <p:tgtEl>
                                          <p:spTgt spid="14"/>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2" presetClass="entr" presetSubtype="1"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up)">
                                      <p:cBhvr>
                                        <p:cTn id="45" dur="500"/>
                                        <p:tgtEl>
                                          <p:spTgt spid="15"/>
                                        </p:tgtEl>
                                      </p:cBhvr>
                                    </p:animEffect>
                                  </p:childTnLst>
                                </p:cTn>
                              </p:par>
                            </p:childTnLst>
                          </p:cTn>
                        </p:par>
                        <p:par>
                          <p:cTn id="46" fill="hold">
                            <p:stCondLst>
                              <p:cond delay="500"/>
                            </p:stCondLst>
                            <p:childTnLst>
                              <p:par>
                                <p:cTn id="47" presetID="22" presetClass="entr" presetSubtype="1"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up)">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2125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1025525"/>
            <a:ext cx="267779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牛顿第一定律</a:t>
            </a:r>
          </a:p>
        </p:txBody>
      </p:sp>
      <p:pic>
        <p:nvPicPr>
          <p:cNvPr id="9" name="图片 8" descr="&amp;pky8325676313&amp;"/>
          <p:cNvPicPr>
            <a:picLocks noChangeAspect="1"/>
          </p:cNvPicPr>
          <p:nvPr/>
        </p:nvPicPr>
        <p:blipFill>
          <a:blip r:embed="rId3"/>
          <a:stretch>
            <a:fillRect/>
          </a:stretch>
        </p:blipFill>
        <p:spPr>
          <a:xfrm>
            <a:off x="8118475" y="2068195"/>
            <a:ext cx="2931795" cy="3700145"/>
          </a:xfrm>
          <a:prstGeom prst="rect">
            <a:avLst/>
          </a:prstGeom>
        </p:spPr>
      </p:pic>
      <p:sp>
        <p:nvSpPr>
          <p:cNvPr id="10" name="文本框 9"/>
          <p:cNvSpPr txBox="1"/>
          <p:nvPr/>
        </p:nvSpPr>
        <p:spPr>
          <a:xfrm>
            <a:off x="737870" y="1609090"/>
            <a:ext cx="7485380" cy="1296670"/>
          </a:xfrm>
          <a:prstGeom prst="rect">
            <a:avLst/>
          </a:prstGeom>
          <a:noFill/>
        </p:spPr>
        <p:txBody>
          <a:bodyPr wrap="square" rtlCol="0" anchor="t">
            <a:spAutoFit/>
          </a:bodyPr>
          <a:lstStyle/>
          <a:p>
            <a:pPr>
              <a:lnSpc>
                <a:spcPct val="140000"/>
              </a:lnSpc>
            </a:pPr>
            <a:r>
              <a:rPr lang="zh-CN" altLang="en-US" sz="2800">
                <a:latin typeface="微软雅黑" panose="020B0503020204020204" charset="-122"/>
                <a:ea typeface="微软雅黑" panose="020B0503020204020204" charset="-122"/>
                <a:sym typeface="+mn-ea"/>
              </a:rPr>
              <a:t>一切物体总保持匀速直线运动状态或静止状态，直到有外力迫使它改变这种状态为止。</a:t>
            </a:r>
          </a:p>
        </p:txBody>
      </p:sp>
      <p:sp>
        <p:nvSpPr>
          <p:cNvPr id="3" name="文本框 2"/>
          <p:cNvSpPr txBox="1"/>
          <p:nvPr/>
        </p:nvSpPr>
        <p:spPr>
          <a:xfrm>
            <a:off x="899795" y="2905760"/>
            <a:ext cx="6777990" cy="3192145"/>
          </a:xfrm>
          <a:prstGeom prst="rect">
            <a:avLst/>
          </a:prstGeom>
          <a:noFill/>
        </p:spPr>
        <p:txBody>
          <a:bodyPr wrap="square" rtlCol="0" anchor="t">
            <a:spAutoFit/>
          </a:bodyPr>
          <a:lstStyle/>
          <a:p>
            <a:pPr>
              <a:lnSpc>
                <a:spcPct val="120000"/>
              </a:lnSpc>
            </a:pPr>
            <a:r>
              <a:rPr lang="zh-CN" altLang="en-US" sz="2800" dirty="0">
                <a:latin typeface="微软雅黑" panose="020B0503020204020204" charset="-122"/>
                <a:ea typeface="微软雅黑" panose="020B0503020204020204" charset="-122"/>
                <a:sym typeface="+mn-ea"/>
              </a:rPr>
              <a:t>注意：</a:t>
            </a:r>
          </a:p>
          <a:p>
            <a:pPr>
              <a:lnSpc>
                <a:spcPct val="120000"/>
              </a:lnSpc>
            </a:pPr>
            <a:r>
              <a:rPr lang="zh-CN" altLang="en-US" sz="2800" dirty="0">
                <a:latin typeface="宋体" panose="02010600030101010101" pitchFamily="2" charset="-122"/>
                <a:ea typeface="宋体" panose="02010600030101010101" pitchFamily="2" charset="-122"/>
                <a:sym typeface="+mn-ea"/>
              </a:rPr>
              <a:t>牛顿第一定律是在大量经验事实的基础上，通过</a:t>
            </a:r>
            <a:r>
              <a:rPr lang="zh-CN" altLang="en-US" sz="2800" dirty="0">
                <a:latin typeface="微软雅黑" panose="020B0503020204020204" charset="-122"/>
                <a:ea typeface="微软雅黑" panose="020B0503020204020204" charset="-122"/>
                <a:sym typeface="+mn-ea"/>
              </a:rPr>
              <a:t>推理</a:t>
            </a:r>
            <a:r>
              <a:rPr lang="zh-CN" altLang="en-US" sz="2800" dirty="0">
                <a:latin typeface="宋体" panose="02010600030101010101" pitchFamily="2" charset="-122"/>
                <a:ea typeface="宋体" panose="02010600030101010101" pitchFamily="2" charset="-122"/>
                <a:sym typeface="+mn-ea"/>
              </a:rPr>
              <a:t>抽象概括出来的。我们周围的物体都会受到力的作用，因此</a:t>
            </a:r>
            <a:r>
              <a:rPr lang="zh-CN" altLang="en-US" sz="2800" dirty="0">
                <a:solidFill>
                  <a:schemeClr val="tx1"/>
                </a:solidFill>
                <a:latin typeface="微软雅黑" panose="020B0503020204020204" charset="-122"/>
                <a:ea typeface="微软雅黑" panose="020B0503020204020204" charset="-122"/>
                <a:sym typeface="+mn-ea"/>
              </a:rPr>
              <a:t>不能用实验直接证明这一定律，但是该定律蕴含的科学推理及由此得出的推论都是十分重要的。</a:t>
            </a:r>
            <a:endParaRPr lang="en-US" altLang="zh-CN" sz="2800"/>
          </a:p>
        </p:txBody>
      </p:sp>
      <p:grpSp>
        <p:nvGrpSpPr>
          <p:cNvPr id="2" name="组合 1"/>
          <p:cNvGrpSpPr/>
          <p:nvPr/>
        </p:nvGrpSpPr>
        <p:grpSpPr>
          <a:xfrm>
            <a:off x="371095" y="3161377"/>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7" presetClass="entr" presetSubtype="0" fill="hold" nodeType="clickEffect">
                                  <p:stCondLst>
                                    <p:cond delay="0"/>
                                  </p:stCondLst>
                                  <p:iterate type="lt">
                                    <p:tmPct val="50000"/>
                                  </p:iterate>
                                  <p:childTnLst>
                                    <p:set>
                                      <p:cBhvr>
                                        <p:cTn id="11"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12"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13"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14" dur="80"/>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https://docer-ks3.wpscdn.cn/picture/18100645/7076a571cbc9f9b5f2980a057177d688_612.jpg" descr="European GTi Car in action on drag strip"/>
          <p:cNvPicPr>
            <a:picLocks noChangeAspect="1"/>
          </p:cNvPicPr>
          <p:nvPr/>
        </p:nvPicPr>
        <p:blipFill>
          <a:blip r:embed="rId3">
            <a:alphaModFix amt="60000"/>
          </a:blip>
          <a:srcRect l="-26" t="-8" r="26" b="22793"/>
          <a:stretch>
            <a:fillRect/>
          </a:stretch>
        </p:blipFill>
        <p:spPr>
          <a:xfrm>
            <a:off x="-3175" y="598170"/>
            <a:ext cx="12195175" cy="6259830"/>
          </a:xfrm>
          <a:prstGeom prst="rect">
            <a:avLst/>
          </a:prstGeom>
        </p:spPr>
      </p:pic>
      <p:grpSp>
        <p:nvGrpSpPr>
          <p:cNvPr id="6" name="组合 5"/>
          <p:cNvGrpSpPr/>
          <p:nvPr/>
        </p:nvGrpSpPr>
        <p:grpSpPr>
          <a:xfrm>
            <a:off x="334900" y="1107787"/>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920750"/>
            <a:ext cx="267779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牛顿第一定律</a:t>
            </a:r>
          </a:p>
        </p:txBody>
      </p:sp>
      <p:sp>
        <p:nvSpPr>
          <p:cNvPr id="10" name="文本框 9"/>
          <p:cNvSpPr txBox="1"/>
          <p:nvPr/>
        </p:nvSpPr>
        <p:spPr>
          <a:xfrm>
            <a:off x="737870" y="1504315"/>
            <a:ext cx="7485380" cy="1296670"/>
          </a:xfrm>
          <a:prstGeom prst="rect">
            <a:avLst/>
          </a:prstGeom>
          <a:noFill/>
        </p:spPr>
        <p:txBody>
          <a:bodyPr wrap="square" rtlCol="0" anchor="t">
            <a:spAutoFit/>
          </a:bodyPr>
          <a:lstStyle/>
          <a:p>
            <a:pPr>
              <a:lnSpc>
                <a:spcPct val="140000"/>
              </a:lnSpc>
            </a:pPr>
            <a:r>
              <a:rPr lang="zh-CN" altLang="en-US" sz="2800">
                <a:latin typeface="微软雅黑" panose="020B0503020204020204" charset="-122"/>
                <a:ea typeface="微软雅黑" panose="020B0503020204020204" charset="-122"/>
                <a:sym typeface="+mn-ea"/>
              </a:rPr>
              <a:t>一切物体总保持匀速直线运动状态或静止状态，直到有外力迫使它改变这种状态为止。</a:t>
            </a:r>
          </a:p>
        </p:txBody>
      </p:sp>
      <p:grpSp>
        <p:nvGrpSpPr>
          <p:cNvPr id="2" name="组合 1"/>
          <p:cNvGrpSpPr/>
          <p:nvPr/>
        </p:nvGrpSpPr>
        <p:grpSpPr>
          <a:xfrm>
            <a:off x="371095" y="3333462"/>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899795" y="3028315"/>
            <a:ext cx="6063615" cy="2030095"/>
          </a:xfrm>
          <a:prstGeom prst="rect">
            <a:avLst/>
          </a:prstGeom>
          <a:solidFill>
            <a:schemeClr val="bg1">
              <a:alpha val="65000"/>
            </a:schemeClr>
          </a:solidFill>
        </p:spPr>
        <p:txBody>
          <a:bodyPr wrap="square" rtlCol="0">
            <a:spAutoFit/>
          </a:bodyPr>
          <a:lstStyle/>
          <a:p>
            <a:pPr>
              <a:lnSpc>
                <a:spcPct val="150000"/>
              </a:lnSpc>
            </a:pPr>
            <a:r>
              <a:rPr lang="zh-CN" altLang="en-US" sz="2800">
                <a:latin typeface="宋体" panose="02010600030101010101" pitchFamily="2" charset="-122"/>
                <a:ea typeface="宋体" panose="02010600030101010101" pitchFamily="2" charset="-122"/>
              </a:rPr>
              <a:t>牛顿第一定律说明了力和运动的关系：</a:t>
            </a:r>
          </a:p>
          <a:p>
            <a:pPr>
              <a:lnSpc>
                <a:spcPct val="150000"/>
              </a:lnSpc>
            </a:pPr>
            <a:r>
              <a:rPr lang="zh-CN" altLang="en-US" sz="2800"/>
              <a:t>力不是维持物体运动的原因，而是改变物体运动状态的原因。</a:t>
            </a:r>
          </a:p>
        </p:txBody>
      </p:sp>
      <p:grpSp>
        <p:nvGrpSpPr>
          <p:cNvPr id="12" name="组合 11"/>
          <p:cNvGrpSpPr/>
          <p:nvPr/>
        </p:nvGrpSpPr>
        <p:grpSpPr>
          <a:xfrm>
            <a:off x="378715" y="5769322"/>
            <a:ext cx="295322" cy="210471"/>
            <a:chOff x="435463" y="1226414"/>
            <a:chExt cx="295380" cy="210512"/>
          </a:xfrm>
        </p:grpSpPr>
        <p:sp>
          <p:nvSpPr>
            <p:cNvPr id="13" name="矩形 12"/>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899795" y="5614035"/>
            <a:ext cx="8174990" cy="521970"/>
          </a:xfrm>
          <a:prstGeom prst="rect">
            <a:avLst/>
          </a:prstGeom>
          <a:noFill/>
        </p:spPr>
        <p:txBody>
          <a:bodyPr wrap="square" rtlCol="0">
            <a:spAutoFit/>
          </a:bodyPr>
          <a:lstStyle/>
          <a:p>
            <a:r>
              <a:rPr lang="zh-CN" altLang="en-US" sz="2800"/>
              <a:t>牛顿第一定律是被公认是物理学的基本定律之一。</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down)">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1107787"/>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920750"/>
            <a:ext cx="267779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牛顿第一定律</a:t>
            </a:r>
          </a:p>
        </p:txBody>
      </p:sp>
      <p:grpSp>
        <p:nvGrpSpPr>
          <p:cNvPr id="2" name="组合 1"/>
          <p:cNvGrpSpPr/>
          <p:nvPr/>
        </p:nvGrpSpPr>
        <p:grpSpPr>
          <a:xfrm>
            <a:off x="376175" y="1728182"/>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899795" y="1572260"/>
            <a:ext cx="6134100" cy="521970"/>
          </a:xfrm>
          <a:prstGeom prst="rect">
            <a:avLst/>
          </a:prstGeom>
          <a:noFill/>
        </p:spPr>
        <p:txBody>
          <a:bodyPr wrap="square" rtlCol="0">
            <a:spAutoFit/>
          </a:bodyPr>
          <a:lstStyle/>
          <a:p>
            <a:r>
              <a:rPr lang="zh-CN" altLang="en-US" sz="2800"/>
              <a:t>科学书屋</a:t>
            </a:r>
            <a:r>
              <a:rPr lang="en-US" altLang="zh-CN" sz="2800"/>
              <a:t>	</a:t>
            </a:r>
            <a:r>
              <a:rPr lang="zh-CN" altLang="en-US" sz="2800"/>
              <a:t>伽利略及其思想实验</a:t>
            </a:r>
          </a:p>
        </p:txBody>
      </p:sp>
      <p:sp>
        <p:nvSpPr>
          <p:cNvPr id="9" name="文本框 8"/>
          <p:cNvSpPr txBox="1"/>
          <p:nvPr/>
        </p:nvSpPr>
        <p:spPr>
          <a:xfrm>
            <a:off x="715010" y="2201545"/>
            <a:ext cx="6802755" cy="4399915"/>
          </a:xfrm>
          <a:prstGeom prst="rect">
            <a:avLst/>
          </a:prstGeom>
          <a:noFill/>
        </p:spPr>
        <p:txBody>
          <a:bodyPr wrap="square" rtlCol="0">
            <a:spAutoFit/>
          </a:bodyPr>
          <a:lstStyle/>
          <a:p>
            <a:pPr indent="711200" fontAlgn="auto">
              <a:extLst>
                <a:ext uri="{35155182-B16C-46BC-9424-99874614C6A1}">
                  <wpsdc:indentchars xmlns:wpsdc="http://www.wps.cn/officeDocument/2017/drawingmlCustomData" xmlns="" val="200" checksum="3773799597"/>
                </a:ext>
              </a:extLst>
            </a:pPr>
            <a:r>
              <a:rPr lang="zh-CN" altLang="en-US" sz="2800">
                <a:latin typeface="宋体" panose="02010600030101010101" pitchFamily="2" charset="-122"/>
                <a:ea typeface="宋体" panose="02010600030101010101" pitchFamily="2" charset="-122"/>
                <a:cs typeface="宋体" panose="02010600030101010101" pitchFamily="2" charset="-122"/>
              </a:rPr>
              <a:t>伽利略是意大利物理学家、天文学家，近代科学的开拓者。伽利略强调</a:t>
            </a:r>
            <a:r>
              <a:rPr lang="zh-CN" altLang="en-US" sz="2800" b="1">
                <a:latin typeface="宋体" panose="02010600030101010101" pitchFamily="2" charset="-122"/>
                <a:ea typeface="宋体" panose="02010600030101010101" pitchFamily="2" charset="-122"/>
                <a:cs typeface="宋体" panose="02010600030101010101" pitchFamily="2" charset="-122"/>
              </a:rPr>
              <a:t>数学、实验、逻辑推理</a:t>
            </a:r>
            <a:r>
              <a:rPr lang="zh-CN" altLang="en-US" sz="2800">
                <a:latin typeface="宋体" panose="02010600030101010101" pitchFamily="2" charset="-122"/>
                <a:ea typeface="宋体" panose="02010600030101010101" pitchFamily="2" charset="-122"/>
                <a:cs typeface="宋体" panose="02010600030101010101" pitchFamily="2" charset="-122"/>
              </a:rPr>
              <a:t>在科学研究中的意义。从伽利略开始，科学实验成为人们探究自然规律的一种重要手段。他的发现及其所使用的科学推理方法是人类思想史上最伟大的成就之一，标志着</a:t>
            </a:r>
            <a:r>
              <a:rPr lang="zh-CN" altLang="en-US" sz="2800" b="1">
                <a:latin typeface="宋体" panose="02010600030101010101" pitchFamily="2" charset="-122"/>
                <a:ea typeface="宋体" panose="02010600030101010101" pitchFamily="2" charset="-122"/>
                <a:cs typeface="宋体" panose="02010600030101010101" pitchFamily="2" charset="-122"/>
              </a:rPr>
              <a:t>物理学的真正开端</a:t>
            </a:r>
            <a:r>
              <a:rPr lang="zh-CN" altLang="en-US" sz="2800">
                <a:latin typeface="宋体" panose="02010600030101010101" pitchFamily="2" charset="-122"/>
                <a:ea typeface="宋体" panose="02010600030101010101" pitchFamily="2" charset="-122"/>
                <a:cs typeface="宋体" panose="02010600030101010101" pitchFamily="2" charset="-122"/>
              </a:rPr>
              <a:t>。</a:t>
            </a:r>
          </a:p>
          <a:p>
            <a:pPr indent="711200" fontAlgn="auto">
              <a:extLst>
                <a:ext uri="{35155182-B16C-46BC-9424-99874614C6A1}">
                  <wpsdc:indentchars xmlns:wpsdc="http://www.wps.cn/officeDocument/2017/drawingmlCustomData" xmlns="" val="200" checksum="3773799597"/>
                </a:ext>
              </a:extLst>
            </a:pPr>
            <a:r>
              <a:rPr lang="zh-CN" altLang="en-US" sz="2800">
                <a:latin typeface="宋体" panose="02010600030101010101" pitchFamily="2" charset="-122"/>
                <a:ea typeface="宋体" panose="02010600030101010101" pitchFamily="2" charset="-122"/>
                <a:cs typeface="宋体" panose="02010600030101010101" pitchFamily="2" charset="-122"/>
              </a:rPr>
              <a:t>他对单摆、裸体运动等进行了深入研究；用望远镜观察天体运动，用观察证据支持了哥白尼的</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日心说</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altLang="en-US" sz="2800">
                <a:latin typeface="宋体" panose="02010600030101010101" pitchFamily="2" charset="-122"/>
                <a:ea typeface="宋体" panose="02010600030101010101" pitchFamily="2" charset="-122"/>
                <a:cs typeface="宋体" panose="02010600030101010101" pitchFamily="2" charset="-122"/>
              </a:rPr>
              <a:t>。</a:t>
            </a:r>
          </a:p>
        </p:txBody>
      </p:sp>
      <p:pic>
        <p:nvPicPr>
          <p:cNvPr id="10" name="https://docer-ks3.wpscdn.cn/picture/36741773/a94640063145b43cb4efec5f6d56b1d3_612.jpg" descr="Tourists on Square of Miracles visiting Leaning Tower in Pisa, Italy."/>
          <p:cNvPicPr>
            <a:picLocks noChangeAspect="1"/>
          </p:cNvPicPr>
          <p:nvPr/>
        </p:nvPicPr>
        <p:blipFill>
          <a:blip r:embed="rId3"/>
          <a:stretch>
            <a:fillRect/>
          </a:stretch>
        </p:blipFill>
        <p:spPr>
          <a:xfrm>
            <a:off x="7517765" y="706755"/>
            <a:ext cx="4051935" cy="6080760"/>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334900" y="945862"/>
            <a:ext cx="295322" cy="210471"/>
            <a:chOff x="435463" y="1226414"/>
            <a:chExt cx="295380" cy="210512"/>
          </a:xfrm>
        </p:grpSpPr>
        <p:sp>
          <p:nvSpPr>
            <p:cNvPr id="7" name="矩形 6"/>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 name="矩形 3"/>
          <p:cNvSpPr/>
          <p:nvPr/>
        </p:nvSpPr>
        <p:spPr>
          <a:xfrm>
            <a:off x="899795" y="758825"/>
            <a:ext cx="2677795" cy="583565"/>
          </a:xfrm>
          <a:prstGeom prst="rect">
            <a:avLst/>
          </a:prstGeom>
        </p:spPr>
        <p:txBody>
          <a:bodyPr wrap="square">
            <a:spAutoFit/>
          </a:bodyPr>
          <a:lstStyle/>
          <a:p>
            <a:pPr algn="l"/>
            <a:r>
              <a:rPr lang="zh-CN" altLang="en-US" sz="3200" b="1" dirty="0">
                <a:solidFill>
                  <a:srgbClr val="036EB8"/>
                </a:solidFill>
                <a:latin typeface="微软雅黑" panose="020B0503020204020204" charset="-122"/>
                <a:ea typeface="微软雅黑" panose="020B0503020204020204" charset="-122"/>
                <a:sym typeface="+mn-ea"/>
              </a:rPr>
              <a:t>牛顿第一定律</a:t>
            </a:r>
          </a:p>
        </p:txBody>
      </p:sp>
      <p:grpSp>
        <p:nvGrpSpPr>
          <p:cNvPr id="2" name="组合 1"/>
          <p:cNvGrpSpPr/>
          <p:nvPr/>
        </p:nvGrpSpPr>
        <p:grpSpPr>
          <a:xfrm>
            <a:off x="376175" y="1566257"/>
            <a:ext cx="295322" cy="210471"/>
            <a:chOff x="435463" y="1226414"/>
            <a:chExt cx="295380" cy="210512"/>
          </a:xfrm>
        </p:grpSpPr>
        <p:sp>
          <p:nvSpPr>
            <p:cNvPr id="5" name="矩形 4"/>
            <p:cNvSpPr/>
            <p:nvPr/>
          </p:nvSpPr>
          <p:spPr>
            <a:xfrm rot="18900000">
              <a:off x="435463" y="1226414"/>
              <a:ext cx="210511" cy="2105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rot="18900000">
              <a:off x="520332" y="1226415"/>
              <a:ext cx="210511" cy="210511"/>
            </a:xfrm>
            <a:prstGeom prst="rect">
              <a:avLst/>
            </a:prstGeom>
            <a:solidFill>
              <a:srgbClr val="00A0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 name="文本框 2"/>
          <p:cNvSpPr txBox="1"/>
          <p:nvPr/>
        </p:nvSpPr>
        <p:spPr>
          <a:xfrm>
            <a:off x="899795" y="1410335"/>
            <a:ext cx="6134100" cy="521970"/>
          </a:xfrm>
          <a:prstGeom prst="rect">
            <a:avLst/>
          </a:prstGeom>
          <a:noFill/>
        </p:spPr>
        <p:txBody>
          <a:bodyPr wrap="square" rtlCol="0">
            <a:spAutoFit/>
          </a:bodyPr>
          <a:lstStyle/>
          <a:p>
            <a:r>
              <a:rPr lang="zh-CN" altLang="en-US" sz="2800"/>
              <a:t>科学书屋</a:t>
            </a:r>
            <a:r>
              <a:rPr lang="en-US" altLang="zh-CN" sz="2800"/>
              <a:t>	</a:t>
            </a:r>
            <a:r>
              <a:rPr lang="zh-CN" altLang="en-US" sz="2800"/>
              <a:t>伽利略及其思想实验</a:t>
            </a:r>
          </a:p>
        </p:txBody>
      </p:sp>
      <p:sp>
        <p:nvSpPr>
          <p:cNvPr id="9" name="文本框 8"/>
          <p:cNvSpPr txBox="1"/>
          <p:nvPr/>
        </p:nvSpPr>
        <p:spPr>
          <a:xfrm>
            <a:off x="715010" y="2039620"/>
            <a:ext cx="7609840" cy="4711065"/>
          </a:xfrm>
          <a:prstGeom prst="rect">
            <a:avLst/>
          </a:prstGeom>
          <a:noFill/>
        </p:spPr>
        <p:txBody>
          <a:bodyPr wrap="square" rtlCol="0">
            <a:noAutofit/>
          </a:bodyPr>
          <a:lstStyle/>
          <a:p>
            <a:pPr indent="711200" fontAlgn="auto">
              <a:extLst>
                <a:ext uri="{35155182-B16C-46BC-9424-99874614C6A1}">
                  <wpsdc:indentchars xmlns:wpsdc="http://www.wps.cn/officeDocument/2017/drawingmlCustomData" xmlns="" val="200" checksum="3773799597"/>
                </a:ext>
              </a:extLst>
            </a:pPr>
            <a:r>
              <a:rPr lang="zh-CN" altLang="en-US" sz="2800">
                <a:latin typeface="宋体" panose="02010600030101010101" pitchFamily="2" charset="-122"/>
                <a:ea typeface="宋体" panose="02010600030101010101" pitchFamily="2" charset="-122"/>
                <a:cs typeface="宋体" panose="02010600030101010101" pitchFamily="2" charset="-122"/>
              </a:rPr>
              <a:t>伽利略</a:t>
            </a:r>
            <a:r>
              <a:rPr lang="zh-CN" sz="2800">
                <a:latin typeface="宋体" panose="02010600030101010101" pitchFamily="2" charset="-122"/>
                <a:ea typeface="宋体" panose="02010600030101010101" pitchFamily="2" charset="-122"/>
                <a:cs typeface="宋体" panose="02010600030101010101" pitchFamily="2" charset="-122"/>
              </a:rPr>
              <a:t>的思想实验推动了关于人们在力与运动研究方面的发展。他认为，当小球沿左侧斜面的某一高度从静止开始向下运动时，无论右侧斜面的坡度如何，小球都会沿斜面上升到一定的高度。在理想情况下，各种阻力都小到可以忽略不计，小球将会沿右侧斜面上升到与左侧下落点等高的地方。右侧斜面坡度越小，小球要上升到相同高度所用的时间就越长，运动路程也越远。如果右侧斜面平放成水平面，那么，小球因为永远无法到达那个高度将一直运动下去。</a:t>
            </a:r>
          </a:p>
        </p:txBody>
      </p:sp>
      <p:pic>
        <p:nvPicPr>
          <p:cNvPr id="12" name="伽利略理想实验法_百度搜索">
            <a:hlinkClick r:id="" action="ppaction://media"/>
          </p:cNvPr>
          <p:cNvPicPr/>
          <p:nvPr>
            <a:videoFile r:link="rId3"/>
            <p:extLst>
              <p:ext uri="{DAA4B4D4-6D71-4841-9C94-3DE7FCFB9230}">
                <p14:media xmlns:p14="http://schemas.microsoft.com/office/powerpoint/2010/main" r:embed="rId2"/>
              </p:ext>
            </p:extLst>
          </p:nvPr>
        </p:nvPicPr>
        <p:blipFill>
          <a:blip r:embed="rId5"/>
          <a:stretch>
            <a:fillRect/>
          </a:stretch>
        </p:blipFill>
        <p:spPr>
          <a:xfrm>
            <a:off x="7994650" y="2540635"/>
            <a:ext cx="4107180" cy="3320415"/>
          </a:xfrm>
          <a:prstGeom prst="rect">
            <a:avLst/>
          </a:prstGeom>
        </p:spPr>
      </p:pic>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video fullScrn="1">
              <p:cMediaNode>
                <p:cTn id="8" fill="hold" display="1">
                  <p:stCondLst>
                    <p:cond delay="indefinite"/>
                  </p:stCondLst>
                </p:cTn>
                <p:tgtEl>
                  <p:spTgt spid="12"/>
                </p:tgtEl>
              </p:cMediaNode>
            </p:video>
            <p:seq concurrent="1" nextAc="seek">
              <p:cTn id="9" restart="whenNotActive" fill="hold" evtFilter="cancelBubble" nodeType="interactiveSeq">
                <p:stCondLst>
                  <p:cond evt="onClick" delay="0">
                    <p:tgtEl>
                      <p:spTgt spid="12"/>
                    </p:tgtEl>
                  </p:cond>
                </p:stCondLst>
                <p:endSync evt="end" delay="0">
                  <p:rtn val="all"/>
                </p:endSync>
                <p:childTnLst>
                  <p:par>
                    <p:cTn id="10" fill="hold">
                      <p:stCondLst>
                        <p:cond delay="0"/>
                      </p:stCondLst>
                      <p:childTnLst>
                        <p:par>
                          <p:cTn id="11" fill="hold">
                            <p:stCondLst>
                              <p:cond delay="0"/>
                            </p:stCondLst>
                            <p:childTnLst>
                              <p:par>
                                <p:cTn id="12" presetID="2" presetClass="mediacall" presetSubtype="0" fill="hold" nodeType="clickEffect">
                                  <p:stCondLst>
                                    <p:cond delay="0"/>
                                  </p:stCondLst>
                                  <p:childTnLst>
                                    <p:cmd type="call" cmd="togglePause">
                                      <p:cBhvr additive="base">
                                        <p:cTn id="13" dur="1" fill="hold"/>
                                        <p:tgtEl>
                                          <p:spTgt spid="12"/>
                                        </p:tgtEl>
                                      </p:cBhvr>
                                    </p:cmd>
                                  </p:childTnLst>
                                </p:cTn>
                              </p:par>
                            </p:childTnLst>
                          </p:cTn>
                        </p:par>
                      </p:childTnLst>
                    </p:cTn>
                  </p:par>
                </p:childTnLst>
              </p:cTn>
              <p:nextCondLst>
                <p:cond evt="onClick" delay="0">
                  <p:tgtEl>
                    <p:spTgt spid="12"/>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31900" y="1121410"/>
            <a:ext cx="6163310" cy="5262245"/>
          </a:xfrm>
          <a:prstGeom prst="rect">
            <a:avLst/>
          </a:prstGeom>
          <a:noFill/>
        </p:spPr>
        <p:txBody>
          <a:bodyPr wrap="square" rtlCol="0">
            <a:spAutoFit/>
          </a:bodyPr>
          <a:lstStyle/>
          <a:p>
            <a:pPr>
              <a:lnSpc>
                <a:spcPct val="150000"/>
              </a:lnSpc>
            </a:pPr>
            <a:r>
              <a:rPr lang="en-US" altLang="zh-CN" sz="2800"/>
              <a:t>1</a:t>
            </a:r>
            <a:r>
              <a:rPr lang="zh-CN" altLang="en-US" sz="2800"/>
              <a:t>．如图所示，小闽正在玩滑板车，在滑行时，若一切外力突然消失，滑板车将</a:t>
            </a:r>
            <a:r>
              <a:rPr lang="en-US" altLang="zh-CN" sz="2800"/>
              <a:t>__________________</a:t>
            </a:r>
            <a:r>
              <a:rPr lang="zh-CN" altLang="en-US" sz="2800"/>
              <a:t>。对于运动和力的关系，历史上曾有两位物理学家的观点不同，亚里士多德认为：运动需要力来维持；伽利略认为：运动不需要力来维持，你认为</a:t>
            </a:r>
            <a:r>
              <a:rPr lang="en-US" altLang="zh-CN" sz="2800"/>
              <a:t>________</a:t>
            </a:r>
            <a:r>
              <a:rPr lang="zh-CN" altLang="en-US" sz="2800"/>
              <a:t>的观点是正确的。</a:t>
            </a:r>
          </a:p>
        </p:txBody>
      </p:sp>
      <p:sp>
        <p:nvSpPr>
          <p:cNvPr id="3" name="文本框 2"/>
          <p:cNvSpPr txBox="1"/>
          <p:nvPr/>
        </p:nvSpPr>
        <p:spPr>
          <a:xfrm>
            <a:off x="2033905" y="2507615"/>
            <a:ext cx="3194050" cy="583565"/>
          </a:xfrm>
          <a:prstGeom prst="rect">
            <a:avLst/>
          </a:prstGeom>
          <a:noFill/>
        </p:spPr>
        <p:txBody>
          <a:bodyPr wrap="square" rtlCol="0">
            <a:spAutoFit/>
          </a:bodyPr>
          <a:lstStyle/>
          <a:p>
            <a:pPr algn="ctr"/>
            <a:r>
              <a:rPr lang="zh-CN" altLang="en-US" sz="3200">
                <a:solidFill>
                  <a:srgbClr val="FF0000"/>
                </a:solidFill>
              </a:rPr>
              <a:t>做匀速直线运动</a:t>
            </a:r>
          </a:p>
        </p:txBody>
      </p:sp>
      <p:pic>
        <p:nvPicPr>
          <p:cNvPr id="4" name="图片 4"/>
          <p:cNvPicPr>
            <a:picLocks noChangeAspect="1" noChangeArrowheads="1"/>
          </p:cNvPicPr>
          <p:nvPr/>
        </p:nvPicPr>
        <p:blipFill>
          <a:blip r:embed="rId3"/>
          <a:stretch>
            <a:fillRect/>
          </a:stretch>
        </p:blipFill>
        <p:spPr>
          <a:xfrm>
            <a:off x="7395210" y="2440940"/>
            <a:ext cx="4556125" cy="3044190"/>
          </a:xfrm>
          <a:prstGeom prst="rect">
            <a:avLst/>
          </a:prstGeom>
        </p:spPr>
      </p:pic>
      <p:sp>
        <p:nvSpPr>
          <p:cNvPr id="5" name="文本框 4"/>
          <p:cNvSpPr txBox="1"/>
          <p:nvPr/>
        </p:nvSpPr>
        <p:spPr>
          <a:xfrm>
            <a:off x="5228590" y="5008245"/>
            <a:ext cx="1430655" cy="583565"/>
          </a:xfrm>
          <a:prstGeom prst="rect">
            <a:avLst/>
          </a:prstGeom>
          <a:noFill/>
        </p:spPr>
        <p:txBody>
          <a:bodyPr wrap="square" rtlCol="0">
            <a:spAutoFit/>
          </a:bodyPr>
          <a:lstStyle/>
          <a:p>
            <a:pPr algn="ctr"/>
            <a:r>
              <a:rPr lang="zh-CN" altLang="en-US" sz="3200">
                <a:solidFill>
                  <a:srgbClr val="FF0000"/>
                </a:solidFill>
              </a:rPr>
              <a:t>伽利略</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31900" y="1520190"/>
            <a:ext cx="9627235" cy="3322955"/>
          </a:xfrm>
          <a:prstGeom prst="rect">
            <a:avLst/>
          </a:prstGeom>
          <a:noFill/>
        </p:spPr>
        <p:txBody>
          <a:bodyPr wrap="square" rtlCol="0">
            <a:spAutoFit/>
          </a:bodyPr>
          <a:lstStyle/>
          <a:p>
            <a:pPr>
              <a:lnSpc>
                <a:spcPct val="150000"/>
              </a:lnSpc>
            </a:pPr>
            <a:r>
              <a:rPr lang="en-US" altLang="zh-CN" sz="2800"/>
              <a:t>2</a:t>
            </a:r>
            <a:r>
              <a:rPr lang="zh-CN" altLang="en-US" sz="2800"/>
              <a:t>．关于牛顿第一定律的理解，下列说法正确的是（</a:t>
            </a:r>
            <a:r>
              <a:rPr lang="en-US" altLang="zh-CN" sz="2800"/>
              <a:t>	     </a:t>
            </a:r>
            <a:r>
              <a:rPr lang="zh-CN" altLang="en-US" sz="2800"/>
              <a:t>）</a:t>
            </a:r>
          </a:p>
          <a:p>
            <a:pPr indent="457200">
              <a:lnSpc>
                <a:spcPct val="150000"/>
              </a:lnSpc>
            </a:pPr>
            <a:r>
              <a:rPr lang="en-US" altLang="zh-CN" sz="2800"/>
              <a:t>A</a:t>
            </a:r>
            <a:r>
              <a:rPr lang="zh-CN" altLang="en-US" sz="2800"/>
              <a:t>．牛顿第一定律可以用实验验证</a:t>
            </a:r>
          </a:p>
          <a:p>
            <a:pPr indent="457200">
              <a:lnSpc>
                <a:spcPct val="150000"/>
              </a:lnSpc>
            </a:pPr>
            <a:r>
              <a:rPr lang="en-US" altLang="zh-CN" sz="2800"/>
              <a:t>B</a:t>
            </a:r>
            <a:r>
              <a:rPr lang="zh-CN" altLang="en-US" sz="2800"/>
              <a:t>．物体只要运动，就一定受到力的作用</a:t>
            </a:r>
          </a:p>
          <a:p>
            <a:pPr indent="457200">
              <a:lnSpc>
                <a:spcPct val="150000"/>
              </a:lnSpc>
            </a:pPr>
            <a:r>
              <a:rPr lang="en-US" altLang="zh-CN" sz="2800"/>
              <a:t>C</a:t>
            </a:r>
            <a:r>
              <a:rPr lang="zh-CN" altLang="en-US" sz="2800"/>
              <a:t>．不受力的物体，只能保持静止状态</a:t>
            </a:r>
          </a:p>
          <a:p>
            <a:pPr indent="457200">
              <a:lnSpc>
                <a:spcPct val="150000"/>
              </a:lnSpc>
            </a:pPr>
            <a:r>
              <a:rPr lang="en-US" altLang="zh-CN" sz="2800"/>
              <a:t>D</a:t>
            </a:r>
            <a:r>
              <a:rPr lang="zh-CN" altLang="en-US" sz="2800"/>
              <a:t>．运动着的物体不受力时将做匀速直线运动</a:t>
            </a:r>
          </a:p>
        </p:txBody>
      </p:sp>
      <p:sp>
        <p:nvSpPr>
          <p:cNvPr id="3" name="文本框 2"/>
          <p:cNvSpPr txBox="1"/>
          <p:nvPr/>
        </p:nvSpPr>
        <p:spPr>
          <a:xfrm>
            <a:off x="9194800" y="1671955"/>
            <a:ext cx="932815" cy="583565"/>
          </a:xfrm>
          <a:prstGeom prst="rect">
            <a:avLst/>
          </a:prstGeom>
          <a:noFill/>
        </p:spPr>
        <p:txBody>
          <a:bodyPr wrap="square" rtlCol="0">
            <a:spAutoFit/>
          </a:bodyPr>
          <a:lstStyle/>
          <a:p>
            <a:pPr algn="ctr"/>
            <a:r>
              <a:rPr lang="en-US" altLang="zh-CN" sz="3200">
                <a:solidFill>
                  <a:srgbClr val="FF0000"/>
                </a:solidFill>
              </a:rPr>
              <a:t>D</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02945" y="1101090"/>
            <a:ext cx="10892790" cy="521970"/>
          </a:xfrm>
          <a:prstGeom prst="rect">
            <a:avLst/>
          </a:prstGeom>
          <a:noFill/>
          <a:ln w="9525">
            <a:noFill/>
          </a:ln>
        </p:spPr>
        <p:txBody>
          <a:bodyPr wrap="square">
            <a:spAutoFit/>
          </a:bodyPr>
          <a:lstStyle/>
          <a:p>
            <a:pPr indent="0" algn="l"/>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3. </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为了研究</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阻力对物体运动的影响</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同学们做了如图所示的实验</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zh-CN" altLang="en-US" sz="2800">
              <a:latin typeface="Times New Roman" panose="02020603050405020304" pitchFamily="18" charset="0"/>
              <a:ea typeface="微软雅黑" panose="020B0503020204020204" charset="-122"/>
              <a:cs typeface="Times New Roman" panose="02020603050405020304" pitchFamily="18" charset="0"/>
            </a:endParaRPr>
          </a:p>
        </p:txBody>
      </p:sp>
      <p:sp>
        <p:nvSpPr>
          <p:cNvPr id="8" name="文本框 7"/>
          <p:cNvSpPr txBox="1"/>
          <p:nvPr/>
        </p:nvSpPr>
        <p:spPr>
          <a:xfrm>
            <a:off x="575945" y="2701290"/>
            <a:ext cx="10765790" cy="2889885"/>
          </a:xfrm>
          <a:prstGeom prst="rect">
            <a:avLst/>
          </a:prstGeom>
          <a:noFill/>
          <a:ln w="9525">
            <a:noFill/>
          </a:ln>
        </p:spPr>
        <p:txBody>
          <a:bodyPr wrap="square">
            <a:spAutoFit/>
          </a:bodyPr>
          <a:lstStyle/>
          <a:p>
            <a:pPr indent="0" algn="l">
              <a:lnSpc>
                <a:spcPct val="130000"/>
              </a:lnSpc>
            </a:pP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(1)</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在实验中应让同一小车从同一斜面的</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en-US" alt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由静止开始滑下</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目的是</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en-US" alt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 </a:t>
            </a:r>
          </a:p>
          <a:p>
            <a:pPr indent="0" algn="l">
              <a:lnSpc>
                <a:spcPct val="130000"/>
              </a:lnSpc>
            </a:pP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(2)</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实验表明</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表面越光滑</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小车运动的距离越</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en-US" alt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选填</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远</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或</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近</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这说明小车受到的阻力越小</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速度减小得越</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en-US" alt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选填</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快</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或</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慢</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 </a:t>
            </a:r>
          </a:p>
          <a:p>
            <a:pPr indent="0" algn="l">
              <a:lnSpc>
                <a:spcPct val="130000"/>
              </a:lnSpc>
            </a:pP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(3)</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进而推理得出</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如果运动物体不受力</a:t>
            </a:r>
            <a:r>
              <a:rPr lang="en-US"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它将</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en-US" alt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zh-CN" sz="2800" b="0" u="sng">
                <a:solidFill>
                  <a:srgbClr val="FF00FF"/>
                </a:solidFill>
                <a:uFill>
                  <a:solidFill>
                    <a:srgbClr val="000000"/>
                  </a:solidFill>
                </a:uFill>
                <a:latin typeface="Times New Roman" panose="02020603050405020304" pitchFamily="18" charset="0"/>
                <a:ea typeface="微软雅黑" panose="020B0503020204020204" charset="-122"/>
                <a:cs typeface="Times New Roman" panose="02020603050405020304" pitchFamily="18" charset="0"/>
              </a:rPr>
              <a:t>　</a:t>
            </a:r>
            <a:r>
              <a:rPr lang="zh-CN" sz="2800" b="0">
                <a:solidFill>
                  <a:srgbClr val="000000"/>
                </a:solidFill>
                <a:latin typeface="Times New Roman" panose="02020603050405020304" pitchFamily="18" charset="0"/>
                <a:ea typeface="微软雅黑" panose="020B0503020204020204" charset="-122"/>
                <a:cs typeface="Times New Roman" panose="02020603050405020304" pitchFamily="18" charset="0"/>
              </a:rPr>
              <a:t>。</a:t>
            </a:r>
            <a:endParaRPr lang="zh-CN" altLang="en-US" sz="2800">
              <a:latin typeface="Times New Roman" panose="02020603050405020304" pitchFamily="18" charset="0"/>
              <a:ea typeface="微软雅黑" panose="020B0503020204020204" charset="-122"/>
              <a:cs typeface="Times New Roman" panose="02020603050405020304" pitchFamily="18" charset="0"/>
            </a:endParaRPr>
          </a:p>
        </p:txBody>
      </p:sp>
      <p:pic>
        <p:nvPicPr>
          <p:cNvPr id="9" name="image132.jpeg"/>
          <p:cNvPicPr>
            <a:picLocks noChangeAspect="1"/>
          </p:cNvPicPr>
          <p:nvPr/>
        </p:nvPicPr>
        <p:blipFill>
          <a:blip r:embed="rId2"/>
          <a:stretch>
            <a:fillRect/>
          </a:stretch>
        </p:blipFill>
        <p:spPr>
          <a:xfrm>
            <a:off x="2018030" y="1833245"/>
            <a:ext cx="8262620" cy="941070"/>
          </a:xfrm>
          <a:prstGeom prst="rect">
            <a:avLst/>
          </a:prstGeom>
        </p:spPr>
      </p:pic>
      <p:sp>
        <p:nvSpPr>
          <p:cNvPr id="10" name="文本框 9"/>
          <p:cNvSpPr txBox="1"/>
          <p:nvPr/>
        </p:nvSpPr>
        <p:spPr>
          <a:xfrm>
            <a:off x="6931660" y="2793365"/>
            <a:ext cx="1605280" cy="521970"/>
          </a:xfrm>
          <a:prstGeom prst="rect">
            <a:avLst/>
          </a:prstGeom>
          <a:noFill/>
        </p:spPr>
        <p:txBody>
          <a:bodyPr wrap="none" rtlCol="0">
            <a:spAutoFit/>
          </a:bodyPr>
          <a:lstStyle/>
          <a:p>
            <a:pPr algn="l"/>
            <a:r>
              <a:rPr lang="zh-CN"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rPr>
              <a:t>同一高度</a:t>
            </a:r>
            <a:endParaRPr lang="zh-CN" altLang="en-US"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endParaRPr>
          </a:p>
        </p:txBody>
      </p:sp>
      <p:sp>
        <p:nvSpPr>
          <p:cNvPr id="11" name="文本框 10"/>
          <p:cNvSpPr txBox="1"/>
          <p:nvPr/>
        </p:nvSpPr>
        <p:spPr>
          <a:xfrm>
            <a:off x="1750060" y="3364865"/>
            <a:ext cx="5516880" cy="521970"/>
          </a:xfrm>
          <a:prstGeom prst="rect">
            <a:avLst/>
          </a:prstGeom>
          <a:noFill/>
        </p:spPr>
        <p:txBody>
          <a:bodyPr wrap="none" rtlCol="0">
            <a:spAutoFit/>
          </a:bodyPr>
          <a:lstStyle/>
          <a:p>
            <a:pPr algn="l"/>
            <a:r>
              <a:rPr lang="zh-CN"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rPr>
              <a:t>使小车到达水平面时的初速度相同</a:t>
            </a:r>
            <a:endParaRPr lang="zh-CN" altLang="en-US"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endParaRPr>
          </a:p>
        </p:txBody>
      </p:sp>
      <p:sp>
        <p:nvSpPr>
          <p:cNvPr id="12" name="文本框 11"/>
          <p:cNvSpPr txBox="1"/>
          <p:nvPr/>
        </p:nvSpPr>
        <p:spPr>
          <a:xfrm>
            <a:off x="7663815" y="3892550"/>
            <a:ext cx="538480" cy="521970"/>
          </a:xfrm>
          <a:prstGeom prst="rect">
            <a:avLst/>
          </a:prstGeom>
          <a:noFill/>
        </p:spPr>
        <p:txBody>
          <a:bodyPr wrap="none" rtlCol="0">
            <a:spAutoFit/>
          </a:bodyPr>
          <a:lstStyle/>
          <a:p>
            <a:pPr algn="l"/>
            <a:r>
              <a:rPr lang="zh-CN"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rPr>
              <a:t>远</a:t>
            </a:r>
            <a:endParaRPr lang="zh-CN" altLang="en-US"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endParaRPr>
          </a:p>
        </p:txBody>
      </p:sp>
      <p:sp>
        <p:nvSpPr>
          <p:cNvPr id="13" name="文本框 12"/>
          <p:cNvSpPr txBox="1"/>
          <p:nvPr/>
        </p:nvSpPr>
        <p:spPr>
          <a:xfrm>
            <a:off x="7302500" y="4414520"/>
            <a:ext cx="538480" cy="521970"/>
          </a:xfrm>
          <a:prstGeom prst="rect">
            <a:avLst/>
          </a:prstGeom>
          <a:noFill/>
        </p:spPr>
        <p:txBody>
          <a:bodyPr wrap="none" rtlCol="0">
            <a:spAutoFit/>
          </a:bodyPr>
          <a:lstStyle/>
          <a:p>
            <a:pPr algn="l"/>
            <a:r>
              <a:rPr lang="zh-CN"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rPr>
              <a:t>慢</a:t>
            </a:r>
            <a:endParaRPr lang="zh-CN" altLang="en-US"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endParaRPr>
          </a:p>
        </p:txBody>
      </p:sp>
      <p:sp>
        <p:nvSpPr>
          <p:cNvPr id="14" name="文本框 13"/>
          <p:cNvSpPr txBox="1"/>
          <p:nvPr/>
        </p:nvSpPr>
        <p:spPr>
          <a:xfrm>
            <a:off x="7507605" y="4936490"/>
            <a:ext cx="3027680" cy="521970"/>
          </a:xfrm>
          <a:prstGeom prst="rect">
            <a:avLst/>
          </a:prstGeom>
          <a:noFill/>
        </p:spPr>
        <p:txBody>
          <a:bodyPr wrap="none" rtlCol="0">
            <a:spAutoFit/>
          </a:bodyPr>
          <a:lstStyle/>
          <a:p>
            <a:pPr algn="l"/>
            <a:r>
              <a:rPr lang="zh-CN"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rPr>
              <a:t>保持匀速直线运动</a:t>
            </a:r>
            <a:endParaRPr lang="zh-CN" altLang="en-US" sz="2800">
              <a:solidFill>
                <a:srgbClr val="FF0000"/>
              </a:solidFill>
              <a:uFill>
                <a:solidFill>
                  <a:srgbClr val="000000"/>
                </a:solidFill>
              </a:uFill>
              <a:latin typeface="微软雅黑" panose="020B0503020204020204" charset="-122"/>
              <a:ea typeface="微软雅黑" panose="020B0503020204020204" charset="-122"/>
              <a:cs typeface="微软雅黑" panose="020B0503020204020204" charset="-122"/>
              <a:sym typeface="+mn-ea"/>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randombar(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randombar(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P spid="1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910205" y="2014220"/>
            <a:ext cx="2603500" cy="1056705"/>
          </a:xfrm>
          <a:prstGeom prst="roundRect">
            <a:avLst/>
          </a:prstGeom>
          <a:noFill/>
          <a:ln>
            <a:solidFill>
              <a:srgbClr val="036EB8"/>
            </a:solidFill>
          </a:ln>
        </p:spPr>
        <p:txBody>
          <a:bodyPr wrap="square" rtlCol="0">
            <a:spAutoFit/>
          </a:bodyPr>
          <a:lstStyle/>
          <a:p>
            <a:pPr algn="ctr"/>
            <a:r>
              <a:rPr lang="en-US" altLang="zh-CN" sz="2800" dirty="0">
                <a:latin typeface="微软雅黑" panose="020B0503020204020204" charset="-122"/>
                <a:ea typeface="微软雅黑" panose="020B0503020204020204" charset="-122"/>
                <a:sym typeface="+mn-ea"/>
              </a:rPr>
              <a:t> </a:t>
            </a:r>
            <a:r>
              <a:rPr lang="zh-CN" altLang="en-US" sz="2800" dirty="0">
                <a:latin typeface="微软雅黑" panose="020B0503020204020204" charset="-122"/>
                <a:ea typeface="微软雅黑" panose="020B0503020204020204" charset="-122"/>
                <a:sym typeface="+mn-ea"/>
              </a:rPr>
              <a:t>阻力对物体运动的影响</a:t>
            </a:r>
          </a:p>
        </p:txBody>
      </p:sp>
      <p:sp>
        <p:nvSpPr>
          <p:cNvPr id="25" name="文本框 24"/>
          <p:cNvSpPr txBox="1"/>
          <p:nvPr/>
        </p:nvSpPr>
        <p:spPr>
          <a:xfrm>
            <a:off x="6751320" y="2181860"/>
            <a:ext cx="2832735" cy="521970"/>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实验步骤及现象</a:t>
            </a:r>
          </a:p>
        </p:txBody>
      </p:sp>
      <p:sp>
        <p:nvSpPr>
          <p:cNvPr id="2" name="圆角矩形 1"/>
          <p:cNvSpPr/>
          <p:nvPr/>
        </p:nvSpPr>
        <p:spPr>
          <a:xfrm>
            <a:off x="956310" y="1979930"/>
            <a:ext cx="716280" cy="3569335"/>
          </a:xfrm>
          <a:prstGeom prst="roundRect">
            <a:avLst/>
          </a:prstGeom>
          <a:solidFill>
            <a:srgbClr val="036EB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600"/>
              <a:t>牛顿第一定律</a:t>
            </a:r>
          </a:p>
        </p:txBody>
      </p:sp>
      <p:sp>
        <p:nvSpPr>
          <p:cNvPr id="14" name="左大括号 13"/>
          <p:cNvSpPr/>
          <p:nvPr/>
        </p:nvSpPr>
        <p:spPr>
          <a:xfrm>
            <a:off x="1985645" y="2442845"/>
            <a:ext cx="906145" cy="2644140"/>
          </a:xfrm>
          <a:prstGeom prst="leftBrace">
            <a:avLst/>
          </a:prstGeom>
          <a:ln w="28575">
            <a:solidFill>
              <a:srgbClr val="036EB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左大括号 7"/>
          <p:cNvSpPr/>
          <p:nvPr/>
        </p:nvSpPr>
        <p:spPr>
          <a:xfrm>
            <a:off x="5785485" y="1658620"/>
            <a:ext cx="876935" cy="1568450"/>
          </a:xfrm>
          <a:prstGeom prst="leftBrace">
            <a:avLst/>
          </a:prstGeom>
          <a:noFill/>
          <a:ln w="28575">
            <a:solidFill>
              <a:srgbClr val="036EB8"/>
            </a:solidFill>
          </a:ln>
          <a:extLst>
            <a:ext uri="{909E8E84-426E-40DD-AFC4-6F175D3DCCD1}">
              <a14:hiddenFill xmlns:a14="http://schemas.microsoft.com/office/drawing/2010/main">
                <a:solidFill>
                  <a:srgbClr val="BDD7EE"/>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r>
              <a:rPr lang="en-US" altLang="zh-CN"/>
              <a:t>                                         </a:t>
            </a:r>
          </a:p>
        </p:txBody>
      </p:sp>
      <p:sp>
        <p:nvSpPr>
          <p:cNvPr id="3" name="文本框 2"/>
          <p:cNvSpPr txBox="1"/>
          <p:nvPr/>
        </p:nvSpPr>
        <p:spPr>
          <a:xfrm>
            <a:off x="3042920" y="4747260"/>
            <a:ext cx="2486660" cy="625094"/>
          </a:xfrm>
          <a:prstGeom prst="roundRect">
            <a:avLst/>
          </a:prstGeom>
          <a:noFill/>
          <a:ln>
            <a:solidFill>
              <a:srgbClr val="036EB8"/>
            </a:solidFill>
          </a:ln>
        </p:spPr>
        <p:txBody>
          <a:bodyPr wrap="square" rtlCol="0">
            <a:spAutoFit/>
          </a:bodyPr>
          <a:lstStyle/>
          <a:p>
            <a:pPr algn="ctr"/>
            <a:r>
              <a:rPr lang="zh-CN" altLang="en-US" sz="2800" dirty="0">
                <a:latin typeface="微软雅黑" panose="020B0503020204020204" charset="-122"/>
                <a:ea typeface="微软雅黑" panose="020B0503020204020204" charset="-122"/>
                <a:sym typeface="+mn-ea"/>
              </a:rPr>
              <a:t>牛顿第一定律</a:t>
            </a:r>
          </a:p>
        </p:txBody>
      </p:sp>
      <p:sp>
        <p:nvSpPr>
          <p:cNvPr id="6" name="左大括号 5"/>
          <p:cNvSpPr/>
          <p:nvPr/>
        </p:nvSpPr>
        <p:spPr>
          <a:xfrm>
            <a:off x="5785485" y="4440555"/>
            <a:ext cx="806450" cy="1238885"/>
          </a:xfrm>
          <a:prstGeom prst="leftBrace">
            <a:avLst/>
          </a:prstGeom>
          <a:noFill/>
          <a:ln w="28575">
            <a:solidFill>
              <a:srgbClr val="036EB8"/>
            </a:solidFill>
          </a:ln>
          <a:extLst>
            <a:ext uri="{909E8E84-426E-40DD-AFC4-6F175D3DCCD1}">
              <a14:hiddenFill xmlns:a14="http://schemas.microsoft.com/office/drawing/2010/main">
                <a:solidFill>
                  <a:srgbClr val="BDD7EE"/>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 name="文本框 3"/>
          <p:cNvSpPr txBox="1"/>
          <p:nvPr/>
        </p:nvSpPr>
        <p:spPr>
          <a:xfrm>
            <a:off x="6751320" y="2924810"/>
            <a:ext cx="1983105" cy="521970"/>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实验结论</a:t>
            </a:r>
          </a:p>
        </p:txBody>
      </p:sp>
      <p:sp>
        <p:nvSpPr>
          <p:cNvPr id="7" name="文本框 6"/>
          <p:cNvSpPr txBox="1"/>
          <p:nvPr/>
        </p:nvSpPr>
        <p:spPr>
          <a:xfrm>
            <a:off x="6760210" y="4173855"/>
            <a:ext cx="1022350" cy="521970"/>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内容</a:t>
            </a:r>
          </a:p>
        </p:txBody>
      </p:sp>
      <p:sp>
        <p:nvSpPr>
          <p:cNvPr id="11" name="文本框 10"/>
          <p:cNvSpPr txBox="1"/>
          <p:nvPr/>
        </p:nvSpPr>
        <p:spPr>
          <a:xfrm>
            <a:off x="6760210" y="5374640"/>
            <a:ext cx="3510280" cy="521970"/>
          </a:xfrm>
          <a:prstGeom prst="rect">
            <a:avLst/>
          </a:prstGeom>
          <a:noFill/>
          <a:ln>
            <a:solidFill>
              <a:srgbClr val="036EB8"/>
            </a:solidFill>
          </a:ln>
        </p:spPr>
        <p:txBody>
          <a:bodyPr wrap="square" rtlCol="0">
            <a:spAutoFit/>
          </a:bodyPr>
          <a:lstStyle/>
          <a:p>
            <a:pPr lvl="0" algn="l">
              <a:buClrTx/>
              <a:buSzTx/>
              <a:buFontTx/>
            </a:pPr>
            <a:r>
              <a:rPr lang="zh-CN" altLang="en-US" sz="2800" dirty="0">
                <a:latin typeface="微软雅黑" panose="020B0503020204020204" charset="-122"/>
                <a:ea typeface="微软雅黑" panose="020B0503020204020204" charset="-122"/>
                <a:sym typeface="+mn-ea"/>
              </a:rPr>
              <a:t>物理学基本定律之一</a:t>
            </a:r>
          </a:p>
        </p:txBody>
      </p:sp>
      <p:sp>
        <p:nvSpPr>
          <p:cNvPr id="10" name="文本框 9"/>
          <p:cNvSpPr txBox="1"/>
          <p:nvPr/>
        </p:nvSpPr>
        <p:spPr>
          <a:xfrm>
            <a:off x="6751320" y="1346835"/>
            <a:ext cx="4333240" cy="521970"/>
          </a:xfrm>
          <a:prstGeom prst="rect">
            <a:avLst/>
          </a:prstGeom>
          <a:noFill/>
          <a:ln>
            <a:solidFill>
              <a:srgbClr val="036EB8"/>
            </a:solidFill>
          </a:ln>
        </p:spPr>
        <p:txBody>
          <a:bodyPr wrap="square" rtlCol="0">
            <a:spAutoFit/>
          </a:bodyPr>
          <a:lstStyle/>
          <a:p>
            <a:pPr lvl="0" algn="l">
              <a:buClrTx/>
              <a:buSzTx/>
              <a:buFontTx/>
            </a:pPr>
            <a:r>
              <a:rPr lang="zh-CN" sz="2800" dirty="0">
                <a:latin typeface="微软雅黑" panose="020B0503020204020204" charset="-122"/>
                <a:ea typeface="微软雅黑" panose="020B0503020204020204" charset="-122"/>
                <a:sym typeface="+mn-ea"/>
              </a:rPr>
              <a:t>关于力与运动关系的猜想</a:t>
            </a:r>
          </a:p>
        </p:txBody>
      </p:sp>
    </p:spTree>
    <p:custDataLst>
      <p:tags r:id="rId1"/>
    </p:custData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randombar(horizontal)">
                                      <p:cBhvr>
                                        <p:cTn id="15" dur="500"/>
                                        <p:tgtEl>
                                          <p:spTgt spid="10"/>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randombar(horizontal)">
                                      <p:cBhvr>
                                        <p:cTn id="19" dur="500"/>
                                        <p:tgtEl>
                                          <p:spTgt spid="25"/>
                                        </p:tgtEl>
                                      </p:cBhvr>
                                    </p:animEffect>
                                  </p:childTnLst>
                                </p:cTn>
                              </p:par>
                            </p:childTnLst>
                          </p:cTn>
                        </p:par>
                        <p:par>
                          <p:cTn id="20" fill="hold">
                            <p:stCondLst>
                              <p:cond delay="2000"/>
                            </p:stCondLst>
                            <p:childTnLst>
                              <p:par>
                                <p:cTn id="21" presetID="14" presetClass="entr" presetSubtype="1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wipe(left)">
                                      <p:cBhvr>
                                        <p:cTn id="28" dur="500"/>
                                        <p:tgtEl>
                                          <p:spTgt spid="3"/>
                                        </p:tgtEl>
                                      </p:cBhvr>
                                    </p:animEffect>
                                  </p:childTnLst>
                                </p:cTn>
                              </p:par>
                            </p:childTnLst>
                          </p:cTn>
                        </p:par>
                        <p:par>
                          <p:cTn id="29" fill="hold">
                            <p:stCondLst>
                              <p:cond delay="500"/>
                            </p:stCondLst>
                            <p:childTnLst>
                              <p:par>
                                <p:cTn id="30" presetID="22" presetClass="entr" presetSubtype="8"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wipe(left)">
                                      <p:cBhvr>
                                        <p:cTn id="32" dur="500"/>
                                        <p:tgtEl>
                                          <p:spTgt spid="6"/>
                                        </p:tgtEl>
                                      </p:cBhvr>
                                    </p:animEffect>
                                  </p:childTnLst>
                                </p:cTn>
                              </p:par>
                            </p:childTnLst>
                          </p:cTn>
                        </p:par>
                        <p:par>
                          <p:cTn id="33" fill="hold">
                            <p:stCondLst>
                              <p:cond delay="1000"/>
                            </p:stCondLst>
                            <p:childTnLst>
                              <p:par>
                                <p:cTn id="34" presetID="22" presetClass="entr" presetSubtype="8"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500"/>
                                        <p:tgtEl>
                                          <p:spTgt spid="7"/>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25" grpId="0" bldLvl="0" animBg="1"/>
      <p:bldP spid="8" grpId="0" bldLvl="0" animBg="1"/>
      <p:bldP spid="3" grpId="0" bldLvl="0" animBg="1"/>
      <p:bldP spid="6" grpId="0" bldLvl="0" animBg="1"/>
      <p:bldP spid="4" grpId="0" bldLvl="0" animBg="1"/>
      <p:bldP spid="7" grpId="0" bldLvl="0" animBg="1"/>
      <p:bldP spid="11" grpId="0" bldLvl="0" animBg="1"/>
      <p:bldP spid="10" grpId="0" bldLvl="0" animBg="1"/>
    </p:bldLst>
  </p:timing>
</p:sld>
</file>

<file path=ppt/tags/tag1.xml><?xml version="1.0" encoding="utf-8"?>
<p:tagLst xmlns:a="http://schemas.openxmlformats.org/drawingml/2006/main" xmlns:r="http://schemas.openxmlformats.org/officeDocument/2006/relationships" xmlns:p="http://schemas.openxmlformats.org/presentationml/2006/main">
  <p:tag name="RESOURCE_RECORD_KEY" val="{&quot;10&quot;:[21601225,21583709,4523953],&quot;19&quot;:[20345054],&quot;65&quot;:[20205081]}"/>
</p:tagLst>
</file>

<file path=ppt/tags/tag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ags/tag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1601225],&quot;65&quot;:[20205081]}"/>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9&quot;:[20345054],&quot;65&quot;:[20205081]}"/>
</p:tagLst>
</file>

<file path=ppt/tags/tag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7.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8.xml><?xml version="1.0" encoding="utf-8"?>
<p:tagLst xmlns:a="http://schemas.openxmlformats.org/drawingml/2006/main" xmlns:r="http://schemas.openxmlformats.org/officeDocument/2006/relationships" xmlns:p="http://schemas.openxmlformats.org/presentationml/2006/main">
  <p:tag name="KSO_WM_DIAGRAM_VIRTUALLY_FRAME" val="{&quot;height&quot;:300.85,&quot;left&quot;:55.320078740157484,&quot;top&quot;:189.65,&quot;width&quot;:791.0799212598425}"/>
</p:tagLst>
</file>

<file path=ppt/tags/tag1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21583709],&quot;65&quot;:[20205081]}"/>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4.xml><?xml version="1.0" encoding="utf-8"?>
<p:tagLst xmlns:a="http://schemas.openxmlformats.org/drawingml/2006/main" xmlns:r="http://schemas.openxmlformats.org/officeDocument/2006/relationships" xmlns:p="http://schemas.openxmlformats.org/presentationml/2006/main">
  <p:tag name="TABLE_ENDDRAG_ORIGIN_RECT" val="512*227"/>
  <p:tag name="TABLE_ENDDRAG_RECT" val="22*229*512*227"/>
</p:tagLst>
</file>

<file path=ppt/tags/tag2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 name="RESOURCE_RECORD_KEY" val="{&quot;10&quot;:[4523953],&quot;65&quot;:[20205081]}"/>
</p:tagLst>
</file>

<file path=ppt/tags/tag28.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2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0.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2.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4.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ags/tag3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20205081"/>
</p:tagLst>
</file>

<file path=ppt/theme/theme1.xml><?xml version="1.0" encoding="utf-8"?>
<a:theme xmlns:a="http://schemas.openxmlformats.org/drawingml/2006/main" name="木牍原创课件-封面">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木牍原创课件-目录">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Arial"/>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木牍原创课件-内文">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字体">
      <a:majorFont>
        <a:latin typeface="Arial"/>
        <a:ea typeface="微软雅黑"/>
        <a:cs typeface=""/>
      </a:majorFont>
      <a:minorFont>
        <a:latin typeface="Times New Roman"/>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1422</Words>
  <Application>Microsoft Office PowerPoint</Application>
  <PresentationFormat>宽屏</PresentationFormat>
  <Paragraphs>123</Paragraphs>
  <Slides>23</Slides>
  <Notes>0</Notes>
  <HiddenSlides>0</HiddenSlides>
  <MMClips>2</MMClips>
  <ScaleCrop>false</ScaleCrop>
  <HeadingPairs>
    <vt:vector size="6" baseType="variant">
      <vt:variant>
        <vt:lpstr>已用的字体</vt:lpstr>
      </vt:variant>
      <vt:variant>
        <vt:i4>6</vt:i4>
      </vt:variant>
      <vt:variant>
        <vt:lpstr>主题</vt:lpstr>
      </vt:variant>
      <vt:variant>
        <vt:i4>3</vt:i4>
      </vt:variant>
      <vt:variant>
        <vt:lpstr>幻灯片标题</vt:lpstr>
      </vt:variant>
      <vt:variant>
        <vt:i4>23</vt:i4>
      </vt:variant>
    </vt:vector>
  </HeadingPairs>
  <TitlesOfParts>
    <vt:vector size="32" baseType="lpstr">
      <vt:lpstr>Calibri</vt:lpstr>
      <vt:lpstr>Cambria Math</vt:lpstr>
      <vt:lpstr>微软雅黑</vt:lpstr>
      <vt:lpstr>Times New Roman</vt:lpstr>
      <vt:lpstr>Arial</vt:lpstr>
      <vt:lpstr>宋体</vt:lpstr>
      <vt:lpstr>木牍原创课件-封面</vt:lpstr>
      <vt:lpstr>木牍原创课件-目录</vt:lpstr>
      <vt:lpstr>木牍原创课件-内文</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Administrator</cp:lastModifiedBy>
  <cp:revision>1</cp:revision>
  <dcterms:created xsi:type="dcterms:W3CDTF">2019-06-19T02:08:00Z</dcterms:created>
  <dcterms:modified xsi:type="dcterms:W3CDTF">2025-03-12T13:09:38Z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2052-12.1.0.19770</vt:lpwstr>
  </property>
  <property fmtid="{D5CDD505-2E9C-101B-9397-08002B2CF9AE}" pid="3" name="ICV">
    <vt:lpwstr>BDCA6CC7CC9A40ECAF8CDAC1377E0517_11</vt:lpwstr>
  </property>
</Properties>
</file>