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2"/>
  </p:notesMasterIdLst>
  <p:handoutMasterIdLst>
    <p:handoutMasterId r:id="rId23"/>
  </p:handoutMasterIdLst>
  <p:sldIdLst>
    <p:sldId id="509" r:id="rId3"/>
    <p:sldId id="256" r:id="rId4"/>
    <p:sldId id="300" r:id="rId5"/>
    <p:sldId id="596" r:id="rId6"/>
    <p:sldId id="597" r:id="rId7"/>
    <p:sldId id="595" r:id="rId8"/>
    <p:sldId id="598" r:id="rId9"/>
    <p:sldId id="600" r:id="rId10"/>
    <p:sldId id="599" r:id="rId11"/>
    <p:sldId id="601" r:id="rId12"/>
    <p:sldId id="448" r:id="rId13"/>
    <p:sldId id="602" r:id="rId14"/>
    <p:sldId id="603" r:id="rId15"/>
    <p:sldId id="605" r:id="rId16"/>
    <p:sldId id="604" r:id="rId17"/>
    <p:sldId id="606" r:id="rId18"/>
    <p:sldId id="260" r:id="rId19"/>
    <p:sldId id="503" r:id="rId20"/>
    <p:sldId id="276" r:id="rId21"/>
  </p:sldIdLst>
  <p:sldSz cx="12188825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970E"/>
    <a:srgbClr val="036EB8"/>
    <a:srgbClr val="BDD7EE"/>
    <a:srgbClr val="F53009"/>
    <a:srgbClr val="00A0E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GI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5.jpe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426369" y="1516144"/>
            <a:ext cx="5337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kern="10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22.3  </a:t>
            </a:r>
            <a:r>
              <a:rPr lang="zh-CN" sz="60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太阳能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950" y="130810"/>
            <a:ext cx="3871595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第二十二章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656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太阳是人类能源的宝库</a:t>
            </a:r>
            <a:endParaRPr 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58180" y="2221865"/>
            <a:ext cx="5779135" cy="39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4"/>
          <p:cNvSpPr txBox="1"/>
          <p:nvPr/>
        </p:nvSpPr>
        <p:spPr>
          <a:xfrm>
            <a:off x="882650" y="1962150"/>
            <a:ext cx="474535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太阳向外辐射的能量中，只有约二十亿分之一传递到地球。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3815715"/>
            <a:ext cx="4745355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太阳光已经照耀了我们的地球近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50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亿年，地球在这近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50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亿年中积累的太阳能是我们今天所用大部分能量的源泉。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656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太阳是人类能源的宝库</a:t>
            </a:r>
            <a:endParaRPr 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2650" y="1811655"/>
            <a:ext cx="31134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化石能源的形成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334900" y="205012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74213" y="2679117"/>
            <a:ext cx="3256056" cy="3162528"/>
            <a:chOff x="839243" y="1820118"/>
            <a:chExt cx="3256056" cy="3162528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DEB"/>
                </a:clrFrom>
                <a:clrTo>
                  <a:srgbClr val="FFFDE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9243" y="1820118"/>
              <a:ext cx="2990450" cy="3162528"/>
            </a:xfrm>
            <a:prstGeom prst="rect">
              <a:avLst/>
            </a:prstGeom>
          </p:spPr>
        </p:pic>
        <p:sp>
          <p:nvSpPr>
            <p:cNvPr id="33" name="文本框 18"/>
            <p:cNvSpPr txBox="1"/>
            <p:nvPr/>
          </p:nvSpPr>
          <p:spPr>
            <a:xfrm>
              <a:off x="1085243" y="1820118"/>
              <a:ext cx="79867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海洋</a:t>
              </a:r>
            </a:p>
          </p:txBody>
        </p:sp>
        <p:sp>
          <p:nvSpPr>
            <p:cNvPr id="34" name="文本框 22"/>
            <p:cNvSpPr txBox="1"/>
            <p:nvPr/>
          </p:nvSpPr>
          <p:spPr>
            <a:xfrm>
              <a:off x="1926137" y="1820118"/>
              <a:ext cx="2169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微小的海洋生物</a:t>
              </a:r>
            </a:p>
          </p:txBody>
        </p:sp>
        <p:sp>
          <p:nvSpPr>
            <p:cNvPr id="35" name="文本框 24"/>
            <p:cNvSpPr txBox="1"/>
            <p:nvPr/>
          </p:nvSpPr>
          <p:spPr>
            <a:xfrm>
              <a:off x="3010718" y="2972582"/>
              <a:ext cx="10845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早期沉</a:t>
              </a:r>
              <a:endPara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积岩</a:t>
              </a:r>
            </a:p>
          </p:txBody>
        </p:sp>
        <p:sp>
          <p:nvSpPr>
            <p:cNvPr id="36" name="文本框 26"/>
            <p:cNvSpPr txBox="1"/>
            <p:nvPr/>
          </p:nvSpPr>
          <p:spPr>
            <a:xfrm>
              <a:off x="3010718" y="4076279"/>
              <a:ext cx="7986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岩石</a:t>
              </a:r>
            </a:p>
          </p:txBody>
        </p:sp>
      </p:grpSp>
      <p:cxnSp>
        <p:nvCxnSpPr>
          <p:cNvPr id="18" name="直接箭头连接符 17"/>
          <p:cNvCxnSpPr/>
          <p:nvPr/>
        </p:nvCxnSpPr>
        <p:spPr>
          <a:xfrm>
            <a:off x="7565346" y="4666169"/>
            <a:ext cx="921150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5"/>
          <p:cNvSpPr txBox="1"/>
          <p:nvPr/>
        </p:nvSpPr>
        <p:spPr>
          <a:xfrm>
            <a:off x="4386835" y="603767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石油、天然气的形成</a:t>
            </a:r>
          </a:p>
        </p:txBody>
      </p:sp>
      <p:cxnSp>
        <p:nvCxnSpPr>
          <p:cNvPr id="20" name="直接箭头连接符 19"/>
          <p:cNvCxnSpPr/>
          <p:nvPr/>
        </p:nvCxnSpPr>
        <p:spPr>
          <a:xfrm>
            <a:off x="3516905" y="4666169"/>
            <a:ext cx="921150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4462630" y="2460623"/>
            <a:ext cx="3166176" cy="3381023"/>
            <a:chOff x="4617988" y="1748181"/>
            <a:chExt cx="3166176" cy="3381023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DEB"/>
                </a:clrFrom>
                <a:clrTo>
                  <a:srgbClr val="FFFDE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17988" y="1966675"/>
              <a:ext cx="2990451" cy="3162529"/>
            </a:xfrm>
            <a:prstGeom prst="rect">
              <a:avLst/>
            </a:prstGeom>
          </p:spPr>
        </p:pic>
        <p:sp>
          <p:nvSpPr>
            <p:cNvPr id="29" name="文本框 33"/>
            <p:cNvSpPr txBox="1"/>
            <p:nvPr/>
          </p:nvSpPr>
          <p:spPr>
            <a:xfrm>
              <a:off x="4760848" y="1748181"/>
              <a:ext cx="10845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新层不</a:t>
              </a:r>
              <a:endPara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断形成</a:t>
              </a:r>
            </a:p>
          </p:txBody>
        </p:sp>
        <p:sp>
          <p:nvSpPr>
            <p:cNvPr id="30" name="文本框 34"/>
            <p:cNvSpPr txBox="1"/>
            <p:nvPr/>
          </p:nvSpPr>
          <p:spPr>
            <a:xfrm>
              <a:off x="6047788" y="1926312"/>
              <a:ext cx="15606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海洋生物被埋在岩层中</a:t>
              </a:r>
            </a:p>
          </p:txBody>
        </p:sp>
        <p:sp>
          <p:nvSpPr>
            <p:cNvPr id="22" name="文本框 35"/>
            <p:cNvSpPr txBox="1"/>
            <p:nvPr/>
          </p:nvSpPr>
          <p:spPr>
            <a:xfrm>
              <a:off x="6745419" y="2791675"/>
              <a:ext cx="103874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板块漂移的巨大压力使岩石隆起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600064" y="2792007"/>
            <a:ext cx="3071088" cy="3049003"/>
            <a:chOff x="8829387" y="2280254"/>
            <a:chExt cx="3071088" cy="3049003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DEB"/>
                </a:clrFrom>
                <a:clrTo>
                  <a:srgbClr val="FFFDE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829387" y="2280254"/>
              <a:ext cx="2883101" cy="3049003"/>
            </a:xfrm>
            <a:prstGeom prst="rect">
              <a:avLst/>
            </a:prstGeom>
          </p:spPr>
        </p:pic>
        <p:sp>
          <p:nvSpPr>
            <p:cNvPr id="27" name="文本框 36"/>
            <p:cNvSpPr txBox="1"/>
            <p:nvPr/>
          </p:nvSpPr>
          <p:spPr>
            <a:xfrm>
              <a:off x="10483432" y="2434143"/>
              <a:ext cx="13059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天然气层</a:t>
              </a:r>
            </a:p>
          </p:txBody>
        </p:sp>
        <p:sp>
          <p:nvSpPr>
            <p:cNvPr id="37" name="文本框 37"/>
            <p:cNvSpPr txBox="1"/>
            <p:nvPr/>
          </p:nvSpPr>
          <p:spPr>
            <a:xfrm>
              <a:off x="10897677" y="3273027"/>
              <a:ext cx="10027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石油层</a:t>
              </a:r>
            </a:p>
          </p:txBody>
        </p:sp>
      </p:grpSp>
      <p:sp>
        <p:nvSpPr>
          <p:cNvPr id="38" name="椭圆 37"/>
          <p:cNvSpPr/>
          <p:nvPr/>
        </p:nvSpPr>
        <p:spPr>
          <a:xfrm>
            <a:off x="10178415" y="2931795"/>
            <a:ext cx="1424305" cy="386715"/>
          </a:xfrm>
          <a:prstGeom prst="ellipse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10680419" y="3679713"/>
            <a:ext cx="1002798" cy="553998"/>
          </a:xfrm>
          <a:prstGeom prst="ellipse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656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太阳是人类能源的宝库</a:t>
            </a:r>
            <a:endParaRPr 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2650" y="1811655"/>
            <a:ext cx="31134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化石能源的形成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334900" y="205012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60" y="2304415"/>
            <a:ext cx="8066405" cy="42252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2754" y="4115288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煤的形成</a:t>
            </a:r>
          </a:p>
        </p:txBody>
      </p:sp>
      <p:sp>
        <p:nvSpPr>
          <p:cNvPr id="5" name="矩形 13"/>
          <p:cNvSpPr>
            <a:spLocks noChangeArrowheads="1"/>
          </p:cNvSpPr>
          <p:nvPr/>
        </p:nvSpPr>
        <p:spPr bwMode="auto">
          <a:xfrm>
            <a:off x="8240395" y="889635"/>
            <a:ext cx="3385185" cy="1529715"/>
          </a:xfrm>
          <a:prstGeom prst="rect">
            <a:avLst/>
          </a:prstGeom>
          <a:noFill/>
          <a:ln w="19050">
            <a:solidFill>
              <a:srgbClr val="036EB8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</a:rPr>
              <a:t>今天我们开采化石燃料，实际上是在开采上亿年前地球接收的太阳能。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112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能的利用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2650" y="1777365"/>
            <a:ext cx="5516880" cy="6076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直接利用太阳能的方式主要有两种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82650" y="2783205"/>
            <a:ext cx="4940935" cy="250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光热转化：</a:t>
            </a:r>
          </a:p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用集热器收集阳光中的能量来加热水等物质。</a:t>
            </a:r>
          </a:p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实现了把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太阳能转化为内能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3585" y="2385060"/>
            <a:ext cx="5895975" cy="3402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112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能的利用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2650" y="1777365"/>
            <a:ext cx="5516880" cy="6076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直接利用太阳能的方式主要有两种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82650" y="2783205"/>
            <a:ext cx="494093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光电转化：</a:t>
            </a:r>
          </a:p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太阳能电池可以将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太阳能转化为电能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 descr="&amp;pky9354472982_sjzg_VCG41N515896988&amp;"/>
          <p:cNvPicPr>
            <a:picLocks noChangeAspect="1"/>
          </p:cNvPicPr>
          <p:nvPr/>
        </p:nvPicPr>
        <p:blipFill>
          <a:blip r:embed="rId2"/>
          <a:srcRect t="35250" r="36505" b="12213"/>
          <a:stretch>
            <a:fillRect/>
          </a:stretch>
        </p:blipFill>
        <p:spPr>
          <a:xfrm>
            <a:off x="5823585" y="2783205"/>
            <a:ext cx="5370195" cy="3313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112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能的利用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实验22-1自制太阳能集热器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1015" y="2434590"/>
            <a:ext cx="6391910" cy="39103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2650" y="1741805"/>
            <a:ext cx="26212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自制太阳能集热器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112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能的利用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1900555"/>
            <a:ext cx="8822690" cy="6076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太阳能电池在航空、航天、交通、通信等领域中的应用 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8589"/>
          <a:stretch>
            <a:fillRect/>
          </a:stretch>
        </p:blipFill>
        <p:spPr>
          <a:xfrm>
            <a:off x="3994785" y="2992120"/>
            <a:ext cx="2891790" cy="22091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2992120"/>
            <a:ext cx="2991485" cy="22091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" name="图片 101"/>
          <p:cNvPicPr/>
          <p:nvPr/>
        </p:nvPicPr>
        <p:blipFill>
          <a:blip r:embed="rId7"/>
          <a:stretch>
            <a:fillRect/>
          </a:stretch>
        </p:blipFill>
        <p:spPr>
          <a:xfrm>
            <a:off x="7007225" y="2992120"/>
            <a:ext cx="4186555" cy="22085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2344420" y="3382010"/>
            <a:ext cx="638175" cy="1440709"/>
          </a:xfrm>
          <a:prstGeom prst="roundRect">
            <a:avLst/>
          </a:prstGeom>
          <a:solidFill>
            <a:srgbClr val="036EB8"/>
          </a:solidFill>
          <a:ln w="1905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</a:rPr>
              <a:t>太阳能</a:t>
            </a:r>
          </a:p>
        </p:txBody>
      </p:sp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4120515" y="2089785"/>
            <a:ext cx="1190625" cy="491490"/>
          </a:xfrm>
          <a:prstGeom prst="rect">
            <a:avLst/>
          </a:prstGeom>
          <a:solidFill>
            <a:schemeClr val="bg1"/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latin typeface="Times New Roman" panose="02020603050405020304" charset="0"/>
                <a:ea typeface="微软雅黑" panose="020B0503020204020204" pitchFamily="34" charset="-122"/>
              </a:rPr>
              <a:t>太阳</a:t>
            </a: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5897880" y="1544955"/>
            <a:ext cx="2217420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产生及结构</a:t>
            </a:r>
          </a:p>
        </p:txBody>
      </p:sp>
      <p:sp>
        <p:nvSpPr>
          <p:cNvPr id="9" name="左大括号 8"/>
          <p:cNvSpPr/>
          <p:nvPr/>
        </p:nvSpPr>
        <p:spPr>
          <a:xfrm>
            <a:off x="3223895" y="2348865"/>
            <a:ext cx="655320" cy="3081655"/>
          </a:xfrm>
          <a:prstGeom prst="leftBrace">
            <a:avLst>
              <a:gd name="adj1" fmla="val 15645"/>
              <a:gd name="adj2" fmla="val 49507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600" dirty="0"/>
          </a:p>
        </p:txBody>
      </p:sp>
      <p:sp>
        <p:nvSpPr>
          <p:cNvPr id="12" name="文本框 3"/>
          <p:cNvSpPr txBox="1">
            <a:spLocks noChangeArrowheads="1"/>
          </p:cNvSpPr>
          <p:nvPr/>
        </p:nvSpPr>
        <p:spPr bwMode="auto">
          <a:xfrm>
            <a:off x="4120515" y="3698875"/>
            <a:ext cx="2889885" cy="491490"/>
          </a:xfrm>
          <a:prstGeom prst="rect">
            <a:avLst/>
          </a:prstGeom>
          <a:solidFill>
            <a:schemeClr val="bg1"/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r>
              <a:rPr lang="zh-CN" altLang="en-US" sz="2600">
                <a:ea typeface="微软雅黑" panose="020B0503020204020204" pitchFamily="34" charset="-122"/>
              </a:rPr>
              <a:t>太阳是人类的宝库</a:t>
            </a:r>
          </a:p>
        </p:txBody>
      </p:sp>
      <p:sp>
        <p:nvSpPr>
          <p:cNvPr id="47" name="文本框 3"/>
          <p:cNvSpPr txBox="1">
            <a:spLocks noChangeArrowheads="1"/>
          </p:cNvSpPr>
          <p:nvPr/>
        </p:nvSpPr>
        <p:spPr bwMode="auto">
          <a:xfrm>
            <a:off x="4175760" y="5165090"/>
            <a:ext cx="2273935" cy="491490"/>
          </a:xfrm>
          <a:prstGeom prst="rect">
            <a:avLst/>
          </a:prstGeom>
          <a:solidFill>
            <a:schemeClr val="bg1"/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r>
              <a:rPr lang="zh-CN" altLang="en-US" sz="2600">
                <a:ea typeface="微软雅黑" panose="020B0503020204020204" pitchFamily="34" charset="-122"/>
              </a:rPr>
              <a:t>太阳能的利用</a:t>
            </a:r>
          </a:p>
        </p:txBody>
      </p:sp>
      <p:sp>
        <p:nvSpPr>
          <p:cNvPr id="13" name="文本框 3"/>
          <p:cNvSpPr txBox="1">
            <a:spLocks noChangeArrowheads="1"/>
          </p:cNvSpPr>
          <p:nvPr/>
        </p:nvSpPr>
        <p:spPr bwMode="auto">
          <a:xfrm>
            <a:off x="5892165" y="2494915"/>
            <a:ext cx="3045460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辐射方式：光和热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5503820" y="1779398"/>
            <a:ext cx="237723" cy="1123225"/>
          </a:xfrm>
          <a:prstGeom prst="leftBrace">
            <a:avLst>
              <a:gd name="adj1" fmla="val 11699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kumimoji="1" lang="zh-CN" altLang="en-US" sz="2600" dirty="0">
              <a:sym typeface="+mn-ea"/>
            </a:endParaRPr>
          </a:p>
        </p:txBody>
      </p:sp>
      <p:sp>
        <p:nvSpPr>
          <p:cNvPr id="21" name="文本框 3"/>
          <p:cNvSpPr txBox="1">
            <a:spLocks noChangeArrowheads="1"/>
          </p:cNvSpPr>
          <p:nvPr/>
        </p:nvSpPr>
        <p:spPr bwMode="auto">
          <a:xfrm>
            <a:off x="7579360" y="3288030"/>
            <a:ext cx="3075940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石油天然气的形成</a:t>
            </a:r>
          </a:p>
        </p:txBody>
      </p:sp>
      <p:sp>
        <p:nvSpPr>
          <p:cNvPr id="22" name="文本框 3"/>
          <p:cNvSpPr txBox="1">
            <a:spLocks noChangeArrowheads="1"/>
          </p:cNvSpPr>
          <p:nvPr/>
        </p:nvSpPr>
        <p:spPr bwMode="auto">
          <a:xfrm>
            <a:off x="7579360" y="4136390"/>
            <a:ext cx="1947545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煤的形成</a:t>
            </a:r>
          </a:p>
        </p:txBody>
      </p:sp>
      <p:sp>
        <p:nvSpPr>
          <p:cNvPr id="23" name="文本框 3"/>
          <p:cNvSpPr txBox="1">
            <a:spLocks noChangeArrowheads="1"/>
          </p:cNvSpPr>
          <p:nvPr/>
        </p:nvSpPr>
        <p:spPr bwMode="auto">
          <a:xfrm>
            <a:off x="7070725" y="4939030"/>
            <a:ext cx="1826895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光热转化</a:t>
            </a:r>
          </a:p>
        </p:txBody>
      </p:sp>
      <p:sp>
        <p:nvSpPr>
          <p:cNvPr id="16" name="左大括号 15"/>
          <p:cNvSpPr/>
          <p:nvPr/>
        </p:nvSpPr>
        <p:spPr>
          <a:xfrm>
            <a:off x="7168515" y="3469005"/>
            <a:ext cx="285115" cy="974090"/>
          </a:xfrm>
          <a:prstGeom prst="leftBrace">
            <a:avLst>
              <a:gd name="adj1" fmla="val 17311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kumimoji="1" lang="zh-CN" altLang="en-US" sz="2600" dirty="0">
              <a:sym typeface="+mn-ea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6641291" y="4986777"/>
            <a:ext cx="237723" cy="1123225"/>
          </a:xfrm>
          <a:prstGeom prst="leftBrace">
            <a:avLst>
              <a:gd name="adj1" fmla="val 17311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kumimoji="1" lang="zh-CN" altLang="en-US" sz="2600" dirty="0">
              <a:sym typeface="+mn-ea"/>
            </a:endParaRP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7070725" y="5777230"/>
            <a:ext cx="1859280" cy="491490"/>
          </a:xfrm>
          <a:prstGeom prst="rect">
            <a:avLst/>
          </a:prstGeom>
          <a:noFill/>
          <a:ln w="12700">
            <a:solidFill>
              <a:srgbClr val="036EB8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光电转化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9622155" y="2205990"/>
            <a:ext cx="80645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6665" y="1986280"/>
            <a:ext cx="9987915" cy="33229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．太阳每时每刻都在释放大量能量，这些能量来自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A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．太阳内部电能转化为内能的过程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B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．太阳内部大规模的核裂变过程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C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．太阳内部大规模的核聚变过程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D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．太阳内部可燃性物质的燃烧过程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63296" y="1718989"/>
            <a:ext cx="11063602" cy="23380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latinLnBrk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我国提出要建设“资源节约型、环境友好型”社会，“安全、清洁”是今后能源开发和利用的方向。下列能源最符合这一要求的是（       ） </a:t>
            </a:r>
            <a:endParaRPr lang="en-US" altLang="zh-CN" sz="2800" kern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atinLnBrk="1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A.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石油	</a:t>
            </a:r>
            <a:r>
              <a:rPr lang="en-US" altLang="zh-CN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B.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太阳能	</a:t>
            </a:r>
            <a:r>
              <a:rPr lang="en-US" altLang="zh-CN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C.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煤炭	      </a:t>
            </a:r>
            <a:r>
              <a:rPr lang="en-US" altLang="zh-CN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D.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核能</a:t>
            </a:r>
          </a:p>
        </p:txBody>
      </p:sp>
      <p:sp>
        <p:nvSpPr>
          <p:cNvPr id="5" name="矩形 4"/>
          <p:cNvSpPr/>
          <p:nvPr/>
        </p:nvSpPr>
        <p:spPr>
          <a:xfrm>
            <a:off x="10785875" y="2554174"/>
            <a:ext cx="4781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5080" y="3572"/>
            <a:ext cx="12179300" cy="68508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38930" y="4437380"/>
            <a:ext cx="629412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万物生长靠太阳，太阳给人类带来了光明和温暖，并给人类以生命和维持生命活动的各种能源。</a:t>
            </a:r>
            <a:endParaRPr lang="zh-CN" altLang="zh-CN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891" name="TextBox 8"/>
          <p:cNvSpPr txBox="1">
            <a:spLocks noChangeArrowheads="1"/>
          </p:cNvSpPr>
          <p:nvPr/>
        </p:nvSpPr>
        <p:spPr bwMode="auto">
          <a:xfrm>
            <a:off x="882650" y="2491105"/>
            <a:ext cx="4890135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太阳距地球</a:t>
            </a:r>
            <a:r>
              <a:rPr 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1.5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亿千米，直径大约是地球的</a:t>
            </a:r>
            <a:r>
              <a:rPr 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110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倍，体积是地球的</a:t>
            </a:r>
            <a:r>
              <a:rPr 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130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万倍，质量是地球的</a:t>
            </a:r>
            <a:r>
              <a:rPr 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33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万倍，核心温度高达</a:t>
            </a:r>
            <a:r>
              <a:rPr 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1500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万摄氏度。</a:t>
            </a:r>
            <a:endParaRPr 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5936615" y="2547303"/>
            <a:ext cx="5715000" cy="3209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5936615" y="2547303"/>
            <a:ext cx="5715000" cy="3209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 bwMode="auto">
          <a:xfrm>
            <a:off x="882650" y="2707640"/>
            <a:ext cx="4890770" cy="288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在太阳内部，氢原子核在超高温下发生聚变，释放出巨大的核能。太阳核心每时每刻都在发生氢弹爆炸，太阳就像一个巨大的“核能火炉”。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5936615" y="2547303"/>
            <a:ext cx="5715000" cy="3209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650" y="2814320"/>
            <a:ext cx="489140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太阳表面温度约6 000 ℃，太阳至今已经稳定地“燃烧”了近50亿年，而且还能继续“燃烧”50亿年。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094" y="1743034"/>
            <a:ext cx="4637359" cy="4412971"/>
          </a:xfrm>
          <a:prstGeom prst="rect">
            <a:avLst/>
          </a:prstGeom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sp>
        <p:nvSpPr>
          <p:cNvPr id="5" name="文本框 4"/>
          <p:cNvSpPr txBox="1"/>
          <p:nvPr/>
        </p:nvSpPr>
        <p:spPr bwMode="auto">
          <a:xfrm>
            <a:off x="882650" y="2491105"/>
            <a:ext cx="6096000" cy="288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太阳大气</a:t>
            </a:r>
          </a:p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对流层上面的太阳大气，就是我们平时所见的太阳圆盘，称为太阳光球。光球厚度约500千米，几乎所有的可见光都是从这一层发射出来的。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094" y="1743034"/>
            <a:ext cx="4637359" cy="4412971"/>
          </a:xfrm>
          <a:prstGeom prst="rect">
            <a:avLst/>
          </a:prstGeom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sp>
        <p:nvSpPr>
          <p:cNvPr id="5" name="文本框 4"/>
          <p:cNvSpPr txBox="1"/>
          <p:nvPr/>
        </p:nvSpPr>
        <p:spPr bwMode="auto">
          <a:xfrm>
            <a:off x="882650" y="2491105"/>
            <a:ext cx="60960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太阳核心</a:t>
            </a:r>
          </a:p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太阳的核心区域半径只占太阳半径的1/4，但却是产生核聚变反应之处，是太阳的能源所在地。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094" y="1743034"/>
            <a:ext cx="4637359" cy="4412971"/>
          </a:xfrm>
          <a:prstGeom prst="rect">
            <a:avLst/>
          </a:prstGeom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sp>
        <p:nvSpPr>
          <p:cNvPr id="4" name="文本框 3"/>
          <p:cNvSpPr txBox="1"/>
          <p:nvPr/>
        </p:nvSpPr>
        <p:spPr bwMode="auto">
          <a:xfrm>
            <a:off x="882650" y="2491105"/>
            <a:ext cx="60960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辐射层</a:t>
            </a:r>
          </a:p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指太阳内部0.25~0.86个太阳半径区域。太阳核心产生的能量，通过这个区域以辐射的方式向外传输。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890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太阳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巨大的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核能火炉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3963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094" y="1743034"/>
            <a:ext cx="4637359" cy="4412971"/>
          </a:xfrm>
          <a:prstGeom prst="rect">
            <a:avLst/>
          </a:prstGeom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82436" y="1776064"/>
            <a:ext cx="2108949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太阳的结构</a:t>
            </a:r>
          </a:p>
        </p:txBody>
      </p:sp>
      <p:sp>
        <p:nvSpPr>
          <p:cNvPr id="5" name="文本框 4"/>
          <p:cNvSpPr txBox="1"/>
          <p:nvPr/>
        </p:nvSpPr>
        <p:spPr bwMode="auto">
          <a:xfrm>
            <a:off x="882650" y="2491105"/>
            <a:ext cx="60960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对流层</a:t>
            </a:r>
          </a:p>
          <a:p>
            <a:pPr lvl="0" algn="just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对流区处于辐射区的外面。由于巨大的温度差引起对流，内部的热量以对流的形式在对流区向太阳表面传输。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宋体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宋体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txDef>
      <a:spPr>
        <a:noFill/>
      </a:spPr>
      <a:bodyPr wrap="square" rtlCol="0" anchor="t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768</Words>
  <Application>Microsoft Office PowerPoint</Application>
  <PresentationFormat>自定义</PresentationFormat>
  <Paragraphs>118</Paragraphs>
  <Slides>19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宋体</vt:lpstr>
      <vt:lpstr>微软雅黑</vt:lpstr>
      <vt:lpstr>Arial</vt:lpstr>
      <vt:lpstr>Calibri</vt:lpstr>
      <vt:lpstr>Times New Roman</vt:lpstr>
      <vt:lpstr>夏至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