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19"/>
  </p:notesMasterIdLst>
  <p:handoutMasterIdLst>
    <p:handoutMasterId r:id="rId20"/>
  </p:handoutMasterIdLst>
  <p:sldIdLst>
    <p:sldId id="509" r:id="rId3"/>
    <p:sldId id="256" r:id="rId4"/>
    <p:sldId id="300" r:id="rId5"/>
    <p:sldId id="574" r:id="rId6"/>
    <p:sldId id="575" r:id="rId7"/>
    <p:sldId id="578" r:id="rId8"/>
    <p:sldId id="579" r:id="rId9"/>
    <p:sldId id="448" r:id="rId10"/>
    <p:sldId id="580" r:id="rId11"/>
    <p:sldId id="581" r:id="rId12"/>
    <p:sldId id="582" r:id="rId13"/>
    <p:sldId id="583" r:id="rId14"/>
    <p:sldId id="584" r:id="rId15"/>
    <p:sldId id="260" r:id="rId16"/>
    <p:sldId id="503" r:id="rId17"/>
    <p:sldId id="276" r:id="rId18"/>
  </p:sldIdLst>
  <p:sldSz cx="12188825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EB8"/>
    <a:srgbClr val="00A0E9"/>
    <a:srgbClr val="BDD7EE"/>
    <a:srgbClr val="FE970E"/>
    <a:srgbClr val="F5300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156970" y="1515745"/>
            <a:ext cx="10291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19.2  </a:t>
            </a:r>
            <a:r>
              <a:rPr lang="zh-CN" altLang="en-US" sz="48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家庭</a:t>
            </a:r>
            <a:r>
              <a:rPr lang="zh-CN" sz="48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电路中电流过大的原因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680" y="131033"/>
            <a:ext cx="3612551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第十九章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899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保险丝的作用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82650" y="1962150"/>
            <a:ext cx="5002530" cy="112458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（</a:t>
            </a:r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）材料：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电阻比较大</a:t>
            </a:r>
            <a:r>
              <a:rPr lang="en-US" altLang="zh-CN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，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熔点比较低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的</a:t>
            </a:r>
            <a:r>
              <a: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铅锑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合金。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83285" y="3268980"/>
            <a:ext cx="500189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保险丝不可用铜丝或铁丝制作，因为铜丝或铁丝的熔点高，在电流过大时不易熔断，起不到保护电路的作用。</a:t>
            </a:r>
          </a:p>
        </p:txBody>
      </p:sp>
      <p:pic>
        <p:nvPicPr>
          <p:cNvPr id="5" name="图片 29697" descr="19-2-2"/>
          <p:cNvPicPr>
            <a:picLocks noChangeAspect="1"/>
          </p:cNvPicPr>
          <p:nvPr/>
        </p:nvPicPr>
        <p:blipFill>
          <a:blip r:embed="rId2"/>
          <a:srcRect b="16092"/>
          <a:stretch>
            <a:fillRect/>
          </a:stretch>
        </p:blipFill>
        <p:spPr>
          <a:xfrm>
            <a:off x="6157595" y="1583055"/>
            <a:ext cx="5308600" cy="4205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899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保险丝的作用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实验19-1观察保险丝的作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9685" y="1900555"/>
            <a:ext cx="7070090" cy="442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899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保险丝的作用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674" name="矩形 25601"/>
          <p:cNvSpPr/>
          <p:nvPr/>
        </p:nvSpPr>
        <p:spPr>
          <a:xfrm>
            <a:off x="882650" y="1916430"/>
            <a:ext cx="4347845" cy="452120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10800" rIns="0" bIns="10800" anchor="t" anchorCtr="0">
            <a:spAutoFit/>
          </a:bodyPr>
          <a:lstStyle/>
          <a:p>
            <a:pPr eaLnBrk="0" hangingPunct="0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</a:rPr>
              <a:t>新型保险装置：空气开关</a:t>
            </a:r>
          </a:p>
        </p:txBody>
      </p:sp>
      <p:pic>
        <p:nvPicPr>
          <p:cNvPr id="28675" name="图片 25602" descr="漏电保护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30" y="2971800"/>
            <a:ext cx="1801495" cy="280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矩形 25603"/>
          <p:cNvSpPr/>
          <p:nvPr/>
        </p:nvSpPr>
        <p:spPr>
          <a:xfrm>
            <a:off x="2086610" y="5942648"/>
            <a:ext cx="12065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b="1">
                <a:solidFill>
                  <a:srgbClr val="036EB8"/>
                </a:solidFill>
                <a:latin typeface="Times New Roman" panose="02020603050405020304" charset="0"/>
              </a:rPr>
              <a:t>空气开关</a:t>
            </a:r>
          </a:p>
        </p:txBody>
      </p:sp>
      <p:pic>
        <p:nvPicPr>
          <p:cNvPr id="28677" name="图片 25604" descr="住宅配电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05" y="2801620"/>
            <a:ext cx="4169410" cy="3141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矩形 25605"/>
          <p:cNvSpPr/>
          <p:nvPr/>
        </p:nvSpPr>
        <p:spPr>
          <a:xfrm>
            <a:off x="7006908" y="5942965"/>
            <a:ext cx="1462087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b="1">
                <a:solidFill>
                  <a:srgbClr val="036EB8"/>
                </a:solidFill>
                <a:latin typeface="Times New Roman" panose="02020603050405020304" charset="0"/>
              </a:rPr>
              <a:t>住宅配电箱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899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保险丝的作用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22218" y="2427912"/>
          <a:ext cx="9642389" cy="3295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2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3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077"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123388" marR="123388" marT="61709" marB="61709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空气开关、保险丝</a:t>
                      </a:r>
                    </a:p>
                  </a:txBody>
                  <a:tcPr marL="123388" marR="123388" marT="61709" marB="61709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漏电保护器</a:t>
                      </a:r>
                    </a:p>
                  </a:txBody>
                  <a:tcPr marL="123388" marR="123388" marT="61709" marB="61709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8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相同点</a:t>
                      </a:r>
                    </a:p>
                  </a:txBody>
                  <a:tcPr marL="123388" marR="123388" marT="61709" marB="61709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123388" marR="123388" marT="61709" marB="61709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3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不同点</a:t>
                      </a:r>
                    </a:p>
                  </a:txBody>
                  <a:tcPr marL="123388" marR="123388" marT="61709" marB="61709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123388" marR="123388" marT="61709" marB="61709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123388" marR="123388" marT="61709" marB="61709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3172323" y="3226568"/>
            <a:ext cx="667321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都属于保护装置</a:t>
            </a:r>
          </a:p>
        </p:txBody>
      </p:sp>
      <p:sp>
        <p:nvSpPr>
          <p:cNvPr id="5" name="矩形 4"/>
          <p:cNvSpPr/>
          <p:nvPr/>
        </p:nvSpPr>
        <p:spPr>
          <a:xfrm>
            <a:off x="3172323" y="4284192"/>
            <a:ext cx="3543607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defRPr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电路中电流过大时断开电路</a:t>
            </a:r>
          </a:p>
        </p:txBody>
      </p:sp>
      <p:sp>
        <p:nvSpPr>
          <p:cNvPr id="6" name="矩形 5"/>
          <p:cNvSpPr/>
          <p:nvPr/>
        </p:nvSpPr>
        <p:spPr>
          <a:xfrm>
            <a:off x="6871921" y="4284192"/>
            <a:ext cx="3788228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defRPr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家庭电路中发生漏电时断开电路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902160" y="1688413"/>
            <a:ext cx="6638510" cy="578882"/>
          </a:xfrm>
          <a:prstGeom prst="round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空气开关</a:t>
            </a:r>
            <a:r>
              <a:rPr lang="zh-CN" altLang="en-US" sz="2800" b="1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保险丝</a:t>
            </a:r>
            <a:r>
              <a:rPr lang="zh-CN" altLang="en-US" sz="2800" b="1" dirty="0">
                <a:latin typeface="Times New Roman" panose="02020603050405020304" charset="0"/>
                <a:cs typeface="Times New Roman" panose="02020603050405020304" charset="0"/>
              </a:rPr>
              <a:t>和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漏电保护器</a:t>
            </a:r>
            <a:r>
              <a:rPr lang="zh-CN" altLang="en-US" sz="2800" b="1" dirty="0">
                <a:latin typeface="Times New Roman" panose="02020603050405020304" charset="0"/>
                <a:cs typeface="Times New Roman" panose="02020603050405020304" charset="0"/>
              </a:rPr>
              <a:t>的区别　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　　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097655" y="1777365"/>
            <a:ext cx="6242685" cy="578522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家用电器的总功率对家庭电路的影响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311275" y="1550670"/>
            <a:ext cx="1468120" cy="427355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sz="3600"/>
              <a:t>家庭电路中电流过大的原因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3088005" y="2055495"/>
            <a:ext cx="906145" cy="310134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097655" y="3266440"/>
            <a:ext cx="176339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短路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97655" y="4755515"/>
            <a:ext cx="320738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保险丝的作用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994015" y="4755515"/>
            <a:ext cx="234632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保护电路安全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 bldLvl="0" animBg="1"/>
      <p:bldP spid="3" grpId="0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79195" y="1267460"/>
            <a:ext cx="934085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1.小文看书前将台灯插头插入了插座，闭合台灯开关时，家里电灯突然全部熄灭，经检查熔丝烧断。造成这一现象的原因应该是（　　）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A.开关发生了短路                   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B.插座发生了短路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C. 插头发生了短路                 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D.灯座发生了短路</a:t>
            </a: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6060" y="3013075"/>
            <a:ext cx="3943985" cy="2628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1695" y="2754630"/>
            <a:ext cx="760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24578" name="文本框 30721"/>
          <p:cNvSpPr txBox="1">
            <a:spLocks noChangeArrowheads="1"/>
          </p:cNvSpPr>
          <p:nvPr/>
        </p:nvSpPr>
        <p:spPr bwMode="auto">
          <a:xfrm>
            <a:off x="2020887" y="1908810"/>
            <a:ext cx="7696200" cy="3538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家庭电路中保险丝断了，以下原因不可能的是（ 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）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A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、拉线开关中的两根导线头相碰 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B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、家庭中用电器的功率过大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C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、保险丝的规格不合适，熔断电流太小  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D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、插头中的两根导线头相碰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</a:t>
            </a:r>
          </a:p>
        </p:txBody>
      </p:sp>
      <p:sp>
        <p:nvSpPr>
          <p:cNvPr id="30723" name="文本框 30722"/>
          <p:cNvSpPr txBox="1">
            <a:spLocks noChangeArrowheads="1"/>
          </p:cNvSpPr>
          <p:nvPr/>
        </p:nvSpPr>
        <p:spPr bwMode="auto">
          <a:xfrm>
            <a:off x="2700507" y="2320381"/>
            <a:ext cx="11430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ea typeface="方正舒体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pic>
        <p:nvPicPr>
          <p:cNvPr id="100" name="图片 99"/>
          <p:cNvPicPr/>
          <p:nvPr/>
        </p:nvPicPr>
        <p:blipFill>
          <a:blip r:embed="rId2"/>
          <a:srcRect l="9425" r="2581"/>
          <a:stretch>
            <a:fillRect/>
          </a:stretch>
        </p:blipFill>
        <p:spPr>
          <a:xfrm>
            <a:off x="1761490" y="4303395"/>
            <a:ext cx="2505075" cy="1842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7345680" y="2054860"/>
            <a:ext cx="3180080" cy="1842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7345680" y="4304030"/>
            <a:ext cx="3180080" cy="1842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/>
          <a:srcRect l="5680" t="10020" r="2566"/>
          <a:stretch>
            <a:fillRect/>
          </a:stretch>
        </p:blipFill>
        <p:spPr>
          <a:xfrm>
            <a:off x="1761490" y="2054225"/>
            <a:ext cx="2505075" cy="1842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右箭头 1"/>
          <p:cNvSpPr/>
          <p:nvPr/>
        </p:nvSpPr>
        <p:spPr>
          <a:xfrm>
            <a:off x="5060509" y="2127041"/>
            <a:ext cx="1393370" cy="744726"/>
          </a:xfrm>
          <a:prstGeom prst="rightArrow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升级</a:t>
            </a:r>
          </a:p>
        </p:txBody>
      </p:sp>
      <p:sp>
        <p:nvSpPr>
          <p:cNvPr id="13" name="右箭头 12"/>
          <p:cNvSpPr/>
          <p:nvPr/>
        </p:nvSpPr>
        <p:spPr>
          <a:xfrm>
            <a:off x="5082491" y="4415534"/>
            <a:ext cx="1349048" cy="646299"/>
          </a:xfrm>
          <a:prstGeom prst="rightArrow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升级</a:t>
            </a:r>
          </a:p>
        </p:txBody>
      </p:sp>
      <p:sp>
        <p:nvSpPr>
          <p:cNvPr id="17" name="矩形 16"/>
          <p:cNvSpPr/>
          <p:nvPr/>
        </p:nvSpPr>
        <p:spPr>
          <a:xfrm>
            <a:off x="4266565" y="2696845"/>
            <a:ext cx="3265805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6EB8"/>
                </a:solidFill>
                <a:latin typeface="Calibri" panose="020F0502020204030204" charset="0"/>
              </a:rPr>
              <a:t>电能表：</a:t>
            </a: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6EB8"/>
                </a:solidFill>
                <a:latin typeface="Calibri" panose="020F0502020204030204" charset="0"/>
              </a:rPr>
              <a:t>额定最大电流更大</a:t>
            </a:r>
          </a:p>
        </p:txBody>
      </p:sp>
      <p:sp>
        <p:nvSpPr>
          <p:cNvPr id="19" name="矩形 18"/>
          <p:cNvSpPr/>
          <p:nvPr/>
        </p:nvSpPr>
        <p:spPr>
          <a:xfrm>
            <a:off x="4707890" y="4953000"/>
            <a:ext cx="2098675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6EB8"/>
                </a:solidFill>
                <a:latin typeface="Calibri" panose="020F0502020204030204" charset="0"/>
              </a:rPr>
              <a:t>输电线：</a:t>
            </a: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6EB8"/>
                </a:solidFill>
                <a:latin typeface="Calibri" panose="020F0502020204030204" charset="0"/>
              </a:rPr>
              <a:t>更粗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4065" y="1193165"/>
            <a:ext cx="8206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ym typeface="+mn-ea"/>
              </a:rPr>
              <a:t>最近几年，我国城乡在进行家庭供电线路的改造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3" grpId="0" bldLvl="0" animBg="1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6783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ym typeface="+mn-ea"/>
              </a:rPr>
              <a:t>家用电器的总功率对家庭电路的影响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32270" y="1583055"/>
            <a:ext cx="4291965" cy="1712539"/>
          </a:xfrm>
          <a:prstGeom prst="wedgeEllipseCallout">
            <a:avLst>
              <a:gd name="adj1" fmla="val -88424"/>
              <a:gd name="adj2" fmla="val -3479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/>
                </a:solidFill>
              </a:rPr>
              <a:t>用电器越多，电路中的总功率就越大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396285" y="2526907"/>
            <a:ext cx="3534623" cy="578882"/>
          </a:xfrm>
          <a:prstGeom prst="round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2800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en-US" altLang="zh-CN" sz="2800" b="1" i="1" dirty="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800" b="1" baseline="-25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altLang="zh-CN" sz="2800" b="1" i="1" dirty="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800" b="1" baseline="-25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 + …+ </a:t>
            </a:r>
            <a:r>
              <a:rPr lang="en-US" altLang="zh-CN" sz="2800" b="1" i="1" dirty="0" err="1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800" b="1" i="1" baseline="-25000" dirty="0" err="1"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zh-C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1001333" y="3319958"/>
            <a:ext cx="9481753" cy="578882"/>
          </a:xfrm>
          <a:prstGeom prst="round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用电器的总功率过大是家庭电路中电流过大的原因之一。</a:t>
            </a:r>
          </a:p>
        </p:txBody>
      </p:sp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144976" y="4299474"/>
            <a:ext cx="1744300" cy="578882"/>
          </a:xfrm>
          <a:prstGeom prst="round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charset="0"/>
                <a:cs typeface="Times New Roman" panose="02020603050405020304" charset="0"/>
              </a:rPr>
              <a:t>P =UI</a:t>
            </a:r>
            <a:r>
              <a:rPr lang="zh-CN" altLang="en-US" sz="2800" b="1" i="1" dirty="0">
                <a:latin typeface="Times New Roman" panose="02020603050405020304" charset="0"/>
                <a:cs typeface="Times New Roman" panose="02020603050405020304" charset="0"/>
              </a:rPr>
              <a:t>　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01333" y="1777720"/>
            <a:ext cx="371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家庭电路中的总功率</a:t>
            </a:r>
            <a:endParaRPr lang="en-US" altLang="zh-CN" sz="28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8" name="右箭头 47"/>
          <p:cNvSpPr/>
          <p:nvPr/>
        </p:nvSpPr>
        <p:spPr>
          <a:xfrm>
            <a:off x="2883652" y="4420186"/>
            <a:ext cx="711200" cy="362858"/>
          </a:xfrm>
          <a:prstGeom prst="rightArrow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 b="1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467786" y="3922474"/>
            <a:ext cx="1778675" cy="1144105"/>
            <a:chOff x="6517" y="7475"/>
            <a:chExt cx="2801" cy="2300"/>
          </a:xfrm>
        </p:grpSpPr>
        <p:grpSp>
          <p:nvGrpSpPr>
            <p:cNvPr id="49" name="组合 48"/>
            <p:cNvGrpSpPr/>
            <p:nvPr/>
          </p:nvGrpSpPr>
          <p:grpSpPr>
            <a:xfrm>
              <a:off x="6517" y="7475"/>
              <a:ext cx="2801" cy="2300"/>
              <a:chOff x="3796237" y="1868633"/>
              <a:chExt cx="2046513" cy="1460416"/>
            </a:xfrm>
          </p:grpSpPr>
          <p:sp>
            <p:nvSpPr>
              <p:cNvPr id="50" name="Rectangle 2"/>
              <p:cNvSpPr>
                <a:spLocks noChangeArrowheads="1"/>
              </p:cNvSpPr>
              <p:nvPr/>
            </p:nvSpPr>
            <p:spPr bwMode="auto">
              <a:xfrm>
                <a:off x="3796237" y="1868633"/>
                <a:ext cx="2046513" cy="1320635"/>
              </a:xfrm>
              <a:prstGeom prst="roundRect">
                <a:avLst/>
              </a:prstGeom>
              <a:noFill/>
              <a:ln w="190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i="1" dirty="0">
                    <a:latin typeface="Times New Roman" panose="02020603050405020304" charset="0"/>
                    <a:cs typeface="Times New Roman" panose="02020603050405020304" charset="0"/>
                  </a:rPr>
                  <a:t>   I =</a:t>
                </a:r>
                <a:r>
                  <a:rPr lang="zh-CN" altLang="en-US" sz="2800" b="1" i="1" dirty="0">
                    <a:latin typeface="Times New Roman" panose="02020603050405020304" charset="0"/>
                    <a:cs typeface="Times New Roman" panose="02020603050405020304" charset="0"/>
                  </a:rPr>
                  <a:t>　　</a:t>
                </a: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4912228" y="2112400"/>
                <a:ext cx="639989" cy="1216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360"/>
                  </a:lnSpc>
                </a:pPr>
                <a:r>
                  <a:rPr lang="en-US" altLang="zh-CN" sz="2800" b="1" i="1" dirty="0">
                    <a:latin typeface="Times New Roman" panose="02020603050405020304" charset="0"/>
                    <a:cs typeface="Times New Roman" panose="02020603050405020304" charset="0"/>
                  </a:rPr>
                  <a:t>P</a:t>
                </a:r>
              </a:p>
              <a:p>
                <a:pPr>
                  <a:lnSpc>
                    <a:spcPts val="3360"/>
                  </a:lnSpc>
                </a:pPr>
                <a:r>
                  <a:rPr lang="en-US" altLang="zh-CN" sz="2800" b="1" i="1" dirty="0">
                    <a:latin typeface="Times New Roman" panose="02020603050405020304" charset="0"/>
                    <a:cs typeface="Times New Roman" panose="02020603050405020304" charset="0"/>
                  </a:rPr>
                  <a:t>U</a:t>
                </a:r>
                <a:endParaRPr lang="zh-CN" altLang="en-US" sz="2800" b="1" i="1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7975" y="8803"/>
              <a:ext cx="89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上箭头 8"/>
          <p:cNvSpPr/>
          <p:nvPr/>
        </p:nvSpPr>
        <p:spPr>
          <a:xfrm>
            <a:off x="4793615" y="3900170"/>
            <a:ext cx="80645" cy="664210"/>
          </a:xfrm>
          <a:prstGeom prst="upArrow">
            <a:avLst>
              <a:gd name="adj1" fmla="val 50000"/>
              <a:gd name="adj2" fmla="val 371653"/>
            </a:avLst>
          </a:prstGeom>
          <a:solidFill>
            <a:srgbClr val="F53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/>
        </p:nvSpPr>
        <p:spPr>
          <a:xfrm>
            <a:off x="4048125" y="4213860"/>
            <a:ext cx="80645" cy="664210"/>
          </a:xfrm>
          <a:prstGeom prst="upArrow">
            <a:avLst>
              <a:gd name="adj1" fmla="val 50000"/>
              <a:gd name="adj2" fmla="val 371653"/>
            </a:avLst>
          </a:prstGeom>
          <a:solidFill>
            <a:srgbClr val="F53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567815" y="5871210"/>
            <a:ext cx="13214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 =I</a:t>
            </a:r>
            <a:r>
              <a:rPr lang="en-US" sz="2800" b="1" baseline="30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Rt</a:t>
            </a:r>
            <a:endParaRPr lang="en-US" altLang="en-US" sz="2800" b="1" i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1395" y="5153025"/>
            <a:ext cx="86556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由焦耳定律可知，产生的热量就越多，易引发火灾。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5" grpId="0"/>
      <p:bldP spid="46" grpId="0"/>
      <p:bldP spid="47" grpId="0" bldLvl="0" animBg="1"/>
      <p:bldP spid="4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6783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ym typeface="+mn-ea"/>
              </a:rPr>
              <a:t>家用电器的总功率对家庭电路的影响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4338" name="图片 35841" descr="19-2-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8638"/>
          <a:stretch>
            <a:fillRect/>
          </a:stretch>
        </p:blipFill>
        <p:spPr>
          <a:xfrm>
            <a:off x="7056120" y="2176780"/>
            <a:ext cx="4361180" cy="3611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82650" y="1972945"/>
            <a:ext cx="5516880" cy="11245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dirty="0">
                <a:latin typeface="+mn-ea"/>
                <a:cs typeface="Times New Roman" panose="02020603050405020304" charset="0"/>
                <a:sym typeface="+mn-ea"/>
              </a:rPr>
              <a:t>电路改造：</a:t>
            </a:r>
          </a:p>
          <a:p>
            <a:pPr algn="l">
              <a:lnSpc>
                <a:spcPct val="120000"/>
              </a:lnSpc>
            </a:pPr>
            <a:r>
              <a:rPr lang="zh-CN" altLang="en-US" sz="2800" dirty="0">
                <a:latin typeface="+mn-ea"/>
                <a:cs typeface="Times New Roman" panose="02020603050405020304" charset="0"/>
                <a:sym typeface="+mn-ea"/>
              </a:rPr>
              <a:t>输电线→更粗（减小输电线电阻）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3315335"/>
            <a:ext cx="4094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ym typeface="+mn-ea"/>
              </a:rPr>
              <a:t>防止用电器的总功率过大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2830" y="4081068"/>
            <a:ext cx="5590316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+mn-ea"/>
              </a:rPr>
              <a:t>①</a:t>
            </a:r>
            <a:r>
              <a:rPr lang="zh-CN" altLang="en-US" sz="2800" dirty="0">
                <a:latin typeface="+mn-ea"/>
                <a:cs typeface="Times New Roman" panose="02020603050405020304" charset="0"/>
              </a:rPr>
              <a:t>尽量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避免同时使用多个用电器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82830" y="4871499"/>
            <a:ext cx="5173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b="0" dirty="0">
                <a:latin typeface="+mn-ea"/>
                <a:ea typeface="+mn-ea"/>
                <a:cs typeface="Times New Roman" panose="02020603050405020304" charset="0"/>
              </a:rPr>
              <a:t>对于大功率用电器，应尽量错开时间，交替使用</a:t>
            </a:r>
          </a:p>
        </p:txBody>
      </p:sp>
      <p:sp>
        <p:nvSpPr>
          <p:cNvPr id="7" name="禁止符 6"/>
          <p:cNvSpPr/>
          <p:nvPr/>
        </p:nvSpPr>
        <p:spPr>
          <a:xfrm>
            <a:off x="8069580" y="2816225"/>
            <a:ext cx="2334895" cy="2333625"/>
          </a:xfrm>
          <a:prstGeom prst="noSmoking">
            <a:avLst>
              <a:gd name="adj" fmla="val 10776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6783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ym typeface="+mn-ea"/>
              </a:rPr>
              <a:t>家用电器的总功率对家庭电路的影响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62660" y="1620520"/>
            <a:ext cx="9540875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" tIns="10800" rIns="0" bIns="10800">
            <a:spAutoFit/>
          </a:bodyPr>
          <a:lstStyle/>
          <a:p>
            <a:pPr algn="just" eaLnBrk="0" hangingPunct="0">
              <a:lnSpc>
                <a:spcPct val="12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炎炎夏日即将来临，明明家新购置了一台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kW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的空调。已知他家原有用电器的总功率是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560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0W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，电能表上标有“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220V  10（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40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）A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”的字样。请你通过计算说明：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）使用这台空调时，通过它的电流是多少？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962660" y="3714750"/>
            <a:ext cx="9725660" cy="2191385"/>
            <a:chOff x="1516" y="5850"/>
            <a:chExt cx="15316" cy="3451"/>
          </a:xfrm>
        </p:grpSpPr>
        <p:grpSp>
          <p:nvGrpSpPr>
            <p:cNvPr id="33808" name="Group 16"/>
            <p:cNvGrpSpPr/>
            <p:nvPr/>
          </p:nvGrpSpPr>
          <p:grpSpPr bwMode="auto">
            <a:xfrm>
              <a:off x="3585" y="7461"/>
              <a:ext cx="9525" cy="1840"/>
              <a:chOff x="1338" y="3498"/>
              <a:chExt cx="3810" cy="736"/>
            </a:xfrm>
          </p:grpSpPr>
          <p:sp>
            <p:nvSpPr>
              <p:cNvPr id="33803" name="Rectangle 11"/>
              <p:cNvSpPr>
                <a:spLocks noChangeArrowheads="1"/>
              </p:cNvSpPr>
              <p:nvPr/>
            </p:nvSpPr>
            <p:spPr bwMode="auto">
              <a:xfrm>
                <a:off x="1338" y="3634"/>
                <a:ext cx="3810" cy="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2800" i="1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I</a:t>
                </a:r>
                <a:r>
                  <a:rPr lang="en-US" altLang="zh-CN" sz="2800" baseline="-250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</a:t>
                </a:r>
                <a:r>
                  <a:rPr lang="en-US" altLang="zh-CN" sz="2800" i="1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=  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　 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=            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　   ≈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 4.5A</a:t>
                </a:r>
              </a:p>
            </p:txBody>
          </p:sp>
          <p:sp>
            <p:nvSpPr>
              <p:cNvPr id="33804" name="Rectangle 12"/>
              <p:cNvSpPr>
                <a:spLocks noChangeArrowheads="1"/>
              </p:cNvSpPr>
              <p:nvPr/>
            </p:nvSpPr>
            <p:spPr bwMode="auto">
              <a:xfrm>
                <a:off x="1812" y="3498"/>
                <a:ext cx="300" cy="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i="1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P</a:t>
                </a:r>
                <a:r>
                  <a:rPr lang="en-US" altLang="zh-CN" sz="2800" baseline="-250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</a:t>
                </a:r>
              </a:p>
              <a:p>
                <a:pPr algn="ctr"/>
                <a:r>
                  <a:rPr lang="en-US" altLang="zh-CN" sz="2800" i="1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U</a:t>
                </a:r>
              </a:p>
            </p:txBody>
          </p:sp>
          <p:sp>
            <p:nvSpPr>
              <p:cNvPr id="33805" name="Line 13"/>
              <p:cNvSpPr>
                <a:spLocks noChangeShapeType="1"/>
              </p:cNvSpPr>
              <p:nvPr/>
            </p:nvSpPr>
            <p:spPr bwMode="auto">
              <a:xfrm flipV="1">
                <a:off x="1796" y="3797"/>
                <a:ext cx="348" cy="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806" name="Rectangle 14"/>
              <p:cNvSpPr>
                <a:spLocks noChangeArrowheads="1"/>
              </p:cNvSpPr>
              <p:nvPr/>
            </p:nvSpPr>
            <p:spPr bwMode="auto">
              <a:xfrm>
                <a:off x="2558" y="3517"/>
                <a:ext cx="675" cy="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aseline="300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 W</a:t>
                </a:r>
              </a:p>
              <a:p>
                <a:pPr algn="ctr"/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220 V</a:t>
                </a:r>
              </a:p>
            </p:txBody>
          </p:sp>
          <p:sp>
            <p:nvSpPr>
              <p:cNvPr id="33807" name="Line 15"/>
              <p:cNvSpPr>
                <a:spLocks noChangeShapeType="1"/>
              </p:cNvSpPr>
              <p:nvPr/>
            </p:nvSpPr>
            <p:spPr bwMode="auto">
              <a:xfrm flipV="1">
                <a:off x="2430" y="3797"/>
                <a:ext cx="959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1516" y="5850"/>
              <a:ext cx="15317" cy="1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解：</a:t>
              </a:r>
            </a:p>
            <a:p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（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</a:t>
              </a: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）家庭电路的电压 </a:t>
              </a:r>
              <a:r>
                <a:rPr lang="en-US" altLang="zh-CN" sz="2800" i="1" dirty="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U 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=220V</a:t>
              </a: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，所以通过空调的电流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6783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ym typeface="+mn-ea"/>
              </a:rPr>
              <a:t>家用电器的总功率对家庭电路的影响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62660" y="1620520"/>
            <a:ext cx="9540875" cy="223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" tIns="10800" rIns="0" bIns="10800">
            <a:spAutoFit/>
          </a:bodyPr>
          <a:lstStyle/>
          <a:p>
            <a:pPr algn="just" eaLnBrk="0" hangingPunct="0">
              <a:lnSpc>
                <a:spcPct val="12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炎炎夏日即将来临，明明家新购置了一台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kW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的空调。已知他家原有用电器的总功率是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560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0W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，电能表上标有“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220V  10（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40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）A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”的字样。请你通过计算说明：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）如果原有用电器全部工作时，明明家的电路是否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允许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再接入这样一台空调？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62660" y="3893185"/>
            <a:ext cx="9977120" cy="2592705"/>
            <a:chOff x="1516" y="6131"/>
            <a:chExt cx="15712" cy="4083"/>
          </a:xfrm>
        </p:grpSpPr>
        <p:sp>
          <p:nvSpPr>
            <p:cNvPr id="19458" name="矩形 32770"/>
            <p:cNvSpPr/>
            <p:nvPr/>
          </p:nvSpPr>
          <p:spPr>
            <a:xfrm>
              <a:off x="3618" y="9388"/>
              <a:ext cx="912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</a:rPr>
                <a:t>I=I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charset="0"/>
                </a:rPr>
                <a:t>1 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+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</a:rPr>
                <a:t>I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charset="0"/>
                </a:rPr>
                <a:t>2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=4.55 A+25.45 A=30 A</a:t>
              </a:r>
            </a:p>
          </p:txBody>
        </p:sp>
        <p:sp>
          <p:nvSpPr>
            <p:cNvPr id="19459" name="文本框 32771"/>
            <p:cNvSpPr/>
            <p:nvPr/>
          </p:nvSpPr>
          <p:spPr>
            <a:xfrm>
              <a:off x="11019" y="9392"/>
              <a:ext cx="238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&lt; 40 A</a:t>
              </a:r>
            </a:p>
          </p:txBody>
        </p:sp>
        <p:sp>
          <p:nvSpPr>
            <p:cNvPr id="19463" name="文本框 32776"/>
            <p:cNvSpPr/>
            <p:nvPr/>
          </p:nvSpPr>
          <p:spPr>
            <a:xfrm>
              <a:off x="1516" y="6131"/>
              <a:ext cx="691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（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）多种解题方法：</a:t>
              </a:r>
            </a:p>
          </p:txBody>
        </p:sp>
        <p:sp>
          <p:nvSpPr>
            <p:cNvPr id="19464" name="文本框 32777"/>
            <p:cNvSpPr/>
            <p:nvPr/>
          </p:nvSpPr>
          <p:spPr>
            <a:xfrm>
              <a:off x="1516" y="6893"/>
              <a:ext cx="1571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①  计算同时使用所有用电器时的总电流是否超过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10 A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。</a:t>
              </a:r>
            </a:p>
          </p:txBody>
        </p:sp>
        <p:grpSp>
          <p:nvGrpSpPr>
            <p:cNvPr id="19466" name="组合 32788"/>
            <p:cNvGrpSpPr/>
            <p:nvPr/>
          </p:nvGrpSpPr>
          <p:grpSpPr>
            <a:xfrm>
              <a:off x="3675" y="7858"/>
              <a:ext cx="9525" cy="1500"/>
              <a:chOff x="862" y="1230"/>
              <a:chExt cx="3810" cy="600"/>
            </a:xfrm>
          </p:grpSpPr>
          <p:sp>
            <p:nvSpPr>
              <p:cNvPr id="19467" name="矩形 32781"/>
              <p:cNvSpPr/>
              <p:nvPr/>
            </p:nvSpPr>
            <p:spPr>
              <a:xfrm>
                <a:off x="862" y="1366"/>
                <a:ext cx="3810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charset="0"/>
                  </a:rPr>
                  <a:t>I</a:t>
                </a:r>
                <a:r>
                  <a:rPr lang="en-US" altLang="zh-CN" sz="2800" baseline="-25000">
                    <a:solidFill>
                      <a:srgbClr val="FF0000"/>
                    </a:solidFill>
                    <a:latin typeface="Times New Roman" panose="02020603050405020304" charset="0"/>
                  </a:rPr>
                  <a:t>2</a:t>
                </a:r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charset="0"/>
                  </a:rPr>
                  <a:t> </a:t>
                </a: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</a:rPr>
                  <a:t>=</a:t>
                </a: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charset="0"/>
                  </a:rPr>
                  <a:t>　　</a:t>
                </a: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</a:rPr>
                  <a:t>= </a:t>
                </a: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charset="0"/>
                  </a:rPr>
                  <a:t>　　　　</a:t>
                </a:r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</a:rPr>
                  <a:t>≈ 25.45 A</a:t>
                </a:r>
              </a:p>
            </p:txBody>
          </p:sp>
          <p:sp>
            <p:nvSpPr>
              <p:cNvPr id="19468" name="矩形 32782"/>
              <p:cNvSpPr/>
              <p:nvPr/>
            </p:nvSpPr>
            <p:spPr>
              <a:xfrm>
                <a:off x="1313" y="1230"/>
                <a:ext cx="325" cy="6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charset="0"/>
                  </a:rPr>
                  <a:t>P</a:t>
                </a:r>
                <a:r>
                  <a:rPr lang="en-US" altLang="zh-CN" sz="2800" baseline="-25000">
                    <a:solidFill>
                      <a:srgbClr val="FF0000"/>
                    </a:solidFill>
                    <a:latin typeface="Times New Roman" panose="02020603050405020304" charset="0"/>
                  </a:rPr>
                  <a:t>2</a:t>
                </a:r>
              </a:p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  <a:latin typeface="Times New Roman" panose="02020603050405020304" charset="0"/>
                  </a:rPr>
                  <a:t>U</a:t>
                </a:r>
              </a:p>
            </p:txBody>
          </p:sp>
          <p:cxnSp>
            <p:nvCxnSpPr>
              <p:cNvPr id="19469" name="直接连接符 32783"/>
              <p:cNvCxnSpPr/>
              <p:nvPr/>
            </p:nvCxnSpPr>
            <p:spPr>
              <a:xfrm>
                <a:off x="1318" y="1539"/>
                <a:ext cx="273" cy="0"/>
              </a:xfrm>
              <a:prstGeom prst="line">
                <a:avLst/>
              </a:prstGeom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470" name="矩形 32784"/>
              <p:cNvSpPr/>
              <p:nvPr/>
            </p:nvSpPr>
            <p:spPr>
              <a:xfrm>
                <a:off x="1855" y="1230"/>
                <a:ext cx="826" cy="6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pPr algn="ctr"/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</a:rPr>
                  <a:t>5600 W</a:t>
                </a:r>
              </a:p>
              <a:p>
                <a:pPr algn="ctr"/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charset="0"/>
                  </a:rPr>
                  <a:t>220 V</a:t>
                </a:r>
              </a:p>
            </p:txBody>
          </p:sp>
          <p:cxnSp>
            <p:nvCxnSpPr>
              <p:cNvPr id="19471" name="直接连接符 32785"/>
              <p:cNvCxnSpPr/>
              <p:nvPr/>
            </p:nvCxnSpPr>
            <p:spPr>
              <a:xfrm>
                <a:off x="1862" y="1532"/>
                <a:ext cx="791" cy="0"/>
              </a:xfrm>
              <a:prstGeom prst="line">
                <a:avLst/>
              </a:prstGeom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6783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ym typeface="+mn-ea"/>
              </a:rPr>
              <a:t>家用电器的总功率对家庭电路的影响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62660" y="1620520"/>
            <a:ext cx="9540875" cy="223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" tIns="10800" rIns="0" bIns="10800">
            <a:spAutoFit/>
          </a:bodyPr>
          <a:lstStyle/>
          <a:p>
            <a:pPr algn="just" eaLnBrk="0" hangingPunct="0">
              <a:lnSpc>
                <a:spcPct val="12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炎炎夏日即将来临，明明家新购置了一台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kW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的空调。已知他家原有用电器的总功率是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560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0W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，电能表上标有“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220V  10（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40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）A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”的字样。请你通过计算说明：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）如果原有用电器全部工作时，明明家的电路是否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允许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再接入这样一台空调？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62660" y="3893185"/>
            <a:ext cx="9547860" cy="2729230"/>
            <a:chOff x="1516" y="6131"/>
            <a:chExt cx="15036" cy="4298"/>
          </a:xfrm>
        </p:grpSpPr>
        <p:sp>
          <p:nvSpPr>
            <p:cNvPr id="19460" name="文本框 32772"/>
            <p:cNvSpPr/>
            <p:nvPr/>
          </p:nvSpPr>
          <p:spPr>
            <a:xfrm>
              <a:off x="10139" y="8780"/>
              <a:ext cx="289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&gt; 6600W </a:t>
              </a:r>
            </a:p>
          </p:txBody>
        </p:sp>
        <p:sp>
          <p:nvSpPr>
            <p:cNvPr id="19461" name="文本框 32774"/>
            <p:cNvSpPr/>
            <p:nvPr/>
          </p:nvSpPr>
          <p:spPr>
            <a:xfrm>
              <a:off x="2874" y="7835"/>
              <a:ext cx="1003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</a:rPr>
                <a:t>P 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=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</a:rPr>
                <a:t>P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charset="0"/>
                </a:rPr>
                <a:t>1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+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</a:rPr>
                <a:t>P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charset="0"/>
                </a:rPr>
                <a:t>2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=1 000 W +5600 W=6600 W</a:t>
              </a:r>
            </a:p>
          </p:txBody>
        </p:sp>
        <p:sp>
          <p:nvSpPr>
            <p:cNvPr id="19462" name="文本框 32775"/>
            <p:cNvSpPr/>
            <p:nvPr/>
          </p:nvSpPr>
          <p:spPr>
            <a:xfrm>
              <a:off x="1516" y="6949"/>
              <a:ext cx="1502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② 计算用电器的总功率是否超过电能表允许使用的最大功率</a:t>
              </a:r>
            </a:p>
          </p:txBody>
        </p:sp>
        <p:sp>
          <p:nvSpPr>
            <p:cNvPr id="19463" name="文本框 32776"/>
            <p:cNvSpPr/>
            <p:nvPr/>
          </p:nvSpPr>
          <p:spPr>
            <a:xfrm>
              <a:off x="1516" y="6131"/>
              <a:ext cx="691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（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）多种解题方法：</a:t>
              </a:r>
            </a:p>
          </p:txBody>
        </p:sp>
        <p:sp>
          <p:nvSpPr>
            <p:cNvPr id="19465" name="文本框 32778"/>
            <p:cNvSpPr/>
            <p:nvPr/>
          </p:nvSpPr>
          <p:spPr>
            <a:xfrm>
              <a:off x="2819" y="8771"/>
              <a:ext cx="776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</a:rPr>
                <a:t>P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charset="0"/>
                </a:rPr>
                <a:t>0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=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</a:rPr>
                <a:t>UI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charset="0"/>
                </a:rPr>
                <a:t>0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=220 V</a:t>
              </a:r>
              <a:r>
                <a:rPr lang="en-US" altLang="zh-CN" sz="2800">
                  <a:solidFill>
                    <a:srgbClr val="FF0000"/>
                  </a:solidFill>
                </a:rPr>
                <a:t>×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40 A=8800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charset="0"/>
                </a:rPr>
                <a:t> 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</a:rPr>
                <a:t> W</a:t>
              </a:r>
            </a:p>
          </p:txBody>
        </p:sp>
        <p:sp>
          <p:nvSpPr>
            <p:cNvPr id="19472" name="文本框 32786"/>
            <p:cNvSpPr/>
            <p:nvPr/>
          </p:nvSpPr>
          <p:spPr>
            <a:xfrm>
              <a:off x="1516" y="9539"/>
              <a:ext cx="15036" cy="8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所以，从安全用电的角度考虑，可以安装这样一台空调。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4445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短路对家庭电路的影响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1900555"/>
            <a:ext cx="6030595" cy="13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有时候家庭电路中用电器的总功率并不是很大，但是也会产生电流过大的现象，你认为原因可能是什么？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01065" y="3355975"/>
            <a:ext cx="60128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36EB8"/>
                </a:solidFill>
                <a:sym typeface="+mn-ea"/>
              </a:rPr>
              <a:t>短路</a:t>
            </a:r>
            <a:r>
              <a:rPr lang="zh-CN" altLang="en-US" sz="2800" b="1">
                <a:sym typeface="+mn-ea"/>
              </a:rPr>
              <a:t>是家庭电路中电流过大的另一个原因。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1065" y="4309110"/>
            <a:ext cx="6020435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由于改装电路时不小心、或绝缘皮破损或老化等原因使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火线和零线直接连通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，导致火灾。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1509" name="图片 30724" descr="0119a4959dffeed1024cd5f47cf954fd"/>
          <p:cNvPicPr>
            <a:picLocks noChangeAspect="1"/>
          </p:cNvPicPr>
          <p:nvPr/>
        </p:nvPicPr>
        <p:blipFill>
          <a:blip r:embed="rId2"/>
          <a:srcRect l="20125" b="10496"/>
          <a:stretch>
            <a:fillRect/>
          </a:stretch>
        </p:blipFill>
        <p:spPr>
          <a:xfrm>
            <a:off x="6921500" y="1800225"/>
            <a:ext cx="4822825" cy="4201795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899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保险丝的作用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2530" name="图片 29697" descr="19-2-2"/>
          <p:cNvPicPr>
            <a:picLocks noChangeAspect="1"/>
          </p:cNvPicPr>
          <p:nvPr/>
        </p:nvPicPr>
        <p:blipFill>
          <a:blip r:embed="rId2"/>
          <a:srcRect b="16092"/>
          <a:stretch>
            <a:fillRect/>
          </a:stretch>
        </p:blipFill>
        <p:spPr>
          <a:xfrm>
            <a:off x="6157595" y="1583055"/>
            <a:ext cx="5308600" cy="4205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矩形 29700"/>
          <p:cNvSpPr/>
          <p:nvPr/>
        </p:nvSpPr>
        <p:spPr>
          <a:xfrm>
            <a:off x="882650" y="2263775"/>
            <a:ext cx="4956810" cy="233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/>
              <a:t>　　为了防止电路中电流过大，发生危险，电路中常常要安装保险丝，以保护用电器或人身安全。</a:t>
            </a:r>
          </a:p>
        </p:txBody>
      </p:sp>
      <p:sp>
        <p:nvSpPr>
          <p:cNvPr id="22533" name="矩形 29702"/>
          <p:cNvSpPr/>
          <p:nvPr/>
        </p:nvSpPr>
        <p:spPr>
          <a:xfrm>
            <a:off x="8013065" y="5967730"/>
            <a:ext cx="18980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>
                <a:solidFill>
                  <a:srgbClr val="036EB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各种保险丝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  <p:tag name="KSO_WPP_MARK_KEY" val="4244c0a5-e0ac-475b-be4b-74532ec1eb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8044086b-72d9-4061-b9a9-d12c4156ab4c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965</Words>
  <PresentationFormat>自定义</PresentationFormat>
  <Paragraphs>129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宋体</vt:lpstr>
      <vt:lpstr>微软雅黑</vt:lpstr>
      <vt:lpstr>Arial</vt:lpstr>
      <vt:lpstr>Calibri</vt:lpstr>
      <vt:lpstr>Times New Roman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2021-05-20T00:39:00Z</dcterms:created>
  <dcterms:modified xsi:type="dcterms:W3CDTF">2025-02-06T02:09:48Z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2052-11.1.0.13703</vt:lpwstr>
  </property>
</Properties>
</file>