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1"/>
  </p:notesMasterIdLst>
  <p:handoutMasterIdLst>
    <p:handoutMasterId r:id="rId22"/>
  </p:handoutMasterIdLst>
  <p:sldIdLst>
    <p:sldId id="509" r:id="rId3"/>
    <p:sldId id="256" r:id="rId4"/>
    <p:sldId id="300" r:id="rId5"/>
    <p:sldId id="525" r:id="rId6"/>
    <p:sldId id="526" r:id="rId7"/>
    <p:sldId id="528" r:id="rId8"/>
    <p:sldId id="527" r:id="rId9"/>
    <p:sldId id="529" r:id="rId10"/>
    <p:sldId id="530" r:id="rId11"/>
    <p:sldId id="542" r:id="rId12"/>
    <p:sldId id="543" r:id="rId13"/>
    <p:sldId id="544" r:id="rId14"/>
    <p:sldId id="448" r:id="rId15"/>
    <p:sldId id="545" r:id="rId16"/>
    <p:sldId id="546" r:id="rId17"/>
    <p:sldId id="260" r:id="rId18"/>
    <p:sldId id="503" r:id="rId19"/>
    <p:sldId id="276" r:id="rId20"/>
  </p:sldIdLst>
  <p:sldSz cx="1218882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70E"/>
    <a:srgbClr val="036EB8"/>
    <a:srgbClr val="BDD7EE"/>
    <a:srgbClr val="F53009"/>
    <a:srgbClr val="00A0E9"/>
    <a:srgbClr val="FFBD68"/>
    <a:srgbClr val="00B050"/>
    <a:srgbClr val="00628E"/>
    <a:srgbClr val="C7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AD77-2964-42C8-8B05-1F47DAE11AA3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340" y="1143000"/>
            <a:ext cx="548532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A2C7-0F1F-4A60-843D-7C9D65C19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473" y="6356350"/>
            <a:ext cx="2844207" cy="365125"/>
          </a:xfrm>
        </p:spPr>
        <p:txBody>
          <a:bodyPr/>
          <a:lstStyle/>
          <a:p>
            <a:fld id="{38B71240-087C-45D6-A491-2BD6268CB41A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732" y="6356350"/>
            <a:ext cx="385999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5780" y="6356350"/>
            <a:ext cx="2844207" cy="365125"/>
          </a:xfrm>
        </p:spPr>
        <p:txBody>
          <a:bodyPr/>
          <a:lstStyle/>
          <a:p>
            <a:fld id="{14AD1016-DCFF-4EE2-B658-BAFE6678E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基础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 userDrawn="1"/>
        </p:nvSpPr>
        <p:spPr>
          <a:xfrm>
            <a:off x="11767121" y="6400332"/>
            <a:ext cx="177906" cy="388049"/>
          </a:xfrm>
          <a:custGeom>
            <a:avLst/>
            <a:gdLst>
              <a:gd name="connsiteX0" fmla="*/ 0 w 422561"/>
              <a:gd name="connsiteY0" fmla="*/ 385668 h 385668"/>
              <a:gd name="connsiteX1" fmla="*/ 211281 w 422561"/>
              <a:gd name="connsiteY1" fmla="*/ 0 h 385668"/>
              <a:gd name="connsiteX2" fmla="*/ 422561 w 422561"/>
              <a:gd name="connsiteY2" fmla="*/ 385668 h 385668"/>
              <a:gd name="connsiteX3" fmla="*/ 0 w 422561"/>
              <a:gd name="connsiteY3" fmla="*/ 385668 h 385668"/>
              <a:gd name="connsiteX0-1" fmla="*/ 14937 w 437498"/>
              <a:gd name="connsiteY0-2" fmla="*/ 388049 h 388049"/>
              <a:gd name="connsiteX1-3" fmla="*/ 0 w 437498"/>
              <a:gd name="connsiteY1-4" fmla="*/ 0 h 388049"/>
              <a:gd name="connsiteX2-5" fmla="*/ 437498 w 437498"/>
              <a:gd name="connsiteY2-6" fmla="*/ 388049 h 388049"/>
              <a:gd name="connsiteX3-7" fmla="*/ 14937 w 437498"/>
              <a:gd name="connsiteY3-8" fmla="*/ 388049 h 388049"/>
              <a:gd name="connsiteX0-9" fmla="*/ 649 w 423210"/>
              <a:gd name="connsiteY0-10" fmla="*/ 385668 h 385668"/>
              <a:gd name="connsiteX1-11" fmla="*/ 0 w 423210"/>
              <a:gd name="connsiteY1-12" fmla="*/ 0 h 385668"/>
              <a:gd name="connsiteX2-13" fmla="*/ 423210 w 423210"/>
              <a:gd name="connsiteY2-14" fmla="*/ 385668 h 385668"/>
              <a:gd name="connsiteX3-15" fmla="*/ 649 w 423210"/>
              <a:gd name="connsiteY3-16" fmla="*/ 385668 h 385668"/>
              <a:gd name="connsiteX0-17" fmla="*/ 649 w 177941"/>
              <a:gd name="connsiteY0-18" fmla="*/ 385668 h 388049"/>
              <a:gd name="connsiteX1-19" fmla="*/ 0 w 177941"/>
              <a:gd name="connsiteY1-20" fmla="*/ 0 h 388049"/>
              <a:gd name="connsiteX2-21" fmla="*/ 177941 w 177941"/>
              <a:gd name="connsiteY2-22" fmla="*/ 388049 h 388049"/>
              <a:gd name="connsiteX3-23" fmla="*/ 649 w 177941"/>
              <a:gd name="connsiteY3-24" fmla="*/ 385668 h 388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941" h="388049">
                <a:moveTo>
                  <a:pt x="649" y="385668"/>
                </a:moveTo>
                <a:cubicBezTo>
                  <a:pt x="433" y="257112"/>
                  <a:pt x="216" y="128556"/>
                  <a:pt x="0" y="0"/>
                </a:cubicBezTo>
                <a:lnTo>
                  <a:pt x="177941" y="388049"/>
                </a:lnTo>
                <a:lnTo>
                  <a:pt x="649" y="385668"/>
                </a:lnTo>
                <a:close/>
              </a:path>
            </a:pathLst>
          </a:custGeom>
          <a:solidFill>
            <a:srgbClr val="C7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 flipV="1">
            <a:off x="617099" y="721269"/>
            <a:ext cx="11572502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2859" y="138113"/>
            <a:ext cx="414239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138113"/>
            <a:ext cx="10158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0" y="6714000"/>
            <a:ext cx="12189600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21488" y="6400332"/>
            <a:ext cx="1545635" cy="385668"/>
          </a:xfrm>
          <a:prstGeom prst="rect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 userDrawn="1"/>
        </p:nvSpPr>
        <p:spPr>
          <a:xfrm>
            <a:off x="10293931" y="6416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名师课件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8946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3978" y="546100"/>
            <a:ext cx="11021303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8982" y="5995417"/>
            <a:ext cx="701441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426369" y="1516144"/>
            <a:ext cx="53373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18.1 </a:t>
            </a:r>
            <a:r>
              <a:rPr lang="zh-CN" altLang="en-US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电能</a:t>
            </a:r>
            <a:r>
              <a:rPr lang="en-US" altLang="zh-CN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电功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9680" y="131033"/>
            <a:ext cx="3612551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人教版九年级下册  第十八章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644363" y="3216656"/>
            <a:ext cx="3128454" cy="614045"/>
            <a:chOff x="6474413" y="3006593"/>
            <a:chExt cx="3129758" cy="614301"/>
          </a:xfrm>
        </p:grpSpPr>
        <p:sp>
          <p:nvSpPr>
            <p:cNvPr id="4" name="文本框 3"/>
            <p:cNvSpPr txBox="1"/>
            <p:nvPr/>
          </p:nvSpPr>
          <p:spPr>
            <a:xfrm>
              <a:off x="7394371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dirty="0">
                  <a:solidFill>
                    <a:srgbClr val="006EB8"/>
                  </a:solidFill>
                  <a:uFill>
                    <a:solidFill>
                      <a:srgbClr val="FE970E"/>
                    </a:solidFill>
                  </a:uFill>
                  <a:sym typeface="+mn-ea"/>
                </a:rPr>
                <a:t>课程讲授</a:t>
              </a:r>
              <a:endParaRPr lang="zh-CN" altLang="en-US" sz="3400" b="0" u="none" baseline="0" dirty="0">
                <a:solidFill>
                  <a:srgbClr val="006EB8"/>
                </a:solidFill>
                <a:uFill>
                  <a:solidFill>
                    <a:srgbClr val="FE970E"/>
                  </a:solidFill>
                </a:uFill>
                <a:sym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74413" y="3177377"/>
              <a:ext cx="670290" cy="273984"/>
              <a:chOff x="1775533" y="2742578"/>
              <a:chExt cx="898801" cy="367390"/>
            </a:xfrm>
          </p:grpSpPr>
          <p:sp>
            <p:nvSpPr>
              <p:cNvPr id="24" name="燕尾形 23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564097" y="3216656"/>
            <a:ext cx="3128454" cy="614045"/>
            <a:chOff x="2392445" y="3006593"/>
            <a:chExt cx="3129758" cy="614301"/>
          </a:xfrm>
        </p:grpSpPr>
        <p:sp>
          <p:nvSpPr>
            <p:cNvPr id="2" name="文本框 1"/>
            <p:cNvSpPr txBox="1"/>
            <p:nvPr/>
          </p:nvSpPr>
          <p:spPr>
            <a:xfrm>
              <a:off x="3312403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006EB8"/>
                  </a:solidFill>
                  <a:uFill>
                    <a:solidFill>
                      <a:srgbClr val="FE970E"/>
                    </a:solidFill>
                  </a:uFill>
                </a:rPr>
                <a:t>课程导入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92445" y="3177377"/>
              <a:ext cx="670290" cy="273984"/>
              <a:chOff x="1775533" y="2742578"/>
              <a:chExt cx="898801" cy="367390"/>
            </a:xfrm>
          </p:grpSpPr>
          <p:sp>
            <p:nvSpPr>
              <p:cNvPr id="8" name="燕尾形 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燕尾形 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64231" y="4355272"/>
            <a:ext cx="3128628" cy="614045"/>
            <a:chOff x="2503744" y="4443137"/>
            <a:chExt cx="3129758" cy="614301"/>
          </a:xfrm>
        </p:grpSpPr>
        <p:sp>
          <p:nvSpPr>
            <p:cNvPr id="32" name="文本框 31"/>
            <p:cNvSpPr txBox="1"/>
            <p:nvPr/>
          </p:nvSpPr>
          <p:spPr>
            <a:xfrm>
              <a:off x="3423702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006EB8"/>
                  </a:solidFill>
                  <a:uFill>
                    <a:solidFill>
                      <a:srgbClr val="FE970E"/>
                    </a:solidFill>
                  </a:uFill>
                </a:rPr>
                <a:t>本课小结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03744" y="4613921"/>
              <a:ext cx="670290" cy="273984"/>
              <a:chOff x="1775533" y="2742578"/>
              <a:chExt cx="898801" cy="367390"/>
            </a:xfrm>
          </p:grpSpPr>
          <p:sp>
            <p:nvSpPr>
              <p:cNvPr id="35" name="燕尾形 34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燕尾形 35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7952" y="4355216"/>
            <a:ext cx="3128454" cy="614045"/>
            <a:chOff x="6478002" y="4443137"/>
            <a:chExt cx="3129758" cy="614301"/>
          </a:xfrm>
        </p:grpSpPr>
        <p:sp>
          <p:nvSpPr>
            <p:cNvPr id="33" name="文本框 32"/>
            <p:cNvSpPr txBox="1"/>
            <p:nvPr/>
          </p:nvSpPr>
          <p:spPr>
            <a:xfrm>
              <a:off x="7397960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006EB8"/>
                  </a:solidFill>
                  <a:uFill>
                    <a:solidFill>
                      <a:srgbClr val="FE970E"/>
                    </a:solidFill>
                  </a:uFill>
                </a:rPr>
                <a:t>习题练习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8002" y="4613921"/>
              <a:ext cx="670290" cy="273984"/>
              <a:chOff x="1775533" y="2742578"/>
              <a:chExt cx="898801" cy="367390"/>
            </a:xfrm>
          </p:grpSpPr>
          <p:sp>
            <p:nvSpPr>
              <p:cNvPr id="38" name="燕尾形 3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燕尾形 3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433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电能的计量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缴费方式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96365" y="2423160"/>
            <a:ext cx="3012440" cy="3881755"/>
            <a:chOff x="2199" y="3816"/>
            <a:chExt cx="4744" cy="6113"/>
          </a:xfrm>
        </p:grpSpPr>
        <p:pic>
          <p:nvPicPr>
            <p:cNvPr id="100" name="图片 99"/>
            <p:cNvPicPr/>
            <p:nvPr/>
          </p:nvPicPr>
          <p:blipFill>
            <a:blip r:embed="rId2"/>
            <a:srcRect l="15992" t="1122" r="10825" b="5100"/>
            <a:stretch>
              <a:fillRect/>
            </a:stretch>
          </p:blipFill>
          <p:spPr>
            <a:xfrm>
              <a:off x="2199" y="3816"/>
              <a:ext cx="4745" cy="39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2199" y="7869"/>
              <a:ext cx="4745" cy="20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用户买来</a:t>
              </a: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IC</a:t>
              </a:r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卡后插入，电能表读取卡中的金额。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92165" y="1583055"/>
            <a:ext cx="4556760" cy="4316730"/>
            <a:chOff x="9279" y="2493"/>
            <a:chExt cx="7176" cy="6798"/>
          </a:xfrm>
        </p:grpSpPr>
        <p:sp>
          <p:nvSpPr>
            <p:cNvPr id="16" name="文本框 15"/>
            <p:cNvSpPr txBox="1"/>
            <p:nvPr/>
          </p:nvSpPr>
          <p:spPr>
            <a:xfrm>
              <a:off x="9279" y="8509"/>
              <a:ext cx="7177" cy="7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现在多数用手机支付，方便快速</a:t>
              </a:r>
            </a:p>
          </p:txBody>
        </p:sp>
        <p:pic>
          <p:nvPicPr>
            <p:cNvPr id="101" name="图片 100"/>
            <p:cNvPicPr/>
            <p:nvPr/>
          </p:nvPicPr>
          <p:blipFill>
            <a:blip r:embed="rId3"/>
            <a:srcRect b="18666"/>
            <a:stretch>
              <a:fillRect/>
            </a:stretch>
          </p:blipFill>
          <p:spPr>
            <a:xfrm>
              <a:off x="9279" y="2493"/>
              <a:ext cx="7176" cy="584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433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电能的计量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39357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ea typeface="宋体" panose="02010600030101010101" pitchFamily="2" charset="-122"/>
                <a:sym typeface="+mn-ea"/>
              </a:rPr>
              <a:t>1kw·h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可以起多大作用？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622415" y="3781425"/>
            <a:ext cx="4552950" cy="2195830"/>
            <a:chOff x="10429" y="5955"/>
            <a:chExt cx="7170" cy="3458"/>
          </a:xfrm>
        </p:grpSpPr>
        <p:pic>
          <p:nvPicPr>
            <p:cNvPr id="103" name="图片 102"/>
            <p:cNvPicPr/>
            <p:nvPr/>
          </p:nvPicPr>
          <p:blipFill>
            <a:blip r:embed="rId2"/>
            <a:srcRect r="10597" b="6217"/>
            <a:stretch>
              <a:fillRect/>
            </a:stretch>
          </p:blipFill>
          <p:spPr>
            <a:xfrm>
              <a:off x="10429" y="5955"/>
              <a:ext cx="4171" cy="34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14613" y="6875"/>
              <a:ext cx="298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25瓦的台灯工作40小时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45965" y="2642870"/>
            <a:ext cx="1981200" cy="3598545"/>
            <a:chOff x="7159" y="4162"/>
            <a:chExt cx="3120" cy="5667"/>
          </a:xfrm>
        </p:grpSpPr>
        <p:sp>
          <p:nvSpPr>
            <p:cNvPr id="6" name="文本框 5"/>
            <p:cNvSpPr txBox="1"/>
            <p:nvPr/>
          </p:nvSpPr>
          <p:spPr>
            <a:xfrm>
              <a:off x="7159" y="8523"/>
              <a:ext cx="312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可以让手机充电100多次</a:t>
              </a:r>
            </a:p>
          </p:txBody>
        </p:sp>
        <p:pic>
          <p:nvPicPr>
            <p:cNvPr id="7" name="图片 6" descr="&amp;pky380_sjzg_VCG211245698959_sjzg_VCG211245698959&amp;"/>
            <p:cNvPicPr>
              <a:picLocks noChangeAspect="1"/>
            </p:cNvPicPr>
            <p:nvPr/>
          </p:nvPicPr>
          <p:blipFill>
            <a:blip r:embed="rId3"/>
            <a:srcRect l="65299" t="19630" r="9090" b="5102"/>
            <a:stretch>
              <a:fillRect/>
            </a:stretch>
          </p:blipFill>
          <p:spPr>
            <a:xfrm>
              <a:off x="7304" y="4162"/>
              <a:ext cx="2366" cy="418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82015" y="2642870"/>
            <a:ext cx="3327400" cy="3598545"/>
            <a:chOff x="1389" y="4162"/>
            <a:chExt cx="5240" cy="5667"/>
          </a:xfrm>
        </p:grpSpPr>
        <p:sp>
          <p:nvSpPr>
            <p:cNvPr id="11" name="文本框 10"/>
            <p:cNvSpPr txBox="1"/>
            <p:nvPr/>
          </p:nvSpPr>
          <p:spPr>
            <a:xfrm>
              <a:off x="1389" y="8523"/>
              <a:ext cx="5240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可以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让吸尘器把100m</a:t>
              </a:r>
              <a:r>
                <a:rPr lang="en-US" altLang="zh-CN" sz="2400" baseline="30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的房间打扫5遍</a:t>
              </a:r>
            </a:p>
          </p:txBody>
        </p:sp>
        <p:pic>
          <p:nvPicPr>
            <p:cNvPr id="13" name="图片 12" descr="&amp;pky380_sjzg_VCG41N518594658_sjzg_VCG41N518594658&amp;"/>
            <p:cNvPicPr>
              <a:picLocks noChangeAspect="1"/>
            </p:cNvPicPr>
            <p:nvPr/>
          </p:nvPicPr>
          <p:blipFill>
            <a:blip r:embed="rId4"/>
            <a:srcRect l="8694" t="26389" r="32506" b="4037"/>
            <a:stretch>
              <a:fillRect/>
            </a:stretch>
          </p:blipFill>
          <p:spPr>
            <a:xfrm>
              <a:off x="1390" y="4162"/>
              <a:ext cx="5001" cy="421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622415" y="1583055"/>
            <a:ext cx="4552315" cy="2195830"/>
            <a:chOff x="10429" y="2493"/>
            <a:chExt cx="7169" cy="3458"/>
          </a:xfrm>
        </p:grpSpPr>
        <p:sp>
          <p:nvSpPr>
            <p:cNvPr id="3" name="文本框 2"/>
            <p:cNvSpPr txBox="1"/>
            <p:nvPr/>
          </p:nvSpPr>
          <p:spPr>
            <a:xfrm>
              <a:off x="14600" y="3568"/>
              <a:ext cx="2999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瓦的路由器运行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10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天</a:t>
              </a:r>
            </a:p>
          </p:txBody>
        </p:sp>
        <p:pic>
          <p:nvPicPr>
            <p:cNvPr id="14" name="图片 13" descr="&amp;pky380_sjzg_VCG41N868972222_sjzg_VCG41N868972222&amp;"/>
            <p:cNvPicPr/>
            <p:nvPr/>
          </p:nvPicPr>
          <p:blipFill>
            <a:blip r:embed="rId5"/>
            <a:srcRect l="6385" t="9843" r="19350" b="6250"/>
            <a:stretch>
              <a:fillRect/>
            </a:stretch>
          </p:blipFill>
          <p:spPr>
            <a:xfrm>
              <a:off x="10429" y="2493"/>
              <a:ext cx="4171" cy="34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433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电能的计量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31165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节约用电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</a:t>
            </a:r>
            <a:r>
              <a:rPr lang="zh-CN" sz="2800">
                <a:ea typeface="宋体" panose="02010600030101010101" pitchFamily="2" charset="-122"/>
                <a:sym typeface="+mn-ea"/>
              </a:rPr>
              <a:t>从我做起</a:t>
            </a: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788150" y="2422525"/>
            <a:ext cx="4623435" cy="3919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82650" y="2952750"/>
            <a:ext cx="5810885" cy="25019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随手关灯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不用的电器，随手关掉，不要待机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空调温度适宜即可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9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4900" y="2053937"/>
            <a:ext cx="295322" cy="210471"/>
            <a:chOff x="435463" y="1226414"/>
            <a:chExt cx="295380" cy="210512"/>
          </a:xfrm>
        </p:grpSpPr>
        <p:sp>
          <p:nvSpPr>
            <p:cNvPr id="23" name="矩形 22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23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82650" y="1901190"/>
            <a:ext cx="8110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电功是指用电器消耗的电能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也可以说电流做的功。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2524125"/>
            <a:ext cx="10200640" cy="3541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l" defTabSz="914400">
              <a:lnSpc>
                <a:spcPct val="160000"/>
              </a:lnSpc>
              <a:spcBef>
                <a:spcPts val="15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电功：电流所做的功</a:t>
            </a:r>
            <a:endParaRPr kumimoji="0" lang="zh-CN" altLang="en-US" sz="2800" b="0" kern="1200" cap="none" spc="0" normalizeH="0" baseline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60000"/>
              </a:lnSpc>
              <a:spcBef>
                <a:spcPts val="15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符号：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</a:t>
            </a:r>
            <a:endParaRPr kumimoji="0" lang="zh-CN" altLang="en-US" sz="2800" b="0" i="1" kern="1200" cap="none" spc="0" normalizeH="0" baseline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60000"/>
              </a:lnSpc>
              <a:spcBef>
                <a:spcPts val="15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实质：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电流做功的过程实际上就是</a:t>
            </a:r>
            <a:r>
              <a:rPr lang="zh-CN" altLang="en-US" sz="2800" dirty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电能转化为其他形式能的过程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，也可以说是电流做功的过程,有多少电能发生了转化就说电流做了多少功。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&amp;pky360_sjzg_VCG41N489083454_sjzg_VCG41N489083454&amp;"/>
          <p:cNvPicPr>
            <a:picLocks noChangeAspect="1"/>
          </p:cNvPicPr>
          <p:nvPr/>
        </p:nvPicPr>
        <p:blipFill>
          <a:blip r:embed="rId2">
            <a:alphaModFix amt="90000"/>
          </a:blip>
          <a:srcRect t="6167" r="8418" b="14389"/>
          <a:stretch>
            <a:fillRect/>
          </a:stretch>
        </p:blipFill>
        <p:spPr>
          <a:xfrm>
            <a:off x="635" y="0"/>
            <a:ext cx="12189460" cy="6858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4900" y="3011517"/>
            <a:ext cx="295322" cy="210471"/>
            <a:chOff x="435463" y="1226414"/>
            <a:chExt cx="295380" cy="210512"/>
          </a:xfrm>
        </p:grpSpPr>
        <p:sp>
          <p:nvSpPr>
            <p:cNvPr id="23" name="矩形 22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23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82650" y="1901190"/>
            <a:ext cx="56921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rgbClr val="FE970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电流做功的多少跟哪些因素有关?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2650" y="2682240"/>
            <a:ext cx="35306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0">
                <a:solidFill>
                  <a:srgbClr val="FE97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sz="2800" b="0">
                <a:solidFill>
                  <a:srgbClr val="FE97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电流的大小；</a:t>
            </a:r>
          </a:p>
          <a:p>
            <a:pPr indent="0">
              <a:lnSpc>
                <a:spcPct val="150000"/>
              </a:lnSpc>
            </a:pPr>
            <a:r>
              <a:rPr lang="en-US" altLang="zh-CN" sz="2800" b="0">
                <a:solidFill>
                  <a:srgbClr val="FE97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sz="2800" b="0">
                <a:solidFill>
                  <a:srgbClr val="FE97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电压的高低；</a:t>
            </a:r>
          </a:p>
          <a:p>
            <a:pPr indent="0">
              <a:lnSpc>
                <a:spcPct val="150000"/>
              </a:lnSpc>
            </a:pPr>
            <a:r>
              <a:rPr lang="en-US" altLang="zh-CN" sz="2800" b="0">
                <a:solidFill>
                  <a:srgbClr val="FE97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sz="2800" b="0">
                <a:solidFill>
                  <a:srgbClr val="FE97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通电时间的长短；</a:t>
            </a:r>
            <a:endParaRPr lang="zh-CN" altLang="en-US" sz="2800" b="0">
              <a:solidFill>
                <a:srgbClr val="FE970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650" y="4971415"/>
            <a:ext cx="629031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加在用电器上的电压越高、通过的电流越大、通电时间越长，电流做功越多。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4900" y="3218527"/>
            <a:ext cx="295322" cy="210471"/>
            <a:chOff x="435463" y="1226414"/>
            <a:chExt cx="295380" cy="210512"/>
          </a:xfrm>
        </p:grpSpPr>
        <p:sp>
          <p:nvSpPr>
            <p:cNvPr id="23" name="矩形 22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23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816100"/>
            <a:ext cx="1039177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电流在某段电路上所做的功，跟这段电路两端的电压成正比；跟电路中的电流成正比；跟通电时间成正比。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2650" y="3063240"/>
            <a:ext cx="3678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公式：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3654425"/>
            <a:ext cx="12189460" cy="675005"/>
            <a:chOff x="0" y="5755"/>
            <a:chExt cx="19196" cy="1063"/>
          </a:xfrm>
        </p:grpSpPr>
        <p:sp>
          <p:nvSpPr>
            <p:cNvPr id="11" name="矩形 10"/>
            <p:cNvSpPr/>
            <p:nvPr/>
          </p:nvSpPr>
          <p:spPr>
            <a:xfrm>
              <a:off x="0" y="5755"/>
              <a:ext cx="19196" cy="101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30" y="5802"/>
              <a:ext cx="2684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l"/>
              <a:r>
                <a:rPr lang="en-US" sz="3600" b="1" i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W </a:t>
              </a:r>
              <a:r>
                <a:rPr lang="en-US" sz="36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= </a:t>
              </a:r>
              <a:r>
                <a:rPr lang="en-US" sz="3600" b="1" i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UIt</a:t>
              </a:r>
              <a:endParaRPr lang="en-US" altLang="en-US" sz="36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82650" y="4368800"/>
            <a:ext cx="434340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单位：焦耳，简称“焦”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符号：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J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4900" y="4618067"/>
            <a:ext cx="295322" cy="210471"/>
            <a:chOff x="435463" y="1226414"/>
            <a:chExt cx="295380" cy="210512"/>
          </a:xfrm>
        </p:grpSpPr>
        <p:sp>
          <p:nvSpPr>
            <p:cNvPr id="16" name="矩形 15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82650" y="5648960"/>
            <a:ext cx="31026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ea typeface="黑体" panose="02010600030101010101" pitchFamily="49" charset="-122"/>
                <a:sym typeface="+mn-ea"/>
              </a:rPr>
              <a:t>1J = 1V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ea typeface="黑体" panose="02010600030101010101" pitchFamily="49" charset="-122"/>
                <a:sym typeface="+mn-ea"/>
              </a:rPr>
              <a:t>× </a:t>
            </a:r>
            <a:r>
              <a:rPr lang="en-US" altLang="zh-CN" sz="2800" dirty="0">
                <a:latin typeface="Times New Roman" panose="02020603050405020304" charset="0"/>
                <a:ea typeface="黑体" panose="02010600030101010101" pitchFamily="49" charset="-122"/>
                <a:sym typeface="+mn-ea"/>
              </a:rPr>
              <a:t>1A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ea typeface="黑体" panose="02010600030101010101" pitchFamily="49" charset="-122"/>
                <a:sym typeface="+mn-ea"/>
              </a:rPr>
              <a:t>× </a:t>
            </a:r>
            <a:r>
              <a:rPr lang="en-US" altLang="zh-CN" sz="2800" dirty="0">
                <a:latin typeface="Times New Roman" panose="02020603050405020304" charset="0"/>
                <a:ea typeface="黑体" panose="02010600030101010101" pitchFamily="49" charset="-122"/>
                <a:sym typeface="+mn-ea"/>
              </a:rPr>
              <a:t>1s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/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/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小结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95295" y="2171700"/>
            <a:ext cx="1483995" cy="578444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63540" y="1501140"/>
            <a:ext cx="200660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能量的转化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39495" y="2268855"/>
            <a:ext cx="716280" cy="3013075"/>
          </a:xfrm>
          <a:prstGeom prst="round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电能</a:t>
            </a:r>
          </a:p>
          <a:p>
            <a:pPr algn="ctr"/>
            <a:r>
              <a:rPr lang="en-US" altLang="zh-CN" sz="3600"/>
              <a:t> </a:t>
            </a:r>
            <a:r>
              <a:rPr lang="zh-CN" altLang="en-US" sz="3600"/>
              <a:t>电功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985645" y="2482215"/>
            <a:ext cx="906145" cy="2586355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4709160" y="1776730"/>
            <a:ext cx="675005" cy="1386840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95295" y="4737100"/>
            <a:ext cx="1483360" cy="578444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电功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4709160" y="4383405"/>
            <a:ext cx="806450" cy="1286510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63540" y="2200275"/>
            <a:ext cx="291465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单位：KW·h、度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70550" y="4114165"/>
            <a:ext cx="100965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ym typeface="宋体" panose="02010600030101010101" pitchFamily="2" charset="-122"/>
              </a:rPr>
              <a:t>概念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70550" y="5328920"/>
            <a:ext cx="312293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ym typeface="宋体" panose="02010600030101010101" pitchFamily="2" charset="-122"/>
              </a:rPr>
              <a:t>单位、符号、公式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63540" y="2899410"/>
            <a:ext cx="344678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电能的计量：电能表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6" grpId="0" bldLvl="0" animBg="1"/>
      <p:bldP spid="18" grpId="0" bldLvl="0" animBg="1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773748" y="1648143"/>
            <a:ext cx="8137525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五月三十一号的电能表示数如下:</a:t>
            </a:r>
          </a:p>
          <a:p>
            <a:pPr indent="4572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六月三十号的电能表示数分别如下:</a:t>
            </a:r>
          </a:p>
          <a:p>
            <a:pPr indent="4572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六月份用电：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4" name="image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110095" y="1858645"/>
            <a:ext cx="2053590" cy="466090"/>
          </a:xfrm>
          <a:prstGeom prst="rect">
            <a:avLst/>
          </a:prstGeom>
        </p:spPr>
      </p:pic>
      <p:pic>
        <p:nvPicPr>
          <p:cNvPr id="16" name="image4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7109778" y="2501583"/>
            <a:ext cx="2053590" cy="466090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3857625" y="3085465"/>
            <a:ext cx="1971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23.6 kW·h</a:t>
            </a:r>
            <a:endParaRPr lang="en-US" altLang="en-US" sz="2800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5122" name="矩形 2"/>
          <p:cNvSpPr/>
          <p:nvPr/>
        </p:nvSpPr>
        <p:spPr>
          <a:xfrm>
            <a:off x="774065" y="1285240"/>
            <a:ext cx="105225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572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有一块手机电池，上面标明电压为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3.7V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，容量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1130mA•h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，它充满电后，大约存储了多少电能？</a:t>
            </a:r>
          </a:p>
        </p:txBody>
      </p:sp>
      <p:pic>
        <p:nvPicPr>
          <p:cNvPr id="5130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80" y="2774950"/>
            <a:ext cx="433388" cy="1147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91030" y="2996565"/>
            <a:ext cx="7931150" cy="2805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解：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W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=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UIt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              =3.7V×1.13A×1×3600s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              =15051.6J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    答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: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它充满电后，大约存储了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15051.6J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电能。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课程导入</a:t>
            </a:r>
          </a:p>
        </p:txBody>
      </p:sp>
      <p:pic>
        <p:nvPicPr>
          <p:cNvPr id="100" name="图片 99"/>
          <p:cNvPicPr/>
          <p:nvPr/>
        </p:nvPicPr>
        <p:blipFill>
          <a:blip r:embed="rId2"/>
          <a:srcRect l="2216" r="3026" b="2246"/>
          <a:stretch>
            <a:fillRect/>
          </a:stretch>
        </p:blipFill>
        <p:spPr>
          <a:xfrm>
            <a:off x="1411605" y="902335"/>
            <a:ext cx="9287510" cy="3869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363345" y="4953000"/>
            <a:ext cx="9462135" cy="129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4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从这张电价表中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你能读出哪些信息</a:t>
            </a: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电力部门为什么要实行峰谷分时电价收费制度</a:t>
            </a: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4900" y="5817582"/>
            <a:ext cx="295322" cy="210471"/>
            <a:chOff x="435463" y="1226414"/>
            <a:chExt cx="295380" cy="210512"/>
          </a:xfrm>
        </p:grpSpPr>
        <p:sp>
          <p:nvSpPr>
            <p:cNvPr id="23" name="矩形 22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82650" y="1901190"/>
            <a:ext cx="1120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我们的生活离不开电能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2800">
                <a:ea typeface="宋体" panose="02010600030101010101" pitchFamily="2" charset="-122"/>
                <a:sym typeface="+mn-ea"/>
              </a:rPr>
              <a:t>那么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2800">
                <a:ea typeface="宋体" panose="02010600030101010101" pitchFamily="2" charset="-122"/>
                <a:sym typeface="+mn-ea"/>
              </a:rPr>
              <a:t>我们日常所用的电能是从哪里来的呢？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3240" y="2741295"/>
            <a:ext cx="2791460" cy="2565400"/>
            <a:chOff x="425" y="4317"/>
            <a:chExt cx="4396" cy="4040"/>
          </a:xfrm>
        </p:grpSpPr>
        <p:pic>
          <p:nvPicPr>
            <p:cNvPr id="102" name="图片 10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5" y="4317"/>
              <a:ext cx="4397" cy="33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1559" y="7777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光热发电厂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1210" y="2742565"/>
            <a:ext cx="2791460" cy="2564130"/>
            <a:chOff x="4980" y="4319"/>
            <a:chExt cx="4396" cy="4038"/>
          </a:xfrm>
        </p:grpSpPr>
        <p:sp>
          <p:nvSpPr>
            <p:cNvPr id="9" name="文本框 8"/>
            <p:cNvSpPr txBox="1"/>
            <p:nvPr/>
          </p:nvSpPr>
          <p:spPr>
            <a:xfrm>
              <a:off x="6134" y="7777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火力发电厂</a:t>
              </a:r>
            </a:p>
          </p:txBody>
        </p:sp>
        <p:pic>
          <p:nvPicPr>
            <p:cNvPr id="11" name="图片 10" descr="12-48"/>
            <p:cNvPicPr/>
            <p:nvPr/>
          </p:nvPicPr>
          <p:blipFill>
            <a:blip r:embed="rId3"/>
            <a:srcRect l="26528" t="4657" r="10329" b="25169"/>
            <a:stretch>
              <a:fillRect/>
            </a:stretch>
          </p:blipFill>
          <p:spPr>
            <a:xfrm>
              <a:off x="4980" y="4319"/>
              <a:ext cx="4397" cy="3338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6139180" y="2743200"/>
            <a:ext cx="2791460" cy="2563495"/>
            <a:chOff x="9535" y="4320"/>
            <a:chExt cx="4396" cy="4037"/>
          </a:xfrm>
        </p:grpSpPr>
        <p:pic>
          <p:nvPicPr>
            <p:cNvPr id="104" name="图片 103"/>
            <p:cNvPicPr/>
            <p:nvPr/>
          </p:nvPicPr>
          <p:blipFill>
            <a:blip r:embed="rId4"/>
            <a:srcRect l="15295" r="17520" b="19948"/>
            <a:stretch>
              <a:fillRect/>
            </a:stretch>
          </p:blipFill>
          <p:spPr>
            <a:xfrm>
              <a:off x="9535" y="4320"/>
              <a:ext cx="4397" cy="33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文本框 26"/>
            <p:cNvSpPr txBox="1"/>
            <p:nvPr/>
          </p:nvSpPr>
          <p:spPr>
            <a:xfrm>
              <a:off x="10689" y="7777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核能发电厂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82650" y="5662295"/>
            <a:ext cx="84188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电能的来源：电源——把不同形式的能转化为电能。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947150" y="2743835"/>
            <a:ext cx="2791460" cy="2562860"/>
            <a:chOff x="14090" y="4321"/>
            <a:chExt cx="4396" cy="4036"/>
          </a:xfrm>
        </p:grpSpPr>
        <p:pic>
          <p:nvPicPr>
            <p:cNvPr id="105" name="图片 104"/>
            <p:cNvPicPr/>
            <p:nvPr/>
          </p:nvPicPr>
          <p:blipFill>
            <a:blip r:embed="rId5"/>
            <a:srcRect l="11364" r="10414" b="5440"/>
            <a:stretch>
              <a:fillRect/>
            </a:stretch>
          </p:blipFill>
          <p:spPr>
            <a:xfrm>
              <a:off x="14090" y="4321"/>
              <a:ext cx="4397" cy="33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文本框 29"/>
            <p:cNvSpPr txBox="1"/>
            <p:nvPr/>
          </p:nvSpPr>
          <p:spPr>
            <a:xfrm>
              <a:off x="15425" y="7777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各类电池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836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生活中哪些物品需要用到电能？电能是如何转化的？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32560" y="2547620"/>
            <a:ext cx="2006600" cy="2202180"/>
            <a:chOff x="2929" y="4152"/>
            <a:chExt cx="3160" cy="3468"/>
          </a:xfrm>
        </p:grpSpPr>
        <p:pic>
          <p:nvPicPr>
            <p:cNvPr id="3" name="图片 2" descr="&amp;pky320_sjzg_VCG41N489112026_sjzg_VCG41N489112026&amp;"/>
            <p:cNvPicPr/>
            <p:nvPr/>
          </p:nvPicPr>
          <p:blipFill>
            <a:blip r:embed="rId2"/>
            <a:srcRect l="2694" t="19287" r="48178" b="30093"/>
            <a:stretch>
              <a:fillRect/>
            </a:stretch>
          </p:blipFill>
          <p:spPr>
            <a:xfrm>
              <a:off x="2929" y="4152"/>
              <a:ext cx="3160" cy="249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885" y="6896"/>
              <a:ext cx="124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电灯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89500" y="2547620"/>
            <a:ext cx="2006600" cy="2202180"/>
            <a:chOff x="6521" y="4152"/>
            <a:chExt cx="3160" cy="3468"/>
          </a:xfrm>
        </p:grpSpPr>
        <p:pic>
          <p:nvPicPr>
            <p:cNvPr id="6" name="图片 5" descr="&amp;pky320_sjzg_VCG41N692869580_sjzg_VCG41N692869580&amp;"/>
            <p:cNvPicPr/>
            <p:nvPr/>
          </p:nvPicPr>
          <p:blipFill>
            <a:blip r:embed="rId3"/>
            <a:srcRect l="5356" t="3074" r="7150" b="5473"/>
            <a:stretch>
              <a:fillRect/>
            </a:stretch>
          </p:blipFill>
          <p:spPr>
            <a:xfrm>
              <a:off x="6521" y="4152"/>
              <a:ext cx="3160" cy="249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237" y="6896"/>
              <a:ext cx="172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电风扇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46440" y="2547620"/>
            <a:ext cx="2006600" cy="2232660"/>
            <a:chOff x="10113" y="4152"/>
            <a:chExt cx="3160" cy="3516"/>
          </a:xfrm>
        </p:grpSpPr>
        <p:pic>
          <p:nvPicPr>
            <p:cNvPr id="15" name="图片 14" descr="&amp;pky340_sjzg_VCG41N840388878_sjzg_VCG41N840388878&amp;"/>
            <p:cNvPicPr/>
            <p:nvPr/>
          </p:nvPicPr>
          <p:blipFill>
            <a:blip r:embed="rId4"/>
            <a:srcRect l="13372" t="3074" r="1377" b="2222"/>
            <a:stretch>
              <a:fillRect/>
            </a:stretch>
          </p:blipFill>
          <p:spPr>
            <a:xfrm>
              <a:off x="10113" y="4152"/>
              <a:ext cx="3160" cy="249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0829" y="6944"/>
              <a:ext cx="172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电饭煲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52245" y="485267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36EB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电能→光能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34560" y="485267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36EB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电能→机械能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372475" y="485267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36EB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电能→内能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2650" y="5671820"/>
            <a:ext cx="8472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电能的应用：用电器——将电能转化为其他形式的能。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34900" y="5827107"/>
            <a:ext cx="295322" cy="210471"/>
            <a:chOff x="435463" y="1226414"/>
            <a:chExt cx="295380" cy="210512"/>
          </a:xfrm>
        </p:grpSpPr>
        <p:sp>
          <p:nvSpPr>
            <p:cNvPr id="41" name="矩形 40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电能该怎样计量呢？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4900" y="4009737"/>
            <a:ext cx="295322" cy="210471"/>
            <a:chOff x="435463" y="1226414"/>
            <a:chExt cx="295380" cy="210512"/>
          </a:xfrm>
        </p:grpSpPr>
        <p:sp>
          <p:nvSpPr>
            <p:cNvPr id="41" name="矩形 40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82650" y="2453640"/>
            <a:ext cx="530225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家长们常说这个月用了多少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就是电能的单位。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2650" y="3694430"/>
            <a:ext cx="530225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度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的学名叫千瓦时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(kW·h)</a:t>
            </a: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物理学中更常用的单位是焦耳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(J)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650" y="5278120"/>
            <a:ext cx="6165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度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 1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千瓦时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(kW·h) = 3.6×10</a:t>
            </a:r>
            <a:r>
              <a:rPr lang="en-US" sz="2800" b="0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焦耳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(J)</a:t>
            </a:r>
            <a:endParaRPr lang="en-US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048500" y="1972945"/>
            <a:ext cx="4775200" cy="3510280"/>
            <a:chOff x="11100" y="3107"/>
            <a:chExt cx="7520" cy="5528"/>
          </a:xfrm>
        </p:grpSpPr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100" y="3107"/>
              <a:ext cx="7521" cy="55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矩形 22"/>
            <p:cNvSpPr/>
            <p:nvPr/>
          </p:nvSpPr>
          <p:spPr>
            <a:xfrm>
              <a:off x="16317" y="3376"/>
              <a:ext cx="1229" cy="2334"/>
            </a:xfrm>
            <a:prstGeom prst="rect">
              <a:avLst/>
            </a:prstGeom>
            <a:noFill/>
            <a:ln w="28575">
              <a:solidFill>
                <a:srgbClr val="036EB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2277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ea typeface="宋体" panose="02010600030101010101" pitchFamily="2" charset="-122"/>
                <a:sym typeface="+mn-ea"/>
              </a:rPr>
              <a:t>1J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有多大呢</a:t>
            </a:r>
            <a:r>
              <a:rPr lang="zh-CN" sz="2800">
                <a:ea typeface="宋体" panose="02010600030101010101" pitchFamily="2" charset="-122"/>
                <a:sym typeface="+mn-ea"/>
              </a:rPr>
              <a:t>？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82650" y="2741295"/>
            <a:ext cx="57023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把一只鸡蛋举起</a:t>
            </a:r>
            <a:r>
              <a:rPr lang="en-US" alt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高，鸡蛋的势能就增加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J</a:t>
            </a: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indent="0">
              <a:lnSpc>
                <a:spcPct val="15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普通的手电筒通电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lang="en-US"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消耗的电能大约也是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lang="en-US"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J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11-9"/>
          <p:cNvPicPr>
            <a:picLocks noChangeAspect="1"/>
          </p:cNvPicPr>
          <p:nvPr/>
        </p:nvPicPr>
        <p:blipFill>
          <a:blip r:embed="rId2"/>
          <a:srcRect t="6878" r="5551" b="13861"/>
          <a:stretch>
            <a:fillRect/>
          </a:stretch>
        </p:blipFill>
        <p:spPr>
          <a:xfrm>
            <a:off x="7672705" y="1901190"/>
            <a:ext cx="2841625" cy="2185035"/>
          </a:xfrm>
          <a:prstGeom prst="rect">
            <a:avLst/>
          </a:prstGeom>
        </p:spPr>
      </p:pic>
      <p:pic>
        <p:nvPicPr>
          <p:cNvPr id="6" name="图片 5" descr="&amp;pky340_sjzg_VCG41N155428018_sjzg_VCG41N155428018&amp;"/>
          <p:cNvPicPr>
            <a:picLocks noChangeAspect="1"/>
          </p:cNvPicPr>
          <p:nvPr/>
        </p:nvPicPr>
        <p:blipFill>
          <a:blip r:embed="rId3"/>
          <a:srcRect l="13608" t="6065" r="3363"/>
          <a:stretch>
            <a:fillRect/>
          </a:stretch>
        </p:blipFill>
        <p:spPr>
          <a:xfrm>
            <a:off x="7672705" y="4076700"/>
            <a:ext cx="2842260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433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电能的计量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4608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用电量该用什么工具测量呢?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34900" y="2695287"/>
            <a:ext cx="295322" cy="210471"/>
            <a:chOff x="435463" y="1226414"/>
            <a:chExt cx="295380" cy="210512"/>
          </a:xfrm>
        </p:grpSpPr>
        <p:sp>
          <p:nvSpPr>
            <p:cNvPr id="41" name="矩形 40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1" name="图片 100"/>
          <p:cNvPicPr/>
          <p:nvPr/>
        </p:nvPicPr>
        <p:blipFill>
          <a:blip r:embed="rId2"/>
          <a:srcRect l="11093" r="22213" b="33870"/>
          <a:stretch>
            <a:fillRect/>
          </a:stretch>
        </p:blipFill>
        <p:spPr>
          <a:xfrm>
            <a:off x="6750050" y="1583055"/>
            <a:ext cx="4781550" cy="468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2650" y="2443480"/>
            <a:ext cx="565848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电能表：也叫电度表，用来测量用电器在一段时间内消耗的电能。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25945" y="738505"/>
            <a:ext cx="3562985" cy="2354580"/>
            <a:chOff x="10907" y="1163"/>
            <a:chExt cx="5611" cy="3708"/>
          </a:xfrm>
        </p:grpSpPr>
        <p:sp>
          <p:nvSpPr>
            <p:cNvPr id="5" name="圆角矩形 4"/>
            <p:cNvSpPr/>
            <p:nvPr/>
          </p:nvSpPr>
          <p:spPr>
            <a:xfrm>
              <a:off x="14870" y="3875"/>
              <a:ext cx="1649" cy="996"/>
            </a:xfrm>
            <a:prstGeom prst="roundRect">
              <a:avLst/>
            </a:prstGeom>
            <a:noFill/>
            <a:ln w="28575"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线形标注 1(带强调线) 8"/>
            <p:cNvSpPr/>
            <p:nvPr/>
          </p:nvSpPr>
          <p:spPr>
            <a:xfrm>
              <a:off x="10907" y="1163"/>
              <a:ext cx="4692" cy="1255"/>
            </a:xfrm>
            <a:prstGeom prst="accentCallout1">
              <a:avLst>
                <a:gd name="adj1" fmla="val 57131"/>
                <a:gd name="adj2" fmla="val 96930"/>
                <a:gd name="adj3" fmla="val 222310"/>
                <a:gd name="adj4" fmla="val 118734"/>
              </a:avLst>
            </a:prstGeom>
            <a:noFill/>
            <a:ln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20000"/>
                </a:lnSpc>
              </a:pPr>
              <a:r>
                <a:rPr lang="zh-CN" altLang="en-US" sz="240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用千瓦时为单位来显示已经用去的电能。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4065" y="3750945"/>
            <a:ext cx="7845425" cy="2499360"/>
            <a:chOff x="1219" y="5907"/>
            <a:chExt cx="12355" cy="3936"/>
          </a:xfrm>
        </p:grpSpPr>
        <p:sp>
          <p:nvSpPr>
            <p:cNvPr id="11" name="线形标注 3(带强调线) 10"/>
            <p:cNvSpPr/>
            <p:nvPr/>
          </p:nvSpPr>
          <p:spPr>
            <a:xfrm>
              <a:off x="1219" y="5907"/>
              <a:ext cx="8652" cy="3937"/>
            </a:xfrm>
            <a:prstGeom prst="accentCallout3">
              <a:avLst>
                <a:gd name="adj1" fmla="val 52648"/>
                <a:gd name="adj2" fmla="val 100069"/>
                <a:gd name="adj3" fmla="val 50266"/>
                <a:gd name="adj4" fmla="val 106634"/>
                <a:gd name="adj5" fmla="val 48107"/>
                <a:gd name="adj6" fmla="val 113095"/>
                <a:gd name="adj7" fmla="val 45415"/>
                <a:gd name="adj8" fmla="val 119498"/>
              </a:avLst>
            </a:prstGeom>
            <a:noFill/>
            <a:ln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5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60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）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”表示这个电能表的标定电流为 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5A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，额定最大电流为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60A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。电能表工作时的电流不应超过额定最大电流。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</a:t>
              </a:r>
            </a:p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“220V”“50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Hz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” 表示这个电能表应该在电压为220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V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、频率为50Hz的交流电路中使用。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1552" y="7388"/>
              <a:ext cx="2023" cy="514"/>
            </a:xfrm>
            <a:prstGeom prst="roundRect">
              <a:avLst/>
            </a:prstGeom>
            <a:noFill/>
            <a:ln w="28575"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433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电能的计量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4608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用电量该用什么工具测量呢?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34900" y="2695287"/>
            <a:ext cx="295322" cy="210471"/>
            <a:chOff x="435463" y="1226414"/>
            <a:chExt cx="295380" cy="210512"/>
          </a:xfrm>
        </p:grpSpPr>
        <p:sp>
          <p:nvSpPr>
            <p:cNvPr id="41" name="矩形 40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1" name="图片 100"/>
          <p:cNvPicPr/>
          <p:nvPr/>
        </p:nvPicPr>
        <p:blipFill>
          <a:blip r:embed="rId2"/>
          <a:srcRect l="11093" r="22213" b="33870"/>
          <a:stretch>
            <a:fillRect/>
          </a:stretch>
        </p:blipFill>
        <p:spPr>
          <a:xfrm>
            <a:off x="6750050" y="1583055"/>
            <a:ext cx="4781550" cy="468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2650" y="2443480"/>
            <a:ext cx="565848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电能表：也叫电度表，用来测量用电器在一段时间内消耗的电能。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25945" y="738505"/>
            <a:ext cx="3562985" cy="2354580"/>
            <a:chOff x="10907" y="1163"/>
            <a:chExt cx="5611" cy="3708"/>
          </a:xfrm>
        </p:grpSpPr>
        <p:sp>
          <p:nvSpPr>
            <p:cNvPr id="5" name="圆角矩形 4"/>
            <p:cNvSpPr/>
            <p:nvPr/>
          </p:nvSpPr>
          <p:spPr>
            <a:xfrm>
              <a:off x="14870" y="3875"/>
              <a:ext cx="1649" cy="996"/>
            </a:xfrm>
            <a:prstGeom prst="roundRect">
              <a:avLst/>
            </a:prstGeom>
            <a:noFill/>
            <a:ln w="28575"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线形标注 1(带强调线) 8"/>
            <p:cNvSpPr/>
            <p:nvPr/>
          </p:nvSpPr>
          <p:spPr>
            <a:xfrm>
              <a:off x="10907" y="1163"/>
              <a:ext cx="4692" cy="1255"/>
            </a:xfrm>
            <a:prstGeom prst="accentCallout1">
              <a:avLst>
                <a:gd name="adj1" fmla="val 54501"/>
                <a:gd name="adj2" fmla="val 97271"/>
                <a:gd name="adj3" fmla="val 222310"/>
                <a:gd name="adj4" fmla="val 118734"/>
              </a:avLst>
            </a:prstGeom>
            <a:noFill/>
            <a:ln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20000"/>
                </a:lnSpc>
              </a:pPr>
              <a:r>
                <a:rPr lang="zh-CN" altLang="en-US" sz="240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用千瓦时为单位来显示已经用去的电能。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0750" y="4036695"/>
            <a:ext cx="8665210" cy="1592580"/>
            <a:chOff x="1450" y="6357"/>
            <a:chExt cx="13646" cy="2508"/>
          </a:xfrm>
        </p:grpSpPr>
        <p:sp>
          <p:nvSpPr>
            <p:cNvPr id="11" name="线形标注 3(带强调线) 10"/>
            <p:cNvSpPr/>
            <p:nvPr/>
          </p:nvSpPr>
          <p:spPr>
            <a:xfrm>
              <a:off x="1450" y="6357"/>
              <a:ext cx="8481" cy="2509"/>
            </a:xfrm>
            <a:prstGeom prst="accentCallout3">
              <a:avLst>
                <a:gd name="adj1" fmla="val 51140"/>
                <a:gd name="adj2" fmla="val 101155"/>
                <a:gd name="adj3" fmla="val 49453"/>
                <a:gd name="adj4" fmla="val 112748"/>
                <a:gd name="adj5" fmla="val 46532"/>
                <a:gd name="adj6" fmla="val 126040"/>
                <a:gd name="adj7" fmla="val 44627"/>
                <a:gd name="adj8" fmla="val 142152"/>
              </a:avLst>
            </a:prstGeom>
            <a:noFill/>
            <a:ln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1200 imp/kWh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”表示接在这个电能表上的用电器，每消耗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1kW·h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的电能，电能表上的脉冲灯就闪烁</a:t>
              </a:r>
              <a:r>
                <a:rPr 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12</a:t>
              </a:r>
              <a:r>
                <a:rPr lang="en-US" alt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00</a:t>
              </a:r>
              <a:r>
                <a:rPr lang="zh-CN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次</a:t>
              </a:r>
              <a:r>
                <a:rPr lang="zh-CN" altLang="en-US" sz="2400" dirty="0">
                  <a:solidFill>
                    <a:srgbClr val="036EB8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3508" y="7447"/>
              <a:ext cx="1588" cy="514"/>
            </a:xfrm>
            <a:prstGeom prst="roundRect">
              <a:avLst/>
            </a:prstGeom>
            <a:noFill/>
            <a:ln w="28575">
              <a:solidFill>
                <a:srgbClr val="FE97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433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电能的计量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901190"/>
            <a:ext cx="6386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如何计算家庭中每个月用了多少度电呢?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34900" y="2833717"/>
            <a:ext cx="295322" cy="210471"/>
            <a:chOff x="435463" y="1226414"/>
            <a:chExt cx="295380" cy="210512"/>
          </a:xfrm>
        </p:grpSpPr>
        <p:sp>
          <p:nvSpPr>
            <p:cNvPr id="41" name="矩形 40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882650" y="2553335"/>
            <a:ext cx="1058164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用电量：</a:t>
            </a:r>
          </a:p>
          <a:p>
            <a:pPr indent="0">
              <a:lnSpc>
                <a:spcPct val="13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用电能表这个月的示数减去一个月前的示数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得到的数值就是这个月用电的度数。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82650" y="4522470"/>
            <a:ext cx="3535045" cy="1370330"/>
            <a:chOff x="1390" y="7122"/>
            <a:chExt cx="5567" cy="2158"/>
          </a:xfrm>
        </p:grpSpPr>
        <p:pic>
          <p:nvPicPr>
            <p:cNvPr id="15" name="image3.jpe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47" y="8463"/>
              <a:ext cx="3710" cy="81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390" y="7122"/>
              <a:ext cx="5566" cy="888"/>
              <a:chOff x="1390" y="7122"/>
              <a:chExt cx="5566" cy="888"/>
            </a:xfrm>
          </p:grpSpPr>
          <p:pic>
            <p:nvPicPr>
              <p:cNvPr id="13" name="image1.jpe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8" y="7122"/>
                <a:ext cx="3709" cy="888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390" y="7155"/>
                <a:ext cx="168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3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月底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390" y="8458"/>
              <a:ext cx="168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4</a:t>
              </a:r>
              <a:r>
                <a:rPr lang="zh-CN" altLang="en-US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月底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993640" y="4543425"/>
            <a:ext cx="21691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月份用电：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84825" y="5374005"/>
            <a:ext cx="59651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106.3 kW·h - 83.3 kW·h = 23 kW·h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JlZGE0ODQxZWY5OWUxZDc3ZWQwMjI4YjhlNjY0YTgifQ=="/>
  <p:tag name="KSO_WPP_MARK_KEY" val="5dd04e35-617a-4716-b504-daf84298382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 anchor="t">
        <a:spAutoFit/>
      </a:bodyPr>
      <a:lstStyle>
        <a:defPPr>
          <a:defRPr lang="zh-CN" altLang="en-US" sz="28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924</Words>
  <PresentationFormat>自定义</PresentationFormat>
  <Paragraphs>135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2_正文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2021-05-20T00:39:00Z</dcterms:created>
  <dcterms:modified xsi:type="dcterms:W3CDTF">2025-01-17T00:13:37Z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F555CDF3F3DD44FBA21F1BFE120B2B86</vt:lpwstr>
  </property>
  <property fmtid="{D5CDD505-2E9C-101B-9397-08002B2CF9AE}" pid="3" name="KSOProductBuildVer">
    <vt:lpwstr>2052-11.1.0.14309</vt:lpwstr>
  </property>
</Properties>
</file>