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av" ContentType="audio/x-wav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3" r:id="rId15"/>
    <p:sldId id="274" r:id="rId16"/>
    <p:sldId id="271" r:id="rId17"/>
    <p:sldId id="275" r:id="rId18"/>
    <p:sldId id="276" r:id="rId19"/>
    <p:sldId id="278" r:id="rId20"/>
    <p:sldId id="279" r:id="rId21"/>
    <p:sldId id="280" r:id="rId22"/>
    <p:sldId id="281" r:id="rId23"/>
    <p:sldId id="282" r:id="rId24"/>
    <p:sldId id="285" r:id="rId25"/>
    <p:sldId id="283" r:id="rId26"/>
    <p:sldId id="284" r:id="rId27"/>
    <p:sldId id="286" r:id="rId28"/>
    <p:sldId id="287" r:id="rId29"/>
    <p:sldId id="288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8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14" y="72"/>
      </p:cViewPr>
      <p:guideLst>
        <p:guide orient="horz" pos="211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16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5A52D7-8F67-41F0-A534-CB8A9A4DB92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回顾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0"/>
          <p:cNvSpPr txBox="1"/>
          <p:nvPr userDrawn="1"/>
        </p:nvSpPr>
        <p:spPr>
          <a:xfrm>
            <a:off x="1001991" y="222673"/>
            <a:ext cx="2687691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回顾反思</a:t>
            </a:r>
          </a:p>
        </p:txBody>
      </p:sp>
      <p:sp>
        <p:nvSpPr>
          <p:cNvPr id="13" name="菱形 12"/>
          <p:cNvSpPr/>
          <p:nvPr userDrawn="1"/>
        </p:nvSpPr>
        <p:spPr>
          <a:xfrm>
            <a:off x="521547" y="373380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518160" y="865293"/>
            <a:ext cx="264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点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0"/>
          <p:cNvSpPr txBox="1"/>
          <p:nvPr userDrawn="1"/>
        </p:nvSpPr>
        <p:spPr>
          <a:xfrm>
            <a:off x="1001988" y="222673"/>
            <a:ext cx="7623266" cy="667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知识点四  </a:t>
            </a:r>
            <a:r>
              <a:rPr lang="zh-CN" altLang="en-US" sz="3735" b="0" baseline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透镜对光线作用的原理 </a:t>
            </a:r>
            <a:endParaRPr lang="zh-CN" altLang="en-US" sz="3735" b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菱形 12"/>
          <p:cNvSpPr/>
          <p:nvPr userDrawn="1"/>
        </p:nvSpPr>
        <p:spPr>
          <a:xfrm>
            <a:off x="521547" y="373380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597674" y="893425"/>
            <a:ext cx="7776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58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当堂训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>
            <a:spLocks noChangeArrowheads="1"/>
          </p:cNvSpPr>
          <p:nvPr userDrawn="1"/>
        </p:nvSpPr>
        <p:spPr bwMode="auto">
          <a:xfrm>
            <a:off x="1484764" y="356921"/>
            <a:ext cx="2082800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735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当堂训练</a:t>
            </a: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863600" y="1049023"/>
            <a:ext cx="11328400" cy="847"/>
          </a:xfrm>
          <a:prstGeom prst="line">
            <a:avLst/>
          </a:prstGeom>
          <a:ln w="3810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 descr="笔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345" y="260775"/>
            <a:ext cx="654473" cy="926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rcRect t="17557" b="14742"/>
          <a:stretch>
            <a:fillRect/>
          </a:stretch>
        </p:blipFill>
        <p:spPr>
          <a:xfrm>
            <a:off x="633413" y="318308"/>
            <a:ext cx="10802939" cy="633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lum contrast="-12001"/>
          </a:blip>
          <a:srcRect t="40147" b="36667"/>
          <a:stretch>
            <a:fillRect/>
          </a:stretch>
        </p:blipFill>
        <p:spPr>
          <a:xfrm>
            <a:off x="3119442" y="1334820"/>
            <a:ext cx="5830887" cy="99853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 userDrawn="1"/>
        </p:nvSpPr>
        <p:spPr>
          <a:xfrm>
            <a:off x="4450705" y="1412777"/>
            <a:ext cx="3168352" cy="697627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/>
            <a:r>
              <a:rPr lang="zh-CN" altLang="en-US" sz="3700" b="0" dirty="0"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</p:spTree>
    <p:extLst>
      <p:ext uri="{BB962C8B-B14F-4D97-AF65-F5344CB8AC3E}">
        <p14:creationId xmlns:p14="http://schemas.microsoft.com/office/powerpoint/2010/main" val="389616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入新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0"/>
          <p:cNvSpPr txBox="1"/>
          <p:nvPr userDrawn="1"/>
        </p:nvSpPr>
        <p:spPr>
          <a:xfrm>
            <a:off x="1001991" y="222673"/>
            <a:ext cx="2687691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导入新课</a:t>
            </a:r>
          </a:p>
        </p:txBody>
      </p:sp>
      <p:sp>
        <p:nvSpPr>
          <p:cNvPr id="16" name="菱形 15"/>
          <p:cNvSpPr/>
          <p:nvPr userDrawn="1"/>
        </p:nvSpPr>
        <p:spPr>
          <a:xfrm>
            <a:off x="521547" y="373380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518160" y="865293"/>
            <a:ext cx="264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维导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0"/>
          <p:cNvSpPr txBox="1"/>
          <p:nvPr userDrawn="1"/>
        </p:nvSpPr>
        <p:spPr>
          <a:xfrm>
            <a:off x="1001991" y="222673"/>
            <a:ext cx="2687691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思维导图</a:t>
            </a:r>
          </a:p>
        </p:txBody>
      </p:sp>
      <p:sp>
        <p:nvSpPr>
          <p:cNvPr id="16" name="菱形 15"/>
          <p:cNvSpPr/>
          <p:nvPr userDrawn="1"/>
        </p:nvSpPr>
        <p:spPr>
          <a:xfrm>
            <a:off x="521547" y="373380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518160" y="865293"/>
            <a:ext cx="264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0"/>
          <p:cNvSpPr txBox="1"/>
          <p:nvPr userDrawn="1"/>
        </p:nvSpPr>
        <p:spPr>
          <a:xfrm>
            <a:off x="1001991" y="222673"/>
            <a:ext cx="2687691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课堂总结</a:t>
            </a:r>
          </a:p>
        </p:txBody>
      </p:sp>
      <p:sp>
        <p:nvSpPr>
          <p:cNvPr id="16" name="菱形 15"/>
          <p:cNvSpPr/>
          <p:nvPr userDrawn="1"/>
        </p:nvSpPr>
        <p:spPr>
          <a:xfrm>
            <a:off x="521547" y="373380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518160" y="865293"/>
            <a:ext cx="264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20"/>
          <p:cNvSpPr txBox="1"/>
          <p:nvPr userDrawn="1"/>
        </p:nvSpPr>
        <p:spPr>
          <a:xfrm>
            <a:off x="1001991" y="222673"/>
            <a:ext cx="2687691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  <p:sp>
        <p:nvSpPr>
          <p:cNvPr id="17" name="菱形 16"/>
          <p:cNvSpPr/>
          <p:nvPr userDrawn="1"/>
        </p:nvSpPr>
        <p:spPr>
          <a:xfrm>
            <a:off x="521547" y="373380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18160" y="865293"/>
            <a:ext cx="264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点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0"/>
          <p:cNvSpPr txBox="1"/>
          <p:nvPr userDrawn="1"/>
        </p:nvSpPr>
        <p:spPr>
          <a:xfrm>
            <a:off x="1001988" y="222673"/>
            <a:ext cx="5882389" cy="667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知识点一  凸透镜和凹透镜</a:t>
            </a:r>
          </a:p>
        </p:txBody>
      </p:sp>
      <p:sp>
        <p:nvSpPr>
          <p:cNvPr id="13" name="菱形 12"/>
          <p:cNvSpPr/>
          <p:nvPr userDrawn="1"/>
        </p:nvSpPr>
        <p:spPr>
          <a:xfrm>
            <a:off x="521547" y="373380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597674" y="893425"/>
            <a:ext cx="648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点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0"/>
          <p:cNvSpPr txBox="1"/>
          <p:nvPr userDrawn="1"/>
        </p:nvSpPr>
        <p:spPr>
          <a:xfrm>
            <a:off x="1001988" y="222673"/>
            <a:ext cx="5882389" cy="667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知识点二  透镜对光的作用</a:t>
            </a:r>
          </a:p>
        </p:txBody>
      </p:sp>
      <p:sp>
        <p:nvSpPr>
          <p:cNvPr id="13" name="菱形 12"/>
          <p:cNvSpPr/>
          <p:nvPr userDrawn="1"/>
        </p:nvSpPr>
        <p:spPr>
          <a:xfrm>
            <a:off x="521547" y="373380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597674" y="893425"/>
            <a:ext cx="630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10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点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0"/>
          <p:cNvSpPr txBox="1"/>
          <p:nvPr userDrawn="1"/>
        </p:nvSpPr>
        <p:spPr>
          <a:xfrm>
            <a:off x="1001988" y="222673"/>
            <a:ext cx="5882389" cy="667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知识点三  焦点和焦距</a:t>
            </a:r>
          </a:p>
        </p:txBody>
      </p:sp>
      <p:sp>
        <p:nvSpPr>
          <p:cNvPr id="13" name="菱形 12"/>
          <p:cNvSpPr/>
          <p:nvPr userDrawn="1"/>
        </p:nvSpPr>
        <p:spPr>
          <a:xfrm>
            <a:off x="521547" y="373380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597674" y="893425"/>
            <a:ext cx="5436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22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194" y="260773"/>
            <a:ext cx="1711879" cy="6934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2" r:id="rId9"/>
    <p:sldLayoutId id="2147483663" r:id="rId10"/>
    <p:sldLayoutId id="2147483659" r:id="rId11"/>
    <p:sldLayoutId id="2147483664" r:id="rId12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微软雅黑" panose="020B0503020204020204" charset="-122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4.xml"/><Relationship Id="rId5" Type="http://schemas.openxmlformats.org/officeDocument/2006/relationships/image" Target="../media/image22.jpeg"/><Relationship Id="rId4" Type="http://schemas.openxmlformats.org/officeDocument/2006/relationships/hyperlink" Target="&#29992;&#22826;&#38451;&#20809;&#27979;&#20984;&#36879;&#38236;&#27979;&#28966;&#36317;.fl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26" Type="http://schemas.openxmlformats.org/officeDocument/2006/relationships/tags" Target="../tags/tag61.xml"/><Relationship Id="rId39" Type="http://schemas.openxmlformats.org/officeDocument/2006/relationships/audio" Target="../media/audio3.wav"/><Relationship Id="rId21" Type="http://schemas.openxmlformats.org/officeDocument/2006/relationships/tags" Target="../tags/tag56.xml"/><Relationship Id="rId34" Type="http://schemas.openxmlformats.org/officeDocument/2006/relationships/tags" Target="../tags/tag69.xml"/><Relationship Id="rId42" Type="http://schemas.openxmlformats.org/officeDocument/2006/relationships/image" Target="../media/image24.png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tags" Target="../tags/tag55.xml"/><Relationship Id="rId29" Type="http://schemas.openxmlformats.org/officeDocument/2006/relationships/tags" Target="../tags/tag64.xml"/><Relationship Id="rId41" Type="http://schemas.openxmlformats.org/officeDocument/2006/relationships/oleObject" Target="../embeddings/oleObject6.bin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tags" Target="../tags/tag59.xml"/><Relationship Id="rId32" Type="http://schemas.openxmlformats.org/officeDocument/2006/relationships/tags" Target="../tags/tag67.xml"/><Relationship Id="rId37" Type="http://schemas.openxmlformats.org/officeDocument/2006/relationships/audio" Target="../media/audio1.wav"/><Relationship Id="rId40" Type="http://schemas.openxmlformats.org/officeDocument/2006/relationships/audio" Target="../media/audio4.wav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tags" Target="../tags/tag58.xml"/><Relationship Id="rId28" Type="http://schemas.openxmlformats.org/officeDocument/2006/relationships/tags" Target="../tags/tag63.xml"/><Relationship Id="rId36" Type="http://schemas.openxmlformats.org/officeDocument/2006/relationships/slideLayout" Target="../slideLayouts/slideLayout10.xml"/><Relationship Id="rId10" Type="http://schemas.openxmlformats.org/officeDocument/2006/relationships/tags" Target="../tags/tag45.xml"/><Relationship Id="rId19" Type="http://schemas.openxmlformats.org/officeDocument/2006/relationships/tags" Target="../tags/tag54.xml"/><Relationship Id="rId31" Type="http://schemas.openxmlformats.org/officeDocument/2006/relationships/tags" Target="../tags/tag66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tags" Target="../tags/tag57.xml"/><Relationship Id="rId27" Type="http://schemas.openxmlformats.org/officeDocument/2006/relationships/tags" Target="../tags/tag62.xml"/><Relationship Id="rId30" Type="http://schemas.openxmlformats.org/officeDocument/2006/relationships/tags" Target="../tags/tag65.xml"/><Relationship Id="rId35" Type="http://schemas.openxmlformats.org/officeDocument/2006/relationships/tags" Target="../tags/tag70.xml"/><Relationship Id="rId8" Type="http://schemas.openxmlformats.org/officeDocument/2006/relationships/tags" Target="../tags/tag43.xml"/><Relationship Id="rId3" Type="http://schemas.openxmlformats.org/officeDocument/2006/relationships/tags" Target="../tags/tag38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5" Type="http://schemas.openxmlformats.org/officeDocument/2006/relationships/tags" Target="../tags/tag60.xml"/><Relationship Id="rId33" Type="http://schemas.openxmlformats.org/officeDocument/2006/relationships/tags" Target="../tags/tag68.xml"/><Relationship Id="rId38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tags" Target="../tags/tag32.xml"/><Relationship Id="rId26" Type="http://schemas.openxmlformats.org/officeDocument/2006/relationships/image" Target="../media/image14.png"/><Relationship Id="rId3" Type="http://schemas.openxmlformats.org/officeDocument/2006/relationships/tags" Target="../tags/tag17.xml"/><Relationship Id="rId21" Type="http://schemas.openxmlformats.org/officeDocument/2006/relationships/oleObject" Target="../embeddings/oleObject1.bin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5" Type="http://schemas.openxmlformats.org/officeDocument/2006/relationships/oleObject" Target="../embeddings/oleObject3.bin"/><Relationship Id="rId2" Type="http://schemas.openxmlformats.org/officeDocument/2006/relationships/tags" Target="../tags/tag16.xml"/><Relationship Id="rId16" Type="http://schemas.openxmlformats.org/officeDocument/2006/relationships/tags" Target="../tags/tag30.xml"/><Relationship Id="rId20" Type="http://schemas.openxmlformats.org/officeDocument/2006/relationships/slideLayout" Target="../slideLayouts/slideLayout7.xml"/><Relationship Id="rId29" Type="http://schemas.openxmlformats.org/officeDocument/2006/relationships/oleObject" Target="../embeddings/oleObject5.bin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24" Type="http://schemas.openxmlformats.org/officeDocument/2006/relationships/image" Target="../media/image13.png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23" Type="http://schemas.openxmlformats.org/officeDocument/2006/relationships/oleObject" Target="../embeddings/oleObject2.bin"/><Relationship Id="rId28" Type="http://schemas.openxmlformats.org/officeDocument/2006/relationships/image" Target="../media/image15.png"/><Relationship Id="rId10" Type="http://schemas.openxmlformats.org/officeDocument/2006/relationships/tags" Target="../tags/tag24.xml"/><Relationship Id="rId19" Type="http://schemas.openxmlformats.org/officeDocument/2006/relationships/tags" Target="../tags/tag33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Relationship Id="rId22" Type="http://schemas.openxmlformats.org/officeDocument/2006/relationships/image" Target="../media/image12.png"/><Relationship Id="rId27" Type="http://schemas.openxmlformats.org/officeDocument/2006/relationships/oleObject" Target="../embeddings/oleObject4.bin"/><Relationship Id="rId3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2634327" y="1754261"/>
            <a:ext cx="85282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隶书" panose="02010509060101010101" pitchFamily="49" charset="-122"/>
                <a:ea typeface="隶书" panose="02010509060101010101" pitchFamily="49" charset="-122"/>
              </a:rPr>
              <a:t>第五章 透镜及其应用</a:t>
            </a:r>
          </a:p>
        </p:txBody>
      </p:sp>
      <p:sp>
        <p:nvSpPr>
          <p:cNvPr id="6" name="矩形 5"/>
          <p:cNvSpPr/>
          <p:nvPr/>
        </p:nvSpPr>
        <p:spPr>
          <a:xfrm>
            <a:off x="3923130" y="3534079"/>
            <a:ext cx="42199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sz="5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第1节 </a:t>
            </a:r>
            <a:r>
              <a:rPr lang="en-US" sz="5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sz="5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透镜</a:t>
            </a:r>
            <a:r>
              <a:rPr lang="zh-CN" altLang="en-US" sz="5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54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文本框 103"/>
          <p:cNvSpPr txBox="1"/>
          <p:nvPr/>
        </p:nvSpPr>
        <p:spPr>
          <a:xfrm>
            <a:off x="8201221" y="2541458"/>
            <a:ext cx="3579495" cy="275697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sz="4000" b="1" dirty="0">
                <a:solidFill>
                  <a:srgbClr val="FF0000"/>
                </a:solidFill>
                <a:ea typeface="宋体" panose="02010600030101010101" pitchFamily="2" charset="-122"/>
              </a:rPr>
              <a:t>结论：</a:t>
            </a:r>
          </a:p>
          <a:p>
            <a:pPr indent="0">
              <a:lnSpc>
                <a:spcPct val="150000"/>
              </a:lnSpc>
            </a:pPr>
            <a:r>
              <a:rPr lang="zh-CN" sz="4000" b="1" dirty="0">
                <a:solidFill>
                  <a:srgbClr val="FF0000"/>
                </a:solidFill>
                <a:ea typeface="宋体" panose="02010600030101010101" pitchFamily="2" charset="-122"/>
              </a:rPr>
              <a:t>凸透镜对光有</a:t>
            </a:r>
            <a:r>
              <a:rPr lang="zh-CN" altLang="en-US" sz="4000" b="1" dirty="0">
                <a:solidFill>
                  <a:srgbClr val="FF0000"/>
                </a:solidFill>
                <a:ea typeface="宋体" panose="02010600030101010101" pitchFamily="2" charset="-122"/>
              </a:rPr>
              <a:t>会</a:t>
            </a:r>
            <a:r>
              <a:rPr lang="zh-CN" sz="4000" b="1" dirty="0">
                <a:solidFill>
                  <a:srgbClr val="FF0000"/>
                </a:solidFill>
                <a:ea typeface="宋体" panose="02010600030101010101" pitchFamily="2" charset="-122"/>
              </a:rPr>
              <a:t>聚作用</a:t>
            </a:r>
            <a:r>
              <a:rPr lang="zh-CN" altLang="en-US" sz="4000" b="1" dirty="0">
                <a:solidFill>
                  <a:srgbClr val="FF0000"/>
                </a:solidFill>
                <a:ea typeface="宋体" panose="02010600030101010101" pitchFamily="2" charset="-122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7" y="1606143"/>
            <a:ext cx="6934152" cy="4627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1"/>
      <p:bldP spid="10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文本框 103"/>
          <p:cNvSpPr txBox="1"/>
          <p:nvPr/>
        </p:nvSpPr>
        <p:spPr>
          <a:xfrm>
            <a:off x="8367926" y="2515625"/>
            <a:ext cx="3148330" cy="275697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sz="4000" b="1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结论：</a:t>
            </a: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sz="4000" b="1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凹透镜对光有发散作用</a:t>
            </a:r>
            <a:r>
              <a:rPr lang="zh-CN" altLang="en-US" sz="4000" b="1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。</a:t>
            </a:r>
            <a:endParaRPr lang="zh-CN" sz="4000" b="1" dirty="0">
              <a:solidFill>
                <a:srgbClr val="FF0000"/>
              </a:solidFill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73" y="1447522"/>
            <a:ext cx="7256204" cy="4717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透镜对光的作用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81654" y="1330596"/>
            <a:ext cx="7321697" cy="4806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文本框 99"/>
          <p:cNvSpPr txBox="1"/>
          <p:nvPr/>
        </p:nvSpPr>
        <p:spPr>
          <a:xfrm>
            <a:off x="1231900" y="1459230"/>
            <a:ext cx="10488246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zh-CN" altLang="en-US" sz="3200" b="1" dirty="0">
                <a:latin typeface="宋体" panose="02010600030101010101" pitchFamily="2" charset="-122"/>
              </a:rPr>
              <a:t>例</a:t>
            </a:r>
            <a:r>
              <a:rPr lang="en-US" altLang="zh-CN" sz="3200" b="1" dirty="0">
                <a:latin typeface="宋体" panose="02010600030101010101" pitchFamily="2" charset="-122"/>
              </a:rPr>
              <a:t>2</a:t>
            </a:r>
            <a:r>
              <a:rPr lang="zh-CN" altLang="en-US" sz="3200" b="1" dirty="0">
                <a:latin typeface="宋体" panose="02010600030101010101" pitchFamily="2" charset="-122"/>
              </a:rPr>
              <a:t>  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下面两图是光线经过透镜后的光路图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请选择合适的透镜填入方框内。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1326198" y="3803015"/>
            <a:ext cx="1008063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1326198" y="4368165"/>
            <a:ext cx="1008063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3054985" y="3298190"/>
            <a:ext cx="908050" cy="50482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3054985" y="4368165"/>
            <a:ext cx="908050" cy="506413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2334260" y="3298190"/>
            <a:ext cx="720725" cy="172720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>
            <a:off x="6797358" y="3803015"/>
            <a:ext cx="1008063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6797358" y="4526915"/>
            <a:ext cx="1008063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7805420" y="3268028"/>
            <a:ext cx="719138" cy="172720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flipV="1">
            <a:off x="8524558" y="4084003"/>
            <a:ext cx="908050" cy="506413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8524558" y="3803015"/>
            <a:ext cx="908050" cy="50482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507" name="xjhgx3"/>
          <p:cNvSpPr/>
          <p:nvPr/>
        </p:nvSpPr>
        <p:spPr>
          <a:xfrm>
            <a:off x="2419985" y="3425190"/>
            <a:ext cx="549275" cy="1473200"/>
          </a:xfrm>
          <a:custGeom>
            <a:avLst/>
            <a:gdLst/>
            <a:ahLst/>
            <a:cxnLst>
              <a:cxn ang="0">
                <a:pos x="549275" y="0"/>
              </a:cxn>
              <a:cxn ang="0">
                <a:pos x="508360" y="90237"/>
              </a:cxn>
              <a:cxn ang="0">
                <a:pos x="473610" y="181142"/>
              </a:cxn>
              <a:cxn ang="0">
                <a:pos x="443343" y="272716"/>
              </a:cxn>
              <a:cxn ang="0">
                <a:pos x="419243" y="364624"/>
              </a:cxn>
              <a:cxn ang="0">
                <a:pos x="400186" y="457200"/>
              </a:cxn>
              <a:cxn ang="0">
                <a:pos x="386174" y="550111"/>
              </a:cxn>
              <a:cxn ang="0">
                <a:pos x="378327" y="643355"/>
              </a:cxn>
              <a:cxn ang="0">
                <a:pos x="375525" y="736600"/>
              </a:cxn>
              <a:cxn ang="0">
                <a:pos x="378327" y="829845"/>
              </a:cxn>
              <a:cxn ang="0">
                <a:pos x="386174" y="923089"/>
              </a:cxn>
              <a:cxn ang="0">
                <a:pos x="400186" y="1016000"/>
              </a:cxn>
              <a:cxn ang="0">
                <a:pos x="419243" y="1108576"/>
              </a:cxn>
              <a:cxn ang="0">
                <a:pos x="443343" y="1200484"/>
              </a:cxn>
              <a:cxn ang="0">
                <a:pos x="473610" y="1292058"/>
              </a:cxn>
              <a:cxn ang="0">
                <a:pos x="508360" y="1382963"/>
              </a:cxn>
              <a:cxn ang="0">
                <a:pos x="549275" y="1473200"/>
              </a:cxn>
              <a:cxn ang="0">
                <a:pos x="0" y="1473200"/>
              </a:cxn>
              <a:cxn ang="0">
                <a:pos x="40915" y="1382963"/>
              </a:cxn>
              <a:cxn ang="0">
                <a:pos x="75665" y="1292058"/>
              </a:cxn>
              <a:cxn ang="0">
                <a:pos x="105932" y="1200484"/>
              </a:cxn>
              <a:cxn ang="0">
                <a:pos x="130032" y="1108576"/>
              </a:cxn>
              <a:cxn ang="0">
                <a:pos x="149089" y="1016000"/>
              </a:cxn>
              <a:cxn ang="0">
                <a:pos x="163101" y="923089"/>
              </a:cxn>
              <a:cxn ang="0">
                <a:pos x="170948" y="829845"/>
              </a:cxn>
              <a:cxn ang="0">
                <a:pos x="173750" y="736600"/>
              </a:cxn>
              <a:cxn ang="0">
                <a:pos x="170948" y="643355"/>
              </a:cxn>
              <a:cxn ang="0">
                <a:pos x="163101" y="550111"/>
              </a:cxn>
              <a:cxn ang="0">
                <a:pos x="149089" y="457200"/>
              </a:cxn>
              <a:cxn ang="0">
                <a:pos x="130032" y="364624"/>
              </a:cxn>
              <a:cxn ang="0">
                <a:pos x="105932" y="272716"/>
              </a:cxn>
              <a:cxn ang="0">
                <a:pos x="75665" y="181142"/>
              </a:cxn>
              <a:cxn ang="0">
                <a:pos x="40915" y="90237"/>
              </a:cxn>
              <a:cxn ang="0">
                <a:pos x="0" y="0"/>
              </a:cxn>
              <a:cxn ang="0">
                <a:pos x="549275" y="0"/>
              </a:cxn>
            </a:cxnLst>
            <a:rect l="0" t="0" r="0" b="0"/>
            <a:pathLst>
              <a:path w="980" h="4408">
                <a:moveTo>
                  <a:pt x="980" y="0"/>
                </a:moveTo>
                <a:lnTo>
                  <a:pt x="907" y="270"/>
                </a:lnTo>
                <a:lnTo>
                  <a:pt x="845" y="542"/>
                </a:lnTo>
                <a:lnTo>
                  <a:pt x="791" y="816"/>
                </a:lnTo>
                <a:lnTo>
                  <a:pt x="748" y="1091"/>
                </a:lnTo>
                <a:lnTo>
                  <a:pt x="714" y="1368"/>
                </a:lnTo>
                <a:lnTo>
                  <a:pt x="689" y="1646"/>
                </a:lnTo>
                <a:lnTo>
                  <a:pt x="675" y="1925"/>
                </a:lnTo>
                <a:lnTo>
                  <a:pt x="670" y="2204"/>
                </a:lnTo>
                <a:lnTo>
                  <a:pt x="675" y="2483"/>
                </a:lnTo>
                <a:lnTo>
                  <a:pt x="689" y="2762"/>
                </a:lnTo>
                <a:lnTo>
                  <a:pt x="714" y="3040"/>
                </a:lnTo>
                <a:lnTo>
                  <a:pt x="748" y="3317"/>
                </a:lnTo>
                <a:lnTo>
                  <a:pt x="791" y="3592"/>
                </a:lnTo>
                <a:lnTo>
                  <a:pt x="845" y="3866"/>
                </a:lnTo>
                <a:lnTo>
                  <a:pt x="907" y="4138"/>
                </a:lnTo>
                <a:lnTo>
                  <a:pt x="980" y="4408"/>
                </a:lnTo>
                <a:lnTo>
                  <a:pt x="0" y="4408"/>
                </a:lnTo>
                <a:lnTo>
                  <a:pt x="73" y="4138"/>
                </a:lnTo>
                <a:lnTo>
                  <a:pt x="135" y="3866"/>
                </a:lnTo>
                <a:lnTo>
                  <a:pt x="189" y="3592"/>
                </a:lnTo>
                <a:lnTo>
                  <a:pt x="232" y="3317"/>
                </a:lnTo>
                <a:lnTo>
                  <a:pt x="266" y="3040"/>
                </a:lnTo>
                <a:lnTo>
                  <a:pt x="291" y="2762"/>
                </a:lnTo>
                <a:lnTo>
                  <a:pt x="305" y="2483"/>
                </a:lnTo>
                <a:lnTo>
                  <a:pt x="310" y="2204"/>
                </a:lnTo>
                <a:lnTo>
                  <a:pt x="305" y="1925"/>
                </a:lnTo>
                <a:lnTo>
                  <a:pt x="291" y="1646"/>
                </a:lnTo>
                <a:lnTo>
                  <a:pt x="266" y="1368"/>
                </a:lnTo>
                <a:lnTo>
                  <a:pt x="232" y="1091"/>
                </a:lnTo>
                <a:lnTo>
                  <a:pt x="189" y="816"/>
                </a:lnTo>
                <a:lnTo>
                  <a:pt x="135" y="542"/>
                </a:lnTo>
                <a:lnTo>
                  <a:pt x="73" y="270"/>
                </a:lnTo>
                <a:lnTo>
                  <a:pt x="0" y="0"/>
                </a:lnTo>
                <a:lnTo>
                  <a:pt x="980" y="0"/>
                </a:lnTo>
                <a:close/>
              </a:path>
            </a:pathLst>
          </a:custGeom>
          <a:ln w="25400" cap="flat" cmpd="sng">
            <a:solidFill>
              <a:srgbClr val="2D5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xjhgx2"/>
          <p:cNvSpPr/>
          <p:nvPr/>
        </p:nvSpPr>
        <p:spPr>
          <a:xfrm>
            <a:off x="7934960" y="3418840"/>
            <a:ext cx="460375" cy="1473200"/>
          </a:xfrm>
          <a:custGeom>
            <a:avLst/>
            <a:gdLst/>
            <a:ahLst/>
            <a:cxnLst>
              <a:cxn ang="0">
                <a:pos x="230188" y="0"/>
              </a:cxn>
              <a:cxn ang="0">
                <a:pos x="175982" y="90237"/>
              </a:cxn>
              <a:cxn ang="0">
                <a:pos x="129945" y="181142"/>
              </a:cxn>
              <a:cxn ang="0">
                <a:pos x="89847" y="272716"/>
              </a:cxn>
              <a:cxn ang="0">
                <a:pos x="57918" y="364624"/>
              </a:cxn>
              <a:cxn ang="0">
                <a:pos x="32672" y="457200"/>
              </a:cxn>
              <a:cxn ang="0">
                <a:pos x="14108" y="550111"/>
              </a:cxn>
              <a:cxn ang="0">
                <a:pos x="3713" y="643355"/>
              </a:cxn>
              <a:cxn ang="0">
                <a:pos x="0" y="736600"/>
              </a:cxn>
              <a:cxn ang="0">
                <a:pos x="3713" y="829845"/>
              </a:cxn>
              <a:cxn ang="0">
                <a:pos x="14108" y="923089"/>
              </a:cxn>
              <a:cxn ang="0">
                <a:pos x="32672" y="1016000"/>
              </a:cxn>
              <a:cxn ang="0">
                <a:pos x="57918" y="1108576"/>
              </a:cxn>
              <a:cxn ang="0">
                <a:pos x="89847" y="1200484"/>
              </a:cxn>
              <a:cxn ang="0">
                <a:pos x="129945" y="1292058"/>
              </a:cxn>
              <a:cxn ang="0">
                <a:pos x="175982" y="1382963"/>
              </a:cxn>
              <a:cxn ang="0">
                <a:pos x="230188" y="1473200"/>
              </a:cxn>
              <a:cxn ang="0">
                <a:pos x="230188" y="1473200"/>
              </a:cxn>
              <a:cxn ang="0">
                <a:pos x="284393" y="1382963"/>
              </a:cxn>
              <a:cxn ang="0">
                <a:pos x="330430" y="1292058"/>
              </a:cxn>
              <a:cxn ang="0">
                <a:pos x="370528" y="1200484"/>
              </a:cxn>
              <a:cxn ang="0">
                <a:pos x="402457" y="1108576"/>
              </a:cxn>
              <a:cxn ang="0">
                <a:pos x="427703" y="1016000"/>
              </a:cxn>
              <a:cxn ang="0">
                <a:pos x="446267" y="923089"/>
              </a:cxn>
              <a:cxn ang="0">
                <a:pos x="456662" y="829845"/>
              </a:cxn>
              <a:cxn ang="0">
                <a:pos x="460375" y="736600"/>
              </a:cxn>
              <a:cxn ang="0">
                <a:pos x="456662" y="643355"/>
              </a:cxn>
              <a:cxn ang="0">
                <a:pos x="446267" y="550111"/>
              </a:cxn>
              <a:cxn ang="0">
                <a:pos x="427703" y="457200"/>
              </a:cxn>
              <a:cxn ang="0">
                <a:pos x="402457" y="364624"/>
              </a:cxn>
              <a:cxn ang="0">
                <a:pos x="370528" y="272716"/>
              </a:cxn>
              <a:cxn ang="0">
                <a:pos x="330430" y="181142"/>
              </a:cxn>
              <a:cxn ang="0">
                <a:pos x="284393" y="90237"/>
              </a:cxn>
              <a:cxn ang="0">
                <a:pos x="230188" y="0"/>
              </a:cxn>
            </a:cxnLst>
            <a:rect l="0" t="0" r="0" b="0"/>
            <a:pathLst>
              <a:path w="620" h="4408">
                <a:moveTo>
                  <a:pt x="310" y="0"/>
                </a:moveTo>
                <a:lnTo>
                  <a:pt x="237" y="270"/>
                </a:lnTo>
                <a:lnTo>
                  <a:pt x="175" y="542"/>
                </a:lnTo>
                <a:lnTo>
                  <a:pt x="121" y="816"/>
                </a:lnTo>
                <a:lnTo>
                  <a:pt x="78" y="1091"/>
                </a:lnTo>
                <a:lnTo>
                  <a:pt x="44" y="1368"/>
                </a:lnTo>
                <a:lnTo>
                  <a:pt x="19" y="1646"/>
                </a:lnTo>
                <a:lnTo>
                  <a:pt x="5" y="1925"/>
                </a:lnTo>
                <a:lnTo>
                  <a:pt x="0" y="2204"/>
                </a:lnTo>
                <a:lnTo>
                  <a:pt x="5" y="2483"/>
                </a:lnTo>
                <a:lnTo>
                  <a:pt x="19" y="2762"/>
                </a:lnTo>
                <a:lnTo>
                  <a:pt x="44" y="3040"/>
                </a:lnTo>
                <a:lnTo>
                  <a:pt x="78" y="3317"/>
                </a:lnTo>
                <a:lnTo>
                  <a:pt x="121" y="3592"/>
                </a:lnTo>
                <a:lnTo>
                  <a:pt x="175" y="3866"/>
                </a:lnTo>
                <a:lnTo>
                  <a:pt x="237" y="4138"/>
                </a:lnTo>
                <a:lnTo>
                  <a:pt x="310" y="4408"/>
                </a:lnTo>
                <a:lnTo>
                  <a:pt x="383" y="4138"/>
                </a:lnTo>
                <a:lnTo>
                  <a:pt x="445" y="3866"/>
                </a:lnTo>
                <a:lnTo>
                  <a:pt x="499" y="3592"/>
                </a:lnTo>
                <a:lnTo>
                  <a:pt x="542" y="3317"/>
                </a:lnTo>
                <a:lnTo>
                  <a:pt x="576" y="3040"/>
                </a:lnTo>
                <a:lnTo>
                  <a:pt x="601" y="2762"/>
                </a:lnTo>
                <a:lnTo>
                  <a:pt x="615" y="2483"/>
                </a:lnTo>
                <a:lnTo>
                  <a:pt x="620" y="2204"/>
                </a:lnTo>
                <a:lnTo>
                  <a:pt x="615" y="1925"/>
                </a:lnTo>
                <a:lnTo>
                  <a:pt x="601" y="1646"/>
                </a:lnTo>
                <a:lnTo>
                  <a:pt x="576" y="1368"/>
                </a:lnTo>
                <a:lnTo>
                  <a:pt x="542" y="1091"/>
                </a:lnTo>
                <a:lnTo>
                  <a:pt x="499" y="816"/>
                </a:lnTo>
                <a:lnTo>
                  <a:pt x="445" y="542"/>
                </a:lnTo>
                <a:lnTo>
                  <a:pt x="383" y="270"/>
                </a:lnTo>
                <a:lnTo>
                  <a:pt x="310" y="0"/>
                </a:lnTo>
                <a:close/>
              </a:path>
            </a:pathLst>
          </a:custGeom>
          <a:noFill/>
          <a:ln w="25400" cap="flat" cmpd="sng">
            <a:solidFill>
              <a:srgbClr val="2D5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组合 13355"/>
          <p:cNvGrpSpPr/>
          <p:nvPr/>
        </p:nvGrpSpPr>
        <p:grpSpPr>
          <a:xfrm>
            <a:off x="5551079" y="2486880"/>
            <a:ext cx="360363" cy="2124075"/>
            <a:chOff x="2517" y="1141"/>
            <a:chExt cx="136" cy="635"/>
          </a:xfrm>
        </p:grpSpPr>
        <p:sp>
          <p:nvSpPr>
            <p:cNvPr id="25668" name="xjhgx2"/>
            <p:cNvSpPr/>
            <p:nvPr/>
          </p:nvSpPr>
          <p:spPr>
            <a:xfrm>
              <a:off x="2517" y="1141"/>
              <a:ext cx="136" cy="635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52" y="39"/>
                </a:cxn>
                <a:cxn ang="0">
                  <a:pos x="38" y="78"/>
                </a:cxn>
                <a:cxn ang="0">
                  <a:pos x="27" y="118"/>
                </a:cxn>
                <a:cxn ang="0">
                  <a:pos x="17" y="157"/>
                </a:cxn>
                <a:cxn ang="0">
                  <a:pos x="10" y="197"/>
                </a:cxn>
                <a:cxn ang="0">
                  <a:pos x="4" y="237"/>
                </a:cxn>
                <a:cxn ang="0">
                  <a:pos x="1" y="277"/>
                </a:cxn>
                <a:cxn ang="0">
                  <a:pos x="0" y="318"/>
                </a:cxn>
                <a:cxn ang="0">
                  <a:pos x="1" y="358"/>
                </a:cxn>
                <a:cxn ang="0">
                  <a:pos x="4" y="398"/>
                </a:cxn>
                <a:cxn ang="0">
                  <a:pos x="10" y="438"/>
                </a:cxn>
                <a:cxn ang="0">
                  <a:pos x="17" y="478"/>
                </a:cxn>
                <a:cxn ang="0">
                  <a:pos x="27" y="517"/>
                </a:cxn>
                <a:cxn ang="0">
                  <a:pos x="38" y="557"/>
                </a:cxn>
                <a:cxn ang="0">
                  <a:pos x="52" y="596"/>
                </a:cxn>
                <a:cxn ang="0">
                  <a:pos x="68" y="635"/>
                </a:cxn>
                <a:cxn ang="0">
                  <a:pos x="68" y="635"/>
                </a:cxn>
                <a:cxn ang="0">
                  <a:pos x="84" y="596"/>
                </a:cxn>
                <a:cxn ang="0">
                  <a:pos x="98" y="557"/>
                </a:cxn>
                <a:cxn ang="0">
                  <a:pos x="109" y="517"/>
                </a:cxn>
                <a:cxn ang="0">
                  <a:pos x="119" y="478"/>
                </a:cxn>
                <a:cxn ang="0">
                  <a:pos x="126" y="438"/>
                </a:cxn>
                <a:cxn ang="0">
                  <a:pos x="132" y="398"/>
                </a:cxn>
                <a:cxn ang="0">
                  <a:pos x="135" y="358"/>
                </a:cxn>
                <a:cxn ang="0">
                  <a:pos x="136" y="318"/>
                </a:cxn>
                <a:cxn ang="0">
                  <a:pos x="135" y="277"/>
                </a:cxn>
                <a:cxn ang="0">
                  <a:pos x="132" y="237"/>
                </a:cxn>
                <a:cxn ang="0">
                  <a:pos x="126" y="197"/>
                </a:cxn>
                <a:cxn ang="0">
                  <a:pos x="119" y="157"/>
                </a:cxn>
                <a:cxn ang="0">
                  <a:pos x="109" y="118"/>
                </a:cxn>
                <a:cxn ang="0">
                  <a:pos x="98" y="78"/>
                </a:cxn>
                <a:cxn ang="0">
                  <a:pos x="84" y="39"/>
                </a:cxn>
                <a:cxn ang="0">
                  <a:pos x="68" y="0"/>
                </a:cxn>
              </a:cxnLst>
              <a:rect l="0" t="0" r="0" b="0"/>
              <a:pathLst>
                <a:path w="620" h="4408">
                  <a:moveTo>
                    <a:pt x="310" y="0"/>
                  </a:moveTo>
                  <a:lnTo>
                    <a:pt x="237" y="270"/>
                  </a:lnTo>
                  <a:lnTo>
                    <a:pt x="175" y="542"/>
                  </a:lnTo>
                  <a:lnTo>
                    <a:pt x="121" y="816"/>
                  </a:lnTo>
                  <a:lnTo>
                    <a:pt x="78" y="1091"/>
                  </a:lnTo>
                  <a:lnTo>
                    <a:pt x="44" y="1368"/>
                  </a:lnTo>
                  <a:lnTo>
                    <a:pt x="19" y="1646"/>
                  </a:lnTo>
                  <a:lnTo>
                    <a:pt x="5" y="1925"/>
                  </a:lnTo>
                  <a:lnTo>
                    <a:pt x="0" y="2204"/>
                  </a:lnTo>
                  <a:lnTo>
                    <a:pt x="5" y="2483"/>
                  </a:lnTo>
                  <a:lnTo>
                    <a:pt x="19" y="2762"/>
                  </a:lnTo>
                  <a:lnTo>
                    <a:pt x="44" y="3040"/>
                  </a:lnTo>
                  <a:lnTo>
                    <a:pt x="78" y="3317"/>
                  </a:lnTo>
                  <a:lnTo>
                    <a:pt x="121" y="3592"/>
                  </a:lnTo>
                  <a:lnTo>
                    <a:pt x="175" y="3866"/>
                  </a:lnTo>
                  <a:lnTo>
                    <a:pt x="237" y="4138"/>
                  </a:lnTo>
                  <a:lnTo>
                    <a:pt x="310" y="4408"/>
                  </a:lnTo>
                  <a:lnTo>
                    <a:pt x="383" y="4138"/>
                  </a:lnTo>
                  <a:lnTo>
                    <a:pt x="445" y="3866"/>
                  </a:lnTo>
                  <a:lnTo>
                    <a:pt x="499" y="3592"/>
                  </a:lnTo>
                  <a:lnTo>
                    <a:pt x="542" y="3317"/>
                  </a:lnTo>
                  <a:lnTo>
                    <a:pt x="576" y="3040"/>
                  </a:lnTo>
                  <a:lnTo>
                    <a:pt x="601" y="2762"/>
                  </a:lnTo>
                  <a:lnTo>
                    <a:pt x="615" y="2483"/>
                  </a:lnTo>
                  <a:lnTo>
                    <a:pt x="620" y="2204"/>
                  </a:lnTo>
                  <a:lnTo>
                    <a:pt x="615" y="1925"/>
                  </a:lnTo>
                  <a:lnTo>
                    <a:pt x="601" y="1646"/>
                  </a:lnTo>
                  <a:lnTo>
                    <a:pt x="576" y="1368"/>
                  </a:lnTo>
                  <a:lnTo>
                    <a:pt x="542" y="1091"/>
                  </a:lnTo>
                  <a:lnTo>
                    <a:pt x="499" y="816"/>
                  </a:lnTo>
                  <a:lnTo>
                    <a:pt x="445" y="542"/>
                  </a:lnTo>
                  <a:lnTo>
                    <a:pt x="383" y="270"/>
                  </a:lnTo>
                  <a:lnTo>
                    <a:pt x="310" y="0"/>
                  </a:lnTo>
                  <a:close/>
                </a:path>
              </a:pathLst>
            </a:custGeom>
            <a:gradFill rotWithShape="1">
              <a:gsLst>
                <a:gs pos="0">
                  <a:srgbClr val="99CCFF">
                    <a:alpha val="100000"/>
                  </a:srgbClr>
                </a:gs>
                <a:gs pos="100000">
                  <a:srgbClr val="D5FFFF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28575" cap="flat" cmpd="sng">
              <a:solidFill>
                <a:srgbClr val="2D5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69" name="直接连接符 13357"/>
            <p:cNvSpPr/>
            <p:nvPr/>
          </p:nvSpPr>
          <p:spPr>
            <a:xfrm>
              <a:off x="2585" y="1162"/>
              <a:ext cx="0" cy="612"/>
            </a:xfrm>
            <a:prstGeom prst="line">
              <a:avLst/>
            </a:prstGeom>
            <a:ln w="12700" cap="flat" cmpd="sng">
              <a:solidFill>
                <a:srgbClr val="99CCFF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5603" name="Line 6"/>
          <p:cNvSpPr/>
          <p:nvPr/>
        </p:nvSpPr>
        <p:spPr>
          <a:xfrm flipV="1">
            <a:off x="1663292" y="3531455"/>
            <a:ext cx="8316912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lgDashDot"/>
            <a:miter/>
            <a:headEnd type="none" w="med" len="med"/>
            <a:tailEnd type="none" w="med" len="med"/>
          </a:ln>
        </p:spPr>
      </p:sp>
      <p:sp>
        <p:nvSpPr>
          <p:cNvPr id="25604" name="Oval 25"/>
          <p:cNvSpPr>
            <a:spLocks noChangeAspect="1"/>
          </p:cNvSpPr>
          <p:nvPr/>
        </p:nvSpPr>
        <p:spPr>
          <a:xfrm>
            <a:off x="5659029" y="3433030"/>
            <a:ext cx="144463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zh-CN" altLang="en-US" sz="2800" dirty="0">
              <a:latin typeface="宋体" panose="02010600030101010101" pitchFamily="2" charset="-122"/>
            </a:endParaRPr>
          </a:p>
        </p:txBody>
      </p:sp>
      <p:sp>
        <p:nvSpPr>
          <p:cNvPr id="27" name="Text Box 28"/>
          <p:cNvSpPr txBox="1"/>
          <p:nvPr/>
        </p:nvSpPr>
        <p:spPr>
          <a:xfrm>
            <a:off x="3534954" y="2882167"/>
            <a:ext cx="503238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i="1" dirty="0">
                <a:solidFill>
                  <a:srgbClr val="FF0000"/>
                </a:solidFill>
                <a:latin typeface="宋体" panose="02010600030101010101" pitchFamily="2" charset="-122"/>
              </a:rPr>
              <a:t>F</a:t>
            </a:r>
          </a:p>
        </p:txBody>
      </p:sp>
      <p:sp>
        <p:nvSpPr>
          <p:cNvPr id="25606" name="Text Box 29"/>
          <p:cNvSpPr txBox="1"/>
          <p:nvPr/>
        </p:nvSpPr>
        <p:spPr>
          <a:xfrm>
            <a:off x="8719729" y="2882167"/>
            <a:ext cx="1891128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latin typeface="宋体" panose="02010600030101010101" pitchFamily="2" charset="-122"/>
              </a:rPr>
              <a:t>主光轴</a:t>
            </a:r>
          </a:p>
        </p:txBody>
      </p:sp>
      <p:grpSp>
        <p:nvGrpSpPr>
          <p:cNvPr id="13381" name="组合 13380"/>
          <p:cNvGrpSpPr/>
          <p:nvPr/>
        </p:nvGrpSpPr>
        <p:grpSpPr>
          <a:xfrm>
            <a:off x="3823879" y="3567967"/>
            <a:ext cx="1908175" cy="1582738"/>
            <a:chOff x="1701" y="1570"/>
            <a:chExt cx="1134" cy="997"/>
          </a:xfrm>
        </p:grpSpPr>
        <p:sp>
          <p:nvSpPr>
            <p:cNvPr id="25663" name="Line 31"/>
            <p:cNvSpPr/>
            <p:nvPr/>
          </p:nvSpPr>
          <p:spPr>
            <a:xfrm flipH="1">
              <a:off x="2835" y="2069"/>
              <a:ext cx="0" cy="49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5664" name="Line 32"/>
            <p:cNvSpPr/>
            <p:nvPr/>
          </p:nvSpPr>
          <p:spPr>
            <a:xfrm flipH="1">
              <a:off x="1701" y="1570"/>
              <a:ext cx="0" cy="99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5665" name="Line 33"/>
            <p:cNvSpPr/>
            <p:nvPr/>
          </p:nvSpPr>
          <p:spPr>
            <a:xfrm flipH="1">
              <a:off x="1721" y="2269"/>
              <a:ext cx="379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lg"/>
            </a:ln>
          </p:spPr>
        </p:sp>
        <p:sp>
          <p:nvSpPr>
            <p:cNvPr id="25666" name="Line 34"/>
            <p:cNvSpPr/>
            <p:nvPr/>
          </p:nvSpPr>
          <p:spPr>
            <a:xfrm>
              <a:off x="2437" y="2269"/>
              <a:ext cx="379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lg"/>
            </a:ln>
          </p:spPr>
        </p:sp>
        <p:sp>
          <p:nvSpPr>
            <p:cNvPr id="25667" name="Text Box 36"/>
            <p:cNvSpPr txBox="1"/>
            <p:nvPr/>
          </p:nvSpPr>
          <p:spPr>
            <a:xfrm flipH="1">
              <a:off x="2154" y="2115"/>
              <a:ext cx="177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3200" i="1" dirty="0">
                  <a:solidFill>
                    <a:srgbClr val="FF0000"/>
                  </a:solidFill>
                  <a:latin typeface="Times New Roman" panose="02020603050405020304" charset="0"/>
                </a:rPr>
                <a:t>f</a:t>
              </a:r>
            </a:p>
          </p:txBody>
        </p:sp>
      </p:grpSp>
      <p:sp>
        <p:nvSpPr>
          <p:cNvPr id="12302" name="Text Box 75"/>
          <p:cNvSpPr txBox="1"/>
          <p:nvPr/>
        </p:nvSpPr>
        <p:spPr>
          <a:xfrm>
            <a:off x="3003142" y="5370513"/>
            <a:ext cx="58166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dirty="0">
                <a:latin typeface="宋体" panose="02010600030101010101" pitchFamily="2" charset="-122"/>
              </a:rPr>
              <a:t>小结：凸透镜有</a:t>
            </a:r>
            <a:r>
              <a:rPr lang="zh-CN" altLang="en-US" sz="3600" dirty="0">
                <a:solidFill>
                  <a:srgbClr val="FF0000"/>
                </a:solidFill>
                <a:latin typeface="宋体" panose="02010600030101010101" pitchFamily="2" charset="-122"/>
              </a:rPr>
              <a:t>两个</a:t>
            </a:r>
            <a:r>
              <a:rPr lang="zh-CN" altLang="en-US" sz="3600" dirty="0">
                <a:latin typeface="宋体" panose="02010600030101010101" pitchFamily="2" charset="-122"/>
              </a:rPr>
              <a:t>焦点。</a:t>
            </a:r>
          </a:p>
        </p:txBody>
      </p:sp>
      <p:grpSp>
        <p:nvGrpSpPr>
          <p:cNvPr id="13359" name="组合 13358"/>
          <p:cNvGrpSpPr/>
          <p:nvPr/>
        </p:nvGrpSpPr>
        <p:grpSpPr>
          <a:xfrm flipH="1">
            <a:off x="5819367" y="2810730"/>
            <a:ext cx="3297237" cy="1406525"/>
            <a:chOff x="453" y="934"/>
            <a:chExt cx="2077" cy="886"/>
          </a:xfrm>
        </p:grpSpPr>
        <p:grpSp>
          <p:nvGrpSpPr>
            <p:cNvPr id="25654" name="组合 13359"/>
            <p:cNvGrpSpPr/>
            <p:nvPr/>
          </p:nvGrpSpPr>
          <p:grpSpPr>
            <a:xfrm>
              <a:off x="453" y="934"/>
              <a:ext cx="2064" cy="92"/>
              <a:chOff x="136" y="934"/>
              <a:chExt cx="2381" cy="91"/>
            </a:xfrm>
          </p:grpSpPr>
          <p:sp>
            <p:nvSpPr>
              <p:cNvPr id="25661" name="Line 8"/>
              <p:cNvSpPr/>
              <p:nvPr/>
            </p:nvSpPr>
            <p:spPr>
              <a:xfrm flipV="1">
                <a:off x="136" y="981"/>
                <a:ext cx="2381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5662" name="AutoShape 9"/>
              <p:cNvSpPr>
                <a:spLocks noChangeAspect="1"/>
              </p:cNvSpPr>
              <p:nvPr/>
            </p:nvSpPr>
            <p:spPr>
              <a:xfrm rot="5400000">
                <a:off x="1689" y="828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eaVert" wrap="none" anchor="ctr" anchorCtr="0"/>
              <a:lstStyle/>
              <a:p>
                <a:pPr eaLnBrk="1" hangingPunct="1"/>
                <a:endParaRPr lang="zh-CN" altLang="en-US" sz="2800" dirty="0">
                  <a:latin typeface="宋体" panose="02010600030101010101" pitchFamily="2" charset="-122"/>
                </a:endParaRPr>
              </a:p>
            </p:txBody>
          </p:sp>
        </p:grpSp>
        <p:grpSp>
          <p:nvGrpSpPr>
            <p:cNvPr id="25655" name="组合 13362"/>
            <p:cNvGrpSpPr/>
            <p:nvPr/>
          </p:nvGrpSpPr>
          <p:grpSpPr>
            <a:xfrm>
              <a:off x="453" y="1751"/>
              <a:ext cx="2059" cy="69"/>
              <a:chOff x="113" y="1751"/>
              <a:chExt cx="2399" cy="91"/>
            </a:xfrm>
          </p:grpSpPr>
          <p:sp>
            <p:nvSpPr>
              <p:cNvPr id="25659" name="Line 11"/>
              <p:cNvSpPr/>
              <p:nvPr/>
            </p:nvSpPr>
            <p:spPr>
              <a:xfrm>
                <a:off x="113" y="1797"/>
                <a:ext cx="2399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5660" name="AutoShape 12"/>
              <p:cNvSpPr>
                <a:spLocks noChangeAspect="1"/>
              </p:cNvSpPr>
              <p:nvPr/>
            </p:nvSpPr>
            <p:spPr>
              <a:xfrm rot="5400000">
                <a:off x="1679" y="1645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eaVert" wrap="none" anchor="ctr" anchorCtr="0"/>
              <a:lstStyle/>
              <a:p>
                <a:pPr eaLnBrk="1" hangingPunct="1"/>
                <a:endParaRPr lang="zh-CN" altLang="en-US" sz="2800" dirty="0">
                  <a:latin typeface="宋体" panose="02010600030101010101" pitchFamily="2" charset="-122"/>
                </a:endParaRPr>
              </a:p>
            </p:txBody>
          </p:sp>
        </p:grpSp>
        <p:grpSp>
          <p:nvGrpSpPr>
            <p:cNvPr id="25656" name="组合 13365"/>
            <p:cNvGrpSpPr/>
            <p:nvPr/>
          </p:nvGrpSpPr>
          <p:grpSpPr>
            <a:xfrm>
              <a:off x="476" y="1344"/>
              <a:ext cx="2054" cy="92"/>
              <a:chOff x="136" y="1342"/>
              <a:chExt cx="2394" cy="91"/>
            </a:xfrm>
          </p:grpSpPr>
          <p:sp>
            <p:nvSpPr>
              <p:cNvPr id="25657" name="Line 14"/>
              <p:cNvSpPr/>
              <p:nvPr/>
            </p:nvSpPr>
            <p:spPr>
              <a:xfrm flipV="1">
                <a:off x="136" y="1388"/>
                <a:ext cx="2394" cy="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5658" name="AutoShape 15"/>
              <p:cNvSpPr>
                <a:spLocks noChangeAspect="1"/>
              </p:cNvSpPr>
              <p:nvPr/>
            </p:nvSpPr>
            <p:spPr>
              <a:xfrm rot="5400000">
                <a:off x="1697" y="1236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eaVert" wrap="none" anchor="ctr" anchorCtr="0"/>
              <a:lstStyle/>
              <a:p>
                <a:pPr eaLnBrk="1" hangingPunct="1"/>
                <a:endParaRPr lang="zh-CN" altLang="en-US" sz="2800" dirty="0">
                  <a:latin typeface="宋体" panose="02010600030101010101" pitchFamily="2" charset="-122"/>
                </a:endParaRPr>
              </a:p>
            </p:txBody>
          </p:sp>
        </p:grpSp>
      </p:grpSp>
      <p:grpSp>
        <p:nvGrpSpPr>
          <p:cNvPr id="13369" name="组合 13368"/>
          <p:cNvGrpSpPr/>
          <p:nvPr/>
        </p:nvGrpSpPr>
        <p:grpSpPr>
          <a:xfrm flipH="1">
            <a:off x="2742792" y="2882167"/>
            <a:ext cx="3132137" cy="1296988"/>
            <a:chOff x="2508" y="981"/>
            <a:chExt cx="1960" cy="816"/>
          </a:xfrm>
        </p:grpSpPr>
        <p:grpSp>
          <p:nvGrpSpPr>
            <p:cNvPr id="25645" name="组合 13369"/>
            <p:cNvGrpSpPr/>
            <p:nvPr/>
          </p:nvGrpSpPr>
          <p:grpSpPr>
            <a:xfrm>
              <a:off x="2508" y="1162"/>
              <a:ext cx="1960" cy="635"/>
              <a:chOff x="2508" y="1117"/>
              <a:chExt cx="2073" cy="679"/>
            </a:xfrm>
          </p:grpSpPr>
          <p:sp>
            <p:nvSpPr>
              <p:cNvPr id="25652" name="Freeform 17"/>
              <p:cNvSpPr/>
              <p:nvPr/>
            </p:nvSpPr>
            <p:spPr>
              <a:xfrm>
                <a:off x="2508" y="1117"/>
                <a:ext cx="2073" cy="679"/>
              </a:xfrm>
              <a:custGeom>
                <a:avLst/>
                <a:gdLst/>
                <a:ahLst/>
                <a:cxnLst>
                  <a:cxn ang="0">
                    <a:pos x="0" y="679"/>
                  </a:cxn>
                  <a:cxn ang="0">
                    <a:pos x="163" y="659"/>
                  </a:cxn>
                  <a:cxn ang="0">
                    <a:pos x="2073" y="0"/>
                  </a:cxn>
                </a:cxnLst>
                <a:rect l="0" t="0" r="0" b="0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 cap="flat" cmpd="sng">
                <a:solidFill>
                  <a:srgbClr val="FF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53" name="AutoShape 18"/>
              <p:cNvSpPr>
                <a:spLocks noChangeAspect="1"/>
              </p:cNvSpPr>
              <p:nvPr/>
            </p:nvSpPr>
            <p:spPr>
              <a:xfrm rot="4229382">
                <a:off x="3126" y="1499"/>
                <a:ext cx="69" cy="205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eaVert" wrap="none" anchor="ctr" anchorCtr="0"/>
              <a:lstStyle/>
              <a:p>
                <a:pPr eaLnBrk="1" hangingPunct="1"/>
                <a:endParaRPr lang="zh-CN" altLang="en-US" sz="2800" dirty="0">
                  <a:latin typeface="宋体" panose="02010600030101010101" pitchFamily="2" charset="-122"/>
                </a:endParaRPr>
              </a:p>
            </p:txBody>
          </p:sp>
        </p:grpSp>
        <p:grpSp>
          <p:nvGrpSpPr>
            <p:cNvPr id="25646" name="组合 13372"/>
            <p:cNvGrpSpPr/>
            <p:nvPr/>
          </p:nvGrpSpPr>
          <p:grpSpPr>
            <a:xfrm>
              <a:off x="2517" y="981"/>
              <a:ext cx="1883" cy="612"/>
              <a:chOff x="2517" y="981"/>
              <a:chExt cx="2200" cy="725"/>
            </a:xfrm>
          </p:grpSpPr>
          <p:sp>
            <p:nvSpPr>
              <p:cNvPr id="25650" name="Freeform 20"/>
              <p:cNvSpPr/>
              <p:nvPr/>
            </p:nvSpPr>
            <p:spPr>
              <a:xfrm flipV="1">
                <a:off x="2517" y="981"/>
                <a:ext cx="2200" cy="725"/>
              </a:xfrm>
              <a:custGeom>
                <a:avLst/>
                <a:gdLst/>
                <a:ahLst/>
                <a:cxnLst>
                  <a:cxn ang="0">
                    <a:pos x="0" y="725"/>
                  </a:cxn>
                  <a:cxn ang="0">
                    <a:pos x="173" y="703"/>
                  </a:cxn>
                  <a:cxn ang="0">
                    <a:pos x="2200" y="0"/>
                  </a:cxn>
                </a:cxnLst>
                <a:rect l="0" t="0" r="0" b="0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 cap="flat" cmpd="sng">
                <a:solidFill>
                  <a:srgbClr val="FF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51" name="AutoShape 21"/>
              <p:cNvSpPr>
                <a:spLocks noChangeAspect="1"/>
              </p:cNvSpPr>
              <p:nvPr/>
            </p:nvSpPr>
            <p:spPr>
              <a:xfrm rot="-4229382" flipV="1">
                <a:off x="3190" y="1050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eaVert" wrap="none" anchor="ctr" anchorCtr="0"/>
              <a:lstStyle/>
              <a:p>
                <a:pPr eaLnBrk="1" hangingPunct="1"/>
                <a:endParaRPr lang="zh-CN" altLang="en-US" sz="2800" dirty="0">
                  <a:latin typeface="宋体" panose="02010600030101010101" pitchFamily="2" charset="-122"/>
                </a:endParaRPr>
              </a:p>
            </p:txBody>
          </p:sp>
        </p:grpSp>
        <p:grpSp>
          <p:nvGrpSpPr>
            <p:cNvPr id="25647" name="组合 13375"/>
            <p:cNvGrpSpPr/>
            <p:nvPr/>
          </p:nvGrpSpPr>
          <p:grpSpPr>
            <a:xfrm>
              <a:off x="2522" y="1343"/>
              <a:ext cx="1923" cy="91"/>
              <a:chOff x="2522" y="1343"/>
              <a:chExt cx="2671" cy="91"/>
            </a:xfrm>
          </p:grpSpPr>
          <p:sp>
            <p:nvSpPr>
              <p:cNvPr id="25648" name="Line 23"/>
              <p:cNvSpPr/>
              <p:nvPr/>
            </p:nvSpPr>
            <p:spPr>
              <a:xfrm flipV="1">
                <a:off x="2522" y="1389"/>
                <a:ext cx="2671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5649" name="AutoShape 24"/>
              <p:cNvSpPr>
                <a:spLocks noChangeAspect="1"/>
              </p:cNvSpPr>
              <p:nvPr/>
            </p:nvSpPr>
            <p:spPr>
              <a:xfrm rot="5400000">
                <a:off x="3368" y="1237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eaVert" wrap="none" anchor="ctr" anchorCtr="0"/>
              <a:lstStyle/>
              <a:p>
                <a:pPr eaLnBrk="1" hangingPunct="1"/>
                <a:endParaRPr lang="zh-CN" altLang="en-US" sz="2800" dirty="0">
                  <a:latin typeface="宋体" panose="02010600030101010101" pitchFamily="2" charset="-122"/>
                </a:endParaRPr>
              </a:p>
            </p:txBody>
          </p:sp>
        </p:grpSp>
      </p:grpSp>
      <p:sp>
        <p:nvSpPr>
          <p:cNvPr id="13380" name="AutoShape 125"/>
          <p:cNvSpPr/>
          <p:nvPr/>
        </p:nvSpPr>
        <p:spPr>
          <a:xfrm>
            <a:off x="4028374" y="1594705"/>
            <a:ext cx="1511300" cy="684212"/>
          </a:xfrm>
          <a:prstGeom prst="wedgeRoundRectCallout">
            <a:avLst>
              <a:gd name="adj1" fmla="val -59137"/>
              <a:gd name="adj2" fmla="val 205901"/>
              <a:gd name="adj3" fmla="val 16667"/>
            </a:avLst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rIns="0" anchor="ctr" anchorCtr="0"/>
          <a:lstStyle/>
          <a:p>
            <a:pPr algn="ctr" eaLnBrk="1" hangingPunct="1"/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焦点</a:t>
            </a:r>
          </a:p>
        </p:txBody>
      </p:sp>
      <p:grpSp>
        <p:nvGrpSpPr>
          <p:cNvPr id="23" name="组合 22"/>
          <p:cNvGrpSpPr/>
          <p:nvPr/>
        </p:nvGrpSpPr>
        <p:grpSpPr>
          <a:xfrm flipH="1">
            <a:off x="2423704" y="2804380"/>
            <a:ext cx="6373813" cy="1404937"/>
            <a:chOff x="469" y="6911"/>
            <a:chExt cx="10038" cy="2214"/>
          </a:xfrm>
        </p:grpSpPr>
        <p:grpSp>
          <p:nvGrpSpPr>
            <p:cNvPr id="25625" name="组合 1"/>
            <p:cNvGrpSpPr/>
            <p:nvPr/>
          </p:nvGrpSpPr>
          <p:grpSpPr>
            <a:xfrm flipH="1">
              <a:off x="5315" y="6911"/>
              <a:ext cx="5192" cy="2215"/>
              <a:chOff x="453" y="934"/>
              <a:chExt cx="2077" cy="886"/>
            </a:xfrm>
          </p:grpSpPr>
          <p:grpSp>
            <p:nvGrpSpPr>
              <p:cNvPr id="25636" name="组合 12329"/>
              <p:cNvGrpSpPr/>
              <p:nvPr/>
            </p:nvGrpSpPr>
            <p:grpSpPr>
              <a:xfrm>
                <a:off x="453" y="934"/>
                <a:ext cx="2064" cy="92"/>
                <a:chOff x="136" y="934"/>
                <a:chExt cx="2381" cy="91"/>
              </a:xfrm>
            </p:grpSpPr>
            <p:sp>
              <p:nvSpPr>
                <p:cNvPr id="25643" name="Line 8"/>
                <p:cNvSpPr/>
                <p:nvPr/>
              </p:nvSpPr>
              <p:spPr>
                <a:xfrm flipV="1">
                  <a:off x="136" y="981"/>
                  <a:ext cx="2381" cy="0"/>
                </a:xfrm>
                <a:prstGeom prst="line">
                  <a:avLst/>
                </a:prstGeom>
                <a:ln w="28575" cap="flat" cmpd="sng">
                  <a:solidFill>
                    <a:srgbClr val="0000F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25644" name="AutoShape 9"/>
                <p:cNvSpPr>
                  <a:spLocks noChangeAspect="1"/>
                </p:cNvSpPr>
                <p:nvPr/>
              </p:nvSpPr>
              <p:spPr>
                <a:xfrm rot="5400000">
                  <a:off x="1689" y="828"/>
                  <a:ext cx="91" cy="27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FF"/>
                </a:solidFill>
                <a:ln w="9525" cap="flat" cmpd="sng">
                  <a:solidFill>
                    <a:srgbClr val="0000F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rot="10800000" vert="eaVert" wrap="none" anchor="ctr" anchorCtr="0"/>
                <a:lstStyle/>
                <a:p>
                  <a:pPr eaLnBrk="1" hangingPunct="1">
                    <a:lnSpc>
                      <a:spcPct val="130000"/>
                    </a:lnSpc>
                  </a:pPr>
                  <a:endParaRPr lang="zh-CN" altLang="en-US" sz="2800" b="1" dirty="0">
                    <a:latin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5637" name="组合 12331"/>
              <p:cNvGrpSpPr/>
              <p:nvPr/>
            </p:nvGrpSpPr>
            <p:grpSpPr>
              <a:xfrm>
                <a:off x="453" y="1751"/>
                <a:ext cx="2059" cy="69"/>
                <a:chOff x="113" y="1751"/>
                <a:chExt cx="2399" cy="91"/>
              </a:xfrm>
            </p:grpSpPr>
            <p:sp>
              <p:nvSpPr>
                <p:cNvPr id="25641" name="Line 11"/>
                <p:cNvSpPr/>
                <p:nvPr/>
              </p:nvSpPr>
              <p:spPr>
                <a:xfrm>
                  <a:off x="113" y="1797"/>
                  <a:ext cx="2399" cy="0"/>
                </a:xfrm>
                <a:prstGeom prst="line">
                  <a:avLst/>
                </a:prstGeom>
                <a:ln w="28575" cap="flat" cmpd="sng">
                  <a:solidFill>
                    <a:srgbClr val="0000F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25642" name="AutoShape 12"/>
                <p:cNvSpPr>
                  <a:spLocks noChangeAspect="1"/>
                </p:cNvSpPr>
                <p:nvPr/>
              </p:nvSpPr>
              <p:spPr>
                <a:xfrm rot="5400000">
                  <a:off x="1679" y="1645"/>
                  <a:ext cx="91" cy="27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FF"/>
                </a:solidFill>
                <a:ln w="9525" cap="flat" cmpd="sng">
                  <a:solidFill>
                    <a:srgbClr val="0000F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rot="10800000" vert="eaVert" wrap="none" anchor="ctr" anchorCtr="0"/>
                <a:lstStyle/>
                <a:p>
                  <a:pPr eaLnBrk="1" hangingPunct="1">
                    <a:lnSpc>
                      <a:spcPct val="130000"/>
                    </a:lnSpc>
                  </a:pPr>
                  <a:endParaRPr lang="zh-CN" altLang="en-US" sz="2800" b="1" dirty="0">
                    <a:latin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5638" name="组合 12330"/>
              <p:cNvGrpSpPr/>
              <p:nvPr/>
            </p:nvGrpSpPr>
            <p:grpSpPr>
              <a:xfrm>
                <a:off x="476" y="1344"/>
                <a:ext cx="2054" cy="92"/>
                <a:chOff x="136" y="1342"/>
                <a:chExt cx="2394" cy="91"/>
              </a:xfrm>
            </p:grpSpPr>
            <p:sp>
              <p:nvSpPr>
                <p:cNvPr id="25639" name="Line 14"/>
                <p:cNvSpPr/>
                <p:nvPr/>
              </p:nvSpPr>
              <p:spPr>
                <a:xfrm flipV="1">
                  <a:off x="136" y="1388"/>
                  <a:ext cx="2394" cy="1"/>
                </a:xfrm>
                <a:prstGeom prst="line">
                  <a:avLst/>
                </a:prstGeom>
                <a:ln w="28575" cap="flat" cmpd="sng">
                  <a:solidFill>
                    <a:srgbClr val="0000F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25640" name="AutoShape 15"/>
                <p:cNvSpPr>
                  <a:spLocks noChangeAspect="1"/>
                </p:cNvSpPr>
                <p:nvPr/>
              </p:nvSpPr>
              <p:spPr>
                <a:xfrm rot="5400000">
                  <a:off x="1697" y="1236"/>
                  <a:ext cx="91" cy="27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FF"/>
                </a:solidFill>
                <a:ln w="9525" cap="flat" cmpd="sng">
                  <a:solidFill>
                    <a:srgbClr val="0000F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rot="10800000" vert="eaVert" wrap="none" anchor="ctr" anchorCtr="0"/>
                <a:lstStyle/>
                <a:p>
                  <a:pPr eaLnBrk="1" hangingPunct="1">
                    <a:lnSpc>
                      <a:spcPct val="130000"/>
                    </a:lnSpc>
                  </a:pPr>
                  <a:endParaRPr lang="zh-CN" altLang="en-US" sz="2800" b="1" dirty="0">
                    <a:latin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25626" name="组合 12"/>
            <p:cNvGrpSpPr/>
            <p:nvPr/>
          </p:nvGrpSpPr>
          <p:grpSpPr>
            <a:xfrm flipH="1">
              <a:off x="469" y="7030"/>
              <a:ext cx="4900" cy="2040"/>
              <a:chOff x="2508" y="981"/>
              <a:chExt cx="1960" cy="816"/>
            </a:xfrm>
          </p:grpSpPr>
          <p:grpSp>
            <p:nvGrpSpPr>
              <p:cNvPr id="25627" name="组合 12335"/>
              <p:cNvGrpSpPr/>
              <p:nvPr/>
            </p:nvGrpSpPr>
            <p:grpSpPr>
              <a:xfrm>
                <a:off x="2508" y="1162"/>
                <a:ext cx="1960" cy="635"/>
                <a:chOff x="2508" y="1117"/>
                <a:chExt cx="2073" cy="679"/>
              </a:xfrm>
            </p:grpSpPr>
            <p:sp>
              <p:nvSpPr>
                <p:cNvPr id="25634" name="Freeform 17"/>
                <p:cNvSpPr/>
                <p:nvPr/>
              </p:nvSpPr>
              <p:spPr>
                <a:xfrm>
                  <a:off x="2508" y="1117"/>
                  <a:ext cx="2073" cy="679"/>
                </a:xfrm>
                <a:custGeom>
                  <a:avLst/>
                  <a:gdLst/>
                  <a:ahLst/>
                  <a:cxnLst>
                    <a:cxn ang="0">
                      <a:pos x="0" y="679"/>
                    </a:cxn>
                    <a:cxn ang="0">
                      <a:pos x="163" y="659"/>
                    </a:cxn>
                    <a:cxn ang="0">
                      <a:pos x="2073" y="0"/>
                    </a:cxn>
                  </a:cxnLst>
                  <a:rect l="0" t="0" r="0" b="0"/>
                  <a:pathLst>
                    <a:path w="1667" h="536">
                      <a:moveTo>
                        <a:pt x="0" y="536"/>
                      </a:moveTo>
                      <a:lnTo>
                        <a:pt x="131" y="520"/>
                      </a:lnTo>
                      <a:lnTo>
                        <a:pt x="1667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>
                      <a:alpha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35" name="AutoShape 18"/>
                <p:cNvSpPr>
                  <a:spLocks noChangeAspect="1"/>
                </p:cNvSpPr>
                <p:nvPr/>
              </p:nvSpPr>
              <p:spPr>
                <a:xfrm rot="4229382">
                  <a:off x="3126" y="1499"/>
                  <a:ext cx="69" cy="20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FF"/>
                </a:solidFill>
                <a:ln w="9525" cap="flat" cmpd="sng">
                  <a:solidFill>
                    <a:srgbClr val="0000F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rot="10800000" vert="eaVert" wrap="none" anchor="ctr" anchorCtr="0"/>
                <a:lstStyle/>
                <a:p>
                  <a:pPr eaLnBrk="1" hangingPunct="1">
                    <a:lnSpc>
                      <a:spcPct val="130000"/>
                    </a:lnSpc>
                  </a:pPr>
                  <a:endParaRPr lang="zh-CN" altLang="en-US" sz="2800" b="1" dirty="0">
                    <a:latin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5628" name="组合 12332"/>
              <p:cNvGrpSpPr/>
              <p:nvPr/>
            </p:nvGrpSpPr>
            <p:grpSpPr>
              <a:xfrm>
                <a:off x="2517" y="981"/>
                <a:ext cx="1883" cy="612"/>
                <a:chOff x="2517" y="981"/>
                <a:chExt cx="2200" cy="725"/>
              </a:xfrm>
            </p:grpSpPr>
            <p:sp>
              <p:nvSpPr>
                <p:cNvPr id="25632" name="Freeform 20"/>
                <p:cNvSpPr/>
                <p:nvPr/>
              </p:nvSpPr>
              <p:spPr>
                <a:xfrm flipV="1">
                  <a:off x="2517" y="981"/>
                  <a:ext cx="2200" cy="725"/>
                </a:xfrm>
                <a:custGeom>
                  <a:avLst/>
                  <a:gdLst/>
                  <a:ahLst/>
                  <a:cxnLst>
                    <a:cxn ang="0">
                      <a:pos x="0" y="725"/>
                    </a:cxn>
                    <a:cxn ang="0">
                      <a:pos x="173" y="703"/>
                    </a:cxn>
                    <a:cxn ang="0">
                      <a:pos x="2200" y="0"/>
                    </a:cxn>
                  </a:cxnLst>
                  <a:rect l="0" t="0" r="0" b="0"/>
                  <a:pathLst>
                    <a:path w="1667" h="536">
                      <a:moveTo>
                        <a:pt x="0" y="536"/>
                      </a:moveTo>
                      <a:lnTo>
                        <a:pt x="131" y="520"/>
                      </a:lnTo>
                      <a:lnTo>
                        <a:pt x="1667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>
                      <a:alpha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33" name="AutoShape 21"/>
                <p:cNvSpPr>
                  <a:spLocks noChangeAspect="1"/>
                </p:cNvSpPr>
                <p:nvPr/>
              </p:nvSpPr>
              <p:spPr>
                <a:xfrm rot="-4229382" flipV="1">
                  <a:off x="3190" y="1050"/>
                  <a:ext cx="91" cy="27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FF"/>
                </a:solidFill>
                <a:ln w="9525" cap="flat" cmpd="sng">
                  <a:solidFill>
                    <a:srgbClr val="0000F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rot="10800000" vert="eaVert" wrap="none" anchor="ctr" anchorCtr="0"/>
                <a:lstStyle/>
                <a:p>
                  <a:pPr eaLnBrk="1" hangingPunct="1">
                    <a:lnSpc>
                      <a:spcPct val="130000"/>
                    </a:lnSpc>
                  </a:pPr>
                  <a:endParaRPr lang="zh-CN" altLang="en-US" sz="2800" b="1" dirty="0">
                    <a:latin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5629" name="组合 12333"/>
              <p:cNvGrpSpPr/>
              <p:nvPr/>
            </p:nvGrpSpPr>
            <p:grpSpPr>
              <a:xfrm>
                <a:off x="2522" y="1343"/>
                <a:ext cx="1923" cy="91"/>
                <a:chOff x="2522" y="1343"/>
                <a:chExt cx="2671" cy="91"/>
              </a:xfrm>
            </p:grpSpPr>
            <p:sp>
              <p:nvSpPr>
                <p:cNvPr id="25630" name="Line 23"/>
                <p:cNvSpPr/>
                <p:nvPr/>
              </p:nvSpPr>
              <p:spPr>
                <a:xfrm flipV="1">
                  <a:off x="2522" y="1389"/>
                  <a:ext cx="2671" cy="0"/>
                </a:xfrm>
                <a:prstGeom prst="line">
                  <a:avLst/>
                </a:prstGeom>
                <a:ln w="28575" cap="flat" cmpd="sng">
                  <a:solidFill>
                    <a:srgbClr val="0000F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25631" name="AutoShape 24"/>
                <p:cNvSpPr>
                  <a:spLocks noChangeAspect="1"/>
                </p:cNvSpPr>
                <p:nvPr/>
              </p:nvSpPr>
              <p:spPr>
                <a:xfrm rot="5400000">
                  <a:off x="3368" y="1237"/>
                  <a:ext cx="91" cy="27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FF"/>
                </a:solidFill>
                <a:ln w="9525" cap="flat" cmpd="sng">
                  <a:solidFill>
                    <a:srgbClr val="0000F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rot="10800000" vert="eaVert" wrap="none" anchor="ctr" anchorCtr="0"/>
                <a:lstStyle/>
                <a:p>
                  <a:pPr eaLnBrk="1" hangingPunct="1">
                    <a:lnSpc>
                      <a:spcPct val="130000"/>
                    </a:lnSpc>
                  </a:pPr>
                  <a:endParaRPr lang="zh-CN" altLang="en-US" sz="2800" b="1" dirty="0">
                    <a:latin typeface="宋体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10" name="Group 30"/>
          <p:cNvGrpSpPr/>
          <p:nvPr/>
        </p:nvGrpSpPr>
        <p:grpSpPr>
          <a:xfrm>
            <a:off x="5732054" y="3629880"/>
            <a:ext cx="2030413" cy="1447800"/>
            <a:chOff x="2723" y="2608"/>
            <a:chExt cx="1279" cy="912"/>
          </a:xfrm>
        </p:grpSpPr>
        <p:sp>
          <p:nvSpPr>
            <p:cNvPr id="25619" name="Line 31"/>
            <p:cNvSpPr/>
            <p:nvPr/>
          </p:nvSpPr>
          <p:spPr>
            <a:xfrm>
              <a:off x="2723" y="3067"/>
              <a:ext cx="0" cy="45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5620" name="Line 32"/>
            <p:cNvSpPr/>
            <p:nvPr/>
          </p:nvSpPr>
          <p:spPr>
            <a:xfrm>
              <a:off x="4002" y="2608"/>
              <a:ext cx="0" cy="90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5621" name="Line 33"/>
            <p:cNvSpPr/>
            <p:nvPr/>
          </p:nvSpPr>
          <p:spPr>
            <a:xfrm>
              <a:off x="3578" y="3249"/>
              <a:ext cx="40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lg"/>
            </a:ln>
          </p:spPr>
        </p:sp>
        <p:sp>
          <p:nvSpPr>
            <p:cNvPr id="25622" name="Line 34"/>
            <p:cNvSpPr/>
            <p:nvPr/>
          </p:nvSpPr>
          <p:spPr>
            <a:xfrm flipH="1">
              <a:off x="2744" y="3249"/>
              <a:ext cx="40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lg"/>
            </a:ln>
          </p:spPr>
        </p:sp>
        <p:sp>
          <p:nvSpPr>
            <p:cNvPr id="25623" name="Text Box 35"/>
            <p:cNvSpPr txBox="1"/>
            <p:nvPr/>
          </p:nvSpPr>
          <p:spPr>
            <a:xfrm>
              <a:off x="3141" y="3113"/>
              <a:ext cx="544" cy="4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30000"/>
                </a:lnSpc>
                <a:spcBef>
                  <a:spcPct val="50000"/>
                </a:spcBef>
              </a:pPr>
              <a:endParaRPr lang="zh-CN" altLang="zh-CN" sz="2800" b="1" dirty="0">
                <a:latin typeface="宋体" panose="02010600030101010101" pitchFamily="2" charset="-122"/>
              </a:endParaRPr>
            </a:p>
          </p:txBody>
        </p:sp>
        <p:sp>
          <p:nvSpPr>
            <p:cNvPr id="25624" name="Text Box 36"/>
            <p:cNvSpPr txBox="1"/>
            <p:nvPr/>
          </p:nvSpPr>
          <p:spPr>
            <a:xfrm>
              <a:off x="3248" y="3007"/>
              <a:ext cx="188" cy="4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30000"/>
                </a:lnSpc>
              </a:pPr>
              <a:r>
                <a:rPr lang="en-US" altLang="zh-CN" sz="3200" i="1" dirty="0">
                  <a:solidFill>
                    <a:srgbClr val="FF0000"/>
                  </a:solidFill>
                  <a:latin typeface="Times New Roman" panose="02020603050405020304" charset="0"/>
                </a:rPr>
                <a:t>f</a:t>
              </a:r>
              <a:endParaRPr lang="en-US" altLang="zh-CN" sz="3200" b="1" i="1" dirty="0">
                <a:latin typeface="Times New Roman" panose="02020603050405020304" charset="0"/>
              </a:endParaRPr>
            </a:p>
          </p:txBody>
        </p:sp>
      </p:grpSp>
      <p:sp>
        <p:nvSpPr>
          <p:cNvPr id="24" name="Oval 26"/>
          <p:cNvSpPr>
            <a:spLocks noChangeAspect="1"/>
          </p:cNvSpPr>
          <p:nvPr/>
        </p:nvSpPr>
        <p:spPr>
          <a:xfrm>
            <a:off x="7683092" y="3456842"/>
            <a:ext cx="158750" cy="15875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>
              <a:lnSpc>
                <a:spcPct val="130000"/>
              </a:lnSpc>
            </a:pP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26" name="AutoShape 125"/>
          <p:cNvSpPr/>
          <p:nvPr/>
        </p:nvSpPr>
        <p:spPr>
          <a:xfrm>
            <a:off x="7068493" y="1575941"/>
            <a:ext cx="1511300" cy="800223"/>
          </a:xfrm>
          <a:prstGeom prst="wedgeRoundRectCallout">
            <a:avLst>
              <a:gd name="adj1" fmla="val -2583"/>
              <a:gd name="adj2" fmla="val 175102"/>
              <a:gd name="adj3" fmla="val 16667"/>
            </a:avLst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rIns="0" anchor="ctr" anchorCtr="0"/>
          <a:lstStyle/>
          <a:p>
            <a:pPr algn="ctr" eaLnBrk="1" hangingPunct="1"/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焦点</a:t>
            </a:r>
          </a:p>
        </p:txBody>
      </p:sp>
      <p:sp>
        <p:nvSpPr>
          <p:cNvPr id="25" name="Oval 26"/>
          <p:cNvSpPr>
            <a:spLocks noChangeAspect="1"/>
          </p:cNvSpPr>
          <p:nvPr/>
        </p:nvSpPr>
        <p:spPr>
          <a:xfrm>
            <a:off x="3736567" y="3458430"/>
            <a:ext cx="158750" cy="15875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zh-CN" altLang="en-US" sz="2800" dirty="0">
              <a:latin typeface="宋体" panose="02010600030101010101" pitchFamily="2" charset="-122"/>
            </a:endParaRPr>
          </a:p>
        </p:txBody>
      </p:sp>
      <p:sp>
        <p:nvSpPr>
          <p:cNvPr id="3" name="Text Box 28"/>
          <p:cNvSpPr txBox="1"/>
          <p:nvPr/>
        </p:nvSpPr>
        <p:spPr>
          <a:xfrm>
            <a:off x="7841842" y="2885342"/>
            <a:ext cx="503237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i="1" dirty="0">
                <a:solidFill>
                  <a:srgbClr val="FF0000"/>
                </a:solidFill>
                <a:latin typeface="宋体" panose="02010600030101010101" pitchFamily="2" charset="-122"/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2302" grpId="0"/>
      <p:bldP spid="13380" grpId="0" bldLvl="0" animBg="1"/>
      <p:bldP spid="24" grpId="0" bldLvl="0" animBg="1"/>
      <p:bldP spid="26" grpId="0" bldLvl="0" animBg="1"/>
      <p:bldP spid="25" grpId="0" bldLvl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4" name="组合 16430"/>
          <p:cNvGrpSpPr/>
          <p:nvPr/>
        </p:nvGrpSpPr>
        <p:grpSpPr>
          <a:xfrm>
            <a:off x="3848735" y="2627630"/>
            <a:ext cx="5759450" cy="2016125"/>
            <a:chOff x="1179" y="1752"/>
            <a:chExt cx="3628" cy="1270"/>
          </a:xfrm>
        </p:grpSpPr>
        <p:sp>
          <p:nvSpPr>
            <p:cNvPr id="30761" name="Line 3"/>
            <p:cNvSpPr/>
            <p:nvPr/>
          </p:nvSpPr>
          <p:spPr>
            <a:xfrm>
              <a:off x="1179" y="2395"/>
              <a:ext cx="362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lgDashDot"/>
              <a:miter/>
              <a:headEnd type="none" w="med" len="med"/>
              <a:tailEnd type="none" w="med" len="med"/>
            </a:ln>
          </p:spPr>
        </p:sp>
        <p:sp>
          <p:nvSpPr>
            <p:cNvPr id="19461" name="xjhgx3"/>
            <p:cNvSpPr>
              <a:spLocks noChangeArrowheads="1"/>
            </p:cNvSpPr>
            <p:nvPr/>
          </p:nvSpPr>
          <p:spPr bwMode="auto">
            <a:xfrm>
              <a:off x="2563" y="1752"/>
              <a:ext cx="249" cy="1270"/>
            </a:xfrm>
            <a:custGeom>
              <a:avLst/>
              <a:gdLst>
                <a:gd name="T0" fmla="*/ 980 w 980"/>
                <a:gd name="T1" fmla="*/ 0 h 4408"/>
                <a:gd name="T2" fmla="*/ 907 w 980"/>
                <a:gd name="T3" fmla="*/ 270 h 4408"/>
                <a:gd name="T4" fmla="*/ 845 w 980"/>
                <a:gd name="T5" fmla="*/ 542 h 4408"/>
                <a:gd name="T6" fmla="*/ 791 w 980"/>
                <a:gd name="T7" fmla="*/ 816 h 4408"/>
                <a:gd name="T8" fmla="*/ 748 w 980"/>
                <a:gd name="T9" fmla="*/ 1091 h 4408"/>
                <a:gd name="T10" fmla="*/ 714 w 980"/>
                <a:gd name="T11" fmla="*/ 1368 h 4408"/>
                <a:gd name="T12" fmla="*/ 689 w 980"/>
                <a:gd name="T13" fmla="*/ 1646 h 4408"/>
                <a:gd name="T14" fmla="*/ 675 w 980"/>
                <a:gd name="T15" fmla="*/ 1925 h 4408"/>
                <a:gd name="T16" fmla="*/ 670 w 980"/>
                <a:gd name="T17" fmla="*/ 2204 h 4408"/>
                <a:gd name="T18" fmla="*/ 675 w 980"/>
                <a:gd name="T19" fmla="*/ 2483 h 4408"/>
                <a:gd name="T20" fmla="*/ 689 w 980"/>
                <a:gd name="T21" fmla="*/ 2762 h 4408"/>
                <a:gd name="T22" fmla="*/ 714 w 980"/>
                <a:gd name="T23" fmla="*/ 3040 h 4408"/>
                <a:gd name="T24" fmla="*/ 748 w 980"/>
                <a:gd name="T25" fmla="*/ 3317 h 4408"/>
                <a:gd name="T26" fmla="*/ 791 w 980"/>
                <a:gd name="T27" fmla="*/ 3592 h 4408"/>
                <a:gd name="T28" fmla="*/ 845 w 980"/>
                <a:gd name="T29" fmla="*/ 3866 h 4408"/>
                <a:gd name="T30" fmla="*/ 907 w 980"/>
                <a:gd name="T31" fmla="*/ 4138 h 4408"/>
                <a:gd name="T32" fmla="*/ 980 w 980"/>
                <a:gd name="T33" fmla="*/ 4408 h 4408"/>
                <a:gd name="T34" fmla="*/ 0 w 980"/>
                <a:gd name="T35" fmla="*/ 4408 h 4408"/>
                <a:gd name="T36" fmla="*/ 73 w 980"/>
                <a:gd name="T37" fmla="*/ 4138 h 4408"/>
                <a:gd name="T38" fmla="*/ 135 w 980"/>
                <a:gd name="T39" fmla="*/ 3866 h 4408"/>
                <a:gd name="T40" fmla="*/ 189 w 980"/>
                <a:gd name="T41" fmla="*/ 3592 h 4408"/>
                <a:gd name="T42" fmla="*/ 232 w 980"/>
                <a:gd name="T43" fmla="*/ 3317 h 4408"/>
                <a:gd name="T44" fmla="*/ 266 w 980"/>
                <a:gd name="T45" fmla="*/ 3040 h 4408"/>
                <a:gd name="T46" fmla="*/ 291 w 980"/>
                <a:gd name="T47" fmla="*/ 2762 h 4408"/>
                <a:gd name="T48" fmla="*/ 305 w 980"/>
                <a:gd name="T49" fmla="*/ 2483 h 4408"/>
                <a:gd name="T50" fmla="*/ 310 w 980"/>
                <a:gd name="T51" fmla="*/ 2204 h 4408"/>
                <a:gd name="T52" fmla="*/ 305 w 980"/>
                <a:gd name="T53" fmla="*/ 1925 h 4408"/>
                <a:gd name="T54" fmla="*/ 291 w 980"/>
                <a:gd name="T55" fmla="*/ 1646 h 4408"/>
                <a:gd name="T56" fmla="*/ 266 w 980"/>
                <a:gd name="T57" fmla="*/ 1368 h 4408"/>
                <a:gd name="T58" fmla="*/ 232 w 980"/>
                <a:gd name="T59" fmla="*/ 1091 h 4408"/>
                <a:gd name="T60" fmla="*/ 189 w 980"/>
                <a:gd name="T61" fmla="*/ 816 h 4408"/>
                <a:gd name="T62" fmla="*/ 135 w 980"/>
                <a:gd name="T63" fmla="*/ 542 h 4408"/>
                <a:gd name="T64" fmla="*/ 73 w 980"/>
                <a:gd name="T65" fmla="*/ 270 h 4408"/>
                <a:gd name="T66" fmla="*/ 0 w 980"/>
                <a:gd name="T67" fmla="*/ 0 h 4408"/>
                <a:gd name="T68" fmla="*/ 980 w 980"/>
                <a:gd name="T69" fmla="*/ 0 h 4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0" h="4408">
                  <a:moveTo>
                    <a:pt x="980" y="0"/>
                  </a:moveTo>
                  <a:lnTo>
                    <a:pt x="907" y="270"/>
                  </a:lnTo>
                  <a:lnTo>
                    <a:pt x="845" y="542"/>
                  </a:lnTo>
                  <a:lnTo>
                    <a:pt x="791" y="816"/>
                  </a:lnTo>
                  <a:lnTo>
                    <a:pt x="748" y="1091"/>
                  </a:lnTo>
                  <a:lnTo>
                    <a:pt x="714" y="1368"/>
                  </a:lnTo>
                  <a:lnTo>
                    <a:pt x="689" y="1646"/>
                  </a:lnTo>
                  <a:lnTo>
                    <a:pt x="675" y="1925"/>
                  </a:lnTo>
                  <a:lnTo>
                    <a:pt x="670" y="2204"/>
                  </a:lnTo>
                  <a:lnTo>
                    <a:pt x="675" y="2483"/>
                  </a:lnTo>
                  <a:lnTo>
                    <a:pt x="689" y="2762"/>
                  </a:lnTo>
                  <a:lnTo>
                    <a:pt x="714" y="3040"/>
                  </a:lnTo>
                  <a:lnTo>
                    <a:pt x="748" y="3317"/>
                  </a:lnTo>
                  <a:lnTo>
                    <a:pt x="791" y="3592"/>
                  </a:lnTo>
                  <a:lnTo>
                    <a:pt x="845" y="3866"/>
                  </a:lnTo>
                  <a:lnTo>
                    <a:pt x="907" y="4138"/>
                  </a:lnTo>
                  <a:lnTo>
                    <a:pt x="980" y="4408"/>
                  </a:lnTo>
                  <a:lnTo>
                    <a:pt x="0" y="4408"/>
                  </a:lnTo>
                  <a:lnTo>
                    <a:pt x="73" y="4138"/>
                  </a:lnTo>
                  <a:lnTo>
                    <a:pt x="135" y="3866"/>
                  </a:lnTo>
                  <a:lnTo>
                    <a:pt x="189" y="3592"/>
                  </a:lnTo>
                  <a:lnTo>
                    <a:pt x="232" y="3317"/>
                  </a:lnTo>
                  <a:lnTo>
                    <a:pt x="266" y="3040"/>
                  </a:lnTo>
                  <a:lnTo>
                    <a:pt x="291" y="2762"/>
                  </a:lnTo>
                  <a:lnTo>
                    <a:pt x="305" y="2483"/>
                  </a:lnTo>
                  <a:lnTo>
                    <a:pt x="310" y="2204"/>
                  </a:lnTo>
                  <a:lnTo>
                    <a:pt x="305" y="1925"/>
                  </a:lnTo>
                  <a:lnTo>
                    <a:pt x="291" y="1646"/>
                  </a:lnTo>
                  <a:lnTo>
                    <a:pt x="266" y="1368"/>
                  </a:lnTo>
                  <a:lnTo>
                    <a:pt x="232" y="1091"/>
                  </a:lnTo>
                  <a:lnTo>
                    <a:pt x="189" y="816"/>
                  </a:lnTo>
                  <a:lnTo>
                    <a:pt x="135" y="542"/>
                  </a:lnTo>
                  <a:lnTo>
                    <a:pt x="73" y="270"/>
                  </a:lnTo>
                  <a:lnTo>
                    <a:pt x="0" y="0"/>
                  </a:lnTo>
                  <a:lnTo>
                    <a:pt x="98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99CCFF"/>
                </a:gs>
                <a:gs pos="100000">
                  <a:schemeClr val="bg1"/>
                </a:gs>
              </a:gsLst>
              <a:lin ang="5400000" scaled="1"/>
            </a:gradFill>
            <a:ln w="28575">
              <a:solidFill>
                <a:srgbClr val="2D5FFF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839" name="Oval 39"/>
            <p:cNvSpPr>
              <a:spLocks noChangeArrowheads="1"/>
            </p:cNvSpPr>
            <p:nvPr/>
          </p:nvSpPr>
          <p:spPr bwMode="auto">
            <a:xfrm>
              <a:off x="2653" y="2364"/>
              <a:ext cx="68" cy="6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16429" name="组合 16428"/>
          <p:cNvGrpSpPr/>
          <p:nvPr/>
        </p:nvGrpSpPr>
        <p:grpSpPr>
          <a:xfrm>
            <a:off x="3597910" y="2159318"/>
            <a:ext cx="5130800" cy="2997200"/>
            <a:chOff x="1219" y="1451"/>
            <a:chExt cx="3368" cy="1888"/>
          </a:xfrm>
        </p:grpSpPr>
        <p:grpSp>
          <p:nvGrpSpPr>
            <p:cNvPr id="30743" name="组合 16425"/>
            <p:cNvGrpSpPr/>
            <p:nvPr/>
          </p:nvGrpSpPr>
          <p:grpSpPr>
            <a:xfrm>
              <a:off x="1229" y="1979"/>
              <a:ext cx="1679" cy="8"/>
              <a:chOff x="1229" y="1979"/>
              <a:chExt cx="1679" cy="8"/>
            </a:xfrm>
          </p:grpSpPr>
          <p:sp>
            <p:nvSpPr>
              <p:cNvPr id="30759" name="Line 5"/>
              <p:cNvSpPr/>
              <p:nvPr/>
            </p:nvSpPr>
            <p:spPr>
              <a:xfrm>
                <a:off x="1229" y="1987"/>
                <a:ext cx="1679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30760" name="直接连接符 16416"/>
              <p:cNvSpPr/>
              <p:nvPr/>
            </p:nvSpPr>
            <p:spPr>
              <a:xfrm flipV="1">
                <a:off x="1837" y="1979"/>
                <a:ext cx="181" cy="0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grpSp>
          <p:nvGrpSpPr>
            <p:cNvPr id="30744" name="组合 16426"/>
            <p:cNvGrpSpPr/>
            <p:nvPr/>
          </p:nvGrpSpPr>
          <p:grpSpPr>
            <a:xfrm>
              <a:off x="1237" y="2387"/>
              <a:ext cx="1679" cy="8"/>
              <a:chOff x="1237" y="2387"/>
              <a:chExt cx="1679" cy="8"/>
            </a:xfrm>
          </p:grpSpPr>
          <p:sp>
            <p:nvSpPr>
              <p:cNvPr id="30757" name="Line 11"/>
              <p:cNvSpPr/>
              <p:nvPr/>
            </p:nvSpPr>
            <p:spPr>
              <a:xfrm>
                <a:off x="1237" y="2395"/>
                <a:ext cx="1679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30758" name="直接连接符 16417"/>
              <p:cNvSpPr/>
              <p:nvPr/>
            </p:nvSpPr>
            <p:spPr>
              <a:xfrm flipV="1">
                <a:off x="1837" y="2387"/>
                <a:ext cx="181" cy="0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grpSp>
          <p:nvGrpSpPr>
            <p:cNvPr id="30745" name="组合 16427"/>
            <p:cNvGrpSpPr/>
            <p:nvPr/>
          </p:nvGrpSpPr>
          <p:grpSpPr>
            <a:xfrm>
              <a:off x="1219" y="2795"/>
              <a:ext cx="1679" cy="9"/>
              <a:chOff x="1219" y="2795"/>
              <a:chExt cx="1679" cy="9"/>
            </a:xfrm>
          </p:grpSpPr>
          <p:sp>
            <p:nvSpPr>
              <p:cNvPr id="30755" name="Line 8"/>
              <p:cNvSpPr/>
              <p:nvPr/>
            </p:nvSpPr>
            <p:spPr>
              <a:xfrm>
                <a:off x="1219" y="2804"/>
                <a:ext cx="1679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30756" name="直接连接符 16418"/>
              <p:cNvSpPr/>
              <p:nvPr/>
            </p:nvSpPr>
            <p:spPr>
              <a:xfrm flipV="1">
                <a:off x="1905" y="2795"/>
                <a:ext cx="135" cy="0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grpSp>
          <p:nvGrpSpPr>
            <p:cNvPr id="30746" name="组合 16423"/>
            <p:cNvGrpSpPr/>
            <p:nvPr/>
          </p:nvGrpSpPr>
          <p:grpSpPr>
            <a:xfrm>
              <a:off x="2857" y="1451"/>
              <a:ext cx="1667" cy="536"/>
              <a:chOff x="2857" y="1451"/>
              <a:chExt cx="1667" cy="536"/>
            </a:xfrm>
          </p:grpSpPr>
          <p:sp>
            <p:nvSpPr>
              <p:cNvPr id="30753" name="Freeform 14"/>
              <p:cNvSpPr/>
              <p:nvPr/>
            </p:nvSpPr>
            <p:spPr>
              <a:xfrm>
                <a:off x="2857" y="1451"/>
                <a:ext cx="1667" cy="536"/>
              </a:xfrm>
              <a:custGeom>
                <a:avLst/>
                <a:gdLst/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0" t="0" r="0" b="0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 cap="flat" cmpd="sng">
                <a:solidFill>
                  <a:srgbClr val="FF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54" name="直接连接符 16419"/>
              <p:cNvSpPr/>
              <p:nvPr/>
            </p:nvSpPr>
            <p:spPr>
              <a:xfrm flipV="1">
                <a:off x="3356" y="1774"/>
                <a:ext cx="204" cy="68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grpSp>
          <p:nvGrpSpPr>
            <p:cNvPr id="30747" name="组合 16424"/>
            <p:cNvGrpSpPr/>
            <p:nvPr/>
          </p:nvGrpSpPr>
          <p:grpSpPr>
            <a:xfrm>
              <a:off x="2902" y="2803"/>
              <a:ext cx="1667" cy="536"/>
              <a:chOff x="2902" y="2803"/>
              <a:chExt cx="1667" cy="536"/>
            </a:xfrm>
          </p:grpSpPr>
          <p:sp>
            <p:nvSpPr>
              <p:cNvPr id="30751" name="Freeform 17"/>
              <p:cNvSpPr/>
              <p:nvPr/>
            </p:nvSpPr>
            <p:spPr>
              <a:xfrm flipV="1">
                <a:off x="2902" y="2803"/>
                <a:ext cx="1667" cy="536"/>
              </a:xfrm>
              <a:custGeom>
                <a:avLst/>
                <a:gdLst/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0" t="0" r="0" b="0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 cap="flat" cmpd="sng">
                <a:solidFill>
                  <a:srgbClr val="FF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52" name="直接连接符 16420"/>
              <p:cNvSpPr/>
              <p:nvPr/>
            </p:nvSpPr>
            <p:spPr>
              <a:xfrm>
                <a:off x="3447" y="2954"/>
                <a:ext cx="181" cy="68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grpSp>
          <p:nvGrpSpPr>
            <p:cNvPr id="30748" name="组合 16422"/>
            <p:cNvGrpSpPr/>
            <p:nvPr/>
          </p:nvGrpSpPr>
          <p:grpSpPr>
            <a:xfrm>
              <a:off x="2908" y="2387"/>
              <a:ext cx="1679" cy="9"/>
              <a:chOff x="2908" y="2387"/>
              <a:chExt cx="1679" cy="9"/>
            </a:xfrm>
          </p:grpSpPr>
          <p:sp>
            <p:nvSpPr>
              <p:cNvPr id="30749" name="Line 20"/>
              <p:cNvSpPr/>
              <p:nvPr/>
            </p:nvSpPr>
            <p:spPr>
              <a:xfrm>
                <a:off x="2908" y="2396"/>
                <a:ext cx="1679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30750" name="直接连接符 16421"/>
              <p:cNvSpPr/>
              <p:nvPr/>
            </p:nvSpPr>
            <p:spPr>
              <a:xfrm flipV="1">
                <a:off x="3583" y="2387"/>
                <a:ext cx="181" cy="0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</p:grpSp>
      <p:grpSp>
        <p:nvGrpSpPr>
          <p:cNvPr id="16437" name="组合 16436"/>
          <p:cNvGrpSpPr/>
          <p:nvPr/>
        </p:nvGrpSpPr>
        <p:grpSpPr>
          <a:xfrm>
            <a:off x="4424998" y="2987993"/>
            <a:ext cx="1908175" cy="1331912"/>
            <a:chOff x="1655" y="1979"/>
            <a:chExt cx="1202" cy="839"/>
          </a:xfrm>
        </p:grpSpPr>
        <p:sp>
          <p:nvSpPr>
            <p:cNvPr id="30740" name="直接连接符 16432"/>
            <p:cNvSpPr/>
            <p:nvPr/>
          </p:nvSpPr>
          <p:spPr>
            <a:xfrm flipH="1" flipV="1">
              <a:off x="1678" y="2409"/>
              <a:ext cx="1179" cy="409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30741" name="直接连接符 16434"/>
            <p:cNvSpPr/>
            <p:nvPr/>
          </p:nvSpPr>
          <p:spPr>
            <a:xfrm flipH="1">
              <a:off x="1678" y="1979"/>
              <a:ext cx="1157" cy="40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30742" name="直接连接符 16435"/>
            <p:cNvSpPr/>
            <p:nvPr/>
          </p:nvSpPr>
          <p:spPr>
            <a:xfrm flipH="1">
              <a:off x="1655" y="2409"/>
              <a:ext cx="113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</p:grpSp>
      <p:sp>
        <p:nvSpPr>
          <p:cNvPr id="30727" name="AutoShape 28"/>
          <p:cNvSpPr/>
          <p:nvPr/>
        </p:nvSpPr>
        <p:spPr>
          <a:xfrm rot="10800000">
            <a:off x="2697798" y="2018030"/>
            <a:ext cx="1547812" cy="719138"/>
          </a:xfrm>
          <a:prstGeom prst="wedgeRoundRectCallout">
            <a:avLst>
              <a:gd name="adj1" fmla="val -62208"/>
              <a:gd name="adj2" fmla="val -167000"/>
              <a:gd name="adj3" fmla="val 16667"/>
            </a:avLst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lIns="0" rIns="0"/>
          <a:lstStyle/>
          <a:p>
            <a:pPr algn="ctr" eaLnBrk="1" hangingPunct="1"/>
            <a:r>
              <a:rPr lang="zh-CN" altLang="zh-CN" sz="3200" b="1" dirty="0">
                <a:solidFill>
                  <a:srgbClr val="CC0000"/>
                </a:solidFill>
                <a:latin typeface="宋体" panose="02010600030101010101" pitchFamily="2" charset="-122"/>
              </a:rPr>
              <a:t>  </a:t>
            </a:r>
            <a:r>
              <a:rPr lang="zh-CN" altLang="zh-CN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焦点</a:t>
            </a:r>
          </a:p>
        </p:txBody>
      </p:sp>
      <p:sp>
        <p:nvSpPr>
          <p:cNvPr id="76838" name="Text Box 38"/>
          <p:cNvSpPr txBox="1"/>
          <p:nvPr/>
        </p:nvSpPr>
        <p:spPr>
          <a:xfrm>
            <a:off x="2553335" y="2051368"/>
            <a:ext cx="936625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3200" b="1" dirty="0">
                <a:latin typeface="宋体" panose="02010600030101010101" pitchFamily="2" charset="-122"/>
              </a:rPr>
              <a:t>虚</a:t>
            </a:r>
          </a:p>
        </p:txBody>
      </p:sp>
      <p:sp>
        <p:nvSpPr>
          <p:cNvPr id="76821" name="Text Box 21"/>
          <p:cNvSpPr txBox="1"/>
          <p:nvPr/>
        </p:nvSpPr>
        <p:spPr>
          <a:xfrm>
            <a:off x="4209098" y="3022918"/>
            <a:ext cx="612775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3200" i="1" dirty="0">
                <a:solidFill>
                  <a:srgbClr val="0066CC"/>
                </a:solidFill>
                <a:latin typeface="Times New Roman" panose="02020603050405020304" charset="0"/>
              </a:rPr>
              <a:t>F</a:t>
            </a:r>
          </a:p>
        </p:txBody>
      </p:sp>
      <p:grpSp>
        <p:nvGrpSpPr>
          <p:cNvPr id="16445" name="组合 16444"/>
          <p:cNvGrpSpPr/>
          <p:nvPr/>
        </p:nvGrpSpPr>
        <p:grpSpPr>
          <a:xfrm>
            <a:off x="4461510" y="3743643"/>
            <a:ext cx="1763713" cy="1368425"/>
            <a:chOff x="1678" y="2455"/>
            <a:chExt cx="1111" cy="862"/>
          </a:xfrm>
        </p:grpSpPr>
        <p:sp>
          <p:nvSpPr>
            <p:cNvPr id="30736" name="直接连接符 16440"/>
            <p:cNvSpPr/>
            <p:nvPr/>
          </p:nvSpPr>
          <p:spPr>
            <a:xfrm>
              <a:off x="2789" y="3045"/>
              <a:ext cx="0" cy="20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37" name="直接连接符 16441"/>
            <p:cNvSpPr/>
            <p:nvPr/>
          </p:nvSpPr>
          <p:spPr>
            <a:xfrm>
              <a:off x="1678" y="2455"/>
              <a:ext cx="0" cy="86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38" name="直接连接符 16442"/>
            <p:cNvSpPr/>
            <p:nvPr/>
          </p:nvSpPr>
          <p:spPr>
            <a:xfrm>
              <a:off x="1701" y="3181"/>
              <a:ext cx="108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triangle" w="med" len="lg"/>
              <a:tailEnd type="triangle" w="med" len="lg"/>
            </a:ln>
          </p:spPr>
        </p:sp>
        <p:sp>
          <p:nvSpPr>
            <p:cNvPr id="30739" name="Text Box 38"/>
            <p:cNvSpPr txBox="1"/>
            <p:nvPr/>
          </p:nvSpPr>
          <p:spPr>
            <a:xfrm>
              <a:off x="2154" y="2976"/>
              <a:ext cx="250" cy="31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zh-CN" sz="3200" i="1" dirty="0">
                  <a:solidFill>
                    <a:srgbClr val="FF0000"/>
                  </a:solidFill>
                  <a:latin typeface="Times New Roman" panose="02020603050405020304" charset="0"/>
                </a:rPr>
                <a:t>f</a:t>
              </a:r>
            </a:p>
          </p:txBody>
        </p:sp>
      </p:grpSp>
      <p:sp>
        <p:nvSpPr>
          <p:cNvPr id="2" name="Text Box 38"/>
          <p:cNvSpPr txBox="1"/>
          <p:nvPr/>
        </p:nvSpPr>
        <p:spPr>
          <a:xfrm>
            <a:off x="4752023" y="5004118"/>
            <a:ext cx="140335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3200" dirty="0">
                <a:latin typeface="宋体" panose="02010600030101010101" pitchFamily="2" charset="-122"/>
              </a:rPr>
              <a:t>焦距</a:t>
            </a:r>
          </a:p>
        </p:txBody>
      </p:sp>
      <p:sp>
        <p:nvSpPr>
          <p:cNvPr id="30732" name="Text Box 37"/>
          <p:cNvSpPr txBox="1"/>
          <p:nvPr/>
        </p:nvSpPr>
        <p:spPr>
          <a:xfrm>
            <a:off x="1010093" y="1249826"/>
            <a:ext cx="6119812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600" dirty="0">
                <a:solidFill>
                  <a:srgbClr val="FF0000"/>
                </a:solidFill>
                <a:latin typeface="宋体" panose="02010600030101010101" pitchFamily="2" charset="-122"/>
              </a:rPr>
              <a:t>凹透镜的焦点和焦距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30409" y="5393220"/>
            <a:ext cx="11026140" cy="11331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8575" eaLnBrk="1" hangingPunct="1">
              <a:lnSpc>
                <a:spcPct val="130000"/>
              </a:lnSpc>
            </a:pPr>
            <a:r>
              <a:rPr lang="en-US" altLang="zh-CN" sz="2800" dirty="0">
                <a:latin typeface="宋体" panose="02010600030101010101" pitchFamily="2" charset="-122"/>
              </a:rPr>
              <a:t>   </a:t>
            </a:r>
            <a:r>
              <a:rPr lang="zh-CN" altLang="en-US" sz="2800" dirty="0">
                <a:latin typeface="宋体" panose="02010600030101010101" pitchFamily="2" charset="-122"/>
              </a:rPr>
              <a:t>平行于主光轴的光线通过凹透镜后发散，发散光线的反向延长线过主光轴上一点，它不是实际光线的会聚点，叫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虚焦点</a:t>
            </a: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(</a:t>
            </a:r>
            <a:r>
              <a:rPr lang="en-US" altLang="zh-CN" sz="2800" i="1" dirty="0">
                <a:solidFill>
                  <a:srgbClr val="FF0000"/>
                </a:solidFill>
                <a:latin typeface="宋体" panose="02010600030101010101" pitchFamily="2" charset="-122"/>
              </a:rPr>
              <a:t>F</a:t>
            </a: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16394" name="Oval 22"/>
          <p:cNvSpPr>
            <a:spLocks noChangeAspect="1"/>
          </p:cNvSpPr>
          <p:nvPr/>
        </p:nvSpPr>
        <p:spPr>
          <a:xfrm>
            <a:off x="4424998" y="3599180"/>
            <a:ext cx="107950" cy="10795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zh-CN" altLang="en-US" sz="2800" dirty="0">
              <a:latin typeface="Times New Roman" panose="02020603050405020304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6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6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bldLvl="0" animBg="1"/>
      <p:bldP spid="76838" grpId="0" bldLvl="0" animBg="1"/>
      <p:bldP spid="76821" grpId="0" bldLvl="0" animBg="1"/>
      <p:bldP spid="2" grpId="0" bldLvl="0" animBg="1"/>
      <p:bldP spid="4" grpId="0"/>
      <p:bldP spid="1639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文本框 103"/>
          <p:cNvSpPr txBox="1"/>
          <p:nvPr/>
        </p:nvSpPr>
        <p:spPr>
          <a:xfrm>
            <a:off x="1017026" y="2418471"/>
            <a:ext cx="5080000" cy="200772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indent="0" algn="ctr">
              <a:lnSpc>
                <a:spcPct val="150000"/>
              </a:lnSpc>
            </a:pPr>
            <a:r>
              <a:rPr lang="zh-CN" sz="4400" dirty="0">
                <a:solidFill>
                  <a:schemeClr val="tx1"/>
                </a:solidFill>
                <a:ea typeface="宋体" panose="02010600030101010101" pitchFamily="2" charset="-122"/>
              </a:rPr>
              <a:t>粗略测量</a:t>
            </a:r>
          </a:p>
          <a:p>
            <a:pPr indent="0" algn="ctr">
              <a:lnSpc>
                <a:spcPct val="150000"/>
              </a:lnSpc>
            </a:pPr>
            <a:r>
              <a:rPr lang="zh-CN" sz="4400" dirty="0">
                <a:solidFill>
                  <a:schemeClr val="tx1"/>
                </a:solidFill>
                <a:ea typeface="宋体" panose="02010600030101010101" pitchFamily="2" charset="-122"/>
              </a:rPr>
              <a:t>凸透镜的焦距</a:t>
            </a:r>
            <a:endParaRPr lang="zh-CN" altLang="en-US" sz="440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575" y="1279524"/>
            <a:ext cx="3810000" cy="50768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7440929" y="5325745"/>
            <a:ext cx="2830008" cy="767080"/>
            <a:chOff x="1754" y="3558"/>
            <a:chExt cx="255" cy="1208"/>
          </a:xfrm>
        </p:grpSpPr>
        <p:sp>
          <p:nvSpPr>
            <p:cNvPr id="18" name="圆角矩形 17"/>
            <p:cNvSpPr/>
            <p:nvPr/>
          </p:nvSpPr>
          <p:spPr>
            <a:xfrm>
              <a:off x="1754" y="3558"/>
              <a:ext cx="255" cy="1208"/>
            </a:xfrm>
            <a:prstGeom prst="roundRect">
              <a:avLst/>
            </a:prstGeom>
            <a:solidFill>
              <a:srgbClr val="FEC3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754" y="3701"/>
              <a:ext cx="244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200" b="1" dirty="0">
                  <a:solidFill>
                    <a:srgbClr val="FF0000"/>
                  </a:solidFill>
                </a:rPr>
                <a:t>最小最亮</a:t>
              </a:r>
              <a:r>
                <a:rPr lang="zh-CN" altLang="en-US" sz="3200" b="1" dirty="0"/>
                <a:t>光斑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110" y="1606550"/>
            <a:ext cx="4848225" cy="3644900"/>
          </a:xfrm>
          <a:prstGeom prst="rect">
            <a:avLst/>
          </a:prstGeom>
        </p:spPr>
      </p:pic>
      <p:pic>
        <p:nvPicPr>
          <p:cNvPr id="6" name="图片 5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360" y="3174048"/>
            <a:ext cx="4121150" cy="3005137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  <a:softEdge rad="31750"/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127" y="1266873"/>
            <a:ext cx="9084310" cy="50330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组合 22559"/>
          <p:cNvGrpSpPr/>
          <p:nvPr/>
        </p:nvGrpSpPr>
        <p:grpSpPr>
          <a:xfrm>
            <a:off x="3913335" y="2893836"/>
            <a:ext cx="4392612" cy="2663825"/>
            <a:chOff x="3241" y="1979"/>
            <a:chExt cx="1811" cy="1830"/>
          </a:xfrm>
        </p:grpSpPr>
        <p:sp>
          <p:nvSpPr>
            <p:cNvPr id="15362" name="矩形 22560"/>
            <p:cNvSpPr/>
            <p:nvPr/>
          </p:nvSpPr>
          <p:spPr>
            <a:xfrm>
              <a:off x="3251" y="1990"/>
              <a:ext cx="1801" cy="1819"/>
            </a:xfrm>
            <a:prstGeom prst="rect">
              <a:avLst/>
            </a:prstGeom>
            <a:noFill/>
            <a:ln w="57150" cap="flat" cmpd="sng">
              <a:solidFill>
                <a:srgbClr val="111111">
                  <a:alpha val="28000"/>
                </a:srgbClr>
              </a:solidFill>
              <a:prstDash val="solid"/>
              <a:miter/>
              <a:headEnd type="none" w="med" len="med"/>
              <a:tailEnd type="none" w="lg" len="lg"/>
            </a:ln>
          </p:spPr>
          <p:txBody>
            <a:bodyPr anchor="t" anchorCtr="0"/>
            <a:lstStyle/>
            <a:p>
              <a:pPr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63" name="矩形 22561"/>
            <p:cNvSpPr/>
            <p:nvPr/>
          </p:nvSpPr>
          <p:spPr>
            <a:xfrm>
              <a:off x="3241" y="1979"/>
              <a:ext cx="1793" cy="1811"/>
            </a:xfrm>
            <a:prstGeom prst="rect">
              <a:avLst/>
            </a:prstGeom>
            <a:gradFill rotWithShape="0">
              <a:gsLst>
                <a:gs pos="0">
                  <a:srgbClr val="FFFFFF">
                    <a:alpha val="58000"/>
                  </a:srgbClr>
                </a:gs>
                <a:gs pos="50000">
                  <a:srgbClr val="FFFFFF">
                    <a:alpha val="82001"/>
                  </a:srgbClr>
                </a:gs>
                <a:gs pos="100000">
                  <a:srgbClr val="FFFFFF">
                    <a:alpha val="58000"/>
                  </a:srgbClr>
                </a:gs>
              </a:gsLst>
              <a:lin ang="5400000" scaled="1"/>
              <a:tileRect/>
            </a:gradFill>
            <a:ln w="19050">
              <a:noFill/>
            </a:ln>
          </p:spPr>
          <p:txBody>
            <a:bodyPr wrap="none" anchor="ctr" anchorCtr="0"/>
            <a:lstStyle/>
            <a:p>
              <a:pPr algn="ctr"/>
              <a:endParaRPr 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5364" name="椭圆 22567"/>
          <p:cNvSpPr/>
          <p:nvPr/>
        </p:nvSpPr>
        <p:spPr>
          <a:xfrm>
            <a:off x="6396185" y="3300871"/>
            <a:ext cx="431800" cy="1943100"/>
          </a:xfrm>
          <a:prstGeom prst="ellipse">
            <a:avLst/>
          </a:prstGeom>
          <a:solidFill>
            <a:srgbClr val="B9DCFF"/>
          </a:solidFill>
          <a:ln w="22225" cap="flat" cmpd="sng">
            <a:solidFill>
              <a:srgbClr val="3399FF"/>
            </a:solidFill>
            <a:prstDash val="dash"/>
            <a:round/>
            <a:headEnd type="none" w="med" len="med"/>
            <a:tailEnd type="none" w="lg" len="lg"/>
          </a:ln>
        </p:spPr>
        <p:txBody>
          <a:bodyPr anchor="t" anchorCtr="0"/>
          <a:lstStyle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5365" name="组合 22530"/>
          <p:cNvGrpSpPr/>
          <p:nvPr/>
        </p:nvGrpSpPr>
        <p:grpSpPr>
          <a:xfrm>
            <a:off x="5507185" y="3034171"/>
            <a:ext cx="463550" cy="2336800"/>
            <a:chOff x="2443" y="1396"/>
            <a:chExt cx="292" cy="1472"/>
          </a:xfrm>
        </p:grpSpPr>
        <p:sp>
          <p:nvSpPr>
            <p:cNvPr id="15366" name="任意多边形 22531"/>
            <p:cNvSpPr/>
            <p:nvPr/>
          </p:nvSpPr>
          <p:spPr>
            <a:xfrm>
              <a:off x="2443" y="2054"/>
              <a:ext cx="292" cy="203"/>
            </a:xfrm>
            <a:custGeom>
              <a:avLst/>
              <a:gdLst/>
              <a:ahLst/>
              <a:cxnLst/>
              <a:rect l="0" t="0" r="0" b="0"/>
              <a:pathLst>
                <a:path w="292" h="203">
                  <a:moveTo>
                    <a:pt x="29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99"/>
                  </a:lnTo>
                  <a:lnTo>
                    <a:pt x="0" y="203"/>
                  </a:lnTo>
                  <a:lnTo>
                    <a:pt x="292" y="203"/>
                  </a:lnTo>
                  <a:lnTo>
                    <a:pt x="292" y="203"/>
                  </a:lnTo>
                  <a:lnTo>
                    <a:pt x="292" y="99"/>
                  </a:lnTo>
                  <a:lnTo>
                    <a:pt x="292" y="0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33CC33">
                <a:alpha val="50000"/>
              </a:srgbClr>
            </a:solidFill>
            <a:ln w="14351" cap="flat" cmpd="sng">
              <a:solidFill>
                <a:srgbClr val="00883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67" name="任意多边形 22532"/>
            <p:cNvSpPr/>
            <p:nvPr/>
          </p:nvSpPr>
          <p:spPr>
            <a:xfrm>
              <a:off x="2447" y="1800"/>
              <a:ext cx="284" cy="220"/>
            </a:xfrm>
            <a:custGeom>
              <a:avLst/>
              <a:gdLst/>
              <a:ahLst/>
              <a:cxnLst/>
              <a:rect l="0" t="0" r="0" b="0"/>
              <a:pathLst>
                <a:path w="284" h="220">
                  <a:moveTo>
                    <a:pt x="267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8" y="108"/>
                  </a:lnTo>
                  <a:lnTo>
                    <a:pt x="0" y="220"/>
                  </a:lnTo>
                  <a:lnTo>
                    <a:pt x="284" y="220"/>
                  </a:lnTo>
                  <a:lnTo>
                    <a:pt x="284" y="220"/>
                  </a:lnTo>
                  <a:lnTo>
                    <a:pt x="275" y="108"/>
                  </a:lnTo>
                  <a:lnTo>
                    <a:pt x="267" y="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3CC33">
                <a:alpha val="50000"/>
              </a:srgbClr>
            </a:solidFill>
            <a:ln w="14351" cap="flat" cmpd="sng">
              <a:solidFill>
                <a:srgbClr val="00883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68" name="任意多边形 22533"/>
            <p:cNvSpPr/>
            <p:nvPr/>
          </p:nvSpPr>
          <p:spPr>
            <a:xfrm>
              <a:off x="2473" y="1396"/>
              <a:ext cx="232" cy="370"/>
            </a:xfrm>
            <a:custGeom>
              <a:avLst/>
              <a:gdLst/>
              <a:ahLst/>
              <a:cxnLst/>
              <a:rect l="0" t="0" r="0" b="0"/>
              <a:pathLst>
                <a:path w="232" h="370">
                  <a:moveTo>
                    <a:pt x="232" y="370"/>
                  </a:moveTo>
                  <a:lnTo>
                    <a:pt x="232" y="370"/>
                  </a:lnTo>
                  <a:lnTo>
                    <a:pt x="223" y="327"/>
                  </a:lnTo>
                  <a:lnTo>
                    <a:pt x="215" y="297"/>
                  </a:lnTo>
                  <a:lnTo>
                    <a:pt x="198" y="237"/>
                  </a:lnTo>
                  <a:lnTo>
                    <a:pt x="198" y="237"/>
                  </a:lnTo>
                  <a:lnTo>
                    <a:pt x="198" y="237"/>
                  </a:lnTo>
                  <a:lnTo>
                    <a:pt x="172" y="155"/>
                  </a:lnTo>
                  <a:lnTo>
                    <a:pt x="146" y="8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86" y="82"/>
                  </a:lnTo>
                  <a:lnTo>
                    <a:pt x="60" y="159"/>
                  </a:lnTo>
                  <a:lnTo>
                    <a:pt x="34" y="237"/>
                  </a:lnTo>
                  <a:lnTo>
                    <a:pt x="34" y="237"/>
                  </a:lnTo>
                  <a:lnTo>
                    <a:pt x="34" y="237"/>
                  </a:lnTo>
                  <a:lnTo>
                    <a:pt x="17" y="297"/>
                  </a:lnTo>
                  <a:lnTo>
                    <a:pt x="8" y="331"/>
                  </a:lnTo>
                  <a:lnTo>
                    <a:pt x="0" y="370"/>
                  </a:lnTo>
                  <a:lnTo>
                    <a:pt x="232" y="370"/>
                  </a:lnTo>
                  <a:close/>
                </a:path>
              </a:pathLst>
            </a:custGeom>
            <a:solidFill>
              <a:srgbClr val="33CC33">
                <a:alpha val="50000"/>
              </a:srgbClr>
            </a:solidFill>
            <a:ln w="14351" cap="flat" cmpd="sng">
              <a:solidFill>
                <a:srgbClr val="00883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69" name="任意多边形 22534"/>
            <p:cNvSpPr/>
            <p:nvPr/>
          </p:nvSpPr>
          <p:spPr>
            <a:xfrm>
              <a:off x="2473" y="2532"/>
              <a:ext cx="232" cy="336"/>
            </a:xfrm>
            <a:custGeom>
              <a:avLst/>
              <a:gdLst/>
              <a:ahLst/>
              <a:cxnLst/>
              <a:rect l="0" t="0" r="0" b="0"/>
              <a:pathLst>
                <a:path w="232" h="336">
                  <a:moveTo>
                    <a:pt x="38" y="142"/>
                  </a:moveTo>
                  <a:lnTo>
                    <a:pt x="38" y="142"/>
                  </a:lnTo>
                  <a:lnTo>
                    <a:pt x="38" y="142"/>
                  </a:lnTo>
                  <a:lnTo>
                    <a:pt x="51" y="189"/>
                  </a:lnTo>
                  <a:lnTo>
                    <a:pt x="69" y="232"/>
                  </a:lnTo>
                  <a:lnTo>
                    <a:pt x="107" y="327"/>
                  </a:lnTo>
                  <a:lnTo>
                    <a:pt x="107" y="327"/>
                  </a:lnTo>
                  <a:lnTo>
                    <a:pt x="112" y="336"/>
                  </a:lnTo>
                  <a:lnTo>
                    <a:pt x="112" y="336"/>
                  </a:lnTo>
                  <a:lnTo>
                    <a:pt x="116" y="327"/>
                  </a:lnTo>
                  <a:lnTo>
                    <a:pt x="116" y="327"/>
                  </a:lnTo>
                  <a:lnTo>
                    <a:pt x="159" y="232"/>
                  </a:lnTo>
                  <a:lnTo>
                    <a:pt x="176" y="189"/>
                  </a:lnTo>
                  <a:lnTo>
                    <a:pt x="189" y="142"/>
                  </a:lnTo>
                  <a:lnTo>
                    <a:pt x="193" y="142"/>
                  </a:lnTo>
                  <a:lnTo>
                    <a:pt x="193" y="142"/>
                  </a:lnTo>
                  <a:lnTo>
                    <a:pt x="215" y="69"/>
                  </a:lnTo>
                  <a:lnTo>
                    <a:pt x="223" y="39"/>
                  </a:lnTo>
                  <a:lnTo>
                    <a:pt x="23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39"/>
                  </a:lnTo>
                  <a:lnTo>
                    <a:pt x="17" y="69"/>
                  </a:lnTo>
                  <a:lnTo>
                    <a:pt x="38" y="142"/>
                  </a:lnTo>
                  <a:lnTo>
                    <a:pt x="38" y="142"/>
                  </a:lnTo>
                  <a:close/>
                </a:path>
              </a:pathLst>
            </a:custGeom>
            <a:solidFill>
              <a:srgbClr val="33CC33">
                <a:alpha val="50000"/>
              </a:srgbClr>
            </a:solidFill>
            <a:ln w="14351" cap="flat" cmpd="sng">
              <a:solidFill>
                <a:srgbClr val="00883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0" name="任意多边形 22535"/>
            <p:cNvSpPr/>
            <p:nvPr/>
          </p:nvSpPr>
          <p:spPr>
            <a:xfrm>
              <a:off x="2447" y="2287"/>
              <a:ext cx="284" cy="211"/>
            </a:xfrm>
            <a:custGeom>
              <a:avLst/>
              <a:gdLst/>
              <a:ahLst/>
              <a:cxnLst/>
              <a:rect l="0" t="0" r="0" b="0"/>
              <a:pathLst>
                <a:path w="284" h="211">
                  <a:moveTo>
                    <a:pt x="17" y="211"/>
                  </a:moveTo>
                  <a:lnTo>
                    <a:pt x="267" y="211"/>
                  </a:lnTo>
                  <a:lnTo>
                    <a:pt x="267" y="211"/>
                  </a:lnTo>
                  <a:lnTo>
                    <a:pt x="280" y="103"/>
                  </a:lnTo>
                  <a:lnTo>
                    <a:pt x="28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103"/>
                  </a:lnTo>
                  <a:lnTo>
                    <a:pt x="17" y="211"/>
                  </a:lnTo>
                  <a:lnTo>
                    <a:pt x="17" y="211"/>
                  </a:lnTo>
                  <a:close/>
                </a:path>
              </a:pathLst>
            </a:custGeom>
            <a:solidFill>
              <a:srgbClr val="33CC33">
                <a:alpha val="50000"/>
              </a:srgbClr>
            </a:solidFill>
            <a:ln w="14351" cap="flat" cmpd="sng">
              <a:solidFill>
                <a:srgbClr val="00883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38" name="组合 22537"/>
          <p:cNvGrpSpPr/>
          <p:nvPr/>
        </p:nvGrpSpPr>
        <p:grpSpPr>
          <a:xfrm>
            <a:off x="4211785" y="3491371"/>
            <a:ext cx="3844925" cy="1482725"/>
            <a:chOff x="1453" y="1602"/>
            <a:chExt cx="2758" cy="1064"/>
          </a:xfrm>
        </p:grpSpPr>
        <p:sp>
          <p:nvSpPr>
            <p:cNvPr id="15372" name="任意多边形 22538"/>
            <p:cNvSpPr/>
            <p:nvPr/>
          </p:nvSpPr>
          <p:spPr>
            <a:xfrm>
              <a:off x="1453" y="1628"/>
              <a:ext cx="2758" cy="693"/>
            </a:xfrm>
            <a:custGeom>
              <a:avLst/>
              <a:gdLst/>
              <a:ahLst/>
              <a:cxnLst/>
              <a:rect l="0" t="0" r="0" b="0"/>
              <a:pathLst>
                <a:path w="2758" h="693">
                  <a:moveTo>
                    <a:pt x="0" y="0"/>
                  </a:moveTo>
                  <a:lnTo>
                    <a:pt x="1058" y="0"/>
                  </a:lnTo>
                  <a:lnTo>
                    <a:pt x="1231" y="43"/>
                  </a:lnTo>
                  <a:lnTo>
                    <a:pt x="2758" y="693"/>
                  </a:lnTo>
                </a:path>
              </a:pathLst>
            </a:custGeom>
            <a:noFill/>
            <a:ln w="3175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3" name="任意多边形 22539"/>
            <p:cNvSpPr/>
            <p:nvPr/>
          </p:nvSpPr>
          <p:spPr>
            <a:xfrm>
              <a:off x="1453" y="1882"/>
              <a:ext cx="2758" cy="349"/>
            </a:xfrm>
            <a:custGeom>
              <a:avLst/>
              <a:gdLst/>
              <a:ahLst/>
              <a:cxnLst/>
              <a:rect l="0" t="0" r="0" b="0"/>
              <a:pathLst>
                <a:path w="2758" h="349">
                  <a:moveTo>
                    <a:pt x="0" y="0"/>
                  </a:moveTo>
                  <a:lnTo>
                    <a:pt x="1007" y="0"/>
                  </a:lnTo>
                  <a:lnTo>
                    <a:pt x="1269" y="30"/>
                  </a:lnTo>
                  <a:lnTo>
                    <a:pt x="2758" y="349"/>
                  </a:lnTo>
                </a:path>
              </a:pathLst>
            </a:custGeom>
            <a:noFill/>
            <a:ln w="3175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4" name="直接连接符 22540"/>
            <p:cNvSpPr/>
            <p:nvPr/>
          </p:nvSpPr>
          <p:spPr>
            <a:xfrm>
              <a:off x="1453" y="2136"/>
              <a:ext cx="2758" cy="1"/>
            </a:xfrm>
            <a:prstGeom prst="line">
              <a:avLst/>
            </a:prstGeom>
            <a:ln w="3175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375" name="任意多边形 22541"/>
            <p:cNvSpPr/>
            <p:nvPr/>
          </p:nvSpPr>
          <p:spPr>
            <a:xfrm>
              <a:off x="1453" y="2046"/>
              <a:ext cx="2758" cy="344"/>
            </a:xfrm>
            <a:custGeom>
              <a:avLst/>
              <a:gdLst/>
              <a:ahLst/>
              <a:cxnLst/>
              <a:rect l="0" t="0" r="0" b="0"/>
              <a:pathLst>
                <a:path w="2758" h="344">
                  <a:moveTo>
                    <a:pt x="0" y="344"/>
                  </a:moveTo>
                  <a:lnTo>
                    <a:pt x="998" y="344"/>
                  </a:lnTo>
                  <a:lnTo>
                    <a:pt x="1278" y="314"/>
                  </a:lnTo>
                  <a:lnTo>
                    <a:pt x="2758" y="0"/>
                  </a:lnTo>
                </a:path>
              </a:pathLst>
            </a:custGeom>
            <a:noFill/>
            <a:ln w="3175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6" name="任意多边形 22542"/>
            <p:cNvSpPr/>
            <p:nvPr/>
          </p:nvSpPr>
          <p:spPr>
            <a:xfrm>
              <a:off x="1453" y="1951"/>
              <a:ext cx="2758" cy="693"/>
            </a:xfrm>
            <a:custGeom>
              <a:avLst/>
              <a:gdLst/>
              <a:ahLst/>
              <a:cxnLst/>
              <a:rect l="0" t="0" r="0" b="0"/>
              <a:pathLst>
                <a:path w="2758" h="693">
                  <a:moveTo>
                    <a:pt x="0" y="693"/>
                  </a:moveTo>
                  <a:lnTo>
                    <a:pt x="1054" y="693"/>
                  </a:lnTo>
                  <a:lnTo>
                    <a:pt x="1239" y="650"/>
                  </a:lnTo>
                  <a:lnTo>
                    <a:pt x="2758" y="0"/>
                  </a:lnTo>
                </a:path>
              </a:pathLst>
            </a:custGeom>
            <a:noFill/>
            <a:ln w="3175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7" name="任意多边形 22543"/>
            <p:cNvSpPr/>
            <p:nvPr/>
          </p:nvSpPr>
          <p:spPr>
            <a:xfrm>
              <a:off x="2116" y="1602"/>
              <a:ext cx="81" cy="56"/>
            </a:xfrm>
            <a:custGeom>
              <a:avLst/>
              <a:gdLst/>
              <a:ahLst/>
              <a:cxnLst/>
              <a:rect l="0" t="0" r="0" b="0"/>
              <a:pathLst>
                <a:path w="81" h="56">
                  <a:moveTo>
                    <a:pt x="81" y="26"/>
                  </a:moveTo>
                  <a:lnTo>
                    <a:pt x="0" y="56"/>
                  </a:lnTo>
                  <a:lnTo>
                    <a:pt x="0" y="0"/>
                  </a:lnTo>
                  <a:lnTo>
                    <a:pt x="81" y="26"/>
                  </a:lnTo>
                  <a:close/>
                </a:path>
              </a:pathLst>
            </a:custGeom>
            <a:solidFill>
              <a:srgbClr val="333399"/>
            </a:solidFill>
            <a:ln w="3175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8" name="任意多边形 22544"/>
            <p:cNvSpPr/>
            <p:nvPr/>
          </p:nvSpPr>
          <p:spPr>
            <a:xfrm>
              <a:off x="4065" y="1977"/>
              <a:ext cx="90" cy="56"/>
            </a:xfrm>
            <a:custGeom>
              <a:avLst/>
              <a:gdLst/>
              <a:ahLst/>
              <a:cxnLst/>
              <a:rect l="0" t="0" r="0" b="0"/>
              <a:pathLst>
                <a:path w="90" h="56">
                  <a:moveTo>
                    <a:pt x="90" y="0"/>
                  </a:moveTo>
                  <a:lnTo>
                    <a:pt x="21" y="56"/>
                  </a:lnTo>
                  <a:lnTo>
                    <a:pt x="0" y="4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333399"/>
            </a:solidFill>
            <a:ln w="3175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9" name="任意多边形 22545"/>
            <p:cNvSpPr/>
            <p:nvPr/>
          </p:nvSpPr>
          <p:spPr>
            <a:xfrm>
              <a:off x="4078" y="2046"/>
              <a:ext cx="90" cy="51"/>
            </a:xfrm>
            <a:custGeom>
              <a:avLst/>
              <a:gdLst/>
              <a:ahLst/>
              <a:cxnLst/>
              <a:rect l="0" t="0" r="0" b="0"/>
              <a:pathLst>
                <a:path w="90" h="51">
                  <a:moveTo>
                    <a:pt x="90" y="8"/>
                  </a:moveTo>
                  <a:lnTo>
                    <a:pt x="13" y="51"/>
                  </a:lnTo>
                  <a:lnTo>
                    <a:pt x="0" y="0"/>
                  </a:lnTo>
                  <a:lnTo>
                    <a:pt x="90" y="8"/>
                  </a:lnTo>
                  <a:close/>
                </a:path>
              </a:pathLst>
            </a:custGeom>
            <a:solidFill>
              <a:srgbClr val="333399"/>
            </a:solidFill>
            <a:ln w="3175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0" name="任意多边形 22546"/>
            <p:cNvSpPr/>
            <p:nvPr/>
          </p:nvSpPr>
          <p:spPr>
            <a:xfrm>
              <a:off x="4060" y="2239"/>
              <a:ext cx="87" cy="61"/>
            </a:xfrm>
            <a:custGeom>
              <a:avLst/>
              <a:gdLst/>
              <a:ahLst/>
              <a:cxnLst/>
              <a:rect l="0" t="0" r="0" b="0"/>
              <a:pathLst>
                <a:path w="87" h="61">
                  <a:moveTo>
                    <a:pt x="87" y="61"/>
                  </a:moveTo>
                  <a:lnTo>
                    <a:pt x="22" y="0"/>
                  </a:lnTo>
                  <a:lnTo>
                    <a:pt x="0" y="52"/>
                  </a:lnTo>
                  <a:lnTo>
                    <a:pt x="87" y="61"/>
                  </a:lnTo>
                  <a:close/>
                </a:path>
              </a:pathLst>
            </a:custGeom>
            <a:solidFill>
              <a:srgbClr val="333399"/>
            </a:solidFill>
            <a:ln w="3175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1" name="任意多边形 22547"/>
            <p:cNvSpPr/>
            <p:nvPr/>
          </p:nvSpPr>
          <p:spPr>
            <a:xfrm>
              <a:off x="4078" y="2179"/>
              <a:ext cx="90" cy="56"/>
            </a:xfrm>
            <a:custGeom>
              <a:avLst/>
              <a:gdLst/>
              <a:ahLst/>
              <a:cxnLst/>
              <a:rect l="0" t="0" r="0" b="0"/>
              <a:pathLst>
                <a:path w="90" h="56">
                  <a:moveTo>
                    <a:pt x="90" y="48"/>
                  </a:moveTo>
                  <a:lnTo>
                    <a:pt x="13" y="0"/>
                  </a:lnTo>
                  <a:lnTo>
                    <a:pt x="0" y="56"/>
                  </a:lnTo>
                  <a:lnTo>
                    <a:pt x="90" y="48"/>
                  </a:lnTo>
                  <a:close/>
                </a:path>
              </a:pathLst>
            </a:custGeom>
            <a:solidFill>
              <a:srgbClr val="333399"/>
            </a:solidFill>
            <a:ln w="3175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2" name="任意多边形 22548"/>
            <p:cNvSpPr/>
            <p:nvPr/>
          </p:nvSpPr>
          <p:spPr>
            <a:xfrm>
              <a:off x="4082" y="2110"/>
              <a:ext cx="86" cy="56"/>
            </a:xfrm>
            <a:custGeom>
              <a:avLst/>
              <a:gdLst/>
              <a:ahLst/>
              <a:cxnLst/>
              <a:rect l="0" t="0" r="0" b="0"/>
              <a:pathLst>
                <a:path w="86" h="56">
                  <a:moveTo>
                    <a:pt x="86" y="30"/>
                  </a:moveTo>
                  <a:lnTo>
                    <a:pt x="0" y="56"/>
                  </a:lnTo>
                  <a:lnTo>
                    <a:pt x="0" y="0"/>
                  </a:lnTo>
                  <a:lnTo>
                    <a:pt x="86" y="30"/>
                  </a:lnTo>
                  <a:close/>
                </a:path>
              </a:pathLst>
            </a:custGeom>
            <a:solidFill>
              <a:srgbClr val="333399"/>
            </a:solidFill>
            <a:ln w="3175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3" name="任意多边形 22549"/>
            <p:cNvSpPr/>
            <p:nvPr/>
          </p:nvSpPr>
          <p:spPr>
            <a:xfrm>
              <a:off x="2116" y="1852"/>
              <a:ext cx="81" cy="56"/>
            </a:xfrm>
            <a:custGeom>
              <a:avLst/>
              <a:gdLst/>
              <a:ahLst/>
              <a:cxnLst/>
              <a:rect l="0" t="0" r="0" b="0"/>
              <a:pathLst>
                <a:path w="81" h="56">
                  <a:moveTo>
                    <a:pt x="81" y="26"/>
                  </a:moveTo>
                  <a:lnTo>
                    <a:pt x="0" y="56"/>
                  </a:lnTo>
                  <a:lnTo>
                    <a:pt x="0" y="0"/>
                  </a:lnTo>
                  <a:lnTo>
                    <a:pt x="81" y="26"/>
                  </a:lnTo>
                  <a:close/>
                </a:path>
              </a:pathLst>
            </a:custGeom>
            <a:solidFill>
              <a:srgbClr val="333399"/>
            </a:solidFill>
            <a:ln w="3175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4" name="任意多边形 22550"/>
            <p:cNvSpPr/>
            <p:nvPr/>
          </p:nvSpPr>
          <p:spPr>
            <a:xfrm>
              <a:off x="2116" y="2110"/>
              <a:ext cx="81" cy="56"/>
            </a:xfrm>
            <a:custGeom>
              <a:avLst/>
              <a:gdLst/>
              <a:ahLst/>
              <a:cxnLst/>
              <a:rect l="0" t="0" r="0" b="0"/>
              <a:pathLst>
                <a:path w="81" h="56">
                  <a:moveTo>
                    <a:pt x="81" y="26"/>
                  </a:moveTo>
                  <a:lnTo>
                    <a:pt x="0" y="56"/>
                  </a:lnTo>
                  <a:lnTo>
                    <a:pt x="0" y="0"/>
                  </a:lnTo>
                  <a:lnTo>
                    <a:pt x="81" y="26"/>
                  </a:lnTo>
                  <a:close/>
                </a:path>
              </a:pathLst>
            </a:custGeom>
            <a:solidFill>
              <a:srgbClr val="333399"/>
            </a:solidFill>
            <a:ln w="3175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5" name="任意多边形 22551"/>
            <p:cNvSpPr/>
            <p:nvPr/>
          </p:nvSpPr>
          <p:spPr>
            <a:xfrm>
              <a:off x="2111" y="2360"/>
              <a:ext cx="82" cy="56"/>
            </a:xfrm>
            <a:custGeom>
              <a:avLst/>
              <a:gdLst/>
              <a:ahLst/>
              <a:cxnLst/>
              <a:rect l="0" t="0" r="0" b="0"/>
              <a:pathLst>
                <a:path w="82" h="56">
                  <a:moveTo>
                    <a:pt x="82" y="26"/>
                  </a:moveTo>
                  <a:lnTo>
                    <a:pt x="0" y="56"/>
                  </a:lnTo>
                  <a:lnTo>
                    <a:pt x="0" y="0"/>
                  </a:lnTo>
                  <a:lnTo>
                    <a:pt x="82" y="26"/>
                  </a:lnTo>
                  <a:close/>
                </a:path>
              </a:pathLst>
            </a:custGeom>
            <a:solidFill>
              <a:srgbClr val="333399"/>
            </a:solidFill>
            <a:ln w="3175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6" name="任意多边形 22552"/>
            <p:cNvSpPr/>
            <p:nvPr/>
          </p:nvSpPr>
          <p:spPr>
            <a:xfrm>
              <a:off x="2111" y="2614"/>
              <a:ext cx="82" cy="52"/>
            </a:xfrm>
            <a:custGeom>
              <a:avLst/>
              <a:gdLst/>
              <a:ahLst/>
              <a:cxnLst/>
              <a:rect l="0" t="0" r="0" b="0"/>
              <a:pathLst>
                <a:path w="82" h="52">
                  <a:moveTo>
                    <a:pt x="82" y="26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82" y="26"/>
                  </a:lnTo>
                  <a:close/>
                </a:path>
              </a:pathLst>
            </a:custGeom>
            <a:solidFill>
              <a:srgbClr val="333399"/>
            </a:solidFill>
            <a:ln w="3175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559" name="矩形 22558"/>
          <p:cNvSpPr/>
          <p:nvPr/>
        </p:nvSpPr>
        <p:spPr>
          <a:xfrm>
            <a:off x="2727033" y="5742891"/>
            <a:ext cx="7338304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TW" altLang="en-US" sz="36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所</a:t>
            </a:r>
            <a:r>
              <a:rPr lang="zh-CN" altLang="en-US" sz="36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谓 “会</a:t>
            </a:r>
            <a:r>
              <a:rPr lang="zh-TW" altLang="en-US" sz="36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聚</a:t>
            </a:r>
            <a:r>
              <a:rPr lang="zh-CN" altLang="en-US" sz="36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” </a:t>
            </a:r>
            <a:r>
              <a:rPr lang="zh-TW" altLang="en-US" sz="36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即是</a:t>
            </a:r>
            <a:r>
              <a:rPr lang="zh-TW" altLang="zh-CN" sz="36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36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“向内</a:t>
            </a:r>
            <a:r>
              <a:rPr lang="zh-TW" altLang="en-US" sz="36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集中</a:t>
            </a:r>
            <a:r>
              <a:rPr lang="zh-CN" altLang="en-US" sz="36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”</a:t>
            </a:r>
            <a:r>
              <a:rPr lang="zh-TW" altLang="en-US" sz="36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。</a:t>
            </a:r>
          </a:p>
        </p:txBody>
      </p:sp>
      <p:grpSp>
        <p:nvGrpSpPr>
          <p:cNvPr id="22566" name="组合 22565"/>
          <p:cNvGrpSpPr/>
          <p:nvPr/>
        </p:nvGrpSpPr>
        <p:grpSpPr>
          <a:xfrm>
            <a:off x="7008961" y="2143584"/>
            <a:ext cx="3278188" cy="719137"/>
            <a:chOff x="3061" y="1007"/>
            <a:chExt cx="2065" cy="453"/>
          </a:xfrm>
        </p:grpSpPr>
        <p:sp>
          <p:nvSpPr>
            <p:cNvPr id="15390" name="圆角矩形标注 22564"/>
            <p:cNvSpPr/>
            <p:nvPr/>
          </p:nvSpPr>
          <p:spPr>
            <a:xfrm>
              <a:off x="3061" y="1007"/>
              <a:ext cx="2065" cy="453"/>
            </a:xfrm>
            <a:prstGeom prst="wedgeRoundRectCallout">
              <a:avLst>
                <a:gd name="adj1" fmla="val -62356"/>
                <a:gd name="adj2" fmla="val 113134"/>
                <a:gd name="adj3" fmla="val 16667"/>
              </a:avLst>
            </a:prstGeom>
            <a:solidFill>
              <a:schemeClr val="tx1"/>
            </a:solidFill>
            <a:ln w="22225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pPr algn="ctr"/>
              <a:endParaRPr lang="zh-CN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91" name="矩形 22563"/>
            <p:cNvSpPr/>
            <p:nvPr/>
          </p:nvSpPr>
          <p:spPr>
            <a:xfrm>
              <a:off x="3129" y="1029"/>
              <a:ext cx="1997" cy="368"/>
            </a:xfrm>
            <a:prstGeom prst="rect">
              <a:avLst/>
            </a:prstGeom>
            <a:noFill/>
            <a:ln w="22225">
              <a:noFill/>
            </a:ln>
          </p:spPr>
          <p:txBody>
            <a:bodyPr wrap="square" anchor="t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3200" b="1" dirty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把光</a:t>
              </a:r>
              <a:r>
                <a:rPr lang="zh-CN" altLang="en-US" sz="3200" b="1" dirty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线</a:t>
              </a:r>
              <a:r>
                <a:rPr lang="zh-TW" altLang="en-US" sz="3200" b="1" dirty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向</a:t>
              </a:r>
              <a:r>
                <a:rPr lang="zh-CN" altLang="en-US" sz="3200" b="1" dirty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内</a:t>
              </a:r>
              <a:r>
                <a:rPr lang="zh-TW" altLang="en-US" sz="3200" b="1" dirty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折</a:t>
              </a:r>
              <a:r>
                <a:rPr lang="zh-CN" altLang="en-US" sz="3200" b="1" dirty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         </a:t>
              </a:r>
              <a:endParaRPr lang="zh-TW" altLang="en-US" sz="3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104" name="文本框 103"/>
          <p:cNvSpPr txBox="1"/>
          <p:nvPr/>
        </p:nvSpPr>
        <p:spPr>
          <a:xfrm>
            <a:off x="1533989" y="1322600"/>
            <a:ext cx="6771958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indent="0"/>
            <a:r>
              <a:rPr lang="zh-CN" sz="3600" b="0" dirty="0">
                <a:solidFill>
                  <a:srgbClr val="FF0000"/>
                </a:solidFill>
                <a:ea typeface="宋体" panose="02010600030101010101" pitchFamily="2" charset="-122"/>
              </a:rPr>
              <a:t>凸透镜为什么对光有会聚作用</a:t>
            </a:r>
            <a:r>
              <a:rPr lang="en-US" altLang="zh-CN" sz="3600" b="0" dirty="0">
                <a:solidFill>
                  <a:srgbClr val="FF0000"/>
                </a:solidFill>
                <a:ea typeface="宋体" panose="02010600030101010101" pitchFamily="2" charset="-122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190" y="1353185"/>
            <a:ext cx="8067040" cy="523049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组合 186408"/>
          <p:cNvGrpSpPr/>
          <p:nvPr/>
        </p:nvGrpSpPr>
        <p:grpSpPr>
          <a:xfrm>
            <a:off x="3636645" y="2340610"/>
            <a:ext cx="4000500" cy="3240405"/>
            <a:chOff x="3241" y="1979"/>
            <a:chExt cx="1811" cy="1830"/>
          </a:xfrm>
        </p:grpSpPr>
        <p:sp>
          <p:nvSpPr>
            <p:cNvPr id="16386" name="矩形 186409"/>
            <p:cNvSpPr/>
            <p:nvPr/>
          </p:nvSpPr>
          <p:spPr>
            <a:xfrm>
              <a:off x="3251" y="1990"/>
              <a:ext cx="1801" cy="1819"/>
            </a:xfrm>
            <a:prstGeom prst="rect">
              <a:avLst/>
            </a:prstGeom>
            <a:noFill/>
            <a:ln w="57150" cap="flat" cmpd="sng">
              <a:solidFill>
                <a:srgbClr val="111111">
                  <a:alpha val="28000"/>
                </a:srgbClr>
              </a:solidFill>
              <a:prstDash val="solid"/>
              <a:miter/>
              <a:headEnd type="none" w="med" len="med"/>
              <a:tailEnd type="none" w="lg" len="lg"/>
            </a:ln>
          </p:spPr>
          <p:txBody>
            <a:bodyPr anchor="t" anchorCtr="0"/>
            <a:lstStyle/>
            <a:p>
              <a:pPr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87" name="矩形 186410"/>
            <p:cNvSpPr/>
            <p:nvPr/>
          </p:nvSpPr>
          <p:spPr>
            <a:xfrm>
              <a:off x="3241" y="1979"/>
              <a:ext cx="1793" cy="1811"/>
            </a:xfrm>
            <a:prstGeom prst="rect">
              <a:avLst/>
            </a:prstGeom>
            <a:gradFill rotWithShape="0">
              <a:gsLst>
                <a:gs pos="0">
                  <a:srgbClr val="FFFFFF">
                    <a:alpha val="58000"/>
                  </a:srgbClr>
                </a:gs>
                <a:gs pos="50000">
                  <a:srgbClr val="FFFFFF">
                    <a:alpha val="82001"/>
                  </a:srgbClr>
                </a:gs>
                <a:gs pos="100000">
                  <a:srgbClr val="FFFFFF">
                    <a:alpha val="58000"/>
                  </a:srgbClr>
                </a:gs>
              </a:gsLst>
              <a:lin ang="5400000" scaled="1"/>
              <a:tileRect/>
            </a:gradFill>
            <a:ln w="19050">
              <a:noFill/>
            </a:ln>
          </p:spPr>
          <p:txBody>
            <a:bodyPr wrap="none" anchor="ctr" anchorCtr="0"/>
            <a:lstStyle/>
            <a:p>
              <a:pPr algn="ctr"/>
              <a:endParaRPr 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6388" name="椭圆 186414"/>
          <p:cNvSpPr/>
          <p:nvPr/>
        </p:nvSpPr>
        <p:spPr>
          <a:xfrm>
            <a:off x="6678295" y="2399665"/>
            <a:ext cx="434340" cy="3095625"/>
          </a:xfrm>
          <a:prstGeom prst="ellipse">
            <a:avLst/>
          </a:prstGeom>
          <a:solidFill>
            <a:srgbClr val="B9DCFF"/>
          </a:solidFill>
          <a:ln w="22225" cap="flat" cmpd="sng">
            <a:solidFill>
              <a:srgbClr val="3399FF"/>
            </a:solidFill>
            <a:prstDash val="dash"/>
            <a:round/>
            <a:headEnd type="none" w="med" len="med"/>
            <a:tailEnd type="none" w="lg" len="lg"/>
          </a:ln>
        </p:spPr>
        <p:txBody>
          <a:bodyPr anchor="t" anchorCtr="0"/>
          <a:lstStyle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86382" name="组合 186381"/>
          <p:cNvGrpSpPr/>
          <p:nvPr/>
        </p:nvGrpSpPr>
        <p:grpSpPr>
          <a:xfrm>
            <a:off x="3902075" y="2581910"/>
            <a:ext cx="3254375" cy="2805430"/>
            <a:chOff x="1885" y="2012"/>
            <a:chExt cx="2038" cy="1767"/>
          </a:xfrm>
        </p:grpSpPr>
        <p:sp>
          <p:nvSpPr>
            <p:cNvPr id="16390" name="任意多边形 186382"/>
            <p:cNvSpPr/>
            <p:nvPr/>
          </p:nvSpPr>
          <p:spPr>
            <a:xfrm>
              <a:off x="2294" y="3124"/>
              <a:ext cx="91" cy="56"/>
            </a:xfrm>
            <a:custGeom>
              <a:avLst/>
              <a:gdLst/>
              <a:ahLst/>
              <a:cxnLst/>
              <a:rect l="0" t="0" r="0" b="0"/>
              <a:pathLst>
                <a:path w="91" h="56">
                  <a:moveTo>
                    <a:pt x="91" y="30"/>
                  </a:moveTo>
                  <a:lnTo>
                    <a:pt x="0" y="56"/>
                  </a:lnTo>
                  <a:lnTo>
                    <a:pt x="0" y="0"/>
                  </a:lnTo>
                  <a:lnTo>
                    <a:pt x="91" y="30"/>
                  </a:lnTo>
                  <a:close/>
                </a:path>
              </a:pathLst>
            </a:custGeom>
            <a:solidFill>
              <a:srgbClr val="333399"/>
            </a:solidFill>
            <a:ln w="254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1" name="任意多边形 186383"/>
            <p:cNvSpPr/>
            <p:nvPr/>
          </p:nvSpPr>
          <p:spPr>
            <a:xfrm>
              <a:off x="2277" y="3387"/>
              <a:ext cx="86" cy="56"/>
            </a:xfrm>
            <a:custGeom>
              <a:avLst/>
              <a:gdLst/>
              <a:ahLst/>
              <a:cxnLst/>
              <a:rect l="0" t="0" r="0" b="0"/>
              <a:pathLst>
                <a:path w="86" h="56">
                  <a:moveTo>
                    <a:pt x="86" y="26"/>
                  </a:moveTo>
                  <a:lnTo>
                    <a:pt x="0" y="56"/>
                  </a:lnTo>
                  <a:lnTo>
                    <a:pt x="0" y="0"/>
                  </a:lnTo>
                  <a:lnTo>
                    <a:pt x="86" y="26"/>
                  </a:lnTo>
                  <a:close/>
                </a:path>
              </a:pathLst>
            </a:custGeom>
            <a:solidFill>
              <a:srgbClr val="333399"/>
            </a:solidFill>
            <a:ln w="254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2" name="任意多边形 186384"/>
            <p:cNvSpPr/>
            <p:nvPr/>
          </p:nvSpPr>
          <p:spPr>
            <a:xfrm>
              <a:off x="2294" y="2870"/>
              <a:ext cx="91" cy="56"/>
            </a:xfrm>
            <a:custGeom>
              <a:avLst/>
              <a:gdLst/>
              <a:ahLst/>
              <a:cxnLst/>
              <a:rect l="0" t="0" r="0" b="0"/>
              <a:pathLst>
                <a:path w="91" h="56">
                  <a:moveTo>
                    <a:pt x="91" y="26"/>
                  </a:moveTo>
                  <a:lnTo>
                    <a:pt x="0" y="56"/>
                  </a:lnTo>
                  <a:lnTo>
                    <a:pt x="0" y="0"/>
                  </a:lnTo>
                  <a:lnTo>
                    <a:pt x="91" y="26"/>
                  </a:lnTo>
                  <a:close/>
                </a:path>
              </a:pathLst>
            </a:custGeom>
            <a:solidFill>
              <a:srgbClr val="333399"/>
            </a:solidFill>
            <a:ln w="254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3" name="任意多边形 186385"/>
            <p:cNvSpPr/>
            <p:nvPr/>
          </p:nvSpPr>
          <p:spPr>
            <a:xfrm>
              <a:off x="3505" y="2865"/>
              <a:ext cx="86" cy="56"/>
            </a:xfrm>
            <a:custGeom>
              <a:avLst/>
              <a:gdLst/>
              <a:ahLst/>
              <a:cxnLst/>
              <a:rect l="0" t="0" r="0" b="0"/>
              <a:pathLst>
                <a:path w="86" h="56">
                  <a:moveTo>
                    <a:pt x="86" y="31"/>
                  </a:moveTo>
                  <a:lnTo>
                    <a:pt x="0" y="56"/>
                  </a:lnTo>
                  <a:lnTo>
                    <a:pt x="0" y="0"/>
                  </a:lnTo>
                  <a:lnTo>
                    <a:pt x="86" y="31"/>
                  </a:lnTo>
                  <a:close/>
                </a:path>
              </a:pathLst>
            </a:custGeom>
            <a:solidFill>
              <a:srgbClr val="333399"/>
            </a:solidFill>
            <a:ln w="254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4" name="任意多边形 186386"/>
            <p:cNvSpPr/>
            <p:nvPr/>
          </p:nvSpPr>
          <p:spPr>
            <a:xfrm>
              <a:off x="2294" y="2344"/>
              <a:ext cx="91" cy="60"/>
            </a:xfrm>
            <a:custGeom>
              <a:avLst/>
              <a:gdLst/>
              <a:ahLst/>
              <a:cxnLst/>
              <a:rect l="0" t="0" r="0" b="0"/>
              <a:pathLst>
                <a:path w="91" h="60">
                  <a:moveTo>
                    <a:pt x="91" y="3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91" y="30"/>
                  </a:lnTo>
                  <a:close/>
                </a:path>
              </a:pathLst>
            </a:custGeom>
            <a:solidFill>
              <a:srgbClr val="333399"/>
            </a:solidFill>
            <a:ln w="254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5" name="直接连接符 186387"/>
            <p:cNvSpPr/>
            <p:nvPr/>
          </p:nvSpPr>
          <p:spPr>
            <a:xfrm>
              <a:off x="1885" y="2374"/>
              <a:ext cx="1168" cy="1"/>
            </a:xfrm>
            <a:prstGeom prst="line">
              <a:avLst/>
            </a:prstGeom>
            <a:ln w="254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396" name="直接连接符 186388"/>
            <p:cNvSpPr/>
            <p:nvPr/>
          </p:nvSpPr>
          <p:spPr>
            <a:xfrm>
              <a:off x="1885" y="3413"/>
              <a:ext cx="1155" cy="1"/>
            </a:xfrm>
            <a:prstGeom prst="line">
              <a:avLst/>
            </a:prstGeom>
            <a:ln w="254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397" name="直接连接符 186389"/>
            <p:cNvSpPr/>
            <p:nvPr/>
          </p:nvSpPr>
          <p:spPr>
            <a:xfrm flipH="1">
              <a:off x="1889" y="2896"/>
              <a:ext cx="2008" cy="1"/>
            </a:xfrm>
            <a:prstGeom prst="line">
              <a:avLst/>
            </a:prstGeom>
            <a:ln w="254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398" name="任意多边形 186390"/>
            <p:cNvSpPr/>
            <p:nvPr/>
          </p:nvSpPr>
          <p:spPr>
            <a:xfrm>
              <a:off x="3501" y="3564"/>
              <a:ext cx="90" cy="64"/>
            </a:xfrm>
            <a:custGeom>
              <a:avLst/>
              <a:gdLst/>
              <a:ahLst/>
              <a:cxnLst/>
              <a:rect l="0" t="0" r="0" b="0"/>
              <a:pathLst>
                <a:path w="90" h="64">
                  <a:moveTo>
                    <a:pt x="90" y="64"/>
                  </a:moveTo>
                  <a:lnTo>
                    <a:pt x="0" y="56"/>
                  </a:lnTo>
                  <a:lnTo>
                    <a:pt x="26" y="0"/>
                  </a:lnTo>
                  <a:lnTo>
                    <a:pt x="90" y="64"/>
                  </a:lnTo>
                  <a:close/>
                </a:path>
              </a:pathLst>
            </a:custGeom>
            <a:solidFill>
              <a:srgbClr val="333399"/>
            </a:solidFill>
            <a:ln w="254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9" name="任意多边形 186391"/>
            <p:cNvSpPr/>
            <p:nvPr/>
          </p:nvSpPr>
          <p:spPr>
            <a:xfrm>
              <a:off x="3501" y="2163"/>
              <a:ext cx="90" cy="60"/>
            </a:xfrm>
            <a:custGeom>
              <a:avLst/>
              <a:gdLst/>
              <a:ahLst/>
              <a:cxnLst/>
              <a:rect l="0" t="0" r="0" b="0"/>
              <a:pathLst>
                <a:path w="90" h="60">
                  <a:moveTo>
                    <a:pt x="90" y="0"/>
                  </a:moveTo>
                  <a:lnTo>
                    <a:pt x="0" y="8"/>
                  </a:lnTo>
                  <a:lnTo>
                    <a:pt x="26" y="6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333399"/>
            </a:solidFill>
            <a:ln w="254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0" name="任意多边形 186392"/>
            <p:cNvSpPr/>
            <p:nvPr/>
          </p:nvSpPr>
          <p:spPr>
            <a:xfrm>
              <a:off x="3044" y="2012"/>
              <a:ext cx="870" cy="362"/>
            </a:xfrm>
            <a:custGeom>
              <a:avLst/>
              <a:gdLst/>
              <a:ahLst/>
              <a:cxnLst/>
              <a:rect l="0" t="0" r="0" b="0"/>
              <a:pathLst>
                <a:path w="870" h="362">
                  <a:moveTo>
                    <a:pt x="0" y="362"/>
                  </a:moveTo>
                  <a:lnTo>
                    <a:pt x="181" y="319"/>
                  </a:lnTo>
                  <a:lnTo>
                    <a:pt x="870" y="0"/>
                  </a:lnTo>
                </a:path>
              </a:pathLst>
            </a:custGeom>
            <a:noFill/>
            <a:ln w="254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1" name="任意多边形 186393"/>
            <p:cNvSpPr/>
            <p:nvPr/>
          </p:nvSpPr>
          <p:spPr>
            <a:xfrm>
              <a:off x="3040" y="3417"/>
              <a:ext cx="883" cy="362"/>
            </a:xfrm>
            <a:custGeom>
              <a:avLst/>
              <a:gdLst/>
              <a:ahLst/>
              <a:cxnLst/>
              <a:rect l="0" t="0" r="0" b="0"/>
              <a:pathLst>
                <a:path w="883" h="362">
                  <a:moveTo>
                    <a:pt x="0" y="0"/>
                  </a:moveTo>
                  <a:lnTo>
                    <a:pt x="198" y="52"/>
                  </a:lnTo>
                  <a:lnTo>
                    <a:pt x="883" y="362"/>
                  </a:lnTo>
                </a:path>
              </a:pathLst>
            </a:custGeom>
            <a:noFill/>
            <a:ln w="254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2" name="任意多边形 186394"/>
            <p:cNvSpPr/>
            <p:nvPr/>
          </p:nvSpPr>
          <p:spPr>
            <a:xfrm>
              <a:off x="1885" y="2460"/>
              <a:ext cx="2021" cy="173"/>
            </a:xfrm>
            <a:custGeom>
              <a:avLst/>
              <a:gdLst/>
              <a:ahLst/>
              <a:cxnLst/>
              <a:rect l="0" t="0" r="0" b="0"/>
              <a:pathLst>
                <a:path w="2021" h="173">
                  <a:moveTo>
                    <a:pt x="0" y="173"/>
                  </a:moveTo>
                  <a:lnTo>
                    <a:pt x="1202" y="173"/>
                  </a:lnTo>
                  <a:lnTo>
                    <a:pt x="1310" y="160"/>
                  </a:lnTo>
                  <a:lnTo>
                    <a:pt x="2021" y="0"/>
                  </a:lnTo>
                </a:path>
              </a:pathLst>
            </a:custGeom>
            <a:noFill/>
            <a:ln w="254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3" name="任意多边形 186395"/>
            <p:cNvSpPr/>
            <p:nvPr/>
          </p:nvSpPr>
          <p:spPr>
            <a:xfrm>
              <a:off x="3505" y="2525"/>
              <a:ext cx="91" cy="52"/>
            </a:xfrm>
            <a:custGeom>
              <a:avLst/>
              <a:gdLst/>
              <a:ahLst/>
              <a:cxnLst/>
              <a:rect l="0" t="0" r="0" b="0"/>
              <a:pathLst>
                <a:path w="91" h="52">
                  <a:moveTo>
                    <a:pt x="91" y="4"/>
                  </a:moveTo>
                  <a:lnTo>
                    <a:pt x="0" y="0"/>
                  </a:lnTo>
                  <a:lnTo>
                    <a:pt x="13" y="52"/>
                  </a:lnTo>
                  <a:lnTo>
                    <a:pt x="91" y="4"/>
                  </a:lnTo>
                  <a:close/>
                </a:path>
              </a:pathLst>
            </a:custGeom>
            <a:solidFill>
              <a:srgbClr val="333399"/>
            </a:solidFill>
            <a:ln w="254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4" name="任意多边形 186396"/>
            <p:cNvSpPr/>
            <p:nvPr/>
          </p:nvSpPr>
          <p:spPr>
            <a:xfrm>
              <a:off x="1885" y="3154"/>
              <a:ext cx="2021" cy="177"/>
            </a:xfrm>
            <a:custGeom>
              <a:avLst/>
              <a:gdLst/>
              <a:ahLst/>
              <a:cxnLst/>
              <a:rect l="0" t="0" r="0" b="0"/>
              <a:pathLst>
                <a:path w="2021" h="177">
                  <a:moveTo>
                    <a:pt x="0" y="0"/>
                  </a:moveTo>
                  <a:lnTo>
                    <a:pt x="1202" y="0"/>
                  </a:lnTo>
                  <a:lnTo>
                    <a:pt x="1310" y="17"/>
                  </a:lnTo>
                  <a:lnTo>
                    <a:pt x="2021" y="177"/>
                  </a:lnTo>
                </a:path>
              </a:pathLst>
            </a:custGeom>
            <a:noFill/>
            <a:ln w="254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5" name="任意多边形 186397"/>
            <p:cNvSpPr/>
            <p:nvPr/>
          </p:nvSpPr>
          <p:spPr>
            <a:xfrm>
              <a:off x="3505" y="3210"/>
              <a:ext cx="91" cy="56"/>
            </a:xfrm>
            <a:custGeom>
              <a:avLst/>
              <a:gdLst/>
              <a:ahLst/>
              <a:cxnLst/>
              <a:rect l="0" t="0" r="0" b="0"/>
              <a:pathLst>
                <a:path w="91" h="56">
                  <a:moveTo>
                    <a:pt x="91" y="48"/>
                  </a:moveTo>
                  <a:lnTo>
                    <a:pt x="0" y="56"/>
                  </a:lnTo>
                  <a:lnTo>
                    <a:pt x="13" y="0"/>
                  </a:lnTo>
                  <a:lnTo>
                    <a:pt x="91" y="48"/>
                  </a:lnTo>
                  <a:close/>
                </a:path>
              </a:pathLst>
            </a:custGeom>
            <a:solidFill>
              <a:srgbClr val="333399"/>
            </a:solidFill>
            <a:ln w="254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6" name="任意多边形 186398"/>
            <p:cNvSpPr/>
            <p:nvPr/>
          </p:nvSpPr>
          <p:spPr>
            <a:xfrm>
              <a:off x="2308" y="2600"/>
              <a:ext cx="80" cy="56"/>
            </a:xfrm>
            <a:custGeom>
              <a:avLst/>
              <a:gdLst/>
              <a:ahLst/>
              <a:cxnLst/>
              <a:rect l="0" t="0" r="0" b="0"/>
              <a:pathLst>
                <a:path w="80" h="56">
                  <a:moveTo>
                    <a:pt x="80" y="32"/>
                  </a:moveTo>
                  <a:lnTo>
                    <a:pt x="0" y="56"/>
                  </a:lnTo>
                  <a:lnTo>
                    <a:pt x="0" y="0"/>
                  </a:lnTo>
                  <a:lnTo>
                    <a:pt x="80" y="32"/>
                  </a:lnTo>
                  <a:close/>
                </a:path>
              </a:pathLst>
            </a:custGeom>
            <a:solidFill>
              <a:srgbClr val="333399"/>
            </a:solidFill>
            <a:ln w="254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407" name="组合 186370"/>
          <p:cNvGrpSpPr/>
          <p:nvPr/>
        </p:nvGrpSpPr>
        <p:grpSpPr>
          <a:xfrm>
            <a:off x="5667375" y="2848610"/>
            <a:ext cx="426085" cy="2257425"/>
            <a:chOff x="2997" y="2180"/>
            <a:chExt cx="267" cy="1422"/>
          </a:xfrm>
        </p:grpSpPr>
        <p:sp>
          <p:nvSpPr>
            <p:cNvPr id="16408" name="任意多边形 186371"/>
            <p:cNvSpPr/>
            <p:nvPr/>
          </p:nvSpPr>
          <p:spPr>
            <a:xfrm>
              <a:off x="2997" y="2180"/>
              <a:ext cx="267" cy="276"/>
            </a:xfrm>
            <a:custGeom>
              <a:avLst/>
              <a:gdLst/>
              <a:ahLst/>
              <a:cxnLst/>
              <a:rect l="0" t="0" r="0" b="0"/>
              <a:pathLst>
                <a:path w="267" h="276">
                  <a:moveTo>
                    <a:pt x="211" y="276"/>
                  </a:moveTo>
                  <a:lnTo>
                    <a:pt x="211" y="276"/>
                  </a:lnTo>
                  <a:lnTo>
                    <a:pt x="228" y="159"/>
                  </a:lnTo>
                  <a:lnTo>
                    <a:pt x="250" y="73"/>
                  </a:lnTo>
                  <a:lnTo>
                    <a:pt x="26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73"/>
                  </a:lnTo>
                  <a:lnTo>
                    <a:pt x="38" y="159"/>
                  </a:lnTo>
                  <a:lnTo>
                    <a:pt x="56" y="276"/>
                  </a:lnTo>
                  <a:lnTo>
                    <a:pt x="211" y="276"/>
                  </a:lnTo>
                  <a:close/>
                </a:path>
              </a:pathLst>
            </a:custGeom>
            <a:solidFill>
              <a:srgbClr val="33CC33">
                <a:alpha val="50000"/>
              </a:srgbClr>
            </a:solidFill>
            <a:ln w="25400" cap="flat" cmpd="sng">
              <a:solidFill>
                <a:srgbClr val="00883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9" name="任意多边形 186372"/>
            <p:cNvSpPr/>
            <p:nvPr/>
          </p:nvSpPr>
          <p:spPr>
            <a:xfrm>
              <a:off x="3083" y="2766"/>
              <a:ext cx="95" cy="237"/>
            </a:xfrm>
            <a:custGeom>
              <a:avLst/>
              <a:gdLst/>
              <a:ahLst/>
              <a:cxnLst/>
              <a:rect l="0" t="0" r="0" b="0"/>
              <a:pathLst>
                <a:path w="95" h="237">
                  <a:moveTo>
                    <a:pt x="9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112"/>
                  </a:lnTo>
                  <a:lnTo>
                    <a:pt x="0" y="237"/>
                  </a:lnTo>
                  <a:lnTo>
                    <a:pt x="95" y="237"/>
                  </a:lnTo>
                  <a:lnTo>
                    <a:pt x="95" y="237"/>
                  </a:lnTo>
                  <a:lnTo>
                    <a:pt x="95" y="112"/>
                  </a:ln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33CC33">
                <a:alpha val="50000"/>
              </a:srgbClr>
            </a:solidFill>
            <a:ln w="25400" cap="flat" cmpd="sng">
              <a:solidFill>
                <a:srgbClr val="00883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0" name="任意多边形 186373"/>
            <p:cNvSpPr/>
            <p:nvPr/>
          </p:nvSpPr>
          <p:spPr>
            <a:xfrm>
              <a:off x="2997" y="3309"/>
              <a:ext cx="267" cy="293"/>
            </a:xfrm>
            <a:custGeom>
              <a:avLst/>
              <a:gdLst/>
              <a:ahLst/>
              <a:cxnLst/>
              <a:rect l="0" t="0" r="0" b="0"/>
              <a:pathLst>
                <a:path w="267" h="293">
                  <a:moveTo>
                    <a:pt x="60" y="0"/>
                  </a:moveTo>
                  <a:lnTo>
                    <a:pt x="60" y="0"/>
                  </a:lnTo>
                  <a:lnTo>
                    <a:pt x="34" y="147"/>
                  </a:lnTo>
                  <a:lnTo>
                    <a:pt x="0" y="293"/>
                  </a:lnTo>
                  <a:lnTo>
                    <a:pt x="267" y="293"/>
                  </a:lnTo>
                  <a:lnTo>
                    <a:pt x="267" y="293"/>
                  </a:lnTo>
                  <a:lnTo>
                    <a:pt x="232" y="147"/>
                  </a:lnTo>
                  <a:lnTo>
                    <a:pt x="211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CC33">
                <a:alpha val="50000"/>
              </a:srgbClr>
            </a:solidFill>
            <a:ln w="25400" cap="flat" cmpd="sng">
              <a:solidFill>
                <a:srgbClr val="00883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1" name="任意多边形 186374"/>
            <p:cNvSpPr/>
            <p:nvPr/>
          </p:nvSpPr>
          <p:spPr>
            <a:xfrm>
              <a:off x="3061" y="2490"/>
              <a:ext cx="142" cy="237"/>
            </a:xfrm>
            <a:custGeom>
              <a:avLst/>
              <a:gdLst/>
              <a:ahLst/>
              <a:cxnLst/>
              <a:rect l="0" t="0" r="0" b="0"/>
              <a:pathLst>
                <a:path w="142" h="237">
                  <a:moveTo>
                    <a:pt x="0" y="0"/>
                  </a:moveTo>
                  <a:lnTo>
                    <a:pt x="0" y="0"/>
                  </a:lnTo>
                  <a:lnTo>
                    <a:pt x="9" y="112"/>
                  </a:lnTo>
                  <a:lnTo>
                    <a:pt x="22" y="237"/>
                  </a:lnTo>
                  <a:lnTo>
                    <a:pt x="121" y="237"/>
                  </a:lnTo>
                  <a:lnTo>
                    <a:pt x="121" y="237"/>
                  </a:lnTo>
                  <a:lnTo>
                    <a:pt x="130" y="112"/>
                  </a:lnTo>
                  <a:lnTo>
                    <a:pt x="1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>
                <a:alpha val="50000"/>
              </a:srgbClr>
            </a:solidFill>
            <a:ln w="25400" cap="flat" cmpd="sng">
              <a:solidFill>
                <a:srgbClr val="00883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2" name="任意多边形 186375"/>
            <p:cNvSpPr/>
            <p:nvPr/>
          </p:nvSpPr>
          <p:spPr>
            <a:xfrm>
              <a:off x="3061" y="3038"/>
              <a:ext cx="142" cy="237"/>
            </a:xfrm>
            <a:custGeom>
              <a:avLst/>
              <a:gdLst/>
              <a:ahLst/>
              <a:cxnLst/>
              <a:rect l="0" t="0" r="0" b="0"/>
              <a:pathLst>
                <a:path w="142" h="237">
                  <a:moveTo>
                    <a:pt x="142" y="237"/>
                  </a:moveTo>
                  <a:lnTo>
                    <a:pt x="142" y="237"/>
                  </a:lnTo>
                  <a:lnTo>
                    <a:pt x="130" y="116"/>
                  </a:lnTo>
                  <a:lnTo>
                    <a:pt x="1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3" y="116"/>
                  </a:lnTo>
                  <a:lnTo>
                    <a:pt x="0" y="237"/>
                  </a:lnTo>
                  <a:lnTo>
                    <a:pt x="142" y="237"/>
                  </a:lnTo>
                  <a:close/>
                </a:path>
              </a:pathLst>
            </a:custGeom>
            <a:solidFill>
              <a:srgbClr val="33CC33">
                <a:alpha val="50000"/>
              </a:srgbClr>
            </a:solidFill>
            <a:ln w="25400" cap="flat" cmpd="sng">
              <a:solidFill>
                <a:srgbClr val="00883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6377" name="组合 186376"/>
          <p:cNvGrpSpPr/>
          <p:nvPr/>
        </p:nvGrpSpPr>
        <p:grpSpPr>
          <a:xfrm>
            <a:off x="4133850" y="3072765"/>
            <a:ext cx="1930400" cy="1795145"/>
            <a:chOff x="2022" y="2334"/>
            <a:chExt cx="1209" cy="1131"/>
          </a:xfrm>
        </p:grpSpPr>
        <p:sp>
          <p:nvSpPr>
            <p:cNvPr id="16414" name="任意多边形 186377"/>
            <p:cNvSpPr/>
            <p:nvPr/>
          </p:nvSpPr>
          <p:spPr>
            <a:xfrm>
              <a:off x="2022" y="2334"/>
              <a:ext cx="1206" cy="567"/>
            </a:xfrm>
            <a:custGeom>
              <a:avLst/>
              <a:gdLst/>
              <a:ahLst/>
              <a:cxnLst/>
              <a:rect l="0" t="0" r="0" b="0"/>
              <a:pathLst>
                <a:path w="1206" h="567">
                  <a:moveTo>
                    <a:pt x="1206" y="0"/>
                  </a:moveTo>
                  <a:lnTo>
                    <a:pt x="0" y="567"/>
                  </a:lnTo>
                </a:path>
              </a:pathLst>
            </a:custGeom>
            <a:noFill/>
            <a:ln w="25400" cap="flat" cmpd="sng">
              <a:solidFill>
                <a:srgbClr val="CC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5" name="任意多边形 186378"/>
            <p:cNvSpPr/>
            <p:nvPr/>
          </p:nvSpPr>
          <p:spPr>
            <a:xfrm>
              <a:off x="2028" y="2628"/>
              <a:ext cx="1161" cy="270"/>
            </a:xfrm>
            <a:custGeom>
              <a:avLst/>
              <a:gdLst/>
              <a:ahLst/>
              <a:cxnLst/>
              <a:rect l="0" t="0" r="0" b="0"/>
              <a:pathLst>
                <a:path w="1161" h="270">
                  <a:moveTo>
                    <a:pt x="0" y="270"/>
                  </a:moveTo>
                  <a:lnTo>
                    <a:pt x="1161" y="0"/>
                  </a:lnTo>
                </a:path>
              </a:pathLst>
            </a:custGeom>
            <a:noFill/>
            <a:ln w="25400" cap="flat" cmpd="sng">
              <a:solidFill>
                <a:srgbClr val="CC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6" name="任意多边形 186379"/>
            <p:cNvSpPr/>
            <p:nvPr/>
          </p:nvSpPr>
          <p:spPr>
            <a:xfrm>
              <a:off x="2031" y="2898"/>
              <a:ext cx="1128" cy="261"/>
            </a:xfrm>
            <a:custGeom>
              <a:avLst/>
              <a:gdLst/>
              <a:ahLst/>
              <a:cxnLst/>
              <a:rect l="0" t="0" r="0" b="0"/>
              <a:pathLst>
                <a:path w="1128" h="261">
                  <a:moveTo>
                    <a:pt x="0" y="0"/>
                  </a:moveTo>
                  <a:lnTo>
                    <a:pt x="1128" y="261"/>
                  </a:lnTo>
                </a:path>
              </a:pathLst>
            </a:custGeom>
            <a:noFill/>
            <a:ln w="25400" cap="flat" cmpd="sng">
              <a:solidFill>
                <a:srgbClr val="CC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7" name="任意多边形 186380"/>
            <p:cNvSpPr/>
            <p:nvPr/>
          </p:nvSpPr>
          <p:spPr>
            <a:xfrm>
              <a:off x="2025" y="2898"/>
              <a:ext cx="1206" cy="567"/>
            </a:xfrm>
            <a:custGeom>
              <a:avLst/>
              <a:gdLst/>
              <a:ahLst/>
              <a:cxnLst/>
              <a:rect l="0" t="0" r="0" b="0"/>
              <a:pathLst>
                <a:path w="1206" h="567">
                  <a:moveTo>
                    <a:pt x="0" y="0"/>
                  </a:moveTo>
                  <a:lnTo>
                    <a:pt x="1206" y="567"/>
                  </a:lnTo>
                </a:path>
              </a:pathLst>
            </a:custGeom>
            <a:noFill/>
            <a:ln w="25400" cap="flat" cmpd="sng">
              <a:solidFill>
                <a:srgbClr val="CC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6403" name="矩形 186402"/>
          <p:cNvSpPr/>
          <p:nvPr/>
        </p:nvSpPr>
        <p:spPr>
          <a:xfrm>
            <a:off x="2277746" y="5835015"/>
            <a:ext cx="8339406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TW" altLang="en-US" sz="3600" b="1" dirty="0">
                <a:latin typeface="宋体" pitchFamily="2" charset="-122"/>
                <a:ea typeface="宋体" pitchFamily="2" charset="-122"/>
              </a:rPr>
              <a:t>所</a:t>
            </a:r>
            <a:r>
              <a:rPr lang="zh-CN" altLang="en-US" sz="3600" b="1" dirty="0">
                <a:latin typeface="宋体" pitchFamily="2" charset="-122"/>
                <a:ea typeface="宋体" pitchFamily="2" charset="-122"/>
              </a:rPr>
              <a:t>谓 “发散” </a:t>
            </a:r>
            <a:r>
              <a:rPr lang="zh-TW" altLang="en-US" sz="3600" b="1" dirty="0">
                <a:latin typeface="宋体" pitchFamily="2" charset="-122"/>
                <a:ea typeface="宋体" pitchFamily="2" charset="-122"/>
              </a:rPr>
              <a:t>即是</a:t>
            </a:r>
            <a:r>
              <a:rPr lang="zh-TW" altLang="zh-CN" sz="3600" b="1" dirty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3600" b="1" dirty="0">
                <a:latin typeface="宋体" pitchFamily="2" charset="-122"/>
                <a:ea typeface="宋体" pitchFamily="2" charset="-122"/>
              </a:rPr>
              <a:t>“向外</a:t>
            </a:r>
            <a:r>
              <a:rPr lang="zh-TW" altLang="en-US" sz="3600" b="1" dirty="0">
                <a:latin typeface="宋体" pitchFamily="2" charset="-122"/>
                <a:ea typeface="宋体" pitchFamily="2" charset="-122"/>
              </a:rPr>
              <a:t>散</a:t>
            </a:r>
            <a:r>
              <a:rPr lang="zh-CN" altLang="en-US" sz="3600" b="1" dirty="0">
                <a:latin typeface="宋体" pitchFamily="2" charset="-122"/>
                <a:ea typeface="宋体" pitchFamily="2" charset="-122"/>
              </a:rPr>
              <a:t>开”</a:t>
            </a:r>
            <a:r>
              <a:rPr lang="zh-TW" altLang="en-US" sz="3600" b="1" dirty="0">
                <a:latin typeface="宋体" pitchFamily="2" charset="-122"/>
                <a:ea typeface="宋体" pitchFamily="2" charset="-122"/>
              </a:rPr>
              <a:t>。</a:t>
            </a:r>
          </a:p>
        </p:txBody>
      </p:sp>
      <p:grpSp>
        <p:nvGrpSpPr>
          <p:cNvPr id="186412" name="组合 186411"/>
          <p:cNvGrpSpPr/>
          <p:nvPr/>
        </p:nvGrpSpPr>
        <p:grpSpPr>
          <a:xfrm>
            <a:off x="7467600" y="1632585"/>
            <a:ext cx="3043555" cy="719455"/>
            <a:chOff x="3061" y="1007"/>
            <a:chExt cx="1906" cy="453"/>
          </a:xfrm>
        </p:grpSpPr>
        <p:sp>
          <p:nvSpPr>
            <p:cNvPr id="16421" name="圆角矩形标注 186412"/>
            <p:cNvSpPr/>
            <p:nvPr/>
          </p:nvSpPr>
          <p:spPr>
            <a:xfrm>
              <a:off x="3061" y="1007"/>
              <a:ext cx="1843" cy="453"/>
            </a:xfrm>
            <a:prstGeom prst="wedgeRoundRectCallout">
              <a:avLst>
                <a:gd name="adj1" fmla="val -62356"/>
                <a:gd name="adj2" fmla="val 113134"/>
                <a:gd name="adj3" fmla="val 16667"/>
              </a:avLst>
            </a:prstGeom>
            <a:solidFill>
              <a:schemeClr val="tx1"/>
            </a:solidFill>
            <a:ln w="22225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pPr algn="ctr"/>
              <a:endParaRPr lang="zh-CN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22" name="矩形 186413"/>
            <p:cNvSpPr/>
            <p:nvPr/>
          </p:nvSpPr>
          <p:spPr>
            <a:xfrm>
              <a:off x="3129" y="1071"/>
              <a:ext cx="1838" cy="368"/>
            </a:xfrm>
            <a:prstGeom prst="rect">
              <a:avLst/>
            </a:prstGeom>
            <a:noFill/>
            <a:ln w="222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3200" b="1" dirty="0">
                  <a:solidFill>
                    <a:schemeClr val="bg1"/>
                  </a:solidFill>
                  <a:latin typeface="Times New Roman" panose="02020603050405020304" charset="0"/>
                  <a:ea typeface="黑体" panose="02010609060101010101" pitchFamily="49" charset="-122"/>
                </a:rPr>
                <a:t>把光</a:t>
              </a:r>
              <a:r>
                <a:rPr lang="zh-CN" altLang="en-US" sz="3200" b="1" dirty="0">
                  <a:solidFill>
                    <a:schemeClr val="bg1"/>
                  </a:solidFill>
                  <a:latin typeface="Times New Roman" panose="02020603050405020304" charset="0"/>
                  <a:ea typeface="黑体" panose="02010609060101010101" pitchFamily="49" charset="-122"/>
                </a:rPr>
                <a:t>线</a:t>
              </a:r>
              <a:r>
                <a:rPr lang="zh-TW" altLang="en-US" sz="3200" b="1" dirty="0">
                  <a:solidFill>
                    <a:schemeClr val="bg1"/>
                  </a:solidFill>
                  <a:latin typeface="Times New Roman" panose="02020603050405020304" charset="0"/>
                  <a:ea typeface="黑体" panose="02010609060101010101" pitchFamily="49" charset="-122"/>
                </a:rPr>
                <a:t>向</a:t>
              </a:r>
              <a:r>
                <a:rPr lang="zh-CN" altLang="en-US" sz="3200" b="1" dirty="0">
                  <a:solidFill>
                    <a:schemeClr val="bg1"/>
                  </a:solidFill>
                  <a:latin typeface="Times New Roman" panose="02020603050405020304" charset="0"/>
                  <a:ea typeface="黑体" panose="02010609060101010101" pitchFamily="49" charset="-122"/>
                </a:rPr>
                <a:t>外</a:t>
              </a:r>
              <a:r>
                <a:rPr lang="zh-TW" altLang="en-US" sz="3200" b="1" dirty="0">
                  <a:solidFill>
                    <a:schemeClr val="bg1"/>
                  </a:solidFill>
                  <a:latin typeface="Times New Roman" panose="02020603050405020304" charset="0"/>
                  <a:ea typeface="黑体" panose="02010609060101010101" pitchFamily="49" charset="-122"/>
                </a:rPr>
                <a:t>折</a:t>
              </a:r>
              <a:r>
                <a:rPr lang="zh-CN" altLang="en-US" sz="3200" b="1" dirty="0">
                  <a:solidFill>
                    <a:schemeClr val="bg1"/>
                  </a:solidFill>
                  <a:latin typeface="Times New Roman" panose="02020603050405020304" charset="0"/>
                  <a:ea typeface="黑体" panose="02010609060101010101" pitchFamily="49" charset="-122"/>
                </a:rPr>
                <a:t>         </a:t>
              </a:r>
              <a:endParaRPr lang="zh-TW" altLang="en-US" sz="3200" b="1" dirty="0">
                <a:solidFill>
                  <a:schemeClr val="bg1"/>
                </a:solidFill>
                <a:latin typeface="Times New Roman" panose="0202060305040502030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04" name="文本框 103"/>
          <p:cNvSpPr txBox="1"/>
          <p:nvPr/>
        </p:nvSpPr>
        <p:spPr>
          <a:xfrm>
            <a:off x="869314" y="1327150"/>
            <a:ext cx="6454677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indent="0">
              <a:defRPr sz="3600" b="0">
                <a:solidFill>
                  <a:srgbClr val="FF0000"/>
                </a:solidFill>
                <a:ea typeface="宋体" panose="02010600030101010101" pitchFamily="2" charset="-122"/>
              </a:defRPr>
            </a:lvl1pPr>
          </a:lstStyle>
          <a:p>
            <a:r>
              <a:rPr lang="zh-CN" dirty="0"/>
              <a:t>凹透镜为什么对光有发散作用？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4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42056"/>
          <p:cNvGrpSpPr/>
          <p:nvPr/>
        </p:nvGrpSpPr>
        <p:grpSpPr>
          <a:xfrm>
            <a:off x="2413953" y="1294765"/>
            <a:ext cx="8316912" cy="2124075"/>
            <a:chOff x="362" y="754"/>
            <a:chExt cx="5239" cy="1338"/>
          </a:xfrm>
        </p:grpSpPr>
        <p:grpSp>
          <p:nvGrpSpPr>
            <p:cNvPr id="27713" name="组合 41987"/>
            <p:cNvGrpSpPr/>
            <p:nvPr/>
          </p:nvGrpSpPr>
          <p:grpSpPr>
            <a:xfrm>
              <a:off x="2812" y="754"/>
              <a:ext cx="227" cy="1338"/>
              <a:chOff x="2517" y="1141"/>
              <a:chExt cx="136" cy="635"/>
            </a:xfrm>
          </p:grpSpPr>
          <p:sp>
            <p:nvSpPr>
              <p:cNvPr id="27719" name="xjhgx2"/>
              <p:cNvSpPr/>
              <p:nvPr/>
            </p:nvSpPr>
            <p:spPr>
              <a:xfrm>
                <a:off x="2517" y="1141"/>
                <a:ext cx="136" cy="635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52" y="39"/>
                  </a:cxn>
                  <a:cxn ang="0">
                    <a:pos x="38" y="78"/>
                  </a:cxn>
                  <a:cxn ang="0">
                    <a:pos x="27" y="118"/>
                  </a:cxn>
                  <a:cxn ang="0">
                    <a:pos x="17" y="157"/>
                  </a:cxn>
                  <a:cxn ang="0">
                    <a:pos x="10" y="197"/>
                  </a:cxn>
                  <a:cxn ang="0">
                    <a:pos x="4" y="237"/>
                  </a:cxn>
                  <a:cxn ang="0">
                    <a:pos x="1" y="277"/>
                  </a:cxn>
                  <a:cxn ang="0">
                    <a:pos x="0" y="318"/>
                  </a:cxn>
                  <a:cxn ang="0">
                    <a:pos x="1" y="358"/>
                  </a:cxn>
                  <a:cxn ang="0">
                    <a:pos x="4" y="398"/>
                  </a:cxn>
                  <a:cxn ang="0">
                    <a:pos x="10" y="438"/>
                  </a:cxn>
                  <a:cxn ang="0">
                    <a:pos x="17" y="478"/>
                  </a:cxn>
                  <a:cxn ang="0">
                    <a:pos x="27" y="517"/>
                  </a:cxn>
                  <a:cxn ang="0">
                    <a:pos x="38" y="557"/>
                  </a:cxn>
                  <a:cxn ang="0">
                    <a:pos x="52" y="596"/>
                  </a:cxn>
                  <a:cxn ang="0">
                    <a:pos x="68" y="635"/>
                  </a:cxn>
                  <a:cxn ang="0">
                    <a:pos x="68" y="635"/>
                  </a:cxn>
                  <a:cxn ang="0">
                    <a:pos x="84" y="596"/>
                  </a:cxn>
                  <a:cxn ang="0">
                    <a:pos x="98" y="557"/>
                  </a:cxn>
                  <a:cxn ang="0">
                    <a:pos x="109" y="517"/>
                  </a:cxn>
                  <a:cxn ang="0">
                    <a:pos x="119" y="478"/>
                  </a:cxn>
                  <a:cxn ang="0">
                    <a:pos x="126" y="438"/>
                  </a:cxn>
                  <a:cxn ang="0">
                    <a:pos x="132" y="398"/>
                  </a:cxn>
                  <a:cxn ang="0">
                    <a:pos x="135" y="358"/>
                  </a:cxn>
                  <a:cxn ang="0">
                    <a:pos x="136" y="318"/>
                  </a:cxn>
                  <a:cxn ang="0">
                    <a:pos x="135" y="277"/>
                  </a:cxn>
                  <a:cxn ang="0">
                    <a:pos x="132" y="237"/>
                  </a:cxn>
                  <a:cxn ang="0">
                    <a:pos x="126" y="197"/>
                  </a:cxn>
                  <a:cxn ang="0">
                    <a:pos x="119" y="157"/>
                  </a:cxn>
                  <a:cxn ang="0">
                    <a:pos x="109" y="118"/>
                  </a:cxn>
                  <a:cxn ang="0">
                    <a:pos x="98" y="78"/>
                  </a:cxn>
                  <a:cxn ang="0">
                    <a:pos x="84" y="39"/>
                  </a:cxn>
                  <a:cxn ang="0">
                    <a:pos x="68" y="0"/>
                  </a:cxn>
                </a:cxnLst>
                <a:rect l="0" t="0" r="0" b="0"/>
                <a:pathLst>
                  <a:path w="620" h="4408">
                    <a:moveTo>
                      <a:pt x="310" y="0"/>
                    </a:moveTo>
                    <a:lnTo>
                      <a:pt x="237" y="270"/>
                    </a:lnTo>
                    <a:lnTo>
                      <a:pt x="175" y="542"/>
                    </a:lnTo>
                    <a:lnTo>
                      <a:pt x="121" y="816"/>
                    </a:lnTo>
                    <a:lnTo>
                      <a:pt x="78" y="1091"/>
                    </a:lnTo>
                    <a:lnTo>
                      <a:pt x="44" y="1368"/>
                    </a:lnTo>
                    <a:lnTo>
                      <a:pt x="19" y="1646"/>
                    </a:lnTo>
                    <a:lnTo>
                      <a:pt x="5" y="1925"/>
                    </a:lnTo>
                    <a:lnTo>
                      <a:pt x="0" y="2204"/>
                    </a:lnTo>
                    <a:lnTo>
                      <a:pt x="5" y="2483"/>
                    </a:lnTo>
                    <a:lnTo>
                      <a:pt x="19" y="2762"/>
                    </a:lnTo>
                    <a:lnTo>
                      <a:pt x="44" y="3040"/>
                    </a:lnTo>
                    <a:lnTo>
                      <a:pt x="78" y="3317"/>
                    </a:lnTo>
                    <a:lnTo>
                      <a:pt x="121" y="3592"/>
                    </a:lnTo>
                    <a:lnTo>
                      <a:pt x="175" y="3866"/>
                    </a:lnTo>
                    <a:lnTo>
                      <a:pt x="237" y="4138"/>
                    </a:lnTo>
                    <a:lnTo>
                      <a:pt x="310" y="4408"/>
                    </a:lnTo>
                    <a:lnTo>
                      <a:pt x="383" y="4138"/>
                    </a:lnTo>
                    <a:lnTo>
                      <a:pt x="445" y="3866"/>
                    </a:lnTo>
                    <a:lnTo>
                      <a:pt x="499" y="3592"/>
                    </a:lnTo>
                    <a:lnTo>
                      <a:pt x="542" y="3317"/>
                    </a:lnTo>
                    <a:lnTo>
                      <a:pt x="576" y="3040"/>
                    </a:lnTo>
                    <a:lnTo>
                      <a:pt x="601" y="2762"/>
                    </a:lnTo>
                    <a:lnTo>
                      <a:pt x="615" y="2483"/>
                    </a:lnTo>
                    <a:lnTo>
                      <a:pt x="620" y="2204"/>
                    </a:lnTo>
                    <a:lnTo>
                      <a:pt x="615" y="1925"/>
                    </a:lnTo>
                    <a:lnTo>
                      <a:pt x="601" y="1646"/>
                    </a:lnTo>
                    <a:lnTo>
                      <a:pt x="576" y="1368"/>
                    </a:lnTo>
                    <a:lnTo>
                      <a:pt x="542" y="1091"/>
                    </a:lnTo>
                    <a:lnTo>
                      <a:pt x="499" y="816"/>
                    </a:lnTo>
                    <a:lnTo>
                      <a:pt x="445" y="542"/>
                    </a:lnTo>
                    <a:lnTo>
                      <a:pt x="383" y="270"/>
                    </a:lnTo>
                    <a:lnTo>
                      <a:pt x="31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FF">
                      <a:alpha val="100000"/>
                    </a:srgbClr>
                  </a:gs>
                  <a:gs pos="100000">
                    <a:srgbClr val="D5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28575" cap="flat" cmpd="sng">
                <a:solidFill>
                  <a:srgbClr val="2D5F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20" name="直接连接符 41989"/>
              <p:cNvSpPr/>
              <p:nvPr/>
            </p:nvSpPr>
            <p:spPr>
              <a:xfrm>
                <a:off x="2585" y="1162"/>
                <a:ext cx="0" cy="612"/>
              </a:xfrm>
              <a:prstGeom prst="line">
                <a:avLst/>
              </a:prstGeom>
              <a:ln w="1270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7714" name="Line 6"/>
            <p:cNvSpPr/>
            <p:nvPr/>
          </p:nvSpPr>
          <p:spPr>
            <a:xfrm flipV="1">
              <a:off x="362" y="1412"/>
              <a:ext cx="5239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lgDashDot"/>
              <a:miter/>
              <a:headEnd type="none" w="med" len="med"/>
              <a:tailEnd type="none" w="med" len="med"/>
            </a:ln>
          </p:spPr>
        </p:sp>
        <p:sp>
          <p:nvSpPr>
            <p:cNvPr id="27715" name="Oval 25"/>
            <p:cNvSpPr>
              <a:spLocks noChangeAspect="1"/>
            </p:cNvSpPr>
            <p:nvPr/>
          </p:nvSpPr>
          <p:spPr>
            <a:xfrm>
              <a:off x="2879" y="1366"/>
              <a:ext cx="91" cy="91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zh-CN" altLang="en-US" sz="2800" b="1" dirty="0">
                <a:latin typeface="宋体" panose="02010600030101010101" pitchFamily="2" charset="-122"/>
              </a:endParaRPr>
            </a:p>
          </p:txBody>
        </p:sp>
        <p:sp>
          <p:nvSpPr>
            <p:cNvPr id="27716" name="Text Box 28"/>
            <p:cNvSpPr txBox="1"/>
            <p:nvPr/>
          </p:nvSpPr>
          <p:spPr>
            <a:xfrm>
              <a:off x="1541" y="1003"/>
              <a:ext cx="317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 dirty="0">
                  <a:latin typeface="宋体" panose="02010600030101010101" pitchFamily="2" charset="-122"/>
                </a:rPr>
                <a:t>F</a:t>
              </a:r>
            </a:p>
          </p:txBody>
        </p:sp>
        <p:sp>
          <p:nvSpPr>
            <p:cNvPr id="27717" name="Text Box 29"/>
            <p:cNvSpPr txBox="1"/>
            <p:nvPr/>
          </p:nvSpPr>
          <p:spPr>
            <a:xfrm>
              <a:off x="4807" y="1003"/>
              <a:ext cx="793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zh-CN" altLang="en-US" sz="3200" b="1" dirty="0">
                  <a:solidFill>
                    <a:srgbClr val="FF0000"/>
                  </a:solidFill>
                  <a:latin typeface="宋体" panose="02010600030101010101" pitchFamily="2" charset="-122"/>
                </a:rPr>
                <a:t>主轴</a:t>
              </a:r>
            </a:p>
          </p:txBody>
        </p:sp>
        <p:sp>
          <p:nvSpPr>
            <p:cNvPr id="27718" name="Oval 26"/>
            <p:cNvSpPr>
              <a:spLocks noChangeAspect="1"/>
            </p:cNvSpPr>
            <p:nvPr/>
          </p:nvSpPr>
          <p:spPr>
            <a:xfrm>
              <a:off x="1668" y="1366"/>
              <a:ext cx="78" cy="78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zh-CN" altLang="en-US" sz="2800" b="1" dirty="0">
                <a:latin typeface="宋体" panose="02010600030101010101" pitchFamily="2" charset="-122"/>
              </a:endParaRPr>
            </a:p>
          </p:txBody>
        </p:sp>
      </p:grpSp>
      <p:sp>
        <p:nvSpPr>
          <p:cNvPr id="45" name="Text Box 70"/>
          <p:cNvSpPr txBox="1"/>
          <p:nvPr/>
        </p:nvSpPr>
        <p:spPr>
          <a:xfrm>
            <a:off x="2629852" y="5893249"/>
            <a:ext cx="7160935" cy="584775"/>
          </a:xfrm>
          <a:prstGeom prst="rect">
            <a:avLst/>
          </a:prstGeom>
          <a:noFill/>
          <a:ln w="1587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200" dirty="0">
                <a:latin typeface="宋体" panose="02010600030101010101" pitchFamily="2" charset="-122"/>
              </a:rPr>
              <a:t>小结：</a:t>
            </a:r>
            <a:r>
              <a:rPr lang="zh-CN" altLang="zh-CN" sz="3200" dirty="0">
                <a:solidFill>
                  <a:srgbClr val="FF0000"/>
                </a:solidFill>
                <a:latin typeface="宋体" panose="02010600030101010101" pitchFamily="2" charset="-122"/>
              </a:rPr>
              <a:t>凸透镜对所有光都起会聚作用</a:t>
            </a:r>
            <a:r>
              <a:rPr lang="zh-CN" altLang="en-US" sz="3200" dirty="0">
                <a:latin typeface="宋体" panose="02010600030101010101" pitchFamily="2" charset="-122"/>
              </a:rPr>
              <a:t>。</a:t>
            </a:r>
          </a:p>
        </p:txBody>
      </p:sp>
      <p:grpSp>
        <p:nvGrpSpPr>
          <p:cNvPr id="42056" name="组合 42055"/>
          <p:cNvGrpSpPr/>
          <p:nvPr/>
        </p:nvGrpSpPr>
        <p:grpSpPr>
          <a:xfrm>
            <a:off x="4503103" y="1690053"/>
            <a:ext cx="2124075" cy="1311275"/>
            <a:chOff x="1679" y="1003"/>
            <a:chExt cx="1338" cy="826"/>
          </a:xfrm>
        </p:grpSpPr>
        <p:grpSp>
          <p:nvGrpSpPr>
            <p:cNvPr id="27704" name="组合 42035"/>
            <p:cNvGrpSpPr/>
            <p:nvPr/>
          </p:nvGrpSpPr>
          <p:grpSpPr>
            <a:xfrm>
              <a:off x="1723" y="1003"/>
              <a:ext cx="1260" cy="386"/>
              <a:chOff x="1723" y="1003"/>
              <a:chExt cx="1260" cy="386"/>
            </a:xfrm>
          </p:grpSpPr>
          <p:sp>
            <p:nvSpPr>
              <p:cNvPr id="27711" name="Freeform 20"/>
              <p:cNvSpPr/>
              <p:nvPr/>
            </p:nvSpPr>
            <p:spPr>
              <a:xfrm flipH="1" flipV="1">
                <a:off x="1723" y="1003"/>
                <a:ext cx="1260" cy="386"/>
              </a:xfrm>
              <a:custGeom>
                <a:avLst/>
                <a:gdLst/>
                <a:ahLst/>
                <a:cxnLst>
                  <a:cxn ang="0">
                    <a:pos x="0" y="386"/>
                  </a:cxn>
                  <a:cxn ang="0">
                    <a:pos x="99" y="374"/>
                  </a:cxn>
                  <a:cxn ang="0">
                    <a:pos x="1260" y="0"/>
                  </a:cxn>
                </a:cxnLst>
                <a:rect l="0" t="0" r="0" b="0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 cap="flat" cmpd="sng">
                <a:solidFill>
                  <a:srgbClr val="FF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12" name="直接连接符 42032"/>
              <p:cNvSpPr/>
              <p:nvPr/>
            </p:nvSpPr>
            <p:spPr>
              <a:xfrm flipV="1">
                <a:off x="2086" y="1207"/>
                <a:ext cx="159" cy="68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grpSp>
          <p:nvGrpSpPr>
            <p:cNvPr id="27705" name="组合 42034"/>
            <p:cNvGrpSpPr/>
            <p:nvPr/>
          </p:nvGrpSpPr>
          <p:grpSpPr>
            <a:xfrm>
              <a:off x="1679" y="1412"/>
              <a:ext cx="1338" cy="417"/>
              <a:chOff x="1679" y="1412"/>
              <a:chExt cx="1338" cy="417"/>
            </a:xfrm>
          </p:grpSpPr>
          <p:sp>
            <p:nvSpPr>
              <p:cNvPr id="27709" name="Freeform 17"/>
              <p:cNvSpPr/>
              <p:nvPr/>
            </p:nvSpPr>
            <p:spPr>
              <a:xfrm>
                <a:off x="1679" y="1412"/>
                <a:ext cx="1338" cy="417"/>
              </a:xfrm>
              <a:custGeom>
                <a:avLst/>
                <a:gdLst/>
                <a:ahLst/>
                <a:cxnLst>
                  <a:cxn ang="0">
                    <a:pos x="1338" y="417"/>
                  </a:cxn>
                  <a:cxn ang="0">
                    <a:pos x="1212" y="396"/>
                  </a:cxn>
                  <a:cxn ang="0">
                    <a:pos x="0" y="0"/>
                  </a:cxn>
                </a:cxnLst>
                <a:rect l="0" t="0" r="0" b="0"/>
                <a:pathLst>
                  <a:path w="1338" h="417">
                    <a:moveTo>
                      <a:pt x="1338" y="417"/>
                    </a:moveTo>
                    <a:lnTo>
                      <a:pt x="1212" y="396"/>
                    </a:ln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FF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10" name="直接连接符 42033"/>
              <p:cNvSpPr/>
              <p:nvPr/>
            </p:nvSpPr>
            <p:spPr>
              <a:xfrm>
                <a:off x="2109" y="1548"/>
                <a:ext cx="136" cy="46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grpSp>
          <p:nvGrpSpPr>
            <p:cNvPr id="27706" name="组合 42045"/>
            <p:cNvGrpSpPr/>
            <p:nvPr/>
          </p:nvGrpSpPr>
          <p:grpSpPr>
            <a:xfrm>
              <a:off x="1700" y="1411"/>
              <a:ext cx="1278" cy="1"/>
              <a:chOff x="1700" y="1411"/>
              <a:chExt cx="1278" cy="1"/>
            </a:xfrm>
          </p:grpSpPr>
          <p:sp>
            <p:nvSpPr>
              <p:cNvPr id="27707" name="Line 23"/>
              <p:cNvSpPr/>
              <p:nvPr/>
            </p:nvSpPr>
            <p:spPr>
              <a:xfrm flipH="1" flipV="1">
                <a:off x="1700" y="1411"/>
                <a:ext cx="1278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7708" name="直接连接符 42036"/>
              <p:cNvSpPr/>
              <p:nvPr/>
            </p:nvSpPr>
            <p:spPr>
              <a:xfrm>
                <a:off x="2109" y="1412"/>
                <a:ext cx="113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</p:grpSp>
      <p:grpSp>
        <p:nvGrpSpPr>
          <p:cNvPr id="42045" name="组合 42044"/>
          <p:cNvGrpSpPr/>
          <p:nvPr/>
        </p:nvGrpSpPr>
        <p:grpSpPr>
          <a:xfrm>
            <a:off x="6568440" y="1690053"/>
            <a:ext cx="3297238" cy="1296987"/>
            <a:chOff x="2980" y="1003"/>
            <a:chExt cx="2077" cy="817"/>
          </a:xfrm>
        </p:grpSpPr>
        <p:grpSp>
          <p:nvGrpSpPr>
            <p:cNvPr id="27695" name="组合 42042"/>
            <p:cNvGrpSpPr/>
            <p:nvPr/>
          </p:nvGrpSpPr>
          <p:grpSpPr>
            <a:xfrm>
              <a:off x="2993" y="1003"/>
              <a:ext cx="2064" cy="3"/>
              <a:chOff x="2993" y="1003"/>
              <a:chExt cx="2064" cy="3"/>
            </a:xfrm>
          </p:grpSpPr>
          <p:sp>
            <p:nvSpPr>
              <p:cNvPr id="27702" name="Line 8"/>
              <p:cNvSpPr/>
              <p:nvPr/>
            </p:nvSpPr>
            <p:spPr>
              <a:xfrm flipH="1" flipV="1">
                <a:off x="2993" y="1006"/>
                <a:ext cx="2064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7703" name="直接连接符 42038"/>
              <p:cNvSpPr/>
              <p:nvPr/>
            </p:nvSpPr>
            <p:spPr>
              <a:xfrm>
                <a:off x="3787" y="1003"/>
                <a:ext cx="113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grpSp>
          <p:nvGrpSpPr>
            <p:cNvPr id="27696" name="组合 42043"/>
            <p:cNvGrpSpPr/>
            <p:nvPr/>
          </p:nvGrpSpPr>
          <p:grpSpPr>
            <a:xfrm>
              <a:off x="2980" y="1412"/>
              <a:ext cx="2054" cy="4"/>
              <a:chOff x="2980" y="1412"/>
              <a:chExt cx="2054" cy="4"/>
            </a:xfrm>
          </p:grpSpPr>
          <p:sp>
            <p:nvSpPr>
              <p:cNvPr id="27700" name="Line 14"/>
              <p:cNvSpPr/>
              <p:nvPr/>
            </p:nvSpPr>
            <p:spPr>
              <a:xfrm flipH="1" flipV="1">
                <a:off x="2980" y="1415"/>
                <a:ext cx="2054" cy="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7701" name="直接连接符 42039"/>
              <p:cNvSpPr/>
              <p:nvPr/>
            </p:nvSpPr>
            <p:spPr>
              <a:xfrm>
                <a:off x="3810" y="1412"/>
                <a:ext cx="113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grpSp>
          <p:nvGrpSpPr>
            <p:cNvPr id="27697" name="组合 42041"/>
            <p:cNvGrpSpPr/>
            <p:nvPr/>
          </p:nvGrpSpPr>
          <p:grpSpPr>
            <a:xfrm>
              <a:off x="2993" y="1820"/>
              <a:ext cx="2064" cy="0"/>
              <a:chOff x="2993" y="1820"/>
              <a:chExt cx="2064" cy="0"/>
            </a:xfrm>
          </p:grpSpPr>
          <p:sp>
            <p:nvSpPr>
              <p:cNvPr id="27698" name="Line 11"/>
              <p:cNvSpPr/>
              <p:nvPr/>
            </p:nvSpPr>
            <p:spPr>
              <a:xfrm flipH="1">
                <a:off x="2993" y="1820"/>
                <a:ext cx="2064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7699" name="直接连接符 42040"/>
              <p:cNvSpPr/>
              <p:nvPr/>
            </p:nvSpPr>
            <p:spPr>
              <a:xfrm>
                <a:off x="3810" y="1820"/>
                <a:ext cx="113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</p:grpSp>
      <p:grpSp>
        <p:nvGrpSpPr>
          <p:cNvPr id="42054" name="组合 42053"/>
          <p:cNvGrpSpPr/>
          <p:nvPr/>
        </p:nvGrpSpPr>
        <p:grpSpPr>
          <a:xfrm>
            <a:off x="6301740" y="1113790"/>
            <a:ext cx="1924050" cy="628650"/>
            <a:chOff x="2812" y="640"/>
            <a:chExt cx="1212" cy="396"/>
          </a:xfrm>
        </p:grpSpPr>
        <p:sp>
          <p:nvSpPr>
            <p:cNvPr id="27693" name="Freeform 17"/>
            <p:cNvSpPr/>
            <p:nvPr/>
          </p:nvSpPr>
          <p:spPr>
            <a:xfrm flipV="1">
              <a:off x="2812" y="640"/>
              <a:ext cx="1212" cy="396"/>
            </a:xfrm>
            <a:custGeom>
              <a:avLst/>
              <a:gdLst/>
              <a:ahLst/>
              <a:cxnLst>
                <a:cxn ang="0">
                  <a:pos x="1212" y="396"/>
                </a:cxn>
                <a:cxn ang="0">
                  <a:pos x="0" y="0"/>
                </a:cxn>
              </a:cxnLst>
              <a:rect l="0" t="0" r="0" b="0"/>
              <a:pathLst>
                <a:path w="1212" h="396">
                  <a:moveTo>
                    <a:pt x="1212" y="396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FF0000">
                  <a:alpha val="100000"/>
                </a:srgbClr>
              </a:solidFill>
              <a:prstDash val="dash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4" name="任意多边形 42051"/>
            <p:cNvSpPr/>
            <p:nvPr/>
          </p:nvSpPr>
          <p:spPr>
            <a:xfrm>
              <a:off x="3515" y="754"/>
              <a:ext cx="182" cy="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2" y="159"/>
                </a:cxn>
                <a:cxn ang="0">
                  <a:pos x="182" y="159"/>
                </a:cxn>
                <a:cxn ang="0">
                  <a:pos x="273" y="0"/>
                </a:cxn>
                <a:cxn ang="0">
                  <a:pos x="364" y="159"/>
                </a:cxn>
                <a:cxn ang="0">
                  <a:pos x="359" y="209"/>
                </a:cxn>
                <a:cxn ang="0">
                  <a:pos x="0" y="0"/>
                </a:cxn>
              </a:cxnLst>
              <a:rect l="0" t="0" r="0" b="0"/>
              <a:pathLst>
                <a:path w="21600" h="21600" fill="none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  <a:path w="21600" h="21600" stroke="0">
                  <a:moveTo>
                    <a:pt x="21600" y="21600"/>
                  </a:moveTo>
                  <a:cubicBezTo>
                    <a:pt x="21600" y="9671"/>
                    <a:pt x="26435" y="0"/>
                    <a:pt x="32400" y="0"/>
                  </a:cubicBezTo>
                  <a:cubicBezTo>
                    <a:pt x="38365" y="0"/>
                    <a:pt x="43200" y="9671"/>
                    <a:pt x="43200" y="21600"/>
                  </a:cubicBezTo>
                  <a:cubicBezTo>
                    <a:pt x="43200" y="23991"/>
                    <a:pt x="43006" y="26290"/>
                    <a:pt x="42648" y="28436"/>
                  </a:cubicBez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2055" name="组合 42054"/>
          <p:cNvGrpSpPr/>
          <p:nvPr/>
        </p:nvGrpSpPr>
        <p:grpSpPr>
          <a:xfrm>
            <a:off x="6373178" y="2950528"/>
            <a:ext cx="1924050" cy="628650"/>
            <a:chOff x="2857" y="1797"/>
            <a:chExt cx="1212" cy="396"/>
          </a:xfrm>
        </p:grpSpPr>
        <p:sp>
          <p:nvSpPr>
            <p:cNvPr id="27691" name="Freeform 17"/>
            <p:cNvSpPr/>
            <p:nvPr/>
          </p:nvSpPr>
          <p:spPr>
            <a:xfrm>
              <a:off x="2857" y="1797"/>
              <a:ext cx="1212" cy="396"/>
            </a:xfrm>
            <a:custGeom>
              <a:avLst/>
              <a:gdLst/>
              <a:ahLst/>
              <a:cxnLst>
                <a:cxn ang="0">
                  <a:pos x="1212" y="396"/>
                </a:cxn>
                <a:cxn ang="0">
                  <a:pos x="0" y="0"/>
                </a:cxn>
              </a:cxnLst>
              <a:rect l="0" t="0" r="0" b="0"/>
              <a:pathLst>
                <a:path w="1212" h="396">
                  <a:moveTo>
                    <a:pt x="1212" y="396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FF0000">
                  <a:alpha val="100000"/>
                </a:srgbClr>
              </a:solidFill>
              <a:prstDash val="dash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2" name="任意多边形 42052"/>
            <p:cNvSpPr/>
            <p:nvPr/>
          </p:nvSpPr>
          <p:spPr>
            <a:xfrm flipV="1">
              <a:off x="3538" y="1911"/>
              <a:ext cx="182" cy="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2" y="159"/>
                </a:cxn>
                <a:cxn ang="0">
                  <a:pos x="182" y="159"/>
                </a:cxn>
                <a:cxn ang="0">
                  <a:pos x="273" y="0"/>
                </a:cxn>
                <a:cxn ang="0">
                  <a:pos x="364" y="159"/>
                </a:cxn>
                <a:cxn ang="0">
                  <a:pos x="359" y="209"/>
                </a:cxn>
                <a:cxn ang="0">
                  <a:pos x="0" y="0"/>
                </a:cxn>
              </a:cxnLst>
              <a:rect l="0" t="0" r="0" b="0"/>
              <a:pathLst>
                <a:path w="21600" h="21600" fill="none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  <a:path w="21600" h="21600" stroke="0">
                  <a:moveTo>
                    <a:pt x="21600" y="21600"/>
                  </a:moveTo>
                  <a:cubicBezTo>
                    <a:pt x="21600" y="9671"/>
                    <a:pt x="26435" y="0"/>
                    <a:pt x="32400" y="0"/>
                  </a:cubicBezTo>
                  <a:cubicBezTo>
                    <a:pt x="38365" y="0"/>
                    <a:pt x="43200" y="9671"/>
                    <a:pt x="43200" y="21600"/>
                  </a:cubicBezTo>
                  <a:cubicBezTo>
                    <a:pt x="43200" y="23991"/>
                    <a:pt x="43006" y="26290"/>
                    <a:pt x="42648" y="28436"/>
                  </a:cubicBez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2142" name="组合 42141"/>
          <p:cNvGrpSpPr/>
          <p:nvPr/>
        </p:nvGrpSpPr>
        <p:grpSpPr>
          <a:xfrm>
            <a:off x="2504440" y="4026853"/>
            <a:ext cx="7416800" cy="1590675"/>
            <a:chOff x="295" y="2156"/>
            <a:chExt cx="4672" cy="1002"/>
          </a:xfrm>
        </p:grpSpPr>
        <p:grpSp>
          <p:nvGrpSpPr>
            <p:cNvPr id="27684" name="组合 42058"/>
            <p:cNvGrpSpPr/>
            <p:nvPr/>
          </p:nvGrpSpPr>
          <p:grpSpPr>
            <a:xfrm>
              <a:off x="2183" y="2156"/>
              <a:ext cx="174" cy="1002"/>
              <a:chOff x="2517" y="1141"/>
              <a:chExt cx="136" cy="635"/>
            </a:xfrm>
          </p:grpSpPr>
          <p:sp>
            <p:nvSpPr>
              <p:cNvPr id="27689" name="xjhgx2"/>
              <p:cNvSpPr/>
              <p:nvPr/>
            </p:nvSpPr>
            <p:spPr>
              <a:xfrm>
                <a:off x="2517" y="1141"/>
                <a:ext cx="136" cy="635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52" y="39"/>
                  </a:cxn>
                  <a:cxn ang="0">
                    <a:pos x="38" y="78"/>
                  </a:cxn>
                  <a:cxn ang="0">
                    <a:pos x="27" y="118"/>
                  </a:cxn>
                  <a:cxn ang="0">
                    <a:pos x="17" y="157"/>
                  </a:cxn>
                  <a:cxn ang="0">
                    <a:pos x="10" y="197"/>
                  </a:cxn>
                  <a:cxn ang="0">
                    <a:pos x="4" y="237"/>
                  </a:cxn>
                  <a:cxn ang="0">
                    <a:pos x="1" y="277"/>
                  </a:cxn>
                  <a:cxn ang="0">
                    <a:pos x="0" y="318"/>
                  </a:cxn>
                  <a:cxn ang="0">
                    <a:pos x="1" y="358"/>
                  </a:cxn>
                  <a:cxn ang="0">
                    <a:pos x="4" y="398"/>
                  </a:cxn>
                  <a:cxn ang="0">
                    <a:pos x="10" y="438"/>
                  </a:cxn>
                  <a:cxn ang="0">
                    <a:pos x="17" y="478"/>
                  </a:cxn>
                  <a:cxn ang="0">
                    <a:pos x="27" y="517"/>
                  </a:cxn>
                  <a:cxn ang="0">
                    <a:pos x="38" y="557"/>
                  </a:cxn>
                  <a:cxn ang="0">
                    <a:pos x="52" y="596"/>
                  </a:cxn>
                  <a:cxn ang="0">
                    <a:pos x="68" y="635"/>
                  </a:cxn>
                  <a:cxn ang="0">
                    <a:pos x="68" y="635"/>
                  </a:cxn>
                  <a:cxn ang="0">
                    <a:pos x="84" y="596"/>
                  </a:cxn>
                  <a:cxn ang="0">
                    <a:pos x="98" y="557"/>
                  </a:cxn>
                  <a:cxn ang="0">
                    <a:pos x="109" y="517"/>
                  </a:cxn>
                  <a:cxn ang="0">
                    <a:pos x="119" y="478"/>
                  </a:cxn>
                  <a:cxn ang="0">
                    <a:pos x="126" y="438"/>
                  </a:cxn>
                  <a:cxn ang="0">
                    <a:pos x="132" y="398"/>
                  </a:cxn>
                  <a:cxn ang="0">
                    <a:pos x="135" y="358"/>
                  </a:cxn>
                  <a:cxn ang="0">
                    <a:pos x="136" y="318"/>
                  </a:cxn>
                  <a:cxn ang="0">
                    <a:pos x="135" y="277"/>
                  </a:cxn>
                  <a:cxn ang="0">
                    <a:pos x="132" y="237"/>
                  </a:cxn>
                  <a:cxn ang="0">
                    <a:pos x="126" y="197"/>
                  </a:cxn>
                  <a:cxn ang="0">
                    <a:pos x="119" y="157"/>
                  </a:cxn>
                  <a:cxn ang="0">
                    <a:pos x="109" y="118"/>
                  </a:cxn>
                  <a:cxn ang="0">
                    <a:pos x="98" y="78"/>
                  </a:cxn>
                  <a:cxn ang="0">
                    <a:pos x="84" y="39"/>
                  </a:cxn>
                  <a:cxn ang="0">
                    <a:pos x="68" y="0"/>
                  </a:cxn>
                </a:cxnLst>
                <a:rect l="0" t="0" r="0" b="0"/>
                <a:pathLst>
                  <a:path w="620" h="4408">
                    <a:moveTo>
                      <a:pt x="310" y="0"/>
                    </a:moveTo>
                    <a:lnTo>
                      <a:pt x="237" y="270"/>
                    </a:lnTo>
                    <a:lnTo>
                      <a:pt x="175" y="542"/>
                    </a:lnTo>
                    <a:lnTo>
                      <a:pt x="121" y="816"/>
                    </a:lnTo>
                    <a:lnTo>
                      <a:pt x="78" y="1091"/>
                    </a:lnTo>
                    <a:lnTo>
                      <a:pt x="44" y="1368"/>
                    </a:lnTo>
                    <a:lnTo>
                      <a:pt x="19" y="1646"/>
                    </a:lnTo>
                    <a:lnTo>
                      <a:pt x="5" y="1925"/>
                    </a:lnTo>
                    <a:lnTo>
                      <a:pt x="0" y="2204"/>
                    </a:lnTo>
                    <a:lnTo>
                      <a:pt x="5" y="2483"/>
                    </a:lnTo>
                    <a:lnTo>
                      <a:pt x="19" y="2762"/>
                    </a:lnTo>
                    <a:lnTo>
                      <a:pt x="44" y="3040"/>
                    </a:lnTo>
                    <a:lnTo>
                      <a:pt x="78" y="3317"/>
                    </a:lnTo>
                    <a:lnTo>
                      <a:pt x="121" y="3592"/>
                    </a:lnTo>
                    <a:lnTo>
                      <a:pt x="175" y="3866"/>
                    </a:lnTo>
                    <a:lnTo>
                      <a:pt x="237" y="4138"/>
                    </a:lnTo>
                    <a:lnTo>
                      <a:pt x="310" y="4408"/>
                    </a:lnTo>
                    <a:lnTo>
                      <a:pt x="383" y="4138"/>
                    </a:lnTo>
                    <a:lnTo>
                      <a:pt x="445" y="3866"/>
                    </a:lnTo>
                    <a:lnTo>
                      <a:pt x="499" y="3592"/>
                    </a:lnTo>
                    <a:lnTo>
                      <a:pt x="542" y="3317"/>
                    </a:lnTo>
                    <a:lnTo>
                      <a:pt x="576" y="3040"/>
                    </a:lnTo>
                    <a:lnTo>
                      <a:pt x="601" y="2762"/>
                    </a:lnTo>
                    <a:lnTo>
                      <a:pt x="615" y="2483"/>
                    </a:lnTo>
                    <a:lnTo>
                      <a:pt x="620" y="2204"/>
                    </a:lnTo>
                    <a:lnTo>
                      <a:pt x="615" y="1925"/>
                    </a:lnTo>
                    <a:lnTo>
                      <a:pt x="601" y="1646"/>
                    </a:lnTo>
                    <a:lnTo>
                      <a:pt x="576" y="1368"/>
                    </a:lnTo>
                    <a:lnTo>
                      <a:pt x="542" y="1091"/>
                    </a:lnTo>
                    <a:lnTo>
                      <a:pt x="499" y="816"/>
                    </a:lnTo>
                    <a:lnTo>
                      <a:pt x="445" y="542"/>
                    </a:lnTo>
                    <a:lnTo>
                      <a:pt x="383" y="270"/>
                    </a:lnTo>
                    <a:lnTo>
                      <a:pt x="31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FF">
                      <a:alpha val="100000"/>
                    </a:srgbClr>
                  </a:gs>
                  <a:gs pos="100000">
                    <a:srgbClr val="D5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9050" cap="flat" cmpd="sng">
                <a:solidFill>
                  <a:srgbClr val="2D5F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90" name="直接连接符 42060"/>
              <p:cNvSpPr/>
              <p:nvPr/>
            </p:nvSpPr>
            <p:spPr>
              <a:xfrm>
                <a:off x="2585" y="1162"/>
                <a:ext cx="0" cy="612"/>
              </a:xfrm>
              <a:prstGeom prst="line">
                <a:avLst/>
              </a:prstGeom>
              <a:ln w="1270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7685" name="Line 6"/>
            <p:cNvSpPr/>
            <p:nvPr/>
          </p:nvSpPr>
          <p:spPr>
            <a:xfrm>
              <a:off x="295" y="2649"/>
              <a:ext cx="4672" cy="1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lgDashDot"/>
              <a:miter/>
              <a:headEnd type="none" w="med" len="med"/>
              <a:tailEnd type="none" w="med" len="med"/>
            </a:ln>
          </p:spPr>
        </p:sp>
        <p:sp>
          <p:nvSpPr>
            <p:cNvPr id="27686" name="Oval 25"/>
            <p:cNvSpPr>
              <a:spLocks noChangeAspect="1"/>
            </p:cNvSpPr>
            <p:nvPr/>
          </p:nvSpPr>
          <p:spPr>
            <a:xfrm>
              <a:off x="2234" y="2636"/>
              <a:ext cx="43" cy="42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zh-CN" altLang="en-US" sz="2800" b="1" dirty="0">
                <a:latin typeface="宋体" panose="02010600030101010101" pitchFamily="2" charset="-122"/>
              </a:endParaRPr>
            </a:p>
          </p:txBody>
        </p:sp>
        <p:sp>
          <p:nvSpPr>
            <p:cNvPr id="27687" name="Text Box 28"/>
            <p:cNvSpPr txBox="1"/>
            <p:nvPr/>
          </p:nvSpPr>
          <p:spPr>
            <a:xfrm>
              <a:off x="1202" y="2319"/>
              <a:ext cx="335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 dirty="0">
                  <a:latin typeface="宋体" panose="02010600030101010101" pitchFamily="2" charset="-122"/>
                </a:rPr>
                <a:t>F</a:t>
              </a:r>
            </a:p>
          </p:txBody>
        </p:sp>
        <p:sp>
          <p:nvSpPr>
            <p:cNvPr id="27688" name="Oval 26"/>
            <p:cNvSpPr>
              <a:spLocks noChangeAspect="1"/>
            </p:cNvSpPr>
            <p:nvPr/>
          </p:nvSpPr>
          <p:spPr>
            <a:xfrm>
              <a:off x="1292" y="2615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noFill/>
            </a:ln>
          </p:spPr>
          <p:txBody>
            <a:bodyPr wrap="none" anchor="ctr" anchorCtr="0"/>
            <a:lstStyle/>
            <a:p>
              <a:pPr eaLnBrk="1" hangingPunct="1"/>
              <a:endParaRPr lang="zh-CN" altLang="en-US" sz="2800" b="1" dirty="0">
                <a:latin typeface="宋体" panose="02010600030101010101" pitchFamily="2" charset="-122"/>
              </a:endParaRPr>
            </a:p>
          </p:txBody>
        </p:sp>
      </p:grpSp>
      <p:grpSp>
        <p:nvGrpSpPr>
          <p:cNvPr id="42132" name="组合 42131"/>
          <p:cNvGrpSpPr/>
          <p:nvPr/>
        </p:nvGrpSpPr>
        <p:grpSpPr>
          <a:xfrm>
            <a:off x="4376103" y="4253865"/>
            <a:ext cx="1377950" cy="1095375"/>
            <a:chOff x="929" y="2387"/>
            <a:chExt cx="522" cy="522"/>
          </a:xfrm>
        </p:grpSpPr>
        <p:grpSp>
          <p:nvGrpSpPr>
            <p:cNvPr id="27675" name="组合 42069"/>
            <p:cNvGrpSpPr/>
            <p:nvPr/>
          </p:nvGrpSpPr>
          <p:grpSpPr>
            <a:xfrm>
              <a:off x="929" y="2387"/>
              <a:ext cx="492" cy="261"/>
              <a:chOff x="1723" y="1003"/>
              <a:chExt cx="1260" cy="386"/>
            </a:xfrm>
          </p:grpSpPr>
          <p:sp>
            <p:nvSpPr>
              <p:cNvPr id="27682" name="Freeform 20"/>
              <p:cNvSpPr/>
              <p:nvPr/>
            </p:nvSpPr>
            <p:spPr>
              <a:xfrm flipH="1" flipV="1">
                <a:off x="1723" y="1003"/>
                <a:ext cx="1260" cy="386"/>
              </a:xfrm>
              <a:custGeom>
                <a:avLst/>
                <a:gdLst/>
                <a:ahLst/>
                <a:cxnLst>
                  <a:cxn ang="0">
                    <a:pos x="0" y="386"/>
                  </a:cxn>
                  <a:cxn ang="0">
                    <a:pos x="99" y="374"/>
                  </a:cxn>
                  <a:cxn ang="0">
                    <a:pos x="1260" y="0"/>
                  </a:cxn>
                </a:cxnLst>
                <a:rect l="0" t="0" r="0" b="0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 cap="flat" cmpd="sng">
                <a:solidFill>
                  <a:srgbClr val="FF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3" name="直接连接符 42071"/>
              <p:cNvSpPr/>
              <p:nvPr/>
            </p:nvSpPr>
            <p:spPr>
              <a:xfrm flipV="1">
                <a:off x="2086" y="1207"/>
                <a:ext cx="159" cy="68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grpSp>
          <p:nvGrpSpPr>
            <p:cNvPr id="27676" name="组合 42072"/>
            <p:cNvGrpSpPr/>
            <p:nvPr/>
          </p:nvGrpSpPr>
          <p:grpSpPr>
            <a:xfrm>
              <a:off x="935" y="2649"/>
              <a:ext cx="494" cy="260"/>
              <a:chOff x="1679" y="1412"/>
              <a:chExt cx="1338" cy="417"/>
            </a:xfrm>
          </p:grpSpPr>
          <p:sp>
            <p:nvSpPr>
              <p:cNvPr id="27680" name="Freeform 17"/>
              <p:cNvSpPr/>
              <p:nvPr/>
            </p:nvSpPr>
            <p:spPr>
              <a:xfrm>
                <a:off x="1679" y="1412"/>
                <a:ext cx="1338" cy="417"/>
              </a:xfrm>
              <a:custGeom>
                <a:avLst/>
                <a:gdLst/>
                <a:ahLst/>
                <a:cxnLst>
                  <a:cxn ang="0">
                    <a:pos x="1338" y="417"/>
                  </a:cxn>
                  <a:cxn ang="0">
                    <a:pos x="1212" y="396"/>
                  </a:cxn>
                  <a:cxn ang="0">
                    <a:pos x="0" y="0"/>
                  </a:cxn>
                </a:cxnLst>
                <a:rect l="0" t="0" r="0" b="0"/>
                <a:pathLst>
                  <a:path w="1338" h="417">
                    <a:moveTo>
                      <a:pt x="1338" y="417"/>
                    </a:moveTo>
                    <a:lnTo>
                      <a:pt x="1212" y="396"/>
                    </a:ln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FF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1" name="直接连接符 42074"/>
              <p:cNvSpPr/>
              <p:nvPr/>
            </p:nvSpPr>
            <p:spPr>
              <a:xfrm>
                <a:off x="2109" y="1548"/>
                <a:ext cx="136" cy="46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grpSp>
          <p:nvGrpSpPr>
            <p:cNvPr id="27677" name="组合 42130"/>
            <p:cNvGrpSpPr/>
            <p:nvPr/>
          </p:nvGrpSpPr>
          <p:grpSpPr>
            <a:xfrm>
              <a:off x="942" y="2648"/>
              <a:ext cx="509" cy="11"/>
              <a:chOff x="942" y="2648"/>
              <a:chExt cx="509" cy="11"/>
            </a:xfrm>
          </p:grpSpPr>
          <p:sp>
            <p:nvSpPr>
              <p:cNvPr id="27678" name="Line 23"/>
              <p:cNvSpPr/>
              <p:nvPr/>
            </p:nvSpPr>
            <p:spPr>
              <a:xfrm flipH="1" flipV="1">
                <a:off x="942" y="2648"/>
                <a:ext cx="509" cy="1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7679" name="直接连接符 42077"/>
              <p:cNvSpPr/>
              <p:nvPr/>
            </p:nvSpPr>
            <p:spPr>
              <a:xfrm flipV="1">
                <a:off x="1066" y="2659"/>
                <a:ext cx="113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</p:grpSp>
      <p:grpSp>
        <p:nvGrpSpPr>
          <p:cNvPr id="42143" name="组合 42142"/>
          <p:cNvGrpSpPr/>
          <p:nvPr/>
        </p:nvGrpSpPr>
        <p:grpSpPr>
          <a:xfrm>
            <a:off x="5601653" y="4047490"/>
            <a:ext cx="2660650" cy="1549400"/>
            <a:chOff x="2404" y="2341"/>
            <a:chExt cx="1676" cy="976"/>
          </a:xfrm>
        </p:grpSpPr>
        <p:grpSp>
          <p:nvGrpSpPr>
            <p:cNvPr id="27666" name="组合 42136"/>
            <p:cNvGrpSpPr/>
            <p:nvPr/>
          </p:nvGrpSpPr>
          <p:grpSpPr>
            <a:xfrm rot="-224448">
              <a:off x="2425" y="2341"/>
              <a:ext cx="1565" cy="0"/>
              <a:chOff x="2268" y="2228"/>
              <a:chExt cx="1565" cy="0"/>
            </a:xfrm>
          </p:grpSpPr>
          <p:sp>
            <p:nvSpPr>
              <p:cNvPr id="27673" name="Line 8"/>
              <p:cNvSpPr/>
              <p:nvPr/>
            </p:nvSpPr>
            <p:spPr>
              <a:xfrm rot="-292449" flipH="1" flipV="1">
                <a:off x="2268" y="2228"/>
                <a:ext cx="1565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7674" name="直接连接符 42081"/>
              <p:cNvSpPr/>
              <p:nvPr/>
            </p:nvSpPr>
            <p:spPr>
              <a:xfrm rot="-292449">
                <a:off x="3066" y="2228"/>
                <a:ext cx="86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grpSp>
          <p:nvGrpSpPr>
            <p:cNvPr id="27667" name="组合 42135"/>
            <p:cNvGrpSpPr/>
            <p:nvPr/>
          </p:nvGrpSpPr>
          <p:grpSpPr>
            <a:xfrm>
              <a:off x="2470" y="2830"/>
              <a:ext cx="1610" cy="0"/>
              <a:chOff x="3379" y="2455"/>
              <a:chExt cx="1610" cy="0"/>
            </a:xfrm>
          </p:grpSpPr>
          <p:sp>
            <p:nvSpPr>
              <p:cNvPr id="27671" name="Line 14"/>
              <p:cNvSpPr/>
              <p:nvPr/>
            </p:nvSpPr>
            <p:spPr>
              <a:xfrm flipH="1">
                <a:off x="3379" y="2455"/>
                <a:ext cx="1610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7672" name="直接连接符 42084"/>
              <p:cNvSpPr/>
              <p:nvPr/>
            </p:nvSpPr>
            <p:spPr>
              <a:xfrm>
                <a:off x="4195" y="2455"/>
                <a:ext cx="104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grpSp>
          <p:nvGrpSpPr>
            <p:cNvPr id="27668" name="组合 42137"/>
            <p:cNvGrpSpPr/>
            <p:nvPr/>
          </p:nvGrpSpPr>
          <p:grpSpPr>
            <a:xfrm>
              <a:off x="2404" y="3317"/>
              <a:ext cx="1617" cy="0"/>
              <a:chOff x="2247" y="3158"/>
              <a:chExt cx="1617" cy="0"/>
            </a:xfrm>
          </p:grpSpPr>
          <p:sp>
            <p:nvSpPr>
              <p:cNvPr id="27669" name="Line 11"/>
              <p:cNvSpPr/>
              <p:nvPr/>
            </p:nvSpPr>
            <p:spPr>
              <a:xfrm rot="673330" flipH="1" flipV="1">
                <a:off x="2247" y="3158"/>
                <a:ext cx="1617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7670" name="直接连接符 42087"/>
              <p:cNvSpPr/>
              <p:nvPr/>
            </p:nvSpPr>
            <p:spPr>
              <a:xfrm rot="673330" flipV="1">
                <a:off x="3016" y="3158"/>
                <a:ext cx="89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</p:grpSp>
      <p:grpSp>
        <p:nvGrpSpPr>
          <p:cNvPr id="42108" name="组合 42107"/>
          <p:cNvGrpSpPr/>
          <p:nvPr/>
        </p:nvGrpSpPr>
        <p:grpSpPr>
          <a:xfrm>
            <a:off x="5401628" y="3709353"/>
            <a:ext cx="1711325" cy="498475"/>
            <a:chOff x="1306" y="2128"/>
            <a:chExt cx="703" cy="237"/>
          </a:xfrm>
        </p:grpSpPr>
        <p:sp>
          <p:nvSpPr>
            <p:cNvPr id="27664" name="Freeform 17"/>
            <p:cNvSpPr/>
            <p:nvPr/>
          </p:nvSpPr>
          <p:spPr>
            <a:xfrm rot="-505034" flipV="1">
              <a:off x="1306" y="2128"/>
              <a:ext cx="703" cy="237"/>
            </a:xfrm>
            <a:custGeom>
              <a:avLst/>
              <a:gdLst/>
              <a:ahLst/>
              <a:cxnLst>
                <a:cxn ang="0">
                  <a:pos x="703" y="237"/>
                </a:cxn>
                <a:cxn ang="0">
                  <a:pos x="0" y="0"/>
                </a:cxn>
              </a:cxnLst>
              <a:rect l="0" t="0" r="0" b="0"/>
              <a:pathLst>
                <a:path w="1212" h="396">
                  <a:moveTo>
                    <a:pt x="1212" y="396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FF0000">
                  <a:alpha val="100000"/>
                </a:srgbClr>
              </a:solidFill>
              <a:prstDash val="dash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5" name="任意多边形 42090"/>
            <p:cNvSpPr/>
            <p:nvPr/>
          </p:nvSpPr>
          <p:spPr>
            <a:xfrm>
              <a:off x="1746" y="2137"/>
              <a:ext cx="182" cy="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2" y="159"/>
                </a:cxn>
                <a:cxn ang="0">
                  <a:pos x="182" y="159"/>
                </a:cxn>
                <a:cxn ang="0">
                  <a:pos x="273" y="0"/>
                </a:cxn>
                <a:cxn ang="0">
                  <a:pos x="364" y="159"/>
                </a:cxn>
                <a:cxn ang="0">
                  <a:pos x="359" y="209"/>
                </a:cxn>
                <a:cxn ang="0">
                  <a:pos x="0" y="0"/>
                </a:cxn>
              </a:cxnLst>
              <a:rect l="0" t="0" r="0" b="0"/>
              <a:pathLst>
                <a:path w="21600" h="21600" fill="none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  <a:path w="21600" h="21600" stroke="0">
                  <a:moveTo>
                    <a:pt x="21600" y="21600"/>
                  </a:moveTo>
                  <a:cubicBezTo>
                    <a:pt x="21600" y="9671"/>
                    <a:pt x="26435" y="0"/>
                    <a:pt x="32400" y="0"/>
                  </a:cubicBezTo>
                  <a:cubicBezTo>
                    <a:pt x="38365" y="0"/>
                    <a:pt x="43200" y="9671"/>
                    <a:pt x="43200" y="21600"/>
                  </a:cubicBezTo>
                  <a:cubicBezTo>
                    <a:pt x="43200" y="23991"/>
                    <a:pt x="43006" y="26290"/>
                    <a:pt x="42648" y="28436"/>
                  </a:cubicBez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2107" name="组合 42106"/>
          <p:cNvGrpSpPr/>
          <p:nvPr/>
        </p:nvGrpSpPr>
        <p:grpSpPr>
          <a:xfrm>
            <a:off x="5314315" y="5395278"/>
            <a:ext cx="1878013" cy="525462"/>
            <a:chOff x="1270" y="2931"/>
            <a:chExt cx="772" cy="250"/>
          </a:xfrm>
        </p:grpSpPr>
        <p:sp>
          <p:nvSpPr>
            <p:cNvPr id="27662" name="Freeform 17"/>
            <p:cNvSpPr/>
            <p:nvPr/>
          </p:nvSpPr>
          <p:spPr>
            <a:xfrm rot="625338">
              <a:off x="1270" y="2931"/>
              <a:ext cx="772" cy="250"/>
            </a:xfrm>
            <a:custGeom>
              <a:avLst/>
              <a:gdLst/>
              <a:ahLst/>
              <a:cxnLst>
                <a:cxn ang="0">
                  <a:pos x="772" y="250"/>
                </a:cxn>
                <a:cxn ang="0">
                  <a:pos x="0" y="0"/>
                </a:cxn>
              </a:cxnLst>
              <a:rect l="0" t="0" r="0" b="0"/>
              <a:pathLst>
                <a:path w="1212" h="396">
                  <a:moveTo>
                    <a:pt x="1212" y="396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FF0000">
                  <a:alpha val="100000"/>
                </a:srgbClr>
              </a:solidFill>
              <a:prstDash val="dash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3" name="任意多边形 42093"/>
            <p:cNvSpPr/>
            <p:nvPr/>
          </p:nvSpPr>
          <p:spPr>
            <a:xfrm rot="336766" flipV="1">
              <a:off x="1723" y="2999"/>
              <a:ext cx="182" cy="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2" y="159"/>
                </a:cxn>
                <a:cxn ang="0">
                  <a:pos x="182" y="159"/>
                </a:cxn>
                <a:cxn ang="0">
                  <a:pos x="273" y="0"/>
                </a:cxn>
                <a:cxn ang="0">
                  <a:pos x="364" y="159"/>
                </a:cxn>
                <a:cxn ang="0">
                  <a:pos x="359" y="209"/>
                </a:cxn>
                <a:cxn ang="0">
                  <a:pos x="0" y="0"/>
                </a:cxn>
              </a:cxnLst>
              <a:rect l="0" t="0" r="0" b="0"/>
              <a:pathLst>
                <a:path w="21600" h="21600" fill="none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  <a:path w="21600" h="21600" stroke="0">
                  <a:moveTo>
                    <a:pt x="21600" y="21600"/>
                  </a:moveTo>
                  <a:cubicBezTo>
                    <a:pt x="21600" y="9671"/>
                    <a:pt x="26435" y="0"/>
                    <a:pt x="32400" y="0"/>
                  </a:cubicBezTo>
                  <a:cubicBezTo>
                    <a:pt x="38365" y="0"/>
                    <a:pt x="43200" y="9671"/>
                    <a:pt x="43200" y="21600"/>
                  </a:cubicBezTo>
                  <a:cubicBezTo>
                    <a:pt x="43200" y="23991"/>
                    <a:pt x="43006" y="26290"/>
                    <a:pt x="42648" y="28436"/>
                  </a:cubicBez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2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组合 51251"/>
          <p:cNvGrpSpPr/>
          <p:nvPr/>
        </p:nvGrpSpPr>
        <p:grpSpPr>
          <a:xfrm>
            <a:off x="4406900" y="1432243"/>
            <a:ext cx="6156325" cy="1700212"/>
            <a:chOff x="748" y="567"/>
            <a:chExt cx="3967" cy="1270"/>
          </a:xfrm>
        </p:grpSpPr>
        <p:sp>
          <p:nvSpPr>
            <p:cNvPr id="33857" name="Line 3"/>
            <p:cNvSpPr/>
            <p:nvPr/>
          </p:nvSpPr>
          <p:spPr>
            <a:xfrm>
              <a:off x="748" y="1207"/>
              <a:ext cx="3967" cy="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lgDashDot"/>
              <a:miter/>
              <a:headEnd type="none" w="med" len="med"/>
              <a:tailEnd type="none" w="med" len="med"/>
            </a:ln>
          </p:spPr>
        </p:sp>
        <p:sp>
          <p:nvSpPr>
            <p:cNvPr id="22531" name="xjhgx3"/>
            <p:cNvSpPr>
              <a:spLocks noChangeArrowheads="1"/>
            </p:cNvSpPr>
            <p:nvPr/>
          </p:nvSpPr>
          <p:spPr bwMode="auto">
            <a:xfrm>
              <a:off x="2471" y="567"/>
              <a:ext cx="249" cy="1270"/>
            </a:xfrm>
            <a:custGeom>
              <a:avLst/>
              <a:gdLst>
                <a:gd name="T0" fmla="*/ 980 w 980"/>
                <a:gd name="T1" fmla="*/ 0 h 4408"/>
                <a:gd name="T2" fmla="*/ 907 w 980"/>
                <a:gd name="T3" fmla="*/ 270 h 4408"/>
                <a:gd name="T4" fmla="*/ 845 w 980"/>
                <a:gd name="T5" fmla="*/ 542 h 4408"/>
                <a:gd name="T6" fmla="*/ 791 w 980"/>
                <a:gd name="T7" fmla="*/ 816 h 4408"/>
                <a:gd name="T8" fmla="*/ 748 w 980"/>
                <a:gd name="T9" fmla="*/ 1091 h 4408"/>
                <a:gd name="T10" fmla="*/ 714 w 980"/>
                <a:gd name="T11" fmla="*/ 1368 h 4408"/>
                <a:gd name="T12" fmla="*/ 689 w 980"/>
                <a:gd name="T13" fmla="*/ 1646 h 4408"/>
                <a:gd name="T14" fmla="*/ 675 w 980"/>
                <a:gd name="T15" fmla="*/ 1925 h 4408"/>
                <a:gd name="T16" fmla="*/ 670 w 980"/>
                <a:gd name="T17" fmla="*/ 2204 h 4408"/>
                <a:gd name="T18" fmla="*/ 675 w 980"/>
                <a:gd name="T19" fmla="*/ 2483 h 4408"/>
                <a:gd name="T20" fmla="*/ 689 w 980"/>
                <a:gd name="T21" fmla="*/ 2762 h 4408"/>
                <a:gd name="T22" fmla="*/ 714 w 980"/>
                <a:gd name="T23" fmla="*/ 3040 h 4408"/>
                <a:gd name="T24" fmla="*/ 748 w 980"/>
                <a:gd name="T25" fmla="*/ 3317 h 4408"/>
                <a:gd name="T26" fmla="*/ 791 w 980"/>
                <a:gd name="T27" fmla="*/ 3592 h 4408"/>
                <a:gd name="T28" fmla="*/ 845 w 980"/>
                <a:gd name="T29" fmla="*/ 3866 h 4408"/>
                <a:gd name="T30" fmla="*/ 907 w 980"/>
                <a:gd name="T31" fmla="*/ 4138 h 4408"/>
                <a:gd name="T32" fmla="*/ 980 w 980"/>
                <a:gd name="T33" fmla="*/ 4408 h 4408"/>
                <a:gd name="T34" fmla="*/ 0 w 980"/>
                <a:gd name="T35" fmla="*/ 4408 h 4408"/>
                <a:gd name="T36" fmla="*/ 73 w 980"/>
                <a:gd name="T37" fmla="*/ 4138 h 4408"/>
                <a:gd name="T38" fmla="*/ 135 w 980"/>
                <a:gd name="T39" fmla="*/ 3866 h 4408"/>
                <a:gd name="T40" fmla="*/ 189 w 980"/>
                <a:gd name="T41" fmla="*/ 3592 h 4408"/>
                <a:gd name="T42" fmla="*/ 232 w 980"/>
                <a:gd name="T43" fmla="*/ 3317 h 4408"/>
                <a:gd name="T44" fmla="*/ 266 w 980"/>
                <a:gd name="T45" fmla="*/ 3040 h 4408"/>
                <a:gd name="T46" fmla="*/ 291 w 980"/>
                <a:gd name="T47" fmla="*/ 2762 h 4408"/>
                <a:gd name="T48" fmla="*/ 305 w 980"/>
                <a:gd name="T49" fmla="*/ 2483 h 4408"/>
                <a:gd name="T50" fmla="*/ 310 w 980"/>
                <a:gd name="T51" fmla="*/ 2204 h 4408"/>
                <a:gd name="T52" fmla="*/ 305 w 980"/>
                <a:gd name="T53" fmla="*/ 1925 h 4408"/>
                <a:gd name="T54" fmla="*/ 291 w 980"/>
                <a:gd name="T55" fmla="*/ 1646 h 4408"/>
                <a:gd name="T56" fmla="*/ 266 w 980"/>
                <a:gd name="T57" fmla="*/ 1368 h 4408"/>
                <a:gd name="T58" fmla="*/ 232 w 980"/>
                <a:gd name="T59" fmla="*/ 1091 h 4408"/>
                <a:gd name="T60" fmla="*/ 189 w 980"/>
                <a:gd name="T61" fmla="*/ 816 h 4408"/>
                <a:gd name="T62" fmla="*/ 135 w 980"/>
                <a:gd name="T63" fmla="*/ 542 h 4408"/>
                <a:gd name="T64" fmla="*/ 73 w 980"/>
                <a:gd name="T65" fmla="*/ 270 h 4408"/>
                <a:gd name="T66" fmla="*/ 0 w 980"/>
                <a:gd name="T67" fmla="*/ 0 h 4408"/>
                <a:gd name="T68" fmla="*/ 980 w 980"/>
                <a:gd name="T69" fmla="*/ 0 h 4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0" h="4408">
                  <a:moveTo>
                    <a:pt x="980" y="0"/>
                  </a:moveTo>
                  <a:lnTo>
                    <a:pt x="907" y="270"/>
                  </a:lnTo>
                  <a:lnTo>
                    <a:pt x="845" y="542"/>
                  </a:lnTo>
                  <a:lnTo>
                    <a:pt x="791" y="816"/>
                  </a:lnTo>
                  <a:lnTo>
                    <a:pt x="748" y="1091"/>
                  </a:lnTo>
                  <a:lnTo>
                    <a:pt x="714" y="1368"/>
                  </a:lnTo>
                  <a:lnTo>
                    <a:pt x="689" y="1646"/>
                  </a:lnTo>
                  <a:lnTo>
                    <a:pt x="675" y="1925"/>
                  </a:lnTo>
                  <a:lnTo>
                    <a:pt x="670" y="2204"/>
                  </a:lnTo>
                  <a:lnTo>
                    <a:pt x="675" y="2483"/>
                  </a:lnTo>
                  <a:lnTo>
                    <a:pt x="689" y="2762"/>
                  </a:lnTo>
                  <a:lnTo>
                    <a:pt x="714" y="3040"/>
                  </a:lnTo>
                  <a:lnTo>
                    <a:pt x="748" y="3317"/>
                  </a:lnTo>
                  <a:lnTo>
                    <a:pt x="791" y="3592"/>
                  </a:lnTo>
                  <a:lnTo>
                    <a:pt x="845" y="3866"/>
                  </a:lnTo>
                  <a:lnTo>
                    <a:pt x="907" y="4138"/>
                  </a:lnTo>
                  <a:lnTo>
                    <a:pt x="980" y="4408"/>
                  </a:lnTo>
                  <a:lnTo>
                    <a:pt x="0" y="4408"/>
                  </a:lnTo>
                  <a:lnTo>
                    <a:pt x="73" y="4138"/>
                  </a:lnTo>
                  <a:lnTo>
                    <a:pt x="135" y="3866"/>
                  </a:lnTo>
                  <a:lnTo>
                    <a:pt x="189" y="3592"/>
                  </a:lnTo>
                  <a:lnTo>
                    <a:pt x="232" y="3317"/>
                  </a:lnTo>
                  <a:lnTo>
                    <a:pt x="266" y="3040"/>
                  </a:lnTo>
                  <a:lnTo>
                    <a:pt x="291" y="2762"/>
                  </a:lnTo>
                  <a:lnTo>
                    <a:pt x="305" y="2483"/>
                  </a:lnTo>
                  <a:lnTo>
                    <a:pt x="310" y="2204"/>
                  </a:lnTo>
                  <a:lnTo>
                    <a:pt x="305" y="1925"/>
                  </a:lnTo>
                  <a:lnTo>
                    <a:pt x="291" y="1646"/>
                  </a:lnTo>
                  <a:lnTo>
                    <a:pt x="266" y="1368"/>
                  </a:lnTo>
                  <a:lnTo>
                    <a:pt x="232" y="1091"/>
                  </a:lnTo>
                  <a:lnTo>
                    <a:pt x="189" y="816"/>
                  </a:lnTo>
                  <a:lnTo>
                    <a:pt x="135" y="542"/>
                  </a:lnTo>
                  <a:lnTo>
                    <a:pt x="73" y="270"/>
                  </a:lnTo>
                  <a:lnTo>
                    <a:pt x="0" y="0"/>
                  </a:lnTo>
                  <a:lnTo>
                    <a:pt x="98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99CCFF"/>
                </a:gs>
                <a:gs pos="100000">
                  <a:schemeClr val="bg1"/>
                </a:gs>
              </a:gsLst>
              <a:lin ang="5400000" scaled="1"/>
            </a:gradFill>
            <a:ln w="28575">
              <a:solidFill>
                <a:srgbClr val="2D5FFF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859" name="Oval 39"/>
            <p:cNvSpPr/>
            <p:nvPr/>
          </p:nvSpPr>
          <p:spPr>
            <a:xfrm>
              <a:off x="2561" y="1179"/>
              <a:ext cx="68" cy="68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zh-CN" altLang="en-US" b="1" i="1" dirty="0">
                <a:solidFill>
                  <a:srgbClr val="0066C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33860" name="Oval 22"/>
            <p:cNvSpPr>
              <a:spLocks noChangeAspect="1"/>
            </p:cNvSpPr>
            <p:nvPr/>
          </p:nvSpPr>
          <p:spPr>
            <a:xfrm>
              <a:off x="1450" y="1179"/>
              <a:ext cx="68" cy="6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zh-CN" altLang="en-US" sz="2800" b="1" i="1" dirty="0">
                <a:solidFill>
                  <a:srgbClr val="0066CC"/>
                </a:solidFill>
                <a:latin typeface="Times New Roman" panose="02020603050405020304" charset="0"/>
                <a:ea typeface="楷体_GB2312" pitchFamily="49" charset="-122"/>
              </a:endParaRPr>
            </a:p>
          </p:txBody>
        </p:sp>
        <p:sp>
          <p:nvSpPr>
            <p:cNvPr id="33861" name="Text Box 21"/>
            <p:cNvSpPr txBox="1"/>
            <p:nvPr/>
          </p:nvSpPr>
          <p:spPr>
            <a:xfrm>
              <a:off x="1338" y="822"/>
              <a:ext cx="386" cy="27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zh-CN" b="1" i="1" dirty="0">
                  <a:solidFill>
                    <a:srgbClr val="0066CC"/>
                  </a:solidFill>
                  <a:latin typeface="宋体" panose="02010600030101010101" pitchFamily="2" charset="-122"/>
                </a:rPr>
                <a:t>F</a:t>
              </a:r>
            </a:p>
          </p:txBody>
        </p:sp>
        <p:sp>
          <p:nvSpPr>
            <p:cNvPr id="33862" name="Oval 22"/>
            <p:cNvSpPr>
              <a:spLocks noChangeAspect="1"/>
            </p:cNvSpPr>
            <p:nvPr/>
          </p:nvSpPr>
          <p:spPr>
            <a:xfrm>
              <a:off x="3674" y="1185"/>
              <a:ext cx="68" cy="6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zh-CN" altLang="en-US" sz="2800" b="1" i="1" dirty="0">
                <a:solidFill>
                  <a:srgbClr val="0066CC"/>
                </a:solidFill>
                <a:latin typeface="Times New Roman" panose="02020603050405020304" charset="0"/>
                <a:ea typeface="楷体_GB2312" pitchFamily="49" charset="-122"/>
              </a:endParaRPr>
            </a:p>
          </p:txBody>
        </p:sp>
        <p:sp>
          <p:nvSpPr>
            <p:cNvPr id="33863" name="Text Box 21"/>
            <p:cNvSpPr txBox="1"/>
            <p:nvPr/>
          </p:nvSpPr>
          <p:spPr>
            <a:xfrm>
              <a:off x="3492" y="799"/>
              <a:ext cx="386" cy="27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zh-CN" b="1" i="1" dirty="0">
                  <a:solidFill>
                    <a:srgbClr val="0066CC"/>
                  </a:solidFill>
                  <a:latin typeface="宋体" panose="02010600030101010101" pitchFamily="2" charset="-122"/>
                </a:rPr>
                <a:t>F</a:t>
              </a:r>
            </a:p>
          </p:txBody>
        </p:sp>
      </p:grpSp>
      <p:grpSp>
        <p:nvGrpSpPr>
          <p:cNvPr id="51253" name="组合 51252"/>
          <p:cNvGrpSpPr/>
          <p:nvPr/>
        </p:nvGrpSpPr>
        <p:grpSpPr>
          <a:xfrm>
            <a:off x="4945063" y="1044893"/>
            <a:ext cx="2378075" cy="2411412"/>
            <a:chOff x="1087" y="278"/>
            <a:chExt cx="1567" cy="1835"/>
          </a:xfrm>
        </p:grpSpPr>
        <p:grpSp>
          <p:nvGrpSpPr>
            <p:cNvPr id="33848" name="组合 51214"/>
            <p:cNvGrpSpPr/>
            <p:nvPr/>
          </p:nvGrpSpPr>
          <p:grpSpPr>
            <a:xfrm>
              <a:off x="1087" y="1217"/>
              <a:ext cx="1508" cy="8"/>
              <a:chOff x="1237" y="2387"/>
              <a:chExt cx="1679" cy="8"/>
            </a:xfrm>
          </p:grpSpPr>
          <p:sp>
            <p:nvSpPr>
              <p:cNvPr id="33855" name="Line 11"/>
              <p:cNvSpPr/>
              <p:nvPr/>
            </p:nvSpPr>
            <p:spPr>
              <a:xfrm>
                <a:off x="1237" y="2395"/>
                <a:ext cx="1679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33856" name="直接连接符 51216"/>
              <p:cNvSpPr/>
              <p:nvPr/>
            </p:nvSpPr>
            <p:spPr>
              <a:xfrm flipV="1">
                <a:off x="1837" y="2387"/>
                <a:ext cx="181" cy="0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grpSp>
          <p:nvGrpSpPr>
            <p:cNvPr id="33849" name="组合 51246"/>
            <p:cNvGrpSpPr/>
            <p:nvPr/>
          </p:nvGrpSpPr>
          <p:grpSpPr>
            <a:xfrm>
              <a:off x="1274" y="1595"/>
              <a:ext cx="1380" cy="518"/>
              <a:chOff x="1577" y="1593"/>
              <a:chExt cx="1474" cy="520"/>
            </a:xfrm>
          </p:grpSpPr>
          <p:sp>
            <p:nvSpPr>
              <p:cNvPr id="33853" name="Freeform 14"/>
              <p:cNvSpPr/>
              <p:nvPr/>
            </p:nvSpPr>
            <p:spPr>
              <a:xfrm>
                <a:off x="1577" y="1593"/>
                <a:ext cx="1474" cy="520"/>
              </a:xfrm>
              <a:custGeom>
                <a:avLst/>
                <a:gdLst/>
                <a:ahLst/>
                <a:cxnLst>
                  <a:cxn ang="0">
                    <a:pos x="0" y="520"/>
                  </a:cxn>
                  <a:cxn ang="0">
                    <a:pos x="1474" y="0"/>
                  </a:cxn>
                </a:cxnLst>
                <a:rect l="0" t="0" r="0" b="0"/>
                <a:pathLst>
                  <a:path w="1474" h="520">
                    <a:moveTo>
                      <a:pt x="0" y="520"/>
                    </a:moveTo>
                    <a:lnTo>
                      <a:pt x="1474" y="0"/>
                    </a:lnTo>
                  </a:path>
                </a:pathLst>
              </a:custGeom>
              <a:noFill/>
              <a:ln w="28575" cap="flat" cmpd="sng">
                <a:solidFill>
                  <a:srgbClr val="FF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54" name="直接连接符 51222"/>
              <p:cNvSpPr/>
              <p:nvPr/>
            </p:nvSpPr>
            <p:spPr>
              <a:xfrm flipV="1">
                <a:off x="1930" y="1916"/>
                <a:ext cx="196" cy="68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grpSp>
          <p:nvGrpSpPr>
            <p:cNvPr id="33850" name="组合 51245"/>
            <p:cNvGrpSpPr/>
            <p:nvPr/>
          </p:nvGrpSpPr>
          <p:grpSpPr>
            <a:xfrm>
              <a:off x="1211" y="278"/>
              <a:ext cx="1379" cy="518"/>
              <a:chOff x="1509" y="271"/>
              <a:chExt cx="1474" cy="520"/>
            </a:xfrm>
          </p:grpSpPr>
          <p:sp>
            <p:nvSpPr>
              <p:cNvPr id="33851" name="Freeform 17"/>
              <p:cNvSpPr/>
              <p:nvPr/>
            </p:nvSpPr>
            <p:spPr>
              <a:xfrm>
                <a:off x="1509" y="271"/>
                <a:ext cx="1474" cy="5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4" y="520"/>
                  </a:cxn>
                </a:cxnLst>
                <a:rect l="0" t="0" r="0" b="0"/>
                <a:pathLst>
                  <a:path w="1474" h="520">
                    <a:moveTo>
                      <a:pt x="0" y="0"/>
                    </a:moveTo>
                    <a:lnTo>
                      <a:pt x="1474" y="520"/>
                    </a:lnTo>
                  </a:path>
                </a:pathLst>
              </a:custGeom>
              <a:noFill/>
              <a:ln w="28575" cap="flat" cmpd="sng">
                <a:solidFill>
                  <a:srgbClr val="FF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52" name="直接连接符 51225"/>
              <p:cNvSpPr/>
              <p:nvPr/>
            </p:nvSpPr>
            <p:spPr>
              <a:xfrm>
                <a:off x="1906" y="406"/>
                <a:ext cx="174" cy="68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</p:grpSp>
      <p:grpSp>
        <p:nvGrpSpPr>
          <p:cNvPr id="51254" name="组合 51253"/>
          <p:cNvGrpSpPr/>
          <p:nvPr/>
        </p:nvGrpSpPr>
        <p:grpSpPr>
          <a:xfrm>
            <a:off x="7215188" y="1729105"/>
            <a:ext cx="2479675" cy="1044575"/>
            <a:chOff x="2588" y="799"/>
            <a:chExt cx="1562" cy="805"/>
          </a:xfrm>
        </p:grpSpPr>
        <p:grpSp>
          <p:nvGrpSpPr>
            <p:cNvPr id="33839" name="组合 51211"/>
            <p:cNvGrpSpPr/>
            <p:nvPr/>
          </p:nvGrpSpPr>
          <p:grpSpPr>
            <a:xfrm>
              <a:off x="2598" y="799"/>
              <a:ext cx="1507" cy="8"/>
              <a:chOff x="1229" y="1979"/>
              <a:chExt cx="1679" cy="8"/>
            </a:xfrm>
          </p:grpSpPr>
          <p:sp>
            <p:nvSpPr>
              <p:cNvPr id="33846" name="Line 5"/>
              <p:cNvSpPr/>
              <p:nvPr/>
            </p:nvSpPr>
            <p:spPr>
              <a:xfrm>
                <a:off x="1229" y="1987"/>
                <a:ext cx="1679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33847" name="直接连接符 51213"/>
              <p:cNvSpPr/>
              <p:nvPr/>
            </p:nvSpPr>
            <p:spPr>
              <a:xfrm flipV="1">
                <a:off x="1837" y="1979"/>
                <a:ext cx="181" cy="0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grpSp>
          <p:nvGrpSpPr>
            <p:cNvPr id="33840" name="组合 51217"/>
            <p:cNvGrpSpPr/>
            <p:nvPr/>
          </p:nvGrpSpPr>
          <p:grpSpPr>
            <a:xfrm>
              <a:off x="2642" y="1595"/>
              <a:ext cx="1508" cy="9"/>
              <a:chOff x="1219" y="2795"/>
              <a:chExt cx="1679" cy="9"/>
            </a:xfrm>
          </p:grpSpPr>
          <p:sp>
            <p:nvSpPr>
              <p:cNvPr id="33844" name="Line 8"/>
              <p:cNvSpPr/>
              <p:nvPr/>
            </p:nvSpPr>
            <p:spPr>
              <a:xfrm>
                <a:off x="1219" y="2804"/>
                <a:ext cx="1679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33845" name="直接连接符 51219"/>
              <p:cNvSpPr/>
              <p:nvPr/>
            </p:nvSpPr>
            <p:spPr>
              <a:xfrm flipV="1">
                <a:off x="1905" y="2795"/>
                <a:ext cx="135" cy="0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grpSp>
          <p:nvGrpSpPr>
            <p:cNvPr id="33841" name="组合 51226"/>
            <p:cNvGrpSpPr/>
            <p:nvPr/>
          </p:nvGrpSpPr>
          <p:grpSpPr>
            <a:xfrm>
              <a:off x="2588" y="1217"/>
              <a:ext cx="1508" cy="9"/>
              <a:chOff x="2908" y="2387"/>
              <a:chExt cx="1679" cy="9"/>
            </a:xfrm>
          </p:grpSpPr>
          <p:sp>
            <p:nvSpPr>
              <p:cNvPr id="33842" name="Line 20"/>
              <p:cNvSpPr/>
              <p:nvPr/>
            </p:nvSpPr>
            <p:spPr>
              <a:xfrm>
                <a:off x="2908" y="2396"/>
                <a:ext cx="1679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33843" name="直接连接符 51228"/>
              <p:cNvSpPr/>
              <p:nvPr/>
            </p:nvSpPr>
            <p:spPr>
              <a:xfrm flipV="1">
                <a:off x="3583" y="2387"/>
                <a:ext cx="181" cy="0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</p:grpSp>
      <p:grpSp>
        <p:nvGrpSpPr>
          <p:cNvPr id="51290" name="组合 51289"/>
          <p:cNvGrpSpPr/>
          <p:nvPr/>
        </p:nvGrpSpPr>
        <p:grpSpPr>
          <a:xfrm>
            <a:off x="7286625" y="1765618"/>
            <a:ext cx="1800225" cy="1008062"/>
            <a:chOff x="2562" y="777"/>
            <a:chExt cx="1134" cy="635"/>
          </a:xfrm>
        </p:grpSpPr>
        <p:sp>
          <p:nvSpPr>
            <p:cNvPr id="33836" name="直接连接符 51230"/>
            <p:cNvSpPr/>
            <p:nvPr/>
          </p:nvSpPr>
          <p:spPr>
            <a:xfrm flipV="1">
              <a:off x="2562" y="1102"/>
              <a:ext cx="1112" cy="31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33837" name="直接连接符 51231"/>
            <p:cNvSpPr/>
            <p:nvPr/>
          </p:nvSpPr>
          <p:spPr>
            <a:xfrm>
              <a:off x="2583" y="777"/>
              <a:ext cx="1068" cy="317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33838" name="直接连接符 51232"/>
            <p:cNvSpPr/>
            <p:nvPr/>
          </p:nvSpPr>
          <p:spPr>
            <a:xfrm>
              <a:off x="2626" y="1102"/>
              <a:ext cx="107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</p:grpSp>
      <p:sp>
        <p:nvSpPr>
          <p:cNvPr id="51250" name="任意多边形 51249"/>
          <p:cNvSpPr/>
          <p:nvPr/>
        </p:nvSpPr>
        <p:spPr>
          <a:xfrm rot="-6123047">
            <a:off x="8010525" y="1773555"/>
            <a:ext cx="287338" cy="250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740" y="177514"/>
              </a:cxn>
              <a:cxn ang="0">
                <a:pos x="287337" y="250825"/>
              </a:cxn>
            </a:cxnLst>
            <a:rect l="0" t="0" r="0" b="0"/>
            <a:pathLst>
              <a:path w="386" h="544">
                <a:moveTo>
                  <a:pt x="0" y="0"/>
                </a:moveTo>
                <a:cubicBezTo>
                  <a:pt x="13" y="147"/>
                  <a:pt x="27" y="294"/>
                  <a:pt x="91" y="385"/>
                </a:cubicBezTo>
                <a:cubicBezTo>
                  <a:pt x="155" y="476"/>
                  <a:pt x="270" y="510"/>
                  <a:pt x="386" y="544"/>
                </a:cubicBezTo>
              </a:path>
            </a:pathLst>
          </a:custGeom>
          <a:noFill/>
          <a:ln w="2857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triangle" w="med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51" name="任意多边形 51250"/>
          <p:cNvSpPr/>
          <p:nvPr/>
        </p:nvSpPr>
        <p:spPr>
          <a:xfrm rot="6231661" flipV="1">
            <a:off x="8094663" y="2578418"/>
            <a:ext cx="323850" cy="2143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6348" y="151674"/>
              </a:cxn>
              <a:cxn ang="0">
                <a:pos x="323850" y="214313"/>
              </a:cxn>
            </a:cxnLst>
            <a:rect l="0" t="0" r="0" b="0"/>
            <a:pathLst>
              <a:path w="386" h="544">
                <a:moveTo>
                  <a:pt x="0" y="0"/>
                </a:moveTo>
                <a:cubicBezTo>
                  <a:pt x="13" y="147"/>
                  <a:pt x="27" y="294"/>
                  <a:pt x="91" y="385"/>
                </a:cubicBezTo>
                <a:cubicBezTo>
                  <a:pt x="155" y="476"/>
                  <a:pt x="270" y="510"/>
                  <a:pt x="386" y="544"/>
                </a:cubicBezTo>
              </a:path>
            </a:pathLst>
          </a:custGeom>
          <a:noFill/>
          <a:ln w="2857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triangle" w="med" len="lg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1256" name="组合 51255"/>
          <p:cNvGrpSpPr/>
          <p:nvPr/>
        </p:nvGrpSpPr>
        <p:grpSpPr>
          <a:xfrm>
            <a:off x="4338638" y="3783330"/>
            <a:ext cx="6297612" cy="2016125"/>
            <a:chOff x="748" y="567"/>
            <a:chExt cx="3967" cy="1270"/>
          </a:xfrm>
        </p:grpSpPr>
        <p:sp>
          <p:nvSpPr>
            <p:cNvPr id="33829" name="Line 3"/>
            <p:cNvSpPr/>
            <p:nvPr/>
          </p:nvSpPr>
          <p:spPr>
            <a:xfrm>
              <a:off x="748" y="1207"/>
              <a:ext cx="3967" cy="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lgDashDot"/>
              <a:miter/>
              <a:headEnd type="none" w="med" len="med"/>
              <a:tailEnd type="none" w="med" len="med"/>
            </a:ln>
          </p:spPr>
        </p:sp>
        <p:sp>
          <p:nvSpPr>
            <p:cNvPr id="22565" name="xjhgx3"/>
            <p:cNvSpPr>
              <a:spLocks noChangeArrowheads="1"/>
            </p:cNvSpPr>
            <p:nvPr/>
          </p:nvSpPr>
          <p:spPr bwMode="auto">
            <a:xfrm>
              <a:off x="2471" y="567"/>
              <a:ext cx="249" cy="1270"/>
            </a:xfrm>
            <a:custGeom>
              <a:avLst/>
              <a:gdLst>
                <a:gd name="T0" fmla="*/ 980 w 980"/>
                <a:gd name="T1" fmla="*/ 0 h 4408"/>
                <a:gd name="T2" fmla="*/ 907 w 980"/>
                <a:gd name="T3" fmla="*/ 270 h 4408"/>
                <a:gd name="T4" fmla="*/ 845 w 980"/>
                <a:gd name="T5" fmla="*/ 542 h 4408"/>
                <a:gd name="T6" fmla="*/ 791 w 980"/>
                <a:gd name="T7" fmla="*/ 816 h 4408"/>
                <a:gd name="T8" fmla="*/ 748 w 980"/>
                <a:gd name="T9" fmla="*/ 1091 h 4408"/>
                <a:gd name="T10" fmla="*/ 714 w 980"/>
                <a:gd name="T11" fmla="*/ 1368 h 4408"/>
                <a:gd name="T12" fmla="*/ 689 w 980"/>
                <a:gd name="T13" fmla="*/ 1646 h 4408"/>
                <a:gd name="T14" fmla="*/ 675 w 980"/>
                <a:gd name="T15" fmla="*/ 1925 h 4408"/>
                <a:gd name="T16" fmla="*/ 670 w 980"/>
                <a:gd name="T17" fmla="*/ 2204 h 4408"/>
                <a:gd name="T18" fmla="*/ 675 w 980"/>
                <a:gd name="T19" fmla="*/ 2483 h 4408"/>
                <a:gd name="T20" fmla="*/ 689 w 980"/>
                <a:gd name="T21" fmla="*/ 2762 h 4408"/>
                <a:gd name="T22" fmla="*/ 714 w 980"/>
                <a:gd name="T23" fmla="*/ 3040 h 4408"/>
                <a:gd name="T24" fmla="*/ 748 w 980"/>
                <a:gd name="T25" fmla="*/ 3317 h 4408"/>
                <a:gd name="T26" fmla="*/ 791 w 980"/>
                <a:gd name="T27" fmla="*/ 3592 h 4408"/>
                <a:gd name="T28" fmla="*/ 845 w 980"/>
                <a:gd name="T29" fmla="*/ 3866 h 4408"/>
                <a:gd name="T30" fmla="*/ 907 w 980"/>
                <a:gd name="T31" fmla="*/ 4138 h 4408"/>
                <a:gd name="T32" fmla="*/ 980 w 980"/>
                <a:gd name="T33" fmla="*/ 4408 h 4408"/>
                <a:gd name="T34" fmla="*/ 0 w 980"/>
                <a:gd name="T35" fmla="*/ 4408 h 4408"/>
                <a:gd name="T36" fmla="*/ 73 w 980"/>
                <a:gd name="T37" fmla="*/ 4138 h 4408"/>
                <a:gd name="T38" fmla="*/ 135 w 980"/>
                <a:gd name="T39" fmla="*/ 3866 h 4408"/>
                <a:gd name="T40" fmla="*/ 189 w 980"/>
                <a:gd name="T41" fmla="*/ 3592 h 4408"/>
                <a:gd name="T42" fmla="*/ 232 w 980"/>
                <a:gd name="T43" fmla="*/ 3317 h 4408"/>
                <a:gd name="T44" fmla="*/ 266 w 980"/>
                <a:gd name="T45" fmla="*/ 3040 h 4408"/>
                <a:gd name="T46" fmla="*/ 291 w 980"/>
                <a:gd name="T47" fmla="*/ 2762 h 4408"/>
                <a:gd name="T48" fmla="*/ 305 w 980"/>
                <a:gd name="T49" fmla="*/ 2483 h 4408"/>
                <a:gd name="T50" fmla="*/ 310 w 980"/>
                <a:gd name="T51" fmla="*/ 2204 h 4408"/>
                <a:gd name="T52" fmla="*/ 305 w 980"/>
                <a:gd name="T53" fmla="*/ 1925 h 4408"/>
                <a:gd name="T54" fmla="*/ 291 w 980"/>
                <a:gd name="T55" fmla="*/ 1646 h 4408"/>
                <a:gd name="T56" fmla="*/ 266 w 980"/>
                <a:gd name="T57" fmla="*/ 1368 h 4408"/>
                <a:gd name="T58" fmla="*/ 232 w 980"/>
                <a:gd name="T59" fmla="*/ 1091 h 4408"/>
                <a:gd name="T60" fmla="*/ 189 w 980"/>
                <a:gd name="T61" fmla="*/ 816 h 4408"/>
                <a:gd name="T62" fmla="*/ 135 w 980"/>
                <a:gd name="T63" fmla="*/ 542 h 4408"/>
                <a:gd name="T64" fmla="*/ 73 w 980"/>
                <a:gd name="T65" fmla="*/ 270 h 4408"/>
                <a:gd name="T66" fmla="*/ 0 w 980"/>
                <a:gd name="T67" fmla="*/ 0 h 4408"/>
                <a:gd name="T68" fmla="*/ 980 w 980"/>
                <a:gd name="T69" fmla="*/ 0 h 4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0" h="4408">
                  <a:moveTo>
                    <a:pt x="980" y="0"/>
                  </a:moveTo>
                  <a:lnTo>
                    <a:pt x="907" y="270"/>
                  </a:lnTo>
                  <a:lnTo>
                    <a:pt x="845" y="542"/>
                  </a:lnTo>
                  <a:lnTo>
                    <a:pt x="791" y="816"/>
                  </a:lnTo>
                  <a:lnTo>
                    <a:pt x="748" y="1091"/>
                  </a:lnTo>
                  <a:lnTo>
                    <a:pt x="714" y="1368"/>
                  </a:lnTo>
                  <a:lnTo>
                    <a:pt x="689" y="1646"/>
                  </a:lnTo>
                  <a:lnTo>
                    <a:pt x="675" y="1925"/>
                  </a:lnTo>
                  <a:lnTo>
                    <a:pt x="670" y="2204"/>
                  </a:lnTo>
                  <a:lnTo>
                    <a:pt x="675" y="2483"/>
                  </a:lnTo>
                  <a:lnTo>
                    <a:pt x="689" y="2762"/>
                  </a:lnTo>
                  <a:lnTo>
                    <a:pt x="714" y="3040"/>
                  </a:lnTo>
                  <a:lnTo>
                    <a:pt x="748" y="3317"/>
                  </a:lnTo>
                  <a:lnTo>
                    <a:pt x="791" y="3592"/>
                  </a:lnTo>
                  <a:lnTo>
                    <a:pt x="845" y="3866"/>
                  </a:lnTo>
                  <a:lnTo>
                    <a:pt x="907" y="4138"/>
                  </a:lnTo>
                  <a:lnTo>
                    <a:pt x="980" y="4408"/>
                  </a:lnTo>
                  <a:lnTo>
                    <a:pt x="0" y="4408"/>
                  </a:lnTo>
                  <a:lnTo>
                    <a:pt x="73" y="4138"/>
                  </a:lnTo>
                  <a:lnTo>
                    <a:pt x="135" y="3866"/>
                  </a:lnTo>
                  <a:lnTo>
                    <a:pt x="189" y="3592"/>
                  </a:lnTo>
                  <a:lnTo>
                    <a:pt x="232" y="3317"/>
                  </a:lnTo>
                  <a:lnTo>
                    <a:pt x="266" y="3040"/>
                  </a:lnTo>
                  <a:lnTo>
                    <a:pt x="291" y="2762"/>
                  </a:lnTo>
                  <a:lnTo>
                    <a:pt x="305" y="2483"/>
                  </a:lnTo>
                  <a:lnTo>
                    <a:pt x="310" y="2204"/>
                  </a:lnTo>
                  <a:lnTo>
                    <a:pt x="305" y="1925"/>
                  </a:lnTo>
                  <a:lnTo>
                    <a:pt x="291" y="1646"/>
                  </a:lnTo>
                  <a:lnTo>
                    <a:pt x="266" y="1368"/>
                  </a:lnTo>
                  <a:lnTo>
                    <a:pt x="232" y="1091"/>
                  </a:lnTo>
                  <a:lnTo>
                    <a:pt x="189" y="816"/>
                  </a:lnTo>
                  <a:lnTo>
                    <a:pt x="135" y="542"/>
                  </a:lnTo>
                  <a:lnTo>
                    <a:pt x="73" y="270"/>
                  </a:lnTo>
                  <a:lnTo>
                    <a:pt x="0" y="0"/>
                  </a:lnTo>
                  <a:lnTo>
                    <a:pt x="98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99CCFF"/>
                </a:gs>
                <a:gs pos="100000">
                  <a:schemeClr val="bg1"/>
                </a:gs>
              </a:gsLst>
              <a:lin ang="5400000" scaled="1"/>
            </a:gradFill>
            <a:ln w="28575">
              <a:solidFill>
                <a:srgbClr val="2D5FFF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831" name="Oval 39"/>
            <p:cNvSpPr/>
            <p:nvPr/>
          </p:nvSpPr>
          <p:spPr>
            <a:xfrm>
              <a:off x="2561" y="1179"/>
              <a:ext cx="68" cy="68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zh-CN" altLang="en-US" b="1" i="1" dirty="0">
                <a:solidFill>
                  <a:srgbClr val="0066C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33832" name="Oval 22"/>
            <p:cNvSpPr>
              <a:spLocks noChangeAspect="1"/>
            </p:cNvSpPr>
            <p:nvPr/>
          </p:nvSpPr>
          <p:spPr>
            <a:xfrm>
              <a:off x="1450" y="1179"/>
              <a:ext cx="68" cy="6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zh-CN" altLang="en-US" sz="2800" b="1" i="1" dirty="0">
                <a:solidFill>
                  <a:srgbClr val="0066CC"/>
                </a:solidFill>
                <a:latin typeface="Times New Roman" panose="02020603050405020304" charset="0"/>
                <a:ea typeface="楷体_GB2312" pitchFamily="49" charset="-122"/>
              </a:endParaRPr>
            </a:p>
          </p:txBody>
        </p:sp>
        <p:sp>
          <p:nvSpPr>
            <p:cNvPr id="33833" name="Text Box 21"/>
            <p:cNvSpPr txBox="1"/>
            <p:nvPr/>
          </p:nvSpPr>
          <p:spPr>
            <a:xfrm>
              <a:off x="1338" y="822"/>
              <a:ext cx="386" cy="2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zh-CN" b="1" i="1" dirty="0">
                  <a:solidFill>
                    <a:srgbClr val="0066CC"/>
                  </a:solidFill>
                  <a:latin typeface="宋体" panose="02010600030101010101" pitchFamily="2" charset="-122"/>
                </a:rPr>
                <a:t>F</a:t>
              </a:r>
            </a:p>
          </p:txBody>
        </p:sp>
        <p:sp>
          <p:nvSpPr>
            <p:cNvPr id="33834" name="Oval 22"/>
            <p:cNvSpPr>
              <a:spLocks noChangeAspect="1"/>
            </p:cNvSpPr>
            <p:nvPr/>
          </p:nvSpPr>
          <p:spPr>
            <a:xfrm>
              <a:off x="3674" y="1185"/>
              <a:ext cx="68" cy="6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zh-CN" altLang="en-US" sz="2800" b="1" i="1" dirty="0">
                <a:solidFill>
                  <a:srgbClr val="0066CC"/>
                </a:solidFill>
                <a:latin typeface="Times New Roman" panose="02020603050405020304" charset="0"/>
                <a:ea typeface="楷体_GB2312" pitchFamily="49" charset="-122"/>
              </a:endParaRPr>
            </a:p>
          </p:txBody>
        </p:sp>
        <p:sp>
          <p:nvSpPr>
            <p:cNvPr id="33835" name="Text Box 21"/>
            <p:cNvSpPr txBox="1"/>
            <p:nvPr/>
          </p:nvSpPr>
          <p:spPr>
            <a:xfrm>
              <a:off x="3492" y="799"/>
              <a:ext cx="386" cy="2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zh-CN" b="1" i="1" dirty="0">
                  <a:solidFill>
                    <a:srgbClr val="0066CC"/>
                  </a:solidFill>
                  <a:latin typeface="宋体" panose="02010600030101010101" pitchFamily="2" charset="-122"/>
                </a:rPr>
                <a:t>F</a:t>
              </a:r>
            </a:p>
          </p:txBody>
        </p:sp>
      </p:grpSp>
      <p:grpSp>
        <p:nvGrpSpPr>
          <p:cNvPr id="51295" name="组合 51294"/>
          <p:cNvGrpSpPr/>
          <p:nvPr/>
        </p:nvGrpSpPr>
        <p:grpSpPr>
          <a:xfrm>
            <a:off x="7218363" y="3456305"/>
            <a:ext cx="2538412" cy="2592388"/>
            <a:chOff x="2585" y="2568"/>
            <a:chExt cx="1599" cy="1633"/>
          </a:xfrm>
        </p:grpSpPr>
        <p:grpSp>
          <p:nvGrpSpPr>
            <p:cNvPr id="33820" name="组合 51267"/>
            <p:cNvGrpSpPr/>
            <p:nvPr/>
          </p:nvGrpSpPr>
          <p:grpSpPr>
            <a:xfrm rot="-186246">
              <a:off x="2585" y="2568"/>
              <a:ext cx="1380" cy="518"/>
              <a:chOff x="1577" y="1593"/>
              <a:chExt cx="1474" cy="520"/>
            </a:xfrm>
          </p:grpSpPr>
          <p:sp>
            <p:nvSpPr>
              <p:cNvPr id="33827" name="Freeform 14"/>
              <p:cNvSpPr/>
              <p:nvPr/>
            </p:nvSpPr>
            <p:spPr>
              <a:xfrm>
                <a:off x="1577" y="1593"/>
                <a:ext cx="1474" cy="520"/>
              </a:xfrm>
              <a:custGeom>
                <a:avLst/>
                <a:gdLst/>
                <a:ahLst/>
                <a:cxnLst>
                  <a:cxn ang="0">
                    <a:pos x="0" y="520"/>
                  </a:cxn>
                  <a:cxn ang="0">
                    <a:pos x="1474" y="0"/>
                  </a:cxn>
                </a:cxnLst>
                <a:rect l="0" t="0" r="0" b="0"/>
                <a:pathLst>
                  <a:path w="1474" h="520">
                    <a:moveTo>
                      <a:pt x="0" y="520"/>
                    </a:moveTo>
                    <a:lnTo>
                      <a:pt x="1474" y="0"/>
                    </a:lnTo>
                  </a:path>
                </a:pathLst>
              </a:custGeom>
              <a:noFill/>
              <a:ln w="28575" cap="flat" cmpd="sng">
                <a:solidFill>
                  <a:srgbClr val="FF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28" name="直接连接符 51269"/>
              <p:cNvSpPr/>
              <p:nvPr/>
            </p:nvSpPr>
            <p:spPr>
              <a:xfrm flipV="1">
                <a:off x="1930" y="1916"/>
                <a:ext cx="196" cy="68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grpSp>
          <p:nvGrpSpPr>
            <p:cNvPr id="33821" name="组合 51270"/>
            <p:cNvGrpSpPr/>
            <p:nvPr/>
          </p:nvGrpSpPr>
          <p:grpSpPr>
            <a:xfrm>
              <a:off x="2631" y="3657"/>
              <a:ext cx="1315" cy="544"/>
              <a:chOff x="1509" y="271"/>
              <a:chExt cx="1474" cy="520"/>
            </a:xfrm>
          </p:grpSpPr>
          <p:sp>
            <p:nvSpPr>
              <p:cNvPr id="33825" name="Freeform 17"/>
              <p:cNvSpPr/>
              <p:nvPr/>
            </p:nvSpPr>
            <p:spPr>
              <a:xfrm>
                <a:off x="1509" y="271"/>
                <a:ext cx="1474" cy="5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4" y="520"/>
                  </a:cxn>
                </a:cxnLst>
                <a:rect l="0" t="0" r="0" b="0"/>
                <a:pathLst>
                  <a:path w="1474" h="520">
                    <a:moveTo>
                      <a:pt x="0" y="0"/>
                    </a:moveTo>
                    <a:lnTo>
                      <a:pt x="1474" y="520"/>
                    </a:lnTo>
                  </a:path>
                </a:pathLst>
              </a:custGeom>
              <a:noFill/>
              <a:ln w="28575" cap="flat" cmpd="sng">
                <a:solidFill>
                  <a:srgbClr val="FF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26" name="直接连接符 51272"/>
              <p:cNvSpPr/>
              <p:nvPr/>
            </p:nvSpPr>
            <p:spPr>
              <a:xfrm>
                <a:off x="1906" y="406"/>
                <a:ext cx="174" cy="68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grpSp>
          <p:nvGrpSpPr>
            <p:cNvPr id="33822" name="组合 51280"/>
            <p:cNvGrpSpPr/>
            <p:nvPr/>
          </p:nvGrpSpPr>
          <p:grpSpPr>
            <a:xfrm>
              <a:off x="2676" y="3407"/>
              <a:ext cx="1508" cy="9"/>
              <a:chOff x="2908" y="2387"/>
              <a:chExt cx="1679" cy="9"/>
            </a:xfrm>
          </p:grpSpPr>
          <p:sp>
            <p:nvSpPr>
              <p:cNvPr id="33823" name="Line 20"/>
              <p:cNvSpPr/>
              <p:nvPr/>
            </p:nvSpPr>
            <p:spPr>
              <a:xfrm>
                <a:off x="2908" y="2396"/>
                <a:ext cx="1679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33824" name="直接连接符 51282"/>
              <p:cNvSpPr/>
              <p:nvPr/>
            </p:nvSpPr>
            <p:spPr>
              <a:xfrm flipV="1">
                <a:off x="3583" y="2387"/>
                <a:ext cx="181" cy="0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</p:grpSp>
      <p:grpSp>
        <p:nvGrpSpPr>
          <p:cNvPr id="51294" name="组合 51293"/>
          <p:cNvGrpSpPr/>
          <p:nvPr/>
        </p:nvGrpSpPr>
        <p:grpSpPr>
          <a:xfrm>
            <a:off x="4876800" y="3888105"/>
            <a:ext cx="4465638" cy="1622425"/>
            <a:chOff x="1110" y="2840"/>
            <a:chExt cx="2813" cy="1022"/>
          </a:xfrm>
        </p:grpSpPr>
        <p:grpSp>
          <p:nvGrpSpPr>
            <p:cNvPr id="33807" name="组合 51291"/>
            <p:cNvGrpSpPr/>
            <p:nvPr/>
          </p:nvGrpSpPr>
          <p:grpSpPr>
            <a:xfrm>
              <a:off x="1110" y="3271"/>
              <a:ext cx="1532" cy="259"/>
              <a:chOff x="1110" y="3271"/>
              <a:chExt cx="1532" cy="259"/>
            </a:xfrm>
          </p:grpSpPr>
          <p:grpSp>
            <p:nvGrpSpPr>
              <p:cNvPr id="33811" name="组合 51264"/>
              <p:cNvGrpSpPr/>
              <p:nvPr/>
            </p:nvGrpSpPr>
            <p:grpSpPr>
              <a:xfrm>
                <a:off x="1110" y="3407"/>
                <a:ext cx="1508" cy="8"/>
                <a:chOff x="1237" y="2387"/>
                <a:chExt cx="1679" cy="8"/>
              </a:xfrm>
            </p:grpSpPr>
            <p:sp>
              <p:nvSpPr>
                <p:cNvPr id="33818" name="Line 11"/>
                <p:cNvSpPr/>
                <p:nvPr/>
              </p:nvSpPr>
              <p:spPr>
                <a:xfrm>
                  <a:off x="1237" y="2395"/>
                  <a:ext cx="1679" cy="0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33819" name="直接连接符 51266"/>
                <p:cNvSpPr/>
                <p:nvPr/>
              </p:nvSpPr>
              <p:spPr>
                <a:xfrm flipV="1">
                  <a:off x="1837" y="2387"/>
                  <a:ext cx="181" cy="0"/>
                </a:xfrm>
                <a:prstGeom prst="line">
                  <a:avLst/>
                </a:prstGeom>
                <a:ln w="19050" cap="flat" cmpd="sng">
                  <a:solidFill>
                    <a:srgbClr val="FF3300"/>
                  </a:solidFill>
                  <a:prstDash val="solid"/>
                  <a:headEnd type="none" w="med" len="med"/>
                  <a:tailEnd type="stealth" w="lg" len="lg"/>
                </a:ln>
              </p:spPr>
            </p:sp>
          </p:grpSp>
          <p:grpSp>
            <p:nvGrpSpPr>
              <p:cNvPr id="33812" name="组合 51290"/>
              <p:cNvGrpSpPr/>
              <p:nvPr/>
            </p:nvGrpSpPr>
            <p:grpSpPr>
              <a:xfrm>
                <a:off x="1182" y="3271"/>
                <a:ext cx="1451" cy="23"/>
                <a:chOff x="1182" y="3271"/>
                <a:chExt cx="1451" cy="23"/>
              </a:xfrm>
            </p:grpSpPr>
            <p:sp>
              <p:nvSpPr>
                <p:cNvPr id="33816" name="Line 5"/>
                <p:cNvSpPr/>
                <p:nvPr/>
              </p:nvSpPr>
              <p:spPr>
                <a:xfrm rot="-717628">
                  <a:off x="1182" y="3271"/>
                  <a:ext cx="1451" cy="0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33817" name="直接连接符 51276"/>
                <p:cNvSpPr/>
                <p:nvPr/>
              </p:nvSpPr>
              <p:spPr>
                <a:xfrm rot="-717628" flipV="1">
                  <a:off x="1705" y="3294"/>
                  <a:ext cx="157" cy="0"/>
                </a:xfrm>
                <a:prstGeom prst="line">
                  <a:avLst/>
                </a:prstGeom>
                <a:ln w="19050" cap="flat" cmpd="sng">
                  <a:solidFill>
                    <a:srgbClr val="FF3300"/>
                  </a:solidFill>
                  <a:prstDash val="solid"/>
                  <a:headEnd type="none" w="med" len="med"/>
                  <a:tailEnd type="stealth" w="lg" len="lg"/>
                </a:ln>
              </p:spPr>
            </p:sp>
          </p:grpSp>
          <p:grpSp>
            <p:nvGrpSpPr>
              <p:cNvPr id="33813" name="组合 51277"/>
              <p:cNvGrpSpPr/>
              <p:nvPr/>
            </p:nvGrpSpPr>
            <p:grpSpPr>
              <a:xfrm rot="554753">
                <a:off x="1134" y="3521"/>
                <a:ext cx="1508" cy="9"/>
                <a:chOff x="1219" y="2795"/>
                <a:chExt cx="1679" cy="9"/>
              </a:xfrm>
            </p:grpSpPr>
            <p:sp>
              <p:nvSpPr>
                <p:cNvPr id="33814" name="Line 8"/>
                <p:cNvSpPr/>
                <p:nvPr/>
              </p:nvSpPr>
              <p:spPr>
                <a:xfrm>
                  <a:off x="1219" y="2804"/>
                  <a:ext cx="1679" cy="0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33815" name="直接连接符 51279"/>
                <p:cNvSpPr/>
                <p:nvPr/>
              </p:nvSpPr>
              <p:spPr>
                <a:xfrm flipV="1">
                  <a:off x="1905" y="2795"/>
                  <a:ext cx="135" cy="0"/>
                </a:xfrm>
                <a:prstGeom prst="line">
                  <a:avLst/>
                </a:prstGeom>
                <a:ln w="19050" cap="flat" cmpd="sng">
                  <a:solidFill>
                    <a:srgbClr val="FF3300"/>
                  </a:solidFill>
                  <a:prstDash val="solid"/>
                  <a:headEnd type="none" w="med" len="med"/>
                  <a:tailEnd type="stealth" w="lg" len="lg"/>
                </a:ln>
              </p:spPr>
            </p:sp>
          </p:grpSp>
        </p:grpSp>
        <p:sp>
          <p:nvSpPr>
            <p:cNvPr id="33808" name="直接连接符 51284"/>
            <p:cNvSpPr/>
            <p:nvPr/>
          </p:nvSpPr>
          <p:spPr>
            <a:xfrm flipV="1">
              <a:off x="2562" y="2840"/>
              <a:ext cx="1361" cy="295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33809" name="直接连接符 51285"/>
            <p:cNvSpPr/>
            <p:nvPr/>
          </p:nvSpPr>
          <p:spPr>
            <a:xfrm>
              <a:off x="2608" y="3657"/>
              <a:ext cx="1248" cy="205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33810" name="直接连接符 51286"/>
            <p:cNvSpPr/>
            <p:nvPr/>
          </p:nvSpPr>
          <p:spPr>
            <a:xfrm>
              <a:off x="2672" y="3424"/>
              <a:ext cx="107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</p:grpSp>
      <p:sp>
        <p:nvSpPr>
          <p:cNvPr id="51288" name="任意多边形 51287"/>
          <p:cNvSpPr/>
          <p:nvPr/>
        </p:nvSpPr>
        <p:spPr>
          <a:xfrm rot="-6183352">
            <a:off x="8026400" y="3978593"/>
            <a:ext cx="319088" cy="139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225" y="98869"/>
              </a:cxn>
              <a:cxn ang="0">
                <a:pos x="319087" y="139700"/>
              </a:cxn>
            </a:cxnLst>
            <a:rect l="0" t="0" r="0" b="0"/>
            <a:pathLst>
              <a:path w="386" h="544">
                <a:moveTo>
                  <a:pt x="0" y="0"/>
                </a:moveTo>
                <a:cubicBezTo>
                  <a:pt x="13" y="147"/>
                  <a:pt x="27" y="294"/>
                  <a:pt x="91" y="385"/>
                </a:cubicBezTo>
                <a:cubicBezTo>
                  <a:pt x="155" y="476"/>
                  <a:pt x="270" y="510"/>
                  <a:pt x="386" y="544"/>
                </a:cubicBezTo>
              </a:path>
            </a:pathLst>
          </a:custGeom>
          <a:noFill/>
          <a:ln w="2857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triangle" w="med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89" name="任意多边形 51288"/>
          <p:cNvSpPr/>
          <p:nvPr/>
        </p:nvSpPr>
        <p:spPr>
          <a:xfrm rot="6678208" flipV="1">
            <a:off x="8075613" y="5374005"/>
            <a:ext cx="287337" cy="141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740" y="99992"/>
              </a:cxn>
              <a:cxn ang="0">
                <a:pos x="287338" y="141287"/>
              </a:cxn>
            </a:cxnLst>
            <a:rect l="0" t="0" r="0" b="0"/>
            <a:pathLst>
              <a:path w="386" h="544">
                <a:moveTo>
                  <a:pt x="0" y="0"/>
                </a:moveTo>
                <a:cubicBezTo>
                  <a:pt x="13" y="147"/>
                  <a:pt x="27" y="294"/>
                  <a:pt x="91" y="385"/>
                </a:cubicBezTo>
                <a:cubicBezTo>
                  <a:pt x="155" y="476"/>
                  <a:pt x="270" y="510"/>
                  <a:pt x="386" y="544"/>
                </a:cubicBezTo>
              </a:path>
            </a:pathLst>
          </a:custGeom>
          <a:noFill/>
          <a:ln w="2857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triangle" w="med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96" name="Text Box 70"/>
          <p:cNvSpPr txBox="1"/>
          <p:nvPr/>
        </p:nvSpPr>
        <p:spPr>
          <a:xfrm>
            <a:off x="421513" y="2854505"/>
            <a:ext cx="4594590" cy="1624484"/>
          </a:xfrm>
          <a:prstGeom prst="rect">
            <a:avLst/>
          </a:prstGeom>
          <a:noFill/>
          <a:ln w="1587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3600" b="1" dirty="0">
                <a:solidFill>
                  <a:srgbClr val="0070C0"/>
                </a:solidFill>
                <a:latin typeface="宋体" panose="02010600030101010101" pitchFamily="2" charset="-122"/>
              </a:rPr>
              <a:t>小结：凹</a:t>
            </a:r>
            <a:r>
              <a:rPr lang="zh-CN" altLang="zh-CN" sz="3600" b="1" dirty="0">
                <a:solidFill>
                  <a:srgbClr val="0070C0"/>
                </a:solidFill>
                <a:latin typeface="宋体" panose="02010600030101010101" pitchFamily="2" charset="-122"/>
              </a:rPr>
              <a:t>透镜对所有光线都起发散作用。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椭圆 37889"/>
          <p:cNvSpPr/>
          <p:nvPr>
            <p:custDataLst>
              <p:tags r:id="rId1"/>
            </p:custDataLst>
          </p:nvPr>
        </p:nvSpPr>
        <p:spPr>
          <a:xfrm>
            <a:off x="3292475" y="1370012"/>
            <a:ext cx="304800" cy="19812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76471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cap="flat" cmpd="sng">
            <a:solidFill>
              <a:srgbClr val="3399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37891" name="对象 3789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7864475" y="1446212"/>
          <a:ext cx="65722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1" imgW="657225" imgH="1276350" progId="Paint.Picture">
                  <p:embed/>
                </p:oleObj>
              </mc:Choice>
              <mc:Fallback>
                <p:oleObj r:id="rId41" imgW="657225" imgH="127635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7864475" y="1446212"/>
                        <a:ext cx="657225" cy="1828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直接连接符 37891"/>
          <p:cNvSpPr/>
          <p:nvPr>
            <p:custDataLst>
              <p:tags r:id="rId3"/>
            </p:custDataLst>
          </p:nvPr>
        </p:nvSpPr>
        <p:spPr>
          <a:xfrm>
            <a:off x="1768475" y="2360612"/>
            <a:ext cx="4114800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lgDashDot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grpSp>
        <p:nvGrpSpPr>
          <p:cNvPr id="37893" name="组合 37892"/>
          <p:cNvGrpSpPr/>
          <p:nvPr>
            <p:custDataLst>
              <p:tags r:id="rId4"/>
            </p:custDataLst>
          </p:nvPr>
        </p:nvGrpSpPr>
        <p:grpSpPr>
          <a:xfrm>
            <a:off x="6721475" y="1477962"/>
            <a:ext cx="2743200" cy="1600200"/>
            <a:chOff x="0" y="0"/>
            <a:chExt cx="1728" cy="1008"/>
          </a:xfrm>
        </p:grpSpPr>
        <p:sp>
          <p:nvSpPr>
            <p:cNvPr id="37894" name="直接连接符 37893"/>
            <p:cNvSpPr/>
            <p:nvPr>
              <p:custDataLst>
                <p:tags r:id="rId34"/>
              </p:custDataLst>
            </p:nvPr>
          </p:nvSpPr>
          <p:spPr>
            <a:xfrm>
              <a:off x="0" y="0"/>
              <a:ext cx="912" cy="528"/>
            </a:xfrm>
            <a:prstGeom prst="line">
              <a:avLst/>
            </a:prstGeom>
            <a:ln w="28575" cap="flat" cmpd="sng">
              <a:solidFill>
                <a:srgbClr val="FF33CC"/>
              </a:solidFill>
              <a:prstDash val="solid"/>
              <a:headEnd type="none" w="med" len="med"/>
              <a:tailEnd type="stealth" w="lg" len="lg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895" name="直接连接符 37894"/>
            <p:cNvSpPr/>
            <p:nvPr>
              <p:custDataLst>
                <p:tags r:id="rId35"/>
              </p:custDataLst>
            </p:nvPr>
          </p:nvSpPr>
          <p:spPr>
            <a:xfrm>
              <a:off x="816" y="480"/>
              <a:ext cx="912" cy="528"/>
            </a:xfrm>
            <a:prstGeom prst="line">
              <a:avLst/>
            </a:prstGeom>
            <a:ln w="28575" cap="flat" cmpd="sng">
              <a:solidFill>
                <a:srgbClr val="FF33CC"/>
              </a:solidFill>
              <a:prstDash val="solid"/>
              <a:headEnd type="none" w="med" len="med"/>
              <a:tailEnd type="stealth" w="lg" len="lg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37896" name="组合 37895"/>
          <p:cNvGrpSpPr/>
          <p:nvPr>
            <p:custDataLst>
              <p:tags r:id="rId5"/>
            </p:custDataLst>
          </p:nvPr>
        </p:nvGrpSpPr>
        <p:grpSpPr>
          <a:xfrm>
            <a:off x="1898650" y="1441450"/>
            <a:ext cx="2743200" cy="1600200"/>
            <a:chOff x="0" y="0"/>
            <a:chExt cx="1728" cy="1008"/>
          </a:xfrm>
        </p:grpSpPr>
        <p:sp>
          <p:nvSpPr>
            <p:cNvPr id="37897" name="直接连接符 37896"/>
            <p:cNvSpPr/>
            <p:nvPr>
              <p:custDataLst>
                <p:tags r:id="rId32"/>
              </p:custDataLst>
            </p:nvPr>
          </p:nvSpPr>
          <p:spPr>
            <a:xfrm>
              <a:off x="0" y="0"/>
              <a:ext cx="912" cy="528"/>
            </a:xfrm>
            <a:prstGeom prst="line">
              <a:avLst/>
            </a:prstGeom>
            <a:ln w="28575" cap="flat" cmpd="sng">
              <a:solidFill>
                <a:srgbClr val="FF33CC"/>
              </a:solidFill>
              <a:prstDash val="solid"/>
              <a:headEnd type="none" w="med" len="med"/>
              <a:tailEnd type="stealth" w="lg" len="lg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898" name="直接连接符 37897"/>
            <p:cNvSpPr/>
            <p:nvPr>
              <p:custDataLst>
                <p:tags r:id="rId33"/>
              </p:custDataLst>
            </p:nvPr>
          </p:nvSpPr>
          <p:spPr>
            <a:xfrm>
              <a:off x="816" y="480"/>
              <a:ext cx="912" cy="528"/>
            </a:xfrm>
            <a:prstGeom prst="line">
              <a:avLst/>
            </a:prstGeom>
            <a:ln w="28575" cap="flat" cmpd="sng">
              <a:solidFill>
                <a:srgbClr val="FF33CC"/>
              </a:solidFill>
              <a:prstDash val="solid"/>
              <a:headEnd type="none" w="med" len="med"/>
              <a:tailEnd type="stealth" w="lg" len="lg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37899" name="文本框 37898"/>
          <p:cNvSpPr txBox="1"/>
          <p:nvPr>
            <p:custDataLst>
              <p:tags r:id="rId6"/>
            </p:custDataLst>
          </p:nvPr>
        </p:nvSpPr>
        <p:spPr>
          <a:xfrm>
            <a:off x="4206875" y="2438400"/>
            <a:ext cx="457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charset="0"/>
              </a:rPr>
              <a:t>F</a:t>
            </a:r>
          </a:p>
        </p:txBody>
      </p:sp>
      <p:sp>
        <p:nvSpPr>
          <p:cNvPr id="37900" name="文本框 37899"/>
          <p:cNvSpPr txBox="1"/>
          <p:nvPr>
            <p:custDataLst>
              <p:tags r:id="rId7"/>
            </p:custDataLst>
          </p:nvPr>
        </p:nvSpPr>
        <p:spPr>
          <a:xfrm>
            <a:off x="7102475" y="2360612"/>
            <a:ext cx="457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charset="0"/>
              </a:rPr>
              <a:t>F</a:t>
            </a:r>
          </a:p>
        </p:txBody>
      </p:sp>
      <p:sp>
        <p:nvSpPr>
          <p:cNvPr id="37901" name="文本框 37900"/>
          <p:cNvSpPr txBox="1"/>
          <p:nvPr>
            <p:custDataLst>
              <p:tags r:id="rId8"/>
            </p:custDataLst>
          </p:nvPr>
        </p:nvSpPr>
        <p:spPr>
          <a:xfrm>
            <a:off x="8931275" y="2360612"/>
            <a:ext cx="457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charset="0"/>
              </a:rPr>
              <a:t>F</a:t>
            </a:r>
          </a:p>
        </p:txBody>
      </p:sp>
      <p:sp>
        <p:nvSpPr>
          <p:cNvPr id="37902" name="文本框 37901"/>
          <p:cNvSpPr txBox="1"/>
          <p:nvPr>
            <p:custDataLst>
              <p:tags r:id="rId9"/>
            </p:custDataLst>
          </p:nvPr>
        </p:nvSpPr>
        <p:spPr>
          <a:xfrm>
            <a:off x="2301875" y="2438400"/>
            <a:ext cx="457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charset="0"/>
              </a:rPr>
              <a:t>F</a:t>
            </a:r>
          </a:p>
        </p:txBody>
      </p:sp>
      <p:sp>
        <p:nvSpPr>
          <p:cNvPr id="37903" name="文本框 37902"/>
          <p:cNvSpPr txBox="1"/>
          <p:nvPr>
            <p:custDataLst>
              <p:tags r:id="rId10"/>
            </p:custDataLst>
          </p:nvPr>
        </p:nvSpPr>
        <p:spPr>
          <a:xfrm>
            <a:off x="3727450" y="4267200"/>
            <a:ext cx="4800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3200">
              <a:latin typeface="Times New Roman" panose="02020603050405020304" charset="0"/>
            </a:endParaRPr>
          </a:p>
        </p:txBody>
      </p:sp>
      <p:sp>
        <p:nvSpPr>
          <p:cNvPr id="37904" name="文本框 37903"/>
          <p:cNvSpPr txBox="1"/>
          <p:nvPr>
            <p:custDataLst>
              <p:tags r:id="rId11"/>
            </p:custDataLst>
          </p:nvPr>
        </p:nvSpPr>
        <p:spPr>
          <a:xfrm>
            <a:off x="525145" y="3509327"/>
            <a:ext cx="81889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Times New Roman" panose="02020603050405020304" charset="0"/>
              </a:rPr>
              <a:t>1.</a:t>
            </a:r>
            <a:r>
              <a:rPr lang="zh-CN" altLang="en-US" sz="2800" dirty="0">
                <a:latin typeface="Times New Roman" panose="02020603050405020304" charset="0"/>
              </a:rPr>
              <a:t> </a:t>
            </a:r>
            <a:r>
              <a:rPr lang="zh-CN" altLang="en-US" sz="2800" b="1" dirty="0">
                <a:solidFill>
                  <a:srgbClr val="FF3399"/>
                </a:solidFill>
                <a:latin typeface="Times New Roman" panose="02020603050405020304" charset="0"/>
              </a:rPr>
              <a:t>通过光心的光线</a:t>
            </a:r>
            <a:r>
              <a:rPr lang="zh-CN" altLang="en-US" sz="2800" dirty="0">
                <a:solidFill>
                  <a:srgbClr val="FF3399"/>
                </a:solidFill>
                <a:latin typeface="Times New Roman" panose="02020603050405020304" charset="0"/>
              </a:rPr>
              <a:t> </a:t>
            </a:r>
            <a:r>
              <a:rPr lang="zh-CN" altLang="en-US" sz="2800" b="1" dirty="0">
                <a:latin typeface="Times New Roman" panose="02020603050405020304" charset="0"/>
              </a:rPr>
              <a:t>传播方向不改变。</a:t>
            </a:r>
          </a:p>
        </p:txBody>
      </p:sp>
      <p:sp>
        <p:nvSpPr>
          <p:cNvPr id="37905" name="直接连接符 37904"/>
          <p:cNvSpPr/>
          <p:nvPr>
            <p:custDataLst>
              <p:tags r:id="rId12"/>
            </p:custDataLst>
          </p:nvPr>
        </p:nvSpPr>
        <p:spPr>
          <a:xfrm>
            <a:off x="1654175" y="2925762"/>
            <a:ext cx="1828800" cy="0"/>
          </a:xfrm>
          <a:prstGeom prst="line">
            <a:avLst/>
          </a:prstGeom>
          <a:ln w="28575" cap="flat" cmpd="sng">
            <a:solidFill>
              <a:srgbClr val="FF6600"/>
            </a:solidFill>
            <a:prstDash val="solid"/>
            <a:headEnd type="none" w="med" len="med"/>
            <a:tailEnd type="stealth" w="lg" len="lg"/>
          </a:ln>
        </p:spPr>
        <p:txBody>
          <a:bodyPr/>
          <a:lstStyle/>
          <a:p>
            <a:endParaRPr/>
          </a:p>
        </p:txBody>
      </p:sp>
      <p:sp>
        <p:nvSpPr>
          <p:cNvPr id="37906" name="直接连接符 37905"/>
          <p:cNvSpPr/>
          <p:nvPr>
            <p:custDataLst>
              <p:tags r:id="rId13"/>
            </p:custDataLst>
          </p:nvPr>
        </p:nvSpPr>
        <p:spPr>
          <a:xfrm>
            <a:off x="6327775" y="2855912"/>
            <a:ext cx="1828800" cy="0"/>
          </a:xfrm>
          <a:prstGeom prst="line">
            <a:avLst/>
          </a:prstGeom>
          <a:ln w="28575" cap="flat" cmpd="sng">
            <a:solidFill>
              <a:srgbClr val="FF6600"/>
            </a:solidFill>
            <a:prstDash val="solid"/>
            <a:headEnd type="none" w="med" len="med"/>
            <a:tailEnd type="stealth" w="lg" len="lg"/>
          </a:ln>
        </p:spPr>
        <p:txBody>
          <a:bodyPr/>
          <a:lstStyle/>
          <a:p>
            <a:endParaRPr/>
          </a:p>
        </p:txBody>
      </p:sp>
      <p:sp>
        <p:nvSpPr>
          <p:cNvPr id="37907" name="直接连接符 37906"/>
          <p:cNvSpPr/>
          <p:nvPr>
            <p:custDataLst>
              <p:tags r:id="rId14"/>
            </p:custDataLst>
          </p:nvPr>
        </p:nvSpPr>
        <p:spPr>
          <a:xfrm rot="21330363" flipV="1">
            <a:off x="3354388" y="1983422"/>
            <a:ext cx="1676400" cy="914400"/>
          </a:xfrm>
          <a:prstGeom prst="line">
            <a:avLst/>
          </a:prstGeom>
          <a:ln w="28575" cap="flat" cmpd="sng">
            <a:solidFill>
              <a:srgbClr val="FF6600"/>
            </a:solidFill>
            <a:prstDash val="solid"/>
            <a:headEnd type="none" w="med" len="med"/>
            <a:tailEnd type="stealth" w="lg" len="lg"/>
          </a:ln>
        </p:spPr>
        <p:txBody>
          <a:bodyPr/>
          <a:lstStyle/>
          <a:p>
            <a:endParaRPr/>
          </a:p>
        </p:txBody>
      </p:sp>
      <p:sp>
        <p:nvSpPr>
          <p:cNvPr id="37908" name="直接连接符 37907"/>
          <p:cNvSpPr/>
          <p:nvPr>
            <p:custDataLst>
              <p:tags r:id="rId15"/>
            </p:custDataLst>
          </p:nvPr>
        </p:nvSpPr>
        <p:spPr>
          <a:xfrm>
            <a:off x="8128000" y="2855912"/>
            <a:ext cx="1676400" cy="914400"/>
          </a:xfrm>
          <a:prstGeom prst="line">
            <a:avLst/>
          </a:prstGeom>
          <a:ln w="28575" cap="flat" cmpd="sng">
            <a:solidFill>
              <a:srgbClr val="FF6600"/>
            </a:solidFill>
            <a:prstDash val="solid"/>
            <a:headEnd type="none" w="med" len="med"/>
            <a:tailEnd type="stealth" w="lg" len="lg"/>
          </a:ln>
        </p:spPr>
        <p:txBody>
          <a:bodyPr/>
          <a:lstStyle/>
          <a:p>
            <a:endParaRPr/>
          </a:p>
        </p:txBody>
      </p:sp>
      <p:sp>
        <p:nvSpPr>
          <p:cNvPr id="37909" name="直接连接符 37908"/>
          <p:cNvSpPr/>
          <p:nvPr>
            <p:custDataLst>
              <p:tags r:id="rId16"/>
            </p:custDataLst>
          </p:nvPr>
        </p:nvSpPr>
        <p:spPr>
          <a:xfrm rot="21288304">
            <a:off x="7178675" y="2312987"/>
            <a:ext cx="990600" cy="609600"/>
          </a:xfrm>
          <a:prstGeom prst="line">
            <a:avLst/>
          </a:prstGeom>
          <a:ln w="25400" cap="flat" cmpd="sng">
            <a:solidFill>
              <a:srgbClr val="FF6600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37910" name="文本框 37909"/>
          <p:cNvSpPr txBox="1"/>
          <p:nvPr>
            <p:custDataLst>
              <p:tags r:id="rId17"/>
            </p:custDataLst>
          </p:nvPr>
        </p:nvSpPr>
        <p:spPr>
          <a:xfrm>
            <a:off x="525144" y="4061822"/>
            <a:ext cx="11245941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charset="0"/>
              </a:rPr>
              <a:t>2.</a:t>
            </a:r>
            <a:r>
              <a:rPr lang="zh-CN" altLang="en-US" sz="2800" b="1">
                <a:solidFill>
                  <a:srgbClr val="FF3399"/>
                </a:solidFill>
                <a:latin typeface="Times New Roman" panose="02020603050405020304" charset="0"/>
              </a:rPr>
              <a:t>平行于主光轴的光线 </a:t>
            </a:r>
            <a:r>
              <a:rPr lang="zh-CN" altLang="en-US" sz="2800" b="1">
                <a:latin typeface="Times New Roman" panose="02020603050405020304" charset="0"/>
              </a:rPr>
              <a:t>经凸透镜折射后过焦点，经凹透镜折射后发散，折射光线的反向延长线过虚焦点。</a:t>
            </a:r>
          </a:p>
        </p:txBody>
      </p:sp>
      <p:sp>
        <p:nvSpPr>
          <p:cNvPr id="37911" name="直接连接符 37910"/>
          <p:cNvSpPr/>
          <p:nvPr>
            <p:custDataLst>
              <p:tags r:id="rId18"/>
            </p:custDataLst>
          </p:nvPr>
        </p:nvSpPr>
        <p:spPr>
          <a:xfrm rot="21330363" flipV="1">
            <a:off x="1827213" y="1819275"/>
            <a:ext cx="1597025" cy="9144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stealth" w="lg" len="lg"/>
          </a:ln>
        </p:spPr>
        <p:txBody>
          <a:bodyPr/>
          <a:lstStyle/>
          <a:p>
            <a:endParaRPr/>
          </a:p>
        </p:txBody>
      </p:sp>
      <p:sp>
        <p:nvSpPr>
          <p:cNvPr id="37912" name="直接连接符 37911"/>
          <p:cNvSpPr/>
          <p:nvPr>
            <p:custDataLst>
              <p:tags r:id="rId19"/>
            </p:custDataLst>
          </p:nvPr>
        </p:nvSpPr>
        <p:spPr>
          <a:xfrm>
            <a:off x="3375025" y="1774825"/>
            <a:ext cx="1828800" cy="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stealth" w="lg" len="lg"/>
          </a:ln>
        </p:spPr>
        <p:txBody>
          <a:bodyPr/>
          <a:lstStyle/>
          <a:p>
            <a:endParaRPr/>
          </a:p>
        </p:txBody>
      </p:sp>
      <p:sp>
        <p:nvSpPr>
          <p:cNvPr id="37913" name="文本框 37912"/>
          <p:cNvSpPr txBox="1"/>
          <p:nvPr>
            <p:custDataLst>
              <p:tags r:id="rId20"/>
            </p:custDataLst>
          </p:nvPr>
        </p:nvSpPr>
        <p:spPr>
          <a:xfrm>
            <a:off x="525143" y="5446817"/>
            <a:ext cx="11245941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charset="0"/>
              </a:rPr>
              <a:t>3.</a:t>
            </a:r>
            <a:r>
              <a:rPr lang="zh-CN" altLang="en-US" sz="2800" b="1" dirty="0">
                <a:solidFill>
                  <a:srgbClr val="FF3399"/>
                </a:solidFill>
                <a:latin typeface="Times New Roman" panose="02020603050405020304" charset="0"/>
              </a:rPr>
              <a:t>经过凸透镜焦点的光线 </a:t>
            </a:r>
            <a:r>
              <a:rPr lang="zh-CN" altLang="en-US" sz="2800" b="1" dirty="0">
                <a:latin typeface="Times New Roman" panose="02020603050405020304" charset="0"/>
              </a:rPr>
              <a:t>折射后平行于主光轴射出。</a:t>
            </a:r>
            <a:r>
              <a:rPr lang="zh-CN" altLang="en-US" sz="2800" b="1" dirty="0">
                <a:solidFill>
                  <a:srgbClr val="FF3399"/>
                </a:solidFill>
                <a:latin typeface="Times New Roman" panose="02020603050405020304" charset="0"/>
              </a:rPr>
              <a:t>对着凹透镜异侧虚焦点入射的光线 </a:t>
            </a:r>
            <a:r>
              <a:rPr lang="zh-CN" altLang="en-US" sz="2800" b="1" dirty="0">
                <a:latin typeface="Times New Roman" panose="02020603050405020304" charset="0"/>
              </a:rPr>
              <a:t>折射后平行于主光轴射出 。</a:t>
            </a:r>
          </a:p>
        </p:txBody>
      </p:sp>
      <p:sp>
        <p:nvSpPr>
          <p:cNvPr id="37914" name="标题 37913"/>
          <p:cNvSpPr>
            <a:spLocks noGrp="1"/>
          </p:cNvSpPr>
          <p:nvPr>
            <p:ph type="title" idx="4294967295"/>
            <p:custDataLst>
              <p:tags r:id="rId21"/>
            </p:custDataLst>
          </p:nvPr>
        </p:nvSpPr>
        <p:spPr>
          <a:xfrm>
            <a:off x="8016875" y="754062"/>
            <a:ext cx="4097110" cy="1143000"/>
          </a:xfrm>
          <a:prstGeom prst="rect">
            <a:avLst/>
          </a:prstGeom>
        </p:spPr>
        <p:txBody>
          <a:bodyPr lIns="100801" tIns="50400" rIns="100801" bIns="50400" anchor="ctr" anchorCtr="0"/>
          <a:lstStyle/>
          <a:p>
            <a:r>
              <a:rPr lang="zh-CN" altLang="en-US" sz="4000" b="1" dirty="0">
                <a:solidFill>
                  <a:srgbClr val="0070C0"/>
                </a:solidFill>
                <a:latin typeface="+mj-ea"/>
                <a:ea typeface="+mj-ea"/>
              </a:rPr>
              <a:t>三条特殊光线</a:t>
            </a:r>
          </a:p>
        </p:txBody>
      </p:sp>
      <p:sp>
        <p:nvSpPr>
          <p:cNvPr id="37915" name="直接连接符 37914"/>
          <p:cNvSpPr/>
          <p:nvPr>
            <p:custDataLst>
              <p:tags r:id="rId22"/>
            </p:custDataLst>
          </p:nvPr>
        </p:nvSpPr>
        <p:spPr>
          <a:xfrm>
            <a:off x="6416675" y="2360612"/>
            <a:ext cx="3886200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lgDashDot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37916" name="直接连接符 37915"/>
          <p:cNvSpPr/>
          <p:nvPr>
            <p:custDataLst>
              <p:tags r:id="rId23"/>
            </p:custDataLst>
          </p:nvPr>
        </p:nvSpPr>
        <p:spPr>
          <a:xfrm>
            <a:off x="6850743" y="1146629"/>
            <a:ext cx="1224870" cy="678996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stealth" w="lg" len="lg"/>
          </a:ln>
        </p:spPr>
        <p:txBody>
          <a:bodyPr/>
          <a:lstStyle/>
          <a:p>
            <a:endParaRPr/>
          </a:p>
        </p:txBody>
      </p:sp>
      <p:sp>
        <p:nvSpPr>
          <p:cNvPr id="37917" name="直接连接符 37916"/>
          <p:cNvSpPr/>
          <p:nvPr>
            <p:custDataLst>
              <p:tags r:id="rId24"/>
            </p:custDataLst>
          </p:nvPr>
        </p:nvSpPr>
        <p:spPr>
          <a:xfrm rot="21288304">
            <a:off x="8093075" y="1751012"/>
            <a:ext cx="990600" cy="609600"/>
          </a:xfrm>
          <a:prstGeom prst="line">
            <a:avLst/>
          </a:prstGeom>
          <a:ln w="25400" cap="flat" cmpd="sng">
            <a:solidFill>
              <a:srgbClr val="3366FF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37918" name="直接连接符 37917"/>
          <p:cNvSpPr/>
          <p:nvPr>
            <p:custDataLst>
              <p:tags r:id="rId25"/>
            </p:custDataLst>
          </p:nvPr>
        </p:nvSpPr>
        <p:spPr>
          <a:xfrm>
            <a:off x="8056563" y="1774825"/>
            <a:ext cx="1828800" cy="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stealth" w="lg" len="lg"/>
          </a:ln>
        </p:spPr>
        <p:txBody>
          <a:bodyPr/>
          <a:lstStyle/>
          <a:p>
            <a:endParaRPr/>
          </a:p>
        </p:txBody>
      </p:sp>
      <p:sp>
        <p:nvSpPr>
          <p:cNvPr id="37919" name="椭圆 37918"/>
          <p:cNvSpPr/>
          <p:nvPr>
            <p:custDataLst>
              <p:tags r:id="rId26"/>
            </p:custDataLst>
          </p:nvPr>
        </p:nvSpPr>
        <p:spPr>
          <a:xfrm>
            <a:off x="3392488" y="2305050"/>
            <a:ext cx="90487" cy="90487"/>
          </a:xfrm>
          <a:prstGeom prst="ellipse">
            <a:avLst/>
          </a:prstGeom>
          <a:gradFill rotWithShape="0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 cap="flat" cmpd="sng">
            <a:solidFill>
              <a:srgbClr val="8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20" name="椭圆 37919"/>
          <p:cNvSpPr/>
          <p:nvPr>
            <p:custDataLst>
              <p:tags r:id="rId27"/>
            </p:custDataLst>
          </p:nvPr>
        </p:nvSpPr>
        <p:spPr>
          <a:xfrm>
            <a:off x="4327525" y="2305050"/>
            <a:ext cx="90488" cy="90487"/>
          </a:xfrm>
          <a:prstGeom prst="ellipse">
            <a:avLst/>
          </a:prstGeom>
          <a:gradFill rotWithShape="0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 cap="flat" cmpd="sng">
            <a:solidFill>
              <a:srgbClr val="A5002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21" name="椭圆 37920"/>
          <p:cNvSpPr/>
          <p:nvPr>
            <p:custDataLst>
              <p:tags r:id="rId28"/>
            </p:custDataLst>
          </p:nvPr>
        </p:nvSpPr>
        <p:spPr>
          <a:xfrm>
            <a:off x="2454275" y="2305050"/>
            <a:ext cx="90488" cy="90487"/>
          </a:xfrm>
          <a:prstGeom prst="ellipse">
            <a:avLst/>
          </a:prstGeom>
          <a:gradFill rotWithShape="0">
            <a:gsLst>
              <a:gs pos="0">
                <a:srgbClr val="800000"/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 cap="flat" cmpd="sng">
            <a:solidFill>
              <a:srgbClr val="8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22" name="椭圆 37921"/>
          <p:cNvSpPr/>
          <p:nvPr>
            <p:custDataLst>
              <p:tags r:id="rId29"/>
            </p:custDataLst>
          </p:nvPr>
        </p:nvSpPr>
        <p:spPr>
          <a:xfrm>
            <a:off x="8161338" y="2322512"/>
            <a:ext cx="71437" cy="71438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100000">
                <a:srgbClr val="000000">
                  <a:gamma/>
                  <a:shade val="5019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 cap="flat" cmpd="sng">
            <a:solidFill>
              <a:srgbClr val="8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23" name="椭圆 37922"/>
          <p:cNvSpPr/>
          <p:nvPr>
            <p:custDataLst>
              <p:tags r:id="rId30"/>
            </p:custDataLst>
          </p:nvPr>
        </p:nvSpPr>
        <p:spPr>
          <a:xfrm>
            <a:off x="9164638" y="2322512"/>
            <a:ext cx="71437" cy="71438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100000">
                <a:srgbClr val="000000">
                  <a:gamma/>
                  <a:shade val="5019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 cap="flat" cmpd="sng">
            <a:solidFill>
              <a:srgbClr val="8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24" name="椭圆 37923"/>
          <p:cNvSpPr/>
          <p:nvPr>
            <p:custDataLst>
              <p:tags r:id="rId31"/>
            </p:custDataLst>
          </p:nvPr>
        </p:nvSpPr>
        <p:spPr>
          <a:xfrm>
            <a:off x="7102475" y="2322512"/>
            <a:ext cx="71438" cy="71438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100000">
                <a:srgbClr val="000000">
                  <a:gamma/>
                  <a:shade val="5019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 cap="flat" cmpd="sng">
            <a:solidFill>
              <a:srgbClr val="8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8" name="ZOOM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8" name="ZOOM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4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9" name="嘀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0" name="MTO_0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0" name="MTO_0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8" name="ZOOM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4" grpId="0"/>
      <p:bldP spid="37910" grpId="0"/>
      <p:bldP spid="379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58192" y="1474226"/>
            <a:ext cx="10449469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200" b="1" dirty="0">
                <a:latin typeface="宋体" pitchFamily="2" charset="-122"/>
                <a:ea typeface="宋体" pitchFamily="2" charset="-122"/>
                <a:sym typeface="+mn-ea"/>
              </a:rPr>
              <a:t>例</a:t>
            </a:r>
            <a:r>
              <a:rPr lang="en-US" altLang="zh-CN" sz="3200" b="1" dirty="0">
                <a:latin typeface="宋体" pitchFamily="2" charset="-122"/>
                <a:ea typeface="宋体" pitchFamily="2" charset="-122"/>
                <a:sym typeface="+mn-ea"/>
              </a:rPr>
              <a:t>3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  <a:sym typeface="+mn-ea"/>
              </a:rPr>
              <a:t>  要使小灯泡发出的光经某透镜后变成平行光，应把小灯泡放在（ 　 ）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  <a:p>
            <a:pPr indent="276225" algn="just">
              <a:lnSpc>
                <a:spcPct val="150000"/>
              </a:lnSpc>
            </a:pPr>
            <a:r>
              <a:rPr lang="en-US" altLang="zh-CN" sz="3200" b="1" dirty="0">
                <a:latin typeface="宋体" pitchFamily="2" charset="-122"/>
                <a:ea typeface="宋体" pitchFamily="2" charset="-122"/>
                <a:sym typeface="+mn-ea"/>
              </a:rPr>
              <a:t>A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  <a:sym typeface="+mn-ea"/>
              </a:rPr>
              <a:t>．凸透镜前任意位置         </a:t>
            </a:r>
            <a:r>
              <a:rPr lang="en-US" altLang="zh-CN" sz="3200" b="1" dirty="0">
                <a:latin typeface="宋体" pitchFamily="2" charset="-122"/>
                <a:ea typeface="宋体" pitchFamily="2" charset="-122"/>
                <a:sym typeface="+mn-ea"/>
              </a:rPr>
              <a:t>B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  <a:sym typeface="+mn-ea"/>
              </a:rPr>
              <a:t>．凸透镜的焦点上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  <a:p>
            <a:pPr indent="276225" algn="just">
              <a:lnSpc>
                <a:spcPct val="150000"/>
              </a:lnSpc>
            </a:pPr>
            <a:r>
              <a:rPr lang="en-US" altLang="zh-CN" sz="3200" b="1" dirty="0">
                <a:latin typeface="宋体" pitchFamily="2" charset="-122"/>
                <a:ea typeface="宋体" pitchFamily="2" charset="-122"/>
                <a:sym typeface="+mn-ea"/>
              </a:rPr>
              <a:t>C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  <a:sym typeface="+mn-ea"/>
              </a:rPr>
              <a:t>．凹透镜前任意位置         </a:t>
            </a:r>
            <a:r>
              <a:rPr lang="en-US" altLang="zh-CN" sz="3200" b="1" dirty="0">
                <a:latin typeface="宋体" pitchFamily="2" charset="-122"/>
                <a:ea typeface="宋体" pitchFamily="2" charset="-122"/>
                <a:sym typeface="+mn-ea"/>
              </a:rPr>
              <a:t>D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  <a:sym typeface="+mn-ea"/>
              </a:rPr>
              <a:t>．凹透镜的焦点上</a:t>
            </a:r>
          </a:p>
        </p:txBody>
      </p:sp>
      <p:sp>
        <p:nvSpPr>
          <p:cNvPr id="41987" name="文本框 41986"/>
          <p:cNvSpPr txBox="1"/>
          <p:nvPr>
            <p:custDataLst>
              <p:tags r:id="rId1"/>
            </p:custDataLst>
          </p:nvPr>
        </p:nvSpPr>
        <p:spPr>
          <a:xfrm>
            <a:off x="3857163" y="2336878"/>
            <a:ext cx="649288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本框 26673"/>
          <p:cNvSpPr txBox="1"/>
          <p:nvPr/>
        </p:nvSpPr>
        <p:spPr>
          <a:xfrm>
            <a:off x="1318847" y="5650579"/>
            <a:ext cx="250507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TW" sz="3200" b="1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zh-TW" altLang="en-US" sz="3200" b="1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路</a:t>
            </a:r>
            <a:r>
              <a:rPr lang="zh-CN" altLang="en-US" sz="3200" b="1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径</a:t>
            </a:r>
            <a:r>
              <a:rPr lang="zh-TW" altLang="en-US" sz="3200" b="1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TW" sz="3200" b="1" i="1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</a:p>
        </p:txBody>
      </p:sp>
      <p:sp>
        <p:nvSpPr>
          <p:cNvPr id="19458" name="文本框 26674"/>
          <p:cNvSpPr txBox="1"/>
          <p:nvPr/>
        </p:nvSpPr>
        <p:spPr>
          <a:xfrm>
            <a:off x="4428656" y="5656496"/>
            <a:ext cx="2445219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TW" sz="3200" b="1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  <a:r>
              <a:rPr lang="zh-TW" altLang="en-US" sz="3200" b="1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路</a:t>
            </a:r>
            <a:r>
              <a:rPr lang="zh-CN" altLang="en-US" sz="3200" b="1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径</a:t>
            </a:r>
            <a:r>
              <a:rPr lang="zh-TW" altLang="en-US" sz="3200" b="1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TW" sz="3200" b="1" i="1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Y</a:t>
            </a:r>
          </a:p>
        </p:txBody>
      </p:sp>
      <p:sp>
        <p:nvSpPr>
          <p:cNvPr id="19459" name="文本框 26675"/>
          <p:cNvSpPr txBox="1"/>
          <p:nvPr/>
        </p:nvSpPr>
        <p:spPr>
          <a:xfrm>
            <a:off x="7550150" y="5674081"/>
            <a:ext cx="2341026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TW" sz="3200" b="1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zh-TW" altLang="en-US" sz="3200" b="1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路</a:t>
            </a:r>
            <a:r>
              <a:rPr lang="zh-CN" altLang="en-US" sz="3200" b="1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径 </a:t>
            </a:r>
            <a:r>
              <a:rPr lang="en-US" altLang="zh-TW" sz="3200" b="1" i="1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Z</a:t>
            </a:r>
          </a:p>
        </p:txBody>
      </p:sp>
      <p:sp>
        <p:nvSpPr>
          <p:cNvPr id="19460" name="矩形 26676"/>
          <p:cNvSpPr/>
          <p:nvPr/>
        </p:nvSpPr>
        <p:spPr>
          <a:xfrm>
            <a:off x="1020458" y="1269782"/>
            <a:ext cx="10039713" cy="15696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+mn-ea"/>
                <a:sym typeface="Symbol" panose="05050102010706020507" pitchFamily="18" charset="2"/>
              </a:rPr>
              <a:t>例</a:t>
            </a:r>
            <a:r>
              <a:rPr lang="en-US" altLang="zh-CN" sz="3200" b="1" dirty="0">
                <a:solidFill>
                  <a:schemeClr val="tx1"/>
                </a:solidFill>
                <a:latin typeface="+mn-ea"/>
                <a:sym typeface="Symbol" panose="05050102010706020507" pitchFamily="18" charset="2"/>
              </a:rPr>
              <a:t>4</a:t>
            </a:r>
            <a:r>
              <a:rPr lang="zh-CN" altLang="en-US" sz="3200" b="1" dirty="0">
                <a:solidFill>
                  <a:schemeClr val="tx1"/>
                </a:solidFill>
                <a:latin typeface="+mn-ea"/>
                <a:sym typeface="Symbol" panose="05050102010706020507" pitchFamily="18" charset="2"/>
              </a:rPr>
              <a:t>  </a:t>
            </a:r>
            <a:r>
              <a:rPr lang="zh-CN" altLang="en-US" sz="3200" b="1" dirty="0">
                <a:solidFill>
                  <a:schemeClr val="tx1"/>
                </a:solidFill>
                <a:latin typeface="+mn-ea"/>
              </a:rPr>
              <a:t>如图所示，一条光线射向一凹透镜，</a:t>
            </a:r>
            <a:r>
              <a:rPr lang="zh-TW" altLang="en-US" sz="3200" b="1" dirty="0">
                <a:solidFill>
                  <a:schemeClr val="tx1"/>
                </a:solidFill>
                <a:latin typeface="+mn-ea"/>
              </a:rPr>
              <a:t>下列哪一</a:t>
            </a:r>
            <a:r>
              <a:rPr lang="zh-CN" altLang="en-US" sz="3200" b="1" dirty="0">
                <a:solidFill>
                  <a:schemeClr val="tx1"/>
                </a:solidFill>
                <a:latin typeface="+mn-ea"/>
              </a:rPr>
              <a:t>条</a:t>
            </a:r>
            <a:r>
              <a:rPr lang="zh-TW" altLang="en-US" sz="3200" b="1" dirty="0">
                <a:solidFill>
                  <a:schemeClr val="tx1"/>
                </a:solidFill>
                <a:latin typeface="+mn-ea"/>
              </a:rPr>
              <a:t>是光</a:t>
            </a:r>
            <a:r>
              <a:rPr lang="zh-CN" altLang="en-US" sz="3200" b="1" dirty="0">
                <a:solidFill>
                  <a:schemeClr val="tx1"/>
                </a:solidFill>
                <a:latin typeface="+mn-ea"/>
              </a:rPr>
              <a:t>线</a:t>
            </a:r>
            <a:r>
              <a:rPr lang="zh-TW" altLang="en-US" sz="3200" b="1" dirty="0">
                <a:solidFill>
                  <a:schemeClr val="tx1"/>
                </a:solidFill>
                <a:latin typeface="+mn-ea"/>
              </a:rPr>
              <a:t>的</a:t>
            </a:r>
            <a:r>
              <a:rPr lang="zh-CN" altLang="en-US" sz="3200" b="1" dirty="0">
                <a:solidFill>
                  <a:schemeClr val="tx1"/>
                </a:solidFill>
                <a:latin typeface="+mn-ea"/>
              </a:rPr>
              <a:t>正确路径</a:t>
            </a:r>
            <a:r>
              <a:rPr lang="en-US" altLang="zh-TW" sz="3200" b="1" dirty="0">
                <a:solidFill>
                  <a:schemeClr val="tx1"/>
                </a:solidFill>
                <a:latin typeface="+mn-ea"/>
              </a:rPr>
              <a:t>(    ) </a:t>
            </a:r>
            <a:endParaRPr lang="en-US" altLang="zh-TW" sz="3200" b="1" dirty="0">
              <a:solidFill>
                <a:schemeClr val="tx1"/>
              </a:solidFill>
              <a:latin typeface="+mn-ea"/>
              <a:sym typeface="Symbol" panose="05050102010706020507" pitchFamily="18" charset="2"/>
            </a:endParaRPr>
          </a:p>
        </p:txBody>
      </p:sp>
      <p:sp>
        <p:nvSpPr>
          <p:cNvPr id="26678" name="矩形 26677"/>
          <p:cNvSpPr/>
          <p:nvPr/>
        </p:nvSpPr>
        <p:spPr>
          <a:xfrm>
            <a:off x="4743450" y="2065218"/>
            <a:ext cx="518091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</a:rPr>
              <a:t>A</a:t>
            </a:r>
          </a:p>
        </p:txBody>
      </p:sp>
      <p:grpSp>
        <p:nvGrpSpPr>
          <p:cNvPr id="19462" name="组合 26679"/>
          <p:cNvGrpSpPr/>
          <p:nvPr/>
        </p:nvGrpSpPr>
        <p:grpSpPr>
          <a:xfrm>
            <a:off x="3171825" y="2679700"/>
            <a:ext cx="5705475" cy="2736850"/>
            <a:chOff x="3241" y="1979"/>
            <a:chExt cx="1811" cy="1830"/>
          </a:xfrm>
        </p:grpSpPr>
        <p:sp>
          <p:nvSpPr>
            <p:cNvPr id="19463" name="矩形 26680"/>
            <p:cNvSpPr/>
            <p:nvPr/>
          </p:nvSpPr>
          <p:spPr>
            <a:xfrm>
              <a:off x="3251" y="1990"/>
              <a:ext cx="1801" cy="1819"/>
            </a:xfrm>
            <a:prstGeom prst="rect">
              <a:avLst/>
            </a:prstGeom>
            <a:noFill/>
            <a:ln w="57150" cap="flat" cmpd="sng">
              <a:solidFill>
                <a:srgbClr val="111111">
                  <a:alpha val="28000"/>
                </a:srgbClr>
              </a:solidFill>
              <a:prstDash val="solid"/>
              <a:miter/>
              <a:headEnd type="none" w="med" len="med"/>
              <a:tailEnd type="none" w="lg" len="lg"/>
            </a:ln>
          </p:spPr>
          <p:txBody>
            <a:bodyPr anchor="t" anchorCtr="0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64" name="矩形 26681"/>
            <p:cNvSpPr/>
            <p:nvPr/>
          </p:nvSpPr>
          <p:spPr>
            <a:xfrm>
              <a:off x="3241" y="1979"/>
              <a:ext cx="1793" cy="1811"/>
            </a:xfrm>
            <a:prstGeom prst="rect">
              <a:avLst/>
            </a:prstGeom>
            <a:gradFill rotWithShape="0">
              <a:gsLst>
                <a:gs pos="0">
                  <a:srgbClr val="FFFFFF">
                    <a:alpha val="58000"/>
                  </a:srgbClr>
                </a:gs>
                <a:gs pos="50000">
                  <a:srgbClr val="FFFFFF">
                    <a:alpha val="82001"/>
                  </a:srgbClr>
                </a:gs>
                <a:gs pos="100000">
                  <a:srgbClr val="FFFFFF">
                    <a:alpha val="58000"/>
                  </a:srgbClr>
                </a:gs>
              </a:gsLst>
              <a:lin ang="5400000" scaled="1"/>
              <a:tileRect/>
            </a:gradFill>
            <a:ln w="19050">
              <a:noFill/>
            </a:ln>
          </p:spPr>
          <p:txBody>
            <a:bodyPr wrap="none" anchor="ctr" anchorCtr="0"/>
            <a:lstStyle/>
            <a:p>
              <a:pPr algn="ctr"/>
              <a:endParaRPr lang="zh-CN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9465" name="直接连接符 26655"/>
          <p:cNvSpPr/>
          <p:nvPr/>
        </p:nvSpPr>
        <p:spPr>
          <a:xfrm>
            <a:off x="3435350" y="3998912"/>
            <a:ext cx="4724400" cy="0"/>
          </a:xfrm>
          <a:prstGeom prst="line">
            <a:avLst/>
          </a:prstGeom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9466" name="组合 26656"/>
          <p:cNvGrpSpPr/>
          <p:nvPr/>
        </p:nvGrpSpPr>
        <p:grpSpPr>
          <a:xfrm>
            <a:off x="3663950" y="2932112"/>
            <a:ext cx="2133600" cy="838200"/>
            <a:chOff x="1440" y="1440"/>
            <a:chExt cx="1344" cy="528"/>
          </a:xfrm>
        </p:grpSpPr>
        <p:sp>
          <p:nvSpPr>
            <p:cNvPr id="19467" name="直接连接符 26657"/>
            <p:cNvSpPr/>
            <p:nvPr/>
          </p:nvSpPr>
          <p:spPr>
            <a:xfrm>
              <a:off x="1440" y="1440"/>
              <a:ext cx="1344" cy="528"/>
            </a:xfrm>
            <a:prstGeom prst="line">
              <a:avLst/>
            </a:prstGeom>
            <a:ln w="254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9468" name="任意多边形 26658"/>
            <p:cNvSpPr/>
            <p:nvPr/>
          </p:nvSpPr>
          <p:spPr>
            <a:xfrm>
              <a:off x="2120" y="1706"/>
              <a:ext cx="105" cy="42"/>
            </a:xfrm>
            <a:custGeom>
              <a:avLst/>
              <a:gdLst/>
              <a:ahLst/>
              <a:cxnLst/>
              <a:rect l="0" t="0" r="0" b="0"/>
              <a:pathLst>
                <a:path w="105" h="42">
                  <a:moveTo>
                    <a:pt x="0" y="0"/>
                  </a:moveTo>
                  <a:lnTo>
                    <a:pt x="105" y="42"/>
                  </a:lnTo>
                </a:path>
              </a:pathLst>
            </a:custGeom>
            <a:noFill/>
            <a:ln w="25400" cap="flat" cmpd="sng">
              <a:solidFill>
                <a:srgbClr val="333399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469" name="组合 26659"/>
          <p:cNvGrpSpPr/>
          <p:nvPr/>
        </p:nvGrpSpPr>
        <p:grpSpPr>
          <a:xfrm>
            <a:off x="5797550" y="3770312"/>
            <a:ext cx="1752600" cy="1219200"/>
            <a:chOff x="2784" y="1968"/>
            <a:chExt cx="1104" cy="768"/>
          </a:xfrm>
        </p:grpSpPr>
        <p:sp>
          <p:nvSpPr>
            <p:cNvPr id="19470" name="直接连接符 26660"/>
            <p:cNvSpPr/>
            <p:nvPr/>
          </p:nvSpPr>
          <p:spPr>
            <a:xfrm>
              <a:off x="2784" y="1968"/>
              <a:ext cx="1104" cy="768"/>
            </a:xfrm>
            <a:prstGeom prst="line">
              <a:avLst/>
            </a:prstGeom>
            <a:ln w="254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9471" name="任意多边形 26661"/>
            <p:cNvSpPr/>
            <p:nvPr/>
          </p:nvSpPr>
          <p:spPr>
            <a:xfrm>
              <a:off x="3645" y="2565"/>
              <a:ext cx="102" cy="69"/>
            </a:xfrm>
            <a:custGeom>
              <a:avLst/>
              <a:gdLst/>
              <a:ahLst/>
              <a:cxnLst/>
              <a:rect l="0" t="0" r="0" b="0"/>
              <a:pathLst>
                <a:path w="102" h="69">
                  <a:moveTo>
                    <a:pt x="0" y="0"/>
                  </a:moveTo>
                  <a:lnTo>
                    <a:pt x="102" y="69"/>
                  </a:lnTo>
                </a:path>
              </a:pathLst>
            </a:custGeom>
            <a:noFill/>
            <a:ln w="25400" cap="flat" cmpd="sng">
              <a:solidFill>
                <a:srgbClr val="333399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472" name="组合 26662"/>
          <p:cNvGrpSpPr/>
          <p:nvPr/>
        </p:nvGrpSpPr>
        <p:grpSpPr>
          <a:xfrm>
            <a:off x="5797550" y="3770312"/>
            <a:ext cx="2133600" cy="838200"/>
            <a:chOff x="2784" y="1968"/>
            <a:chExt cx="1344" cy="528"/>
          </a:xfrm>
        </p:grpSpPr>
        <p:sp>
          <p:nvSpPr>
            <p:cNvPr id="19473" name="直接连接符 26663"/>
            <p:cNvSpPr/>
            <p:nvPr/>
          </p:nvSpPr>
          <p:spPr>
            <a:xfrm>
              <a:off x="2784" y="1968"/>
              <a:ext cx="1344" cy="528"/>
            </a:xfrm>
            <a:prstGeom prst="line">
              <a:avLst/>
            </a:prstGeom>
            <a:ln w="254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9474" name="任意多边形 26664"/>
            <p:cNvSpPr/>
            <p:nvPr/>
          </p:nvSpPr>
          <p:spPr>
            <a:xfrm>
              <a:off x="3804" y="2369"/>
              <a:ext cx="116" cy="45"/>
            </a:xfrm>
            <a:custGeom>
              <a:avLst/>
              <a:gdLst/>
              <a:ahLst/>
              <a:cxnLst/>
              <a:rect l="0" t="0" r="0" b="0"/>
              <a:pathLst>
                <a:path w="116" h="45">
                  <a:moveTo>
                    <a:pt x="0" y="0"/>
                  </a:moveTo>
                  <a:lnTo>
                    <a:pt x="116" y="45"/>
                  </a:lnTo>
                </a:path>
              </a:pathLst>
            </a:custGeom>
            <a:noFill/>
            <a:ln w="25400" cap="flat" cmpd="sng">
              <a:solidFill>
                <a:srgbClr val="333399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475" name="组合 26665"/>
          <p:cNvGrpSpPr/>
          <p:nvPr/>
        </p:nvGrpSpPr>
        <p:grpSpPr>
          <a:xfrm>
            <a:off x="5797550" y="3770312"/>
            <a:ext cx="2362200" cy="457200"/>
            <a:chOff x="2784" y="1968"/>
            <a:chExt cx="1488" cy="288"/>
          </a:xfrm>
        </p:grpSpPr>
        <p:sp>
          <p:nvSpPr>
            <p:cNvPr id="19476" name="直接连接符 26666"/>
            <p:cNvSpPr/>
            <p:nvPr/>
          </p:nvSpPr>
          <p:spPr>
            <a:xfrm>
              <a:off x="2784" y="1968"/>
              <a:ext cx="1488" cy="288"/>
            </a:xfrm>
            <a:prstGeom prst="line">
              <a:avLst/>
            </a:prstGeom>
            <a:ln w="254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9477" name="任意多边形 26667"/>
            <p:cNvSpPr/>
            <p:nvPr/>
          </p:nvSpPr>
          <p:spPr>
            <a:xfrm>
              <a:off x="4031" y="2208"/>
              <a:ext cx="112" cy="23"/>
            </a:xfrm>
            <a:custGeom>
              <a:avLst/>
              <a:gdLst/>
              <a:ahLst/>
              <a:cxnLst/>
              <a:rect l="0" t="0" r="0" b="0"/>
              <a:pathLst>
                <a:path w="112" h="23">
                  <a:moveTo>
                    <a:pt x="0" y="0"/>
                  </a:moveTo>
                  <a:lnTo>
                    <a:pt x="112" y="23"/>
                  </a:lnTo>
                </a:path>
              </a:pathLst>
            </a:custGeom>
            <a:noFill/>
            <a:ln w="25400" cap="flat" cmpd="sng">
              <a:solidFill>
                <a:srgbClr val="333399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9478" name="文本框 26668"/>
          <p:cNvSpPr txBox="1"/>
          <p:nvPr/>
        </p:nvSpPr>
        <p:spPr>
          <a:xfrm>
            <a:off x="8092282" y="3965892"/>
            <a:ext cx="403225" cy="491490"/>
          </a:xfrm>
          <a:prstGeom prst="rect">
            <a:avLst/>
          </a:prstGeom>
          <a:noFill/>
          <a:ln w="38100">
            <a:noFill/>
          </a:ln>
        </p:spPr>
        <p:txBody>
          <a:bodyPr wrap="none" anchor="ctr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6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</a:rPr>
              <a:t>X</a:t>
            </a:r>
          </a:p>
        </p:txBody>
      </p:sp>
      <p:sp>
        <p:nvSpPr>
          <p:cNvPr id="19479" name="文本框 26669"/>
          <p:cNvSpPr txBox="1"/>
          <p:nvPr/>
        </p:nvSpPr>
        <p:spPr>
          <a:xfrm>
            <a:off x="7778750" y="4499292"/>
            <a:ext cx="609600" cy="491490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6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</a:rPr>
              <a:t>Y</a:t>
            </a:r>
          </a:p>
        </p:txBody>
      </p:sp>
      <p:sp>
        <p:nvSpPr>
          <p:cNvPr id="19480" name="文本框 26670"/>
          <p:cNvSpPr txBox="1"/>
          <p:nvPr/>
        </p:nvSpPr>
        <p:spPr>
          <a:xfrm>
            <a:off x="7402513" y="4926330"/>
            <a:ext cx="604837" cy="491490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6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</a:rPr>
              <a:t>Z</a:t>
            </a:r>
          </a:p>
        </p:txBody>
      </p:sp>
      <p:pic>
        <p:nvPicPr>
          <p:cNvPr id="19481" name="图片 26678" descr="4"/>
          <p:cNvPicPr>
            <a:picLocks noChangeAspect="1"/>
          </p:cNvPicPr>
          <p:nvPr/>
        </p:nvPicPr>
        <p:blipFill>
          <a:blip r:embed="rId2"/>
          <a:srcRect l="54640" r="28334"/>
          <a:stretch>
            <a:fillRect/>
          </a:stretch>
        </p:blipFill>
        <p:spPr>
          <a:xfrm>
            <a:off x="5446395" y="3019742"/>
            <a:ext cx="865188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44674" y="1348398"/>
            <a:ext cx="457835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+mn-ea"/>
                <a:sym typeface="+mn-ea"/>
              </a:rPr>
              <a:t>例</a:t>
            </a:r>
            <a:r>
              <a:rPr lang="en-US" altLang="zh-CN" sz="3200" b="1" dirty="0">
                <a:solidFill>
                  <a:schemeClr val="tx1"/>
                </a:solidFill>
                <a:latin typeface="+mn-ea"/>
                <a:sym typeface="+mn-ea"/>
              </a:rPr>
              <a:t>5</a:t>
            </a:r>
            <a:r>
              <a:rPr lang="zh-CN" altLang="en-US" sz="3200" b="1" dirty="0">
                <a:solidFill>
                  <a:schemeClr val="tx1"/>
                </a:solidFill>
                <a:latin typeface="+mn-ea"/>
                <a:sym typeface="+mn-ea"/>
              </a:rPr>
              <a:t>   完成下列光路图。</a:t>
            </a:r>
          </a:p>
        </p:txBody>
      </p:sp>
      <p:sp>
        <p:nvSpPr>
          <p:cNvPr id="20481" name="直接连接符 28678"/>
          <p:cNvSpPr/>
          <p:nvPr/>
        </p:nvSpPr>
        <p:spPr>
          <a:xfrm>
            <a:off x="6490970" y="3032125"/>
            <a:ext cx="3505200" cy="0"/>
          </a:xfrm>
          <a:prstGeom prst="line">
            <a:avLst/>
          </a:prstGeom>
          <a:ln w="19050">
            <a:solidFill>
              <a:schemeClr val="tx1"/>
            </a:solidFill>
            <a:prstDash val="lgDash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sp>
      <p:sp>
        <p:nvSpPr>
          <p:cNvPr id="20482" name="文本框 28679"/>
          <p:cNvSpPr txBox="1"/>
          <p:nvPr/>
        </p:nvSpPr>
        <p:spPr>
          <a:xfrm>
            <a:off x="7176770" y="3108325"/>
            <a:ext cx="381000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6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</a:rPr>
              <a:t>F</a:t>
            </a:r>
          </a:p>
        </p:txBody>
      </p:sp>
      <p:sp>
        <p:nvSpPr>
          <p:cNvPr id="20483" name="直接连接符 28680"/>
          <p:cNvSpPr/>
          <p:nvPr/>
        </p:nvSpPr>
        <p:spPr>
          <a:xfrm>
            <a:off x="8395970" y="2638425"/>
            <a:ext cx="1676400" cy="0"/>
          </a:xfrm>
          <a:prstGeom prst="line">
            <a:avLst/>
          </a:prstGeom>
          <a:ln w="25400" cap="flat" cmpd="sng">
            <a:solidFill>
              <a:srgbClr val="0000FF"/>
            </a:solidFill>
            <a:prstDash val="solid"/>
            <a:miter/>
            <a:headEnd type="stealth" w="lg" len="lg"/>
            <a:tailEnd type="none" w="med" len="med"/>
          </a:ln>
        </p:spPr>
      </p:sp>
      <p:sp>
        <p:nvSpPr>
          <p:cNvPr id="20484" name="直接连接符 28681"/>
          <p:cNvSpPr/>
          <p:nvPr/>
        </p:nvSpPr>
        <p:spPr>
          <a:xfrm>
            <a:off x="8395970" y="3489325"/>
            <a:ext cx="1676400" cy="0"/>
          </a:xfrm>
          <a:prstGeom prst="line">
            <a:avLst/>
          </a:prstGeom>
          <a:ln w="25400" cap="flat" cmpd="sng">
            <a:solidFill>
              <a:srgbClr val="CC0000"/>
            </a:solidFill>
            <a:prstDash val="solid"/>
            <a:miter/>
            <a:headEnd type="stealth" w="lg" len="lg"/>
            <a:tailEnd type="none" w="med" len="med"/>
          </a:ln>
        </p:spPr>
      </p:sp>
      <p:sp>
        <p:nvSpPr>
          <p:cNvPr id="20485" name="直接连接符 28685"/>
          <p:cNvSpPr/>
          <p:nvPr/>
        </p:nvSpPr>
        <p:spPr>
          <a:xfrm>
            <a:off x="2299970" y="5399088"/>
            <a:ext cx="3048000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</p:spPr>
      </p:sp>
      <p:sp>
        <p:nvSpPr>
          <p:cNvPr id="20486" name="直接连接符 28686"/>
          <p:cNvSpPr/>
          <p:nvPr/>
        </p:nvSpPr>
        <p:spPr>
          <a:xfrm flipV="1">
            <a:off x="2757170" y="5018088"/>
            <a:ext cx="838200" cy="381000"/>
          </a:xfrm>
          <a:prstGeom prst="line">
            <a:avLst/>
          </a:prstGeom>
          <a:ln w="25400" cap="flat" cmpd="sng">
            <a:solidFill>
              <a:srgbClr val="CC0000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20487" name="直接连接符 28687"/>
          <p:cNvSpPr/>
          <p:nvPr/>
        </p:nvSpPr>
        <p:spPr>
          <a:xfrm>
            <a:off x="2757170" y="5399088"/>
            <a:ext cx="838200" cy="533400"/>
          </a:xfrm>
          <a:prstGeom prst="line">
            <a:avLst/>
          </a:prstGeom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20488" name="文本框 28688"/>
          <p:cNvSpPr txBox="1"/>
          <p:nvPr/>
        </p:nvSpPr>
        <p:spPr>
          <a:xfrm>
            <a:off x="2517458" y="5408613"/>
            <a:ext cx="457200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6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</a:rPr>
              <a:t>F</a:t>
            </a:r>
          </a:p>
        </p:txBody>
      </p:sp>
      <p:sp>
        <p:nvSpPr>
          <p:cNvPr id="20489" name="直接连接符 28690"/>
          <p:cNvSpPr/>
          <p:nvPr/>
        </p:nvSpPr>
        <p:spPr>
          <a:xfrm>
            <a:off x="6871970" y="5399088"/>
            <a:ext cx="3124200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</p:spPr>
      </p:sp>
      <p:sp>
        <p:nvSpPr>
          <p:cNvPr id="20490" name="直接连接符 28691"/>
          <p:cNvSpPr/>
          <p:nvPr/>
        </p:nvSpPr>
        <p:spPr>
          <a:xfrm flipH="1" flipV="1">
            <a:off x="8472170" y="4941888"/>
            <a:ext cx="838200" cy="457200"/>
          </a:xfrm>
          <a:prstGeom prst="line">
            <a:avLst/>
          </a:prstGeom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20491" name="直接连接符 28692"/>
          <p:cNvSpPr/>
          <p:nvPr/>
        </p:nvSpPr>
        <p:spPr>
          <a:xfrm flipH="1">
            <a:off x="8472170" y="5399088"/>
            <a:ext cx="838200" cy="381000"/>
          </a:xfrm>
          <a:prstGeom prst="line">
            <a:avLst/>
          </a:prstGeom>
          <a:ln w="25400" cap="flat" cmpd="sng">
            <a:solidFill>
              <a:srgbClr val="CC0000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20492" name="文本框 28693"/>
          <p:cNvSpPr txBox="1"/>
          <p:nvPr/>
        </p:nvSpPr>
        <p:spPr>
          <a:xfrm>
            <a:off x="9142095" y="5408613"/>
            <a:ext cx="457200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6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</a:rPr>
              <a:t>F</a:t>
            </a:r>
          </a:p>
        </p:txBody>
      </p:sp>
      <p:sp>
        <p:nvSpPr>
          <p:cNvPr id="20493" name="直接连接符 28696"/>
          <p:cNvSpPr/>
          <p:nvPr/>
        </p:nvSpPr>
        <p:spPr>
          <a:xfrm>
            <a:off x="2452370" y="3184525"/>
            <a:ext cx="3048000" cy="0"/>
          </a:xfrm>
          <a:prstGeom prst="line">
            <a:avLst/>
          </a:prstGeom>
          <a:ln w="19050">
            <a:solidFill>
              <a:schemeClr val="tx1"/>
            </a:solidFill>
            <a:prstDash val="lgDash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sp>
      <p:sp>
        <p:nvSpPr>
          <p:cNvPr id="20494" name="直接连接符 28697"/>
          <p:cNvSpPr/>
          <p:nvPr/>
        </p:nvSpPr>
        <p:spPr>
          <a:xfrm>
            <a:off x="2604770" y="2651125"/>
            <a:ext cx="1066800" cy="0"/>
          </a:xfrm>
          <a:prstGeom prst="line">
            <a:avLst/>
          </a:prstGeom>
          <a:ln w="25400" cap="flat" cmpd="sng">
            <a:solidFill>
              <a:srgbClr val="CC0000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20495" name="直接连接符 28698"/>
          <p:cNvSpPr/>
          <p:nvPr/>
        </p:nvSpPr>
        <p:spPr>
          <a:xfrm>
            <a:off x="2604770" y="3641725"/>
            <a:ext cx="1066800" cy="0"/>
          </a:xfrm>
          <a:prstGeom prst="line">
            <a:avLst/>
          </a:prstGeom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20496" name="文本框 28699"/>
          <p:cNvSpPr txBox="1"/>
          <p:nvPr/>
        </p:nvSpPr>
        <p:spPr>
          <a:xfrm>
            <a:off x="4662170" y="3184525"/>
            <a:ext cx="381000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6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</a:rPr>
              <a:t>F</a:t>
            </a:r>
          </a:p>
        </p:txBody>
      </p:sp>
      <p:sp>
        <p:nvSpPr>
          <p:cNvPr id="20497" name="文本框 28709"/>
          <p:cNvSpPr txBox="1"/>
          <p:nvPr/>
        </p:nvSpPr>
        <p:spPr>
          <a:xfrm>
            <a:off x="2680970" y="3194050"/>
            <a:ext cx="403225" cy="4914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6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</a:rPr>
              <a:t>F</a:t>
            </a:r>
          </a:p>
        </p:txBody>
      </p:sp>
      <p:sp>
        <p:nvSpPr>
          <p:cNvPr id="20498" name="文本框 28712"/>
          <p:cNvSpPr txBox="1"/>
          <p:nvPr/>
        </p:nvSpPr>
        <p:spPr>
          <a:xfrm>
            <a:off x="9005570" y="3108325"/>
            <a:ext cx="403225" cy="4914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6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</a:rPr>
              <a:t>F</a:t>
            </a:r>
          </a:p>
        </p:txBody>
      </p:sp>
      <p:sp>
        <p:nvSpPr>
          <p:cNvPr id="20499" name="文本框 28715"/>
          <p:cNvSpPr txBox="1"/>
          <p:nvPr/>
        </p:nvSpPr>
        <p:spPr>
          <a:xfrm>
            <a:off x="4509770" y="5408613"/>
            <a:ext cx="403225" cy="4914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6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</a:rPr>
              <a:t>F</a:t>
            </a:r>
          </a:p>
        </p:txBody>
      </p:sp>
      <p:sp>
        <p:nvSpPr>
          <p:cNvPr id="20500" name="文本框 28718"/>
          <p:cNvSpPr txBox="1"/>
          <p:nvPr/>
        </p:nvSpPr>
        <p:spPr>
          <a:xfrm>
            <a:off x="7011670" y="5360988"/>
            <a:ext cx="403225" cy="4914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6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</a:rPr>
              <a:t>F</a:t>
            </a:r>
          </a:p>
        </p:txBody>
      </p:sp>
      <p:pic>
        <p:nvPicPr>
          <p:cNvPr id="20502" name="图片 28722" descr="4"/>
          <p:cNvPicPr>
            <a:picLocks noChangeAspect="1"/>
          </p:cNvPicPr>
          <p:nvPr/>
        </p:nvPicPr>
        <p:blipFill>
          <a:blip r:embed="rId2"/>
          <a:srcRect r="90440"/>
          <a:stretch>
            <a:fillRect/>
          </a:stretch>
        </p:blipFill>
        <p:spPr>
          <a:xfrm>
            <a:off x="3619183" y="2217738"/>
            <a:ext cx="276225" cy="1873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03" name="椭圆 28723"/>
          <p:cNvSpPr/>
          <p:nvPr/>
        </p:nvSpPr>
        <p:spPr>
          <a:xfrm>
            <a:off x="2887345" y="3116263"/>
            <a:ext cx="107950" cy="107950"/>
          </a:xfrm>
          <a:prstGeom prst="ellipse">
            <a:avLst/>
          </a:prstGeom>
          <a:solidFill>
            <a:srgbClr val="FF3300"/>
          </a:solidFill>
          <a:ln w="22225">
            <a:noFill/>
          </a:ln>
        </p:spPr>
        <p:txBody>
          <a:bodyPr anchor="t" anchorCtr="0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04" name="椭圆 28724"/>
          <p:cNvSpPr/>
          <p:nvPr/>
        </p:nvSpPr>
        <p:spPr>
          <a:xfrm>
            <a:off x="4678045" y="3116263"/>
            <a:ext cx="107950" cy="107950"/>
          </a:xfrm>
          <a:prstGeom prst="ellipse">
            <a:avLst/>
          </a:prstGeom>
          <a:solidFill>
            <a:srgbClr val="FF3300"/>
          </a:solidFill>
          <a:ln w="22225">
            <a:noFill/>
          </a:ln>
        </p:spPr>
        <p:txBody>
          <a:bodyPr anchor="t" anchorCtr="0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505" name="图片 28725" descr="4"/>
          <p:cNvPicPr>
            <a:picLocks noChangeAspect="1"/>
          </p:cNvPicPr>
          <p:nvPr/>
        </p:nvPicPr>
        <p:blipFill>
          <a:blip r:embed="rId2"/>
          <a:srcRect r="90440"/>
          <a:stretch>
            <a:fillRect/>
          </a:stretch>
        </p:blipFill>
        <p:spPr>
          <a:xfrm>
            <a:off x="8211820" y="2217738"/>
            <a:ext cx="276225" cy="1873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06" name="椭圆 28729"/>
          <p:cNvSpPr/>
          <p:nvPr/>
        </p:nvSpPr>
        <p:spPr>
          <a:xfrm>
            <a:off x="9186545" y="2967038"/>
            <a:ext cx="107950" cy="107950"/>
          </a:xfrm>
          <a:prstGeom prst="ellipse">
            <a:avLst/>
          </a:prstGeom>
          <a:solidFill>
            <a:srgbClr val="FF3300"/>
          </a:solidFill>
          <a:ln w="22225">
            <a:noFill/>
          </a:ln>
        </p:spPr>
        <p:txBody>
          <a:bodyPr anchor="t" anchorCtr="0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07" name="椭圆 28731"/>
          <p:cNvSpPr/>
          <p:nvPr/>
        </p:nvSpPr>
        <p:spPr>
          <a:xfrm>
            <a:off x="7270433" y="2967038"/>
            <a:ext cx="107950" cy="107950"/>
          </a:xfrm>
          <a:prstGeom prst="ellipse">
            <a:avLst/>
          </a:prstGeom>
          <a:solidFill>
            <a:srgbClr val="FF3300"/>
          </a:solidFill>
          <a:ln w="22225">
            <a:noFill/>
          </a:ln>
        </p:spPr>
        <p:txBody>
          <a:bodyPr anchor="t" anchorCtr="0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508" name="图片 28732" descr="4"/>
          <p:cNvPicPr>
            <a:picLocks noChangeAspect="1"/>
          </p:cNvPicPr>
          <p:nvPr/>
        </p:nvPicPr>
        <p:blipFill>
          <a:blip r:embed="rId2"/>
          <a:srcRect r="90440"/>
          <a:stretch>
            <a:fillRect/>
          </a:stretch>
        </p:blipFill>
        <p:spPr>
          <a:xfrm>
            <a:off x="3562033" y="4510088"/>
            <a:ext cx="276225" cy="1873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09" name="椭圆 28735"/>
          <p:cNvSpPr/>
          <p:nvPr/>
        </p:nvSpPr>
        <p:spPr>
          <a:xfrm>
            <a:off x="2695258" y="5340350"/>
            <a:ext cx="107950" cy="107950"/>
          </a:xfrm>
          <a:prstGeom prst="ellipse">
            <a:avLst/>
          </a:prstGeom>
          <a:solidFill>
            <a:srgbClr val="FF3300"/>
          </a:solidFill>
          <a:ln w="22225">
            <a:noFill/>
          </a:ln>
        </p:spPr>
        <p:txBody>
          <a:bodyPr anchor="t" anchorCtr="0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10" name="椭圆 28736"/>
          <p:cNvSpPr/>
          <p:nvPr/>
        </p:nvSpPr>
        <p:spPr>
          <a:xfrm>
            <a:off x="4658995" y="5340350"/>
            <a:ext cx="107950" cy="107950"/>
          </a:xfrm>
          <a:prstGeom prst="ellipse">
            <a:avLst/>
          </a:prstGeom>
          <a:solidFill>
            <a:srgbClr val="FF3300"/>
          </a:solidFill>
          <a:ln w="22225">
            <a:noFill/>
          </a:ln>
        </p:spPr>
        <p:txBody>
          <a:bodyPr anchor="t" anchorCtr="0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511" name="图片 28737" descr="4"/>
          <p:cNvPicPr>
            <a:picLocks noChangeAspect="1"/>
          </p:cNvPicPr>
          <p:nvPr/>
        </p:nvPicPr>
        <p:blipFill>
          <a:blip r:embed="rId2"/>
          <a:srcRect r="90440"/>
          <a:stretch>
            <a:fillRect/>
          </a:stretch>
        </p:blipFill>
        <p:spPr>
          <a:xfrm>
            <a:off x="8268970" y="4510088"/>
            <a:ext cx="276225" cy="1873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2" name="椭圆 28740"/>
          <p:cNvSpPr/>
          <p:nvPr/>
        </p:nvSpPr>
        <p:spPr>
          <a:xfrm>
            <a:off x="7179945" y="5340350"/>
            <a:ext cx="107950" cy="107950"/>
          </a:xfrm>
          <a:prstGeom prst="ellipse">
            <a:avLst/>
          </a:prstGeom>
          <a:solidFill>
            <a:srgbClr val="FF3300"/>
          </a:solidFill>
          <a:ln w="22225">
            <a:noFill/>
          </a:ln>
        </p:spPr>
        <p:txBody>
          <a:bodyPr anchor="t" anchorCtr="0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13" name="椭圆 28741"/>
          <p:cNvSpPr/>
          <p:nvPr/>
        </p:nvSpPr>
        <p:spPr>
          <a:xfrm>
            <a:off x="9310370" y="5340350"/>
            <a:ext cx="107950" cy="107950"/>
          </a:xfrm>
          <a:prstGeom prst="ellipse">
            <a:avLst/>
          </a:prstGeom>
          <a:solidFill>
            <a:srgbClr val="FF3300"/>
          </a:solidFill>
          <a:ln w="22225">
            <a:noFill/>
          </a:ln>
        </p:spPr>
        <p:txBody>
          <a:bodyPr anchor="t" anchorCtr="0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701" name="直接连接符 28700"/>
          <p:cNvSpPr/>
          <p:nvPr/>
        </p:nvSpPr>
        <p:spPr>
          <a:xfrm>
            <a:off x="3671570" y="2651125"/>
            <a:ext cx="1752600" cy="838200"/>
          </a:xfrm>
          <a:prstGeom prst="line">
            <a:avLst/>
          </a:prstGeom>
          <a:ln w="25400" cap="flat" cmpd="sng">
            <a:solidFill>
              <a:srgbClr val="CC0000"/>
            </a:solidFill>
            <a:prstDash val="solid"/>
            <a:miter/>
            <a:headEnd type="none" w="med" len="med"/>
            <a:tailEnd type="stealth" w="lg" len="lg"/>
          </a:ln>
        </p:spPr>
      </p:sp>
      <p:sp>
        <p:nvSpPr>
          <p:cNvPr id="28702" name="直接连接符 28701"/>
          <p:cNvSpPr/>
          <p:nvPr/>
        </p:nvSpPr>
        <p:spPr>
          <a:xfrm flipV="1">
            <a:off x="3595370" y="2803525"/>
            <a:ext cx="1981200" cy="838200"/>
          </a:xfrm>
          <a:prstGeom prst="line">
            <a:avLst/>
          </a:prstGeom>
          <a:ln w="25400" cap="flat" cmpd="sng">
            <a:solidFill>
              <a:srgbClr val="0000FF"/>
            </a:solidFill>
            <a:prstDash val="solid"/>
            <a:miter/>
            <a:headEnd type="none" w="med" len="med"/>
            <a:tailEnd type="stealth" w="lg" len="lg"/>
          </a:ln>
        </p:spPr>
      </p:sp>
      <p:sp>
        <p:nvSpPr>
          <p:cNvPr id="28683" name="直接连接符 28682"/>
          <p:cNvSpPr/>
          <p:nvPr/>
        </p:nvSpPr>
        <p:spPr>
          <a:xfrm flipH="1">
            <a:off x="6694170" y="2671763"/>
            <a:ext cx="1706563" cy="665162"/>
          </a:xfrm>
          <a:prstGeom prst="line">
            <a:avLst/>
          </a:prstGeom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28684" name="直接连接符 28683"/>
          <p:cNvSpPr/>
          <p:nvPr/>
        </p:nvSpPr>
        <p:spPr>
          <a:xfrm flipH="1" flipV="1">
            <a:off x="6719570" y="2727325"/>
            <a:ext cx="1676400" cy="762000"/>
          </a:xfrm>
          <a:prstGeom prst="line">
            <a:avLst/>
          </a:prstGeom>
          <a:ln w="25400" cap="flat" cmpd="sng">
            <a:solidFill>
              <a:srgbClr val="CC0000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28705" name="直接连接符 28704"/>
          <p:cNvSpPr/>
          <p:nvPr/>
        </p:nvSpPr>
        <p:spPr>
          <a:xfrm flipH="1">
            <a:off x="6948170" y="4941888"/>
            <a:ext cx="1524000" cy="0"/>
          </a:xfrm>
          <a:prstGeom prst="line">
            <a:avLst/>
          </a:prstGeom>
          <a:ln w="25400" cap="flat" cmpd="sng">
            <a:solidFill>
              <a:srgbClr val="0000FF"/>
            </a:solidFill>
            <a:prstDash val="solid"/>
            <a:miter/>
            <a:headEnd type="none" w="med" len="med"/>
            <a:tailEnd type="stealth" w="lg" len="lg"/>
          </a:ln>
        </p:spPr>
      </p:sp>
      <p:sp>
        <p:nvSpPr>
          <p:cNvPr id="28706" name="直接连接符 28705"/>
          <p:cNvSpPr/>
          <p:nvPr/>
        </p:nvSpPr>
        <p:spPr>
          <a:xfrm flipH="1">
            <a:off x="6983095" y="5780088"/>
            <a:ext cx="1489075" cy="0"/>
          </a:xfrm>
          <a:prstGeom prst="line">
            <a:avLst/>
          </a:prstGeom>
          <a:ln w="25400" cap="flat" cmpd="sng">
            <a:solidFill>
              <a:srgbClr val="CC0000"/>
            </a:solidFill>
            <a:prstDash val="solid"/>
            <a:miter/>
            <a:headEnd type="none" w="med" len="med"/>
            <a:tailEnd type="stealth" w="lg" len="lg"/>
          </a:ln>
        </p:spPr>
      </p:sp>
      <p:sp>
        <p:nvSpPr>
          <p:cNvPr id="28703" name="直接连接符 28702"/>
          <p:cNvSpPr/>
          <p:nvPr/>
        </p:nvSpPr>
        <p:spPr>
          <a:xfrm>
            <a:off x="3595370" y="5018088"/>
            <a:ext cx="1447800" cy="0"/>
          </a:xfrm>
          <a:prstGeom prst="line">
            <a:avLst/>
          </a:prstGeom>
          <a:ln w="25400" cap="flat" cmpd="sng">
            <a:solidFill>
              <a:srgbClr val="CC0000"/>
            </a:solidFill>
            <a:prstDash val="solid"/>
            <a:miter/>
            <a:headEnd type="none" w="med" len="med"/>
            <a:tailEnd type="stealth" w="lg" len="lg"/>
          </a:ln>
        </p:spPr>
      </p:sp>
      <p:sp>
        <p:nvSpPr>
          <p:cNvPr id="28704" name="直接连接符 28703"/>
          <p:cNvSpPr/>
          <p:nvPr/>
        </p:nvSpPr>
        <p:spPr>
          <a:xfrm>
            <a:off x="3595370" y="5932488"/>
            <a:ext cx="1600200" cy="0"/>
          </a:xfrm>
          <a:prstGeom prst="line">
            <a:avLst/>
          </a:prstGeom>
          <a:ln w="25400" cap="flat" cmpd="sng">
            <a:solidFill>
              <a:srgbClr val="0000FF"/>
            </a:solidFill>
            <a:prstDash val="solid"/>
            <a:miter/>
            <a:headEnd type="none" w="med" len="med"/>
            <a:tailEnd type="stealth" w="lg" len="lg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864115" y="3185135"/>
            <a:ext cx="686158" cy="120032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透镜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589912" y="1352214"/>
            <a:ext cx="3608357" cy="58477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zh-CN" sz="3200" dirty="0">
                <a:latin typeface="Arial" panose="020B0604020202020204" pitchFamily="34" charset="0"/>
              </a:rPr>
              <a:t>中间厚、边缘薄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978580" y="3766491"/>
            <a:ext cx="1519193" cy="58477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200" dirty="0">
                <a:latin typeface="Arial" panose="020B0604020202020204" pitchFamily="34" charset="0"/>
              </a:rPr>
              <a:t>凹透镜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044849" y="5075456"/>
            <a:ext cx="2060665" cy="58477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200" dirty="0">
                <a:latin typeface="Arial" panose="020B0604020202020204" pitchFamily="34" charset="0"/>
              </a:rPr>
              <a:t>几个概念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599436" y="1911014"/>
            <a:ext cx="3606165" cy="58477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zh-CN" sz="3200" dirty="0">
                <a:latin typeface="Arial" panose="020B0604020202020204" pitchFamily="34" charset="0"/>
              </a:rPr>
              <a:t>对光有会聚作用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599436" y="2468226"/>
            <a:ext cx="3595203" cy="58477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zh-CN" sz="3200" dirty="0">
                <a:latin typeface="Arial" panose="020B0604020202020204" pitchFamily="34" charset="0"/>
              </a:rPr>
              <a:t>三条特殊光线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974282" y="1898728"/>
            <a:ext cx="1519193" cy="58477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200" dirty="0">
                <a:latin typeface="Arial" panose="020B0604020202020204" pitchFamily="34" charset="0"/>
              </a:rPr>
              <a:t>凸透镜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615254" y="3209277"/>
            <a:ext cx="3606164" cy="58477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zh-CN" sz="3200" dirty="0">
                <a:latin typeface="Arial" panose="020B0604020202020204" pitchFamily="34" charset="0"/>
              </a:rPr>
              <a:t>中间薄、边缘厚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624779" y="3766490"/>
            <a:ext cx="3606164" cy="58477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zh-CN" sz="3200" dirty="0">
                <a:latin typeface="Arial" panose="020B0604020202020204" pitchFamily="34" charset="0"/>
              </a:rPr>
              <a:t>对光有发散作用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624779" y="4325290"/>
            <a:ext cx="3593010" cy="58477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zh-CN" sz="3200" dirty="0">
                <a:latin typeface="Arial" panose="020B0604020202020204" pitchFamily="34" charset="0"/>
              </a:rPr>
              <a:t>三条特殊光线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041556" y="4990891"/>
            <a:ext cx="1666070" cy="58477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200" dirty="0">
                <a:latin typeface="Arial" panose="020B0604020202020204" pitchFamily="34" charset="0"/>
              </a:rPr>
              <a:t>主光轴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394090" y="4990890"/>
            <a:ext cx="1210093" cy="58477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200" dirty="0">
                <a:latin typeface="Arial" panose="020B0604020202020204" pitchFamily="34" charset="0"/>
              </a:rPr>
              <a:t>光心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105514" y="5575665"/>
            <a:ext cx="1951055" cy="58477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200" dirty="0">
                <a:latin typeface="Times New Roman" panose="02020603050405020304" charset="0"/>
              </a:rPr>
              <a:t>焦点（</a:t>
            </a:r>
            <a:r>
              <a:rPr lang="en-US" altLang="zh-CN" sz="3200" i="1" dirty="0">
                <a:latin typeface="Times New Roman" panose="02020603050405020304" charset="0"/>
              </a:rPr>
              <a:t>F</a:t>
            </a:r>
            <a:r>
              <a:rPr lang="zh-CN" altLang="en-US" sz="3200" dirty="0">
                <a:latin typeface="Times New Roman" panose="02020603050405020304" charset="0"/>
              </a:rPr>
              <a:t>）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999136" y="5599191"/>
            <a:ext cx="1951055" cy="58477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200" dirty="0">
                <a:latin typeface="Times New Roman" panose="02020603050405020304" charset="0"/>
              </a:rPr>
              <a:t>焦距（</a:t>
            </a:r>
            <a:r>
              <a:rPr lang="en-US" altLang="zh-CN" sz="3200" i="1" dirty="0">
                <a:latin typeface="Times New Roman" panose="02020603050405020304" charset="0"/>
              </a:rPr>
              <a:t>f</a:t>
            </a:r>
            <a:r>
              <a:rPr lang="zh-CN" altLang="en-US" sz="3200" dirty="0">
                <a:latin typeface="Times New Roman" panose="02020603050405020304" charset="0"/>
              </a:rPr>
              <a:t>）</a:t>
            </a:r>
          </a:p>
        </p:txBody>
      </p:sp>
      <p:sp>
        <p:nvSpPr>
          <p:cNvPr id="28" name="左大括号 27"/>
          <p:cNvSpPr/>
          <p:nvPr/>
        </p:nvSpPr>
        <p:spPr>
          <a:xfrm>
            <a:off x="4325200" y="1614852"/>
            <a:ext cx="168275" cy="1152525"/>
          </a:xfrm>
          <a:prstGeom prst="leftBrace">
            <a:avLst>
              <a:gd name="adj1" fmla="val 34458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左大括号 32"/>
          <p:cNvSpPr/>
          <p:nvPr/>
        </p:nvSpPr>
        <p:spPr>
          <a:xfrm>
            <a:off x="4329498" y="3511550"/>
            <a:ext cx="168275" cy="1152525"/>
          </a:xfrm>
          <a:prstGeom prst="leftBrace">
            <a:avLst>
              <a:gd name="adj1" fmla="val 48215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左大括号 33"/>
          <p:cNvSpPr/>
          <p:nvPr/>
        </p:nvSpPr>
        <p:spPr>
          <a:xfrm>
            <a:off x="4818445" y="5075456"/>
            <a:ext cx="168275" cy="874713"/>
          </a:xfrm>
          <a:prstGeom prst="leftBrace">
            <a:avLst>
              <a:gd name="adj1" fmla="val 52745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左大括号 34"/>
          <p:cNvSpPr/>
          <p:nvPr/>
        </p:nvSpPr>
        <p:spPr>
          <a:xfrm>
            <a:off x="2558357" y="2191116"/>
            <a:ext cx="415925" cy="3095625"/>
          </a:xfrm>
          <a:prstGeom prst="leftBrace">
            <a:avLst>
              <a:gd name="adj1" fmla="val 48497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4" grpId="0" bldLvl="0"/>
      <p:bldP spid="5" grpId="0" bldLvl="0"/>
      <p:bldP spid="6" grpId="0" bldLvl="0"/>
      <p:bldP spid="7" grpId="0" bldLvl="0"/>
      <p:bldP spid="8" grpId="0" bldLvl="0"/>
      <p:bldP spid="10" grpId="0" bldLvl="0"/>
      <p:bldP spid="12" grpId="0" bldLvl="0"/>
      <p:bldP spid="13" grpId="0" bldLvl="0"/>
      <p:bldP spid="14" grpId="0" bldLvl="0"/>
      <p:bldP spid="15" grpId="0" bldLvl="0"/>
      <p:bldP spid="22" grpId="0" bldLvl="0"/>
      <p:bldP spid="24" grpId="0" bldLvl="0"/>
      <p:bldP spid="26" grpId="0" bldLvl="0"/>
      <p:bldP spid="28" grpId="0" animBg="1"/>
      <p:bldP spid="33" grpId="0" animBg="1"/>
      <p:bldP spid="34" grpId="0" animBg="1"/>
      <p:bldP spid="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3983766" y="2487583"/>
            <a:ext cx="5717804" cy="7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4300" dirty="0">
                <a:latin typeface="+mj-ea"/>
                <a:ea typeface="+mj-ea"/>
              </a:rPr>
              <a:t>根据课堂安排适量练习</a:t>
            </a:r>
          </a:p>
        </p:txBody>
      </p:sp>
    </p:spTree>
    <p:extLst>
      <p:ext uri="{BB962C8B-B14F-4D97-AF65-F5344CB8AC3E}">
        <p14:creationId xmlns:p14="http://schemas.microsoft.com/office/powerpoint/2010/main" val="586965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200983" y="2633619"/>
            <a:ext cx="7831456" cy="124813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7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教材课后练习题</a:t>
            </a:r>
            <a:endParaRPr lang="en-US" altLang="zh-CN" sz="37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921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/>
          <p:cNvGrpSpPr/>
          <p:nvPr>
            <p:custDataLst>
              <p:tags r:id="rId1"/>
            </p:custDataLst>
          </p:nvPr>
        </p:nvGrpSpPr>
        <p:grpSpPr>
          <a:xfrm>
            <a:off x="3419486" y="1586083"/>
            <a:ext cx="5720778" cy="828523"/>
            <a:chOff x="520360" y="403658"/>
            <a:chExt cx="5720778" cy="828523"/>
          </a:xfrm>
        </p:grpSpPr>
        <p:sp>
          <p:nvSpPr>
            <p:cNvPr id="52" name="Title 1"/>
            <p:cNvSpPr txBox="1"/>
            <p:nvPr>
              <p:custDataLst>
                <p:tags r:id="rId9"/>
              </p:custDataLst>
            </p:nvPr>
          </p:nvSpPr>
          <p:spPr>
            <a:xfrm>
              <a:off x="661744" y="403658"/>
              <a:ext cx="5579394" cy="7512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68389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74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68389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sz="32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第1节 透镜</a:t>
              </a:r>
              <a:r>
                <a:rPr lang="en-US" sz="32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   </a:t>
              </a:r>
              <a:r>
                <a:rPr lang="en-US" altLang="zh-CN" sz="32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学习内容导览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56" name="Straight Connector 9"/>
            <p:cNvCxnSpPr/>
            <p:nvPr>
              <p:custDataLst>
                <p:tags r:id="rId10"/>
              </p:custDataLst>
            </p:nvPr>
          </p:nvCxnSpPr>
          <p:spPr>
            <a:xfrm>
              <a:off x="520360" y="1220751"/>
              <a:ext cx="5436000" cy="11430"/>
            </a:xfrm>
            <a:prstGeom prst="line">
              <a:avLst/>
            </a:prstGeom>
            <a:noFill/>
            <a:ln w="72390" cap="flat" cmpd="sng" algn="ctr">
              <a:solidFill>
                <a:schemeClr val="accent5">
                  <a:lumMod val="40000"/>
                  <a:lumOff val="60000"/>
                </a:schemeClr>
              </a:solidFill>
              <a:prstDash val="solid"/>
              <a:miter lim="800000"/>
            </a:ln>
            <a:effectLst/>
          </p:spPr>
        </p:cxnSp>
      </p:grpSp>
      <p:cxnSp>
        <p:nvCxnSpPr>
          <p:cNvPr id="57" name="Straight Connector 117"/>
          <p:cNvCxnSpPr/>
          <p:nvPr>
            <p:custDataLst>
              <p:tags r:id="rId2"/>
            </p:custDataLst>
          </p:nvPr>
        </p:nvCxnSpPr>
        <p:spPr>
          <a:xfrm>
            <a:off x="3560870" y="3892500"/>
            <a:ext cx="4572000" cy="0"/>
          </a:xfrm>
          <a:prstGeom prst="line">
            <a:avLst/>
          </a:prstGeom>
          <a:noFill/>
          <a:ln w="7239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sp>
        <p:nvSpPr>
          <p:cNvPr id="58" name="Oval 118"/>
          <p:cNvSpPr/>
          <p:nvPr>
            <p:custDataLst>
              <p:tags r:id="rId3"/>
            </p:custDataLst>
          </p:nvPr>
        </p:nvSpPr>
        <p:spPr>
          <a:xfrm>
            <a:off x="1959345" y="2820983"/>
            <a:ext cx="2160000" cy="2160000"/>
          </a:xfrm>
          <a:prstGeom prst="ellipse">
            <a:avLst/>
          </a:prstGeom>
          <a:solidFill>
            <a:srgbClr val="2EA2CF"/>
          </a:solidFill>
          <a:ln w="72390" cap="flat" cmpd="sng" algn="ctr">
            <a:solidFill>
              <a:srgbClr val="B4E6F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10" b="0" i="0" u="none" strike="noStrike" kern="0" cap="none" spc="0" normalizeH="0" baseline="0" noProof="0">
              <a:ln>
                <a:noFill/>
              </a:ln>
              <a:solidFill>
                <a:srgbClr val="29ABE2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Oval 120"/>
          <p:cNvSpPr/>
          <p:nvPr>
            <p:custDataLst>
              <p:tags r:id="rId4"/>
            </p:custDataLst>
          </p:nvPr>
        </p:nvSpPr>
        <p:spPr>
          <a:xfrm>
            <a:off x="5093432" y="2812500"/>
            <a:ext cx="2160000" cy="2160000"/>
          </a:xfrm>
          <a:prstGeom prst="ellipse">
            <a:avLst/>
          </a:prstGeom>
          <a:solidFill>
            <a:srgbClr val="2EA2CF"/>
          </a:solidFill>
          <a:ln w="72390" cap="flat" cmpd="sng" algn="ctr">
            <a:solidFill>
              <a:srgbClr val="B4E6F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10" b="0" i="0" u="none" strike="noStrike" kern="0" cap="none" spc="0" normalizeH="0" baseline="0" noProof="0">
              <a:ln>
                <a:noFill/>
              </a:ln>
              <a:solidFill>
                <a:srgbClr val="29ABE2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Oval 121"/>
          <p:cNvSpPr/>
          <p:nvPr>
            <p:custDataLst>
              <p:tags r:id="rId5"/>
            </p:custDataLst>
          </p:nvPr>
        </p:nvSpPr>
        <p:spPr>
          <a:xfrm>
            <a:off x="8129385" y="2844547"/>
            <a:ext cx="2160000" cy="2160000"/>
          </a:xfrm>
          <a:prstGeom prst="ellipse">
            <a:avLst/>
          </a:prstGeom>
          <a:solidFill>
            <a:srgbClr val="2EA2CF"/>
          </a:solidFill>
          <a:ln w="72390" cap="flat" cmpd="sng" algn="ctr">
            <a:solidFill>
              <a:srgbClr val="B4E6F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10" b="0" i="0" u="none" strike="noStrike" kern="0" cap="none" spc="0" normalizeH="0" baseline="0" noProof="0">
              <a:ln>
                <a:noFill/>
              </a:ln>
              <a:solidFill>
                <a:srgbClr val="29ABE2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Text Placeholder 45"/>
          <p:cNvSpPr txBox="1"/>
          <p:nvPr>
            <p:custDataLst>
              <p:tags r:id="rId6"/>
            </p:custDataLst>
          </p:nvPr>
        </p:nvSpPr>
        <p:spPr>
          <a:xfrm>
            <a:off x="2022325" y="3301518"/>
            <a:ext cx="2034037" cy="1198929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marL="0" indent="0" algn="ctr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ru-RU" sz="2245" b="1" i="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3895" rtl="0" eaLnBrk="1" fontAlgn="auto" latinLnBrk="0" hangingPunct="1">
              <a:lnSpc>
                <a:spcPct val="125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凸透镜和凹透镜</a:t>
            </a:r>
          </a:p>
        </p:txBody>
      </p:sp>
      <p:sp>
        <p:nvSpPr>
          <p:cNvPr id="67" name="Text Placeholder 45"/>
          <p:cNvSpPr txBox="1"/>
          <p:nvPr>
            <p:custDataLst>
              <p:tags r:id="rId7"/>
            </p:custDataLst>
          </p:nvPr>
        </p:nvSpPr>
        <p:spPr>
          <a:xfrm>
            <a:off x="5190059" y="3210431"/>
            <a:ext cx="1966746" cy="138110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ru-RU" sz="2245" b="1" i="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3895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透镜对光的作用</a:t>
            </a:r>
          </a:p>
        </p:txBody>
      </p:sp>
      <p:sp>
        <p:nvSpPr>
          <p:cNvPr id="69" name="Text Placeholder 45"/>
          <p:cNvSpPr txBox="1"/>
          <p:nvPr>
            <p:custDataLst>
              <p:tags r:id="rId8"/>
            </p:custDataLst>
          </p:nvPr>
        </p:nvSpPr>
        <p:spPr>
          <a:xfrm>
            <a:off x="8440209" y="3472638"/>
            <a:ext cx="1538352" cy="10293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ru-RU" sz="2245" b="1" i="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3895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焦点和焦距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内容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006882" y="1742069"/>
            <a:ext cx="10816590" cy="341652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285750" lvl="0" indent="-28575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•"/>
              <a:defRPr sz="2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9125" lvl="1" indent="-238125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–"/>
              <a:defRPr sz="233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500" lvl="2" indent="-19050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•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500" lvl="3" indent="-19050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–"/>
              <a:defRPr sz="1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500" lvl="4" indent="-19050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»"/>
              <a:defRPr sz="1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500" lvl="5" indent="-19050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»"/>
              <a:defRPr sz="1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500" lvl="6" indent="-19050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»"/>
              <a:defRPr sz="1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500" lvl="7" indent="-19050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»"/>
              <a:defRPr sz="1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500" lvl="8" indent="-19050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»"/>
              <a:defRPr sz="1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200" dirty="0">
                <a:latin typeface="+mj-ea"/>
                <a:ea typeface="+mj-ea"/>
              </a:rPr>
              <a:t>1.能正确区分凸透镜和凹透镜。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200" dirty="0">
                <a:latin typeface="+mj-ea"/>
                <a:ea typeface="+mj-ea"/>
              </a:rPr>
              <a:t>2.能在图中标出凸透镜的主光轴、光心、焦点和焦距。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200" dirty="0">
                <a:latin typeface="+mj-ea"/>
                <a:ea typeface="+mj-ea"/>
              </a:rPr>
              <a:t>3.能说出凸透镜对光起会聚作用、凹透镜对光起发散作用。</a:t>
            </a:r>
            <a:r>
              <a:rPr lang="zh-CN" altLang="en-US" sz="3200" dirty="0">
                <a:solidFill>
                  <a:srgbClr val="FF0000"/>
                </a:solidFill>
                <a:latin typeface="+mj-ea"/>
                <a:ea typeface="+mj-ea"/>
              </a:rPr>
              <a:t>（重点）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385" y="1194435"/>
            <a:ext cx="2766695" cy="2113280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4"/>
          <a:stretch>
            <a:fillRect/>
          </a:stretch>
        </p:blipFill>
        <p:spPr>
          <a:xfrm>
            <a:off x="4212590" y="1642745"/>
            <a:ext cx="4036695" cy="40697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5"/>
          <a:stretch>
            <a:fillRect/>
          </a:stretch>
        </p:blipFill>
        <p:spPr>
          <a:xfrm>
            <a:off x="1024890" y="3307715"/>
            <a:ext cx="3068320" cy="32346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6"/>
          <a:srcRect t="8015" b="5973"/>
          <a:stretch>
            <a:fillRect/>
          </a:stretch>
        </p:blipFill>
        <p:spPr>
          <a:xfrm>
            <a:off x="1175385" y="1169670"/>
            <a:ext cx="9886315" cy="53727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文本框 103"/>
          <p:cNvSpPr txBox="1"/>
          <p:nvPr/>
        </p:nvSpPr>
        <p:spPr>
          <a:xfrm>
            <a:off x="606352" y="1875593"/>
            <a:ext cx="7733909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indent="267970">
              <a:lnSpc>
                <a:spcPct val="15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1.</a:t>
            </a:r>
            <a:r>
              <a:rPr lang="zh-CN" sz="32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中间厚、边缘薄的透镜，叫</a:t>
            </a: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作</a:t>
            </a:r>
            <a:r>
              <a:rPr lang="zh-CN" sz="32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凸透镜</a:t>
            </a: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80330" y="4264465"/>
            <a:ext cx="7923701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lvl="0" indent="267970" algn="l">
              <a:lnSpc>
                <a:spcPct val="150000"/>
              </a:lnSpc>
              <a:buClrTx/>
              <a:buSzTx/>
              <a:buFontTx/>
            </a:pPr>
            <a:r>
              <a:rPr lang="en-US" altLang="zh-CN" sz="3200" b="1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2.中间薄、边缘厚的透镜，</a:t>
            </a:r>
            <a:r>
              <a:rPr lang="zh-CN" altLang="en-US" sz="3200" b="1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叫作</a:t>
            </a:r>
            <a:r>
              <a:rPr lang="en-US" altLang="zh-CN" sz="3200" b="1" dirty="0" err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凹透镜</a:t>
            </a:r>
            <a:r>
              <a:rPr lang="en-US" altLang="zh-CN" sz="3200" b="1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</a:p>
        </p:txBody>
      </p:sp>
      <p:pic>
        <p:nvPicPr>
          <p:cNvPr id="9223" name="Picture 4" descr="C:\Users\Administrator\Desktop\09004002.jpg090040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261" y="1321435"/>
            <a:ext cx="3149600" cy="2216150"/>
          </a:xfrm>
          <a:prstGeom prst="rect">
            <a:avLst/>
          </a:prstGeom>
          <a:solidFill>
            <a:srgbClr val="003300"/>
          </a:solidFill>
          <a:ln w="9525">
            <a:noFill/>
          </a:ln>
        </p:spPr>
      </p:pic>
      <p:pic>
        <p:nvPicPr>
          <p:cNvPr id="9217" name="Picture 5" descr="C:\Users\Administrator\Desktop\09004003.jpg090040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126" y="3766502"/>
            <a:ext cx="3149600" cy="21669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7169"/>
          <p:cNvSpPr>
            <a:spLocks noGrp="1"/>
          </p:cNvSpPr>
          <p:nvPr>
            <p:ph type="title" idx="4294967295"/>
          </p:nvPr>
        </p:nvSpPr>
        <p:spPr>
          <a:xfrm>
            <a:off x="1010411" y="1212958"/>
            <a:ext cx="2295495" cy="1012825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Autofit/>
          </a:bodyPr>
          <a:lstStyle/>
          <a:p>
            <a:pPr algn="l"/>
            <a:r>
              <a:rPr lang="zh-CN" altLang="en-US" sz="3600" b="1" kern="120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基本概念</a:t>
            </a:r>
          </a:p>
        </p:txBody>
      </p:sp>
      <p:sp>
        <p:nvSpPr>
          <p:cNvPr id="8194" name="文本框 7172"/>
          <p:cNvSpPr txBox="1"/>
          <p:nvPr/>
        </p:nvSpPr>
        <p:spPr>
          <a:xfrm>
            <a:off x="990642" y="3967390"/>
            <a:ext cx="10033516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主光轴：</a:t>
            </a:r>
            <a:r>
              <a:rPr lang="zh-CN" altLang="en-US" sz="3200" dirty="0">
                <a:latin typeface="Times New Roman" pitchFamily="18" charset="0"/>
                <a:cs typeface="Times New Roman" pitchFamily="18" charset="0"/>
              </a:rPr>
              <a:t>透镜上通过两个球面球心的直线叫作主光轴。</a:t>
            </a:r>
          </a:p>
        </p:txBody>
      </p:sp>
      <p:sp>
        <p:nvSpPr>
          <p:cNvPr id="8195" name="文本框 7173"/>
          <p:cNvSpPr txBox="1"/>
          <p:nvPr/>
        </p:nvSpPr>
        <p:spPr>
          <a:xfrm>
            <a:off x="990642" y="4657530"/>
            <a:ext cx="11095355" cy="147617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光心：</a:t>
            </a:r>
            <a:r>
              <a:rPr lang="zh-CN" altLang="en-US" sz="3200" dirty="0">
                <a:latin typeface="Times New Roman" pitchFamily="18" charset="0"/>
                <a:cs typeface="Times New Roman" pitchFamily="18" charset="0"/>
              </a:rPr>
              <a:t>主光轴上有个特殊的点，通过这个点的光传播方向</a:t>
            </a:r>
            <a:endParaRPr lang="en-US" altLang="zh-CN" sz="3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dirty="0">
                <a:latin typeface="Times New Roman" pitchFamily="18" charset="0"/>
                <a:cs typeface="Times New Roman" pitchFamily="18" charset="0"/>
              </a:rPr>
              <a:t>不变，这个点叫作光心。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5852795" y="2011363"/>
            <a:ext cx="4566184" cy="1358204"/>
            <a:chOff x="7380" y="2235"/>
            <a:chExt cx="7192" cy="2141"/>
          </a:xfrm>
        </p:grpSpPr>
        <p:sp>
          <p:nvSpPr>
            <p:cNvPr id="9" name="椭圆 8"/>
            <p:cNvSpPr/>
            <p:nvPr/>
          </p:nvSpPr>
          <p:spPr>
            <a:xfrm>
              <a:off x="9940" y="2235"/>
              <a:ext cx="2040" cy="20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21" name="xjhgx3"/>
            <p:cNvSpPr/>
            <p:nvPr/>
          </p:nvSpPr>
          <p:spPr>
            <a:xfrm>
              <a:off x="9445" y="2573"/>
              <a:ext cx="718" cy="1366"/>
            </a:xfrm>
            <a:custGeom>
              <a:avLst/>
              <a:gdLst/>
              <a:ahLst/>
              <a:cxnLst/>
              <a:rect l="0" t="0" r="0" b="0"/>
              <a:pathLst>
                <a:path w="980" h="4408">
                  <a:moveTo>
                    <a:pt x="980" y="0"/>
                  </a:moveTo>
                  <a:lnTo>
                    <a:pt x="907" y="270"/>
                  </a:lnTo>
                  <a:lnTo>
                    <a:pt x="845" y="542"/>
                  </a:lnTo>
                  <a:lnTo>
                    <a:pt x="791" y="816"/>
                  </a:lnTo>
                  <a:lnTo>
                    <a:pt x="748" y="1091"/>
                  </a:lnTo>
                  <a:lnTo>
                    <a:pt x="714" y="1368"/>
                  </a:lnTo>
                  <a:lnTo>
                    <a:pt x="689" y="1646"/>
                  </a:lnTo>
                  <a:lnTo>
                    <a:pt x="675" y="1925"/>
                  </a:lnTo>
                  <a:lnTo>
                    <a:pt x="670" y="2204"/>
                  </a:lnTo>
                  <a:lnTo>
                    <a:pt x="675" y="2483"/>
                  </a:lnTo>
                  <a:lnTo>
                    <a:pt x="689" y="2762"/>
                  </a:lnTo>
                  <a:lnTo>
                    <a:pt x="714" y="3040"/>
                  </a:lnTo>
                  <a:lnTo>
                    <a:pt x="748" y="3317"/>
                  </a:lnTo>
                  <a:lnTo>
                    <a:pt x="791" y="3592"/>
                  </a:lnTo>
                  <a:lnTo>
                    <a:pt x="845" y="3866"/>
                  </a:lnTo>
                  <a:lnTo>
                    <a:pt x="907" y="4138"/>
                  </a:lnTo>
                  <a:lnTo>
                    <a:pt x="980" y="4408"/>
                  </a:lnTo>
                  <a:lnTo>
                    <a:pt x="0" y="4408"/>
                  </a:lnTo>
                  <a:lnTo>
                    <a:pt x="73" y="4138"/>
                  </a:lnTo>
                  <a:lnTo>
                    <a:pt x="135" y="3866"/>
                  </a:lnTo>
                  <a:lnTo>
                    <a:pt x="189" y="3592"/>
                  </a:lnTo>
                  <a:lnTo>
                    <a:pt x="232" y="3317"/>
                  </a:lnTo>
                  <a:lnTo>
                    <a:pt x="266" y="3040"/>
                  </a:lnTo>
                  <a:lnTo>
                    <a:pt x="291" y="2762"/>
                  </a:lnTo>
                  <a:lnTo>
                    <a:pt x="305" y="2483"/>
                  </a:lnTo>
                  <a:lnTo>
                    <a:pt x="310" y="2204"/>
                  </a:lnTo>
                  <a:lnTo>
                    <a:pt x="305" y="1925"/>
                  </a:lnTo>
                  <a:lnTo>
                    <a:pt x="291" y="1646"/>
                  </a:lnTo>
                  <a:lnTo>
                    <a:pt x="266" y="1368"/>
                  </a:lnTo>
                  <a:lnTo>
                    <a:pt x="232" y="1091"/>
                  </a:lnTo>
                  <a:lnTo>
                    <a:pt x="189" y="816"/>
                  </a:lnTo>
                  <a:lnTo>
                    <a:pt x="135" y="542"/>
                  </a:lnTo>
                  <a:lnTo>
                    <a:pt x="73" y="270"/>
                  </a:lnTo>
                  <a:lnTo>
                    <a:pt x="0" y="0"/>
                  </a:lnTo>
                  <a:lnTo>
                    <a:pt x="980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50000"/>
                  </a:schemeClr>
                </a:gs>
                <a:gs pos="50000">
                  <a:srgbClr val="99CCFF"/>
                </a:gs>
                <a:gs pos="100000">
                  <a:schemeClr val="bg1"/>
                </a:gs>
              </a:gsLst>
              <a:lin ang="5400000" scaled="0"/>
            </a:gradFill>
            <a:ln w="22225" cap="flat" cmpd="sng">
              <a:solidFill>
                <a:srgbClr val="99CC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7630" y="2235"/>
              <a:ext cx="2040" cy="20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9" name="文本框 20"/>
            <p:cNvSpPr txBox="1"/>
            <p:nvPr/>
          </p:nvSpPr>
          <p:spPr>
            <a:xfrm>
              <a:off x="8438" y="2977"/>
              <a:ext cx="412" cy="5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·</a:t>
              </a:r>
            </a:p>
          </p:txBody>
        </p:sp>
        <p:sp>
          <p:nvSpPr>
            <p:cNvPr id="21530" name="文本框 21"/>
            <p:cNvSpPr txBox="1"/>
            <p:nvPr/>
          </p:nvSpPr>
          <p:spPr>
            <a:xfrm>
              <a:off x="10749" y="2968"/>
              <a:ext cx="412" cy="5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·</a:t>
              </a:r>
            </a:p>
          </p:txBody>
        </p:sp>
        <p:sp>
          <p:nvSpPr>
            <p:cNvPr id="21531" name="文本框 22"/>
            <p:cNvSpPr txBox="1"/>
            <p:nvPr/>
          </p:nvSpPr>
          <p:spPr>
            <a:xfrm>
              <a:off x="9599" y="2977"/>
              <a:ext cx="412" cy="5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·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7380" y="3256"/>
              <a:ext cx="5086" cy="0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33" name="文本框 28"/>
            <p:cNvSpPr txBox="1"/>
            <p:nvPr/>
          </p:nvSpPr>
          <p:spPr>
            <a:xfrm>
              <a:off x="9667" y="3265"/>
              <a:ext cx="823" cy="5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sp>
          <p:nvSpPr>
            <p:cNvPr id="21534" name="文本框 29"/>
            <p:cNvSpPr txBox="1"/>
            <p:nvPr/>
          </p:nvSpPr>
          <p:spPr>
            <a:xfrm>
              <a:off x="8438" y="3363"/>
              <a:ext cx="823" cy="5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altLang="zh-CN" i="1" baseline="-25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1535" name="文本框 30"/>
            <p:cNvSpPr txBox="1"/>
            <p:nvPr/>
          </p:nvSpPr>
          <p:spPr>
            <a:xfrm>
              <a:off x="10774" y="3363"/>
              <a:ext cx="823" cy="5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altLang="zh-CN" i="1" baseline="-25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536" name="文本框 37"/>
            <p:cNvSpPr txBox="1"/>
            <p:nvPr/>
          </p:nvSpPr>
          <p:spPr>
            <a:xfrm>
              <a:off x="9392" y="3778"/>
              <a:ext cx="1238" cy="5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CN" altLang="zh-CN" sz="2800" b="1" baseline="-25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光心</a:t>
              </a:r>
            </a:p>
          </p:txBody>
        </p:sp>
        <p:sp>
          <p:nvSpPr>
            <p:cNvPr id="21537" name="文本框 39"/>
            <p:cNvSpPr txBox="1"/>
            <p:nvPr/>
          </p:nvSpPr>
          <p:spPr>
            <a:xfrm>
              <a:off x="12614" y="2685"/>
              <a:ext cx="1958" cy="7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CN" altLang="zh-CN" sz="3600" b="1" baseline="-25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主光轴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042795" y="2017714"/>
            <a:ext cx="3809683" cy="1351585"/>
            <a:chOff x="1411" y="2667"/>
            <a:chExt cx="6000" cy="2131"/>
          </a:xfrm>
        </p:grpSpPr>
        <p:grpSp>
          <p:nvGrpSpPr>
            <p:cNvPr id="21512" name="组合 40"/>
            <p:cNvGrpSpPr/>
            <p:nvPr/>
          </p:nvGrpSpPr>
          <p:grpSpPr>
            <a:xfrm>
              <a:off x="1411" y="2667"/>
              <a:ext cx="5088" cy="2131"/>
              <a:chOff x="1331" y="2251"/>
              <a:chExt cx="5088" cy="2131"/>
            </a:xfrm>
          </p:grpSpPr>
          <p:grpSp>
            <p:nvGrpSpPr>
              <p:cNvPr id="21514" name="组合 9"/>
              <p:cNvGrpSpPr/>
              <p:nvPr/>
            </p:nvGrpSpPr>
            <p:grpSpPr>
              <a:xfrm>
                <a:off x="1907" y="2251"/>
                <a:ext cx="3724" cy="2041"/>
                <a:chOff x="5061" y="2579"/>
                <a:chExt cx="3724" cy="2041"/>
              </a:xfrm>
            </p:grpSpPr>
            <p:sp>
              <p:nvSpPr>
                <p:cNvPr id="6" name="椭圆 5"/>
                <p:cNvSpPr/>
                <p:nvPr/>
              </p:nvSpPr>
              <p:spPr>
                <a:xfrm>
                  <a:off x="5060" y="2579"/>
                  <a:ext cx="2043" cy="204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" name="椭圆 6"/>
                <p:cNvSpPr/>
                <p:nvPr/>
              </p:nvSpPr>
              <p:spPr>
                <a:xfrm>
                  <a:off x="6743" y="2579"/>
                  <a:ext cx="2043" cy="204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25" name="xjhgx2"/>
                <p:cNvSpPr/>
                <p:nvPr/>
              </p:nvSpPr>
              <p:spPr>
                <a:xfrm>
                  <a:off x="6755" y="3029"/>
                  <a:ext cx="343" cy="1128"/>
                </a:xfrm>
                <a:custGeom>
                  <a:avLst/>
                  <a:gdLst/>
                  <a:ahLst/>
                  <a:cxnLst>
                    <a:cxn ang="0">
                      <a:pos x="172" y="0"/>
                    </a:cxn>
                    <a:cxn ang="0">
                      <a:pos x="131" y="69"/>
                    </a:cxn>
                    <a:cxn ang="0">
                      <a:pos x="97" y="139"/>
                    </a:cxn>
                    <a:cxn ang="0">
                      <a:pos x="67" y="209"/>
                    </a:cxn>
                    <a:cxn ang="0">
                      <a:pos x="43" y="279"/>
                    </a:cxn>
                    <a:cxn ang="0">
                      <a:pos x="24" y="350"/>
                    </a:cxn>
                    <a:cxn ang="0">
                      <a:pos x="11" y="421"/>
                    </a:cxn>
                    <a:cxn ang="0">
                      <a:pos x="3" y="493"/>
                    </a:cxn>
                    <a:cxn ang="0">
                      <a:pos x="0" y="564"/>
                    </a:cxn>
                    <a:cxn ang="0">
                      <a:pos x="3" y="635"/>
                    </a:cxn>
                    <a:cxn ang="0">
                      <a:pos x="11" y="707"/>
                    </a:cxn>
                    <a:cxn ang="0">
                      <a:pos x="24" y="778"/>
                    </a:cxn>
                    <a:cxn ang="0">
                      <a:pos x="43" y="849"/>
                    </a:cxn>
                    <a:cxn ang="0">
                      <a:pos x="67" y="919"/>
                    </a:cxn>
                    <a:cxn ang="0">
                      <a:pos x="97" y="989"/>
                    </a:cxn>
                    <a:cxn ang="0">
                      <a:pos x="131" y="1059"/>
                    </a:cxn>
                    <a:cxn ang="0">
                      <a:pos x="172" y="1128"/>
                    </a:cxn>
                    <a:cxn ang="0">
                      <a:pos x="172" y="1128"/>
                    </a:cxn>
                    <a:cxn ang="0">
                      <a:pos x="212" y="1059"/>
                    </a:cxn>
                    <a:cxn ang="0">
                      <a:pos x="246" y="989"/>
                    </a:cxn>
                    <a:cxn ang="0">
                      <a:pos x="276" y="919"/>
                    </a:cxn>
                    <a:cxn ang="0">
                      <a:pos x="300" y="849"/>
                    </a:cxn>
                    <a:cxn ang="0">
                      <a:pos x="319" y="778"/>
                    </a:cxn>
                    <a:cxn ang="0">
                      <a:pos x="332" y="707"/>
                    </a:cxn>
                    <a:cxn ang="0">
                      <a:pos x="340" y="635"/>
                    </a:cxn>
                    <a:cxn ang="0">
                      <a:pos x="343" y="564"/>
                    </a:cxn>
                    <a:cxn ang="0">
                      <a:pos x="340" y="493"/>
                    </a:cxn>
                    <a:cxn ang="0">
                      <a:pos x="332" y="421"/>
                    </a:cxn>
                    <a:cxn ang="0">
                      <a:pos x="319" y="350"/>
                    </a:cxn>
                    <a:cxn ang="0">
                      <a:pos x="300" y="279"/>
                    </a:cxn>
                    <a:cxn ang="0">
                      <a:pos x="276" y="209"/>
                    </a:cxn>
                    <a:cxn ang="0">
                      <a:pos x="246" y="139"/>
                    </a:cxn>
                    <a:cxn ang="0">
                      <a:pos x="212" y="69"/>
                    </a:cxn>
                    <a:cxn ang="0">
                      <a:pos x="172" y="0"/>
                    </a:cxn>
                  </a:cxnLst>
                  <a:rect l="0" t="0" r="0" b="0"/>
                  <a:pathLst>
                    <a:path w="620" h="4408">
                      <a:moveTo>
                        <a:pt x="310" y="0"/>
                      </a:moveTo>
                      <a:lnTo>
                        <a:pt x="237" y="270"/>
                      </a:lnTo>
                      <a:lnTo>
                        <a:pt x="175" y="542"/>
                      </a:lnTo>
                      <a:lnTo>
                        <a:pt x="121" y="816"/>
                      </a:lnTo>
                      <a:lnTo>
                        <a:pt x="78" y="1091"/>
                      </a:lnTo>
                      <a:lnTo>
                        <a:pt x="44" y="1368"/>
                      </a:lnTo>
                      <a:lnTo>
                        <a:pt x="19" y="1646"/>
                      </a:lnTo>
                      <a:lnTo>
                        <a:pt x="5" y="1925"/>
                      </a:lnTo>
                      <a:lnTo>
                        <a:pt x="0" y="2204"/>
                      </a:lnTo>
                      <a:lnTo>
                        <a:pt x="5" y="2483"/>
                      </a:lnTo>
                      <a:lnTo>
                        <a:pt x="19" y="2762"/>
                      </a:lnTo>
                      <a:lnTo>
                        <a:pt x="44" y="3040"/>
                      </a:lnTo>
                      <a:lnTo>
                        <a:pt x="78" y="3317"/>
                      </a:lnTo>
                      <a:lnTo>
                        <a:pt x="121" y="3592"/>
                      </a:lnTo>
                      <a:lnTo>
                        <a:pt x="175" y="3866"/>
                      </a:lnTo>
                      <a:lnTo>
                        <a:pt x="237" y="4138"/>
                      </a:lnTo>
                      <a:lnTo>
                        <a:pt x="310" y="4408"/>
                      </a:lnTo>
                      <a:lnTo>
                        <a:pt x="383" y="4138"/>
                      </a:lnTo>
                      <a:lnTo>
                        <a:pt x="445" y="3866"/>
                      </a:lnTo>
                      <a:lnTo>
                        <a:pt x="499" y="3592"/>
                      </a:lnTo>
                      <a:lnTo>
                        <a:pt x="542" y="3317"/>
                      </a:lnTo>
                      <a:lnTo>
                        <a:pt x="576" y="3040"/>
                      </a:lnTo>
                      <a:lnTo>
                        <a:pt x="601" y="2762"/>
                      </a:lnTo>
                      <a:lnTo>
                        <a:pt x="615" y="2483"/>
                      </a:lnTo>
                      <a:lnTo>
                        <a:pt x="620" y="2204"/>
                      </a:lnTo>
                      <a:lnTo>
                        <a:pt x="615" y="1925"/>
                      </a:lnTo>
                      <a:lnTo>
                        <a:pt x="601" y="1646"/>
                      </a:lnTo>
                      <a:lnTo>
                        <a:pt x="576" y="1368"/>
                      </a:lnTo>
                      <a:lnTo>
                        <a:pt x="542" y="1091"/>
                      </a:lnTo>
                      <a:lnTo>
                        <a:pt x="499" y="816"/>
                      </a:lnTo>
                      <a:lnTo>
                        <a:pt x="445" y="542"/>
                      </a:lnTo>
                      <a:lnTo>
                        <a:pt x="383" y="270"/>
                      </a:lnTo>
                      <a:lnTo>
                        <a:pt x="31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50000">
                      <a:srgbClr val="99CCFF">
                        <a:alpha val="50000"/>
                      </a:srgbClr>
                    </a:gs>
                    <a:gs pos="100000">
                      <a:srgbClr val="FFFFFF">
                        <a:alpha val="50000"/>
                      </a:srgbClr>
                    </a:gs>
                    <a:gs pos="100000">
                      <a:srgbClr val="FFFFFF">
                        <a:alpha val="50000"/>
                      </a:srgbClr>
                    </a:gs>
                    <a:gs pos="100000">
                      <a:srgbClr val="FFFFFF">
                        <a:alpha val="50000"/>
                      </a:srgbClr>
                    </a:gs>
                    <a:gs pos="100000">
                      <a:srgbClr val="FFFFFF">
                        <a:alpha val="50000"/>
                      </a:srgbClr>
                    </a:gs>
                    <a:gs pos="100000">
                      <a:srgbClr val="FFFFFF">
                        <a:alpha val="50000"/>
                      </a:srgbClr>
                    </a:gs>
                    <a:gs pos="100000">
                      <a:srgbClr val="FFFFFF">
                        <a:alpha val="50000"/>
                      </a:srgbClr>
                    </a:gs>
                    <a:gs pos="100000">
                      <a:srgbClr val="FFFFFF">
                        <a:alpha val="50000"/>
                      </a:srgbClr>
                    </a:gs>
                    <a:gs pos="100000">
                      <a:srgbClr val="FFFFFF">
                        <a:alpha val="50000"/>
                      </a:srgbClr>
                    </a:gs>
                    <a:gs pos="100000">
                      <a:srgbClr val="FFFFFF">
                        <a:alpha val="50000"/>
                      </a:srgbClr>
                    </a:gs>
                    <a:gs pos="100000">
                      <a:srgbClr val="FFFFFF">
                        <a:alpha val="50000"/>
                      </a:srgbClr>
                    </a:gs>
                    <a:gs pos="100000">
                      <a:srgbClr val="FFFFFF">
                        <a:alpha val="50000"/>
                      </a:srgbClr>
                    </a:gs>
                  </a:gsLst>
                  <a:lin ang="5400000"/>
                  <a:tileRect/>
                </a:gradFill>
                <a:ln w="22225" cap="flat" cmpd="sng">
                  <a:solidFill>
                    <a:srgbClr val="99CCFF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1515" name="文本框 11"/>
              <p:cNvSpPr txBox="1"/>
              <p:nvPr/>
            </p:nvSpPr>
            <p:spPr>
              <a:xfrm>
                <a:off x="2701" y="2984"/>
                <a:ext cx="412" cy="5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zh-CN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·</a:t>
                </a:r>
              </a:p>
            </p:txBody>
          </p:sp>
          <p:sp>
            <p:nvSpPr>
              <p:cNvPr id="21516" name="文本框 12"/>
              <p:cNvSpPr txBox="1"/>
              <p:nvPr/>
            </p:nvSpPr>
            <p:spPr>
              <a:xfrm>
                <a:off x="4400" y="2984"/>
                <a:ext cx="412" cy="5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zh-CN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·</a:t>
                </a:r>
              </a:p>
            </p:txBody>
          </p:sp>
          <p:sp>
            <p:nvSpPr>
              <p:cNvPr id="21517" name="文本框 13"/>
              <p:cNvSpPr txBox="1"/>
              <p:nvPr/>
            </p:nvSpPr>
            <p:spPr>
              <a:xfrm>
                <a:off x="3550" y="2984"/>
                <a:ext cx="412" cy="5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zh-CN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·</a:t>
                </a:r>
              </a:p>
            </p:txBody>
          </p:sp>
          <p:sp>
            <p:nvSpPr>
              <p:cNvPr id="21518" name="文本框 25"/>
              <p:cNvSpPr txBox="1"/>
              <p:nvPr/>
            </p:nvSpPr>
            <p:spPr>
              <a:xfrm>
                <a:off x="2613" y="3363"/>
                <a:ext cx="823" cy="5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zh-CN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altLang="zh-CN" i="1" baseline="-25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21519" name="文本框 26"/>
              <p:cNvSpPr txBox="1"/>
              <p:nvPr/>
            </p:nvSpPr>
            <p:spPr>
              <a:xfrm>
                <a:off x="4400" y="3363"/>
                <a:ext cx="823" cy="5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zh-CN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altLang="zh-CN" i="1" baseline="-25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21520" name="文本框 27"/>
              <p:cNvSpPr txBox="1"/>
              <p:nvPr/>
            </p:nvSpPr>
            <p:spPr>
              <a:xfrm>
                <a:off x="3576" y="3210"/>
                <a:ext cx="823" cy="5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zh-CN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sp>
            <p:nvSpPr>
              <p:cNvPr id="21521" name="文本框 36"/>
              <p:cNvSpPr txBox="1"/>
              <p:nvPr/>
            </p:nvSpPr>
            <p:spPr>
              <a:xfrm>
                <a:off x="3187" y="3719"/>
                <a:ext cx="1375" cy="6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zh-CN" altLang="zh-CN" sz="3200" b="1" baseline="-25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光心</a:t>
                </a:r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>
                <a:off x="1331" y="3262"/>
                <a:ext cx="5088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513" name="文本框 38"/>
            <p:cNvSpPr txBox="1"/>
            <p:nvPr/>
          </p:nvSpPr>
          <p:spPr>
            <a:xfrm>
              <a:off x="5826" y="2792"/>
              <a:ext cx="1585" cy="6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zh-CN" sz="3200" b="1" baseline="-25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主光轴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51150" y="3627951"/>
            <a:ext cx="4426636" cy="1110615"/>
            <a:chOff x="1754" y="3558"/>
            <a:chExt cx="463" cy="1749"/>
          </a:xfrm>
        </p:grpSpPr>
        <p:sp>
          <p:nvSpPr>
            <p:cNvPr id="5" name="圆角矩形 4"/>
            <p:cNvSpPr/>
            <p:nvPr/>
          </p:nvSpPr>
          <p:spPr>
            <a:xfrm>
              <a:off x="1754" y="3558"/>
              <a:ext cx="463" cy="777"/>
            </a:xfrm>
            <a:prstGeom prst="roundRect">
              <a:avLst/>
            </a:prstGeom>
            <a:solidFill>
              <a:srgbClr val="FEC3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758" y="3611"/>
              <a:ext cx="453" cy="1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200" b="1">
                  <a:sym typeface="+mn-ea"/>
                </a:rPr>
                <a:t>③光心位于透镜的中心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850514" y="2875476"/>
            <a:ext cx="4822047" cy="1076960"/>
            <a:chOff x="1754" y="3487"/>
            <a:chExt cx="463" cy="1696"/>
          </a:xfrm>
        </p:grpSpPr>
        <p:sp>
          <p:nvSpPr>
            <p:cNvPr id="7" name="圆角矩形 6"/>
            <p:cNvSpPr/>
            <p:nvPr/>
          </p:nvSpPr>
          <p:spPr>
            <a:xfrm>
              <a:off x="1754" y="3558"/>
              <a:ext cx="463" cy="777"/>
            </a:xfrm>
            <a:prstGeom prst="roundRect">
              <a:avLst/>
            </a:prstGeom>
            <a:solidFill>
              <a:srgbClr val="FEC3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58" y="3487"/>
              <a:ext cx="453" cy="1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200" b="1">
                  <a:sym typeface="+mn-ea"/>
                </a:rPr>
                <a:t>②光心</a:t>
              </a:r>
              <a:r>
                <a:rPr lang="zh-CN" altLang="en-US" sz="3200" b="1">
                  <a:solidFill>
                    <a:srgbClr val="FF0000"/>
                  </a:solidFill>
                  <a:sym typeface="+mn-ea"/>
                </a:rPr>
                <a:t>一定</a:t>
              </a:r>
              <a:r>
                <a:rPr lang="zh-CN" altLang="en-US" sz="3200" b="1">
                  <a:sym typeface="+mn-ea"/>
                </a:rPr>
                <a:t>在主光轴上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850515" y="2182691"/>
            <a:ext cx="6064885" cy="1076960"/>
            <a:chOff x="1754" y="3543"/>
            <a:chExt cx="463" cy="1696"/>
          </a:xfrm>
        </p:grpSpPr>
        <p:sp>
          <p:nvSpPr>
            <p:cNvPr id="10" name="圆角矩形 9"/>
            <p:cNvSpPr/>
            <p:nvPr/>
          </p:nvSpPr>
          <p:spPr>
            <a:xfrm>
              <a:off x="1754" y="3558"/>
              <a:ext cx="463" cy="777"/>
            </a:xfrm>
            <a:prstGeom prst="roundRect">
              <a:avLst/>
            </a:prstGeom>
            <a:solidFill>
              <a:srgbClr val="FEC3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754" y="3543"/>
              <a:ext cx="453" cy="1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200" b="1" dirty="0"/>
                <a:t>①每个透镜</a:t>
              </a:r>
              <a:r>
                <a:rPr lang="zh-CN" altLang="en-US" sz="3200" b="1" dirty="0">
                  <a:solidFill>
                    <a:srgbClr val="FF0000"/>
                  </a:solidFill>
                </a:rPr>
                <a:t>有且只有一个</a:t>
              </a:r>
              <a:r>
                <a:rPr lang="zh-CN" altLang="en-US" sz="3200" b="1" dirty="0">
                  <a:solidFill>
                    <a:schemeClr val="tx1"/>
                  </a:solidFill>
                </a:rPr>
                <a:t>主光轴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749668" y="4453394"/>
            <a:ext cx="8634038" cy="1934122"/>
            <a:chOff x="6472" y="2529"/>
            <a:chExt cx="3367" cy="2684"/>
          </a:xfrm>
        </p:grpSpPr>
        <p:sp>
          <p:nvSpPr>
            <p:cNvPr id="14" name="圆角矩形 13"/>
            <p:cNvSpPr/>
            <p:nvPr/>
          </p:nvSpPr>
          <p:spPr>
            <a:xfrm>
              <a:off x="6472" y="2529"/>
              <a:ext cx="3367" cy="2684"/>
            </a:xfrm>
            <a:prstGeom prst="roundRect">
              <a:avLst/>
            </a:prstGeom>
            <a:solidFill>
              <a:srgbClr val="22A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663" y="2779"/>
              <a:ext cx="2984" cy="24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600" b="1" dirty="0">
                  <a:solidFill>
                    <a:schemeClr val="bg1"/>
                  </a:solidFill>
                  <a:sym typeface="+mn-ea"/>
                </a:rPr>
                <a:t> 通过光心的光线并不会发生偏折，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3600" b="1" dirty="0">
                  <a:solidFill>
                    <a:schemeClr val="bg1"/>
                  </a:solidFill>
                  <a:sym typeface="+mn-ea"/>
                </a:rPr>
                <a:t>即它的传播方向不会发生改变。</a:t>
              </a:r>
              <a:endParaRPr lang="en-US" altLang="zh-CN" sz="3600" b="1" dirty="0">
                <a:solidFill>
                  <a:schemeClr val="bg1"/>
                </a:solidFill>
                <a:sym typeface="+mn-ea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059180" y="1319530"/>
            <a:ext cx="2186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/>
              <a:t>注意：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22529"/>
          <p:cNvSpPr txBox="1"/>
          <p:nvPr>
            <p:custDataLst>
              <p:tags r:id="rId1"/>
            </p:custDataLst>
          </p:nvPr>
        </p:nvSpPr>
        <p:spPr>
          <a:xfrm>
            <a:off x="235447" y="4285558"/>
            <a:ext cx="11695929" cy="16004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>
                <a:latin typeface="Arial" panose="020B0604020202020204" pitchFamily="34" charset="0"/>
              </a:rPr>
              <a:t>（</a:t>
            </a:r>
            <a:r>
              <a:rPr lang="en-US" altLang="zh-CN" sz="2800">
                <a:latin typeface="Arial" panose="020B0604020202020204" pitchFamily="34" charset="0"/>
              </a:rPr>
              <a:t>1</a:t>
            </a:r>
            <a:r>
              <a:rPr lang="zh-CN" altLang="en-US" sz="2800">
                <a:latin typeface="Arial" panose="020B0604020202020204" pitchFamily="34" charset="0"/>
              </a:rPr>
              <a:t>）</a:t>
            </a: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</a:rPr>
              <a:t>属于凸透镜的是</a:t>
            </a:r>
            <a:r>
              <a:rPr lang="en-US" altLang="zh-CN" sz="2800" b="1" u="sng">
                <a:solidFill>
                  <a:schemeClr val="tx1"/>
                </a:solidFill>
                <a:latin typeface="Arial" panose="020B0604020202020204" pitchFamily="34" charset="0"/>
              </a:rPr>
              <a:t>                   </a:t>
            </a: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</a:rPr>
              <a:t>；它们的共同特点是</a:t>
            </a:r>
            <a:r>
              <a:rPr lang="zh-CN" altLang="en-US" sz="2800" b="1" u="sng">
                <a:solidFill>
                  <a:schemeClr val="tx1"/>
                </a:solidFill>
                <a:latin typeface="Arial" panose="020B0604020202020204" pitchFamily="34" charset="0"/>
              </a:rPr>
              <a:t>                             </a:t>
            </a: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</a:rPr>
              <a:t>。</a:t>
            </a:r>
            <a:r>
              <a:rPr lang="zh-CN" altLang="en-US" sz="2800" u="sng">
                <a:solidFill>
                  <a:schemeClr val="tx1"/>
                </a:solidFill>
                <a:latin typeface="Arial" panose="020B0604020202020204" pitchFamily="34" charset="0"/>
              </a:rPr>
              <a:t>     </a:t>
            </a:r>
            <a:r>
              <a:rPr lang="en-US" altLang="zh-CN" sz="2800" u="sng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>
                <a:latin typeface="Arial" panose="020B0604020202020204" pitchFamily="34" charset="0"/>
              </a:rPr>
              <a:t>（</a:t>
            </a:r>
            <a:r>
              <a:rPr lang="en-US" altLang="zh-CN" sz="2800">
                <a:latin typeface="Arial" panose="020B0604020202020204" pitchFamily="34" charset="0"/>
              </a:rPr>
              <a:t>2</a:t>
            </a:r>
            <a:r>
              <a:rPr lang="zh-CN" altLang="en-US" sz="2800">
                <a:latin typeface="Arial" panose="020B0604020202020204" pitchFamily="34" charset="0"/>
              </a:rPr>
              <a:t>）</a:t>
            </a:r>
            <a:r>
              <a:rPr lang="zh-CN" altLang="en-US" sz="2800" b="1">
                <a:latin typeface="Arial" panose="020B0604020202020204" pitchFamily="34" charset="0"/>
              </a:rPr>
              <a:t>属于凹透镜的是</a:t>
            </a:r>
            <a:r>
              <a:rPr lang="en-US" altLang="zh-CN" sz="2800" b="1" u="sng">
                <a:latin typeface="Arial" panose="020B0604020202020204" pitchFamily="34" charset="0"/>
              </a:rPr>
              <a:t>                   </a:t>
            </a:r>
            <a:r>
              <a:rPr lang="zh-CN" altLang="en-US" sz="2800" b="1">
                <a:latin typeface="Arial" panose="020B0604020202020204" pitchFamily="34" charset="0"/>
              </a:rPr>
              <a:t>；它们的共同特点是</a:t>
            </a:r>
            <a:r>
              <a:rPr lang="en-US" altLang="zh-CN" sz="2800" b="1" u="sng">
                <a:latin typeface="Arial" panose="020B0604020202020204" pitchFamily="34" charset="0"/>
              </a:rPr>
              <a:t>                             </a:t>
            </a:r>
            <a:r>
              <a:rPr lang="zh-CN" altLang="en-US" sz="2800" b="1">
                <a:latin typeface="Arial" panose="020B0604020202020204" pitchFamily="34" charset="0"/>
              </a:rPr>
              <a:t>。</a:t>
            </a:r>
            <a:r>
              <a:rPr lang="zh-CN" altLang="en-US" sz="2800" u="sng">
                <a:solidFill>
                  <a:schemeClr val="tx1"/>
                </a:solidFill>
                <a:latin typeface="Arial" panose="020B0604020202020204" pitchFamily="34" charset="0"/>
              </a:rPr>
              <a:t>                                                  </a:t>
            </a:r>
          </a:p>
        </p:txBody>
      </p:sp>
      <p:grpSp>
        <p:nvGrpSpPr>
          <p:cNvPr id="22534" name="组合 22533"/>
          <p:cNvGrpSpPr/>
          <p:nvPr>
            <p:custDataLst>
              <p:tags r:id="rId2"/>
            </p:custDataLst>
          </p:nvPr>
        </p:nvGrpSpPr>
        <p:grpSpPr>
          <a:xfrm>
            <a:off x="2850627" y="1974431"/>
            <a:ext cx="6465570" cy="2267585"/>
            <a:chOff x="0" y="0"/>
            <a:chExt cx="4704" cy="1728"/>
          </a:xfrm>
        </p:grpSpPr>
        <p:graphicFrame>
          <p:nvGraphicFramePr>
            <p:cNvPr id="22535" name="对象 22534"/>
            <p:cNvGraphicFramePr>
              <a:graphicFrameLocks noChangeAspect="1"/>
            </p:cNvGraphicFramePr>
            <p:nvPr>
              <p:custDataLst>
                <p:tags r:id="rId8"/>
              </p:custDataLst>
            </p:nvPr>
          </p:nvGraphicFramePr>
          <p:xfrm>
            <a:off x="96" y="96"/>
            <a:ext cx="384" cy="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1" imgW="190500" imgH="771525" progId="Paint.Picture">
                    <p:embed/>
                  </p:oleObj>
                </mc:Choice>
                <mc:Fallback>
                  <p:oleObj r:id="rId21" imgW="190500" imgH="771525" progId="Paint.Picture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96" y="96"/>
                          <a:ext cx="384" cy="12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36" name="对象 22535"/>
            <p:cNvGraphicFramePr>
              <a:graphicFrameLocks noChangeAspect="1"/>
            </p:cNvGraphicFramePr>
            <p:nvPr>
              <p:custDataLst>
                <p:tags r:id="rId9"/>
              </p:custDataLst>
            </p:nvPr>
          </p:nvGraphicFramePr>
          <p:xfrm>
            <a:off x="2592" y="0"/>
            <a:ext cx="432" cy="1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3" imgW="276225" imgH="781050" progId="Paint.Picture">
                    <p:embed/>
                  </p:oleObj>
                </mc:Choice>
                <mc:Fallback>
                  <p:oleObj r:id="rId23" imgW="276225" imgH="781050" progId="Paint.Picture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2592" y="0"/>
                          <a:ext cx="432" cy="134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37" name="新月形 22536"/>
            <p:cNvSpPr/>
            <p:nvPr>
              <p:custDataLst>
                <p:tags r:id="rId10"/>
              </p:custDataLst>
            </p:nvPr>
          </p:nvSpPr>
          <p:spPr>
            <a:xfrm>
              <a:off x="1824" y="192"/>
              <a:ext cx="432" cy="1056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22538" name="对象 22537"/>
            <p:cNvGraphicFramePr>
              <a:graphicFrameLocks noChangeAspect="1"/>
            </p:cNvGraphicFramePr>
            <p:nvPr>
              <p:custDataLst>
                <p:tags r:id="rId11"/>
              </p:custDataLst>
            </p:nvPr>
          </p:nvGraphicFramePr>
          <p:xfrm>
            <a:off x="912" y="96"/>
            <a:ext cx="540" cy="1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5" imgW="400050" imgH="885825" progId="Paint.Picture">
                    <p:embed/>
                  </p:oleObj>
                </mc:Choice>
                <mc:Fallback>
                  <p:oleObj r:id="rId25" imgW="400050" imgH="885825" progId="Paint.Picture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912" y="96"/>
                          <a:ext cx="540" cy="115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39" name="对象 22538"/>
            <p:cNvGraphicFramePr>
              <a:graphicFrameLocks noChangeAspect="1"/>
            </p:cNvGraphicFramePr>
            <p:nvPr>
              <p:custDataLst>
                <p:tags r:id="rId12"/>
              </p:custDataLst>
            </p:nvPr>
          </p:nvGraphicFramePr>
          <p:xfrm>
            <a:off x="3360" y="96"/>
            <a:ext cx="432" cy="1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7" imgW="352425" imgH="1133475" progId="Paint.Picture">
                    <p:embed/>
                  </p:oleObj>
                </mc:Choice>
                <mc:Fallback>
                  <p:oleObj r:id="rId27" imgW="352425" imgH="1133475" progId="Paint.Picture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3360" y="96"/>
                          <a:ext cx="432" cy="158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40" name="对象 22539"/>
            <p:cNvGraphicFramePr>
              <a:graphicFrameLocks noChangeAspect="1"/>
            </p:cNvGraphicFramePr>
            <p:nvPr>
              <p:custDataLst>
                <p:tags r:id="rId13"/>
              </p:custDataLst>
            </p:nvPr>
          </p:nvGraphicFramePr>
          <p:xfrm>
            <a:off x="4176" y="96"/>
            <a:ext cx="528" cy="1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9" imgW="361950" imgH="790575" progId="Paint.Picture">
                    <p:embed/>
                  </p:oleObj>
                </mc:Choice>
                <mc:Fallback>
                  <p:oleObj r:id="rId29" imgW="361950" imgH="790575" progId="Paint.Picture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4176" y="96"/>
                          <a:ext cx="528" cy="163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41" name="文本框 22540"/>
            <p:cNvSpPr txBox="1"/>
            <p:nvPr>
              <p:custDataLst>
                <p:tags r:id="rId14"/>
              </p:custDataLst>
            </p:nvPr>
          </p:nvSpPr>
          <p:spPr>
            <a:xfrm>
              <a:off x="0" y="1344"/>
              <a:ext cx="432" cy="2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>
                  <a:latin typeface="Arial" panose="020B0604020202020204" pitchFamily="34" charset="0"/>
                </a:rPr>
                <a:t> </a:t>
              </a:r>
              <a:r>
                <a:rPr lang="en-US" altLang="zh-CN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22542" name="文本框 22541"/>
            <p:cNvSpPr txBox="1"/>
            <p:nvPr>
              <p:custDataLst>
                <p:tags r:id="rId15"/>
              </p:custDataLst>
            </p:nvPr>
          </p:nvSpPr>
          <p:spPr>
            <a:xfrm>
              <a:off x="960" y="1344"/>
              <a:ext cx="384" cy="2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22543" name="文本框 22542"/>
            <p:cNvSpPr txBox="1"/>
            <p:nvPr>
              <p:custDataLst>
                <p:tags r:id="rId16"/>
              </p:custDataLst>
            </p:nvPr>
          </p:nvSpPr>
          <p:spPr>
            <a:xfrm>
              <a:off x="1872" y="1344"/>
              <a:ext cx="528" cy="2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22544" name="文本框 22543"/>
            <p:cNvSpPr txBox="1"/>
            <p:nvPr>
              <p:custDataLst>
                <p:tags r:id="rId17"/>
              </p:custDataLst>
            </p:nvPr>
          </p:nvSpPr>
          <p:spPr>
            <a:xfrm>
              <a:off x="2688" y="1344"/>
              <a:ext cx="432" cy="2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22545" name="文本框 22544"/>
            <p:cNvSpPr txBox="1"/>
            <p:nvPr>
              <p:custDataLst>
                <p:tags r:id="rId18"/>
              </p:custDataLst>
            </p:nvPr>
          </p:nvSpPr>
          <p:spPr>
            <a:xfrm>
              <a:off x="3408" y="1344"/>
              <a:ext cx="432" cy="2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22546" name="文本框 22545"/>
            <p:cNvSpPr txBox="1"/>
            <p:nvPr>
              <p:custDataLst>
                <p:tags r:id="rId19"/>
              </p:custDataLst>
            </p:nvPr>
          </p:nvSpPr>
          <p:spPr>
            <a:xfrm>
              <a:off x="4080" y="1344"/>
              <a:ext cx="528" cy="2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>
                  <a:latin typeface="Arial" panose="020B0604020202020204" pitchFamily="34" charset="0"/>
                </a:rPr>
                <a:t>   </a:t>
              </a:r>
              <a:r>
                <a:rPr lang="en-US" altLang="zh-CN">
                  <a:latin typeface="Arial" panose="020B0604020202020204" pitchFamily="34" charset="0"/>
                </a:rPr>
                <a:t>F</a:t>
              </a:r>
            </a:p>
          </p:txBody>
        </p:sp>
      </p:grpSp>
      <p:sp>
        <p:nvSpPr>
          <p:cNvPr id="22547" name="文本框 22546"/>
          <p:cNvSpPr txBox="1"/>
          <p:nvPr>
            <p:custDataLst>
              <p:tags r:id="rId3"/>
            </p:custDataLst>
          </p:nvPr>
        </p:nvSpPr>
        <p:spPr>
          <a:xfrm>
            <a:off x="3722620" y="4418763"/>
            <a:ext cx="194647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2548" name="文本框 22547"/>
          <p:cNvSpPr txBox="1"/>
          <p:nvPr>
            <p:custDataLst>
              <p:tags r:id="rId4"/>
            </p:custDataLst>
          </p:nvPr>
        </p:nvSpPr>
        <p:spPr>
          <a:xfrm>
            <a:off x="3778864" y="5273092"/>
            <a:ext cx="189023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22549" name="标题 22548"/>
          <p:cNvSpPr>
            <a:spLocks noGrp="1"/>
          </p:cNvSpPr>
          <p:nvPr>
            <p:ph type="title" idx="4294967295"/>
            <p:custDataLst>
              <p:tags r:id="rId5"/>
            </p:custDataLst>
          </p:nvPr>
        </p:nvSpPr>
        <p:spPr>
          <a:xfrm>
            <a:off x="923193" y="1235785"/>
            <a:ext cx="8694738" cy="990600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l"/>
            <a:r>
              <a:rPr 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例</a:t>
            </a: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  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识别下列透镜，并归类。</a:t>
            </a: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8848929" y="4418763"/>
            <a:ext cx="26854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sym typeface="+mn-ea"/>
              </a:rPr>
              <a:t>中间厚，边缘薄</a:t>
            </a: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8848930" y="5274907"/>
            <a:ext cx="295118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sym typeface="+mn-ea"/>
              </a:rPr>
              <a:t>中间薄，边缘厚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7" grpId="0"/>
      <p:bldP spid="22548" grpId="0"/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3"/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4"/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5"/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6"/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"/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9"/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1"/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2"/>
  <p:tag name="KSO_WM_BEAUTIFY_FLAG" val="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694</Words>
  <Application>Microsoft Office PowerPoint</Application>
  <PresentationFormat>宽屏</PresentationFormat>
  <Paragraphs>134</Paragraphs>
  <Slides>29</Slides>
  <Notes>1</Notes>
  <HiddenSlides>0</HiddenSlides>
  <MMClips>1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8" baseType="lpstr">
      <vt:lpstr>黑体</vt:lpstr>
      <vt:lpstr>隶书</vt:lpstr>
      <vt:lpstr>宋体</vt:lpstr>
      <vt:lpstr>微软雅黑</vt:lpstr>
      <vt:lpstr>Arial</vt:lpstr>
      <vt:lpstr>Calibri</vt:lpstr>
      <vt:lpstr>Times New Roman</vt:lpstr>
      <vt:lpstr>自定义设计方案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基本概念</vt:lpstr>
      <vt:lpstr>PowerPoint 演示文稿</vt:lpstr>
      <vt:lpstr>例1  识别下列透镜，并归类。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三条特殊光线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>Administrator</cp:lastModifiedBy>
  <cp:revision>1</cp:revision>
  <dcterms:created xsi:type="dcterms:W3CDTF">2019-06-19T02:08:00Z</dcterms:created>
  <dcterms:modified xsi:type="dcterms:W3CDTF">2024-09-27T07:05:53Z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2052-10.8.2.6543</vt:lpwstr>
  </property>
  <property fmtid="{D5CDD505-2E9C-101B-9397-08002B2CF9AE}" pid="3" name="ICV">
    <vt:lpwstr>1D7AE77E72D848F0B7A70B6C629AFE1E</vt:lpwstr>
  </property>
</Properties>
</file>