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82" y="-96"/>
      </p:cViewPr>
      <p:guideLst>
        <p:guide orient="horz" pos="211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37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484764" y="356921"/>
            <a:ext cx="208280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63600" y="1049023"/>
            <a:ext cx="11328400" cy="847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5" y="260775"/>
            <a:ext cx="654473" cy="92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633413" y="318308"/>
            <a:ext cx="10802939" cy="633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3119442" y="1334820"/>
            <a:ext cx="5830887" cy="9985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4450705" y="1412777"/>
            <a:ext cx="3168352" cy="69762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zh-CN" altLang="en-US" sz="3700" b="0" dirty="0" smtClean="0"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3700" b="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692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  <a:endParaRPr lang="zh-CN" altLang="en-US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  <a:endParaRPr lang="zh-CN" altLang="en-US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菱形 16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8" y="222673"/>
            <a:ext cx="5908765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知识点一  光的反射定律</a:t>
            </a:r>
            <a:endParaRPr lang="zh-CN" altLang="en-US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518160" y="865293"/>
            <a:ext cx="5832000" cy="24486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8" y="222673"/>
            <a:ext cx="5908765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知识点二  光的可逆性</a:t>
            </a:r>
            <a:endParaRPr lang="zh-CN" altLang="en-US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518160" y="865293"/>
            <a:ext cx="5400000" cy="24486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1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8" y="222673"/>
            <a:ext cx="6462681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知识点三  镜面反射和漫反射</a:t>
            </a:r>
            <a:endParaRPr lang="zh-CN" altLang="en-US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518160" y="865293"/>
            <a:ext cx="6768000" cy="24486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95" y="260775"/>
            <a:ext cx="1711879" cy="693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3" r:id="rId9"/>
    <p:sldLayoutId id="2147483659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97206" y="3108050"/>
            <a:ext cx="5407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节   光的反射 </a:t>
            </a:r>
            <a:endParaRPr lang="en-US" altLang="zh-CN" sz="4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362106" y="1908220"/>
            <a:ext cx="5466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第四章 光现象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40" y="2682338"/>
            <a:ext cx="3869690" cy="22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78975" y="1545688"/>
            <a:ext cx="823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例</a:t>
            </a:r>
            <a:r>
              <a:rPr lang="en-US" altLang="zh-CN" sz="3600" dirty="0"/>
              <a:t>1  </a:t>
            </a:r>
            <a:r>
              <a:rPr lang="zh-CN" altLang="en-US" sz="3600" dirty="0"/>
              <a:t>画出下列入射光线的反射光线。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739" y="2880994"/>
            <a:ext cx="351409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Box 22"/>
          <p:cNvSpPr txBox="1"/>
          <p:nvPr/>
        </p:nvSpPr>
        <p:spPr>
          <a:xfrm>
            <a:off x="962758" y="1574430"/>
            <a:ext cx="10663555" cy="258532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88900" indent="-88900">
              <a:lnSpc>
                <a:spcPct val="150000"/>
              </a:lnSpc>
              <a:buSzTx/>
            </a:pPr>
            <a:r>
              <a:rPr lang="en-US" altLang="zh-CN" sz="3600" dirty="0"/>
              <a:t> </a:t>
            </a:r>
            <a:r>
              <a:rPr lang="zh-CN" altLang="en-US" sz="3600" dirty="0"/>
              <a:t>例</a:t>
            </a:r>
            <a:r>
              <a:rPr lang="en-US" altLang="zh-CN" sz="3600" dirty="0"/>
              <a:t>2  </a:t>
            </a:r>
            <a:r>
              <a:rPr lang="zh-CN" altLang="en-US" sz="3600" dirty="0"/>
              <a:t>若反射光线与入射光线的夹角为</a:t>
            </a:r>
            <a:r>
              <a:rPr lang="en-US" altLang="zh-CN" sz="3600" dirty="0"/>
              <a:t>80°</a:t>
            </a:r>
            <a:r>
              <a:rPr lang="zh-CN" altLang="en-US" sz="3600" dirty="0"/>
              <a:t>，则入射光线与镜面的夹角是</a:t>
            </a:r>
            <a:r>
              <a:rPr lang="en-US" altLang="zh-CN" sz="3600" dirty="0"/>
              <a:t>(</a:t>
            </a:r>
            <a:r>
              <a:rPr lang="zh-CN" altLang="en-US" sz="3600" dirty="0"/>
              <a:t>　　</a:t>
            </a:r>
            <a:r>
              <a:rPr lang="en-US" altLang="zh-CN" sz="3600" dirty="0"/>
              <a:t>)</a:t>
            </a:r>
          </a:p>
          <a:p>
            <a:pPr marL="88900" indent="-88900">
              <a:lnSpc>
                <a:spcPct val="150000"/>
              </a:lnSpc>
              <a:buSzTx/>
            </a:pPr>
            <a:r>
              <a:rPr lang="en-US" altLang="zh-CN" sz="3600" dirty="0"/>
              <a:t>      A</a:t>
            </a:r>
            <a:r>
              <a:rPr lang="zh-CN" altLang="en-US" sz="3600" dirty="0"/>
              <a:t>．</a:t>
            </a:r>
            <a:r>
              <a:rPr lang="en-US" altLang="zh-CN" sz="3600" dirty="0"/>
              <a:t>40°        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B</a:t>
            </a:r>
            <a:r>
              <a:rPr lang="zh-CN" altLang="en-US" sz="3600" dirty="0"/>
              <a:t>．</a:t>
            </a:r>
            <a:r>
              <a:rPr lang="en-US" altLang="zh-CN" sz="3600" dirty="0"/>
              <a:t>50°          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C</a:t>
            </a:r>
            <a:r>
              <a:rPr lang="zh-CN" altLang="en-US" sz="3600" dirty="0"/>
              <a:t>．</a:t>
            </a:r>
            <a:r>
              <a:rPr lang="en-US" altLang="zh-CN" sz="3600" dirty="0"/>
              <a:t>80°    </a:t>
            </a:r>
            <a:r>
              <a:rPr lang="en-US" altLang="zh-CN" sz="3600" dirty="0" smtClean="0"/>
              <a:t>D</a:t>
            </a:r>
            <a:r>
              <a:rPr lang="zh-CN" altLang="en-US" sz="3600" dirty="0"/>
              <a:t>．</a:t>
            </a:r>
            <a:r>
              <a:rPr lang="en-US" altLang="zh-CN" sz="3600" dirty="0"/>
              <a:t>100°</a:t>
            </a:r>
          </a:p>
        </p:txBody>
      </p:sp>
      <p:sp>
        <p:nvSpPr>
          <p:cNvPr id="22" name="矩形 21"/>
          <p:cNvSpPr/>
          <p:nvPr/>
        </p:nvSpPr>
        <p:spPr>
          <a:xfrm>
            <a:off x="5644662" y="2638083"/>
            <a:ext cx="49244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@@@9cd54136-345b-4b9c-b186-543c54c2939d"/>
          <p:cNvPicPr>
            <a:picLocks noChangeAspect="1"/>
          </p:cNvPicPr>
          <p:nvPr/>
        </p:nvPicPr>
        <p:blipFill>
          <a:blip r:embed="rId2"/>
          <a:srcRect r="49954" b="15588"/>
          <a:stretch>
            <a:fillRect/>
          </a:stretch>
        </p:blipFill>
        <p:spPr>
          <a:xfrm>
            <a:off x="4086225" y="1864360"/>
            <a:ext cx="3454400" cy="241617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430487" y="4741008"/>
            <a:ext cx="70802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在反射现象中，光路可逆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10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0050" y="1802424"/>
            <a:ext cx="9698404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 fontAlgn="auto">
              <a:lnSpc>
                <a:spcPct val="150000"/>
              </a:lnSpc>
            </a:pPr>
            <a:r>
              <a:rPr lang="zh-CN" sz="3600" dirty="0">
                <a:ea typeface="宋体" panose="02010600030101010101" pitchFamily="2" charset="-122"/>
              </a:rPr>
              <a:t>例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600" dirty="0">
                <a:ea typeface="宋体" panose="02010600030101010101" pitchFamily="2" charset="-122"/>
              </a:rPr>
              <a:t>  </a:t>
            </a:r>
            <a:r>
              <a:rPr lang="zh-CN" sz="3600" dirty="0">
                <a:ea typeface="宋体" panose="02010600030101010101" pitchFamily="2" charset="-122"/>
              </a:rPr>
              <a:t>如果你从一面镜子中看到了另一位同学的眼睛，这位同学能否看到你？为什么？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98750" y="4078556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能。因为光路可逆。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\Users\Administrator\Desktop\物理八上R脚本\第四章  光现象\第2节  光的反射\图片\07504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87" y="1770086"/>
            <a:ext cx="3488236" cy="23248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 descr="C:\Users\Administrator\Desktop\物理八上R脚本\第四章  光现象\第2节  光的反射\图片\07504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749" y="1770087"/>
            <a:ext cx="3778408" cy="23248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550404" y="419759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镜面反射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67187" y="409491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漫反射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01887" y="5108332"/>
            <a:ext cx="917037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漫反射和镜面反射都遵守光的反射规律。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0" grpId="1"/>
      <p:bldP spid="10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2P16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4405" y="1294015"/>
            <a:ext cx="7842849" cy="5058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Box 3"/>
          <p:cNvSpPr txBox="1"/>
          <p:nvPr/>
        </p:nvSpPr>
        <p:spPr>
          <a:xfrm>
            <a:off x="1075885" y="1368474"/>
            <a:ext cx="10119995" cy="483709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 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晚上，在桌面上铺一张白纸，把一小块平面镜放在纸上，让手电筒的光正对着平面镜照射，如图所示，则从侧面看去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．镜子比较亮，它发生了镜面反射</a:t>
            </a:r>
          </a:p>
          <a:p>
            <a:pPr>
              <a:lnSpc>
                <a:spcPct val="14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．镜子比较暗，它发生了镜面反射</a:t>
            </a:r>
          </a:p>
          <a:p>
            <a:pPr>
              <a:lnSpc>
                <a:spcPct val="14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．白纸比较亮，它发生了镜面反射</a:t>
            </a:r>
          </a:p>
          <a:p>
            <a:pPr>
              <a:lnSpc>
                <a:spcPct val="14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．白纸比较暗，它发生了漫反射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8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13" y="3287713"/>
            <a:ext cx="193675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矩形 30"/>
          <p:cNvSpPr/>
          <p:nvPr/>
        </p:nvSpPr>
        <p:spPr>
          <a:xfrm>
            <a:off x="3543006" y="2853054"/>
            <a:ext cx="576263" cy="64633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3600" baseline="30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5" y="1366520"/>
            <a:ext cx="9763125" cy="521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28" y="1413755"/>
            <a:ext cx="10897480" cy="4813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400" b="1" dirty="0">
                <a:latin typeface="+mn-ea"/>
              </a:rPr>
              <a:t>1. </a:t>
            </a:r>
            <a:r>
              <a:rPr lang="zh-CN" altLang="en-US" sz="3400" b="1" dirty="0">
                <a:solidFill>
                  <a:srgbClr val="0000FF"/>
                </a:solidFill>
                <a:latin typeface="+mn-ea"/>
              </a:rPr>
              <a:t>光的反射定律</a:t>
            </a:r>
            <a:r>
              <a:rPr lang="zh-CN" altLang="en-US" sz="3400" b="1" dirty="0">
                <a:latin typeface="+mn-ea"/>
              </a:rPr>
              <a:t>：在反射现象中，反射光线、入射</a:t>
            </a:r>
            <a:r>
              <a:rPr lang="zh-CN" altLang="en-US" sz="3400" b="1" dirty="0" smtClean="0">
                <a:latin typeface="+mn-ea"/>
              </a:rPr>
              <a:t>光线</a:t>
            </a:r>
            <a:r>
              <a:rPr lang="zh-CN" altLang="en-US" sz="3400" b="1" dirty="0">
                <a:latin typeface="+mn-ea"/>
              </a:rPr>
              <a:t>和法线都在同一平面内；反射光线、入射光线</a:t>
            </a:r>
            <a:r>
              <a:rPr lang="zh-CN" altLang="en-US" sz="3400" b="1" dirty="0" smtClean="0">
                <a:latin typeface="+mn-ea"/>
              </a:rPr>
              <a:t>分别</a:t>
            </a:r>
            <a:r>
              <a:rPr lang="zh-CN" altLang="en-US" sz="3400" b="1" dirty="0">
                <a:latin typeface="+mn-ea"/>
              </a:rPr>
              <a:t>位于法线的两侧；反射角等于入射角。</a:t>
            </a:r>
          </a:p>
          <a:p>
            <a:pPr algn="just">
              <a:lnSpc>
                <a:spcPct val="150000"/>
              </a:lnSpc>
            </a:pPr>
            <a:r>
              <a:rPr lang="en-US" altLang="zh-CN" sz="3400" b="1" dirty="0">
                <a:latin typeface="+mn-ea"/>
              </a:rPr>
              <a:t>2. </a:t>
            </a:r>
            <a:r>
              <a:rPr lang="zh-CN" altLang="en-US" sz="3400" b="1" dirty="0">
                <a:latin typeface="+mn-ea"/>
              </a:rPr>
              <a:t>在反射现象中，光路可逆。</a:t>
            </a:r>
          </a:p>
          <a:p>
            <a:pPr algn="just">
              <a:lnSpc>
                <a:spcPct val="150000"/>
              </a:lnSpc>
            </a:pPr>
            <a:r>
              <a:rPr lang="en-US" altLang="zh-CN" sz="3400" b="1" dirty="0">
                <a:latin typeface="+mn-ea"/>
              </a:rPr>
              <a:t>3. </a:t>
            </a:r>
            <a:r>
              <a:rPr lang="zh-CN" altLang="en-US" sz="3400" b="1" dirty="0">
                <a:latin typeface="+mn-ea"/>
              </a:rPr>
              <a:t>反射现象分镜面反射和漫反射。镜面反射和漫反射都遵循光的反射定律。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3983766" y="2487583"/>
            <a:ext cx="5717804" cy="7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300" dirty="0">
                <a:latin typeface="+mj-ea"/>
                <a:ea typeface="+mj-ea"/>
              </a:rPr>
              <a:t>根据课堂安排适量练习</a:t>
            </a:r>
          </a:p>
        </p:txBody>
      </p:sp>
    </p:spTree>
    <p:extLst>
      <p:ext uri="{BB962C8B-B14F-4D97-AF65-F5344CB8AC3E}">
        <p14:creationId xmlns:p14="http://schemas.microsoft.com/office/powerpoint/2010/main" val="15337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3279169" y="1776778"/>
            <a:ext cx="5941077" cy="695488"/>
            <a:chOff x="-13276" y="856190"/>
            <a:chExt cx="5941077" cy="695488"/>
          </a:xfrm>
        </p:grpSpPr>
        <p:sp>
          <p:nvSpPr>
            <p:cNvPr id="52" name="Title 1"/>
            <p:cNvSpPr txBox="1"/>
            <p:nvPr>
              <p:custDataLst>
                <p:tags r:id="rId9"/>
              </p:custDataLst>
            </p:nvPr>
          </p:nvSpPr>
          <p:spPr>
            <a:xfrm>
              <a:off x="8327" y="856190"/>
              <a:ext cx="5919474" cy="67823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389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第</a:t>
              </a:r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320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节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r>
                <a:rPr lang="zh-CN" altLang="en-US" sz="320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光的反射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学习内容导览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6" name="Straight Connector 9"/>
            <p:cNvCxnSpPr/>
            <p:nvPr>
              <p:custDataLst>
                <p:tags r:id="rId10"/>
              </p:custDataLst>
            </p:nvPr>
          </p:nvCxnSpPr>
          <p:spPr>
            <a:xfrm>
              <a:off x="-13276" y="1551678"/>
              <a:ext cx="5940000" cy="0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>
            <a:off x="4043200" y="4149220"/>
            <a:ext cx="4572000" cy="0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60" name="Oval 120"/>
          <p:cNvSpPr/>
          <p:nvPr>
            <p:custDataLst>
              <p:tags r:id="rId3"/>
            </p:custDataLst>
          </p:nvPr>
        </p:nvSpPr>
        <p:spPr>
          <a:xfrm>
            <a:off x="3143200" y="3249220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Oval 121"/>
          <p:cNvSpPr/>
          <p:nvPr>
            <p:custDataLst>
              <p:tags r:id="rId4"/>
            </p:custDataLst>
          </p:nvPr>
        </p:nvSpPr>
        <p:spPr>
          <a:xfrm>
            <a:off x="5700897" y="3249220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Oval 122"/>
          <p:cNvSpPr/>
          <p:nvPr>
            <p:custDataLst>
              <p:tags r:id="rId5"/>
            </p:custDataLst>
          </p:nvPr>
        </p:nvSpPr>
        <p:spPr>
          <a:xfrm>
            <a:off x="7763438" y="3196865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 Placeholder 45"/>
          <p:cNvSpPr txBox="1"/>
          <p:nvPr>
            <p:custDataLst>
              <p:tags r:id="rId6"/>
            </p:custDataLst>
          </p:nvPr>
        </p:nvSpPr>
        <p:spPr>
          <a:xfrm>
            <a:off x="3203585" y="3895443"/>
            <a:ext cx="1983042" cy="7130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kumimoji="0" lang="zh-CN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光的</a:t>
            </a:r>
          </a:p>
          <a:p>
            <a:pPr marL="0" marR="0" lvl="0" indent="0" algn="l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反射定律</a:t>
            </a:r>
            <a:endParaRPr kumimoji="0" lang="zh-CN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Text Placeholder 45"/>
          <p:cNvSpPr txBox="1"/>
          <p:nvPr>
            <p:custDataLst>
              <p:tags r:id="rId7"/>
            </p:custDataLst>
          </p:nvPr>
        </p:nvSpPr>
        <p:spPr>
          <a:xfrm>
            <a:off x="5831721" y="3634533"/>
            <a:ext cx="1538352" cy="1029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光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路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可逆性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Text Placeholder 45"/>
          <p:cNvSpPr txBox="1"/>
          <p:nvPr>
            <p:custDataLst>
              <p:tags r:id="rId8"/>
            </p:custDataLst>
          </p:nvPr>
        </p:nvSpPr>
        <p:spPr>
          <a:xfrm>
            <a:off x="7755644" y="3898755"/>
            <a:ext cx="1807794" cy="8107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镜面反射和漫反射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0983" y="2633619"/>
            <a:ext cx="7831456" cy="12481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zh-CN" altLang="en-US" sz="3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</a:t>
            </a:r>
            <a:r>
              <a:rPr lang="zh-CN" altLang="en-US" sz="3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练习题</a:t>
            </a:r>
            <a:endParaRPr lang="en-US" altLang="zh-CN" sz="37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89133" y="1879112"/>
            <a:ext cx="10476865" cy="273621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285750" lvl="0" indent="-28575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lvl="1" indent="-238125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233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lvl="2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lvl="3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lvl="5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lvl="6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lvl="7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lvl="8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200" dirty="0" smtClean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3200" dirty="0" smtClean="0">
                <a:latin typeface="+mn-ea"/>
              </a:rPr>
              <a:t>知道光的反射现象。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sym typeface="+mn-ea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sym typeface="+mn-ea"/>
              </a:rPr>
              <a:t>重点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sym typeface="+mn-ea"/>
              </a:rPr>
              <a:t>)</a:t>
            </a:r>
            <a:endParaRPr lang="zh-CN" altLang="en-US" sz="3200" dirty="0" smtClean="0">
              <a:latin typeface="+mn-ea"/>
            </a:endParaRPr>
          </a:p>
          <a:p>
            <a:pPr mar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200" dirty="0" smtClean="0">
                <a:latin typeface="+mn-ea"/>
              </a:rPr>
              <a:t>2.理解光的反射定律，能利用光的反射定律解决一些简单问题。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sym typeface="+mn-ea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sym typeface="+mn-ea"/>
              </a:rPr>
              <a:t>难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sym typeface="+mn-ea"/>
              </a:rPr>
              <a:t>点)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  <a:p>
            <a:pPr mar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200" dirty="0" smtClean="0">
                <a:latin typeface="+mn-ea"/>
              </a:rPr>
              <a:t>3.知道镜面反射和漫反射都遵循光的反射定律。</a:t>
            </a:r>
            <a:endParaRPr lang="zh-CN" altLang="en-US" sz="3200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3"/>
          <a:srcRect b="15685"/>
          <a:stretch>
            <a:fillRect/>
          </a:stretch>
        </p:blipFill>
        <p:spPr>
          <a:xfrm>
            <a:off x="878205" y="2183130"/>
            <a:ext cx="4718050" cy="2491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6663055" y="2189480"/>
            <a:ext cx="4277360" cy="2479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08" y="1599712"/>
            <a:ext cx="2499402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1.</a:t>
            </a: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基本概念</a:t>
            </a:r>
          </a:p>
        </p:txBody>
      </p:sp>
      <p:pic>
        <p:nvPicPr>
          <p:cNvPr id="21" name="Picture 3" descr="T4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45" y="1631103"/>
            <a:ext cx="5466715" cy="2736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405245" y="3362960"/>
            <a:ext cx="1147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03915" y="3362960"/>
            <a:ext cx="568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5525" y="2591879"/>
            <a:ext cx="6955509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3200" b="1" dirty="0">
                <a:solidFill>
                  <a:srgbClr val="FF0000"/>
                </a:solidFill>
                <a:ea typeface="宋体" panose="02010600030101010101" pitchFamily="2" charset="-122"/>
              </a:rPr>
              <a:t>①一点——入射点：</a:t>
            </a:r>
            <a:r>
              <a:rPr lang="zh-CN" sz="3200" b="1" i="1" dirty="0">
                <a:solidFill>
                  <a:srgbClr val="FF0000"/>
                </a:solidFill>
                <a:ea typeface="宋体" panose="02010600030101010101" pitchFamily="2" charset="-122"/>
              </a:rPr>
              <a:t>O</a:t>
            </a:r>
            <a:endParaRPr lang="zh-CN" altLang="en-US" sz="32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5525" y="3501199"/>
            <a:ext cx="632112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②一面——反射面:</a:t>
            </a:r>
            <a:r>
              <a:rPr 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MM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'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4899" y="4360994"/>
            <a:ext cx="98990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③三线——法线:</a:t>
            </a:r>
            <a:r>
              <a:rPr lang="zh-CN" sz="3200" b="1" i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ON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；入射光线:</a:t>
            </a:r>
            <a:r>
              <a:rPr lang="zh-CN" sz="3200" b="1" i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AO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；反射光线:</a:t>
            </a:r>
            <a:r>
              <a:rPr lang="zh-CN" sz="3200" b="1" i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OB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25524" y="5271579"/>
            <a:ext cx="866055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④两角：入射角</a:t>
            </a:r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∠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i；反射角</a:t>
            </a:r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∠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45675" y="1266091"/>
            <a:ext cx="10463456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SzTx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法线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：经过入射点垂直于反射面的直线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ON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SzTx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入射角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：入射光线与法线的夹角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(∠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AON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，即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；</a:t>
            </a:r>
          </a:p>
          <a:p>
            <a:pPr>
              <a:lnSpc>
                <a:spcPct val="150000"/>
              </a:lnSpc>
              <a:buSzTx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反射角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：反射光线与法线的夹角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(∠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NOB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，即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" name="Picture 3" descr="T42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45940" y="3655060"/>
            <a:ext cx="6154420" cy="3079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388110" y="1596390"/>
            <a:ext cx="4237057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6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/>
              <a:t>2.</a:t>
            </a:r>
            <a:r>
              <a:rPr lang="zh-CN" dirty="0"/>
              <a:t>探究光的反射定律</a:t>
            </a:r>
            <a:endParaRPr lang="zh-CN" altLang="en-US" dirty="0"/>
          </a:p>
        </p:txBody>
      </p:sp>
      <p:pic>
        <p:nvPicPr>
          <p:cNvPr id="100003" name="图片 100003" descr="@@@9cd54136-345b-4b9c-b186-543c54c2939d"/>
          <p:cNvPicPr>
            <a:picLocks noChangeAspect="1"/>
          </p:cNvPicPr>
          <p:nvPr/>
        </p:nvPicPr>
        <p:blipFill>
          <a:blip r:embed="rId3"/>
          <a:srcRect r="50129"/>
          <a:stretch>
            <a:fillRect/>
          </a:stretch>
        </p:blipFill>
        <p:spPr>
          <a:xfrm>
            <a:off x="1661795" y="2668270"/>
            <a:ext cx="4283075" cy="355981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306185" y="3374390"/>
          <a:ext cx="5039995" cy="2146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370"/>
                <a:gridCol w="1845310"/>
                <a:gridCol w="1631315"/>
              </a:tblGrid>
              <a:tr h="5657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3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∠</a:t>
                      </a:r>
                      <a:r>
                        <a:rPr lang="en-US" sz="3200" b="0" i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endParaRPr lang="en-US" altLang="en-US" sz="3200" b="0" i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∠</a:t>
                      </a:r>
                      <a:r>
                        <a:rPr lang="en-US" sz="3200" b="0" i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</a:t>
                      </a:r>
                      <a:endParaRPr lang="en-US" altLang="en-US" sz="3200" b="0" i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第一次</a:t>
                      </a:r>
                      <a:endParaRPr lang="en-US" altLang="en-US" sz="3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第二次</a:t>
                      </a:r>
                      <a:endParaRPr lang="en-US" altLang="en-US" sz="3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第三次</a:t>
                      </a:r>
                      <a:endParaRPr lang="en-US" altLang="en-US" sz="3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3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3" name="图片 100003" descr="@@@9cd54136-345b-4b9c-b186-543c54c2939d"/>
          <p:cNvPicPr>
            <a:picLocks noChangeAspect="1"/>
          </p:cNvPicPr>
          <p:nvPr/>
        </p:nvPicPr>
        <p:blipFill>
          <a:blip r:embed="rId2"/>
          <a:srcRect l="50183"/>
          <a:stretch>
            <a:fillRect/>
          </a:stretch>
        </p:blipFill>
        <p:spPr>
          <a:xfrm>
            <a:off x="3472815" y="1934845"/>
            <a:ext cx="4691380" cy="390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78169" y="2311742"/>
            <a:ext cx="9984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0">
                <a:solidFill>
                  <a:srgbClr val="000000"/>
                </a:solidFill>
                <a:ea typeface="宋体" panose="02010600030101010101" pitchFamily="2" charset="-122"/>
              </a:rPr>
              <a:t>①反射光线与入射光线、法线在同一平面内。</a:t>
            </a:r>
            <a:endParaRPr lang="zh-CN" altLang="en-US" sz="36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8169" y="1359877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光的反射定律：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6026" y="3456647"/>
            <a:ext cx="96608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0" dirty="0">
                <a:solidFill>
                  <a:srgbClr val="000000"/>
                </a:solidFill>
                <a:ea typeface="宋体" panose="02010600030101010101" pitchFamily="2" charset="-122"/>
              </a:rPr>
              <a:t> ②反射光线和入射光线分居法线的两侧。</a:t>
            </a:r>
            <a:endParaRPr lang="zh-CN" altLang="en-US" sz="3600" b="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8169" y="4664417"/>
            <a:ext cx="9984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0">
                <a:solidFill>
                  <a:srgbClr val="000000"/>
                </a:solidFill>
                <a:ea typeface="宋体" panose="02010600030101010101" pitchFamily="2" charset="-122"/>
              </a:rPr>
              <a:t>③反射角等于入射角。</a:t>
            </a:r>
            <a:endParaRPr lang="zh-CN" altLang="en-US" sz="36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04667" y="556006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36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两线分居，两角相等</a:t>
            </a:r>
          </a:p>
        </p:txBody>
      </p:sp>
      <p:sp>
        <p:nvSpPr>
          <p:cNvPr id="6" name="矩形 5"/>
          <p:cNvSpPr/>
          <p:nvPr/>
        </p:nvSpPr>
        <p:spPr>
          <a:xfrm>
            <a:off x="1692519" y="4664417"/>
            <a:ext cx="38576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87.499212598425,&quot;width&quot;:617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008023d-099e-48d5-a8c0-b1a51fe44cf7}"/>
  <p:tag name="TABLE_ENDDRAG_ORIGIN_RECT" val="396*166"/>
  <p:tag name="TABLE_ENDDRAG_RECT" val="509*230*396*1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444</Words>
  <PresentationFormat>自定义</PresentationFormat>
  <Paragraphs>59</Paragraphs>
  <Slides>20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2019-06-19T02:08:00Z</dcterms:created>
  <dcterms:modified xsi:type="dcterms:W3CDTF">2024-07-18T06:23:14Z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AFCF59615DB442FB8FDF0C9E9E73C57C</vt:lpwstr>
  </property>
</Properties>
</file>