
<file path=[Content_Types].xml><?xml version="1.0" encoding="utf-8"?>
<Types xmlns="http://schemas.openxmlformats.org/package/2006/content-types">
  <Default Extension="emf" ContentType="image/x-em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706" userDrawn="1">
          <p15:clr>
            <a:srgbClr val="A4A3A4"/>
          </p15:clr>
        </p15:guide>
        <p15:guide id="4" userDrawn="1">
          <p15:clr>
            <a:srgbClr val="A4A3A4"/>
          </p15:clr>
        </p15:guide>
        <p15:guide id="5" orient="horz" pos="4292" userDrawn="1">
          <p15:clr>
            <a:srgbClr val="A4A3A4"/>
          </p15:clr>
        </p15:guide>
        <p15:guide id="6" orient="horz" pos="4065" userDrawn="1">
          <p15:clr>
            <a:srgbClr val="A4A3A4"/>
          </p15:clr>
        </p15:guide>
        <p15:guide id="7" orient="horz" pos="2115" userDrawn="1">
          <p15:clr>
            <a:srgbClr val="A4A3A4"/>
          </p15:clr>
        </p15:guide>
        <p15:guide id="8" pos="7469" userDrawn="1">
          <p15:clr>
            <a:srgbClr val="A4A3A4"/>
          </p15:clr>
        </p15:guide>
        <p15:guide id="9" pos="1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AEBA"/>
    <a:srgbClr val="F7D2B9"/>
    <a:srgbClr val="A7B3BF"/>
    <a:srgbClr val="7D96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787" y="62"/>
      </p:cViewPr>
      <p:guideLst>
        <p:guide orient="horz" pos="278"/>
        <p:guide pos="3840"/>
        <p:guide orient="horz" pos="1706"/>
        <p:guide/>
        <p:guide orient="horz" pos="4292"/>
        <p:guide orient="horz" pos="4065"/>
        <p:guide orient="horz" pos="2115"/>
        <p:guide pos="7469"/>
        <p:guide pos="1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A2D013-02B1-3A69-FC66-2BF287F84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67E6A14-D57A-73E3-6D44-A9F00E8DB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74D213-06C1-AC99-B8D3-E803CACBD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3285E0-5EB3-0155-C233-A0389C352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C42773-2D0D-081C-CF5D-004DCBB3D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3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0F615B-3028-FD79-73C3-91D93E0F1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63F9CF-A947-6F74-0CC2-D6DB7D13B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CF6650-C892-1F73-6629-996082D1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9BDF4E-4D21-FF89-F6E0-38C61BB8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9A7F10-F24A-FF37-D8B8-4EEA8CC4B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860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6AE6C6-CF46-B7A0-5748-8BA532F30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75FE929-061D-EF53-97B6-822D45625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E48D16-B381-1FA1-416B-A5FF5B4F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C79568-C6D6-169F-61B6-AF7D7F9E9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2CCEBF-3308-76F1-D789-342CA55E5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555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0CC460-7483-BB61-3726-3C302DEB0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F0991E-B943-1CC7-2C94-CB2B3B2C2D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2EA889-4EA6-0522-ADCA-60F5770133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779B20-D59D-1503-C802-477BEE227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1CAC491-AB57-103A-C075-AAE0FB56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44361B0-599E-6D22-DB20-8C154E02A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377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458803-86F9-D018-89E9-54508BD6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410A34-67A6-61B8-ECA4-91E0D85F4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FB132F8-6825-EC4E-D1B8-1836641B1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61DAEF2-D18C-B7D8-CA1F-63A308E8CC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5F8BD4E-DFE1-CE19-4E32-59D99EB00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65272DC-045B-08C4-B1C6-3A0D2BF7D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8C1B913-0054-4E71-7FB6-3EED0D3FF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2A9415D-C3FE-222D-A6DC-B930F65AD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278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1A1796-1BBE-19D5-9D65-1C27CCF16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12F9378-348F-282E-EBF7-6C8080401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A5C0E4E-27E3-187E-3FF2-7ABBCC4B8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F256B0F-E362-6B06-63F4-149FD9F5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611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192D81F-9796-9685-9964-C5804850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52F9D92-668C-8E03-55F6-C56A9FC99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5476BB-8F43-2B9C-DE75-32351577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466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B5DBE-8E7B-9237-9340-B3EE616AC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DFAC0C-3075-09C4-805F-433E4D3DE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5AFF64E-A213-455B-0B8A-BE224BFFC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E81B34-FB83-299A-FF63-1D60BB300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1611FF-FE5D-E2D2-5B14-8DB24D061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D98311-0CCF-8D43-16C4-FBE3CF4E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455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3E65D2-37D8-30F8-EEFF-C44FCC79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5317DD9-4968-3212-2502-EEA2953D90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B82636A-FB33-A3DC-3B6A-31EDCFAD8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D1FFFA-D87D-B07A-9484-2691888C1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0F6162-0491-3F46-12B9-C3B4D83A7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ED5ED9-36FB-4B67-2DB7-56DD714D4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2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43846E-70C6-20D1-6808-1D2FB7D23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4C93335-D6CB-4488-CEB1-D255CBA8A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C08064-B643-D510-2C60-7A9DDF18B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2FFAAC-87FC-7582-0DFE-CC055043A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45B6DA-79D5-FD70-5778-2CA684555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239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41456FD-FCD6-AFF3-12A8-97AD92FDF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143184A-2919-2FCD-366A-0B56C42EE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D3702D-0199-707C-6A78-B4AA95572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1A5F19-A8D4-0796-6A49-3A4614FED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17FC5B-D127-E1B0-B410-ACAF355F5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544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803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42BF749-CBB6-35C9-F99E-DBC00C885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E647F8-C752-9695-052E-D5D5E7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924434-CF31-4AB8-8B49-89E2F3E8C7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74B212-602F-1122-216C-18BB60E5B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754AE7-3226-33A0-2AD9-57E43684C4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00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image" Target="../media/image1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image" Target="../media/image2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tags" Target="../tags/tag29.xml"/><Relationship Id="rId18" Type="http://schemas.openxmlformats.org/officeDocument/2006/relationships/tags" Target="../tags/tag34.xml"/><Relationship Id="rId26" Type="http://schemas.openxmlformats.org/officeDocument/2006/relationships/image" Target="../media/image5.jpeg"/><Relationship Id="rId3" Type="http://schemas.openxmlformats.org/officeDocument/2006/relationships/tags" Target="../tags/tag19.xml"/><Relationship Id="rId21" Type="http://schemas.openxmlformats.org/officeDocument/2006/relationships/slideLayout" Target="../slideLayouts/slideLayout12.xml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17" Type="http://schemas.openxmlformats.org/officeDocument/2006/relationships/tags" Target="../tags/tag33.xml"/><Relationship Id="rId25" Type="http://schemas.openxmlformats.org/officeDocument/2006/relationships/image" Target="../media/image4.png"/><Relationship Id="rId2" Type="http://schemas.openxmlformats.org/officeDocument/2006/relationships/tags" Target="../tags/tag18.xml"/><Relationship Id="rId16" Type="http://schemas.openxmlformats.org/officeDocument/2006/relationships/tags" Target="../tags/tag32.xml"/><Relationship Id="rId20" Type="http://schemas.openxmlformats.org/officeDocument/2006/relationships/tags" Target="../tags/tag36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24" Type="http://schemas.openxmlformats.org/officeDocument/2006/relationships/image" Target="../media/image3.png"/><Relationship Id="rId5" Type="http://schemas.openxmlformats.org/officeDocument/2006/relationships/tags" Target="../tags/tag21.xml"/><Relationship Id="rId15" Type="http://schemas.openxmlformats.org/officeDocument/2006/relationships/tags" Target="../tags/tag31.xml"/><Relationship Id="rId23" Type="http://schemas.openxmlformats.org/officeDocument/2006/relationships/image" Target="../media/image2.png"/><Relationship Id="rId28" Type="http://schemas.openxmlformats.org/officeDocument/2006/relationships/image" Target="../media/image7.jpeg"/><Relationship Id="rId10" Type="http://schemas.openxmlformats.org/officeDocument/2006/relationships/tags" Target="../tags/tag26.xml"/><Relationship Id="rId19" Type="http://schemas.openxmlformats.org/officeDocument/2006/relationships/tags" Target="../tags/tag35.xml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tags" Target="../tags/tag30.xml"/><Relationship Id="rId22" Type="http://schemas.openxmlformats.org/officeDocument/2006/relationships/image" Target="../media/image1.png"/><Relationship Id="rId27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2.png"/><Relationship Id="rId18" Type="http://schemas.openxmlformats.org/officeDocument/2006/relationships/image" Target="../media/image7.jpe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tags" Target="../tags/tag38.xml"/><Relationship Id="rId16" Type="http://schemas.openxmlformats.org/officeDocument/2006/relationships/image" Target="../media/image5.jpeg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slideLayout" Target="../slideLayouts/slideLayout12.xml"/><Relationship Id="rId5" Type="http://schemas.openxmlformats.org/officeDocument/2006/relationships/tags" Target="../tags/tag41.xml"/><Relationship Id="rId15" Type="http://schemas.openxmlformats.org/officeDocument/2006/relationships/image" Target="../media/image4.png"/><Relationship Id="rId10" Type="http://schemas.openxmlformats.org/officeDocument/2006/relationships/tags" Target="../tags/tag46.xml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9.png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12" Type="http://schemas.microsoft.com/office/2007/relationships/hdphoto" Target="../media/hdphoto1.wdp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image" Target="../media/image8.png"/><Relationship Id="rId5" Type="http://schemas.openxmlformats.org/officeDocument/2006/relationships/tags" Target="../tags/tag51.xml"/><Relationship Id="rId15" Type="http://schemas.microsoft.com/office/2007/relationships/hdphoto" Target="../media/hdphoto2.wdp"/><Relationship Id="rId10" Type="http://schemas.openxmlformats.org/officeDocument/2006/relationships/image" Target="../media/image2.png"/><Relationship Id="rId4" Type="http://schemas.openxmlformats.org/officeDocument/2006/relationships/tags" Target="../tags/tag50.xml"/><Relationship Id="rId9" Type="http://schemas.openxmlformats.org/officeDocument/2006/relationships/image" Target="../media/image1.png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image" Target="../media/image8.png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image" Target="../media/image2.png"/><Relationship Id="rId17" Type="http://schemas.microsoft.com/office/2007/relationships/hdphoto" Target="../media/hdphoto2.wdp"/><Relationship Id="rId2" Type="http://schemas.openxmlformats.org/officeDocument/2006/relationships/tags" Target="../tags/tag55.xml"/><Relationship Id="rId16" Type="http://schemas.openxmlformats.org/officeDocument/2006/relationships/image" Target="../media/image10.png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image" Target="../media/image1.png"/><Relationship Id="rId5" Type="http://schemas.openxmlformats.org/officeDocument/2006/relationships/tags" Target="../tags/tag58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image" Target="../media/image1.png"/><Relationship Id="rId18" Type="http://schemas.openxmlformats.org/officeDocument/2006/relationships/image" Target="../media/image10.png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9.png"/><Relationship Id="rId2" Type="http://schemas.openxmlformats.org/officeDocument/2006/relationships/tags" Target="../tags/tag64.xml"/><Relationship Id="rId16" Type="http://schemas.microsoft.com/office/2007/relationships/hdphoto" Target="../media/hdphoto1.wdp"/><Relationship Id="rId20" Type="http://schemas.openxmlformats.org/officeDocument/2006/relationships/image" Target="../media/image11.png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tags" Target="../tags/tag73.xml"/><Relationship Id="rId5" Type="http://schemas.openxmlformats.org/officeDocument/2006/relationships/tags" Target="../tags/tag67.xml"/><Relationship Id="rId15" Type="http://schemas.openxmlformats.org/officeDocument/2006/relationships/image" Target="../media/image8.png"/><Relationship Id="rId10" Type="http://schemas.openxmlformats.org/officeDocument/2006/relationships/tags" Target="../tags/tag72.xml"/><Relationship Id="rId19" Type="http://schemas.microsoft.com/office/2007/relationships/hdphoto" Target="../media/hdphoto2.wdp"/><Relationship Id="rId4" Type="http://schemas.openxmlformats.org/officeDocument/2006/relationships/tags" Target="../tags/tag66.xml"/><Relationship Id="rId9" Type="http://schemas.openxmlformats.org/officeDocument/2006/relationships/tags" Target="../tags/tag71.xml"/><Relationship Id="rId1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tags" Target="../tags/tag86.xml"/><Relationship Id="rId18" Type="http://schemas.openxmlformats.org/officeDocument/2006/relationships/tags" Target="../tags/tag91.xml"/><Relationship Id="rId26" Type="http://schemas.openxmlformats.org/officeDocument/2006/relationships/image" Target="../media/image10.png"/><Relationship Id="rId3" Type="http://schemas.openxmlformats.org/officeDocument/2006/relationships/tags" Target="../tags/tag76.xml"/><Relationship Id="rId21" Type="http://schemas.openxmlformats.org/officeDocument/2006/relationships/image" Target="../media/image1.png"/><Relationship Id="rId7" Type="http://schemas.openxmlformats.org/officeDocument/2006/relationships/tags" Target="../tags/tag80.xml"/><Relationship Id="rId12" Type="http://schemas.openxmlformats.org/officeDocument/2006/relationships/tags" Target="../tags/tag85.xml"/><Relationship Id="rId17" Type="http://schemas.openxmlformats.org/officeDocument/2006/relationships/tags" Target="../tags/tag90.xml"/><Relationship Id="rId25" Type="http://schemas.openxmlformats.org/officeDocument/2006/relationships/image" Target="../media/image9.png"/><Relationship Id="rId2" Type="http://schemas.openxmlformats.org/officeDocument/2006/relationships/tags" Target="../tags/tag75.xml"/><Relationship Id="rId16" Type="http://schemas.openxmlformats.org/officeDocument/2006/relationships/tags" Target="../tags/tag89.xml"/><Relationship Id="rId20" Type="http://schemas.openxmlformats.org/officeDocument/2006/relationships/slideLayout" Target="../slideLayouts/slideLayout12.xml"/><Relationship Id="rId29" Type="http://schemas.microsoft.com/office/2007/relationships/hdphoto" Target="../media/hdphoto3.wdp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tags" Target="../tags/tag84.xml"/><Relationship Id="rId24" Type="http://schemas.microsoft.com/office/2007/relationships/hdphoto" Target="../media/hdphoto1.wdp"/><Relationship Id="rId5" Type="http://schemas.openxmlformats.org/officeDocument/2006/relationships/tags" Target="../tags/tag78.xml"/><Relationship Id="rId15" Type="http://schemas.openxmlformats.org/officeDocument/2006/relationships/tags" Target="../tags/tag88.xml"/><Relationship Id="rId23" Type="http://schemas.openxmlformats.org/officeDocument/2006/relationships/image" Target="../media/image8.png"/><Relationship Id="rId28" Type="http://schemas.openxmlformats.org/officeDocument/2006/relationships/image" Target="../media/image12.png"/><Relationship Id="rId10" Type="http://schemas.openxmlformats.org/officeDocument/2006/relationships/tags" Target="../tags/tag83.xml"/><Relationship Id="rId19" Type="http://schemas.openxmlformats.org/officeDocument/2006/relationships/tags" Target="../tags/tag92.xml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4" Type="http://schemas.openxmlformats.org/officeDocument/2006/relationships/tags" Target="../tags/tag87.xml"/><Relationship Id="rId22" Type="http://schemas.openxmlformats.org/officeDocument/2006/relationships/image" Target="../media/image2.png"/><Relationship Id="rId27" Type="http://schemas.microsoft.com/office/2007/relationships/hdphoto" Target="../media/hdphoto2.wdp"/><Relationship Id="rId30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105.xml"/><Relationship Id="rId18" Type="http://schemas.openxmlformats.org/officeDocument/2006/relationships/tags" Target="../tags/tag110.xml"/><Relationship Id="rId26" Type="http://schemas.openxmlformats.org/officeDocument/2006/relationships/image" Target="../media/image8.png"/><Relationship Id="rId3" Type="http://schemas.openxmlformats.org/officeDocument/2006/relationships/tags" Target="../tags/tag95.xml"/><Relationship Id="rId21" Type="http://schemas.openxmlformats.org/officeDocument/2006/relationships/tags" Target="../tags/tag113.xml"/><Relationship Id="rId34" Type="http://schemas.openxmlformats.org/officeDocument/2006/relationships/image" Target="../media/image14.emf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17" Type="http://schemas.openxmlformats.org/officeDocument/2006/relationships/tags" Target="../tags/tag109.xml"/><Relationship Id="rId25" Type="http://schemas.openxmlformats.org/officeDocument/2006/relationships/image" Target="../media/image2.png"/><Relationship Id="rId33" Type="http://schemas.openxmlformats.org/officeDocument/2006/relationships/image" Target="../media/image13.emf"/><Relationship Id="rId2" Type="http://schemas.openxmlformats.org/officeDocument/2006/relationships/tags" Target="../tags/tag94.xml"/><Relationship Id="rId16" Type="http://schemas.openxmlformats.org/officeDocument/2006/relationships/tags" Target="../tags/tag108.xml"/><Relationship Id="rId20" Type="http://schemas.openxmlformats.org/officeDocument/2006/relationships/tags" Target="../tags/tag112.xml"/><Relationship Id="rId29" Type="http://schemas.openxmlformats.org/officeDocument/2006/relationships/image" Target="../media/image10.png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24" Type="http://schemas.openxmlformats.org/officeDocument/2006/relationships/image" Target="../media/image1.png"/><Relationship Id="rId32" Type="http://schemas.microsoft.com/office/2007/relationships/hdphoto" Target="../media/hdphoto3.wdp"/><Relationship Id="rId5" Type="http://schemas.openxmlformats.org/officeDocument/2006/relationships/tags" Target="../tags/tag97.xml"/><Relationship Id="rId15" Type="http://schemas.openxmlformats.org/officeDocument/2006/relationships/tags" Target="../tags/tag107.xml"/><Relationship Id="rId23" Type="http://schemas.openxmlformats.org/officeDocument/2006/relationships/slideLayout" Target="../slideLayouts/slideLayout12.xml"/><Relationship Id="rId28" Type="http://schemas.openxmlformats.org/officeDocument/2006/relationships/image" Target="../media/image9.png"/><Relationship Id="rId10" Type="http://schemas.openxmlformats.org/officeDocument/2006/relationships/tags" Target="../tags/tag102.xml"/><Relationship Id="rId19" Type="http://schemas.openxmlformats.org/officeDocument/2006/relationships/tags" Target="../tags/tag111.xml"/><Relationship Id="rId31" Type="http://schemas.openxmlformats.org/officeDocument/2006/relationships/image" Target="../media/image12.png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tags" Target="../tags/tag106.xml"/><Relationship Id="rId22" Type="http://schemas.openxmlformats.org/officeDocument/2006/relationships/tags" Target="../tags/tag114.xml"/><Relationship Id="rId27" Type="http://schemas.microsoft.com/office/2007/relationships/hdphoto" Target="../media/hdphoto1.wdp"/><Relationship Id="rId30" Type="http://schemas.microsoft.com/office/2007/relationships/hdphoto" Target="../media/hdphoto2.wdp"/><Relationship Id="rId35" Type="http://schemas.openxmlformats.org/officeDocument/2006/relationships/image" Target="../media/image15.png"/><Relationship Id="rId8" Type="http://schemas.openxmlformats.org/officeDocument/2006/relationships/tags" Target="../tags/tag10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13" Type="http://schemas.openxmlformats.org/officeDocument/2006/relationships/slideLayout" Target="../slideLayouts/slideLayout12.xml"/><Relationship Id="rId18" Type="http://schemas.openxmlformats.org/officeDocument/2006/relationships/image" Target="../media/image9.png"/><Relationship Id="rId26" Type="http://schemas.openxmlformats.org/officeDocument/2006/relationships/image" Target="../media/image19.jpeg"/><Relationship Id="rId3" Type="http://schemas.openxmlformats.org/officeDocument/2006/relationships/tags" Target="../tags/tag117.xml"/><Relationship Id="rId21" Type="http://schemas.openxmlformats.org/officeDocument/2006/relationships/image" Target="../media/image14.emf"/><Relationship Id="rId7" Type="http://schemas.openxmlformats.org/officeDocument/2006/relationships/tags" Target="../tags/tag121.xml"/><Relationship Id="rId12" Type="http://schemas.openxmlformats.org/officeDocument/2006/relationships/tags" Target="../tags/tag126.xml"/><Relationship Id="rId17" Type="http://schemas.microsoft.com/office/2007/relationships/hdphoto" Target="../media/hdphoto1.wdp"/><Relationship Id="rId25" Type="http://schemas.openxmlformats.org/officeDocument/2006/relationships/image" Target="../media/image18.jpeg"/><Relationship Id="rId2" Type="http://schemas.openxmlformats.org/officeDocument/2006/relationships/tags" Target="../tags/tag116.xml"/><Relationship Id="rId16" Type="http://schemas.openxmlformats.org/officeDocument/2006/relationships/image" Target="../media/image8.png"/><Relationship Id="rId20" Type="http://schemas.microsoft.com/office/2007/relationships/hdphoto" Target="../media/hdphoto2.wdp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tags" Target="../tags/tag125.xml"/><Relationship Id="rId24" Type="http://schemas.openxmlformats.org/officeDocument/2006/relationships/image" Target="../media/image17.jpeg"/><Relationship Id="rId5" Type="http://schemas.openxmlformats.org/officeDocument/2006/relationships/tags" Target="../tags/tag119.xml"/><Relationship Id="rId15" Type="http://schemas.openxmlformats.org/officeDocument/2006/relationships/image" Target="../media/image2.png"/><Relationship Id="rId23" Type="http://schemas.openxmlformats.org/officeDocument/2006/relationships/image" Target="../media/image16.jpeg"/><Relationship Id="rId10" Type="http://schemas.openxmlformats.org/officeDocument/2006/relationships/tags" Target="../tags/tag124.xml"/><Relationship Id="rId19" Type="http://schemas.openxmlformats.org/officeDocument/2006/relationships/image" Target="../media/image10.png"/><Relationship Id="rId4" Type="http://schemas.openxmlformats.org/officeDocument/2006/relationships/tags" Target="../tags/tag118.xml"/><Relationship Id="rId9" Type="http://schemas.openxmlformats.org/officeDocument/2006/relationships/tags" Target="../tags/tag123.xml"/><Relationship Id="rId14" Type="http://schemas.openxmlformats.org/officeDocument/2006/relationships/image" Target="../media/image1.png"/><Relationship Id="rId2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13" Type="http://schemas.openxmlformats.org/officeDocument/2006/relationships/tags" Target="../tags/tag139.xml"/><Relationship Id="rId18" Type="http://schemas.openxmlformats.org/officeDocument/2006/relationships/slideLayout" Target="../slideLayouts/slideLayout12.xml"/><Relationship Id="rId26" Type="http://schemas.microsoft.com/office/2007/relationships/hdphoto" Target="../media/hdphoto4.wdp"/><Relationship Id="rId3" Type="http://schemas.openxmlformats.org/officeDocument/2006/relationships/tags" Target="../tags/tag129.xml"/><Relationship Id="rId21" Type="http://schemas.openxmlformats.org/officeDocument/2006/relationships/image" Target="../media/image10.png"/><Relationship Id="rId7" Type="http://schemas.openxmlformats.org/officeDocument/2006/relationships/tags" Target="../tags/tag133.xml"/><Relationship Id="rId12" Type="http://schemas.openxmlformats.org/officeDocument/2006/relationships/tags" Target="../tags/tag138.xml"/><Relationship Id="rId17" Type="http://schemas.openxmlformats.org/officeDocument/2006/relationships/tags" Target="../tags/tag143.xml"/><Relationship Id="rId25" Type="http://schemas.openxmlformats.org/officeDocument/2006/relationships/image" Target="../media/image20.png"/><Relationship Id="rId2" Type="http://schemas.openxmlformats.org/officeDocument/2006/relationships/tags" Target="../tags/tag128.xml"/><Relationship Id="rId16" Type="http://schemas.openxmlformats.org/officeDocument/2006/relationships/tags" Target="../tags/tag142.xml"/><Relationship Id="rId20" Type="http://schemas.openxmlformats.org/officeDocument/2006/relationships/image" Target="../media/image2.png"/><Relationship Id="rId29" Type="http://schemas.openxmlformats.org/officeDocument/2006/relationships/image" Target="../media/image22.png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tags" Target="../tags/tag137.xml"/><Relationship Id="rId24" Type="http://schemas.openxmlformats.org/officeDocument/2006/relationships/image" Target="../media/image15.png"/><Relationship Id="rId5" Type="http://schemas.openxmlformats.org/officeDocument/2006/relationships/tags" Target="../tags/tag131.xml"/><Relationship Id="rId15" Type="http://schemas.openxmlformats.org/officeDocument/2006/relationships/tags" Target="../tags/tag141.xml"/><Relationship Id="rId23" Type="http://schemas.openxmlformats.org/officeDocument/2006/relationships/image" Target="../media/image14.emf"/><Relationship Id="rId28" Type="http://schemas.microsoft.com/office/2007/relationships/hdphoto" Target="../media/hdphoto5.wdp"/><Relationship Id="rId10" Type="http://schemas.openxmlformats.org/officeDocument/2006/relationships/tags" Target="../tags/tag136.xml"/><Relationship Id="rId19" Type="http://schemas.openxmlformats.org/officeDocument/2006/relationships/image" Target="../media/image1.png"/><Relationship Id="rId31" Type="http://schemas.openxmlformats.org/officeDocument/2006/relationships/image" Target="../media/image23.jpeg"/><Relationship Id="rId4" Type="http://schemas.openxmlformats.org/officeDocument/2006/relationships/tags" Target="../tags/tag130.xml"/><Relationship Id="rId9" Type="http://schemas.openxmlformats.org/officeDocument/2006/relationships/tags" Target="../tags/tag135.xml"/><Relationship Id="rId14" Type="http://schemas.openxmlformats.org/officeDocument/2006/relationships/tags" Target="../tags/tag140.xml"/><Relationship Id="rId22" Type="http://schemas.microsoft.com/office/2007/relationships/hdphoto" Target="../media/hdphoto2.wdp"/><Relationship Id="rId27" Type="http://schemas.openxmlformats.org/officeDocument/2006/relationships/image" Target="../media/image21.png"/><Relationship Id="rId30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156.xml"/><Relationship Id="rId18" Type="http://schemas.openxmlformats.org/officeDocument/2006/relationships/tags" Target="../tags/tag161.xml"/><Relationship Id="rId26" Type="http://schemas.openxmlformats.org/officeDocument/2006/relationships/tags" Target="../tags/tag169.xml"/><Relationship Id="rId39" Type="http://schemas.openxmlformats.org/officeDocument/2006/relationships/image" Target="../media/image14.emf"/><Relationship Id="rId21" Type="http://schemas.openxmlformats.org/officeDocument/2006/relationships/tags" Target="../tags/tag164.xml"/><Relationship Id="rId34" Type="http://schemas.openxmlformats.org/officeDocument/2006/relationships/slideLayout" Target="../slideLayouts/slideLayout12.xml"/><Relationship Id="rId42" Type="http://schemas.microsoft.com/office/2007/relationships/hdphoto" Target="../media/hdphoto4.wdp"/><Relationship Id="rId7" Type="http://schemas.openxmlformats.org/officeDocument/2006/relationships/tags" Target="../tags/tag150.xml"/><Relationship Id="rId2" Type="http://schemas.openxmlformats.org/officeDocument/2006/relationships/tags" Target="../tags/tag145.xml"/><Relationship Id="rId16" Type="http://schemas.openxmlformats.org/officeDocument/2006/relationships/tags" Target="../tags/tag159.xml"/><Relationship Id="rId29" Type="http://schemas.openxmlformats.org/officeDocument/2006/relationships/tags" Target="../tags/tag172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24" Type="http://schemas.openxmlformats.org/officeDocument/2006/relationships/tags" Target="../tags/tag167.xml"/><Relationship Id="rId32" Type="http://schemas.openxmlformats.org/officeDocument/2006/relationships/tags" Target="../tags/tag175.xml"/><Relationship Id="rId37" Type="http://schemas.openxmlformats.org/officeDocument/2006/relationships/image" Target="../media/image10.png"/><Relationship Id="rId40" Type="http://schemas.openxmlformats.org/officeDocument/2006/relationships/image" Target="../media/image15.png"/><Relationship Id="rId45" Type="http://schemas.openxmlformats.org/officeDocument/2006/relationships/image" Target="../media/image24.png"/><Relationship Id="rId5" Type="http://schemas.openxmlformats.org/officeDocument/2006/relationships/tags" Target="../tags/tag148.xml"/><Relationship Id="rId15" Type="http://schemas.openxmlformats.org/officeDocument/2006/relationships/tags" Target="../tags/tag158.xml"/><Relationship Id="rId23" Type="http://schemas.openxmlformats.org/officeDocument/2006/relationships/tags" Target="../tags/tag166.xml"/><Relationship Id="rId28" Type="http://schemas.openxmlformats.org/officeDocument/2006/relationships/tags" Target="../tags/tag171.xml"/><Relationship Id="rId36" Type="http://schemas.openxmlformats.org/officeDocument/2006/relationships/image" Target="../media/image2.png"/><Relationship Id="rId10" Type="http://schemas.openxmlformats.org/officeDocument/2006/relationships/tags" Target="../tags/tag153.xml"/><Relationship Id="rId19" Type="http://schemas.openxmlformats.org/officeDocument/2006/relationships/tags" Target="../tags/tag162.xml"/><Relationship Id="rId31" Type="http://schemas.openxmlformats.org/officeDocument/2006/relationships/tags" Target="../tags/tag174.xml"/><Relationship Id="rId44" Type="http://schemas.microsoft.com/office/2007/relationships/hdphoto" Target="../media/hdphoto5.wdp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tags" Target="../tags/tag157.xml"/><Relationship Id="rId22" Type="http://schemas.openxmlformats.org/officeDocument/2006/relationships/tags" Target="../tags/tag165.xml"/><Relationship Id="rId27" Type="http://schemas.openxmlformats.org/officeDocument/2006/relationships/tags" Target="../tags/tag170.xml"/><Relationship Id="rId30" Type="http://schemas.openxmlformats.org/officeDocument/2006/relationships/tags" Target="../tags/tag173.xml"/><Relationship Id="rId35" Type="http://schemas.openxmlformats.org/officeDocument/2006/relationships/image" Target="../media/image1.png"/><Relationship Id="rId43" Type="http://schemas.openxmlformats.org/officeDocument/2006/relationships/image" Target="../media/image21.png"/><Relationship Id="rId8" Type="http://schemas.openxmlformats.org/officeDocument/2006/relationships/tags" Target="../tags/tag151.xml"/><Relationship Id="rId3" Type="http://schemas.openxmlformats.org/officeDocument/2006/relationships/tags" Target="../tags/tag146.xml"/><Relationship Id="rId12" Type="http://schemas.openxmlformats.org/officeDocument/2006/relationships/tags" Target="../tags/tag155.xml"/><Relationship Id="rId17" Type="http://schemas.openxmlformats.org/officeDocument/2006/relationships/tags" Target="../tags/tag160.xml"/><Relationship Id="rId25" Type="http://schemas.openxmlformats.org/officeDocument/2006/relationships/tags" Target="../tags/tag168.xml"/><Relationship Id="rId33" Type="http://schemas.openxmlformats.org/officeDocument/2006/relationships/tags" Target="../tags/tag176.xml"/><Relationship Id="rId38" Type="http://schemas.microsoft.com/office/2007/relationships/hdphoto" Target="../media/hdphoto2.wdp"/><Relationship Id="rId20" Type="http://schemas.openxmlformats.org/officeDocument/2006/relationships/tags" Target="../tags/tag163.xml"/><Relationship Id="rId4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13" Type="http://schemas.microsoft.com/office/2007/relationships/hdphoto" Target="../media/hdphoto2.wdp"/><Relationship Id="rId18" Type="http://schemas.openxmlformats.org/officeDocument/2006/relationships/image" Target="../media/image21.png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12" Type="http://schemas.openxmlformats.org/officeDocument/2006/relationships/image" Target="../media/image10.png"/><Relationship Id="rId17" Type="http://schemas.microsoft.com/office/2007/relationships/hdphoto" Target="../media/hdphoto4.wdp"/><Relationship Id="rId2" Type="http://schemas.openxmlformats.org/officeDocument/2006/relationships/tags" Target="../tags/tag178.xml"/><Relationship Id="rId16" Type="http://schemas.openxmlformats.org/officeDocument/2006/relationships/image" Target="../media/image20.png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image" Target="../media/image2.png"/><Relationship Id="rId5" Type="http://schemas.openxmlformats.org/officeDocument/2006/relationships/tags" Target="../tags/tag181.xml"/><Relationship Id="rId15" Type="http://schemas.openxmlformats.org/officeDocument/2006/relationships/image" Target="../media/image15.png"/><Relationship Id="rId10" Type="http://schemas.openxmlformats.org/officeDocument/2006/relationships/image" Target="../media/image1.png"/><Relationship Id="rId19" Type="http://schemas.microsoft.com/office/2007/relationships/hdphoto" Target="../media/hdphoto5.wdp"/><Relationship Id="rId4" Type="http://schemas.openxmlformats.org/officeDocument/2006/relationships/tags" Target="../tags/tag180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tags" Target="../tags/tag197.xml"/><Relationship Id="rId18" Type="http://schemas.microsoft.com/office/2007/relationships/hdphoto" Target="../media/hdphoto2.wdp"/><Relationship Id="rId26" Type="http://schemas.microsoft.com/office/2007/relationships/hdphoto" Target="../media/hdphoto7.wdp"/><Relationship Id="rId3" Type="http://schemas.openxmlformats.org/officeDocument/2006/relationships/tags" Target="../tags/tag187.xml"/><Relationship Id="rId21" Type="http://schemas.openxmlformats.org/officeDocument/2006/relationships/image" Target="../media/image20.png"/><Relationship Id="rId7" Type="http://schemas.openxmlformats.org/officeDocument/2006/relationships/tags" Target="../tags/tag191.xml"/><Relationship Id="rId12" Type="http://schemas.openxmlformats.org/officeDocument/2006/relationships/tags" Target="../tags/tag196.xml"/><Relationship Id="rId17" Type="http://schemas.openxmlformats.org/officeDocument/2006/relationships/image" Target="../media/image10.png"/><Relationship Id="rId25" Type="http://schemas.openxmlformats.org/officeDocument/2006/relationships/image" Target="../media/image25.png"/><Relationship Id="rId2" Type="http://schemas.openxmlformats.org/officeDocument/2006/relationships/tags" Target="../tags/tag186.xml"/><Relationship Id="rId16" Type="http://schemas.openxmlformats.org/officeDocument/2006/relationships/image" Target="../media/image2.png"/><Relationship Id="rId20" Type="http://schemas.openxmlformats.org/officeDocument/2006/relationships/image" Target="../media/image15.png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tags" Target="../tags/tag195.xml"/><Relationship Id="rId24" Type="http://schemas.microsoft.com/office/2007/relationships/hdphoto" Target="../media/hdphoto5.wdp"/><Relationship Id="rId5" Type="http://schemas.openxmlformats.org/officeDocument/2006/relationships/tags" Target="../tags/tag189.xml"/><Relationship Id="rId15" Type="http://schemas.openxmlformats.org/officeDocument/2006/relationships/image" Target="../media/image1.png"/><Relationship Id="rId23" Type="http://schemas.openxmlformats.org/officeDocument/2006/relationships/image" Target="../media/image21.png"/><Relationship Id="rId10" Type="http://schemas.openxmlformats.org/officeDocument/2006/relationships/tags" Target="../tags/tag194.xml"/><Relationship Id="rId19" Type="http://schemas.openxmlformats.org/officeDocument/2006/relationships/image" Target="../media/image14.emf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slideLayout" Target="../slideLayouts/slideLayout12.xml"/><Relationship Id="rId22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13" Type="http://schemas.openxmlformats.org/officeDocument/2006/relationships/tags" Target="../tags/tag210.xml"/><Relationship Id="rId18" Type="http://schemas.openxmlformats.org/officeDocument/2006/relationships/image" Target="../media/image1.png"/><Relationship Id="rId26" Type="http://schemas.openxmlformats.org/officeDocument/2006/relationships/image" Target="../media/image28.jpeg"/><Relationship Id="rId3" Type="http://schemas.openxmlformats.org/officeDocument/2006/relationships/tags" Target="../tags/tag200.xml"/><Relationship Id="rId21" Type="http://schemas.microsoft.com/office/2007/relationships/hdphoto" Target="../media/hdphoto7.wdp"/><Relationship Id="rId7" Type="http://schemas.openxmlformats.org/officeDocument/2006/relationships/tags" Target="../tags/tag204.xml"/><Relationship Id="rId12" Type="http://schemas.openxmlformats.org/officeDocument/2006/relationships/tags" Target="../tags/tag209.xml"/><Relationship Id="rId17" Type="http://schemas.openxmlformats.org/officeDocument/2006/relationships/slideLayout" Target="../slideLayouts/slideLayout12.xml"/><Relationship Id="rId25" Type="http://schemas.openxmlformats.org/officeDocument/2006/relationships/image" Target="../media/image27.jpeg"/><Relationship Id="rId2" Type="http://schemas.openxmlformats.org/officeDocument/2006/relationships/tags" Target="../tags/tag199.xml"/><Relationship Id="rId16" Type="http://schemas.openxmlformats.org/officeDocument/2006/relationships/tags" Target="../tags/tag213.xml"/><Relationship Id="rId20" Type="http://schemas.openxmlformats.org/officeDocument/2006/relationships/image" Target="../media/image25.png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tags" Target="../tags/tag208.xml"/><Relationship Id="rId24" Type="http://schemas.openxmlformats.org/officeDocument/2006/relationships/image" Target="../media/image26.jpeg"/><Relationship Id="rId5" Type="http://schemas.openxmlformats.org/officeDocument/2006/relationships/tags" Target="../tags/tag202.xml"/><Relationship Id="rId15" Type="http://schemas.openxmlformats.org/officeDocument/2006/relationships/tags" Target="../tags/tag212.xml"/><Relationship Id="rId23" Type="http://schemas.microsoft.com/office/2007/relationships/hdphoto" Target="../media/hdphoto2.wdp"/><Relationship Id="rId28" Type="http://schemas.openxmlformats.org/officeDocument/2006/relationships/image" Target="../media/image30.png"/><Relationship Id="rId10" Type="http://schemas.openxmlformats.org/officeDocument/2006/relationships/tags" Target="../tags/tag207.xml"/><Relationship Id="rId19" Type="http://schemas.openxmlformats.org/officeDocument/2006/relationships/image" Target="../media/image2.png"/><Relationship Id="rId4" Type="http://schemas.openxmlformats.org/officeDocument/2006/relationships/tags" Target="../tags/tag201.xml"/><Relationship Id="rId9" Type="http://schemas.openxmlformats.org/officeDocument/2006/relationships/tags" Target="../tags/tag206.xml"/><Relationship Id="rId14" Type="http://schemas.openxmlformats.org/officeDocument/2006/relationships/tags" Target="../tags/tag211.xml"/><Relationship Id="rId22" Type="http://schemas.openxmlformats.org/officeDocument/2006/relationships/image" Target="../media/image10.png"/><Relationship Id="rId27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21.xml"/><Relationship Id="rId13" Type="http://schemas.openxmlformats.org/officeDocument/2006/relationships/slideLayout" Target="../slideLayouts/slideLayout12.xml"/><Relationship Id="rId18" Type="http://schemas.openxmlformats.org/officeDocument/2006/relationships/image" Target="../media/image28.jpeg"/><Relationship Id="rId3" Type="http://schemas.openxmlformats.org/officeDocument/2006/relationships/tags" Target="../tags/tag216.xml"/><Relationship Id="rId21" Type="http://schemas.openxmlformats.org/officeDocument/2006/relationships/image" Target="../media/image10.png"/><Relationship Id="rId7" Type="http://schemas.openxmlformats.org/officeDocument/2006/relationships/tags" Target="../tags/tag220.xml"/><Relationship Id="rId12" Type="http://schemas.openxmlformats.org/officeDocument/2006/relationships/tags" Target="../tags/tag225.xml"/><Relationship Id="rId17" Type="http://schemas.openxmlformats.org/officeDocument/2006/relationships/image" Target="../media/image27.jpeg"/><Relationship Id="rId2" Type="http://schemas.openxmlformats.org/officeDocument/2006/relationships/tags" Target="../tags/tag215.xml"/><Relationship Id="rId16" Type="http://schemas.openxmlformats.org/officeDocument/2006/relationships/image" Target="../media/image26.jpeg"/><Relationship Id="rId20" Type="http://schemas.openxmlformats.org/officeDocument/2006/relationships/image" Target="../media/image30.png"/><Relationship Id="rId1" Type="http://schemas.openxmlformats.org/officeDocument/2006/relationships/tags" Target="../tags/tag214.xml"/><Relationship Id="rId6" Type="http://schemas.openxmlformats.org/officeDocument/2006/relationships/tags" Target="../tags/tag219.xml"/><Relationship Id="rId11" Type="http://schemas.openxmlformats.org/officeDocument/2006/relationships/tags" Target="../tags/tag224.xml"/><Relationship Id="rId24" Type="http://schemas.openxmlformats.org/officeDocument/2006/relationships/image" Target="../media/image31.png"/><Relationship Id="rId5" Type="http://schemas.openxmlformats.org/officeDocument/2006/relationships/tags" Target="../tags/tag218.xml"/><Relationship Id="rId15" Type="http://schemas.openxmlformats.org/officeDocument/2006/relationships/image" Target="../media/image2.png"/><Relationship Id="rId23" Type="http://schemas.microsoft.com/office/2017/06/relationships/model3d" Target="../media/model3d1.glb"/><Relationship Id="rId10" Type="http://schemas.openxmlformats.org/officeDocument/2006/relationships/tags" Target="../tags/tag223.xml"/><Relationship Id="rId19" Type="http://schemas.openxmlformats.org/officeDocument/2006/relationships/image" Target="../media/image29.png"/><Relationship Id="rId4" Type="http://schemas.openxmlformats.org/officeDocument/2006/relationships/tags" Target="../tags/tag217.xml"/><Relationship Id="rId9" Type="http://schemas.openxmlformats.org/officeDocument/2006/relationships/tags" Target="../tags/tag222.xml"/><Relationship Id="rId14" Type="http://schemas.openxmlformats.org/officeDocument/2006/relationships/image" Target="../media/image1.png"/><Relationship Id="rId22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95868" y="308555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/>
        </p:nvSpPr>
        <p:spPr>
          <a:xfrm>
            <a:off x="1233352" y="2276361"/>
            <a:ext cx="98329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4400" b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400" b="1" dirty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节测量：用弹簧测力计测量力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3242435" y="3248993"/>
            <a:ext cx="57071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4165271" y="3199208"/>
            <a:ext cx="3952775" cy="1513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42996FC6-82E1-9EA2-0E3D-A8FE72FCF697}"/>
              </a:ext>
            </a:extLst>
          </p:cNvPr>
          <p:cNvSpPr txBox="1"/>
          <p:nvPr/>
        </p:nvSpPr>
        <p:spPr>
          <a:xfrm>
            <a:off x="373177" y="6081062"/>
            <a:ext cx="21761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授课人：周焯勇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20EB2AC-5A59-EC7F-2C29-035CCEFC7952}"/>
              </a:ext>
            </a:extLst>
          </p:cNvPr>
          <p:cNvSpPr txBox="1"/>
          <p:nvPr/>
        </p:nvSpPr>
        <p:spPr>
          <a:xfrm>
            <a:off x="9351487" y="6092825"/>
            <a:ext cx="2528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贵阳市第一实验中学</a:t>
            </a:r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8496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/>
      <p:bldP spid="19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1314873"/>
            <a:ext cx="11660290" cy="4716735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28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FFF9CEBC-748A-C011-398A-60F91D8BBD8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80524" y="3238047"/>
            <a:ext cx="298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pc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改变物体的形状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3E1C554F-B29C-2BF1-31F3-7607F269B50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6830" y="3607379"/>
            <a:ext cx="3533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pc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2.</a:t>
            </a:r>
            <a:r>
              <a:rPr lang="zh-CN" altLang="en-US" spc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改变物体的运动状态 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8CDD2CCF-29A8-BBBD-1241-F6E95443C0A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37602" y="2774099"/>
            <a:ext cx="2800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spc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力的两个效果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B99AD090-E8B3-3DC7-19F4-C0C98037823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80524" y="4584167"/>
            <a:ext cx="2800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力的三个要素</a:t>
            </a: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8509E2CF-B132-43A2-6693-2534530BD5F2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57579" y="5061472"/>
            <a:ext cx="907823" cy="464497"/>
            <a:chOff x="3623039" y="4450815"/>
            <a:chExt cx="907823" cy="464497"/>
          </a:xfrm>
          <a:noFill/>
        </p:grpSpPr>
        <p:sp>
          <p:nvSpPr>
            <p:cNvPr id="67" name="圆角矩形 8">
              <a:extLst>
                <a:ext uri="{FF2B5EF4-FFF2-40B4-BE49-F238E27FC236}">
                  <a16:creationId xmlns:a16="http://schemas.microsoft.com/office/drawing/2014/main" id="{C33BD2F5-4297-200D-A8A2-BA0EA2B072CF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3623039" y="4450815"/>
              <a:ext cx="743475" cy="4644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01352F95-4AC6-A58B-A904-2D1E398D8390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3623039" y="4498051"/>
              <a:ext cx="907823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大小</a:t>
              </a: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91536022-0403-5EB4-625C-91F328F7AC8D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1711608" y="5061472"/>
            <a:ext cx="1115422" cy="464497"/>
            <a:chOff x="5519943" y="4459633"/>
            <a:chExt cx="1115422" cy="464497"/>
          </a:xfrm>
          <a:noFill/>
        </p:grpSpPr>
        <p:sp>
          <p:nvSpPr>
            <p:cNvPr id="70" name="圆角矩形 57">
              <a:extLst>
                <a:ext uri="{FF2B5EF4-FFF2-40B4-BE49-F238E27FC236}">
                  <a16:creationId xmlns:a16="http://schemas.microsoft.com/office/drawing/2014/main" id="{380321F2-C8BA-DE66-E133-BDA2727176E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519943" y="4459633"/>
              <a:ext cx="743475" cy="4644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EB37C718-5750-5498-A34C-A4F97EEC1872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>
              <a:off x="5530434" y="4496346"/>
              <a:ext cx="1104931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方向</a:t>
              </a: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FF898868-5962-24A1-10AA-DC7BD3331185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909208" y="5061472"/>
            <a:ext cx="1104931" cy="464497"/>
            <a:chOff x="7494265" y="4459633"/>
            <a:chExt cx="1104931" cy="464497"/>
          </a:xfrm>
          <a:noFill/>
        </p:grpSpPr>
        <p:sp>
          <p:nvSpPr>
            <p:cNvPr id="73" name="圆角矩形 58">
              <a:extLst>
                <a:ext uri="{FF2B5EF4-FFF2-40B4-BE49-F238E27FC236}">
                  <a16:creationId xmlns:a16="http://schemas.microsoft.com/office/drawing/2014/main" id="{B671C92A-1FD5-0C73-E59B-2373472F38B2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7510226" y="4459633"/>
              <a:ext cx="974078" cy="4644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B4B07379-4330-D0D4-3D87-AC039F5449B0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7494265" y="4506869"/>
              <a:ext cx="1104931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pc="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作用点</a:t>
              </a:r>
            </a:p>
          </p:txBody>
        </p:sp>
      </p:grpSp>
      <p:sp>
        <p:nvSpPr>
          <p:cNvPr id="78" name="文本框 77">
            <a:extLst>
              <a:ext uri="{FF2B5EF4-FFF2-40B4-BE49-F238E27FC236}">
                <a16:creationId xmlns:a16="http://schemas.microsoft.com/office/drawing/2014/main" id="{BC0F247A-8F5F-C508-27DB-D1D584B203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68990" y="1440993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力的概念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E9E2A3FD-40DD-CA9B-FB8C-D53F6D0DAD9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37602" y="1878877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300" dirty="0">
                <a:solidFill>
                  <a:schemeClr val="bg1"/>
                </a:solidFill>
              </a:rPr>
              <a:t>力是物体对物体的作用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16BF34C-9A3E-DE39-AA60-5F16F4D56CDA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59029" y="673744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复习提问</a:t>
            </a:r>
          </a:p>
        </p:txBody>
      </p:sp>
    </p:spTree>
    <p:extLst>
      <p:ext uri="{BB962C8B-B14F-4D97-AF65-F5344CB8AC3E}">
        <p14:creationId xmlns:p14="http://schemas.microsoft.com/office/powerpoint/2010/main" val="3576759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  <p:bldP spid="65" grpId="0"/>
      <p:bldP spid="78" grpId="0"/>
      <p:bldP spid="79" grpId="0"/>
      <p:bldP spid="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653025"/>
            <a:ext cx="11798504" cy="568846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FFF9CEBC-748A-C011-398A-60F91D8BBD8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5223945" y="-754833"/>
            <a:ext cx="298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pc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改变物体的形状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3E1C554F-B29C-2BF1-31F3-7607F269B50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5357639" y="-385501"/>
            <a:ext cx="3533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pc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2.</a:t>
            </a:r>
            <a:r>
              <a:rPr lang="zh-CN" altLang="en-US" spc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改变物体的运动状态 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8CDD2CCF-29A8-BBBD-1241-F6E95443C0A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-5166867" y="-1218781"/>
            <a:ext cx="2800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spc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力的两个效果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B99AD090-E8B3-3DC7-19F4-C0C98037823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5223945" y="591287"/>
            <a:ext cx="2800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力的三个要素</a:t>
            </a: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8509E2CF-B132-43A2-6693-2534530BD5F2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-5246890" y="1068592"/>
            <a:ext cx="907823" cy="464497"/>
            <a:chOff x="3623039" y="4450815"/>
            <a:chExt cx="907823" cy="464497"/>
          </a:xfrm>
          <a:noFill/>
        </p:grpSpPr>
        <p:sp>
          <p:nvSpPr>
            <p:cNvPr id="67" name="圆角矩形 8">
              <a:extLst>
                <a:ext uri="{FF2B5EF4-FFF2-40B4-BE49-F238E27FC236}">
                  <a16:creationId xmlns:a16="http://schemas.microsoft.com/office/drawing/2014/main" id="{C33BD2F5-4297-200D-A8A2-BA0EA2B072CF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3623039" y="4450815"/>
              <a:ext cx="743475" cy="4644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01352F95-4AC6-A58B-A904-2D1E398D8390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3623039" y="4498051"/>
              <a:ext cx="907823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大小</a:t>
              </a: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91536022-0403-5EB4-625C-91F328F7AC8D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3992861" y="1068592"/>
            <a:ext cx="1115422" cy="464497"/>
            <a:chOff x="5519943" y="4459633"/>
            <a:chExt cx="1115422" cy="464497"/>
          </a:xfrm>
          <a:noFill/>
        </p:grpSpPr>
        <p:sp>
          <p:nvSpPr>
            <p:cNvPr id="70" name="圆角矩形 57">
              <a:extLst>
                <a:ext uri="{FF2B5EF4-FFF2-40B4-BE49-F238E27FC236}">
                  <a16:creationId xmlns:a16="http://schemas.microsoft.com/office/drawing/2014/main" id="{380321F2-C8BA-DE66-E133-BDA2727176E8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519943" y="4459633"/>
              <a:ext cx="743475" cy="4644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EB37C718-5750-5498-A34C-A4F97EEC1872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530434" y="4496346"/>
              <a:ext cx="1104931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方向</a:t>
              </a: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FF898868-5962-24A1-10AA-DC7BD3331185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-2795261" y="1068592"/>
            <a:ext cx="1104931" cy="464497"/>
            <a:chOff x="7494265" y="4459633"/>
            <a:chExt cx="1104931" cy="464497"/>
          </a:xfrm>
          <a:noFill/>
        </p:grpSpPr>
        <p:sp>
          <p:nvSpPr>
            <p:cNvPr id="73" name="圆角矩形 58">
              <a:extLst>
                <a:ext uri="{FF2B5EF4-FFF2-40B4-BE49-F238E27FC236}">
                  <a16:creationId xmlns:a16="http://schemas.microsoft.com/office/drawing/2014/main" id="{B671C92A-1FD5-0C73-E59B-2373472F38B2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7510226" y="4459633"/>
              <a:ext cx="974078" cy="4644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B4B07379-4330-D0D4-3D87-AC039F5449B0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7494265" y="4506869"/>
              <a:ext cx="1104931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pc="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作用点</a:t>
              </a:r>
            </a:p>
          </p:txBody>
        </p:sp>
      </p:grpSp>
      <p:sp>
        <p:nvSpPr>
          <p:cNvPr id="78" name="文本框 77">
            <a:extLst>
              <a:ext uri="{FF2B5EF4-FFF2-40B4-BE49-F238E27FC236}">
                <a16:creationId xmlns:a16="http://schemas.microsoft.com/office/drawing/2014/main" id="{BC0F247A-8F5F-C508-27DB-D1D584B203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-5135479" y="-2551887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力的概念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E9E2A3FD-40DD-CA9B-FB8C-D53F6D0DAD9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-5166867" y="-2114003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300">
                <a:solidFill>
                  <a:schemeClr val="bg1"/>
                </a:solidFill>
              </a:rPr>
              <a:t>力是物体间的相互作用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16BF34C-9A3E-DE39-AA60-5F16F4D56CDA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-5135479" y="-3313759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复习提问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6CBEC15-A079-EC23-6AE0-DD2DBE8E3306}"/>
              </a:ext>
            </a:extLst>
          </p:cNvPr>
          <p:cNvSpPr/>
          <p:nvPr/>
        </p:nvSpPr>
        <p:spPr>
          <a:xfrm>
            <a:off x="196747" y="4466897"/>
            <a:ext cx="11798503" cy="16682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2" name="图片 81">
            <a:extLst>
              <a:ext uri="{FF2B5EF4-FFF2-40B4-BE49-F238E27FC236}">
                <a16:creationId xmlns:a16="http://schemas.microsoft.com/office/drawing/2014/main" id="{667EC010-636D-ACD4-8532-0A01929C4FA8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76" y="2653024"/>
            <a:ext cx="2457116" cy="2987404"/>
          </a:xfrm>
          <a:prstGeom prst="roundRect">
            <a:avLst>
              <a:gd name="adj" fmla="val 8540"/>
            </a:avLst>
          </a:prstGeom>
          <a:ln>
            <a:solidFill>
              <a:srgbClr val="FF0000"/>
            </a:solidFill>
          </a:ln>
          <a:effectLst>
            <a:outerShdw blurRad="215900" dist="228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90558BB-581C-B485-4691-154720D3664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5400000">
            <a:off x="9367748" y="3465689"/>
            <a:ext cx="2987405" cy="1362075"/>
          </a:xfrm>
          <a:prstGeom prst="roundRect">
            <a:avLst>
              <a:gd name="adj" fmla="val 11265"/>
            </a:avLst>
          </a:prstGeom>
          <a:ln>
            <a:solidFill>
              <a:srgbClr val="FF0000"/>
            </a:solidFill>
          </a:ln>
          <a:effectLst>
            <a:outerShdw blurRad="215900" dist="228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 descr="查看源图像">
            <a:extLst>
              <a:ext uri="{FF2B5EF4-FFF2-40B4-BE49-F238E27FC236}">
                <a16:creationId xmlns:a16="http://schemas.microsoft.com/office/drawing/2014/main" id="{4D903DA6-40E0-250D-229A-0A918D8F5A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9"/>
          <a:stretch/>
        </p:blipFill>
        <p:spPr bwMode="auto">
          <a:xfrm>
            <a:off x="5781523" y="2653024"/>
            <a:ext cx="2347163" cy="2987404"/>
          </a:xfrm>
          <a:prstGeom prst="roundRect">
            <a:avLst>
              <a:gd name="adj" fmla="val 10846"/>
            </a:avLst>
          </a:prstGeom>
          <a:noFill/>
          <a:ln>
            <a:solidFill>
              <a:srgbClr val="FF0000"/>
            </a:solidFill>
          </a:ln>
          <a:effectLst>
            <a:outerShdw blurRad="215900" dist="2286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A999E32-1624-B999-5C01-C6BD9A96C54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166076" y="2653024"/>
            <a:ext cx="2347163" cy="2971348"/>
          </a:xfrm>
          <a:prstGeom prst="roundRect">
            <a:avLst>
              <a:gd name="adj" fmla="val 13085"/>
            </a:avLst>
          </a:prstGeom>
          <a:ln>
            <a:solidFill>
              <a:srgbClr val="FF0000"/>
            </a:solidFill>
          </a:ln>
          <a:effectLst>
            <a:outerShdw blurRad="215900" dist="228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4" name="图片 28698" descr="t016e9588fbf637fd26">
            <a:extLst>
              <a:ext uri="{FF2B5EF4-FFF2-40B4-BE49-F238E27FC236}">
                <a16:creationId xmlns:a16="http://schemas.microsoft.com/office/drawing/2014/main" id="{C5121A71-BBE1-5205-070B-F54030538D4A}"/>
              </a:ext>
            </a:extLst>
          </p:cNvPr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970" y="2653024"/>
            <a:ext cx="1515158" cy="2971348"/>
          </a:xfrm>
          <a:prstGeom prst="roundRect">
            <a:avLst>
              <a:gd name="adj" fmla="val 11811"/>
            </a:avLst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  <a:effectLst>
            <a:outerShdw blurRad="215900" dist="2286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矩形 84">
            <a:extLst>
              <a:ext uri="{FF2B5EF4-FFF2-40B4-BE49-F238E27FC236}">
                <a16:creationId xmlns:a16="http://schemas.microsoft.com/office/drawing/2014/main" id="{4DCE9902-67DC-7B8B-6591-8A68D74524C6}"/>
              </a:ext>
            </a:extLst>
          </p:cNvPr>
          <p:cNvSpPr/>
          <p:nvPr/>
        </p:nvSpPr>
        <p:spPr>
          <a:xfrm>
            <a:off x="196746" y="832032"/>
            <a:ext cx="11798504" cy="16682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文本占位符 45058">
            <a:extLst>
              <a:ext uri="{FF2B5EF4-FFF2-40B4-BE49-F238E27FC236}">
                <a16:creationId xmlns:a16="http://schemas.microsoft.com/office/drawing/2014/main" id="{9B8B06CE-A027-1373-669E-C99C4C356663}"/>
              </a:ext>
            </a:extLst>
          </p:cNvPr>
          <p:cNvSpPr txBox="1">
            <a:spLocks noChangeArrowheads="1"/>
          </p:cNvSpPr>
          <p:nvPr>
            <p:custDataLst>
              <p:tags r:id="rId13"/>
            </p:custDataLst>
          </p:nvPr>
        </p:nvSpPr>
        <p:spPr>
          <a:xfrm>
            <a:off x="437205" y="842646"/>
            <a:ext cx="9500222" cy="4518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用力拉橡皮筋、弹簧，挤压气球、橡皮泥，将纸张揉成纸团</a:t>
            </a:r>
          </a:p>
        </p:txBody>
      </p:sp>
      <p:sp>
        <p:nvSpPr>
          <p:cNvPr id="80" name="文本占位符 45058">
            <a:extLst>
              <a:ext uri="{FF2B5EF4-FFF2-40B4-BE49-F238E27FC236}">
                <a16:creationId xmlns:a16="http://schemas.microsoft.com/office/drawing/2014/main" id="{FA361CE5-3B80-9CE0-9A79-9E5672CEDAD3}"/>
              </a:ext>
            </a:extLst>
          </p:cNvPr>
          <p:cNvSpPr txBox="1">
            <a:spLocks noChangeArrowheads="1"/>
          </p:cNvSpPr>
          <p:nvPr>
            <p:custDataLst>
              <p:tags r:id="rId14"/>
            </p:custDataLst>
          </p:nvPr>
        </p:nvSpPr>
        <p:spPr>
          <a:xfrm>
            <a:off x="438017" y="1264870"/>
            <a:ext cx="4639505" cy="12032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观察：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、它们是否发生形变？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、松手后，它们是否恢复原来的形状</a:t>
            </a:r>
          </a:p>
        </p:txBody>
      </p:sp>
    </p:spTree>
    <p:extLst>
      <p:ext uri="{BB962C8B-B14F-4D97-AF65-F5344CB8AC3E}">
        <p14:creationId xmlns:p14="http://schemas.microsoft.com/office/powerpoint/2010/main" val="510004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653025"/>
            <a:ext cx="11798504" cy="568846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6CBEC15-A079-EC23-6AE0-DD2DBE8E3306}"/>
              </a:ext>
            </a:extLst>
          </p:cNvPr>
          <p:cNvSpPr/>
          <p:nvPr/>
        </p:nvSpPr>
        <p:spPr>
          <a:xfrm>
            <a:off x="-13781964" y="-871134"/>
            <a:ext cx="11798503" cy="16682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2" name="图片 81">
            <a:extLst>
              <a:ext uri="{FF2B5EF4-FFF2-40B4-BE49-F238E27FC236}">
                <a16:creationId xmlns:a16="http://schemas.microsoft.com/office/drawing/2014/main" id="{667EC010-636D-ACD4-8532-0A01929C4FA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09299" y="-3024415"/>
            <a:ext cx="2457116" cy="2987404"/>
          </a:xfrm>
          <a:prstGeom prst="roundRect">
            <a:avLst>
              <a:gd name="adj" fmla="val 8540"/>
            </a:avLst>
          </a:prstGeom>
          <a:ln>
            <a:solidFill>
              <a:srgbClr val="FF0000"/>
            </a:solidFill>
          </a:ln>
          <a:effectLst>
            <a:outerShdw blurRad="215900" dist="228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90558BB-581C-B485-4691-154720D3664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5400000">
            <a:off x="-4582227" y="-2211750"/>
            <a:ext cx="2987405" cy="1362075"/>
          </a:xfrm>
          <a:prstGeom prst="roundRect">
            <a:avLst>
              <a:gd name="adj" fmla="val 11265"/>
            </a:avLst>
          </a:prstGeom>
          <a:ln>
            <a:solidFill>
              <a:srgbClr val="FF0000"/>
            </a:solidFill>
          </a:ln>
          <a:effectLst>
            <a:outerShdw blurRad="215900" dist="228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 descr="查看源图像">
            <a:extLst>
              <a:ext uri="{FF2B5EF4-FFF2-40B4-BE49-F238E27FC236}">
                <a16:creationId xmlns:a16="http://schemas.microsoft.com/office/drawing/2014/main" id="{4D903DA6-40E0-250D-229A-0A918D8F5A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9"/>
          <a:stretch/>
        </p:blipFill>
        <p:spPr bwMode="auto">
          <a:xfrm>
            <a:off x="-8168452" y="-3024415"/>
            <a:ext cx="2347163" cy="2987404"/>
          </a:xfrm>
          <a:prstGeom prst="roundRect">
            <a:avLst>
              <a:gd name="adj" fmla="val 10846"/>
            </a:avLst>
          </a:prstGeom>
          <a:noFill/>
          <a:ln>
            <a:solidFill>
              <a:srgbClr val="FF0000"/>
            </a:solidFill>
          </a:ln>
          <a:effectLst>
            <a:outerShdw blurRad="215900" dist="2286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A999E32-1624-B999-5C01-C6BD9A96C54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10783899" y="-3024415"/>
            <a:ext cx="2347163" cy="2971348"/>
          </a:xfrm>
          <a:prstGeom prst="roundRect">
            <a:avLst>
              <a:gd name="adj" fmla="val 13085"/>
            </a:avLst>
          </a:prstGeom>
          <a:ln>
            <a:solidFill>
              <a:srgbClr val="FF0000"/>
            </a:solidFill>
          </a:ln>
          <a:effectLst>
            <a:outerShdw blurRad="215900" dist="228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4" name="图片 28698" descr="t016e9588fbf637fd26">
            <a:extLst>
              <a:ext uri="{FF2B5EF4-FFF2-40B4-BE49-F238E27FC236}">
                <a16:creationId xmlns:a16="http://schemas.microsoft.com/office/drawing/2014/main" id="{C5121A71-BBE1-5205-070B-F54030538D4A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3005" y="-3024415"/>
            <a:ext cx="1515158" cy="2971348"/>
          </a:xfrm>
          <a:prstGeom prst="roundRect">
            <a:avLst>
              <a:gd name="adj" fmla="val 11811"/>
            </a:avLst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  <a:effectLst>
            <a:outerShdw blurRad="215900" dist="2286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矩形 84">
            <a:extLst>
              <a:ext uri="{FF2B5EF4-FFF2-40B4-BE49-F238E27FC236}">
                <a16:creationId xmlns:a16="http://schemas.microsoft.com/office/drawing/2014/main" id="{4DCE9902-67DC-7B8B-6591-8A68D74524C6}"/>
              </a:ext>
            </a:extLst>
          </p:cNvPr>
          <p:cNvSpPr/>
          <p:nvPr/>
        </p:nvSpPr>
        <p:spPr>
          <a:xfrm>
            <a:off x="-13753229" y="-4845407"/>
            <a:ext cx="11798504" cy="16682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文本占位符 45058">
            <a:extLst>
              <a:ext uri="{FF2B5EF4-FFF2-40B4-BE49-F238E27FC236}">
                <a16:creationId xmlns:a16="http://schemas.microsoft.com/office/drawing/2014/main" id="{9B8B06CE-A027-1373-669E-C99C4C356663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>
          <a:xfrm>
            <a:off x="-13512770" y="-4834793"/>
            <a:ext cx="9500222" cy="4518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用力拉橡皮筋、弹簧，挤压气球、橡皮泥，将纸张揉成纸团</a:t>
            </a:r>
          </a:p>
        </p:txBody>
      </p:sp>
      <p:sp>
        <p:nvSpPr>
          <p:cNvPr id="80" name="文本占位符 45058">
            <a:extLst>
              <a:ext uri="{FF2B5EF4-FFF2-40B4-BE49-F238E27FC236}">
                <a16:creationId xmlns:a16="http://schemas.microsoft.com/office/drawing/2014/main" id="{FA361CE5-3B80-9CE0-9A79-9E5672CEDAD3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>
          <a:xfrm>
            <a:off x="-13511958" y="-4412569"/>
            <a:ext cx="4639505" cy="12032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观察：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、它们是否发生形变？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、松手后，它们是否恢复原来的形状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FF74164-DCE3-89AF-854F-FF3A63EF8575}"/>
              </a:ext>
            </a:extLst>
          </p:cNvPr>
          <p:cNvSpPr txBox="1"/>
          <p:nvPr/>
        </p:nvSpPr>
        <p:spPr>
          <a:xfrm>
            <a:off x="376430" y="88448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形变分类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8928356-F125-2917-E5EB-B07A89DB9465}"/>
              </a:ext>
            </a:extLst>
          </p:cNvPr>
          <p:cNvSpPr/>
          <p:nvPr/>
        </p:nvSpPr>
        <p:spPr>
          <a:xfrm>
            <a:off x="300038" y="1577606"/>
            <a:ext cx="11557000" cy="1075531"/>
          </a:xfrm>
          <a:prstGeom prst="roundRect">
            <a:avLst>
              <a:gd name="adj" fmla="val 6857"/>
            </a:avLst>
          </a:prstGeom>
          <a:gradFill>
            <a:gsLst>
              <a:gs pos="0">
                <a:schemeClr val="accent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7CB97F6E-A4A1-F324-3CAE-0010B3F48A0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12022" y="1669304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弹性形变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36323E91-6A01-7CE8-9800-E7A9851A8AE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46265" y="2163087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撤掉外力后，能恢复原状的形变</a:t>
            </a:r>
          </a:p>
        </p:txBody>
      </p:sp>
      <p:cxnSp>
        <p:nvCxnSpPr>
          <p:cNvPr id="88" name="直接连接符 87">
            <a:extLst>
              <a:ext uri="{FF2B5EF4-FFF2-40B4-BE49-F238E27FC236}">
                <a16:creationId xmlns:a16="http://schemas.microsoft.com/office/drawing/2014/main" id="{BED63001-E8D5-FEB9-9B71-DC8557A3C9B7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653861" y="2132010"/>
            <a:ext cx="215546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: 圆角 92">
            <a:extLst>
              <a:ext uri="{FF2B5EF4-FFF2-40B4-BE49-F238E27FC236}">
                <a16:creationId xmlns:a16="http://schemas.microsoft.com/office/drawing/2014/main" id="{5F4BFFE9-1FD5-63FC-3386-8CEAF3268005}"/>
              </a:ext>
            </a:extLst>
          </p:cNvPr>
          <p:cNvSpPr/>
          <p:nvPr/>
        </p:nvSpPr>
        <p:spPr>
          <a:xfrm>
            <a:off x="265053" y="3238618"/>
            <a:ext cx="11557000" cy="1075531"/>
          </a:xfrm>
          <a:prstGeom prst="roundRect">
            <a:avLst>
              <a:gd name="adj" fmla="val 11217"/>
            </a:avLst>
          </a:prstGeom>
          <a:gradFill>
            <a:gsLst>
              <a:gs pos="0">
                <a:schemeClr val="accent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F3BAF54E-C174-B75E-1A2C-9627552C3B3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34291" y="3325986"/>
            <a:ext cx="210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非弹性形变</a:t>
            </a:r>
            <a:endParaRPr lang="zh-CN" altLang="en-US" dirty="0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7C46F11B-074A-FD8D-B277-F5690ABF585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53861" y="3915421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撤掉外力后，不能恢复原状的形变</a:t>
            </a:r>
          </a:p>
        </p:txBody>
      </p: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D3D0B51B-C87B-AB10-E33E-044D542EDF4E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653861" y="3839408"/>
            <a:ext cx="215546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396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4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4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77" grpId="0"/>
          <p:bldP spid="83" grpId="0"/>
          <p:bldP spid="8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77" grpId="0"/>
          <p:bldP spid="83" grpId="0"/>
          <p:bldP spid="8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653025"/>
            <a:ext cx="11798504" cy="568846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FF74164-DCE3-89AF-854F-FF3A63EF8575}"/>
              </a:ext>
            </a:extLst>
          </p:cNvPr>
          <p:cNvSpPr txBox="1"/>
          <p:nvPr/>
        </p:nvSpPr>
        <p:spPr>
          <a:xfrm>
            <a:off x="-12263316" y="-4509183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形变分类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8928356-F125-2917-E5EB-B07A89DB9465}"/>
              </a:ext>
            </a:extLst>
          </p:cNvPr>
          <p:cNvSpPr/>
          <p:nvPr/>
        </p:nvSpPr>
        <p:spPr>
          <a:xfrm>
            <a:off x="-12413072" y="-3790807"/>
            <a:ext cx="11557000" cy="1075531"/>
          </a:xfrm>
          <a:prstGeom prst="roundRect">
            <a:avLst>
              <a:gd name="adj" fmla="val 6857"/>
            </a:avLst>
          </a:prstGeom>
          <a:gradFill>
            <a:gsLst>
              <a:gs pos="0">
                <a:schemeClr val="accent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7CB97F6E-A4A1-F324-3CAE-0010B3F48A0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2101088" y="-3699109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弹性形变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36323E91-6A01-7CE8-9800-E7A9851A8A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2166845" y="-3205326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撤掉外力后，能恢复原状的形变</a:t>
            </a:r>
          </a:p>
        </p:txBody>
      </p:sp>
      <p:cxnSp>
        <p:nvCxnSpPr>
          <p:cNvPr id="88" name="直接连接符 87">
            <a:extLst>
              <a:ext uri="{FF2B5EF4-FFF2-40B4-BE49-F238E27FC236}">
                <a16:creationId xmlns:a16="http://schemas.microsoft.com/office/drawing/2014/main" id="{BED63001-E8D5-FEB9-9B71-DC8557A3C9B7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-12059249" y="-3236403"/>
            <a:ext cx="215546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: 圆角 92">
            <a:extLst>
              <a:ext uri="{FF2B5EF4-FFF2-40B4-BE49-F238E27FC236}">
                <a16:creationId xmlns:a16="http://schemas.microsoft.com/office/drawing/2014/main" id="{5F4BFFE9-1FD5-63FC-3386-8CEAF3268005}"/>
              </a:ext>
            </a:extLst>
          </p:cNvPr>
          <p:cNvSpPr/>
          <p:nvPr/>
        </p:nvSpPr>
        <p:spPr>
          <a:xfrm>
            <a:off x="-12448057" y="-2129795"/>
            <a:ext cx="11557000" cy="1075531"/>
          </a:xfrm>
          <a:prstGeom prst="roundRect">
            <a:avLst>
              <a:gd name="adj" fmla="val 11217"/>
            </a:avLst>
          </a:prstGeom>
          <a:gradFill>
            <a:gsLst>
              <a:gs pos="0">
                <a:schemeClr val="accent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F3BAF54E-C174-B75E-1A2C-9627552C3B3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2078819" y="-2042427"/>
            <a:ext cx="210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非弹性形变</a:t>
            </a:r>
            <a:endParaRPr lang="zh-CN" altLang="en-US" dirty="0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7C46F11B-074A-FD8D-B277-F5690ABF585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2059249" y="-1452992"/>
            <a:ext cx="480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撤掉外力后，不能恢复原状的形变</a:t>
            </a:r>
          </a:p>
        </p:txBody>
      </p: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D3D0B51B-C87B-AB10-E33E-044D542EDF4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-12059249" y="-1529005"/>
            <a:ext cx="215546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E0165950-4F9F-4001-136B-930DBE353463}"/>
              </a:ext>
            </a:extLst>
          </p:cNvPr>
          <p:cNvSpPr/>
          <p:nvPr/>
        </p:nvSpPr>
        <p:spPr>
          <a:xfrm>
            <a:off x="196748" y="1041138"/>
            <a:ext cx="11798504" cy="4918600"/>
          </a:xfrm>
          <a:prstGeom prst="roundRect">
            <a:avLst>
              <a:gd name="adj" fmla="val 525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0" name="图片 99">
            <a:extLst>
              <a:ext uri="{FF2B5EF4-FFF2-40B4-BE49-F238E27FC236}">
                <a16:creationId xmlns:a16="http://schemas.microsoft.com/office/drawing/2014/main" id="{2F0A4133-F701-270B-D669-7779295421E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2213" y="2842258"/>
            <a:ext cx="1362075" cy="2270203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DF8C27A1-5ECA-D421-3BC4-1E25A9D00ED7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1" t="17515" r="18566" b="19651"/>
          <a:stretch/>
        </p:blipFill>
        <p:spPr>
          <a:xfrm>
            <a:off x="5493148" y="2564875"/>
            <a:ext cx="2868714" cy="2679279"/>
          </a:xfrm>
          <a:prstGeom prst="rect">
            <a:avLst/>
          </a:prstGeom>
        </p:spPr>
      </p:pic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69BE1F6C-C791-25CB-C6E8-F78148F03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64" b="6258"/>
          <a:stretch/>
        </p:blipFill>
        <p:spPr bwMode="auto">
          <a:xfrm rot="20219910">
            <a:off x="10136210" y="1717729"/>
            <a:ext cx="1965728" cy="10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文本框 96">
            <a:extLst>
              <a:ext uri="{FF2B5EF4-FFF2-40B4-BE49-F238E27FC236}">
                <a16:creationId xmlns:a16="http://schemas.microsoft.com/office/drawing/2014/main" id="{7D8B2ED4-7B40-C475-50F1-0A851A9F2E2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74946" y="1219882"/>
            <a:ext cx="6909728" cy="5810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用手按压或拉伸弹簧，会有什么感觉？</a:t>
            </a: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F100F854-B544-8674-4F37-25F0786145DA}"/>
              </a:ext>
            </a:extLst>
          </p:cNvPr>
          <p:cNvSpPr/>
          <p:nvPr/>
        </p:nvSpPr>
        <p:spPr>
          <a:xfrm>
            <a:off x="196748" y="1982255"/>
            <a:ext cx="11798504" cy="462713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051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653025"/>
            <a:ext cx="11798504" cy="568846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FF74164-DCE3-89AF-854F-FF3A63EF8575}"/>
              </a:ext>
            </a:extLst>
          </p:cNvPr>
          <p:cNvSpPr txBox="1"/>
          <p:nvPr/>
        </p:nvSpPr>
        <p:spPr>
          <a:xfrm>
            <a:off x="-12263316" y="-4509183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形变分类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8928356-F125-2917-E5EB-B07A89DB9465}"/>
              </a:ext>
            </a:extLst>
          </p:cNvPr>
          <p:cNvSpPr/>
          <p:nvPr/>
        </p:nvSpPr>
        <p:spPr>
          <a:xfrm>
            <a:off x="-12413072" y="-3790807"/>
            <a:ext cx="11557000" cy="1075531"/>
          </a:xfrm>
          <a:prstGeom prst="roundRect">
            <a:avLst>
              <a:gd name="adj" fmla="val 6857"/>
            </a:avLst>
          </a:prstGeom>
          <a:gradFill>
            <a:gsLst>
              <a:gs pos="0">
                <a:schemeClr val="accent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7CB97F6E-A4A1-F324-3CAE-0010B3F48A0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2101088" y="-3699109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弹性形变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36323E91-6A01-7CE8-9800-E7A9851A8A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2166845" y="-3205326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撤掉外力后，能恢复原状的形变</a:t>
            </a:r>
          </a:p>
        </p:txBody>
      </p:sp>
      <p:cxnSp>
        <p:nvCxnSpPr>
          <p:cNvPr id="88" name="直接连接符 87">
            <a:extLst>
              <a:ext uri="{FF2B5EF4-FFF2-40B4-BE49-F238E27FC236}">
                <a16:creationId xmlns:a16="http://schemas.microsoft.com/office/drawing/2014/main" id="{BED63001-E8D5-FEB9-9B71-DC8557A3C9B7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-12059249" y="-3236403"/>
            <a:ext cx="215546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: 圆角 92">
            <a:extLst>
              <a:ext uri="{FF2B5EF4-FFF2-40B4-BE49-F238E27FC236}">
                <a16:creationId xmlns:a16="http://schemas.microsoft.com/office/drawing/2014/main" id="{5F4BFFE9-1FD5-63FC-3386-8CEAF3268005}"/>
              </a:ext>
            </a:extLst>
          </p:cNvPr>
          <p:cNvSpPr/>
          <p:nvPr/>
        </p:nvSpPr>
        <p:spPr>
          <a:xfrm>
            <a:off x="-12448057" y="-2129795"/>
            <a:ext cx="11557000" cy="1075531"/>
          </a:xfrm>
          <a:prstGeom prst="roundRect">
            <a:avLst>
              <a:gd name="adj" fmla="val 11217"/>
            </a:avLst>
          </a:prstGeom>
          <a:gradFill>
            <a:gsLst>
              <a:gs pos="0">
                <a:schemeClr val="accent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F3BAF54E-C174-B75E-1A2C-9627552C3B3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12078819" y="-2042427"/>
            <a:ext cx="210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非弹性形变</a:t>
            </a:r>
            <a:endParaRPr lang="zh-CN" altLang="en-US" dirty="0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7C46F11B-074A-FD8D-B277-F5690ABF585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2059249" y="-1452992"/>
            <a:ext cx="480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撤掉外力后，不能恢复原状的形变</a:t>
            </a:r>
          </a:p>
        </p:txBody>
      </p: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D3D0B51B-C87B-AB10-E33E-044D542EDF4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-12059249" y="-1529005"/>
            <a:ext cx="215546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E0165950-4F9F-4001-136B-930DBE353463}"/>
              </a:ext>
            </a:extLst>
          </p:cNvPr>
          <p:cNvSpPr/>
          <p:nvPr/>
        </p:nvSpPr>
        <p:spPr>
          <a:xfrm>
            <a:off x="196748" y="1041138"/>
            <a:ext cx="11798504" cy="4918600"/>
          </a:xfrm>
          <a:prstGeom prst="roundRect">
            <a:avLst>
              <a:gd name="adj" fmla="val 525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0" name="图片 99">
            <a:extLst>
              <a:ext uri="{FF2B5EF4-FFF2-40B4-BE49-F238E27FC236}">
                <a16:creationId xmlns:a16="http://schemas.microsoft.com/office/drawing/2014/main" id="{2F0A4133-F701-270B-D669-7779295421EE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4922" y="2326791"/>
            <a:ext cx="1362075" cy="2270203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DF8C27A1-5ECA-D421-3BC4-1E25A9D00ED7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1" t="17515" r="18566" b="19651"/>
          <a:stretch/>
        </p:blipFill>
        <p:spPr>
          <a:xfrm>
            <a:off x="5455918" y="2326791"/>
            <a:ext cx="2726057" cy="2379731"/>
          </a:xfrm>
          <a:prstGeom prst="rect">
            <a:avLst/>
          </a:prstGeom>
        </p:spPr>
      </p:pic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69BE1F6C-C791-25CB-C6E8-F78148F03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64" b="6258"/>
          <a:stretch/>
        </p:blipFill>
        <p:spPr bwMode="auto">
          <a:xfrm rot="20219910">
            <a:off x="10136210" y="1717729"/>
            <a:ext cx="1965728" cy="10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文本框 96">
            <a:extLst>
              <a:ext uri="{FF2B5EF4-FFF2-40B4-BE49-F238E27FC236}">
                <a16:creationId xmlns:a16="http://schemas.microsoft.com/office/drawing/2014/main" id="{7D8B2ED4-7B40-C475-50F1-0A851A9F2E2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74946" y="1219882"/>
            <a:ext cx="6909728" cy="4996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用手按压或拉伸弹簧，会有什么感觉？</a:t>
            </a: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F100F854-B544-8674-4F37-25F0786145DA}"/>
              </a:ext>
            </a:extLst>
          </p:cNvPr>
          <p:cNvSpPr/>
          <p:nvPr/>
        </p:nvSpPr>
        <p:spPr>
          <a:xfrm>
            <a:off x="196748" y="1912805"/>
            <a:ext cx="11798504" cy="462713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C530DF0C-9C39-1448-7A68-DA27B3FCA51F}"/>
              </a:ext>
            </a:extLst>
          </p:cNvPr>
          <p:cNvSpPr/>
          <p:nvPr/>
        </p:nvSpPr>
        <p:spPr>
          <a:xfrm>
            <a:off x="200249" y="4631472"/>
            <a:ext cx="11798504" cy="462713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224AECE1-6209-218A-18A9-A2C7475536F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12494" y="4640327"/>
            <a:ext cx="112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 力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C40E8EE6-DC7B-9EAD-4E87-5AB102CED87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83585" y="5176453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因物体发生弹性形变而产生的力</a:t>
            </a:r>
          </a:p>
        </p:txBody>
      </p:sp>
    </p:spTree>
    <p:extLst>
      <p:ext uri="{BB962C8B-B14F-4D97-AF65-F5344CB8AC3E}">
        <p14:creationId xmlns:p14="http://schemas.microsoft.com/office/powerpoint/2010/main" val="421601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653025"/>
            <a:ext cx="11798504" cy="568846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E0165950-4F9F-4001-136B-930DBE353463}"/>
              </a:ext>
            </a:extLst>
          </p:cNvPr>
          <p:cNvSpPr/>
          <p:nvPr/>
        </p:nvSpPr>
        <p:spPr>
          <a:xfrm>
            <a:off x="707519" y="1037956"/>
            <a:ext cx="5138927" cy="4918600"/>
          </a:xfrm>
          <a:prstGeom prst="roundRect">
            <a:avLst>
              <a:gd name="adj" fmla="val 525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0" name="图片 99">
            <a:extLst>
              <a:ext uri="{FF2B5EF4-FFF2-40B4-BE49-F238E27FC236}">
                <a16:creationId xmlns:a16="http://schemas.microsoft.com/office/drawing/2014/main" id="{2F0A4133-F701-270B-D669-7779295421EE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62282" y="10510788"/>
            <a:ext cx="1362075" cy="2270203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DF8C27A1-5ECA-D421-3BC4-1E25A9D00ED7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1" t="17515" r="18566" b="19651"/>
          <a:stretch/>
        </p:blipFill>
        <p:spPr>
          <a:xfrm>
            <a:off x="22433278" y="10510788"/>
            <a:ext cx="2726057" cy="2379731"/>
          </a:xfrm>
          <a:prstGeom prst="rect">
            <a:avLst/>
          </a:prstGeom>
        </p:spPr>
      </p:pic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69BE1F6C-C791-25CB-C6E8-F78148F03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64" b="6258"/>
          <a:stretch/>
        </p:blipFill>
        <p:spPr bwMode="auto">
          <a:xfrm rot="20219910">
            <a:off x="10265920" y="4646396"/>
            <a:ext cx="1965728" cy="10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文本框 96">
            <a:extLst>
              <a:ext uri="{FF2B5EF4-FFF2-40B4-BE49-F238E27FC236}">
                <a16:creationId xmlns:a16="http://schemas.microsoft.com/office/drawing/2014/main" id="{7D8B2ED4-7B40-C475-50F1-0A851A9F2E2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7269493" y="9404608"/>
            <a:ext cx="6909728" cy="4996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用手按压或拉伸弹簧，会有什么感觉？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224AECE1-6209-218A-18A9-A2C7475536F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389854" y="12824324"/>
            <a:ext cx="112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 力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C40E8EE6-DC7B-9EAD-4E87-5AB102CED87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360945" y="13360450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因物体发生弹性形变而产生的力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B67DE712-0EDE-D742-7EEE-EAAD9F94BAF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56086" y="1502271"/>
            <a:ext cx="2821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为什么会产生弹力</a:t>
            </a:r>
            <a:r>
              <a:rPr lang="zh-CN" altLang="en-US" sz="24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694F1706-83D2-ABCC-99CC-7C6CFA88F00D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4F3F1"/>
              </a:clrFrom>
              <a:clrTo>
                <a:srgbClr val="F4F3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1254" y="2714889"/>
            <a:ext cx="3522626" cy="2152716"/>
          </a:xfrm>
          <a:prstGeom prst="rect">
            <a:avLst/>
          </a:prstGeom>
        </p:spPr>
      </p:pic>
      <p:sp>
        <p:nvSpPr>
          <p:cNvPr id="117" name="矩形: 圆角 116">
            <a:extLst>
              <a:ext uri="{FF2B5EF4-FFF2-40B4-BE49-F238E27FC236}">
                <a16:creationId xmlns:a16="http://schemas.microsoft.com/office/drawing/2014/main" id="{CEB53AFA-03A9-1AB7-23DC-0650881A2315}"/>
              </a:ext>
            </a:extLst>
          </p:cNvPr>
          <p:cNvSpPr/>
          <p:nvPr/>
        </p:nvSpPr>
        <p:spPr>
          <a:xfrm>
            <a:off x="6358269" y="1051186"/>
            <a:ext cx="5138927" cy="4918600"/>
          </a:xfrm>
          <a:prstGeom prst="roundRect">
            <a:avLst>
              <a:gd name="adj" fmla="val 525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494CF3B2-4A3E-FF34-45AB-464EF54C344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358268" y="1746933"/>
            <a:ext cx="1210235" cy="1027039"/>
          </a:xfrm>
          <a:prstGeom prst="rect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95464D59-DF03-798C-33B4-FDF8E582EA7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623288" y="1851540"/>
            <a:ext cx="3551579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发生弹性形变的物体，由于要恢复原状，对跟它接触的物体会产生力的作用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7DD64E54-D1E8-E37A-F0AE-1C8C74E2E49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513725" y="1812018"/>
            <a:ext cx="9541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产生</a:t>
            </a:r>
            <a:endParaRPr lang="en-US" altLang="zh-CN" sz="24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37F54725-A3EF-513C-CC05-04BB50D3947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847885" y="3620999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两物体相互接触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4B4A274F-DFC0-54E3-8BFF-B99BD766118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7839491" y="4095388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发生弹性形变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32765012-712E-D83A-97C8-F02C223E5008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6345555" y="3485901"/>
            <a:ext cx="1210235" cy="1027039"/>
          </a:xfrm>
          <a:prstGeom prst="rect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1F3243AC-AD96-4BE4-C363-106BABF7C875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513725" y="3583923"/>
            <a:ext cx="9541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产生</a:t>
            </a:r>
            <a:endParaRPr lang="en-US" altLang="zh-CN" sz="2400" b="1" spc="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spc="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条件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81B75F03-19F1-7E41-8883-148E0368CFDF}"/>
              </a:ext>
            </a:extLst>
          </p:cNvPr>
          <p:cNvCxnSpPr/>
          <p:nvPr/>
        </p:nvCxnSpPr>
        <p:spPr>
          <a:xfrm>
            <a:off x="707519" y="2188598"/>
            <a:ext cx="51389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直接连接符 124">
            <a:extLst>
              <a:ext uri="{FF2B5EF4-FFF2-40B4-BE49-F238E27FC236}">
                <a16:creationId xmlns:a16="http://schemas.microsoft.com/office/drawing/2014/main" id="{7916FD2A-2AED-7C21-B941-F3318329A46D}"/>
              </a:ext>
            </a:extLst>
          </p:cNvPr>
          <p:cNvCxnSpPr/>
          <p:nvPr/>
        </p:nvCxnSpPr>
        <p:spPr>
          <a:xfrm>
            <a:off x="707519" y="2362019"/>
            <a:ext cx="51389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1714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/>
      <p:bldP spid="120" grpId="0"/>
      <p:bldP spid="121" grpId="0"/>
      <p:bldP spid="122" grpId="0"/>
      <p:bldP spid="123" grpId="0" animBg="1"/>
      <p:bldP spid="1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20xx.x.x</a:t>
            </a:r>
            <a:endParaRPr lang="zh-CN" altLang="en-US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653025"/>
            <a:ext cx="11798504" cy="568846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E0165950-4F9F-4001-136B-930DBE353463}"/>
              </a:ext>
            </a:extLst>
          </p:cNvPr>
          <p:cNvSpPr/>
          <p:nvPr/>
        </p:nvSpPr>
        <p:spPr>
          <a:xfrm>
            <a:off x="383585" y="899257"/>
            <a:ext cx="10872994" cy="5298092"/>
          </a:xfrm>
          <a:prstGeom prst="roundRect">
            <a:avLst>
              <a:gd name="adj" fmla="val 5252"/>
            </a:avLst>
          </a:prstGeom>
          <a:solidFill>
            <a:schemeClr val="bg1">
              <a:alpha val="9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0" name="图片 99">
            <a:extLst>
              <a:ext uri="{FF2B5EF4-FFF2-40B4-BE49-F238E27FC236}">
                <a16:creationId xmlns:a16="http://schemas.microsoft.com/office/drawing/2014/main" id="{2F0A4133-F701-270B-D669-7779295421EE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62282" y="10510788"/>
            <a:ext cx="1362075" cy="2270203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DF8C27A1-5ECA-D421-3BC4-1E25A9D00ED7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1" t="17515" r="18566" b="19651"/>
          <a:stretch/>
        </p:blipFill>
        <p:spPr>
          <a:xfrm>
            <a:off x="22433278" y="10510788"/>
            <a:ext cx="2726057" cy="2379731"/>
          </a:xfrm>
          <a:prstGeom prst="rect">
            <a:avLst/>
          </a:prstGeom>
        </p:spPr>
      </p:pic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69BE1F6C-C791-25CB-C6E8-F78148F03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64" b="6258"/>
          <a:stretch/>
        </p:blipFill>
        <p:spPr bwMode="auto">
          <a:xfrm rot="20219910">
            <a:off x="10265920" y="4646396"/>
            <a:ext cx="1965728" cy="10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文本框 96">
            <a:extLst>
              <a:ext uri="{FF2B5EF4-FFF2-40B4-BE49-F238E27FC236}">
                <a16:creationId xmlns:a16="http://schemas.microsoft.com/office/drawing/2014/main" id="{7D8B2ED4-7B40-C475-50F1-0A851A9F2E2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7269493" y="9404608"/>
            <a:ext cx="6909728" cy="4996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用手按压或拉伸弹簧，会有什么感觉？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224AECE1-6209-218A-18A9-A2C7475536F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389854" y="12824324"/>
            <a:ext cx="112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 力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C40E8EE6-DC7B-9EAD-4E87-5AB102CED87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360945" y="13360450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因物体发生弹性形变而产生的力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93135FA3-E0F3-8148-6EE0-6892EA4BD5C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08660" y="1464307"/>
            <a:ext cx="4263924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与物体弹性形变的方向相反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787D95D3-D269-6178-0818-26C116BE53D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08660" y="1112189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弹力的方向</a:t>
            </a:r>
          </a:p>
        </p:txBody>
      </p:sp>
      <p:sp>
        <p:nvSpPr>
          <p:cNvPr id="73" name="Rectangle 5">
            <a:extLst>
              <a:ext uri="{FF2B5EF4-FFF2-40B4-BE49-F238E27FC236}">
                <a16:creationId xmlns:a16="http://schemas.microsoft.com/office/drawing/2014/main" id="{545D1614-0DA3-D4CF-2ED5-9B916052531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036593" y="3170875"/>
            <a:ext cx="2928938" cy="290512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FFC000"/>
              </a:gs>
            </a:gsLst>
            <a:lin ang="5400000" scaled="0"/>
          </a:gra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5" name="Oval 8">
            <a:extLst>
              <a:ext uri="{FF2B5EF4-FFF2-40B4-BE49-F238E27FC236}">
                <a16:creationId xmlns:a16="http://schemas.microsoft.com/office/drawing/2014/main" id="{256411A6-4DC2-4C27-F2F0-FD4593EC2A1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393906" y="3247075"/>
            <a:ext cx="1555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76" name="直接箭头连接符 16">
            <a:extLst>
              <a:ext uri="{FF2B5EF4-FFF2-40B4-BE49-F238E27FC236}">
                <a16:creationId xmlns:a16="http://schemas.microsoft.com/office/drawing/2014/main" id="{91383964-C20B-36F2-0086-4D4EBCF7BE7C}"/>
              </a:ext>
            </a:extLst>
          </p:cNvPr>
          <p:cNvCxnSpPr>
            <a:cxnSpLocks noChangeShapeType="1"/>
          </p:cNvCxnSpPr>
          <p:nvPr>
            <p:custDataLst>
              <p:tags r:id="rId8"/>
            </p:custDataLst>
          </p:nvPr>
        </p:nvCxnSpPr>
        <p:spPr bwMode="auto">
          <a:xfrm rot="5400000">
            <a:off x="1858918" y="3853500"/>
            <a:ext cx="1214437" cy="1588"/>
          </a:xfrm>
          <a:prstGeom prst="line">
            <a:avLst/>
          </a:prstGeom>
          <a:noFill/>
          <a:ln w="57150" algn="ctr">
            <a:solidFill>
              <a:schemeClr val="tx1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9" name="Rectangle 5">
            <a:extLst>
              <a:ext uri="{FF2B5EF4-FFF2-40B4-BE49-F238E27FC236}">
                <a16:creationId xmlns:a16="http://schemas.microsoft.com/office/drawing/2014/main" id="{4D8F422B-9081-DC55-F584-C4F4AEE96D3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5805414" y="1946197"/>
            <a:ext cx="395288" cy="2708765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FFC000"/>
              </a:gs>
            </a:gsLst>
            <a:lin ang="0" scaled="0"/>
          </a:gra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83" name="Line 9">
            <a:extLst>
              <a:ext uri="{FF2B5EF4-FFF2-40B4-BE49-F238E27FC236}">
                <a16:creationId xmlns:a16="http://schemas.microsoft.com/office/drawing/2014/main" id="{A6816DDB-E88D-BF2B-BCFA-1EB1B4D48515}"/>
              </a:ext>
            </a:extLst>
          </p:cNvPr>
          <p:cNvCxnSpPr>
            <a:cxnSpLocks noChangeShapeType="1"/>
          </p:cNvCxnSpPr>
          <p:nvPr>
            <p:custDataLst>
              <p:tags r:id="rId10"/>
            </p:custDataLst>
          </p:nvPr>
        </p:nvCxnSpPr>
        <p:spPr bwMode="auto">
          <a:xfrm flipH="1">
            <a:off x="4613482" y="3541256"/>
            <a:ext cx="1370012" cy="7047"/>
          </a:xfrm>
          <a:prstGeom prst="line">
            <a:avLst/>
          </a:prstGeom>
          <a:noFill/>
          <a:ln w="76200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4" name="Oval 11">
            <a:extLst>
              <a:ext uri="{FF2B5EF4-FFF2-40B4-BE49-F238E27FC236}">
                <a16:creationId xmlns:a16="http://schemas.microsoft.com/office/drawing/2014/main" id="{83CEEB6C-2216-5F44-A4D0-C2E33255AD7D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5975268" y="3488074"/>
            <a:ext cx="96495" cy="10636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09FA8CE-E7E6-85AF-78A1-1E4FF69D1381}"/>
              </a:ext>
            </a:extLst>
          </p:cNvPr>
          <p:cNvPicPr>
            <a:picLocks noChangeAspect="1"/>
          </p:cNvPicPr>
          <p:nvPr/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7392" y="2515611"/>
            <a:ext cx="841321" cy="2017951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A38B55C0-88EC-B322-E444-B9D44BF13B03}"/>
              </a:ext>
            </a:extLst>
          </p:cNvPr>
          <p:cNvSpPr/>
          <p:nvPr/>
        </p:nvSpPr>
        <p:spPr>
          <a:xfrm>
            <a:off x="8860800" y="4369932"/>
            <a:ext cx="865858" cy="49558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E935A1-5A29-C8B7-7840-C4221DB54704}"/>
              </a:ext>
            </a:extLst>
          </p:cNvPr>
          <p:cNvGrpSpPr/>
          <p:nvPr/>
        </p:nvGrpSpPr>
        <p:grpSpPr>
          <a:xfrm>
            <a:off x="8604334" y="1577822"/>
            <a:ext cx="1432281" cy="3717359"/>
            <a:chOff x="8661307" y="1588035"/>
            <a:chExt cx="1432281" cy="3717359"/>
          </a:xfrm>
        </p:grpSpPr>
        <p:grpSp>
          <p:nvGrpSpPr>
            <p:cNvPr id="86" name="Group 7">
              <a:extLst>
                <a:ext uri="{FF2B5EF4-FFF2-40B4-BE49-F238E27FC236}">
                  <a16:creationId xmlns:a16="http://schemas.microsoft.com/office/drawing/2014/main" id="{3B7E772D-F044-AF0C-3EE4-A497DBED502B}"/>
                </a:ext>
              </a:extLst>
            </p:cNvPr>
            <p:cNvGrpSpPr/>
            <p:nvPr>
              <p:custDataLst>
                <p:tags r:id="rId15"/>
              </p:custDataLst>
            </p:nvPr>
          </p:nvGrpSpPr>
          <p:grpSpPr>
            <a:xfrm>
              <a:off x="8661307" y="1588035"/>
              <a:ext cx="1432281" cy="3717359"/>
              <a:chOff x="2793" y="663"/>
              <a:chExt cx="905" cy="2350"/>
            </a:xfrm>
          </p:grpSpPr>
          <p:sp>
            <p:nvSpPr>
              <p:cNvPr id="87" name="AutoShape 5">
                <a:extLst>
                  <a:ext uri="{FF2B5EF4-FFF2-40B4-BE49-F238E27FC236}">
                    <a16:creationId xmlns:a16="http://schemas.microsoft.com/office/drawing/2014/main" id="{D5CCB751-807A-30DF-1FC7-7D1E9D393C6E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 rot="8100000">
                <a:off x="2793" y="2108"/>
                <a:ext cx="905" cy="905"/>
              </a:xfrm>
              <a:prstGeom prst="rtTriangl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00B0F0"/>
                  </a:gs>
                </a:gsLst>
                <a:lin ang="5400000" scaled="0"/>
              </a:gradFill>
              <a:ln w="25400" algn="ctr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Tx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Tx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Tx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Tx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88" name="Line 6">
                <a:extLst>
                  <a:ext uri="{FF2B5EF4-FFF2-40B4-BE49-F238E27FC236}">
                    <a16:creationId xmlns:a16="http://schemas.microsoft.com/office/drawing/2014/main" id="{1AA041EA-C13E-CEB7-BFC1-4D8CDD8E5AAF}"/>
                  </a:ext>
                </a:extLst>
              </p:cNvPr>
              <p:cNvSpPr>
                <a:spLocks noChangeShapeType="1"/>
              </p:cNvSpPr>
              <p:nvPr>
                <p:custDataLst>
                  <p:tags r:id="rId19"/>
                </p:custDataLst>
              </p:nvPr>
            </p:nvSpPr>
            <p:spPr bwMode="auto">
              <a:xfrm flipH="1" flipV="1">
                <a:off x="3243" y="663"/>
                <a:ext cx="0" cy="1270"/>
              </a:xfrm>
              <a:prstGeom prst="line">
                <a:avLst/>
              </a:prstGeom>
              <a:noFill/>
              <a:ln w="34925" algn="ctr">
                <a:solidFill>
                  <a:schemeClr val="hlink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89" name="Oval 8">
              <a:extLst>
                <a:ext uri="{FF2B5EF4-FFF2-40B4-BE49-F238E27FC236}">
                  <a16:creationId xmlns:a16="http://schemas.microsoft.com/office/drawing/2014/main" id="{61A8217D-AD06-9F78-54A8-861F7477DE66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301259" y="3555370"/>
              <a:ext cx="144463" cy="142875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cxnSp>
          <p:nvCxnSpPr>
            <p:cNvPr id="90" name="Line 9">
              <a:extLst>
                <a:ext uri="{FF2B5EF4-FFF2-40B4-BE49-F238E27FC236}">
                  <a16:creationId xmlns:a16="http://schemas.microsoft.com/office/drawing/2014/main" id="{695D0D77-95A5-7151-5658-D67E97862340}"/>
                </a:ext>
              </a:extLst>
            </p:cNvPr>
            <p:cNvCxnSpPr>
              <a:cxnSpLocks noChangeShapeType="1"/>
            </p:cNvCxnSpPr>
            <p:nvPr>
              <p:custDataLst>
                <p:tags r:id="rId17"/>
              </p:custDataLst>
            </p:nvPr>
          </p:nvCxnSpPr>
          <p:spPr bwMode="auto">
            <a:xfrm flipH="1" flipV="1">
              <a:off x="9373491" y="2084104"/>
              <a:ext cx="0" cy="1512887"/>
            </a:xfrm>
            <a:prstGeom prst="line">
              <a:avLst/>
            </a:prstGeom>
            <a:noFill/>
            <a:ln w="47625" algn="ctr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AFA4B14F-3604-FB31-78FE-44CF4ECAE386}"/>
              </a:ext>
            </a:extLst>
          </p:cNvPr>
          <p:cNvPicPr>
            <a:picLocks noChangeAspect="1"/>
          </p:cNvPicPr>
          <p:nvPr/>
        </p:nvPicPr>
        <p:blipFill>
          <a:blip r:embed="rId30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89642" y="2889942"/>
            <a:ext cx="1455420" cy="29718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40243518-687D-2039-E69A-839E6058C722}"/>
              </a:ext>
            </a:extLst>
          </p:cNvPr>
          <p:cNvSpPr/>
          <p:nvPr/>
        </p:nvSpPr>
        <p:spPr>
          <a:xfrm>
            <a:off x="378818" y="4898172"/>
            <a:ext cx="10872994" cy="6559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Text Box 7">
            <a:extLst>
              <a:ext uri="{FF2B5EF4-FFF2-40B4-BE49-F238E27FC236}">
                <a16:creationId xmlns:a16="http://schemas.microsoft.com/office/drawing/2014/main" id="{6C7B161F-E52D-1E8E-362F-928BDB3034B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696993" y="4993818"/>
            <a:ext cx="2138520" cy="36933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书对桌子的压力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 Box 10">
            <a:extLst>
              <a:ext uri="{FF2B5EF4-FFF2-40B4-BE49-F238E27FC236}">
                <a16:creationId xmlns:a16="http://schemas.microsoft.com/office/drawing/2014/main" id="{CB281D15-0E95-3CD1-4F81-FA415F58B958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256419" y="4993818"/>
            <a:ext cx="1570038" cy="3698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手对墙的压力</a:t>
            </a:r>
          </a:p>
        </p:txBody>
      </p:sp>
      <p:sp>
        <p:nvSpPr>
          <p:cNvPr id="91" name="Text Box 10">
            <a:extLst>
              <a:ext uri="{FF2B5EF4-FFF2-40B4-BE49-F238E27FC236}">
                <a16:creationId xmlns:a16="http://schemas.microsoft.com/office/drawing/2014/main" id="{8D94B1C3-E2A2-C205-73C0-1F997437231E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473377" y="5039758"/>
            <a:ext cx="1800225" cy="3698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绳子对灯的拉力</a:t>
            </a:r>
          </a:p>
        </p:txBody>
      </p:sp>
    </p:spTree>
    <p:extLst>
      <p:ext uri="{BB962C8B-B14F-4D97-AF65-F5344CB8AC3E}">
        <p14:creationId xmlns:p14="http://schemas.microsoft.com/office/powerpoint/2010/main" val="1928797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/>
        </p:nvSpPr>
        <p:spPr>
          <a:xfrm>
            <a:off x="10376588" y="-31681"/>
            <a:ext cx="18918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节 弹力与弹簧测力计</a:t>
            </a:r>
            <a:endParaRPr lang="zh-CN" altLang="en-US" sz="12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653025"/>
            <a:ext cx="11798504" cy="568846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E0165950-4F9F-4001-136B-930DBE353463}"/>
              </a:ext>
            </a:extLst>
          </p:cNvPr>
          <p:cNvSpPr/>
          <p:nvPr/>
        </p:nvSpPr>
        <p:spPr>
          <a:xfrm>
            <a:off x="383585" y="899257"/>
            <a:ext cx="10872994" cy="5298092"/>
          </a:xfrm>
          <a:prstGeom prst="roundRect">
            <a:avLst>
              <a:gd name="adj" fmla="val 5252"/>
            </a:avLst>
          </a:prstGeom>
          <a:solidFill>
            <a:schemeClr val="bg1">
              <a:alpha val="9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0" name="图片 99">
            <a:extLst>
              <a:ext uri="{FF2B5EF4-FFF2-40B4-BE49-F238E27FC236}">
                <a16:creationId xmlns:a16="http://schemas.microsoft.com/office/drawing/2014/main" id="{2F0A4133-F701-270B-D669-7779295421EE}"/>
              </a:ext>
            </a:extLst>
          </p:cNvPr>
          <p:cNvPicPr>
            <a:picLocks noChangeAspect="1"/>
          </p:cNvPicPr>
          <p:nvPr/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62282" y="10510788"/>
            <a:ext cx="1362075" cy="2270203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DF8C27A1-5ECA-D421-3BC4-1E25A9D00ED7}"/>
              </a:ext>
            </a:extLst>
          </p:cNvPr>
          <p:cNvPicPr>
            <a:picLocks noChangeAspect="1"/>
          </p:cNvPicPr>
          <p:nvPr/>
        </p:nvPicPr>
        <p:blipFill rotWithShape="1"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1" t="17515" r="18566" b="19651"/>
          <a:stretch/>
        </p:blipFill>
        <p:spPr>
          <a:xfrm>
            <a:off x="22433278" y="10510788"/>
            <a:ext cx="2726057" cy="2379731"/>
          </a:xfrm>
          <a:prstGeom prst="rect">
            <a:avLst/>
          </a:prstGeom>
        </p:spPr>
      </p:pic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69BE1F6C-C791-25CB-C6E8-F78148F03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64" b="6258"/>
          <a:stretch/>
        </p:blipFill>
        <p:spPr bwMode="auto">
          <a:xfrm rot="20219910">
            <a:off x="10265920" y="4646396"/>
            <a:ext cx="1965728" cy="10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文本框 96">
            <a:extLst>
              <a:ext uri="{FF2B5EF4-FFF2-40B4-BE49-F238E27FC236}">
                <a16:creationId xmlns:a16="http://schemas.microsoft.com/office/drawing/2014/main" id="{7D8B2ED4-7B40-C475-50F1-0A851A9F2E2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7269493" y="9404608"/>
            <a:ext cx="6909728" cy="4996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用手按压或拉伸弹簧，会有什么感觉？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224AECE1-6209-218A-18A9-A2C7475536F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389854" y="12824324"/>
            <a:ext cx="112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 力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C40E8EE6-DC7B-9EAD-4E87-5AB102CED87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360945" y="13360450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因物体发生弹性形变而产生的力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93135FA3-E0F3-8148-6EE0-6892EA4BD5C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-10897186" y="-5499201"/>
            <a:ext cx="4263924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与物体弹性形变的方向相反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787D95D3-D269-6178-0818-26C116BE53D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0897186" y="-5851319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弹力的方向</a:t>
            </a:r>
          </a:p>
        </p:txBody>
      </p:sp>
      <p:sp>
        <p:nvSpPr>
          <p:cNvPr id="73" name="Rectangle 5">
            <a:extLst>
              <a:ext uri="{FF2B5EF4-FFF2-40B4-BE49-F238E27FC236}">
                <a16:creationId xmlns:a16="http://schemas.microsoft.com/office/drawing/2014/main" id="{545D1614-0DA3-D4CF-2ED5-9B916052531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-10569253" y="-3792633"/>
            <a:ext cx="2928938" cy="290512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FFC000"/>
              </a:gs>
            </a:gsLst>
            <a:lin ang="5400000" scaled="0"/>
          </a:gra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5" name="Oval 8">
            <a:extLst>
              <a:ext uri="{FF2B5EF4-FFF2-40B4-BE49-F238E27FC236}">
                <a16:creationId xmlns:a16="http://schemas.microsoft.com/office/drawing/2014/main" id="{256411A6-4DC2-4C27-F2F0-FD4593EC2A1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9211940" y="-3716433"/>
            <a:ext cx="155575" cy="14287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76" name="直接箭头连接符 16">
            <a:extLst>
              <a:ext uri="{FF2B5EF4-FFF2-40B4-BE49-F238E27FC236}">
                <a16:creationId xmlns:a16="http://schemas.microsoft.com/office/drawing/2014/main" id="{91383964-C20B-36F2-0086-4D4EBCF7BE7C}"/>
              </a:ext>
            </a:extLst>
          </p:cNvPr>
          <p:cNvCxnSpPr>
            <a:cxnSpLocks noChangeShapeType="1"/>
          </p:cNvCxnSpPr>
          <p:nvPr>
            <p:custDataLst>
              <p:tags r:id="rId8"/>
            </p:custDataLst>
          </p:nvPr>
        </p:nvCxnSpPr>
        <p:spPr bwMode="auto">
          <a:xfrm rot="5400000">
            <a:off x="-9746928" y="-3110008"/>
            <a:ext cx="1214437" cy="1588"/>
          </a:xfrm>
          <a:prstGeom prst="line">
            <a:avLst/>
          </a:prstGeom>
          <a:noFill/>
          <a:ln w="57150" algn="ctr">
            <a:solidFill>
              <a:schemeClr val="tx1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9" name="Rectangle 5">
            <a:extLst>
              <a:ext uri="{FF2B5EF4-FFF2-40B4-BE49-F238E27FC236}">
                <a16:creationId xmlns:a16="http://schemas.microsoft.com/office/drawing/2014/main" id="{4D8F422B-9081-DC55-F584-C4F4AEE96D3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-5800432" y="-5017311"/>
            <a:ext cx="395288" cy="2708765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FFC000"/>
              </a:gs>
            </a:gsLst>
            <a:lin ang="0" scaled="0"/>
          </a:gra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83" name="Line 9">
            <a:extLst>
              <a:ext uri="{FF2B5EF4-FFF2-40B4-BE49-F238E27FC236}">
                <a16:creationId xmlns:a16="http://schemas.microsoft.com/office/drawing/2014/main" id="{A6816DDB-E88D-BF2B-BCFA-1EB1B4D48515}"/>
              </a:ext>
            </a:extLst>
          </p:cNvPr>
          <p:cNvCxnSpPr>
            <a:cxnSpLocks noChangeShapeType="1"/>
          </p:cNvCxnSpPr>
          <p:nvPr>
            <p:custDataLst>
              <p:tags r:id="rId10"/>
            </p:custDataLst>
          </p:nvPr>
        </p:nvCxnSpPr>
        <p:spPr bwMode="auto">
          <a:xfrm flipH="1">
            <a:off x="-6992364" y="-3422252"/>
            <a:ext cx="1370012" cy="7047"/>
          </a:xfrm>
          <a:prstGeom prst="line">
            <a:avLst/>
          </a:prstGeom>
          <a:noFill/>
          <a:ln w="76200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4" name="Oval 11">
            <a:extLst>
              <a:ext uri="{FF2B5EF4-FFF2-40B4-BE49-F238E27FC236}">
                <a16:creationId xmlns:a16="http://schemas.microsoft.com/office/drawing/2014/main" id="{83CEEB6C-2216-5F44-A4D0-C2E33255AD7D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-5630578" y="-3475434"/>
            <a:ext cx="96495" cy="10636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09FA8CE-E7E6-85AF-78A1-1E4FF69D1381}"/>
              </a:ext>
            </a:extLst>
          </p:cNvPr>
          <p:cNvPicPr>
            <a:picLocks noChangeAspect="1"/>
          </p:cNvPicPr>
          <p:nvPr/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408454" y="-4447897"/>
            <a:ext cx="841321" cy="2017951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A38B55C0-88EC-B322-E444-B9D44BF13B03}"/>
              </a:ext>
            </a:extLst>
          </p:cNvPr>
          <p:cNvSpPr/>
          <p:nvPr/>
        </p:nvSpPr>
        <p:spPr>
          <a:xfrm>
            <a:off x="-2745046" y="-2593576"/>
            <a:ext cx="865858" cy="49558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E935A1-5A29-C8B7-7840-C4221DB54704}"/>
              </a:ext>
            </a:extLst>
          </p:cNvPr>
          <p:cNvGrpSpPr/>
          <p:nvPr/>
        </p:nvGrpSpPr>
        <p:grpSpPr>
          <a:xfrm>
            <a:off x="-7620404" y="-4658855"/>
            <a:ext cx="1432281" cy="3717359"/>
            <a:chOff x="8661307" y="1588035"/>
            <a:chExt cx="1432281" cy="3717359"/>
          </a:xfrm>
        </p:grpSpPr>
        <p:grpSp>
          <p:nvGrpSpPr>
            <p:cNvPr id="86" name="Group 7">
              <a:extLst>
                <a:ext uri="{FF2B5EF4-FFF2-40B4-BE49-F238E27FC236}">
                  <a16:creationId xmlns:a16="http://schemas.microsoft.com/office/drawing/2014/main" id="{3B7E772D-F044-AF0C-3EE4-A497DBED502B}"/>
                </a:ext>
              </a:extLst>
            </p:cNvPr>
            <p:cNvGrpSpPr/>
            <p:nvPr>
              <p:custDataLst>
                <p:tags r:id="rId18"/>
              </p:custDataLst>
            </p:nvPr>
          </p:nvGrpSpPr>
          <p:grpSpPr>
            <a:xfrm>
              <a:off x="8661307" y="1588035"/>
              <a:ext cx="1432281" cy="3717359"/>
              <a:chOff x="2793" y="663"/>
              <a:chExt cx="905" cy="2350"/>
            </a:xfrm>
          </p:grpSpPr>
          <p:sp>
            <p:nvSpPr>
              <p:cNvPr id="87" name="AutoShape 5">
                <a:extLst>
                  <a:ext uri="{FF2B5EF4-FFF2-40B4-BE49-F238E27FC236}">
                    <a16:creationId xmlns:a16="http://schemas.microsoft.com/office/drawing/2014/main" id="{D5CCB751-807A-30DF-1FC7-7D1E9D393C6E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 rot="8100000">
                <a:off x="2793" y="2108"/>
                <a:ext cx="905" cy="905"/>
              </a:xfrm>
              <a:prstGeom prst="rtTriangl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00B0F0"/>
                  </a:gs>
                </a:gsLst>
                <a:lin ang="5400000" scaled="0"/>
              </a:gradFill>
              <a:ln w="25400" algn="ctr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Tx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Tx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Tx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Tx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88" name="Line 6">
                <a:extLst>
                  <a:ext uri="{FF2B5EF4-FFF2-40B4-BE49-F238E27FC236}">
                    <a16:creationId xmlns:a16="http://schemas.microsoft.com/office/drawing/2014/main" id="{1AA041EA-C13E-CEB7-BFC1-4D8CDD8E5AAF}"/>
                  </a:ext>
                </a:extLst>
              </p:cNvPr>
              <p:cNvSpPr>
                <a:spLocks noChangeShapeType="1"/>
              </p:cNvSpPr>
              <p:nvPr>
                <p:custDataLst>
                  <p:tags r:id="rId22"/>
                </p:custDataLst>
              </p:nvPr>
            </p:nvSpPr>
            <p:spPr bwMode="auto">
              <a:xfrm flipH="1" flipV="1">
                <a:off x="3243" y="663"/>
                <a:ext cx="0" cy="1270"/>
              </a:xfrm>
              <a:prstGeom prst="line">
                <a:avLst/>
              </a:prstGeom>
              <a:noFill/>
              <a:ln w="34925" algn="ctr">
                <a:solidFill>
                  <a:schemeClr val="hlink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89" name="Oval 8">
              <a:extLst>
                <a:ext uri="{FF2B5EF4-FFF2-40B4-BE49-F238E27FC236}">
                  <a16:creationId xmlns:a16="http://schemas.microsoft.com/office/drawing/2014/main" id="{61A8217D-AD06-9F78-54A8-861F7477DE66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301259" y="3555370"/>
              <a:ext cx="144463" cy="142875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Tx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cxnSp>
          <p:nvCxnSpPr>
            <p:cNvPr id="90" name="Line 9">
              <a:extLst>
                <a:ext uri="{FF2B5EF4-FFF2-40B4-BE49-F238E27FC236}">
                  <a16:creationId xmlns:a16="http://schemas.microsoft.com/office/drawing/2014/main" id="{695D0D77-95A5-7151-5658-D67E97862340}"/>
                </a:ext>
              </a:extLst>
            </p:cNvPr>
            <p:cNvCxnSpPr>
              <a:cxnSpLocks noChangeShapeType="1"/>
            </p:cNvCxnSpPr>
            <p:nvPr>
              <p:custDataLst>
                <p:tags r:id="rId20"/>
              </p:custDataLst>
            </p:nvPr>
          </p:nvCxnSpPr>
          <p:spPr bwMode="auto">
            <a:xfrm flipH="1" flipV="1">
              <a:off x="9373491" y="2084104"/>
              <a:ext cx="0" cy="1512887"/>
            </a:xfrm>
            <a:prstGeom prst="line">
              <a:avLst/>
            </a:prstGeom>
            <a:noFill/>
            <a:ln w="47625" algn="ctr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AFA4B14F-3604-FB31-78FE-44CF4ECAE386}"/>
              </a:ext>
            </a:extLst>
          </p:cNvPr>
          <p:cNvPicPr>
            <a:picLocks noChangeAspect="1"/>
          </p:cNvPicPr>
          <p:nvPr/>
        </p:nvPicPr>
        <p:blipFill>
          <a:blip r:embed="rId3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-9816204" y="-4073566"/>
            <a:ext cx="1455420" cy="297180"/>
          </a:xfrm>
          <a:prstGeom prst="rect">
            <a:avLst/>
          </a:prstGeom>
        </p:spPr>
      </p:pic>
      <p:sp>
        <p:nvSpPr>
          <p:cNvPr id="74" name="Text Box 7">
            <a:extLst>
              <a:ext uri="{FF2B5EF4-FFF2-40B4-BE49-F238E27FC236}">
                <a16:creationId xmlns:a16="http://schemas.microsoft.com/office/drawing/2014/main" id="{6C7B161F-E52D-1E8E-362F-928BDB3034B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9908853" y="-1969690"/>
            <a:ext cx="2138520" cy="36933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书对桌子的压力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 Box 10">
            <a:extLst>
              <a:ext uri="{FF2B5EF4-FFF2-40B4-BE49-F238E27FC236}">
                <a16:creationId xmlns:a16="http://schemas.microsoft.com/office/drawing/2014/main" id="{CB281D15-0E95-3CD1-4F81-FA415F58B958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-6349427" y="-1969690"/>
            <a:ext cx="1570038" cy="3698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手对墙的压力</a:t>
            </a:r>
          </a:p>
        </p:txBody>
      </p:sp>
      <p:sp>
        <p:nvSpPr>
          <p:cNvPr id="91" name="Text Box 10">
            <a:extLst>
              <a:ext uri="{FF2B5EF4-FFF2-40B4-BE49-F238E27FC236}">
                <a16:creationId xmlns:a16="http://schemas.microsoft.com/office/drawing/2014/main" id="{8D94B1C3-E2A2-C205-73C0-1F997437231E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-3132469" y="-1923750"/>
            <a:ext cx="1800225" cy="3698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绳子对灯的拉力</a:t>
            </a: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EBEDF7DB-CE04-7C6B-A7BA-BE9AECA65A0E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2340073" y="1281362"/>
            <a:ext cx="4388357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在一定范围内，形变越大，弹力越大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02FBA07-FCB4-9AFB-AF8E-B24017F6E900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745086" y="138087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弹力的大小：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5ECFD57E-9CE2-45C6-7E0D-0B5223458B1C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94877" y="4650635"/>
            <a:ext cx="924871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用大小不同的力拉弹簧（橡皮筋），弹簧（橡皮筋）伸长越长，拉力越大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2" name="图片 91">
            <a:extLst>
              <a:ext uri="{FF2B5EF4-FFF2-40B4-BE49-F238E27FC236}">
                <a16:creationId xmlns:a16="http://schemas.microsoft.com/office/drawing/2014/main" id="{9DD81D57-1A19-D3C6-4FB2-9C3871D27D5C}"/>
              </a:ext>
            </a:extLst>
          </p:cNvPr>
          <p:cNvPicPr>
            <a:picLocks noChangeAspect="1"/>
          </p:cNvPicPr>
          <p:nvPr/>
        </p:nvPicPr>
        <p:blipFill>
          <a:blip r:embed="rId3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5539" y="1979959"/>
            <a:ext cx="3247335" cy="2580413"/>
          </a:xfrm>
          <a:prstGeom prst="roundRect">
            <a:avLst>
              <a:gd name="adj" fmla="val 10564"/>
            </a:avLst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7506BC2-80EA-41DF-CFCB-16FB7480CA22}"/>
              </a:ext>
            </a:extLst>
          </p:cNvPr>
          <p:cNvPicPr>
            <a:picLocks noChangeAspect="1"/>
          </p:cNvPicPr>
          <p:nvPr/>
        </p:nvPicPr>
        <p:blipFill>
          <a:blip r:embed="rId3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04115" y="1992966"/>
            <a:ext cx="2981890" cy="2554398"/>
          </a:xfrm>
          <a:prstGeom prst="roundRect">
            <a:avLst>
              <a:gd name="adj" fmla="val 6703"/>
            </a:avLst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0775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20xx.x.x</a:t>
            </a:r>
            <a:endParaRPr lang="zh-CN" altLang="en-US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/>
        </p:nvSpPr>
        <p:spPr>
          <a:xfrm>
            <a:off x="10376588" y="-31681"/>
            <a:ext cx="18918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节 弹力与弹簧测力计</a:t>
            </a:r>
            <a:endParaRPr lang="zh-CN" altLang="en-US" sz="12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653025"/>
            <a:ext cx="11798504" cy="568846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E0165950-4F9F-4001-136B-930DBE353463}"/>
              </a:ext>
            </a:extLst>
          </p:cNvPr>
          <p:cNvSpPr/>
          <p:nvPr/>
        </p:nvSpPr>
        <p:spPr>
          <a:xfrm>
            <a:off x="383585" y="899257"/>
            <a:ext cx="10872994" cy="5298092"/>
          </a:xfrm>
          <a:prstGeom prst="roundRect">
            <a:avLst>
              <a:gd name="adj" fmla="val 5252"/>
            </a:avLst>
          </a:prstGeom>
          <a:solidFill>
            <a:schemeClr val="bg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0" name="图片 99">
            <a:extLst>
              <a:ext uri="{FF2B5EF4-FFF2-40B4-BE49-F238E27FC236}">
                <a16:creationId xmlns:a16="http://schemas.microsoft.com/office/drawing/2014/main" id="{2F0A4133-F701-270B-D669-7779295421EE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62282" y="10510788"/>
            <a:ext cx="1362075" cy="2270203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DF8C27A1-5ECA-D421-3BC4-1E25A9D00ED7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1" t="17515" r="18566" b="19651"/>
          <a:stretch/>
        </p:blipFill>
        <p:spPr>
          <a:xfrm>
            <a:off x="22433278" y="10510788"/>
            <a:ext cx="2726057" cy="2379731"/>
          </a:xfrm>
          <a:prstGeom prst="rect">
            <a:avLst/>
          </a:prstGeom>
        </p:spPr>
      </p:pic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69BE1F6C-C791-25CB-C6E8-F78148F03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64" b="6258"/>
          <a:stretch/>
        </p:blipFill>
        <p:spPr bwMode="auto">
          <a:xfrm rot="20219910">
            <a:off x="10265920" y="4646396"/>
            <a:ext cx="1965728" cy="10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文本框 96">
            <a:extLst>
              <a:ext uri="{FF2B5EF4-FFF2-40B4-BE49-F238E27FC236}">
                <a16:creationId xmlns:a16="http://schemas.microsoft.com/office/drawing/2014/main" id="{7D8B2ED4-7B40-C475-50F1-0A851A9F2E2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7269493" y="9404608"/>
            <a:ext cx="6909728" cy="4996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用手按压或拉伸弹簧，会有什么感觉？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224AECE1-6209-218A-18A9-A2C7475536F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389854" y="12824324"/>
            <a:ext cx="112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 力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C40E8EE6-DC7B-9EAD-4E87-5AB102CED87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360945" y="13360450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因物体发生弹性形变而产生的力</a:t>
            </a: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EBEDF7DB-CE04-7C6B-A7BA-BE9AECA65A0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-9425207" y="-5698558"/>
            <a:ext cx="4388357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在一定范围内，形变越大，弹力越大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02FBA07-FCB4-9AFB-AF8E-B24017F6E90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1020194" y="-559904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弹力的大小：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5ECFD57E-9CE2-45C6-7E0D-0B5223458B1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-10970403" y="-2329285"/>
            <a:ext cx="924871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用大小不同的力拉弹簧（橡皮筋），弹簧（橡皮筋）伸长越长，拉力越大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2" name="图片 91">
            <a:extLst>
              <a:ext uri="{FF2B5EF4-FFF2-40B4-BE49-F238E27FC236}">
                <a16:creationId xmlns:a16="http://schemas.microsoft.com/office/drawing/2014/main" id="{9DD81D57-1A19-D3C6-4FB2-9C3871D27D5C}"/>
              </a:ext>
            </a:extLst>
          </p:cNvPr>
          <p:cNvPicPr>
            <a:picLocks noChangeAspect="1"/>
          </p:cNvPicPr>
          <p:nvPr/>
        </p:nvPicPr>
        <p:blipFill>
          <a:blip r:embed="rId2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0739741" y="-4999961"/>
            <a:ext cx="3247335" cy="2580413"/>
          </a:xfrm>
          <a:prstGeom prst="roundRect">
            <a:avLst>
              <a:gd name="adj" fmla="val 10564"/>
            </a:avLst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7506BC2-80EA-41DF-CFCB-16FB7480CA22}"/>
              </a:ext>
            </a:extLst>
          </p:cNvPr>
          <p:cNvPicPr>
            <a:picLocks noChangeAspect="1"/>
          </p:cNvPicPr>
          <p:nvPr/>
        </p:nvPicPr>
        <p:blipFill>
          <a:blip r:embed="rId2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861165" y="-4986954"/>
            <a:ext cx="2981890" cy="2554398"/>
          </a:xfrm>
          <a:prstGeom prst="roundRect">
            <a:avLst>
              <a:gd name="adj" fmla="val 6703"/>
            </a:avLst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3" name="文本框 92">
            <a:extLst>
              <a:ext uri="{FF2B5EF4-FFF2-40B4-BE49-F238E27FC236}">
                <a16:creationId xmlns:a16="http://schemas.microsoft.com/office/drawing/2014/main" id="{58D56948-C63D-E285-387C-A29606E7CF0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28441" y="1221736"/>
            <a:ext cx="2705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弹簧测力计</a:t>
            </a: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50DBB48B-7119-D011-6B1A-1401ECFFB39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87378" y="2619005"/>
            <a:ext cx="21782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hlink"/>
              </a:buClr>
              <a:buSzPct val="6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在一定范围内，弹力与形变量成正比。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F43EB45-598E-C19C-020C-FFCA70028949}"/>
              </a:ext>
            </a:extLst>
          </p:cNvPr>
          <p:cNvSpPr txBox="1"/>
          <p:nvPr/>
        </p:nvSpPr>
        <p:spPr>
          <a:xfrm>
            <a:off x="658259" y="211837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原理</a:t>
            </a:r>
          </a:p>
        </p:txBody>
      </p:sp>
      <p:pic>
        <p:nvPicPr>
          <p:cNvPr id="99" name="Picture 7" descr="Snap11">
            <a:extLst>
              <a:ext uri="{FF2B5EF4-FFF2-40B4-BE49-F238E27FC236}">
                <a16:creationId xmlns:a16="http://schemas.microsoft.com/office/drawing/2014/main" id="{FD5335A0-D3C5-0B04-0923-5DE4471183F3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796" y="1030404"/>
            <a:ext cx="1419225" cy="493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8" descr="Snap8">
            <a:extLst>
              <a:ext uri="{FF2B5EF4-FFF2-40B4-BE49-F238E27FC236}">
                <a16:creationId xmlns:a16="http://schemas.microsoft.com/office/drawing/2014/main" id="{570DDD77-17CA-6F6E-28B3-D357B680F1D4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596" y="1030404"/>
            <a:ext cx="1858963" cy="493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Picture 9" descr="Snap9">
            <a:extLst>
              <a:ext uri="{FF2B5EF4-FFF2-40B4-BE49-F238E27FC236}">
                <a16:creationId xmlns:a16="http://schemas.microsoft.com/office/drawing/2014/main" id="{948FE9F8-275A-0DF1-2665-4572DBDEB752}"/>
              </a:ext>
            </a:extLst>
          </p:cNvPr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996" y="1030404"/>
            <a:ext cx="1504950" cy="493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Picture 10" descr="Snap10">
            <a:extLst>
              <a:ext uri="{FF2B5EF4-FFF2-40B4-BE49-F238E27FC236}">
                <a16:creationId xmlns:a16="http://schemas.microsoft.com/office/drawing/2014/main" id="{5084835D-46EB-F599-197D-B76EC8DFC487}"/>
              </a:ext>
            </a:extLst>
          </p:cNvPr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596" y="1030404"/>
            <a:ext cx="1495425" cy="493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03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653025"/>
            <a:ext cx="11798504" cy="568846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E0165950-4F9F-4001-136B-930DBE353463}"/>
              </a:ext>
            </a:extLst>
          </p:cNvPr>
          <p:cNvSpPr/>
          <p:nvPr/>
        </p:nvSpPr>
        <p:spPr>
          <a:xfrm>
            <a:off x="383585" y="899257"/>
            <a:ext cx="10872994" cy="5298092"/>
          </a:xfrm>
          <a:prstGeom prst="roundRect">
            <a:avLst>
              <a:gd name="adj" fmla="val 5252"/>
            </a:avLst>
          </a:prstGeom>
          <a:solidFill>
            <a:schemeClr val="bg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69BE1F6C-C791-25CB-C6E8-F78148F03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64" b="6258"/>
          <a:stretch/>
        </p:blipFill>
        <p:spPr bwMode="auto">
          <a:xfrm rot="20219910">
            <a:off x="10265920" y="4646396"/>
            <a:ext cx="1965728" cy="10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矩形 79">
            <a:extLst>
              <a:ext uri="{FF2B5EF4-FFF2-40B4-BE49-F238E27FC236}">
                <a16:creationId xmlns:a16="http://schemas.microsoft.com/office/drawing/2014/main" id="{EBEDF7DB-CE04-7C6B-A7BA-BE9AECA65A0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9425207" y="-5698558"/>
            <a:ext cx="4388357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在一定范围内，形变越大，弹力越大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02FBA07-FCB4-9AFB-AF8E-B24017F6E90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1020194" y="-559904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弹力的大小：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5ECFD57E-9CE2-45C6-7E0D-0B5223458B1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-10970403" y="-2329285"/>
            <a:ext cx="924871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用大小不同的力拉弹簧（橡皮筋），弹簧（橡皮筋）伸长越长，拉力越大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2" name="图片 91">
            <a:extLst>
              <a:ext uri="{FF2B5EF4-FFF2-40B4-BE49-F238E27FC236}">
                <a16:creationId xmlns:a16="http://schemas.microsoft.com/office/drawing/2014/main" id="{9DD81D57-1A19-D3C6-4FB2-9C3871D27D5C}"/>
              </a:ext>
            </a:extLst>
          </p:cNvPr>
          <p:cNvPicPr>
            <a:picLocks noChangeAspect="1"/>
          </p:cNvPicPr>
          <p:nvPr/>
        </p:nvPicPr>
        <p:blipFill>
          <a:blip r:embed="rId2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0739741" y="-4999961"/>
            <a:ext cx="3247335" cy="2580413"/>
          </a:xfrm>
          <a:prstGeom prst="roundRect">
            <a:avLst>
              <a:gd name="adj" fmla="val 10564"/>
            </a:avLst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7506BC2-80EA-41DF-CFCB-16FB7480CA22}"/>
              </a:ext>
            </a:extLst>
          </p:cNvPr>
          <p:cNvPicPr>
            <a:picLocks noChangeAspect="1"/>
          </p:cNvPicPr>
          <p:nvPr/>
        </p:nvPicPr>
        <p:blipFill>
          <a:blip r:embed="rId2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861165" y="-4986954"/>
            <a:ext cx="2981890" cy="2554398"/>
          </a:xfrm>
          <a:prstGeom prst="roundRect">
            <a:avLst>
              <a:gd name="adj" fmla="val 6703"/>
            </a:avLst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3" name="文本框 92">
            <a:extLst>
              <a:ext uri="{FF2B5EF4-FFF2-40B4-BE49-F238E27FC236}">
                <a16:creationId xmlns:a16="http://schemas.microsoft.com/office/drawing/2014/main" id="{58D56948-C63D-E285-387C-A29606E7CF0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8992641" y="11356336"/>
            <a:ext cx="2705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弹簧测力计</a:t>
            </a: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50DBB48B-7119-D011-6B1A-1401ECFFB39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9051577" y="12753605"/>
            <a:ext cx="40339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hlink"/>
              </a:buClr>
              <a:buSzPct val="6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在一定范围内，弹力与形变量成正比。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F43EB45-598E-C19C-020C-FFCA70028949}"/>
              </a:ext>
            </a:extLst>
          </p:cNvPr>
          <p:cNvSpPr txBox="1"/>
          <p:nvPr/>
        </p:nvSpPr>
        <p:spPr>
          <a:xfrm>
            <a:off x="19022459" y="1225297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原理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89B5E3F6-7240-0D21-6FDC-E55FB91F716B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r="27717"/>
          <a:stretch/>
        </p:blipFill>
        <p:spPr>
          <a:xfrm>
            <a:off x="25339186" y="11699265"/>
            <a:ext cx="1736248" cy="382862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8FABE6F-BB6A-2685-6C53-C531E695A0CE}"/>
              </a:ext>
            </a:extLst>
          </p:cNvPr>
          <p:cNvPicPr>
            <a:picLocks noChangeAspect="1"/>
          </p:cNvPicPr>
          <p:nvPr/>
        </p:nvPicPr>
        <p:blipFill>
          <a:blip r:embed="rId2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72327" y="13288346"/>
            <a:ext cx="1098171" cy="2419829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C996AE64-05DD-08D0-C4BE-A2AE92C9813D}"/>
              </a:ext>
            </a:extLst>
          </p:cNvPr>
          <p:cNvPicPr>
            <a:picLocks noChangeAspect="1"/>
          </p:cNvPicPr>
          <p:nvPr/>
        </p:nvPicPr>
        <p:blipFill>
          <a:blip r:embed="rId2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04544" y="14144632"/>
            <a:ext cx="718257" cy="1582686"/>
          </a:xfrm>
          <a:prstGeom prst="rect">
            <a:avLst/>
          </a:prstGeom>
        </p:spPr>
      </p:pic>
      <p:sp>
        <p:nvSpPr>
          <p:cNvPr id="69" name="矩形 68">
            <a:extLst>
              <a:ext uri="{FF2B5EF4-FFF2-40B4-BE49-F238E27FC236}">
                <a16:creationId xmlns:a16="http://schemas.microsoft.com/office/drawing/2014/main" id="{C5CCF9B3-3972-1FB8-D80A-5CACE64ADE5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37" y="2163405"/>
            <a:ext cx="22585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hlink"/>
              </a:buClr>
              <a:buSzPct val="6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由弹簧、挂钩、指针和刻度盘等组成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" name="Picture 1" descr="C:\Users\Administrator\AppData\Roaming\Tencent\Users\394666194\QQ\WinTemp\RichOle\B5T2COM0Q(Q(SHWKP`OO6CE.png">
            <a:extLst>
              <a:ext uri="{FF2B5EF4-FFF2-40B4-BE49-F238E27FC236}">
                <a16:creationId xmlns:a16="http://schemas.microsoft.com/office/drawing/2014/main" id="{06F4157B-08BA-D991-6E27-7749DDFFA33F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7119" y="1240810"/>
            <a:ext cx="3337974" cy="4614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57A2176-AD1D-257E-91A4-EE4385092505}"/>
              </a:ext>
            </a:extLst>
          </p:cNvPr>
          <p:cNvSpPr txBox="1"/>
          <p:nvPr/>
        </p:nvSpPr>
        <p:spPr>
          <a:xfrm>
            <a:off x="895549" y="174305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</a:t>
            </a:r>
          </a:p>
        </p:txBody>
      </p:sp>
      <p:pic>
        <p:nvPicPr>
          <p:cNvPr id="76" name="图片 1" descr="W020140617340813684293">
            <a:extLst>
              <a:ext uri="{FF2B5EF4-FFF2-40B4-BE49-F238E27FC236}">
                <a16:creationId xmlns:a16="http://schemas.microsoft.com/office/drawing/2014/main" id="{46FB089D-8C4A-2458-563D-81A8C3BC8AE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r="20000"/>
          <a:stretch>
            <a:fillRect/>
          </a:stretch>
        </p:blipFill>
        <p:spPr bwMode="auto">
          <a:xfrm>
            <a:off x="4570309" y="1031757"/>
            <a:ext cx="2133600" cy="5169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文本框 25607">
            <a:extLst>
              <a:ext uri="{FF2B5EF4-FFF2-40B4-BE49-F238E27FC236}">
                <a16:creationId xmlns:a16="http://schemas.microsoft.com/office/drawing/2014/main" id="{84352486-E887-9B49-F40F-22965E222E6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170509" y="1717557"/>
            <a:ext cx="106680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弹簧</a:t>
            </a:r>
            <a:endParaRPr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25608">
            <a:extLst>
              <a:ext uri="{FF2B5EF4-FFF2-40B4-BE49-F238E27FC236}">
                <a16:creationId xmlns:a16="http://schemas.microsoft.com/office/drawing/2014/main" id="{527025EB-B844-9E06-0946-2468603D3275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6399109" y="3089157"/>
            <a:ext cx="106680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指针</a:t>
            </a:r>
            <a:endParaRPr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25609">
            <a:extLst>
              <a:ext uri="{FF2B5EF4-FFF2-40B4-BE49-F238E27FC236}">
                <a16:creationId xmlns:a16="http://schemas.microsoft.com/office/drawing/2014/main" id="{50257972-7CF4-8A38-54D0-FDFE8966C77C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6638108" y="4879055"/>
            <a:ext cx="1103372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刻度盘</a:t>
            </a:r>
            <a:endParaRPr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4" name="直接连接符 25610">
            <a:extLst>
              <a:ext uri="{FF2B5EF4-FFF2-40B4-BE49-F238E27FC236}">
                <a16:creationId xmlns:a16="http://schemas.microsoft.com/office/drawing/2014/main" id="{9273F594-ECB5-DEAA-A6C1-B3ED679A58F9}"/>
              </a:ext>
            </a:extLst>
          </p:cNvPr>
          <p:cNvCxnSpPr>
            <a:cxnSpLocks noChangeShapeType="1"/>
          </p:cNvCxnSpPr>
          <p:nvPr>
            <p:custDataLst>
              <p:tags r:id="rId12"/>
            </p:custDataLst>
          </p:nvPr>
        </p:nvCxnSpPr>
        <p:spPr bwMode="auto">
          <a:xfrm flipV="1">
            <a:off x="5560304" y="2023136"/>
            <a:ext cx="687010" cy="531842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5" name="直接连接符 25611">
            <a:extLst>
              <a:ext uri="{FF2B5EF4-FFF2-40B4-BE49-F238E27FC236}">
                <a16:creationId xmlns:a16="http://schemas.microsoft.com/office/drawing/2014/main" id="{8D615D1C-8ED4-A13E-6684-D9F03FCD07D6}"/>
              </a:ext>
            </a:extLst>
          </p:cNvPr>
          <p:cNvCxnSpPr>
            <a:cxnSpLocks noChangeShapeType="1"/>
          </p:cNvCxnSpPr>
          <p:nvPr>
            <p:custDataLst>
              <p:tags r:id="rId13"/>
            </p:custDataLst>
          </p:nvPr>
        </p:nvCxnSpPr>
        <p:spPr bwMode="auto">
          <a:xfrm>
            <a:off x="5660436" y="2816388"/>
            <a:ext cx="787300" cy="505341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6" name="直接连接符 25612">
            <a:extLst>
              <a:ext uri="{FF2B5EF4-FFF2-40B4-BE49-F238E27FC236}">
                <a16:creationId xmlns:a16="http://schemas.microsoft.com/office/drawing/2014/main" id="{C1F8C6F0-884E-C094-5D25-5D9DBAF582FC}"/>
              </a:ext>
            </a:extLst>
          </p:cNvPr>
          <p:cNvCxnSpPr>
            <a:cxnSpLocks noChangeShapeType="1"/>
          </p:cNvCxnSpPr>
          <p:nvPr>
            <p:custDataLst>
              <p:tags r:id="rId14"/>
            </p:custDataLst>
          </p:nvPr>
        </p:nvCxnSpPr>
        <p:spPr bwMode="auto">
          <a:xfrm flipH="1" flipV="1">
            <a:off x="6045732" y="4445344"/>
            <a:ext cx="627380" cy="561052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" name="直接连接符 25622">
            <a:extLst>
              <a:ext uri="{FF2B5EF4-FFF2-40B4-BE49-F238E27FC236}">
                <a16:creationId xmlns:a16="http://schemas.microsoft.com/office/drawing/2014/main" id="{A1152E05-210C-4358-C10C-40B62DE0652F}"/>
              </a:ext>
            </a:extLst>
          </p:cNvPr>
          <p:cNvCxnSpPr>
            <a:cxnSpLocks noChangeShapeType="1"/>
          </p:cNvCxnSpPr>
          <p:nvPr>
            <p:custDataLst>
              <p:tags r:id="rId15"/>
            </p:custDataLst>
          </p:nvPr>
        </p:nvCxnSpPr>
        <p:spPr bwMode="auto">
          <a:xfrm flipH="1" flipV="1">
            <a:off x="5627373" y="5751462"/>
            <a:ext cx="750122" cy="134024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8" name="文本框 25623">
            <a:extLst>
              <a:ext uri="{FF2B5EF4-FFF2-40B4-BE49-F238E27FC236}">
                <a16:creationId xmlns:a16="http://schemas.microsoft.com/office/drawing/2014/main" id="{18F12F9C-ECE4-0B81-8CA8-DB1AC58972BC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6435681" y="5685621"/>
            <a:ext cx="106680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挂钩</a:t>
            </a:r>
            <a:endParaRPr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25625">
            <a:extLst>
              <a:ext uri="{FF2B5EF4-FFF2-40B4-BE49-F238E27FC236}">
                <a16:creationId xmlns:a16="http://schemas.microsoft.com/office/drawing/2014/main" id="{E087063D-9785-1116-E1F0-4E30522D0837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6018109" y="1031757"/>
            <a:ext cx="106680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拉环</a:t>
            </a:r>
            <a:endParaRPr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0530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 fill="hold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 fill="hold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 fill="hold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 fill="hold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 fill="hold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 fill="hold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77" grpId="0"/>
      <p:bldP spid="79" grpId="0"/>
      <p:bldP spid="83" grpId="0"/>
      <p:bldP spid="88" grpId="0"/>
      <p:bldP spid="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20xx.x.x</a:t>
            </a:r>
            <a:endParaRPr lang="zh-CN" altLang="en-US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/>
        </p:nvSpPr>
        <p:spPr>
          <a:xfrm>
            <a:off x="10376588" y="-31681"/>
            <a:ext cx="18918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节 弹力与弹簧测力计</a:t>
            </a:r>
            <a:endParaRPr lang="zh-CN" altLang="en-US" sz="12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653025"/>
            <a:ext cx="11798504" cy="568846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E0165950-4F9F-4001-136B-930DBE353463}"/>
              </a:ext>
            </a:extLst>
          </p:cNvPr>
          <p:cNvSpPr/>
          <p:nvPr/>
        </p:nvSpPr>
        <p:spPr>
          <a:xfrm>
            <a:off x="383585" y="899257"/>
            <a:ext cx="10872994" cy="5298092"/>
          </a:xfrm>
          <a:prstGeom prst="roundRect">
            <a:avLst>
              <a:gd name="adj" fmla="val 5252"/>
            </a:avLst>
          </a:prstGeom>
          <a:solidFill>
            <a:schemeClr val="bg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69BE1F6C-C791-25CB-C6E8-F78148F03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8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64" b="6258"/>
          <a:stretch/>
        </p:blipFill>
        <p:spPr bwMode="auto">
          <a:xfrm rot="20219910">
            <a:off x="10265920" y="4646396"/>
            <a:ext cx="1965728" cy="10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矩形 79">
            <a:extLst>
              <a:ext uri="{FF2B5EF4-FFF2-40B4-BE49-F238E27FC236}">
                <a16:creationId xmlns:a16="http://schemas.microsoft.com/office/drawing/2014/main" id="{EBEDF7DB-CE04-7C6B-A7BA-BE9AECA65A0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9425207" y="-5698558"/>
            <a:ext cx="4388357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在一定范围内，形变越大，弹力越大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02FBA07-FCB4-9AFB-AF8E-B24017F6E90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1020194" y="-559904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弹力的大小：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5ECFD57E-9CE2-45C6-7E0D-0B5223458B1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-10970403" y="-2329285"/>
            <a:ext cx="924871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用大小不同的力拉弹簧（橡皮筋），弹簧（橡皮筋）伸长越长，拉力越大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2" name="图片 91">
            <a:extLst>
              <a:ext uri="{FF2B5EF4-FFF2-40B4-BE49-F238E27FC236}">
                <a16:creationId xmlns:a16="http://schemas.microsoft.com/office/drawing/2014/main" id="{9DD81D57-1A19-D3C6-4FB2-9C3871D27D5C}"/>
              </a:ext>
            </a:extLst>
          </p:cNvPr>
          <p:cNvPicPr>
            <a:picLocks noChangeAspect="1"/>
          </p:cNvPicPr>
          <p:nvPr/>
        </p:nvPicPr>
        <p:blipFill>
          <a:blip r:embed="rId3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0739741" y="-4999961"/>
            <a:ext cx="3247335" cy="2580413"/>
          </a:xfrm>
          <a:prstGeom prst="roundRect">
            <a:avLst>
              <a:gd name="adj" fmla="val 10564"/>
            </a:avLst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7506BC2-80EA-41DF-CFCB-16FB7480CA22}"/>
              </a:ext>
            </a:extLst>
          </p:cNvPr>
          <p:cNvPicPr>
            <a:picLocks noChangeAspect="1"/>
          </p:cNvPicPr>
          <p:nvPr/>
        </p:nvPicPr>
        <p:blipFill>
          <a:blip r:embed="rId40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861165" y="-4986954"/>
            <a:ext cx="2981890" cy="2554398"/>
          </a:xfrm>
          <a:prstGeom prst="roundRect">
            <a:avLst>
              <a:gd name="adj" fmla="val 6703"/>
            </a:avLst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3" name="文本框 92">
            <a:extLst>
              <a:ext uri="{FF2B5EF4-FFF2-40B4-BE49-F238E27FC236}">
                <a16:creationId xmlns:a16="http://schemas.microsoft.com/office/drawing/2014/main" id="{58D56948-C63D-E285-387C-A29606E7CF0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8992641" y="11356336"/>
            <a:ext cx="2705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弹簧测力计</a:t>
            </a: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50DBB48B-7119-D011-6B1A-1401ECFFB39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9051577" y="12753605"/>
            <a:ext cx="40339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hlink"/>
              </a:buClr>
              <a:buSzPct val="6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在一定范围内，弹力与形变量成正比。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F43EB45-598E-C19C-020C-FFCA70028949}"/>
              </a:ext>
            </a:extLst>
          </p:cNvPr>
          <p:cNvSpPr txBox="1"/>
          <p:nvPr/>
        </p:nvSpPr>
        <p:spPr>
          <a:xfrm>
            <a:off x="19022459" y="1225297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原理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89B5E3F6-7240-0D21-6FDC-E55FB91F716B}"/>
              </a:ext>
            </a:extLst>
          </p:cNvPr>
          <p:cNvPicPr>
            <a:picLocks noChangeAspect="1"/>
          </p:cNvPicPr>
          <p:nvPr/>
        </p:nvPicPr>
        <p:blipFill rotWithShape="1">
          <a:blip r:embed="rId4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2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r="27717"/>
          <a:stretch/>
        </p:blipFill>
        <p:spPr>
          <a:xfrm>
            <a:off x="25339186" y="11699265"/>
            <a:ext cx="1736248" cy="382862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8FABE6F-BB6A-2685-6C53-C531E695A0CE}"/>
              </a:ext>
            </a:extLst>
          </p:cNvPr>
          <p:cNvPicPr>
            <a:picLocks noChangeAspect="1"/>
          </p:cNvPicPr>
          <p:nvPr/>
        </p:nvPicPr>
        <p:blipFill>
          <a:blip r:embed="rId4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4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72327" y="13288346"/>
            <a:ext cx="1098171" cy="2419829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C996AE64-05DD-08D0-C4BE-A2AE92C9813D}"/>
              </a:ext>
            </a:extLst>
          </p:cNvPr>
          <p:cNvPicPr>
            <a:picLocks noChangeAspect="1"/>
          </p:cNvPicPr>
          <p:nvPr/>
        </p:nvPicPr>
        <p:blipFill>
          <a:blip r:embed="rId4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4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04544" y="14144632"/>
            <a:ext cx="718257" cy="1582686"/>
          </a:xfrm>
          <a:prstGeom prst="rect">
            <a:avLst/>
          </a:prstGeom>
        </p:spPr>
      </p:pic>
      <p:pic>
        <p:nvPicPr>
          <p:cNvPr id="78" name="Picture 31" descr="T7-8">
            <a:extLst>
              <a:ext uri="{FF2B5EF4-FFF2-40B4-BE49-F238E27FC236}">
                <a16:creationId xmlns:a16="http://schemas.microsoft.com/office/drawing/2014/main" id="{62D1E8D0-29C9-9EE1-BD6B-47AFA2D61C8F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66" r="22388" b="12468"/>
          <a:stretch>
            <a:fillRect/>
          </a:stretch>
        </p:blipFill>
        <p:spPr bwMode="auto">
          <a:xfrm>
            <a:off x="5054217" y="908855"/>
            <a:ext cx="1217612" cy="5270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5" descr="T7-8">
            <a:extLst>
              <a:ext uri="{FF2B5EF4-FFF2-40B4-BE49-F238E27FC236}">
                <a16:creationId xmlns:a16="http://schemas.microsoft.com/office/drawing/2014/main" id="{6EF51ED8-D957-20C2-2367-BF36B5202F54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45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52" r="46007" b="16258"/>
          <a:stretch>
            <a:fillRect/>
          </a:stretch>
        </p:blipFill>
        <p:spPr bwMode="auto">
          <a:xfrm>
            <a:off x="3253992" y="995753"/>
            <a:ext cx="12985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1" name="Line 6">
            <a:extLst>
              <a:ext uri="{FF2B5EF4-FFF2-40B4-BE49-F238E27FC236}">
                <a16:creationId xmlns:a16="http://schemas.microsoft.com/office/drawing/2014/main" id="{798C0F04-34A7-1A40-E3AF-429ABC102652}"/>
              </a:ext>
            </a:extLst>
          </p:cNvPr>
          <p:cNvCxnSpPr>
            <a:cxnSpLocks noChangeShapeType="1"/>
          </p:cNvCxnSpPr>
          <p:nvPr>
            <p:custDataLst>
              <p:tags r:id="rId8"/>
            </p:custDataLst>
          </p:nvPr>
        </p:nvCxnSpPr>
        <p:spPr bwMode="auto">
          <a:xfrm>
            <a:off x="2965067" y="5820166"/>
            <a:ext cx="431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" name="Text Box 7">
            <a:extLst>
              <a:ext uri="{FF2B5EF4-FFF2-40B4-BE49-F238E27FC236}">
                <a16:creationId xmlns:a16="http://schemas.microsoft.com/office/drawing/2014/main" id="{E1D2C2A0-52CD-0B5F-ADF9-E5C3BA833B7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957004" y="5604266"/>
            <a:ext cx="644525" cy="3667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挂钩</a:t>
            </a:r>
          </a:p>
        </p:txBody>
      </p:sp>
      <p:cxnSp>
        <p:nvCxnSpPr>
          <p:cNvPr id="97" name="Line 8">
            <a:extLst>
              <a:ext uri="{FF2B5EF4-FFF2-40B4-BE49-F238E27FC236}">
                <a16:creationId xmlns:a16="http://schemas.microsoft.com/office/drawing/2014/main" id="{7F57D0BB-AB3A-51A5-D6C1-D2A28EE8CFD5}"/>
              </a:ext>
            </a:extLst>
          </p:cNvPr>
          <p:cNvCxnSpPr>
            <a:cxnSpLocks noChangeShapeType="1"/>
          </p:cNvCxnSpPr>
          <p:nvPr>
            <p:custDataLst>
              <p:tags r:id="rId10"/>
            </p:custDataLst>
          </p:nvPr>
        </p:nvCxnSpPr>
        <p:spPr bwMode="auto">
          <a:xfrm>
            <a:off x="2749167" y="4877191"/>
            <a:ext cx="86518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9" name="Text Box 9">
            <a:extLst>
              <a:ext uri="{FF2B5EF4-FFF2-40B4-BE49-F238E27FC236}">
                <a16:creationId xmlns:a16="http://schemas.microsoft.com/office/drawing/2014/main" id="{4E062B2C-E53F-92F2-ED5E-964D52A545E1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957004" y="4589853"/>
            <a:ext cx="644525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拉杆</a:t>
            </a:r>
          </a:p>
        </p:txBody>
      </p:sp>
      <p:cxnSp>
        <p:nvCxnSpPr>
          <p:cNvPr id="100" name="Line 10">
            <a:extLst>
              <a:ext uri="{FF2B5EF4-FFF2-40B4-BE49-F238E27FC236}">
                <a16:creationId xmlns:a16="http://schemas.microsoft.com/office/drawing/2014/main" id="{3919E313-5C5F-D351-9687-7A619A0E81A0}"/>
              </a:ext>
            </a:extLst>
          </p:cNvPr>
          <p:cNvCxnSpPr>
            <a:cxnSpLocks noChangeShapeType="1"/>
          </p:cNvCxnSpPr>
          <p:nvPr>
            <p:custDataLst>
              <p:tags r:id="rId12"/>
            </p:custDataLst>
          </p:nvPr>
        </p:nvCxnSpPr>
        <p:spPr bwMode="auto">
          <a:xfrm>
            <a:off x="2820604" y="2148278"/>
            <a:ext cx="86518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" name="Text Box 11">
            <a:extLst>
              <a:ext uri="{FF2B5EF4-FFF2-40B4-BE49-F238E27FC236}">
                <a16:creationId xmlns:a16="http://schemas.microsoft.com/office/drawing/2014/main" id="{41CAEEBF-4148-F280-9801-736CE4BD76E5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2030029" y="2005403"/>
            <a:ext cx="644525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单位</a:t>
            </a:r>
          </a:p>
        </p:txBody>
      </p:sp>
      <p:sp>
        <p:nvSpPr>
          <p:cNvPr id="102" name="Text Box 15">
            <a:extLst>
              <a:ext uri="{FF2B5EF4-FFF2-40B4-BE49-F238E27FC236}">
                <a16:creationId xmlns:a16="http://schemas.microsoft.com/office/drawing/2014/main" id="{60B12475-27F7-CDB7-9BDE-ABE4F7FA080B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2030029" y="2364178"/>
            <a:ext cx="644525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指针</a:t>
            </a:r>
          </a:p>
        </p:txBody>
      </p:sp>
      <p:cxnSp>
        <p:nvCxnSpPr>
          <p:cNvPr id="103" name="Line 16">
            <a:extLst>
              <a:ext uri="{FF2B5EF4-FFF2-40B4-BE49-F238E27FC236}">
                <a16:creationId xmlns:a16="http://schemas.microsoft.com/office/drawing/2014/main" id="{153721C6-EE3A-2687-68A9-4E7795ED9AC9}"/>
              </a:ext>
            </a:extLst>
          </p:cNvPr>
          <p:cNvCxnSpPr>
            <a:cxnSpLocks noChangeShapeType="1"/>
          </p:cNvCxnSpPr>
          <p:nvPr>
            <p:custDataLst>
              <p:tags r:id="rId15"/>
            </p:custDataLst>
          </p:nvPr>
        </p:nvCxnSpPr>
        <p:spPr bwMode="auto">
          <a:xfrm>
            <a:off x="2677729" y="3013466"/>
            <a:ext cx="7191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" name="Text Box 17">
            <a:extLst>
              <a:ext uri="{FF2B5EF4-FFF2-40B4-BE49-F238E27FC236}">
                <a16:creationId xmlns:a16="http://schemas.microsoft.com/office/drawing/2014/main" id="{EEFB3026-9720-D608-2C07-86138164F39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812542" y="2869003"/>
            <a:ext cx="874712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刻度盘</a:t>
            </a:r>
            <a:endParaRPr lang="en-US" altLang="zh-CN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 Box 18">
            <a:extLst>
              <a:ext uri="{FF2B5EF4-FFF2-40B4-BE49-F238E27FC236}">
                <a16:creationId xmlns:a16="http://schemas.microsoft.com/office/drawing/2014/main" id="{6A3E26F4-E7AB-2B3B-C66C-C6191EE162FD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430704" y="5383603"/>
            <a:ext cx="644525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挂钩</a:t>
            </a:r>
          </a:p>
        </p:txBody>
      </p:sp>
      <p:sp>
        <p:nvSpPr>
          <p:cNvPr id="106" name="Text Box 19">
            <a:extLst>
              <a:ext uri="{FF2B5EF4-FFF2-40B4-BE49-F238E27FC236}">
                <a16:creationId xmlns:a16="http://schemas.microsoft.com/office/drawing/2014/main" id="{84523FFA-FA40-84D1-5794-53DD5FD938C2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7430704" y="4524766"/>
            <a:ext cx="644525" cy="3667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拉杆</a:t>
            </a:r>
          </a:p>
        </p:txBody>
      </p:sp>
      <p:sp>
        <p:nvSpPr>
          <p:cNvPr id="107" name="Text Box 20">
            <a:extLst>
              <a:ext uri="{FF2B5EF4-FFF2-40B4-BE49-F238E27FC236}">
                <a16:creationId xmlns:a16="http://schemas.microsoft.com/office/drawing/2014/main" id="{53647D5D-6BF8-FCC2-9DED-ABA36D00378D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437054" y="2508641"/>
            <a:ext cx="644525" cy="3667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单位</a:t>
            </a:r>
          </a:p>
        </p:txBody>
      </p:sp>
      <p:sp>
        <p:nvSpPr>
          <p:cNvPr id="108" name="Text Box 21">
            <a:extLst>
              <a:ext uri="{FF2B5EF4-FFF2-40B4-BE49-F238E27FC236}">
                <a16:creationId xmlns:a16="http://schemas.microsoft.com/office/drawing/2014/main" id="{8A8CF181-A0EC-6F77-CAEA-94FDA4D1E56E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430704" y="3157928"/>
            <a:ext cx="644525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刻度</a:t>
            </a:r>
          </a:p>
        </p:txBody>
      </p:sp>
      <p:cxnSp>
        <p:nvCxnSpPr>
          <p:cNvPr id="109" name="Line 22">
            <a:extLst>
              <a:ext uri="{FF2B5EF4-FFF2-40B4-BE49-F238E27FC236}">
                <a16:creationId xmlns:a16="http://schemas.microsoft.com/office/drawing/2014/main" id="{46502027-A4A2-9F55-C9BC-9540B3998240}"/>
              </a:ext>
            </a:extLst>
          </p:cNvPr>
          <p:cNvCxnSpPr>
            <a:cxnSpLocks noChangeShapeType="1"/>
          </p:cNvCxnSpPr>
          <p:nvPr>
            <p:custDataLst>
              <p:tags r:id="rId21"/>
            </p:custDataLst>
          </p:nvPr>
        </p:nvCxnSpPr>
        <p:spPr bwMode="auto">
          <a:xfrm flipH="1">
            <a:off x="6059104" y="2651516"/>
            <a:ext cx="11541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0" name="Line 23">
            <a:extLst>
              <a:ext uri="{FF2B5EF4-FFF2-40B4-BE49-F238E27FC236}">
                <a16:creationId xmlns:a16="http://schemas.microsoft.com/office/drawing/2014/main" id="{B0E54283-A832-A834-FAD7-F4BB1874C2FA}"/>
              </a:ext>
            </a:extLst>
          </p:cNvPr>
          <p:cNvCxnSpPr>
            <a:cxnSpLocks noChangeShapeType="1"/>
          </p:cNvCxnSpPr>
          <p:nvPr>
            <p:custDataLst>
              <p:tags r:id="rId22"/>
            </p:custDataLst>
          </p:nvPr>
        </p:nvCxnSpPr>
        <p:spPr bwMode="auto">
          <a:xfrm flipH="1">
            <a:off x="6351204" y="3373828"/>
            <a:ext cx="7921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1" name="Line 24">
            <a:extLst>
              <a:ext uri="{FF2B5EF4-FFF2-40B4-BE49-F238E27FC236}">
                <a16:creationId xmlns:a16="http://schemas.microsoft.com/office/drawing/2014/main" id="{3278464B-85DC-373C-ACBB-E63AF1279C3F}"/>
              </a:ext>
            </a:extLst>
          </p:cNvPr>
          <p:cNvCxnSpPr>
            <a:cxnSpLocks noChangeShapeType="1"/>
          </p:cNvCxnSpPr>
          <p:nvPr>
            <p:custDataLst>
              <p:tags r:id="rId23"/>
            </p:custDataLst>
          </p:nvPr>
        </p:nvCxnSpPr>
        <p:spPr bwMode="auto">
          <a:xfrm flipH="1">
            <a:off x="5647174" y="4667641"/>
            <a:ext cx="1496193" cy="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" name="Line 25">
            <a:extLst>
              <a:ext uri="{FF2B5EF4-FFF2-40B4-BE49-F238E27FC236}">
                <a16:creationId xmlns:a16="http://schemas.microsoft.com/office/drawing/2014/main" id="{A8CE4BDC-9510-3E1E-7220-FDD39BB70C0C}"/>
              </a:ext>
            </a:extLst>
          </p:cNvPr>
          <p:cNvCxnSpPr>
            <a:cxnSpLocks noChangeShapeType="1"/>
          </p:cNvCxnSpPr>
          <p:nvPr>
            <p:custDataLst>
              <p:tags r:id="rId24"/>
            </p:custDataLst>
          </p:nvPr>
        </p:nvCxnSpPr>
        <p:spPr bwMode="auto">
          <a:xfrm flipH="1">
            <a:off x="6062279" y="5604266"/>
            <a:ext cx="10080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" name="Line 26">
            <a:extLst>
              <a:ext uri="{FF2B5EF4-FFF2-40B4-BE49-F238E27FC236}">
                <a16:creationId xmlns:a16="http://schemas.microsoft.com/office/drawing/2014/main" id="{95579AF9-01FA-9730-E019-4E7F22E7C7E9}"/>
              </a:ext>
            </a:extLst>
          </p:cNvPr>
          <p:cNvCxnSpPr>
            <a:cxnSpLocks noChangeShapeType="1"/>
          </p:cNvCxnSpPr>
          <p:nvPr>
            <p:custDataLst>
              <p:tags r:id="rId25"/>
            </p:custDataLst>
          </p:nvPr>
        </p:nvCxnSpPr>
        <p:spPr bwMode="auto">
          <a:xfrm flipH="1">
            <a:off x="6279767" y="2219716"/>
            <a:ext cx="93503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" name="Text Box 27">
            <a:extLst>
              <a:ext uri="{FF2B5EF4-FFF2-40B4-BE49-F238E27FC236}">
                <a16:creationId xmlns:a16="http://schemas.microsoft.com/office/drawing/2014/main" id="{1CBB3A14-4A40-2314-B3BF-3A90279FB2FA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7410067" y="1938728"/>
            <a:ext cx="644525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弹簧</a:t>
            </a:r>
          </a:p>
        </p:txBody>
      </p:sp>
      <p:cxnSp>
        <p:nvCxnSpPr>
          <p:cNvPr id="115" name="Line 29">
            <a:extLst>
              <a:ext uri="{FF2B5EF4-FFF2-40B4-BE49-F238E27FC236}">
                <a16:creationId xmlns:a16="http://schemas.microsoft.com/office/drawing/2014/main" id="{06352628-30FD-2905-956F-40E4D62EC3ED}"/>
              </a:ext>
            </a:extLst>
          </p:cNvPr>
          <p:cNvCxnSpPr>
            <a:cxnSpLocks noChangeShapeType="1"/>
          </p:cNvCxnSpPr>
          <p:nvPr>
            <p:custDataLst>
              <p:tags r:id="rId27"/>
            </p:custDataLst>
          </p:nvPr>
        </p:nvCxnSpPr>
        <p:spPr bwMode="auto">
          <a:xfrm>
            <a:off x="2965067" y="1357703"/>
            <a:ext cx="720725" cy="5032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6" name="Text Box 30">
            <a:extLst>
              <a:ext uri="{FF2B5EF4-FFF2-40B4-BE49-F238E27FC236}">
                <a16:creationId xmlns:a16="http://schemas.microsoft.com/office/drawing/2014/main" id="{59360031-9FC5-5820-C380-36D81CFB0A1E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1561717" y="1068778"/>
            <a:ext cx="1795462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弹簧封闭在内部</a:t>
            </a:r>
          </a:p>
        </p:txBody>
      </p:sp>
      <p:pic>
        <p:nvPicPr>
          <p:cNvPr id="117" name="Picture 32" descr="T7-8">
            <a:extLst>
              <a:ext uri="{FF2B5EF4-FFF2-40B4-BE49-F238E27FC236}">
                <a16:creationId xmlns:a16="http://schemas.microsoft.com/office/drawing/2014/main" id="{983C45F1-5F4D-4120-0E0C-628FE73CA160}"/>
              </a:ext>
            </a:extLst>
          </p:cNvPr>
          <p:cNvPicPr>
            <a:picLocks noChangeAspect="1" noChangeArrowheads="1"/>
          </p:cNvPicPr>
          <p:nvPr>
            <p:custDataLst>
              <p:tags r:id="rId29"/>
            </p:custDataLst>
          </p:nvPr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0" b="9979"/>
          <a:stretch>
            <a:fillRect/>
          </a:stretch>
        </p:blipFill>
        <p:spPr bwMode="auto">
          <a:xfrm>
            <a:off x="8797542" y="1356116"/>
            <a:ext cx="1620837" cy="486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8" name="Line 33">
            <a:extLst>
              <a:ext uri="{FF2B5EF4-FFF2-40B4-BE49-F238E27FC236}">
                <a16:creationId xmlns:a16="http://schemas.microsoft.com/office/drawing/2014/main" id="{AF9F3B2C-625B-5556-B983-FA3399FFF472}"/>
              </a:ext>
            </a:extLst>
          </p:cNvPr>
          <p:cNvCxnSpPr>
            <a:cxnSpLocks noChangeShapeType="1"/>
          </p:cNvCxnSpPr>
          <p:nvPr>
            <p:custDataLst>
              <p:tags r:id="rId30"/>
            </p:custDataLst>
          </p:nvPr>
        </p:nvCxnSpPr>
        <p:spPr bwMode="auto">
          <a:xfrm>
            <a:off x="8149842" y="5604266"/>
            <a:ext cx="8636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9" name="Line 34">
            <a:extLst>
              <a:ext uri="{FF2B5EF4-FFF2-40B4-BE49-F238E27FC236}">
                <a16:creationId xmlns:a16="http://schemas.microsoft.com/office/drawing/2014/main" id="{33CD17D2-CFD9-C808-8DB6-C4CD6CE555F0}"/>
              </a:ext>
            </a:extLst>
          </p:cNvPr>
          <p:cNvCxnSpPr>
            <a:cxnSpLocks noChangeShapeType="1"/>
          </p:cNvCxnSpPr>
          <p:nvPr>
            <p:custDataLst>
              <p:tags r:id="rId31"/>
            </p:custDataLst>
          </p:nvPr>
        </p:nvCxnSpPr>
        <p:spPr bwMode="auto">
          <a:xfrm>
            <a:off x="8149842" y="4740666"/>
            <a:ext cx="107294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0" name="Line 35">
            <a:extLst>
              <a:ext uri="{FF2B5EF4-FFF2-40B4-BE49-F238E27FC236}">
                <a16:creationId xmlns:a16="http://schemas.microsoft.com/office/drawing/2014/main" id="{C6857F94-1879-367B-1C2E-B331937D1A9D}"/>
              </a:ext>
            </a:extLst>
          </p:cNvPr>
          <p:cNvCxnSpPr>
            <a:cxnSpLocks noChangeShapeType="1"/>
          </p:cNvCxnSpPr>
          <p:nvPr>
            <p:custDataLst>
              <p:tags r:id="rId32"/>
            </p:custDataLst>
          </p:nvPr>
        </p:nvCxnSpPr>
        <p:spPr bwMode="auto">
          <a:xfrm>
            <a:off x="8005379" y="2219716"/>
            <a:ext cx="7921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1" name="Line 36">
            <a:extLst>
              <a:ext uri="{FF2B5EF4-FFF2-40B4-BE49-F238E27FC236}">
                <a16:creationId xmlns:a16="http://schemas.microsoft.com/office/drawing/2014/main" id="{15B7861C-C65F-90A3-913F-857A4E2B3934}"/>
              </a:ext>
            </a:extLst>
          </p:cNvPr>
          <p:cNvCxnSpPr>
            <a:cxnSpLocks noChangeShapeType="1"/>
          </p:cNvCxnSpPr>
          <p:nvPr>
            <p:custDataLst>
              <p:tags r:id="rId33"/>
            </p:custDataLst>
          </p:nvPr>
        </p:nvCxnSpPr>
        <p:spPr bwMode="auto">
          <a:xfrm>
            <a:off x="2604704" y="2508641"/>
            <a:ext cx="115252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23411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5" grpId="0"/>
      <p:bldP spid="99" grpId="0"/>
      <p:bldP spid="101" grpId="0"/>
      <p:bldP spid="102" grpId="0"/>
      <p:bldP spid="104" grpId="0"/>
      <p:bldP spid="105" grpId="0"/>
      <p:bldP spid="106" grpId="0"/>
      <p:bldP spid="107" grpId="0"/>
      <p:bldP spid="108" grpId="0"/>
      <p:bldP spid="114" grpId="0"/>
      <p:bldP spid="1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653025"/>
            <a:ext cx="11798504" cy="568846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E0165950-4F9F-4001-136B-930DBE353463}"/>
              </a:ext>
            </a:extLst>
          </p:cNvPr>
          <p:cNvSpPr/>
          <p:nvPr/>
        </p:nvSpPr>
        <p:spPr>
          <a:xfrm>
            <a:off x="383585" y="899257"/>
            <a:ext cx="10872994" cy="5298092"/>
          </a:xfrm>
          <a:prstGeom prst="roundRect">
            <a:avLst>
              <a:gd name="adj" fmla="val 5252"/>
            </a:avLst>
          </a:prstGeom>
          <a:solidFill>
            <a:schemeClr val="bg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69BE1F6C-C791-25CB-C6E8-F78148F03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64" b="6258"/>
          <a:stretch/>
        </p:blipFill>
        <p:spPr bwMode="auto">
          <a:xfrm rot="20219910">
            <a:off x="10265920" y="4646396"/>
            <a:ext cx="1965728" cy="10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矩形 79">
            <a:extLst>
              <a:ext uri="{FF2B5EF4-FFF2-40B4-BE49-F238E27FC236}">
                <a16:creationId xmlns:a16="http://schemas.microsoft.com/office/drawing/2014/main" id="{EBEDF7DB-CE04-7C6B-A7BA-BE9AECA65A0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9425207" y="-5698558"/>
            <a:ext cx="4388357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在一定范围内，形变越大，弹力越大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02FBA07-FCB4-9AFB-AF8E-B24017F6E90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1020194" y="-559904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弹力的大小：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5ECFD57E-9CE2-45C6-7E0D-0B5223458B1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-10970403" y="-2329285"/>
            <a:ext cx="924871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用大小不同的力拉弹簧（橡皮筋），弹簧（橡皮筋）伸长越长，拉力越大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2" name="图片 91">
            <a:extLst>
              <a:ext uri="{FF2B5EF4-FFF2-40B4-BE49-F238E27FC236}">
                <a16:creationId xmlns:a16="http://schemas.microsoft.com/office/drawing/2014/main" id="{9DD81D57-1A19-D3C6-4FB2-9C3871D27D5C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0739741" y="-4999961"/>
            <a:ext cx="3247335" cy="2580413"/>
          </a:xfrm>
          <a:prstGeom prst="roundRect">
            <a:avLst>
              <a:gd name="adj" fmla="val 10564"/>
            </a:avLst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7506BC2-80EA-41DF-CFCB-16FB7480CA2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861165" y="-4986954"/>
            <a:ext cx="2981890" cy="2554398"/>
          </a:xfrm>
          <a:prstGeom prst="roundRect">
            <a:avLst>
              <a:gd name="adj" fmla="val 6703"/>
            </a:avLst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3" name="文本框 92">
            <a:extLst>
              <a:ext uri="{FF2B5EF4-FFF2-40B4-BE49-F238E27FC236}">
                <a16:creationId xmlns:a16="http://schemas.microsoft.com/office/drawing/2014/main" id="{58D56948-C63D-E285-387C-A29606E7CF0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8992641" y="11356336"/>
            <a:ext cx="2705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弹簧测力计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F43EB45-598E-C19C-020C-FFCA70028949}"/>
              </a:ext>
            </a:extLst>
          </p:cNvPr>
          <p:cNvSpPr txBox="1"/>
          <p:nvPr/>
        </p:nvSpPr>
        <p:spPr>
          <a:xfrm>
            <a:off x="19022459" y="1225297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原理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89B5E3F6-7240-0D21-6FDC-E55FB91F716B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r="27717"/>
          <a:stretch/>
        </p:blipFill>
        <p:spPr>
          <a:xfrm>
            <a:off x="25339186" y="11699265"/>
            <a:ext cx="1736248" cy="382862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8FABE6F-BB6A-2685-6C53-C531E695A0CE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72327" y="13288346"/>
            <a:ext cx="1098171" cy="2419829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C996AE64-05DD-08D0-C4BE-A2AE92C9813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04544" y="14144632"/>
            <a:ext cx="718257" cy="1582686"/>
          </a:xfrm>
          <a:prstGeom prst="rect">
            <a:avLst/>
          </a:prstGeom>
        </p:spPr>
      </p:pic>
      <p:sp>
        <p:nvSpPr>
          <p:cNvPr id="64" name="Rectangle 4">
            <a:extLst>
              <a:ext uri="{FF2B5EF4-FFF2-40B4-BE49-F238E27FC236}">
                <a16:creationId xmlns:a16="http://schemas.microsoft.com/office/drawing/2014/main" id="{067C7938-FD13-E748-66D3-3396E11D0E1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51020" y="1808125"/>
            <a:ext cx="4572318" cy="73543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79388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spcBef>
                <a:spcPts val="0"/>
              </a:spcBef>
              <a:buFontTx/>
              <a:buNone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量程：           观察测量范围，选择量程合适的测力计</a:t>
            </a:r>
          </a:p>
          <a:p>
            <a:pPr lvl="1" eaLnBrk="1" hangingPunct="1">
              <a:spcBef>
                <a:spcPts val="0"/>
              </a:spcBef>
              <a:buFontTx/>
              <a:buNone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指针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           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是否指在零刻度</a:t>
            </a:r>
          </a:p>
          <a:p>
            <a:pPr lvl="1" eaLnBrk="1" hangingPunct="1">
              <a:spcBef>
                <a:spcPts val="0"/>
              </a:spcBef>
              <a:buFontTx/>
              <a:buNone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最小分度值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 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决定弹簧测力计的精确度</a:t>
            </a:r>
          </a:p>
          <a:p>
            <a:pPr lvl="1" eaLnBrk="1" hangingPunct="1">
              <a:spcBef>
                <a:spcPts val="0"/>
              </a:spcBef>
              <a:buFontTx/>
              <a:buNone/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0369B5D6-4760-52D4-363D-2B88CD6BC78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64222" y="1419583"/>
            <a:ext cx="1415772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用前三看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27FD00FA-06F7-E31C-209B-560FE556B3F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67237" y="4116302"/>
            <a:ext cx="8863992" cy="9914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0"/>
          <a:lstStyle/>
          <a:p>
            <a:pPr marL="179388" lvl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查：             测量前，用手轻轻地来回拉动几次，避免指针、弹簧和外壳之间的摩擦而影响测量的准确性。</a:t>
            </a:r>
          </a:p>
          <a:p>
            <a:pPr marL="179388" lvl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放：             测量时，沿着弹簧的中心轴线施力</a:t>
            </a:r>
          </a:p>
          <a:p>
            <a:pPr marL="179388" lvl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看：             视线要与刻度面垂直，应保持测力计处于静止或匀速直线运动状态</a:t>
            </a:r>
          </a:p>
          <a:p>
            <a:pPr marL="179388" lvl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读：             无需估读，指针靠近哪条刻度线就读取 哪条刻度线的值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CCFEF1F5-2C37-A012-AE9F-F8E1EB7F8AE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64221" y="3712894"/>
            <a:ext cx="1415772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用时四会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59F5C37-982D-8429-C75A-8E33571DF41B}"/>
              </a:ext>
            </a:extLst>
          </p:cNvPr>
          <p:cNvCxnSpPr/>
          <p:nvPr/>
        </p:nvCxnSpPr>
        <p:spPr>
          <a:xfrm>
            <a:off x="1054452" y="1808125"/>
            <a:ext cx="185691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026375AB-E20A-B9D9-F309-39BF759AE294}"/>
              </a:ext>
            </a:extLst>
          </p:cNvPr>
          <p:cNvCxnSpPr/>
          <p:nvPr/>
        </p:nvCxnSpPr>
        <p:spPr>
          <a:xfrm>
            <a:off x="1021553" y="4127461"/>
            <a:ext cx="185691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88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20xx.x.x</a:t>
            </a:r>
            <a:endParaRPr lang="zh-CN" altLang="en-US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/>
        </p:nvSpPr>
        <p:spPr>
          <a:xfrm>
            <a:off x="10376588" y="-31681"/>
            <a:ext cx="18918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微软雅黑" panose="020B0503020204020204" pitchFamily="34" charset="-122"/>
                <a:ea typeface="微软雅黑" panose="020B0503020204020204" pitchFamily="34" charset="-122"/>
              </a:rPr>
              <a:t>节 弹力与弹簧测力计</a:t>
            </a:r>
            <a:endParaRPr lang="zh-CN" altLang="en-US" sz="12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653025"/>
            <a:ext cx="11798504" cy="568846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E0165950-4F9F-4001-136B-930DBE353463}"/>
              </a:ext>
            </a:extLst>
          </p:cNvPr>
          <p:cNvSpPr/>
          <p:nvPr/>
        </p:nvSpPr>
        <p:spPr>
          <a:xfrm>
            <a:off x="611940" y="899257"/>
            <a:ext cx="10872994" cy="5298092"/>
          </a:xfrm>
          <a:prstGeom prst="roundRect">
            <a:avLst>
              <a:gd name="adj" fmla="val 5252"/>
            </a:avLst>
          </a:prstGeom>
          <a:solidFill>
            <a:schemeClr val="bg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69BE1F6C-C791-25CB-C6E8-F78148F03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64" b="6258"/>
          <a:stretch/>
        </p:blipFill>
        <p:spPr bwMode="auto">
          <a:xfrm rot="20219910">
            <a:off x="10265920" y="4646396"/>
            <a:ext cx="1965728" cy="10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矩形 79">
            <a:extLst>
              <a:ext uri="{FF2B5EF4-FFF2-40B4-BE49-F238E27FC236}">
                <a16:creationId xmlns:a16="http://schemas.microsoft.com/office/drawing/2014/main" id="{EBEDF7DB-CE04-7C6B-A7BA-BE9AECA65A0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9425207" y="-5698558"/>
            <a:ext cx="4388357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在一定范围内，形变越大，弹力越大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02FBA07-FCB4-9AFB-AF8E-B24017F6E90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1020194" y="-559904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弹力的大小：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5ECFD57E-9CE2-45C6-7E0D-0B5223458B1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-10970403" y="-2329285"/>
            <a:ext cx="924871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用大小不同的力拉弹簧（橡皮筋），弹簧（橡皮筋）伸长越长，拉力越大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2" name="图片 91">
            <a:extLst>
              <a:ext uri="{FF2B5EF4-FFF2-40B4-BE49-F238E27FC236}">
                <a16:creationId xmlns:a16="http://schemas.microsoft.com/office/drawing/2014/main" id="{9DD81D57-1A19-D3C6-4FB2-9C3871D27D5C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0739741" y="-4999961"/>
            <a:ext cx="3247335" cy="2580413"/>
          </a:xfrm>
          <a:prstGeom prst="roundRect">
            <a:avLst>
              <a:gd name="adj" fmla="val 10564"/>
            </a:avLst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7506BC2-80EA-41DF-CFCB-16FB7480CA22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861165" y="-4986954"/>
            <a:ext cx="2981890" cy="2554398"/>
          </a:xfrm>
          <a:prstGeom prst="roundRect">
            <a:avLst>
              <a:gd name="adj" fmla="val 6703"/>
            </a:avLst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3" name="文本框 92">
            <a:extLst>
              <a:ext uri="{FF2B5EF4-FFF2-40B4-BE49-F238E27FC236}">
                <a16:creationId xmlns:a16="http://schemas.microsoft.com/office/drawing/2014/main" id="{58D56948-C63D-E285-387C-A29606E7CF0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8992641" y="11356336"/>
            <a:ext cx="2705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弹簧测力计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F43EB45-598E-C19C-020C-FFCA70028949}"/>
              </a:ext>
            </a:extLst>
          </p:cNvPr>
          <p:cNvSpPr txBox="1"/>
          <p:nvPr/>
        </p:nvSpPr>
        <p:spPr>
          <a:xfrm>
            <a:off x="19022459" y="1225297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原理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89B5E3F6-7240-0D21-6FDC-E55FB91F716B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r="27717"/>
          <a:stretch/>
        </p:blipFill>
        <p:spPr>
          <a:xfrm>
            <a:off x="25339186" y="11699265"/>
            <a:ext cx="1736248" cy="382862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8FABE6F-BB6A-2685-6C53-C531E695A0CE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72327" y="13288346"/>
            <a:ext cx="1098171" cy="2419829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C996AE64-05DD-08D0-C4BE-A2AE92C9813D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04544" y="14144632"/>
            <a:ext cx="718257" cy="1582686"/>
          </a:xfrm>
          <a:prstGeom prst="rect">
            <a:avLst/>
          </a:prstGeom>
        </p:spPr>
      </p:pic>
      <p:sp>
        <p:nvSpPr>
          <p:cNvPr id="64" name="Rectangle 4">
            <a:extLst>
              <a:ext uri="{FF2B5EF4-FFF2-40B4-BE49-F238E27FC236}">
                <a16:creationId xmlns:a16="http://schemas.microsoft.com/office/drawing/2014/main" id="{067C7938-FD13-E748-66D3-3396E11D0E1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-11711366" y="2340559"/>
            <a:ext cx="4572318" cy="73543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0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79388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spcBef>
                <a:spcPts val="0"/>
              </a:spcBef>
              <a:buFontTx/>
              <a:buNone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量程：           观察测量范围，选择量程合适的测力计</a:t>
            </a:r>
          </a:p>
          <a:p>
            <a:pPr lvl="1" eaLnBrk="1" hangingPunct="1">
              <a:spcBef>
                <a:spcPts val="0"/>
              </a:spcBef>
              <a:buFontTx/>
              <a:buNone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指针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           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是否指在零刻度</a:t>
            </a:r>
          </a:p>
          <a:p>
            <a:pPr lvl="1" eaLnBrk="1" hangingPunct="1">
              <a:spcBef>
                <a:spcPts val="0"/>
              </a:spcBef>
              <a:buFontTx/>
              <a:buNone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最小分度值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 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决定弹簧测力计的精确度</a:t>
            </a:r>
          </a:p>
          <a:p>
            <a:pPr lvl="1" eaLnBrk="1" hangingPunct="1">
              <a:spcBef>
                <a:spcPts val="0"/>
              </a:spcBef>
              <a:buFontTx/>
              <a:buNone/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0369B5D6-4760-52D4-363D-2B88CD6BC78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-11598164" y="1952017"/>
            <a:ext cx="1415772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用前三看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27FD00FA-06F7-E31C-209B-560FE556B3F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1695149" y="4648736"/>
            <a:ext cx="8863992" cy="9914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0"/>
          <a:lstStyle/>
          <a:p>
            <a:pPr marL="179388" lvl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查：             测量前，用手轻轻地来回拉动几次，避免指针、弹簧和外壳之间的摩擦而影响测量的准确性。</a:t>
            </a:r>
          </a:p>
          <a:p>
            <a:pPr marL="179388" lvl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放：             测量时，沿着弹簧的中心轴线施力</a:t>
            </a:r>
          </a:p>
          <a:p>
            <a:pPr marL="179388" lvl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看：             视线要与刻度面垂直，应保持测力计处于静止或匀速直线运动状态</a:t>
            </a:r>
          </a:p>
          <a:p>
            <a:pPr marL="179388" lvl="1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读：             无需估读，指针靠近哪条刻度线就读取 哪条刻度线的值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CCFEF1F5-2C37-A012-AE9F-F8E1EB7F8AE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-11598165" y="4245328"/>
            <a:ext cx="1415772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用时四会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59F5C37-982D-8429-C75A-8E33571DF41B}"/>
              </a:ext>
            </a:extLst>
          </p:cNvPr>
          <p:cNvCxnSpPr/>
          <p:nvPr/>
        </p:nvCxnSpPr>
        <p:spPr>
          <a:xfrm>
            <a:off x="-11507934" y="2340559"/>
            <a:ext cx="185691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026375AB-E20A-B9D9-F309-39BF759AE294}"/>
              </a:ext>
            </a:extLst>
          </p:cNvPr>
          <p:cNvCxnSpPr/>
          <p:nvPr/>
        </p:nvCxnSpPr>
        <p:spPr>
          <a:xfrm>
            <a:off x="-11540833" y="4659895"/>
            <a:ext cx="185691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 Box 30">
            <a:extLst>
              <a:ext uri="{FF2B5EF4-FFF2-40B4-BE49-F238E27FC236}">
                <a16:creationId xmlns:a16="http://schemas.microsoft.com/office/drawing/2014/main" id="{EC3D7C54-AE04-0BC8-5811-62F3FCF478C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43218" y="1070509"/>
            <a:ext cx="1723549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错误使用方法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F5B20DA6-6B2D-5E29-1E85-7FE38F479C52}"/>
              </a:ext>
            </a:extLst>
          </p:cNvPr>
          <p:cNvSpPr/>
          <p:nvPr/>
        </p:nvSpPr>
        <p:spPr>
          <a:xfrm>
            <a:off x="2343412" y="1470619"/>
            <a:ext cx="3131310" cy="4488123"/>
          </a:xfrm>
          <a:prstGeom prst="roundRect">
            <a:avLst>
              <a:gd name="adj" fmla="val 11800"/>
            </a:avLst>
          </a:prstGeom>
          <a:solidFill>
            <a:srgbClr val="F7D2B9"/>
          </a:solidFill>
          <a:ln>
            <a:solidFill>
              <a:srgbClr val="FF0000"/>
            </a:solidFill>
          </a:ln>
          <a:effectLst>
            <a:outerShdw blurRad="2032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1" name="Picture 6" descr="T0709B">
            <a:extLst>
              <a:ext uri="{FF2B5EF4-FFF2-40B4-BE49-F238E27FC236}">
                <a16:creationId xmlns:a16="http://schemas.microsoft.com/office/drawing/2014/main" id="{F53BC41F-2B80-EA11-4963-9E07D01296AA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833"/>
          <a:stretch>
            <a:fillRect/>
          </a:stretch>
        </p:blipFill>
        <p:spPr bwMode="auto">
          <a:xfrm>
            <a:off x="3295214" y="1642537"/>
            <a:ext cx="1071422" cy="3715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 Box 10">
            <a:extLst>
              <a:ext uri="{FF2B5EF4-FFF2-40B4-BE49-F238E27FC236}">
                <a16:creationId xmlns:a16="http://schemas.microsoft.com/office/drawing/2014/main" id="{4D7A26F3-323A-636D-D481-69ECD13B7EF8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088925" y="5355966"/>
            <a:ext cx="1415772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不能倒挂使用</a:t>
            </a:r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4D286384-07EC-F762-28C7-476222F7433D}"/>
              </a:ext>
            </a:extLst>
          </p:cNvPr>
          <p:cNvSpPr/>
          <p:nvPr/>
        </p:nvSpPr>
        <p:spPr>
          <a:xfrm>
            <a:off x="6763645" y="1470619"/>
            <a:ext cx="3131310" cy="4394340"/>
          </a:xfrm>
          <a:prstGeom prst="roundRect">
            <a:avLst>
              <a:gd name="adj" fmla="val 9367"/>
            </a:avLst>
          </a:prstGeom>
          <a:solidFill>
            <a:schemeClr val="accent2">
              <a:lumMod val="40000"/>
              <a:lumOff val="60000"/>
              <a:alpha val="83000"/>
            </a:schemeClr>
          </a:solidFill>
          <a:ln>
            <a:solidFill>
              <a:srgbClr val="FF0000"/>
            </a:solidFill>
          </a:ln>
          <a:effectLst>
            <a:outerShdw blurRad="2032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2" name="Picture 7" descr="T0709B">
            <a:extLst>
              <a:ext uri="{FF2B5EF4-FFF2-40B4-BE49-F238E27FC236}">
                <a16:creationId xmlns:a16="http://schemas.microsoft.com/office/drawing/2014/main" id="{8F921000-BE37-4C0C-E764-6EA1A8E06F0D}"/>
              </a:ext>
            </a:extLst>
          </p:cNvPr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651" t="15846" r="11124"/>
          <a:stretch>
            <a:fillRect/>
          </a:stretch>
        </p:blipFill>
        <p:spPr bwMode="auto">
          <a:xfrm>
            <a:off x="7065073" y="1490231"/>
            <a:ext cx="2624329" cy="356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 Box 11">
            <a:extLst>
              <a:ext uri="{FF2B5EF4-FFF2-40B4-BE49-F238E27FC236}">
                <a16:creationId xmlns:a16="http://schemas.microsoft.com/office/drawing/2014/main" id="{20B6C031-99F9-A08B-9A64-87B7E87C4B9F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026016" y="5355966"/>
            <a:ext cx="2823905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受力没有通过弹簧中心轴线</a:t>
            </a:r>
          </a:p>
        </p:txBody>
      </p:sp>
    </p:spTree>
    <p:extLst>
      <p:ext uri="{BB962C8B-B14F-4D97-AF65-F5344CB8AC3E}">
        <p14:creationId xmlns:p14="http://schemas.microsoft.com/office/powerpoint/2010/main" val="3326892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3" grpId="0"/>
      <p:bldP spid="7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196748" y="653025"/>
            <a:ext cx="11798504" cy="568846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E0165950-4F9F-4001-136B-930DBE353463}"/>
              </a:ext>
            </a:extLst>
          </p:cNvPr>
          <p:cNvSpPr/>
          <p:nvPr/>
        </p:nvSpPr>
        <p:spPr>
          <a:xfrm>
            <a:off x="300038" y="775633"/>
            <a:ext cx="11557000" cy="5401496"/>
          </a:xfrm>
          <a:prstGeom prst="roundRect">
            <a:avLst>
              <a:gd name="adj" fmla="val 2362"/>
            </a:avLst>
          </a:prstGeom>
          <a:solidFill>
            <a:schemeClr val="bg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 Box 30">
            <a:extLst>
              <a:ext uri="{FF2B5EF4-FFF2-40B4-BE49-F238E27FC236}">
                <a16:creationId xmlns:a16="http://schemas.microsoft.com/office/drawing/2014/main" id="{EC3D7C54-AE04-0BC8-5811-62F3FCF478C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8086625" y="460579"/>
            <a:ext cx="1723549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错误使用方法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F5B20DA6-6B2D-5E29-1E85-7FE38F479C52}"/>
              </a:ext>
            </a:extLst>
          </p:cNvPr>
          <p:cNvSpPr/>
          <p:nvPr/>
        </p:nvSpPr>
        <p:spPr>
          <a:xfrm>
            <a:off x="18400385" y="1197192"/>
            <a:ext cx="3131310" cy="4488123"/>
          </a:xfrm>
          <a:prstGeom prst="roundRect">
            <a:avLst>
              <a:gd name="adj" fmla="val 11800"/>
            </a:avLst>
          </a:prstGeom>
          <a:solidFill>
            <a:srgbClr val="F7D2B9"/>
          </a:solidFill>
          <a:ln>
            <a:solidFill>
              <a:srgbClr val="FF0000"/>
            </a:solidFill>
          </a:ln>
          <a:effectLst>
            <a:outerShdw blurRad="2032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1" name="Picture 6" descr="T0709B">
            <a:extLst>
              <a:ext uri="{FF2B5EF4-FFF2-40B4-BE49-F238E27FC236}">
                <a16:creationId xmlns:a16="http://schemas.microsoft.com/office/drawing/2014/main" id="{F53BC41F-2B80-EA11-4963-9E07D01296AA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833"/>
          <a:stretch>
            <a:fillRect/>
          </a:stretch>
        </p:blipFill>
        <p:spPr bwMode="auto">
          <a:xfrm>
            <a:off x="19352187" y="1369110"/>
            <a:ext cx="1071422" cy="3715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 Box 10">
            <a:extLst>
              <a:ext uri="{FF2B5EF4-FFF2-40B4-BE49-F238E27FC236}">
                <a16:creationId xmlns:a16="http://schemas.microsoft.com/office/drawing/2014/main" id="{4D7A26F3-323A-636D-D481-69ECD13B7E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9145898" y="5082539"/>
            <a:ext cx="1415772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不能倒挂使用</a:t>
            </a:r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4D286384-07EC-F762-28C7-476222F7433D}"/>
              </a:ext>
            </a:extLst>
          </p:cNvPr>
          <p:cNvSpPr/>
          <p:nvPr/>
        </p:nvSpPr>
        <p:spPr>
          <a:xfrm>
            <a:off x="22820618" y="1197192"/>
            <a:ext cx="3131310" cy="4394340"/>
          </a:xfrm>
          <a:prstGeom prst="roundRect">
            <a:avLst>
              <a:gd name="adj" fmla="val 9367"/>
            </a:avLst>
          </a:prstGeom>
          <a:solidFill>
            <a:schemeClr val="accent2">
              <a:lumMod val="40000"/>
              <a:lumOff val="60000"/>
              <a:alpha val="83000"/>
            </a:schemeClr>
          </a:solidFill>
          <a:ln>
            <a:solidFill>
              <a:srgbClr val="FF0000"/>
            </a:solidFill>
          </a:ln>
          <a:effectLst>
            <a:outerShdw blurRad="2032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2" name="Picture 7" descr="T0709B">
            <a:extLst>
              <a:ext uri="{FF2B5EF4-FFF2-40B4-BE49-F238E27FC236}">
                <a16:creationId xmlns:a16="http://schemas.microsoft.com/office/drawing/2014/main" id="{8F921000-BE37-4C0C-E764-6EA1A8E06F0D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651" t="15846" r="11124"/>
          <a:stretch>
            <a:fillRect/>
          </a:stretch>
        </p:blipFill>
        <p:spPr bwMode="auto">
          <a:xfrm>
            <a:off x="23122046" y="1216804"/>
            <a:ext cx="2624329" cy="356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 Box 11">
            <a:extLst>
              <a:ext uri="{FF2B5EF4-FFF2-40B4-BE49-F238E27FC236}">
                <a16:creationId xmlns:a16="http://schemas.microsoft.com/office/drawing/2014/main" id="{20B6C031-99F9-A08B-9A64-87B7E87C4B9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082989" y="5082539"/>
            <a:ext cx="2823905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受力没有通过弹簧中心轴线</a:t>
            </a:r>
          </a:p>
        </p:txBody>
      </p:sp>
      <p:sp>
        <p:nvSpPr>
          <p:cNvPr id="101" name="TextBox 1">
            <a:extLst>
              <a:ext uri="{FF2B5EF4-FFF2-40B4-BE49-F238E27FC236}">
                <a16:creationId xmlns:a16="http://schemas.microsoft.com/office/drawing/2014/main" id="{D81212BB-B80C-19E1-227E-0D0C757BC8ED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84499" y="86995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其他形式的测力计</a:t>
            </a: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55FFE2B6-7354-1448-545F-CAD07528E85C}"/>
              </a:ext>
            </a:extLst>
          </p:cNvPr>
          <p:cNvSpPr/>
          <p:nvPr/>
        </p:nvSpPr>
        <p:spPr>
          <a:xfrm>
            <a:off x="1855686" y="1378816"/>
            <a:ext cx="8823388" cy="469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69BE1F6C-C791-25CB-C6E8-F78148F03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64" b="6258"/>
          <a:stretch/>
        </p:blipFill>
        <p:spPr bwMode="auto">
          <a:xfrm rot="20219910">
            <a:off x="10265920" y="4646396"/>
            <a:ext cx="1965728" cy="10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图片 48129" descr="GMS型锚索测力计">
            <a:extLst>
              <a:ext uri="{FF2B5EF4-FFF2-40B4-BE49-F238E27FC236}">
                <a16:creationId xmlns:a16="http://schemas.microsoft.com/office/drawing/2014/main" id="{1D5E119B-C1BD-817F-BCA1-A4B223D5EACB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143" y="1524304"/>
            <a:ext cx="2683692" cy="151211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文本框 48130">
            <a:extLst>
              <a:ext uri="{FF2B5EF4-FFF2-40B4-BE49-F238E27FC236}">
                <a16:creationId xmlns:a16="http://schemas.microsoft.com/office/drawing/2014/main" id="{9E2C326D-5432-7127-74DF-9C09F11B2FA6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67334" y="3005795"/>
            <a:ext cx="2532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GMS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型锚索测力计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5" name="图片 48133" descr="测力环">
            <a:extLst>
              <a:ext uri="{FF2B5EF4-FFF2-40B4-BE49-F238E27FC236}">
                <a16:creationId xmlns:a16="http://schemas.microsoft.com/office/drawing/2014/main" id="{37373A95-637B-8735-C785-CB0965448699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727" y="1524304"/>
            <a:ext cx="2065338" cy="151211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图片 48135" descr="握力计">
            <a:extLst>
              <a:ext uri="{FF2B5EF4-FFF2-40B4-BE49-F238E27FC236}">
                <a16:creationId xmlns:a16="http://schemas.microsoft.com/office/drawing/2014/main" id="{8EBA5CB6-4235-4752-EF03-F187D77EC20B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002" y="3787493"/>
            <a:ext cx="2537707" cy="17649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文本框 48136">
            <a:extLst>
              <a:ext uri="{FF2B5EF4-FFF2-40B4-BE49-F238E27FC236}">
                <a16:creationId xmlns:a16="http://schemas.microsoft.com/office/drawing/2014/main" id="{26330919-82C7-0188-FAF9-0A104EC5647E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877979" y="5513740"/>
            <a:ext cx="11916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握力计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id="{5323AA5E-EDA5-8788-4AF6-EF1E0EC21619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464" y="1584154"/>
            <a:ext cx="2007850" cy="3875617"/>
          </a:xfrm>
          <a:prstGeom prst="rect">
            <a:avLst/>
          </a:prstGeom>
        </p:spPr>
      </p:pic>
      <p:sp>
        <p:nvSpPr>
          <p:cNvPr id="104" name="文本框 48130">
            <a:extLst>
              <a:ext uri="{FF2B5EF4-FFF2-40B4-BE49-F238E27FC236}">
                <a16:creationId xmlns:a16="http://schemas.microsoft.com/office/drawing/2014/main" id="{1CB04628-66F5-4627-D179-C2DD02E007EE}"/>
              </a:ext>
            </a:extLst>
          </p:cNvPr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825326" y="5441328"/>
            <a:ext cx="9718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数字式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48136">
            <a:extLst>
              <a:ext uri="{FF2B5EF4-FFF2-40B4-BE49-F238E27FC236}">
                <a16:creationId xmlns:a16="http://schemas.microsoft.com/office/drawing/2014/main" id="{81332C52-686C-E4C3-7E7A-B6E3CDE5046F}"/>
              </a:ext>
            </a:extLst>
          </p:cNvPr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938755" y="2997011"/>
            <a:ext cx="1235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测力环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6" name="图片 105">
            <a:extLst>
              <a:ext uri="{FF2B5EF4-FFF2-40B4-BE49-F238E27FC236}">
                <a16:creationId xmlns:a16="http://schemas.microsoft.com/office/drawing/2014/main" id="{C60F1342-AAB4-8E8A-0EBC-9BB3B00FFBDC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" r="6947" b="5658"/>
          <a:stretch>
            <a:fillRect/>
          </a:stretch>
        </p:blipFill>
        <p:spPr>
          <a:xfrm>
            <a:off x="5491596" y="3720587"/>
            <a:ext cx="2057802" cy="1764927"/>
          </a:xfrm>
          <a:prstGeom prst="rect">
            <a:avLst/>
          </a:prstGeom>
        </p:spPr>
      </p:pic>
      <p:sp>
        <p:nvSpPr>
          <p:cNvPr id="107" name="文本框 48130">
            <a:extLst>
              <a:ext uri="{FF2B5EF4-FFF2-40B4-BE49-F238E27FC236}">
                <a16:creationId xmlns:a16="http://schemas.microsoft.com/office/drawing/2014/main" id="{8E4F2661-2F54-C542-114A-83FBC2AC16EB}"/>
              </a:ext>
            </a:extLst>
          </p:cNvPr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072485" y="5541868"/>
            <a:ext cx="949621" cy="36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握力计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32EC483B-8CCD-C6EB-9B37-DC5A6394DE48}"/>
              </a:ext>
            </a:extLst>
          </p:cNvPr>
          <p:cNvCxnSpPr>
            <a:cxnSpLocks/>
          </p:cNvCxnSpPr>
          <p:nvPr/>
        </p:nvCxnSpPr>
        <p:spPr>
          <a:xfrm>
            <a:off x="1948117" y="3646446"/>
            <a:ext cx="60973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701C3F48-F7FC-97F8-1884-39622AA6A5D2}"/>
              </a:ext>
            </a:extLst>
          </p:cNvPr>
          <p:cNvCxnSpPr>
            <a:cxnSpLocks/>
          </p:cNvCxnSpPr>
          <p:nvPr/>
        </p:nvCxnSpPr>
        <p:spPr>
          <a:xfrm>
            <a:off x="5018049" y="1445538"/>
            <a:ext cx="0" cy="46022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>
            <a:extLst>
              <a:ext uri="{FF2B5EF4-FFF2-40B4-BE49-F238E27FC236}">
                <a16:creationId xmlns:a16="http://schemas.microsoft.com/office/drawing/2014/main" id="{44737F66-B2D6-C9FE-E5FD-6C85B32A0653}"/>
              </a:ext>
            </a:extLst>
          </p:cNvPr>
          <p:cNvCxnSpPr>
            <a:cxnSpLocks/>
          </p:cNvCxnSpPr>
          <p:nvPr/>
        </p:nvCxnSpPr>
        <p:spPr>
          <a:xfrm>
            <a:off x="8045450" y="1445538"/>
            <a:ext cx="0" cy="4564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>
            <a:extLst>
              <a:ext uri="{FF2B5EF4-FFF2-40B4-BE49-F238E27FC236}">
                <a16:creationId xmlns:a16="http://schemas.microsoft.com/office/drawing/2014/main" id="{0036F359-9F4B-2C93-BB4F-FD2D8A0C4BCE}"/>
              </a:ext>
            </a:extLst>
          </p:cNvPr>
          <p:cNvCxnSpPr>
            <a:cxnSpLocks/>
          </p:cNvCxnSpPr>
          <p:nvPr/>
        </p:nvCxnSpPr>
        <p:spPr>
          <a:xfrm>
            <a:off x="1948117" y="1445538"/>
            <a:ext cx="86880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直接连接符 110">
            <a:extLst>
              <a:ext uri="{FF2B5EF4-FFF2-40B4-BE49-F238E27FC236}">
                <a16:creationId xmlns:a16="http://schemas.microsoft.com/office/drawing/2014/main" id="{103A49D8-F763-617C-63B2-126287EC666D}"/>
              </a:ext>
            </a:extLst>
          </p:cNvPr>
          <p:cNvCxnSpPr>
            <a:cxnSpLocks/>
          </p:cNvCxnSpPr>
          <p:nvPr/>
        </p:nvCxnSpPr>
        <p:spPr>
          <a:xfrm>
            <a:off x="1948117" y="6010234"/>
            <a:ext cx="87309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直接连接符 113">
            <a:extLst>
              <a:ext uri="{FF2B5EF4-FFF2-40B4-BE49-F238E27FC236}">
                <a16:creationId xmlns:a16="http://schemas.microsoft.com/office/drawing/2014/main" id="{E456500E-CD24-0F1E-68DB-641A6028EE20}"/>
              </a:ext>
            </a:extLst>
          </p:cNvPr>
          <p:cNvCxnSpPr>
            <a:cxnSpLocks/>
          </p:cNvCxnSpPr>
          <p:nvPr/>
        </p:nvCxnSpPr>
        <p:spPr>
          <a:xfrm>
            <a:off x="1948117" y="1445538"/>
            <a:ext cx="0" cy="4564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>
            <a:extLst>
              <a:ext uri="{FF2B5EF4-FFF2-40B4-BE49-F238E27FC236}">
                <a16:creationId xmlns:a16="http://schemas.microsoft.com/office/drawing/2014/main" id="{FF410C9C-175D-2BC6-5416-8E92F80F95F8}"/>
              </a:ext>
            </a:extLst>
          </p:cNvPr>
          <p:cNvCxnSpPr>
            <a:cxnSpLocks/>
          </p:cNvCxnSpPr>
          <p:nvPr/>
        </p:nvCxnSpPr>
        <p:spPr>
          <a:xfrm>
            <a:off x="10619330" y="1438239"/>
            <a:ext cx="0" cy="4564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346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840" y="-10106"/>
            <a:ext cx="12233839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6"/>
            <a:ext cx="61340998" cy="52596094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99754" y="-19151818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3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8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 dirty="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9222786" y="185392"/>
            <a:ext cx="3055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Elasticity and Spring Dynamometer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0243589" y="206831"/>
            <a:ext cx="1909974" cy="162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D5C1D6F3-B0F1-124B-59A6-96036A062D69}"/>
              </a:ext>
            </a:extLst>
          </p:cNvPr>
          <p:cNvSpPr/>
          <p:nvPr/>
        </p:nvSpPr>
        <p:spPr>
          <a:xfrm>
            <a:off x="-21214" y="500278"/>
            <a:ext cx="12213214" cy="6002111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>
                  <a:alpha val="42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E0165950-4F9F-4001-136B-930DBE353463}"/>
              </a:ext>
            </a:extLst>
          </p:cNvPr>
          <p:cNvSpPr/>
          <p:nvPr/>
        </p:nvSpPr>
        <p:spPr>
          <a:xfrm>
            <a:off x="300038" y="775633"/>
            <a:ext cx="11557000" cy="5401496"/>
          </a:xfrm>
          <a:prstGeom prst="roundRect">
            <a:avLst>
              <a:gd name="adj" fmla="val 2362"/>
            </a:avLst>
          </a:prstGeom>
          <a:solidFill>
            <a:srgbClr val="A4AEB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TextBox 1">
            <a:extLst>
              <a:ext uri="{FF2B5EF4-FFF2-40B4-BE49-F238E27FC236}">
                <a16:creationId xmlns:a16="http://schemas.microsoft.com/office/drawing/2014/main" id="{D81212BB-B80C-19E1-227E-0D0C757BC8ED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178691" y="594719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其他形式的测力计</a:t>
            </a: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55FFE2B6-7354-1448-545F-CAD07528E85C}"/>
              </a:ext>
            </a:extLst>
          </p:cNvPr>
          <p:cNvSpPr/>
          <p:nvPr/>
        </p:nvSpPr>
        <p:spPr>
          <a:xfrm>
            <a:off x="15274653" y="1270060"/>
            <a:ext cx="8823388" cy="469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9" name="图片 48129" descr="GMS型锚索测力计">
            <a:extLst>
              <a:ext uri="{FF2B5EF4-FFF2-40B4-BE49-F238E27FC236}">
                <a16:creationId xmlns:a16="http://schemas.microsoft.com/office/drawing/2014/main" id="{1D5E119B-C1BD-817F-BCA1-A4B223D5EACB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5110" y="1415548"/>
            <a:ext cx="2683692" cy="151211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文本框 48130">
            <a:extLst>
              <a:ext uri="{FF2B5EF4-FFF2-40B4-BE49-F238E27FC236}">
                <a16:creationId xmlns:a16="http://schemas.microsoft.com/office/drawing/2014/main" id="{9E2C326D-5432-7127-74DF-9C09F11B2FA6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786301" y="2897039"/>
            <a:ext cx="2532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GMS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型锚索测力计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5" name="图片 48133" descr="测力环">
            <a:extLst>
              <a:ext uri="{FF2B5EF4-FFF2-40B4-BE49-F238E27FC236}">
                <a16:creationId xmlns:a16="http://schemas.microsoft.com/office/drawing/2014/main" id="{37373A95-637B-8735-C785-CB0965448699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3694" y="1415548"/>
            <a:ext cx="2065338" cy="151211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图片 48135" descr="握力计">
            <a:extLst>
              <a:ext uri="{FF2B5EF4-FFF2-40B4-BE49-F238E27FC236}">
                <a16:creationId xmlns:a16="http://schemas.microsoft.com/office/drawing/2014/main" id="{8EBA5CB6-4235-4752-EF03-F187D77EC20B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9969" y="3678737"/>
            <a:ext cx="2537707" cy="17649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文本框 48136">
            <a:extLst>
              <a:ext uri="{FF2B5EF4-FFF2-40B4-BE49-F238E27FC236}">
                <a16:creationId xmlns:a16="http://schemas.microsoft.com/office/drawing/2014/main" id="{26330919-82C7-0188-FAF9-0A104EC5647E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296946" y="5404984"/>
            <a:ext cx="11916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握力计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id="{5323AA5E-EDA5-8788-4AF6-EF1E0EC2161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7431" y="1475398"/>
            <a:ext cx="2007850" cy="3875617"/>
          </a:xfrm>
          <a:prstGeom prst="rect">
            <a:avLst/>
          </a:prstGeom>
        </p:spPr>
      </p:pic>
      <p:sp>
        <p:nvSpPr>
          <p:cNvPr id="104" name="文本框 48130">
            <a:extLst>
              <a:ext uri="{FF2B5EF4-FFF2-40B4-BE49-F238E27FC236}">
                <a16:creationId xmlns:a16="http://schemas.microsoft.com/office/drawing/2014/main" id="{1CB04628-66F5-4627-D179-C2DD02E007EE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2244293" y="5332572"/>
            <a:ext cx="9718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数字式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48136">
            <a:extLst>
              <a:ext uri="{FF2B5EF4-FFF2-40B4-BE49-F238E27FC236}">
                <a16:creationId xmlns:a16="http://schemas.microsoft.com/office/drawing/2014/main" id="{81332C52-686C-E4C3-7E7A-B6E3CDE5046F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9357722" y="2888255"/>
            <a:ext cx="1235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测力环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6" name="图片 105">
            <a:extLst>
              <a:ext uri="{FF2B5EF4-FFF2-40B4-BE49-F238E27FC236}">
                <a16:creationId xmlns:a16="http://schemas.microsoft.com/office/drawing/2014/main" id="{C60F1342-AAB4-8E8A-0EBC-9BB3B00FFBDC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" r="6947" b="5658"/>
          <a:stretch>
            <a:fillRect/>
          </a:stretch>
        </p:blipFill>
        <p:spPr>
          <a:xfrm>
            <a:off x="18910563" y="3611831"/>
            <a:ext cx="2057802" cy="1764927"/>
          </a:xfrm>
          <a:prstGeom prst="rect">
            <a:avLst/>
          </a:prstGeom>
        </p:spPr>
      </p:pic>
      <p:sp>
        <p:nvSpPr>
          <p:cNvPr id="107" name="文本框 48130">
            <a:extLst>
              <a:ext uri="{FF2B5EF4-FFF2-40B4-BE49-F238E27FC236}">
                <a16:creationId xmlns:a16="http://schemas.microsoft.com/office/drawing/2014/main" id="{8E4F2661-2F54-C542-114A-83FBC2AC16EB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9491452" y="5433112"/>
            <a:ext cx="949621" cy="36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握力计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32EC483B-8CCD-C6EB-9B37-DC5A6394DE48}"/>
              </a:ext>
            </a:extLst>
          </p:cNvPr>
          <p:cNvCxnSpPr>
            <a:cxnSpLocks/>
          </p:cNvCxnSpPr>
          <p:nvPr/>
        </p:nvCxnSpPr>
        <p:spPr>
          <a:xfrm>
            <a:off x="15367084" y="3537690"/>
            <a:ext cx="60973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701C3F48-F7FC-97F8-1884-39622AA6A5D2}"/>
              </a:ext>
            </a:extLst>
          </p:cNvPr>
          <p:cNvCxnSpPr>
            <a:cxnSpLocks/>
          </p:cNvCxnSpPr>
          <p:nvPr/>
        </p:nvCxnSpPr>
        <p:spPr>
          <a:xfrm>
            <a:off x="18437016" y="1336782"/>
            <a:ext cx="0" cy="46022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>
            <a:extLst>
              <a:ext uri="{FF2B5EF4-FFF2-40B4-BE49-F238E27FC236}">
                <a16:creationId xmlns:a16="http://schemas.microsoft.com/office/drawing/2014/main" id="{44737F66-B2D6-C9FE-E5FD-6C85B32A0653}"/>
              </a:ext>
            </a:extLst>
          </p:cNvPr>
          <p:cNvCxnSpPr>
            <a:cxnSpLocks/>
          </p:cNvCxnSpPr>
          <p:nvPr/>
        </p:nvCxnSpPr>
        <p:spPr>
          <a:xfrm>
            <a:off x="21464417" y="1336782"/>
            <a:ext cx="0" cy="4564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>
            <a:extLst>
              <a:ext uri="{FF2B5EF4-FFF2-40B4-BE49-F238E27FC236}">
                <a16:creationId xmlns:a16="http://schemas.microsoft.com/office/drawing/2014/main" id="{0036F359-9F4B-2C93-BB4F-FD2D8A0C4BCE}"/>
              </a:ext>
            </a:extLst>
          </p:cNvPr>
          <p:cNvCxnSpPr>
            <a:cxnSpLocks/>
          </p:cNvCxnSpPr>
          <p:nvPr/>
        </p:nvCxnSpPr>
        <p:spPr>
          <a:xfrm>
            <a:off x="15367084" y="1336782"/>
            <a:ext cx="86880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直接连接符 110">
            <a:extLst>
              <a:ext uri="{FF2B5EF4-FFF2-40B4-BE49-F238E27FC236}">
                <a16:creationId xmlns:a16="http://schemas.microsoft.com/office/drawing/2014/main" id="{103A49D8-F763-617C-63B2-126287EC666D}"/>
              </a:ext>
            </a:extLst>
          </p:cNvPr>
          <p:cNvCxnSpPr>
            <a:cxnSpLocks/>
          </p:cNvCxnSpPr>
          <p:nvPr/>
        </p:nvCxnSpPr>
        <p:spPr>
          <a:xfrm>
            <a:off x="15367084" y="5901478"/>
            <a:ext cx="87309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直接连接符 113">
            <a:extLst>
              <a:ext uri="{FF2B5EF4-FFF2-40B4-BE49-F238E27FC236}">
                <a16:creationId xmlns:a16="http://schemas.microsoft.com/office/drawing/2014/main" id="{E456500E-CD24-0F1E-68DB-641A6028EE20}"/>
              </a:ext>
            </a:extLst>
          </p:cNvPr>
          <p:cNvCxnSpPr>
            <a:cxnSpLocks/>
          </p:cNvCxnSpPr>
          <p:nvPr/>
        </p:nvCxnSpPr>
        <p:spPr>
          <a:xfrm>
            <a:off x="15367084" y="1336782"/>
            <a:ext cx="0" cy="4564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>
            <a:extLst>
              <a:ext uri="{FF2B5EF4-FFF2-40B4-BE49-F238E27FC236}">
                <a16:creationId xmlns:a16="http://schemas.microsoft.com/office/drawing/2014/main" id="{FF410C9C-175D-2BC6-5416-8E92F80F95F8}"/>
              </a:ext>
            </a:extLst>
          </p:cNvPr>
          <p:cNvCxnSpPr>
            <a:cxnSpLocks/>
          </p:cNvCxnSpPr>
          <p:nvPr/>
        </p:nvCxnSpPr>
        <p:spPr>
          <a:xfrm>
            <a:off x="24038297" y="1329483"/>
            <a:ext cx="0" cy="45646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D7D716AC-24C6-9AA2-9622-5829B99D1BDA}"/>
              </a:ext>
            </a:extLst>
          </p:cNvPr>
          <p:cNvGrpSpPr/>
          <p:nvPr/>
        </p:nvGrpSpPr>
        <p:grpSpPr>
          <a:xfrm>
            <a:off x="933324" y="1263716"/>
            <a:ext cx="10315460" cy="4599660"/>
            <a:chOff x="1491947" y="1431357"/>
            <a:chExt cx="6201626" cy="3111062"/>
          </a:xfrm>
        </p:grpSpPr>
        <p:sp>
          <p:nvSpPr>
            <p:cNvPr id="84" name="矩形: 圆角 83">
              <a:extLst>
                <a:ext uri="{FF2B5EF4-FFF2-40B4-BE49-F238E27FC236}">
                  <a16:creationId xmlns:a16="http://schemas.microsoft.com/office/drawing/2014/main" id="{77588CA0-47E8-7D17-2845-1384D21D0B9B}"/>
                </a:ext>
              </a:extLst>
            </p:cNvPr>
            <p:cNvSpPr/>
            <p:nvPr/>
          </p:nvSpPr>
          <p:spPr>
            <a:xfrm>
              <a:off x="1491947" y="1431357"/>
              <a:ext cx="6201626" cy="3111062"/>
            </a:xfrm>
            <a:prstGeom prst="roundRect">
              <a:avLst>
                <a:gd name="adj" fmla="val 5181"/>
              </a:avLst>
            </a:prstGeom>
            <a:solidFill>
              <a:srgbClr val="A7B3BF"/>
            </a:solidFill>
            <a:ln>
              <a:noFill/>
            </a:ln>
            <a:effectLst>
              <a:outerShdw blurRad="190500" dist="190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: 圆角 84">
              <a:extLst>
                <a:ext uri="{FF2B5EF4-FFF2-40B4-BE49-F238E27FC236}">
                  <a16:creationId xmlns:a16="http://schemas.microsoft.com/office/drawing/2014/main" id="{50BB1300-5909-AF37-23A6-286B4EDBC760}"/>
                </a:ext>
              </a:extLst>
            </p:cNvPr>
            <p:cNvSpPr/>
            <p:nvPr/>
          </p:nvSpPr>
          <p:spPr>
            <a:xfrm>
              <a:off x="1491947" y="1431357"/>
              <a:ext cx="6201626" cy="3111062"/>
            </a:xfrm>
            <a:prstGeom prst="roundRect">
              <a:avLst>
                <a:gd name="adj" fmla="val 5181"/>
              </a:avLst>
            </a:prstGeom>
            <a:solidFill>
              <a:srgbClr val="A7B3BF"/>
            </a:solidFill>
            <a:ln>
              <a:noFill/>
            </a:ln>
            <a:effectLst>
              <a:outerShdw blurRad="190500" dist="190500" dir="13500000" algn="b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3" name="矩形: 圆角 82">
            <a:extLst>
              <a:ext uri="{FF2B5EF4-FFF2-40B4-BE49-F238E27FC236}">
                <a16:creationId xmlns:a16="http://schemas.microsoft.com/office/drawing/2014/main" id="{9CBF1F3E-A20E-38E4-C16E-686165D1BEB3}"/>
              </a:ext>
            </a:extLst>
          </p:cNvPr>
          <p:cNvSpPr/>
          <p:nvPr/>
        </p:nvSpPr>
        <p:spPr>
          <a:xfrm>
            <a:off x="1233352" y="1571646"/>
            <a:ext cx="9742367" cy="3930394"/>
          </a:xfrm>
          <a:prstGeom prst="roundRect">
            <a:avLst>
              <a:gd name="adj" fmla="val 5181"/>
            </a:avLst>
          </a:prstGeom>
          <a:gradFill>
            <a:gsLst>
              <a:gs pos="100000">
                <a:schemeClr val="bg1"/>
              </a:gs>
              <a:gs pos="0">
                <a:srgbClr val="A7B3BF"/>
              </a:gs>
              <a:gs pos="48000">
                <a:srgbClr val="A7B3BF">
                  <a:alpha val="90000"/>
                </a:srgbClr>
              </a:gs>
            </a:gsLst>
            <a:lin ang="2700000" scaled="0"/>
          </a:gradFill>
          <a:ln>
            <a:noFill/>
          </a:ln>
          <a:effectLst>
            <a:innerShdw blurRad="279400" dist="88900" dir="13500000">
              <a:prstClr val="black">
                <a:alpha val="5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3">
            <a:extLst>
              <a:ext uri="{FF2B5EF4-FFF2-40B4-BE49-F238E27FC236}">
                <a16:creationId xmlns:a16="http://schemas.microsoft.com/office/drawing/2014/main" id="{1675B769-8D55-48F8-E746-F0F4BB31B76F}"/>
              </a:ext>
            </a:extLst>
          </p:cNvPr>
          <p:cNvSpPr txBox="1">
            <a:spLocks noRot="1"/>
          </p:cNvSpPr>
          <p:nvPr>
            <p:custDataLst>
              <p:tags r:id="rId12"/>
            </p:custDataLst>
          </p:nvPr>
        </p:nvSpPr>
        <p:spPr>
          <a:xfrm>
            <a:off x="1146909" y="2365625"/>
            <a:ext cx="9598123" cy="2626224"/>
          </a:xfrm>
          <a:prstGeom prst="rect">
            <a:avLst/>
          </a:prstGeom>
          <a:ln cap="flat" algn="ctr">
            <a:miter lim="800000"/>
            <a:headEnd type="none" w="med" len="med"/>
            <a:tailEnd type="none" w="med" len="med"/>
          </a:ln>
        </p:spPr>
        <p:txBody>
          <a:bodyPr>
            <a:noAutofit/>
          </a:bodyPr>
          <a:lstStyle>
            <a:lvl1pPr marL="365125" indent="-255588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kumimoji="0" lang="zh-CN" altLang="en-US" sz="27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l" defTabSz="914400" rtl="0" eaLnBrk="0" fontAlgn="base" latinLnBrk="0" hangingPunct="0">
              <a:lnSpc>
                <a:spcPct val="100000"/>
              </a:lnSpc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◦"/>
              <a:defRPr kumimoji="0" lang="zh-CN" altLang="en-US"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l" defTabSz="914400" rtl="0" eaLnBrk="0" fontAlgn="base" latinLnBrk="0" hangingPunct="0">
              <a:lnSpc>
                <a:spcPct val="100000"/>
              </a:lnSpc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Char char="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0" fontAlgn="base" latinLnBrk="0" hangingPunct="0">
              <a:lnSpc>
                <a:spcPct val="100000"/>
              </a:lnSpc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Char char=""/>
              <a:defRPr kumimoji="0" lang="zh-CN" altLang="en-US" sz="19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0" fontAlgn="base" latinLnBrk="0" hangingPunct="0">
              <a:lnSpc>
                <a:spcPct val="100000"/>
              </a:lnSpc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Char char=""/>
              <a:defRPr kumimoji="0"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lnSpc>
                <a:spcPct val="90000"/>
              </a:lnSpc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defTabSz="914400" rtl="0" eaLnBrk="1" latinLnBrk="0" hangingPunct="1">
              <a:lnSpc>
                <a:spcPct val="90000"/>
              </a:lnSpc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lang="zh-CN" alt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defTabSz="914400" rtl="0" eaLnBrk="1" latinLnBrk="0" hangingPunct="1">
              <a:lnSpc>
                <a:spcPct val="90000"/>
              </a:lnSpc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lang="zh-CN" alt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defTabSz="914400" rtl="0" eaLnBrk="1" latinLnBrk="0" hangingPunct="1">
              <a:lnSpc>
                <a:spcPct val="90000"/>
              </a:lnSpc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lang="zh-CN" altLang="en-US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Clr>
                <a:srgbClr val="2DA2BF"/>
              </a:buClr>
            </a:pPr>
            <a:r>
              <a:rPr lang="zh-CN" altLang="en-US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  <a:sym typeface="Wingdings"/>
              </a:rPr>
              <a:t>一、弹力：</a:t>
            </a:r>
          </a:p>
          <a:p>
            <a:pPr eaLnBrk="1" hangingPunct="1">
              <a:buClr>
                <a:srgbClr val="2DA2BF"/>
              </a:buClr>
            </a:pPr>
            <a:r>
              <a:rPr lang="zh-CN" altLang="en-US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  <a:sym typeface="Wingdings"/>
              </a:rPr>
              <a:t>二、弹簧测力计</a:t>
            </a:r>
          </a:p>
          <a:p>
            <a:pPr eaLnBrk="1" hangingPunct="1">
              <a:buClr>
                <a:srgbClr val="2DA2BF"/>
              </a:buClr>
            </a:pPr>
            <a:r>
              <a:rPr lang="en-US" altLang="zh-CN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1</a:t>
            </a:r>
            <a:r>
              <a:rPr lang="zh-CN" altLang="en-US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  <a:sym typeface="Wingdings"/>
              </a:rPr>
              <a:t>、原理：在一定弹性范围内，弹簧受到的拉力越大，弹簧的伸长就越长</a:t>
            </a:r>
          </a:p>
          <a:p>
            <a:pPr eaLnBrk="1" hangingPunct="1">
              <a:buClr>
                <a:srgbClr val="2DA2BF"/>
              </a:buClr>
            </a:pPr>
            <a:r>
              <a:rPr lang="en-US" altLang="zh-CN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2</a:t>
            </a:r>
            <a:r>
              <a:rPr lang="zh-CN" altLang="en-US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  <a:sym typeface="Wingdings"/>
              </a:rPr>
              <a:t>、主要组成。</a:t>
            </a:r>
          </a:p>
          <a:p>
            <a:pPr eaLnBrk="1" hangingPunct="1">
              <a:buClr>
                <a:srgbClr val="2DA2BF"/>
              </a:buClr>
            </a:pPr>
            <a:r>
              <a:rPr lang="en-US" altLang="zh-CN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3</a:t>
            </a:r>
            <a:r>
              <a:rPr lang="zh-CN" altLang="en-US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  <a:sym typeface="Wingdings"/>
              </a:rPr>
              <a:t>、正确使用方法：</a:t>
            </a:r>
          </a:p>
          <a:p>
            <a:pPr eaLnBrk="1" hangingPunct="1">
              <a:buClr>
                <a:srgbClr val="2DA2BF"/>
              </a:buClr>
            </a:pPr>
            <a:r>
              <a:rPr lang="zh-CN" altLang="en-US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  <a:sym typeface="Wingdings"/>
              </a:rPr>
              <a:t>（</a:t>
            </a:r>
            <a:r>
              <a:rPr lang="en-US" altLang="zh-CN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1</a:t>
            </a:r>
            <a:r>
              <a:rPr lang="zh-CN" altLang="en-US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  <a:sym typeface="Wingdings"/>
              </a:rPr>
              <a:t>）使用前要观察：量程、分度值、零刻度线（校零）；</a:t>
            </a:r>
          </a:p>
          <a:p>
            <a:pPr eaLnBrk="1" hangingPunct="1">
              <a:buClr>
                <a:srgbClr val="2DA2BF"/>
              </a:buClr>
            </a:pPr>
            <a:r>
              <a:rPr lang="zh-CN" altLang="en-US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  <a:sym typeface="Wingdings"/>
              </a:rPr>
              <a:t>（</a:t>
            </a:r>
            <a:r>
              <a:rPr lang="en-US" altLang="zh-CN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2</a:t>
            </a:r>
            <a:r>
              <a:rPr lang="zh-CN" altLang="en-US" sz="2000" b="1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  <a:sym typeface="Wingdings"/>
              </a:rPr>
              <a:t>）测力时，要使测力计内的弹簧轴线方向跟所测力的方向一致。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查看源图像">
            <a:extLst>
              <a:ext uri="{FF2B5EF4-FFF2-40B4-BE49-F238E27FC236}">
                <a16:creationId xmlns:a16="http://schemas.microsoft.com/office/drawing/2014/main" id="{69BE1F6C-C791-25CB-C6E8-F78148F03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64" b="6258"/>
          <a:stretch/>
        </p:blipFill>
        <p:spPr bwMode="auto">
          <a:xfrm rot="20219910">
            <a:off x="10265920" y="4646396"/>
            <a:ext cx="1965728" cy="10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39830D6-ACCB-B150-7978-DC1851D99978}"/>
              </a:ext>
            </a:extLst>
          </p:cNvPr>
          <p:cNvSpPr txBox="1"/>
          <p:nvPr/>
        </p:nvSpPr>
        <p:spPr>
          <a:xfrm>
            <a:off x="4962876" y="169669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课堂总结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7" name="3D 模型 86" descr="Aerobatic airplane">
                <a:extLst>
                  <a:ext uri="{FF2B5EF4-FFF2-40B4-BE49-F238E27FC236}">
                    <a16:creationId xmlns:a16="http://schemas.microsoft.com/office/drawing/2014/main" id="{603AA6E3-AD6A-6F0A-3E01-E8D96330768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19697625"/>
                  </p:ext>
                </p:extLst>
              </p:nvPr>
            </p:nvGraphicFramePr>
            <p:xfrm>
              <a:off x="8294442" y="20693"/>
              <a:ext cx="4854834" cy="4848714"/>
            </p:xfrm>
            <a:graphic>
              <a:graphicData uri="http://schemas.microsoft.com/office/drawing/2017/model3d">
                <am3d:model3d r:embed="rId23">
                  <am3d:spPr>
                    <a:xfrm>
                      <a:off x="0" y="0"/>
                      <a:ext cx="4854834" cy="4848714"/>
                    </a:xfrm>
                    <a:prstGeom prst="rect">
                      <a:avLst/>
                    </a:prstGeom>
                  </am3d:spPr>
                  <am3d:camera>
                    <am3d:pos x="0" y="0" z="599824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078456" d="1000000"/>
                    <am3d:preTrans dx="1061841" dy="-16557961" dz="-1389024"/>
                    <am3d:scale>
                      <am3d:sx n="1000000" d="1000000"/>
                      <am3d:sy n="1000000" d="1000000"/>
                      <am3d:sz n="1000000" d="1000000"/>
                    </am3d:scale>
                    <am3d:rot ax="6653539" ay="-3134189" az="-6946379"/>
                    <am3d:postTrans dx="0" dy="0" dz="0"/>
                  </am3d:trans>
                  <am3d:raster rName="Office3DRenderer" rVer="16.0.8326">
                    <am3d:blip r:embed="rId24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6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35467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7" name="3D 模型 86" descr="Aerobatic airplane">
                <a:extLst>
                  <a:ext uri="{FF2B5EF4-FFF2-40B4-BE49-F238E27FC236}">
                    <a16:creationId xmlns:a16="http://schemas.microsoft.com/office/drawing/2014/main" id="{603AA6E3-AD6A-6F0A-3E01-E8D96330768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294442" y="20693"/>
                <a:ext cx="4854834" cy="484871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7732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0" presetClass="emph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6633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48148E-6 L -0.20834 -0.2048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-1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7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4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>
            <a:lumMod val="60000"/>
            <a:lumOff val="40000"/>
            <a:alpha val="83000"/>
          </a:schemeClr>
        </a:solidFill>
        <a:ln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400" spc="600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2136</Words>
  <Application>Microsoft Office PowerPoint</Application>
  <PresentationFormat>宽屏</PresentationFormat>
  <Paragraphs>325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等线</vt:lpstr>
      <vt:lpstr>等线 Light</vt:lpstr>
      <vt:lpstr>华文楷体</vt:lpstr>
      <vt:lpstr>华文行楷</vt:lpstr>
      <vt:lpstr>微软雅黑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2</cp:revision>
  <dcterms:created xsi:type="dcterms:W3CDTF">2022-07-25T03:34:56Z</dcterms:created>
  <dcterms:modified xsi:type="dcterms:W3CDTF">2024-08-13T08:23:21Z</dcterms:modified>
</cp:coreProperties>
</file>