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4" r:id="rId7"/>
    <p:sldId id="265" r:id="rId8"/>
    <p:sldId id="263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4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84" userDrawn="1">
          <p15:clr>
            <a:srgbClr val="A4A3A4"/>
          </p15:clr>
        </p15:guide>
        <p15:guide id="4" userDrawn="1">
          <p15:clr>
            <a:srgbClr val="A4A3A4"/>
          </p15:clr>
        </p15:guide>
        <p15:guide id="5" orient="horz" pos="4292" userDrawn="1">
          <p15:clr>
            <a:srgbClr val="A4A3A4"/>
          </p15:clr>
        </p15:guide>
        <p15:guide id="6" orient="horz" pos="4065" userDrawn="1">
          <p15:clr>
            <a:srgbClr val="A4A3A4"/>
          </p15:clr>
        </p15:guide>
        <p15:guide id="7" orient="horz" pos="2205" userDrawn="1">
          <p15:clr>
            <a:srgbClr val="A4A3A4"/>
          </p15:clr>
        </p15:guide>
        <p15:guide id="8" pos="7469" userDrawn="1">
          <p15:clr>
            <a:srgbClr val="A4A3A4"/>
          </p15:clr>
        </p15:guide>
        <p15:guide id="9" pos="1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4022" y="-994"/>
      </p:cViewPr>
      <p:guideLst>
        <p:guide orient="horz" pos="278"/>
        <p:guide pos="3840"/>
        <p:guide orient="horz" pos="1684"/>
        <p:guide/>
        <p:guide orient="horz" pos="4292"/>
        <p:guide orient="horz" pos="4065"/>
        <p:guide orient="horz" pos="2205"/>
        <p:guide pos="7469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A2D013-02B1-3A69-FC66-2BF287F84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7E6A14-D57A-73E3-6D44-A9F00E8DB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74D213-06C1-AC99-B8D3-E803CACB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3285E0-5EB3-0155-C233-A0389C35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C42773-2D0D-081C-CF5D-004DCBB3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3891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F615B-3028-FD79-73C3-91D93E0F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63F9CF-A947-6F74-0CC2-D6DB7D13B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CF6650-C892-1F73-6629-996082D1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9BDF4E-4D21-FF89-F6E0-38C61BB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9A7F10-F24A-FF37-D8B8-4EEA8CC4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609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AE6C6-CF46-B7A0-5748-8BA532F3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5FE929-061D-EF53-97B6-822D4562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E48D16-B381-1FA1-416B-A5FF5B4F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C79568-C6D6-169F-61B6-AF7D7F9E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2CCEBF-3308-76F1-D789-342CA55E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5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CC460-7483-BB61-3726-3C302DEB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F0991E-B943-1CC7-2C94-CB2B3B2C2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2EA889-4EA6-0522-ADCA-60F577013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779B20-D59D-1503-C802-477BEE22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AC491-AB57-103A-C075-AAE0FB56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4361B0-599E-6D22-DB20-8C154E02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773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58803-86F9-D018-89E9-54508BD6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410A34-67A6-61B8-ECA4-91E0D85F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B132F8-6825-EC4E-D1B8-1836641B1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1DAEF2-D18C-B7D8-CA1F-63A308E8C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5F8BD4E-DFE1-CE19-4E32-59D99EB00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5272DC-045B-08C4-B1C6-3A0D2BF7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C1B913-0054-4E71-7FB6-3EED0D3F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A9415D-C3FE-222D-A6DC-B930F65A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2780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A1796-1BBE-19D5-9D65-1C27CCF1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2F9378-348F-282E-EBF7-6C808040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5C0E4E-27E3-187E-3FF2-7ABBCC4B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256B0F-E362-6B06-63F4-149FD9F5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6113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92D81F-9796-9685-9964-C5804850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2F9D92-668C-8E03-55F6-C56A9FC9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5476BB-8F43-2B9C-DE75-32351577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4668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5DBE-8E7B-9237-9340-B3EE616A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FAC0C-3075-09C4-805F-433E4D3DE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AFF64E-A213-455B-0B8A-BE224BFFC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1B34-FB83-299A-FF63-1D60BB30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1611FF-FE5D-E2D2-5B14-8DB24D06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D98311-0CCF-8D43-16C4-FBE3CF4E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4559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E65D2-37D8-30F8-EEFF-C44FCC79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317DD9-4968-3212-2502-EEA2953D9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82636A-FB33-A3DC-3B6A-31EDCFAD8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D1FFFA-D87D-B07A-9484-2691888C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0F6162-0491-3F46-12B9-C3B4D83A7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ED5ED9-36FB-4B67-2DB7-56DD714D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07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3846E-70C6-20D1-6808-1D2FB7D2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C93335-D6CB-4488-CEB1-D255CBA8A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C08064-B643-D510-2C60-7A9DDF18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2FFAAC-87FC-7582-0DFE-CC055043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5B6DA-79D5-FD70-5778-2CA68455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391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1456FD-FCD6-AFF3-12A8-97AD92FDF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43184A-2919-2FCD-366A-0B56C42EE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D3702D-0199-707C-6A78-B4AA9557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1A5F19-A8D4-0796-6A49-3A4614FE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17FC5B-D127-E1B0-B410-ACAF355F5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448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3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2BF749-CBB6-35C9-F99E-DBC00C88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E647F8-C752-9695-052E-D5D5E7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24434-CF31-4AB8-8B49-89E2F3E8C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74B212-602F-1122-216C-18BB60E5B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754AE7-3226-33A0-2AD9-57E43684C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62900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microsoft.com/office/2017/06/relationships/model3d" Target="../media/model3d1.glb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microsoft.com/office/2017/06/relationships/model3d" Target="../media/model3d1.glb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microsoft.com/office/2017/06/relationships/model3d" Target="../media/model3d1.glb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microsoft.com/office/2017/06/relationships/model3d" Target="../media/model3d2.glb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17/06/relationships/model3d" Target="../media/model3d1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95868" y="308555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2057111" y="2078606"/>
            <a:ext cx="79003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 力及其描述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3888816" y="3271611"/>
            <a:ext cx="4534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 flipV="1">
            <a:off x="4165271" y="3199208"/>
            <a:ext cx="3952775" cy="1513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2996FC6-82E1-9EA2-0E3D-A8FE72FCF697}"/>
              </a:ext>
            </a:extLst>
          </p:cNvPr>
          <p:cNvSpPr txBox="1"/>
          <p:nvPr/>
        </p:nvSpPr>
        <p:spPr>
          <a:xfrm>
            <a:off x="373177" y="6081062"/>
            <a:ext cx="21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授课人：周焯勇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0EB2AC-5A59-EC7F-2C29-035CCEFC7952}"/>
              </a:ext>
            </a:extLst>
          </p:cNvPr>
          <p:cNvSpPr txBox="1"/>
          <p:nvPr/>
        </p:nvSpPr>
        <p:spPr>
          <a:xfrm>
            <a:off x="9351487" y="6092825"/>
            <a:ext cx="252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贵阳市第一实验中学</a:t>
            </a: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4615040" y="3941334"/>
            <a:ext cx="2736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（第</a:t>
            </a:r>
            <a:r>
              <a:rPr lang="en-US" altLang="zh-CN" sz="3600" dirty="0">
                <a:solidFill>
                  <a:schemeClr val="bg1"/>
                </a:solidFill>
              </a:rPr>
              <a:t>2</a:t>
            </a:r>
            <a:r>
              <a:rPr lang="zh-CN" altLang="en-US" sz="3600" dirty="0">
                <a:solidFill>
                  <a:schemeClr val="bg1"/>
                </a:solidFill>
              </a:rPr>
              <a:t>课时）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84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4114">
            <a:extLst>
              <a:ext uri="{FF2B5EF4-FFF2-40B4-BE49-F238E27FC236}">
                <a16:creationId xmlns:a16="http://schemas.microsoft.com/office/drawing/2014/main" id="{ED9B2027-D11C-1C3B-3015-31A7F4058EB3}"/>
              </a:ext>
            </a:extLst>
          </p:cNvPr>
          <p:cNvSpPr/>
          <p:nvPr/>
        </p:nvSpPr>
        <p:spPr>
          <a:xfrm>
            <a:off x="1231467" y="918202"/>
            <a:ext cx="3022678" cy="46166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知识回顾：</a:t>
            </a:r>
          </a:p>
        </p:txBody>
      </p:sp>
      <p:sp>
        <p:nvSpPr>
          <p:cNvPr id="63" name="文本框 93185">
            <a:extLst>
              <a:ext uri="{FF2B5EF4-FFF2-40B4-BE49-F238E27FC236}">
                <a16:creationId xmlns:a16="http://schemas.microsoft.com/office/drawing/2014/main" id="{F339908F-AD47-1023-07DF-D7B83409C9C8}"/>
              </a:ext>
            </a:extLst>
          </p:cNvPr>
          <p:cNvSpPr/>
          <p:nvPr/>
        </p:nvSpPr>
        <p:spPr>
          <a:xfrm>
            <a:off x="1301395" y="4112260"/>
            <a:ext cx="2495416" cy="46166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力的作用效果</a:t>
            </a:r>
          </a:p>
        </p:txBody>
      </p:sp>
      <p:sp>
        <p:nvSpPr>
          <p:cNvPr id="64" name="左大括号 93186">
            <a:extLst>
              <a:ext uri="{FF2B5EF4-FFF2-40B4-BE49-F238E27FC236}">
                <a16:creationId xmlns:a16="http://schemas.microsoft.com/office/drawing/2014/main" id="{DADC84F9-4E4A-CC88-4057-EA7389DE4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802" y="3698053"/>
            <a:ext cx="142875" cy="1368425"/>
          </a:xfrm>
          <a:prstGeom prst="leftBrace">
            <a:avLst>
              <a:gd name="adj1" fmla="val 79637"/>
              <a:gd name="adj2" fmla="val 50000"/>
            </a:avLst>
          </a:prstGeom>
          <a:noFill/>
          <a:ln w="28575" algn="ctr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3187">
            <a:extLst>
              <a:ext uri="{FF2B5EF4-FFF2-40B4-BE49-F238E27FC236}">
                <a16:creationId xmlns:a16="http://schemas.microsoft.com/office/drawing/2014/main" id="{EB709FAE-988F-9CD5-B4B8-0CB18AF42E35}"/>
              </a:ext>
            </a:extLst>
          </p:cNvPr>
          <p:cNvSpPr/>
          <p:nvPr/>
        </p:nvSpPr>
        <p:spPr>
          <a:xfrm>
            <a:off x="4398607" y="3609023"/>
            <a:ext cx="4967288" cy="46166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力可以改变物体的形状</a:t>
            </a:r>
          </a:p>
        </p:txBody>
      </p:sp>
      <p:sp>
        <p:nvSpPr>
          <p:cNvPr id="66" name="文本框 93188">
            <a:extLst>
              <a:ext uri="{FF2B5EF4-FFF2-40B4-BE49-F238E27FC236}">
                <a16:creationId xmlns:a16="http://schemas.microsoft.com/office/drawing/2014/main" id="{E6EB07DB-F98F-CF4C-D29B-0389F8223475}"/>
              </a:ext>
            </a:extLst>
          </p:cNvPr>
          <p:cNvSpPr/>
          <p:nvPr/>
        </p:nvSpPr>
        <p:spPr>
          <a:xfrm>
            <a:off x="4325582" y="4761548"/>
            <a:ext cx="5400675" cy="46166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力可以改变物体的运动状态</a:t>
            </a:r>
          </a:p>
        </p:txBody>
      </p:sp>
      <p:sp>
        <p:nvSpPr>
          <p:cNvPr id="67" name="Rectangle 3">
            <a:extLst>
              <a:ext uri="{FF2B5EF4-FFF2-40B4-BE49-F238E27FC236}">
                <a16:creationId xmlns:a16="http://schemas.microsoft.com/office/drawing/2014/main" id="{F360C093-764A-B9DB-703F-866D29602BA3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1237495" y="1418828"/>
            <a:ext cx="5630939" cy="202538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、什么是力，力用什么符号表示？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、力的作用特点是什么？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、力的作用效果有哪些？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 descr="Aerobatic airplane">
                <a:extLst>
                  <a:ext uri="{FF2B5EF4-FFF2-40B4-BE49-F238E27FC236}">
                    <a16:creationId xmlns:a16="http://schemas.microsoft.com/office/drawing/2014/main" id="{DDD1E911-8016-E2C1-592D-193EE3C211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9486819"/>
                  </p:ext>
                </p:extLst>
              </p:nvPr>
            </p:nvGraphicFramePr>
            <p:xfrm>
              <a:off x="6954886" y="626695"/>
              <a:ext cx="5174060" cy="396813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174060" cy="3968131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-1925751" ay="3675461" az="-1728440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 descr="Aerobatic airplane">
                <a:extLst>
                  <a:ext uri="{FF2B5EF4-FFF2-40B4-BE49-F238E27FC236}">
                    <a16:creationId xmlns:a16="http://schemas.microsoft.com/office/drawing/2014/main" id="{DDD1E911-8016-E2C1-592D-193EE3C211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4886" y="626695"/>
                <a:ext cx="5174060" cy="39681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1758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6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95233">
            <a:extLst>
              <a:ext uri="{FF2B5EF4-FFF2-40B4-BE49-F238E27FC236}">
                <a16:creationId xmlns:a16="http://schemas.microsoft.com/office/drawing/2014/main" id="{67CBD482-CE8D-EACC-15F2-16FC95DCB9DD}"/>
              </a:ext>
            </a:extLst>
          </p:cNvPr>
          <p:cNvSpPr/>
          <p:nvPr/>
        </p:nvSpPr>
        <p:spPr>
          <a:xfrm>
            <a:off x="715565" y="946888"/>
            <a:ext cx="7200900" cy="461665"/>
          </a:xfrm>
          <a:prstGeom prst="rect">
            <a:avLst/>
          </a:prstGeom>
          <a:noFill/>
          <a:ln>
            <a:noFill/>
            <a:miter lim="800000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力的作用效果和哪些因素有关呢？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3" name="3D 模型 62" descr="Aerobatic airplane">
                <a:extLst>
                  <a:ext uri="{FF2B5EF4-FFF2-40B4-BE49-F238E27FC236}">
                    <a16:creationId xmlns:a16="http://schemas.microsoft.com/office/drawing/2014/main" id="{A0F8B495-B36B-D275-1C49-EB381F3199D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1542668"/>
                  </p:ext>
                </p:extLst>
              </p:nvPr>
            </p:nvGraphicFramePr>
            <p:xfrm>
              <a:off x="3576785" y="971438"/>
              <a:ext cx="5278279" cy="5149077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278279" cy="5149077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7813887" ay="1870926" az="8911998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35468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3" name="3D 模型 62" descr="Aerobatic airplane">
                <a:extLst>
                  <a:ext uri="{FF2B5EF4-FFF2-40B4-BE49-F238E27FC236}">
                    <a16:creationId xmlns:a16="http://schemas.microsoft.com/office/drawing/2014/main" id="{A0F8B495-B36B-D275-1C49-EB381F3199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76785" y="971438"/>
                <a:ext cx="5278279" cy="51490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2286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633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FEBA50B1-0D0D-16EF-1501-16EA0C71E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955" y="5466312"/>
            <a:ext cx="39790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力的大小能够影响力的作用效果。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6">
            <a:extLst>
              <a:ext uri="{FF2B5EF4-FFF2-40B4-BE49-F238E27FC236}">
                <a16:creationId xmlns:a16="http://schemas.microsoft.com/office/drawing/2014/main" id="{6F13F012-FC32-2498-357A-03EF4F31C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21" y="1833185"/>
            <a:ext cx="76290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小孩的力气小，一根弹簧也拉不开，大人的力气大，很容易拉开三根弹簧。</a:t>
            </a:r>
          </a:p>
        </p:txBody>
      </p:sp>
      <p:sp>
        <p:nvSpPr>
          <p:cNvPr id="73" name="Text Box 2">
            <a:extLst>
              <a:ext uri="{FF2B5EF4-FFF2-40B4-BE49-F238E27FC236}">
                <a16:creationId xmlns:a16="http://schemas.microsoft.com/office/drawing/2014/main" id="{96A32173-4379-4207-595A-997A76F7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21" y="1323792"/>
            <a:ext cx="7826436" cy="41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手拿刻度尺，用力让尺子弯曲，并改变你用的力度或方向，你有什么发现？ </a:t>
            </a:r>
          </a:p>
        </p:txBody>
      </p:sp>
      <p:pic>
        <p:nvPicPr>
          <p:cNvPr id="62" name="Picture 2">
            <a:extLst>
              <a:ext uri="{FF2B5EF4-FFF2-40B4-BE49-F238E27FC236}">
                <a16:creationId xmlns:a16="http://schemas.microsoft.com/office/drawing/2014/main" id="{84146315-3952-3993-5298-4F832D7B4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779347" y="2427633"/>
            <a:ext cx="3076435" cy="2658088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查看源图像">
            <a:extLst>
              <a:ext uri="{FF2B5EF4-FFF2-40B4-BE49-F238E27FC236}">
                <a16:creationId xmlns:a16="http://schemas.microsoft.com/office/drawing/2014/main" id="{4D3F9AF0-98F6-0E69-9EEF-E00659670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8312" y="2425894"/>
            <a:ext cx="3243549" cy="2558120"/>
          </a:xfrm>
          <a:prstGeom prst="roundRect">
            <a:avLst>
              <a:gd name="adj" fmla="val 1044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 Box 2">
            <a:extLst>
              <a:ext uri="{FF2B5EF4-FFF2-40B4-BE49-F238E27FC236}">
                <a16:creationId xmlns:a16="http://schemas.microsoft.com/office/drawing/2014/main" id="{9D4C53A4-E4EB-9E99-AA3B-BE0E7A46C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62" y="752414"/>
            <a:ext cx="1201524" cy="52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实验：</a:t>
            </a:r>
            <a:endParaRPr kumimoji="1" lang="en-US" altLang="zh-CN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59814D-7201-E6CA-8674-3E539492D3F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16015" y="2446087"/>
            <a:ext cx="3247335" cy="2580413"/>
          </a:xfrm>
          <a:prstGeom prst="roundRect">
            <a:avLst>
              <a:gd name="adj" fmla="val 7641"/>
            </a:avLst>
          </a:prstGeom>
        </p:spPr>
      </p:pic>
    </p:spTree>
    <p:extLst>
      <p:ext uri="{BB962C8B-B14F-4D97-AF65-F5344CB8AC3E}">
        <p14:creationId xmlns:p14="http://schemas.microsoft.com/office/powerpoint/2010/main" val="3695860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accent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799DC76-75DD-6D9C-26DA-B81E05A65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899" y="5394348"/>
            <a:ext cx="721201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力的方向能够影响它的作用效果。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C7FEC00-1AF6-A992-91EB-B76D04C7699F}"/>
              </a:ext>
            </a:extLst>
          </p:cNvPr>
          <p:cNvSpPr/>
          <p:nvPr/>
        </p:nvSpPr>
        <p:spPr>
          <a:xfrm>
            <a:off x="289430" y="3125595"/>
            <a:ext cx="11567608" cy="1974881"/>
          </a:xfrm>
          <a:prstGeom prst="rect">
            <a:avLst/>
          </a:prstGeom>
          <a:solidFill>
            <a:srgbClr val="00B0F0">
              <a:alpha val="8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8525848B-4B47-B9D6-7986-8425E9E3D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243" y="4110299"/>
            <a:ext cx="3962400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压弹簧弹簧被压缩，拉弹簧弹簧被拉升。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3281B7-3C59-12F0-5E55-71B803210C0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64982" y="1114721"/>
            <a:ext cx="4221128" cy="2937699"/>
          </a:xfrm>
          <a:prstGeom prst="roundRect">
            <a:avLst>
              <a:gd name="adj" fmla="val 7645"/>
            </a:avLst>
          </a:prstGeom>
        </p:spPr>
      </p:pic>
      <p:sp>
        <p:nvSpPr>
          <p:cNvPr id="62" name="Rectangle 4">
            <a:extLst>
              <a:ext uri="{FF2B5EF4-FFF2-40B4-BE49-F238E27FC236}">
                <a16:creationId xmlns:a16="http://schemas.microsoft.com/office/drawing/2014/main" id="{4BA60D6E-7B00-21CE-8AD5-3B76F5CF4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37" y="4082807"/>
            <a:ext cx="4114800" cy="8239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二传手用力向上托球，球就向上运动。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F6742F-57E6-143F-4E09-101B390E090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62673" y="1160263"/>
            <a:ext cx="4114801" cy="2863718"/>
          </a:xfrm>
          <a:prstGeom prst="roundRect">
            <a:avLst>
              <a:gd name="adj" fmla="val 9726"/>
            </a:avLst>
          </a:prstGeom>
        </p:spPr>
      </p:pic>
    </p:spTree>
    <p:extLst>
      <p:ext uri="{BB962C8B-B14F-4D97-AF65-F5344CB8AC3E}">
        <p14:creationId xmlns:p14="http://schemas.microsoft.com/office/powerpoint/2010/main" val="3364981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3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5D4B5879-B44A-D052-42A8-1138FED4C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150" y="888880"/>
            <a:ext cx="2185782" cy="52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演示实验</a:t>
            </a:r>
          </a:p>
        </p:txBody>
      </p:sp>
      <p:sp>
        <p:nvSpPr>
          <p:cNvPr id="67" name="Rectangle 5">
            <a:extLst>
              <a:ext uri="{FF2B5EF4-FFF2-40B4-BE49-F238E27FC236}">
                <a16:creationId xmlns:a16="http://schemas.microsoft.com/office/drawing/2014/main" id="{1566763F-CF28-65DF-B483-E36397E18915}"/>
              </a:ext>
            </a:extLst>
          </p:cNvPr>
          <p:cNvSpPr/>
          <p:nvPr/>
        </p:nvSpPr>
        <p:spPr>
          <a:xfrm>
            <a:off x="851020" y="1908123"/>
            <a:ext cx="8782403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推门的时候，推力作用到离门轴较远的点A，比作用到离门轴较近的点B，易于把门推开．</a:t>
            </a:r>
          </a:p>
        </p:txBody>
      </p:sp>
      <p:sp>
        <p:nvSpPr>
          <p:cNvPr id="68" name="Rectangle 6">
            <a:extLst>
              <a:ext uri="{FF2B5EF4-FFF2-40B4-BE49-F238E27FC236}">
                <a16:creationId xmlns:a16="http://schemas.microsoft.com/office/drawing/2014/main" id="{EF7A4F31-A8C6-8771-2E8E-A6BFDDB07A09}"/>
              </a:ext>
            </a:extLst>
          </p:cNvPr>
          <p:cNvSpPr/>
          <p:nvPr/>
        </p:nvSpPr>
        <p:spPr>
          <a:xfrm>
            <a:off x="865698" y="2324344"/>
            <a:ext cx="7316277" cy="33855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16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用扳手拧螺母的时候，手握在把的末端比握在把的中间，易于把螺母拧紧．</a:t>
            </a: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6874540F-4A89-34DB-9145-79680462FA28}"/>
              </a:ext>
            </a:extLst>
          </p:cNvPr>
          <p:cNvSpPr/>
          <p:nvPr/>
        </p:nvSpPr>
        <p:spPr>
          <a:xfrm>
            <a:off x="836204" y="5477351"/>
            <a:ext cx="5444119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>
              <a:spcBef>
                <a:spcPct val="5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力的作用点也能够影响它的作用效果．</a:t>
            </a:r>
          </a:p>
        </p:txBody>
      </p:sp>
      <p:sp>
        <p:nvSpPr>
          <p:cNvPr id="85" name="Rectangle 3">
            <a:extLst>
              <a:ext uri="{FF2B5EF4-FFF2-40B4-BE49-F238E27FC236}">
                <a16:creationId xmlns:a16="http://schemas.microsoft.com/office/drawing/2014/main" id="{4717431B-2F61-9FBF-2F04-A79090D93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41" y="1479523"/>
            <a:ext cx="3478173" cy="38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1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从不同位置推动一本书。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A5D723-B66C-88F1-9C17-FF6B688209BD}"/>
              </a:ext>
            </a:extLst>
          </p:cNvPr>
          <p:cNvSpPr/>
          <p:nvPr/>
        </p:nvSpPr>
        <p:spPr>
          <a:xfrm>
            <a:off x="289430" y="2843066"/>
            <a:ext cx="11567608" cy="2406259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" name="Picture 11" descr="u=962260946,3008487263&amp;fm=26&amp;gp=0">
            <a:extLst>
              <a:ext uri="{FF2B5EF4-FFF2-40B4-BE49-F238E27FC236}">
                <a16:creationId xmlns:a16="http://schemas.microsoft.com/office/drawing/2014/main" id="{DB63AB8E-B5E1-9AB5-774E-47C1D7EBA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8849" y="3301363"/>
            <a:ext cx="1713202" cy="171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3" descr="timg?image&amp;quality=80&amp;size=b9999_10000&amp;sec=1607422121121&amp;di=6c7df250db004e612f1109d1d7ef7d52&amp;imgtype=0&amp;src=http%3A%2F%2Fimage">
            <a:extLst>
              <a:ext uri="{FF2B5EF4-FFF2-40B4-BE49-F238E27FC236}">
                <a16:creationId xmlns:a16="http://schemas.microsoft.com/office/drawing/2014/main" id="{90B33DB7-51FD-1178-AAE5-ABEB96E1C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7794" y="3640924"/>
            <a:ext cx="2118947" cy="158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083569CA-FC26-4356-2FDC-63C1049730AA}"/>
              </a:ext>
            </a:extLst>
          </p:cNvPr>
          <p:cNvGrpSpPr/>
          <p:nvPr/>
        </p:nvGrpSpPr>
        <p:grpSpPr>
          <a:xfrm>
            <a:off x="1126883" y="2843066"/>
            <a:ext cx="1542747" cy="2410544"/>
            <a:chOff x="742463" y="3526651"/>
            <a:chExt cx="1170533" cy="182895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08F0EE8-F5FD-18A7-61A3-088BE18CD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667" b="92667" l="9896" r="89063">
                          <a14:foregroundMark x1="20313" y1="8667" x2="39583" y2="13333"/>
                          <a14:foregroundMark x1="42188" y1="7667" x2="79167" y2="13000"/>
                          <a14:foregroundMark x1="81771" y1="79000" x2="82292" y2="84000"/>
                          <a14:foregroundMark x1="65625" y1="91333" x2="73438" y2="92667"/>
                          <a14:foregroundMark x1="78125" y1="27333" x2="81771" y2="8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2463" y="3526651"/>
              <a:ext cx="1170533" cy="1828959"/>
            </a:xfrm>
            <a:prstGeom prst="rect">
              <a:avLst/>
            </a:prstGeom>
          </p:spPr>
        </p:pic>
        <p:sp>
          <p:nvSpPr>
            <p:cNvPr id="74" name="Text Box 11">
              <a:extLst>
                <a:ext uri="{FF2B5EF4-FFF2-40B4-BE49-F238E27FC236}">
                  <a16:creationId xmlns:a16="http://schemas.microsoft.com/office/drawing/2014/main" id="{EE486C47-E852-DDBB-12AD-188111556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930" y="4214667"/>
              <a:ext cx="4268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77" name="Text Box 9">
              <a:extLst>
                <a:ext uri="{FF2B5EF4-FFF2-40B4-BE49-F238E27FC236}">
                  <a16:creationId xmlns:a16="http://schemas.microsoft.com/office/drawing/2014/main" id="{B3B47150-E631-11DF-CB74-EFB1D5C16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456" y="4315131"/>
              <a:ext cx="457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>
                  <a:solidFill>
                    <a:srgbClr val="FF3300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</p:grp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DF0F811-3A0F-777E-FCC4-D5BBC47F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0" b="92169" l="8845" r="92820">
                        <a14:foregroundMark x1="8845" y1="70331" x2="8845" y2="76355"/>
                        <a14:foregroundMark x1="11342" y1="91265" x2="18210" y2="96386"/>
                        <a14:foregroundMark x1="18210" y1="96386" x2="26119" y2="92169"/>
                        <a14:foregroundMark x1="26119" y1="92169" x2="27263" y2="88404"/>
                        <a14:foregroundMark x1="89865" y1="21953" x2="89906" y2="23645"/>
                        <a14:foregroundMark x1="89698" y1="15060" x2="89733" y2="16520"/>
                        <a14:foregroundMark x1="92043" y1="19005" x2="92820" y2="17319"/>
                        <a14:foregroundMark x1="89906" y1="23645" x2="90457" y2="22449"/>
                        <a14:foregroundMark x1="91604" y1="16300" x2="90843" y2="15663"/>
                        <a14:foregroundMark x1="92820" y1="17319" x2="92060" y2="16682"/>
                        <a14:backgroundMark x1="88658" y1="18976" x2="89594" y2="19729"/>
                        <a14:backgroundMark x1="90427" y1="18976" x2="91051" y2="18976"/>
                        <a14:backgroundMark x1="90739" y1="20181" x2="91363" y2="20482"/>
                        <a14:backgroundMark x1="90219" y1="20181" x2="89698" y2="20783"/>
                        <a14:backgroundMark x1="91467" y1="18524" x2="89906" y2="219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9145" y="2843066"/>
            <a:ext cx="2711949" cy="187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928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WordArt 3">
            <a:extLst>
              <a:ext uri="{FF2B5EF4-FFF2-40B4-BE49-F238E27FC236}">
                <a16:creationId xmlns:a16="http://schemas.microsoft.com/office/drawing/2014/main" id="{2DA2FCFF-2B49-5F85-C526-81D316FF9786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325764" y="2306431"/>
            <a:ext cx="7315200" cy="1684337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zh-CN" altLang="en-US" sz="24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讨论力的作用效果和哪些因素有关？</a:t>
            </a:r>
          </a:p>
          <a:p>
            <a:pPr algn="ctr"/>
            <a:endParaRPr lang="zh-CN" altLang="en-US" sz="2400" b="1" kern="1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举例说明或用身边的物品演示。</a:t>
            </a:r>
          </a:p>
          <a:p>
            <a:pPr algn="ctr"/>
            <a:r>
              <a:rPr lang="zh-CN" altLang="en-US" sz="24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（不要再举书上的例子）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3" name="3D 模型 62" descr="Aerobatic airplane">
                <a:extLst>
                  <a:ext uri="{FF2B5EF4-FFF2-40B4-BE49-F238E27FC236}">
                    <a16:creationId xmlns:a16="http://schemas.microsoft.com/office/drawing/2014/main" id="{FC9894F0-DABB-0B6E-EB08-C62F997245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16345430"/>
                  </p:ext>
                </p:extLst>
              </p:nvPr>
            </p:nvGraphicFramePr>
            <p:xfrm>
              <a:off x="7499003" y="2545223"/>
              <a:ext cx="5322370" cy="467149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322370" cy="4671492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7282175" ay="-904357" az="-9414006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35468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3" name="3D 模型 62" descr="Aerobatic airplane">
                <a:extLst>
                  <a:ext uri="{FF2B5EF4-FFF2-40B4-BE49-F238E27FC236}">
                    <a16:creationId xmlns:a16="http://schemas.microsoft.com/office/drawing/2014/main" id="{FC9894F0-DABB-0B6E-EB08-C62F997245C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99003" y="2545223"/>
                <a:ext cx="5322370" cy="467149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5713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633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2" name="Object 2">
            <a:extLst>
              <a:ext uri="{FF2B5EF4-FFF2-40B4-BE49-F238E27FC236}">
                <a16:creationId xmlns:a16="http://schemas.microsoft.com/office/drawing/2014/main" id="{1499C110-8898-BDFD-829E-874002DD10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561262"/>
              </p:ext>
            </p:extLst>
          </p:nvPr>
        </p:nvGraphicFramePr>
        <p:xfrm>
          <a:off x="707491" y="1730610"/>
          <a:ext cx="2706800" cy="1903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5" imgW="4723810" imgH="3505689" progId="MSPhotoEd.3">
                  <p:embed/>
                </p:oleObj>
              </mc:Choice>
              <mc:Fallback>
                <p:oleObj name="Photo Editor 照片" r:id="rId5" imgW="4723810" imgH="3505689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lum bright="-18000" contrast="3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334" t="7188" r="15242" b="10269"/>
                      <a:stretch>
                        <a:fillRect/>
                      </a:stretch>
                    </p:blipFill>
                    <p:spPr>
                      <a:xfrm>
                        <a:off x="707491" y="1730610"/>
                        <a:ext cx="2706800" cy="19033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3">
            <a:extLst>
              <a:ext uri="{FF2B5EF4-FFF2-40B4-BE49-F238E27FC236}">
                <a16:creationId xmlns:a16="http://schemas.microsoft.com/office/drawing/2014/main" id="{8C5CEB1B-9ED7-8B4F-7C09-154402A630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537017"/>
              </p:ext>
            </p:extLst>
          </p:nvPr>
        </p:nvGraphicFramePr>
        <p:xfrm>
          <a:off x="4323430" y="1730610"/>
          <a:ext cx="2676324" cy="1856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7" imgW="3067478" imgH="2333333" progId="MSPhotoEd.3">
                  <p:embed/>
                </p:oleObj>
              </mc:Choice>
              <mc:Fallback>
                <p:oleObj name="Photo Editor 照片" r:id="rId7" imgW="3067478" imgH="2333333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lum bright="-18000" contrast="3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323430" y="1730610"/>
                        <a:ext cx="2676324" cy="1856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4">
            <a:extLst>
              <a:ext uri="{FF2B5EF4-FFF2-40B4-BE49-F238E27FC236}">
                <a16:creationId xmlns:a16="http://schemas.microsoft.com/office/drawing/2014/main" id="{7A897E23-177F-4AFF-57BD-AC987DD7F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304492"/>
              </p:ext>
            </p:extLst>
          </p:nvPr>
        </p:nvGraphicFramePr>
        <p:xfrm>
          <a:off x="8326363" y="1730610"/>
          <a:ext cx="1146672" cy="1806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9" imgW="1819529" imgH="3142857" progId="MSPhotoEd.3">
                  <p:embed/>
                </p:oleObj>
              </mc:Choice>
              <mc:Fallback>
                <p:oleObj name="Photo Editor 照片" r:id="rId9" imgW="1819529" imgH="3142857" progId="MSPhotoEd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>
                        <a:lum bright="-18000" contrast="3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326363" y="1730610"/>
                        <a:ext cx="1146672" cy="18062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5">
            <a:extLst>
              <a:ext uri="{FF2B5EF4-FFF2-40B4-BE49-F238E27FC236}">
                <a16:creationId xmlns:a16="http://schemas.microsoft.com/office/drawing/2014/main" id="{9DD83C0F-985D-34C3-2AF6-1E241F899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16" y="988879"/>
            <a:ext cx="432103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一、影响力作用效果的因素</a:t>
            </a:r>
          </a:p>
        </p:txBody>
      </p:sp>
      <p:sp>
        <p:nvSpPr>
          <p:cNvPr id="66" name="Text Box 6">
            <a:extLst>
              <a:ext uri="{FF2B5EF4-FFF2-40B4-BE49-F238E27FC236}">
                <a16:creationId xmlns:a16="http://schemas.microsoft.com/office/drawing/2014/main" id="{D289F0F6-7490-B1DA-04BC-875D5544B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16338"/>
            <a:ext cx="288131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kumimoji="1" sz="24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力的大小</a:t>
            </a:r>
            <a:endParaRPr kumimoji="1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7">
            <a:extLst>
              <a:ext uri="{FF2B5EF4-FFF2-40B4-BE49-F238E27FC236}">
                <a16:creationId xmlns:a16="http://schemas.microsoft.com/office/drawing/2014/main" id="{B5E9F1F2-8759-F4E1-D632-37C7A18BE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943" y="3672411"/>
            <a:ext cx="162836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kumimoji="1" sz="24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力的方向</a:t>
            </a:r>
            <a:endParaRPr kumimoji="1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8">
            <a:extLst>
              <a:ext uri="{FF2B5EF4-FFF2-40B4-BE49-F238E27FC236}">
                <a16:creationId xmlns:a16="http://schemas.microsoft.com/office/drawing/2014/main" id="{7B670305-5608-8457-26A2-34BED8118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2209" y="3696967"/>
            <a:ext cx="259238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defPPr>
              <a:defRPr lang="zh-CN"/>
            </a:defPPr>
            <a:lvl1pPr marL="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ctr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kumimoji="1" sz="2400" b="1"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力的作用点</a:t>
            </a:r>
            <a:endParaRPr kumimoji="1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10">
            <a:extLst>
              <a:ext uri="{FF2B5EF4-FFF2-40B4-BE49-F238E27FC236}">
                <a16:creationId xmlns:a16="http://schemas.microsoft.com/office/drawing/2014/main" id="{14D14C7C-143A-63AA-847D-FD0BF48EF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15184"/>
            <a:ext cx="8137525" cy="461665"/>
          </a:xfrm>
          <a:prstGeom prst="rect">
            <a:avLst/>
          </a:prstGeom>
          <a:noFill/>
          <a:ln w="28575" algn="ctr">
            <a:noFill/>
            <a:miter lim="800000"/>
          </a:ln>
          <a:effectLst/>
        </p:spPr>
        <p:txBody>
          <a:bodyPr>
            <a:spAutoFit/>
          </a:bodyPr>
          <a:lstStyle>
            <a:lvl1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我们把力的大小、方向和作用点称为力的三要素。</a:t>
            </a:r>
          </a:p>
        </p:txBody>
      </p:sp>
      <p:sp>
        <p:nvSpPr>
          <p:cNvPr id="70" name="Text Box 4">
            <a:extLst>
              <a:ext uri="{FF2B5EF4-FFF2-40B4-BE49-F238E27FC236}">
                <a16:creationId xmlns:a16="http://schemas.microsoft.com/office/drawing/2014/main" id="{4C0CBC2F-312E-790D-124B-96E1B3216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022494"/>
            <a:ext cx="946601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4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当三要素中的任何一个因素不同时，力的作用效果就不相同。</a:t>
            </a:r>
          </a:p>
        </p:txBody>
      </p:sp>
    </p:spTree>
    <p:extLst>
      <p:ext uri="{BB962C8B-B14F-4D97-AF65-F5344CB8AC3E}">
        <p14:creationId xmlns:p14="http://schemas.microsoft.com/office/powerpoint/2010/main" val="1521782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WordArt 2">
            <a:extLst>
              <a:ext uri="{FF2B5EF4-FFF2-40B4-BE49-F238E27FC236}">
                <a16:creationId xmlns:a16="http://schemas.microsoft.com/office/drawing/2014/main" id="{89B5D7B8-A6EF-046B-D2B3-53C67C6D6114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745559" y="1808522"/>
            <a:ext cx="2642309" cy="51978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/>
          <a:lstStyle/>
          <a:p>
            <a:pPr algn="ctr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力的单位是什么？</a:t>
            </a:r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4887F4F8-A191-791F-D4C7-B7D66C8F4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46" y="2773769"/>
            <a:ext cx="83661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在物理学中，力的单位是牛顿，  简称牛，用符号 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 表示。</a:t>
            </a:r>
          </a:p>
        </p:txBody>
      </p:sp>
      <p:sp>
        <p:nvSpPr>
          <p:cNvPr id="64" name="Text Box 4">
            <a:extLst>
              <a:ext uri="{FF2B5EF4-FFF2-40B4-BE49-F238E27FC236}">
                <a16:creationId xmlns:a16="http://schemas.microsoft.com/office/drawing/2014/main" id="{44989BF6-72C2-C125-3928-8A98CA895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59" y="1093017"/>
            <a:ext cx="10616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自学：</a:t>
            </a:r>
          </a:p>
        </p:txBody>
      </p:sp>
      <p:pic>
        <p:nvPicPr>
          <p:cNvPr id="3074" name="Picture 2" descr="查看源图像">
            <a:extLst>
              <a:ext uri="{FF2B5EF4-FFF2-40B4-BE49-F238E27FC236}">
                <a16:creationId xmlns:a16="http://schemas.microsoft.com/office/drawing/2014/main" id="{2532C4F1-F5AA-12E9-536D-6B7C46682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9103" l="5641" r="90000">
                        <a14:foregroundMark x1="26795" y1="90897" x2="26154" y2="96410"/>
                        <a14:foregroundMark x1="10000" y1="74744" x2="5641" y2="99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5047" y="1416616"/>
            <a:ext cx="4841388" cy="484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667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290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EA49DA0-4EBA-060A-D2FB-AEB4CEBAC2EC}"/>
              </a:ext>
            </a:extLst>
          </p:cNvPr>
          <p:cNvGrpSpPr/>
          <p:nvPr/>
        </p:nvGrpSpPr>
        <p:grpSpPr>
          <a:xfrm>
            <a:off x="543674" y="1172886"/>
            <a:ext cx="10652916" cy="4557755"/>
            <a:chOff x="543674" y="1172886"/>
            <a:chExt cx="10652916" cy="4557755"/>
          </a:xfrm>
        </p:grpSpPr>
        <p:sp>
          <p:nvSpPr>
            <p:cNvPr id="62" name="Rectangle 2">
              <a:extLst>
                <a:ext uri="{FF2B5EF4-FFF2-40B4-BE49-F238E27FC236}">
                  <a16:creationId xmlns:a16="http://schemas.microsoft.com/office/drawing/2014/main" id="{E3AAF894-2612-59B8-0686-A0DC93365C86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476344" y="1205204"/>
              <a:ext cx="1733591" cy="4879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zh-CN" sz="32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牛顿</a:t>
              </a:r>
            </a:p>
          </p:txBody>
        </p:sp>
        <p:sp>
          <p:nvSpPr>
            <p:cNvPr id="63" name="Rectangle 3">
              <a:extLst>
                <a:ext uri="{FF2B5EF4-FFF2-40B4-BE49-F238E27FC236}">
                  <a16:creationId xmlns:a16="http://schemas.microsoft.com/office/drawing/2014/main" id="{86912C33-9C7B-6BCC-11CF-1B3C58D89C0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476344" y="2100955"/>
              <a:ext cx="6720246" cy="321106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牛顿是英国著名物理学家和数学家。他在力学、光学、天文学与数学领域有许多杰出贡献。他发现了万有引力定律和光的色散，总结出了运动三定律，奠定了经典物理学的基础。</a:t>
              </a:r>
              <a:endPara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buFontTx/>
                <a:buNone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buFontTx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牛顿出身贫寒，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岁时曾因经济困难而辍学在家，帮助母亲耕种。但他始终热爱学习，酷爱读书和动手制作。上小学时他就做了不少的风车、风筝、日晷、漏壶等实用器械，受到同学和邻居的赞赏。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1661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年，牛顿考入剑桥大学做工读生，其大部分时间也花在实验方面。</a:t>
              </a:r>
            </a:p>
            <a:p>
              <a:pPr>
                <a:buFontTx/>
                <a:buNone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4" name="Picture 4">
              <a:extLst>
                <a:ext uri="{FF2B5EF4-FFF2-40B4-BE49-F238E27FC236}">
                  <a16:creationId xmlns:a16="http://schemas.microsoft.com/office/drawing/2014/main" id="{AAEAE98C-ABCF-F9EB-CDA7-0C5E3F8FB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773"/>
            <a:stretch>
              <a:fillRect/>
            </a:stretch>
          </p:blipFill>
          <p:spPr bwMode="auto">
            <a:xfrm>
              <a:off x="543674" y="1172886"/>
              <a:ext cx="3811861" cy="4557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5789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WordArt 2">
            <a:extLst>
              <a:ext uri="{FF2B5EF4-FFF2-40B4-BE49-F238E27FC236}">
                <a16:creationId xmlns:a16="http://schemas.microsoft.com/office/drawing/2014/main" id="{7B8E8ACC-4735-08FC-AC65-1195BCF5D25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801561" y="960470"/>
            <a:ext cx="2494598" cy="486070"/>
          </a:xfrm>
          <a:prstGeom prst="rect">
            <a:avLst/>
          </a:prstGeom>
        </p:spPr>
        <p:txBody>
          <a:bodyPr wrap="none" fromWordArt="1"/>
          <a:lstStyle/>
          <a:p>
            <a:r>
              <a:rPr lang="en-US" altLang="zh-CN" sz="28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1N</a:t>
            </a:r>
            <a:r>
              <a:rPr lang="zh-CN" altLang="en-US" sz="28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的力有多大呢？</a:t>
            </a:r>
          </a:p>
        </p:txBody>
      </p:sp>
      <p:sp>
        <p:nvSpPr>
          <p:cNvPr id="64" name="Text Box 4">
            <a:extLst>
              <a:ext uri="{FF2B5EF4-FFF2-40B4-BE49-F238E27FC236}">
                <a16:creationId xmlns:a16="http://schemas.microsoft.com/office/drawing/2014/main" id="{8D156206-7A40-407B-51F3-46DBA03D2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73" y="4722715"/>
            <a:ext cx="188530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托起两个鸡蛋用的力约为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1N</a:t>
            </a:r>
          </a:p>
        </p:txBody>
      </p:sp>
      <p:sp>
        <p:nvSpPr>
          <p:cNvPr id="65" name="Text Box 5">
            <a:extLst>
              <a:ext uri="{FF2B5EF4-FFF2-40B4-BE49-F238E27FC236}">
                <a16:creationId xmlns:a16="http://schemas.microsoft.com/office/drawing/2014/main" id="{83B629D4-E3E8-A5A4-5C27-0227C6625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2984" y="4722715"/>
            <a:ext cx="210463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拿起物理课本用的力约为 3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</a:p>
        </p:txBody>
      </p:sp>
      <p:sp>
        <p:nvSpPr>
          <p:cNvPr id="66" name="Text Box 6">
            <a:extLst>
              <a:ext uri="{FF2B5EF4-FFF2-40B4-BE49-F238E27FC236}">
                <a16:creationId xmlns:a16="http://schemas.microsoft.com/office/drawing/2014/main" id="{10B0C999-33BD-56EE-2B44-CB0A7524B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482" y="4722715"/>
            <a:ext cx="23479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500ml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瓶装矿泉水用的力约为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5N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7">
            <a:extLst>
              <a:ext uri="{FF2B5EF4-FFF2-40B4-BE49-F238E27FC236}">
                <a16:creationId xmlns:a16="http://schemas.microsoft.com/office/drawing/2014/main" id="{3D852E4F-9A3B-BE98-9A57-2CF274F5D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0288" y="4722715"/>
            <a:ext cx="19773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扛50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kg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化肥用的力约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500N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9BA8A1F9-ED15-E362-F27B-F858544FA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r="18322"/>
          <a:stretch>
            <a:fillRect/>
          </a:stretch>
        </p:blipFill>
        <p:spPr bwMode="auto">
          <a:xfrm>
            <a:off x="3445221" y="1999734"/>
            <a:ext cx="2012285" cy="27204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5421E90-79A1-EF26-26BD-D50F1E1B8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1"/>
          <a:stretch>
            <a:fillRect/>
          </a:stretch>
        </p:blipFill>
        <p:spPr bwMode="auto">
          <a:xfrm>
            <a:off x="5923131" y="1999734"/>
            <a:ext cx="2438611" cy="27204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7BFD771-678C-FC84-F514-4A2D14EDC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7367" y="1999734"/>
            <a:ext cx="2438611" cy="272048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9BE9B2E6-F99C-539C-A88C-65B282ABF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9736"/>
          <a:stretch>
            <a:fillRect/>
          </a:stretch>
        </p:blipFill>
        <p:spPr bwMode="auto">
          <a:xfrm>
            <a:off x="967312" y="1999734"/>
            <a:ext cx="2012284" cy="27204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601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0551524" y="-38668"/>
            <a:ext cx="16510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怎样描述力</a:t>
            </a:r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552410FD-FADF-024E-45E5-7A9FF80F067B}"/>
              </a:ext>
            </a:extLst>
          </p:cNvPr>
          <p:cNvSpPr/>
          <p:nvPr/>
        </p:nvSpPr>
        <p:spPr>
          <a:xfrm>
            <a:off x="6371189" y="1051319"/>
            <a:ext cx="4088757" cy="4800910"/>
          </a:xfrm>
          <a:prstGeom prst="roundRect">
            <a:avLst>
              <a:gd name="adj" fmla="val 5359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2">
            <a:extLst>
              <a:ext uri="{FF2B5EF4-FFF2-40B4-BE49-F238E27FC236}">
                <a16:creationId xmlns:a16="http://schemas.microsoft.com/office/drawing/2014/main" id="{2C3261A6-2F57-1BB6-B220-CFADA6841CDF}"/>
              </a:ext>
            </a:extLst>
          </p:cNvPr>
          <p:cNvSpPr txBox="1">
            <a:spLocks noChangeArrowheads="1"/>
          </p:cNvSpPr>
          <p:nvPr/>
        </p:nvSpPr>
        <p:spPr>
          <a:xfrm>
            <a:off x="6837223" y="1820896"/>
            <a:ext cx="1571163" cy="4261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</a:p>
        </p:txBody>
      </p:sp>
      <p:sp>
        <p:nvSpPr>
          <p:cNvPr id="63" name="WordArt 3">
            <a:extLst>
              <a:ext uri="{FF2B5EF4-FFF2-40B4-BE49-F238E27FC236}">
                <a16:creationId xmlns:a16="http://schemas.microsoft.com/office/drawing/2014/main" id="{310CEA14-DC91-9FC0-FD5E-56971B5FB38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6802534" y="2720435"/>
            <a:ext cx="3706806" cy="426182"/>
          </a:xfrm>
          <a:prstGeom prst="rect">
            <a:avLst/>
          </a:prstGeom>
        </p:spPr>
        <p:txBody>
          <a:bodyPr wrap="none" fromWordArt="1"/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怎样完整的描述一个力？</a:t>
            </a:r>
          </a:p>
        </p:txBody>
      </p:sp>
      <p:sp>
        <p:nvSpPr>
          <p:cNvPr id="64" name="Text Box 4">
            <a:extLst>
              <a:ext uri="{FF2B5EF4-FFF2-40B4-BE49-F238E27FC236}">
                <a16:creationId xmlns:a16="http://schemas.microsoft.com/office/drawing/2014/main" id="{00412EE3-E1BA-88F0-3AE2-F88BECD4E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3140" y="3133888"/>
            <a:ext cx="37068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需要把力的三要素全部描述出来。</a:t>
            </a:r>
          </a:p>
          <a:p>
            <a:pPr>
              <a:spcBef>
                <a:spcPct val="50000"/>
              </a:spcBef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在物理学中常采用画图的方法。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7F1AEFF9-2E06-862B-07C8-A774BE7EAC23}"/>
              </a:ext>
            </a:extLst>
          </p:cNvPr>
          <p:cNvSpPr/>
          <p:nvPr/>
        </p:nvSpPr>
        <p:spPr>
          <a:xfrm>
            <a:off x="1497162" y="1051309"/>
            <a:ext cx="4088757" cy="4800910"/>
          </a:xfrm>
          <a:prstGeom prst="roundRect">
            <a:avLst>
              <a:gd name="adj" fmla="val 5359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Text Box 4">
            <a:extLst>
              <a:ext uri="{FF2B5EF4-FFF2-40B4-BE49-F238E27FC236}">
                <a16:creationId xmlns:a16="http://schemas.microsoft.com/office/drawing/2014/main" id="{334D00B1-39CB-72DB-153C-1A22AC285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676" y="2570352"/>
            <a:ext cx="3556669" cy="1477328"/>
          </a:xfrm>
          <a:prstGeom prst="rect">
            <a:avLst/>
          </a:prstGeom>
          <a:noFill/>
          <a:ln w="9525" cmpd="sng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在任何科学技术读物中，图都是很重要的，甚至是必不可少的，因为图往往能够把有关现象或过程简单明了地表现出来，给人的印象有时比文字叙述更清楚．</a:t>
            </a:r>
          </a:p>
        </p:txBody>
      </p:sp>
      <p:sp>
        <p:nvSpPr>
          <p:cNvPr id="68" name="Rectangle 2">
            <a:extLst>
              <a:ext uri="{FF2B5EF4-FFF2-40B4-BE49-F238E27FC236}">
                <a16:creationId xmlns:a16="http://schemas.microsoft.com/office/drawing/2014/main" id="{E910EDED-5A6A-EA91-F924-EF57EFDE9C01}"/>
              </a:ext>
            </a:extLst>
          </p:cNvPr>
          <p:cNvSpPr txBox="1">
            <a:spLocks noChangeArrowheads="1"/>
          </p:cNvSpPr>
          <p:nvPr/>
        </p:nvSpPr>
        <p:spPr>
          <a:xfrm>
            <a:off x="1888403" y="1734588"/>
            <a:ext cx="1002640" cy="4261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图像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5665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Text Box 20">
            <a:extLst>
              <a:ext uri="{FF2B5EF4-FFF2-40B4-BE49-F238E27FC236}">
                <a16:creationId xmlns:a16="http://schemas.microsoft.com/office/drawing/2014/main" id="{15FFE9BE-C423-35CF-EA94-916FA2414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971" y="2774886"/>
            <a:ext cx="78790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如图所示，桌面上放一物体，画出桌面受到压力的示意图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84E61FB-D8B3-5768-2E82-0AB81A045FD3}"/>
              </a:ext>
            </a:extLst>
          </p:cNvPr>
          <p:cNvSpPr/>
          <p:nvPr/>
        </p:nvSpPr>
        <p:spPr>
          <a:xfrm>
            <a:off x="1232970" y="1312754"/>
            <a:ext cx="9741979" cy="1308996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WordArt 2">
            <a:extLst>
              <a:ext uri="{FF2B5EF4-FFF2-40B4-BE49-F238E27FC236}">
                <a16:creationId xmlns:a16="http://schemas.microsoft.com/office/drawing/2014/main" id="{2784178B-8835-4F29-E172-35113170D23F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298194" y="1432022"/>
            <a:ext cx="7124700" cy="451855"/>
          </a:xfrm>
          <a:prstGeom prst="rect">
            <a:avLst/>
          </a:prstGeom>
        </p:spPr>
        <p:txBody>
          <a:bodyPr wrap="none" fromWordArt="1"/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怎样把力的三要素在图上表示出来呢？</a:t>
            </a:r>
          </a:p>
        </p:txBody>
      </p:sp>
      <p:sp>
        <p:nvSpPr>
          <p:cNvPr id="68" name="Text Box 8">
            <a:extLst>
              <a:ext uri="{FF2B5EF4-FFF2-40B4-BE49-F238E27FC236}">
                <a16:creationId xmlns:a16="http://schemas.microsoft.com/office/drawing/2014/main" id="{1C650F46-7EBC-A30E-4C56-3077EAD28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79" y="1868778"/>
            <a:ext cx="90464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在受力物体上沿力的方向画一根带箭头的线段，表示物体在这个方向上受到的力。线的起点或终点代表力的作用点。同时标注出力的大小。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AFD4A1E-EDEE-5925-6A29-457845AC9EAE}"/>
              </a:ext>
            </a:extLst>
          </p:cNvPr>
          <p:cNvSpPr/>
          <p:nvPr/>
        </p:nvSpPr>
        <p:spPr>
          <a:xfrm>
            <a:off x="1276378" y="3269580"/>
            <a:ext cx="4545649" cy="2434411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ine 5">
            <a:extLst>
              <a:ext uri="{FF2B5EF4-FFF2-40B4-BE49-F238E27FC236}">
                <a16:creationId xmlns:a16="http://schemas.microsoft.com/office/drawing/2014/main" id="{26665B61-19A6-9969-3A5F-570325F902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17389" y="4340438"/>
            <a:ext cx="2491665" cy="23812"/>
          </a:xfrm>
          <a:prstGeom prst="line">
            <a:avLst/>
          </a:prstGeom>
          <a:noFill/>
          <a:ln w="136525" cmpd="sng">
            <a:solidFill>
              <a:schemeClr val="accent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CC867AB3-1567-8643-8A5D-09B92AB67F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51555" y="4463742"/>
            <a:ext cx="0" cy="935037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7">
            <a:extLst>
              <a:ext uri="{FF2B5EF4-FFF2-40B4-BE49-F238E27FC236}">
                <a16:creationId xmlns:a16="http://schemas.microsoft.com/office/drawing/2014/main" id="{831BCFA8-FC2E-8109-419F-1F89760C1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117" y="5090133"/>
            <a:ext cx="1582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F=20N</a:t>
            </a:r>
          </a:p>
        </p:txBody>
      </p:sp>
      <p:sp>
        <p:nvSpPr>
          <p:cNvPr id="78" name="Line 18">
            <a:extLst>
              <a:ext uri="{FF2B5EF4-FFF2-40B4-BE49-F238E27FC236}">
                <a16:creationId xmlns:a16="http://schemas.microsoft.com/office/drawing/2014/main" id="{13B6E45D-81B5-F8A1-6869-A051C32D84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55654" y="4751078"/>
            <a:ext cx="879999" cy="425845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AutoShape 19">
            <a:extLst>
              <a:ext uri="{FF2B5EF4-FFF2-40B4-BE49-F238E27FC236}">
                <a16:creationId xmlns:a16="http://schemas.microsoft.com/office/drawing/2014/main" id="{27C844A2-CFDF-93EC-2C2B-C6B076A90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0682" y="4990074"/>
            <a:ext cx="1498822" cy="713917"/>
          </a:xfrm>
          <a:prstGeom prst="rect">
            <a:avLst/>
          </a:prstGeom>
          <a:noFill/>
          <a:ln w="9525" cmpd="sng">
            <a:noFill/>
            <a:miter lim="800000"/>
          </a:ln>
          <a:effectLst/>
        </p:spPr>
        <p:txBody>
          <a:bodyPr wrap="none" anchor="ctr"/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力的示意图：</a:t>
            </a:r>
          </a:p>
        </p:txBody>
      </p:sp>
      <p:sp>
        <p:nvSpPr>
          <p:cNvPr id="81" name="Oval 21">
            <a:extLst>
              <a:ext uri="{FF2B5EF4-FFF2-40B4-BE49-F238E27FC236}">
                <a16:creationId xmlns:a16="http://schemas.microsoft.com/office/drawing/2014/main" id="{5DDC5AC5-0B76-9828-B580-49DB50ADA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530" y="4392304"/>
            <a:ext cx="144462" cy="142875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模型 5" descr="Red Ellipsoid">
                <a:extLst>
                  <a:ext uri="{FF2B5EF4-FFF2-40B4-BE49-F238E27FC236}">
                    <a16:creationId xmlns:a16="http://schemas.microsoft.com/office/drawing/2014/main" id="{734D7675-79DD-FDBA-4A44-60B51E484E8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55417323"/>
                  </p:ext>
                </p:extLst>
              </p:nvPr>
            </p:nvGraphicFramePr>
            <p:xfrm>
              <a:off x="2633943" y="3228285"/>
              <a:ext cx="1867261" cy="128265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867261" cy="1282656"/>
                    </a:xfrm>
                    <a:prstGeom prst="rect">
                      <a:avLst/>
                    </a:prstGeom>
                  </am3d:spPr>
                  <am3d:camera>
                    <am3d:pos x="0" y="0" z="707139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38416" d="1000000"/>
                    <am3d:preTrans dx="0" dy="-9181623" dz="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88221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模型 5" descr="Red Ellipsoid">
                <a:extLst>
                  <a:ext uri="{FF2B5EF4-FFF2-40B4-BE49-F238E27FC236}">
                    <a16:creationId xmlns:a16="http://schemas.microsoft.com/office/drawing/2014/main" id="{734D7675-79DD-FDBA-4A44-60B51E484E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33943" y="3228285"/>
                <a:ext cx="1867261" cy="1282656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矩形 16">
            <a:extLst>
              <a:ext uri="{FF2B5EF4-FFF2-40B4-BE49-F238E27FC236}">
                <a16:creationId xmlns:a16="http://schemas.microsoft.com/office/drawing/2014/main" id="{3498C8E7-A116-5071-04F6-6BB8312CEDC1}"/>
              </a:ext>
            </a:extLst>
          </p:cNvPr>
          <p:cNvSpPr/>
          <p:nvPr/>
        </p:nvSpPr>
        <p:spPr>
          <a:xfrm>
            <a:off x="6626087" y="3269580"/>
            <a:ext cx="4341913" cy="2434411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 Box 9">
            <a:extLst>
              <a:ext uri="{FF2B5EF4-FFF2-40B4-BE49-F238E27FC236}">
                <a16:creationId xmlns:a16="http://schemas.microsoft.com/office/drawing/2014/main" id="{22B469C3-124B-2613-6021-41FB5BE68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353" y="3437777"/>
            <a:ext cx="2566821" cy="41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线段的起点（终点）</a:t>
            </a:r>
          </a:p>
        </p:txBody>
      </p:sp>
      <p:sp>
        <p:nvSpPr>
          <p:cNvPr id="70" name="Line 10">
            <a:extLst>
              <a:ext uri="{FF2B5EF4-FFF2-40B4-BE49-F238E27FC236}">
                <a16:creationId xmlns:a16="http://schemas.microsoft.com/office/drawing/2014/main" id="{53648917-7E26-F5AB-0FB9-1F328DFC755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5337" y="3584889"/>
            <a:ext cx="719137" cy="0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 Box 11">
            <a:extLst>
              <a:ext uri="{FF2B5EF4-FFF2-40B4-BE49-F238E27FC236}">
                <a16:creationId xmlns:a16="http://schemas.microsoft.com/office/drawing/2014/main" id="{903A4ABC-EC58-92E1-7020-006B56BFE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7499" y="3370577"/>
            <a:ext cx="11874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作用点</a:t>
            </a:r>
          </a:p>
        </p:txBody>
      </p:sp>
      <p:sp>
        <p:nvSpPr>
          <p:cNvPr id="72" name="Text Box 12">
            <a:extLst>
              <a:ext uri="{FF2B5EF4-FFF2-40B4-BE49-F238E27FC236}">
                <a16:creationId xmlns:a16="http://schemas.microsoft.com/office/drawing/2014/main" id="{E29A9058-F21A-2257-C489-2F55BFF58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312" y="4129838"/>
            <a:ext cx="9121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长 短</a:t>
            </a:r>
          </a:p>
        </p:txBody>
      </p:sp>
      <p:sp>
        <p:nvSpPr>
          <p:cNvPr id="73" name="Line 13">
            <a:extLst>
              <a:ext uri="{FF2B5EF4-FFF2-40B4-BE49-F238E27FC236}">
                <a16:creationId xmlns:a16="http://schemas.microsoft.com/office/drawing/2014/main" id="{67553210-01FB-C33D-8816-C2D962A54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5337" y="4341333"/>
            <a:ext cx="719137" cy="0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14">
            <a:extLst>
              <a:ext uri="{FF2B5EF4-FFF2-40B4-BE49-F238E27FC236}">
                <a16:creationId xmlns:a16="http://schemas.microsoft.com/office/drawing/2014/main" id="{502F1BCA-5149-F6BF-AB35-E910C1D47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7499" y="4126227"/>
            <a:ext cx="100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大  小</a:t>
            </a:r>
          </a:p>
        </p:txBody>
      </p:sp>
      <p:sp>
        <p:nvSpPr>
          <p:cNvPr id="75" name="Text Box 15">
            <a:extLst>
              <a:ext uri="{FF2B5EF4-FFF2-40B4-BE49-F238E27FC236}">
                <a16:creationId xmlns:a16="http://schemas.microsoft.com/office/drawing/2014/main" id="{03E9FA81-6CCA-E4EF-BA0B-F900BF9EA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1312" y="4861675"/>
            <a:ext cx="917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箭头</a:t>
            </a:r>
          </a:p>
        </p:txBody>
      </p:sp>
      <p:sp>
        <p:nvSpPr>
          <p:cNvPr id="76" name="Line 16">
            <a:extLst>
              <a:ext uri="{FF2B5EF4-FFF2-40B4-BE49-F238E27FC236}">
                <a16:creationId xmlns:a16="http://schemas.microsoft.com/office/drawing/2014/main" id="{488CCD93-3583-1213-EE08-E128FE9C4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5337" y="5097777"/>
            <a:ext cx="720725" cy="0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Box 17">
            <a:extLst>
              <a:ext uri="{FF2B5EF4-FFF2-40B4-BE49-F238E27FC236}">
                <a16:creationId xmlns:a16="http://schemas.microsoft.com/office/drawing/2014/main" id="{D21CF96C-6DAE-4B5A-AE0D-ACF65F0AF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937" y="4881877"/>
            <a:ext cx="12588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方   向</a:t>
            </a:r>
          </a:p>
        </p:txBody>
      </p:sp>
    </p:spTree>
    <p:extLst>
      <p:ext uri="{BB962C8B-B14F-4D97-AF65-F5344CB8AC3E}">
        <p14:creationId xmlns:p14="http://schemas.microsoft.com/office/powerpoint/2010/main" val="335653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8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7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770" decel="100000"/>
                                        <p:tgtEl>
                                          <p:spTgt spid="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4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7" grpId="0"/>
      <p:bldP spid="79" grpId="0"/>
      <p:bldP spid="69" grpId="0"/>
      <p:bldP spid="71" grpId="0"/>
      <p:bldP spid="72" grpId="0"/>
      <p:bldP spid="74" grpId="0"/>
      <p:bldP spid="75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19670F4-B38B-35E9-6613-4E2F17035205}"/>
              </a:ext>
            </a:extLst>
          </p:cNvPr>
          <p:cNvSpPr/>
          <p:nvPr/>
        </p:nvSpPr>
        <p:spPr>
          <a:xfrm>
            <a:off x="854553" y="1516518"/>
            <a:ext cx="5407422" cy="3783767"/>
          </a:xfrm>
          <a:prstGeom prst="roundRect">
            <a:avLst>
              <a:gd name="adj" fmla="val 3162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9DAFF809-C412-95A5-8909-FD67BCE7B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491" y="2327225"/>
            <a:ext cx="462724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80N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的力水平向右推桌子，用力的示意图将这个力表示出来．</a:t>
            </a: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B0226A30-F4BF-0D2B-3A58-9B615751B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99" y="3120449"/>
            <a:ext cx="18186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找到作用点</a:t>
            </a:r>
          </a:p>
        </p:txBody>
      </p:sp>
      <p:sp>
        <p:nvSpPr>
          <p:cNvPr id="77" name="Text Box 17">
            <a:extLst>
              <a:ext uri="{FF2B5EF4-FFF2-40B4-BE49-F238E27FC236}">
                <a16:creationId xmlns:a16="http://schemas.microsoft.com/office/drawing/2014/main" id="{5204A1EA-ECB8-5B04-CD5D-DC47F695E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282" y="3442406"/>
            <a:ext cx="36872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沿力的方向画一条线段</a:t>
            </a:r>
          </a:p>
        </p:txBody>
      </p:sp>
      <p:sp>
        <p:nvSpPr>
          <p:cNvPr id="81" name="Text Box 21">
            <a:extLst>
              <a:ext uri="{FF2B5EF4-FFF2-40B4-BE49-F238E27FC236}">
                <a16:creationId xmlns:a16="http://schemas.microsoft.com/office/drawing/2014/main" id="{7FDD87A6-9794-4CAD-46A7-5C028B3A8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240" y="3791882"/>
            <a:ext cx="32728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在线段末尾打上箭头</a:t>
            </a:r>
          </a:p>
        </p:txBody>
      </p:sp>
      <p:sp>
        <p:nvSpPr>
          <p:cNvPr id="85" name="Text Box 25">
            <a:extLst>
              <a:ext uri="{FF2B5EF4-FFF2-40B4-BE49-F238E27FC236}">
                <a16:creationId xmlns:a16="http://schemas.microsoft.com/office/drawing/2014/main" id="{F7B3403B-4059-5CBF-0914-E7C5ECB8D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282" y="4141358"/>
            <a:ext cx="3200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标上力的大小</a:t>
            </a:r>
          </a:p>
        </p:txBody>
      </p:sp>
      <p:sp>
        <p:nvSpPr>
          <p:cNvPr id="69" name="WordArt 9">
            <a:extLst>
              <a:ext uri="{FF2B5EF4-FFF2-40B4-BE49-F238E27FC236}">
                <a16:creationId xmlns:a16="http://schemas.microsoft.com/office/drawing/2014/main" id="{51EF1A0F-55A1-948E-8642-4F71A8B90660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095491" y="1714235"/>
            <a:ext cx="1371600" cy="4860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/>
          <a:lstStyle/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例题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C36D7EB5-AC00-7D0B-7FFC-3221F5359154}"/>
              </a:ext>
            </a:extLst>
          </p:cNvPr>
          <p:cNvSpPr/>
          <p:nvPr/>
        </p:nvSpPr>
        <p:spPr>
          <a:xfrm>
            <a:off x="6583227" y="1493784"/>
            <a:ext cx="4778001" cy="3783767"/>
          </a:xfrm>
          <a:prstGeom prst="roundRect">
            <a:avLst>
              <a:gd name="adj" fmla="val 3162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Group 2">
            <a:extLst>
              <a:ext uri="{FF2B5EF4-FFF2-40B4-BE49-F238E27FC236}">
                <a16:creationId xmlns:a16="http://schemas.microsoft.com/office/drawing/2014/main" id="{839AFA67-2F4B-85A0-FFA7-A2510A810F4B}"/>
              </a:ext>
            </a:extLst>
          </p:cNvPr>
          <p:cNvGrpSpPr/>
          <p:nvPr/>
        </p:nvGrpSpPr>
        <p:grpSpPr>
          <a:xfrm>
            <a:off x="7685309" y="3808445"/>
            <a:ext cx="3276600" cy="1371600"/>
            <a:chOff x="0" y="0"/>
            <a:chExt cx="2064" cy="720"/>
          </a:xfrm>
        </p:grpSpPr>
        <p:sp>
          <p:nvSpPr>
            <p:cNvPr id="63" name="Rectangle 3">
              <a:extLst>
                <a:ext uri="{FF2B5EF4-FFF2-40B4-BE49-F238E27FC236}">
                  <a16:creationId xmlns:a16="http://schemas.microsoft.com/office/drawing/2014/main" id="{F18AE6C8-9234-2693-17C9-91B9B33B0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64" cy="96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4">
              <a:extLst>
                <a:ext uri="{FF2B5EF4-FFF2-40B4-BE49-F238E27FC236}">
                  <a16:creationId xmlns:a16="http://schemas.microsoft.com/office/drawing/2014/main" id="{558608E5-EC72-192E-D85F-708AA67DE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Rectangle 5">
              <a:extLst>
                <a:ext uri="{FF2B5EF4-FFF2-40B4-BE49-F238E27FC236}">
                  <a16:creationId xmlns:a16="http://schemas.microsoft.com/office/drawing/2014/main" id="{DE6480D3-CC15-A34E-C204-42FD6313F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Oval 14">
            <a:extLst>
              <a:ext uri="{FF2B5EF4-FFF2-40B4-BE49-F238E27FC236}">
                <a16:creationId xmlns:a16="http://schemas.microsoft.com/office/drawing/2014/main" id="{A7A5BC78-D988-A82C-D292-D05827CD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5309" y="3808445"/>
            <a:ext cx="76200" cy="152400"/>
          </a:xfrm>
          <a:prstGeom prst="ellipse">
            <a:avLst/>
          </a:prstGeom>
          <a:solidFill>
            <a:schemeClr val="accent1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Line 18">
            <a:extLst>
              <a:ext uri="{FF2B5EF4-FFF2-40B4-BE49-F238E27FC236}">
                <a16:creationId xmlns:a16="http://schemas.microsoft.com/office/drawing/2014/main" id="{2FD770AD-147E-B444-0C63-33852800CA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4684" y="3910045"/>
            <a:ext cx="12192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Line 22">
            <a:extLst>
              <a:ext uri="{FF2B5EF4-FFF2-40B4-BE49-F238E27FC236}">
                <a16:creationId xmlns:a16="http://schemas.microsoft.com/office/drawing/2014/main" id="{CF31C13F-9067-E216-9411-8611FB9A899D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7209" y="3910045"/>
            <a:ext cx="1524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 Box 26">
            <a:extLst>
              <a:ext uri="{FF2B5EF4-FFF2-40B4-BE49-F238E27FC236}">
                <a16:creationId xmlns:a16="http://schemas.microsoft.com/office/drawing/2014/main" id="{CFD2BA4D-2381-2EF3-E2DF-88879E5B6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3509" y="3960845"/>
            <a:ext cx="1330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F=80N</a:t>
            </a:r>
          </a:p>
        </p:txBody>
      </p:sp>
      <p:grpSp>
        <p:nvGrpSpPr>
          <p:cNvPr id="90" name="Group 2">
            <a:extLst>
              <a:ext uri="{FF2B5EF4-FFF2-40B4-BE49-F238E27FC236}">
                <a16:creationId xmlns:a16="http://schemas.microsoft.com/office/drawing/2014/main" id="{D4C0D471-A6FD-59D5-A452-CF1CA8342F05}"/>
              </a:ext>
            </a:extLst>
          </p:cNvPr>
          <p:cNvGrpSpPr/>
          <p:nvPr/>
        </p:nvGrpSpPr>
        <p:grpSpPr>
          <a:xfrm>
            <a:off x="8428624" y="1975320"/>
            <a:ext cx="2533285" cy="1164399"/>
            <a:chOff x="0" y="0"/>
            <a:chExt cx="2064" cy="720"/>
          </a:xfrm>
        </p:grpSpPr>
        <p:sp>
          <p:nvSpPr>
            <p:cNvPr id="91" name="Rectangle 3">
              <a:extLst>
                <a:ext uri="{FF2B5EF4-FFF2-40B4-BE49-F238E27FC236}">
                  <a16:creationId xmlns:a16="http://schemas.microsoft.com/office/drawing/2014/main" id="{E53219E4-69B0-592A-47F6-BD7BC1C1E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64" cy="96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4">
              <a:extLst>
                <a:ext uri="{FF2B5EF4-FFF2-40B4-BE49-F238E27FC236}">
                  <a16:creationId xmlns:a16="http://schemas.microsoft.com/office/drawing/2014/main" id="{8A935A91-C823-75F5-7888-0CED4D1E6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5">
              <a:extLst>
                <a:ext uri="{FF2B5EF4-FFF2-40B4-BE49-F238E27FC236}">
                  <a16:creationId xmlns:a16="http://schemas.microsoft.com/office/drawing/2014/main" id="{74B10C2F-5B11-CFBF-AE8F-492B75C45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96"/>
              <a:ext cx="96" cy="624"/>
            </a:xfrm>
            <a:prstGeom prst="rect">
              <a:avLst/>
            </a:prstGeom>
            <a:solidFill>
              <a:srgbClr val="FFCC99"/>
            </a:solidFill>
            <a:ln w="9525" cmpd="sng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9" name="Picture 13" descr="timg?image&amp;quality=80&amp;size=b9999_10000&amp;sec=1607422121121&amp;di=6c7df250db004e612f1109d1d7ef7d52&amp;imgtype=0&amp;src=http%3A%2F%2Fimage">
            <a:extLst>
              <a:ext uri="{FF2B5EF4-FFF2-40B4-BE49-F238E27FC236}">
                <a16:creationId xmlns:a16="http://schemas.microsoft.com/office/drawing/2014/main" id="{F7D3DB0B-1957-6061-54BD-04D0EC4FC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04879" y="1570029"/>
            <a:ext cx="1381542" cy="150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039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7" grpId="0"/>
      <p:bldP spid="81" grpId="0"/>
      <p:bldP spid="85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2">
            <a:extLst>
              <a:ext uri="{FF2B5EF4-FFF2-40B4-BE49-F238E27FC236}">
                <a16:creationId xmlns:a16="http://schemas.microsoft.com/office/drawing/2014/main" id="{BA1C85D4-54C5-F87B-0619-8E1D884466FA}"/>
              </a:ext>
            </a:extLst>
          </p:cNvPr>
          <p:cNvSpPr txBox="1">
            <a:spLocks noChangeArrowheads="1"/>
          </p:cNvSpPr>
          <p:nvPr/>
        </p:nvSpPr>
        <p:spPr>
          <a:xfrm>
            <a:off x="651393" y="869951"/>
            <a:ext cx="1727200" cy="3641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练习：</a:t>
            </a:r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4E345FAE-7456-D838-641E-F5EAEF921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393" y="1343025"/>
            <a:ext cx="1054307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如图所示：在水平地面上有一辆小车，甲同学水平向左推，用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6N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的推力；乙同学向左上方与水平成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30°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角的拉力拉车，力的大小是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9N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。请做出这两个力的示意图。</a:t>
            </a:r>
          </a:p>
        </p:txBody>
      </p:sp>
      <p:sp>
        <p:nvSpPr>
          <p:cNvPr id="89" name="WordArt 29">
            <a:extLst>
              <a:ext uri="{FF2B5EF4-FFF2-40B4-BE49-F238E27FC236}">
                <a16:creationId xmlns:a16="http://schemas.microsoft.com/office/drawing/2014/main" id="{EB669B86-9665-F7DD-9279-C1FB4807B406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794162" y="5130510"/>
            <a:ext cx="10357165" cy="628650"/>
          </a:xfrm>
          <a:prstGeom prst="rect">
            <a:avLst/>
          </a:prstGeom>
        </p:spPr>
        <p:txBody>
          <a:bodyPr wrap="none" fromWordArt="1"/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当需要在同一幅图上画出几个力的示意图时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要将所有的力的作用点都集中在受力物体的中央。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5864519-8CE0-752A-5E8D-170B0F33E86A}"/>
              </a:ext>
            </a:extLst>
          </p:cNvPr>
          <p:cNvSpPr/>
          <p:nvPr/>
        </p:nvSpPr>
        <p:spPr>
          <a:xfrm>
            <a:off x="300039" y="2113971"/>
            <a:ext cx="11591924" cy="2945265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Group 4">
            <a:extLst>
              <a:ext uri="{FF2B5EF4-FFF2-40B4-BE49-F238E27FC236}">
                <a16:creationId xmlns:a16="http://schemas.microsoft.com/office/drawing/2014/main" id="{3E597EA6-8CB6-60F2-4199-79C5970A0B35}"/>
              </a:ext>
            </a:extLst>
          </p:cNvPr>
          <p:cNvGrpSpPr/>
          <p:nvPr/>
        </p:nvGrpSpPr>
        <p:grpSpPr>
          <a:xfrm>
            <a:off x="3451795" y="3340414"/>
            <a:ext cx="2520950" cy="1655762"/>
            <a:chOff x="0" y="0"/>
            <a:chExt cx="1588" cy="1043"/>
          </a:xfrm>
        </p:grpSpPr>
        <p:sp>
          <p:nvSpPr>
            <p:cNvPr id="65" name="Rectangle 5">
              <a:extLst>
                <a:ext uri="{FF2B5EF4-FFF2-40B4-BE49-F238E27FC236}">
                  <a16:creationId xmlns:a16="http://schemas.microsoft.com/office/drawing/2014/main" id="{FA6E69F8-935C-8AC9-CF5D-8C32F7932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" y="0"/>
              <a:ext cx="1270" cy="589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Oval 6">
              <a:extLst>
                <a:ext uri="{FF2B5EF4-FFF2-40B4-BE49-F238E27FC236}">
                  <a16:creationId xmlns:a16="http://schemas.microsoft.com/office/drawing/2014/main" id="{52AD4581-10FC-BF18-CF71-5FFC0FFF2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" y="589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Oval 7">
              <a:extLst>
                <a:ext uri="{FF2B5EF4-FFF2-40B4-BE49-F238E27FC236}">
                  <a16:creationId xmlns:a16="http://schemas.microsoft.com/office/drawing/2014/main" id="{F6180557-68AD-97BF-5E87-5D71BA24A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" y="589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8">
              <a:extLst>
                <a:ext uri="{FF2B5EF4-FFF2-40B4-BE49-F238E27FC236}">
                  <a16:creationId xmlns:a16="http://schemas.microsoft.com/office/drawing/2014/main" id="{35E806FB-D3A2-6079-39B7-03743882B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862"/>
              <a:ext cx="1588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9">
              <a:extLst>
                <a:ext uri="{FF2B5EF4-FFF2-40B4-BE49-F238E27FC236}">
                  <a16:creationId xmlns:a16="http://schemas.microsoft.com/office/drawing/2014/main" id="{509A5103-3788-8866-5308-5A74C63731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Line 10">
              <a:extLst>
                <a:ext uri="{FF2B5EF4-FFF2-40B4-BE49-F238E27FC236}">
                  <a16:creationId xmlns:a16="http://schemas.microsoft.com/office/drawing/2014/main" id="{52F0E251-93C6-ED2B-B1A7-417226959E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11">
              <a:extLst>
                <a:ext uri="{FF2B5EF4-FFF2-40B4-BE49-F238E27FC236}">
                  <a16:creationId xmlns:a16="http://schemas.microsoft.com/office/drawing/2014/main" id="{3C5210BC-E716-D6C1-73D7-C493041ABC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12">
              <a:extLst>
                <a:ext uri="{FF2B5EF4-FFF2-40B4-BE49-F238E27FC236}">
                  <a16:creationId xmlns:a16="http://schemas.microsoft.com/office/drawing/2014/main" id="{9EFAC6B6-7CC4-EFBC-262E-D20B63C99A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9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Oval 13">
            <a:extLst>
              <a:ext uri="{FF2B5EF4-FFF2-40B4-BE49-F238E27FC236}">
                <a16:creationId xmlns:a16="http://schemas.microsoft.com/office/drawing/2014/main" id="{15149DC0-6BDC-F31A-07C8-344129164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695" y="3340414"/>
            <a:ext cx="144463" cy="144462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Oval 14">
            <a:extLst>
              <a:ext uri="{FF2B5EF4-FFF2-40B4-BE49-F238E27FC236}">
                <a16:creationId xmlns:a16="http://schemas.microsoft.com/office/drawing/2014/main" id="{BD5D50A0-BF50-FA51-9CC6-B2FDEB3A4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358" y="3772214"/>
            <a:ext cx="144462" cy="144462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Group 15">
            <a:extLst>
              <a:ext uri="{FF2B5EF4-FFF2-40B4-BE49-F238E27FC236}">
                <a16:creationId xmlns:a16="http://schemas.microsoft.com/office/drawing/2014/main" id="{2B742077-048A-DBCB-0471-48983B51A4C1}"/>
              </a:ext>
            </a:extLst>
          </p:cNvPr>
          <p:cNvGrpSpPr/>
          <p:nvPr/>
        </p:nvGrpSpPr>
        <p:grpSpPr>
          <a:xfrm>
            <a:off x="7699945" y="3267389"/>
            <a:ext cx="2520950" cy="1655762"/>
            <a:chOff x="0" y="0"/>
            <a:chExt cx="1588" cy="1043"/>
          </a:xfrm>
        </p:grpSpPr>
        <p:sp>
          <p:nvSpPr>
            <p:cNvPr id="76" name="Rectangle 16">
              <a:extLst>
                <a:ext uri="{FF2B5EF4-FFF2-40B4-BE49-F238E27FC236}">
                  <a16:creationId xmlns:a16="http://schemas.microsoft.com/office/drawing/2014/main" id="{017CC598-374B-0F4E-5FA3-EBB10D5C1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" y="0"/>
              <a:ext cx="1270" cy="589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Oval 17">
              <a:extLst>
                <a:ext uri="{FF2B5EF4-FFF2-40B4-BE49-F238E27FC236}">
                  <a16:creationId xmlns:a16="http://schemas.microsoft.com/office/drawing/2014/main" id="{A9FB1E19-B54D-5292-23A8-307647D24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" y="589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18">
              <a:extLst>
                <a:ext uri="{FF2B5EF4-FFF2-40B4-BE49-F238E27FC236}">
                  <a16:creationId xmlns:a16="http://schemas.microsoft.com/office/drawing/2014/main" id="{D70CC8BD-4789-0E20-B74E-C9ADC4193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" y="589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Line 19">
              <a:extLst>
                <a:ext uri="{FF2B5EF4-FFF2-40B4-BE49-F238E27FC236}">
                  <a16:creationId xmlns:a16="http://schemas.microsoft.com/office/drawing/2014/main" id="{A07F2F25-4327-3C90-6033-9E10E8DE9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862"/>
              <a:ext cx="1588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20">
              <a:extLst>
                <a:ext uri="{FF2B5EF4-FFF2-40B4-BE49-F238E27FC236}">
                  <a16:creationId xmlns:a16="http://schemas.microsoft.com/office/drawing/2014/main" id="{ED823B83-F7FE-8B39-9492-DCAEEC051B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21">
              <a:extLst>
                <a:ext uri="{FF2B5EF4-FFF2-40B4-BE49-F238E27FC236}">
                  <a16:creationId xmlns:a16="http://schemas.microsoft.com/office/drawing/2014/main" id="{9135B2FF-8538-5219-1731-10ADE3F28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Line 22">
              <a:extLst>
                <a:ext uri="{FF2B5EF4-FFF2-40B4-BE49-F238E27FC236}">
                  <a16:creationId xmlns:a16="http://schemas.microsoft.com/office/drawing/2014/main" id="{65293051-7B77-3F9B-F08F-C380E6604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Line 23">
              <a:extLst>
                <a:ext uri="{FF2B5EF4-FFF2-40B4-BE49-F238E27FC236}">
                  <a16:creationId xmlns:a16="http://schemas.microsoft.com/office/drawing/2014/main" id="{6B28BCEB-A26F-8855-7703-571C36EA3D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89" y="862"/>
              <a:ext cx="227" cy="181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Line 24">
            <a:extLst>
              <a:ext uri="{FF2B5EF4-FFF2-40B4-BE49-F238E27FC236}">
                <a16:creationId xmlns:a16="http://schemas.microsoft.com/office/drawing/2014/main" id="{F176D786-DBFA-2757-70A5-8F77909B88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86833" y="3843651"/>
            <a:ext cx="1150937" cy="0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Line 25">
            <a:extLst>
              <a:ext uri="{FF2B5EF4-FFF2-40B4-BE49-F238E27FC236}">
                <a16:creationId xmlns:a16="http://schemas.microsoft.com/office/drawing/2014/main" id="{CA9A6322-01E1-8CD5-1C70-94BC527590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5170" y="3411851"/>
            <a:ext cx="1152525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Line 26">
            <a:extLst>
              <a:ext uri="{FF2B5EF4-FFF2-40B4-BE49-F238E27FC236}">
                <a16:creationId xmlns:a16="http://schemas.microsoft.com/office/drawing/2014/main" id="{8E3CE241-267E-4CB3-41EB-60A8225A7A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8185" y="2543532"/>
            <a:ext cx="1389509" cy="796881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 Box 27">
            <a:extLst>
              <a:ext uri="{FF2B5EF4-FFF2-40B4-BE49-F238E27FC236}">
                <a16:creationId xmlns:a16="http://schemas.microsoft.com/office/drawing/2014/main" id="{E55F3AC1-4FE7-5C47-A7E5-032532BDB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470" y="3195951"/>
            <a:ext cx="2376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甲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=6N</a:t>
            </a:r>
          </a:p>
        </p:txBody>
      </p:sp>
      <p:sp>
        <p:nvSpPr>
          <p:cNvPr id="88" name="Text Box 28">
            <a:extLst>
              <a:ext uri="{FF2B5EF4-FFF2-40B4-BE49-F238E27FC236}">
                <a16:creationId xmlns:a16="http://schemas.microsoft.com/office/drawing/2014/main" id="{0717D852-0F57-E6CC-9C1D-8115BC849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70" y="2260914"/>
            <a:ext cx="2879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乙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=9N</a:t>
            </a:r>
          </a:p>
        </p:txBody>
      </p:sp>
      <p:sp>
        <p:nvSpPr>
          <p:cNvPr id="90" name="Oval 30">
            <a:extLst>
              <a:ext uri="{FF2B5EF4-FFF2-40B4-BE49-F238E27FC236}">
                <a16:creationId xmlns:a16="http://schemas.microsoft.com/office/drawing/2014/main" id="{4E919237-F4C5-F8C1-9465-4A1FE4DAE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2470" y="3700776"/>
            <a:ext cx="144463" cy="144463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Line 31">
            <a:extLst>
              <a:ext uri="{FF2B5EF4-FFF2-40B4-BE49-F238E27FC236}">
                <a16:creationId xmlns:a16="http://schemas.microsoft.com/office/drawing/2014/main" id="{00C0D88B-0F9A-1CB1-E921-3B2C7FB1EBF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1383" y="3772214"/>
            <a:ext cx="1150937" cy="0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 Box 32">
            <a:extLst>
              <a:ext uri="{FF2B5EF4-FFF2-40B4-BE49-F238E27FC236}">
                <a16:creationId xmlns:a16="http://schemas.microsoft.com/office/drawing/2014/main" id="{ECFAE9C1-482B-5EEC-2EA1-22D9CF3D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683" y="3700776"/>
            <a:ext cx="23764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甲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=6N</a:t>
            </a:r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9BC5FA0E-DB5F-0BE3-7015-1230D33B50E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84045" y="2835589"/>
            <a:ext cx="1439863" cy="935037"/>
          </a:xfrm>
          <a:prstGeom prst="line">
            <a:avLst/>
          </a:prstGeom>
          <a:noFill/>
          <a:ln w="57150" cmpd="sng">
            <a:solidFill>
              <a:srgbClr val="FF33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 Box 34">
            <a:extLst>
              <a:ext uri="{FF2B5EF4-FFF2-40B4-BE49-F238E27FC236}">
                <a16:creationId xmlns:a16="http://schemas.microsoft.com/office/drawing/2014/main" id="{4C3FC62B-DE7F-BFEC-777C-5F3021A86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758" y="2332351"/>
            <a:ext cx="2879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乙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=9N</a:t>
            </a:r>
          </a:p>
        </p:txBody>
      </p:sp>
    </p:spTree>
    <p:extLst>
      <p:ext uri="{BB962C8B-B14F-4D97-AF65-F5344CB8AC3E}">
        <p14:creationId xmlns:p14="http://schemas.microsoft.com/office/powerpoint/2010/main" val="1620856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7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92" grpId="0"/>
      <p:bldP spid="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24FFEF3B-FDBE-0445-4371-15484D4AF70F}"/>
              </a:ext>
            </a:extLst>
          </p:cNvPr>
          <p:cNvSpPr txBox="1">
            <a:spLocks noChangeArrowheads="1"/>
          </p:cNvSpPr>
          <p:nvPr/>
        </p:nvSpPr>
        <p:spPr>
          <a:xfrm>
            <a:off x="620522" y="1735641"/>
            <a:ext cx="8964911" cy="423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如右图所示，斜面对正方体有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8N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的支持力，请在图中作出该压力的示意图</a:t>
            </a:r>
          </a:p>
        </p:txBody>
      </p:sp>
      <p:sp>
        <p:nvSpPr>
          <p:cNvPr id="89" name="Rectangle 2">
            <a:extLst>
              <a:ext uri="{FF2B5EF4-FFF2-40B4-BE49-F238E27FC236}">
                <a16:creationId xmlns:a16="http://schemas.microsoft.com/office/drawing/2014/main" id="{A67EB1E8-7C68-D1B0-E204-2FCAC88280A9}"/>
              </a:ext>
            </a:extLst>
          </p:cNvPr>
          <p:cNvSpPr txBox="1">
            <a:spLocks noChangeArrowheads="1"/>
          </p:cNvSpPr>
          <p:nvPr/>
        </p:nvSpPr>
        <p:spPr>
          <a:xfrm>
            <a:off x="620523" y="1122283"/>
            <a:ext cx="1733794" cy="4407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探索与实践</a:t>
            </a:r>
          </a:p>
        </p:txBody>
      </p:sp>
      <p:sp>
        <p:nvSpPr>
          <p:cNvPr id="90" name="Rectangle 3">
            <a:extLst>
              <a:ext uri="{FF2B5EF4-FFF2-40B4-BE49-F238E27FC236}">
                <a16:creationId xmlns:a16="http://schemas.microsoft.com/office/drawing/2014/main" id="{780E172D-FC6B-88A5-C2A9-0FC13BCDD211}"/>
              </a:ext>
            </a:extLst>
          </p:cNvPr>
          <p:cNvSpPr txBox="1">
            <a:spLocks noChangeArrowheads="1"/>
          </p:cNvSpPr>
          <p:nvPr/>
        </p:nvSpPr>
        <p:spPr>
          <a:xfrm>
            <a:off x="607061" y="2070700"/>
            <a:ext cx="8132246" cy="3833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如右图所示，小球对墙有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10N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的压力，请在图中作出该压力的示意图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2068ACD3-C78E-6600-972D-86BEF769F2E1}"/>
              </a:ext>
            </a:extLst>
          </p:cNvPr>
          <p:cNvSpPr/>
          <p:nvPr/>
        </p:nvSpPr>
        <p:spPr>
          <a:xfrm>
            <a:off x="1407864" y="3005959"/>
            <a:ext cx="3773734" cy="2575028"/>
          </a:xfrm>
          <a:prstGeom prst="roundRect">
            <a:avLst>
              <a:gd name="adj" fmla="val 7279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: 圆角 90">
            <a:extLst>
              <a:ext uri="{FF2B5EF4-FFF2-40B4-BE49-F238E27FC236}">
                <a16:creationId xmlns:a16="http://schemas.microsoft.com/office/drawing/2014/main" id="{512187EE-F1BD-BCAC-C88C-7D38CDF4807F}"/>
              </a:ext>
            </a:extLst>
          </p:cNvPr>
          <p:cNvSpPr/>
          <p:nvPr/>
        </p:nvSpPr>
        <p:spPr>
          <a:xfrm>
            <a:off x="5642406" y="2996404"/>
            <a:ext cx="3773734" cy="2575028"/>
          </a:xfrm>
          <a:prstGeom prst="roundRect">
            <a:avLst>
              <a:gd name="adj" fmla="val 8912"/>
            </a:avLst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Group 4" descr="21世纪教育网 -- 中国最大型、最专业的中小学教育资源门户网站">
            <a:extLst>
              <a:ext uri="{FF2B5EF4-FFF2-40B4-BE49-F238E27FC236}">
                <a16:creationId xmlns:a16="http://schemas.microsoft.com/office/drawing/2014/main" id="{56E974F9-01A1-1B36-AE4E-40DDF3D4655E}"/>
              </a:ext>
            </a:extLst>
          </p:cNvPr>
          <p:cNvGrpSpPr/>
          <p:nvPr/>
        </p:nvGrpSpPr>
        <p:grpSpPr>
          <a:xfrm>
            <a:off x="2529457" y="3776749"/>
            <a:ext cx="1844675" cy="1104900"/>
            <a:chOff x="0" y="0"/>
            <a:chExt cx="1443" cy="1001"/>
          </a:xfrm>
        </p:grpSpPr>
        <p:sp>
          <p:nvSpPr>
            <p:cNvPr id="64" name="AutoShape 5">
              <a:extLst>
                <a:ext uri="{FF2B5EF4-FFF2-40B4-BE49-F238E27FC236}">
                  <a16:creationId xmlns:a16="http://schemas.microsoft.com/office/drawing/2014/main" id="{23AA5898-F9F6-DD73-1BAF-58D39FAC3A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0" y="0"/>
              <a:ext cx="1443" cy="1001"/>
            </a:xfrm>
            <a:prstGeom prst="rtTriangle">
              <a:avLst/>
            </a:prstGeom>
            <a:solidFill>
              <a:srgbClr val="FFFFFF"/>
            </a:solidFill>
            <a:ln w="9525" cmpd="sng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C55FED4A-CD1C-C852-DF42-44CC6AAA95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567714">
              <a:off x="482" y="82"/>
              <a:ext cx="429" cy="378"/>
            </a:xfrm>
            <a:prstGeom prst="rect">
              <a:avLst/>
            </a:prstGeom>
            <a:solidFill>
              <a:srgbClr val="FFFFFF"/>
            </a:solidFill>
            <a:ln w="9525" cmpd="sng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84" name="Line 25">
            <a:hlinkClick r:id="" action="ppaction://noaction"/>
            <a:extLst>
              <a:ext uri="{FF2B5EF4-FFF2-40B4-BE49-F238E27FC236}">
                <a16:creationId xmlns:a16="http://schemas.microsoft.com/office/drawing/2014/main" id="{538CC2CE-5A0D-CE15-9BEC-2AA65AB4EAF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91434" y="3452243"/>
            <a:ext cx="446085" cy="756305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5" name="Oval 26">
            <a:extLst>
              <a:ext uri="{FF2B5EF4-FFF2-40B4-BE49-F238E27FC236}">
                <a16:creationId xmlns:a16="http://schemas.microsoft.com/office/drawing/2014/main" id="{E1474647-76AD-8574-3E8F-CCC3CA833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027" y="4195139"/>
            <a:ext cx="73024" cy="71438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Text Box 27">
            <a:extLst>
              <a:ext uri="{FF2B5EF4-FFF2-40B4-BE49-F238E27FC236}">
                <a16:creationId xmlns:a16="http://schemas.microsoft.com/office/drawing/2014/main" id="{FCDE23CC-2757-374D-9C92-78D5337AF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524" y="3426539"/>
            <a:ext cx="1150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/>
              <a:t>F= 8N</a:t>
            </a:r>
          </a:p>
        </p:txBody>
      </p:sp>
      <p:grpSp>
        <p:nvGrpSpPr>
          <p:cNvPr id="66" name="Group 7" descr="21世纪教育网 -- 中国最大型、最专业的中小学教育资源门户网站。">
            <a:extLst>
              <a:ext uri="{FF2B5EF4-FFF2-40B4-BE49-F238E27FC236}">
                <a16:creationId xmlns:a16="http://schemas.microsoft.com/office/drawing/2014/main" id="{E5B3FCF8-8079-6DA4-9C0D-B1377704DCCF}"/>
              </a:ext>
            </a:extLst>
          </p:cNvPr>
          <p:cNvGrpSpPr/>
          <p:nvPr/>
        </p:nvGrpSpPr>
        <p:grpSpPr>
          <a:xfrm>
            <a:off x="7250992" y="3346388"/>
            <a:ext cx="857384" cy="1697502"/>
            <a:chOff x="0" y="0"/>
            <a:chExt cx="989" cy="1682"/>
          </a:xfrm>
        </p:grpSpPr>
        <p:grpSp>
          <p:nvGrpSpPr>
            <p:cNvPr id="67" name="Group 8">
              <a:extLst>
                <a:ext uri="{FF2B5EF4-FFF2-40B4-BE49-F238E27FC236}">
                  <a16:creationId xmlns:a16="http://schemas.microsoft.com/office/drawing/2014/main" id="{756AE86B-9DDE-6E1F-74DD-D5E04CE40987}"/>
                </a:ext>
              </a:extLst>
            </p:cNvPr>
            <p:cNvGrpSpPr/>
            <p:nvPr/>
          </p:nvGrpSpPr>
          <p:grpSpPr>
            <a:xfrm>
              <a:off x="0" y="0"/>
              <a:ext cx="989" cy="1682"/>
              <a:chOff x="0" y="0"/>
              <a:chExt cx="989" cy="1682"/>
            </a:xfrm>
          </p:grpSpPr>
          <p:grpSp>
            <p:nvGrpSpPr>
              <p:cNvPr id="69" name="Group 9">
                <a:extLst>
                  <a:ext uri="{FF2B5EF4-FFF2-40B4-BE49-F238E27FC236}">
                    <a16:creationId xmlns:a16="http://schemas.microsoft.com/office/drawing/2014/main" id="{8BC2FDE1-CEF0-7597-D5EF-72B0BF6E718E}"/>
                  </a:ext>
                </a:extLst>
              </p:cNvPr>
              <p:cNvGrpSpPr/>
              <p:nvPr/>
            </p:nvGrpSpPr>
            <p:grpSpPr>
              <a:xfrm rot="16200000" flipV="1">
                <a:off x="-776" y="776"/>
                <a:ext cx="1682" cy="130"/>
                <a:chOff x="0" y="0"/>
                <a:chExt cx="1338" cy="130"/>
              </a:xfrm>
            </p:grpSpPr>
            <p:sp>
              <p:nvSpPr>
                <p:cNvPr id="71" name="Line 10">
                  <a:extLst>
                    <a:ext uri="{FF2B5EF4-FFF2-40B4-BE49-F238E27FC236}">
                      <a16:creationId xmlns:a16="http://schemas.microsoft.com/office/drawing/2014/main" id="{44B1CFBA-5484-35E8-CC71-E32D37A59B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0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" name="Line 11">
                  <a:extLst>
                    <a:ext uri="{FF2B5EF4-FFF2-40B4-BE49-F238E27FC236}">
                      <a16:creationId xmlns:a16="http://schemas.microsoft.com/office/drawing/2014/main" id="{60CD8F60-4E63-7052-0859-D2785191DE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20" y="8"/>
                  <a:ext cx="121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" name="Line 12">
                  <a:extLst>
                    <a:ext uri="{FF2B5EF4-FFF2-40B4-BE49-F238E27FC236}">
                      <a16:creationId xmlns:a16="http://schemas.microsoft.com/office/drawing/2014/main" id="{A50A241A-DC9A-1571-92A3-8A5AE6005A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1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" name="Line 13">
                  <a:extLst>
                    <a:ext uri="{FF2B5EF4-FFF2-40B4-BE49-F238E27FC236}">
                      <a16:creationId xmlns:a16="http://schemas.microsoft.com/office/drawing/2014/main" id="{0D7AA652-B85C-FA07-BBD1-AFD5DF4A01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61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" name="Line 14">
                  <a:extLst>
                    <a:ext uri="{FF2B5EF4-FFF2-40B4-BE49-F238E27FC236}">
                      <a16:creationId xmlns:a16="http://schemas.microsoft.com/office/drawing/2014/main" id="{8B3FC92B-9E42-DBED-888D-AB34D57562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1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" name="Line 15">
                  <a:extLst>
                    <a:ext uri="{FF2B5EF4-FFF2-40B4-BE49-F238E27FC236}">
                      <a16:creationId xmlns:a16="http://schemas.microsoft.com/office/drawing/2014/main" id="{C83BE5A0-B732-7E21-93C9-B24950113A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01" y="8"/>
                  <a:ext cx="121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" name="Line 16">
                  <a:extLst>
                    <a:ext uri="{FF2B5EF4-FFF2-40B4-BE49-F238E27FC236}">
                      <a16:creationId xmlns:a16="http://schemas.microsoft.com/office/drawing/2014/main" id="{3489FDD5-A133-18BD-CE96-8A0F610AF5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22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" name="Line 17">
                  <a:extLst>
                    <a:ext uri="{FF2B5EF4-FFF2-40B4-BE49-F238E27FC236}">
                      <a16:creationId xmlns:a16="http://schemas.microsoft.com/office/drawing/2014/main" id="{9B59BED5-4FB4-B957-7C29-F51C796DFB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42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" name="Line 18">
                  <a:extLst>
                    <a:ext uri="{FF2B5EF4-FFF2-40B4-BE49-F238E27FC236}">
                      <a16:creationId xmlns:a16="http://schemas.microsoft.com/office/drawing/2014/main" id="{AEEBBE22-E44F-BDB8-61EA-3E6269292F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62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" name="Line 19">
                  <a:extLst>
                    <a:ext uri="{FF2B5EF4-FFF2-40B4-BE49-F238E27FC236}">
                      <a16:creationId xmlns:a16="http://schemas.microsoft.com/office/drawing/2014/main" id="{2AA41E50-851C-8DA5-FD55-8D654F6199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82" y="8"/>
                  <a:ext cx="121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" name="Line 20">
                  <a:extLst>
                    <a:ext uri="{FF2B5EF4-FFF2-40B4-BE49-F238E27FC236}">
                      <a16:creationId xmlns:a16="http://schemas.microsoft.com/office/drawing/2014/main" id="{478FD592-E02A-F248-2D68-6C56BB3370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203" y="8"/>
                  <a:ext cx="120" cy="122"/>
                </a:xfrm>
                <a:prstGeom prst="line">
                  <a:avLst/>
                </a:prstGeom>
                <a:noFill/>
                <a:ln w="9525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" name="Line 21">
                  <a:extLst>
                    <a:ext uri="{FF2B5EF4-FFF2-40B4-BE49-F238E27FC236}">
                      <a16:creationId xmlns:a16="http://schemas.microsoft.com/office/drawing/2014/main" id="{24C92AC5-AA4E-30DE-DC10-6DAC88A3BC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" y="0"/>
                  <a:ext cx="1315" cy="0"/>
                </a:xfrm>
                <a:prstGeom prst="line">
                  <a:avLst/>
                </a:prstGeom>
                <a:noFill/>
                <a:ln w="19050" cmpd="sng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0" name="Oval 22">
                <a:extLst>
                  <a:ext uri="{FF2B5EF4-FFF2-40B4-BE49-F238E27FC236}">
                    <a16:creationId xmlns:a16="http://schemas.microsoft.com/office/drawing/2014/main" id="{B3DD6CC9-DDF7-BC4A-D8CE-F19D1B998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" y="836"/>
                <a:ext cx="854" cy="688"/>
              </a:xfrm>
              <a:prstGeom prst="ellipse">
                <a:avLst/>
              </a:prstGeom>
              <a:solidFill>
                <a:srgbClr val="FFFFFF"/>
              </a:solidFill>
              <a:ln w="9525" cmpd="sng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8" name="Line 23">
              <a:extLst>
                <a:ext uri="{FF2B5EF4-FFF2-40B4-BE49-F238E27FC236}">
                  <a16:creationId xmlns:a16="http://schemas.microsoft.com/office/drawing/2014/main" id="{F224BC47-1934-D023-8B92-63DA70B4CD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" y="3"/>
              <a:ext cx="414" cy="846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3" name="Line 24">
            <a:extLst>
              <a:ext uri="{FF2B5EF4-FFF2-40B4-BE49-F238E27FC236}">
                <a16:creationId xmlns:a16="http://schemas.microsoft.com/office/drawing/2014/main" id="{E6F54EC7-5D4C-FBFF-5CDB-351CA78D96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78224" y="4563164"/>
            <a:ext cx="1008063" cy="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7" name="Oval 28">
            <a:extLst>
              <a:ext uri="{FF2B5EF4-FFF2-40B4-BE49-F238E27FC236}">
                <a16:creationId xmlns:a16="http://schemas.microsoft.com/office/drawing/2014/main" id="{95579184-B7C8-AF0A-C9E1-DA521B662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8260" y="4534440"/>
            <a:ext cx="48290" cy="49592"/>
          </a:xfrm>
          <a:prstGeom prst="ellipse">
            <a:avLst/>
          </a:prstGeom>
          <a:solidFill>
            <a:srgbClr val="FF0000"/>
          </a:solidFill>
          <a:ln w="9525" cmpd="sng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" name="Text Box 29">
            <a:extLst>
              <a:ext uri="{FF2B5EF4-FFF2-40B4-BE49-F238E27FC236}">
                <a16:creationId xmlns:a16="http://schemas.microsoft.com/office/drawing/2014/main" id="{2DFF5C10-D0D7-0E7B-6870-6C1B6FE6B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8467" y="4138551"/>
            <a:ext cx="105338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/>
              <a:t>F=10N</a:t>
            </a:r>
          </a:p>
        </p:txBody>
      </p:sp>
    </p:spTree>
    <p:extLst>
      <p:ext uri="{BB962C8B-B14F-4D97-AF65-F5344CB8AC3E}">
        <p14:creationId xmlns:p14="http://schemas.microsoft.com/office/powerpoint/2010/main" val="342606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-10106"/>
            <a:ext cx="12213214" cy="686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0023343" y="210443"/>
            <a:ext cx="21792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how to describe 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802106" y="261287"/>
            <a:ext cx="1284206" cy="876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AA91652-BE87-8FCD-0553-ED75CB972291}"/>
              </a:ext>
            </a:extLst>
          </p:cNvPr>
          <p:cNvSpPr/>
          <p:nvPr/>
        </p:nvSpPr>
        <p:spPr>
          <a:xfrm>
            <a:off x="300038" y="637309"/>
            <a:ext cx="11591924" cy="5628911"/>
          </a:xfrm>
          <a:prstGeom prst="roundRect">
            <a:avLst>
              <a:gd name="adj" fmla="val 3376"/>
            </a:avLst>
          </a:prstGeom>
          <a:solidFill>
            <a:schemeClr val="tx2">
              <a:lumMod val="40000"/>
              <a:lumOff val="6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2">
            <a:extLst>
              <a:ext uri="{FF2B5EF4-FFF2-40B4-BE49-F238E27FC236}">
                <a16:creationId xmlns:a16="http://schemas.microsoft.com/office/drawing/2014/main" id="{6F4D4A3B-9B50-A59B-1EBB-FB57C7BCCFA4}"/>
              </a:ext>
            </a:extLst>
          </p:cNvPr>
          <p:cNvSpPr txBox="1">
            <a:spLocks noChangeArrowheads="1"/>
          </p:cNvSpPr>
          <p:nvPr/>
        </p:nvSpPr>
        <p:spPr>
          <a:xfrm>
            <a:off x="603003" y="1030400"/>
            <a:ext cx="2571122" cy="4965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小结：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752B2AC-2D4A-F290-97E1-5D99495B9B18}"/>
              </a:ext>
            </a:extLst>
          </p:cNvPr>
          <p:cNvGrpSpPr/>
          <p:nvPr/>
        </p:nvGrpSpPr>
        <p:grpSpPr>
          <a:xfrm>
            <a:off x="1382848" y="1793068"/>
            <a:ext cx="7162062" cy="4034531"/>
            <a:chOff x="1382848" y="1793069"/>
            <a:chExt cx="6201626" cy="3111062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4D80152-17AA-75A2-E48D-CC46C00BCBB8}"/>
                </a:ext>
              </a:extLst>
            </p:cNvPr>
            <p:cNvGrpSpPr/>
            <p:nvPr/>
          </p:nvGrpSpPr>
          <p:grpSpPr>
            <a:xfrm>
              <a:off x="1382848" y="1793069"/>
              <a:ext cx="6201626" cy="3111062"/>
              <a:chOff x="1491947" y="1431357"/>
              <a:chExt cx="6201626" cy="3111062"/>
            </a:xfrm>
          </p:grpSpPr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id="{9B816041-BC60-F6E3-B90A-EBE63923DC70}"/>
                  </a:ext>
                </a:extLst>
              </p:cNvPr>
              <p:cNvSpPr/>
              <p:nvPr/>
            </p:nvSpPr>
            <p:spPr>
              <a:xfrm>
                <a:off x="1491947" y="1431357"/>
                <a:ext cx="6201626" cy="3111062"/>
              </a:xfrm>
              <a:prstGeom prst="roundRect">
                <a:avLst>
                  <a:gd name="adj" fmla="val 5181"/>
                </a:avLst>
              </a:prstGeom>
              <a:solidFill>
                <a:srgbClr val="A7B3BF"/>
              </a:solidFill>
              <a:ln>
                <a:noFill/>
              </a:ln>
              <a:effectLst>
                <a:outerShdw blurRad="190500" dist="190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>
                <a:extLst>
                  <a:ext uri="{FF2B5EF4-FFF2-40B4-BE49-F238E27FC236}">
                    <a16:creationId xmlns:a16="http://schemas.microsoft.com/office/drawing/2014/main" id="{673A3BB3-1921-A867-6D53-40D800FFBE1B}"/>
                  </a:ext>
                </a:extLst>
              </p:cNvPr>
              <p:cNvSpPr/>
              <p:nvPr/>
            </p:nvSpPr>
            <p:spPr>
              <a:xfrm>
                <a:off x="1491947" y="1431357"/>
                <a:ext cx="6201626" cy="3111062"/>
              </a:xfrm>
              <a:prstGeom prst="roundRect">
                <a:avLst>
                  <a:gd name="adj" fmla="val 5181"/>
                </a:avLst>
              </a:prstGeom>
              <a:solidFill>
                <a:srgbClr val="A7B3BF"/>
              </a:solidFill>
              <a:ln>
                <a:noFill/>
              </a:ln>
              <a:effectLst>
                <a:outerShdw blurRad="190500" dist="190500" dir="13500000" algn="br" rotWithShape="0">
                  <a:schemeClr val="bg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5E2C1ACD-C188-9D4A-99F4-E11E33D714FF}"/>
                </a:ext>
              </a:extLst>
            </p:cNvPr>
            <p:cNvSpPr/>
            <p:nvPr/>
          </p:nvSpPr>
          <p:spPr>
            <a:xfrm>
              <a:off x="1756661" y="2001343"/>
              <a:ext cx="5454000" cy="2658392"/>
            </a:xfrm>
            <a:prstGeom prst="roundRect">
              <a:avLst>
                <a:gd name="adj" fmla="val 5181"/>
              </a:avLst>
            </a:prstGeom>
            <a:gradFill>
              <a:gsLst>
                <a:gs pos="100000">
                  <a:schemeClr val="bg1"/>
                </a:gs>
                <a:gs pos="0">
                  <a:srgbClr val="A7B3BF"/>
                </a:gs>
                <a:gs pos="48000">
                  <a:srgbClr val="A7B3BF">
                    <a:alpha val="90000"/>
                  </a:srgbClr>
                </a:gs>
              </a:gsLst>
              <a:lin ang="2700000" scaled="0"/>
            </a:gradFill>
            <a:ln>
              <a:noFill/>
            </a:ln>
            <a:effectLst>
              <a:innerShdw blurRad="279400" dist="88900" dir="13500000">
                <a:prstClr val="black">
                  <a:alpha val="5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Rectangle 3">
            <a:extLst>
              <a:ext uri="{FF2B5EF4-FFF2-40B4-BE49-F238E27FC236}">
                <a16:creationId xmlns:a16="http://schemas.microsoft.com/office/drawing/2014/main" id="{4E8557C9-E0BA-7FAE-2EC1-C46AB37A646B}"/>
              </a:ext>
            </a:extLst>
          </p:cNvPr>
          <p:cNvSpPr txBox="1">
            <a:spLocks noChangeArrowheads="1"/>
          </p:cNvSpPr>
          <p:nvPr/>
        </p:nvSpPr>
        <p:spPr>
          <a:xfrm>
            <a:off x="2039660" y="3137724"/>
            <a:ext cx="5848438" cy="4882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力的单位：牛顿，简称牛，用符号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</a:p>
        </p:txBody>
      </p:sp>
      <p:sp>
        <p:nvSpPr>
          <p:cNvPr id="70" name="Rectangle 3">
            <a:extLst>
              <a:ext uri="{FF2B5EF4-FFF2-40B4-BE49-F238E27FC236}">
                <a16:creationId xmlns:a16="http://schemas.microsoft.com/office/drawing/2014/main" id="{0E3C8302-7325-257E-D665-FE2CBDDBDE20}"/>
              </a:ext>
            </a:extLst>
          </p:cNvPr>
          <p:cNvSpPr txBox="1">
            <a:spLocks noChangeArrowheads="1"/>
          </p:cNvSpPr>
          <p:nvPr/>
        </p:nvSpPr>
        <p:spPr>
          <a:xfrm>
            <a:off x="2039660" y="2409535"/>
            <a:ext cx="5848438" cy="4965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力的三要素：力的大小、方向和作用点</a:t>
            </a:r>
          </a:p>
        </p:txBody>
      </p:sp>
      <p:sp>
        <p:nvSpPr>
          <p:cNvPr id="71" name="Rectangle 3">
            <a:extLst>
              <a:ext uri="{FF2B5EF4-FFF2-40B4-BE49-F238E27FC236}">
                <a16:creationId xmlns:a16="http://schemas.microsoft.com/office/drawing/2014/main" id="{D63C5237-2BD0-BB25-F9FE-5CB8D092C5D3}"/>
              </a:ext>
            </a:extLst>
          </p:cNvPr>
          <p:cNvSpPr txBox="1">
            <a:spLocks noChangeArrowheads="1"/>
          </p:cNvSpPr>
          <p:nvPr/>
        </p:nvSpPr>
        <p:spPr>
          <a:xfrm>
            <a:off x="2039660" y="3857631"/>
            <a:ext cx="5848438" cy="9680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力的示意图：在受力物体上画一条带箭头</a:t>
            </a:r>
          </a:p>
          <a:p>
            <a:pPr marL="0" indent="0"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的线段，表示物体在这个方向上所受的力。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4" name="3D 模型 63" descr="Aerobatic airplane">
                <a:extLst>
                  <a:ext uri="{FF2B5EF4-FFF2-40B4-BE49-F238E27FC236}">
                    <a16:creationId xmlns:a16="http://schemas.microsoft.com/office/drawing/2014/main" id="{E8763A34-E10A-34DE-3CB7-6163518EAC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574593"/>
                  </p:ext>
                </p:extLst>
              </p:nvPr>
            </p:nvGraphicFramePr>
            <p:xfrm>
              <a:off x="7732767" y="2456608"/>
              <a:ext cx="4854834" cy="484871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854834" cy="4848714"/>
                    </a:xfrm>
                    <a:prstGeom prst="rect">
                      <a:avLst/>
                    </a:prstGeom>
                  </am3d:spPr>
                  <am3d:camera>
                    <am3d:pos x="0" y="0" z="5998245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78456" d="1000000"/>
                    <am3d:preTrans dx="1061841" dy="-16557961" dz="-1389024"/>
                    <am3d:scale>
                      <am3d:sx n="1000000" d="1000000"/>
                      <am3d:sy n="1000000" d="1000000"/>
                      <am3d:sz n="1000000" d="1000000"/>
                    </am3d:scale>
                    <am3d:rot ax="6653539" ay="-3134189" az="-6946379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6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35467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4" name="3D 模型 63" descr="Aerobatic airplane">
                <a:extLst>
                  <a:ext uri="{FF2B5EF4-FFF2-40B4-BE49-F238E27FC236}">
                    <a16:creationId xmlns:a16="http://schemas.microsoft.com/office/drawing/2014/main" id="{E8763A34-E10A-34DE-3CB7-6163518EAC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32767" y="2456608"/>
                <a:ext cx="4854834" cy="4848714"/>
              </a:xfrm>
              <a:prstGeom prst="rect">
                <a:avLst/>
              </a:prstGeom>
            </p:spPr>
          </p:pic>
        </mc:Fallback>
      </mc:AlternateContent>
      <p:pic>
        <p:nvPicPr>
          <p:cNvPr id="1027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10541000" y="11607800"/>
            <a:ext cx="317500" cy="2286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132414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663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06 -4.07407E-06 L -0.14153 -0.00787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0" grpId="0"/>
      <p:bldP spid="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60000"/>
            <a:lumOff val="40000"/>
            <a:alpha val="83000"/>
          </a:schemeClr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2000</Words>
  <Application>Microsoft Office PowerPoint</Application>
  <PresentationFormat>宽屏</PresentationFormat>
  <Paragraphs>259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华文行楷</vt:lpstr>
      <vt:lpstr>微软雅黑</vt:lpstr>
      <vt:lpstr>Arial</vt:lpstr>
      <vt:lpstr>Times New Roman</vt:lpstr>
      <vt:lpstr>Wingdings</vt:lpstr>
      <vt:lpstr>Office 主题​​</vt:lpstr>
      <vt:lpstr>Photo Editor 照片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2022-08-09T08:40:16Z</cp:lastPrinted>
  <dcterms:created xsi:type="dcterms:W3CDTF">2022-08-09T08:40:16Z</dcterms:created>
  <dcterms:modified xsi:type="dcterms:W3CDTF">2024-08-13T08:29:31Z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