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1" r:id="rId24"/>
    <p:sldId id="282" r:id="rId25"/>
    <p:sldId id="283" r:id="rId26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98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49" y="658"/>
      </p:cViewPr>
      <p:guideLst>
        <p:guide orient="horz" pos="2115"/>
        <p:guide pos="3840"/>
        <p:guide orient="horz" pos="9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A2D013-02B1-3A69-FC66-2BF287F84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67E6A14-D57A-73E3-6D44-A9F00E8DB2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74D213-06C1-AC99-B8D3-E803CACBD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3285E0-5EB3-0155-C233-A0389C352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C42773-2D0D-081C-CF5D-004DCBB3D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3891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0F615B-3028-FD79-73C3-91D93E0F1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63F9CF-A947-6F74-0CC2-D6DB7D13B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CF6650-C892-1F73-6629-996082D1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9BDF4E-4D21-FF89-F6E0-38C61BB8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9A7F10-F24A-FF37-D8B8-4EEA8CC4B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86091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6AE6C6-CF46-B7A0-5748-8BA532F30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75FE929-061D-EF53-97B6-822D45625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E48D16-B381-1FA1-416B-A5FF5B4F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C79568-C6D6-169F-61B6-AF7D7F9E9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2CCEBF-3308-76F1-D789-342CA55E5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55589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0CC460-7483-BB61-3726-3C302DEB0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F0991E-B943-1CC7-2C94-CB2B3B2C2D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2EA889-4EA6-0522-ADCA-60F5770133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779B20-D59D-1503-C802-477BEE227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1CAC491-AB57-103A-C075-AAE0FB56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44361B0-599E-6D22-DB20-8C154E02A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3773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458803-86F9-D018-89E9-54508BD6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410A34-67A6-61B8-ECA4-91E0D85F4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FB132F8-6825-EC4E-D1B8-1836641B1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61DAEF2-D18C-B7D8-CA1F-63A308E8CC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5F8BD4E-DFE1-CE19-4E32-59D99EB00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65272DC-045B-08C4-B1C6-3A0D2BF7D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8C1B913-0054-4E71-7FB6-3EED0D3FF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2A9415D-C3FE-222D-A6DC-B930F65AD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27804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1A1796-1BBE-19D5-9D65-1C27CCF16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12F9378-348F-282E-EBF7-6C8080401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A5C0E4E-27E3-187E-3FF2-7ABBCC4B8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F256B0F-E362-6B06-63F4-149FD9F5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61136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192D81F-9796-9685-9964-C58048500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52F9D92-668C-8E03-55F6-C56A9FC99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5476BB-8F43-2B9C-DE75-32351577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4668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B5DBE-8E7B-9237-9340-B3EE616AC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DFAC0C-3075-09C4-805F-433E4D3DE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5AFF64E-A213-455B-0B8A-BE224BFFC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E81B34-FB83-299A-FF63-1D60BB300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1611FF-FE5D-E2D2-5B14-8DB24D061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D98311-0CCF-8D43-16C4-FBE3CF4E0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45594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3E65D2-37D8-30F8-EEFF-C44FCC79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5317DD9-4968-3212-2502-EEA2953D90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B82636A-FB33-A3DC-3B6A-31EDCFAD8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D1FFFA-D87D-B07A-9484-2691888C1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0F6162-0491-3F46-12B9-C3B4D83A7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9ED5ED9-36FB-4B67-2DB7-56DD714D4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207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43846E-70C6-20D1-6808-1D2FB7D23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4C93335-D6CB-4488-CEB1-D255CBA8A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C08064-B643-D510-2C60-7A9DDF18B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2FFAAC-87FC-7582-0DFE-CC055043A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45B6DA-79D5-FD70-5778-2CA684555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23917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41456FD-FCD6-AFF3-12A8-97AD92FDF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143184A-2919-2FCD-366A-0B56C42EE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D3702D-0199-707C-6A78-B4AA95572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1A5F19-A8D4-0796-6A49-3A4614FED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17FC5B-D127-E1B0-B410-ACAF355F5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5448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803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file:///D:\qq&#25991;&#20214;\712321467\Image\C2C\Image2\%7b75232B38-A165-1FB7-499C-2E1C792CACB5%7d.png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42BF749-CBB6-35C9-F99E-DBC00C885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E647F8-C752-9695-052E-D5D5E7335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924434-CF31-4AB8-8B49-89E2F3E8C7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1990A-B7A8-46D9-830C-8EB482701637}" type="datetimeFigureOut">
              <a:rPr lang="zh-CN" altLang="en-US" smtClean="0"/>
              <a:t>2024/8/13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74B212-602F-1122-216C-18BB60E5B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754AE7-3226-33A0-2AD9-57E43684C4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A594E-A580-4815-94D3-4E992A56B4D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/>
        </p:nvPicPr>
        <p:blipFill>
          <a:blip r:embed="rId14" r:link="rId1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62900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microsoft.com/office/2017/06/relationships/model3d" Target="../media/model3d1.glb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12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11" Type="http://schemas.openxmlformats.org/officeDocument/2006/relationships/image" Target="../media/image16.pn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7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microsoft.com/office/2017/06/relationships/model3d" Target="../media/model3d1.glb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png"/><Relationship Id="rId7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10" Type="http://schemas.openxmlformats.org/officeDocument/2006/relationships/image" Target="../media/image23.jpeg"/><Relationship Id="rId4" Type="http://schemas.openxmlformats.org/officeDocument/2006/relationships/image" Target="../media/image16.png"/><Relationship Id="rId9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microsoft.com/office/2017/06/relationships/model3d" Target="../media/model3d1.glb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microsoft.com/office/2017/06/relationships/model3d" Target="../media/model3d1.glb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microsoft.com/office/2017/06/relationships/model3d" Target="../media/model3d1.glb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microsoft.com/office/2017/06/relationships/model3d" Target="../media/model3d1.glb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image" Target="../media/image3.png"/><Relationship Id="rId7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microsoft.com/office/2007/relationships/hdphoto" Target="../media/hdphoto1.wdp"/><Relationship Id="rId4" Type="http://schemas.openxmlformats.org/officeDocument/2006/relationships/image" Target="../media/image16.png"/><Relationship Id="rId9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.png"/><Relationship Id="rId7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16.png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e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microsoft.com/office/2017/06/relationships/model3d" Target="../media/model3d1.glb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microsoft.com/office/2017/06/relationships/model3d" Target="../media/model3d1.glb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microsoft.com/office/2017/06/relationships/model3d" Target="../media/model3d1.glb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microsoft.com/office/2017/06/relationships/model3d" Target="../media/model3d1.glb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170785" cy="6029385"/>
          </a:xfrm>
          <a:prstGeom prst="rect">
            <a:avLst/>
          </a:prstGeom>
          <a:solidFill>
            <a:schemeClr val="accent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13613" y="319451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/>
        </p:nvSpPr>
        <p:spPr>
          <a:xfrm>
            <a:off x="1864612" y="1850709"/>
            <a:ext cx="8054920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5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5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5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 力及其描述</a:t>
            </a:r>
          </a:p>
          <a:p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3842467" y="3462209"/>
            <a:ext cx="40460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>
            <a:cxnSpLocks/>
          </p:cNvCxnSpPr>
          <p:nvPr/>
        </p:nvCxnSpPr>
        <p:spPr>
          <a:xfrm flipV="1">
            <a:off x="1751548" y="2960879"/>
            <a:ext cx="8281049" cy="55569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42996FC6-82E1-9EA2-0E3D-A8FE72FCF697}"/>
              </a:ext>
            </a:extLst>
          </p:cNvPr>
          <p:cNvSpPr txBox="1"/>
          <p:nvPr/>
        </p:nvSpPr>
        <p:spPr>
          <a:xfrm>
            <a:off x="373177" y="6081062"/>
            <a:ext cx="21761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授课人：周焯勇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20EB2AC-5A59-EC7F-2C29-035CCEFC7952}"/>
              </a:ext>
            </a:extLst>
          </p:cNvPr>
          <p:cNvSpPr txBox="1"/>
          <p:nvPr/>
        </p:nvSpPr>
        <p:spPr>
          <a:xfrm>
            <a:off x="9351487" y="6092825"/>
            <a:ext cx="2528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贵阳市第一实验中学</a:t>
            </a:r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4782551" y="3986230"/>
            <a:ext cx="27366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</a:rPr>
              <a:t>（第</a:t>
            </a:r>
            <a:r>
              <a:rPr lang="en-US" altLang="zh-CN" sz="3600" dirty="0">
                <a:solidFill>
                  <a:schemeClr val="bg1"/>
                </a:solidFill>
              </a:rPr>
              <a:t>1</a:t>
            </a:r>
            <a:r>
              <a:rPr lang="zh-CN" altLang="en-US" sz="3600" dirty="0">
                <a:solidFill>
                  <a:schemeClr val="bg1"/>
                </a:solidFill>
              </a:rPr>
              <a:t>课时）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2" name="3D 模型 61" descr="Rotating Jet Engine">
                <a:extLst>
                  <a:ext uri="{FF2B5EF4-FFF2-40B4-BE49-F238E27FC236}">
                    <a16:creationId xmlns:a16="http://schemas.microsoft.com/office/drawing/2014/main" id="{9840CA6B-58E3-A761-11FD-1D44CF197D9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74778480"/>
                  </p:ext>
                </p:extLst>
              </p:nvPr>
            </p:nvGraphicFramePr>
            <p:xfrm>
              <a:off x="7499807" y="1862928"/>
              <a:ext cx="5065580" cy="5238589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065580" cy="5238589"/>
                    </a:xfrm>
                    <a:prstGeom prst="rect">
                      <a:avLst/>
                    </a:prstGeom>
                  </am3d:spPr>
                  <am3d:camera>
                    <am3d:pos x="0" y="0" z="588956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607" d="1000000"/>
                    <am3d:preTrans dx="2071492" dy="-10282694" dz="129585"/>
                    <am3d:scale>
                      <am3d:sx n="1000000" d="1000000"/>
                      <am3d:sy n="1000000" d="1000000"/>
                      <am3d:sz n="1000000" d="1000000"/>
                    </am3d:scale>
                    <am3d:rot ax="4262997" ay="1706688" az="-7547165"/>
                    <am3d:postTrans dx="0" dy="0" dz="0"/>
                  </am3d:trans>
                  <am3d:raster rName="Office3DRenderer" rVer="16.0.8326">
                    <am3d:blip r:embed="rId5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4186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2" name="3D 模型 61" descr="Rotating Jet Engine">
                <a:extLst>
                  <a:ext uri="{FF2B5EF4-FFF2-40B4-BE49-F238E27FC236}">
                    <a16:creationId xmlns:a16="http://schemas.microsoft.com/office/drawing/2014/main" id="{9840CA6B-58E3-A761-11FD-1D44CF197D9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99807" y="1862928"/>
                <a:ext cx="5065580" cy="523858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8496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633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112450" y="745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3">
            <a:hlinkClick r:id="" action="ppaction://noaction"/>
            <a:extLst>
              <a:ext uri="{FF2B5EF4-FFF2-40B4-BE49-F238E27FC236}">
                <a16:creationId xmlns:a16="http://schemas.microsoft.com/office/drawing/2014/main" id="{BD71AA8F-432D-1622-68B8-D6C8BE7E3C0D}"/>
              </a:ext>
            </a:extLst>
          </p:cNvPr>
          <p:cNvSpPr txBox="1"/>
          <p:nvPr/>
        </p:nvSpPr>
        <p:spPr>
          <a:xfrm>
            <a:off x="338798" y="745800"/>
            <a:ext cx="8160385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人类对力的认识，最初是从肌肉紧张的感觉中得出来的。</a:t>
            </a:r>
          </a:p>
        </p:txBody>
      </p:sp>
      <p:pic>
        <p:nvPicPr>
          <p:cNvPr id="63" name="Picture 5" descr="027ba">
            <a:extLst>
              <a:ext uri="{FF2B5EF4-FFF2-40B4-BE49-F238E27FC236}">
                <a16:creationId xmlns:a16="http://schemas.microsoft.com/office/drawing/2014/main" id="{CDDABD27-6102-B076-04D1-EBEC9420F8E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36000"/>
          </a:blip>
          <a:stretch>
            <a:fillRect/>
          </a:stretch>
        </p:blipFill>
        <p:spPr>
          <a:xfrm>
            <a:off x="4349103" y="2045341"/>
            <a:ext cx="3857625" cy="2513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4" name="Text Box 6">
            <a:extLst>
              <a:ext uri="{FF2B5EF4-FFF2-40B4-BE49-F238E27FC236}">
                <a16:creationId xmlns:a16="http://schemas.microsoft.com/office/drawing/2014/main" id="{D5509A52-0872-B4DD-889B-8A5903D7989E}"/>
              </a:ext>
            </a:extLst>
          </p:cNvPr>
          <p:cNvSpPr txBox="1"/>
          <p:nvPr/>
        </p:nvSpPr>
        <p:spPr>
          <a:xfrm>
            <a:off x="410339" y="5331767"/>
            <a:ext cx="7072313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那什么是物理中的力呢？</a:t>
            </a:r>
          </a:p>
        </p:txBody>
      </p:sp>
      <p:pic>
        <p:nvPicPr>
          <p:cNvPr id="65" name="Picture 7" descr="http://szb.sgrb.com/res/1/1/2012-04/27/A11/res05_attpic_big.jpg">
            <a:extLst>
              <a:ext uri="{FF2B5EF4-FFF2-40B4-BE49-F238E27FC236}">
                <a16:creationId xmlns:a16="http://schemas.microsoft.com/office/drawing/2014/main" id="{B2785658-2F92-2634-63D9-B969A8E063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726" b="6847"/>
          <a:stretch>
            <a:fillRect/>
          </a:stretch>
        </p:blipFill>
        <p:spPr>
          <a:xfrm>
            <a:off x="314634" y="2056887"/>
            <a:ext cx="3714750" cy="2501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9E6E4667-B9E0-030B-36C3-05C96ECC8A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68353" y="3599215"/>
            <a:ext cx="304800" cy="33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A58812B-FA51-B018-AE31-9265E9FCC8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0430" y="2052092"/>
            <a:ext cx="3182620" cy="25061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41453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3">
            <a:hlinkClick r:id="" action="ppaction://noaction"/>
            <a:extLst>
              <a:ext uri="{FF2B5EF4-FFF2-40B4-BE49-F238E27FC236}">
                <a16:creationId xmlns:a16="http://schemas.microsoft.com/office/drawing/2014/main" id="{BD71AA8F-432D-1622-68B8-D6C8BE7E3C0D}"/>
              </a:ext>
            </a:extLst>
          </p:cNvPr>
          <p:cNvSpPr txBox="1"/>
          <p:nvPr/>
        </p:nvSpPr>
        <p:spPr>
          <a:xfrm>
            <a:off x="-12219312" y="-3571002"/>
            <a:ext cx="8160385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人类对力的认识，最初是从肌肉紧张的感觉中得出来的。</a:t>
            </a:r>
          </a:p>
        </p:txBody>
      </p:sp>
      <p:pic>
        <p:nvPicPr>
          <p:cNvPr id="63" name="Picture 5" descr="027ba">
            <a:extLst>
              <a:ext uri="{FF2B5EF4-FFF2-40B4-BE49-F238E27FC236}">
                <a16:creationId xmlns:a16="http://schemas.microsoft.com/office/drawing/2014/main" id="{CDDABD27-6102-B076-04D1-EBEC9420F8E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36000"/>
          </a:blip>
          <a:stretch>
            <a:fillRect/>
          </a:stretch>
        </p:blipFill>
        <p:spPr>
          <a:xfrm>
            <a:off x="-8209007" y="-2271461"/>
            <a:ext cx="3857625" cy="2513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4" name="Text Box 6">
            <a:extLst>
              <a:ext uri="{FF2B5EF4-FFF2-40B4-BE49-F238E27FC236}">
                <a16:creationId xmlns:a16="http://schemas.microsoft.com/office/drawing/2014/main" id="{D5509A52-0872-B4DD-889B-8A5903D7989E}"/>
              </a:ext>
            </a:extLst>
          </p:cNvPr>
          <p:cNvSpPr txBox="1"/>
          <p:nvPr/>
        </p:nvSpPr>
        <p:spPr>
          <a:xfrm>
            <a:off x="-12147771" y="1014965"/>
            <a:ext cx="7072313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那什么是物理中的力呢？</a:t>
            </a:r>
          </a:p>
        </p:txBody>
      </p:sp>
      <p:pic>
        <p:nvPicPr>
          <p:cNvPr id="65" name="Picture 7" descr="http://szb.sgrb.com/res/1/1/2012-04/27/A11/res05_attpic_big.jpg">
            <a:extLst>
              <a:ext uri="{FF2B5EF4-FFF2-40B4-BE49-F238E27FC236}">
                <a16:creationId xmlns:a16="http://schemas.microsoft.com/office/drawing/2014/main" id="{B2785658-2F92-2634-63D9-B969A8E063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726" b="6847"/>
          <a:stretch>
            <a:fillRect/>
          </a:stretch>
        </p:blipFill>
        <p:spPr>
          <a:xfrm>
            <a:off x="-12171560" y="-2271461"/>
            <a:ext cx="3714750" cy="2501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AutoShape 4">
            <a:extLst>
              <a:ext uri="{FF2B5EF4-FFF2-40B4-BE49-F238E27FC236}">
                <a16:creationId xmlns:a16="http://schemas.microsoft.com/office/drawing/2014/main" id="{9E6E4667-B9E0-030B-36C3-05C96ECC8A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6589757" y="-717587"/>
            <a:ext cx="304800" cy="33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A58812B-FA51-B018-AE31-9265E9FCC8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143911" y="-3553380"/>
            <a:ext cx="3182620" cy="25061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910F943-7F2A-B254-ADE6-F404BD99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5"/>
          <a:stretch>
            <a:fillRect/>
          </a:stretch>
        </p:blipFill>
        <p:spPr bwMode="auto">
          <a:xfrm>
            <a:off x="619661" y="1622235"/>
            <a:ext cx="5497360" cy="3757175"/>
          </a:xfrm>
          <a:prstGeom prst="roundRect">
            <a:avLst>
              <a:gd name="adj" fmla="val 905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>
            <a:extLst>
              <a:ext uri="{FF2B5EF4-FFF2-40B4-BE49-F238E27FC236}">
                <a16:creationId xmlns:a16="http://schemas.microsoft.com/office/drawing/2014/main" id="{3BF888A7-FFF7-168F-622A-1DE2E031F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alphaModFix amt="14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5"/>
          <a:stretch>
            <a:fillRect/>
          </a:stretch>
        </p:blipFill>
        <p:spPr bwMode="auto">
          <a:xfrm>
            <a:off x="6384016" y="1622235"/>
            <a:ext cx="5192112" cy="3757175"/>
          </a:xfrm>
          <a:prstGeom prst="roundRect">
            <a:avLst>
              <a:gd name="adj" fmla="val 5410"/>
            </a:avLst>
          </a:prstGeom>
          <a:solidFill>
            <a:schemeClr val="bg1"/>
          </a:solidFill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2BAB7008-CFFC-DE66-1BB0-9A73A366686B}"/>
              </a:ext>
            </a:extLst>
          </p:cNvPr>
          <p:cNvSpPr txBox="1"/>
          <p:nvPr/>
        </p:nvSpPr>
        <p:spPr>
          <a:xfrm>
            <a:off x="6621352" y="1724002"/>
            <a:ext cx="4820372" cy="34066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b="1">
                <a:latin typeface="+mj-lt"/>
                <a:ea typeface="微软雅黑" panose="020B0503020204020204" pitchFamily="34" charset="-122"/>
              </a:rPr>
              <a:t>如图所示，将刻度尺的一端紧压在桌面上，拨动伸出桌面的一端会听到声音，这说明声音是由于______产生的；改变刻度尺伸出桌面的长度，使伸出桌面的长度变短，用与上次相同的力拨动，能够听出声音的______发生了变化（选填“响度”、“音调”或“音色”）。保持刻度尺伸出桌面的长度不变，用力拨动刻度尺，发现刻度尺振动</a:t>
            </a:r>
            <a:r>
              <a:rPr lang="zh-CN" altLang="en-US" b="1" u="sng">
                <a:latin typeface="+mj-lt"/>
                <a:ea typeface="微软雅黑" panose="020B0503020204020204" pitchFamily="34" charset="-122"/>
              </a:rPr>
              <a:t>       </a:t>
            </a:r>
            <a:r>
              <a:rPr lang="zh-CN" altLang="en-US" b="1">
                <a:latin typeface="+mj-lt"/>
                <a:ea typeface="微软雅黑" panose="020B0503020204020204" pitchFamily="34" charset="-122"/>
              </a:rPr>
              <a:t>变大，</a:t>
            </a:r>
            <a:r>
              <a:rPr lang="zh-CN" altLang="en-US" b="1" u="sng">
                <a:latin typeface="+mj-lt"/>
                <a:ea typeface="微软雅黑" panose="020B0503020204020204" pitchFamily="34" charset="-122"/>
              </a:rPr>
              <a:t>      </a:t>
            </a:r>
            <a:r>
              <a:rPr lang="zh-CN" altLang="en-US" b="1">
                <a:latin typeface="+mj-lt"/>
                <a:ea typeface="微软雅黑" panose="020B0503020204020204" pitchFamily="34" charset="-122"/>
              </a:rPr>
              <a:t>变大。</a:t>
            </a:r>
            <a:r>
              <a:rPr lang="zh-CN" altLang="en-US" b="1">
                <a:latin typeface="+mj-lt"/>
                <a:ea typeface="微软雅黑" panose="020B0503020204020204" pitchFamily="34" charset="-122"/>
                <a:sym typeface="+mn-ea"/>
              </a:rPr>
              <a:t>（选填“响度”、“音调”或“音色”）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580E5EE-A4E9-932A-BF7B-DAE7CF396DA7}"/>
              </a:ext>
            </a:extLst>
          </p:cNvPr>
          <p:cNvSpPr txBox="1"/>
          <p:nvPr/>
        </p:nvSpPr>
        <p:spPr>
          <a:xfrm>
            <a:off x="756414" y="808051"/>
            <a:ext cx="2373647" cy="4515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sz="2400" b="1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sym typeface="+mn-ea"/>
              </a:rPr>
              <a:t>回顾旧知识</a:t>
            </a:r>
          </a:p>
        </p:txBody>
      </p:sp>
    </p:spTree>
    <p:extLst>
      <p:ext uri="{BB962C8B-B14F-4D97-AF65-F5344CB8AC3E}">
        <p14:creationId xmlns:p14="http://schemas.microsoft.com/office/powerpoint/2010/main" val="2948019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910F943-7F2A-B254-ADE6-F404BD99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5"/>
          <a:stretch>
            <a:fillRect/>
          </a:stretch>
        </p:blipFill>
        <p:spPr bwMode="auto">
          <a:xfrm>
            <a:off x="15189101" y="8876475"/>
            <a:ext cx="5497360" cy="3757175"/>
          </a:xfrm>
          <a:prstGeom prst="roundRect">
            <a:avLst>
              <a:gd name="adj" fmla="val 905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>
            <a:extLst>
              <a:ext uri="{FF2B5EF4-FFF2-40B4-BE49-F238E27FC236}">
                <a16:creationId xmlns:a16="http://schemas.microsoft.com/office/drawing/2014/main" id="{3BF888A7-FFF7-168F-622A-1DE2E031F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14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5"/>
          <a:stretch>
            <a:fillRect/>
          </a:stretch>
        </p:blipFill>
        <p:spPr bwMode="auto">
          <a:xfrm>
            <a:off x="20953456" y="8876475"/>
            <a:ext cx="5192112" cy="3757175"/>
          </a:xfrm>
          <a:prstGeom prst="roundRect">
            <a:avLst>
              <a:gd name="adj" fmla="val 5410"/>
            </a:avLst>
          </a:prstGeom>
          <a:solidFill>
            <a:schemeClr val="bg1"/>
          </a:solidFill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2BAB7008-CFFC-DE66-1BB0-9A73A366686B}"/>
              </a:ext>
            </a:extLst>
          </p:cNvPr>
          <p:cNvSpPr txBox="1"/>
          <p:nvPr/>
        </p:nvSpPr>
        <p:spPr>
          <a:xfrm>
            <a:off x="21190792" y="8978242"/>
            <a:ext cx="4820372" cy="34066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b="1">
                <a:latin typeface="+mj-lt"/>
                <a:ea typeface="微软雅黑" panose="020B0503020204020204" pitchFamily="34" charset="-122"/>
              </a:rPr>
              <a:t>如图所示，将刻度尺的一端紧压在桌面上，拨动伸出桌面的一端会听到声音，这说明声音是由于______产生的；改变刻度尺伸出桌面的长度，使伸出桌面的长度变短，用与上次相同的力拨动，能够听出声音的______发生了变化（选填“响度”、“音调”或“音色”）。保持刻度尺伸出桌面的长度不变，用力拨动刻度尺，发现刻度尺振动</a:t>
            </a:r>
            <a:r>
              <a:rPr lang="zh-CN" altLang="en-US" b="1" u="sng">
                <a:latin typeface="+mj-lt"/>
                <a:ea typeface="微软雅黑" panose="020B0503020204020204" pitchFamily="34" charset="-122"/>
              </a:rPr>
              <a:t>       </a:t>
            </a:r>
            <a:r>
              <a:rPr lang="zh-CN" altLang="en-US" b="1">
                <a:latin typeface="+mj-lt"/>
                <a:ea typeface="微软雅黑" panose="020B0503020204020204" pitchFamily="34" charset="-122"/>
              </a:rPr>
              <a:t>变大，</a:t>
            </a:r>
            <a:r>
              <a:rPr lang="zh-CN" altLang="en-US" b="1" u="sng">
                <a:latin typeface="+mj-lt"/>
                <a:ea typeface="微软雅黑" panose="020B0503020204020204" pitchFamily="34" charset="-122"/>
              </a:rPr>
              <a:t>      </a:t>
            </a:r>
            <a:r>
              <a:rPr lang="zh-CN" altLang="en-US" b="1">
                <a:latin typeface="+mj-lt"/>
                <a:ea typeface="微软雅黑" panose="020B0503020204020204" pitchFamily="34" charset="-122"/>
              </a:rPr>
              <a:t>变大。</a:t>
            </a:r>
            <a:r>
              <a:rPr lang="zh-CN" altLang="en-US" b="1">
                <a:latin typeface="+mj-lt"/>
                <a:ea typeface="微软雅黑" panose="020B0503020204020204" pitchFamily="34" charset="-122"/>
                <a:sym typeface="+mn-ea"/>
              </a:rPr>
              <a:t>（选填“响度”、“音调”或“音色”）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580E5EE-A4E9-932A-BF7B-DAE7CF396DA7}"/>
              </a:ext>
            </a:extLst>
          </p:cNvPr>
          <p:cNvSpPr txBox="1"/>
          <p:nvPr/>
        </p:nvSpPr>
        <p:spPr>
          <a:xfrm>
            <a:off x="15325854" y="8062291"/>
            <a:ext cx="2373647" cy="4515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sz="2400" b="1">
                <a:latin typeface="+mj-lt"/>
                <a:ea typeface="微软雅黑" panose="020B0503020204020204" pitchFamily="34" charset="-122"/>
                <a:sym typeface="+mn-ea"/>
              </a:rPr>
              <a:t>回顾旧知识</a:t>
            </a:r>
          </a:p>
        </p:txBody>
      </p:sp>
      <p:sp>
        <p:nvSpPr>
          <p:cNvPr id="69" name="圆角矩形 34">
            <a:extLst>
              <a:ext uri="{FF2B5EF4-FFF2-40B4-BE49-F238E27FC236}">
                <a16:creationId xmlns:a16="http://schemas.microsoft.com/office/drawing/2014/main" id="{6D5B70A1-7BCD-543D-C1A2-C1A410FAA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120" y="541452"/>
            <a:ext cx="2520280" cy="510778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一、力是什么</a:t>
            </a:r>
          </a:p>
        </p:txBody>
      </p:sp>
      <p:sp>
        <p:nvSpPr>
          <p:cNvPr id="70" name="文本框 7171">
            <a:extLst>
              <a:ext uri="{FF2B5EF4-FFF2-40B4-BE49-F238E27FC236}">
                <a16:creationId xmlns:a16="http://schemas.microsoft.com/office/drawing/2014/main" id="{E340881F-5F54-A9A2-48FA-EADA50E9084D}"/>
              </a:ext>
            </a:extLst>
          </p:cNvPr>
          <p:cNvSpPr/>
          <p:nvPr/>
        </p:nvSpPr>
        <p:spPr>
          <a:xfrm>
            <a:off x="299120" y="1008800"/>
            <a:ext cx="9144000" cy="86177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１、观察、分析下面表现力的图片，并注意：</a:t>
            </a:r>
          </a:p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①涉及几个物体？②物体是否一定接触？③不同情景中是否隐含共同点？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" name="图片 7172" descr="未标题-1">
            <a:extLst>
              <a:ext uri="{FF2B5EF4-FFF2-40B4-BE49-F238E27FC236}">
                <a16:creationId xmlns:a16="http://schemas.microsoft.com/office/drawing/2014/main" id="{7A21E670-8229-F520-F6FE-D8E4F6D70750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8647" y="2042472"/>
            <a:ext cx="2156258" cy="156829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73" descr="2">
            <a:extLst>
              <a:ext uri="{FF2B5EF4-FFF2-40B4-BE49-F238E27FC236}">
                <a16:creationId xmlns:a16="http://schemas.microsoft.com/office/drawing/2014/main" id="{E5E45577-18CC-685B-D86F-4B1D2275C30F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21847" y="2042472"/>
            <a:ext cx="2156258" cy="1577363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174" descr="3">
            <a:extLst>
              <a:ext uri="{FF2B5EF4-FFF2-40B4-BE49-F238E27FC236}">
                <a16:creationId xmlns:a16="http://schemas.microsoft.com/office/drawing/2014/main" id="{A2E171B5-80F8-D97A-576D-161E08F41C71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5047" y="2042472"/>
            <a:ext cx="2156258" cy="157657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175" descr="Pim0002">
            <a:extLst>
              <a:ext uri="{FF2B5EF4-FFF2-40B4-BE49-F238E27FC236}">
                <a16:creationId xmlns:a16="http://schemas.microsoft.com/office/drawing/2014/main" id="{6A3A9193-1FA2-FD85-D9DA-D93766B3C2BA}"/>
              </a:ext>
            </a:extLst>
          </p:cNvPr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9573" y="4331546"/>
            <a:ext cx="2103601" cy="155028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176" descr="Pim0001">
            <a:extLst>
              <a:ext uri="{FF2B5EF4-FFF2-40B4-BE49-F238E27FC236}">
                <a16:creationId xmlns:a16="http://schemas.microsoft.com/office/drawing/2014/main" id="{A98D6810-8FB3-3D7E-B3B8-A9CE8015E515}"/>
              </a:ext>
            </a:extLst>
          </p:cNvPr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2773" y="4331546"/>
            <a:ext cx="2103601" cy="155028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177" descr="Pim0005">
            <a:extLst>
              <a:ext uri="{FF2B5EF4-FFF2-40B4-BE49-F238E27FC236}">
                <a16:creationId xmlns:a16="http://schemas.microsoft.com/office/drawing/2014/main" id="{BBF625E2-60DD-FC91-07AD-58D6FC550F52}"/>
              </a:ext>
            </a:extLst>
          </p:cNvPr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6374" y="4331546"/>
            <a:ext cx="2103602" cy="155028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文本框 7178">
            <a:extLst>
              <a:ext uri="{FF2B5EF4-FFF2-40B4-BE49-F238E27FC236}">
                <a16:creationId xmlns:a16="http://schemas.microsoft.com/office/drawing/2014/main" id="{31F64A8F-C232-C716-DCFD-096F69F5E558}"/>
              </a:ext>
            </a:extLst>
          </p:cNvPr>
          <p:cNvSpPr/>
          <p:nvPr/>
        </p:nvSpPr>
        <p:spPr>
          <a:xfrm>
            <a:off x="7572932" y="5949835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运动员举杠铃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179">
            <a:extLst>
              <a:ext uri="{FF2B5EF4-FFF2-40B4-BE49-F238E27FC236}">
                <a16:creationId xmlns:a16="http://schemas.microsoft.com/office/drawing/2014/main" id="{3D5AF1FE-D47C-B4ED-226F-0842C12CBAFC}"/>
              </a:ext>
            </a:extLst>
          </p:cNvPr>
          <p:cNvSpPr/>
          <p:nvPr/>
        </p:nvSpPr>
        <p:spPr>
          <a:xfrm>
            <a:off x="4791632" y="5949835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推土机推泥土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180">
            <a:extLst>
              <a:ext uri="{FF2B5EF4-FFF2-40B4-BE49-F238E27FC236}">
                <a16:creationId xmlns:a16="http://schemas.microsoft.com/office/drawing/2014/main" id="{0BF4B3EE-7D1A-1D23-F15B-043C4307D026}"/>
              </a:ext>
            </a:extLst>
          </p:cNvPr>
          <p:cNvSpPr/>
          <p:nvPr/>
        </p:nvSpPr>
        <p:spPr>
          <a:xfrm>
            <a:off x="2010332" y="5949835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渔翁拉鱼网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181">
            <a:extLst>
              <a:ext uri="{FF2B5EF4-FFF2-40B4-BE49-F238E27FC236}">
                <a16:creationId xmlns:a16="http://schemas.microsoft.com/office/drawing/2014/main" id="{BE58ECDA-EE4F-1623-DC1F-D997CA8DE23E}"/>
              </a:ext>
            </a:extLst>
          </p:cNvPr>
          <p:cNvSpPr/>
          <p:nvPr/>
        </p:nvSpPr>
        <p:spPr>
          <a:xfrm>
            <a:off x="7465047" y="3632692"/>
            <a:ext cx="21336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橡胶棒吸引小纸屑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7182">
            <a:extLst>
              <a:ext uri="{FF2B5EF4-FFF2-40B4-BE49-F238E27FC236}">
                <a16:creationId xmlns:a16="http://schemas.microsoft.com/office/drawing/2014/main" id="{78E8510B-4A79-C87C-AFE5-BB24B5F6190A}"/>
              </a:ext>
            </a:extLst>
          </p:cNvPr>
          <p:cNvSpPr/>
          <p:nvPr/>
        </p:nvSpPr>
        <p:spPr>
          <a:xfrm>
            <a:off x="4809561" y="3633556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磁极排斥磁极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7183">
            <a:extLst>
              <a:ext uri="{FF2B5EF4-FFF2-40B4-BE49-F238E27FC236}">
                <a16:creationId xmlns:a16="http://schemas.microsoft.com/office/drawing/2014/main" id="{4C98DD2C-E653-14A9-CA1F-F4973913F7EA}"/>
              </a:ext>
            </a:extLst>
          </p:cNvPr>
          <p:cNvSpPr/>
          <p:nvPr/>
        </p:nvSpPr>
        <p:spPr>
          <a:xfrm>
            <a:off x="2066361" y="3633556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大象压下跷跷板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4525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 fill="hold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 fill="hold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 fill="hold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 fill="hold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910F943-7F2A-B254-ADE6-F404BD99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5"/>
          <a:stretch>
            <a:fillRect/>
          </a:stretch>
        </p:blipFill>
        <p:spPr bwMode="auto">
          <a:xfrm>
            <a:off x="15189101" y="8876475"/>
            <a:ext cx="5497360" cy="3757175"/>
          </a:xfrm>
          <a:prstGeom prst="roundRect">
            <a:avLst>
              <a:gd name="adj" fmla="val 905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>
            <a:extLst>
              <a:ext uri="{FF2B5EF4-FFF2-40B4-BE49-F238E27FC236}">
                <a16:creationId xmlns:a16="http://schemas.microsoft.com/office/drawing/2014/main" id="{3BF888A7-FFF7-168F-622A-1DE2E031F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14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5"/>
          <a:stretch>
            <a:fillRect/>
          </a:stretch>
        </p:blipFill>
        <p:spPr bwMode="auto">
          <a:xfrm>
            <a:off x="20953456" y="8876475"/>
            <a:ext cx="5192112" cy="3757175"/>
          </a:xfrm>
          <a:prstGeom prst="roundRect">
            <a:avLst>
              <a:gd name="adj" fmla="val 5410"/>
            </a:avLst>
          </a:prstGeom>
          <a:solidFill>
            <a:schemeClr val="bg1"/>
          </a:solidFill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2BAB7008-CFFC-DE66-1BB0-9A73A366686B}"/>
              </a:ext>
            </a:extLst>
          </p:cNvPr>
          <p:cNvSpPr txBox="1"/>
          <p:nvPr/>
        </p:nvSpPr>
        <p:spPr>
          <a:xfrm>
            <a:off x="21190792" y="8978242"/>
            <a:ext cx="4820372" cy="34066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b="1">
                <a:latin typeface="+mj-lt"/>
                <a:ea typeface="微软雅黑" panose="020B0503020204020204" pitchFamily="34" charset="-122"/>
              </a:rPr>
              <a:t>如图所示，将刻度尺的一端紧压在桌面上，拨动伸出桌面的一端会听到声音，这说明声音是由于______产生的；改变刻度尺伸出桌面的长度，使伸出桌面的长度变短，用与上次相同的力拨动，能够听出声音的______发生了变化（选填“响度”、“音调”或“音色”）。保持刻度尺伸出桌面的长度不变，用力拨动刻度尺，发现刻度尺振动</a:t>
            </a:r>
            <a:r>
              <a:rPr lang="zh-CN" altLang="en-US" b="1" u="sng">
                <a:latin typeface="+mj-lt"/>
                <a:ea typeface="微软雅黑" panose="020B0503020204020204" pitchFamily="34" charset="-122"/>
              </a:rPr>
              <a:t>       </a:t>
            </a:r>
            <a:r>
              <a:rPr lang="zh-CN" altLang="en-US" b="1">
                <a:latin typeface="+mj-lt"/>
                <a:ea typeface="微软雅黑" panose="020B0503020204020204" pitchFamily="34" charset="-122"/>
              </a:rPr>
              <a:t>变大，</a:t>
            </a:r>
            <a:r>
              <a:rPr lang="zh-CN" altLang="en-US" b="1" u="sng">
                <a:latin typeface="+mj-lt"/>
                <a:ea typeface="微软雅黑" panose="020B0503020204020204" pitchFamily="34" charset="-122"/>
              </a:rPr>
              <a:t>      </a:t>
            </a:r>
            <a:r>
              <a:rPr lang="zh-CN" altLang="en-US" b="1">
                <a:latin typeface="+mj-lt"/>
                <a:ea typeface="微软雅黑" panose="020B0503020204020204" pitchFamily="34" charset="-122"/>
              </a:rPr>
              <a:t>变大。</a:t>
            </a:r>
            <a:r>
              <a:rPr lang="zh-CN" altLang="en-US" b="1">
                <a:latin typeface="+mj-lt"/>
                <a:ea typeface="微软雅黑" panose="020B0503020204020204" pitchFamily="34" charset="-122"/>
                <a:sym typeface="+mn-ea"/>
              </a:rPr>
              <a:t>（选填“响度”、“音调”或“音色”）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580E5EE-A4E9-932A-BF7B-DAE7CF396DA7}"/>
              </a:ext>
            </a:extLst>
          </p:cNvPr>
          <p:cNvSpPr txBox="1"/>
          <p:nvPr/>
        </p:nvSpPr>
        <p:spPr>
          <a:xfrm>
            <a:off x="15325854" y="8062291"/>
            <a:ext cx="2373647" cy="4515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sz="2400" b="1">
                <a:latin typeface="+mj-lt"/>
                <a:ea typeface="微软雅黑" panose="020B0503020204020204" pitchFamily="34" charset="-122"/>
                <a:sym typeface="+mn-ea"/>
              </a:rPr>
              <a:t>回顾旧知识</a:t>
            </a:r>
          </a:p>
        </p:txBody>
      </p:sp>
      <p:sp>
        <p:nvSpPr>
          <p:cNvPr id="70" name="文本框 7171">
            <a:extLst>
              <a:ext uri="{FF2B5EF4-FFF2-40B4-BE49-F238E27FC236}">
                <a16:creationId xmlns:a16="http://schemas.microsoft.com/office/drawing/2014/main" id="{E340881F-5F54-A9A2-48FA-EADA50E9084D}"/>
              </a:ext>
            </a:extLst>
          </p:cNvPr>
          <p:cNvSpPr/>
          <p:nvPr/>
        </p:nvSpPr>
        <p:spPr>
          <a:xfrm>
            <a:off x="-12990160" y="-5876444"/>
            <a:ext cx="9144000" cy="86177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１、观察、分析下面表现力的图片，并注意：</a:t>
            </a:r>
          </a:p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①涉及几个物体？②物体是否一定接触？③不同情景中是否隐含共同点？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" name="图片 7172" descr="未标题-1">
            <a:extLst>
              <a:ext uri="{FF2B5EF4-FFF2-40B4-BE49-F238E27FC236}">
                <a16:creationId xmlns:a16="http://schemas.microsoft.com/office/drawing/2014/main" id="{7A21E670-8229-F520-F6FE-D8E4F6D70750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310633" y="-4842772"/>
            <a:ext cx="2156258" cy="156829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73" descr="2">
            <a:extLst>
              <a:ext uri="{FF2B5EF4-FFF2-40B4-BE49-F238E27FC236}">
                <a16:creationId xmlns:a16="http://schemas.microsoft.com/office/drawing/2014/main" id="{E5E45577-18CC-685B-D86F-4B1D2275C30F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567433" y="-4842772"/>
            <a:ext cx="2156258" cy="1577363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174" descr="3">
            <a:extLst>
              <a:ext uri="{FF2B5EF4-FFF2-40B4-BE49-F238E27FC236}">
                <a16:creationId xmlns:a16="http://schemas.microsoft.com/office/drawing/2014/main" id="{A2E171B5-80F8-D97A-576D-161E08F41C71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824233" y="-4842772"/>
            <a:ext cx="2156258" cy="157657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175" descr="Pim0002">
            <a:extLst>
              <a:ext uri="{FF2B5EF4-FFF2-40B4-BE49-F238E27FC236}">
                <a16:creationId xmlns:a16="http://schemas.microsoft.com/office/drawing/2014/main" id="{6A3A9193-1FA2-FD85-D9DA-D93766B3C2BA}"/>
              </a:ext>
            </a:extLst>
          </p:cNvPr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599707" y="-2553698"/>
            <a:ext cx="2103601" cy="155028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176" descr="Pim0001">
            <a:extLst>
              <a:ext uri="{FF2B5EF4-FFF2-40B4-BE49-F238E27FC236}">
                <a16:creationId xmlns:a16="http://schemas.microsoft.com/office/drawing/2014/main" id="{A98D6810-8FB3-3D7E-B3B8-A9CE8015E515}"/>
              </a:ext>
            </a:extLst>
          </p:cNvPr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856507" y="-2553698"/>
            <a:ext cx="2103601" cy="155028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177" descr="Pim0005">
            <a:extLst>
              <a:ext uri="{FF2B5EF4-FFF2-40B4-BE49-F238E27FC236}">
                <a16:creationId xmlns:a16="http://schemas.microsoft.com/office/drawing/2014/main" id="{BBF625E2-60DD-FC91-07AD-58D6FC550F52}"/>
              </a:ext>
            </a:extLst>
          </p:cNvPr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342906" y="-2553698"/>
            <a:ext cx="2103602" cy="155028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文本框 7178">
            <a:extLst>
              <a:ext uri="{FF2B5EF4-FFF2-40B4-BE49-F238E27FC236}">
                <a16:creationId xmlns:a16="http://schemas.microsoft.com/office/drawing/2014/main" id="{31F64A8F-C232-C716-DCFD-096F69F5E558}"/>
              </a:ext>
            </a:extLst>
          </p:cNvPr>
          <p:cNvSpPr/>
          <p:nvPr/>
        </p:nvSpPr>
        <p:spPr>
          <a:xfrm>
            <a:off x="-5716348" y="-935409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运动员举杠铃</a:t>
            </a:r>
            <a:endParaRPr 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179">
            <a:extLst>
              <a:ext uri="{FF2B5EF4-FFF2-40B4-BE49-F238E27FC236}">
                <a16:creationId xmlns:a16="http://schemas.microsoft.com/office/drawing/2014/main" id="{3D5AF1FE-D47C-B4ED-226F-0842C12CBAFC}"/>
              </a:ext>
            </a:extLst>
          </p:cNvPr>
          <p:cNvSpPr/>
          <p:nvPr/>
        </p:nvSpPr>
        <p:spPr>
          <a:xfrm>
            <a:off x="-8497648" y="-935409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推土机推泥土</a:t>
            </a:r>
            <a:endParaRPr 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180">
            <a:extLst>
              <a:ext uri="{FF2B5EF4-FFF2-40B4-BE49-F238E27FC236}">
                <a16:creationId xmlns:a16="http://schemas.microsoft.com/office/drawing/2014/main" id="{0BF4B3EE-7D1A-1D23-F15B-043C4307D026}"/>
              </a:ext>
            </a:extLst>
          </p:cNvPr>
          <p:cNvSpPr/>
          <p:nvPr/>
        </p:nvSpPr>
        <p:spPr>
          <a:xfrm>
            <a:off x="-11278948" y="-935409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渔翁拉鱼网</a:t>
            </a:r>
            <a:endParaRPr 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181">
            <a:extLst>
              <a:ext uri="{FF2B5EF4-FFF2-40B4-BE49-F238E27FC236}">
                <a16:creationId xmlns:a16="http://schemas.microsoft.com/office/drawing/2014/main" id="{BE58ECDA-EE4F-1623-DC1F-D997CA8DE23E}"/>
              </a:ext>
            </a:extLst>
          </p:cNvPr>
          <p:cNvSpPr/>
          <p:nvPr/>
        </p:nvSpPr>
        <p:spPr>
          <a:xfrm>
            <a:off x="-5824233" y="-3252552"/>
            <a:ext cx="21336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橡胶棒吸引小纸屑</a:t>
            </a:r>
            <a:endParaRPr 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7182">
            <a:extLst>
              <a:ext uri="{FF2B5EF4-FFF2-40B4-BE49-F238E27FC236}">
                <a16:creationId xmlns:a16="http://schemas.microsoft.com/office/drawing/2014/main" id="{78E8510B-4A79-C87C-AFE5-BB24B5F6190A}"/>
              </a:ext>
            </a:extLst>
          </p:cNvPr>
          <p:cNvSpPr/>
          <p:nvPr/>
        </p:nvSpPr>
        <p:spPr>
          <a:xfrm>
            <a:off x="-8479719" y="-3251688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磁极排斥磁极</a:t>
            </a:r>
            <a:endParaRPr 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7183">
            <a:extLst>
              <a:ext uri="{FF2B5EF4-FFF2-40B4-BE49-F238E27FC236}">
                <a16:creationId xmlns:a16="http://schemas.microsoft.com/office/drawing/2014/main" id="{4C98DD2C-E653-14A9-CA1F-F4973913F7EA}"/>
              </a:ext>
            </a:extLst>
          </p:cNvPr>
          <p:cNvSpPr/>
          <p:nvPr/>
        </p:nvSpPr>
        <p:spPr>
          <a:xfrm>
            <a:off x="-11222919" y="-3251688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大象压下跷跷板</a:t>
            </a:r>
            <a:endParaRPr 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9" name="图片 88" descr="查看源图像">
            <a:extLst>
              <a:ext uri="{FF2B5EF4-FFF2-40B4-BE49-F238E27FC236}">
                <a16:creationId xmlns:a16="http://schemas.microsoft.com/office/drawing/2014/main" id="{B2B4BC1C-E6E9-F5B2-30DA-4E347F3F1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1" t="1658" r="1796"/>
          <a:stretch>
            <a:fillRect/>
          </a:stretch>
        </p:blipFill>
        <p:spPr bwMode="auto">
          <a:xfrm flipH="1">
            <a:off x="5662633" y="510006"/>
            <a:ext cx="6520022" cy="5925606"/>
          </a:xfrm>
          <a:custGeom>
            <a:avLst/>
            <a:gdLst>
              <a:gd name="connsiteX0" fmla="*/ 595453 w 6520022"/>
              <a:gd name="connsiteY0" fmla="*/ 0 h 5934720"/>
              <a:gd name="connsiteX1" fmla="*/ 252580 w 6520022"/>
              <a:gd name="connsiteY1" fmla="*/ 9947 h 5934720"/>
              <a:gd name="connsiteX2" fmla="*/ 0 w 6520022"/>
              <a:gd name="connsiteY2" fmla="*/ 31993 h 5934720"/>
              <a:gd name="connsiteX3" fmla="*/ 0 w 6520022"/>
              <a:gd name="connsiteY3" fmla="*/ 5934720 h 5934720"/>
              <a:gd name="connsiteX4" fmla="*/ 6520022 w 6520022"/>
              <a:gd name="connsiteY4" fmla="*/ 5934720 h 5934720"/>
              <a:gd name="connsiteX5" fmla="*/ 6515070 w 6520022"/>
              <a:gd name="connsiteY5" fmla="*/ 5734968 h 5934720"/>
              <a:gd name="connsiteX6" fmla="*/ 595453 w 6520022"/>
              <a:gd name="connsiteY6" fmla="*/ 0 h 593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20022" h="5934720">
                <a:moveTo>
                  <a:pt x="595453" y="0"/>
                </a:moveTo>
                <a:cubicBezTo>
                  <a:pt x="480366" y="0"/>
                  <a:pt x="366046" y="3346"/>
                  <a:pt x="252580" y="9947"/>
                </a:cubicBezTo>
                <a:lnTo>
                  <a:pt x="0" y="31993"/>
                </a:lnTo>
                <a:lnTo>
                  <a:pt x="0" y="5934720"/>
                </a:lnTo>
                <a:lnTo>
                  <a:pt x="6520022" y="5934720"/>
                </a:lnTo>
                <a:lnTo>
                  <a:pt x="6515070" y="5734968"/>
                </a:lnTo>
                <a:cubicBezTo>
                  <a:pt x="6356318" y="2540392"/>
                  <a:pt x="3766728" y="0"/>
                  <a:pt x="595453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7000"/>
                </a:schemeClr>
              </a:gs>
              <a:gs pos="74000">
                <a:srgbClr val="FFFF00"/>
              </a:gs>
              <a:gs pos="83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softEdge rad="0"/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7746280" y="3501612"/>
            <a:ext cx="4466345" cy="2934000"/>
          </a:xfrm>
          <a:prstGeom prst="rect">
            <a:avLst/>
          </a:prstGeom>
        </p:spPr>
      </p:pic>
      <p:sp>
        <p:nvSpPr>
          <p:cNvPr id="69" name="圆角矩形 34">
            <a:extLst>
              <a:ext uri="{FF2B5EF4-FFF2-40B4-BE49-F238E27FC236}">
                <a16:creationId xmlns:a16="http://schemas.microsoft.com/office/drawing/2014/main" id="{6D5B70A1-7BCD-543D-C1A2-C1A410FAA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120" y="541452"/>
            <a:ext cx="2520280" cy="510778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一、力是什么</a:t>
            </a:r>
          </a:p>
        </p:txBody>
      </p:sp>
      <p:graphicFrame>
        <p:nvGraphicFramePr>
          <p:cNvPr id="83" name="表格 12308">
            <a:extLst>
              <a:ext uri="{FF2B5EF4-FFF2-40B4-BE49-F238E27FC236}">
                <a16:creationId xmlns:a16="http://schemas.microsoft.com/office/drawing/2014/main" id="{108689A1-54E5-092D-18B1-67488F3B52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529592"/>
              </p:ext>
            </p:extLst>
          </p:nvPr>
        </p:nvGraphicFramePr>
        <p:xfrm>
          <a:off x="415991" y="1513197"/>
          <a:ext cx="6779248" cy="2934000"/>
        </p:xfrm>
        <a:graphic>
          <a:graphicData uri="http://schemas.openxmlformats.org/drawingml/2006/table">
            <a:tbl>
              <a:tblPr/>
              <a:tblGrid>
                <a:gridCol w="3389624">
                  <a:extLst>
                    <a:ext uri="{9D8B030D-6E8A-4147-A177-3AD203B41FA5}">
                      <a16:colId xmlns:a16="http://schemas.microsoft.com/office/drawing/2014/main" val="4224149830"/>
                    </a:ext>
                  </a:extLst>
                </a:gridCol>
                <a:gridCol w="3389624">
                  <a:extLst>
                    <a:ext uri="{9D8B030D-6E8A-4147-A177-3AD203B41FA5}">
                      <a16:colId xmlns:a16="http://schemas.microsoft.com/office/drawing/2014/main" val="766171443"/>
                    </a:ext>
                  </a:extLst>
                </a:gridCol>
              </a:tblGrid>
              <a:tr h="733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观察分析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讨论归纳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6222262"/>
                  </a:ext>
                </a:extLst>
              </a:tr>
              <a:tr h="733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涉及几个物体？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0769621"/>
                  </a:ext>
                </a:extLst>
              </a:tr>
              <a:tr h="733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物体是否一定接触？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346086"/>
                  </a:ext>
                </a:extLst>
              </a:tr>
              <a:tr h="733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不同情景中是否隐含共同点？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8829032"/>
                  </a:ext>
                </a:extLst>
              </a:tr>
            </a:tbl>
          </a:graphicData>
        </a:graphic>
      </p:graphicFrame>
      <p:sp>
        <p:nvSpPr>
          <p:cNvPr id="84" name="文本框 12309">
            <a:extLst>
              <a:ext uri="{FF2B5EF4-FFF2-40B4-BE49-F238E27FC236}">
                <a16:creationId xmlns:a16="http://schemas.microsoft.com/office/drawing/2014/main" id="{95D650BD-D7B1-758C-84D9-E21B22FFECA2}"/>
              </a:ext>
            </a:extLst>
          </p:cNvPr>
          <p:cNvSpPr/>
          <p:nvPr/>
        </p:nvSpPr>
        <p:spPr>
          <a:xfrm>
            <a:off x="4101707" y="2354774"/>
            <a:ext cx="2189108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20000"/>
              </a:spcBef>
              <a:buClr>
                <a:srgbClr val="A50021"/>
              </a:buClr>
              <a:buSzPct val="75000"/>
              <a:buFont typeface="Wingdings" pitchFamily="2" charset="2"/>
              <a:buNone/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２个以上物体</a:t>
            </a:r>
            <a:endParaRPr lang="zh-CN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12310">
            <a:extLst>
              <a:ext uri="{FF2B5EF4-FFF2-40B4-BE49-F238E27FC236}">
                <a16:creationId xmlns:a16="http://schemas.microsoft.com/office/drawing/2014/main" id="{E6ABC140-C452-EB19-85D0-82B475C647D8}"/>
              </a:ext>
            </a:extLst>
          </p:cNvPr>
          <p:cNvSpPr/>
          <p:nvPr/>
        </p:nvSpPr>
        <p:spPr>
          <a:xfrm>
            <a:off x="4170111" y="3014109"/>
            <a:ext cx="2737773" cy="7078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20000"/>
              </a:spcBef>
              <a:buClr>
                <a:srgbClr val="A50021"/>
              </a:buClr>
              <a:buSzPct val="75000"/>
              <a:buFont typeface="Wingdings" pitchFamily="2" charset="2"/>
              <a:buNone/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物体可以相互接触，也可以不相互接触</a:t>
            </a:r>
          </a:p>
        </p:txBody>
      </p:sp>
      <p:sp>
        <p:nvSpPr>
          <p:cNvPr id="86" name="动作按钮: 前进或下一项 12312">
            <a:hlinkClick r:id="" action="ppaction://noaction"/>
            <a:extLst>
              <a:ext uri="{FF2B5EF4-FFF2-40B4-BE49-F238E27FC236}">
                <a16:creationId xmlns:a16="http://schemas.microsoft.com/office/drawing/2014/main" id="{FE258D03-01EA-0FAA-D25E-A0EE8DC0C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91" y="3796094"/>
            <a:ext cx="3324438" cy="715162"/>
          </a:xfrm>
          <a:prstGeom prst="actionButtonForwardNex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7" name="文本框 12318">
            <a:extLst>
              <a:ext uri="{FF2B5EF4-FFF2-40B4-BE49-F238E27FC236}">
                <a16:creationId xmlns:a16="http://schemas.microsoft.com/office/drawing/2014/main" id="{B355DCA7-58FA-1596-9823-725E1C3095D8}"/>
              </a:ext>
            </a:extLst>
          </p:cNvPr>
          <p:cNvSpPr/>
          <p:nvPr/>
        </p:nvSpPr>
        <p:spPr>
          <a:xfrm>
            <a:off x="4170110" y="3897451"/>
            <a:ext cx="2737773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物体对物体作用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7021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910F943-7F2A-B254-ADE6-F404BD99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5"/>
          <a:stretch>
            <a:fillRect/>
          </a:stretch>
        </p:blipFill>
        <p:spPr bwMode="auto">
          <a:xfrm>
            <a:off x="15189101" y="8876475"/>
            <a:ext cx="5497360" cy="3757175"/>
          </a:xfrm>
          <a:prstGeom prst="roundRect">
            <a:avLst>
              <a:gd name="adj" fmla="val 905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>
            <a:extLst>
              <a:ext uri="{FF2B5EF4-FFF2-40B4-BE49-F238E27FC236}">
                <a16:creationId xmlns:a16="http://schemas.microsoft.com/office/drawing/2014/main" id="{3BF888A7-FFF7-168F-622A-1DE2E031F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14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5"/>
          <a:stretch>
            <a:fillRect/>
          </a:stretch>
        </p:blipFill>
        <p:spPr bwMode="auto">
          <a:xfrm>
            <a:off x="20953456" y="8876475"/>
            <a:ext cx="5192112" cy="3757175"/>
          </a:xfrm>
          <a:prstGeom prst="roundRect">
            <a:avLst>
              <a:gd name="adj" fmla="val 5410"/>
            </a:avLst>
          </a:prstGeom>
          <a:solidFill>
            <a:schemeClr val="bg1"/>
          </a:solidFill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2BAB7008-CFFC-DE66-1BB0-9A73A366686B}"/>
              </a:ext>
            </a:extLst>
          </p:cNvPr>
          <p:cNvSpPr txBox="1"/>
          <p:nvPr/>
        </p:nvSpPr>
        <p:spPr>
          <a:xfrm>
            <a:off x="21190792" y="8978242"/>
            <a:ext cx="4820372" cy="34066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b="1">
                <a:latin typeface="+mj-lt"/>
                <a:ea typeface="微软雅黑" panose="020B0503020204020204" pitchFamily="34" charset="-122"/>
              </a:rPr>
              <a:t>如图所示，将刻度尺的一端紧压在桌面上，拨动伸出桌面的一端会听到声音，这说明声音是由于______产生的；改变刻度尺伸出桌面的长度，使伸出桌面的长度变短，用与上次相同的力拨动，能够听出声音的______发生了变化（选填“响度”、“音调”或“音色”）。保持刻度尺伸出桌面的长度不变，用力拨动刻度尺，发现刻度尺振动</a:t>
            </a:r>
            <a:r>
              <a:rPr lang="zh-CN" altLang="en-US" b="1" u="sng">
                <a:latin typeface="+mj-lt"/>
                <a:ea typeface="微软雅黑" panose="020B0503020204020204" pitchFamily="34" charset="-122"/>
              </a:rPr>
              <a:t>       </a:t>
            </a:r>
            <a:r>
              <a:rPr lang="zh-CN" altLang="en-US" b="1">
                <a:latin typeface="+mj-lt"/>
                <a:ea typeface="微软雅黑" panose="020B0503020204020204" pitchFamily="34" charset="-122"/>
              </a:rPr>
              <a:t>变大，</a:t>
            </a:r>
            <a:r>
              <a:rPr lang="zh-CN" altLang="en-US" b="1" u="sng">
                <a:latin typeface="+mj-lt"/>
                <a:ea typeface="微软雅黑" panose="020B0503020204020204" pitchFamily="34" charset="-122"/>
              </a:rPr>
              <a:t>      </a:t>
            </a:r>
            <a:r>
              <a:rPr lang="zh-CN" altLang="en-US" b="1">
                <a:latin typeface="+mj-lt"/>
                <a:ea typeface="微软雅黑" panose="020B0503020204020204" pitchFamily="34" charset="-122"/>
              </a:rPr>
              <a:t>变大。</a:t>
            </a:r>
            <a:r>
              <a:rPr lang="zh-CN" altLang="en-US" b="1">
                <a:latin typeface="+mj-lt"/>
                <a:ea typeface="微软雅黑" panose="020B0503020204020204" pitchFamily="34" charset="-122"/>
                <a:sym typeface="+mn-ea"/>
              </a:rPr>
              <a:t>（选填“响度”、“音调”或“音色”）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580E5EE-A4E9-932A-BF7B-DAE7CF396DA7}"/>
              </a:ext>
            </a:extLst>
          </p:cNvPr>
          <p:cNvSpPr txBox="1"/>
          <p:nvPr/>
        </p:nvSpPr>
        <p:spPr>
          <a:xfrm>
            <a:off x="15325854" y="8062291"/>
            <a:ext cx="2373647" cy="4515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sz="2400" b="1">
                <a:latin typeface="+mj-lt"/>
                <a:ea typeface="微软雅黑" panose="020B0503020204020204" pitchFamily="34" charset="-122"/>
                <a:sym typeface="+mn-ea"/>
              </a:rPr>
              <a:t>回顾旧知识</a:t>
            </a:r>
          </a:p>
        </p:txBody>
      </p:sp>
      <p:sp>
        <p:nvSpPr>
          <p:cNvPr id="69" name="圆角矩形 34">
            <a:extLst>
              <a:ext uri="{FF2B5EF4-FFF2-40B4-BE49-F238E27FC236}">
                <a16:creationId xmlns:a16="http://schemas.microsoft.com/office/drawing/2014/main" id="{6D5B70A1-7BCD-543D-C1A2-C1A410FAA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120" y="541452"/>
            <a:ext cx="2520280" cy="510778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一、力是什么</a:t>
            </a:r>
          </a:p>
        </p:txBody>
      </p:sp>
      <p:sp>
        <p:nvSpPr>
          <p:cNvPr id="70" name="文本框 7171">
            <a:extLst>
              <a:ext uri="{FF2B5EF4-FFF2-40B4-BE49-F238E27FC236}">
                <a16:creationId xmlns:a16="http://schemas.microsoft.com/office/drawing/2014/main" id="{E340881F-5F54-A9A2-48FA-EADA50E9084D}"/>
              </a:ext>
            </a:extLst>
          </p:cNvPr>
          <p:cNvSpPr/>
          <p:nvPr/>
        </p:nvSpPr>
        <p:spPr>
          <a:xfrm>
            <a:off x="-12990160" y="-5876444"/>
            <a:ext cx="9144000" cy="861774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１、观察、分析下面表现力的图片，并注意：</a:t>
            </a:r>
          </a:p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①涉及几个物体？②物体是否一定接触？③不同情景中是否隐含共同点？</a:t>
            </a: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" name="图片 7172" descr="未标题-1">
            <a:extLst>
              <a:ext uri="{FF2B5EF4-FFF2-40B4-BE49-F238E27FC236}">
                <a16:creationId xmlns:a16="http://schemas.microsoft.com/office/drawing/2014/main" id="{7A21E670-8229-F520-F6FE-D8E4F6D70750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310633" y="-4842772"/>
            <a:ext cx="2156258" cy="156829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图片 7173" descr="2">
            <a:extLst>
              <a:ext uri="{FF2B5EF4-FFF2-40B4-BE49-F238E27FC236}">
                <a16:creationId xmlns:a16="http://schemas.microsoft.com/office/drawing/2014/main" id="{E5E45577-18CC-685B-D86F-4B1D2275C30F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567433" y="-4842772"/>
            <a:ext cx="2156258" cy="1577363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图片 7174" descr="3">
            <a:extLst>
              <a:ext uri="{FF2B5EF4-FFF2-40B4-BE49-F238E27FC236}">
                <a16:creationId xmlns:a16="http://schemas.microsoft.com/office/drawing/2014/main" id="{A2E171B5-80F8-D97A-576D-161E08F41C71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824233" y="-4842772"/>
            <a:ext cx="2156258" cy="157657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7175" descr="Pim0002">
            <a:extLst>
              <a:ext uri="{FF2B5EF4-FFF2-40B4-BE49-F238E27FC236}">
                <a16:creationId xmlns:a16="http://schemas.microsoft.com/office/drawing/2014/main" id="{6A3A9193-1FA2-FD85-D9DA-D93766B3C2BA}"/>
              </a:ext>
            </a:extLst>
          </p:cNvPr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599707" y="-2553698"/>
            <a:ext cx="2103601" cy="155028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7176" descr="Pim0001">
            <a:extLst>
              <a:ext uri="{FF2B5EF4-FFF2-40B4-BE49-F238E27FC236}">
                <a16:creationId xmlns:a16="http://schemas.microsoft.com/office/drawing/2014/main" id="{A98D6810-8FB3-3D7E-B3B8-A9CE8015E515}"/>
              </a:ext>
            </a:extLst>
          </p:cNvPr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856507" y="-2553698"/>
            <a:ext cx="2103601" cy="155028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图片 7177" descr="Pim0005">
            <a:extLst>
              <a:ext uri="{FF2B5EF4-FFF2-40B4-BE49-F238E27FC236}">
                <a16:creationId xmlns:a16="http://schemas.microsoft.com/office/drawing/2014/main" id="{BBF625E2-60DD-FC91-07AD-58D6FC550F52}"/>
              </a:ext>
            </a:extLst>
          </p:cNvPr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342906" y="-2553698"/>
            <a:ext cx="2103602" cy="155028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文本框 7178">
            <a:extLst>
              <a:ext uri="{FF2B5EF4-FFF2-40B4-BE49-F238E27FC236}">
                <a16:creationId xmlns:a16="http://schemas.microsoft.com/office/drawing/2014/main" id="{31F64A8F-C232-C716-DCFD-096F69F5E558}"/>
              </a:ext>
            </a:extLst>
          </p:cNvPr>
          <p:cNvSpPr/>
          <p:nvPr/>
        </p:nvSpPr>
        <p:spPr>
          <a:xfrm>
            <a:off x="-5716348" y="-935409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运动员举杠铃</a:t>
            </a:r>
            <a:endParaRPr 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179">
            <a:extLst>
              <a:ext uri="{FF2B5EF4-FFF2-40B4-BE49-F238E27FC236}">
                <a16:creationId xmlns:a16="http://schemas.microsoft.com/office/drawing/2014/main" id="{3D5AF1FE-D47C-B4ED-226F-0842C12CBAFC}"/>
              </a:ext>
            </a:extLst>
          </p:cNvPr>
          <p:cNvSpPr/>
          <p:nvPr/>
        </p:nvSpPr>
        <p:spPr>
          <a:xfrm>
            <a:off x="-8497648" y="-935409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推土机推泥土</a:t>
            </a:r>
            <a:endParaRPr 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180">
            <a:extLst>
              <a:ext uri="{FF2B5EF4-FFF2-40B4-BE49-F238E27FC236}">
                <a16:creationId xmlns:a16="http://schemas.microsoft.com/office/drawing/2014/main" id="{0BF4B3EE-7D1A-1D23-F15B-043C4307D026}"/>
              </a:ext>
            </a:extLst>
          </p:cNvPr>
          <p:cNvSpPr/>
          <p:nvPr/>
        </p:nvSpPr>
        <p:spPr>
          <a:xfrm>
            <a:off x="-11278948" y="-935409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渔翁拉鱼网</a:t>
            </a:r>
            <a:endParaRPr 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181">
            <a:extLst>
              <a:ext uri="{FF2B5EF4-FFF2-40B4-BE49-F238E27FC236}">
                <a16:creationId xmlns:a16="http://schemas.microsoft.com/office/drawing/2014/main" id="{BE58ECDA-EE4F-1623-DC1F-D997CA8DE23E}"/>
              </a:ext>
            </a:extLst>
          </p:cNvPr>
          <p:cNvSpPr/>
          <p:nvPr/>
        </p:nvSpPr>
        <p:spPr>
          <a:xfrm>
            <a:off x="-5824233" y="-3252552"/>
            <a:ext cx="21336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橡胶棒吸引小纸屑</a:t>
            </a:r>
            <a:endParaRPr 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7182">
            <a:extLst>
              <a:ext uri="{FF2B5EF4-FFF2-40B4-BE49-F238E27FC236}">
                <a16:creationId xmlns:a16="http://schemas.microsoft.com/office/drawing/2014/main" id="{78E8510B-4A79-C87C-AFE5-BB24B5F6190A}"/>
              </a:ext>
            </a:extLst>
          </p:cNvPr>
          <p:cNvSpPr/>
          <p:nvPr/>
        </p:nvSpPr>
        <p:spPr>
          <a:xfrm>
            <a:off x="-8479719" y="-3251688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磁极排斥磁极</a:t>
            </a:r>
            <a:endParaRPr 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7183">
            <a:extLst>
              <a:ext uri="{FF2B5EF4-FFF2-40B4-BE49-F238E27FC236}">
                <a16:creationId xmlns:a16="http://schemas.microsoft.com/office/drawing/2014/main" id="{4C98DD2C-E653-14A9-CA1F-F4973913F7EA}"/>
              </a:ext>
            </a:extLst>
          </p:cNvPr>
          <p:cNvSpPr/>
          <p:nvPr/>
        </p:nvSpPr>
        <p:spPr>
          <a:xfrm>
            <a:off x="-11222919" y="-3251688"/>
            <a:ext cx="1828800" cy="3667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大象压下跷跷板</a:t>
            </a:r>
            <a:endParaRPr 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113" name="Rectangle 27">
            <a:extLst>
              <a:ext uri="{FF2B5EF4-FFF2-40B4-BE49-F238E27FC236}">
                <a16:creationId xmlns:a16="http://schemas.microsoft.com/office/drawing/2014/main" id="{F7BEBD41-676E-455F-45F4-215BFC163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2124" y="903369"/>
            <a:ext cx="1925627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分析与论证</a:t>
            </a:r>
          </a:p>
        </p:txBody>
      </p:sp>
      <p:sp>
        <p:nvSpPr>
          <p:cNvPr id="116" name="WordArt 3">
            <a:extLst>
              <a:ext uri="{FF2B5EF4-FFF2-40B4-BE49-F238E27FC236}">
                <a16:creationId xmlns:a16="http://schemas.microsoft.com/office/drawing/2014/main" id="{00593DBA-C6C9-D9F4-16ED-14F2CCD630C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352992" y="655638"/>
            <a:ext cx="1873250" cy="9366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12500"/>
                <a:gd name="adj2" fmla="val 1574"/>
              </a:avLst>
            </a:prstTxWarp>
          </a:bodyPr>
          <a:lstStyle/>
          <a:p>
            <a:pPr algn="ctr"/>
            <a:endParaRPr lang="zh-CN" altLang="en-US" sz="3600" kern="1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DC0D1C2-863E-7F9B-9E4D-AF176985535D}"/>
              </a:ext>
            </a:extLst>
          </p:cNvPr>
          <p:cNvSpPr/>
          <p:nvPr/>
        </p:nvSpPr>
        <p:spPr>
          <a:xfrm>
            <a:off x="-1293260" y="5226537"/>
            <a:ext cx="14617374" cy="1043734"/>
          </a:xfrm>
          <a:prstGeom prst="rect">
            <a:avLst/>
          </a:prstGeom>
          <a:solidFill>
            <a:schemeClr val="accent5">
              <a:lumMod val="60000"/>
              <a:lumOff val="40000"/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 Box 2">
            <a:extLst>
              <a:ext uri="{FF2B5EF4-FFF2-40B4-BE49-F238E27FC236}">
                <a16:creationId xmlns:a16="http://schemas.microsoft.com/office/drawing/2014/main" id="{9596AB09-4AA1-D6B7-5D5A-98D5DF878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5801" y="5305630"/>
            <a:ext cx="832425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物体</a:t>
            </a:r>
          </a:p>
        </p:txBody>
      </p:sp>
      <p:sp>
        <p:nvSpPr>
          <p:cNvPr id="90" name="Text Box 3">
            <a:extLst>
              <a:ext uri="{FF2B5EF4-FFF2-40B4-BE49-F238E27FC236}">
                <a16:creationId xmlns:a16="http://schemas.microsoft.com/office/drawing/2014/main" id="{4D35D1DE-A096-202B-D89F-C9375D450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0278" y="5235718"/>
            <a:ext cx="89008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作用</a:t>
            </a:r>
          </a:p>
        </p:txBody>
      </p:sp>
      <p:sp>
        <p:nvSpPr>
          <p:cNvPr id="112" name="Line 26">
            <a:extLst>
              <a:ext uri="{FF2B5EF4-FFF2-40B4-BE49-F238E27FC236}">
                <a16:creationId xmlns:a16="http://schemas.microsoft.com/office/drawing/2014/main" id="{18F9F376-F399-F444-E2C1-82E6204613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04402" y="5964999"/>
            <a:ext cx="3671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Text Box 4">
            <a:extLst>
              <a:ext uri="{FF2B5EF4-FFF2-40B4-BE49-F238E27FC236}">
                <a16:creationId xmlns:a16="http://schemas.microsoft.com/office/drawing/2014/main" id="{612F4535-00C2-6048-0E1C-E6CD3F5E5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2895" y="5313952"/>
            <a:ext cx="734277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2" charset="-122"/>
              </a:rPr>
              <a:t>物体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7DF8FD6-5F5F-8924-9521-007A765ECC4A}"/>
              </a:ext>
            </a:extLst>
          </p:cNvPr>
          <p:cNvSpPr/>
          <p:nvPr/>
        </p:nvSpPr>
        <p:spPr>
          <a:xfrm>
            <a:off x="597406" y="1584971"/>
            <a:ext cx="8718699" cy="3476240"/>
          </a:xfrm>
          <a:prstGeom prst="roundRect">
            <a:avLst>
              <a:gd name="adj" fmla="val 5549"/>
            </a:avLst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Text Box 5">
            <a:extLst>
              <a:ext uri="{FF2B5EF4-FFF2-40B4-BE49-F238E27FC236}">
                <a16:creationId xmlns:a16="http://schemas.microsoft.com/office/drawing/2014/main" id="{726F1470-C44B-FA41-11F1-9E63FBCC6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44" y="1956490"/>
            <a:ext cx="1236026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推土机</a:t>
            </a:r>
          </a:p>
        </p:txBody>
      </p:sp>
      <p:sp>
        <p:nvSpPr>
          <p:cNvPr id="92" name="Text Box 6">
            <a:extLst>
              <a:ext uri="{FF2B5EF4-FFF2-40B4-BE49-F238E27FC236}">
                <a16:creationId xmlns:a16="http://schemas.microsoft.com/office/drawing/2014/main" id="{3CDBAE09-AAE8-4C37-87BD-A08467C29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18" y="2745477"/>
            <a:ext cx="1010619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渔翁</a:t>
            </a:r>
          </a:p>
        </p:txBody>
      </p:sp>
      <p:sp>
        <p:nvSpPr>
          <p:cNvPr id="93" name="Text Box 7">
            <a:extLst>
              <a:ext uri="{FF2B5EF4-FFF2-40B4-BE49-F238E27FC236}">
                <a16:creationId xmlns:a16="http://schemas.microsoft.com/office/drawing/2014/main" id="{87A59F41-850A-8F5E-9DCE-8E8F3C4A1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19" y="3534464"/>
            <a:ext cx="104777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运动员</a:t>
            </a:r>
          </a:p>
        </p:txBody>
      </p:sp>
      <p:sp>
        <p:nvSpPr>
          <p:cNvPr id="94" name="Text Box 8">
            <a:extLst>
              <a:ext uri="{FF2B5EF4-FFF2-40B4-BE49-F238E27FC236}">
                <a16:creationId xmlns:a16="http://schemas.microsoft.com/office/drawing/2014/main" id="{372F9F55-7D1A-81A6-F438-382E44294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4943" y="4323452"/>
            <a:ext cx="973463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小象</a:t>
            </a:r>
          </a:p>
        </p:txBody>
      </p:sp>
      <p:sp>
        <p:nvSpPr>
          <p:cNvPr id="95" name="Text Box 9">
            <a:extLst>
              <a:ext uri="{FF2B5EF4-FFF2-40B4-BE49-F238E27FC236}">
                <a16:creationId xmlns:a16="http://schemas.microsoft.com/office/drawing/2014/main" id="{F245A6F6-74A3-FB8B-4732-34375E47B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30" y="1956490"/>
            <a:ext cx="1679575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推  走</a:t>
            </a:r>
          </a:p>
        </p:txBody>
      </p:sp>
      <p:sp>
        <p:nvSpPr>
          <p:cNvPr id="96" name="Text Box 10">
            <a:extLst>
              <a:ext uri="{FF2B5EF4-FFF2-40B4-BE49-F238E27FC236}">
                <a16:creationId xmlns:a16="http://schemas.microsoft.com/office/drawing/2014/main" id="{2F3C8937-FB41-1167-7079-0D99C4B29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30" y="2745477"/>
            <a:ext cx="1608138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拉  起</a:t>
            </a:r>
          </a:p>
        </p:txBody>
      </p:sp>
      <p:sp>
        <p:nvSpPr>
          <p:cNvPr id="97" name="Text Box 11">
            <a:extLst>
              <a:ext uri="{FF2B5EF4-FFF2-40B4-BE49-F238E27FC236}">
                <a16:creationId xmlns:a16="http://schemas.microsoft.com/office/drawing/2014/main" id="{C2F278D0-BB9A-E7D2-00F2-7E386E174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130" y="3534464"/>
            <a:ext cx="1679575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举  起</a:t>
            </a:r>
          </a:p>
        </p:txBody>
      </p:sp>
      <p:sp>
        <p:nvSpPr>
          <p:cNvPr id="98" name="Text Box 12">
            <a:extLst>
              <a:ext uri="{FF2B5EF4-FFF2-40B4-BE49-F238E27FC236}">
                <a16:creationId xmlns:a16="http://schemas.microsoft.com/office/drawing/2014/main" id="{09F3436D-F189-486B-22B0-60CFB071D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993" y="4323452"/>
            <a:ext cx="928369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压  起</a:t>
            </a:r>
          </a:p>
        </p:txBody>
      </p:sp>
      <p:sp>
        <p:nvSpPr>
          <p:cNvPr id="99" name="Text Box 13">
            <a:extLst>
              <a:ext uri="{FF2B5EF4-FFF2-40B4-BE49-F238E27FC236}">
                <a16:creationId xmlns:a16="http://schemas.microsoft.com/office/drawing/2014/main" id="{0C01D10E-8641-AADB-D45D-1E8FB033D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4394" y="1956490"/>
            <a:ext cx="102138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泥土</a:t>
            </a:r>
          </a:p>
        </p:txBody>
      </p:sp>
      <p:sp>
        <p:nvSpPr>
          <p:cNvPr id="100" name="Text Box 14">
            <a:extLst>
              <a:ext uri="{FF2B5EF4-FFF2-40B4-BE49-F238E27FC236}">
                <a16:creationId xmlns:a16="http://schemas.microsoft.com/office/drawing/2014/main" id="{7A9E9623-267D-C545-4790-C5061AAF4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4290" y="4323452"/>
            <a:ext cx="1031488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跷跷板</a:t>
            </a:r>
          </a:p>
        </p:txBody>
      </p:sp>
      <p:sp>
        <p:nvSpPr>
          <p:cNvPr id="101" name="Text Box 15">
            <a:extLst>
              <a:ext uri="{FF2B5EF4-FFF2-40B4-BE49-F238E27FC236}">
                <a16:creationId xmlns:a16="http://schemas.microsoft.com/office/drawing/2014/main" id="{7FA4067A-EA19-AF8E-99B5-2FD554B9E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7419" y="3534464"/>
            <a:ext cx="916972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杠铃</a:t>
            </a:r>
          </a:p>
        </p:txBody>
      </p:sp>
      <p:sp>
        <p:nvSpPr>
          <p:cNvPr id="102" name="Text Box 16">
            <a:extLst>
              <a:ext uri="{FF2B5EF4-FFF2-40B4-BE49-F238E27FC236}">
                <a16:creationId xmlns:a16="http://schemas.microsoft.com/office/drawing/2014/main" id="{450A152D-3676-420C-F5A1-3809589AE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4393" y="2745477"/>
            <a:ext cx="110811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鱼网</a:t>
            </a:r>
          </a:p>
        </p:txBody>
      </p:sp>
      <p:grpSp>
        <p:nvGrpSpPr>
          <p:cNvPr id="103" name="Group 17">
            <a:extLst>
              <a:ext uri="{FF2B5EF4-FFF2-40B4-BE49-F238E27FC236}">
                <a16:creationId xmlns:a16="http://schemas.microsoft.com/office/drawing/2014/main" id="{DC39D57B-CEC4-CFED-9DC4-5EDC05D1D88A}"/>
              </a:ext>
            </a:extLst>
          </p:cNvPr>
          <p:cNvGrpSpPr/>
          <p:nvPr/>
        </p:nvGrpSpPr>
        <p:grpSpPr>
          <a:xfrm>
            <a:off x="1660481" y="1813616"/>
            <a:ext cx="1303066" cy="3486408"/>
            <a:chOff x="0" y="0"/>
            <a:chExt cx="1451" cy="3110"/>
          </a:xfrm>
        </p:grpSpPr>
        <p:sp>
          <p:nvSpPr>
            <p:cNvPr id="104" name="Rectangle 18">
              <a:extLst>
                <a:ext uri="{FF2B5EF4-FFF2-40B4-BE49-F238E27FC236}">
                  <a16:creationId xmlns:a16="http://schemas.microsoft.com/office/drawing/2014/main" id="{59CED7E6-6FC3-A89F-22D1-85838A13B1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451" cy="274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eaLnBrk="1" hangingPunct="1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Line 19">
              <a:extLst>
                <a:ext uri="{FF2B5EF4-FFF2-40B4-BE49-F238E27FC236}">
                  <a16:creationId xmlns:a16="http://schemas.microsoft.com/office/drawing/2014/main" id="{54667252-B32B-2FE1-9840-D2FA04AB23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4" y="2747"/>
              <a:ext cx="0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Group 20">
            <a:extLst>
              <a:ext uri="{FF2B5EF4-FFF2-40B4-BE49-F238E27FC236}">
                <a16:creationId xmlns:a16="http://schemas.microsoft.com/office/drawing/2014/main" id="{06A1EA02-AA09-77DA-923B-A24160BD3A20}"/>
              </a:ext>
            </a:extLst>
          </p:cNvPr>
          <p:cNvGrpSpPr/>
          <p:nvPr/>
        </p:nvGrpSpPr>
        <p:grpSpPr>
          <a:xfrm>
            <a:off x="4756105" y="1813615"/>
            <a:ext cx="1044257" cy="3482525"/>
            <a:chOff x="0" y="0"/>
            <a:chExt cx="1451" cy="2903"/>
          </a:xfrm>
        </p:grpSpPr>
        <p:sp>
          <p:nvSpPr>
            <p:cNvPr id="107" name="Rectangle 21">
              <a:extLst>
                <a:ext uri="{FF2B5EF4-FFF2-40B4-BE49-F238E27FC236}">
                  <a16:creationId xmlns:a16="http://schemas.microsoft.com/office/drawing/2014/main" id="{1BB82A5E-270F-538C-152A-C160FD87B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451" cy="254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eaLnBrk="1" hangingPunct="1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Line 22">
              <a:extLst>
                <a:ext uri="{FF2B5EF4-FFF2-40B4-BE49-F238E27FC236}">
                  <a16:creationId xmlns:a16="http://schemas.microsoft.com/office/drawing/2014/main" id="{B1807949-D1D0-DA29-EA82-31F7D1B060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6" y="2540"/>
              <a:ext cx="0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9" name="Group 23">
            <a:extLst>
              <a:ext uri="{FF2B5EF4-FFF2-40B4-BE49-F238E27FC236}">
                <a16:creationId xmlns:a16="http://schemas.microsoft.com/office/drawing/2014/main" id="{7198BF4E-3F56-5799-00DF-7B1A84DBAA08}"/>
              </a:ext>
            </a:extLst>
          </p:cNvPr>
          <p:cNvGrpSpPr/>
          <p:nvPr/>
        </p:nvGrpSpPr>
        <p:grpSpPr>
          <a:xfrm>
            <a:off x="7421519" y="1813616"/>
            <a:ext cx="1164259" cy="3516795"/>
            <a:chOff x="0" y="0"/>
            <a:chExt cx="1451" cy="2903"/>
          </a:xfrm>
        </p:grpSpPr>
        <p:sp>
          <p:nvSpPr>
            <p:cNvPr id="110" name="Rectangle 24">
              <a:extLst>
                <a:ext uri="{FF2B5EF4-FFF2-40B4-BE49-F238E27FC236}">
                  <a16:creationId xmlns:a16="http://schemas.microsoft.com/office/drawing/2014/main" id="{97976ADC-E78D-DC4E-D4A7-EAF10A2AC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451" cy="254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eaLnBrk="1" hangingPunct="1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Line 25">
              <a:extLst>
                <a:ext uri="{FF2B5EF4-FFF2-40B4-BE49-F238E27FC236}">
                  <a16:creationId xmlns:a16="http://schemas.microsoft.com/office/drawing/2014/main" id="{3E06EE37-4213-1565-CC73-E2739C34B8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6" y="2540"/>
              <a:ext cx="0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22075866-3E2C-B6B5-389B-C40E2F840C03}"/>
              </a:ext>
            </a:extLst>
          </p:cNvPr>
          <p:cNvSpPr/>
          <p:nvPr/>
        </p:nvSpPr>
        <p:spPr>
          <a:xfrm>
            <a:off x="9570029" y="1590282"/>
            <a:ext cx="2325955" cy="3553592"/>
          </a:xfrm>
          <a:prstGeom prst="roundRect">
            <a:avLst>
              <a:gd name="adj" fmla="val 6839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Text Box 2">
            <a:extLst>
              <a:ext uri="{FF2B5EF4-FFF2-40B4-BE49-F238E27FC236}">
                <a16:creationId xmlns:a16="http://schemas.microsoft.com/office/drawing/2014/main" id="{D67FDC59-2042-B7F2-EB1D-4626D3ED0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2716" y="2328221"/>
            <a:ext cx="1914342" cy="2120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物理学中通常将物体之间的推、拉、提、压、排斥、吸引等都叫做力的作用。</a:t>
            </a:r>
          </a:p>
        </p:txBody>
      </p:sp>
      <p:sp>
        <p:nvSpPr>
          <p:cNvPr id="117" name="Text Box 2">
            <a:extLst>
              <a:ext uri="{FF2B5EF4-FFF2-40B4-BE49-F238E27FC236}">
                <a16:creationId xmlns:a16="http://schemas.microsoft.com/office/drawing/2014/main" id="{1AF8558B-7979-E665-A5DE-DFC1BDAC9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0134" y="1817872"/>
            <a:ext cx="11961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1800" b="1" kern="10">
                <a:latin typeface="微软雅黑" panose="020B0503020204020204" pitchFamily="34" charset="-122"/>
                <a:ea typeface="微软雅黑" panose="020B0503020204020204" pitchFamily="34" charset="-122"/>
              </a:rPr>
              <a:t>加油站</a:t>
            </a:r>
          </a:p>
        </p:txBody>
      </p:sp>
    </p:spTree>
    <p:extLst>
      <p:ext uri="{BB962C8B-B14F-4D97-AF65-F5344CB8AC3E}">
        <p14:creationId xmlns:p14="http://schemas.microsoft.com/office/powerpoint/2010/main" val="957356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89" grpId="0"/>
      <p:bldP spid="90" grpId="0"/>
      <p:bldP spid="112" grpId="0" animBg="1"/>
      <p:bldP spid="114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910F943-7F2A-B254-ADE6-F404BD99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5"/>
          <a:stretch>
            <a:fillRect/>
          </a:stretch>
        </p:blipFill>
        <p:spPr bwMode="auto">
          <a:xfrm>
            <a:off x="15189101" y="8876475"/>
            <a:ext cx="5497360" cy="3757175"/>
          </a:xfrm>
          <a:prstGeom prst="roundRect">
            <a:avLst>
              <a:gd name="adj" fmla="val 905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>
            <a:extLst>
              <a:ext uri="{FF2B5EF4-FFF2-40B4-BE49-F238E27FC236}">
                <a16:creationId xmlns:a16="http://schemas.microsoft.com/office/drawing/2014/main" id="{3BF888A7-FFF7-168F-622A-1DE2E031F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14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5"/>
          <a:stretch>
            <a:fillRect/>
          </a:stretch>
        </p:blipFill>
        <p:spPr bwMode="auto">
          <a:xfrm>
            <a:off x="20953456" y="8876475"/>
            <a:ext cx="5192112" cy="3757175"/>
          </a:xfrm>
          <a:prstGeom prst="roundRect">
            <a:avLst>
              <a:gd name="adj" fmla="val 5410"/>
            </a:avLst>
          </a:prstGeom>
          <a:solidFill>
            <a:schemeClr val="bg1"/>
          </a:solidFill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2BAB7008-CFFC-DE66-1BB0-9A73A366686B}"/>
              </a:ext>
            </a:extLst>
          </p:cNvPr>
          <p:cNvSpPr txBox="1"/>
          <p:nvPr/>
        </p:nvSpPr>
        <p:spPr>
          <a:xfrm>
            <a:off x="21190792" y="8978242"/>
            <a:ext cx="4820372" cy="34066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b="1">
                <a:latin typeface="+mj-lt"/>
                <a:ea typeface="微软雅黑" panose="020B0503020204020204" pitchFamily="34" charset="-122"/>
              </a:rPr>
              <a:t>如图所示，将刻度尺的一端紧压在桌面上，拨动伸出桌面的一端会听到声音，这说明声音是由于______产生的；改变刻度尺伸出桌面的长度，使伸出桌面的长度变短，用与上次相同的力拨动，能够听出声音的______发生了变化（选填“响度”、“音调”或“音色”）。保持刻度尺伸出桌面的长度不变，用力拨动刻度尺，发现刻度尺振动</a:t>
            </a:r>
            <a:r>
              <a:rPr lang="zh-CN" altLang="en-US" b="1" u="sng">
                <a:latin typeface="+mj-lt"/>
                <a:ea typeface="微软雅黑" panose="020B0503020204020204" pitchFamily="34" charset="-122"/>
              </a:rPr>
              <a:t>       </a:t>
            </a:r>
            <a:r>
              <a:rPr lang="zh-CN" altLang="en-US" b="1">
                <a:latin typeface="+mj-lt"/>
                <a:ea typeface="微软雅黑" panose="020B0503020204020204" pitchFamily="34" charset="-122"/>
              </a:rPr>
              <a:t>变大，</a:t>
            </a:r>
            <a:r>
              <a:rPr lang="zh-CN" altLang="en-US" b="1" u="sng">
                <a:latin typeface="+mj-lt"/>
                <a:ea typeface="微软雅黑" panose="020B0503020204020204" pitchFamily="34" charset="-122"/>
              </a:rPr>
              <a:t>      </a:t>
            </a:r>
            <a:r>
              <a:rPr lang="zh-CN" altLang="en-US" b="1">
                <a:latin typeface="+mj-lt"/>
                <a:ea typeface="微软雅黑" panose="020B0503020204020204" pitchFamily="34" charset="-122"/>
              </a:rPr>
              <a:t>变大。</a:t>
            </a:r>
            <a:r>
              <a:rPr lang="zh-CN" altLang="en-US" b="1">
                <a:latin typeface="+mj-lt"/>
                <a:ea typeface="微软雅黑" panose="020B0503020204020204" pitchFamily="34" charset="-122"/>
                <a:sym typeface="+mn-ea"/>
              </a:rPr>
              <a:t>（选填“响度”、“音调”或“音色”）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580E5EE-A4E9-932A-BF7B-DAE7CF396DA7}"/>
              </a:ext>
            </a:extLst>
          </p:cNvPr>
          <p:cNvSpPr txBox="1"/>
          <p:nvPr/>
        </p:nvSpPr>
        <p:spPr>
          <a:xfrm>
            <a:off x="15325854" y="8062291"/>
            <a:ext cx="2373647" cy="4515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sz="2400" b="1">
                <a:latin typeface="+mj-lt"/>
                <a:ea typeface="微软雅黑" panose="020B0503020204020204" pitchFamily="34" charset="-122"/>
                <a:sym typeface="+mn-ea"/>
              </a:rPr>
              <a:t>回顾旧知识</a:t>
            </a:r>
          </a:p>
        </p:txBody>
      </p:sp>
      <p:sp>
        <p:nvSpPr>
          <p:cNvPr id="69" name="圆角矩形 34">
            <a:extLst>
              <a:ext uri="{FF2B5EF4-FFF2-40B4-BE49-F238E27FC236}">
                <a16:creationId xmlns:a16="http://schemas.microsoft.com/office/drawing/2014/main" id="{6D5B70A1-7BCD-543D-C1A2-C1A410FAA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189" y="620333"/>
            <a:ext cx="2520280" cy="510778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一、力是什么</a:t>
            </a:r>
          </a:p>
        </p:txBody>
      </p:sp>
      <p:sp>
        <p:nvSpPr>
          <p:cNvPr id="89" name="Text Box 2">
            <a:extLst>
              <a:ext uri="{FF2B5EF4-FFF2-40B4-BE49-F238E27FC236}">
                <a16:creationId xmlns:a16="http://schemas.microsoft.com/office/drawing/2014/main" id="{9596AB09-4AA1-D6B7-5D5A-98D5DF878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04385" y="10785870"/>
            <a:ext cx="832425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物体</a:t>
            </a:r>
          </a:p>
        </p:txBody>
      </p:sp>
      <p:sp>
        <p:nvSpPr>
          <p:cNvPr id="90" name="Text Box 3">
            <a:extLst>
              <a:ext uri="{FF2B5EF4-FFF2-40B4-BE49-F238E27FC236}">
                <a16:creationId xmlns:a16="http://schemas.microsoft.com/office/drawing/2014/main" id="{4D35D1DE-A096-202B-D89F-C9375D450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68683" y="10766164"/>
            <a:ext cx="89008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作用</a:t>
            </a:r>
          </a:p>
        </p:txBody>
      </p:sp>
      <p:sp>
        <p:nvSpPr>
          <p:cNvPr id="91" name="Text Box 5">
            <a:extLst>
              <a:ext uri="{FF2B5EF4-FFF2-40B4-BE49-F238E27FC236}">
                <a16:creationId xmlns:a16="http://schemas.microsoft.com/office/drawing/2014/main" id="{726F1470-C44B-FA41-11F1-9E63FBCC6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95802" y="7419509"/>
            <a:ext cx="1236026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推土机</a:t>
            </a:r>
          </a:p>
        </p:txBody>
      </p:sp>
      <p:sp>
        <p:nvSpPr>
          <p:cNvPr id="92" name="Text Box 6">
            <a:extLst>
              <a:ext uri="{FF2B5EF4-FFF2-40B4-BE49-F238E27FC236}">
                <a16:creationId xmlns:a16="http://schemas.microsoft.com/office/drawing/2014/main" id="{3CDBAE09-AAE8-4C37-87BD-A08467C29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2775" y="8284696"/>
            <a:ext cx="1010619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渔翁</a:t>
            </a:r>
          </a:p>
        </p:txBody>
      </p:sp>
      <p:sp>
        <p:nvSpPr>
          <p:cNvPr id="93" name="Text Box 7">
            <a:extLst>
              <a:ext uri="{FF2B5EF4-FFF2-40B4-BE49-F238E27FC236}">
                <a16:creationId xmlns:a16="http://schemas.microsoft.com/office/drawing/2014/main" id="{87A59F41-850A-8F5E-9DCE-8E8F3C4A1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2777" y="9003834"/>
            <a:ext cx="104777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运动员</a:t>
            </a:r>
          </a:p>
        </p:txBody>
      </p:sp>
      <p:sp>
        <p:nvSpPr>
          <p:cNvPr id="94" name="Text Box 8">
            <a:extLst>
              <a:ext uri="{FF2B5EF4-FFF2-40B4-BE49-F238E27FC236}">
                <a16:creationId xmlns:a16="http://schemas.microsoft.com/office/drawing/2014/main" id="{372F9F55-7D1A-81A6-F438-382E44294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95800" y="9786471"/>
            <a:ext cx="973463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小象</a:t>
            </a:r>
          </a:p>
        </p:txBody>
      </p:sp>
      <p:sp>
        <p:nvSpPr>
          <p:cNvPr id="95" name="Text Box 9">
            <a:extLst>
              <a:ext uri="{FF2B5EF4-FFF2-40B4-BE49-F238E27FC236}">
                <a16:creationId xmlns:a16="http://schemas.microsoft.com/office/drawing/2014/main" id="{F245A6F6-74A3-FB8B-4732-34375E47B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19988" y="7419509"/>
            <a:ext cx="1679575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推  走</a:t>
            </a:r>
          </a:p>
        </p:txBody>
      </p:sp>
      <p:sp>
        <p:nvSpPr>
          <p:cNvPr id="96" name="Text Box 10">
            <a:extLst>
              <a:ext uri="{FF2B5EF4-FFF2-40B4-BE49-F238E27FC236}">
                <a16:creationId xmlns:a16="http://schemas.microsoft.com/office/drawing/2014/main" id="{2F3C8937-FB41-1167-7079-0D99C4B29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19988" y="8356134"/>
            <a:ext cx="1608138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拉  起</a:t>
            </a:r>
          </a:p>
        </p:txBody>
      </p:sp>
      <p:sp>
        <p:nvSpPr>
          <p:cNvPr id="97" name="Text Box 11">
            <a:extLst>
              <a:ext uri="{FF2B5EF4-FFF2-40B4-BE49-F238E27FC236}">
                <a16:creationId xmlns:a16="http://schemas.microsoft.com/office/drawing/2014/main" id="{C2F278D0-BB9A-E7D2-00F2-7E386E174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19988" y="9076859"/>
            <a:ext cx="1679575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举  起</a:t>
            </a:r>
          </a:p>
        </p:txBody>
      </p:sp>
      <p:sp>
        <p:nvSpPr>
          <p:cNvPr id="98" name="Text Box 12">
            <a:extLst>
              <a:ext uri="{FF2B5EF4-FFF2-40B4-BE49-F238E27FC236}">
                <a16:creationId xmlns:a16="http://schemas.microsoft.com/office/drawing/2014/main" id="{09F3436D-F189-486B-22B0-60CFB071D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2850" y="9786471"/>
            <a:ext cx="928369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压  起</a:t>
            </a:r>
          </a:p>
        </p:txBody>
      </p:sp>
      <p:sp>
        <p:nvSpPr>
          <p:cNvPr id="99" name="Text Box 13">
            <a:extLst>
              <a:ext uri="{FF2B5EF4-FFF2-40B4-BE49-F238E27FC236}">
                <a16:creationId xmlns:a16="http://schemas.microsoft.com/office/drawing/2014/main" id="{0C01D10E-8641-AADB-D45D-1E8FB033D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5252" y="7419509"/>
            <a:ext cx="102138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泥土</a:t>
            </a:r>
          </a:p>
        </p:txBody>
      </p:sp>
      <p:sp>
        <p:nvSpPr>
          <p:cNvPr id="100" name="Text Box 14">
            <a:extLst>
              <a:ext uri="{FF2B5EF4-FFF2-40B4-BE49-F238E27FC236}">
                <a16:creationId xmlns:a16="http://schemas.microsoft.com/office/drawing/2014/main" id="{7A9E9623-267D-C545-4790-C5061AAF4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45149" y="9798955"/>
            <a:ext cx="1031488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跷跷板</a:t>
            </a:r>
          </a:p>
        </p:txBody>
      </p:sp>
      <p:sp>
        <p:nvSpPr>
          <p:cNvPr id="101" name="Text Box 15">
            <a:extLst>
              <a:ext uri="{FF2B5EF4-FFF2-40B4-BE49-F238E27FC236}">
                <a16:creationId xmlns:a16="http://schemas.microsoft.com/office/drawing/2014/main" id="{7FA4067A-EA19-AF8E-99B5-2FD554B9E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28277" y="9148296"/>
            <a:ext cx="916972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杠铃</a:t>
            </a:r>
          </a:p>
        </p:txBody>
      </p:sp>
      <p:sp>
        <p:nvSpPr>
          <p:cNvPr id="102" name="Text Box 16">
            <a:extLst>
              <a:ext uri="{FF2B5EF4-FFF2-40B4-BE49-F238E27FC236}">
                <a16:creationId xmlns:a16="http://schemas.microsoft.com/office/drawing/2014/main" id="{450A152D-3676-420C-F5A1-3809589AE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5250" y="8284696"/>
            <a:ext cx="110811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鱼网</a:t>
            </a:r>
          </a:p>
        </p:txBody>
      </p:sp>
      <p:grpSp>
        <p:nvGrpSpPr>
          <p:cNvPr id="103" name="Group 17">
            <a:extLst>
              <a:ext uri="{FF2B5EF4-FFF2-40B4-BE49-F238E27FC236}">
                <a16:creationId xmlns:a16="http://schemas.microsoft.com/office/drawing/2014/main" id="{DC39D57B-CEC4-CFED-9DC4-5EDC05D1D88A}"/>
              </a:ext>
            </a:extLst>
          </p:cNvPr>
          <p:cNvGrpSpPr/>
          <p:nvPr/>
        </p:nvGrpSpPr>
        <p:grpSpPr>
          <a:xfrm>
            <a:off x="17451339" y="7276635"/>
            <a:ext cx="1303066" cy="3486408"/>
            <a:chOff x="0" y="0"/>
            <a:chExt cx="1451" cy="3110"/>
          </a:xfrm>
        </p:grpSpPr>
        <p:sp>
          <p:nvSpPr>
            <p:cNvPr id="104" name="Rectangle 18">
              <a:extLst>
                <a:ext uri="{FF2B5EF4-FFF2-40B4-BE49-F238E27FC236}">
                  <a16:creationId xmlns:a16="http://schemas.microsoft.com/office/drawing/2014/main" id="{59CED7E6-6FC3-A89F-22D1-85838A13B1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451" cy="274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eaLnBrk="1" hangingPunct="1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Line 19">
              <a:extLst>
                <a:ext uri="{FF2B5EF4-FFF2-40B4-BE49-F238E27FC236}">
                  <a16:creationId xmlns:a16="http://schemas.microsoft.com/office/drawing/2014/main" id="{54667252-B32B-2FE1-9840-D2FA04AB23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4" y="2747"/>
              <a:ext cx="0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Group 20">
            <a:extLst>
              <a:ext uri="{FF2B5EF4-FFF2-40B4-BE49-F238E27FC236}">
                <a16:creationId xmlns:a16="http://schemas.microsoft.com/office/drawing/2014/main" id="{06A1EA02-AA09-77DA-923B-A24160BD3A20}"/>
              </a:ext>
            </a:extLst>
          </p:cNvPr>
          <p:cNvGrpSpPr/>
          <p:nvPr/>
        </p:nvGrpSpPr>
        <p:grpSpPr>
          <a:xfrm>
            <a:off x="20546963" y="7276634"/>
            <a:ext cx="1044257" cy="3482525"/>
            <a:chOff x="0" y="0"/>
            <a:chExt cx="1451" cy="2903"/>
          </a:xfrm>
        </p:grpSpPr>
        <p:sp>
          <p:nvSpPr>
            <p:cNvPr id="107" name="Rectangle 21">
              <a:extLst>
                <a:ext uri="{FF2B5EF4-FFF2-40B4-BE49-F238E27FC236}">
                  <a16:creationId xmlns:a16="http://schemas.microsoft.com/office/drawing/2014/main" id="{1BB82A5E-270F-538C-152A-C160FD87B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451" cy="254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eaLnBrk="1" hangingPunct="1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Line 22">
              <a:extLst>
                <a:ext uri="{FF2B5EF4-FFF2-40B4-BE49-F238E27FC236}">
                  <a16:creationId xmlns:a16="http://schemas.microsoft.com/office/drawing/2014/main" id="{B1807949-D1D0-DA29-EA82-31F7D1B060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6" y="2540"/>
              <a:ext cx="0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9" name="Group 23">
            <a:extLst>
              <a:ext uri="{FF2B5EF4-FFF2-40B4-BE49-F238E27FC236}">
                <a16:creationId xmlns:a16="http://schemas.microsoft.com/office/drawing/2014/main" id="{7198BF4E-3F56-5799-00DF-7B1A84DBAA08}"/>
              </a:ext>
            </a:extLst>
          </p:cNvPr>
          <p:cNvGrpSpPr/>
          <p:nvPr/>
        </p:nvGrpSpPr>
        <p:grpSpPr>
          <a:xfrm>
            <a:off x="23212377" y="7276635"/>
            <a:ext cx="1330796" cy="3516795"/>
            <a:chOff x="0" y="0"/>
            <a:chExt cx="1451" cy="2903"/>
          </a:xfrm>
        </p:grpSpPr>
        <p:sp>
          <p:nvSpPr>
            <p:cNvPr id="110" name="Rectangle 24">
              <a:extLst>
                <a:ext uri="{FF2B5EF4-FFF2-40B4-BE49-F238E27FC236}">
                  <a16:creationId xmlns:a16="http://schemas.microsoft.com/office/drawing/2014/main" id="{97976ADC-E78D-DC4E-D4A7-EAF10A2AC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451" cy="254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eaLnBrk="1" hangingPunct="1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Line 25">
              <a:extLst>
                <a:ext uri="{FF2B5EF4-FFF2-40B4-BE49-F238E27FC236}">
                  <a16:creationId xmlns:a16="http://schemas.microsoft.com/office/drawing/2014/main" id="{3E06EE37-4213-1565-CC73-E2739C34B8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6" y="2540"/>
              <a:ext cx="0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2" name="Line 26">
            <a:extLst>
              <a:ext uri="{FF2B5EF4-FFF2-40B4-BE49-F238E27FC236}">
                <a16:creationId xmlns:a16="http://schemas.microsoft.com/office/drawing/2014/main" id="{18F9F376-F399-F444-E2C1-82E6204613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295259" y="11428018"/>
            <a:ext cx="3671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Rectangle 27">
            <a:extLst>
              <a:ext uri="{FF2B5EF4-FFF2-40B4-BE49-F238E27FC236}">
                <a16:creationId xmlns:a16="http://schemas.microsoft.com/office/drawing/2014/main" id="{F7BEBD41-676E-455F-45F4-215BFC163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73936" y="6434053"/>
            <a:ext cx="1679575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分析与论证</a:t>
            </a:r>
          </a:p>
        </p:txBody>
      </p:sp>
      <p:sp>
        <p:nvSpPr>
          <p:cNvPr id="114" name="Text Box 4">
            <a:extLst>
              <a:ext uri="{FF2B5EF4-FFF2-40B4-BE49-F238E27FC236}">
                <a16:creationId xmlns:a16="http://schemas.microsoft.com/office/drawing/2014/main" id="{612F4535-00C2-6048-0E1C-E6CD3F5E5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05694" y="10842754"/>
            <a:ext cx="734277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2" charset="-122"/>
              </a:rPr>
              <a:t>物体</a:t>
            </a:r>
          </a:p>
        </p:txBody>
      </p:sp>
      <p:sp>
        <p:nvSpPr>
          <p:cNvPr id="115" name="Text Box 2">
            <a:extLst>
              <a:ext uri="{FF2B5EF4-FFF2-40B4-BE49-F238E27FC236}">
                <a16:creationId xmlns:a16="http://schemas.microsoft.com/office/drawing/2014/main" id="{E26164AB-80A1-FD8B-686D-B53C5A9A8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906" y="2025319"/>
            <a:ext cx="4481793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力是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</a:t>
            </a:r>
            <a:r>
              <a:rPr lang="zh-CN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物体对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另一个</a:t>
            </a:r>
            <a:r>
              <a:rPr lang="zh-CN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物体的作用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8" name="Rectangle 5">
            <a:extLst>
              <a:ext uri="{FF2B5EF4-FFF2-40B4-BE49-F238E27FC236}">
                <a16:creationId xmlns:a16="http://schemas.microsoft.com/office/drawing/2014/main" id="{F7FAE372-7869-6435-CD31-CBDD9B536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585" y="1383832"/>
            <a:ext cx="1308266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结论：</a:t>
            </a:r>
          </a:p>
        </p:txBody>
      </p:sp>
      <p:sp>
        <p:nvSpPr>
          <p:cNvPr id="119" name="Text Box 6">
            <a:extLst>
              <a:ext uri="{FF2B5EF4-FFF2-40B4-BE49-F238E27FC236}">
                <a16:creationId xmlns:a16="http://schemas.microsoft.com/office/drawing/2014/main" id="{C0579CBF-BC1C-E1D8-D169-896A10F7E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926" y="2806295"/>
            <a:ext cx="3143569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力通常用字母 </a:t>
            </a:r>
            <a:r>
              <a:rPr lang="en-US" altLang="zh-CN" sz="2000" b="1" i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 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A671C0E-4CD1-DCDC-FA58-B8856B8E1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7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5" t="2628" r="5134" b="14041"/>
          <a:stretch>
            <a:fillRect/>
          </a:stretch>
        </p:blipFill>
        <p:spPr bwMode="auto">
          <a:xfrm>
            <a:off x="5815314" y="1406598"/>
            <a:ext cx="5175264" cy="5097837"/>
          </a:xfrm>
          <a:prstGeom prst="ellipse">
            <a:avLst/>
          </a:prstGeom>
          <a:noFill/>
          <a:effectLst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600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910F943-7F2A-B254-ADE6-F404BD99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5"/>
          <a:stretch>
            <a:fillRect/>
          </a:stretch>
        </p:blipFill>
        <p:spPr bwMode="auto">
          <a:xfrm>
            <a:off x="15189101" y="8876475"/>
            <a:ext cx="5497360" cy="3757175"/>
          </a:xfrm>
          <a:prstGeom prst="roundRect">
            <a:avLst>
              <a:gd name="adj" fmla="val 905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>
            <a:extLst>
              <a:ext uri="{FF2B5EF4-FFF2-40B4-BE49-F238E27FC236}">
                <a16:creationId xmlns:a16="http://schemas.microsoft.com/office/drawing/2014/main" id="{3BF888A7-FFF7-168F-622A-1DE2E031F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14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95"/>
          <a:stretch>
            <a:fillRect/>
          </a:stretch>
        </p:blipFill>
        <p:spPr bwMode="auto">
          <a:xfrm>
            <a:off x="20953456" y="8876475"/>
            <a:ext cx="5192112" cy="3757175"/>
          </a:xfrm>
          <a:prstGeom prst="roundRect">
            <a:avLst>
              <a:gd name="adj" fmla="val 5410"/>
            </a:avLst>
          </a:prstGeom>
          <a:solidFill>
            <a:schemeClr val="bg1"/>
          </a:solidFill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2BAB7008-CFFC-DE66-1BB0-9A73A366686B}"/>
              </a:ext>
            </a:extLst>
          </p:cNvPr>
          <p:cNvSpPr txBox="1"/>
          <p:nvPr/>
        </p:nvSpPr>
        <p:spPr>
          <a:xfrm>
            <a:off x="21190792" y="8978242"/>
            <a:ext cx="4820372" cy="34066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b="1">
                <a:latin typeface="+mj-lt"/>
                <a:ea typeface="微软雅黑" panose="020B0503020204020204" pitchFamily="34" charset="-122"/>
              </a:rPr>
              <a:t>如图所示，将刻度尺的一端紧压在桌面上，拨动伸出桌面的一端会听到声音，这说明声音是由于______产生的；改变刻度尺伸出桌面的长度，使伸出桌面的长度变短，用与上次相同的力拨动，能够听出声音的______发生了变化（选填“响度”、“音调”或“音色”）。保持刻度尺伸出桌面的长度不变，用力拨动刻度尺，发现刻度尺振动</a:t>
            </a:r>
            <a:r>
              <a:rPr lang="zh-CN" altLang="en-US" b="1" u="sng">
                <a:latin typeface="+mj-lt"/>
                <a:ea typeface="微软雅黑" panose="020B0503020204020204" pitchFamily="34" charset="-122"/>
              </a:rPr>
              <a:t>       </a:t>
            </a:r>
            <a:r>
              <a:rPr lang="zh-CN" altLang="en-US" b="1">
                <a:latin typeface="+mj-lt"/>
                <a:ea typeface="微软雅黑" panose="020B0503020204020204" pitchFamily="34" charset="-122"/>
              </a:rPr>
              <a:t>变大，</a:t>
            </a:r>
            <a:r>
              <a:rPr lang="zh-CN" altLang="en-US" b="1" u="sng">
                <a:latin typeface="+mj-lt"/>
                <a:ea typeface="微软雅黑" panose="020B0503020204020204" pitchFamily="34" charset="-122"/>
              </a:rPr>
              <a:t>      </a:t>
            </a:r>
            <a:r>
              <a:rPr lang="zh-CN" altLang="en-US" b="1">
                <a:latin typeface="+mj-lt"/>
                <a:ea typeface="微软雅黑" panose="020B0503020204020204" pitchFamily="34" charset="-122"/>
              </a:rPr>
              <a:t>变大。</a:t>
            </a:r>
            <a:r>
              <a:rPr lang="zh-CN" altLang="en-US" b="1">
                <a:latin typeface="+mj-lt"/>
                <a:ea typeface="微软雅黑" panose="020B0503020204020204" pitchFamily="34" charset="-122"/>
                <a:sym typeface="+mn-ea"/>
              </a:rPr>
              <a:t>（选填“响度”、“音调”或“音色”）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580E5EE-A4E9-932A-BF7B-DAE7CF396DA7}"/>
              </a:ext>
            </a:extLst>
          </p:cNvPr>
          <p:cNvSpPr txBox="1"/>
          <p:nvPr/>
        </p:nvSpPr>
        <p:spPr>
          <a:xfrm>
            <a:off x="15325854" y="8062291"/>
            <a:ext cx="2373647" cy="4515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900"/>
              </a:lnSpc>
            </a:pPr>
            <a:r>
              <a:rPr lang="zh-CN" altLang="en-US" sz="2400" b="1">
                <a:latin typeface="+mj-lt"/>
                <a:ea typeface="微软雅黑" panose="020B0503020204020204" pitchFamily="34" charset="-122"/>
                <a:sym typeface="+mn-ea"/>
              </a:rPr>
              <a:t>回顾旧知识</a:t>
            </a:r>
          </a:p>
        </p:txBody>
      </p:sp>
      <p:sp>
        <p:nvSpPr>
          <p:cNvPr id="69" name="圆角矩形 34">
            <a:extLst>
              <a:ext uri="{FF2B5EF4-FFF2-40B4-BE49-F238E27FC236}">
                <a16:creationId xmlns:a16="http://schemas.microsoft.com/office/drawing/2014/main" id="{6D5B70A1-7BCD-543D-C1A2-C1A410FAA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120" y="541452"/>
            <a:ext cx="2520280" cy="510778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一、力是什么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89" name="Text Box 2">
            <a:extLst>
              <a:ext uri="{FF2B5EF4-FFF2-40B4-BE49-F238E27FC236}">
                <a16:creationId xmlns:a16="http://schemas.microsoft.com/office/drawing/2014/main" id="{9596AB09-4AA1-D6B7-5D5A-98D5DF878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04385" y="10785870"/>
            <a:ext cx="832425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物体</a:t>
            </a:r>
          </a:p>
        </p:txBody>
      </p:sp>
      <p:sp>
        <p:nvSpPr>
          <p:cNvPr id="90" name="Text Box 3">
            <a:extLst>
              <a:ext uri="{FF2B5EF4-FFF2-40B4-BE49-F238E27FC236}">
                <a16:creationId xmlns:a16="http://schemas.microsoft.com/office/drawing/2014/main" id="{4D35D1DE-A096-202B-D89F-C9375D450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68683" y="10766164"/>
            <a:ext cx="89008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作用</a:t>
            </a:r>
          </a:p>
        </p:txBody>
      </p:sp>
      <p:sp>
        <p:nvSpPr>
          <p:cNvPr id="91" name="Text Box 5">
            <a:extLst>
              <a:ext uri="{FF2B5EF4-FFF2-40B4-BE49-F238E27FC236}">
                <a16:creationId xmlns:a16="http://schemas.microsoft.com/office/drawing/2014/main" id="{726F1470-C44B-FA41-11F1-9E63FBCC6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95802" y="7419509"/>
            <a:ext cx="1236026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推土机</a:t>
            </a:r>
          </a:p>
        </p:txBody>
      </p:sp>
      <p:sp>
        <p:nvSpPr>
          <p:cNvPr id="92" name="Text Box 6">
            <a:extLst>
              <a:ext uri="{FF2B5EF4-FFF2-40B4-BE49-F238E27FC236}">
                <a16:creationId xmlns:a16="http://schemas.microsoft.com/office/drawing/2014/main" id="{3CDBAE09-AAE8-4C37-87BD-A08467C29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2775" y="8284696"/>
            <a:ext cx="1010619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渔翁</a:t>
            </a:r>
          </a:p>
        </p:txBody>
      </p:sp>
      <p:sp>
        <p:nvSpPr>
          <p:cNvPr id="93" name="Text Box 7">
            <a:extLst>
              <a:ext uri="{FF2B5EF4-FFF2-40B4-BE49-F238E27FC236}">
                <a16:creationId xmlns:a16="http://schemas.microsoft.com/office/drawing/2014/main" id="{87A59F41-850A-8F5E-9DCE-8E8F3C4A1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2777" y="9003834"/>
            <a:ext cx="104777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运动员</a:t>
            </a:r>
          </a:p>
        </p:txBody>
      </p:sp>
      <p:sp>
        <p:nvSpPr>
          <p:cNvPr id="94" name="Text Box 8">
            <a:extLst>
              <a:ext uri="{FF2B5EF4-FFF2-40B4-BE49-F238E27FC236}">
                <a16:creationId xmlns:a16="http://schemas.microsoft.com/office/drawing/2014/main" id="{372F9F55-7D1A-81A6-F438-382E44294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95800" y="9786471"/>
            <a:ext cx="973463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小象</a:t>
            </a:r>
          </a:p>
        </p:txBody>
      </p:sp>
      <p:sp>
        <p:nvSpPr>
          <p:cNvPr id="95" name="Text Box 9">
            <a:extLst>
              <a:ext uri="{FF2B5EF4-FFF2-40B4-BE49-F238E27FC236}">
                <a16:creationId xmlns:a16="http://schemas.microsoft.com/office/drawing/2014/main" id="{F245A6F6-74A3-FB8B-4732-34375E47B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19988" y="7419509"/>
            <a:ext cx="1679575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推  走</a:t>
            </a:r>
          </a:p>
        </p:txBody>
      </p:sp>
      <p:sp>
        <p:nvSpPr>
          <p:cNvPr id="96" name="Text Box 10">
            <a:extLst>
              <a:ext uri="{FF2B5EF4-FFF2-40B4-BE49-F238E27FC236}">
                <a16:creationId xmlns:a16="http://schemas.microsoft.com/office/drawing/2014/main" id="{2F3C8937-FB41-1167-7079-0D99C4B29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19988" y="8356134"/>
            <a:ext cx="1608138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拉  起</a:t>
            </a:r>
          </a:p>
        </p:txBody>
      </p:sp>
      <p:sp>
        <p:nvSpPr>
          <p:cNvPr id="97" name="Text Box 11">
            <a:extLst>
              <a:ext uri="{FF2B5EF4-FFF2-40B4-BE49-F238E27FC236}">
                <a16:creationId xmlns:a16="http://schemas.microsoft.com/office/drawing/2014/main" id="{C2F278D0-BB9A-E7D2-00F2-7E386E174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19988" y="9076859"/>
            <a:ext cx="1679575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举  起</a:t>
            </a:r>
          </a:p>
        </p:txBody>
      </p:sp>
      <p:sp>
        <p:nvSpPr>
          <p:cNvPr id="98" name="Text Box 12">
            <a:extLst>
              <a:ext uri="{FF2B5EF4-FFF2-40B4-BE49-F238E27FC236}">
                <a16:creationId xmlns:a16="http://schemas.microsoft.com/office/drawing/2014/main" id="{09F3436D-F189-486B-22B0-60CFB071D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2850" y="9786471"/>
            <a:ext cx="928369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压  起</a:t>
            </a:r>
          </a:p>
        </p:txBody>
      </p:sp>
      <p:sp>
        <p:nvSpPr>
          <p:cNvPr id="99" name="Text Box 13">
            <a:extLst>
              <a:ext uri="{FF2B5EF4-FFF2-40B4-BE49-F238E27FC236}">
                <a16:creationId xmlns:a16="http://schemas.microsoft.com/office/drawing/2014/main" id="{0C01D10E-8641-AADB-D45D-1E8FB033D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5252" y="7419509"/>
            <a:ext cx="102138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泥土</a:t>
            </a:r>
          </a:p>
        </p:txBody>
      </p:sp>
      <p:sp>
        <p:nvSpPr>
          <p:cNvPr id="100" name="Text Box 14">
            <a:extLst>
              <a:ext uri="{FF2B5EF4-FFF2-40B4-BE49-F238E27FC236}">
                <a16:creationId xmlns:a16="http://schemas.microsoft.com/office/drawing/2014/main" id="{7A9E9623-267D-C545-4790-C5061AAF4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45149" y="9798955"/>
            <a:ext cx="1031488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跷跷板</a:t>
            </a:r>
          </a:p>
        </p:txBody>
      </p:sp>
      <p:sp>
        <p:nvSpPr>
          <p:cNvPr id="101" name="Text Box 15">
            <a:extLst>
              <a:ext uri="{FF2B5EF4-FFF2-40B4-BE49-F238E27FC236}">
                <a16:creationId xmlns:a16="http://schemas.microsoft.com/office/drawing/2014/main" id="{7FA4067A-EA19-AF8E-99B5-2FD554B9E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28277" y="9148296"/>
            <a:ext cx="916972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杠铃</a:t>
            </a:r>
          </a:p>
        </p:txBody>
      </p:sp>
      <p:sp>
        <p:nvSpPr>
          <p:cNvPr id="102" name="Text Box 16">
            <a:extLst>
              <a:ext uri="{FF2B5EF4-FFF2-40B4-BE49-F238E27FC236}">
                <a16:creationId xmlns:a16="http://schemas.microsoft.com/office/drawing/2014/main" id="{450A152D-3676-420C-F5A1-3809589AE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5250" y="8284696"/>
            <a:ext cx="1108114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鱼网</a:t>
            </a:r>
          </a:p>
        </p:txBody>
      </p:sp>
      <p:grpSp>
        <p:nvGrpSpPr>
          <p:cNvPr id="103" name="Group 17">
            <a:extLst>
              <a:ext uri="{FF2B5EF4-FFF2-40B4-BE49-F238E27FC236}">
                <a16:creationId xmlns:a16="http://schemas.microsoft.com/office/drawing/2014/main" id="{DC39D57B-CEC4-CFED-9DC4-5EDC05D1D88A}"/>
              </a:ext>
            </a:extLst>
          </p:cNvPr>
          <p:cNvGrpSpPr/>
          <p:nvPr/>
        </p:nvGrpSpPr>
        <p:grpSpPr>
          <a:xfrm>
            <a:off x="17451339" y="7276635"/>
            <a:ext cx="1303066" cy="3486408"/>
            <a:chOff x="0" y="0"/>
            <a:chExt cx="1451" cy="3110"/>
          </a:xfrm>
        </p:grpSpPr>
        <p:sp>
          <p:nvSpPr>
            <p:cNvPr id="104" name="Rectangle 18">
              <a:extLst>
                <a:ext uri="{FF2B5EF4-FFF2-40B4-BE49-F238E27FC236}">
                  <a16:creationId xmlns:a16="http://schemas.microsoft.com/office/drawing/2014/main" id="{59CED7E6-6FC3-A89F-22D1-85838A13B1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451" cy="274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eaLnBrk="1" hangingPunct="1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Line 19">
              <a:extLst>
                <a:ext uri="{FF2B5EF4-FFF2-40B4-BE49-F238E27FC236}">
                  <a16:creationId xmlns:a16="http://schemas.microsoft.com/office/drawing/2014/main" id="{54667252-B32B-2FE1-9840-D2FA04AB23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4" y="2747"/>
              <a:ext cx="0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Group 20">
            <a:extLst>
              <a:ext uri="{FF2B5EF4-FFF2-40B4-BE49-F238E27FC236}">
                <a16:creationId xmlns:a16="http://schemas.microsoft.com/office/drawing/2014/main" id="{06A1EA02-AA09-77DA-923B-A24160BD3A20}"/>
              </a:ext>
            </a:extLst>
          </p:cNvPr>
          <p:cNvGrpSpPr/>
          <p:nvPr/>
        </p:nvGrpSpPr>
        <p:grpSpPr>
          <a:xfrm>
            <a:off x="20546963" y="7276634"/>
            <a:ext cx="1044257" cy="3482525"/>
            <a:chOff x="0" y="0"/>
            <a:chExt cx="1451" cy="2903"/>
          </a:xfrm>
        </p:grpSpPr>
        <p:sp>
          <p:nvSpPr>
            <p:cNvPr id="107" name="Rectangle 21">
              <a:extLst>
                <a:ext uri="{FF2B5EF4-FFF2-40B4-BE49-F238E27FC236}">
                  <a16:creationId xmlns:a16="http://schemas.microsoft.com/office/drawing/2014/main" id="{1BB82A5E-270F-538C-152A-C160FD87B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451" cy="254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eaLnBrk="1" hangingPunct="1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Line 22">
              <a:extLst>
                <a:ext uri="{FF2B5EF4-FFF2-40B4-BE49-F238E27FC236}">
                  <a16:creationId xmlns:a16="http://schemas.microsoft.com/office/drawing/2014/main" id="{B1807949-D1D0-DA29-EA82-31F7D1B060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6" y="2540"/>
              <a:ext cx="0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9" name="Group 23">
            <a:extLst>
              <a:ext uri="{FF2B5EF4-FFF2-40B4-BE49-F238E27FC236}">
                <a16:creationId xmlns:a16="http://schemas.microsoft.com/office/drawing/2014/main" id="{7198BF4E-3F56-5799-00DF-7B1A84DBAA08}"/>
              </a:ext>
            </a:extLst>
          </p:cNvPr>
          <p:cNvGrpSpPr/>
          <p:nvPr/>
        </p:nvGrpSpPr>
        <p:grpSpPr>
          <a:xfrm>
            <a:off x="23212377" y="7276635"/>
            <a:ext cx="1330796" cy="3516795"/>
            <a:chOff x="0" y="0"/>
            <a:chExt cx="1451" cy="2903"/>
          </a:xfrm>
        </p:grpSpPr>
        <p:sp>
          <p:nvSpPr>
            <p:cNvPr id="110" name="Rectangle 24">
              <a:extLst>
                <a:ext uri="{FF2B5EF4-FFF2-40B4-BE49-F238E27FC236}">
                  <a16:creationId xmlns:a16="http://schemas.microsoft.com/office/drawing/2014/main" id="{97976ADC-E78D-DC4E-D4A7-EAF10A2AC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451" cy="254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eaLnBrk="1" hangingPunct="1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Line 25">
              <a:extLst>
                <a:ext uri="{FF2B5EF4-FFF2-40B4-BE49-F238E27FC236}">
                  <a16:creationId xmlns:a16="http://schemas.microsoft.com/office/drawing/2014/main" id="{3E06EE37-4213-1565-CC73-E2739C34B8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6" y="2540"/>
              <a:ext cx="0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2" name="Line 26">
            <a:extLst>
              <a:ext uri="{FF2B5EF4-FFF2-40B4-BE49-F238E27FC236}">
                <a16:creationId xmlns:a16="http://schemas.microsoft.com/office/drawing/2014/main" id="{18F9F376-F399-F444-E2C1-82E6204613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295259" y="11428018"/>
            <a:ext cx="3671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tailEnd type="triangle" w="med" len="med"/>
          </a:ln>
          <a:effectLst/>
        </p:spPr>
        <p:txBody>
          <a:bodyPr wrap="none" anchor="ctr"/>
          <a:lstStyle/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Rectangle 27">
            <a:extLst>
              <a:ext uri="{FF2B5EF4-FFF2-40B4-BE49-F238E27FC236}">
                <a16:creationId xmlns:a16="http://schemas.microsoft.com/office/drawing/2014/main" id="{F7BEBD41-676E-455F-45F4-215BFC163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73936" y="6434053"/>
            <a:ext cx="1679575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分析与论证</a:t>
            </a:r>
          </a:p>
        </p:txBody>
      </p:sp>
      <p:sp>
        <p:nvSpPr>
          <p:cNvPr id="114" name="Text Box 4">
            <a:extLst>
              <a:ext uri="{FF2B5EF4-FFF2-40B4-BE49-F238E27FC236}">
                <a16:creationId xmlns:a16="http://schemas.microsoft.com/office/drawing/2014/main" id="{612F4535-00C2-6048-0E1C-E6CD3F5E5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05694" y="10842754"/>
            <a:ext cx="734277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2" charset="-122"/>
              </a:rPr>
              <a:t>物体</a:t>
            </a:r>
          </a:p>
        </p:txBody>
      </p:sp>
      <p:sp>
        <p:nvSpPr>
          <p:cNvPr id="115" name="Text Box 2">
            <a:extLst>
              <a:ext uri="{FF2B5EF4-FFF2-40B4-BE49-F238E27FC236}">
                <a16:creationId xmlns:a16="http://schemas.microsoft.com/office/drawing/2014/main" id="{E26164AB-80A1-FD8B-686D-B53C5A9A8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545613" y="-1825989"/>
            <a:ext cx="4481793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力是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一个</a:t>
            </a:r>
            <a:r>
              <a:rPr lang="zh-CN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物体对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另一个</a:t>
            </a:r>
            <a:r>
              <a:rPr lang="zh-CN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物体的作用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8" name="Rectangle 5">
            <a:extLst>
              <a:ext uri="{FF2B5EF4-FFF2-40B4-BE49-F238E27FC236}">
                <a16:creationId xmlns:a16="http://schemas.microsoft.com/office/drawing/2014/main" id="{F7FAE372-7869-6435-CD31-CBDD9B536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539456" y="-2411966"/>
            <a:ext cx="1308266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结论：</a:t>
            </a:r>
          </a:p>
        </p:txBody>
      </p:sp>
      <p:sp>
        <p:nvSpPr>
          <p:cNvPr id="119" name="Text Box 6">
            <a:extLst>
              <a:ext uri="{FF2B5EF4-FFF2-40B4-BE49-F238E27FC236}">
                <a16:creationId xmlns:a16="http://schemas.microsoft.com/office/drawing/2014/main" id="{C0579CBF-BC1C-E1D8-D169-896A10F7E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524227" y="-361347"/>
            <a:ext cx="3143569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力通常用字母 </a:t>
            </a:r>
            <a:r>
              <a:rPr lang="en-US" altLang="zh-CN" sz="20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F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表示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ext Box 6">
            <a:extLst>
              <a:ext uri="{FF2B5EF4-FFF2-40B4-BE49-F238E27FC236}">
                <a16:creationId xmlns:a16="http://schemas.microsoft.com/office/drawing/2014/main" id="{244A3CA1-3F10-37B6-10E7-889919F96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477302" y="-1164967"/>
            <a:ext cx="1632611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施力物体</a:t>
            </a:r>
          </a:p>
        </p:txBody>
      </p:sp>
      <p:sp>
        <p:nvSpPr>
          <p:cNvPr id="121" name="Text Box 6">
            <a:extLst>
              <a:ext uri="{FF2B5EF4-FFF2-40B4-BE49-F238E27FC236}">
                <a16:creationId xmlns:a16="http://schemas.microsoft.com/office/drawing/2014/main" id="{993C3EEC-F26C-D7A5-48C0-EF05E3197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917741" y="-1135150"/>
            <a:ext cx="1549723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受力物体</a:t>
            </a:r>
          </a:p>
        </p:txBody>
      </p:sp>
      <p:sp>
        <p:nvSpPr>
          <p:cNvPr id="88" name="Rectangle 2">
            <a:extLst>
              <a:ext uri="{FF2B5EF4-FFF2-40B4-BE49-F238E27FC236}">
                <a16:creationId xmlns:a16="http://schemas.microsoft.com/office/drawing/2014/main" id="{96F98F55-3447-2F0A-356F-4FA2BA70B74A}"/>
              </a:ext>
            </a:extLst>
          </p:cNvPr>
          <p:cNvSpPr txBox="1">
            <a:spLocks noChangeArrowheads="1"/>
          </p:cNvSpPr>
          <p:nvPr/>
        </p:nvSpPr>
        <p:spPr>
          <a:xfrm>
            <a:off x="299120" y="1606137"/>
            <a:ext cx="1567132" cy="323138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思考并讨论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B2770D17-4ED5-FF40-BEDB-633A6F0B497E}"/>
              </a:ext>
            </a:extLst>
          </p:cNvPr>
          <p:cNvSpPr txBox="1">
            <a:spLocks noChangeArrowheads="1"/>
          </p:cNvSpPr>
          <p:nvPr/>
        </p:nvSpPr>
        <p:spPr>
          <a:xfrm>
            <a:off x="299121" y="2170652"/>
            <a:ext cx="5495918" cy="13511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、一个物体是否有力产生？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、两个物体直接接触是否一定有力产生？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、两个物体不直接接触是否一定没有力产生？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</a:pP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模型 2" descr="Rotating Jet Engine">
                <a:extLst>
                  <a:ext uri="{FF2B5EF4-FFF2-40B4-BE49-F238E27FC236}">
                    <a16:creationId xmlns:a16="http://schemas.microsoft.com/office/drawing/2014/main" id="{3848521B-1C43-D4A5-0401-A49BAD5494C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0317234"/>
                  </p:ext>
                </p:extLst>
              </p:nvPr>
            </p:nvGraphicFramePr>
            <p:xfrm>
              <a:off x="6164067" y="1761093"/>
              <a:ext cx="4673183" cy="3521494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4673183" cy="3521494"/>
                    </a:xfrm>
                    <a:prstGeom prst="rect">
                      <a:avLst/>
                    </a:prstGeom>
                  </am3d:spPr>
                  <am3d:camera>
                    <am3d:pos x="0" y="0" z="588956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607" d="1000000"/>
                    <am3d:preTrans dx="2071492" dy="-10282694" dz="129585"/>
                    <am3d:scale>
                      <am3d:sx n="1000000" d="1000000"/>
                      <am3d:sy n="1000000" d="1000000"/>
                      <am3d:sz n="1000000" d="1000000"/>
                    </am3d:scale>
                    <am3d:rot ax="522432" ay="1559567" az="230388"/>
                    <am3d:postTrans dx="0" dy="0" dz="0"/>
                  </am3d:trans>
                  <am3d:raster rName="Office3DRenderer" rVer="16.0.8326">
                    <am3d:blip r:embed="rId8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4186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模型 2" descr="Rotating Jet Engine">
                <a:extLst>
                  <a:ext uri="{FF2B5EF4-FFF2-40B4-BE49-F238E27FC236}">
                    <a16:creationId xmlns:a16="http://schemas.microsoft.com/office/drawing/2014/main" id="{3848521B-1C43-D4A5-0401-A49BAD5494C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64067" y="1761093"/>
                <a:ext cx="4673183" cy="352149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0889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6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/>
        </p:nvSpPr>
        <p:spPr>
          <a:xfrm>
            <a:off x="11023310" y="-13214"/>
            <a:ext cx="1105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节 力</a:t>
            </a:r>
          </a:p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圆角矩形 34">
            <a:extLst>
              <a:ext uri="{FF2B5EF4-FFF2-40B4-BE49-F238E27FC236}">
                <a16:creationId xmlns:a16="http://schemas.microsoft.com/office/drawing/2014/main" id="{6D5B70A1-7BCD-543D-C1A2-C1A410FAA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120" y="541452"/>
            <a:ext cx="2520280" cy="510778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一、力是什么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115" name="Text Box 2">
            <a:extLst>
              <a:ext uri="{FF2B5EF4-FFF2-40B4-BE49-F238E27FC236}">
                <a16:creationId xmlns:a16="http://schemas.microsoft.com/office/drawing/2014/main" id="{E26164AB-80A1-FD8B-686D-B53C5A9A8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545613" y="-1825989"/>
            <a:ext cx="4481793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力是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一个</a:t>
            </a:r>
            <a:r>
              <a:rPr lang="zh-CN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物体对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另一个</a:t>
            </a:r>
            <a:r>
              <a:rPr lang="zh-CN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物体的作用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8" name="Rectangle 5">
            <a:extLst>
              <a:ext uri="{FF2B5EF4-FFF2-40B4-BE49-F238E27FC236}">
                <a16:creationId xmlns:a16="http://schemas.microsoft.com/office/drawing/2014/main" id="{F7FAE372-7869-6435-CD31-CBDD9B536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539456" y="-2411966"/>
            <a:ext cx="1308266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结论：</a:t>
            </a:r>
          </a:p>
        </p:txBody>
      </p:sp>
      <p:sp>
        <p:nvSpPr>
          <p:cNvPr id="119" name="Text Box 6">
            <a:extLst>
              <a:ext uri="{FF2B5EF4-FFF2-40B4-BE49-F238E27FC236}">
                <a16:creationId xmlns:a16="http://schemas.microsoft.com/office/drawing/2014/main" id="{C0579CBF-BC1C-E1D8-D169-896A10F7E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524227" y="-361347"/>
            <a:ext cx="3143569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力通常用字母 </a:t>
            </a:r>
            <a:r>
              <a:rPr lang="en-US" altLang="zh-CN" sz="20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F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表示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ext Box 6">
            <a:extLst>
              <a:ext uri="{FF2B5EF4-FFF2-40B4-BE49-F238E27FC236}">
                <a16:creationId xmlns:a16="http://schemas.microsoft.com/office/drawing/2014/main" id="{244A3CA1-3F10-37B6-10E7-889919F96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477302" y="-1164967"/>
            <a:ext cx="1632611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施力物体</a:t>
            </a:r>
          </a:p>
        </p:txBody>
      </p:sp>
      <p:sp>
        <p:nvSpPr>
          <p:cNvPr id="121" name="Text Box 6">
            <a:extLst>
              <a:ext uri="{FF2B5EF4-FFF2-40B4-BE49-F238E27FC236}">
                <a16:creationId xmlns:a16="http://schemas.microsoft.com/office/drawing/2014/main" id="{993C3EEC-F26C-D7A5-48C0-EF05E3197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917741" y="-1135150"/>
            <a:ext cx="1549723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受力物体</a:t>
            </a:r>
          </a:p>
        </p:txBody>
      </p:sp>
      <p:sp>
        <p:nvSpPr>
          <p:cNvPr id="88" name="Rectangle 2">
            <a:extLst>
              <a:ext uri="{FF2B5EF4-FFF2-40B4-BE49-F238E27FC236}">
                <a16:creationId xmlns:a16="http://schemas.microsoft.com/office/drawing/2014/main" id="{96F98F55-3447-2F0A-356F-4FA2BA70B74A}"/>
              </a:ext>
            </a:extLst>
          </p:cNvPr>
          <p:cNvSpPr txBox="1">
            <a:spLocks noChangeArrowheads="1"/>
          </p:cNvSpPr>
          <p:nvPr/>
        </p:nvSpPr>
        <p:spPr>
          <a:xfrm>
            <a:off x="-8518888" y="2503103"/>
            <a:ext cx="1870496" cy="323138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思考并讨论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B2770D17-4ED5-FF40-BEDB-633A6F0B497E}"/>
              </a:ext>
            </a:extLst>
          </p:cNvPr>
          <p:cNvSpPr txBox="1">
            <a:spLocks noChangeArrowheads="1"/>
          </p:cNvSpPr>
          <p:nvPr/>
        </p:nvSpPr>
        <p:spPr>
          <a:xfrm>
            <a:off x="-8846866" y="3067618"/>
            <a:ext cx="6957695" cy="13511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、一个物体是否有力产生？</a:t>
            </a: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、两个物体直接接触是否一定有力产生？</a:t>
            </a: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、两个物体不直接接触是否一定没有力产生？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</a:pP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5">
            <a:extLst>
              <a:ext uri="{FF2B5EF4-FFF2-40B4-BE49-F238E27FC236}">
                <a16:creationId xmlns:a16="http://schemas.microsoft.com/office/drawing/2014/main" id="{37D78B90-44C6-791C-9D63-FF2823D79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795" y="5138527"/>
            <a:ext cx="2270837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同名磁极相互排斥</a:t>
            </a:r>
          </a:p>
        </p:txBody>
      </p:sp>
      <p:sp>
        <p:nvSpPr>
          <p:cNvPr id="124" name="TextBox 6">
            <a:extLst>
              <a:ext uri="{FF2B5EF4-FFF2-40B4-BE49-F238E27FC236}">
                <a16:creationId xmlns:a16="http://schemas.microsoft.com/office/drawing/2014/main" id="{BBDABE87-818F-46DA-8000-69DD6A11A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4298" y="5098591"/>
            <a:ext cx="3231971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带静电的橡胶棒吸引小纸屑</a:t>
            </a:r>
          </a:p>
        </p:txBody>
      </p:sp>
      <p:pic>
        <p:nvPicPr>
          <p:cNvPr id="125" name="图片 7173" descr="2">
            <a:extLst>
              <a:ext uri="{FF2B5EF4-FFF2-40B4-BE49-F238E27FC236}">
                <a16:creationId xmlns:a16="http://schemas.microsoft.com/office/drawing/2014/main" id="{A61AEC10-30D6-EFFB-4DB7-E02818B4F336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589" y="1513197"/>
            <a:ext cx="4559584" cy="3364418"/>
          </a:xfrm>
          <a:prstGeom prst="roundRect">
            <a:avLst>
              <a:gd name="adj" fmla="val 582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图片 7174" descr="3">
            <a:extLst>
              <a:ext uri="{FF2B5EF4-FFF2-40B4-BE49-F238E27FC236}">
                <a16:creationId xmlns:a16="http://schemas.microsoft.com/office/drawing/2014/main" id="{92D93891-B6B2-932B-95EA-FFE7564AB3FB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0213" y="1557338"/>
            <a:ext cx="4559585" cy="3318453"/>
          </a:xfrm>
          <a:prstGeom prst="roundRect">
            <a:avLst>
              <a:gd name="adj" fmla="val 37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4" name="3D 模型 63" descr="Rotating Jet Engine">
                <a:extLst>
                  <a:ext uri="{FF2B5EF4-FFF2-40B4-BE49-F238E27FC236}">
                    <a16:creationId xmlns:a16="http://schemas.microsoft.com/office/drawing/2014/main" id="{2048ABCE-BF00-BB35-2F58-34585ACDC9A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67000997"/>
                  </p:ext>
                </p:extLst>
              </p:nvPr>
            </p:nvGraphicFramePr>
            <p:xfrm>
              <a:off x="10433779" y="4504958"/>
              <a:ext cx="2293170" cy="2142000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2293170" cy="2142000"/>
                    </a:xfrm>
                    <a:prstGeom prst="rect">
                      <a:avLst/>
                    </a:prstGeom>
                  </am3d:spPr>
                  <am3d:camera>
                    <am3d:pos x="0" y="0" z="588956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607" d="1000000"/>
                    <am3d:preTrans dx="2071492" dy="-10282694" dz="129585"/>
                    <am3d:scale>
                      <am3d:sx n="1000000" d="1000000"/>
                      <am3d:sy n="1000000" d="1000000"/>
                      <am3d:sz n="1000000" d="1000000"/>
                    </am3d:scale>
                    <am3d:rot ax="1782352" ay="2531023" az="1257746"/>
                    <am3d:postTrans dx="0" dy="0" dz="0"/>
                  </am3d:trans>
                  <am3d:raster rName="Office3DRenderer" rVer="16.0.8326">
                    <am3d:blip r:embed="rId9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242646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4" name="3D 模型 63" descr="Rotating Jet Engine">
                <a:extLst>
                  <a:ext uri="{FF2B5EF4-FFF2-40B4-BE49-F238E27FC236}">
                    <a16:creationId xmlns:a16="http://schemas.microsoft.com/office/drawing/2014/main" id="{2048ABCE-BF00-BB35-2F58-34585ACDC9A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433779" y="4504958"/>
                <a:ext cx="2293170" cy="214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7593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 fill="hold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 fill="hold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63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圆角矩形 34">
            <a:extLst>
              <a:ext uri="{FF2B5EF4-FFF2-40B4-BE49-F238E27FC236}">
                <a16:creationId xmlns:a16="http://schemas.microsoft.com/office/drawing/2014/main" id="{6D5B70A1-7BCD-543D-C1A2-C1A410FAA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120" y="541452"/>
            <a:ext cx="2520280" cy="510778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一、力是什么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64" name="矩形 31746">
            <a:extLst>
              <a:ext uri="{FF2B5EF4-FFF2-40B4-BE49-F238E27FC236}">
                <a16:creationId xmlns:a16="http://schemas.microsoft.com/office/drawing/2014/main" id="{FABE213B-C003-6F43-B559-F88182B7B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93" y="5733854"/>
            <a:ext cx="4144574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不接触的物体间也有力的作用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35164DD3-FE00-ADFE-20BB-B882EDF13C62}"/>
              </a:ext>
            </a:extLst>
          </p:cNvPr>
          <p:cNvSpPr/>
          <p:nvPr/>
        </p:nvSpPr>
        <p:spPr>
          <a:xfrm>
            <a:off x="383585" y="1477926"/>
            <a:ext cx="3227318" cy="34505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: 圆角 73">
            <a:extLst>
              <a:ext uri="{FF2B5EF4-FFF2-40B4-BE49-F238E27FC236}">
                <a16:creationId xmlns:a16="http://schemas.microsoft.com/office/drawing/2014/main" id="{9272C887-5909-0FAE-509A-AC2DD604BBFD}"/>
              </a:ext>
            </a:extLst>
          </p:cNvPr>
          <p:cNvSpPr/>
          <p:nvPr/>
        </p:nvSpPr>
        <p:spPr>
          <a:xfrm>
            <a:off x="3772436" y="1507077"/>
            <a:ext cx="3227318" cy="34505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1DBB435B-6A92-DEB6-BB30-2461131FAD6C}"/>
              </a:ext>
            </a:extLst>
          </p:cNvPr>
          <p:cNvSpPr/>
          <p:nvPr/>
        </p:nvSpPr>
        <p:spPr>
          <a:xfrm>
            <a:off x="7235970" y="1479902"/>
            <a:ext cx="3227318" cy="34505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31748">
            <a:extLst>
              <a:ext uri="{FF2B5EF4-FFF2-40B4-BE49-F238E27FC236}">
                <a16:creationId xmlns:a16="http://schemas.microsoft.com/office/drawing/2014/main" id="{19EF8B28-03EB-BD06-1D79-57C7B58F7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21" y="4086709"/>
            <a:ext cx="2796174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地球对苹果的万有引力</a:t>
            </a:r>
          </a:p>
        </p:txBody>
      </p:sp>
      <p:sp>
        <p:nvSpPr>
          <p:cNvPr id="67" name="文本框 31749">
            <a:extLst>
              <a:ext uri="{FF2B5EF4-FFF2-40B4-BE49-F238E27FC236}">
                <a16:creationId xmlns:a16="http://schemas.microsoft.com/office/drawing/2014/main" id="{79211F56-68EA-3E1D-8F51-3F3BDACC7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5149" y="4186880"/>
            <a:ext cx="2415803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磁铁对铁钉的磁力</a:t>
            </a:r>
          </a:p>
        </p:txBody>
      </p:sp>
      <p:pic>
        <p:nvPicPr>
          <p:cNvPr id="68" name="图片 31750" descr="苹果会落到地面上">
            <a:extLst>
              <a:ext uri="{FF2B5EF4-FFF2-40B4-BE49-F238E27FC236}">
                <a16:creationId xmlns:a16="http://schemas.microsoft.com/office/drawing/2014/main" id="{A94FFC94-F214-C672-71FB-D95E011D0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870500" y="1802656"/>
            <a:ext cx="2140710" cy="2068032"/>
          </a:xfrm>
          <a:prstGeom prst="roundRect">
            <a:avLst>
              <a:gd name="adj" fmla="val 11076"/>
            </a:avLst>
          </a:prstGeom>
          <a:noFill/>
          <a:ln w="9525">
            <a:noFill/>
            <a:miter lim="800000"/>
          </a:ln>
        </p:spPr>
      </p:pic>
      <p:pic>
        <p:nvPicPr>
          <p:cNvPr id="70" name="图片 31751" descr="u=3979438062,2204578634&amp;gp=14">
            <a:extLst>
              <a:ext uri="{FF2B5EF4-FFF2-40B4-BE49-F238E27FC236}">
                <a16:creationId xmlns:a16="http://schemas.microsoft.com/office/drawing/2014/main" id="{5DE520F5-C6F1-9214-17E0-57D4A3F63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717662" y="2463616"/>
            <a:ext cx="936625" cy="93662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1" name="图片 31752" descr="u=1445207208,1803751281&amp;gp=2">
            <a:extLst>
              <a:ext uri="{FF2B5EF4-FFF2-40B4-BE49-F238E27FC236}">
                <a16:creationId xmlns:a16="http://schemas.microsoft.com/office/drawing/2014/main" id="{58D9B933-0986-9196-14BF-63BBA138B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7635006" y="1830520"/>
            <a:ext cx="936625" cy="7191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72" name="文本框 31753">
            <a:extLst>
              <a:ext uri="{FF2B5EF4-FFF2-40B4-BE49-F238E27FC236}">
                <a16:creationId xmlns:a16="http://schemas.microsoft.com/office/drawing/2014/main" id="{AB58A48B-31EC-1ACC-E725-781FD621C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6248" y="4086709"/>
            <a:ext cx="284704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地球与月球之间有引力</a:t>
            </a:r>
          </a:p>
        </p:txBody>
      </p:sp>
      <p:pic>
        <p:nvPicPr>
          <p:cNvPr id="73" name="Picture 4" descr="e1">
            <a:extLst>
              <a:ext uri="{FF2B5EF4-FFF2-40B4-BE49-F238E27FC236}">
                <a16:creationId xmlns:a16="http://schemas.microsoft.com/office/drawing/2014/main" id="{D307E26B-8C4B-4942-BB2D-390464ADC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4194016" y="1830520"/>
            <a:ext cx="2458840" cy="2280754"/>
          </a:xfrm>
          <a:prstGeom prst="roundRect">
            <a:avLst>
              <a:gd name="adj" fmla="val 13902"/>
            </a:avLst>
          </a:prstGeom>
          <a:noFill/>
          <a:ln w="95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418231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6" grpId="0"/>
      <p:bldP spid="67" grpId="0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圆角矩形 34">
            <a:extLst>
              <a:ext uri="{FF2B5EF4-FFF2-40B4-BE49-F238E27FC236}">
                <a16:creationId xmlns:a16="http://schemas.microsoft.com/office/drawing/2014/main" id="{6D5B70A1-7BCD-543D-C1A2-C1A410FAA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120" y="541452"/>
            <a:ext cx="2520280" cy="510778"/>
          </a:xfrm>
          <a:prstGeom prst="roundRect">
            <a:avLst>
              <a:gd name="adj" fmla="val 16667"/>
            </a:avLst>
          </a:prstGeom>
          <a:noFill/>
          <a:ln w="19050" algn="ctr">
            <a:noFill/>
            <a:rou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一、力是什么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74" name="Text Box 4">
            <a:extLst>
              <a:ext uri="{FF2B5EF4-FFF2-40B4-BE49-F238E27FC236}">
                <a16:creationId xmlns:a16="http://schemas.microsoft.com/office/drawing/2014/main" id="{95C10A83-BDD8-E78D-AC14-062A2AEB0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630" y="1090930"/>
            <a:ext cx="8055610" cy="16927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结论：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一个物体不能产生力，至少有两个物体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两个物体直接接触不一定有力产生。</a:t>
            </a:r>
          </a:p>
          <a:p>
            <a:pPr eaLnBrk="1" hangingPunct="1">
              <a:spcBef>
                <a:spcPct val="2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两个物体不直接接触也能有力产生。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2" name="3D 模型 61" descr="Rotating Jet Engine">
                <a:extLst>
                  <a:ext uri="{FF2B5EF4-FFF2-40B4-BE49-F238E27FC236}">
                    <a16:creationId xmlns:a16="http://schemas.microsoft.com/office/drawing/2014/main" id="{30625D81-7965-F883-6FD4-EE3AF948049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98567058"/>
                  </p:ext>
                </p:extLst>
              </p:nvPr>
            </p:nvGraphicFramePr>
            <p:xfrm>
              <a:off x="4925767" y="2676622"/>
              <a:ext cx="5261220" cy="3288007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5261220" cy="3288007"/>
                    </a:xfrm>
                    <a:prstGeom prst="rect">
                      <a:avLst/>
                    </a:prstGeom>
                  </am3d:spPr>
                  <am3d:camera>
                    <am3d:pos x="0" y="0" z="588956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607" d="1000000"/>
                    <am3d:preTrans dx="2071492" dy="-10282694" dz="129585"/>
                    <am3d:scale>
                      <am3d:sx n="1000000" d="1000000"/>
                      <am3d:sy n="1000000" d="1000000"/>
                      <am3d:sz n="1000000" d="1000000"/>
                    </am3d:scale>
                    <am3d:rot ax="-3372163" ay="-130657" az="194918"/>
                    <am3d:postTrans dx="0" dy="0" dz="0"/>
                  </am3d:trans>
                  <am3d:raster rName="Office3DRenderer" rVer="16.0.8326">
                    <am3d:blip r:embed="rId7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41866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2" name="3D 模型 61" descr="Rotating Jet Engine">
                <a:extLst>
                  <a:ext uri="{FF2B5EF4-FFF2-40B4-BE49-F238E27FC236}">
                    <a16:creationId xmlns:a16="http://schemas.microsoft.com/office/drawing/2014/main" id="{30625D81-7965-F883-6FD4-EE3AF948049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25767" y="2676622"/>
                <a:ext cx="5261220" cy="328800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3879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633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/>
        </p:nvSpPr>
        <p:spPr>
          <a:xfrm>
            <a:off x="11023310" y="-13214"/>
            <a:ext cx="1105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节 力</a:t>
            </a:r>
          </a:p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115" name="Text Box 2">
            <a:extLst>
              <a:ext uri="{FF2B5EF4-FFF2-40B4-BE49-F238E27FC236}">
                <a16:creationId xmlns:a16="http://schemas.microsoft.com/office/drawing/2014/main" id="{E26164AB-80A1-FD8B-686D-B53C5A9A8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545613" y="-1825989"/>
            <a:ext cx="4481793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力是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一个</a:t>
            </a:r>
            <a:r>
              <a:rPr lang="zh-CN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物体对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另一个</a:t>
            </a:r>
            <a:r>
              <a:rPr lang="zh-CN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物体的作用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8" name="Rectangle 5">
            <a:extLst>
              <a:ext uri="{FF2B5EF4-FFF2-40B4-BE49-F238E27FC236}">
                <a16:creationId xmlns:a16="http://schemas.microsoft.com/office/drawing/2014/main" id="{F7FAE372-7869-6435-CD31-CBDD9B536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539456" y="-2411966"/>
            <a:ext cx="1308266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结论：</a:t>
            </a:r>
          </a:p>
        </p:txBody>
      </p:sp>
      <p:sp>
        <p:nvSpPr>
          <p:cNvPr id="119" name="Text Box 6">
            <a:extLst>
              <a:ext uri="{FF2B5EF4-FFF2-40B4-BE49-F238E27FC236}">
                <a16:creationId xmlns:a16="http://schemas.microsoft.com/office/drawing/2014/main" id="{C0579CBF-BC1C-E1D8-D169-896A10F7E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524227" y="-361347"/>
            <a:ext cx="3143569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力通常用字母 </a:t>
            </a:r>
            <a:r>
              <a:rPr lang="en-US" altLang="zh-CN" sz="20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F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表示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ext Box 6">
            <a:extLst>
              <a:ext uri="{FF2B5EF4-FFF2-40B4-BE49-F238E27FC236}">
                <a16:creationId xmlns:a16="http://schemas.microsoft.com/office/drawing/2014/main" id="{244A3CA1-3F10-37B6-10E7-889919F96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477302" y="-1164967"/>
            <a:ext cx="1632611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施力物体</a:t>
            </a:r>
          </a:p>
        </p:txBody>
      </p:sp>
      <p:sp>
        <p:nvSpPr>
          <p:cNvPr id="121" name="Text Box 6">
            <a:extLst>
              <a:ext uri="{FF2B5EF4-FFF2-40B4-BE49-F238E27FC236}">
                <a16:creationId xmlns:a16="http://schemas.microsoft.com/office/drawing/2014/main" id="{993C3EEC-F26C-D7A5-48C0-EF05E3197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917741" y="-1135150"/>
            <a:ext cx="1549723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受力物体</a:t>
            </a:r>
          </a:p>
        </p:txBody>
      </p:sp>
      <p:sp>
        <p:nvSpPr>
          <p:cNvPr id="88" name="Rectangle 2">
            <a:extLst>
              <a:ext uri="{FF2B5EF4-FFF2-40B4-BE49-F238E27FC236}">
                <a16:creationId xmlns:a16="http://schemas.microsoft.com/office/drawing/2014/main" id="{96F98F55-3447-2F0A-356F-4FA2BA70B74A}"/>
              </a:ext>
            </a:extLst>
          </p:cNvPr>
          <p:cNvSpPr txBox="1">
            <a:spLocks noChangeArrowheads="1"/>
          </p:cNvSpPr>
          <p:nvPr/>
        </p:nvSpPr>
        <p:spPr>
          <a:xfrm>
            <a:off x="-8518888" y="2503103"/>
            <a:ext cx="1870496" cy="323138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思考并讨论</a:t>
            </a:r>
          </a:p>
        </p:txBody>
      </p:sp>
      <p:sp>
        <p:nvSpPr>
          <p:cNvPr id="116" name="Rectangle 3">
            <a:extLst>
              <a:ext uri="{FF2B5EF4-FFF2-40B4-BE49-F238E27FC236}">
                <a16:creationId xmlns:a16="http://schemas.microsoft.com/office/drawing/2014/main" id="{B2770D17-4ED5-FF40-BEDB-633A6F0B497E}"/>
              </a:ext>
            </a:extLst>
          </p:cNvPr>
          <p:cNvSpPr txBox="1">
            <a:spLocks noChangeArrowheads="1"/>
          </p:cNvSpPr>
          <p:nvPr/>
        </p:nvSpPr>
        <p:spPr>
          <a:xfrm>
            <a:off x="-8846866" y="3067618"/>
            <a:ext cx="6957695" cy="13511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、一个物体是否有力产生？</a:t>
            </a: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、两个物体直接接触是否一定有力产生？</a:t>
            </a:r>
            <a:endParaRPr lang="en-US" altLang="zh-CN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、两个物体不直接接触是否一定没有力产生？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</a:pP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 Box 2">
            <a:extLst>
              <a:ext uri="{FF2B5EF4-FFF2-40B4-BE49-F238E27FC236}">
                <a16:creationId xmlns:a16="http://schemas.microsoft.com/office/drawing/2014/main" id="{F294B091-F17B-F09A-8DB8-0801041A4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922" y="1855484"/>
            <a:ext cx="4697459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、用手击打桌面，手有什么感觉？</a:t>
            </a:r>
          </a:p>
        </p:txBody>
      </p:sp>
      <p:sp>
        <p:nvSpPr>
          <p:cNvPr id="63" name="Text Box 3">
            <a:extLst>
              <a:ext uri="{FF2B5EF4-FFF2-40B4-BE49-F238E27FC236}">
                <a16:creationId xmlns:a16="http://schemas.microsoft.com/office/drawing/2014/main" id="{00EC53C6-C5EF-3FD8-FBA5-250228A4A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105" y="2462878"/>
            <a:ext cx="4151627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、用右手拍左手，手有什么感觉？</a:t>
            </a:r>
          </a:p>
        </p:txBody>
      </p:sp>
      <p:sp>
        <p:nvSpPr>
          <p:cNvPr id="64" name="Text Box 4">
            <a:extLst>
              <a:ext uri="{FF2B5EF4-FFF2-40B4-BE49-F238E27FC236}">
                <a16:creationId xmlns:a16="http://schemas.microsoft.com/office/drawing/2014/main" id="{7BAD2964-37FB-EB6C-A7C7-2F41D9E4F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036" y="3070271"/>
            <a:ext cx="4424543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用手向上提包，手有什么感觉？</a:t>
            </a:r>
          </a:p>
        </p:txBody>
      </p:sp>
      <p:sp>
        <p:nvSpPr>
          <p:cNvPr id="65" name="Text Box 6">
            <a:extLst>
              <a:ext uri="{FF2B5EF4-FFF2-40B4-BE49-F238E27FC236}">
                <a16:creationId xmlns:a16="http://schemas.microsoft.com/office/drawing/2014/main" id="{97E58A62-0BF8-35BA-6D38-5A9562D3E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936" y="1364430"/>
            <a:ext cx="2634426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探究实验：</a:t>
            </a:r>
          </a:p>
        </p:txBody>
      </p:sp>
      <p:sp>
        <p:nvSpPr>
          <p:cNvPr id="66" name="TextBox 6">
            <a:extLst>
              <a:ext uri="{FF2B5EF4-FFF2-40B4-BE49-F238E27FC236}">
                <a16:creationId xmlns:a16="http://schemas.microsoft.com/office/drawing/2014/main" id="{52668236-8034-9D34-BF36-A1B40722297F}"/>
              </a:ext>
            </a:extLst>
          </p:cNvPr>
          <p:cNvSpPr txBox="1"/>
          <p:nvPr/>
        </p:nvSpPr>
        <p:spPr>
          <a:xfrm>
            <a:off x="237953" y="607996"/>
            <a:ext cx="2898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二、力的作用是相互的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7" name="3D 模型 66" descr="Rotating Jet Engine">
                <a:extLst>
                  <a:ext uri="{FF2B5EF4-FFF2-40B4-BE49-F238E27FC236}">
                    <a16:creationId xmlns:a16="http://schemas.microsoft.com/office/drawing/2014/main" id="{1E46D3E8-8A29-EF71-190A-0A59684C92B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03215733"/>
                  </p:ext>
                </p:extLst>
              </p:nvPr>
            </p:nvGraphicFramePr>
            <p:xfrm>
              <a:off x="6800617" y="1836128"/>
              <a:ext cx="4056307" cy="3865922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4056307" cy="3865922"/>
                    </a:xfrm>
                    <a:prstGeom prst="rect">
                      <a:avLst/>
                    </a:prstGeom>
                  </am3d:spPr>
                  <am3d:camera>
                    <am3d:pos x="0" y="0" z="588956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607" d="1000000"/>
                    <am3d:preTrans dx="2071492" dy="-10282694" dz="129585"/>
                    <am3d:scale>
                      <am3d:sx n="1000000" d="1000000"/>
                      <am3d:sy n="1000000" d="1000000"/>
                      <am3d:sz n="1000000" d="1000000"/>
                    </am3d:scale>
                    <am3d:rot ax="1903346" ay="3757101" az="1725722"/>
                    <am3d:postTrans dx="0" dy="0" dz="0"/>
                  </am3d:trans>
                  <am3d:raster rName="Office3DRenderer" rVer="16.0.8326">
                    <am3d:blip r:embed="rId7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465775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7" name="3D 模型 66" descr="Rotating Jet Engine">
                <a:extLst>
                  <a:ext uri="{FF2B5EF4-FFF2-40B4-BE49-F238E27FC236}">
                    <a16:creationId xmlns:a16="http://schemas.microsoft.com/office/drawing/2014/main" id="{1E46D3E8-8A29-EF71-190A-0A59684C92B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00617" y="1836128"/>
                <a:ext cx="4056307" cy="386592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16373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633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62" name="Text Box 2">
            <a:extLst>
              <a:ext uri="{FF2B5EF4-FFF2-40B4-BE49-F238E27FC236}">
                <a16:creationId xmlns:a16="http://schemas.microsoft.com/office/drawing/2014/main" id="{F294B091-F17B-F09A-8DB8-0801041A4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688" y="5215613"/>
            <a:ext cx="9918700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zh-CN" sz="3600" b="1">
                <a:solidFill>
                  <a:schemeClr val="tx2">
                    <a:lumMod val="9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kumimoji="1" lang="zh-CN" altLang="en-US" sz="3600" b="1">
                <a:solidFill>
                  <a:schemeClr val="tx2">
                    <a:lumMod val="9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、用手击打桌面，手有什么感觉？</a:t>
            </a:r>
          </a:p>
        </p:txBody>
      </p:sp>
      <p:sp>
        <p:nvSpPr>
          <p:cNvPr id="63" name="Text Box 3">
            <a:extLst>
              <a:ext uri="{FF2B5EF4-FFF2-40B4-BE49-F238E27FC236}">
                <a16:creationId xmlns:a16="http://schemas.microsoft.com/office/drawing/2014/main" id="{00EC53C6-C5EF-3FD8-FBA5-250228A4A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757" y="6183607"/>
            <a:ext cx="8766175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zh-CN" sz="3600" b="1">
                <a:solidFill>
                  <a:schemeClr val="tx2">
                    <a:lumMod val="9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kumimoji="1" lang="zh-CN" altLang="en-US" sz="3600" b="1">
                <a:solidFill>
                  <a:schemeClr val="tx2">
                    <a:lumMod val="9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、用右手拍左手，手有什么感觉？</a:t>
            </a:r>
          </a:p>
        </p:txBody>
      </p:sp>
      <p:sp>
        <p:nvSpPr>
          <p:cNvPr id="64" name="Text Box 4">
            <a:extLst>
              <a:ext uri="{FF2B5EF4-FFF2-40B4-BE49-F238E27FC236}">
                <a16:creationId xmlns:a16="http://schemas.microsoft.com/office/drawing/2014/main" id="{7BAD2964-37FB-EB6C-A7C7-2F41D9E4F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688" y="7059768"/>
            <a:ext cx="9342438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zh-CN" sz="3600" b="1">
                <a:solidFill>
                  <a:schemeClr val="tx2">
                    <a:lumMod val="9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kumimoji="1" lang="zh-CN" altLang="en-US" sz="3600" b="1">
                <a:solidFill>
                  <a:schemeClr val="tx2">
                    <a:lumMod val="9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kumimoji="1" lang="zh-CN" altLang="en-US" sz="3600" b="1">
                <a:solidFill>
                  <a:schemeClr val="tx2">
                    <a:lumMod val="9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用手向上提包，手有什么感觉？</a:t>
            </a:r>
          </a:p>
        </p:txBody>
      </p:sp>
      <p:sp>
        <p:nvSpPr>
          <p:cNvPr id="65" name="Text Box 6">
            <a:extLst>
              <a:ext uri="{FF2B5EF4-FFF2-40B4-BE49-F238E27FC236}">
                <a16:creationId xmlns:a16="http://schemas.microsoft.com/office/drawing/2014/main" id="{97E58A62-0BF8-35BA-6D38-5A9562D3E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20518" y="4011684"/>
            <a:ext cx="5562600" cy="1006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zh-CN" altLang="en-US" sz="6000" b="1">
                <a:solidFill>
                  <a:schemeClr val="tx2">
                    <a:lumMod val="95000"/>
                  </a:schemeClr>
                </a:solidFill>
                <a:latin typeface="Times New Roman" panose="02020603050405020304" pitchFamily="18" charset="0"/>
                <a:ea typeface="华文新魏" pitchFamily="2" charset="-122"/>
              </a:rPr>
              <a:t>探究实验</a:t>
            </a:r>
            <a:r>
              <a:rPr kumimoji="1" lang="zh-CN" altLang="en-US" sz="2400" b="1">
                <a:solidFill>
                  <a:schemeClr val="tx2">
                    <a:lumMod val="95000"/>
                  </a:schemeClr>
                </a:solidFill>
                <a:latin typeface="Times New Roman" panose="02020603050405020304" pitchFamily="18" charset="0"/>
              </a:rPr>
              <a:t>：</a:t>
            </a:r>
          </a:p>
        </p:txBody>
      </p:sp>
      <p:sp>
        <p:nvSpPr>
          <p:cNvPr id="66" name="TextBox 6">
            <a:extLst>
              <a:ext uri="{FF2B5EF4-FFF2-40B4-BE49-F238E27FC236}">
                <a16:creationId xmlns:a16="http://schemas.microsoft.com/office/drawing/2014/main" id="{52668236-8034-9D34-BF36-A1B40722297F}"/>
              </a:ext>
            </a:extLst>
          </p:cNvPr>
          <p:cNvSpPr txBox="1"/>
          <p:nvPr/>
        </p:nvSpPr>
        <p:spPr>
          <a:xfrm>
            <a:off x="15816752" y="2423564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二、力的作用是相互的</a:t>
            </a:r>
          </a:p>
        </p:txBody>
      </p:sp>
      <p:graphicFrame>
        <p:nvGraphicFramePr>
          <p:cNvPr id="67" name="Group 35">
            <a:extLst>
              <a:ext uri="{FF2B5EF4-FFF2-40B4-BE49-F238E27FC236}">
                <a16:creationId xmlns:a16="http://schemas.microsoft.com/office/drawing/2014/main" id="{52BEA491-0535-ED07-B9C8-AA85687C0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344354"/>
              </p:ext>
            </p:extLst>
          </p:nvPr>
        </p:nvGraphicFramePr>
        <p:xfrm>
          <a:off x="1868564" y="940854"/>
          <a:ext cx="8229600" cy="4077305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5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0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01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r>
                        <a:rPr kumimoji="0" lang="zh-CN" altLang="en-US" sz="20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实验名称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r>
                        <a:rPr kumimoji="0" lang="zh-CN" altLang="en-US" sz="20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施力物体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r>
                        <a:rPr kumimoji="0" lang="zh-CN" altLang="en-US" sz="20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实验感受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r>
                        <a:rPr kumimoji="0" lang="zh-CN" altLang="en-US" sz="20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用手击打桌面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endParaRPr kumimoji="0" lang="zh-CN" altLang="zh-CN" sz="20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endParaRPr kumimoji="0" lang="zh-CN" altLang="zh-CN" sz="20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5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r>
                        <a:rPr kumimoji="0" lang="zh-CN" altLang="en-US" sz="20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用右手拍左手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endParaRPr kumimoji="0" lang="zh-CN" altLang="zh-CN" sz="20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endParaRPr kumimoji="0" lang="zh-CN" altLang="zh-CN" sz="20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4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r>
                        <a:rPr kumimoji="0" lang="zh-CN" altLang="en-US" sz="20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用手向上提包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endParaRPr kumimoji="0" lang="zh-CN" altLang="zh-CN" sz="20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endParaRPr kumimoji="0" lang="zh-CN" altLang="zh-CN" sz="2000" b="1" i="0" u="none" strike="noStrike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3286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r>
                        <a:rPr kumimoji="0" lang="zh-CN" altLang="en-US" sz="20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总结：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</a:pPr>
                      <a:r>
                        <a:rPr kumimoji="0" lang="zh-CN" altLang="en-US" sz="2000" b="1" i="0" u="none" strike="noStrike" cap="none" spc="0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8" name="Rectangle 36">
            <a:extLst>
              <a:ext uri="{FF2B5EF4-FFF2-40B4-BE49-F238E27FC236}">
                <a16:creationId xmlns:a16="http://schemas.microsoft.com/office/drawing/2014/main" id="{2C09D691-E5B1-CAC8-6206-BA4C9EE9A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8539" y="1596492"/>
            <a:ext cx="108108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</a:t>
            </a:r>
          </a:p>
        </p:txBody>
      </p:sp>
      <p:sp>
        <p:nvSpPr>
          <p:cNvPr id="69" name="Rectangle 37">
            <a:extLst>
              <a:ext uri="{FF2B5EF4-FFF2-40B4-BE49-F238E27FC236}">
                <a16:creationId xmlns:a16="http://schemas.microsoft.com/office/drawing/2014/main" id="{6EEFF9E4-C824-3880-CA69-829E83545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3313" y="1602550"/>
            <a:ext cx="1800225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手痛</a:t>
            </a:r>
          </a:p>
        </p:txBody>
      </p:sp>
      <p:sp>
        <p:nvSpPr>
          <p:cNvPr id="70" name="Rectangle 38">
            <a:extLst>
              <a:ext uri="{FF2B5EF4-FFF2-40B4-BE49-F238E27FC236}">
                <a16:creationId xmlns:a16="http://schemas.microsoft.com/office/drawing/2014/main" id="{FD0E5128-F6C1-22B7-020A-59332700C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8539" y="2129856"/>
            <a:ext cx="122555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右手</a:t>
            </a:r>
          </a:p>
        </p:txBody>
      </p:sp>
      <p:sp>
        <p:nvSpPr>
          <p:cNvPr id="71" name="Rectangle 39">
            <a:extLst>
              <a:ext uri="{FF2B5EF4-FFF2-40B4-BE49-F238E27FC236}">
                <a16:creationId xmlns:a16="http://schemas.microsoft.com/office/drawing/2014/main" id="{1EC0092F-13BE-6FE2-FA8B-A14113422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6770" y="2194696"/>
            <a:ext cx="2663825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左右手都痛</a:t>
            </a:r>
          </a:p>
        </p:txBody>
      </p:sp>
      <p:sp>
        <p:nvSpPr>
          <p:cNvPr id="72" name="Rectangle 72">
            <a:extLst>
              <a:ext uri="{FF2B5EF4-FFF2-40B4-BE49-F238E27FC236}">
                <a16:creationId xmlns:a16="http://schemas.microsoft.com/office/drawing/2014/main" id="{2860B726-8AE0-81BC-5768-0A687DD8D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4241" y="2785494"/>
            <a:ext cx="108108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</a:t>
            </a:r>
          </a:p>
        </p:txBody>
      </p:sp>
      <p:sp>
        <p:nvSpPr>
          <p:cNvPr id="73" name="Rectangle 73">
            <a:extLst>
              <a:ext uri="{FF2B5EF4-FFF2-40B4-BE49-F238E27FC236}">
                <a16:creationId xmlns:a16="http://schemas.microsoft.com/office/drawing/2014/main" id="{A39C83DB-84F9-BA91-360F-0327A93C1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0800" y="2720284"/>
            <a:ext cx="17272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手酸</a:t>
            </a:r>
          </a:p>
        </p:txBody>
      </p:sp>
      <p:sp>
        <p:nvSpPr>
          <p:cNvPr id="74" name="Rectangle 74">
            <a:extLst>
              <a:ext uri="{FF2B5EF4-FFF2-40B4-BE49-F238E27FC236}">
                <a16:creationId xmlns:a16="http://schemas.microsoft.com/office/drawing/2014/main" id="{AFE0C85A-A80F-D2AC-8233-930B2D2AF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0344" y="3897431"/>
            <a:ext cx="6769100" cy="710067"/>
          </a:xfrm>
          <a:prstGeom prst="rect">
            <a:avLst/>
          </a:prstGeom>
          <a:noFill/>
          <a:ln w="38100">
            <a:noFill/>
            <a:miter lim="800000"/>
          </a:ln>
        </p:spPr>
        <p:txBody>
          <a:bodyPr lIns="90000" tIns="46800" rIns="90000" bIns="4680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手拍桌子，手对桌子用力，桌子也对手用力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655626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  <p:cond evt="onBegin" delay="0">
                          <p:tn val="14"/>
                        </p:cond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  <p:cond evt="onBegin" delay="0">
                          <p:tn val="44"/>
                        </p:cond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8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/>
        </p:nvSpPr>
        <p:spPr>
          <a:xfrm>
            <a:off x="11023310" y="-13214"/>
            <a:ext cx="1105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节 力</a:t>
            </a:r>
          </a:p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89" name="TextBox 1">
            <a:extLst>
              <a:ext uri="{FF2B5EF4-FFF2-40B4-BE49-F238E27FC236}">
                <a16:creationId xmlns:a16="http://schemas.microsoft.com/office/drawing/2014/main" id="{1139A91A-BA2A-0CAB-F10B-2C0325819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699" y="1769525"/>
            <a:ext cx="128587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手</a:t>
            </a:r>
          </a:p>
        </p:txBody>
      </p:sp>
      <p:sp>
        <p:nvSpPr>
          <p:cNvPr id="90" name="TextBox 2">
            <a:extLst>
              <a:ext uri="{FF2B5EF4-FFF2-40B4-BE49-F238E27FC236}">
                <a16:creationId xmlns:a16="http://schemas.microsoft.com/office/drawing/2014/main" id="{2D885167-BAFF-8ABC-DA33-332AA9AE2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0951" y="1724238"/>
            <a:ext cx="1214438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拍</a:t>
            </a:r>
          </a:p>
        </p:txBody>
      </p:sp>
      <p:sp>
        <p:nvSpPr>
          <p:cNvPr id="91" name="TextBox 3">
            <a:extLst>
              <a:ext uri="{FF2B5EF4-FFF2-40B4-BE49-F238E27FC236}">
                <a16:creationId xmlns:a16="http://schemas.microsoft.com/office/drawing/2014/main" id="{FF74B042-251F-4F9E-0AF0-0A7B715B8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387" y="1840962"/>
            <a:ext cx="135731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桌面</a:t>
            </a:r>
          </a:p>
        </p:txBody>
      </p:sp>
      <p:sp>
        <p:nvSpPr>
          <p:cNvPr id="92" name="TextBox 5">
            <a:extLst>
              <a:ext uri="{FF2B5EF4-FFF2-40B4-BE49-F238E27FC236}">
                <a16:creationId xmlns:a16="http://schemas.microsoft.com/office/drawing/2014/main" id="{51E0DECD-AFA3-EB30-3452-2B342BF4E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574" y="3434433"/>
            <a:ext cx="1666929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施力物体</a:t>
            </a:r>
          </a:p>
        </p:txBody>
      </p:sp>
      <p:sp>
        <p:nvSpPr>
          <p:cNvPr id="93" name="TextBox 6">
            <a:extLst>
              <a:ext uri="{FF2B5EF4-FFF2-40B4-BE49-F238E27FC236}">
                <a16:creationId xmlns:a16="http://schemas.microsoft.com/office/drawing/2014/main" id="{4DDD543A-A280-84EA-768A-1B57CB6E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7981" y="3440790"/>
            <a:ext cx="1981028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受力物体</a:t>
            </a:r>
          </a:p>
        </p:txBody>
      </p:sp>
      <p:sp>
        <p:nvSpPr>
          <p:cNvPr id="94" name="TextBox 7">
            <a:extLst>
              <a:ext uri="{FF2B5EF4-FFF2-40B4-BE49-F238E27FC236}">
                <a16:creationId xmlns:a16="http://schemas.microsoft.com/office/drawing/2014/main" id="{5B4437BB-8B3D-4819-5D5D-A97A17096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574" y="4480831"/>
            <a:ext cx="1684593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受力物体</a:t>
            </a:r>
          </a:p>
        </p:txBody>
      </p:sp>
      <p:sp>
        <p:nvSpPr>
          <p:cNvPr id="95" name="TextBox 8">
            <a:extLst>
              <a:ext uri="{FF2B5EF4-FFF2-40B4-BE49-F238E27FC236}">
                <a16:creationId xmlns:a16="http://schemas.microsoft.com/office/drawing/2014/main" id="{86C6D9BE-6967-6418-AC3B-7F6E10328B80}"/>
              </a:ext>
            </a:extLst>
          </p:cNvPr>
          <p:cNvSpPr txBox="1"/>
          <p:nvPr/>
        </p:nvSpPr>
        <p:spPr>
          <a:xfrm>
            <a:off x="5468487" y="4471560"/>
            <a:ext cx="176391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施力物体</a:t>
            </a:r>
          </a:p>
        </p:txBody>
      </p:sp>
      <p:sp>
        <p:nvSpPr>
          <p:cNvPr id="96" name="TextBox 9">
            <a:extLst>
              <a:ext uri="{FF2B5EF4-FFF2-40B4-BE49-F238E27FC236}">
                <a16:creationId xmlns:a16="http://schemas.microsoft.com/office/drawing/2014/main" id="{0FAF542B-9766-5769-8F34-5E21EDB90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950" y="2251372"/>
            <a:ext cx="279918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（还击）拍</a:t>
            </a:r>
          </a:p>
        </p:txBody>
      </p:sp>
      <p:sp>
        <p:nvSpPr>
          <p:cNvPr id="97" name="燕尾形箭头 10">
            <a:extLst>
              <a:ext uri="{FF2B5EF4-FFF2-40B4-BE49-F238E27FC236}">
                <a16:creationId xmlns:a16="http://schemas.microsoft.com/office/drawing/2014/main" id="{B34DD089-30B7-6661-0A1D-B1F7EAA37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6263" y="2998124"/>
            <a:ext cx="2357437" cy="142875"/>
          </a:xfrm>
          <a:prstGeom prst="notchedRightArrow">
            <a:avLst>
              <a:gd name="adj1" fmla="val 50000"/>
              <a:gd name="adj2" fmla="val 50035"/>
            </a:avLst>
          </a:prstGeom>
          <a:noFill/>
          <a:ln w="38100" algn="ctr">
            <a:noFill/>
            <a:round/>
          </a:ln>
        </p:spPr>
        <p:txBody>
          <a:bodyPr lIns="90000" tIns="46800" rIns="90000" bIns="46800" anchor="ctr"/>
          <a:lstStyle/>
          <a:p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98" name="下箭头 12">
            <a:extLst>
              <a:ext uri="{FF2B5EF4-FFF2-40B4-BE49-F238E27FC236}">
                <a16:creationId xmlns:a16="http://schemas.microsoft.com/office/drawing/2014/main" id="{A9497750-6100-7B34-38B4-6DD59B8B5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3263" y="1569374"/>
            <a:ext cx="46037" cy="857250"/>
          </a:xfrm>
          <a:prstGeom prst="downArrow">
            <a:avLst>
              <a:gd name="adj1" fmla="val 50000"/>
              <a:gd name="adj2" fmla="val 49656"/>
            </a:avLst>
          </a:prstGeom>
          <a:noFill/>
          <a:ln w="38100" algn="ctr">
            <a:noFill/>
            <a:round/>
          </a:ln>
        </p:spPr>
        <p:txBody>
          <a:bodyPr lIns="90000" tIns="46800" rIns="90000" bIns="46800" anchor="ctr"/>
          <a:lstStyle/>
          <a:p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99" name="下箭头 13">
            <a:extLst>
              <a:ext uri="{FF2B5EF4-FFF2-40B4-BE49-F238E27FC236}">
                <a16:creationId xmlns:a16="http://schemas.microsoft.com/office/drawing/2014/main" id="{BDF38EA0-928A-E8D0-5847-3AD653A9A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3263" y="3355312"/>
            <a:ext cx="46037" cy="1357312"/>
          </a:xfrm>
          <a:prstGeom prst="downArrow">
            <a:avLst>
              <a:gd name="adj1" fmla="val 50000"/>
              <a:gd name="adj2" fmla="val 49684"/>
            </a:avLst>
          </a:prstGeom>
          <a:noFill/>
          <a:ln w="38100" algn="ctr">
            <a:noFill/>
            <a:round/>
          </a:ln>
        </p:spPr>
        <p:txBody>
          <a:bodyPr lIns="90000" tIns="46800" rIns="90000" bIns="46800" anchor="ctr"/>
          <a:lstStyle/>
          <a:p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00" name="下箭头 14">
            <a:extLst>
              <a:ext uri="{FF2B5EF4-FFF2-40B4-BE49-F238E27FC236}">
                <a16:creationId xmlns:a16="http://schemas.microsoft.com/office/drawing/2014/main" id="{A906C027-0AFB-A0C5-7CE5-B5285A446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5263" y="1640812"/>
            <a:ext cx="71437" cy="785812"/>
          </a:xfrm>
          <a:prstGeom prst="downArrow">
            <a:avLst>
              <a:gd name="adj1" fmla="val 50000"/>
              <a:gd name="adj2" fmla="val 50010"/>
            </a:avLst>
          </a:prstGeom>
          <a:noFill/>
          <a:ln w="38100" algn="ctr">
            <a:noFill/>
            <a:round/>
          </a:ln>
        </p:spPr>
        <p:txBody>
          <a:bodyPr lIns="90000" tIns="46800" rIns="90000" bIns="46800" anchor="ctr"/>
          <a:lstStyle/>
          <a:p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01" name="下箭头 15">
            <a:extLst>
              <a:ext uri="{FF2B5EF4-FFF2-40B4-BE49-F238E27FC236}">
                <a16:creationId xmlns:a16="http://schemas.microsoft.com/office/drawing/2014/main" id="{A9473DF3-E908-96BE-5E13-0CDE5F93AE3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591300" y="3355312"/>
            <a:ext cx="46038" cy="1357312"/>
          </a:xfrm>
          <a:prstGeom prst="downArrow">
            <a:avLst>
              <a:gd name="adj1" fmla="val 50000"/>
              <a:gd name="adj2" fmla="val 49683"/>
            </a:avLst>
          </a:prstGeom>
          <a:noFill/>
          <a:ln w="38100" algn="ctr">
            <a:noFill/>
            <a:round/>
          </a:ln>
        </p:spPr>
        <p:txBody>
          <a:bodyPr lIns="90000" tIns="46800" rIns="90000" bIns="46800" anchor="ctr"/>
          <a:lstStyle/>
          <a:p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02" name="左箭头 16">
            <a:extLst>
              <a:ext uri="{FF2B5EF4-FFF2-40B4-BE49-F238E27FC236}">
                <a16:creationId xmlns:a16="http://schemas.microsoft.com/office/drawing/2014/main" id="{9D070160-90F2-C8BF-46E6-AAACA29D8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6263" y="5212687"/>
            <a:ext cx="2357437" cy="142875"/>
          </a:xfrm>
          <a:prstGeom prst="leftArrow">
            <a:avLst>
              <a:gd name="adj1" fmla="val 50000"/>
              <a:gd name="adj2" fmla="val 50035"/>
            </a:avLst>
          </a:prstGeom>
          <a:noFill/>
          <a:ln w="38100" algn="ctr">
            <a:noFill/>
            <a:round/>
          </a:ln>
        </p:spPr>
        <p:txBody>
          <a:bodyPr lIns="90000" tIns="46800" rIns="90000" bIns="46800" anchor="ctr"/>
          <a:lstStyle/>
          <a:p>
            <a:endParaRPr lang="zh-CN" altLang="en-US" sz="2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6242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/>
        </p:nvSpPr>
        <p:spPr>
          <a:xfrm>
            <a:off x="11023310" y="-13214"/>
            <a:ext cx="1105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节 力</a:t>
            </a:r>
          </a:p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62" name="Rectangle 8">
            <a:extLst>
              <a:ext uri="{FF2B5EF4-FFF2-40B4-BE49-F238E27FC236}">
                <a16:creationId xmlns:a16="http://schemas.microsoft.com/office/drawing/2014/main" id="{94E7657C-B71E-95AE-E2EC-A37D3DB08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050" y="1230410"/>
            <a:ext cx="504031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分析与论证：</a:t>
            </a:r>
          </a:p>
        </p:txBody>
      </p:sp>
      <p:sp>
        <p:nvSpPr>
          <p:cNvPr id="63" name="Text Box 9">
            <a:extLst>
              <a:ext uri="{FF2B5EF4-FFF2-40B4-BE49-F238E27FC236}">
                <a16:creationId xmlns:a16="http://schemas.microsoft.com/office/drawing/2014/main" id="{529E2306-43CC-DC90-389C-AD914B402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050" y="1907392"/>
            <a:ext cx="3974995" cy="163121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事实表明：力不能脱离物体而存在，当产生一个力时，一定存在两个物体，一个是施力物体，一个是受力物体</a:t>
            </a: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施力物体同时也是受力物体</a:t>
            </a: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sp>
        <p:nvSpPr>
          <p:cNvPr id="65" name="Rectangle 12">
            <a:extLst>
              <a:ext uri="{FF2B5EF4-FFF2-40B4-BE49-F238E27FC236}">
                <a16:creationId xmlns:a16="http://schemas.microsoft.com/office/drawing/2014/main" id="{E612E04D-187E-EDFA-DC8B-32E281AAD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007" y="4398890"/>
            <a:ext cx="2608207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力的作用是相互的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4" name="3D 模型 63" descr="Rotating Jet Engine">
                <a:extLst>
                  <a:ext uri="{FF2B5EF4-FFF2-40B4-BE49-F238E27FC236}">
                    <a16:creationId xmlns:a16="http://schemas.microsoft.com/office/drawing/2014/main" id="{5ECA2508-1040-600E-B2E1-992E65A815B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52633914"/>
                  </p:ext>
                </p:extLst>
              </p:nvPr>
            </p:nvGraphicFramePr>
            <p:xfrm>
              <a:off x="6667501" y="2372521"/>
              <a:ext cx="4352086" cy="5100493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4352086" cy="5100493"/>
                    </a:xfrm>
                    <a:prstGeom prst="rect">
                      <a:avLst/>
                    </a:prstGeom>
                  </am3d:spPr>
                  <am3d:camera>
                    <am3d:pos x="0" y="0" z="588956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607" d="1000000"/>
                    <am3d:preTrans dx="2071492" dy="-10282694" dz="129585"/>
                    <am3d:scale>
                      <am3d:sx n="1000000" d="1000000"/>
                      <am3d:sy n="1000000" d="1000000"/>
                      <am3d:sz n="1000000" d="1000000"/>
                    </am3d:scale>
                    <am3d:rot ax="-4793804" ay="1807592" az="-4227261"/>
                    <am3d:postTrans dx="0" dy="0" dz="0"/>
                  </am3d:trans>
                  <am3d:raster rName="Office3DRenderer" rVer="16.0.8326">
                    <am3d:blip r:embed="rId7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41866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4" name="3D 模型 63" descr="Rotating Jet Engine">
                <a:extLst>
                  <a:ext uri="{FF2B5EF4-FFF2-40B4-BE49-F238E27FC236}">
                    <a16:creationId xmlns:a16="http://schemas.microsoft.com/office/drawing/2014/main" id="{5ECA2508-1040-600E-B2E1-992E65A815B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67501" y="2372521"/>
                <a:ext cx="4352086" cy="510049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0613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63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62" name="文本占位符 923650">
            <a:extLst>
              <a:ext uri="{FF2B5EF4-FFF2-40B4-BE49-F238E27FC236}">
                <a16:creationId xmlns:a16="http://schemas.microsoft.com/office/drawing/2014/main" id="{2928B7F0-635E-00CF-CCE0-22FFA5577219}"/>
              </a:ext>
            </a:extLst>
          </p:cNvPr>
          <p:cNvSpPr txBox="1">
            <a:spLocks noChangeArrowheads="1"/>
          </p:cNvSpPr>
          <p:nvPr/>
        </p:nvSpPr>
        <p:spPr>
          <a:xfrm>
            <a:off x="194386" y="891428"/>
            <a:ext cx="4244901" cy="4797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力是一个物体对另一个物体的作用</a:t>
            </a:r>
          </a:p>
        </p:txBody>
      </p:sp>
      <p:sp>
        <p:nvSpPr>
          <p:cNvPr id="66" name="矩形 923654">
            <a:extLst>
              <a:ext uri="{FF2B5EF4-FFF2-40B4-BE49-F238E27FC236}">
                <a16:creationId xmlns:a16="http://schemas.microsoft.com/office/drawing/2014/main" id="{9311E842-46E8-0C27-C3AF-32A6804A7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354" y="2924143"/>
            <a:ext cx="1335058" cy="4489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施力物体</a:t>
            </a:r>
          </a:p>
        </p:txBody>
      </p:sp>
      <p:sp>
        <p:nvSpPr>
          <p:cNvPr id="67" name="矩形 923655">
            <a:extLst>
              <a:ext uri="{FF2B5EF4-FFF2-40B4-BE49-F238E27FC236}">
                <a16:creationId xmlns:a16="http://schemas.microsoft.com/office/drawing/2014/main" id="{F139A4B1-81C6-C838-FFF4-EF0B7DD5B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7451" y="2943621"/>
            <a:ext cx="1368425" cy="3960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受力物体</a:t>
            </a:r>
          </a:p>
        </p:txBody>
      </p:sp>
      <p:sp>
        <p:nvSpPr>
          <p:cNvPr id="71" name="矩形 923660">
            <a:extLst>
              <a:ext uri="{FF2B5EF4-FFF2-40B4-BE49-F238E27FC236}">
                <a16:creationId xmlns:a16="http://schemas.microsoft.com/office/drawing/2014/main" id="{0ADC693B-C730-4CD9-92D6-090FB53BA53F}"/>
              </a:ext>
            </a:extLst>
          </p:cNvPr>
          <p:cNvSpPr/>
          <p:nvPr/>
        </p:nvSpPr>
        <p:spPr>
          <a:xfrm>
            <a:off x="3563938" y="2565400"/>
            <a:ext cx="863600" cy="16573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86144"/>
              </a:avLst>
            </a:prstTxWarp>
            <a:normAutofit/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 eaLnBrk="0" hangingPunct="0"/>
            <a:endParaRPr lang="zh-CN" altLang="en-US" sz="20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73298921-E7DD-D2D6-4A00-DC051895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860801"/>
            <a:ext cx="2270125" cy="36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受力物体</a:t>
            </a: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71CEAD3C-4DD9-EECF-9D42-2590C14894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3716338"/>
            <a:ext cx="2270125" cy="4080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施力物体</a:t>
            </a:r>
          </a:p>
        </p:txBody>
      </p:sp>
      <p:sp>
        <p:nvSpPr>
          <p:cNvPr id="74" name="矩形 923663">
            <a:extLst>
              <a:ext uri="{FF2B5EF4-FFF2-40B4-BE49-F238E27FC236}">
                <a16:creationId xmlns:a16="http://schemas.microsoft.com/office/drawing/2014/main" id="{31139161-E69C-B4E1-35AB-AC75DB999CF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342809" y="2626988"/>
            <a:ext cx="1368425" cy="16573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  <a:scene3d>
              <a:camera prst="legacyPerspectiveFront">
                <a:rot lat="2052000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zh-CN" altLang="en-US" sz="3600">
              <a:ln w="9525">
                <a:noFill/>
                <a:rou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5" name="矩形 923654">
            <a:extLst>
              <a:ext uri="{FF2B5EF4-FFF2-40B4-BE49-F238E27FC236}">
                <a16:creationId xmlns:a16="http://schemas.microsoft.com/office/drawing/2014/main" id="{69258A0C-5289-C004-B06F-DC870C397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700" y="3706897"/>
            <a:ext cx="1224846" cy="3960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同时</a:t>
            </a:r>
          </a:p>
        </p:txBody>
      </p:sp>
      <p:sp>
        <p:nvSpPr>
          <p:cNvPr id="76" name="矩形 923654">
            <a:extLst>
              <a:ext uri="{FF2B5EF4-FFF2-40B4-BE49-F238E27FC236}">
                <a16:creationId xmlns:a16="http://schemas.microsoft.com/office/drawing/2014/main" id="{74991154-A261-DD73-FFAD-AEBB65756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6710" y="3188145"/>
            <a:ext cx="1267346" cy="4797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 eaLnBrk="0" hangingPunct="0"/>
            <a:r>
              <a:rPr lang="zh-CN" altLang="en-US" sz="20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先后？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3" name="3D 模型 62" descr="Rotating Jet Engine">
                <a:extLst>
                  <a:ext uri="{FF2B5EF4-FFF2-40B4-BE49-F238E27FC236}">
                    <a16:creationId xmlns:a16="http://schemas.microsoft.com/office/drawing/2014/main" id="{84E43413-FA4C-5459-EC6E-1240D1A50B3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51957823"/>
                  </p:ext>
                </p:extLst>
              </p:nvPr>
            </p:nvGraphicFramePr>
            <p:xfrm>
              <a:off x="7776565" y="622278"/>
              <a:ext cx="3153303" cy="4808706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3153303" cy="4808706"/>
                    </a:xfrm>
                    <a:prstGeom prst="rect">
                      <a:avLst/>
                    </a:prstGeom>
                  </am3d:spPr>
                  <am3d:camera>
                    <am3d:pos x="0" y="0" z="588956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607" d="1000000"/>
                    <am3d:preTrans dx="2071492" dy="-10282694" dz="129585"/>
                    <am3d:scale>
                      <am3d:sx n="1000000" d="1000000"/>
                      <am3d:sy n="1000000" d="1000000"/>
                      <am3d:sz n="1000000" d="1000000"/>
                    </am3d:scale>
                    <am3d:rot ax="5403416" ay="-2543592" az="5394991"/>
                    <am3d:postTrans dx="0" dy="0" dz="0"/>
                  </am3d:trans>
                  <am3d:raster rName="Office3DRenderer" rVer="16.0.8326">
                    <am3d:blip r:embed="rId7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4186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3" name="3D 模型 62" descr="Rotating Jet Engine">
                <a:extLst>
                  <a:ext uri="{FF2B5EF4-FFF2-40B4-BE49-F238E27FC236}">
                    <a16:creationId xmlns:a16="http://schemas.microsoft.com/office/drawing/2014/main" id="{84E43413-FA4C-5459-EC6E-1240D1A50B3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76565" y="622278"/>
                <a:ext cx="3153303" cy="480870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0050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633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9D4E8A5-AA8C-248A-9754-FF49A1B42191}"/>
              </a:ext>
            </a:extLst>
          </p:cNvPr>
          <p:cNvSpPr txBox="1"/>
          <p:nvPr/>
        </p:nvSpPr>
        <p:spPr>
          <a:xfrm>
            <a:off x="11023310" y="-13214"/>
            <a:ext cx="1105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节 力</a:t>
            </a:r>
          </a:p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pic>
        <p:nvPicPr>
          <p:cNvPr id="62" name="图片 26625" descr="8b4d5080040130cd9123d9e3">
            <a:extLst>
              <a:ext uri="{FF2B5EF4-FFF2-40B4-BE49-F238E27FC236}">
                <a16:creationId xmlns:a16="http://schemas.microsoft.com/office/drawing/2014/main" id="{FDEAFD7B-79AA-7085-CAEB-E097A84D9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1651153" y="1837783"/>
            <a:ext cx="2664059" cy="3227610"/>
          </a:xfrm>
          <a:prstGeom prst="roundRect">
            <a:avLst/>
          </a:prstGeom>
          <a:noFill/>
          <a:ln w="9525">
            <a:noFill/>
            <a:miter lim="800000"/>
          </a:ln>
        </p:spPr>
      </p:pic>
      <p:sp>
        <p:nvSpPr>
          <p:cNvPr id="63" name="直接连接符 26626">
            <a:extLst>
              <a:ext uri="{FF2B5EF4-FFF2-40B4-BE49-F238E27FC236}">
                <a16:creationId xmlns:a16="http://schemas.microsoft.com/office/drawing/2014/main" id="{ED9708E6-0054-1326-A63E-8929C2B3EB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3168" y="2049308"/>
            <a:ext cx="0" cy="1368425"/>
          </a:xfrm>
          <a:prstGeom prst="line">
            <a:avLst/>
          </a:prstGeom>
          <a:noFill/>
          <a:ln w="57150">
            <a:noFill/>
            <a:miter lim="800000"/>
            <a:tailEnd type="triangle" w="med" len="med"/>
          </a:ln>
        </p:spPr>
        <p:txBody>
          <a:bodyPr/>
          <a:lstStyle/>
          <a:p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直接连接符 26627">
            <a:extLst>
              <a:ext uri="{FF2B5EF4-FFF2-40B4-BE49-F238E27FC236}">
                <a16:creationId xmlns:a16="http://schemas.microsoft.com/office/drawing/2014/main" id="{BEC4341E-1D36-8325-1858-B9AE3F7553B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13168" y="830108"/>
            <a:ext cx="0" cy="1209675"/>
          </a:xfrm>
          <a:prstGeom prst="line">
            <a:avLst/>
          </a:prstGeom>
          <a:noFill/>
          <a:ln w="57150">
            <a:noFill/>
            <a:miter lim="800000"/>
            <a:tailEnd type="triangle" w="med" len="med"/>
          </a:ln>
        </p:spPr>
        <p:txBody>
          <a:bodyPr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5" name="图片 26628">
            <a:extLst>
              <a:ext uri="{FF2B5EF4-FFF2-40B4-BE49-F238E27FC236}">
                <a16:creationId xmlns:a16="http://schemas.microsoft.com/office/drawing/2014/main" id="{C0A03F34-9E92-6B5F-FEB2-DCD857555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-18000"/>
          </a:blip>
          <a:stretch>
            <a:fillRect/>
          </a:stretch>
        </p:blipFill>
        <p:spPr bwMode="auto">
          <a:xfrm>
            <a:off x="4929562" y="1948726"/>
            <a:ext cx="3192463" cy="3179763"/>
          </a:xfrm>
          <a:prstGeom prst="roundRect">
            <a:avLst/>
          </a:prstGeom>
          <a:noFill/>
          <a:ln w="9525">
            <a:noFill/>
            <a:miter lim="800000"/>
          </a:ln>
        </p:spPr>
      </p:pic>
      <p:sp>
        <p:nvSpPr>
          <p:cNvPr id="66" name="直接连接符 26629">
            <a:extLst>
              <a:ext uri="{FF2B5EF4-FFF2-40B4-BE49-F238E27FC236}">
                <a16:creationId xmlns:a16="http://schemas.microsoft.com/office/drawing/2014/main" id="{C1224973-43F3-A970-FDFA-703C57640BA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94020" y="2879799"/>
            <a:ext cx="0" cy="1239838"/>
          </a:xfrm>
          <a:prstGeom prst="line">
            <a:avLst/>
          </a:prstGeom>
          <a:noFill/>
          <a:ln w="57150">
            <a:noFill/>
            <a:miter lim="800000"/>
            <a:tailEnd type="triangle" w="med" len="med"/>
          </a:ln>
        </p:spPr>
        <p:txBody>
          <a:bodyPr/>
          <a:lstStyle/>
          <a:p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直接连接符 26630">
            <a:extLst>
              <a:ext uri="{FF2B5EF4-FFF2-40B4-BE49-F238E27FC236}">
                <a16:creationId xmlns:a16="http://schemas.microsoft.com/office/drawing/2014/main" id="{7FBC191C-D6F2-5FA2-EA61-F5E7A801407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81800" y="4114800"/>
            <a:ext cx="0" cy="1143000"/>
          </a:xfrm>
          <a:prstGeom prst="line">
            <a:avLst/>
          </a:prstGeom>
          <a:noFill/>
          <a:ln w="76200">
            <a:noFill/>
            <a:miter lim="800000"/>
            <a:tailEnd type="triangle" w="med" len="med"/>
          </a:ln>
        </p:spPr>
        <p:txBody>
          <a:bodyPr/>
          <a:lstStyle/>
          <a:p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26631">
            <a:extLst>
              <a:ext uri="{FF2B5EF4-FFF2-40B4-BE49-F238E27FC236}">
                <a16:creationId xmlns:a16="http://schemas.microsoft.com/office/drawing/2014/main" id="{A6987751-7BA4-C959-75E9-0105E29FD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2351" y="4246206"/>
            <a:ext cx="1585913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 anchorCtr="1">
            <a:spAutoFit/>
          </a:bodyPr>
          <a:lstStyle/>
          <a:p>
            <a:pPr>
              <a:buClr>
                <a:schemeClr val="tx1"/>
              </a:buClr>
              <a:buFont typeface="Wingdings" pitchFamily="2" charset="2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作用力</a:t>
            </a:r>
          </a:p>
        </p:txBody>
      </p:sp>
      <p:sp>
        <p:nvSpPr>
          <p:cNvPr id="69" name="文本框 26632">
            <a:extLst>
              <a:ext uri="{FF2B5EF4-FFF2-40B4-BE49-F238E27FC236}">
                <a16:creationId xmlns:a16="http://schemas.microsoft.com/office/drawing/2014/main" id="{DDF11BC0-9E23-468C-4A95-DCC6C1B86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101" y="2032910"/>
            <a:ext cx="19050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 anchorCtr="1">
            <a:spAutoFit/>
          </a:bodyPr>
          <a:lstStyle/>
          <a:p>
            <a:pPr>
              <a:buClr>
                <a:schemeClr val="tx1"/>
              </a:buClr>
              <a:buFont typeface="Wingdings" pitchFamily="2" charset="2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反作用力</a:t>
            </a:r>
          </a:p>
        </p:txBody>
      </p:sp>
      <p:sp>
        <p:nvSpPr>
          <p:cNvPr id="70" name="文本框 26633">
            <a:extLst>
              <a:ext uri="{FF2B5EF4-FFF2-40B4-BE49-F238E27FC236}">
                <a16:creationId xmlns:a16="http://schemas.microsoft.com/office/drawing/2014/main" id="{39F900CF-0739-A528-498C-B4A96AAEE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145" y="4646316"/>
            <a:ext cx="1585913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 anchorCtr="1">
            <a:spAutoFit/>
          </a:bodyPr>
          <a:lstStyle/>
          <a:p>
            <a:pPr>
              <a:buClr>
                <a:schemeClr val="tx1"/>
              </a:buClr>
              <a:buFont typeface="Wingdings" pitchFamily="2" charset="2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作用力</a:t>
            </a:r>
          </a:p>
        </p:txBody>
      </p:sp>
      <p:sp>
        <p:nvSpPr>
          <p:cNvPr id="71" name="文本框 26634">
            <a:extLst>
              <a:ext uri="{FF2B5EF4-FFF2-40B4-BE49-F238E27FC236}">
                <a16:creationId xmlns:a16="http://schemas.microsoft.com/office/drawing/2014/main" id="{C1D52080-8C63-E16A-1A75-0FFC74F50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889" y="2260154"/>
            <a:ext cx="19050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 anchorCtr="1">
            <a:spAutoFit/>
          </a:bodyPr>
          <a:lstStyle/>
          <a:p>
            <a:pPr>
              <a:buClr>
                <a:schemeClr val="tx1"/>
              </a:buClr>
              <a:buFont typeface="Wingdings" pitchFamily="2" charset="2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反作用力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2" name="3D 模型 71" descr="Rotating Jet Engine">
                <a:extLst>
                  <a:ext uri="{FF2B5EF4-FFF2-40B4-BE49-F238E27FC236}">
                    <a16:creationId xmlns:a16="http://schemas.microsoft.com/office/drawing/2014/main" id="{BC8A7BAF-2379-F906-2B19-EFF2C33763E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36660474"/>
                  </p:ext>
                </p:extLst>
              </p:nvPr>
            </p:nvGraphicFramePr>
            <p:xfrm>
              <a:off x="8346312" y="437093"/>
              <a:ext cx="4302272" cy="5257453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4302272" cy="5257453"/>
                    </a:xfrm>
                    <a:prstGeom prst="rect">
                      <a:avLst/>
                    </a:prstGeom>
                  </am3d:spPr>
                  <am3d:camera>
                    <am3d:pos x="0" y="0" z="588956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607" d="1000000"/>
                    <am3d:preTrans dx="2071492" dy="-10282694" dz="129585"/>
                    <am3d:scale>
                      <am3d:sx n="1000000" d="1000000"/>
                      <am3d:sy n="1000000" d="1000000"/>
                      <am3d:sz n="1000000" d="1000000"/>
                    </am3d:scale>
                    <am3d:rot ax="4596918" ay="2569114" az="4242319"/>
                    <am3d:postTrans dx="0" dy="0" dz="0"/>
                  </am3d:trans>
                  <am3d:raster rName="Office3DRenderer" rVer="16.0.8326">
                    <am3d:blip r:embed="rId9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41866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2" name="3D 模型 71" descr="Rotating Jet Engine">
                <a:extLst>
                  <a:ext uri="{FF2B5EF4-FFF2-40B4-BE49-F238E27FC236}">
                    <a16:creationId xmlns:a16="http://schemas.microsoft.com/office/drawing/2014/main" id="{BC8A7BAF-2379-F906-2B19-EFF2C33763E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346312" y="437093"/>
                <a:ext cx="4302272" cy="525745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2893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633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62" name="Text Box 3">
            <a:extLst>
              <a:ext uri="{FF2B5EF4-FFF2-40B4-BE49-F238E27FC236}">
                <a16:creationId xmlns:a16="http://schemas.microsoft.com/office/drawing/2014/main" id="{B95D08D0-4CAA-0E63-39EB-6B840D511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168" y="1628800"/>
            <a:ext cx="593248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(1)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力离不开物体。</a:t>
            </a: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至少</a:t>
            </a: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kumimoji="1"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 Box 4">
            <a:extLst>
              <a:ext uri="{FF2B5EF4-FFF2-40B4-BE49-F238E27FC236}">
                <a16:creationId xmlns:a16="http://schemas.microsoft.com/office/drawing/2014/main" id="{A939671B-C916-AF19-DA43-DFF57D621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835" y="770405"/>
            <a:ext cx="262731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归纳：</a:t>
            </a:r>
            <a:r>
              <a:rPr kumimoji="1" lang="en-US" altLang="zh-CN" sz="2000" b="1" i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kumimoji="1"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 Box 5">
            <a:extLst>
              <a:ext uri="{FF2B5EF4-FFF2-40B4-BE49-F238E27FC236}">
                <a16:creationId xmlns:a16="http://schemas.microsoft.com/office/drawing/2014/main" id="{92F439CD-BB53-6AE9-FEB9-BC29A0EDA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64904"/>
            <a:ext cx="990023" cy="8617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力的</a:t>
            </a:r>
          </a:p>
          <a:p>
            <a:pPr eaLnBrk="1" hangingPunct="1">
              <a:spcBef>
                <a:spcPct val="50000"/>
              </a:spcBef>
            </a:pP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特点</a:t>
            </a:r>
          </a:p>
        </p:txBody>
      </p:sp>
      <p:sp>
        <p:nvSpPr>
          <p:cNvPr id="65" name="AutoShape 6">
            <a:extLst>
              <a:ext uri="{FF2B5EF4-FFF2-40B4-BE49-F238E27FC236}">
                <a16:creationId xmlns:a16="http://schemas.microsoft.com/office/drawing/2014/main" id="{A17AFFC9-F4A9-A7B8-9A46-68FDC27EABD1}"/>
              </a:ext>
            </a:extLst>
          </p:cNvPr>
          <p:cNvSpPr/>
          <p:nvPr/>
        </p:nvSpPr>
        <p:spPr bwMode="auto">
          <a:xfrm>
            <a:off x="1259632" y="1556792"/>
            <a:ext cx="494739" cy="2912762"/>
          </a:xfrm>
          <a:prstGeom prst="leftBrace">
            <a:avLst>
              <a:gd name="adj1" fmla="val 50184"/>
              <a:gd name="adj2" fmla="val 48051"/>
            </a:avLst>
          </a:prstGeom>
          <a:noFill/>
          <a:ln w="57150">
            <a:solidFill>
              <a:schemeClr val="tx1"/>
            </a:solidFill>
            <a:round/>
          </a:ln>
        </p:spPr>
        <p:txBody>
          <a:bodyPr wrap="none" anchor="ctr"/>
          <a:lstStyle/>
          <a:p>
            <a:pPr algn="ctr" eaLnBrk="1" hangingPunct="1"/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 Box 7">
            <a:extLst>
              <a:ext uri="{FF2B5EF4-FFF2-40B4-BE49-F238E27FC236}">
                <a16:creationId xmlns:a16="http://schemas.microsoft.com/office/drawing/2014/main" id="{642A3DB8-D762-52E8-C40F-6755FD7EA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168" y="2238961"/>
            <a:ext cx="741680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不接触的物体间也会产生力的作用。</a:t>
            </a:r>
          </a:p>
        </p:txBody>
      </p:sp>
      <p:sp>
        <p:nvSpPr>
          <p:cNvPr id="67" name="Text Box 18">
            <a:extLst>
              <a:ext uri="{FF2B5EF4-FFF2-40B4-BE49-F238E27FC236}">
                <a16:creationId xmlns:a16="http://schemas.microsoft.com/office/drawing/2014/main" id="{BD3F6080-8509-F035-0F83-CCF5EC542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168" y="2849122"/>
            <a:ext cx="960797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(3)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力的作用是相互的</a:t>
            </a: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作用力与反作用力总是同时出现，同时消失；大小相同</a:t>
            </a:r>
            <a:r>
              <a:rPr kumimoji="1"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kumimoji="1"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。</a:t>
            </a:r>
            <a:endParaRPr kumimoji="1"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 Box 6">
            <a:extLst>
              <a:ext uri="{FF2B5EF4-FFF2-40B4-BE49-F238E27FC236}">
                <a16:creationId xmlns:a16="http://schemas.microsoft.com/office/drawing/2014/main" id="{7AB33649-3739-29E7-BAE8-E54BB54DF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741" y="3459283"/>
            <a:ext cx="5458013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）施力物体与受力物体总是同时存在的。 </a:t>
            </a:r>
          </a:p>
        </p:txBody>
      </p:sp>
      <p:sp>
        <p:nvSpPr>
          <p:cNvPr id="69" name="Text Box 7">
            <a:extLst>
              <a:ext uri="{FF2B5EF4-FFF2-40B4-BE49-F238E27FC236}">
                <a16:creationId xmlns:a16="http://schemas.microsoft.com/office/drawing/2014/main" id="{CA742A3A-DE74-80C0-EBC9-F5A2FFE2F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491" y="4069444"/>
            <a:ext cx="748883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）产生力的条件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至少要有两个物体；物体间要有相互作用。</a:t>
            </a:r>
            <a:endParaRPr lang="en-US" alt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54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5" grpId="0" animBg="1"/>
      <p:bldP spid="66" grpId="0"/>
      <p:bldP spid="67" grpId="0"/>
      <p:bldP spid="68" grpId="0"/>
      <p:bldP spid="6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F3538BD8-F1CD-9448-F72B-60961DBD84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054" y="423192"/>
            <a:ext cx="12192000" cy="601036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2D50C649-E8D7-8163-5733-FBAF8E51BAFA}"/>
              </a:ext>
            </a:extLst>
          </p:cNvPr>
          <p:cNvSpPr/>
          <p:nvPr/>
        </p:nvSpPr>
        <p:spPr>
          <a:xfrm>
            <a:off x="640147" y="1557338"/>
            <a:ext cx="10686433" cy="2707729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9F7A776B-0EB9-0E37-3BD1-0DE70E971CC5}"/>
              </a:ext>
            </a:extLst>
          </p:cNvPr>
          <p:cNvSpPr txBox="1"/>
          <p:nvPr/>
        </p:nvSpPr>
        <p:spPr>
          <a:xfrm>
            <a:off x="640147" y="1637536"/>
            <a:ext cx="10686433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沁园春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雪</a:t>
            </a:r>
          </a:p>
          <a:p>
            <a:pPr algn="ctr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毛泽东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北国风光，千里冰封，万里雪飘。望长城内外，惟余莽莽；大河上下，顿失滔滔。山舞银蛇，原驰蜡象，欲与天公试比高。须晴日，看红装素裹，分外妖娆。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江山如此多娇，引无数英雄竞折腰。惜秦皇汉武，略输文采；唐宗宋祖，稍逊风骚。一代天骄，成吉思汗，只识弯弓射大雕。俱往矣，数风流人物，还看今朝。</a:t>
            </a:r>
          </a:p>
        </p:txBody>
      </p:sp>
    </p:spTree>
    <p:extLst>
      <p:ext uri="{BB962C8B-B14F-4D97-AF65-F5344CB8AC3E}">
        <p14:creationId xmlns:p14="http://schemas.microsoft.com/office/powerpoint/2010/main" val="173235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67" name="文本框 66">
            <a:extLst>
              <a:ext uri="{FF2B5EF4-FFF2-40B4-BE49-F238E27FC236}">
                <a16:creationId xmlns:a16="http://schemas.microsoft.com/office/drawing/2014/main" id="{7F121BA2-A529-D868-3674-AF516ECC9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832" y="4901803"/>
            <a:ext cx="5616624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、力可以使物体发生形变</a:t>
            </a:r>
          </a:p>
        </p:txBody>
      </p:sp>
      <p:sp>
        <p:nvSpPr>
          <p:cNvPr id="68" name="矩形 6151">
            <a:extLst>
              <a:ext uri="{FF2B5EF4-FFF2-40B4-BE49-F238E27FC236}">
                <a16:creationId xmlns:a16="http://schemas.microsoft.com/office/drawing/2014/main" id="{4AF5FDDF-3472-7B8C-283C-72474E38E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7034" y="477553"/>
            <a:ext cx="3203123" cy="522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三、力的作用效果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4F7DAFA-999E-B3AB-B503-2047CD9FF1B4}"/>
              </a:ext>
            </a:extLst>
          </p:cNvPr>
          <p:cNvSpPr/>
          <p:nvPr/>
        </p:nvSpPr>
        <p:spPr>
          <a:xfrm>
            <a:off x="-32215" y="1332365"/>
            <a:ext cx="12224215" cy="29868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A63F1A8E-4A2F-BCBF-B0E4-356645BEF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2520" y="3654434"/>
            <a:ext cx="173228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球的形状改变</a:t>
            </a:r>
          </a:p>
        </p:txBody>
      </p:sp>
      <p:pic>
        <p:nvPicPr>
          <p:cNvPr id="62" name="图片 61" descr="WLB79">
            <a:extLst>
              <a:ext uri="{FF2B5EF4-FFF2-40B4-BE49-F238E27FC236}">
                <a16:creationId xmlns:a16="http://schemas.microsoft.com/office/drawing/2014/main" id="{8C8B7AD9-78A3-A278-D5EA-72104300D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87559" y="1238665"/>
            <a:ext cx="2254250" cy="25146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4" name="图片 63" descr="WLB80">
            <a:extLst>
              <a:ext uri="{FF2B5EF4-FFF2-40B4-BE49-F238E27FC236}">
                <a16:creationId xmlns:a16="http://schemas.microsoft.com/office/drawing/2014/main" id="{D4D0459E-8439-FDFF-1A88-D0C39B153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124200" y="1371600"/>
            <a:ext cx="2206625" cy="23622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id="{AD12A756-7A7B-20C5-EC81-AB855988E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254062" y="1514098"/>
            <a:ext cx="2376488" cy="1997075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0" name="图片 69">
            <a:extLst>
              <a:ext uri="{FF2B5EF4-FFF2-40B4-BE49-F238E27FC236}">
                <a16:creationId xmlns:a16="http://schemas.microsoft.com/office/drawing/2014/main" id="{69FCBD86-ECD7-2BCE-C107-7E86EFCE4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9463723" y="1437490"/>
            <a:ext cx="2085975" cy="20955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3" name="文本框 62">
            <a:extLst>
              <a:ext uri="{FF2B5EF4-FFF2-40B4-BE49-F238E27FC236}">
                <a16:creationId xmlns:a16="http://schemas.microsoft.com/office/drawing/2014/main" id="{05462020-2F53-EE96-C97B-FD03E50B2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121" y="3644473"/>
            <a:ext cx="185709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弓的形状改变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95E673EE-8E58-6863-126D-59C46C4C4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0356" y="3654434"/>
            <a:ext cx="2118187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竿子的形状改变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C660DE41-295B-602C-719D-543B8565B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7340" y="3654434"/>
            <a:ext cx="2019116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竹子形状改变</a:t>
            </a:r>
          </a:p>
        </p:txBody>
      </p:sp>
    </p:spTree>
    <p:extLst>
      <p:ext uri="{BB962C8B-B14F-4D97-AF65-F5344CB8AC3E}">
        <p14:creationId xmlns:p14="http://schemas.microsoft.com/office/powerpoint/2010/main" val="14969132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1" grpId="0"/>
      <p:bldP spid="63" grpId="0"/>
      <p:bldP spid="65" grpId="0"/>
      <p:bldP spid="6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62" name="标题 1">
            <a:extLst>
              <a:ext uri="{FF2B5EF4-FFF2-40B4-BE49-F238E27FC236}">
                <a16:creationId xmlns:a16="http://schemas.microsoft.com/office/drawing/2014/main" id="{878BB909-B3AE-BA02-97E0-72B5E2C8CD3C}"/>
              </a:ext>
            </a:extLst>
          </p:cNvPr>
          <p:cNvSpPr txBox="1"/>
          <p:nvPr/>
        </p:nvSpPr>
        <p:spPr>
          <a:xfrm>
            <a:off x="432426" y="546283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2000" b="1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CN" altLang="zh-CN" sz="2000" b="1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、力的作用效果</a:t>
            </a:r>
            <a:br>
              <a:rPr lang="zh-CN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3" name="图片 3" descr="微信图片_20171202181953.jpg">
            <a:extLst>
              <a:ext uri="{FF2B5EF4-FFF2-40B4-BE49-F238E27FC236}">
                <a16:creationId xmlns:a16="http://schemas.microsoft.com/office/drawing/2014/main" id="{7D0425B2-1A2F-605D-EC43-412AD1A6E56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3074" b="29169"/>
          <a:stretch>
            <a:fillRect/>
          </a:stretch>
        </p:blipFill>
        <p:spPr bwMode="auto">
          <a:xfrm>
            <a:off x="6096000" y="1239111"/>
            <a:ext cx="5433573" cy="3438603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4" name="TextBox 5">
            <a:extLst>
              <a:ext uri="{FF2B5EF4-FFF2-40B4-BE49-F238E27FC236}">
                <a16:creationId xmlns:a16="http://schemas.microsoft.com/office/drawing/2014/main" id="{D3517FD8-C459-F2E1-6329-41C1E6AFA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817" y="4978350"/>
            <a:ext cx="11192781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在物理学中，把物体由静到动、由动到静，以及速度大小或方向的改变，都叫做运动状态发生改变。</a:t>
            </a:r>
          </a:p>
        </p:txBody>
      </p:sp>
      <p:pic>
        <p:nvPicPr>
          <p:cNvPr id="1028" name="Picture 4" descr="查看源图像">
            <a:extLst>
              <a:ext uri="{FF2B5EF4-FFF2-40B4-BE49-F238E27FC236}">
                <a16:creationId xmlns:a16="http://schemas.microsoft.com/office/drawing/2014/main" id="{82931224-3E90-A34C-E135-C1BE4F6EB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269" y="1251659"/>
            <a:ext cx="5303139" cy="343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604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5128901" y="1849268"/>
            <a:ext cx="6916752" cy="4543704"/>
          </a:xfrm>
          <a:prstGeom prst="rect">
            <a:avLst/>
          </a:prstGeom>
        </p:spPr>
      </p:pic>
      <p:sp>
        <p:nvSpPr>
          <p:cNvPr id="63" name="文本框 10242">
            <a:extLst>
              <a:ext uri="{FF2B5EF4-FFF2-40B4-BE49-F238E27FC236}">
                <a16:creationId xmlns:a16="http://schemas.microsoft.com/office/drawing/2014/main" id="{5338F736-CA8B-A914-AC11-8F9142DB8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0215" y="2379444"/>
            <a:ext cx="3825564" cy="40011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53882" dir="2700000" algn="ctr" rotWithShape="0">
              <a:srgbClr val="9999FF">
                <a:alpha val="79999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B0AC88E3-020D-E695-9C4C-99BFC3D81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02" y="1460281"/>
            <a:ext cx="1957966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00FF"/>
              </a:buClr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由动到静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647376B-FCC1-09B7-BA76-0A68EC077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01" y="2146081"/>
            <a:ext cx="194390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00FF"/>
              </a:buClr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由静到动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BFC2B28C-380A-42FB-90B4-05DC50F53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02" y="2908081"/>
            <a:ext cx="194390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00FF"/>
              </a:buClr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运动方向改变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FCA0F4E0-083E-720D-4ED2-3423B5BC6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01" y="4432081"/>
            <a:ext cx="1639671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00FF"/>
              </a:buClr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由快到慢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50950B74-7795-8EA5-97CB-6407A1CEB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01" y="3670081"/>
            <a:ext cx="168585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00FF"/>
              </a:buClr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由慢到快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5AE8982F-42C2-1DE0-A6E6-088B9D68A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0701" y="1460281"/>
            <a:ext cx="2258754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小车自己慢慢停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6FB5D788-203F-031D-9A8A-F9F11576F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0701" y="2146081"/>
            <a:ext cx="2778303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用力拉小车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AA2284B6-6A26-796C-3F9B-93A7E44C5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0701" y="2908081"/>
            <a:ext cx="2185893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改变用力方向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E55DF728-7866-0395-B68E-23118B26A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0701" y="3670081"/>
            <a:ext cx="2459004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给运动小车加力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DD62286A-092F-6CB7-0D27-449B4B2C2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0701" y="4432081"/>
            <a:ext cx="246000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小车自己慢慢停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B8B6C954-BC4B-D474-F9C9-F42B3B2BD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596" y="799259"/>
            <a:ext cx="30845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怎样使小车完成以下运动？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6174F610-1587-AABB-FFF6-A3E658A24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609" y="5093103"/>
            <a:ext cx="4960983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、力可以使物体的运动状态发生改变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5" name="3D 模型 64" descr="Rotating Jet Engine">
                <a:extLst>
                  <a:ext uri="{FF2B5EF4-FFF2-40B4-BE49-F238E27FC236}">
                    <a16:creationId xmlns:a16="http://schemas.microsoft.com/office/drawing/2014/main" id="{1FF0B9F4-9DEE-6159-509B-2B62FB1BA60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06589732"/>
                  </p:ext>
                </p:extLst>
              </p:nvPr>
            </p:nvGraphicFramePr>
            <p:xfrm>
              <a:off x="5943159" y="908390"/>
              <a:ext cx="5114998" cy="5226899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5114998" cy="5226899"/>
                    </a:xfrm>
                    <a:prstGeom prst="rect">
                      <a:avLst/>
                    </a:prstGeom>
                  </am3d:spPr>
                  <am3d:camera>
                    <am3d:pos x="0" y="0" z="588956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607" d="1000000"/>
                    <am3d:preTrans dx="2071492" dy="-10282694" dz="129585"/>
                    <am3d:scale>
                      <am3d:sx n="1000000" d="1000000"/>
                      <am3d:sy n="1000000" d="1000000"/>
                      <am3d:sz n="1000000" d="1000000"/>
                    </am3d:scale>
                    <am3d:rot ax="-4838771" ay="717840" az="-3091721"/>
                    <am3d:postTrans dx="0" dy="0" dz="0"/>
                  </am3d:trans>
                  <am3d:raster rName="Office3DRenderer" rVer="16.0.8326">
                    <am3d:blip r:embed="rId7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4186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5" name="3D 模型 64" descr="Rotating Jet Engine">
                <a:extLst>
                  <a:ext uri="{FF2B5EF4-FFF2-40B4-BE49-F238E27FC236}">
                    <a16:creationId xmlns:a16="http://schemas.microsoft.com/office/drawing/2014/main" id="{1FF0B9F4-9DEE-6159-509B-2B62FB1BA60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43159" y="908390"/>
                <a:ext cx="5114998" cy="522689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5514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1633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7937500" y="1195409"/>
            <a:ext cx="4276110" cy="2809032"/>
          </a:xfrm>
          <a:prstGeom prst="rect">
            <a:avLst/>
          </a:prstGeom>
        </p:spPr>
      </p:pic>
      <p:sp>
        <p:nvSpPr>
          <p:cNvPr id="62" name="文本框 17409">
            <a:extLst>
              <a:ext uri="{FF2B5EF4-FFF2-40B4-BE49-F238E27FC236}">
                <a16:creationId xmlns:a16="http://schemas.microsoft.com/office/drawing/2014/main" id="{625D29FF-4AED-FB83-F9A4-7D99EC730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62" y="704738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三、力的作用效果</a:t>
            </a:r>
          </a:p>
        </p:txBody>
      </p:sp>
      <p:sp>
        <p:nvSpPr>
          <p:cNvPr id="65" name="文本框 17411">
            <a:extLst>
              <a:ext uri="{FF2B5EF4-FFF2-40B4-BE49-F238E27FC236}">
                <a16:creationId xmlns:a16="http://schemas.microsoft.com/office/drawing/2014/main" id="{8C6C31B3-2268-C886-97DD-295D52CA1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62" y="1257222"/>
            <a:ext cx="12604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实验１</a:t>
            </a:r>
          </a:p>
        </p:txBody>
      </p:sp>
      <p:sp>
        <p:nvSpPr>
          <p:cNvPr id="66" name="文本框 17412">
            <a:extLst>
              <a:ext uri="{FF2B5EF4-FFF2-40B4-BE49-F238E27FC236}">
                <a16:creationId xmlns:a16="http://schemas.microsoft.com/office/drawing/2014/main" id="{722B9CC8-1ACA-584A-F5B7-600B6362A6D1}"/>
              </a:ext>
            </a:extLst>
          </p:cNvPr>
          <p:cNvSpPr/>
          <p:nvPr/>
        </p:nvSpPr>
        <p:spPr>
          <a:xfrm>
            <a:off x="185793" y="1708817"/>
            <a:ext cx="2819400" cy="1323439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１、用手挤压易拉罐。</a:t>
            </a:r>
          </a:p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２、用手拉橡皮筋。</a:t>
            </a:r>
          </a:p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３、用手扳动塑料直尺。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17413">
            <a:extLst>
              <a:ext uri="{FF2B5EF4-FFF2-40B4-BE49-F238E27FC236}">
                <a16:creationId xmlns:a16="http://schemas.microsoft.com/office/drawing/2014/main" id="{A50F4885-1B45-1A49-78C5-0FD528A453FE}"/>
              </a:ext>
            </a:extLst>
          </p:cNvPr>
          <p:cNvSpPr/>
          <p:nvPr/>
        </p:nvSpPr>
        <p:spPr>
          <a:xfrm>
            <a:off x="196898" y="3157048"/>
            <a:ext cx="1086472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结论１：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17414">
            <a:extLst>
              <a:ext uri="{FF2B5EF4-FFF2-40B4-BE49-F238E27FC236}">
                <a16:creationId xmlns:a16="http://schemas.microsoft.com/office/drawing/2014/main" id="{69D280BB-0670-6F27-389A-703AA56D86ED}"/>
              </a:ext>
            </a:extLst>
          </p:cNvPr>
          <p:cNvSpPr/>
          <p:nvPr/>
        </p:nvSpPr>
        <p:spPr>
          <a:xfrm>
            <a:off x="1279364" y="3140107"/>
            <a:ext cx="304800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力使物体发生形变。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17416">
            <a:extLst>
              <a:ext uri="{FF2B5EF4-FFF2-40B4-BE49-F238E27FC236}">
                <a16:creationId xmlns:a16="http://schemas.microsoft.com/office/drawing/2014/main" id="{FBD0577B-4793-3E4F-B11A-A1CB2F2DF339}"/>
              </a:ext>
            </a:extLst>
          </p:cNvPr>
          <p:cNvSpPr/>
          <p:nvPr/>
        </p:nvSpPr>
        <p:spPr>
          <a:xfrm>
            <a:off x="212307" y="3809455"/>
            <a:ext cx="7054948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有没有这样的现象，当有力作用时，看不到物体发生形变？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17417">
            <a:extLst>
              <a:ext uri="{FF2B5EF4-FFF2-40B4-BE49-F238E27FC236}">
                <a16:creationId xmlns:a16="http://schemas.microsoft.com/office/drawing/2014/main" id="{D23754B0-C6A9-D6FA-A6C1-8468FECE7FD8}"/>
              </a:ext>
            </a:extLst>
          </p:cNvPr>
          <p:cNvSpPr/>
          <p:nvPr/>
        </p:nvSpPr>
        <p:spPr>
          <a:xfrm>
            <a:off x="185793" y="4668964"/>
            <a:ext cx="9559034" cy="70788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说明：力的作用确实会引起物体产生形变，哪怕是我们眼睛“看不见的形变”，它也是实实在在的发生了。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3" name="3D 模型 62" descr="Rotating Jet Engine">
                <a:extLst>
                  <a:ext uri="{FF2B5EF4-FFF2-40B4-BE49-F238E27FC236}">
                    <a16:creationId xmlns:a16="http://schemas.microsoft.com/office/drawing/2014/main" id="{391BE187-0D40-C637-2BBC-10F2700BA9F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37791584"/>
                  </p:ext>
                </p:extLst>
              </p:nvPr>
            </p:nvGraphicFramePr>
            <p:xfrm>
              <a:off x="8832623" y="226711"/>
              <a:ext cx="4461206" cy="3353095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4461206" cy="3353095"/>
                    </a:xfrm>
                    <a:prstGeom prst="rect">
                      <a:avLst/>
                    </a:prstGeom>
                  </am3d:spPr>
                  <am3d:camera>
                    <am3d:pos x="0" y="0" z="588956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607" d="1000000"/>
                    <am3d:preTrans dx="2071492" dy="-10282694" dz="129585"/>
                    <am3d:scale>
                      <am3d:sx n="1000000" d="1000000"/>
                      <am3d:sy n="1000000" d="1000000"/>
                      <am3d:sz n="1000000" d="1000000"/>
                    </am3d:scale>
                    <am3d:rot ax="135034" ay="4088220" az="125327"/>
                    <am3d:postTrans dx="0" dy="0" dz="0"/>
                  </am3d:trans>
                  <am3d:raster rName="Office3DRenderer" rVer="16.0.8326">
                    <am3d:blip r:embed="rId7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41866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3" name="3D 模型 62" descr="Rotating Jet Engine">
                <a:extLst>
                  <a:ext uri="{FF2B5EF4-FFF2-40B4-BE49-F238E27FC236}">
                    <a16:creationId xmlns:a16="http://schemas.microsoft.com/office/drawing/2014/main" id="{391BE187-0D40-C637-2BBC-10F2700BA9F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32623" y="226711"/>
                <a:ext cx="4461206" cy="335309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1327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633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62" name="矩形 18450">
            <a:extLst>
              <a:ext uri="{FF2B5EF4-FFF2-40B4-BE49-F238E27FC236}">
                <a16:creationId xmlns:a16="http://schemas.microsoft.com/office/drawing/2014/main" id="{D614A460-EC15-3E78-6D9B-094C43606233}"/>
              </a:ext>
            </a:extLst>
          </p:cNvPr>
          <p:cNvSpPr/>
          <p:nvPr/>
        </p:nvSpPr>
        <p:spPr>
          <a:xfrm>
            <a:off x="1371600" y="4419600"/>
            <a:ext cx="7620000" cy="1828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/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 lang="zh-CN" sz="2000" b="1"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latin typeface="微软雅黑" panose="020B0503020204020204" pitchFamily="34" charset="-122"/>
              <a:ea typeface="微软雅黑" panose="020B0503020204020204" pitchFamily="34" charset="-122"/>
              <a:sym typeface="Wingdings"/>
            </a:endParaRPr>
          </a:p>
        </p:txBody>
      </p:sp>
      <p:sp>
        <p:nvSpPr>
          <p:cNvPr id="65" name="文本框 18434">
            <a:extLst>
              <a:ext uri="{FF2B5EF4-FFF2-40B4-BE49-F238E27FC236}">
                <a16:creationId xmlns:a16="http://schemas.microsoft.com/office/drawing/2014/main" id="{BC9F869E-63FD-774F-BB4F-5C0432C4E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653" y="1414761"/>
            <a:ext cx="960699" cy="40005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实验２</a:t>
            </a:r>
          </a:p>
        </p:txBody>
      </p:sp>
      <p:sp>
        <p:nvSpPr>
          <p:cNvPr id="66" name="文本框 18435">
            <a:extLst>
              <a:ext uri="{FF2B5EF4-FFF2-40B4-BE49-F238E27FC236}">
                <a16:creationId xmlns:a16="http://schemas.microsoft.com/office/drawing/2014/main" id="{164FB65A-C3C4-9F28-E8DB-7327451422AF}"/>
              </a:ext>
            </a:extLst>
          </p:cNvPr>
          <p:cNvSpPr/>
          <p:nvPr/>
        </p:nvSpPr>
        <p:spPr>
          <a:xfrm>
            <a:off x="1301395" y="1064927"/>
            <a:ext cx="5943600" cy="1320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１、用手拉小车，小车由静变为动。</a:t>
            </a:r>
          </a:p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２、用手阻挡运动的小车，小车由动变为静。</a:t>
            </a:r>
          </a:p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３、用手拉着小车转弯，小车的运动方向发生改变。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18436">
            <a:extLst>
              <a:ext uri="{FF2B5EF4-FFF2-40B4-BE49-F238E27FC236}">
                <a16:creationId xmlns:a16="http://schemas.microsoft.com/office/drawing/2014/main" id="{AFDEC7D2-AFC4-04C3-02DB-CBECCE84BE24}"/>
              </a:ext>
            </a:extLst>
          </p:cNvPr>
          <p:cNvSpPr/>
          <p:nvPr/>
        </p:nvSpPr>
        <p:spPr>
          <a:xfrm>
            <a:off x="242391" y="2634897"/>
            <a:ext cx="129540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结论２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18437">
            <a:extLst>
              <a:ext uri="{FF2B5EF4-FFF2-40B4-BE49-F238E27FC236}">
                <a16:creationId xmlns:a16="http://schemas.microsoft.com/office/drawing/2014/main" id="{0ED524B2-5DE5-6186-E574-228752E685AB}"/>
              </a:ext>
            </a:extLst>
          </p:cNvPr>
          <p:cNvSpPr/>
          <p:nvPr/>
        </p:nvSpPr>
        <p:spPr>
          <a:xfrm>
            <a:off x="1301395" y="2646639"/>
            <a:ext cx="6649953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力可以使由静到动，由动到静，以及运动方向发生改变。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18438">
            <a:extLst>
              <a:ext uri="{FF2B5EF4-FFF2-40B4-BE49-F238E27FC236}">
                <a16:creationId xmlns:a16="http://schemas.microsoft.com/office/drawing/2014/main" id="{717F1DA0-BF1E-E122-4538-262B1CF9987E}"/>
              </a:ext>
            </a:extLst>
          </p:cNvPr>
          <p:cNvSpPr/>
          <p:nvPr/>
        </p:nvSpPr>
        <p:spPr>
          <a:xfrm>
            <a:off x="1304967" y="3205628"/>
            <a:ext cx="205740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运动快慢变化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0" name="直接连接符 18439">
            <a:extLst>
              <a:ext uri="{FF2B5EF4-FFF2-40B4-BE49-F238E27FC236}">
                <a16:creationId xmlns:a16="http://schemas.microsoft.com/office/drawing/2014/main" id="{2CCD120E-2530-D0D0-C818-2E1E193A0F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0985" y="3114337"/>
            <a:ext cx="2438400" cy="0"/>
          </a:xfrm>
          <a:prstGeom prst="line">
            <a:avLst/>
          </a:prstGeom>
          <a:noFill/>
          <a:ln w="28575" algn="ctr">
            <a:noFill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" name="直接连接符 18440">
            <a:extLst>
              <a:ext uri="{FF2B5EF4-FFF2-40B4-BE49-F238E27FC236}">
                <a16:creationId xmlns:a16="http://schemas.microsoft.com/office/drawing/2014/main" id="{D2FDF375-133B-11A9-0C72-F021F349B3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040585" y="3565084"/>
            <a:ext cx="2057400" cy="0"/>
          </a:xfrm>
          <a:prstGeom prst="line">
            <a:avLst/>
          </a:prstGeom>
          <a:noFill/>
          <a:ln w="28575" algn="ctr">
            <a:noFill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直接连接符 18441">
            <a:extLst>
              <a:ext uri="{FF2B5EF4-FFF2-40B4-BE49-F238E27FC236}">
                <a16:creationId xmlns:a16="http://schemas.microsoft.com/office/drawing/2014/main" id="{50764ED7-98FC-1243-C151-E18E3821ABC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107385" y="3565084"/>
            <a:ext cx="0" cy="457200"/>
          </a:xfrm>
          <a:prstGeom prst="line">
            <a:avLst/>
          </a:prstGeom>
          <a:noFill/>
          <a:ln w="38100" algn="ctr">
            <a:noFill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直接连接符 18442">
            <a:extLst>
              <a:ext uri="{FF2B5EF4-FFF2-40B4-BE49-F238E27FC236}">
                <a16:creationId xmlns:a16="http://schemas.microsoft.com/office/drawing/2014/main" id="{C16A570B-1107-2461-EABA-87B13051A4F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383985" y="2879284"/>
            <a:ext cx="0" cy="1143000"/>
          </a:xfrm>
          <a:prstGeom prst="line">
            <a:avLst/>
          </a:prstGeom>
          <a:noFill/>
          <a:ln w="38100" algn="ctr">
            <a:noFill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4" name="左大括号 18443">
            <a:extLst>
              <a:ext uri="{FF2B5EF4-FFF2-40B4-BE49-F238E27FC236}">
                <a16:creationId xmlns:a16="http://schemas.microsoft.com/office/drawing/2014/main" id="{F3B011E5-1617-05D5-D482-8A69506E1B34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5682185" y="2491934"/>
            <a:ext cx="203200" cy="3352800"/>
          </a:xfrm>
          <a:prstGeom prst="leftBrace">
            <a:avLst>
              <a:gd name="adj1" fmla="val 137500"/>
              <a:gd name="adj2" fmla="val 50051"/>
            </a:avLst>
          </a:prstGeom>
          <a:noFill/>
          <a:ln w="28575" algn="ctr">
            <a:noFill/>
            <a:miter lim="800000"/>
          </a:ln>
        </p:spPr>
        <p:txBody>
          <a:bodyPr/>
          <a:lstStyle/>
          <a:p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18444">
            <a:extLst>
              <a:ext uri="{FF2B5EF4-FFF2-40B4-BE49-F238E27FC236}">
                <a16:creationId xmlns:a16="http://schemas.microsoft.com/office/drawing/2014/main" id="{7D060CFF-A079-BAD8-1CA1-BAE8289A29F9}"/>
              </a:ext>
            </a:extLst>
          </p:cNvPr>
          <p:cNvSpPr/>
          <p:nvPr/>
        </p:nvSpPr>
        <p:spPr>
          <a:xfrm>
            <a:off x="1004965" y="3745744"/>
            <a:ext cx="304800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algn="ctr"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运动状态发生了改变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18445">
            <a:extLst>
              <a:ext uri="{FF2B5EF4-FFF2-40B4-BE49-F238E27FC236}">
                <a16:creationId xmlns:a16="http://schemas.microsoft.com/office/drawing/2014/main" id="{A8CC0FE5-8A85-783D-5B04-1C46594BF7E2}"/>
              </a:ext>
            </a:extLst>
          </p:cNvPr>
          <p:cNvSpPr/>
          <p:nvPr/>
        </p:nvSpPr>
        <p:spPr>
          <a:xfrm rot="16200000">
            <a:off x="424707" y="4169452"/>
            <a:ext cx="492443" cy="76316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vert"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结论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18446">
            <a:extLst>
              <a:ext uri="{FF2B5EF4-FFF2-40B4-BE49-F238E27FC236}">
                <a16:creationId xmlns:a16="http://schemas.microsoft.com/office/drawing/2014/main" id="{33BC9211-5C93-2546-6199-1A7240614C19}"/>
              </a:ext>
            </a:extLst>
          </p:cNvPr>
          <p:cNvSpPr/>
          <p:nvPr/>
        </p:nvSpPr>
        <p:spPr>
          <a:xfrm>
            <a:off x="1244740" y="4324003"/>
            <a:ext cx="205740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力的作用效果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18447">
            <a:extLst>
              <a:ext uri="{FF2B5EF4-FFF2-40B4-BE49-F238E27FC236}">
                <a16:creationId xmlns:a16="http://schemas.microsoft.com/office/drawing/2014/main" id="{6EE40B0E-2DCD-0C3D-2E6F-D433B3F3FB86}"/>
              </a:ext>
            </a:extLst>
          </p:cNvPr>
          <p:cNvSpPr/>
          <p:nvPr/>
        </p:nvSpPr>
        <p:spPr>
          <a:xfrm>
            <a:off x="3238547" y="4365160"/>
            <a:ext cx="5029200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可以使物体的形状发生改变（形变）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18448">
            <a:extLst>
              <a:ext uri="{FF2B5EF4-FFF2-40B4-BE49-F238E27FC236}">
                <a16:creationId xmlns:a16="http://schemas.microsoft.com/office/drawing/2014/main" id="{1DA66714-E332-6DC2-99DD-4829D87B1FEF}"/>
              </a:ext>
            </a:extLst>
          </p:cNvPr>
          <p:cNvSpPr/>
          <p:nvPr/>
        </p:nvSpPr>
        <p:spPr>
          <a:xfrm>
            <a:off x="3238547" y="4920435"/>
            <a:ext cx="3843919" cy="40011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18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>
              <a:spcBef>
                <a:spcPct val="50000"/>
              </a:spcBef>
            </a:pPr>
            <a:r>
              <a:rPr lang="zh-CN" sz="2000" b="1"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可以使物体的运动状态发生改变</a:t>
            </a:r>
            <a:endParaRPr lang="zh-CN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左大括号 18449">
            <a:extLst>
              <a:ext uri="{FF2B5EF4-FFF2-40B4-BE49-F238E27FC236}">
                <a16:creationId xmlns:a16="http://schemas.microsoft.com/office/drawing/2014/main" id="{223D6692-83DB-EA66-98BC-C19CAECEE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953000"/>
            <a:ext cx="76200" cy="990600"/>
          </a:xfrm>
          <a:prstGeom prst="leftBrace">
            <a:avLst>
              <a:gd name="adj1" fmla="val 108093"/>
              <a:gd name="adj2" fmla="val 50000"/>
            </a:avLst>
          </a:prstGeom>
          <a:noFill/>
          <a:ln w="28575" algn="ctr">
            <a:noFill/>
            <a:miter lim="800000"/>
          </a:ln>
        </p:spPr>
        <p:txBody>
          <a:bodyPr/>
          <a:lstStyle/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1" name="3D 模型 80" descr="Rotating Jet Engine">
                <a:extLst>
                  <a:ext uri="{FF2B5EF4-FFF2-40B4-BE49-F238E27FC236}">
                    <a16:creationId xmlns:a16="http://schemas.microsoft.com/office/drawing/2014/main" id="{B6989ECF-286D-FA38-F3C2-96D6D1B1888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83140833"/>
                  </p:ext>
                </p:extLst>
              </p:nvPr>
            </p:nvGraphicFramePr>
            <p:xfrm>
              <a:off x="8064266" y="1187956"/>
              <a:ext cx="3048442" cy="5030707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3048442" cy="5030707"/>
                    </a:xfrm>
                    <a:prstGeom prst="rect">
                      <a:avLst/>
                    </a:prstGeom>
                  </am3d:spPr>
                  <am3d:camera>
                    <am3d:pos x="0" y="0" z="588956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607" d="1000000"/>
                    <am3d:preTrans dx="2071492" dy="-10282694" dz="129585"/>
                    <am3d:scale>
                      <am3d:sx n="1000000" d="1000000"/>
                      <am3d:sy n="1000000" d="1000000"/>
                      <am3d:sz n="1000000" d="1000000"/>
                    </am3d:scale>
                    <am3d:rot ax="-5422583" ay="234991" az="-5729225"/>
                    <am3d:postTrans dx="0" dy="0" dz="0"/>
                  </am3d:trans>
                  <am3d:raster rName="Office3DRenderer" rVer="16.0.8326">
                    <am3d:blip r:embed="rId7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41866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1" name="3D 模型 80" descr="Rotating Jet Engine">
                <a:extLst>
                  <a:ext uri="{FF2B5EF4-FFF2-40B4-BE49-F238E27FC236}">
                    <a16:creationId xmlns:a16="http://schemas.microsoft.com/office/drawing/2014/main" id="{B6989ECF-286D-FA38-F3C2-96D6D1B1888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64266" y="1187956"/>
                <a:ext cx="3048442" cy="503070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1069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633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背景">
            <a:extLst>
              <a:ext uri="{FF2B5EF4-FFF2-40B4-BE49-F238E27FC236}">
                <a16:creationId xmlns:a16="http://schemas.microsoft.com/office/drawing/2014/main" id="{E22DA6E0-5A4C-D864-E073-1023C3A02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214" y="3316"/>
            <a:ext cx="12213214" cy="70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C72BE5BA-6B9B-3EE8-1F24-FB20A0F875D0}"/>
              </a:ext>
            </a:extLst>
          </p:cNvPr>
          <p:cNvSpPr/>
          <p:nvPr/>
        </p:nvSpPr>
        <p:spPr>
          <a:xfrm>
            <a:off x="-24002998" y="-20820697"/>
            <a:ext cx="61341000" cy="52596095"/>
          </a:xfrm>
          <a:custGeom>
            <a:avLst/>
            <a:gdLst>
              <a:gd name="connsiteX0" fmla="*/ 6400798 w 61340998"/>
              <a:gd name="connsiteY0" fmla="*/ 7790497 h 52596094"/>
              <a:gd name="connsiteX1" fmla="*/ 6400798 w 61340998"/>
              <a:gd name="connsiteY1" fmla="*/ 42613896 h 52596094"/>
              <a:gd name="connsiteX2" fmla="*/ 54711598 w 61340998"/>
              <a:gd name="connsiteY2" fmla="*/ 42613896 h 52596094"/>
              <a:gd name="connsiteX3" fmla="*/ 54711598 w 61340998"/>
              <a:gd name="connsiteY3" fmla="*/ 7790497 h 52596094"/>
              <a:gd name="connsiteX4" fmla="*/ 0 w 61340998"/>
              <a:gd name="connsiteY4" fmla="*/ 0 h 52596094"/>
              <a:gd name="connsiteX5" fmla="*/ 61340998 w 61340998"/>
              <a:gd name="connsiteY5" fmla="*/ 0 h 52596094"/>
              <a:gd name="connsiteX6" fmla="*/ 61340998 w 61340998"/>
              <a:gd name="connsiteY6" fmla="*/ 52596094 h 52596094"/>
              <a:gd name="connsiteX7" fmla="*/ 0 w 61340998"/>
              <a:gd name="connsiteY7" fmla="*/ 52596094 h 5259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40998" h="52596094">
                <a:moveTo>
                  <a:pt x="6400798" y="7790497"/>
                </a:moveTo>
                <a:lnTo>
                  <a:pt x="6400798" y="42613896"/>
                </a:lnTo>
                <a:lnTo>
                  <a:pt x="54711598" y="42613896"/>
                </a:lnTo>
                <a:lnTo>
                  <a:pt x="54711598" y="7790497"/>
                </a:lnTo>
                <a:close/>
                <a:moveTo>
                  <a:pt x="0" y="0"/>
                </a:moveTo>
                <a:lnTo>
                  <a:pt x="61340998" y="0"/>
                </a:lnTo>
                <a:lnTo>
                  <a:pt x="61340998" y="52596094"/>
                </a:lnTo>
                <a:lnTo>
                  <a:pt x="0" y="5259609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1">
            <a:extLst>
              <a:ext uri="{FF2B5EF4-FFF2-40B4-BE49-F238E27FC236}">
                <a16:creationId xmlns:a16="http://schemas.microsoft.com/office/drawing/2014/main" id="{2CCD1126-DDFF-CEF4-84D4-8830806457E6}"/>
              </a:ext>
            </a:extLst>
          </p:cNvPr>
          <p:cNvSpPr/>
          <p:nvPr/>
        </p:nvSpPr>
        <p:spPr>
          <a:xfrm>
            <a:off x="7318481" y="-18808959"/>
            <a:ext cx="2624138" cy="125413"/>
          </a:xfrm>
          <a:custGeom>
            <a:avLst/>
            <a:gdLst>
              <a:gd name="connsiteX0" fmla="*/ 0 w 2844800"/>
              <a:gd name="connsiteY0" fmla="*/ 0 h 356773"/>
              <a:gd name="connsiteX1" fmla="*/ 2844800 w 2844800"/>
              <a:gd name="connsiteY1" fmla="*/ 0 h 356773"/>
              <a:gd name="connsiteX2" fmla="*/ 2844800 w 2844800"/>
              <a:gd name="connsiteY2" fmla="*/ 356773 h 356773"/>
              <a:gd name="connsiteX3" fmla="*/ 0 w 2844800"/>
              <a:gd name="connsiteY3" fmla="*/ 356773 h 356773"/>
              <a:gd name="connsiteX4" fmla="*/ 0 w 2844800"/>
              <a:gd name="connsiteY4" fmla="*/ 0 h 356773"/>
              <a:gd name="connsiteX0-1" fmla="*/ 180975 w 2844800"/>
              <a:gd name="connsiteY0-2" fmla="*/ 2381 h 356773"/>
              <a:gd name="connsiteX1-3" fmla="*/ 2844800 w 2844800"/>
              <a:gd name="connsiteY1-4" fmla="*/ 0 h 356773"/>
              <a:gd name="connsiteX2-5" fmla="*/ 2844800 w 2844800"/>
              <a:gd name="connsiteY2-6" fmla="*/ 356773 h 356773"/>
              <a:gd name="connsiteX3-7" fmla="*/ 0 w 2844800"/>
              <a:gd name="connsiteY3-8" fmla="*/ 356773 h 356773"/>
              <a:gd name="connsiteX4-9" fmla="*/ 180975 w 2844800"/>
              <a:gd name="connsiteY4-10" fmla="*/ 2381 h 356773"/>
              <a:gd name="connsiteX0-11" fmla="*/ 180975 w 2844800"/>
              <a:gd name="connsiteY0-12" fmla="*/ 2381 h 356773"/>
              <a:gd name="connsiteX1-13" fmla="*/ 2844800 w 2844800"/>
              <a:gd name="connsiteY1-14" fmla="*/ 0 h 356773"/>
              <a:gd name="connsiteX2-15" fmla="*/ 2844800 w 2844800"/>
              <a:gd name="connsiteY2-16" fmla="*/ 356773 h 356773"/>
              <a:gd name="connsiteX3-17" fmla="*/ 0 w 2844800"/>
              <a:gd name="connsiteY3-18" fmla="*/ 356773 h 356773"/>
              <a:gd name="connsiteX4-19" fmla="*/ 180975 w 2844800"/>
              <a:gd name="connsiteY4-20" fmla="*/ 2381 h 356773"/>
              <a:gd name="connsiteX0-21" fmla="*/ 138112 w 2801937"/>
              <a:gd name="connsiteY0-22" fmla="*/ 2381 h 356773"/>
              <a:gd name="connsiteX1-23" fmla="*/ 2801937 w 2801937"/>
              <a:gd name="connsiteY1-24" fmla="*/ 0 h 356773"/>
              <a:gd name="connsiteX2-25" fmla="*/ 2801937 w 2801937"/>
              <a:gd name="connsiteY2-26" fmla="*/ 356773 h 356773"/>
              <a:gd name="connsiteX3-27" fmla="*/ 0 w 2801937"/>
              <a:gd name="connsiteY3-28" fmla="*/ 356773 h 356773"/>
              <a:gd name="connsiteX4-29" fmla="*/ 138112 w 2801937"/>
              <a:gd name="connsiteY4-30" fmla="*/ 2381 h 356773"/>
              <a:gd name="connsiteX0-31" fmla="*/ 138112 w 2801937"/>
              <a:gd name="connsiteY0-32" fmla="*/ 2381 h 356773"/>
              <a:gd name="connsiteX1-33" fmla="*/ 2801937 w 2801937"/>
              <a:gd name="connsiteY1-34" fmla="*/ 0 h 356773"/>
              <a:gd name="connsiteX2-35" fmla="*/ 2801937 w 2801937"/>
              <a:gd name="connsiteY2-36" fmla="*/ 356773 h 356773"/>
              <a:gd name="connsiteX3-37" fmla="*/ 0 w 2801937"/>
              <a:gd name="connsiteY3-38" fmla="*/ 356773 h 356773"/>
              <a:gd name="connsiteX4-39" fmla="*/ 138112 w 2801937"/>
              <a:gd name="connsiteY4-40" fmla="*/ 2381 h 356773"/>
              <a:gd name="connsiteX0-41" fmla="*/ 123825 w 2801937"/>
              <a:gd name="connsiteY0-42" fmla="*/ 2381 h 356773"/>
              <a:gd name="connsiteX1-43" fmla="*/ 2801937 w 2801937"/>
              <a:gd name="connsiteY1-44" fmla="*/ 0 h 356773"/>
              <a:gd name="connsiteX2-45" fmla="*/ 2801937 w 2801937"/>
              <a:gd name="connsiteY2-46" fmla="*/ 356773 h 356773"/>
              <a:gd name="connsiteX3-47" fmla="*/ 0 w 2801937"/>
              <a:gd name="connsiteY3-48" fmla="*/ 356773 h 356773"/>
              <a:gd name="connsiteX4-49" fmla="*/ 123825 w 2801937"/>
              <a:gd name="connsiteY4-50" fmla="*/ 2381 h 356773"/>
              <a:gd name="connsiteX0-51" fmla="*/ 123825 w 2801937"/>
              <a:gd name="connsiteY0-52" fmla="*/ 2381 h 356773"/>
              <a:gd name="connsiteX1-53" fmla="*/ 2801937 w 2801937"/>
              <a:gd name="connsiteY1-54" fmla="*/ 0 h 356773"/>
              <a:gd name="connsiteX2-55" fmla="*/ 2801937 w 2801937"/>
              <a:gd name="connsiteY2-56" fmla="*/ 356773 h 356773"/>
              <a:gd name="connsiteX3-57" fmla="*/ 0 w 2801937"/>
              <a:gd name="connsiteY3-58" fmla="*/ 356773 h 356773"/>
              <a:gd name="connsiteX4-59" fmla="*/ 123825 w 2801937"/>
              <a:gd name="connsiteY4-60" fmla="*/ 2381 h 356773"/>
              <a:gd name="connsiteX0-61" fmla="*/ 123825 w 2801937"/>
              <a:gd name="connsiteY0-62" fmla="*/ 2381 h 356773"/>
              <a:gd name="connsiteX1-63" fmla="*/ 2801937 w 2801937"/>
              <a:gd name="connsiteY1-64" fmla="*/ 0 h 356773"/>
              <a:gd name="connsiteX2-65" fmla="*/ 2801937 w 2801937"/>
              <a:gd name="connsiteY2-66" fmla="*/ 356773 h 356773"/>
              <a:gd name="connsiteX3-67" fmla="*/ 0 w 2801937"/>
              <a:gd name="connsiteY3-68" fmla="*/ 356773 h 356773"/>
              <a:gd name="connsiteX4-69" fmla="*/ 123825 w 2801937"/>
              <a:gd name="connsiteY4-70" fmla="*/ 2381 h 356773"/>
              <a:gd name="connsiteX0-71" fmla="*/ 123825 w 2801937"/>
              <a:gd name="connsiteY0-72" fmla="*/ 2381 h 356773"/>
              <a:gd name="connsiteX1-73" fmla="*/ 2801937 w 2801937"/>
              <a:gd name="connsiteY1-74" fmla="*/ 0 h 356773"/>
              <a:gd name="connsiteX2-75" fmla="*/ 2801937 w 2801937"/>
              <a:gd name="connsiteY2-76" fmla="*/ 356773 h 356773"/>
              <a:gd name="connsiteX3-77" fmla="*/ 0 w 2801937"/>
              <a:gd name="connsiteY3-78" fmla="*/ 356773 h 356773"/>
              <a:gd name="connsiteX4-79" fmla="*/ 123825 w 2801937"/>
              <a:gd name="connsiteY4-80" fmla="*/ 2381 h 356773"/>
              <a:gd name="connsiteX0-81" fmla="*/ 123825 w 2801937"/>
              <a:gd name="connsiteY0-82" fmla="*/ 2381 h 356773"/>
              <a:gd name="connsiteX1-83" fmla="*/ 2801937 w 2801937"/>
              <a:gd name="connsiteY1-84" fmla="*/ 0 h 356773"/>
              <a:gd name="connsiteX2-85" fmla="*/ 2801937 w 2801937"/>
              <a:gd name="connsiteY2-86" fmla="*/ 356773 h 356773"/>
              <a:gd name="connsiteX3-87" fmla="*/ 0 w 2801937"/>
              <a:gd name="connsiteY3-88" fmla="*/ 356773 h 356773"/>
              <a:gd name="connsiteX4-89" fmla="*/ 123825 w 2801937"/>
              <a:gd name="connsiteY4-90" fmla="*/ 2381 h 356773"/>
              <a:gd name="connsiteX0-91" fmla="*/ 109537 w 2801937"/>
              <a:gd name="connsiteY0-92" fmla="*/ 2381 h 356773"/>
              <a:gd name="connsiteX1-93" fmla="*/ 2801937 w 2801937"/>
              <a:gd name="connsiteY1-94" fmla="*/ 0 h 356773"/>
              <a:gd name="connsiteX2-95" fmla="*/ 2801937 w 2801937"/>
              <a:gd name="connsiteY2-96" fmla="*/ 356773 h 356773"/>
              <a:gd name="connsiteX3-97" fmla="*/ 0 w 2801937"/>
              <a:gd name="connsiteY3-98" fmla="*/ 356773 h 356773"/>
              <a:gd name="connsiteX4-99" fmla="*/ 109537 w 2801937"/>
              <a:gd name="connsiteY4-100" fmla="*/ 2381 h 356773"/>
              <a:gd name="connsiteX0-101" fmla="*/ 109537 w 2801937"/>
              <a:gd name="connsiteY0-102" fmla="*/ 2381 h 356773"/>
              <a:gd name="connsiteX1-103" fmla="*/ 2801937 w 2801937"/>
              <a:gd name="connsiteY1-104" fmla="*/ 0 h 356773"/>
              <a:gd name="connsiteX2-105" fmla="*/ 2801937 w 2801937"/>
              <a:gd name="connsiteY2-106" fmla="*/ 356773 h 356773"/>
              <a:gd name="connsiteX3-107" fmla="*/ 0 w 2801937"/>
              <a:gd name="connsiteY3-108" fmla="*/ 356773 h 356773"/>
              <a:gd name="connsiteX4-109" fmla="*/ 109537 w 2801937"/>
              <a:gd name="connsiteY4-110" fmla="*/ 2381 h 356773"/>
              <a:gd name="connsiteX0-111" fmla="*/ 109537 w 2801937"/>
              <a:gd name="connsiteY0-112" fmla="*/ 2381 h 356773"/>
              <a:gd name="connsiteX1-113" fmla="*/ 2801937 w 2801937"/>
              <a:gd name="connsiteY1-114" fmla="*/ 0 h 356773"/>
              <a:gd name="connsiteX2-115" fmla="*/ 2801937 w 2801937"/>
              <a:gd name="connsiteY2-116" fmla="*/ 356773 h 356773"/>
              <a:gd name="connsiteX3-117" fmla="*/ 0 w 2801937"/>
              <a:gd name="connsiteY3-118" fmla="*/ 356773 h 356773"/>
              <a:gd name="connsiteX4-119" fmla="*/ 109537 w 2801937"/>
              <a:gd name="connsiteY4-120" fmla="*/ 2381 h 356773"/>
              <a:gd name="connsiteX0-121" fmla="*/ 130969 w 2823369"/>
              <a:gd name="connsiteY0-122" fmla="*/ 2381 h 356773"/>
              <a:gd name="connsiteX1-123" fmla="*/ 2823369 w 2823369"/>
              <a:gd name="connsiteY1-124" fmla="*/ 0 h 356773"/>
              <a:gd name="connsiteX2-125" fmla="*/ 2823369 w 2823369"/>
              <a:gd name="connsiteY2-126" fmla="*/ 356773 h 356773"/>
              <a:gd name="connsiteX3-127" fmla="*/ 0 w 2823369"/>
              <a:gd name="connsiteY3-128" fmla="*/ 356773 h 356773"/>
              <a:gd name="connsiteX4-129" fmla="*/ 130969 w 2823369"/>
              <a:gd name="connsiteY4-130" fmla="*/ 2381 h 356773"/>
              <a:gd name="connsiteX0-131" fmla="*/ 130969 w 2823369"/>
              <a:gd name="connsiteY0-132" fmla="*/ 2381 h 356773"/>
              <a:gd name="connsiteX1-133" fmla="*/ 2823369 w 2823369"/>
              <a:gd name="connsiteY1-134" fmla="*/ 0 h 356773"/>
              <a:gd name="connsiteX2-135" fmla="*/ 2823369 w 2823369"/>
              <a:gd name="connsiteY2-136" fmla="*/ 356773 h 356773"/>
              <a:gd name="connsiteX3-137" fmla="*/ 0 w 2823369"/>
              <a:gd name="connsiteY3-138" fmla="*/ 356773 h 356773"/>
              <a:gd name="connsiteX4-139" fmla="*/ 130969 w 2823369"/>
              <a:gd name="connsiteY4-140" fmla="*/ 2381 h 356773"/>
              <a:gd name="connsiteX0-141" fmla="*/ 130969 w 2823369"/>
              <a:gd name="connsiteY0-142" fmla="*/ 2381 h 356773"/>
              <a:gd name="connsiteX1-143" fmla="*/ 2823369 w 2823369"/>
              <a:gd name="connsiteY1-144" fmla="*/ 0 h 356773"/>
              <a:gd name="connsiteX2-145" fmla="*/ 2823369 w 2823369"/>
              <a:gd name="connsiteY2-146" fmla="*/ 356773 h 356773"/>
              <a:gd name="connsiteX3-147" fmla="*/ 0 w 2823369"/>
              <a:gd name="connsiteY3-148" fmla="*/ 356773 h 356773"/>
              <a:gd name="connsiteX4-149" fmla="*/ 130969 w 2823369"/>
              <a:gd name="connsiteY4-150" fmla="*/ 2381 h 356773"/>
              <a:gd name="connsiteX0-151" fmla="*/ 130969 w 2823369"/>
              <a:gd name="connsiteY0-152" fmla="*/ 2381 h 356773"/>
              <a:gd name="connsiteX1-153" fmla="*/ 2823369 w 2823369"/>
              <a:gd name="connsiteY1-154" fmla="*/ 0 h 356773"/>
              <a:gd name="connsiteX2-155" fmla="*/ 2823369 w 2823369"/>
              <a:gd name="connsiteY2-156" fmla="*/ 356773 h 356773"/>
              <a:gd name="connsiteX3-157" fmla="*/ 0 w 2823369"/>
              <a:gd name="connsiteY3-158" fmla="*/ 356773 h 356773"/>
              <a:gd name="connsiteX4-159" fmla="*/ 130969 w 2823369"/>
              <a:gd name="connsiteY4-160" fmla="*/ 2381 h 356773"/>
              <a:gd name="connsiteX0-161" fmla="*/ 130969 w 2823369"/>
              <a:gd name="connsiteY0-162" fmla="*/ 2381 h 356773"/>
              <a:gd name="connsiteX1-163" fmla="*/ 2823369 w 2823369"/>
              <a:gd name="connsiteY1-164" fmla="*/ 0 h 356773"/>
              <a:gd name="connsiteX2-165" fmla="*/ 2823369 w 2823369"/>
              <a:gd name="connsiteY2-166" fmla="*/ 356773 h 356773"/>
              <a:gd name="connsiteX3-167" fmla="*/ 0 w 2823369"/>
              <a:gd name="connsiteY3-168" fmla="*/ 356773 h 356773"/>
              <a:gd name="connsiteX4-169" fmla="*/ 130969 w 2823369"/>
              <a:gd name="connsiteY4-170" fmla="*/ 2381 h 356773"/>
              <a:gd name="connsiteX0-171" fmla="*/ 130969 w 2823369"/>
              <a:gd name="connsiteY0-172" fmla="*/ 2381 h 356773"/>
              <a:gd name="connsiteX1-173" fmla="*/ 2823369 w 2823369"/>
              <a:gd name="connsiteY1-174" fmla="*/ 0 h 356773"/>
              <a:gd name="connsiteX2-175" fmla="*/ 2823369 w 2823369"/>
              <a:gd name="connsiteY2-176" fmla="*/ 356773 h 356773"/>
              <a:gd name="connsiteX3-177" fmla="*/ 0 w 2823369"/>
              <a:gd name="connsiteY3-178" fmla="*/ 356773 h 356773"/>
              <a:gd name="connsiteX4-179" fmla="*/ 130969 w 2823369"/>
              <a:gd name="connsiteY4-180" fmla="*/ 2381 h 356773"/>
              <a:gd name="connsiteX0-181" fmla="*/ 130969 w 2823369"/>
              <a:gd name="connsiteY0-182" fmla="*/ 2381 h 356773"/>
              <a:gd name="connsiteX1-183" fmla="*/ 2823369 w 2823369"/>
              <a:gd name="connsiteY1-184" fmla="*/ 0 h 356773"/>
              <a:gd name="connsiteX2-185" fmla="*/ 2823369 w 2823369"/>
              <a:gd name="connsiteY2-186" fmla="*/ 356773 h 356773"/>
              <a:gd name="connsiteX3-187" fmla="*/ 0 w 2823369"/>
              <a:gd name="connsiteY3-188" fmla="*/ 356773 h 356773"/>
              <a:gd name="connsiteX4-189" fmla="*/ 130969 w 2823369"/>
              <a:gd name="connsiteY4-190" fmla="*/ 2381 h 356773"/>
              <a:gd name="connsiteX0-191" fmla="*/ 145256 w 2823369"/>
              <a:gd name="connsiteY0-192" fmla="*/ 6267 h 356773"/>
              <a:gd name="connsiteX1-193" fmla="*/ 2823369 w 2823369"/>
              <a:gd name="connsiteY1-194" fmla="*/ 0 h 356773"/>
              <a:gd name="connsiteX2-195" fmla="*/ 2823369 w 2823369"/>
              <a:gd name="connsiteY2-196" fmla="*/ 356773 h 356773"/>
              <a:gd name="connsiteX3-197" fmla="*/ 0 w 2823369"/>
              <a:gd name="connsiteY3-198" fmla="*/ 356773 h 356773"/>
              <a:gd name="connsiteX4-199" fmla="*/ 145256 w 2823369"/>
              <a:gd name="connsiteY4-200" fmla="*/ 6267 h 356773"/>
              <a:gd name="connsiteX0-201" fmla="*/ 145256 w 2823369"/>
              <a:gd name="connsiteY0-202" fmla="*/ 6267 h 356773"/>
              <a:gd name="connsiteX1-203" fmla="*/ 2823369 w 2823369"/>
              <a:gd name="connsiteY1-204" fmla="*/ 0 h 356773"/>
              <a:gd name="connsiteX2-205" fmla="*/ 2823369 w 2823369"/>
              <a:gd name="connsiteY2-206" fmla="*/ 356773 h 356773"/>
              <a:gd name="connsiteX3-207" fmla="*/ 0 w 2823369"/>
              <a:gd name="connsiteY3-208" fmla="*/ 356773 h 356773"/>
              <a:gd name="connsiteX4-209" fmla="*/ 145256 w 2823369"/>
              <a:gd name="connsiteY4-210" fmla="*/ 6267 h 356773"/>
              <a:gd name="connsiteX0-211" fmla="*/ 161924 w 2840037"/>
              <a:gd name="connsiteY0-212" fmla="*/ 6267 h 360660"/>
              <a:gd name="connsiteX1-213" fmla="*/ 2840037 w 2840037"/>
              <a:gd name="connsiteY1-214" fmla="*/ 0 h 360660"/>
              <a:gd name="connsiteX2-215" fmla="*/ 2840037 w 2840037"/>
              <a:gd name="connsiteY2-216" fmla="*/ 356773 h 360660"/>
              <a:gd name="connsiteX3-217" fmla="*/ 0 w 2840037"/>
              <a:gd name="connsiteY3-218" fmla="*/ 360660 h 360660"/>
              <a:gd name="connsiteX4-219" fmla="*/ 161924 w 2840037"/>
              <a:gd name="connsiteY4-220" fmla="*/ 6267 h 360660"/>
              <a:gd name="connsiteX0-221" fmla="*/ 161924 w 2840037"/>
              <a:gd name="connsiteY0-222" fmla="*/ 6267 h 360660"/>
              <a:gd name="connsiteX1-223" fmla="*/ 2840037 w 2840037"/>
              <a:gd name="connsiteY1-224" fmla="*/ 0 h 360660"/>
              <a:gd name="connsiteX2-225" fmla="*/ 2840037 w 2840037"/>
              <a:gd name="connsiteY2-226" fmla="*/ 356773 h 360660"/>
              <a:gd name="connsiteX3-227" fmla="*/ 0 w 2840037"/>
              <a:gd name="connsiteY3-228" fmla="*/ 360660 h 360660"/>
              <a:gd name="connsiteX4-229" fmla="*/ 161924 w 2840037"/>
              <a:gd name="connsiteY4-230" fmla="*/ 6267 h 360660"/>
              <a:gd name="connsiteX0-231" fmla="*/ 161924 w 2840037"/>
              <a:gd name="connsiteY0-232" fmla="*/ 6267 h 360660"/>
              <a:gd name="connsiteX1-233" fmla="*/ 2840037 w 2840037"/>
              <a:gd name="connsiteY1-234" fmla="*/ 0 h 360660"/>
              <a:gd name="connsiteX2-235" fmla="*/ 2840037 w 2840037"/>
              <a:gd name="connsiteY2-236" fmla="*/ 356773 h 360660"/>
              <a:gd name="connsiteX3-237" fmla="*/ 0 w 2840037"/>
              <a:gd name="connsiteY3-238" fmla="*/ 360660 h 360660"/>
              <a:gd name="connsiteX4-239" fmla="*/ 161924 w 2840037"/>
              <a:gd name="connsiteY4-240" fmla="*/ 6267 h 360660"/>
              <a:gd name="connsiteX0-241" fmla="*/ 161924 w 2840037"/>
              <a:gd name="connsiteY0-242" fmla="*/ 6267 h 360660"/>
              <a:gd name="connsiteX1-243" fmla="*/ 2840037 w 2840037"/>
              <a:gd name="connsiteY1-244" fmla="*/ 0 h 360660"/>
              <a:gd name="connsiteX2-245" fmla="*/ 2840037 w 2840037"/>
              <a:gd name="connsiteY2-246" fmla="*/ 356773 h 360660"/>
              <a:gd name="connsiteX3-247" fmla="*/ 0 w 2840037"/>
              <a:gd name="connsiteY3-248" fmla="*/ 360660 h 360660"/>
              <a:gd name="connsiteX4-249" fmla="*/ 161924 w 2840037"/>
              <a:gd name="connsiteY4-250" fmla="*/ 6267 h 360660"/>
              <a:gd name="connsiteX0-251" fmla="*/ 152399 w 2840037"/>
              <a:gd name="connsiteY0-252" fmla="*/ 6267 h 360660"/>
              <a:gd name="connsiteX1-253" fmla="*/ 2840037 w 2840037"/>
              <a:gd name="connsiteY1-254" fmla="*/ 0 h 360660"/>
              <a:gd name="connsiteX2-255" fmla="*/ 2840037 w 2840037"/>
              <a:gd name="connsiteY2-256" fmla="*/ 356773 h 360660"/>
              <a:gd name="connsiteX3-257" fmla="*/ 0 w 2840037"/>
              <a:gd name="connsiteY3-258" fmla="*/ 360660 h 360660"/>
              <a:gd name="connsiteX4-259" fmla="*/ 152399 w 2840037"/>
              <a:gd name="connsiteY4-260" fmla="*/ 6267 h 360660"/>
              <a:gd name="connsiteX0-261" fmla="*/ 152399 w 2840037"/>
              <a:gd name="connsiteY0-262" fmla="*/ 6267 h 360660"/>
              <a:gd name="connsiteX1-263" fmla="*/ 2840037 w 2840037"/>
              <a:gd name="connsiteY1-264" fmla="*/ 0 h 360660"/>
              <a:gd name="connsiteX2-265" fmla="*/ 2840037 w 2840037"/>
              <a:gd name="connsiteY2-266" fmla="*/ 356773 h 360660"/>
              <a:gd name="connsiteX3-267" fmla="*/ 0 w 2840037"/>
              <a:gd name="connsiteY3-268" fmla="*/ 360660 h 360660"/>
              <a:gd name="connsiteX4-269" fmla="*/ 152399 w 2840037"/>
              <a:gd name="connsiteY4-270" fmla="*/ 6267 h 360660"/>
              <a:gd name="connsiteX0-271" fmla="*/ 152399 w 2840037"/>
              <a:gd name="connsiteY0-272" fmla="*/ 6267 h 360660"/>
              <a:gd name="connsiteX1-273" fmla="*/ 2840037 w 2840037"/>
              <a:gd name="connsiteY1-274" fmla="*/ 0 h 360660"/>
              <a:gd name="connsiteX2-275" fmla="*/ 2840037 w 2840037"/>
              <a:gd name="connsiteY2-276" fmla="*/ 356773 h 360660"/>
              <a:gd name="connsiteX3-277" fmla="*/ 0 w 2840037"/>
              <a:gd name="connsiteY3-278" fmla="*/ 360660 h 360660"/>
              <a:gd name="connsiteX4-279" fmla="*/ 152399 w 2840037"/>
              <a:gd name="connsiteY4-280" fmla="*/ 6267 h 360660"/>
              <a:gd name="connsiteX0-281" fmla="*/ 152399 w 2840037"/>
              <a:gd name="connsiteY0-282" fmla="*/ 6267 h 360660"/>
              <a:gd name="connsiteX1-283" fmla="*/ 2840037 w 2840037"/>
              <a:gd name="connsiteY1-284" fmla="*/ 0 h 360660"/>
              <a:gd name="connsiteX2-285" fmla="*/ 2840037 w 2840037"/>
              <a:gd name="connsiteY2-286" fmla="*/ 356773 h 360660"/>
              <a:gd name="connsiteX3-287" fmla="*/ 0 w 2840037"/>
              <a:gd name="connsiteY3-288" fmla="*/ 360660 h 360660"/>
              <a:gd name="connsiteX4-289" fmla="*/ 152399 w 2840037"/>
              <a:gd name="connsiteY4-290" fmla="*/ 6267 h 360660"/>
              <a:gd name="connsiteX0-291" fmla="*/ 152399 w 2840037"/>
              <a:gd name="connsiteY0-292" fmla="*/ 6267 h 360660"/>
              <a:gd name="connsiteX1-293" fmla="*/ 2840037 w 2840037"/>
              <a:gd name="connsiteY1-294" fmla="*/ 0 h 360660"/>
              <a:gd name="connsiteX2-295" fmla="*/ 2840037 w 2840037"/>
              <a:gd name="connsiteY2-296" fmla="*/ 356773 h 360660"/>
              <a:gd name="connsiteX3-297" fmla="*/ 0 w 2840037"/>
              <a:gd name="connsiteY3-298" fmla="*/ 360660 h 360660"/>
              <a:gd name="connsiteX4-299" fmla="*/ 152399 w 2840037"/>
              <a:gd name="connsiteY4-300" fmla="*/ 6267 h 360660"/>
              <a:gd name="connsiteX0-301" fmla="*/ 152399 w 2840037"/>
              <a:gd name="connsiteY0-302" fmla="*/ 6267 h 360660"/>
              <a:gd name="connsiteX1-303" fmla="*/ 2840037 w 2840037"/>
              <a:gd name="connsiteY1-304" fmla="*/ 0 h 360660"/>
              <a:gd name="connsiteX2-305" fmla="*/ 2840037 w 2840037"/>
              <a:gd name="connsiteY2-306" fmla="*/ 356773 h 360660"/>
              <a:gd name="connsiteX3-307" fmla="*/ 0 w 2840037"/>
              <a:gd name="connsiteY3-308" fmla="*/ 360660 h 360660"/>
              <a:gd name="connsiteX4-309" fmla="*/ 152399 w 2840037"/>
              <a:gd name="connsiteY4-310" fmla="*/ 6267 h 360660"/>
              <a:gd name="connsiteX0-311" fmla="*/ 152399 w 2840037"/>
              <a:gd name="connsiteY0-312" fmla="*/ 6267 h 360660"/>
              <a:gd name="connsiteX1-313" fmla="*/ 2840037 w 2840037"/>
              <a:gd name="connsiteY1-314" fmla="*/ 0 h 360660"/>
              <a:gd name="connsiteX2-315" fmla="*/ 2840037 w 2840037"/>
              <a:gd name="connsiteY2-316" fmla="*/ 356773 h 360660"/>
              <a:gd name="connsiteX3-317" fmla="*/ 0 w 2840037"/>
              <a:gd name="connsiteY3-318" fmla="*/ 360660 h 360660"/>
              <a:gd name="connsiteX4-319" fmla="*/ 152399 w 2840037"/>
              <a:gd name="connsiteY4-320" fmla="*/ 6267 h 360660"/>
              <a:gd name="connsiteX0-321" fmla="*/ 152399 w 2840037"/>
              <a:gd name="connsiteY0-322" fmla="*/ 6266 h 360660"/>
              <a:gd name="connsiteX1-323" fmla="*/ 2840037 w 2840037"/>
              <a:gd name="connsiteY1-324" fmla="*/ 0 h 360660"/>
              <a:gd name="connsiteX2-325" fmla="*/ 2840037 w 2840037"/>
              <a:gd name="connsiteY2-326" fmla="*/ 356773 h 360660"/>
              <a:gd name="connsiteX3-327" fmla="*/ 0 w 2840037"/>
              <a:gd name="connsiteY3-328" fmla="*/ 360660 h 360660"/>
              <a:gd name="connsiteX4-329" fmla="*/ 152399 w 2840037"/>
              <a:gd name="connsiteY4-330" fmla="*/ 6266 h 360660"/>
              <a:gd name="connsiteX0-331" fmla="*/ 152399 w 2840037"/>
              <a:gd name="connsiteY0-332" fmla="*/ 6266 h 360660"/>
              <a:gd name="connsiteX1-333" fmla="*/ 2840037 w 2840037"/>
              <a:gd name="connsiteY1-334" fmla="*/ 0 h 360660"/>
              <a:gd name="connsiteX2-335" fmla="*/ 2840037 w 2840037"/>
              <a:gd name="connsiteY2-336" fmla="*/ 356773 h 360660"/>
              <a:gd name="connsiteX3-337" fmla="*/ 0 w 2840037"/>
              <a:gd name="connsiteY3-338" fmla="*/ 360660 h 360660"/>
              <a:gd name="connsiteX4-339" fmla="*/ 152399 w 2840037"/>
              <a:gd name="connsiteY4-340" fmla="*/ 6266 h 360660"/>
              <a:gd name="connsiteX0-341" fmla="*/ 152399 w 2840037"/>
              <a:gd name="connsiteY0-342" fmla="*/ 6266 h 360660"/>
              <a:gd name="connsiteX1-343" fmla="*/ 2840037 w 2840037"/>
              <a:gd name="connsiteY1-344" fmla="*/ 0 h 360660"/>
              <a:gd name="connsiteX2-345" fmla="*/ 2840037 w 2840037"/>
              <a:gd name="connsiteY2-346" fmla="*/ 356773 h 360660"/>
              <a:gd name="connsiteX3-347" fmla="*/ 0 w 2840037"/>
              <a:gd name="connsiteY3-348" fmla="*/ 360660 h 360660"/>
              <a:gd name="connsiteX4-349" fmla="*/ 152399 w 2840037"/>
              <a:gd name="connsiteY4-350" fmla="*/ 6266 h 360660"/>
              <a:gd name="connsiteX0-351" fmla="*/ 152399 w 2840037"/>
              <a:gd name="connsiteY0-352" fmla="*/ 6266 h 360660"/>
              <a:gd name="connsiteX1-353" fmla="*/ 2840037 w 2840037"/>
              <a:gd name="connsiteY1-354" fmla="*/ 0 h 360660"/>
              <a:gd name="connsiteX2-355" fmla="*/ 2840037 w 2840037"/>
              <a:gd name="connsiteY2-356" fmla="*/ 356773 h 360660"/>
              <a:gd name="connsiteX3-357" fmla="*/ 0 w 2840037"/>
              <a:gd name="connsiteY3-358" fmla="*/ 360660 h 360660"/>
              <a:gd name="connsiteX4-359" fmla="*/ 152399 w 2840037"/>
              <a:gd name="connsiteY4-360" fmla="*/ 6266 h 360660"/>
              <a:gd name="connsiteX0-361" fmla="*/ 152399 w 2840037"/>
              <a:gd name="connsiteY0-362" fmla="*/ 6266 h 360660"/>
              <a:gd name="connsiteX1-363" fmla="*/ 2840037 w 2840037"/>
              <a:gd name="connsiteY1-364" fmla="*/ 0 h 360660"/>
              <a:gd name="connsiteX2-365" fmla="*/ 2840037 w 2840037"/>
              <a:gd name="connsiteY2-366" fmla="*/ 356773 h 360660"/>
              <a:gd name="connsiteX3-367" fmla="*/ 0 w 2840037"/>
              <a:gd name="connsiteY3-368" fmla="*/ 360660 h 360660"/>
              <a:gd name="connsiteX4-369" fmla="*/ 152399 w 2840037"/>
              <a:gd name="connsiteY4-370" fmla="*/ 6266 h 360660"/>
              <a:gd name="connsiteX0-371" fmla="*/ 147245 w 2840037"/>
              <a:gd name="connsiteY0-372" fmla="*/ 6266 h 360660"/>
              <a:gd name="connsiteX1-373" fmla="*/ 2840037 w 2840037"/>
              <a:gd name="connsiteY1-374" fmla="*/ 0 h 360660"/>
              <a:gd name="connsiteX2-375" fmla="*/ 2840037 w 2840037"/>
              <a:gd name="connsiteY2-376" fmla="*/ 356773 h 360660"/>
              <a:gd name="connsiteX3-377" fmla="*/ 0 w 2840037"/>
              <a:gd name="connsiteY3-378" fmla="*/ 360660 h 360660"/>
              <a:gd name="connsiteX4-379" fmla="*/ 147245 w 2840037"/>
              <a:gd name="connsiteY4-380" fmla="*/ 6266 h 360660"/>
              <a:gd name="connsiteX0-381" fmla="*/ 152400 w 2840037"/>
              <a:gd name="connsiteY0-382" fmla="*/ 6266 h 360660"/>
              <a:gd name="connsiteX1-383" fmla="*/ 2840037 w 2840037"/>
              <a:gd name="connsiteY1-384" fmla="*/ 0 h 360660"/>
              <a:gd name="connsiteX2-385" fmla="*/ 2840037 w 2840037"/>
              <a:gd name="connsiteY2-386" fmla="*/ 356773 h 360660"/>
              <a:gd name="connsiteX3-387" fmla="*/ 0 w 2840037"/>
              <a:gd name="connsiteY3-388" fmla="*/ 360660 h 360660"/>
              <a:gd name="connsiteX4-389" fmla="*/ 152400 w 2840037"/>
              <a:gd name="connsiteY4-390" fmla="*/ 6266 h 360660"/>
              <a:gd name="connsiteX0-391" fmla="*/ 149823 w 2840037"/>
              <a:gd name="connsiteY0-392" fmla="*/ 6266 h 360660"/>
              <a:gd name="connsiteX1-393" fmla="*/ 2840037 w 2840037"/>
              <a:gd name="connsiteY1-394" fmla="*/ 0 h 360660"/>
              <a:gd name="connsiteX2-395" fmla="*/ 2840037 w 2840037"/>
              <a:gd name="connsiteY2-396" fmla="*/ 356773 h 360660"/>
              <a:gd name="connsiteX3-397" fmla="*/ 0 w 2840037"/>
              <a:gd name="connsiteY3-398" fmla="*/ 360660 h 360660"/>
              <a:gd name="connsiteX4-399" fmla="*/ 149823 w 2840037"/>
              <a:gd name="connsiteY4-400" fmla="*/ 6266 h 360660"/>
              <a:gd name="connsiteX0-401" fmla="*/ 149823 w 2840037"/>
              <a:gd name="connsiteY0-402" fmla="*/ 6266 h 360660"/>
              <a:gd name="connsiteX1-403" fmla="*/ 2840037 w 2840037"/>
              <a:gd name="connsiteY1-404" fmla="*/ 0 h 360660"/>
              <a:gd name="connsiteX2-405" fmla="*/ 2840037 w 2840037"/>
              <a:gd name="connsiteY2-406" fmla="*/ 356773 h 360660"/>
              <a:gd name="connsiteX3-407" fmla="*/ 0 w 2840037"/>
              <a:gd name="connsiteY3-408" fmla="*/ 360660 h 360660"/>
              <a:gd name="connsiteX4-409" fmla="*/ 149823 w 2840037"/>
              <a:gd name="connsiteY4-410" fmla="*/ 6266 h 360660"/>
              <a:gd name="connsiteX0-411" fmla="*/ 149823 w 2840037"/>
              <a:gd name="connsiteY0-412" fmla="*/ 6266 h 360660"/>
              <a:gd name="connsiteX1-413" fmla="*/ 2840037 w 2840037"/>
              <a:gd name="connsiteY1-414" fmla="*/ 0 h 360660"/>
              <a:gd name="connsiteX2-415" fmla="*/ 2840037 w 2840037"/>
              <a:gd name="connsiteY2-416" fmla="*/ 356773 h 360660"/>
              <a:gd name="connsiteX3-417" fmla="*/ 0 w 2840037"/>
              <a:gd name="connsiteY3-418" fmla="*/ 360660 h 360660"/>
              <a:gd name="connsiteX4-419" fmla="*/ 149823 w 2840037"/>
              <a:gd name="connsiteY4-420" fmla="*/ 6266 h 360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40037" h="360660">
                <a:moveTo>
                  <a:pt x="149823" y="6266"/>
                </a:moveTo>
                <a:lnTo>
                  <a:pt x="2840037" y="0"/>
                </a:lnTo>
                <a:lnTo>
                  <a:pt x="2840037" y="356773"/>
                </a:lnTo>
                <a:lnTo>
                  <a:pt x="0" y="360660"/>
                </a:lnTo>
                <a:cubicBezTo>
                  <a:pt x="113694" y="181291"/>
                  <a:pt x="82186" y="219413"/>
                  <a:pt x="149823" y="6266"/>
                </a:cubicBezTo>
                <a:close/>
              </a:path>
            </a:pathLst>
          </a:cu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Guiyang No.1 Experimental Middle School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367CA9A-E6A8-1635-D7CA-3CEC8D402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754" y="-19151819"/>
            <a:ext cx="465293" cy="465295"/>
          </a:xfrm>
          <a:prstGeom prst="rect">
            <a:avLst/>
          </a:prstGeom>
          <a:effectLst>
            <a:softEdge rad="0"/>
          </a:effectLst>
        </p:spPr>
      </p:pic>
      <p:sp>
        <p:nvSpPr>
          <p:cNvPr id="27" name="文本框 2">
            <a:extLst>
              <a:ext uri="{FF2B5EF4-FFF2-40B4-BE49-F238E27FC236}">
                <a16:creationId xmlns:a16="http://schemas.microsoft.com/office/drawing/2014/main" id="{22053922-C890-54B9-45EF-ED20D2EBD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5047" y="-19155084"/>
            <a:ext cx="2492375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贵阳市第一实验中学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4942D28-237C-14F4-A405-6D4BCF849468}"/>
              </a:ext>
            </a:extLst>
          </p:cNvPr>
          <p:cNvGrpSpPr/>
          <p:nvPr/>
        </p:nvGrpSpPr>
        <p:grpSpPr>
          <a:xfrm>
            <a:off x="-115613" y="-19097458"/>
            <a:ext cx="6098977" cy="463784"/>
            <a:chOff x="-2977" y="-36682"/>
            <a:chExt cx="6098977" cy="4637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5FEC5B2-5929-945D-BFFF-C813FCE4EFAC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62332"/>
              <a:chOff x="-2977" y="-36682"/>
              <a:chExt cx="6098977" cy="462332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3E1F5890-6EEC-B576-3357-19AA0F960B78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45AD3F05-BE80-931A-CBE1-71EE14F9D513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F209A41-F032-1F6D-C7C1-0DA833F250D7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rgbClr val="ED7D3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8" name="组合 7">
                    <a:extLst>
                      <a:ext uri="{FF2B5EF4-FFF2-40B4-BE49-F238E27FC236}">
                        <a16:creationId xmlns:a16="http://schemas.microsoft.com/office/drawing/2014/main" id="{F69EF137-5675-A852-17B0-E28E2BD34AF8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9" name="矩形 8">
                      <a:extLst>
                        <a:ext uri="{FF2B5EF4-FFF2-40B4-BE49-F238E27FC236}">
                          <a16:creationId xmlns:a16="http://schemas.microsoft.com/office/drawing/2014/main" id="{DF263375-01FE-86DB-CA76-D129FE70F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0" name="矩形 9">
                      <a:extLst>
                        <a:ext uri="{FF2B5EF4-FFF2-40B4-BE49-F238E27FC236}">
                          <a16:creationId xmlns:a16="http://schemas.microsoft.com/office/drawing/2014/main" id="{26338DC1-7232-D1B9-ACF3-F3CAAE833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rgbClr val="79598B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1" name="标题 16385">
                      <a:extLst>
                        <a:ext uri="{FF2B5EF4-FFF2-40B4-BE49-F238E27FC236}">
                          <a16:creationId xmlns:a16="http://schemas.microsoft.com/office/drawing/2014/main" id="{33CA00CE-8D73-7D14-2315-3E6DDC542008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1512778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声的世界</a:t>
                      </a:r>
                    </a:p>
                  </p:txBody>
                </p:sp>
                <p:sp>
                  <p:nvSpPr>
                    <p:cNvPr id="12" name="标题 16385">
                      <a:extLst>
                        <a:ext uri="{FF2B5EF4-FFF2-40B4-BE49-F238E27FC236}">
                          <a16:creationId xmlns:a16="http://schemas.microsoft.com/office/drawing/2014/main" id="{56A304E2-4FE3-8855-AF4D-528FB32F25F2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第三章</a:t>
                      </a:r>
                    </a:p>
                  </p:txBody>
                </p:sp>
              </p:grpSp>
            </p:grpSp>
            <p:sp>
              <p:nvSpPr>
                <p:cNvPr id="28" name="等腰三角形 27">
                  <a:extLst>
                    <a:ext uri="{FF2B5EF4-FFF2-40B4-BE49-F238E27FC236}">
                      <a16:creationId xmlns:a16="http://schemas.microsoft.com/office/drawing/2014/main" id="{E3A6F3F8-AAE4-CC95-7E79-A883769896F2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rgbClr val="7959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4A1F8BB9-46CB-2A6C-F45B-41C045F89754}"/>
                  </a:ext>
                </a:extLst>
              </p:cNvPr>
              <p:cNvCxnSpPr/>
              <p:nvPr/>
            </p:nvCxnSpPr>
            <p:spPr>
              <a:xfrm>
                <a:off x="-2977" y="425649"/>
                <a:ext cx="6098977" cy="0"/>
              </a:xfrm>
              <a:prstGeom prst="line">
                <a:avLst/>
              </a:prstGeom>
              <a:ln w="381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B2B8C2E5-E9F1-2DDF-B4D0-C6F89EDCFAAA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53F8C7E6-4AF1-9C33-FE6C-76EB4F04C009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CED32C3-993F-5150-2DFF-AECEEC9B86B2}"/>
              </a:ext>
            </a:extLst>
          </p:cNvPr>
          <p:cNvSpPr/>
          <p:nvPr/>
        </p:nvSpPr>
        <p:spPr>
          <a:xfrm>
            <a:off x="-41839" y="464283"/>
            <a:ext cx="12233839" cy="599521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9">
            <a:extLst>
              <a:ext uri="{FF2B5EF4-FFF2-40B4-BE49-F238E27FC236}">
                <a16:creationId xmlns:a16="http://schemas.microsoft.com/office/drawing/2014/main" id="{2FB40D7C-5241-6A8D-5F81-37738A1841CA}"/>
              </a:ext>
            </a:extLst>
          </p:cNvPr>
          <p:cNvGrpSpPr/>
          <p:nvPr/>
        </p:nvGrpSpPr>
        <p:grpSpPr>
          <a:xfrm>
            <a:off x="7937500" y="6512879"/>
            <a:ext cx="4254500" cy="329274"/>
            <a:chOff x="7933915" y="6583330"/>
            <a:chExt cx="4253581" cy="276437"/>
          </a:xfrm>
        </p:grpSpPr>
        <p:sp>
          <p:nvSpPr>
            <p:cNvPr id="51" name="矩形 7">
              <a:extLst>
                <a:ext uri="{FF2B5EF4-FFF2-40B4-BE49-F238E27FC236}">
                  <a16:creationId xmlns:a16="http://schemas.microsoft.com/office/drawing/2014/main" id="{C281724F-5E8C-C7CD-2CBE-65A1DCAC5A0F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第六章熟悉而陌生的力</a:t>
              </a:r>
            </a:p>
          </p:txBody>
        </p:sp>
        <p:sp>
          <p:nvSpPr>
            <p:cNvPr id="52" name="平行四边形 51">
              <a:extLst>
                <a:ext uri="{FF2B5EF4-FFF2-40B4-BE49-F238E27FC236}">
                  <a16:creationId xmlns:a16="http://schemas.microsoft.com/office/drawing/2014/main" id="{D135B115-8843-1ADB-D601-FAD87BBA4456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id="{1B1ED8C0-7421-F291-0C32-D1AA96716683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" name="组合 9">
            <a:extLst>
              <a:ext uri="{FF2B5EF4-FFF2-40B4-BE49-F238E27FC236}">
                <a16:creationId xmlns:a16="http://schemas.microsoft.com/office/drawing/2014/main" id="{52DC0970-E6E5-1703-ED52-74E38A565037}"/>
              </a:ext>
            </a:extLst>
          </p:cNvPr>
          <p:cNvGrpSpPr/>
          <p:nvPr/>
        </p:nvGrpSpPr>
        <p:grpSpPr>
          <a:xfrm>
            <a:off x="10528262" y="-19030930"/>
            <a:ext cx="4254500" cy="329274"/>
            <a:chOff x="7933915" y="6583330"/>
            <a:chExt cx="4253581" cy="276437"/>
          </a:xfrm>
        </p:grpSpPr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344A1344-0DE5-08CF-3723-AEBFAE13FE9B}"/>
                </a:ext>
              </a:extLst>
            </p:cNvPr>
            <p:cNvSpPr/>
            <p:nvPr/>
          </p:nvSpPr>
          <p:spPr>
            <a:xfrm>
              <a:off x="8178337" y="6583330"/>
              <a:ext cx="4009159" cy="274849"/>
            </a:xfrm>
            <a:custGeom>
              <a:avLst/>
              <a:gdLst>
                <a:gd name="connsiteX0" fmla="*/ 0 w 4007768"/>
                <a:gd name="connsiteY0" fmla="*/ 0 h 274638"/>
                <a:gd name="connsiteX1" fmla="*/ 4007768 w 4007768"/>
                <a:gd name="connsiteY1" fmla="*/ 0 h 274638"/>
                <a:gd name="connsiteX2" fmla="*/ 4007768 w 4007768"/>
                <a:gd name="connsiteY2" fmla="*/ 274638 h 274638"/>
                <a:gd name="connsiteX3" fmla="*/ 0 w 4007768"/>
                <a:gd name="connsiteY3" fmla="*/ 274638 h 274638"/>
                <a:gd name="connsiteX4" fmla="*/ 0 w 4007768"/>
                <a:gd name="connsiteY4" fmla="*/ 0 h 274638"/>
                <a:gd name="connsiteX0-1" fmla="*/ 233362 w 4007768"/>
                <a:gd name="connsiteY0-2" fmla="*/ 0 h 274638"/>
                <a:gd name="connsiteX1-3" fmla="*/ 4007768 w 4007768"/>
                <a:gd name="connsiteY1-4" fmla="*/ 0 h 274638"/>
                <a:gd name="connsiteX2-5" fmla="*/ 4007768 w 4007768"/>
                <a:gd name="connsiteY2-6" fmla="*/ 274638 h 274638"/>
                <a:gd name="connsiteX3-7" fmla="*/ 0 w 4007768"/>
                <a:gd name="connsiteY3-8" fmla="*/ 274638 h 274638"/>
                <a:gd name="connsiteX4-9" fmla="*/ 233362 w 4007768"/>
                <a:gd name="connsiteY4-10" fmla="*/ 0 h 2746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007767" h="274638">
                  <a:moveTo>
                    <a:pt x="233362" y="0"/>
                  </a:moveTo>
                  <a:lnTo>
                    <a:pt x="4007768" y="0"/>
                  </a:lnTo>
                  <a:lnTo>
                    <a:pt x="4007768" y="274638"/>
                  </a:lnTo>
                  <a:lnTo>
                    <a:pt x="0" y="274638"/>
                  </a:lnTo>
                  <a:lnTo>
                    <a:pt x="2333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1200" kern="2000">
                  <a:latin typeface="微软雅黑" panose="020B0503020204020204" charset="-122"/>
                  <a:ea typeface="微软雅黑" panose="020B0503020204020204" charset="-122"/>
                </a:rPr>
                <a:t>沪科版八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年级物理教学课件 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• 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第</a:t>
              </a:r>
              <a:r>
                <a:rPr kumimoji="0" lang="en-US" altLang="zh-CN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3</a:t>
              </a:r>
              <a:r>
                <a:rPr kumimoji="0" lang="zh-CN" altLang="en-US" sz="1200" b="0" i="0" u="none" strike="noStrike" kern="20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章声音的世界</a:t>
              </a:r>
            </a:p>
          </p:txBody>
        </p:sp>
        <p:sp>
          <p:nvSpPr>
            <p:cNvPr id="56" name="平行四边形 55">
              <a:extLst>
                <a:ext uri="{FF2B5EF4-FFF2-40B4-BE49-F238E27FC236}">
                  <a16:creationId xmlns:a16="http://schemas.microsoft.com/office/drawing/2014/main" id="{0F6568F8-0A10-3AC0-24C3-D3D8FFF0960D}"/>
                </a:ext>
              </a:extLst>
            </p:cNvPr>
            <p:cNvSpPr/>
            <p:nvPr/>
          </p:nvSpPr>
          <p:spPr>
            <a:xfrm>
              <a:off x="8041842" y="6584919"/>
              <a:ext cx="331716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平行四边形 57">
              <a:extLst>
                <a:ext uri="{FF2B5EF4-FFF2-40B4-BE49-F238E27FC236}">
                  <a16:creationId xmlns:a16="http://schemas.microsoft.com/office/drawing/2014/main" id="{91D25EB5-FCF7-30F4-C6B9-ACAEDF398A7D}"/>
                </a:ext>
              </a:extLst>
            </p:cNvPr>
            <p:cNvSpPr/>
            <p:nvPr/>
          </p:nvSpPr>
          <p:spPr>
            <a:xfrm>
              <a:off x="7933915" y="6584919"/>
              <a:ext cx="301560" cy="274848"/>
            </a:xfrm>
            <a:prstGeom prst="parallelogram">
              <a:avLst>
                <a:gd name="adj" fmla="val 856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id="{1DFB6429-6649-13F6-FB6E-5F3806E59459}"/>
              </a:ext>
            </a:extLst>
          </p:cNvPr>
          <p:cNvSpPr/>
          <p:nvPr/>
        </p:nvSpPr>
        <p:spPr>
          <a:xfrm>
            <a:off x="-115613" y="6461394"/>
            <a:ext cx="12465268" cy="371129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AE481AD-63FF-9AB9-CCE7-26A1579DFB29}"/>
              </a:ext>
            </a:extLst>
          </p:cNvPr>
          <p:cNvSpPr txBox="1"/>
          <p:nvPr/>
        </p:nvSpPr>
        <p:spPr>
          <a:xfrm>
            <a:off x="383585" y="6504282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20xx.x.x</a:t>
            </a:r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53E66BAB-939F-1CB0-22F4-FB367CADC727}"/>
              </a:ext>
            </a:extLst>
          </p:cNvPr>
          <p:cNvSpPr/>
          <p:nvPr/>
        </p:nvSpPr>
        <p:spPr>
          <a:xfrm>
            <a:off x="-21214" y="-13571"/>
            <a:ext cx="12191999" cy="486070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3BB5838-48E7-B549-B598-0FEB56778856}"/>
              </a:ext>
            </a:extLst>
          </p:cNvPr>
          <p:cNvGrpSpPr/>
          <p:nvPr/>
        </p:nvGrpSpPr>
        <p:grpSpPr>
          <a:xfrm>
            <a:off x="-9144" y="-37010"/>
            <a:ext cx="6098977" cy="471475"/>
            <a:chOff x="-2977" y="-36682"/>
            <a:chExt cx="6098977" cy="471475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8647A4B-CF61-19BD-47B6-B8C58B7B78BD}"/>
                </a:ext>
              </a:extLst>
            </p:cNvPr>
            <p:cNvGrpSpPr/>
            <p:nvPr/>
          </p:nvGrpSpPr>
          <p:grpSpPr>
            <a:xfrm>
              <a:off x="-2977" y="-36682"/>
              <a:ext cx="6098977" cy="471475"/>
              <a:chOff x="-2977" y="-36682"/>
              <a:chExt cx="6098977" cy="471475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5A47BD7D-39C7-C21F-E72C-4FE0AA6C4E1E}"/>
                  </a:ext>
                </a:extLst>
              </p:cNvPr>
              <p:cNvGrpSpPr/>
              <p:nvPr/>
            </p:nvGrpSpPr>
            <p:grpSpPr>
              <a:xfrm>
                <a:off x="-2977" y="-36682"/>
                <a:ext cx="4062109" cy="462332"/>
                <a:chOff x="-2977" y="-36682"/>
                <a:chExt cx="4062109" cy="462332"/>
              </a:xfrm>
            </p:grpSpPr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D0EF78B4-1738-32C9-40A0-315FF7ABDC42}"/>
                    </a:ext>
                  </a:extLst>
                </p:cNvPr>
                <p:cNvGrpSpPr/>
                <p:nvPr/>
              </p:nvGrpSpPr>
              <p:grpSpPr>
                <a:xfrm>
                  <a:off x="-2977" y="-9326"/>
                  <a:ext cx="3814759" cy="434976"/>
                  <a:chOff x="407988" y="257174"/>
                  <a:chExt cx="4094162" cy="434976"/>
                </a:xfrm>
              </p:grpSpPr>
              <p:sp>
                <p:nvSpPr>
                  <p:cNvPr id="42" name="矩形 41">
                    <a:extLst>
                      <a:ext uri="{FF2B5EF4-FFF2-40B4-BE49-F238E27FC236}">
                        <a16:creationId xmlns:a16="http://schemas.microsoft.com/office/drawing/2014/main" id="{A16790F5-D902-2F98-D89F-9855A15C6AF5}"/>
                      </a:ext>
                    </a:extLst>
                  </p:cNvPr>
                  <p:cNvSpPr/>
                  <p:nvPr/>
                </p:nvSpPr>
                <p:spPr>
                  <a:xfrm>
                    <a:off x="1462825" y="257174"/>
                    <a:ext cx="465957" cy="434976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43" name="组合 42">
                    <a:extLst>
                      <a:ext uri="{FF2B5EF4-FFF2-40B4-BE49-F238E27FC236}">
                        <a16:creationId xmlns:a16="http://schemas.microsoft.com/office/drawing/2014/main" id="{CA7ECA95-DAC4-15C7-67E8-556C0AD32F3D}"/>
                      </a:ext>
                    </a:extLst>
                  </p:cNvPr>
                  <p:cNvGrpSpPr/>
                  <p:nvPr/>
                </p:nvGrpSpPr>
                <p:grpSpPr>
                  <a:xfrm>
                    <a:off x="407988" y="257174"/>
                    <a:ext cx="4094162" cy="434976"/>
                    <a:chOff x="515938" y="441324"/>
                    <a:chExt cx="4094162" cy="434976"/>
                  </a:xfrm>
                </p:grpSpPr>
                <p:sp>
                  <p:nvSpPr>
                    <p:cNvPr id="44" name="矩形 43">
                      <a:extLst>
                        <a:ext uri="{FF2B5EF4-FFF2-40B4-BE49-F238E27FC236}">
                          <a16:creationId xmlns:a16="http://schemas.microsoft.com/office/drawing/2014/main" id="{E1029A2B-39F1-2F8B-0944-37217D69F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5938" y="441325"/>
                      <a:ext cx="1186616" cy="43497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5" name="矩形 44">
                      <a:extLst>
                        <a:ext uri="{FF2B5EF4-FFF2-40B4-BE49-F238E27FC236}">
                          <a16:creationId xmlns:a16="http://schemas.microsoft.com/office/drawing/2014/main" id="{89C6B4F4-CF7E-75D6-458A-3392DAEA3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9883" y="441324"/>
                      <a:ext cx="2600217" cy="434975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6" name="标题 16385">
                      <a:extLst>
                        <a:ext uri="{FF2B5EF4-FFF2-40B4-BE49-F238E27FC236}">
                          <a16:creationId xmlns:a16="http://schemas.microsoft.com/office/drawing/2014/main" id="{C1D92940-4909-CA1E-FD32-28CA04D6839B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2009883" y="469104"/>
                      <a:ext cx="2052433" cy="3587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熟悉而陌生的力</a:t>
                      </a:r>
                    </a:p>
                  </p:txBody>
                </p:sp>
                <p:sp>
                  <p:nvSpPr>
                    <p:cNvPr id="47" name="标题 16385">
                      <a:extLst>
                        <a:ext uri="{FF2B5EF4-FFF2-40B4-BE49-F238E27FC236}">
                          <a16:creationId xmlns:a16="http://schemas.microsoft.com/office/drawing/2014/main" id="{FB880889-FD3E-1E45-6561-6198B7A48019}"/>
                        </a:ext>
                      </a:extLst>
                    </p:cNvPr>
                    <p:cNvSpPr txBox="1">
                      <a:spLocks noRot="1" noChangeArrowheads="1"/>
                    </p:cNvSpPr>
                    <p:nvPr/>
                  </p:nvSpPr>
                  <p:spPr>
                    <a:xfrm>
                      <a:off x="563563" y="489741"/>
                      <a:ext cx="1285875" cy="338139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vert="horz" lIns="91440" tIns="45720" rIns="91440" bIns="45720" rtlCol="0" anchor="b">
                      <a:normAutofit lnSpcReduction="10000"/>
                    </a:bodyPr>
                    <a:lstStyle>
                      <a:lvl1pPr algn="ctr" defTabSz="91440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None/>
                        <a:defRPr sz="6000" kern="120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defRPr>
                      </a:lvl1pPr>
                    </a:lstStyle>
                    <a:p>
                      <a:pPr algn="l"/>
                      <a:r>
                        <a:rPr lang="zh-CN" altLang="en-US" sz="1800" b="1">
                          <a:solidFill>
                            <a:schemeClr val="bg1"/>
                          </a:solidFill>
                        </a:rPr>
                        <a:t>   第六章</a:t>
                      </a:r>
                    </a:p>
                  </p:txBody>
                </p:sp>
              </p:grpSp>
            </p:grpSp>
            <p:sp>
              <p:nvSpPr>
                <p:cNvPr id="41" name="等腰三角形 40">
                  <a:extLst>
                    <a:ext uri="{FF2B5EF4-FFF2-40B4-BE49-F238E27FC236}">
                      <a16:creationId xmlns:a16="http://schemas.microsoft.com/office/drawing/2014/main" id="{BEE05187-0855-C757-9ED9-347807FDE93A}"/>
                    </a:ext>
                  </a:extLst>
                </p:cNvPr>
                <p:cNvSpPr/>
                <p:nvPr/>
              </p:nvSpPr>
              <p:spPr>
                <a:xfrm>
                  <a:off x="3564431" y="-36682"/>
                  <a:ext cx="494701" cy="462331"/>
                </a:xfrm>
                <a:prstGeom prst="triangl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42AC6A78-4D44-D457-53B0-ABC5B09458AB}"/>
                  </a:ext>
                </a:extLst>
              </p:cNvPr>
              <p:cNvCxnSpPr/>
              <p:nvPr/>
            </p:nvCxnSpPr>
            <p:spPr>
              <a:xfrm>
                <a:off x="-2977" y="434793"/>
                <a:ext cx="6098977" cy="0"/>
              </a:xfrm>
              <a:prstGeom prst="line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35B3EBB7-0D5D-6C24-6C27-6C98B779EBF3}"/>
                </a:ext>
              </a:extLst>
            </p:cNvPr>
            <p:cNvSpPr/>
            <p:nvPr/>
          </p:nvSpPr>
          <p:spPr>
            <a:xfrm>
              <a:off x="3909447" y="-14540"/>
              <a:ext cx="279736" cy="441642"/>
            </a:xfrm>
            <a:custGeom>
              <a:avLst/>
              <a:gdLst>
                <a:gd name="connsiteX0" fmla="*/ 0 w 297806"/>
                <a:gd name="connsiteY0" fmla="*/ 0 h 441642"/>
                <a:gd name="connsiteX1" fmla="*/ 53666 w 297806"/>
                <a:gd name="connsiteY1" fmla="*/ 0 h 441642"/>
                <a:gd name="connsiteX2" fmla="*/ 297806 w 297806"/>
                <a:gd name="connsiteY2" fmla="*/ 441642 h 441642"/>
                <a:gd name="connsiteX3" fmla="*/ 244139 w 297806"/>
                <a:gd name="connsiteY3" fmla="*/ 441642 h 441642"/>
                <a:gd name="connsiteX4" fmla="*/ 0 w 297806"/>
                <a:gd name="connsiteY4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806" h="441642">
                  <a:moveTo>
                    <a:pt x="0" y="0"/>
                  </a:moveTo>
                  <a:lnTo>
                    <a:pt x="53666" y="0"/>
                  </a:lnTo>
                  <a:lnTo>
                    <a:pt x="297806" y="441642"/>
                  </a:lnTo>
                  <a:lnTo>
                    <a:pt x="244139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5B50DFB9-2B3A-8B36-ED56-0C09AC1BBC74}"/>
                </a:ext>
              </a:extLst>
            </p:cNvPr>
            <p:cNvSpPr/>
            <p:nvPr/>
          </p:nvSpPr>
          <p:spPr>
            <a:xfrm>
              <a:off x="4042446" y="-9779"/>
              <a:ext cx="279736" cy="434975"/>
            </a:xfrm>
            <a:custGeom>
              <a:avLst/>
              <a:gdLst>
                <a:gd name="connsiteX0" fmla="*/ 0 w 279736"/>
                <a:gd name="connsiteY0" fmla="*/ 0 h 441642"/>
                <a:gd name="connsiteX1" fmla="*/ 58327 w 279736"/>
                <a:gd name="connsiteY1" fmla="*/ 0 h 441642"/>
                <a:gd name="connsiteX2" fmla="*/ 279736 w 279736"/>
                <a:gd name="connsiteY2" fmla="*/ 441546 h 441642"/>
                <a:gd name="connsiteX3" fmla="*/ 279696 w 279736"/>
                <a:gd name="connsiteY3" fmla="*/ 441642 h 441642"/>
                <a:gd name="connsiteX4" fmla="*/ 221458 w 279736"/>
                <a:gd name="connsiteY4" fmla="*/ 441642 h 441642"/>
                <a:gd name="connsiteX5" fmla="*/ 0 w 279736"/>
                <a:gd name="connsiteY5" fmla="*/ 0 h 44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736" h="441642">
                  <a:moveTo>
                    <a:pt x="0" y="0"/>
                  </a:moveTo>
                  <a:lnTo>
                    <a:pt x="58327" y="0"/>
                  </a:lnTo>
                  <a:lnTo>
                    <a:pt x="279736" y="441546"/>
                  </a:lnTo>
                  <a:lnTo>
                    <a:pt x="279696" y="441642"/>
                  </a:lnTo>
                  <a:lnTo>
                    <a:pt x="221458" y="441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7" name="AutoShape 6" descr="查看源图像">
            <a:extLst>
              <a:ext uri="{FF2B5EF4-FFF2-40B4-BE49-F238E27FC236}">
                <a16:creationId xmlns:a16="http://schemas.microsoft.com/office/drawing/2014/main" id="{85D830AC-DE89-F050-DB6F-D4DBF22A7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445660" y="-35710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8E2B0-05B9-817C-3CF0-4A3F9BAE60DC}"/>
              </a:ext>
            </a:extLst>
          </p:cNvPr>
          <p:cNvSpPr txBox="1"/>
          <p:nvPr/>
        </p:nvSpPr>
        <p:spPr>
          <a:xfrm>
            <a:off x="11263138" y="241483"/>
            <a:ext cx="910183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FORCE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0460FD-5644-B1B6-E505-53EBEAEBB09E}"/>
              </a:ext>
            </a:extLst>
          </p:cNvPr>
          <p:cNvCxnSpPr/>
          <p:nvPr/>
        </p:nvCxnSpPr>
        <p:spPr>
          <a:xfrm>
            <a:off x="10968000" y="266550"/>
            <a:ext cx="119735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F58179EC-74D8-40BC-5861-2660C981E6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harpenSoften amount="100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</a:extLst>
          </a:blip>
          <a:srcRect b="4354"/>
          <a:stretch>
            <a:fillRect/>
          </a:stretch>
        </p:blipFill>
        <p:spPr>
          <a:xfrm>
            <a:off x="9398000" y="4679606"/>
            <a:ext cx="2608207" cy="1713365"/>
          </a:xfrm>
          <a:prstGeom prst="rect">
            <a:avLst/>
          </a:prstGeom>
        </p:spPr>
      </p:pic>
      <p:sp>
        <p:nvSpPr>
          <p:cNvPr id="62" name="标题 19457">
            <a:extLst>
              <a:ext uri="{FF2B5EF4-FFF2-40B4-BE49-F238E27FC236}">
                <a16:creationId xmlns:a16="http://schemas.microsoft.com/office/drawing/2014/main" id="{48E9CA2F-8AE6-9C31-E92C-A35652ACE1A2}"/>
              </a:ext>
            </a:extLst>
          </p:cNvPr>
          <p:cNvSpPr txBox="1"/>
          <p:nvPr/>
        </p:nvSpPr>
        <p:spPr>
          <a:xfrm>
            <a:off x="634291" y="1041048"/>
            <a:ext cx="1673552" cy="661905"/>
          </a:xfrm>
          <a:prstGeom prst="rect">
            <a:avLst/>
          </a:prstGeom>
          <a:ln>
            <a:miter lim="800000"/>
          </a:ln>
        </p:spPr>
        <p:txBody>
          <a:bodyPr/>
          <a:lstStyle>
            <a:lvl1pPr mar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en-US" altLang="en-US" sz="4400" kern="12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  <a:cs typeface="+mj-cs"/>
              </a:defRPr>
            </a:lvl1pPr>
          </a:lstStyle>
          <a:p>
            <a:pPr algn="l"/>
            <a:r>
              <a:rPr lang="zh-CN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总结</a:t>
            </a:r>
            <a:endParaRPr lang="zh-CN" sz="3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内容占位符 19458">
            <a:extLst>
              <a:ext uri="{FF2B5EF4-FFF2-40B4-BE49-F238E27FC236}">
                <a16:creationId xmlns:a16="http://schemas.microsoft.com/office/drawing/2014/main" id="{4DDC3039-15AA-5B58-4378-EAB1ABAC4224}"/>
              </a:ext>
            </a:extLst>
          </p:cNvPr>
          <p:cNvSpPr txBox="1"/>
          <p:nvPr/>
        </p:nvSpPr>
        <p:spPr>
          <a:xfrm>
            <a:off x="543674" y="1903954"/>
            <a:ext cx="3955519" cy="1848060"/>
          </a:xfrm>
          <a:prstGeom prst="rect">
            <a:avLst/>
          </a:prstGeom>
          <a:noFill/>
          <a:ln>
            <a:miter lim="800000"/>
          </a:ln>
        </p:spPr>
        <p:txBody>
          <a:bodyPr/>
          <a:lstStyle>
            <a:lvl1pPr marL="34290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lang="en-US" alt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lang="en-US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lang="en-US" alt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en-US" altLang="en-US"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力的概念</a:t>
            </a:r>
          </a:p>
          <a:p>
            <a:pPr marL="0" indent="0">
              <a:buNone/>
            </a:pPr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力的作用的相互性</a:t>
            </a:r>
          </a:p>
          <a:p>
            <a:pPr marL="0" indent="0">
              <a:buNone/>
            </a:pPr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/>
              </a:rPr>
              <a:t>力的作用效果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4" name="3D 模型 63" descr="Rotating Jet Engine">
                <a:extLst>
                  <a:ext uri="{FF2B5EF4-FFF2-40B4-BE49-F238E27FC236}">
                    <a16:creationId xmlns:a16="http://schemas.microsoft.com/office/drawing/2014/main" id="{8A00FAED-13E3-68BB-84FF-149775B12E9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84506054"/>
                  </p:ext>
                </p:extLst>
              </p:nvPr>
            </p:nvGraphicFramePr>
            <p:xfrm>
              <a:off x="6164067" y="1761093"/>
              <a:ext cx="4673183" cy="3521494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4673183" cy="3521494"/>
                    </a:xfrm>
                    <a:prstGeom prst="rect">
                      <a:avLst/>
                    </a:prstGeom>
                  </am3d:spPr>
                  <am3d:camera>
                    <am3d:pos x="0" y="0" z="588956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607" d="1000000"/>
                    <am3d:preTrans dx="2071492" dy="-10282694" dz="129585"/>
                    <am3d:scale>
                      <am3d:sx n="1000000" d="1000000"/>
                      <am3d:sy n="1000000" d="1000000"/>
                      <am3d:sz n="1000000" d="1000000"/>
                    </am3d:scale>
                    <am3d:rot ax="522432" ay="1559567" az="230388"/>
                    <am3d:postTrans dx="0" dy="0" dz="0"/>
                  </am3d:trans>
                  <am3d:raster rName="Office3DRenderer" rVer="16.0.8326">
                    <am3d:blip r:embed="rId7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6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541866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4" name="3D 模型 63" descr="Rotating Jet Engine">
                <a:extLst>
                  <a:ext uri="{FF2B5EF4-FFF2-40B4-BE49-F238E27FC236}">
                    <a16:creationId xmlns:a16="http://schemas.microsoft.com/office/drawing/2014/main" id="{8A00FAED-13E3-68BB-84FF-149775B12E9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64067" y="1761093"/>
                <a:ext cx="4673183" cy="3521494"/>
              </a:xfrm>
              <a:prstGeom prst="rect">
                <a:avLst/>
              </a:prstGeom>
            </p:spPr>
          </p:pic>
        </mc:Fallback>
      </mc:AlternateContent>
      <p:pic>
        <p:nvPicPr>
          <p:cNvPr id="1027" name="New picture"/>
          <p:cNvPicPr/>
          <p:nvPr/>
        </p:nvPicPr>
        <p:blipFill>
          <a:blip r:embed="rId8"/>
          <a:stretch>
            <a:fillRect/>
          </a:stretch>
        </p:blipFill>
        <p:spPr>
          <a:xfrm>
            <a:off x="11353800" y="10680700"/>
            <a:ext cx="304800" cy="2286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3019052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p15="http://schemas.microsoft.com/office/powerpoint/2012/main" xmlns:p14="http://schemas.microsoft.com/office/powerpoint/2010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63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>
            <a:lumMod val="60000"/>
            <a:lumOff val="40000"/>
            <a:alpha val="83000"/>
          </a:schemeClr>
        </a:solidFill>
        <a:ln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3689</Words>
  <Application>Microsoft Office PowerPoint</Application>
  <PresentationFormat>宽屏</PresentationFormat>
  <Paragraphs>511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等线</vt:lpstr>
      <vt:lpstr>等线 Light</vt:lpstr>
      <vt:lpstr>黑体</vt:lpstr>
      <vt:lpstr>华文行楷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1</cp:revision>
  <cp:lastPrinted>2022-08-05T14:17:02Z</cp:lastPrinted>
  <dcterms:created xsi:type="dcterms:W3CDTF">2022-08-05T14:17:02Z</dcterms:created>
  <dcterms:modified xsi:type="dcterms:W3CDTF">2024-08-13T08:27:10Z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