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9"/>
  </p:notesMasterIdLst>
  <p:handoutMasterIdLst>
    <p:handoutMasterId r:id="rId30"/>
  </p:handoutMasterIdLst>
  <p:sldIdLst>
    <p:sldId id="291" r:id="rId3"/>
    <p:sldId id="290" r:id="rId4"/>
    <p:sldId id="333" r:id="rId5"/>
    <p:sldId id="297" r:id="rId6"/>
    <p:sldId id="327" r:id="rId7"/>
    <p:sldId id="340" r:id="rId8"/>
    <p:sldId id="305" r:id="rId9"/>
    <p:sldId id="331" r:id="rId10"/>
    <p:sldId id="335" r:id="rId11"/>
    <p:sldId id="336" r:id="rId12"/>
    <p:sldId id="332" r:id="rId13"/>
    <p:sldId id="318" r:id="rId14"/>
    <p:sldId id="319" r:id="rId15"/>
    <p:sldId id="330" r:id="rId16"/>
    <p:sldId id="338" r:id="rId17"/>
    <p:sldId id="315" r:id="rId18"/>
    <p:sldId id="326" r:id="rId19"/>
    <p:sldId id="337" r:id="rId20"/>
    <p:sldId id="268" r:id="rId21"/>
    <p:sldId id="309" r:id="rId22"/>
    <p:sldId id="307" r:id="rId23"/>
    <p:sldId id="308" r:id="rId24"/>
    <p:sldId id="280" r:id="rId25"/>
    <p:sldId id="339" r:id="rId26"/>
    <p:sldId id="301" r:id="rId27"/>
    <p:sldId id="329" r:id="rId28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BA5"/>
    <a:srgbClr val="F8AF3A"/>
    <a:srgbClr val="97C2EB"/>
    <a:srgbClr val="FDC457"/>
    <a:srgbClr val="FBA10F"/>
    <a:srgbClr val="F9B03C"/>
    <a:srgbClr val="CCE4F7"/>
    <a:srgbClr val="FFFFFF"/>
    <a:srgbClr val="FCAE2A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185" autoAdjust="0"/>
  </p:normalViewPr>
  <p:slideViewPr>
    <p:cSldViewPr snapToGrid="0">
      <p:cViewPr varScale="1">
        <p:scale>
          <a:sx n="65" d="100"/>
          <a:sy n="65" d="100"/>
        </p:scale>
        <p:origin x="68" y="12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10" d="100"/>
        <a:sy n="110" d="100"/>
      </p:scale>
      <p:origin x="0" y="-1928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406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2694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3201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588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425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442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32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5754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59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041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682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368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253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569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40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776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735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596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 smtClean="0"/>
              <a:t>物理精品课件</a:t>
            </a:r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2023/3/21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2023/3/21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  <a:endParaRPr lang="zh-CN" altLang="en-US" sz="8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2023/3/21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2023/3/21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2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3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4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Relationship Id="rId9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4.png"/><Relationship Id="rId12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3.png"/><Relationship Id="rId11" Type="http://schemas.openxmlformats.org/officeDocument/2006/relationships/image" Target="../media/image1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9.png"/><Relationship Id="rId11" Type="http://schemas.openxmlformats.org/officeDocument/2006/relationships/image" Target="../media/image13.png"/><Relationship Id="rId5" Type="http://schemas.openxmlformats.org/officeDocument/2006/relationships/image" Target="../media/image28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2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8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smtClean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第九章 压强</a:t>
            </a:r>
            <a:endParaRPr lang="zh-CN" altLang="en-US" sz="600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523220"/>
          </a:xfrm>
        </p:spPr>
        <p:txBody>
          <a:bodyPr/>
          <a:lstStyle/>
          <a:p>
            <a:pPr algn="ctr"/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液体的压强 第</a:t>
            </a:r>
            <a:r>
              <a:rPr lang="en-US" altLang="zh-CN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  <a:endParaRPr lang="en-US" altLang="zh-CN" dirty="0" smtClean="0">
              <a:solidFill>
                <a:srgbClr val="026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276" y="0"/>
            <a:ext cx="6045724" cy="68656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83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3316321" y="1312182"/>
            <a:ext cx="7646553" cy="1012309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2801" y="5620619"/>
            <a:ext cx="72038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液体内部压强的大小与液体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密度有关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在深度相同时，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液体的密度越大，压强越大。</a:t>
            </a:r>
          </a:p>
        </p:txBody>
      </p:sp>
      <p:sp>
        <p:nvSpPr>
          <p:cNvPr id="5" name="矩形 4"/>
          <p:cNvSpPr/>
          <p:nvPr/>
        </p:nvSpPr>
        <p:spPr>
          <a:xfrm>
            <a:off x="3433956" y="1493820"/>
            <a:ext cx="7490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、换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用不同的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液体，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看看在深度相同时，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液体内部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的压强是否与液体的密度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有关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26"/>
          <p:cNvSpPr/>
          <p:nvPr/>
        </p:nvSpPr>
        <p:spPr>
          <a:xfrm rot="20884207">
            <a:off x="9806344" y="1890366"/>
            <a:ext cx="1474205" cy="452143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93436" y="2778676"/>
            <a:ext cx="1544687" cy="1999392"/>
            <a:chOff x="5493436" y="2778676"/>
            <a:chExt cx="1544687" cy="1999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93436" y="2778676"/>
              <a:ext cx="1239268" cy="1999392"/>
            </a:xfrm>
            <a:prstGeom prst="rect">
              <a:avLst/>
            </a:prstGeom>
          </p:spPr>
        </p:pic>
        <p:cxnSp>
          <p:nvCxnSpPr>
            <p:cNvPr id="31" name="直接连接符 30"/>
            <p:cNvCxnSpPr/>
            <p:nvPr/>
          </p:nvCxnSpPr>
          <p:spPr>
            <a:xfrm>
              <a:off x="6336624" y="3673363"/>
              <a:ext cx="701499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327197" y="4065249"/>
              <a:ext cx="701499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613932" y="2784249"/>
            <a:ext cx="1463749" cy="1989807"/>
            <a:chOff x="3613932" y="2784249"/>
            <a:chExt cx="1463749" cy="198980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13932" y="2784249"/>
              <a:ext cx="1165458" cy="1989807"/>
            </a:xfrm>
            <a:prstGeom prst="rect">
              <a:avLst/>
            </a:prstGeom>
          </p:spPr>
        </p:pic>
        <p:cxnSp>
          <p:nvCxnSpPr>
            <p:cNvPr id="33" name="直接连接符 32"/>
            <p:cNvCxnSpPr/>
            <p:nvPr/>
          </p:nvCxnSpPr>
          <p:spPr>
            <a:xfrm>
              <a:off x="4362652" y="3791582"/>
              <a:ext cx="701499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376182" y="3972263"/>
              <a:ext cx="701499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3169287" y="4378072"/>
            <a:ext cx="7066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清水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48791" y="4378072"/>
            <a:ext cx="1020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浓盐水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16321" y="5001124"/>
            <a:ext cx="7762839" cy="1522335"/>
            <a:chOff x="3316321" y="5001124"/>
            <a:chExt cx="7762839" cy="1522335"/>
          </a:xfrm>
        </p:grpSpPr>
        <p:sp>
          <p:nvSpPr>
            <p:cNvPr id="6" name="圆角矩形 5"/>
            <p:cNvSpPr/>
            <p:nvPr/>
          </p:nvSpPr>
          <p:spPr>
            <a:xfrm>
              <a:off x="3316321" y="5320124"/>
              <a:ext cx="7762839" cy="1203335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3518033" y="5001124"/>
              <a:ext cx="1261357" cy="5444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实验结论</a:t>
              </a:r>
              <a:endPara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790864" y="626347"/>
            <a:ext cx="2954655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研究液体内部的压强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探究液体内部压强不同密度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41579" y="2707185"/>
            <a:ext cx="3855116" cy="2168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8" name="组合 37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422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55"/>
            </p:par>
            <p:video>
              <p:cMediaNode vol="80000">
                <p:cTn id="5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1" grpId="0" animBg="1"/>
      <p:bldP spid="7" grpId="0"/>
      <p:bldP spid="5" grpId="0"/>
      <p:bldP spid="27" grpId="0" animBg="1"/>
      <p:bldP spid="9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64967" y="1557203"/>
            <a:ext cx="7697500" cy="4016275"/>
            <a:chOff x="3564967" y="1557203"/>
            <a:chExt cx="7697500" cy="4016275"/>
          </a:xfrm>
        </p:grpSpPr>
        <p:sp>
          <p:nvSpPr>
            <p:cNvPr id="41" name="圆角矩形 40"/>
            <p:cNvSpPr/>
            <p:nvPr/>
          </p:nvSpPr>
          <p:spPr>
            <a:xfrm>
              <a:off x="3564967" y="1840464"/>
              <a:ext cx="7697500" cy="3733014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176440" y="1557203"/>
              <a:ext cx="2504600" cy="583959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400" b="1" dirty="0" smtClean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液体压强的特点：</a:t>
              </a:r>
              <a:endParaRPr lang="zh-CN" altLang="en-US" sz="2400" b="1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57061" y="259055"/>
            <a:ext cx="3348864" cy="735410"/>
            <a:chOff x="2816463" y="403136"/>
            <a:chExt cx="3955223" cy="899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2816463" y="403136"/>
              <a:ext cx="3955223" cy="899144"/>
              <a:chOff x="2758540" y="349904"/>
              <a:chExt cx="3955223" cy="899144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组合 42"/>
              <p:cNvGrpSpPr/>
              <p:nvPr/>
            </p:nvGrpSpPr>
            <p:grpSpPr>
              <a:xfrm>
                <a:off x="2758540" y="349904"/>
                <a:ext cx="3955223" cy="899144"/>
                <a:chOff x="3127094" y="518364"/>
                <a:chExt cx="3032567" cy="689395"/>
              </a:xfrm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3358903" y="667983"/>
                  <a:ext cx="280075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4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4" name="文本框 43"/>
              <p:cNvSpPr txBox="1"/>
              <p:nvPr/>
            </p:nvSpPr>
            <p:spPr>
              <a:xfrm>
                <a:off x="3591917" y="539466"/>
                <a:ext cx="294442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液体压强的特点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231" y="5688437"/>
            <a:ext cx="1112336" cy="11123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3290" y="210155"/>
            <a:ext cx="601277" cy="100105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816744" y="2424423"/>
            <a:ext cx="7203190" cy="2677656"/>
            <a:chOff x="3816744" y="2424423"/>
            <a:chExt cx="7203190" cy="2677656"/>
          </a:xfrm>
        </p:grpSpPr>
        <p:sp>
          <p:nvSpPr>
            <p:cNvPr id="5" name="矩形 4"/>
            <p:cNvSpPr/>
            <p:nvPr/>
          </p:nvSpPr>
          <p:spPr>
            <a:xfrm>
              <a:off x="4064299" y="2424423"/>
              <a:ext cx="6955635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在液体内部的同一深度，向各个方向的压强都</a:t>
              </a:r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相等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；</a:t>
              </a:r>
              <a:endPara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液体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内部压强的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大小跟液体的深度有关，深度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越深，压强越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大；</a:t>
              </a:r>
              <a:endPara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液体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内部压强的大小还跟液体的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密度有关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，在深度相同时，液体的密度越大，压强越大。</a:t>
              </a: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16852" y="2556510"/>
              <a:ext cx="247447" cy="247447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16852" y="3266651"/>
              <a:ext cx="246210" cy="281382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16744" y="4387114"/>
              <a:ext cx="247663" cy="256507"/>
            </a:xfrm>
            <a:prstGeom prst="rect">
              <a:avLst/>
            </a:prstGeom>
          </p:spPr>
        </p:pic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57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13"/>
            </p:par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957061" y="259055"/>
            <a:ext cx="3348864" cy="735410"/>
            <a:chOff x="2816463" y="403136"/>
            <a:chExt cx="3955223" cy="899144"/>
          </a:xfrm>
        </p:grpSpPr>
        <p:grpSp>
          <p:nvGrpSpPr>
            <p:cNvPr id="41" name="组合 40"/>
            <p:cNvGrpSpPr/>
            <p:nvPr/>
          </p:nvGrpSpPr>
          <p:grpSpPr>
            <a:xfrm>
              <a:off x="2816463" y="403136"/>
              <a:ext cx="3955223" cy="899144"/>
              <a:chOff x="2758540" y="349904"/>
              <a:chExt cx="3955223" cy="899144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>
                <a:off x="2758540" y="349904"/>
                <a:ext cx="3955223" cy="899144"/>
                <a:chOff x="3127094" y="518364"/>
                <a:chExt cx="3032567" cy="689395"/>
              </a:xfrm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3358903" y="667983"/>
                  <a:ext cx="280075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5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5" name="文本框 44"/>
              <p:cNvSpPr txBox="1"/>
              <p:nvPr/>
            </p:nvSpPr>
            <p:spPr>
              <a:xfrm>
                <a:off x="3591917" y="539466"/>
                <a:ext cx="294442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液体压强的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特点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455" y="2470381"/>
            <a:ext cx="4003249" cy="2667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994030" y="1596142"/>
            <a:ext cx="5356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现在你可以解释一下我们课前所提的问题吗？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0119" y="2470381"/>
            <a:ext cx="2685919" cy="19980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9540" y="3134785"/>
            <a:ext cx="1860646" cy="19940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728" y="1305774"/>
            <a:ext cx="603024" cy="8532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1239048">
            <a:off x="5252487" y="5621585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水的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压强随着深度的增加而增大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240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57375" y="4877257"/>
            <a:ext cx="3632028" cy="917823"/>
            <a:chOff x="3265288" y="4619248"/>
            <a:chExt cx="3632028" cy="917823"/>
          </a:xfrm>
        </p:grpSpPr>
        <p:sp>
          <p:nvSpPr>
            <p:cNvPr id="50" name="文本框 49"/>
            <p:cNvSpPr txBox="1"/>
            <p:nvPr/>
          </p:nvSpPr>
          <p:spPr>
            <a:xfrm>
              <a:off x="3571526" y="4878091"/>
              <a:ext cx="320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007289" y="4635824"/>
              <a:ext cx="548897" cy="901247"/>
              <a:chOff x="4677616" y="4171660"/>
              <a:chExt cx="548897" cy="901247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4696179" y="4611242"/>
                <a:ext cx="3892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400"/>
                  <a:t>S</a:t>
                </a:r>
                <a:endParaRPr lang="zh-CN" altLang="en-US" sz="2400"/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4677616" y="4644760"/>
                <a:ext cx="46385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4" name="文本框 53"/>
              <p:cNvSpPr txBox="1"/>
              <p:nvPr/>
            </p:nvSpPr>
            <p:spPr>
              <a:xfrm>
                <a:off x="4745746" y="4171660"/>
                <a:ext cx="480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3265288" y="4902626"/>
              <a:ext cx="359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520436" y="4864922"/>
              <a:ext cx="320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4965152" y="4619248"/>
              <a:ext cx="847243" cy="913362"/>
              <a:chOff x="8890582" y="4223878"/>
              <a:chExt cx="724999" cy="913362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9062778" y="4675575"/>
                <a:ext cx="4439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400" dirty="0"/>
                  <a:t>S</a:t>
                </a:r>
                <a:endParaRPr lang="zh-CN" altLang="en-US" sz="2400" dirty="0"/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8890582" y="4715719"/>
                <a:ext cx="672953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5" name="文本框 74"/>
              <p:cNvSpPr txBox="1"/>
              <p:nvPr/>
            </p:nvSpPr>
            <p:spPr>
              <a:xfrm>
                <a:off x="8894561" y="4223878"/>
                <a:ext cx="7210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4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Shg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5829936" y="4855616"/>
              <a:ext cx="320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185531" y="4864922"/>
              <a:ext cx="7117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en-US" altLang="zh-CN" sz="24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gh</a:t>
              </a:r>
              <a:endParaRPr lang="zh-CN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957061" y="259055"/>
            <a:ext cx="3348864" cy="735410"/>
            <a:chOff x="2816463" y="403136"/>
            <a:chExt cx="3955223" cy="899144"/>
          </a:xfrm>
        </p:grpSpPr>
        <p:grpSp>
          <p:nvGrpSpPr>
            <p:cNvPr id="84" name="组合 83"/>
            <p:cNvGrpSpPr/>
            <p:nvPr/>
          </p:nvGrpSpPr>
          <p:grpSpPr>
            <a:xfrm>
              <a:off x="2816463" y="403136"/>
              <a:ext cx="3955223" cy="899144"/>
              <a:chOff x="2758540" y="349904"/>
              <a:chExt cx="3955223" cy="899144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7" name="组合 86"/>
              <p:cNvGrpSpPr/>
              <p:nvPr/>
            </p:nvGrpSpPr>
            <p:grpSpPr>
              <a:xfrm>
                <a:off x="2758540" y="349904"/>
                <a:ext cx="3955223" cy="899144"/>
                <a:chOff x="3127094" y="518364"/>
                <a:chExt cx="3032567" cy="689395"/>
              </a:xfrm>
            </p:grpSpPr>
            <p:sp>
              <p:nvSpPr>
                <p:cNvPr id="89" name="圆角矩形 88"/>
                <p:cNvSpPr/>
                <p:nvPr/>
              </p:nvSpPr>
              <p:spPr>
                <a:xfrm>
                  <a:off x="3358903" y="667983"/>
                  <a:ext cx="280075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9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88" name="文本框 87"/>
              <p:cNvSpPr txBox="1"/>
              <p:nvPr/>
            </p:nvSpPr>
            <p:spPr>
              <a:xfrm>
                <a:off x="3591917" y="539466"/>
                <a:ext cx="294442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液体压强的大小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22281" y="1437850"/>
            <a:ext cx="3137114" cy="2421599"/>
            <a:chOff x="8590213" y="403884"/>
            <a:chExt cx="3137114" cy="24215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93675" y="403884"/>
              <a:ext cx="3033652" cy="2421599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8727359" y="1547038"/>
              <a:ext cx="104981" cy="219838"/>
            </a:xfrm>
            <a:prstGeom prst="rect">
              <a:avLst/>
            </a:prstGeom>
            <a:solidFill>
              <a:schemeClr val="bg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590213" y="1456902"/>
              <a:ext cx="3792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zh-CN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084346" y="1512041"/>
            <a:ext cx="48624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要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想得到液面下某处的压强，可以设想在该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处有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一个水平放置的“平面”。这个平面以上的液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柱对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平面的压力等于液柱所受的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重力。</a:t>
            </a:r>
            <a:endParaRPr lang="en-US" altLang="zh-CN" sz="2000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53398" y="3459339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该平面上方的液柱对平面的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压力：</a:t>
            </a:r>
            <a:endParaRPr lang="en-US" altLang="zh-CN" sz="2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8613" y="3950437"/>
            <a:ext cx="22044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液柱的高度为 </a:t>
            </a:r>
            <a:r>
              <a:rPr lang="en-US" altLang="zh-CN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平面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的面积为 </a:t>
            </a:r>
            <a:r>
              <a:rPr lang="en-US" altLang="zh-CN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81546" y="4459965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平面受到的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压强：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7375" y="3944145"/>
            <a:ext cx="37497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= G = mg =  </a:t>
            </a:r>
            <a:r>
              <a:rPr lang="en-US" altLang="zh-CN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ρVg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en-US" altLang="zh-CN" sz="2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ρShg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788613" y="5069415"/>
            <a:ext cx="1970437" cy="1021932"/>
            <a:chOff x="8986676" y="4691177"/>
            <a:chExt cx="1970437" cy="1021932"/>
          </a:xfrm>
        </p:grpSpPr>
        <p:grpSp>
          <p:nvGrpSpPr>
            <p:cNvPr id="78" name="组合 77"/>
            <p:cNvGrpSpPr/>
            <p:nvPr/>
          </p:nvGrpSpPr>
          <p:grpSpPr>
            <a:xfrm>
              <a:off x="8986676" y="4840729"/>
              <a:ext cx="1911786" cy="872380"/>
              <a:chOff x="5272312" y="5065367"/>
              <a:chExt cx="1911786" cy="872380"/>
            </a:xfrm>
            <a:noFill/>
          </p:grpSpPr>
          <p:sp>
            <p:nvSpPr>
              <p:cNvPr id="79" name="文本框 78"/>
              <p:cNvSpPr txBox="1"/>
              <p:nvPr/>
            </p:nvSpPr>
            <p:spPr>
              <a:xfrm>
                <a:off x="5550334" y="5215285"/>
                <a:ext cx="359102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zh-CN" altLang="en-US" sz="2800" i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6200489" y="5190903"/>
                <a:ext cx="711785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l-GR" altLang="zh-CN" sz="2800" i="1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endParaRPr lang="zh-CN" altLang="en-US" sz="2800" i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5856598" y="5201663"/>
                <a:ext cx="320512" cy="52322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solidFill>
                      <a:schemeClr val="tx2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800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圆角矩形 81"/>
              <p:cNvSpPr/>
              <p:nvPr/>
            </p:nvSpPr>
            <p:spPr>
              <a:xfrm>
                <a:off x="5272312" y="5065367"/>
                <a:ext cx="1911786" cy="872380"/>
              </a:xfrm>
              <a:prstGeom prst="roundRect">
                <a:avLst/>
              </a:prstGeom>
              <a:grpFill/>
              <a:ln w="19050">
                <a:solidFill>
                  <a:schemeClr val="accent3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7988" y="4691177"/>
              <a:ext cx="389125" cy="389125"/>
            </a:xfrm>
            <a:prstGeom prst="rect">
              <a:avLst/>
            </a:prstGeom>
          </p:spPr>
        </p:pic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3" name="文本框 9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6" name="文本框 9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85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4059767" y="2211129"/>
            <a:ext cx="2030655" cy="1001136"/>
            <a:chOff x="5261401" y="4962705"/>
            <a:chExt cx="2030655" cy="1001136"/>
          </a:xfrm>
        </p:grpSpPr>
        <p:sp>
          <p:nvSpPr>
            <p:cNvPr id="82" name="圆角矩形 81"/>
            <p:cNvSpPr/>
            <p:nvPr/>
          </p:nvSpPr>
          <p:spPr>
            <a:xfrm>
              <a:off x="5261401" y="4962705"/>
              <a:ext cx="2030655" cy="100113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prstDash val="sys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547159" y="5195379"/>
              <a:ext cx="359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200489" y="5190903"/>
              <a:ext cx="7117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en-US" altLang="zh-CN" sz="28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gh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856598" y="5201663"/>
              <a:ext cx="3205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957061" y="259055"/>
            <a:ext cx="3348864" cy="735410"/>
            <a:chOff x="2816463" y="403136"/>
            <a:chExt cx="3955223" cy="899144"/>
          </a:xfrm>
        </p:grpSpPr>
        <p:grpSp>
          <p:nvGrpSpPr>
            <p:cNvPr id="84" name="组合 83"/>
            <p:cNvGrpSpPr/>
            <p:nvPr/>
          </p:nvGrpSpPr>
          <p:grpSpPr>
            <a:xfrm>
              <a:off x="2816463" y="403136"/>
              <a:ext cx="3955223" cy="899144"/>
              <a:chOff x="2758540" y="349904"/>
              <a:chExt cx="3955223" cy="899144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7" name="组合 86"/>
              <p:cNvGrpSpPr/>
              <p:nvPr/>
            </p:nvGrpSpPr>
            <p:grpSpPr>
              <a:xfrm>
                <a:off x="2758540" y="349904"/>
                <a:ext cx="3955223" cy="899144"/>
                <a:chOff x="3127094" y="518364"/>
                <a:chExt cx="3032567" cy="689395"/>
              </a:xfrm>
            </p:grpSpPr>
            <p:sp>
              <p:nvSpPr>
                <p:cNvPr id="89" name="圆角矩形 88"/>
                <p:cNvSpPr/>
                <p:nvPr/>
              </p:nvSpPr>
              <p:spPr>
                <a:xfrm>
                  <a:off x="3358903" y="667983"/>
                  <a:ext cx="280075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9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88" name="文本框 87"/>
              <p:cNvSpPr txBox="1"/>
              <p:nvPr/>
            </p:nvSpPr>
            <p:spPr>
              <a:xfrm>
                <a:off x="3591917" y="539466"/>
                <a:ext cx="294442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液体压强的大小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91473">
            <a:off x="4580392" y="3171283"/>
            <a:ext cx="467371" cy="212442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10446">
            <a:off x="5420739" y="3180402"/>
            <a:ext cx="467371" cy="21244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76940" y="3490248"/>
            <a:ext cx="120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液体密度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9942" y="3508508"/>
            <a:ext cx="1207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所处深度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190142" y="3850615"/>
            <a:ext cx="754080" cy="470203"/>
            <a:chOff x="8521318" y="2093171"/>
            <a:chExt cx="754080" cy="470203"/>
          </a:xfrm>
        </p:grpSpPr>
        <p:sp>
          <p:nvSpPr>
            <p:cNvPr id="4" name="矩形 3"/>
            <p:cNvSpPr/>
            <p:nvPr/>
          </p:nvSpPr>
          <p:spPr>
            <a:xfrm>
              <a:off x="8521318" y="2163264"/>
              <a:ext cx="7104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 smtClean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kg/m</a:t>
              </a:r>
              <a:endParaRPr lang="zh-CN" altLang="en-US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020874" y="2093171"/>
              <a:ext cx="2545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832363" y="3916215"/>
            <a:ext cx="428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95844" y="1544891"/>
            <a:ext cx="2971465" cy="2924186"/>
            <a:chOff x="8886852" y="1487321"/>
            <a:chExt cx="2971465" cy="2924186"/>
          </a:xfrm>
        </p:grpSpPr>
        <p:grpSp>
          <p:nvGrpSpPr>
            <p:cNvPr id="67" name="组合 66"/>
            <p:cNvGrpSpPr/>
            <p:nvPr/>
          </p:nvGrpSpPr>
          <p:grpSpPr>
            <a:xfrm>
              <a:off x="9094242" y="1487321"/>
              <a:ext cx="2268557" cy="2879305"/>
              <a:chOff x="4623687" y="1910701"/>
              <a:chExt cx="2268557" cy="2879305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4623687" y="2633826"/>
                <a:ext cx="2262433" cy="2146290"/>
                <a:chOff x="4623687" y="2633826"/>
                <a:chExt cx="2262433" cy="2146290"/>
              </a:xfrm>
            </p:grpSpPr>
            <p:sp>
              <p:nvSpPr>
                <p:cNvPr id="75" name="矩形 74"/>
                <p:cNvSpPr/>
                <p:nvPr/>
              </p:nvSpPr>
              <p:spPr>
                <a:xfrm>
                  <a:off x="4623687" y="2633826"/>
                  <a:ext cx="1055802" cy="214629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317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b="1" dirty="0">
                    <a:solidFill>
                      <a:srgbClr val="C00000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endParaRPr>
                </a:p>
              </p:txBody>
            </p:sp>
            <p:sp>
              <p:nvSpPr>
                <p:cNvPr id="100" name="矩形 99"/>
                <p:cNvSpPr/>
                <p:nvPr/>
              </p:nvSpPr>
              <p:spPr>
                <a:xfrm>
                  <a:off x="5679489" y="3422656"/>
                  <a:ext cx="1206631" cy="1357460"/>
                </a:xfrm>
                <a:prstGeom prst="rect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3175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 b="1" dirty="0">
                    <a:solidFill>
                      <a:srgbClr val="C00000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endParaRPr>
                </a:p>
              </p:txBody>
            </p:sp>
          </p:grpSp>
          <p:grpSp>
            <p:nvGrpSpPr>
              <p:cNvPr id="69" name="组合 68"/>
              <p:cNvGrpSpPr/>
              <p:nvPr/>
            </p:nvGrpSpPr>
            <p:grpSpPr>
              <a:xfrm>
                <a:off x="4623687" y="1910701"/>
                <a:ext cx="2268557" cy="2879305"/>
                <a:chOff x="4623687" y="1910701"/>
                <a:chExt cx="2268557" cy="2879305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>
                  <a:off x="4623687" y="1910701"/>
                  <a:ext cx="0" cy="2869415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 flipH="1">
                  <a:off x="4623688" y="4780116"/>
                  <a:ext cx="2262432" cy="0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>
                  <a:off x="6886120" y="3422656"/>
                  <a:ext cx="6124" cy="1367350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>
                  <a:off x="5679489" y="1910701"/>
                  <a:ext cx="0" cy="1511955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V="1">
                  <a:off x="5679489" y="3420185"/>
                  <a:ext cx="1206631" cy="386"/>
                </a:xfrm>
                <a:prstGeom prst="line">
                  <a:avLst/>
                </a:prstGeom>
                <a:effec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1" name="椭圆 100"/>
            <p:cNvSpPr/>
            <p:nvPr/>
          </p:nvSpPr>
          <p:spPr>
            <a:xfrm flipH="1">
              <a:off x="9577167" y="2676620"/>
              <a:ext cx="45719" cy="48307"/>
            </a:xfrm>
            <a:prstGeom prst="ellipse">
              <a:avLst/>
            </a:prstGeom>
            <a:solidFill>
              <a:srgbClr val="FF0000"/>
            </a:solidFill>
            <a:ln w="317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flipH="1">
              <a:off x="10689083" y="3020894"/>
              <a:ext cx="45719" cy="48307"/>
            </a:xfrm>
            <a:prstGeom prst="ellipse">
              <a:avLst/>
            </a:prstGeom>
            <a:solidFill>
              <a:srgbClr val="FF0000"/>
            </a:solidFill>
            <a:ln w="317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flipV="1">
              <a:off x="10429511" y="4150702"/>
              <a:ext cx="45719" cy="45719"/>
            </a:xfrm>
            <a:prstGeom prst="ellipse">
              <a:avLst/>
            </a:prstGeom>
            <a:solidFill>
              <a:srgbClr val="FF0000"/>
            </a:solidFill>
            <a:ln w="317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8886852" y="2210446"/>
              <a:ext cx="2556041" cy="0"/>
            </a:xfrm>
            <a:prstGeom prst="line">
              <a:avLst/>
            </a:prstGeom>
            <a:ln w="12700">
              <a:prstDash val="dash"/>
            </a:ln>
            <a:effectLst/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5" name="直接箭头连接符 104"/>
            <p:cNvCxnSpPr/>
            <p:nvPr/>
          </p:nvCxnSpPr>
          <p:spPr>
            <a:xfrm flipH="1">
              <a:off x="10452370" y="2210445"/>
              <a:ext cx="16164" cy="1946951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箭头连接符 105"/>
            <p:cNvCxnSpPr/>
            <p:nvPr/>
          </p:nvCxnSpPr>
          <p:spPr>
            <a:xfrm>
              <a:off x="10711942" y="2210445"/>
              <a:ext cx="9085" cy="804040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箭头连接符 106"/>
            <p:cNvCxnSpPr/>
            <p:nvPr/>
          </p:nvCxnSpPr>
          <p:spPr>
            <a:xfrm>
              <a:off x="9600026" y="2210446"/>
              <a:ext cx="0" cy="453869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文本框 107"/>
            <p:cNvSpPr txBox="1"/>
            <p:nvPr/>
          </p:nvSpPr>
          <p:spPr>
            <a:xfrm>
              <a:off x="9261903" y="2555910"/>
              <a:ext cx="3864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0707099" y="2941645"/>
              <a:ext cx="3864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0452370" y="4042175"/>
              <a:ext cx="3864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9640945" y="2237325"/>
              <a:ext cx="4713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zh-CN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0707099" y="2389487"/>
              <a:ext cx="11512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zh-CN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altLang="zh-CN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=50cm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0064222" y="3027658"/>
              <a:ext cx="6127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zh-CN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366120" y="3406134"/>
            <a:ext cx="1462854" cy="6463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到自由液面的垂直距离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536" y="6143536"/>
            <a:ext cx="714464" cy="714464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655481" y="5037527"/>
            <a:ext cx="7421278" cy="769441"/>
            <a:chOff x="3879889" y="5119377"/>
            <a:chExt cx="7421278" cy="769441"/>
          </a:xfrm>
        </p:grpSpPr>
        <p:sp>
          <p:nvSpPr>
            <p:cNvPr id="77" name="矩形 76"/>
            <p:cNvSpPr/>
            <p:nvPr/>
          </p:nvSpPr>
          <p:spPr>
            <a:xfrm>
              <a:off x="3879889" y="5119377"/>
              <a:ext cx="742127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例如：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图中</a:t>
              </a:r>
              <a:r>
                <a:rPr lang="en-US" altLang="zh-CN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点</a:t>
              </a:r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处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水的压强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ctr"/>
              <a:r>
                <a:rPr lang="en-US" altLang="zh-CN" sz="2400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p 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</a:t>
              </a:r>
              <a:r>
                <a:rPr lang="el-GR" altLang="zh-CN" sz="2400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en-US" altLang="zh-CN" sz="2400" i="1" dirty="0" err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gh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=1.0×10  kg/m  ×10N/kg×0.5m=5000Pa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318885" y="5342472"/>
              <a:ext cx="254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565602" y="5305669"/>
              <a:ext cx="254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7" name="圆角矩形 96"/>
          <p:cNvSpPr/>
          <p:nvPr/>
        </p:nvSpPr>
        <p:spPr>
          <a:xfrm>
            <a:off x="3669509" y="4876784"/>
            <a:ext cx="7148126" cy="1115457"/>
          </a:xfrm>
          <a:prstGeom prst="roundRect">
            <a:avLst/>
          </a:prstGeom>
          <a:noFill/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7190">
            <a:off x="6778912" y="3703512"/>
            <a:ext cx="421679" cy="179394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115" name="文本框 114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9" name="文本框 1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2" name="文本框 1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5" name="文本框 1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8" name="文本框 1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1" name="文本框 13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967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 animBg="1"/>
      <p:bldP spid="9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4486552" y="2269006"/>
            <a:ext cx="2030655" cy="1001136"/>
            <a:chOff x="5245895" y="5037627"/>
            <a:chExt cx="2030655" cy="1001136"/>
          </a:xfrm>
          <a:noFill/>
        </p:grpSpPr>
        <p:sp>
          <p:nvSpPr>
            <p:cNvPr id="82" name="圆角矩形 81"/>
            <p:cNvSpPr/>
            <p:nvPr/>
          </p:nvSpPr>
          <p:spPr>
            <a:xfrm>
              <a:off x="5245895" y="5037627"/>
              <a:ext cx="2030655" cy="100113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rgbClr val="026BA5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547159" y="5195379"/>
              <a:ext cx="359102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200489" y="5190903"/>
              <a:ext cx="881101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l-GR" altLang="zh-CN" sz="3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en-US" altLang="zh-CN" sz="3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gh</a:t>
              </a:r>
              <a:endParaRPr lang="zh-CN" alt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856598" y="5201663"/>
              <a:ext cx="320512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957061" y="259055"/>
            <a:ext cx="3348864" cy="735410"/>
            <a:chOff x="2816463" y="403136"/>
            <a:chExt cx="3955223" cy="899144"/>
          </a:xfrm>
        </p:grpSpPr>
        <p:grpSp>
          <p:nvGrpSpPr>
            <p:cNvPr id="84" name="组合 83"/>
            <p:cNvGrpSpPr/>
            <p:nvPr/>
          </p:nvGrpSpPr>
          <p:grpSpPr>
            <a:xfrm>
              <a:off x="2816463" y="403136"/>
              <a:ext cx="3955223" cy="899144"/>
              <a:chOff x="2758540" y="349904"/>
              <a:chExt cx="3955223" cy="899144"/>
            </a:xfrm>
          </p:grpSpPr>
          <p:cxnSp>
            <p:nvCxnSpPr>
              <p:cNvPr id="86" name="直接连接符 8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7" name="组合 86"/>
              <p:cNvGrpSpPr/>
              <p:nvPr/>
            </p:nvGrpSpPr>
            <p:grpSpPr>
              <a:xfrm>
                <a:off x="2758540" y="349904"/>
                <a:ext cx="3955223" cy="899144"/>
                <a:chOff x="3127094" y="518364"/>
                <a:chExt cx="3032567" cy="689395"/>
              </a:xfrm>
            </p:grpSpPr>
            <p:sp>
              <p:nvSpPr>
                <p:cNvPr id="89" name="圆角矩形 88"/>
                <p:cNvSpPr/>
                <p:nvPr/>
              </p:nvSpPr>
              <p:spPr>
                <a:xfrm>
                  <a:off x="3358903" y="667983"/>
                  <a:ext cx="280075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9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88" name="文本框 87"/>
              <p:cNvSpPr txBox="1"/>
              <p:nvPr/>
            </p:nvSpPr>
            <p:spPr>
              <a:xfrm>
                <a:off x="3591917" y="539466"/>
                <a:ext cx="294442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液体压强的大小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66917" y="3979185"/>
            <a:ext cx="1806882" cy="1034720"/>
            <a:chOff x="8541157" y="3466938"/>
            <a:chExt cx="1806882" cy="1034720"/>
          </a:xfrm>
        </p:grpSpPr>
        <p:sp>
          <p:nvSpPr>
            <p:cNvPr id="97" name="圆角矩形 96"/>
            <p:cNvSpPr/>
            <p:nvPr/>
          </p:nvSpPr>
          <p:spPr>
            <a:xfrm>
              <a:off x="8541157" y="3525357"/>
              <a:ext cx="1806882" cy="97630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8768814" y="3466938"/>
              <a:ext cx="1417544" cy="994474"/>
              <a:chOff x="8521318" y="2943329"/>
              <a:chExt cx="1417544" cy="994474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9215383" y="2968652"/>
                <a:ext cx="723479" cy="523220"/>
                <a:chOff x="6825548" y="4138939"/>
                <a:chExt cx="723479" cy="523220"/>
              </a:xfrm>
            </p:grpSpPr>
            <p:cxnSp>
              <p:nvCxnSpPr>
                <p:cNvPr id="64" name="直接连接符 63"/>
                <p:cNvCxnSpPr/>
                <p:nvPr/>
              </p:nvCxnSpPr>
              <p:spPr>
                <a:xfrm>
                  <a:off x="6870281" y="4644760"/>
                  <a:ext cx="46385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5" name="文本框 64"/>
                <p:cNvSpPr txBox="1"/>
                <p:nvPr/>
              </p:nvSpPr>
              <p:spPr>
                <a:xfrm>
                  <a:off x="6825548" y="4138939"/>
                  <a:ext cx="72347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6" name="文本框 75"/>
              <p:cNvSpPr txBox="1"/>
              <p:nvPr/>
            </p:nvSpPr>
            <p:spPr>
              <a:xfrm>
                <a:off x="8789480" y="3216185"/>
                <a:ext cx="32051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8521318" y="3147194"/>
                <a:ext cx="35779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altLang="zh-CN" sz="28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endParaRPr lang="zh-CN" altLang="en-US" dirty="0"/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9349103" y="2943329"/>
                <a:ext cx="35910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zh-CN" alt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9215383" y="3414583"/>
                <a:ext cx="5437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i="1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endParaRPr lang="zh-CN" altLang="en-US" sz="28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757490" y="2239914"/>
            <a:ext cx="1806882" cy="1026496"/>
            <a:chOff x="3799928" y="4199173"/>
            <a:chExt cx="1806882" cy="1026496"/>
          </a:xfrm>
        </p:grpSpPr>
        <p:sp>
          <p:nvSpPr>
            <p:cNvPr id="98" name="圆角矩形 97"/>
            <p:cNvSpPr/>
            <p:nvPr/>
          </p:nvSpPr>
          <p:spPr>
            <a:xfrm>
              <a:off x="3799928" y="4221183"/>
              <a:ext cx="1806882" cy="10044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045105" y="4199173"/>
              <a:ext cx="1397065" cy="977191"/>
              <a:chOff x="7998892" y="986602"/>
              <a:chExt cx="1397065" cy="97719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8295007" y="1277343"/>
                <a:ext cx="32051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>
                <a:off x="8760452" y="1036796"/>
                <a:ext cx="486365" cy="523220"/>
                <a:chOff x="5809707" y="4122489"/>
                <a:chExt cx="486365" cy="523220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>
                  <a:off x="5809707" y="4644760"/>
                  <a:ext cx="46385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1" name="文本框 60"/>
                <p:cNvSpPr txBox="1"/>
                <p:nvPr/>
              </p:nvSpPr>
              <p:spPr>
                <a:xfrm>
                  <a:off x="5815305" y="4122489"/>
                  <a:ext cx="48076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7" name="文本框 76"/>
              <p:cNvSpPr txBox="1"/>
              <p:nvPr/>
            </p:nvSpPr>
            <p:spPr>
              <a:xfrm>
                <a:off x="8684172" y="1440573"/>
                <a:ext cx="7117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endParaRPr lang="zh-CN" alt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998892" y="1257890"/>
                <a:ext cx="36420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800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endParaRPr lang="zh-CN" altLang="en-US" sz="2800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8826882" y="986602"/>
                <a:ext cx="35910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zh-CN" alt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4545">
            <a:off x="6956472" y="2668031"/>
            <a:ext cx="477372" cy="203087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4603946" y="3656647"/>
            <a:ext cx="1730259" cy="1527974"/>
            <a:chOff x="9742161" y="1463409"/>
            <a:chExt cx="1730259" cy="1527974"/>
          </a:xfrm>
        </p:grpSpPr>
        <p:sp>
          <p:nvSpPr>
            <p:cNvPr id="16" name="等腰三角形 15"/>
            <p:cNvSpPr/>
            <p:nvPr/>
          </p:nvSpPr>
          <p:spPr>
            <a:xfrm>
              <a:off x="9742161" y="1463409"/>
              <a:ext cx="1730259" cy="1475558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026BA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0429463" y="1667240"/>
              <a:ext cx="359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916152" y="2411601"/>
              <a:ext cx="3558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0426375" y="2387846"/>
              <a:ext cx="3138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0894550" y="2468163"/>
              <a:ext cx="3558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zh-CN" alt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10094099" y="2303307"/>
              <a:ext cx="1014562" cy="1455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10338368" y="2305793"/>
              <a:ext cx="1" cy="64052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10831208" y="2306612"/>
              <a:ext cx="1" cy="64052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" name="图片 1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0718" y="5989630"/>
            <a:ext cx="714464" cy="714464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7000">
            <a:off x="6822719" y="3601172"/>
            <a:ext cx="477372" cy="203087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4" name="文本框 73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4" name="文本框 11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54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957061" y="259055"/>
            <a:ext cx="3348864" cy="735410"/>
            <a:chOff x="2816463" y="403136"/>
            <a:chExt cx="3955223" cy="899144"/>
          </a:xfrm>
        </p:grpSpPr>
        <p:grpSp>
          <p:nvGrpSpPr>
            <p:cNvPr id="41" name="组合 40"/>
            <p:cNvGrpSpPr/>
            <p:nvPr/>
          </p:nvGrpSpPr>
          <p:grpSpPr>
            <a:xfrm>
              <a:off x="2816463" y="403136"/>
              <a:ext cx="3955223" cy="899144"/>
              <a:chOff x="2758540" y="349904"/>
              <a:chExt cx="3955223" cy="899144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>
                <a:off x="2758540" y="349904"/>
                <a:ext cx="3955223" cy="899144"/>
                <a:chOff x="3127094" y="518364"/>
                <a:chExt cx="3032567" cy="689395"/>
              </a:xfrm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3358903" y="667983"/>
                  <a:ext cx="280075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5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5" name="文本框 44"/>
              <p:cNvSpPr txBox="1"/>
              <p:nvPr/>
            </p:nvSpPr>
            <p:spPr>
              <a:xfrm>
                <a:off x="3591917" y="539466"/>
                <a:ext cx="294442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液体压强的大小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2" name="矩形 1"/>
          <p:cNvSpPr/>
          <p:nvPr/>
        </p:nvSpPr>
        <p:spPr>
          <a:xfrm>
            <a:off x="3696878" y="1665061"/>
            <a:ext cx="49176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法国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科学家帕斯卡在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1648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年做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了一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实验。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在一个封闭的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木桶内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装满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水，从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桶盖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上插进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一根细长的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管子，他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从楼房的阳台上向管中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灌水，只用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了几杯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水就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把桶撑裂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了。</a:t>
            </a:r>
            <a:endParaRPr lang="en-US" altLang="zh-CN" sz="2400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86048" y="4074726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你能解释这个现象吗？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807242" y="4799026"/>
            <a:ext cx="2030655" cy="980378"/>
            <a:chOff x="5212878" y="5011369"/>
            <a:chExt cx="2030655" cy="980378"/>
          </a:xfrm>
        </p:grpSpPr>
        <p:sp>
          <p:nvSpPr>
            <p:cNvPr id="51" name="文本框 50"/>
            <p:cNvSpPr txBox="1"/>
            <p:nvPr/>
          </p:nvSpPr>
          <p:spPr>
            <a:xfrm>
              <a:off x="5550334" y="5215285"/>
              <a:ext cx="359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endParaRPr lang="zh-CN" altLang="en-US" sz="28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200489" y="5190903"/>
              <a:ext cx="7117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2800" i="1" dirty="0" smtClean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en-US" altLang="zh-CN" sz="28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altLang="zh-CN" sz="2800" i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zh-CN" altLang="en-US" sz="28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911231" y="5200898"/>
              <a:ext cx="3205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5212878" y="5011369"/>
              <a:ext cx="2030655" cy="980378"/>
            </a:xfrm>
            <a:prstGeom prst="roundRect">
              <a:avLst/>
            </a:prstGeom>
            <a:noFill/>
            <a:ln w="19050">
              <a:solidFill>
                <a:schemeClr val="accent3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67702">
            <a:off x="5279666" y="5132009"/>
            <a:ext cx="477372" cy="20308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49480">
            <a:off x="6315130" y="5149963"/>
            <a:ext cx="477372" cy="203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6091" y="1466772"/>
            <a:ext cx="2587247" cy="435154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32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2957061" y="259055"/>
            <a:ext cx="3348864" cy="735410"/>
            <a:chOff x="2816463" y="403136"/>
            <a:chExt cx="3955223" cy="899144"/>
          </a:xfrm>
        </p:grpSpPr>
        <p:grpSp>
          <p:nvGrpSpPr>
            <p:cNvPr id="69" name="组合 68"/>
            <p:cNvGrpSpPr/>
            <p:nvPr/>
          </p:nvGrpSpPr>
          <p:grpSpPr>
            <a:xfrm>
              <a:off x="2816463" y="403136"/>
              <a:ext cx="3955223" cy="899144"/>
              <a:chOff x="2758540" y="349904"/>
              <a:chExt cx="3955223" cy="899144"/>
            </a:xfrm>
          </p:grpSpPr>
          <p:cxnSp>
            <p:nvCxnSpPr>
              <p:cNvPr id="75" name="直接连接符 74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6" name="组合 75"/>
              <p:cNvGrpSpPr/>
              <p:nvPr/>
            </p:nvGrpSpPr>
            <p:grpSpPr>
              <a:xfrm>
                <a:off x="2758540" y="349904"/>
                <a:ext cx="3955223" cy="899144"/>
                <a:chOff x="3127094" y="518364"/>
                <a:chExt cx="3032567" cy="689395"/>
              </a:xfrm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3358903" y="667983"/>
                  <a:ext cx="280075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8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77" name="文本框 76"/>
              <p:cNvSpPr txBox="1"/>
              <p:nvPr/>
            </p:nvSpPr>
            <p:spPr>
              <a:xfrm>
                <a:off x="3591917" y="539466"/>
                <a:ext cx="294442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液体压强的大小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4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24602" y="4298677"/>
            <a:ext cx="7421278" cy="830997"/>
            <a:chOff x="3176289" y="4462080"/>
            <a:chExt cx="7421278" cy="830997"/>
          </a:xfrm>
        </p:grpSpPr>
        <p:sp>
          <p:nvSpPr>
            <p:cNvPr id="17" name="矩形 16"/>
            <p:cNvSpPr/>
            <p:nvPr/>
          </p:nvSpPr>
          <p:spPr>
            <a:xfrm>
              <a:off x="3176289" y="4462080"/>
              <a:ext cx="74212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对桶底的压强</a:t>
              </a:r>
              <a:r>
                <a: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</a:p>
            <a:p>
              <a:r>
                <a:rPr lang="en-US" altLang="zh-CN" sz="2400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p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l-GR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en-US" altLang="zh-CN" sz="2400" i="1" dirty="0" err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gh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=1.0×10  kg/m  ×10N/kg×0.15m=1500Pa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；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01540" y="4746238"/>
              <a:ext cx="254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5341443" y="4727833"/>
              <a:ext cx="254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26845" y="5118631"/>
            <a:ext cx="6180971" cy="1041923"/>
            <a:chOff x="6220968" y="4091758"/>
            <a:chExt cx="6180971" cy="1041923"/>
          </a:xfrm>
        </p:grpSpPr>
        <p:sp>
          <p:nvSpPr>
            <p:cNvPr id="84" name="文本框 83"/>
            <p:cNvSpPr txBox="1"/>
            <p:nvPr/>
          </p:nvSpPr>
          <p:spPr>
            <a:xfrm>
              <a:off x="9575421" y="4091758"/>
              <a:ext cx="4659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-2 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220968" y="4144084"/>
              <a:ext cx="618097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r>
                <a:rPr lang="en-US" altLang="zh-CN" sz="2400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=100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2400" baseline="30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=1.0×10 </a:t>
              </a:r>
              <a:r>
                <a:rPr lang="en-US" altLang="zh-CN" sz="16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16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aseline="300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endPara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由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得</a:t>
              </a:r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桶底受到水的压力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770157" y="4456267"/>
              <a:ext cx="1012350" cy="677414"/>
              <a:chOff x="4970326" y="1719671"/>
              <a:chExt cx="1012350" cy="677414"/>
            </a:xfrm>
          </p:grpSpPr>
          <p:sp>
            <p:nvSpPr>
              <p:cNvPr id="88" name="文本框 87"/>
              <p:cNvSpPr txBox="1"/>
              <p:nvPr/>
            </p:nvSpPr>
            <p:spPr>
              <a:xfrm>
                <a:off x="5463319" y="1996975"/>
                <a:ext cx="3391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000" dirty="0"/>
                  <a:t>S</a:t>
                </a:r>
                <a:endParaRPr lang="zh-CN" altLang="en-US" sz="2000" dirty="0"/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5169172" y="1838375"/>
                <a:ext cx="3205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>
                <a:off x="5470454" y="2065129"/>
                <a:ext cx="380112" cy="3297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91" name="文本框 90"/>
              <p:cNvSpPr txBox="1"/>
              <p:nvPr/>
            </p:nvSpPr>
            <p:spPr>
              <a:xfrm>
                <a:off x="5501909" y="1719671"/>
                <a:ext cx="4807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4970326" y="1838375"/>
                <a:ext cx="3591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zh-CN" altLang="en-US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4091947" y="5882844"/>
            <a:ext cx="5226111" cy="646331"/>
            <a:chOff x="6163921" y="6125203"/>
            <a:chExt cx="5226111" cy="646331"/>
          </a:xfrm>
        </p:grpSpPr>
        <p:sp>
          <p:nvSpPr>
            <p:cNvPr id="47" name="矩形 46"/>
            <p:cNvSpPr/>
            <p:nvPr/>
          </p:nvSpPr>
          <p:spPr>
            <a:xfrm>
              <a:off x="6163921" y="6125203"/>
              <a:ext cx="522611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F 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</a:t>
              </a:r>
              <a:r>
                <a:rPr lang="en-US" altLang="zh-CN" sz="2400" i="1" dirty="0" err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pS</a:t>
              </a:r>
              <a:r>
                <a:rPr lang="en-US" altLang="zh-CN" sz="2400" i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1500Pa×1.0×10  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aseline="30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15N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；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9467579" y="6131115"/>
              <a:ext cx="465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altLang="zh-CN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4" name="圆角矩形 93"/>
          <p:cNvSpPr/>
          <p:nvPr/>
        </p:nvSpPr>
        <p:spPr>
          <a:xfrm>
            <a:off x="3315382" y="4277384"/>
            <a:ext cx="776565" cy="51302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解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466701" y="1878981"/>
            <a:ext cx="79931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图所示，铁桶重为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20N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，桶的底面积为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100cm</a:t>
            </a:r>
            <a:r>
              <a:rPr lang="en-US" altLang="zh-CN" sz="20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，往桶里倒入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8kg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的水，水的深度为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15cm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，平放在面积为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1m</a:t>
            </a:r>
            <a:r>
              <a:rPr lang="en-US" altLang="zh-CN" sz="20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的水平台面上（</a:t>
            </a:r>
            <a:r>
              <a:rPr lang="en-US" altLang="zh-CN" sz="20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10N/kg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）。求：</a:t>
            </a:r>
            <a:b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）水对桶底的压强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）桶底受到水的压力；</a:t>
            </a:r>
            <a:b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）台面受到桶的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压强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" name="Picture 2" descr="https://bj.download.cycore.cn/question/2019/8/24/16/8/e5d7a4b5-9f2b-443c-b8e1-69a22366d97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347" y="2617570"/>
            <a:ext cx="1881883" cy="128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241163" y="1146979"/>
            <a:ext cx="8561196" cy="2901143"/>
            <a:chOff x="3241163" y="1146979"/>
            <a:chExt cx="8561196" cy="2901143"/>
          </a:xfrm>
        </p:grpSpPr>
        <p:sp>
          <p:nvSpPr>
            <p:cNvPr id="53" name="圆角矩形 52"/>
            <p:cNvSpPr/>
            <p:nvPr/>
          </p:nvSpPr>
          <p:spPr>
            <a:xfrm>
              <a:off x="3241163" y="1468490"/>
              <a:ext cx="8561196" cy="2579632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3564967" y="1146979"/>
              <a:ext cx="1002432" cy="585402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例题</a:t>
              </a:r>
              <a:endParaRPr lang="zh-CN" altLang="en-US" sz="2400" b="1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2026" y="305123"/>
            <a:ext cx="360665" cy="36066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869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2957061" y="259055"/>
            <a:ext cx="3348864" cy="735410"/>
            <a:chOff x="2816463" y="403136"/>
            <a:chExt cx="3955223" cy="899144"/>
          </a:xfrm>
        </p:grpSpPr>
        <p:grpSp>
          <p:nvGrpSpPr>
            <p:cNvPr id="69" name="组合 68"/>
            <p:cNvGrpSpPr/>
            <p:nvPr/>
          </p:nvGrpSpPr>
          <p:grpSpPr>
            <a:xfrm>
              <a:off x="2816463" y="403136"/>
              <a:ext cx="3955223" cy="899144"/>
              <a:chOff x="2758540" y="349904"/>
              <a:chExt cx="3955223" cy="899144"/>
            </a:xfrm>
          </p:grpSpPr>
          <p:cxnSp>
            <p:nvCxnSpPr>
              <p:cNvPr id="75" name="直接连接符 74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6" name="组合 75"/>
              <p:cNvGrpSpPr/>
              <p:nvPr/>
            </p:nvGrpSpPr>
            <p:grpSpPr>
              <a:xfrm>
                <a:off x="2758540" y="349904"/>
                <a:ext cx="3955223" cy="899144"/>
                <a:chOff x="3127094" y="518364"/>
                <a:chExt cx="3032567" cy="689395"/>
              </a:xfrm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3358903" y="667983"/>
                  <a:ext cx="280075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8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77" name="文本框 76"/>
              <p:cNvSpPr txBox="1"/>
              <p:nvPr/>
            </p:nvSpPr>
            <p:spPr>
              <a:xfrm>
                <a:off x="3591917" y="539466"/>
                <a:ext cx="294442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液体压强的大小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4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17" name="矩形 16"/>
          <p:cNvSpPr/>
          <p:nvPr/>
        </p:nvSpPr>
        <p:spPr>
          <a:xfrm>
            <a:off x="3165787" y="4249079"/>
            <a:ext cx="86889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铁桶自由放置在水平台面上，台面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受到的压力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2400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F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en-US" altLang="zh-CN" sz="2400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2400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桶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2400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1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400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 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20N + 8kg×10N/kg = 100N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155703" y="5368982"/>
            <a:ext cx="6612886" cy="884816"/>
            <a:chOff x="3703459" y="5757785"/>
            <a:chExt cx="6612886" cy="884816"/>
          </a:xfrm>
        </p:grpSpPr>
        <p:sp>
          <p:nvSpPr>
            <p:cNvPr id="4" name="矩形 3"/>
            <p:cNvSpPr/>
            <p:nvPr/>
          </p:nvSpPr>
          <p:spPr>
            <a:xfrm>
              <a:off x="3703459" y="5821929"/>
              <a:ext cx="6612886" cy="579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i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′ =          =                       = 10000Pa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447851" y="5760445"/>
              <a:ext cx="546915" cy="822989"/>
              <a:chOff x="4917940" y="4436113"/>
              <a:chExt cx="546915" cy="82298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949600" y="4797437"/>
                <a:ext cx="3391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n-US" altLang="zh-CN" sz="2400" dirty="0"/>
                  <a:t>S</a:t>
                </a:r>
                <a:endParaRPr lang="zh-CN" altLang="en-US" sz="2400" dirty="0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4917940" y="4862865"/>
                <a:ext cx="46385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3" name="文本框 42"/>
              <p:cNvSpPr txBox="1"/>
              <p:nvPr/>
            </p:nvSpPr>
            <p:spPr>
              <a:xfrm>
                <a:off x="4984088" y="4436113"/>
                <a:ext cx="480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F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′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238625" y="5757785"/>
              <a:ext cx="1834156" cy="884816"/>
              <a:chOff x="9144165" y="5596284"/>
              <a:chExt cx="1834156" cy="884816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9259170" y="5596284"/>
                <a:ext cx="1511167" cy="461665"/>
                <a:chOff x="4766954" y="4452615"/>
                <a:chExt cx="778101" cy="461665"/>
              </a:xfrm>
            </p:grpSpPr>
            <p:cxnSp>
              <p:nvCxnSpPr>
                <p:cNvPr id="46" name="直接连接符 45"/>
                <p:cNvCxnSpPr/>
                <p:nvPr/>
              </p:nvCxnSpPr>
              <p:spPr>
                <a:xfrm>
                  <a:off x="4766954" y="4872499"/>
                  <a:ext cx="724446" cy="3348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7" name="文本框 46"/>
                <p:cNvSpPr txBox="1"/>
                <p:nvPr/>
              </p:nvSpPr>
              <p:spPr>
                <a:xfrm>
                  <a:off x="4908961" y="4452615"/>
                  <a:ext cx="63609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100N</a:t>
                  </a:r>
                  <a:endParaRPr lang="zh-CN" alt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" name="矩形 4"/>
              <p:cNvSpPr/>
              <p:nvPr/>
            </p:nvSpPr>
            <p:spPr>
              <a:xfrm>
                <a:off x="9144165" y="6019435"/>
                <a:ext cx="183415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1.0×10   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400" baseline="300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dirty="0"/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0164646" y="5972245"/>
                <a:ext cx="465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 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3769379" y="5569615"/>
            <a:ext cx="2621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台面受到桶的压强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241163" y="1146979"/>
            <a:ext cx="8561196" cy="2901143"/>
            <a:chOff x="3241163" y="1146979"/>
            <a:chExt cx="8561196" cy="2901143"/>
          </a:xfrm>
        </p:grpSpPr>
        <p:sp>
          <p:nvSpPr>
            <p:cNvPr id="2" name="文本框 1"/>
            <p:cNvSpPr txBox="1"/>
            <p:nvPr/>
          </p:nvSpPr>
          <p:spPr>
            <a:xfrm>
              <a:off x="3466701" y="1878981"/>
              <a:ext cx="7993122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如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图所示，铁桶重为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20N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，桶的底面积为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100cm</a:t>
              </a:r>
              <a:r>
                <a:rPr lang="en-US" altLang="zh-CN" sz="2000" baseline="30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，往桶里倒入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8kg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的水，水的深度为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15cm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，平放在面积为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1m</a:t>
              </a:r>
              <a:r>
                <a:rPr lang="en-US" altLang="zh-CN" sz="2000" baseline="30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的水平台面上（</a:t>
              </a:r>
              <a:r>
                <a:rPr lang="en-US" altLang="zh-CN" sz="2000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取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10N/kg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）。求：</a:t>
              </a:r>
              <a:b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</a:b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）水对桶底的压强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；</a:t>
              </a:r>
              <a:endPara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0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）桶底受到水的压力；</a:t>
              </a:r>
              <a:b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</a:b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）台面受到桶的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压强</a:t>
              </a:r>
              <a:endPara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 descr="https://bj.download.cycore.cn/question/2019/8/24/16/8/e5d7a4b5-9f2b-443c-b8e1-69a22366d977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7347" y="2617570"/>
              <a:ext cx="1881883" cy="1284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圆角矩形 48"/>
            <p:cNvSpPr/>
            <p:nvPr/>
          </p:nvSpPr>
          <p:spPr>
            <a:xfrm>
              <a:off x="3241163" y="1468490"/>
              <a:ext cx="8561196" cy="2579632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3564967" y="1146979"/>
              <a:ext cx="1002432" cy="585402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chemeClr val="tx2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例题</a:t>
              </a:r>
              <a:endParaRPr lang="zh-CN" altLang="en-US" sz="2400" b="1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2026" y="305123"/>
            <a:ext cx="360665" cy="36066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639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048604" y="3430152"/>
            <a:ext cx="1913189" cy="1487273"/>
            <a:chOff x="4064133" y="3432880"/>
            <a:chExt cx="1913189" cy="1487273"/>
          </a:xfrm>
        </p:grpSpPr>
        <p:grpSp>
          <p:nvGrpSpPr>
            <p:cNvPr id="66" name="组合 65"/>
            <p:cNvGrpSpPr/>
            <p:nvPr/>
          </p:nvGrpSpPr>
          <p:grpSpPr>
            <a:xfrm>
              <a:off x="4064133" y="3432880"/>
              <a:ext cx="1470581" cy="1444215"/>
              <a:chOff x="4359898" y="2264822"/>
              <a:chExt cx="1470581" cy="1444215"/>
            </a:xfrm>
          </p:grpSpPr>
          <p:sp>
            <p:nvSpPr>
              <p:cNvPr id="2" name="梯形 1"/>
              <p:cNvSpPr/>
              <p:nvPr/>
            </p:nvSpPr>
            <p:spPr>
              <a:xfrm>
                <a:off x="4359898" y="2507530"/>
                <a:ext cx="1470581" cy="1199441"/>
              </a:xfrm>
              <a:prstGeom prst="trapezoi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4369818" y="3702196"/>
                <a:ext cx="1460661" cy="4775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5470980" y="2264822"/>
                <a:ext cx="359499" cy="1442149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4369818" y="2264822"/>
                <a:ext cx="333770" cy="1444215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文本框 69"/>
            <p:cNvSpPr txBox="1"/>
            <p:nvPr/>
          </p:nvSpPr>
          <p:spPr>
            <a:xfrm>
              <a:off x="4476199" y="4455789"/>
              <a:ext cx="4745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4928639" y="4086725"/>
              <a:ext cx="5691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400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14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548701" y="4052815"/>
              <a:ext cx="428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zh-CN" altLang="en-US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012684" y="4520043"/>
              <a:ext cx="428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CN" altLang="en-US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3" name="图片 12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889312" y="2495810"/>
            <a:ext cx="528055" cy="415256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773432" y="1922612"/>
            <a:ext cx="528055" cy="4152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205" y="5985952"/>
            <a:ext cx="721819" cy="72181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2957061" y="259055"/>
            <a:ext cx="3348864" cy="735410"/>
            <a:chOff x="2816463" y="403136"/>
            <a:chExt cx="3955223" cy="899144"/>
          </a:xfrm>
        </p:grpSpPr>
        <p:grpSp>
          <p:nvGrpSpPr>
            <p:cNvPr id="38" name="组合 37"/>
            <p:cNvGrpSpPr/>
            <p:nvPr/>
          </p:nvGrpSpPr>
          <p:grpSpPr>
            <a:xfrm>
              <a:off x="2816463" y="403136"/>
              <a:ext cx="3955223" cy="899144"/>
              <a:chOff x="2758540" y="349904"/>
              <a:chExt cx="3955223" cy="899144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" name="组合 40"/>
              <p:cNvGrpSpPr/>
              <p:nvPr/>
            </p:nvGrpSpPr>
            <p:grpSpPr>
              <a:xfrm>
                <a:off x="2758540" y="349904"/>
                <a:ext cx="3955223" cy="899144"/>
                <a:chOff x="3127094" y="518364"/>
                <a:chExt cx="3032567" cy="689395"/>
              </a:xfrm>
            </p:grpSpPr>
            <p:sp>
              <p:nvSpPr>
                <p:cNvPr id="43" name="圆角矩形 42"/>
                <p:cNvSpPr/>
                <p:nvPr/>
              </p:nvSpPr>
              <p:spPr>
                <a:xfrm>
                  <a:off x="3358903" y="667983"/>
                  <a:ext cx="280075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4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5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46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42" name="文本框 41"/>
              <p:cNvSpPr txBox="1"/>
              <p:nvPr/>
            </p:nvSpPr>
            <p:spPr>
              <a:xfrm>
                <a:off x="3591917" y="539466"/>
                <a:ext cx="2944425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液体压强的大小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37436" y="1340527"/>
            <a:ext cx="7069755" cy="476529"/>
            <a:chOff x="3337436" y="1340527"/>
            <a:chExt cx="7069755" cy="476529"/>
          </a:xfrm>
        </p:grpSpPr>
        <p:sp>
          <p:nvSpPr>
            <p:cNvPr id="4" name="文本框 3"/>
            <p:cNvSpPr txBox="1"/>
            <p:nvPr/>
          </p:nvSpPr>
          <p:spPr>
            <a:xfrm>
              <a:off x="3337436" y="1340527"/>
              <a:ext cx="70697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液体对容器底部的压力</a:t>
              </a:r>
              <a:r>
                <a:rPr lang="en-US" altLang="zh-CN" sz="24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和液体自身重力   的关系：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718125" y="1355391"/>
              <a:ext cx="6638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600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16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064133" y="3673523"/>
            <a:ext cx="1480501" cy="1211990"/>
          </a:xfrm>
          <a:prstGeom prst="rect">
            <a:avLst/>
          </a:prstGeom>
          <a:noFill/>
          <a:ln w="19050">
            <a:solidFill>
              <a:srgbClr val="FF0000">
                <a:alpha val="96000"/>
              </a:srgb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363471" y="1781387"/>
            <a:ext cx="19431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pS</a:t>
            </a:r>
            <a:r>
              <a:rPr lang="en-US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l-GR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en-US" altLang="zh-CN" sz="2400" i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en-US" altLang="zh-CN" sz="2400" i="1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hS</a:t>
            </a:r>
            <a:endParaRPr lang="zh-CN" altLang="en-US" sz="2400" i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318371" y="2358461"/>
            <a:ext cx="22605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mg </a:t>
            </a: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l-GR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en-US" altLang="zh-CN" sz="24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endParaRPr lang="zh-CN" altLang="en-US" sz="2400" i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98763" y="3432880"/>
            <a:ext cx="1644573" cy="1508469"/>
            <a:chOff x="6598763" y="3432880"/>
            <a:chExt cx="1644573" cy="1508469"/>
          </a:xfrm>
        </p:grpSpPr>
        <p:grpSp>
          <p:nvGrpSpPr>
            <p:cNvPr id="65" name="组合 64"/>
            <p:cNvGrpSpPr/>
            <p:nvPr/>
          </p:nvGrpSpPr>
          <p:grpSpPr>
            <a:xfrm>
              <a:off x="6598763" y="3432880"/>
              <a:ext cx="1247342" cy="1471511"/>
              <a:chOff x="6636471" y="2239914"/>
              <a:chExt cx="1247342" cy="147151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58329" y="2503575"/>
                <a:ext cx="1225484" cy="119944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6636471" y="3702196"/>
                <a:ext cx="1225484" cy="4775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6636471" y="2264822"/>
                <a:ext cx="0" cy="1444215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V="1">
                <a:off x="7848387" y="2239914"/>
                <a:ext cx="9141" cy="1471511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文本框 95"/>
            <p:cNvSpPr txBox="1"/>
            <p:nvPr/>
          </p:nvSpPr>
          <p:spPr>
            <a:xfrm>
              <a:off x="7179567" y="3961014"/>
              <a:ext cx="5691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400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14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814715" y="4052815"/>
              <a:ext cx="428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zh-CN" altLang="en-US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7351076" y="4541239"/>
              <a:ext cx="428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CN" altLang="en-US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831700" y="4501893"/>
              <a:ext cx="4745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110126" y="3457788"/>
            <a:ext cx="1598804" cy="1550921"/>
            <a:chOff x="8792622" y="3414002"/>
            <a:chExt cx="1598804" cy="1550921"/>
          </a:xfrm>
        </p:grpSpPr>
        <p:grpSp>
          <p:nvGrpSpPr>
            <p:cNvPr id="64" name="组合 63"/>
            <p:cNvGrpSpPr/>
            <p:nvPr/>
          </p:nvGrpSpPr>
          <p:grpSpPr>
            <a:xfrm>
              <a:off x="8792622" y="3414002"/>
              <a:ext cx="1598804" cy="1471511"/>
              <a:chOff x="8497303" y="2239914"/>
              <a:chExt cx="1598804" cy="1471511"/>
            </a:xfrm>
          </p:grpSpPr>
          <p:sp>
            <p:nvSpPr>
              <p:cNvPr id="33" name="梯形 32"/>
              <p:cNvSpPr/>
              <p:nvPr/>
            </p:nvSpPr>
            <p:spPr>
              <a:xfrm rot="10800000">
                <a:off x="8537184" y="2499415"/>
                <a:ext cx="1470581" cy="1199440"/>
              </a:xfrm>
              <a:prstGeom prst="trapezoi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8826670" y="3709037"/>
                <a:ext cx="872756" cy="2387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V="1">
                <a:off x="9692048" y="2239914"/>
                <a:ext cx="404059" cy="1471511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497303" y="2239914"/>
                <a:ext cx="329367" cy="147151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文本框 91"/>
            <p:cNvSpPr txBox="1"/>
            <p:nvPr/>
          </p:nvSpPr>
          <p:spPr>
            <a:xfrm>
              <a:off x="9216137" y="4543432"/>
              <a:ext cx="4745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9608281" y="3980922"/>
              <a:ext cx="5691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400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14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9126056" y="3936448"/>
              <a:ext cx="428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zh-CN" altLang="en-US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9642361" y="4564813"/>
              <a:ext cx="4286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CN" altLang="en-US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21017" y="5056133"/>
            <a:ext cx="1224536" cy="600905"/>
            <a:chOff x="4221017" y="5056133"/>
            <a:chExt cx="1224536" cy="600905"/>
          </a:xfrm>
        </p:grpSpPr>
        <p:sp>
          <p:nvSpPr>
            <p:cNvPr id="9" name="矩形 8"/>
            <p:cNvSpPr/>
            <p:nvPr/>
          </p:nvSpPr>
          <p:spPr>
            <a:xfrm>
              <a:off x="4221017" y="5056133"/>
              <a:ext cx="492443" cy="5799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i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400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68151" y="5195373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sz="16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2400" dirty="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4594715" y="5224963"/>
              <a:ext cx="546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</a:t>
              </a:r>
              <a:endParaRPr lang="zh-CN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43091" y="5030058"/>
            <a:ext cx="1224536" cy="600905"/>
            <a:chOff x="6643091" y="5030058"/>
            <a:chExt cx="1224536" cy="600905"/>
          </a:xfrm>
        </p:grpSpPr>
        <p:sp>
          <p:nvSpPr>
            <p:cNvPr id="83" name="矩形 82"/>
            <p:cNvSpPr/>
            <p:nvPr/>
          </p:nvSpPr>
          <p:spPr>
            <a:xfrm>
              <a:off x="6643091" y="5030058"/>
              <a:ext cx="492443" cy="5799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i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400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290225" y="5169298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sz="16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2400" dirty="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016789" y="5198888"/>
              <a:ext cx="546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75324" y="5026899"/>
            <a:ext cx="1262244" cy="600905"/>
            <a:chOff x="8975324" y="5026899"/>
            <a:chExt cx="1262244" cy="600905"/>
          </a:xfrm>
        </p:grpSpPr>
        <p:sp>
          <p:nvSpPr>
            <p:cNvPr id="91" name="矩形 90"/>
            <p:cNvSpPr/>
            <p:nvPr/>
          </p:nvSpPr>
          <p:spPr>
            <a:xfrm>
              <a:off x="8975324" y="5026899"/>
              <a:ext cx="492443" cy="5799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i="1" dirty="0" err="1" smtClean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400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9660166" y="5166139"/>
              <a:ext cx="5774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en-US" sz="1600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2400" dirty="0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9349022" y="5214583"/>
              <a:ext cx="546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98606" y="5726201"/>
            <a:ext cx="1484045" cy="540573"/>
            <a:chOff x="3998606" y="5726201"/>
            <a:chExt cx="1484045" cy="540573"/>
          </a:xfrm>
        </p:grpSpPr>
        <p:sp>
          <p:nvSpPr>
            <p:cNvPr id="95" name="文本框 94"/>
            <p:cNvSpPr txBox="1"/>
            <p:nvPr/>
          </p:nvSpPr>
          <p:spPr>
            <a:xfrm>
              <a:off x="4753153" y="5755119"/>
              <a:ext cx="6638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600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16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4139954" y="5755187"/>
              <a:ext cx="4745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456735" y="5785896"/>
              <a:ext cx="546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</a:t>
              </a:r>
              <a:endParaRPr lang="zh-CN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3998606" y="5726201"/>
              <a:ext cx="1484045" cy="540573"/>
            </a:xfrm>
            <a:prstGeom prst="roundRect">
              <a:avLst/>
            </a:prstGeom>
            <a:noFill/>
            <a:ln w="19050">
              <a:solidFill>
                <a:schemeClr val="accent3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59166" y="5716331"/>
            <a:ext cx="1484045" cy="540573"/>
            <a:chOff x="6459166" y="5716331"/>
            <a:chExt cx="1484045" cy="540573"/>
          </a:xfrm>
        </p:grpSpPr>
        <p:sp>
          <p:nvSpPr>
            <p:cNvPr id="113" name="文本框 112"/>
            <p:cNvSpPr txBox="1"/>
            <p:nvPr/>
          </p:nvSpPr>
          <p:spPr>
            <a:xfrm>
              <a:off x="7201189" y="5755119"/>
              <a:ext cx="6638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600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16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6587990" y="5755187"/>
              <a:ext cx="4745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6904771" y="5785896"/>
              <a:ext cx="546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zh-CN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圆角矩形 120"/>
            <p:cNvSpPr/>
            <p:nvPr/>
          </p:nvSpPr>
          <p:spPr>
            <a:xfrm>
              <a:off x="6459166" y="5716331"/>
              <a:ext cx="1484045" cy="540573"/>
            </a:xfrm>
            <a:prstGeom prst="roundRect">
              <a:avLst/>
            </a:prstGeom>
            <a:noFill/>
            <a:ln w="19050">
              <a:solidFill>
                <a:schemeClr val="accent3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40104" y="5719082"/>
            <a:ext cx="1484045" cy="540573"/>
            <a:chOff x="8840104" y="5719082"/>
            <a:chExt cx="1484045" cy="540573"/>
          </a:xfrm>
        </p:grpSpPr>
        <p:sp>
          <p:nvSpPr>
            <p:cNvPr id="116" name="文本框 115"/>
            <p:cNvSpPr txBox="1"/>
            <p:nvPr/>
          </p:nvSpPr>
          <p:spPr>
            <a:xfrm>
              <a:off x="9567426" y="5755119"/>
              <a:ext cx="6638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1600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液</a:t>
              </a:r>
              <a:endParaRPr lang="zh-CN" altLang="en-US" sz="16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8954227" y="5755187"/>
              <a:ext cx="4745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9271008" y="5785896"/>
              <a:ext cx="546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</a:t>
              </a:r>
              <a:endParaRPr lang="zh-CN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圆角矩形 121"/>
            <p:cNvSpPr/>
            <p:nvPr/>
          </p:nvSpPr>
          <p:spPr>
            <a:xfrm>
              <a:off x="8840104" y="5719082"/>
              <a:ext cx="1484045" cy="540573"/>
            </a:xfrm>
            <a:prstGeom prst="roundRect">
              <a:avLst/>
            </a:prstGeom>
            <a:noFill/>
            <a:ln w="19050">
              <a:solidFill>
                <a:schemeClr val="accent3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24" name="图片 1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6493" y="1431872"/>
            <a:ext cx="249094" cy="316159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127" name="文本框 126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1" name="文本框 1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139" name="图片 13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0" name="文本框 1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3" name="文本框 1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45" name="图片 1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6" name="文本框 1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9" name="文本框 1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9443932" y="3708505"/>
            <a:ext cx="862261" cy="1206479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600437" y="3694222"/>
            <a:ext cx="1219384" cy="1211990"/>
          </a:xfrm>
          <a:prstGeom prst="rect">
            <a:avLst/>
          </a:prstGeom>
          <a:noFill/>
          <a:ln w="19050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89" name="直接箭头连接符 88"/>
          <p:cNvCxnSpPr/>
          <p:nvPr/>
        </p:nvCxnSpPr>
        <p:spPr>
          <a:xfrm>
            <a:off x="9872181" y="4628084"/>
            <a:ext cx="1" cy="298827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>
            <a:off x="7201189" y="4591881"/>
            <a:ext cx="1" cy="298827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箭头连接符 67"/>
          <p:cNvCxnSpPr>
            <a:endCxn id="2" idx="2"/>
          </p:cNvCxnSpPr>
          <p:nvPr/>
        </p:nvCxnSpPr>
        <p:spPr>
          <a:xfrm>
            <a:off x="4783894" y="4573474"/>
            <a:ext cx="1" cy="298827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7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3" grpId="0"/>
      <p:bldP spid="74" grpId="0"/>
      <p:bldP spid="69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801772" y="165528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内容占位符 1"/>
          <p:cNvSpPr txBox="1">
            <a:spLocks/>
          </p:cNvSpPr>
          <p:nvPr/>
        </p:nvSpPr>
        <p:spPr>
          <a:xfrm>
            <a:off x="2914279" y="2293372"/>
            <a:ext cx="8892220" cy="1351797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经历探究液体压强的特点的实验过程，认识液体压强与液体深度和密度的关系，能准确陈述液体压强的特点。会利用液体压强的特点解释有关现象。</a:t>
            </a:r>
            <a:endParaRPr lang="zh-CN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内容占位符 1"/>
          <p:cNvSpPr txBox="1">
            <a:spLocks/>
          </p:cNvSpPr>
          <p:nvPr/>
        </p:nvSpPr>
        <p:spPr>
          <a:xfrm>
            <a:off x="2872940" y="4267674"/>
            <a:ext cx="9062759" cy="784292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能熟练写出液体压强公式，并能进行简单计算。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 rot="20913814">
            <a:off x="6303928" y="320029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 rot="20913814">
            <a:off x="6820322" y="4915340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 rot="21106913">
            <a:off x="8364800" y="485937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098918" y="4718421"/>
            <a:ext cx="6148778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969342" y="3190943"/>
            <a:ext cx="2719364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6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0" name="组合 59"/>
          <p:cNvGrpSpPr/>
          <p:nvPr/>
        </p:nvGrpSpPr>
        <p:grpSpPr>
          <a:xfrm flipV="1">
            <a:off x="3178514" y="2764651"/>
            <a:ext cx="8318233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8" name="文本框 10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1" name="文本框 1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4" name="文本框 11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7" name="文本框 11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34359" y="868992"/>
            <a:ext cx="7532709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图所示，两容器中分别装有相同高度的水和盐水，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盐水，液体中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三点的压强分别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 </a:t>
            </a:r>
            <a:r>
              <a:rPr lang="en-US" altLang="zh-CN" sz="2400" i="1" kern="1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kern="1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 </a:t>
            </a:r>
            <a:r>
              <a:rPr lang="en-US" altLang="zh-CN" sz="2400" i="1" kern="1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，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它们的大小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关系（     ）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 </a:t>
            </a:r>
            <a:r>
              <a:rPr lang="en-US" altLang="zh-CN" sz="2400" i="1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 </a:t>
            </a:r>
            <a:r>
              <a:rPr lang="en-US" altLang="zh-CN" sz="2400" i="1" kern="100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kern="100" baseline="-25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 </a:t>
            </a:r>
            <a:r>
              <a:rPr lang="en-US" altLang="zh-CN" sz="2400" i="1" kern="100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</a:p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 </a:t>
            </a:r>
            <a:r>
              <a:rPr lang="en-US" altLang="zh-CN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zh-CN" altLang="en-US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kern="1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kern="1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 </a:t>
            </a:r>
            <a:r>
              <a:rPr lang="en-US" altLang="zh-CN" sz="2400" i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kern="1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</a:p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 </a:t>
            </a:r>
            <a:r>
              <a:rPr lang="en-US" altLang="zh-CN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 </a:t>
            </a:r>
            <a:r>
              <a:rPr lang="en-US" altLang="zh-CN" sz="2400" i="1" kern="1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kern="1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400" i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kern="100" baseline="-25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</a:p>
          <a:p>
            <a:pPr algn="just">
              <a:lnSpc>
                <a:spcPct val="12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 </a:t>
            </a:r>
            <a:r>
              <a:rPr lang="en-US" altLang="zh-CN" sz="2400" i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400" i="1" kern="1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kern="100" baseline="-25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400" i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kern="100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9139" y="1745013"/>
            <a:ext cx="444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107808" y="4312862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3652584" y="4440591"/>
            <a:ext cx="7800983" cy="2043352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92034" y="4828945"/>
            <a:ext cx="65068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两点，液体的密度相同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，由于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所处的深度小于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所处的深度，所以</a:t>
            </a:r>
            <a:r>
              <a:rPr lang="en-US" altLang="zh-CN" sz="20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两点所处的深度相同，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1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1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盐水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点的压强大于</a:t>
            </a:r>
            <a:r>
              <a:rPr lang="en-US" altLang="zh-CN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点的压强，即</a:t>
            </a:r>
            <a:r>
              <a:rPr lang="en-US" altLang="zh-CN" sz="20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所以三点的压强关系为：</a:t>
            </a:r>
            <a:r>
              <a:rPr lang="en-US" altLang="zh-CN" sz="20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baseline="-25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bj.download.cycore.cn/question/2020/7/22/14/54/7d2b2de2-1492-4ea5-ba3c-dfae207b2ae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490" y="2253773"/>
            <a:ext cx="2911235" cy="169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563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0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15127" y="824725"/>
            <a:ext cx="85099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未装满水且密闭的矿泉水瓶，先正立放置在水平桌面上，再倒立放置，如图所示．两次放置时，水对瓶底和瓶盖的压强分别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水对瓶底和瓶盖的压力分别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，则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)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en-US" altLang="zh-CN" sz="2400" i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B.  </a:t>
            </a:r>
            <a:r>
              <a:rPr lang="en-US" altLang="zh-CN" sz="2400" i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F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en-US" altLang="zh-CN" sz="2400" i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F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D. </a:t>
            </a:r>
            <a:r>
              <a:rPr lang="en-US" altLang="zh-CN" sz="2400" i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i="1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err="1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F</a:t>
            </a:r>
            <a:r>
              <a:rPr lang="en-US" altLang="zh-CN" sz="24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11841" y="1753698"/>
            <a:ext cx="40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588576" y="3718822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3597645" y="4010883"/>
            <a:ext cx="8419638" cy="233065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2069" y="4449171"/>
            <a:ext cx="80507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）由图可知，倒放时瓶中水的深度较大，根据</a:t>
            </a:r>
            <a:r>
              <a:rPr lang="en-US" altLang="zh-CN" sz="20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i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ρgh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可知，倒放时水对瓶盖的压强较大，即</a:t>
            </a:r>
            <a:r>
              <a:rPr lang="en-US" altLang="zh-CN" sz="2000" i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baseline="-25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i="1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000" baseline="-25000" dirty="0" err="1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；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）正放时，瓶子中的水柱是粗细相同的，瓶子底部受到的压力等于瓶中水的重力；倒放时，瓶子中的水柱上面粗，下面细，一部分水压的是瓶子的侧壁，瓶盖受到的压力小于瓶中水的重力，因此</a:t>
            </a:r>
            <a:r>
              <a:rPr lang="en-US" altLang="zh-CN" sz="20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0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000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en-US" altLang="zh-CN" sz="2000" baseline="-25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bj.download.cycore.cn/question/2020/4/10/0/3/ae57196c-d10d-4613-b77d-29725250015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419" y="2465300"/>
            <a:ext cx="1250776" cy="117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41" y="5967835"/>
            <a:ext cx="832821" cy="83472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53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0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>
            <a:off x="3422916" y="3936398"/>
            <a:ext cx="8558551" cy="2598801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394706" y="4675495"/>
            <a:ext cx="1451627" cy="1800828"/>
            <a:chOff x="2758732" y="3925086"/>
            <a:chExt cx="1543461" cy="204605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8732" y="3925086"/>
              <a:ext cx="1543461" cy="204605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81699"/>
              </p:ext>
            </p:extLst>
          </p:nvPr>
        </p:nvGraphicFramePr>
        <p:xfrm>
          <a:off x="2969443" y="734715"/>
          <a:ext cx="8974317" cy="2286000"/>
        </p:xfrm>
        <a:graphic>
          <a:graphicData uri="http://schemas.openxmlformats.org/drawingml/2006/table">
            <a:tbl>
              <a:tblPr/>
              <a:tblGrid>
                <a:gridCol w="8974317"/>
              </a:tblGrid>
              <a:tr h="2139884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altLang="zh-CN" sz="2400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图所示，质量为</a:t>
                      </a:r>
                      <a:r>
                        <a:rPr lang="en-US" altLang="zh-CN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500 g</a:t>
                      </a: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的薄壁容器放在水平地面上，容器底面积为</a:t>
                      </a:r>
                      <a:r>
                        <a:rPr lang="en-US" altLang="zh-CN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80 cm</a:t>
                      </a:r>
                      <a:r>
                        <a:rPr lang="en-US" altLang="zh-CN" sz="2400" u="none" strike="noStrike" baseline="30000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，内装</a:t>
                      </a:r>
                      <a:r>
                        <a:rPr lang="en-US" altLang="zh-CN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1.5 L</a:t>
                      </a: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的水，已知</a:t>
                      </a:r>
                      <a:r>
                        <a:rPr lang="en-US" altLang="zh-CN" sz="2400" i="1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altLang="zh-CN" sz="2400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=10 </a:t>
                      </a:r>
                      <a:r>
                        <a:rPr lang="en-US" altLang="zh-CN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N/kg</a:t>
                      </a: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400" i="1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zh-CN" altLang="en-US" sz="2400" u="none" strike="noStrike" baseline="-25000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水</a:t>
                      </a:r>
                      <a:r>
                        <a:rPr lang="en-US" altLang="zh-CN" sz="2400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=1.0×10</a:t>
                      </a:r>
                      <a:r>
                        <a:rPr lang="en-US" altLang="zh-CN" sz="2400" u="none" strike="noStrike" baseline="30000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zh-CN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kg/m</a:t>
                      </a:r>
                      <a:r>
                        <a:rPr lang="en-US" altLang="zh-CN" sz="2400" u="none" strike="noStrike" baseline="30000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，求</a:t>
                      </a: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）容器对水平桌面的</a:t>
                      </a:r>
                      <a:r>
                        <a:rPr lang="zh-CN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压强；</a:t>
                      </a:r>
                      <a:endParaRPr lang="en-US" altLang="zh-CN" sz="2400" u="none" strike="noStrike" dirty="0" smtClean="0"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u="none" strike="noStrike" dirty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）水对容器底部的</a:t>
                      </a:r>
                      <a:r>
                        <a:rPr lang="zh-CN" altLang="en-US" sz="2400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压力</a:t>
                      </a:r>
                      <a:r>
                        <a:rPr lang="en-US" altLang="zh-CN" sz="2400" u="none" strike="noStrike" dirty="0" smtClean="0"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altLang="en-US" sz="2400" u="none" strike="noStrike" dirty="0"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 descr="https://bj.download.cycore.cn/question/2021/3/24/14/41/b8e3cc9a-f0c1-4036-8185-9959dcd5bdb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518" y="1717729"/>
            <a:ext cx="3174333" cy="171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554524" y="3284020"/>
            <a:ext cx="8492933" cy="3170099"/>
            <a:chOff x="3699067" y="3151229"/>
            <a:chExt cx="8492933" cy="3170099"/>
          </a:xfrm>
        </p:grpSpPr>
        <p:sp>
          <p:nvSpPr>
            <p:cNvPr id="9" name="矩形 8"/>
            <p:cNvSpPr/>
            <p:nvPr/>
          </p:nvSpPr>
          <p:spPr>
            <a:xfrm>
              <a:off x="3699067" y="3151229"/>
              <a:ext cx="8492933" cy="3170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/>
              </a:r>
              <a:br>
                <a:rPr lang="zh-CN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</a:br>
              <a:r>
                <a:rPr lang="en-US" altLang="zh-CN" sz="20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(1)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容器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受到的重力：G</a:t>
              </a:r>
              <a:r>
                <a:rPr lang="zh-CN" altLang="zh-CN" sz="2000" baseline="-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容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=m</a:t>
              </a:r>
              <a:r>
                <a:rPr lang="zh-CN" altLang="zh-CN" sz="2000" baseline="-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容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g=0.5kg×10N/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kg</a:t>
              </a:r>
              <a:r>
                <a:rPr lang="en-US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N</a:t>
              </a:r>
              <a:endPara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zh-CN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受到的重力：</a:t>
              </a:r>
              <a:r>
                <a:rPr lang="zh-CN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zh-CN" sz="2000" baseline="-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zh-CN" sz="2000" baseline="-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zh-CN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</a:t>
              </a:r>
              <a:r>
                <a:rPr lang="zh-CN" altLang="zh-CN" sz="2000" baseline="-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zh-CN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zh-CN" altLang="zh-CN" sz="2000" baseline="-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zh-CN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g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=1×10</a:t>
              </a:r>
              <a:r>
                <a:rPr lang="zh-CN" altLang="zh-CN" sz="2000" baseline="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kg/m</a:t>
              </a:r>
              <a:r>
                <a:rPr lang="zh-CN" altLang="zh-CN" sz="2000" baseline="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×1.5×10</a:t>
              </a:r>
              <a:r>
                <a:rPr lang="zh-CN" altLang="zh-CN" sz="2000" baseline="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-3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zh-CN" sz="2000" baseline="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×10N/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kg</a:t>
              </a:r>
              <a:r>
                <a:rPr lang="en-US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lang="zh-CN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/>
              </a:r>
              <a:br>
                <a:rPr lang="zh-CN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</a:br>
              <a:endPara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容器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对水平桌面的压强：</a:t>
              </a:r>
              <a:r>
                <a:rPr lang="zh-CN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0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/>
              </a:r>
              <a:br>
                <a:rPr lang="zh-CN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</a:br>
              <a:r>
                <a:rPr lang="en-US" altLang="zh-CN" sz="20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(2)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对容器底部的压强：</a:t>
              </a:r>
              <a:r>
                <a:rPr lang="zh-CN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zh-CN" altLang="zh-CN" sz="2000" baseline="-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底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zh-CN" sz="2000" i="1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ρgh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=1×10</a:t>
              </a:r>
              <a:r>
                <a:rPr lang="zh-CN" altLang="zh-CN" sz="2000" baseline="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kg/m</a:t>
              </a:r>
              <a:r>
                <a:rPr lang="zh-CN" altLang="zh-CN" sz="2000" baseline="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×10N/kg×0.1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1×10</a:t>
              </a:r>
              <a:r>
                <a:rPr lang="zh-CN" altLang="zh-CN" sz="2000" baseline="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Pa</a:t>
              </a:r>
              <a:r>
                <a:rPr lang="zh-CN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/>
              </a:r>
              <a:br>
                <a:rPr lang="zh-CN" altLang="zh-CN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</a:br>
              <a:endParaRPr lang="en-US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对容器底部的压力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  <a:r>
                <a:rPr lang="en-US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000" i="1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</a:t>
              </a:r>
              <a:r>
                <a:rPr lang="en-US" altLang="zh-CN" sz="14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zh-CN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</a:t>
              </a:r>
              <a:r>
                <a:rPr lang="zh-CN" altLang="zh-CN" sz="2000" baseline="-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底</a:t>
              </a:r>
              <a:r>
                <a:rPr lang="zh-CN" altLang="zh-CN" sz="2000" i="1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=1×10</a:t>
              </a:r>
              <a:r>
                <a:rPr lang="zh-CN" altLang="zh-CN" sz="2000" baseline="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Pa×80×10</a:t>
              </a:r>
              <a:r>
                <a:rPr lang="zh-CN" altLang="zh-CN" sz="2000" baseline="30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-4</a:t>
              </a:r>
              <a:r>
                <a:rPr lang="zh-CN" altLang="zh-CN" sz="2000" dirty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zh-CN" sz="2000" baseline="30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000" baseline="30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zh-CN" sz="2000" dirty="0" smtClean="0">
                  <a:solidFill>
                    <a:srgbClr val="333333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8N</a:t>
              </a:r>
              <a:r>
                <a:rPr lang="zh-CN" altLang="zh-CN" sz="200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056" name="Picture 8" descr="C:\Users\yanggao17\AppData\Local\Temp\ksohtml17876\wps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9751" y="4542704"/>
              <a:ext cx="4286250" cy="60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50122" y="186949"/>
            <a:ext cx="262691" cy="27207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6160" y="6101518"/>
            <a:ext cx="684780" cy="68634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436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9181" y="216671"/>
            <a:ext cx="557445" cy="55632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233958" y="3221621"/>
            <a:ext cx="1990889" cy="901648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液体的压强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816154" y="2103684"/>
            <a:ext cx="1836068" cy="1062405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液体压强的特点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33357" y="2670276"/>
            <a:ext cx="611261" cy="1937940"/>
            <a:chOff x="4959980" y="2292527"/>
            <a:chExt cx="611261" cy="1937940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5244587" y="2292527"/>
              <a:ext cx="21352" cy="193794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5244587" y="2292527"/>
              <a:ext cx="305959" cy="431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223890" y="4208265"/>
              <a:ext cx="347351" cy="13449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959980" y="3294696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5" name="圆角矩形 44"/>
          <p:cNvSpPr/>
          <p:nvPr/>
        </p:nvSpPr>
        <p:spPr>
          <a:xfrm>
            <a:off x="8220257" y="1868269"/>
            <a:ext cx="2629698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液体压强产生原因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8220257" y="2814791"/>
            <a:ext cx="2628434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液体内部压强的特点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571633" y="2140060"/>
            <a:ext cx="656495" cy="967766"/>
            <a:chOff x="6771988" y="2623816"/>
            <a:chExt cx="988928" cy="1256945"/>
          </a:xfrm>
        </p:grpSpPr>
        <p:cxnSp>
          <p:nvCxnSpPr>
            <p:cNvPr id="58" name="直接箭头连接符 57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直接箭头连接符 76"/>
          <p:cNvCxnSpPr/>
          <p:nvPr/>
        </p:nvCxnSpPr>
        <p:spPr>
          <a:xfrm flipV="1">
            <a:off x="7721296" y="4586014"/>
            <a:ext cx="574291" cy="6724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圆角矩形 77"/>
          <p:cNvSpPr/>
          <p:nvPr/>
        </p:nvSpPr>
        <p:spPr>
          <a:xfrm>
            <a:off x="5841050" y="4012736"/>
            <a:ext cx="1880246" cy="1044149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液体压强的大小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568" y="5477758"/>
            <a:ext cx="1380242" cy="1380242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90" name="组合 89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组合 94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10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96" name="文本框 95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95587" y="4273885"/>
            <a:ext cx="1939258" cy="783004"/>
            <a:chOff x="4875743" y="5247488"/>
            <a:chExt cx="1939258" cy="551030"/>
          </a:xfrm>
        </p:grpSpPr>
        <p:sp>
          <p:nvSpPr>
            <p:cNvPr id="51" name="圆角矩形 50"/>
            <p:cNvSpPr/>
            <p:nvPr/>
          </p:nvSpPr>
          <p:spPr>
            <a:xfrm>
              <a:off x="4875743" y="5247488"/>
              <a:ext cx="1939258" cy="448782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5106040" y="5264538"/>
              <a:ext cx="1365115" cy="533980"/>
              <a:chOff x="5547159" y="5190903"/>
              <a:chExt cx="1365115" cy="533980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5547159" y="5195379"/>
                <a:ext cx="35910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zh-CN" alt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6200489" y="5190903"/>
                <a:ext cx="7117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80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gh</a:t>
                </a:r>
                <a:endParaRPr lang="zh-CN" altLang="en-US" sz="28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5856598" y="5201663"/>
                <a:ext cx="32051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95851" y="3145903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999813"/>
            <a:ext cx="1572904" cy="658425"/>
          </a:xfrm>
          <a:prstGeom prst="rect">
            <a:avLst/>
          </a:prstGeom>
        </p:spPr>
      </p:pic>
      <p:sp>
        <p:nvSpPr>
          <p:cNvPr id="72" name="文本框 71"/>
          <p:cNvSpPr txBox="1"/>
          <p:nvPr/>
        </p:nvSpPr>
        <p:spPr>
          <a:xfrm>
            <a:off x="157749" y="4066262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" name="图片 10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45" grpId="0" animBg="1"/>
      <p:bldP spid="46" grpId="0" animBg="1"/>
      <p:bldP spid="7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7568" y="4840590"/>
            <a:ext cx="51776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000" dirty="0" smtClean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dirty="0" smtClean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奋斗者号</a:t>
            </a:r>
            <a:r>
              <a:rPr lang="zh-CN" altLang="en-US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在马里亚纳</a:t>
            </a:r>
            <a:r>
              <a:rPr lang="zh-CN" altLang="en-US" sz="2000" dirty="0" smtClean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海沟成功</a:t>
            </a:r>
            <a:r>
              <a:rPr lang="zh-CN" altLang="en-US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坐底，坐底深度</a:t>
            </a:r>
            <a:r>
              <a:rPr lang="en-US" altLang="zh-CN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10909</a:t>
            </a:r>
            <a:r>
              <a:rPr lang="zh-CN" altLang="en-US" sz="2000" dirty="0">
                <a:solidFill>
                  <a:srgbClr val="026BA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米，刷新中国载人深潜的新纪录 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2992863" y="1437190"/>
            <a:ext cx="83664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2012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47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分，中国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“蛟龙”</a:t>
            </a:r>
            <a:endParaRPr lang="en-US" altLang="zh-CN" sz="2000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再次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刷新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“中国深度”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西太平洋的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</a:t>
            </a:r>
            <a:endParaRPr lang="en-US" altLang="zh-CN" sz="2000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亚纳海沟海试成功到达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7062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海底，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</a:t>
            </a:r>
            <a:endParaRPr lang="en-US" altLang="zh-CN" sz="2000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作业类载人潜水器新的世界纪录。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</a:p>
          <a:p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潜至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7000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米，标志着我国具备了载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en-US" altLang="zh-CN" sz="2000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到达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全球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99%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以上海洋深处进行作业的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能力</a:t>
            </a:r>
            <a:endParaRPr lang="en-US" altLang="zh-CN" sz="2000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标志着“蛟龙”载人潜水器集成技术的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</a:t>
            </a:r>
            <a:endParaRPr lang="en-US" altLang="zh-CN" sz="2000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熟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，标志着我国深海潜水器成为海洋科学考察的前沿与制高点之一，标志着中国海底载人科学研究和资源勘探能力达到国际领先水平。 </a:t>
            </a:r>
          </a:p>
        </p:txBody>
      </p:sp>
      <p:sp>
        <p:nvSpPr>
          <p:cNvPr id="63" name="圆角矩形 62"/>
          <p:cNvSpPr/>
          <p:nvPr/>
        </p:nvSpPr>
        <p:spPr>
          <a:xfrm>
            <a:off x="2900699" y="562680"/>
            <a:ext cx="8682742" cy="5960668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5947663" y="668124"/>
            <a:ext cx="2419127" cy="622184"/>
          </a:xfrm>
          <a:prstGeom prst="round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蛟龙号载人潜水器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245" y="1495943"/>
            <a:ext cx="3084935" cy="20914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5245" y="4299512"/>
            <a:ext cx="2870348" cy="2076557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95851" y="3140344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8" y="4861841"/>
            <a:ext cx="1572904" cy="65842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68286" y="4928290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336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6056" y="3140344"/>
            <a:ext cx="1572699" cy="658339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710851"/>
            <a:ext cx="1572904" cy="6584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7749" y="5785048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" y="0"/>
            <a:ext cx="12186372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31889" y="2677205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49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18" y="806377"/>
            <a:ext cx="988568" cy="9885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297" y="648544"/>
            <a:ext cx="5515034" cy="36749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001" y="2933741"/>
            <a:ext cx="5872491" cy="34941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3816679" y="1487855"/>
            <a:ext cx="2469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为什么水坝要建造成上窄下宽？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575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991" y="1418207"/>
            <a:ext cx="988568" cy="9885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712" y="700186"/>
            <a:ext cx="4144407" cy="30830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658" y="3184226"/>
            <a:ext cx="5765766" cy="324324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29744" y="1386547"/>
            <a:ext cx="3525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为什么潜水员在不同深度的水中，需要穿抗压能力不同的潜水服？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0270" y="2810989"/>
            <a:ext cx="565271" cy="3237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3936" y="3868184"/>
            <a:ext cx="571695" cy="3118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8677" y="6435610"/>
            <a:ext cx="528514" cy="282072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41214" y="4405917"/>
            <a:ext cx="2357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液体压强产生原因：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4982" y="4915207"/>
            <a:ext cx="1983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液体受重力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3498" y="5312999"/>
            <a:ext cx="2005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液体具有流动性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01521" y="3059298"/>
            <a:ext cx="2251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液体对侧面有压强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30585" y="3130488"/>
            <a:ext cx="3548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液体对容器底部有压强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35240" y="1145840"/>
            <a:ext cx="1750189" cy="1191402"/>
            <a:chOff x="6017778" y="1665061"/>
            <a:chExt cx="1750189" cy="119140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7778" y="1665061"/>
              <a:ext cx="1750189" cy="119140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307416" y="1845263"/>
              <a:ext cx="11709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液体有压强吗？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996" y="2139705"/>
            <a:ext cx="778244" cy="81176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3023" y="707649"/>
            <a:ext cx="3235517" cy="234383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5262" y="4947331"/>
            <a:ext cx="298154" cy="29815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15262" y="5333254"/>
            <a:ext cx="298154" cy="340746"/>
          </a:xfrm>
          <a:prstGeom prst="rect">
            <a:avLst/>
          </a:prstGeom>
        </p:spPr>
      </p:pic>
      <p:pic>
        <p:nvPicPr>
          <p:cNvPr id="13" name="液体压强产生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48266" y="714031"/>
            <a:ext cx="4155479" cy="233745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271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46"/>
            </p:par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2" grpId="0"/>
      <p:bldP spid="3" grpId="0"/>
      <p:bldP spid="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液体对侧壁1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21990" y="1082686"/>
            <a:ext cx="5877002" cy="330581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990" y="5563136"/>
            <a:ext cx="927574" cy="96752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693815" y="4973665"/>
            <a:ext cx="3200151" cy="400110"/>
            <a:chOff x="5372830" y="5107246"/>
            <a:chExt cx="3200151" cy="400110"/>
          </a:xfrm>
        </p:grpSpPr>
        <p:sp>
          <p:nvSpPr>
            <p:cNvPr id="57" name="矩形 56"/>
            <p:cNvSpPr/>
            <p:nvPr/>
          </p:nvSpPr>
          <p:spPr>
            <a:xfrm>
              <a:off x="5567030" y="5107246"/>
              <a:ext cx="30059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液体内部是否存在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压强？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72830" y="5196775"/>
              <a:ext cx="247447" cy="24744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626685" y="5493018"/>
            <a:ext cx="4534562" cy="400110"/>
            <a:chOff x="5910607" y="5546975"/>
            <a:chExt cx="4534562" cy="400110"/>
          </a:xfrm>
        </p:grpSpPr>
        <p:sp>
          <p:nvSpPr>
            <p:cNvPr id="54" name="矩形 53"/>
            <p:cNvSpPr/>
            <p:nvPr/>
          </p:nvSpPr>
          <p:spPr>
            <a:xfrm>
              <a:off x="6156816" y="5546975"/>
              <a:ext cx="428835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液体内部压强的大小有什么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特点呢</a:t>
              </a:r>
              <a:r>
                <a:rPr lang="en-US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910607" y="5628534"/>
              <a:ext cx="246210" cy="28138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684416" y="6025324"/>
            <a:ext cx="4029802" cy="400110"/>
            <a:chOff x="6617616" y="5986704"/>
            <a:chExt cx="4029802" cy="400110"/>
          </a:xfrm>
        </p:grpSpPr>
        <p:sp>
          <p:nvSpPr>
            <p:cNvPr id="55" name="文本框 54"/>
            <p:cNvSpPr txBox="1"/>
            <p:nvPr/>
          </p:nvSpPr>
          <p:spPr>
            <a:xfrm>
              <a:off x="6846426" y="5986704"/>
              <a:ext cx="38009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液体的压强与哪些因素有关呢</a:t>
              </a:r>
              <a:r>
                <a:rPr lang="en-US" altLang="zh-CN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?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17616" y="6096112"/>
              <a:ext cx="247663" cy="256507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8" name="图片 6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876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25"/>
            </p:par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17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20378" y="687906"/>
            <a:ext cx="2954655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研究液体内部的压强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135857" y="3524207"/>
            <a:ext cx="1227886" cy="478614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9027">
            <a:off x="6296968" y="6067901"/>
            <a:ext cx="562320" cy="19916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639035" y="4394320"/>
            <a:ext cx="1617586" cy="646331"/>
          </a:xfrm>
          <a:prstGeom prst="rect">
            <a:avLst/>
          </a:prstGeom>
          <a:noFill/>
          <a:ln>
            <a:solidFill>
              <a:srgbClr val="0070C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使用</a:t>
            </a:r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前需要检查装置气密性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3603174" y="5863906"/>
            <a:ext cx="2378857" cy="479291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薄膜所受压强的大小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257727" y="5863906"/>
            <a:ext cx="3007153" cy="485698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形管左右两侧液面高度差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1630" y="2259401"/>
            <a:ext cx="1774735" cy="1954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36109" y="3052012"/>
            <a:ext cx="320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zh-CN" altLang="en-US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35937" y="5679240"/>
            <a:ext cx="1121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转换法</a:t>
            </a:r>
            <a:endParaRPr lang="zh-CN" alt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探究液体内部压强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03174" y="2006529"/>
            <a:ext cx="5437180" cy="3058414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83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9"/>
            </p:par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4" grpId="0" animBg="1"/>
      <p:bldP spid="34" grpId="0" animBg="1"/>
      <p:bldP spid="33" grpId="0" animBg="1"/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3181202" y="1247592"/>
            <a:ext cx="7989561" cy="1319157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8711" y="5653982"/>
            <a:ext cx="6383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在液体内部的同一深度，向各个方向的压强都相等。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19257" y="1410976"/>
            <a:ext cx="78515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、把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探头放进盛水的容器中，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看看液体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内部是否存在压强。保持探头在水中的深度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，改变探头的方向，看看液体内部同一深度处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各方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向的压强是否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</a:t>
            </a: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81202" y="4891427"/>
            <a:ext cx="8055549" cy="1455435"/>
            <a:chOff x="3181202" y="4891427"/>
            <a:chExt cx="8055549" cy="1455435"/>
          </a:xfrm>
        </p:grpSpPr>
        <p:sp>
          <p:nvSpPr>
            <p:cNvPr id="6" name="圆角矩形 5"/>
            <p:cNvSpPr/>
            <p:nvPr/>
          </p:nvSpPr>
          <p:spPr>
            <a:xfrm>
              <a:off x="3181202" y="5230101"/>
              <a:ext cx="8055549" cy="1116761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3518033" y="4891427"/>
              <a:ext cx="1261357" cy="5444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实验结论</a:t>
              </a:r>
              <a:endPara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97058" y="2751813"/>
            <a:ext cx="4280596" cy="2098064"/>
            <a:chOff x="4929926" y="2855915"/>
            <a:chExt cx="4280596" cy="20980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29926" y="2855915"/>
              <a:ext cx="4062208" cy="2098064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>
              <a:off x="4929926" y="3916362"/>
              <a:ext cx="4062208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148314" y="4110662"/>
              <a:ext cx="4062208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5790864" y="626347"/>
            <a:ext cx="2954655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研究液体内部的压强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探究液体内部压强同一深度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55512" y="2751813"/>
            <a:ext cx="3859752" cy="2171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圆角矩形 30"/>
          <p:cNvSpPr/>
          <p:nvPr/>
        </p:nvSpPr>
        <p:spPr>
          <a:xfrm rot="20884207">
            <a:off x="10066200" y="2200567"/>
            <a:ext cx="1474205" cy="452143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800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9"/>
            </p:par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41" grpId="0" animBg="1"/>
      <p:bldP spid="7" grpId="0"/>
      <p:bldP spid="5" grpId="0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3323829" y="1313171"/>
            <a:ext cx="7931775" cy="796263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3137" y="5567387"/>
            <a:ext cx="71321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液体内部压强的大小与液体的深度有关，同种液体，深度越深，压强越大。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4416" y="1504665"/>
            <a:ext cx="77315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、增大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探头在水中的深度，看看液体内部的压强与深度有什么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关系 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354416" y="2551457"/>
            <a:ext cx="4192423" cy="2110243"/>
            <a:chOff x="5743670" y="2642505"/>
            <a:chExt cx="4192423" cy="21102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21763" y="2688248"/>
              <a:ext cx="1208115" cy="206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75946" y="2642505"/>
              <a:ext cx="1178385" cy="208078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743670" y="2690657"/>
              <a:ext cx="1164844" cy="2043051"/>
            </a:xfrm>
            <a:prstGeom prst="rect">
              <a:avLst/>
            </a:prstGeom>
          </p:spPr>
        </p:pic>
        <p:cxnSp>
          <p:nvCxnSpPr>
            <p:cNvPr id="37" name="直接连接符 36"/>
            <p:cNvCxnSpPr/>
            <p:nvPr/>
          </p:nvCxnSpPr>
          <p:spPr>
            <a:xfrm>
              <a:off x="9420831" y="3645671"/>
              <a:ext cx="515262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9401977" y="4019987"/>
              <a:ext cx="515262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7966907" y="3672671"/>
              <a:ext cx="515262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964722" y="3888980"/>
              <a:ext cx="515262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514853" y="3869134"/>
              <a:ext cx="515262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552559" y="3773971"/>
              <a:ext cx="515262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3323829" y="4935399"/>
            <a:ext cx="7846933" cy="1445190"/>
            <a:chOff x="3323829" y="4935399"/>
            <a:chExt cx="7846933" cy="1445190"/>
          </a:xfrm>
        </p:grpSpPr>
        <p:sp>
          <p:nvSpPr>
            <p:cNvPr id="6" name="圆角矩形 5"/>
            <p:cNvSpPr/>
            <p:nvPr/>
          </p:nvSpPr>
          <p:spPr>
            <a:xfrm>
              <a:off x="3323829" y="5214237"/>
              <a:ext cx="7846933" cy="1166352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3518033" y="4935399"/>
              <a:ext cx="1261357" cy="5444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实验结论</a:t>
              </a:r>
              <a:endPara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790864" y="626347"/>
            <a:ext cx="2954655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研究液体内部的压强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探究液体内部压强不同深度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78326" y="2661971"/>
            <a:ext cx="3771784" cy="2121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圆角矩形 37"/>
          <p:cNvSpPr/>
          <p:nvPr/>
        </p:nvSpPr>
        <p:spPr>
          <a:xfrm rot="20884207">
            <a:off x="9806344" y="1890366"/>
            <a:ext cx="1474205" cy="452143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  <a:endParaRPr lang="zh-CN" altLang="en-US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57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40"/>
            </p:par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41" grpId="0" animBg="1"/>
      <p:bldP spid="7" grpId="0"/>
      <p:bldP spid="5" grpId="0"/>
      <p:bldP spid="38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12761</TotalTime>
  <Words>1922</Words>
  <Application>Microsoft Office PowerPoint</Application>
  <PresentationFormat>宽屏</PresentationFormat>
  <Paragraphs>416</Paragraphs>
  <Slides>26</Slides>
  <Notes>21</Notes>
  <HiddenSlides>0</HiddenSlides>
  <MMClips>6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仿宋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主题1</vt:lpstr>
      <vt:lpstr>Office 主题</vt:lpstr>
      <vt:lpstr>第九章 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wangli</cp:lastModifiedBy>
  <cp:revision>1416</cp:revision>
  <cp:lastPrinted>2021-03-01T08:24:18Z</cp:lastPrinted>
  <dcterms:created xsi:type="dcterms:W3CDTF">2018-12-13T05:08:29Z</dcterms:created>
  <dcterms:modified xsi:type="dcterms:W3CDTF">2023-03-21T07:33:22Z</dcterms:modified>
</cp:coreProperties>
</file>