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3"/>
  </p:notesMasterIdLst>
  <p:handoutMasterIdLst>
    <p:handoutMasterId r:id="rId34"/>
  </p:handoutMasterIdLst>
  <p:sldIdLst>
    <p:sldId id="291" r:id="rId3"/>
    <p:sldId id="290" r:id="rId4"/>
    <p:sldId id="394" r:id="rId5"/>
    <p:sldId id="437" r:id="rId6"/>
    <p:sldId id="411" r:id="rId7"/>
    <p:sldId id="439" r:id="rId8"/>
    <p:sldId id="499" r:id="rId9"/>
    <p:sldId id="500" r:id="rId10"/>
    <p:sldId id="446" r:id="rId11"/>
    <p:sldId id="450" r:id="rId12"/>
    <p:sldId id="445" r:id="rId13"/>
    <p:sldId id="367" r:id="rId14"/>
    <p:sldId id="451" r:id="rId15"/>
    <p:sldId id="465" r:id="rId16"/>
    <p:sldId id="453" r:id="rId17"/>
    <p:sldId id="452" r:id="rId18"/>
    <p:sldId id="466" r:id="rId19"/>
    <p:sldId id="454" r:id="rId20"/>
    <p:sldId id="464" r:id="rId21"/>
    <p:sldId id="467" r:id="rId22"/>
    <p:sldId id="479" r:id="rId23"/>
    <p:sldId id="488" r:id="rId24"/>
    <p:sldId id="489" r:id="rId25"/>
    <p:sldId id="490" r:id="rId26"/>
    <p:sldId id="478" r:id="rId27"/>
    <p:sldId id="498" r:id="rId28"/>
    <p:sldId id="298" r:id="rId29"/>
    <p:sldId id="280" r:id="rId30"/>
    <p:sldId id="301" r:id="rId31"/>
    <p:sldId id="258" r:id="rId3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C8E"/>
    <a:srgbClr val="F2B451"/>
    <a:srgbClr val="BE7B3F"/>
    <a:srgbClr val="A1AFDC"/>
    <a:srgbClr val="A0CAF5"/>
    <a:srgbClr val="849EAE"/>
    <a:srgbClr val="47481F"/>
    <a:srgbClr val="33341F"/>
    <a:srgbClr val="F57A17"/>
    <a:srgbClr val="FC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 descr="D:\谷歌\big-air-gaf060a4a5_1920.jpgbig-air-gaf060a4a5_1920"/>
          <p:cNvPicPr>
            <a:picLocks noChangeAspect="1"/>
          </p:cNvPicPr>
          <p:nvPr/>
        </p:nvPicPr>
        <p:blipFill>
          <a:blip r:embed="rId3"/>
          <a:srcRect t="6296" b="4856"/>
          <a:stretch>
            <a:fillRect/>
          </a:stretch>
        </p:blipFill>
        <p:spPr>
          <a:xfrm>
            <a:off x="0" y="-158750"/>
            <a:ext cx="12252325" cy="71329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85250" y="2160927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5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5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39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2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4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4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7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第八章 运动和力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二力平衡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2"/>
          <p:cNvSpPr/>
          <p:nvPr/>
        </p:nvSpPr>
        <p:spPr>
          <a:xfrm>
            <a:off x="633701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 l="-2000" t="-36000" r="-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175000" y="3848735"/>
            <a:ext cx="7858760" cy="2595880"/>
            <a:chOff x="5000" y="6061"/>
            <a:chExt cx="12376" cy="4088"/>
          </a:xfrm>
        </p:grpSpPr>
        <p:pic>
          <p:nvPicPr>
            <p:cNvPr id="49" name="图片 48" descr="white-gf73f1dc62_1920"/>
            <p:cNvPicPr>
              <a:picLocks noChangeAspect="1"/>
            </p:cNvPicPr>
            <p:nvPr/>
          </p:nvPicPr>
          <p:blipFill>
            <a:blip r:embed="rId3"/>
            <a:srcRect l="22975" t="6509" r="25290" b="2454"/>
            <a:stretch>
              <a:fillRect/>
            </a:stretch>
          </p:blipFill>
          <p:spPr>
            <a:xfrm>
              <a:off x="5000" y="6109"/>
              <a:ext cx="3233" cy="3992"/>
            </a:xfrm>
            <a:prstGeom prst="roundRect">
              <a:avLst/>
            </a:prstGeom>
            <a:effectLst>
              <a:softEdge rad="63500"/>
            </a:effectLst>
          </p:spPr>
        </p:pic>
        <p:pic>
          <p:nvPicPr>
            <p:cNvPr id="9" name="图片 8" descr="skydiver-gbea106c5a_1920"/>
            <p:cNvPicPr>
              <a:picLocks noChangeAspect="1"/>
            </p:cNvPicPr>
            <p:nvPr/>
          </p:nvPicPr>
          <p:blipFill>
            <a:blip r:embed="rId4"/>
            <a:srcRect l="21665" t="11886" r="37345" b="11540"/>
            <a:stretch>
              <a:fillRect/>
            </a:stretch>
          </p:blipFill>
          <p:spPr>
            <a:xfrm>
              <a:off x="9561" y="6061"/>
              <a:ext cx="3282" cy="4088"/>
            </a:xfrm>
            <a:prstGeom prst="roundRect">
              <a:avLst/>
            </a:prstGeom>
            <a:effectLst>
              <a:softEdge rad="63500"/>
            </a:effectLst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/>
            <a:srcRect l="10528" r="13796" b="23997"/>
            <a:stretch>
              <a:fillRect/>
            </a:stretch>
          </p:blipFill>
          <p:spPr>
            <a:xfrm>
              <a:off x="14274" y="6120"/>
              <a:ext cx="3102" cy="3987"/>
            </a:xfrm>
            <a:prstGeom prst="round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组合 38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平衡状态与平衡力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997835" y="1426845"/>
            <a:ext cx="812863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一个物体同时受到两个力作用，如果物体保持静止或匀速直线运动状态，那么这两个力就相互平衡，我们称之为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二力平衡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115310" y="3726180"/>
            <a:ext cx="2321560" cy="2852420"/>
            <a:chOff x="4906" y="5868"/>
            <a:chExt cx="3656" cy="4492"/>
          </a:xfrm>
        </p:grpSpPr>
        <p:sp>
          <p:nvSpPr>
            <p:cNvPr id="2" name="圆角矩形 1"/>
            <p:cNvSpPr/>
            <p:nvPr/>
          </p:nvSpPr>
          <p:spPr>
            <a:xfrm>
              <a:off x="4906" y="5868"/>
              <a:ext cx="3511" cy="4492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1" name="流程图: 联系 50"/>
            <p:cNvSpPr/>
            <p:nvPr/>
          </p:nvSpPr>
          <p:spPr>
            <a:xfrm>
              <a:off x="6987" y="8562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7128" y="8576"/>
              <a:ext cx="1" cy="1531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 flipV="1">
              <a:off x="7128" y="7274"/>
              <a:ext cx="1" cy="1531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7270" y="7175"/>
              <a:ext cx="129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支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78" y="9497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62015" y="3703320"/>
            <a:ext cx="2228850" cy="2852420"/>
            <a:chOff x="9389" y="5832"/>
            <a:chExt cx="3510" cy="4492"/>
          </a:xfrm>
        </p:grpSpPr>
        <p:sp>
          <p:nvSpPr>
            <p:cNvPr id="26" name="圆角矩形 25"/>
            <p:cNvSpPr/>
            <p:nvPr/>
          </p:nvSpPr>
          <p:spPr>
            <a:xfrm>
              <a:off x="9389" y="5832"/>
              <a:ext cx="3511" cy="4492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11203" y="8479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11345" y="8479"/>
              <a:ext cx="1" cy="164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11344" y="7192"/>
              <a:ext cx="1" cy="141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0336" y="6787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阻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547" y="9516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01430" y="3592195"/>
            <a:ext cx="2228850" cy="2852420"/>
            <a:chOff x="14018" y="5657"/>
            <a:chExt cx="3510" cy="4492"/>
          </a:xfrm>
        </p:grpSpPr>
        <p:sp>
          <p:nvSpPr>
            <p:cNvPr id="34" name="圆角矩形 33"/>
            <p:cNvSpPr/>
            <p:nvPr/>
          </p:nvSpPr>
          <p:spPr>
            <a:xfrm>
              <a:off x="14018" y="5657"/>
              <a:ext cx="3511" cy="4492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" name="流程图: 联系 2"/>
            <p:cNvSpPr/>
            <p:nvPr/>
          </p:nvSpPr>
          <p:spPr>
            <a:xfrm>
              <a:off x="15560" y="7815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15702" y="7815"/>
              <a:ext cx="1" cy="164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V="1">
              <a:off x="15701" y="6528"/>
              <a:ext cx="1" cy="141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4693" y="6123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拉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904" y="8852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520440" y="749935"/>
            <a:ext cx="8018780" cy="112458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如果处于平衡状态下的物体只受两个力作用，这两个力要满足什么条件才能平衡呢？</a:t>
            </a:r>
            <a:endParaRPr lang="zh-CN" altLang="en-US" sz="2800" kern="100" dirty="0">
              <a:effectLst>
                <a:glow>
                  <a:srgbClr val="FDC050"/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pic>
        <p:nvPicPr>
          <p:cNvPr id="35" name="图片 34" descr="思考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273" y="334645"/>
            <a:ext cx="1031875" cy="1076325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2824480" y="2188845"/>
            <a:ext cx="7786370" cy="1108710"/>
            <a:chOff x="4889" y="6985"/>
            <a:chExt cx="12262" cy="1746"/>
          </a:xfrm>
        </p:grpSpPr>
        <p:pic>
          <p:nvPicPr>
            <p:cNvPr id="75" name="图片 74" descr="小孩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89" y="7063"/>
              <a:ext cx="1544" cy="1622"/>
            </a:xfrm>
            <a:prstGeom prst="rect">
              <a:avLst/>
            </a:prstGeom>
          </p:spPr>
        </p:pic>
        <p:grpSp>
          <p:nvGrpSpPr>
            <p:cNvPr id="114" name="组合 113"/>
            <p:cNvGrpSpPr/>
            <p:nvPr/>
          </p:nvGrpSpPr>
          <p:grpSpPr>
            <a:xfrm>
              <a:off x="6391" y="6985"/>
              <a:ext cx="10760" cy="1746"/>
              <a:chOff x="8228" y="2442"/>
              <a:chExt cx="10760" cy="1746"/>
            </a:xfrm>
          </p:grpSpPr>
          <p:pic>
            <p:nvPicPr>
              <p:cNvPr id="98" name="图片 97" descr="对话框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8228" y="2442"/>
                <a:ext cx="10760" cy="1746"/>
              </a:xfrm>
              <a:prstGeom prst="rect">
                <a:avLst/>
              </a:prstGeom>
            </p:spPr>
          </p:pic>
          <p:sp>
            <p:nvSpPr>
              <p:cNvPr id="108" name="文本框 107"/>
              <p:cNvSpPr txBox="1"/>
              <p:nvPr/>
            </p:nvSpPr>
            <p:spPr>
              <a:xfrm>
                <a:off x="9569" y="2749"/>
                <a:ext cx="9134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两个力的作用效果要能相互抵消，那么它们大小一定相等。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804920" y="3692525"/>
            <a:ext cx="7623810" cy="1059815"/>
            <a:chOff x="5208" y="8373"/>
            <a:chExt cx="12006" cy="1669"/>
          </a:xfrm>
        </p:grpSpPr>
        <p:pic>
          <p:nvPicPr>
            <p:cNvPr id="76" name="图片 75" descr="小孩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15344" y="8555"/>
              <a:ext cx="1870" cy="1304"/>
            </a:xfrm>
            <a:prstGeom prst="rect">
              <a:avLst/>
            </a:prstGeom>
          </p:spPr>
        </p:pic>
        <p:grpSp>
          <p:nvGrpSpPr>
            <p:cNvPr id="116" name="组合 115"/>
            <p:cNvGrpSpPr/>
            <p:nvPr/>
          </p:nvGrpSpPr>
          <p:grpSpPr>
            <a:xfrm>
              <a:off x="5208" y="8373"/>
              <a:ext cx="10379" cy="1669"/>
              <a:chOff x="3103" y="3990"/>
              <a:chExt cx="10379" cy="1669"/>
            </a:xfrm>
          </p:grpSpPr>
          <p:pic>
            <p:nvPicPr>
              <p:cNvPr id="50" name="图片 49" descr="对话框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03" y="3990"/>
                <a:ext cx="10379" cy="1669"/>
              </a:xfrm>
              <a:prstGeom prst="rect">
                <a:avLst/>
              </a:prstGeom>
            </p:spPr>
          </p:pic>
          <p:sp>
            <p:nvSpPr>
              <p:cNvPr id="109" name="文本框 108"/>
              <p:cNvSpPr txBox="1"/>
              <p:nvPr/>
            </p:nvSpPr>
            <p:spPr>
              <a:xfrm>
                <a:off x="3798" y="4278"/>
                <a:ext cx="8784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latin typeface="黑体" panose="02010609060101010101" pitchFamily="49" charset="-122"/>
                    <a:ea typeface="黑体" panose="02010609060101010101" pitchFamily="49" charset="-122"/>
                  </a:rPr>
                  <a:t>刚刚那些实例中，两个力都作用在一个物体上，并且方向都是相反的。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002280" y="5114925"/>
            <a:ext cx="7847330" cy="928370"/>
            <a:chOff x="4812" y="7064"/>
            <a:chExt cx="12358" cy="1462"/>
          </a:xfrm>
        </p:grpSpPr>
        <p:pic>
          <p:nvPicPr>
            <p:cNvPr id="85" name="图片 84" descr="22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12" y="7064"/>
              <a:ext cx="1624" cy="1462"/>
            </a:xfrm>
            <a:prstGeom prst="rect">
              <a:avLst/>
            </a:prstGeom>
          </p:spPr>
        </p:pic>
        <p:pic>
          <p:nvPicPr>
            <p:cNvPr id="104" name="图片 103" descr="对话框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6456" y="7113"/>
              <a:ext cx="10338" cy="1412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7891" y="7545"/>
              <a:ext cx="927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这两个力还需要作用在一条直线上。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2839720" y="2256155"/>
            <a:ext cx="4117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两个力应该在同一物体上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假设猜想：</a:t>
              </a: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239635" y="2256155"/>
            <a:ext cx="424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两个力的大小可能要相等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839720" y="2947035"/>
            <a:ext cx="4202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两个力的方向可能要相反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239635" y="2947035"/>
            <a:ext cx="432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两个力可能要在一条直线上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809695" y="3901554"/>
            <a:ext cx="1725603" cy="471580"/>
            <a:chOff x="4931228" y="1954872"/>
            <a:chExt cx="7609983" cy="3011964"/>
          </a:xfrm>
        </p:grpSpPr>
        <p:sp>
          <p:nvSpPr>
            <p:cNvPr id="51" name="圆角矩形 50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设计实验：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3115945" y="4617085"/>
            <a:ext cx="82543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把小车放在光滑的水平桌面上，同时给小车两端各施加一个力的作用，观察小车在什么条件下能保持运动状态不变。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6" grpId="0"/>
      <p:bldP spid="47" grpId="0"/>
      <p:bldP spid="49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设计实验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15945" y="2131695"/>
            <a:ext cx="82543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把小车放在光滑的水平桌面上，同时给小车两端各施加一个力的作用，观察小车在什么条件下能保持运动状态不变。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809695" y="3678669"/>
            <a:ext cx="1725603" cy="471580"/>
            <a:chOff x="4931228" y="1954872"/>
            <a:chExt cx="7609983" cy="3011964"/>
          </a:xfrm>
        </p:grpSpPr>
        <p:sp>
          <p:nvSpPr>
            <p:cNvPr id="37" name="圆角矩形 36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实验器材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980055" y="4359910"/>
            <a:ext cx="41059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滑轮（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个）、小车（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个）托盘（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个）、细绳、砝码若干、光滑桌面等。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57653" y="3244237"/>
            <a:ext cx="1260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4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pic>
        <p:nvPicPr>
          <p:cNvPr id="4" name="图片 3" descr="图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7840" y="4095750"/>
            <a:ext cx="3208020" cy="2281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图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250" y="3760470"/>
            <a:ext cx="3393440" cy="2413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实验步骤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828290" y="2122805"/>
            <a:ext cx="84785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用手按住小车不动，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在两边的两个托盘上放上质量不同的砝码，即</a:t>
            </a:r>
            <a:r>
              <a:rPr lang="en-US" altLang="zh-CN" sz="2400" baseline="-2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&lt; 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时，放手后观察小车运动状态的变化。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1" name="流程图: 联系 50"/>
          <p:cNvSpPr/>
          <p:nvPr/>
        </p:nvSpPr>
        <p:spPr>
          <a:xfrm rot="16200000">
            <a:off x="4904105" y="4203700"/>
            <a:ext cx="180000" cy="180000"/>
          </a:xfrm>
          <a:prstGeom prst="flowChartConnector">
            <a:avLst/>
          </a:prstGeom>
          <a:solidFill>
            <a:srgbClr val="C0000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 rot="16200000">
            <a:off x="5483225" y="3803743"/>
            <a:ext cx="635" cy="9720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 flipH="1">
            <a:off x="4245610" y="4290060"/>
            <a:ext cx="751840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624195" y="4347210"/>
            <a:ext cx="64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963035" y="4347210"/>
            <a:ext cx="64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4" name="大小不相等的力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4750" y="3987483"/>
            <a:ext cx="3525520" cy="1958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250" y="3705860"/>
            <a:ext cx="3383915" cy="24060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实验步骤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828290" y="2122805"/>
            <a:ext cx="867029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用手按住小车不动，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在两边的两个托盘上放上质量相同的砝码，即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时，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放手后观察小车运动状态的变化。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流程图: 联系 50"/>
          <p:cNvSpPr/>
          <p:nvPr/>
        </p:nvSpPr>
        <p:spPr>
          <a:xfrm rot="16200000">
            <a:off x="4939665" y="4161155"/>
            <a:ext cx="180000" cy="180000"/>
          </a:xfrm>
          <a:prstGeom prst="flowChartConnector">
            <a:avLst/>
          </a:prstGeom>
          <a:solidFill>
            <a:srgbClr val="C0000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 rot="16200000">
            <a:off x="5518785" y="3761198"/>
            <a:ext cx="635" cy="9720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659755" y="4304665"/>
            <a:ext cx="64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30" name="直接箭头连接符 29"/>
          <p:cNvCxnSpPr/>
          <p:nvPr/>
        </p:nvCxnSpPr>
        <p:spPr>
          <a:xfrm rot="5400000" flipH="1">
            <a:off x="4546600" y="3761833"/>
            <a:ext cx="635" cy="9720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967480" y="4304665"/>
            <a:ext cx="64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3" name="大小相等的力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4750" y="3960813"/>
            <a:ext cx="3412490" cy="1896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实验步骤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828290" y="2122805"/>
            <a:ext cx="848931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用手按住小车不动，把两个托盘放在小车的同一侧，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加入相等的砝码，即小车受到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大小方向相同的两个力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放手后观察小车运动状态的变化。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图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5610" y="3989705"/>
            <a:ext cx="3115310" cy="2373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实验步骤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828290" y="2122805"/>
            <a:ext cx="848931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④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在两个托盘中加相等的砝码，使小车静止，用手旋转小车至某一角度，使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两个力不作用在同一条直线上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，放手后观察小车运动状态的变化。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" name="图片 36" descr="图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9480" y="3876040"/>
            <a:ext cx="3384550" cy="2407285"/>
          </a:xfrm>
          <a:prstGeom prst="rect">
            <a:avLst/>
          </a:prstGeom>
        </p:spPr>
      </p:pic>
      <p:pic>
        <p:nvPicPr>
          <p:cNvPr id="3" name="非同一直线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40625" y="4095433"/>
            <a:ext cx="3543300" cy="196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实验步骤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828290" y="2122805"/>
            <a:ext cx="867791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⑤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用两个相同的小车分别系住一个托盘，用手按住，保证二力大小相等、方向相反，作用在同一直线上，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放手后观察两个小车运动状态的变化。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5" name="图片 34" descr="图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4970" y="3789045"/>
            <a:ext cx="3384550" cy="2407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实验记录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928620" y="4159250"/>
            <a:ext cx="7920000" cy="529200"/>
          </a:xfrm>
          <a:prstGeom prst="rect">
            <a:avLst/>
          </a:prstGeom>
          <a:solidFill>
            <a:srgbClr val="FACC8E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4" name="Group 3"/>
          <p:cNvGraphicFramePr/>
          <p:nvPr>
            <p:custDataLst>
              <p:tags r:id="rId1"/>
            </p:custDataLst>
          </p:nvPr>
        </p:nvGraphicFramePr>
        <p:xfrm>
          <a:off x="2928620" y="2131695"/>
          <a:ext cx="7903845" cy="4156710"/>
        </p:xfrm>
        <a:graphic>
          <a:graphicData uri="http://schemas.openxmlformats.org/drawingml/2006/table">
            <a:tbl>
              <a:tblPr/>
              <a:tblGrid>
                <a:gridCol w="8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2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6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23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1345"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小车在水平方向所受二力的情况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运动状态是否改变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6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是否在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同一直线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是否作用在同一物体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765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不相等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相反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2765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</a:t>
                      </a:r>
                      <a:r>
                        <a:rPr lang="zh-CN" altLang="en-US" sz="2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等</a:t>
                      </a: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5" name="矩形 114"/>
          <p:cNvSpPr/>
          <p:nvPr/>
        </p:nvSpPr>
        <p:spPr>
          <a:xfrm rot="21106913">
            <a:off x="10434757" y="4194864"/>
            <a:ext cx="1203960" cy="398780"/>
          </a:xfrm>
          <a:prstGeom prst="rect">
            <a:avLst/>
          </a:prstGeom>
          <a:solidFill>
            <a:schemeClr val="bg1">
              <a:alpha val="78000"/>
            </a:schemeClr>
          </a:solidFill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保持平衡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874645" y="2661920"/>
            <a:ext cx="816356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依据生活经验认识平衡力和平衡状态的概念，会判断物体</a:t>
            </a:r>
          </a:p>
          <a:p>
            <a:pPr marL="0" indent="0">
              <a:buNone/>
            </a:pPr>
            <a:r>
              <a:rPr 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受到的力是否为平衡力。</a:t>
            </a:r>
          </a:p>
        </p:txBody>
      </p:sp>
      <p:sp>
        <p:nvSpPr>
          <p:cNvPr id="24" name="内容占位符 1"/>
          <p:cNvSpPr txBox="1"/>
          <p:nvPr/>
        </p:nvSpPr>
        <p:spPr>
          <a:xfrm>
            <a:off x="2874645" y="3973830"/>
            <a:ext cx="816356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经历探究二力平衡条件的实验过程，归纳、总结结论。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863628" y="4371362"/>
            <a:ext cx="3384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586034" y="5312232"/>
            <a:ext cx="5220000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8952771" y="4650159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6776130" y="352074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43193" y="2613660"/>
            <a:ext cx="1572895" cy="658495"/>
            <a:chOff x="223" y="2493"/>
            <a:chExt cx="2477" cy="103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43193" y="551815"/>
            <a:ext cx="1572260" cy="657860"/>
            <a:chOff x="223" y="869"/>
            <a:chExt cx="2476" cy="1036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3193" y="3644900"/>
            <a:ext cx="1572260" cy="657860"/>
            <a:chOff x="223" y="4117"/>
            <a:chExt cx="2476" cy="103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43193" y="4675505"/>
            <a:ext cx="1572260" cy="657860"/>
            <a:chOff x="223" y="7365"/>
            <a:chExt cx="2476" cy="1036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3193" y="5706110"/>
            <a:ext cx="1572260" cy="657860"/>
            <a:chOff x="223" y="8989"/>
            <a:chExt cx="2476" cy="1036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2875" y="1582420"/>
            <a:ext cx="1572895" cy="658495"/>
            <a:chOff x="223" y="2493"/>
            <a:chExt cx="2477" cy="103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2" name="内容占位符 1"/>
          <p:cNvSpPr txBox="1"/>
          <p:nvPr/>
        </p:nvSpPr>
        <p:spPr>
          <a:xfrm>
            <a:off x="2874645" y="4912360"/>
            <a:ext cx="816356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会利用二力平衡的知识分析解决实际问题。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ldLvl="0" animBg="1"/>
      <p:bldP spid="1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5" y="2614930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75" name="组合 74"/>
          <p:cNvGrpSpPr/>
          <p:nvPr/>
        </p:nvGrpSpPr>
        <p:grpSpPr>
          <a:xfrm>
            <a:off x="2580896" y="529944"/>
            <a:ext cx="6610350" cy="689395"/>
            <a:chOff x="6286249" y="3931402"/>
            <a:chExt cx="6610350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6610350" cy="689395"/>
              <a:chOff x="3142878" y="1753554"/>
              <a:chExt cx="6610350" cy="689395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372113" y="1903414"/>
                <a:ext cx="4730750" cy="43497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21718" y="1893254"/>
                <a:ext cx="573151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实验：探究二力平衡的条件</a:t>
                </a:r>
                <a:endPara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1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1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8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9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09695" y="1435214"/>
            <a:ext cx="1725603" cy="471580"/>
            <a:chOff x="4931228" y="1954872"/>
            <a:chExt cx="7609983" cy="3011964"/>
          </a:xfrm>
        </p:grpSpPr>
        <p:sp>
          <p:nvSpPr>
            <p:cNvPr id="33" name="圆角矩形 32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实验结论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09875" y="2068195"/>
            <a:ext cx="87871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作用在同一物体上的两个力，如果大小相等、方向相反、并且在同一条直线上，这两个力就彼此平衡。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09695" y="3837419"/>
            <a:ext cx="1725603" cy="471580"/>
            <a:chOff x="4931228" y="1954872"/>
            <a:chExt cx="7609983" cy="3011964"/>
          </a:xfrm>
        </p:grpSpPr>
        <p:sp>
          <p:nvSpPr>
            <p:cNvPr id="31" name="圆角矩形 30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527414" cy="2940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注意事项</a:t>
              </a:r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3220" y="4495800"/>
            <a:ext cx="8726805" cy="1616710"/>
            <a:chOff x="4572" y="7080"/>
            <a:chExt cx="13743" cy="2546"/>
          </a:xfrm>
        </p:grpSpPr>
        <p:sp>
          <p:nvSpPr>
            <p:cNvPr id="35" name="矩形 34"/>
            <p:cNvSpPr/>
            <p:nvPr/>
          </p:nvSpPr>
          <p:spPr>
            <a:xfrm>
              <a:off x="5012" y="7080"/>
              <a:ext cx="7843" cy="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所用的两个托盘、两个小车要相同。</a:t>
              </a: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" y="7396"/>
              <a:ext cx="376" cy="501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5012" y="7972"/>
              <a:ext cx="13303" cy="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应选择较光滑的桌面和质量较大的砝码，这样可以减小阻力对实验的影响。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" y="8255"/>
              <a:ext cx="376" cy="5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6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二力平衡的条件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375660" y="1750060"/>
            <a:ext cx="7795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作用在同一物体上的两个力，如果大小相等、方向相反、并且在同一条直线上，这两个力就彼此平衡。</a:t>
            </a:r>
          </a:p>
        </p:txBody>
      </p:sp>
      <p:pic>
        <p:nvPicPr>
          <p:cNvPr id="83" name="图片 82" descr="图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2140" y="3554730"/>
            <a:ext cx="3796665" cy="2700020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7850505" y="3989705"/>
            <a:ext cx="1086485" cy="544830"/>
            <a:chOff x="12608" y="2265"/>
            <a:chExt cx="1711" cy="858"/>
          </a:xfrm>
        </p:grpSpPr>
        <p:sp>
          <p:nvSpPr>
            <p:cNvPr id="95" name="圆角矩形 94"/>
            <p:cNvSpPr/>
            <p:nvPr/>
          </p:nvSpPr>
          <p:spPr>
            <a:xfrm>
              <a:off x="12613" y="2265"/>
              <a:ext cx="1701" cy="858"/>
            </a:xfrm>
            <a:prstGeom prst="roundRect">
              <a:avLst/>
            </a:prstGeom>
            <a:solidFill>
              <a:srgbClr val="FFC000">
                <a:alpha val="68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2608" y="2283"/>
              <a:ext cx="17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同体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447530" y="3989705"/>
            <a:ext cx="1086485" cy="544830"/>
            <a:chOff x="12608" y="2265"/>
            <a:chExt cx="1711" cy="858"/>
          </a:xfrm>
        </p:grpSpPr>
        <p:sp>
          <p:nvSpPr>
            <p:cNvPr id="98" name="圆角矩形 97"/>
            <p:cNvSpPr/>
            <p:nvPr/>
          </p:nvSpPr>
          <p:spPr>
            <a:xfrm>
              <a:off x="12613" y="2265"/>
              <a:ext cx="1701" cy="858"/>
            </a:xfrm>
            <a:prstGeom prst="roundRect">
              <a:avLst/>
            </a:prstGeom>
            <a:solidFill>
              <a:srgbClr val="FFC000">
                <a:alpha val="68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2608" y="2283"/>
              <a:ext cx="17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等大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850505" y="5083175"/>
            <a:ext cx="1086485" cy="544830"/>
            <a:chOff x="12608" y="2265"/>
            <a:chExt cx="1711" cy="858"/>
          </a:xfrm>
        </p:grpSpPr>
        <p:sp>
          <p:nvSpPr>
            <p:cNvPr id="104" name="圆角矩形 103"/>
            <p:cNvSpPr/>
            <p:nvPr/>
          </p:nvSpPr>
          <p:spPr>
            <a:xfrm>
              <a:off x="12613" y="2265"/>
              <a:ext cx="1701" cy="858"/>
            </a:xfrm>
            <a:prstGeom prst="roundRect">
              <a:avLst/>
            </a:prstGeom>
            <a:solidFill>
              <a:srgbClr val="FFC000">
                <a:alpha val="68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12608" y="2283"/>
              <a:ext cx="17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反向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447530" y="5083175"/>
            <a:ext cx="1086485" cy="544830"/>
            <a:chOff x="12608" y="2265"/>
            <a:chExt cx="1711" cy="858"/>
          </a:xfrm>
        </p:grpSpPr>
        <p:sp>
          <p:nvSpPr>
            <p:cNvPr id="108" name="圆角矩形 107"/>
            <p:cNvSpPr/>
            <p:nvPr/>
          </p:nvSpPr>
          <p:spPr>
            <a:xfrm>
              <a:off x="12613" y="2265"/>
              <a:ext cx="1701" cy="858"/>
            </a:xfrm>
            <a:prstGeom prst="roundRect">
              <a:avLst/>
            </a:prstGeom>
            <a:solidFill>
              <a:srgbClr val="FFC000">
                <a:alpha val="68000"/>
              </a:srgb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2608" y="2283"/>
              <a:ext cx="17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共线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6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二力平衡条件的应用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3" descr="弹簧测力计倒挂"/>
          <p:cNvPicPr>
            <a:picLocks noChangeAspect="1"/>
          </p:cNvPicPr>
          <p:nvPr/>
        </p:nvPicPr>
        <p:blipFill>
          <a:blip r:embed="rId5"/>
          <a:srcRect r="50802" b="9394"/>
          <a:stretch>
            <a:fillRect/>
          </a:stretch>
        </p:blipFill>
        <p:spPr>
          <a:xfrm>
            <a:off x="9623425" y="1441450"/>
            <a:ext cx="962660" cy="438023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005570" y="4076700"/>
            <a:ext cx="2032000" cy="2250440"/>
            <a:chOff x="14182" y="6420"/>
            <a:chExt cx="3200" cy="3544"/>
          </a:xfrm>
        </p:grpSpPr>
        <p:sp>
          <p:nvSpPr>
            <p:cNvPr id="12" name="圆角矩形 11"/>
            <p:cNvSpPr/>
            <p:nvPr/>
          </p:nvSpPr>
          <p:spPr>
            <a:xfrm>
              <a:off x="14182" y="6420"/>
              <a:ext cx="3200" cy="3545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1" name="流程图: 联系 50"/>
            <p:cNvSpPr/>
            <p:nvPr/>
          </p:nvSpPr>
          <p:spPr>
            <a:xfrm>
              <a:off x="15626" y="8129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15767" y="8143"/>
              <a:ext cx="1" cy="1531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 flipV="1">
              <a:off x="15767" y="6841"/>
              <a:ext cx="1" cy="1531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15831" y="6799"/>
              <a:ext cx="129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拉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939" y="9121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354705" y="3482340"/>
            <a:ext cx="52508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物体静止时，受到重力和弹簧测力计对它的拉力，二力平衡，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弹簧测力计的示数即为重力大小。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056255" y="2675255"/>
            <a:ext cx="6383020" cy="2764790"/>
            <a:chOff x="4813" y="4213"/>
            <a:chExt cx="10052" cy="4354"/>
          </a:xfrm>
        </p:grpSpPr>
        <p:sp>
          <p:nvSpPr>
            <p:cNvPr id="10" name="圆角矩形 9"/>
            <p:cNvSpPr/>
            <p:nvPr/>
          </p:nvSpPr>
          <p:spPr>
            <a:xfrm>
              <a:off x="4813" y="4213"/>
              <a:ext cx="8843" cy="4355"/>
            </a:xfrm>
            <a:prstGeom prst="roundRect">
              <a:avLst/>
            </a:prstGeom>
            <a:noFill/>
            <a:ln w="31750">
              <a:solidFill>
                <a:srgbClr val="BE7B3F">
                  <a:alpha val="15000"/>
                </a:srgbClr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gradFill flip="none" rotWithShape="1">
                    <a:gsLst>
                      <a:gs pos="100000">
                        <a:schemeClr val="bg1">
                          <a:lumMod val="75000"/>
                          <a:lumOff val="2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83" y="4613"/>
              <a:ext cx="95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用弹簧测力计测量物体所受的重力：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31490" y="1524000"/>
            <a:ext cx="3874135" cy="619760"/>
            <a:chOff x="4774" y="2400"/>
            <a:chExt cx="6101" cy="976"/>
          </a:xfrm>
        </p:grpSpPr>
        <p:sp>
          <p:nvSpPr>
            <p:cNvPr id="8" name="文本框 7"/>
            <p:cNvSpPr txBox="1"/>
            <p:nvPr/>
          </p:nvSpPr>
          <p:spPr>
            <a:xfrm>
              <a:off x="5405" y="2602"/>
              <a:ext cx="5470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</a:rPr>
                <a:t>根据运动状态求受力：</a:t>
              </a:r>
            </a:p>
          </p:txBody>
        </p:sp>
        <p:pic>
          <p:nvPicPr>
            <p:cNvPr id="23" name="图片 22" descr="灯泡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74" y="2400"/>
              <a:ext cx="631" cy="8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 descr="花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125" y="2741930"/>
            <a:ext cx="2272665" cy="2272665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6377305" y="2473960"/>
            <a:ext cx="1358900" cy="2673985"/>
            <a:chOff x="13760" y="2250"/>
            <a:chExt cx="2140" cy="4211"/>
          </a:xfrm>
        </p:grpSpPr>
        <p:pic>
          <p:nvPicPr>
            <p:cNvPr id="61" name="图片 60" descr="吊灯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760" y="4321"/>
              <a:ext cx="2141" cy="2141"/>
            </a:xfrm>
            <a:prstGeom prst="rect">
              <a:avLst/>
            </a:prstGeom>
          </p:spPr>
        </p:pic>
        <p:cxnSp>
          <p:nvCxnSpPr>
            <p:cNvPr id="62" name="直接连接符 61"/>
            <p:cNvCxnSpPr/>
            <p:nvPr/>
          </p:nvCxnSpPr>
          <p:spPr>
            <a:xfrm flipH="1">
              <a:off x="14797" y="2250"/>
              <a:ext cx="0" cy="2268"/>
            </a:xfrm>
            <a:prstGeom prst="line">
              <a:avLst/>
            </a:prstGeom>
            <a:ln w="4445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6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二力平衡条件的应用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32175" y="1652270"/>
            <a:ext cx="34734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根据运动状态求受力：</a:t>
            </a:r>
          </a:p>
        </p:txBody>
      </p:sp>
      <p:pic>
        <p:nvPicPr>
          <p:cNvPr id="23" name="图片 22" descr="灯泡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1490" y="1524000"/>
            <a:ext cx="400685" cy="570865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3098165" y="2741930"/>
            <a:ext cx="2032000" cy="2679065"/>
            <a:chOff x="4879" y="4352"/>
            <a:chExt cx="3200" cy="4219"/>
          </a:xfrm>
        </p:grpSpPr>
        <p:sp>
          <p:nvSpPr>
            <p:cNvPr id="3" name="圆角矩形 2"/>
            <p:cNvSpPr/>
            <p:nvPr/>
          </p:nvSpPr>
          <p:spPr>
            <a:xfrm>
              <a:off x="4879" y="4352"/>
              <a:ext cx="3200" cy="3545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6055" y="6478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6196" y="6492"/>
              <a:ext cx="1" cy="198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6197" y="4998"/>
              <a:ext cx="1" cy="158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5056" y="5014"/>
              <a:ext cx="129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支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30" y="7847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041390" y="2212975"/>
            <a:ext cx="2032000" cy="3189605"/>
            <a:chOff x="9514" y="3485"/>
            <a:chExt cx="3200" cy="5023"/>
          </a:xfrm>
        </p:grpSpPr>
        <p:sp>
          <p:nvSpPr>
            <p:cNvPr id="6" name="圆角矩形 5"/>
            <p:cNvSpPr/>
            <p:nvPr/>
          </p:nvSpPr>
          <p:spPr>
            <a:xfrm>
              <a:off x="9514" y="3485"/>
              <a:ext cx="3200" cy="4622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流程图: 联系 21"/>
            <p:cNvSpPr/>
            <p:nvPr/>
          </p:nvSpPr>
          <p:spPr>
            <a:xfrm>
              <a:off x="10950" y="6747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11092" y="6747"/>
              <a:ext cx="1" cy="164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V="1">
              <a:off x="11091" y="5460"/>
              <a:ext cx="1" cy="141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0083" y="5055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拉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294" y="7784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8"/>
          <a:srcRect r="13837"/>
          <a:stretch>
            <a:fillRect/>
          </a:stretch>
        </p:blipFill>
        <p:spPr>
          <a:xfrm>
            <a:off x="8809355" y="3369945"/>
            <a:ext cx="2439670" cy="1747520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550910" y="2914015"/>
            <a:ext cx="2907030" cy="2548890"/>
            <a:chOff x="13466" y="4589"/>
            <a:chExt cx="4578" cy="4014"/>
          </a:xfrm>
        </p:grpSpPr>
        <p:sp>
          <p:nvSpPr>
            <p:cNvPr id="10" name="圆角矩形 9"/>
            <p:cNvSpPr/>
            <p:nvPr/>
          </p:nvSpPr>
          <p:spPr>
            <a:xfrm>
              <a:off x="13466" y="4589"/>
              <a:ext cx="4578" cy="3983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5" name="流程图: 联系 34"/>
            <p:cNvSpPr/>
            <p:nvPr/>
          </p:nvSpPr>
          <p:spPr>
            <a:xfrm>
              <a:off x="15704" y="6705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39" name="直接箭头连接符 38"/>
            <p:cNvCxnSpPr>
              <a:stCxn id="35" idx="0"/>
            </p:cNvCxnSpPr>
            <p:nvPr/>
          </p:nvCxnSpPr>
          <p:spPr>
            <a:xfrm>
              <a:off x="15846" y="6705"/>
              <a:ext cx="1" cy="130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15467" y="4856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支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5514" y="7879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>
              <a:off x="15847" y="6882"/>
              <a:ext cx="1007" cy="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14189" y="6770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牵</a:t>
              </a:r>
            </a:p>
          </p:txBody>
        </p:sp>
        <p:cxnSp>
          <p:nvCxnSpPr>
            <p:cNvPr id="58" name="直接箭头连接符 57"/>
            <p:cNvCxnSpPr/>
            <p:nvPr/>
          </p:nvCxnSpPr>
          <p:spPr>
            <a:xfrm flipH="1">
              <a:off x="14840" y="6882"/>
              <a:ext cx="1007" cy="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flipV="1">
              <a:off x="15851" y="5602"/>
              <a:ext cx="1" cy="130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16707" y="6770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阻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3515360" y="5708015"/>
            <a:ext cx="1198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6402705" y="5708015"/>
            <a:ext cx="1198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837930" y="5708015"/>
            <a:ext cx="1198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0066020" y="5708015"/>
            <a:ext cx="1529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牵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阻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6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二力平衡条件的应用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31490" y="1524000"/>
            <a:ext cx="5591175" cy="619760"/>
            <a:chOff x="4774" y="2400"/>
            <a:chExt cx="8805" cy="976"/>
          </a:xfrm>
        </p:grpSpPr>
        <p:sp>
          <p:nvSpPr>
            <p:cNvPr id="8" name="文本框 7"/>
            <p:cNvSpPr txBox="1"/>
            <p:nvPr/>
          </p:nvSpPr>
          <p:spPr>
            <a:xfrm>
              <a:off x="5405" y="2602"/>
              <a:ext cx="8174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</a:rPr>
                <a:t>根据</a:t>
              </a:r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受力情况分析运动状态</a:t>
              </a:r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  <p:pic>
          <p:nvPicPr>
            <p:cNvPr id="23" name="图片 22" descr="灯泡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74" y="2400"/>
              <a:ext cx="631" cy="899"/>
            </a:xfrm>
            <a:prstGeom prst="rect">
              <a:avLst/>
            </a:prstGeom>
          </p:spPr>
        </p:pic>
      </p:grpSp>
      <p:pic>
        <p:nvPicPr>
          <p:cNvPr id="2" name="跳伞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429375" y="2564130"/>
            <a:ext cx="4799330" cy="2700020"/>
          </a:xfrm>
          <a:prstGeom prst="rect">
            <a:avLst/>
          </a:prstGeom>
          <a:ln w="38100">
            <a:solidFill>
              <a:srgbClr val="F2B45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rcRect l="11079" t="3259" r="8023" b="407"/>
          <a:stretch>
            <a:fillRect/>
          </a:stretch>
        </p:blipFill>
        <p:spPr>
          <a:xfrm>
            <a:off x="3101340" y="2453640"/>
            <a:ext cx="2623820" cy="2930525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3098165" y="2437765"/>
            <a:ext cx="2829560" cy="3036570"/>
            <a:chOff x="4879" y="3839"/>
            <a:chExt cx="4456" cy="4782"/>
          </a:xfrm>
        </p:grpSpPr>
        <p:sp>
          <p:nvSpPr>
            <p:cNvPr id="10" name="圆角矩形 9"/>
            <p:cNvSpPr/>
            <p:nvPr/>
          </p:nvSpPr>
          <p:spPr>
            <a:xfrm>
              <a:off x="4879" y="3839"/>
              <a:ext cx="4457" cy="4783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流程图: 联系 21"/>
            <p:cNvSpPr/>
            <p:nvPr/>
          </p:nvSpPr>
          <p:spPr>
            <a:xfrm>
              <a:off x="6776" y="6731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6918" y="6731"/>
              <a:ext cx="1" cy="164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V="1">
              <a:off x="6917" y="5444"/>
              <a:ext cx="1" cy="141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909" y="5039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阻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120" y="7768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15385" y="5824855"/>
            <a:ext cx="7395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当阻力大小等于重力大小时，跳伞运动员将匀速下落。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2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954655" y="1630680"/>
          <a:ext cx="8184515" cy="45105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216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5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75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0000">
                <a:tc gridSpan="2"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一对平衡力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zh-CN" altLang="en-US" sz="2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一对相互作用力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0135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zh-CN" altLang="en-US" sz="24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2400" u="none" strike="noStrike" kern="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2400" u="none" strike="noStrike" kern="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CN" altLang="en-US" sz="2400" u="none" strike="noStrike" kern="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相同点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kumimoji="0" lang="zh-CN" altLang="en-US" sz="2400" u="none" strike="noStrike" kern="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kumimoji="0" lang="zh-CN" altLang="en-US" sz="2400" u="none" strike="noStrike" kern="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kumimoji="0" lang="zh-CN" altLang="en-US" sz="2400" u="none" strike="noStrike" kern="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方向相反，并且在同一直线上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38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kumimoji="0" lang="zh-CN" altLang="en-US" sz="2400" u="none" strike="noStrike" kern="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不同点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kumimoji="0" lang="zh-CN" altLang="en-US" sz="2400" u="none" strike="noStrike" kern="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同一物体上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不同物体上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3" name="图片 22" descr="介绍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4783" y="334645"/>
            <a:ext cx="758825" cy="107632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347085" y="845185"/>
            <a:ext cx="480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平衡力与相互作用力</a:t>
            </a:r>
          </a:p>
        </p:txBody>
      </p:sp>
      <p:sp>
        <p:nvSpPr>
          <p:cNvPr id="72" name="矩形 71"/>
          <p:cNvSpPr/>
          <p:nvPr/>
        </p:nvSpPr>
        <p:spPr>
          <a:xfrm>
            <a:off x="6417945" y="3130550"/>
            <a:ext cx="1026795" cy="5302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思源黑体 CN Medium" panose="020B0600000000000000" charset="-122"/>
              <a:cs typeface="Times New Roman" panose="02020603050405020304" pitchFamily="18" charset="0"/>
            </a:endParaRPr>
          </a:p>
        </p:txBody>
      </p:sp>
      <p:sp>
        <p:nvSpPr>
          <p:cNvPr id="73" name="流程图: 联系 72"/>
          <p:cNvSpPr/>
          <p:nvPr/>
        </p:nvSpPr>
        <p:spPr>
          <a:xfrm>
            <a:off x="6892925" y="3342005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思源黑体 CN Medium" panose="020B0600000000000000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997065" y="3871595"/>
            <a:ext cx="327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>
                <a:latin typeface="Times New Roman" panose="02020603050405020304" pitchFamily="18" charset="0"/>
                <a:ea typeface="思源黑体 CN Medium" panose="020B0600000000000000" charset="-122"/>
                <a:cs typeface="Times New Roman" panose="02020603050405020304" pitchFamily="18" charset="0"/>
              </a:rPr>
              <a:t>G</a:t>
            </a:r>
          </a:p>
        </p:txBody>
      </p:sp>
      <p:cxnSp>
        <p:nvCxnSpPr>
          <p:cNvPr id="89" name="直接箭头连接符 88"/>
          <p:cNvCxnSpPr/>
          <p:nvPr/>
        </p:nvCxnSpPr>
        <p:spPr>
          <a:xfrm rot="16200000" flipV="1">
            <a:off x="6586245" y="3039135"/>
            <a:ext cx="720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 rot="5400000">
            <a:off x="6586245" y="3758690"/>
            <a:ext cx="720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组合 122"/>
          <p:cNvGrpSpPr/>
          <p:nvPr/>
        </p:nvGrpSpPr>
        <p:grpSpPr>
          <a:xfrm>
            <a:off x="5732145" y="3660775"/>
            <a:ext cx="2339975" cy="115570"/>
            <a:chOff x="1724" y="5411"/>
            <a:chExt cx="3685" cy="182"/>
          </a:xfrm>
        </p:grpSpPr>
        <p:cxnSp>
          <p:nvCxnSpPr>
            <p:cNvPr id="124" name="直接连接符 123"/>
            <p:cNvCxnSpPr/>
            <p:nvPr/>
          </p:nvCxnSpPr>
          <p:spPr>
            <a:xfrm flipV="1">
              <a:off x="1724" y="5411"/>
              <a:ext cx="368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1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>
              <a:off x="1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>
              <a:off x="2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H="1">
              <a:off x="23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H="1">
              <a:off x="25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H="1">
              <a:off x="2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H="1">
              <a:off x="2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3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>
              <a:off x="33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H="1">
              <a:off x="35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3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H="1">
              <a:off x="3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4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H="1">
              <a:off x="43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H="1">
              <a:off x="45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>
              <a:off x="4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>
              <a:off x="4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>
              <a:off x="5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6997065" y="2476500"/>
            <a:ext cx="327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>
                <a:latin typeface="Times New Roman" panose="02020603050405020304" pitchFamily="18" charset="0"/>
                <a:ea typeface="思源黑体 CN Medium" panose="020B0600000000000000" charset="-122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4" name="矩形 33"/>
          <p:cNvSpPr/>
          <p:nvPr/>
        </p:nvSpPr>
        <p:spPr>
          <a:xfrm>
            <a:off x="9237345" y="3130550"/>
            <a:ext cx="1026795" cy="5302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思源黑体 CN Medium" panose="020B0600000000000000" charset="-122"/>
              <a:cs typeface="Times New Roman" panose="02020603050405020304" pitchFamily="18" charset="0"/>
            </a:endParaRPr>
          </a:p>
        </p:txBody>
      </p:sp>
      <p:sp>
        <p:nvSpPr>
          <p:cNvPr id="35" name="流程图: 联系 34"/>
          <p:cNvSpPr/>
          <p:nvPr/>
        </p:nvSpPr>
        <p:spPr>
          <a:xfrm>
            <a:off x="9712325" y="3639820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思源黑体 CN Medium" panose="020B0600000000000000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16465" y="3871595"/>
            <a:ext cx="502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>
                <a:latin typeface="Times New Roman" panose="02020603050405020304" pitchFamily="18" charset="0"/>
                <a:ea typeface="思源黑体 CN Medium" panose="020B0600000000000000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>
                <a:latin typeface="Times New Roman" panose="02020603050405020304" pitchFamily="18" charset="0"/>
                <a:ea typeface="思源黑体 CN Medium" panose="020B0600000000000000" charset="-122"/>
                <a:cs typeface="Times New Roman" panose="02020603050405020304" pitchFamily="18" charset="0"/>
              </a:rPr>
              <a:t>压</a:t>
            </a:r>
          </a:p>
        </p:txBody>
      </p:sp>
      <p:cxnSp>
        <p:nvCxnSpPr>
          <p:cNvPr id="45" name="直接箭头连接符 44"/>
          <p:cNvCxnSpPr/>
          <p:nvPr/>
        </p:nvCxnSpPr>
        <p:spPr>
          <a:xfrm rot="16200000" flipV="1">
            <a:off x="9495645" y="3261850"/>
            <a:ext cx="540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rot="5400000">
            <a:off x="9495645" y="3966505"/>
            <a:ext cx="540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8551545" y="3660775"/>
            <a:ext cx="2339975" cy="115570"/>
            <a:chOff x="1724" y="5411"/>
            <a:chExt cx="3685" cy="182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1724" y="5411"/>
              <a:ext cx="368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2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23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25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2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2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3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33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35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3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43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45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47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49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5124" y="5411"/>
              <a:ext cx="182" cy="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79"/>
          <p:cNvSpPr txBox="1"/>
          <p:nvPr/>
        </p:nvSpPr>
        <p:spPr>
          <a:xfrm>
            <a:off x="9765665" y="2762250"/>
            <a:ext cx="498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>
                <a:latin typeface="Times New Roman" panose="02020603050405020304" pitchFamily="18" charset="0"/>
                <a:ea typeface="思源黑体 CN Medium" panose="020B0600000000000000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>
                <a:latin typeface="Times New Roman" panose="02020603050405020304" pitchFamily="18" charset="0"/>
                <a:ea typeface="思源黑体 CN Medium" panose="020B0600000000000000" charset="-122"/>
                <a:cs typeface="Times New Roman" panose="02020603050405020304" pitchFamily="18" charset="0"/>
              </a:rPr>
              <a:t>支</a:t>
            </a:r>
          </a:p>
        </p:txBody>
      </p:sp>
      <p:sp>
        <p:nvSpPr>
          <p:cNvPr id="81" name="流程图: 联系 80"/>
          <p:cNvSpPr/>
          <p:nvPr/>
        </p:nvSpPr>
        <p:spPr>
          <a:xfrm>
            <a:off x="9711690" y="3531870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思源黑体 CN Medium" panose="020B06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220720" y="4361815"/>
            <a:ext cx="8109585" cy="210248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73985" y="541020"/>
            <a:ext cx="865695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在下列事例中，受平衡力作用的物体是（        ）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正在圆形轨道上运动的过山车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减速进站的火车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腾空而起正在加速上升的火箭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在马路上匀速直线行驶的汽车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25840" y="678180"/>
            <a:ext cx="623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5" name="图片 4" descr="写字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785" y="4292600"/>
            <a:ext cx="944880" cy="11626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6140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674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1605" y="1582420"/>
            <a:ext cx="1572895" cy="658495"/>
            <a:chOff x="223" y="4117"/>
            <a:chExt cx="2477" cy="103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605" y="3644900"/>
            <a:ext cx="1572895" cy="658495"/>
            <a:chOff x="223" y="869"/>
            <a:chExt cx="2477" cy="103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1605" y="2613660"/>
            <a:ext cx="1572895" cy="658495"/>
            <a:chOff x="223" y="4117"/>
            <a:chExt cx="2477" cy="103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371975" y="4974590"/>
            <a:ext cx="5664200" cy="460375"/>
            <a:chOff x="6885" y="7834"/>
            <a:chExt cx="8920" cy="725"/>
          </a:xfrm>
        </p:grpSpPr>
        <p:sp>
          <p:nvSpPr>
            <p:cNvPr id="86" name="Text Box 15"/>
            <p:cNvSpPr txBox="1">
              <a:spLocks noChangeArrowheads="1"/>
            </p:cNvSpPr>
            <p:nvPr/>
          </p:nvSpPr>
          <p:spPr bwMode="auto">
            <a:xfrm>
              <a:off x="6885" y="7834"/>
              <a:ext cx="5548" cy="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266700">
                <a:lnSpc>
                  <a:spcPct val="100000"/>
                </a:lnSpc>
              </a:pPr>
              <a:r>
                <a:rPr lang="zh-CN" sz="2400" kern="1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受平衡力的物体，</a:t>
              </a:r>
            </a:p>
          </p:txBody>
        </p:sp>
        <p:sp>
          <p:nvSpPr>
            <p:cNvPr id="56" name="Text Box 15"/>
            <p:cNvSpPr txBox="1">
              <a:spLocks noChangeArrowheads="1"/>
            </p:cNvSpPr>
            <p:nvPr/>
          </p:nvSpPr>
          <p:spPr bwMode="auto">
            <a:xfrm>
              <a:off x="10546" y="7834"/>
              <a:ext cx="5259" cy="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266700">
                <a:lnSpc>
                  <a:spcPct val="100000"/>
                </a:lnSpc>
              </a:pPr>
              <a:r>
                <a:rPr lang="zh-CN" sz="2400" kern="1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物体处于平衡状态</a:t>
              </a:r>
            </a:p>
          </p:txBody>
        </p:sp>
      </p:grp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4384675" y="5606415"/>
            <a:ext cx="50507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66700">
              <a:lnSpc>
                <a:spcPct val="100000"/>
              </a:lnSpc>
            </a:pPr>
            <a:r>
              <a:rPr 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平衡状态：静止、匀速直线运动</a:t>
            </a:r>
          </a:p>
        </p:txBody>
      </p:sp>
      <p:grpSp>
        <p:nvGrpSpPr>
          <p:cNvPr id="108" name="组合 107"/>
          <p:cNvGrpSpPr/>
          <p:nvPr/>
        </p:nvGrpSpPr>
        <p:grpSpPr>
          <a:xfrm>
            <a:off x="3977293" y="1633877"/>
            <a:ext cx="648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74678" y="2185057"/>
            <a:ext cx="684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204748" y="2729887"/>
            <a:ext cx="684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605943" y="3283607"/>
            <a:ext cx="129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6" grpId="0"/>
      <p:bldP spid="5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220720" y="4428490"/>
            <a:ext cx="8109585" cy="210248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73985" y="541020"/>
            <a:ext cx="86569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400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是物体所受的方向相反的两个力，其中这两个力平衡的是（        ）</a:t>
            </a:r>
            <a:endParaRPr lang="zh-CN" altLang="en-US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6885" y="1224915"/>
            <a:ext cx="623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</a:p>
        </p:txBody>
      </p:sp>
      <p:sp>
        <p:nvSpPr>
          <p:cNvPr id="86" name="Text Box 15"/>
          <p:cNvSpPr txBox="1">
            <a:spLocks noChangeArrowheads="1"/>
          </p:cNvSpPr>
          <p:nvPr/>
        </p:nvSpPr>
        <p:spPr bwMode="auto">
          <a:xfrm>
            <a:off x="3896995" y="4995545"/>
            <a:ext cx="707072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66700">
              <a:lnSpc>
                <a:spcPct val="150000"/>
              </a:lnSpc>
            </a:pPr>
            <a:r>
              <a:rPr 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二力平衡的条件：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           </a:t>
            </a:r>
            <a:r>
              <a:rPr 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同体、等大、反向、共线</a:t>
            </a:r>
          </a:p>
        </p:txBody>
      </p:sp>
      <p:pic>
        <p:nvPicPr>
          <p:cNvPr id="5" name="图片 4" descr="写字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785" y="4359275"/>
            <a:ext cx="944880" cy="11626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6140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0674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1605" y="1582420"/>
            <a:ext cx="1572895" cy="658495"/>
            <a:chOff x="223" y="4117"/>
            <a:chExt cx="2477" cy="103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605" y="3644900"/>
            <a:ext cx="1572895" cy="658495"/>
            <a:chOff x="223" y="869"/>
            <a:chExt cx="2477" cy="103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1605" y="2613660"/>
            <a:ext cx="1572895" cy="658495"/>
            <a:chOff x="223" y="4117"/>
            <a:chExt cx="2477" cy="103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642952" y="3819525"/>
            <a:ext cx="343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828622" y="3819525"/>
            <a:ext cx="343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014292" y="3819525"/>
            <a:ext cx="343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199962" y="3819525"/>
            <a:ext cx="343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2764155" y="1718945"/>
            <a:ext cx="9358630" cy="2193925"/>
            <a:chOff x="4374" y="2371"/>
            <a:chExt cx="14738" cy="3455"/>
          </a:xfrm>
        </p:grpSpPr>
        <p:sp>
          <p:nvSpPr>
            <p:cNvPr id="7" name="流程图: 联系 6"/>
            <p:cNvSpPr/>
            <p:nvPr/>
          </p:nvSpPr>
          <p:spPr>
            <a:xfrm>
              <a:off x="5072" y="3201"/>
              <a:ext cx="1871" cy="1871"/>
            </a:xfrm>
            <a:prstGeom prst="flowChartConnector">
              <a:avLst/>
            </a:prstGeom>
            <a:noFill/>
            <a:ln w="31750">
              <a:solidFill>
                <a:schemeClr val="accent5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flip="none" rotWithShape="1">
                    <a:gsLst>
                      <a:gs pos="100000">
                        <a:schemeClr val="bg1">
                          <a:lumMod val="75000"/>
                          <a:lumOff val="2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流程图: 联系 7"/>
            <p:cNvSpPr/>
            <p:nvPr/>
          </p:nvSpPr>
          <p:spPr>
            <a:xfrm>
              <a:off x="8515" y="3201"/>
              <a:ext cx="1870" cy="1871"/>
            </a:xfrm>
            <a:prstGeom prst="flowChartConnector">
              <a:avLst/>
            </a:prstGeom>
            <a:noFill/>
            <a:ln w="31750">
              <a:solidFill>
                <a:schemeClr val="accent5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flip="none" rotWithShape="1">
                    <a:gsLst>
                      <a:gs pos="100000">
                        <a:schemeClr val="bg1">
                          <a:lumMod val="75000"/>
                          <a:lumOff val="2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15400" y="3699"/>
              <a:ext cx="1871" cy="874"/>
            </a:xfrm>
            <a:prstGeom prst="flowChartConnector">
              <a:avLst/>
            </a:prstGeom>
            <a:noFill/>
            <a:ln w="31750">
              <a:solidFill>
                <a:schemeClr val="accent5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flip="none" rotWithShape="1">
                    <a:gsLst>
                      <a:gs pos="100000">
                        <a:schemeClr val="bg1">
                          <a:lumMod val="75000"/>
                          <a:lumOff val="2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957" y="3640"/>
              <a:ext cx="1871" cy="992"/>
            </a:xfrm>
            <a:prstGeom prst="rect">
              <a:avLst/>
            </a:prstGeom>
            <a:noFill/>
            <a:ln w="31750">
              <a:solidFill>
                <a:schemeClr val="accent5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flip="none" rotWithShape="1">
                    <a:gsLst>
                      <a:gs pos="100000">
                        <a:schemeClr val="bg1">
                          <a:lumMod val="75000"/>
                          <a:lumOff val="2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5922" y="4051"/>
              <a:ext cx="170" cy="170"/>
            </a:xfrm>
            <a:prstGeom prst="flowChartConnector">
              <a:avLst/>
            </a:prstGeom>
            <a:solidFill>
              <a:srgbClr val="FF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流程图: 联系 12"/>
            <p:cNvSpPr/>
            <p:nvPr/>
          </p:nvSpPr>
          <p:spPr>
            <a:xfrm>
              <a:off x="9365" y="4051"/>
              <a:ext cx="170" cy="170"/>
            </a:xfrm>
            <a:prstGeom prst="flowChartConnector">
              <a:avLst/>
            </a:prstGeom>
            <a:solidFill>
              <a:srgbClr val="FF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12807" y="4051"/>
              <a:ext cx="170" cy="170"/>
            </a:xfrm>
            <a:prstGeom prst="flowChartConnector">
              <a:avLst/>
            </a:prstGeom>
            <a:solidFill>
              <a:srgbClr val="FF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16250" y="4051"/>
              <a:ext cx="170" cy="170"/>
            </a:xfrm>
            <a:prstGeom prst="flowChartConnector">
              <a:avLst/>
            </a:prstGeom>
            <a:solidFill>
              <a:srgbClr val="FF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 flipV="1">
              <a:off x="5922" y="3197"/>
              <a:ext cx="1134" cy="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H="1" flipV="1">
              <a:off x="4959" y="5075"/>
              <a:ext cx="1134" cy="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rot="16200000" flipV="1">
              <a:off x="8883" y="3524"/>
              <a:ext cx="1134" cy="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rot="5400000">
              <a:off x="8883" y="4755"/>
              <a:ext cx="1134" cy="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V="1">
              <a:off x="12878" y="3400"/>
              <a:ext cx="1448" cy="742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H="1">
              <a:off x="11480" y="4134"/>
              <a:ext cx="1448" cy="742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V="1">
              <a:off x="16335" y="4136"/>
              <a:ext cx="1304" cy="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15026" y="4136"/>
              <a:ext cx="1304" cy="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6092" y="2569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2N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374" y="5032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2N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35" y="2371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10N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535" y="5198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10N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3162" y="2740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10N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139" y="4824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9N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200" y="4221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5N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6982" y="4221"/>
              <a:ext cx="213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5N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6" grpId="0"/>
      <p:bldP spid="8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974898" y="1166689"/>
            <a:ext cx="5060315" cy="2040255"/>
            <a:chOff x="6771988" y="343433"/>
            <a:chExt cx="5060315" cy="2040255"/>
          </a:xfrm>
        </p:grpSpPr>
        <p:sp>
          <p:nvSpPr>
            <p:cNvPr id="79" name="圆角矩形 78"/>
            <p:cNvSpPr/>
            <p:nvPr/>
          </p:nvSpPr>
          <p:spPr>
            <a:xfrm>
              <a:off x="7770208" y="343433"/>
              <a:ext cx="4062095" cy="204025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217934" y="3462821"/>
            <a:ext cx="4916170" cy="2242185"/>
            <a:chOff x="6771988" y="2146282"/>
            <a:chExt cx="4916170" cy="2242185"/>
          </a:xfrm>
        </p:grpSpPr>
        <p:sp>
          <p:nvSpPr>
            <p:cNvPr id="80" name="圆角矩形 79"/>
            <p:cNvSpPr/>
            <p:nvPr/>
          </p:nvSpPr>
          <p:spPr>
            <a:xfrm>
              <a:off x="7554308" y="2146282"/>
              <a:ext cx="4133850" cy="105981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eaLnBrk="1" hangingPunct="1">
                <a:lnSpc>
                  <a:spcPct val="120000"/>
                </a:lnSpc>
              </a:pPr>
              <a:endParaRPr 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7606378" y="3423267"/>
              <a:ext cx="4040505" cy="9652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endParaRPr 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  <a:p>
              <a:pPr lvl="0">
                <a:buClrTx/>
                <a:buSzTx/>
                <a:buFontTx/>
              </a:pPr>
              <a:endParaRPr lang="en-US" altLang="zh-CN" sz="20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83" name="直接箭头连接符 82"/>
            <p:cNvCxnSpPr/>
            <p:nvPr/>
          </p:nvCxnSpPr>
          <p:spPr>
            <a:xfrm>
              <a:off x="7309410" y="2639691"/>
              <a:ext cx="216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7312585" y="3962335"/>
              <a:ext cx="216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322110" y="2633341"/>
              <a:ext cx="0" cy="133200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401832" y="1180783"/>
            <a:ext cx="4312920" cy="4186573"/>
            <a:chOff x="2095127" y="1394437"/>
            <a:chExt cx="4312920" cy="4797472"/>
          </a:xfrm>
        </p:grpSpPr>
        <p:sp>
          <p:nvSpPr>
            <p:cNvPr id="63" name="圆角矩形 62"/>
            <p:cNvSpPr/>
            <p:nvPr/>
          </p:nvSpPr>
          <p:spPr>
            <a:xfrm>
              <a:off x="4505587" y="4453533"/>
              <a:ext cx="1896110" cy="1738376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二力平衡</a:t>
              </a:r>
              <a:r>
                <a:rPr lang="en-US" alt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</a:t>
              </a: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4508127" y="1394437"/>
              <a:ext cx="1899920" cy="2267383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平衡状态和平衡力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640300" y="2500520"/>
              <a:ext cx="882654" cy="2849610"/>
              <a:chOff x="3790888" y="2352689"/>
              <a:chExt cx="882654" cy="2849610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208032" y="2352689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208032" y="5201991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18190" y="2355837"/>
                <a:ext cx="0" cy="2846462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90888" y="3898339"/>
                <a:ext cx="43200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椭圆 53"/>
            <p:cNvSpPr/>
            <p:nvPr>
              <p:custDataLst>
                <p:tags r:id="rId1"/>
              </p:custDataLst>
            </p:nvPr>
          </p:nvSpPr>
          <p:spPr>
            <a:xfrm>
              <a:off x="2095127" y="3115350"/>
              <a:ext cx="1584000" cy="1815135"/>
            </a:xfrm>
            <a:prstGeom prst="ellipse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二力平衡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3" y="571055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1605" y="3646805"/>
            <a:ext cx="1572895" cy="658495"/>
            <a:chOff x="223" y="5741"/>
            <a:chExt cx="2477" cy="103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1605" y="4678680"/>
            <a:ext cx="1572895" cy="658495"/>
            <a:chOff x="223" y="869"/>
            <a:chExt cx="2477" cy="103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075805" y="1236980"/>
            <a:ext cx="3853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物体处于静止状态或匀速直线运动状态都叫做平衡状态。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75805" y="2120900"/>
            <a:ext cx="37655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物体受到几个力的作用时，如果保持静止或匀速直线运动状态，我们就说这几个力相互平衡。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034530" y="3571240"/>
            <a:ext cx="41865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kumimoji="1" lang="zh-CN" altLang="en-US" sz="20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二力平衡的条件：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0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kumimoji="1" lang="zh-CN" altLang="en-US" sz="20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同体、等大、反向、共线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985" y="5405755"/>
            <a:ext cx="1172845" cy="1440815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7078345" y="4768850"/>
            <a:ext cx="40005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buClrTx/>
              <a:buSzTx/>
              <a:buFontTx/>
            </a:pPr>
            <a:r>
              <a:rPr 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二力平衡条件的应用：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605" y="1583055"/>
            <a:ext cx="1572895" cy="658495"/>
            <a:chOff x="223" y="4117"/>
            <a:chExt cx="2477" cy="10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351010" y="5166995"/>
            <a:ext cx="12807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平衡状态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534275" y="5166995"/>
            <a:ext cx="12807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平衡力</a:t>
            </a: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8751570" y="5382260"/>
            <a:ext cx="535940" cy="0"/>
          </a:xfrm>
          <a:prstGeom prst="straightConnector1">
            <a:avLst/>
          </a:prstGeom>
          <a:ln w="28575" cmpd="sng">
            <a:solidFill>
              <a:srgbClr val="33341F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3" y="4676140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605" y="3644900"/>
            <a:ext cx="1572895" cy="658495"/>
            <a:chOff x="223" y="5741"/>
            <a:chExt cx="2477" cy="103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1605" y="5706745"/>
            <a:ext cx="1572895" cy="658495"/>
            <a:chOff x="223" y="869"/>
            <a:chExt cx="2477" cy="10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布置作业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605" y="1582420"/>
            <a:ext cx="1572895" cy="658495"/>
            <a:chOff x="223" y="4117"/>
            <a:chExt cx="2477" cy="103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605" y="2613660"/>
            <a:ext cx="1572895" cy="658495"/>
            <a:chOff x="223" y="4117"/>
            <a:chExt cx="2477" cy="103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3193" y="551815"/>
            <a:ext cx="1572260" cy="657860"/>
            <a:chOff x="223" y="869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3193" y="3644900"/>
            <a:ext cx="1572260" cy="657860"/>
            <a:chOff x="223" y="4117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3193" y="4675505"/>
            <a:ext cx="1572260" cy="657860"/>
            <a:chOff x="223" y="7365"/>
            <a:chExt cx="2476" cy="1036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3193" y="5706110"/>
            <a:ext cx="1572260" cy="657860"/>
            <a:chOff x="223" y="8989"/>
            <a:chExt cx="2476" cy="103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286760" y="4553585"/>
            <a:ext cx="2136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英国科学家</a:t>
            </a:r>
          </a:p>
          <a:p>
            <a:pPr algn="ct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牛顿</a:t>
            </a:r>
          </a:p>
        </p:txBody>
      </p:sp>
      <p:pic>
        <p:nvPicPr>
          <p:cNvPr id="2" name="图片 1" descr="D:\2020年\8月\视频\摘要\1月-物理典例题摘要文档（31个）【完】【已全部发送承接商】\第8章【完】（17个）\牛顿2.png牛顿2"/>
          <p:cNvPicPr>
            <a:picLocks noChangeAspect="1"/>
          </p:cNvPicPr>
          <p:nvPr/>
        </p:nvPicPr>
        <p:blipFill>
          <a:blip r:embed="rId5"/>
          <a:srcRect l="9243" r="9779"/>
          <a:stretch>
            <a:fillRect/>
          </a:stretch>
        </p:blipFill>
        <p:spPr>
          <a:xfrm>
            <a:off x="3263265" y="1621790"/>
            <a:ext cx="2183130" cy="2636520"/>
          </a:xfrm>
          <a:prstGeom prst="ellipse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849620" y="1985010"/>
            <a:ext cx="48240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一切物体在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没有受到力的作用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时，总保持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静止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状态或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匀速直线运动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状态。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330" y="4553585"/>
            <a:ext cx="1301750" cy="159893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693035" y="870585"/>
            <a:ext cx="8735060" cy="5382895"/>
          </a:xfrm>
          <a:prstGeom prst="roundRect">
            <a:avLst/>
          </a:prstGeom>
          <a:noFill/>
          <a:ln w="28575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3193" y="2613660"/>
            <a:ext cx="1572895" cy="658495"/>
            <a:chOff x="223" y="2493"/>
            <a:chExt cx="2477" cy="103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2875" y="1582420"/>
            <a:ext cx="1572895" cy="658495"/>
            <a:chOff x="223" y="2493"/>
            <a:chExt cx="2477" cy="103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automobile-gba7b335c6_1920"/>
          <p:cNvPicPr>
            <a:picLocks noChangeAspect="1"/>
          </p:cNvPicPr>
          <p:nvPr/>
        </p:nvPicPr>
        <p:blipFill>
          <a:blip r:embed="rId3"/>
          <a:srcRect l="1111" t="1992" r="20184" b="7826"/>
          <a:stretch>
            <a:fillRect/>
          </a:stretch>
        </p:blipFill>
        <p:spPr>
          <a:xfrm>
            <a:off x="7386955" y="1834515"/>
            <a:ext cx="3150648" cy="2412000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40" name="矩形 39"/>
          <p:cNvSpPr/>
          <p:nvPr/>
        </p:nvSpPr>
        <p:spPr>
          <a:xfrm>
            <a:off x="3520440" y="749935"/>
            <a:ext cx="7581265" cy="521970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仿宋" panose="02010609060101010101" pitchFamily="49" charset="-122"/>
                <a:sym typeface="+mn-ea"/>
              </a:rPr>
              <a:t>生活中，这些物体受到力的作用了吗？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43193" y="551815"/>
            <a:ext cx="1572260" cy="657860"/>
            <a:chOff x="223" y="869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3193" y="3644900"/>
            <a:ext cx="1572260" cy="657860"/>
            <a:chOff x="223" y="4117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3193" y="4675505"/>
            <a:ext cx="1572260" cy="657860"/>
            <a:chOff x="223" y="7365"/>
            <a:chExt cx="2476" cy="1036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3193" y="5706110"/>
            <a:ext cx="1572260" cy="657860"/>
            <a:chOff x="223" y="8989"/>
            <a:chExt cx="2476" cy="103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6" name="图片 5" descr="思考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8273" y="334645"/>
            <a:ext cx="1031875" cy="1076325"/>
          </a:xfrm>
          <a:prstGeom prst="rect">
            <a:avLst/>
          </a:prstGeom>
        </p:spPr>
      </p:pic>
      <p:pic>
        <p:nvPicPr>
          <p:cNvPr id="2" name="图片 1" descr="kingfisher-g6498f2c6d_1920"/>
          <p:cNvPicPr>
            <a:picLocks noChangeAspect="1"/>
          </p:cNvPicPr>
          <p:nvPr/>
        </p:nvPicPr>
        <p:blipFill>
          <a:blip r:embed="rId7"/>
          <a:srcRect l="4234" r="34932" b="806"/>
          <a:stretch>
            <a:fillRect/>
          </a:stretch>
        </p:blipFill>
        <p:spPr>
          <a:xfrm>
            <a:off x="3352165" y="1834515"/>
            <a:ext cx="2871147" cy="2412000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4" name="文本框 3"/>
          <p:cNvSpPr txBox="1"/>
          <p:nvPr/>
        </p:nvSpPr>
        <p:spPr>
          <a:xfrm>
            <a:off x="3893976" y="4352925"/>
            <a:ext cx="17875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静止的小鸟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32284" y="4352925"/>
            <a:ext cx="2459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匀速行驶的汽车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25165" y="5220970"/>
            <a:ext cx="81711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为什么受到力的作用时，物体也能保持静止状态或者匀速直线运动状态？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43193" y="2613660"/>
            <a:ext cx="1572895" cy="658495"/>
            <a:chOff x="223" y="2493"/>
            <a:chExt cx="2477" cy="103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2875" y="1582420"/>
            <a:ext cx="1572895" cy="658495"/>
            <a:chOff x="223" y="2493"/>
            <a:chExt cx="2477" cy="103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26105" y="1633220"/>
            <a:ext cx="3157220" cy="2720340"/>
            <a:chOff x="4923" y="2572"/>
            <a:chExt cx="4972" cy="4284"/>
          </a:xfrm>
        </p:grpSpPr>
        <p:sp>
          <p:nvSpPr>
            <p:cNvPr id="13" name="圆角矩形 12"/>
            <p:cNvSpPr/>
            <p:nvPr/>
          </p:nvSpPr>
          <p:spPr>
            <a:xfrm>
              <a:off x="4923" y="2572"/>
              <a:ext cx="4972" cy="4284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698" y="3207"/>
              <a:ext cx="1575" cy="3118"/>
              <a:chOff x="7790" y="6593"/>
              <a:chExt cx="1575" cy="3118"/>
            </a:xfrm>
          </p:grpSpPr>
          <p:sp>
            <p:nvSpPr>
              <p:cNvPr id="51" name="流程图: 联系 50"/>
              <p:cNvSpPr/>
              <p:nvPr/>
            </p:nvSpPr>
            <p:spPr>
              <a:xfrm>
                <a:off x="7790" y="8148"/>
                <a:ext cx="283" cy="283"/>
              </a:xfrm>
              <a:prstGeom prst="flowChartConnector">
                <a:avLst/>
              </a:prstGeom>
              <a:solidFill>
                <a:srgbClr val="C00000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52" name="直接箭头连接符 51"/>
              <p:cNvCxnSpPr>
                <a:stCxn id="51" idx="0"/>
              </p:cNvCxnSpPr>
              <p:nvPr/>
            </p:nvCxnSpPr>
            <p:spPr>
              <a:xfrm>
                <a:off x="7932" y="8148"/>
                <a:ext cx="1" cy="1531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箭头连接符 52"/>
              <p:cNvCxnSpPr/>
              <p:nvPr/>
            </p:nvCxnSpPr>
            <p:spPr>
              <a:xfrm flipV="1">
                <a:off x="7931" y="6740"/>
                <a:ext cx="1" cy="1531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文本框 53"/>
              <p:cNvSpPr txBox="1"/>
              <p:nvPr/>
            </p:nvSpPr>
            <p:spPr>
              <a:xfrm>
                <a:off x="8073" y="6593"/>
                <a:ext cx="1293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支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8181" y="8987"/>
                <a:ext cx="100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endPara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647180" y="1696085"/>
            <a:ext cx="4264660" cy="2656840"/>
            <a:chOff x="10468" y="2671"/>
            <a:chExt cx="6716" cy="4184"/>
          </a:xfrm>
        </p:grpSpPr>
        <p:sp>
          <p:nvSpPr>
            <p:cNvPr id="15" name="圆角矩形 14"/>
            <p:cNvSpPr/>
            <p:nvPr/>
          </p:nvSpPr>
          <p:spPr>
            <a:xfrm>
              <a:off x="10468" y="2671"/>
              <a:ext cx="6716" cy="4185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2414" y="4886"/>
              <a:ext cx="1658" cy="725"/>
              <a:chOff x="5264" y="5487"/>
              <a:chExt cx="1658" cy="725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264" y="5487"/>
                <a:ext cx="100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阻</a:t>
                </a:r>
                <a:endPara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直接箭头连接符 55"/>
              <p:cNvCxnSpPr/>
              <p:nvPr/>
            </p:nvCxnSpPr>
            <p:spPr>
              <a:xfrm flipH="1">
                <a:off x="5915" y="5599"/>
                <a:ext cx="1007" cy="7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13929" y="4821"/>
              <a:ext cx="2011" cy="782"/>
              <a:chOff x="13929" y="4821"/>
              <a:chExt cx="2011" cy="782"/>
            </a:xfrm>
          </p:grpSpPr>
          <p:sp>
            <p:nvSpPr>
              <p:cNvPr id="18" name="流程图: 联系 17"/>
              <p:cNvSpPr/>
              <p:nvPr/>
            </p:nvSpPr>
            <p:spPr>
              <a:xfrm>
                <a:off x="13929" y="4821"/>
                <a:ext cx="283" cy="283"/>
              </a:xfrm>
              <a:prstGeom prst="flowChartConnector">
                <a:avLst/>
              </a:prstGeom>
              <a:solidFill>
                <a:srgbClr val="C00000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4072" y="4879"/>
                <a:ext cx="1868" cy="725"/>
                <a:chOff x="6922" y="5487"/>
                <a:chExt cx="1868" cy="725"/>
              </a:xfrm>
            </p:grpSpPr>
            <p:cxnSp>
              <p:nvCxnSpPr>
                <p:cNvPr id="58" name="直接箭头连接符 57"/>
                <p:cNvCxnSpPr/>
                <p:nvPr/>
              </p:nvCxnSpPr>
              <p:spPr>
                <a:xfrm>
                  <a:off x="6922" y="5599"/>
                  <a:ext cx="1007" cy="7"/>
                </a:xfrm>
                <a:prstGeom prst="straightConnector1">
                  <a:avLst/>
                </a:prstGeom>
                <a:ln w="5715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文本框 59"/>
                <p:cNvSpPr txBox="1"/>
                <p:nvPr/>
              </p:nvSpPr>
              <p:spPr>
                <a:xfrm>
                  <a:off x="7782" y="5487"/>
                  <a:ext cx="1008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i="1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F</a:t>
                  </a:r>
                  <a:r>
                    <a:rPr lang="zh-CN" altLang="en-US" sz="2400" b="1" baseline="-2500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+mn-ea"/>
                    </a:rPr>
                    <a:t>牵</a:t>
                  </a:r>
                  <a:endParaRPr lang="zh-CN" altLang="en-US" sz="2400" b="1" baseline="-2500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17" name="矩形 116"/>
          <p:cNvSpPr/>
          <p:nvPr/>
        </p:nvSpPr>
        <p:spPr>
          <a:xfrm>
            <a:off x="6331526" y="5832779"/>
            <a:ext cx="3243580" cy="46037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力的作用效果相互抵消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/>
      <p:bldP spid="1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组合 38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平衡状态与平衡力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64510" y="3362325"/>
            <a:ext cx="1963420" cy="3018155"/>
            <a:chOff x="4911" y="5329"/>
            <a:chExt cx="3092" cy="4753"/>
          </a:xfrm>
        </p:grpSpPr>
        <p:pic>
          <p:nvPicPr>
            <p:cNvPr id="67" name="图片 66" descr="architecture-g01d2d6bc4_19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1" y="5329"/>
              <a:ext cx="3093" cy="3867"/>
            </a:xfrm>
            <a:prstGeom prst="roundRect">
              <a:avLst/>
            </a:prstGeom>
            <a:effectLst>
              <a:softEdge rad="63500"/>
            </a:effectLst>
          </p:spPr>
        </p:pic>
        <p:sp>
          <p:nvSpPr>
            <p:cNvPr id="2" name="文本框 1"/>
            <p:cNvSpPr txBox="1"/>
            <p:nvPr/>
          </p:nvSpPr>
          <p:spPr>
            <a:xfrm>
              <a:off x="5043" y="9358"/>
              <a:ext cx="283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静止的物体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85435" y="3363595"/>
            <a:ext cx="3352800" cy="3016885"/>
            <a:chOff x="8566" y="5331"/>
            <a:chExt cx="5280" cy="4751"/>
          </a:xfrm>
        </p:grpSpPr>
        <p:pic>
          <p:nvPicPr>
            <p:cNvPr id="77" name="图片 76" descr="automobile-gba7b335c6_1920"/>
            <p:cNvPicPr>
              <a:picLocks noChangeAspect="1"/>
            </p:cNvPicPr>
            <p:nvPr/>
          </p:nvPicPr>
          <p:blipFill>
            <a:blip r:embed="rId6"/>
            <a:srcRect l="1111" t="1992" r="20184" b="7826"/>
            <a:stretch>
              <a:fillRect/>
            </a:stretch>
          </p:blipFill>
          <p:spPr>
            <a:xfrm>
              <a:off x="8683" y="5331"/>
              <a:ext cx="5046" cy="3863"/>
            </a:xfrm>
            <a:prstGeom prst="roundRect">
              <a:avLst/>
            </a:prstGeom>
            <a:effectLst>
              <a:softEdge rad="63500"/>
            </a:effectLst>
          </p:spPr>
        </p:pic>
        <p:sp>
          <p:nvSpPr>
            <p:cNvPr id="3" name="文本框 2"/>
            <p:cNvSpPr txBox="1"/>
            <p:nvPr/>
          </p:nvSpPr>
          <p:spPr>
            <a:xfrm>
              <a:off x="8566" y="9358"/>
              <a:ext cx="528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匀速直线运动的汽车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09025" y="3368040"/>
            <a:ext cx="2715260" cy="3012440"/>
            <a:chOff x="13800" y="5338"/>
            <a:chExt cx="4276" cy="4744"/>
          </a:xfrm>
        </p:grpSpPr>
        <p:pic>
          <p:nvPicPr>
            <p:cNvPr id="79" name="图片 78" descr="fallschime-g4ac2a301e_1920"/>
            <p:cNvPicPr>
              <a:picLocks noChangeAspect="1"/>
            </p:cNvPicPr>
            <p:nvPr/>
          </p:nvPicPr>
          <p:blipFill>
            <a:blip r:embed="rId7"/>
            <a:srcRect l="18056" t="4196" r="32954" b="3448"/>
            <a:stretch>
              <a:fillRect/>
            </a:stretch>
          </p:blipFill>
          <p:spPr>
            <a:xfrm>
              <a:off x="14408" y="5338"/>
              <a:ext cx="3060" cy="3850"/>
            </a:xfrm>
            <a:prstGeom prst="roundRect">
              <a:avLst/>
            </a:prstGeom>
            <a:effectLst>
              <a:softEdge rad="63500"/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13800" y="9358"/>
              <a:ext cx="427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匀速下落的跳伞员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97835" y="1283970"/>
            <a:ext cx="81286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物体受到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几个力的作用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时，如果保持静止或匀速直线运动状态，我们就说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这几个力相互平衡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。物体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处于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静止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匀速直线运动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状态都叫做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平衡状态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组合 38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平衡状态与平衡力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62655" y="3129915"/>
            <a:ext cx="2637155" cy="3482340"/>
            <a:chOff x="4623" y="3204"/>
            <a:chExt cx="4153" cy="5484"/>
          </a:xfrm>
        </p:grpSpPr>
        <p:pic>
          <p:nvPicPr>
            <p:cNvPr id="9" name="图片 8" descr="skydiver-gbea106c5a_1920"/>
            <p:cNvPicPr>
              <a:picLocks noChangeAspect="1"/>
            </p:cNvPicPr>
            <p:nvPr/>
          </p:nvPicPr>
          <p:blipFill>
            <a:blip r:embed="rId5"/>
            <a:srcRect l="21665" t="11886" r="37345" b="11540"/>
            <a:stretch>
              <a:fillRect/>
            </a:stretch>
          </p:blipFill>
          <p:spPr>
            <a:xfrm>
              <a:off x="4813" y="3204"/>
              <a:ext cx="3773" cy="4700"/>
            </a:xfrm>
            <a:prstGeom prst="roundRect">
              <a:avLst/>
            </a:prstGeom>
            <a:effectLst>
              <a:softEdge rad="63500"/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4623" y="7963"/>
              <a:ext cx="41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匀速下落的跳伞员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3515360" y="2973070"/>
            <a:ext cx="2531745" cy="3297555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98695" y="4827270"/>
            <a:ext cx="179070" cy="1093470"/>
            <a:chOff x="6727" y="5877"/>
            <a:chExt cx="282" cy="1722"/>
          </a:xfrm>
        </p:grpSpPr>
        <p:sp>
          <p:nvSpPr>
            <p:cNvPr id="10" name="流程图: 联系 9"/>
            <p:cNvSpPr/>
            <p:nvPr/>
          </p:nvSpPr>
          <p:spPr>
            <a:xfrm>
              <a:off x="6727" y="5877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6869" y="5877"/>
              <a:ext cx="1" cy="1722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箭头连接符 11"/>
          <p:cNvCxnSpPr/>
          <p:nvPr/>
        </p:nvCxnSpPr>
        <p:spPr>
          <a:xfrm flipV="1">
            <a:off x="4888230" y="3842385"/>
            <a:ext cx="635" cy="109347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48150" y="3615690"/>
            <a:ext cx="64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82135" y="5546725"/>
            <a:ext cx="64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endParaRPr lang="zh-CN" altLang="en-US" sz="2400" b="1" baseline="-2500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7026910" y="3482340"/>
            <a:ext cx="3778250" cy="26320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3341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跳伞员和降落伞在两个力作用下做</a:t>
            </a:r>
            <a:r>
              <a:rPr lang="zh-CN" altLang="en-US" sz="24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匀速直线运动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，处于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平衡状态，这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两个力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相互平衡。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97835" y="1283970"/>
            <a:ext cx="81286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物体受到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几个力的作用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时，如果保持静止或匀速直线运动状态，我们就说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这几个力相互平衡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。物体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处于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静止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匀速直线运动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状态都叫做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平衡状态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3" grpId="0"/>
      <p:bldP spid="14" grpId="0"/>
      <p:bldP spid="6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组合 38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平衡状态与平衡力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2785" y="3116580"/>
            <a:ext cx="2308860" cy="3352800"/>
            <a:chOff x="4706" y="3298"/>
            <a:chExt cx="3636" cy="52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58" y="3298"/>
              <a:ext cx="3207" cy="42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22"/>
            <p:cNvSpPr txBox="1"/>
            <p:nvPr/>
          </p:nvSpPr>
          <p:spPr>
            <a:xfrm>
              <a:off x="4706" y="7853"/>
              <a:ext cx="363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被提起的水桶</a:t>
              </a: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3232785" y="2900045"/>
            <a:ext cx="2531745" cy="311023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285615" y="4532630"/>
            <a:ext cx="640080" cy="1468120"/>
            <a:chOff x="6364" y="5528"/>
            <a:chExt cx="1008" cy="2312"/>
          </a:xfrm>
        </p:grpSpPr>
        <p:sp>
          <p:nvSpPr>
            <p:cNvPr id="34" name="流程图: 联系 33"/>
            <p:cNvSpPr/>
            <p:nvPr/>
          </p:nvSpPr>
          <p:spPr>
            <a:xfrm>
              <a:off x="6559" y="5528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35" name="直接箭头连接符 34"/>
            <p:cNvCxnSpPr>
              <a:stCxn id="34" idx="0"/>
            </p:cNvCxnSpPr>
            <p:nvPr/>
          </p:nvCxnSpPr>
          <p:spPr>
            <a:xfrm>
              <a:off x="6701" y="5528"/>
              <a:ext cx="1" cy="1722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364" y="7116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00245" y="3879215"/>
            <a:ext cx="1159510" cy="774065"/>
            <a:chOff x="6702" y="4499"/>
            <a:chExt cx="1826" cy="1219"/>
          </a:xfrm>
        </p:grpSpPr>
        <p:sp>
          <p:nvSpPr>
            <p:cNvPr id="48" name="文本框 47"/>
            <p:cNvSpPr txBox="1"/>
            <p:nvPr/>
          </p:nvSpPr>
          <p:spPr>
            <a:xfrm>
              <a:off x="7520" y="4499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en-US" altLang="zh-CN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cxnSp>
          <p:nvCxnSpPr>
            <p:cNvPr id="49" name="直接箭头连接符 48"/>
            <p:cNvCxnSpPr/>
            <p:nvPr/>
          </p:nvCxnSpPr>
          <p:spPr>
            <a:xfrm flipV="1">
              <a:off x="6702" y="4868"/>
              <a:ext cx="815" cy="85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544570" y="3907790"/>
            <a:ext cx="953135" cy="745490"/>
            <a:chOff x="5197" y="4544"/>
            <a:chExt cx="1501" cy="1174"/>
          </a:xfrm>
        </p:grpSpPr>
        <p:cxnSp>
          <p:nvCxnSpPr>
            <p:cNvPr id="51" name="直接箭头连接符 50"/>
            <p:cNvCxnSpPr/>
            <p:nvPr/>
          </p:nvCxnSpPr>
          <p:spPr>
            <a:xfrm flipH="1" flipV="1">
              <a:off x="5884" y="4868"/>
              <a:ext cx="815" cy="85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197" y="4544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en-US" altLang="zh-CN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7046595" y="3491865"/>
            <a:ext cx="3494405" cy="233108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3341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水桶在三个力的作用下</a:t>
            </a:r>
            <a:r>
              <a:rPr lang="zh-CN" altLang="en-US" sz="24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静止不动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，处于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平衡状态，这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三个力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97835" y="1283970"/>
            <a:ext cx="81286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物体受到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几个力的作用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时，如果保持静止或匀速直线运动状态，我们就说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这几个力相互平衡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。物体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处于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静止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匀速直线运动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状态都叫做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平衡状态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组合 38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平衡状态与平衡力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70885" y="3727450"/>
            <a:ext cx="2464435" cy="2579370"/>
            <a:chOff x="4929" y="4024"/>
            <a:chExt cx="3881" cy="406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rcRect r="13837"/>
            <a:stretch>
              <a:fillRect/>
            </a:stretch>
          </p:blipFill>
          <p:spPr>
            <a:xfrm>
              <a:off x="4948" y="4024"/>
              <a:ext cx="3842" cy="2752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4929" y="7361"/>
              <a:ext cx="38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匀速行驶的汽车</a:t>
              </a: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3129280" y="3049905"/>
            <a:ext cx="2531745" cy="2836545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4985" y="4615180"/>
            <a:ext cx="640080" cy="1205230"/>
            <a:chOff x="6589" y="5422"/>
            <a:chExt cx="1008" cy="1898"/>
          </a:xfrm>
        </p:grpSpPr>
        <p:sp>
          <p:nvSpPr>
            <p:cNvPr id="9" name="流程图: 联系 8"/>
            <p:cNvSpPr/>
            <p:nvPr/>
          </p:nvSpPr>
          <p:spPr>
            <a:xfrm>
              <a:off x="6779" y="5422"/>
              <a:ext cx="283" cy="283"/>
            </a:xfrm>
            <a:prstGeom prst="flowChartConnector">
              <a:avLst/>
            </a:prstGeom>
            <a:solidFill>
              <a:srgbClr val="C0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0" name="直接箭头连接符 9"/>
            <p:cNvCxnSpPr>
              <a:stCxn id="9" idx="0"/>
            </p:cNvCxnSpPr>
            <p:nvPr/>
          </p:nvCxnSpPr>
          <p:spPr>
            <a:xfrm>
              <a:off x="6921" y="5422"/>
              <a:ext cx="1" cy="130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589" y="6596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83610" y="4656455"/>
            <a:ext cx="1052195" cy="459740"/>
            <a:chOff x="5264" y="5487"/>
            <a:chExt cx="1657" cy="724"/>
          </a:xfrm>
        </p:grpSpPr>
        <p:sp>
          <p:nvSpPr>
            <p:cNvPr id="55" name="文本框 54"/>
            <p:cNvSpPr txBox="1"/>
            <p:nvPr/>
          </p:nvSpPr>
          <p:spPr>
            <a:xfrm>
              <a:off x="5264" y="5487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牵</a:t>
              </a:r>
            </a:p>
          </p:txBody>
        </p:sp>
        <p:cxnSp>
          <p:nvCxnSpPr>
            <p:cNvPr id="56" name="直接箭头连接符 55"/>
            <p:cNvCxnSpPr/>
            <p:nvPr/>
          </p:nvCxnSpPr>
          <p:spPr>
            <a:xfrm flipH="1">
              <a:off x="5915" y="5599"/>
              <a:ext cx="1007" cy="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295140" y="3441065"/>
            <a:ext cx="640080" cy="1301750"/>
            <a:chOff x="6542" y="3573"/>
            <a:chExt cx="1008" cy="2050"/>
          </a:xfrm>
        </p:grpSpPr>
        <p:sp>
          <p:nvSpPr>
            <p:cNvPr id="22" name="文本框 21"/>
            <p:cNvSpPr txBox="1"/>
            <p:nvPr/>
          </p:nvSpPr>
          <p:spPr>
            <a:xfrm>
              <a:off x="6542" y="3573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支</a:t>
              </a:r>
            </a:p>
          </p:txBody>
        </p:sp>
        <p:cxnSp>
          <p:nvCxnSpPr>
            <p:cNvPr id="57" name="直接箭头连接符 56"/>
            <p:cNvCxnSpPr/>
            <p:nvPr/>
          </p:nvCxnSpPr>
          <p:spPr>
            <a:xfrm flipV="1">
              <a:off x="6926" y="4319"/>
              <a:ext cx="1" cy="130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4536440" y="4656455"/>
            <a:ext cx="1186180" cy="459740"/>
            <a:chOff x="6922" y="5487"/>
            <a:chExt cx="1868" cy="724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6922" y="5599"/>
              <a:ext cx="1007" cy="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7782" y="5487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阻</a:t>
              </a:r>
            </a:p>
          </p:txBody>
        </p:sp>
      </p:grpSp>
      <p:sp>
        <p:nvSpPr>
          <p:cNvPr id="61" name="圆角矩形 60"/>
          <p:cNvSpPr/>
          <p:nvPr/>
        </p:nvSpPr>
        <p:spPr>
          <a:xfrm>
            <a:off x="7075805" y="3500755"/>
            <a:ext cx="3662045" cy="245872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3341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汽车在四个力的作用下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做</a:t>
            </a:r>
            <a:r>
              <a:rPr lang="zh-CN" altLang="en-US" sz="2400" dirty="0">
                <a:solidFill>
                  <a:srgbClr val="A1AF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匀速直线运动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，处于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平衡状态，这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四个力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97835" y="1283970"/>
            <a:ext cx="81286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物体受到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几个力的作用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时，如果保持静止或匀速直线运动状态，我们就说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这几个力相互平衡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。物体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处于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静止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匀速直线运动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状态都叫做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平衡状态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923" y="3646805"/>
            <a:ext cx="1572260" cy="657860"/>
            <a:chOff x="223" y="4117"/>
            <a:chExt cx="2476" cy="103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23" y="4678045"/>
            <a:ext cx="1572260" cy="657860"/>
            <a:chOff x="223" y="7365"/>
            <a:chExt cx="2476" cy="1036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923" y="5709285"/>
            <a:ext cx="1572260" cy="657860"/>
            <a:chOff x="223" y="8989"/>
            <a:chExt cx="2476" cy="1036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605" y="2614930"/>
            <a:ext cx="1572895" cy="658495"/>
            <a:chOff x="223" y="4117"/>
            <a:chExt cx="2477" cy="10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605" y="1583055"/>
            <a:ext cx="1572895" cy="658495"/>
            <a:chOff x="223" y="869"/>
            <a:chExt cx="2477" cy="10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4636770" cy="899144"/>
            <a:chOff x="2816464" y="403136"/>
            <a:chExt cx="4636770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4" y="403136"/>
              <a:ext cx="4636770" cy="899144"/>
              <a:chOff x="2758541" y="349904"/>
              <a:chExt cx="4636770" cy="8991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组合 38"/>
              <p:cNvGrpSpPr/>
              <p:nvPr/>
            </p:nvGrpSpPr>
            <p:grpSpPr>
              <a:xfrm>
                <a:off x="2758541" y="349904"/>
                <a:ext cx="4636770" cy="899144"/>
                <a:chOff x="3127094" y="518364"/>
                <a:chExt cx="3555125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844" y="667833"/>
                  <a:ext cx="3323375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6" name="文本框 45"/>
              <p:cNvSpPr txBox="1"/>
              <p:nvPr/>
            </p:nvSpPr>
            <p:spPr>
              <a:xfrm>
                <a:off x="3457676" y="563264"/>
                <a:ext cx="393763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平衡状态与平衡力</a:t>
                </a:r>
              </a:p>
            </p:txBody>
          </p:sp>
        </p:grpSp>
        <p:sp>
          <p:nvSpPr>
            <p:cNvPr id="4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80200" y="3345815"/>
            <a:ext cx="4505960" cy="2705735"/>
            <a:chOff x="10520" y="5269"/>
            <a:chExt cx="7096" cy="4261"/>
          </a:xfrm>
        </p:grpSpPr>
        <p:sp>
          <p:nvSpPr>
            <p:cNvPr id="23" name="圆角矩形 22"/>
            <p:cNvSpPr/>
            <p:nvPr/>
          </p:nvSpPr>
          <p:spPr>
            <a:xfrm>
              <a:off x="10714" y="5598"/>
              <a:ext cx="6902" cy="3933"/>
            </a:xfrm>
            <a:prstGeom prst="roundRect">
              <a:avLst/>
            </a:prstGeom>
            <a:noFill/>
            <a:ln w="38100">
              <a:solidFill>
                <a:schemeClr val="accent5">
                  <a:lumMod val="40000"/>
                  <a:lumOff val="60000"/>
                </a:schemeClr>
              </a:solidFill>
              <a:prstDash val="dash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20000"/>
                      <a:lumOff val="80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00000"/>
                </a:lnSpc>
              </a:pPr>
              <a:endPara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" name="图片 1" descr="灯泡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880000">
              <a:off x="10520" y="5269"/>
              <a:ext cx="524" cy="746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058025" y="3844290"/>
            <a:ext cx="380746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搬而未起、推而不动时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，物体的受力情况虽发生改变，但仍处于静止状态，其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受力仍然平衡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" name="图片 2" descr="推箱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088640" y="3597275"/>
            <a:ext cx="3025140" cy="19989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957830" y="3488690"/>
            <a:ext cx="3774440" cy="2583180"/>
            <a:chOff x="4658" y="5494"/>
            <a:chExt cx="5944" cy="4068"/>
          </a:xfrm>
        </p:grpSpPr>
        <p:grpSp>
          <p:nvGrpSpPr>
            <p:cNvPr id="9" name="组合 8"/>
            <p:cNvGrpSpPr/>
            <p:nvPr/>
          </p:nvGrpSpPr>
          <p:grpSpPr>
            <a:xfrm>
              <a:off x="4658" y="5494"/>
              <a:ext cx="5648" cy="4068"/>
              <a:chOff x="4658" y="5494"/>
              <a:chExt cx="5648" cy="406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658" y="5494"/>
                <a:ext cx="5648" cy="4069"/>
              </a:xfrm>
              <a:prstGeom prst="roundRect">
                <a:avLst/>
              </a:prstGeom>
              <a:solidFill>
                <a:schemeClr val="bg1">
                  <a:alpha val="5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51" name="流程图: 联系 50"/>
              <p:cNvSpPr/>
              <p:nvPr/>
            </p:nvSpPr>
            <p:spPr>
              <a:xfrm>
                <a:off x="8195" y="7769"/>
                <a:ext cx="283" cy="283"/>
              </a:xfrm>
              <a:prstGeom prst="flowChartConnector">
                <a:avLst/>
              </a:prstGeom>
              <a:solidFill>
                <a:srgbClr val="C00000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52" name="直接箭头连接符 51"/>
              <p:cNvCxnSpPr>
                <a:stCxn id="51" idx="0"/>
              </p:cNvCxnSpPr>
              <p:nvPr/>
            </p:nvCxnSpPr>
            <p:spPr>
              <a:xfrm>
                <a:off x="8337" y="7746"/>
                <a:ext cx="1" cy="1531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箭头连接符 52"/>
              <p:cNvCxnSpPr/>
              <p:nvPr/>
            </p:nvCxnSpPr>
            <p:spPr>
              <a:xfrm flipV="1">
                <a:off x="8336" y="6361"/>
                <a:ext cx="1" cy="1531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文本框 53"/>
              <p:cNvSpPr txBox="1"/>
              <p:nvPr/>
            </p:nvSpPr>
            <p:spPr>
              <a:xfrm>
                <a:off x="8478" y="6214"/>
                <a:ext cx="1293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支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8586" y="8608"/>
                <a:ext cx="100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endParaRPr lang="zh-CN" altLang="en-US" sz="2400" b="1" baseline="-2500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" name="直接箭头连接符 5"/>
              <p:cNvCxnSpPr/>
              <p:nvPr/>
            </p:nvCxnSpPr>
            <p:spPr>
              <a:xfrm>
                <a:off x="8336" y="7892"/>
                <a:ext cx="1361" cy="0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文本框 6"/>
              <p:cNvSpPr txBox="1"/>
              <p:nvPr/>
            </p:nvSpPr>
            <p:spPr>
              <a:xfrm>
                <a:off x="6151" y="7548"/>
                <a:ext cx="100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阻</a:t>
                </a:r>
              </a:p>
            </p:txBody>
          </p:sp>
          <p:cxnSp>
            <p:nvCxnSpPr>
              <p:cNvPr id="56" name="直接箭头连接符 55"/>
              <p:cNvCxnSpPr/>
              <p:nvPr/>
            </p:nvCxnSpPr>
            <p:spPr>
              <a:xfrm flipH="1">
                <a:off x="6975" y="7892"/>
                <a:ext cx="1361" cy="0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/>
          </p:nvSpPr>
          <p:spPr>
            <a:xfrm>
              <a:off x="9594" y="7548"/>
              <a:ext cx="100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997835" y="1283970"/>
            <a:ext cx="81286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物体受到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几个力的作用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时，如果保持静止或匀速直线运动状态，我们就说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这几个力相互平衡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。物体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处于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静止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匀速直线运动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状态都叫做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平衡状态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ce9dc6-ad45-499a-8175-9619178ac971}"/>
  <p:tag name="TABLE_ENDDRAG_ORIGIN_RECT" val="663*316"/>
  <p:tag name="TABLE_ENDDRAG_RECT" val="230*167*663*3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5f83b7-a3cc-4f79-a7f4-af37756d647d}"/>
  <p:tag name="TABLE_ENDDRAG_ORIGIN_RECT" val="644*381"/>
  <p:tag name="TABLE_ENDDRAG_RECT" val="232*120*644*3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8580</TotalTime>
  <Words>2034</Words>
  <Application>Microsoft Office PowerPoint</Application>
  <PresentationFormat>宽屏</PresentationFormat>
  <Paragraphs>423</Paragraphs>
  <Slides>30</Slides>
  <Notes>28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第八章 运动和力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Administrator</cp:lastModifiedBy>
  <cp:revision>990</cp:revision>
  <cp:lastPrinted>2021-03-01T08:24:00Z</cp:lastPrinted>
  <dcterms:created xsi:type="dcterms:W3CDTF">2018-12-13T05:08:00Z</dcterms:created>
  <dcterms:modified xsi:type="dcterms:W3CDTF">2024-01-31T00:19:43Z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326255218_btnclosed</vt:lpwstr>
  </property>
  <property fmtid="{D5CDD505-2E9C-101B-9397-08002B2CF9AE}" pid="3" name="ICV">
    <vt:lpwstr>0C7737F5E1314963BCAC8E12DCF1546C</vt:lpwstr>
  </property>
  <property fmtid="{D5CDD505-2E9C-101B-9397-08002B2CF9AE}" pid="4" name="KSOProductBuildVer">
    <vt:lpwstr>2052-11.1.0.10700</vt:lpwstr>
  </property>
</Properties>
</file>