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65" r:id="rId4"/>
    <p:sldId id="366" r:id="rId5"/>
    <p:sldId id="367" r:id="rId6"/>
    <p:sldId id="418" r:id="rId7"/>
    <p:sldId id="402" r:id="rId8"/>
    <p:sldId id="403" r:id="rId9"/>
    <p:sldId id="404" r:id="rId10"/>
    <p:sldId id="401" r:id="rId11"/>
    <p:sldId id="405" r:id="rId12"/>
    <p:sldId id="406" r:id="rId13"/>
    <p:sldId id="407" r:id="rId14"/>
    <p:sldId id="408" r:id="rId15"/>
    <p:sldId id="409" r:id="rId16"/>
    <p:sldId id="410" r:id="rId17"/>
    <p:sldId id="411" r:id="rId18"/>
    <p:sldId id="419" r:id="rId19"/>
    <p:sldId id="412" r:id="rId20"/>
    <p:sldId id="413" r:id="rId21"/>
    <p:sldId id="420" r:id="rId22"/>
    <p:sldId id="421" r:id="rId23"/>
    <p:sldId id="393" r:id="rId24"/>
    <p:sldId id="414" r:id="rId25"/>
    <p:sldId id="415" r:id="rId26"/>
    <p:sldId id="416" r:id="rId27"/>
    <p:sldId id="417" r:id="rId28"/>
    <p:sldId id="289" r:id="rId29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6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63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emf" /><Relationship Id="rId2" Type="http://schemas.openxmlformats.org/officeDocument/2006/relationships/image" Target="../media/image17.wmf" /><Relationship Id="rId3" Type="http://schemas.openxmlformats.org/officeDocument/2006/relationships/image" Target="../media/image18.w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emf" /><Relationship Id="rId2" Type="http://schemas.openxmlformats.org/officeDocument/2006/relationships/image" Target="../media/image20.w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wmf" /><Relationship Id="rId2" Type="http://schemas.openxmlformats.org/officeDocument/2006/relationships/image" Target="../media/image23.w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11421-1D00-4B2A-A425-127F37A8FE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6FA44-A755-4FEF-8128-8CCE5B260DA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tags" Target="../tags/tag57.xml" /><Relationship Id="rId41" Type="http://schemas.openxmlformats.org/officeDocument/2006/relationships/tags" Target="../tags/tag58.xml" /><Relationship Id="rId42" Type="http://schemas.openxmlformats.org/officeDocument/2006/relationships/tags" Target="../tags/tag59.xml" /><Relationship Id="rId43" Type="http://schemas.openxmlformats.org/officeDocument/2006/relationships/tags" Target="../tags/tag60.xml" /><Relationship Id="rId44" Type="http://schemas.openxmlformats.org/officeDocument/2006/relationships/tags" Target="../tags/tag61.xml" /><Relationship Id="rId45" Type="http://schemas.openxmlformats.org/officeDocument/2006/relationships/image" Target="file:///D:\qq&#25991;&#20214;\712321467\Image\C2C\Image2\%7b75232B38-A165-1FB7-499C-2E1C792CACB5%7d.png" TargetMode="External" /><Relationship Id="rId46" Type="http://schemas.openxmlformats.org/officeDocument/2006/relationships/image" Target="../media/image1.png" /><Relationship Id="rId47" Type="http://schemas.openxmlformats.org/officeDocument/2006/relationships/tags" Target="../tags/tag62.xml" /><Relationship Id="rId48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0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1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2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3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4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46" r:link="rId4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4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9.wmf" /><Relationship Id="rId4" Type="http://schemas.openxmlformats.org/officeDocument/2006/relationships/vmlDrawing" Target="../drawings/vmlDrawing1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0.png" /><Relationship Id="rId3" Type="http://schemas.openxmlformats.org/officeDocument/2006/relationships/image" Target="../media/image1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12.wmf" /><Relationship Id="rId4" Type="http://schemas.openxmlformats.org/officeDocument/2006/relationships/image" Target="../media/image13.jpeg" /><Relationship Id="rId5" Type="http://schemas.openxmlformats.org/officeDocument/2006/relationships/vmlDrawing" Target="../drawings/vmlDrawing2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14.jpeg" /><Relationship Id="rId3" Type="http://schemas.openxmlformats.org/officeDocument/2006/relationships/image" Target="../media/image1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oleObject" Target="../embeddings/oleObject3.bin" TargetMode="Internal" /><Relationship Id="rId3" Type="http://schemas.openxmlformats.org/officeDocument/2006/relationships/image" Target="../media/image16.emf" /><Relationship Id="rId4" Type="http://schemas.openxmlformats.org/officeDocument/2006/relationships/oleObject" Target="../embeddings/oleObject4.bin" TargetMode="Internal" /><Relationship Id="rId5" Type="http://schemas.openxmlformats.org/officeDocument/2006/relationships/image" Target="../media/image17.wmf" /><Relationship Id="rId6" Type="http://schemas.openxmlformats.org/officeDocument/2006/relationships/oleObject" Target="../embeddings/oleObject5.bin" TargetMode="Internal" /><Relationship Id="rId7" Type="http://schemas.openxmlformats.org/officeDocument/2006/relationships/image" Target="../media/image18.wmf" /><Relationship Id="rId8" Type="http://schemas.openxmlformats.org/officeDocument/2006/relationships/vmlDrawing" Target="../drawings/vmlDrawing3.v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oleObject" Target="../embeddings/oleObject6.bin" TargetMode="Internal" /><Relationship Id="rId3" Type="http://schemas.openxmlformats.org/officeDocument/2006/relationships/image" Target="../media/image19.emf" /><Relationship Id="rId4" Type="http://schemas.openxmlformats.org/officeDocument/2006/relationships/vmlDrawing" Target="../drawings/vmlDrawing4.v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oleObject" Target="../embeddings/oleObject7.bin" TargetMode="Internal" /><Relationship Id="rId3" Type="http://schemas.openxmlformats.org/officeDocument/2006/relationships/image" Target="../media/image19.emf" /><Relationship Id="rId4" Type="http://schemas.openxmlformats.org/officeDocument/2006/relationships/oleObject" Target="../embeddings/oleObject8.bin" TargetMode="Internal" /><Relationship Id="rId5" Type="http://schemas.openxmlformats.org/officeDocument/2006/relationships/image" Target="../media/image20.wmf" /><Relationship Id="rId6" Type="http://schemas.openxmlformats.org/officeDocument/2006/relationships/image" Target="../media/image21.png" /><Relationship Id="rId7" Type="http://schemas.openxmlformats.org/officeDocument/2006/relationships/vmlDrawing" Target="../drawings/vmlDrawing5.v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oleObject" Target="../embeddings/oleObject9.bin" TargetMode="Internal" /><Relationship Id="rId3" Type="http://schemas.openxmlformats.org/officeDocument/2006/relationships/image" Target="../media/image22.wmf" /><Relationship Id="rId4" Type="http://schemas.openxmlformats.org/officeDocument/2006/relationships/oleObject" Target="../embeddings/oleObject10.bin" TargetMode="Internal" /><Relationship Id="rId5" Type="http://schemas.openxmlformats.org/officeDocument/2006/relationships/image" Target="../media/image23.wmf" /><Relationship Id="rId6" Type="http://schemas.openxmlformats.org/officeDocument/2006/relationships/vmlDrawing" Target="../drawings/vmlDrawing6.v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oleObject" Target="../embeddings/oleObject11.bin" TargetMode="Internal" /><Relationship Id="rId3" Type="http://schemas.openxmlformats.org/officeDocument/2006/relationships/image" Target="../media/image19.emf" /><Relationship Id="rId4" Type="http://schemas.openxmlformats.org/officeDocument/2006/relationships/vmlDrawing" Target="../drawings/vmlDrawing7.v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6.jpeg" /><Relationship Id="rId3" Type="http://schemas.openxmlformats.org/officeDocument/2006/relationships/hyperlink" Target="&#30005;&#23376;&#22825;&#24179;&#30340;&#20351;&#29992;&#26041;&#27861;.mp4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7.png" /><Relationship Id="rId3" Type="http://schemas.openxmlformats.org/officeDocument/2006/relationships/video" Target="../media/media1.mp4" /><Relationship Id="rId4" Type="http://schemas.microsoft.com/office/2007/relationships/media" Target="../media/media1.mp4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2074361" y="807491"/>
            <a:ext cx="49952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>
                <a:latin typeface="+mj-ea"/>
                <a:ea typeface="+mj-ea"/>
              </a:rPr>
              <a:t>第</a:t>
            </a:r>
            <a:r>
              <a:rPr lang="en-US" altLang="zh-CN" sz="4400" b="1">
                <a:latin typeface="+mj-ea"/>
                <a:ea typeface="+mj-ea"/>
              </a:rPr>
              <a:t>6</a:t>
            </a:r>
            <a:r>
              <a:rPr lang="zh-CN" altLang="en-US" sz="4400" b="1">
                <a:latin typeface="+mj-ea"/>
                <a:ea typeface="+mj-ea"/>
              </a:rPr>
              <a:t>章　质量与密度</a:t>
            </a:r>
            <a:endParaRPr lang="zh-CN" altLang="en-US" sz="4400" b="1">
              <a:latin typeface="+mj-ea"/>
              <a:ea typeface="+mj-ea"/>
            </a:endParaRPr>
          </a:p>
        </p:txBody>
      </p:sp>
      <p:sp>
        <p:nvSpPr>
          <p:cNvPr id="5" name="矩形 4" title=""/>
          <p:cNvSpPr/>
          <p:nvPr/>
        </p:nvSpPr>
        <p:spPr>
          <a:xfrm>
            <a:off x="2781285" y="2187029"/>
            <a:ext cx="358143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2.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物质的密度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076" name="TextBox 3" title=""/>
          <p:cNvSpPr txBox="1">
            <a:spLocks noChangeArrowheads="1"/>
          </p:cNvSpPr>
          <p:nvPr/>
        </p:nvSpPr>
        <p:spPr bwMode="auto">
          <a:xfrm>
            <a:off x="2221524" y="3566567"/>
            <a:ext cx="4038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教科版八年级物理上册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591587" y="146595"/>
            <a:ext cx="337227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铝块的质量与体积之比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 title=""/>
          <p:cNvGraphicFramePr>
            <a:graphicFrameLocks noGrp="1"/>
          </p:cNvGraphicFramePr>
          <p:nvPr/>
        </p:nvGraphicFramePr>
        <p:xfrm>
          <a:off x="206576" y="695656"/>
          <a:ext cx="4142300" cy="4168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5324"/>
                <a:gridCol w="975324"/>
                <a:gridCol w="975324"/>
                <a:gridCol w="1216328"/>
              </a:tblGrid>
              <a:tr h="76639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待测物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质量</a:t>
                      </a:r>
                      <a:r>
                        <a:rPr lang="en-US" altLang="zh-CN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/g</a:t>
                      </a:r>
                      <a:endParaRPr lang="zh-CN" altLang="en-US" sz="20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体积</a:t>
                      </a:r>
                      <a:r>
                        <a:rPr lang="en-US" altLang="zh-CN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/cm</a:t>
                      </a:r>
                      <a:r>
                        <a:rPr lang="en-US" altLang="zh-CN" sz="2000" b="1" kern="1200" baseline="300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000" b="1" kern="1200" baseline="300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单位体积的质量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/(g/cm</a:t>
                      </a:r>
                      <a:r>
                        <a:rPr lang="en-US" altLang="zh-CN" sz="2000" b="1" baseline="300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55.4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2.77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39.0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2.79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33.3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12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27.8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22.3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2.79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16.6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2.77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表格 4" title=""/>
          <p:cNvGraphicFramePr>
            <a:graphicFrameLocks noGrp="1"/>
          </p:cNvGraphicFramePr>
          <p:nvPr/>
        </p:nvGraphicFramePr>
        <p:xfrm>
          <a:off x="4572000" y="695656"/>
          <a:ext cx="4142300" cy="4176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5324"/>
                <a:gridCol w="975324"/>
                <a:gridCol w="975324"/>
                <a:gridCol w="1216328"/>
              </a:tblGrid>
              <a:tr h="82265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待测物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质量</a:t>
                      </a:r>
                      <a:r>
                        <a:rPr lang="en-US" altLang="zh-CN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/g</a:t>
                      </a:r>
                      <a:endParaRPr lang="zh-CN" altLang="en-US" sz="20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体积</a:t>
                      </a:r>
                      <a:r>
                        <a:rPr lang="en-US" altLang="zh-CN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/cm</a:t>
                      </a:r>
                      <a:r>
                        <a:rPr lang="en-US" altLang="zh-CN" sz="2000" b="1" kern="1200" baseline="300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000" b="1" kern="1200" baseline="300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单位体积的质量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/(g/cm</a:t>
                      </a:r>
                      <a:r>
                        <a:rPr lang="en-US" altLang="zh-CN" sz="2000" b="1" baseline="300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154.4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7.72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108.0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7.71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92.4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12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77.4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61.6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46.4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7.73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 title=""/>
          <p:cNvSpPr txBox="1"/>
          <p:nvPr/>
        </p:nvSpPr>
        <p:spPr>
          <a:xfrm>
            <a:off x="4794242" y="146595"/>
            <a:ext cx="337227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铁块的质量与体积之比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65247" y="186594"/>
            <a:ext cx="71376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分析论证</a:t>
            </a:r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】      </a:t>
            </a:r>
            <a:r>
              <a:rPr lang="zh-CN" altLang="en-US" sz="2400" b="1">
                <a:latin typeface="+mj-ea"/>
                <a:ea typeface="+mj-ea"/>
              </a:rPr>
              <a:t>铝块的质量与体积的关系</a:t>
            </a:r>
            <a:endParaRPr lang="zh-CN" altLang="en-US" sz="2400" b="1">
              <a:latin typeface="+mj-ea"/>
              <a:ea typeface="+mj-ea"/>
            </a:endParaRPr>
          </a:p>
        </p:txBody>
      </p:sp>
      <p:graphicFrame>
        <p:nvGraphicFramePr>
          <p:cNvPr id="3" name="表格 2" title=""/>
          <p:cNvGraphicFramePr>
            <a:graphicFrameLocks noGrp="1"/>
          </p:cNvGraphicFramePr>
          <p:nvPr/>
        </p:nvGraphicFramePr>
        <p:xfrm>
          <a:off x="218768" y="788592"/>
          <a:ext cx="4142300" cy="4168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5324"/>
                <a:gridCol w="975324"/>
                <a:gridCol w="975324"/>
                <a:gridCol w="1216328"/>
              </a:tblGrid>
              <a:tr h="76639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待测物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质量</a:t>
                      </a:r>
                      <a:r>
                        <a:rPr lang="en-US" altLang="zh-CN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/g</a:t>
                      </a:r>
                      <a:endParaRPr lang="zh-CN" altLang="en-US" sz="20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体积</a:t>
                      </a:r>
                      <a:r>
                        <a:rPr lang="en-US" altLang="zh-CN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/cm</a:t>
                      </a:r>
                      <a:r>
                        <a:rPr lang="en-US" altLang="zh-CN" sz="2000" b="1" kern="1200" baseline="300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000" b="1" kern="1200" baseline="300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单位体积的质量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/(g/cm</a:t>
                      </a:r>
                      <a:r>
                        <a:rPr lang="en-US" altLang="zh-CN" sz="2000" b="1" baseline="300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55.4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2.77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39.0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2.79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33.3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12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27.8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22.3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2.79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707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铝块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16.6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2.77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图片 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768" y="1099003"/>
            <a:ext cx="3833894" cy="3976811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5451836" y="4656811"/>
            <a:ext cx="332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5</a:t>
            </a:r>
            <a:endParaRPr lang="zh-CN" altLang="en-US">
              <a:latin typeface="+mj-lt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6106718" y="4656811"/>
            <a:ext cx="47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10</a:t>
            </a:r>
            <a:endParaRPr lang="zh-CN" altLang="en-US">
              <a:latin typeface="+mj-lt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6824122" y="4656811"/>
            <a:ext cx="47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15</a:t>
            </a:r>
            <a:endParaRPr lang="zh-CN" altLang="en-US">
              <a:latin typeface="+mj-lt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7541526" y="4656811"/>
            <a:ext cx="478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20</a:t>
            </a:r>
            <a:endParaRPr lang="zh-CN" altLang="en-US">
              <a:latin typeface="+mj-lt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4497096" y="4123411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10</a:t>
            </a:r>
            <a:endParaRPr lang="zh-CN" altLang="en-US">
              <a:latin typeface="+mj-lt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4497096" y="3754079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20</a:t>
            </a:r>
            <a:endParaRPr lang="zh-CN" altLang="en-US">
              <a:latin typeface="+mj-lt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4497096" y="3384747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30</a:t>
            </a:r>
            <a:endParaRPr lang="zh-CN" altLang="en-US">
              <a:latin typeface="+mj-lt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4497096" y="3015415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40</a:t>
            </a:r>
            <a:endParaRPr lang="zh-CN" altLang="en-US">
              <a:latin typeface="+mj-lt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4497096" y="2636130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50</a:t>
            </a:r>
            <a:endParaRPr lang="zh-CN" altLang="en-US">
              <a:latin typeface="+mj-lt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4497096" y="2254332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60</a:t>
            </a:r>
            <a:endParaRPr lang="zh-CN" altLang="en-US">
              <a:latin typeface="+mj-lt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4497096" y="1868393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70</a:t>
            </a:r>
            <a:endParaRPr lang="zh-CN" altLang="en-US">
              <a:latin typeface="+mj-lt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4497096" y="1510261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80</a:t>
            </a:r>
            <a:endParaRPr lang="zh-CN" altLang="en-US">
              <a:latin typeface="+mj-lt"/>
            </a:endParaRPr>
          </a:p>
        </p:txBody>
      </p:sp>
      <p:sp>
        <p:nvSpPr>
          <p:cNvPr id="17" name="椭圆 16" title=""/>
          <p:cNvSpPr/>
          <p:nvPr/>
        </p:nvSpPr>
        <p:spPr bwMode="auto">
          <a:xfrm>
            <a:off x="7713662" y="2575617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8" name="椭圆 17" title=""/>
          <p:cNvSpPr/>
          <p:nvPr/>
        </p:nvSpPr>
        <p:spPr bwMode="auto">
          <a:xfrm>
            <a:off x="6851012" y="3193355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9" name="椭圆 18" title=""/>
          <p:cNvSpPr/>
          <p:nvPr/>
        </p:nvSpPr>
        <p:spPr bwMode="auto">
          <a:xfrm>
            <a:off x="6558566" y="3420562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椭圆 19" title=""/>
          <p:cNvSpPr/>
          <p:nvPr/>
        </p:nvSpPr>
        <p:spPr bwMode="auto">
          <a:xfrm>
            <a:off x="6278854" y="3605232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1" name="椭圆 20" title=""/>
          <p:cNvSpPr/>
          <p:nvPr/>
        </p:nvSpPr>
        <p:spPr bwMode="auto">
          <a:xfrm>
            <a:off x="5991093" y="3818167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2" name="椭圆 21" title=""/>
          <p:cNvSpPr/>
          <p:nvPr/>
        </p:nvSpPr>
        <p:spPr bwMode="auto">
          <a:xfrm>
            <a:off x="5703256" y="4032554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cxnSp>
        <p:nvCxnSpPr>
          <p:cNvPr id="23" name="直接连接符 22" title=""/>
          <p:cNvCxnSpPr/>
          <p:nvPr/>
        </p:nvCxnSpPr>
        <p:spPr>
          <a:xfrm flipV="1">
            <a:off x="4893892" y="2538105"/>
            <a:ext cx="2979240" cy="215103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 title=""/>
          <p:cNvSpPr txBox="1"/>
          <p:nvPr/>
        </p:nvSpPr>
        <p:spPr>
          <a:xfrm>
            <a:off x="8100333" y="1444198"/>
            <a:ext cx="802407" cy="3046988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铝块的质量与体积的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比值是一定的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 title=""/>
          <p:cNvSpPr txBox="1"/>
          <p:nvPr/>
        </p:nvSpPr>
        <p:spPr>
          <a:xfrm>
            <a:off x="4312362" y="839881"/>
            <a:ext cx="4612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图像法：能更直接找到物理规律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65247" y="186594"/>
            <a:ext cx="71376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分析论证</a:t>
            </a:r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】      </a:t>
            </a:r>
            <a:r>
              <a:rPr lang="zh-CN" altLang="en-US" sz="2400" b="1">
                <a:latin typeface="+mj-ea"/>
                <a:ea typeface="+mj-ea"/>
              </a:rPr>
              <a:t>铁块的质量与体积的关系</a:t>
            </a:r>
            <a:endParaRPr lang="zh-CN" altLang="en-US" sz="2400" b="1">
              <a:latin typeface="+mj-ea"/>
              <a:ea typeface="+mj-ea"/>
            </a:endParaRPr>
          </a:p>
        </p:txBody>
      </p:sp>
      <p:graphicFrame>
        <p:nvGraphicFramePr>
          <p:cNvPr id="3" name="表格 2" title=""/>
          <p:cNvGraphicFramePr>
            <a:graphicFrameLocks noGrp="1"/>
          </p:cNvGraphicFramePr>
          <p:nvPr/>
        </p:nvGraphicFramePr>
        <p:xfrm>
          <a:off x="219456" y="744424"/>
          <a:ext cx="4142300" cy="4176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5324"/>
                <a:gridCol w="975324"/>
                <a:gridCol w="975324"/>
                <a:gridCol w="1216328"/>
              </a:tblGrid>
              <a:tr h="82265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待测物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质量</a:t>
                      </a:r>
                      <a:r>
                        <a:rPr lang="en-US" altLang="zh-CN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/g</a:t>
                      </a:r>
                      <a:endParaRPr lang="zh-CN" altLang="en-US" sz="20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体积</a:t>
                      </a:r>
                      <a:r>
                        <a:rPr lang="en-US" altLang="zh-CN" sz="20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/cm</a:t>
                      </a:r>
                      <a:r>
                        <a:rPr lang="en-US" altLang="zh-CN" sz="2000" b="1" kern="1200" baseline="300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000" b="1" kern="1200" baseline="300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单位体积的质量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/(g/cm</a:t>
                      </a:r>
                      <a:r>
                        <a:rPr lang="en-US" altLang="zh-CN" sz="2000" b="1" baseline="300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)</a:t>
                      </a:r>
                      <a:endParaRPr lang="zh-CN" altLang="en-US" sz="20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154.4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7.72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108.0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7.71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92.4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12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77.4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61.6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84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铁块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46.4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+mj-lt"/>
                          <a:ea typeface="楷体" panose="02010609060101010101" pitchFamily="49" charset="-122"/>
                        </a:rPr>
                        <a:t>7.73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j-lt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 title=""/>
          <p:cNvSpPr txBox="1"/>
          <p:nvPr/>
        </p:nvSpPr>
        <p:spPr>
          <a:xfrm>
            <a:off x="8122137" y="1309137"/>
            <a:ext cx="802407" cy="3046988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铁块的质量与体积的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比值是一定的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63618"/>
            <a:ext cx="3833894" cy="3976811"/>
          </a:xfrm>
          <a:prstGeom prst="rect">
            <a:avLst/>
          </a:prstGeom>
        </p:spPr>
      </p:pic>
      <p:sp>
        <p:nvSpPr>
          <p:cNvPr id="6" name="文本框 5" title=""/>
          <p:cNvSpPr txBox="1"/>
          <p:nvPr/>
        </p:nvSpPr>
        <p:spPr>
          <a:xfrm>
            <a:off x="5403068" y="4621426"/>
            <a:ext cx="332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5</a:t>
            </a:r>
            <a:endParaRPr lang="zh-CN" altLang="en-US">
              <a:latin typeface="+mj-lt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6057950" y="4621426"/>
            <a:ext cx="47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10</a:t>
            </a:r>
            <a:endParaRPr lang="zh-CN" altLang="en-US">
              <a:latin typeface="+mj-lt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6775354" y="4621426"/>
            <a:ext cx="47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15</a:t>
            </a:r>
            <a:endParaRPr lang="zh-CN" altLang="en-US">
              <a:latin typeface="+mj-lt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7492758" y="4621426"/>
            <a:ext cx="478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20</a:t>
            </a:r>
            <a:endParaRPr lang="zh-CN" altLang="en-US">
              <a:latin typeface="+mj-lt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4448328" y="4088026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20</a:t>
            </a:r>
            <a:endParaRPr lang="zh-CN" altLang="en-US">
              <a:latin typeface="+mj-lt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4448328" y="3718694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40</a:t>
            </a:r>
            <a:endParaRPr lang="zh-CN" altLang="en-US">
              <a:latin typeface="+mj-lt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4448328" y="3349362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60</a:t>
            </a:r>
            <a:endParaRPr lang="zh-CN" altLang="en-US">
              <a:latin typeface="+mj-lt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4448328" y="2980030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80</a:t>
            </a:r>
            <a:endParaRPr lang="zh-CN" altLang="en-US">
              <a:latin typeface="+mj-lt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4347474" y="2600745"/>
            <a:ext cx="556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100</a:t>
            </a:r>
            <a:endParaRPr lang="zh-CN" altLang="en-US">
              <a:latin typeface="+mj-lt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4347474" y="2218947"/>
            <a:ext cx="556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120</a:t>
            </a:r>
            <a:endParaRPr lang="zh-CN" altLang="en-US">
              <a:latin typeface="+mj-lt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4347474" y="1833008"/>
            <a:ext cx="556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140</a:t>
            </a:r>
            <a:endParaRPr lang="zh-CN" altLang="en-US">
              <a:latin typeface="+mj-lt"/>
            </a:endParaRPr>
          </a:p>
        </p:txBody>
      </p:sp>
      <p:sp>
        <p:nvSpPr>
          <p:cNvPr id="17" name="文本框 16" title=""/>
          <p:cNvSpPr txBox="1"/>
          <p:nvPr/>
        </p:nvSpPr>
        <p:spPr>
          <a:xfrm>
            <a:off x="4347474" y="1474876"/>
            <a:ext cx="556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160</a:t>
            </a:r>
            <a:endParaRPr lang="zh-CN" altLang="en-US">
              <a:latin typeface="+mj-lt"/>
            </a:endParaRPr>
          </a:p>
        </p:txBody>
      </p:sp>
      <p:sp>
        <p:nvSpPr>
          <p:cNvPr id="18" name="椭圆 17" title=""/>
          <p:cNvSpPr/>
          <p:nvPr/>
        </p:nvSpPr>
        <p:spPr bwMode="auto">
          <a:xfrm>
            <a:off x="7664894" y="1672887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9" name="椭圆 18" title=""/>
          <p:cNvSpPr/>
          <p:nvPr/>
        </p:nvSpPr>
        <p:spPr bwMode="auto">
          <a:xfrm>
            <a:off x="6802244" y="2593183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椭圆 19" title=""/>
          <p:cNvSpPr/>
          <p:nvPr/>
        </p:nvSpPr>
        <p:spPr bwMode="auto">
          <a:xfrm>
            <a:off x="6509798" y="2881209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1" name="椭圆 20" title=""/>
          <p:cNvSpPr/>
          <p:nvPr/>
        </p:nvSpPr>
        <p:spPr bwMode="auto">
          <a:xfrm>
            <a:off x="6230086" y="3166431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2" name="椭圆 21" title=""/>
          <p:cNvSpPr/>
          <p:nvPr/>
        </p:nvSpPr>
        <p:spPr bwMode="auto">
          <a:xfrm>
            <a:off x="5942325" y="3439719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3" name="椭圆 22" title=""/>
          <p:cNvSpPr/>
          <p:nvPr/>
        </p:nvSpPr>
        <p:spPr bwMode="auto">
          <a:xfrm>
            <a:off x="5654488" y="3734338"/>
            <a:ext cx="80682" cy="8068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rtlCol="0" anchor="ctr"/>
          <a:lstStyle/>
          <a:p>
            <a:pPr marL="0" indent="720090" algn="ctr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800" b="1">
              <a:latin typeface="+mj-lt"/>
              <a:ea typeface="黑体" panose="02010609060101010101" pitchFamily="49" charset="-122"/>
            </a:endParaRPr>
          </a:p>
        </p:txBody>
      </p:sp>
      <p:cxnSp>
        <p:nvCxnSpPr>
          <p:cNvPr id="24" name="直接连接符 23" title=""/>
          <p:cNvCxnSpPr/>
          <p:nvPr/>
        </p:nvCxnSpPr>
        <p:spPr>
          <a:xfrm flipV="1">
            <a:off x="4845016" y="1666012"/>
            <a:ext cx="2900560" cy="2982159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9202" y="557760"/>
            <a:ext cx="21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实验结论</a:t>
            </a:r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】</a:t>
            </a:r>
            <a:endParaRPr lang="zh-CN" altLang="en-US" sz="2400" b="1">
              <a:solidFill>
                <a:schemeClr val="tx2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59" y="1019425"/>
            <a:ext cx="3833894" cy="3976811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1346527" y="4577233"/>
            <a:ext cx="332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5</a:t>
            </a:r>
            <a:endParaRPr lang="zh-CN" altLang="en-US">
              <a:latin typeface="+mj-lt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2001409" y="4577233"/>
            <a:ext cx="47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10</a:t>
            </a:r>
            <a:endParaRPr lang="zh-CN" altLang="en-US">
              <a:latin typeface="+mj-lt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2718813" y="4577233"/>
            <a:ext cx="478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15</a:t>
            </a:r>
            <a:endParaRPr lang="zh-CN" altLang="en-US">
              <a:latin typeface="+mj-lt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3436217" y="4577233"/>
            <a:ext cx="478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20</a:t>
            </a:r>
            <a:endParaRPr lang="zh-CN" altLang="en-US">
              <a:latin typeface="+mj-lt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391787" y="4043833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10</a:t>
            </a:r>
            <a:endParaRPr lang="zh-CN" altLang="en-US">
              <a:latin typeface="+mj-lt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391787" y="3674501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20</a:t>
            </a:r>
            <a:endParaRPr lang="zh-CN" altLang="en-US">
              <a:latin typeface="+mj-lt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391787" y="3305169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30</a:t>
            </a:r>
            <a:endParaRPr lang="zh-CN" altLang="en-US">
              <a:latin typeface="+mj-lt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391787" y="2935837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40</a:t>
            </a:r>
            <a:endParaRPr lang="zh-CN" altLang="en-US">
              <a:latin typeface="+mj-lt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391787" y="2556552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50</a:t>
            </a:r>
            <a:endParaRPr lang="zh-CN" altLang="en-US">
              <a:latin typeface="+mj-lt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391787" y="2174754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60</a:t>
            </a:r>
            <a:endParaRPr lang="zh-CN" altLang="en-US">
              <a:latin typeface="+mj-lt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391787" y="1788815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70</a:t>
            </a:r>
            <a:endParaRPr lang="zh-CN" altLang="en-US">
              <a:latin typeface="+mj-lt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391787" y="1430683"/>
            <a:ext cx="455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j-lt"/>
              </a:rPr>
              <a:t>80</a:t>
            </a:r>
            <a:endParaRPr lang="zh-CN" altLang="en-US">
              <a:latin typeface="+mj-lt"/>
            </a:endParaRPr>
          </a:p>
        </p:txBody>
      </p:sp>
      <p:cxnSp>
        <p:nvCxnSpPr>
          <p:cNvPr id="16" name="直接连接符 15" title=""/>
          <p:cNvCxnSpPr/>
          <p:nvPr/>
        </p:nvCxnSpPr>
        <p:spPr>
          <a:xfrm flipV="1">
            <a:off x="788583" y="2458527"/>
            <a:ext cx="2979240" cy="2151037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 title=""/>
          <p:cNvCxnSpPr/>
          <p:nvPr/>
        </p:nvCxnSpPr>
        <p:spPr>
          <a:xfrm flipV="1">
            <a:off x="790499" y="1621852"/>
            <a:ext cx="2900560" cy="2982159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 title=""/>
          <p:cNvSpPr txBox="1"/>
          <p:nvPr/>
        </p:nvSpPr>
        <p:spPr>
          <a:xfrm>
            <a:off x="4349353" y="1124450"/>
            <a:ext cx="4540265" cy="3346237"/>
          </a:xfrm>
          <a:prstGeom prst="rect">
            <a:avLst/>
          </a:prstGeom>
          <a:ln w="19050">
            <a:prstDash val="lgDashDotDot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</a:t>
            </a:r>
            <a:r>
              <a:rPr lang="en-US" altLang="zh-CN" sz="2400" b="1"/>
              <a:t>1cm</a:t>
            </a:r>
            <a:r>
              <a:rPr lang="en-US" altLang="zh-CN" sz="2400" b="1" baseline="30000"/>
              <a:t>3</a:t>
            </a:r>
            <a:r>
              <a:rPr lang="zh-CN" altLang="en-US" sz="2400" b="1"/>
              <a:t>的同种物质的质量一定，即</a:t>
            </a:r>
            <a:r>
              <a:rPr lang="zh-CN" altLang="en-US" sz="2400" b="1">
                <a:solidFill>
                  <a:srgbClr val="FF0000"/>
                </a:solidFill>
              </a:rPr>
              <a:t>同种物质的质量与体积的比值是一定的</a:t>
            </a:r>
            <a:r>
              <a:rPr lang="zh-CN" altLang="en-US" sz="2400" b="1"/>
              <a:t>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</a:t>
            </a:r>
            <a:r>
              <a:rPr lang="en-US" altLang="zh-CN" sz="2400" b="1"/>
              <a:t>1cm</a:t>
            </a:r>
            <a:r>
              <a:rPr lang="en-US" altLang="zh-CN" sz="2400" b="1" baseline="30000"/>
              <a:t>3</a:t>
            </a:r>
            <a:r>
              <a:rPr lang="zh-CN" altLang="en-US" sz="2400" b="1"/>
              <a:t>的不同物质的质量一般不同，即</a:t>
            </a:r>
            <a:r>
              <a:rPr lang="zh-CN" altLang="en-US" sz="2400" b="1">
                <a:solidFill>
                  <a:srgbClr val="FF0000"/>
                </a:solidFill>
              </a:rPr>
              <a:t>不同物质质量与体积的比值一般不同</a:t>
            </a:r>
            <a:r>
              <a:rPr lang="zh-CN" altLang="en-US" sz="2400" b="1"/>
              <a:t>。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/>
        </p:nvGrpSpPr>
        <p:grpSpPr>
          <a:xfrm>
            <a:off x="149013" y="628603"/>
            <a:ext cx="2777067" cy="497374"/>
            <a:chOff x="311573" y="1067266"/>
            <a:chExt cx="2777067" cy="497374"/>
          </a:xfrm>
        </p:grpSpPr>
        <p:sp>
          <p:nvSpPr>
            <p:cNvPr id="3" name="矩形: 圆角 2"/>
            <p:cNvSpPr/>
            <p:nvPr/>
          </p:nvSpPr>
          <p:spPr>
            <a:xfrm>
              <a:off x="311573" y="1090506"/>
              <a:ext cx="1776040" cy="474134"/>
            </a:xfrm>
            <a:prstGeom prst="roundRect">
              <a:avLst>
                <a:gd name="adj" fmla="val 50000"/>
              </a:avLst>
            </a:prstGeom>
            <a:solidFill>
              <a:srgbClr val="075F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知识点</a:t>
              </a:r>
              <a:r>
                <a:rPr lang="en-US" altLang="zh-CN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38680" y="1067266"/>
              <a:ext cx="85656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latin typeface="宋体" panose="02010600030101010101" pitchFamily="2" charset="-122"/>
                  <a:ea typeface="宋体" panose="02010600030101010101" pitchFamily="2" charset="-122"/>
                </a:rPr>
                <a:t>密度</a:t>
              </a:r>
              <a:endParaRPr lang="zh-CN" altLang="en-US" sz="2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219201" y="1530775"/>
              <a:ext cx="1869439" cy="0"/>
            </a:xfrm>
            <a:prstGeom prst="line">
              <a:avLst/>
            </a:prstGeom>
            <a:ln w="63500" cmpd="thinThick">
              <a:solidFill>
                <a:srgbClr val="075F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 title=""/>
          <p:cNvSpPr txBox="1"/>
          <p:nvPr/>
        </p:nvSpPr>
        <p:spPr>
          <a:xfrm>
            <a:off x="414528" y="1203617"/>
            <a:ext cx="2279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ea"/>
                <a:ea typeface="+mj-ea"/>
              </a:rPr>
              <a:t>1.</a:t>
            </a:r>
            <a:r>
              <a:rPr lang="zh-CN" altLang="en-US" sz="2400" b="1">
                <a:latin typeface="+mj-ea"/>
                <a:ea typeface="+mj-ea"/>
              </a:rPr>
              <a:t>定义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1037033" y="1665282"/>
            <a:ext cx="6986016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在物理学中，某种物质组成的物体的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质量与其体积之比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叫作这种物质的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密度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。用符号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宋体" panose="02010600030101010101" pitchFamily="2" charset="-122"/>
              </a:rPr>
              <a:t>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表示。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5962601" y="1203617"/>
            <a:ext cx="1828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比值定义法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427433" y="2847447"/>
            <a:ext cx="2279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ea"/>
                <a:ea typeface="+mj-ea"/>
              </a:rPr>
              <a:t>2.</a:t>
            </a:r>
            <a:r>
              <a:rPr lang="zh-CN" altLang="en-US" sz="2400" b="1">
                <a:latin typeface="+mj-ea"/>
                <a:ea typeface="+mj-ea"/>
              </a:rPr>
              <a:t>公式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1" name="矩形: 圆角 10" title=""/>
          <p:cNvSpPr/>
          <p:nvPr/>
        </p:nvSpPr>
        <p:spPr>
          <a:xfrm>
            <a:off x="3696749" y="3444550"/>
            <a:ext cx="358370" cy="33783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 title=""/>
          <p:cNvSpPr/>
          <p:nvPr/>
        </p:nvSpPr>
        <p:spPr>
          <a:xfrm>
            <a:off x="4286962" y="3637055"/>
            <a:ext cx="358370" cy="33783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 title=""/>
          <p:cNvSpPr/>
          <p:nvPr/>
        </p:nvSpPr>
        <p:spPr>
          <a:xfrm>
            <a:off x="4286962" y="3238470"/>
            <a:ext cx="358370" cy="2906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对象 13" title=""/>
          <p:cNvGraphicFramePr>
            <a:graphicFrameLocks noChangeAspect="1"/>
          </p:cNvGraphicFramePr>
          <p:nvPr/>
        </p:nvGraphicFramePr>
        <p:xfrm>
          <a:off x="3745448" y="3161008"/>
          <a:ext cx="952826" cy="84393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Equation" r:id="rId2" imgW="10668000" imgH="9448800" progId="Equation.DSMT4">
                  <p:embed/>
                </p:oleObj>
              </mc:Choice>
              <mc:Fallback>
                <p:oleObj name="Equation" r:id="rId2" imgW="10668000" imgH="94488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45448" y="3161008"/>
                        <a:ext cx="952826" cy="843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箭头: 右 14" title=""/>
          <p:cNvSpPr/>
          <p:nvPr/>
        </p:nvSpPr>
        <p:spPr>
          <a:xfrm>
            <a:off x="4698274" y="3309130"/>
            <a:ext cx="762108" cy="127192"/>
          </a:xfrm>
          <a:prstGeom prst="rightArrow">
            <a:avLst>
              <a:gd name="adj1" fmla="val 50000"/>
              <a:gd name="adj2" fmla="val 122391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箭头: 右 15" title=""/>
          <p:cNvSpPr/>
          <p:nvPr/>
        </p:nvSpPr>
        <p:spPr>
          <a:xfrm>
            <a:off x="4698274" y="3782388"/>
            <a:ext cx="762108" cy="127192"/>
          </a:xfrm>
          <a:prstGeom prst="rightArrow">
            <a:avLst>
              <a:gd name="adj1" fmla="val 50000"/>
              <a:gd name="adj2" fmla="val 11490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title=""/>
          <p:cNvSpPr txBox="1"/>
          <p:nvPr/>
        </p:nvSpPr>
        <p:spPr>
          <a:xfrm>
            <a:off x="5441524" y="3078297"/>
            <a:ext cx="83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质量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 title=""/>
          <p:cNvSpPr txBox="1"/>
          <p:nvPr/>
        </p:nvSpPr>
        <p:spPr>
          <a:xfrm>
            <a:off x="6313073" y="3084009"/>
            <a:ext cx="185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lt"/>
                <a:ea typeface="楷体" panose="02010609060101010101" pitchFamily="49" charset="-122"/>
              </a:rPr>
              <a:t>千克（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kg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9" name="文本框 18" title=""/>
          <p:cNvSpPr txBox="1"/>
          <p:nvPr/>
        </p:nvSpPr>
        <p:spPr>
          <a:xfrm>
            <a:off x="5441524" y="3588071"/>
            <a:ext cx="83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 title=""/>
          <p:cNvSpPr txBox="1"/>
          <p:nvPr/>
        </p:nvSpPr>
        <p:spPr>
          <a:xfrm>
            <a:off x="966093" y="3782388"/>
            <a:ext cx="2136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千克每立方米（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kg/m</a:t>
            </a:r>
            <a:r>
              <a:rPr lang="en-US" altLang="zh-CN" sz="24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1" name="文本框 20" title=""/>
          <p:cNvSpPr txBox="1"/>
          <p:nvPr/>
        </p:nvSpPr>
        <p:spPr>
          <a:xfrm>
            <a:off x="6258166" y="3609536"/>
            <a:ext cx="2136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lt"/>
                <a:ea typeface="楷体" panose="02010609060101010101" pitchFamily="49" charset="-122"/>
              </a:rPr>
              <a:t>立方米（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）</a:t>
            </a:r>
            <a:endParaRPr lang="zh-CN" altLang="en-US" sz="2400" b="1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2" name="箭头: 右 21" title=""/>
          <p:cNvSpPr/>
          <p:nvPr/>
        </p:nvSpPr>
        <p:spPr>
          <a:xfrm flipH="1">
            <a:off x="2857316" y="3569702"/>
            <a:ext cx="762108" cy="127192"/>
          </a:xfrm>
          <a:prstGeom prst="rightArrow">
            <a:avLst>
              <a:gd name="adj1" fmla="val 50000"/>
              <a:gd name="adj2" fmla="val 12239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 title=""/>
          <p:cNvSpPr txBox="1"/>
          <p:nvPr/>
        </p:nvSpPr>
        <p:spPr>
          <a:xfrm>
            <a:off x="2069708" y="3382636"/>
            <a:ext cx="83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密度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 title=""/>
          <p:cNvSpPr txBox="1"/>
          <p:nvPr/>
        </p:nvSpPr>
        <p:spPr>
          <a:xfrm>
            <a:off x="2931426" y="4093776"/>
            <a:ext cx="4337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常用的密度单位还有</a:t>
            </a:r>
            <a:r>
              <a:rPr lang="en-US" altLang="zh-CN" sz="2400" b="1">
                <a:solidFill>
                  <a:srgbClr val="FF0000"/>
                </a:solidFill>
              </a:rPr>
              <a:t>g/cm</a:t>
            </a:r>
            <a:r>
              <a:rPr lang="en-US" altLang="zh-CN" sz="2400" b="1" baseline="30000">
                <a:solidFill>
                  <a:srgbClr val="FF0000"/>
                </a:solidFill>
              </a:rPr>
              <a:t>3</a:t>
            </a:r>
            <a:endParaRPr lang="zh-CN" altLang="en-US" sz="2400" b="1" baseline="30000">
              <a:solidFill>
                <a:srgbClr val="FF0000"/>
              </a:solidFill>
            </a:endParaRPr>
          </a:p>
        </p:txBody>
      </p:sp>
      <p:sp>
        <p:nvSpPr>
          <p:cNvPr id="26" name="文本框 25" title=""/>
          <p:cNvSpPr txBox="1"/>
          <p:nvPr/>
        </p:nvSpPr>
        <p:spPr>
          <a:xfrm>
            <a:off x="3429189" y="4578016"/>
            <a:ext cx="2978486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1g/cm</a:t>
            </a:r>
            <a:r>
              <a:rPr lang="en-US" altLang="zh-CN" sz="2400" b="1" baseline="30000">
                <a:solidFill>
                  <a:srgbClr val="FF0000"/>
                </a:solidFill>
              </a:rPr>
              <a:t>3</a:t>
            </a:r>
            <a:r>
              <a:rPr lang="en-US" altLang="zh-CN" sz="2400" b="1">
                <a:solidFill>
                  <a:srgbClr val="FF0000"/>
                </a:solidFill>
              </a:rPr>
              <a:t>=1×10</a:t>
            </a:r>
            <a:r>
              <a:rPr lang="en-US" altLang="zh-CN" sz="2400" b="1" baseline="30000">
                <a:solidFill>
                  <a:srgbClr val="FF0000"/>
                </a:solidFill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 kg/m</a:t>
            </a:r>
            <a:r>
              <a:rPr lang="en-US" altLang="zh-CN" sz="2400" b="1" baseline="3000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3</a:t>
            </a:r>
            <a:endParaRPr lang="zh-CN" altLang="en-US" sz="2400" b="1" baseline="30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  <p:bldP spid="13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 animBg="1"/>
      <p:bldP spid="23" grpId="0"/>
      <p:bldP spid="25" grpId="0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427432" y="583126"/>
            <a:ext cx="3254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ea"/>
                <a:ea typeface="+mj-ea"/>
              </a:rPr>
              <a:t>3.</a:t>
            </a:r>
            <a:r>
              <a:rPr lang="zh-CN" altLang="en-US" sz="2400" b="1">
                <a:latin typeface="+mj-ea"/>
                <a:ea typeface="+mj-ea"/>
              </a:rPr>
              <a:t>对密度的理解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709863" y="1208200"/>
            <a:ext cx="7447548" cy="357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密度是物质的一种特性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，外界条件一定时，它不随物体质量、体积的变化而变化。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）不同物质的密度一般不同。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）物质的密度受物质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的影响：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①当物质在固态、液态和气态之间转换时，质量不变，体积变化，从而引起密度的变化。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②当温度变化时，虽然质量不受影响，但体积要发生变化，从而引起密度的变化。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5348896" y="1900592"/>
            <a:ext cx="25541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rgbClr val="00B0F0"/>
                </a:solidFill>
              </a:rPr>
              <a:t>有物质不同但密度相同的特殊情况</a:t>
            </a:r>
            <a:endParaRPr lang="zh-CN" altLang="en-US" sz="2200" b="1">
              <a:solidFill>
                <a:srgbClr val="00B0F0"/>
              </a:solidFill>
            </a:endParaRPr>
          </a:p>
        </p:txBody>
      </p:sp>
      <p:cxnSp>
        <p:nvCxnSpPr>
          <p:cNvPr id="5" name="直接连接符 4" title=""/>
          <p:cNvCxnSpPr/>
          <p:nvPr/>
        </p:nvCxnSpPr>
        <p:spPr>
          <a:xfrm>
            <a:off x="3746119" y="2525937"/>
            <a:ext cx="115503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 title=""/>
          <p:cNvCxnSpPr/>
          <p:nvPr/>
        </p:nvCxnSpPr>
        <p:spPr>
          <a:xfrm>
            <a:off x="6346944" y="4299162"/>
            <a:ext cx="14718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 title=""/>
          <p:cNvCxnSpPr/>
          <p:nvPr/>
        </p:nvCxnSpPr>
        <p:spPr>
          <a:xfrm>
            <a:off x="806116" y="4734886"/>
            <a:ext cx="56147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 title=""/>
          <p:cNvSpPr txBox="1"/>
          <p:nvPr/>
        </p:nvSpPr>
        <p:spPr>
          <a:xfrm>
            <a:off x="6111754" y="4299162"/>
            <a:ext cx="2141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通常情况下物体会热胀冷缩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cxnSp>
        <p:nvCxnSpPr>
          <p:cNvPr id="9" name="直接连接符 8" title=""/>
          <p:cNvCxnSpPr/>
          <p:nvPr/>
        </p:nvCxnSpPr>
        <p:spPr>
          <a:xfrm>
            <a:off x="7431506" y="1672840"/>
            <a:ext cx="5213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 title=""/>
          <p:cNvCxnSpPr/>
          <p:nvPr/>
        </p:nvCxnSpPr>
        <p:spPr>
          <a:xfrm>
            <a:off x="806116" y="2091643"/>
            <a:ext cx="43880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 title=""/>
          <p:cNvGrpSpPr/>
          <p:nvPr/>
        </p:nvGrpSpPr>
        <p:grpSpPr>
          <a:xfrm>
            <a:off x="3639751" y="205862"/>
            <a:ext cx="3994521" cy="1107996"/>
            <a:chOff x="3580772" y="141186"/>
            <a:chExt cx="3994521" cy="1107996"/>
          </a:xfrm>
        </p:grpSpPr>
        <p:sp>
          <p:nvSpPr>
            <p:cNvPr id="13" name="矩形: 圆角 12"/>
            <p:cNvSpPr/>
            <p:nvPr/>
          </p:nvSpPr>
          <p:spPr>
            <a:xfrm>
              <a:off x="3580772" y="159809"/>
              <a:ext cx="3873569" cy="102272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  <a:prstDash val="lgDash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23004" y="141186"/>
              <a:ext cx="395228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>
                  <a:solidFill>
                    <a:srgbClr val="0070C0"/>
                  </a:solidFill>
                </a:rPr>
                <a:t>密度取决于物质的种类、状态等，</a:t>
              </a:r>
              <a:r>
                <a:rPr lang="zh-CN" altLang="en-US" sz="2200" b="1">
                  <a:solidFill>
                    <a:srgbClr val="FF0000"/>
                  </a:solidFill>
                </a:rPr>
                <a:t>不能认为物质的密度与质量成正比，与体积成反比</a:t>
              </a:r>
              <a:endParaRPr lang="zh-CN" altLang="en-US" sz="22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 title=""/>
          <p:cNvSpPr txBox="1"/>
          <p:nvPr/>
        </p:nvSpPr>
        <p:spPr>
          <a:xfrm>
            <a:off x="2596908" y="3180678"/>
            <a:ext cx="4162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+mn-lt"/>
                <a:ea typeface="宋体" panose="02010600030101010101" pitchFamily="2" charset="-122"/>
              </a:rPr>
              <a:t>常见液体的密度（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常温常压下</a:t>
            </a:r>
            <a:r>
              <a:rPr lang="zh-CN" altLang="en-US" sz="2000" b="1">
                <a:latin typeface="+mn-lt"/>
                <a:ea typeface="宋体" panose="02010600030101010101" pitchFamily="2" charset="-122"/>
              </a:rPr>
              <a:t>）</a:t>
            </a:r>
            <a:endParaRPr lang="zh-CN" altLang="en-US" sz="2000" b="1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5706143" y="38759"/>
            <a:ext cx="322938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+mn-lt"/>
                <a:ea typeface="宋体" panose="02010600030101010101" pitchFamily="2" charset="-122"/>
              </a:rPr>
              <a:t>常见气体的密度（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0</a:t>
            </a:r>
            <a:r>
              <a:rPr lang="zh-CN" altLang="en-US" b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℃，一个标准大气压</a:t>
            </a:r>
            <a:r>
              <a:rPr lang="zh-CN" altLang="en-US" b="1">
                <a:latin typeface="+mn-lt"/>
                <a:ea typeface="宋体" panose="02010600030101010101" pitchFamily="2" charset="-122"/>
              </a:rPr>
              <a:t>）</a:t>
            </a:r>
            <a:endParaRPr lang="zh-CN" altLang="en-US" b="1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453613" y="146482"/>
            <a:ext cx="4162837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200" b="1">
                <a:latin typeface="+mn-lt"/>
                <a:ea typeface="宋体" panose="02010600030101010101" pitchFamily="2" charset="-122"/>
              </a:rPr>
              <a:t>常见固体的密度（</a:t>
            </a:r>
            <a:r>
              <a:rPr lang="zh-CN" altLang="en-US" sz="2200" b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常温常压下</a:t>
            </a:r>
            <a:r>
              <a:rPr lang="zh-CN" altLang="en-US" sz="2200" b="1">
                <a:latin typeface="+mn-lt"/>
                <a:ea typeface="宋体" panose="02010600030101010101" pitchFamily="2" charset="-122"/>
              </a:rPr>
              <a:t>）</a:t>
            </a:r>
            <a:endParaRPr lang="zh-CN" altLang="en-US" sz="2200" b="1">
              <a:latin typeface="+mn-lt"/>
              <a:ea typeface="宋体" panose="02010600030101010101" pitchFamily="2" charset="-122"/>
            </a:endParaRPr>
          </a:p>
        </p:txBody>
      </p:sp>
      <p:graphicFrame>
        <p:nvGraphicFramePr>
          <p:cNvPr id="5" name="表格 4" title=""/>
          <p:cNvGraphicFramePr>
            <a:graphicFrameLocks noGrp="1"/>
          </p:cNvGraphicFramePr>
          <p:nvPr/>
        </p:nvGraphicFramePr>
        <p:xfrm>
          <a:off x="205182" y="667167"/>
          <a:ext cx="534471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219"/>
                <a:gridCol w="1787140"/>
                <a:gridCol w="868517"/>
                <a:gridCol w="1803842"/>
              </a:tblGrid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物质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密度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/(kg/m</a:t>
                      </a:r>
                      <a:r>
                        <a:rPr lang="en-US" altLang="zh-CN" sz="1800" b="1" baseline="30000">
                          <a:solidFill>
                            <a:schemeClr val="tx1"/>
                          </a:solidFill>
                          <a:latin typeface="+mj-lt"/>
                        </a:rPr>
                        <a:t>3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)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物质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密度</a:t>
                      </a: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/(kg/m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铂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21.4×10</a:t>
                      </a:r>
                      <a:r>
                        <a:rPr lang="en-US" altLang="zh-CN" sz="1800" b="1" baseline="30000">
                          <a:solidFill>
                            <a:schemeClr val="tx1"/>
                          </a:solidFill>
                          <a:latin typeface="+mj-lt"/>
                        </a:rPr>
                        <a:t>3</a:t>
                      </a:r>
                      <a:endParaRPr lang="zh-CN" altLang="en-US" sz="1800" b="1" baseline="3000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2.7×10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金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19.3×10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玻璃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(2.4~2.8)×10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铅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11.3×10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+mj-lt"/>
                        </a:rPr>
                        <a:t>混凝土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2.2×10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银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10.5×10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冰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0.9×10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铜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8.9×10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蜡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0.9×10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钢、铁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7.9×10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+mj-lt"/>
                        </a:rPr>
                        <a:t>干松木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 title=""/>
          <p:cNvGraphicFramePr>
            <a:graphicFrameLocks noGrp="1"/>
          </p:cNvGraphicFramePr>
          <p:nvPr/>
        </p:nvGraphicFramePr>
        <p:xfrm>
          <a:off x="5795496" y="667167"/>
          <a:ext cx="305067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7499"/>
                <a:gridCol w="1463179"/>
              </a:tblGrid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物质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密度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/(kg/m</a:t>
                      </a:r>
                      <a:r>
                        <a:rPr lang="en-US" altLang="zh-CN" sz="1800" b="1" baseline="30000">
                          <a:solidFill>
                            <a:schemeClr val="tx1"/>
                          </a:solidFill>
                          <a:latin typeface="+mj-lt"/>
                        </a:rPr>
                        <a:t>3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)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二氧化碳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1.98</a:t>
                      </a:r>
                      <a:endParaRPr lang="zh-CN" altLang="en-US" sz="1800" b="1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氧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1.43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空气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1.29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一氧化碳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1.25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氦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0.18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氢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0.09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 title=""/>
          <p:cNvGraphicFramePr>
            <a:graphicFrameLocks noGrp="1"/>
          </p:cNvGraphicFramePr>
          <p:nvPr/>
        </p:nvGraphicFramePr>
        <p:xfrm>
          <a:off x="453613" y="3556411"/>
          <a:ext cx="8051919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4426"/>
                <a:gridCol w="1724975"/>
                <a:gridCol w="838306"/>
                <a:gridCol w="1741095"/>
                <a:gridCol w="871811"/>
                <a:gridCol w="2021306"/>
              </a:tblGrid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物质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密度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/(kg/m</a:t>
                      </a:r>
                      <a:r>
                        <a:rPr lang="en-US" altLang="zh-CN" sz="1800" b="1" baseline="30000">
                          <a:solidFill>
                            <a:schemeClr val="tx1"/>
                          </a:solidFill>
                          <a:latin typeface="+mj-lt"/>
                        </a:rPr>
                        <a:t>3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+mj-lt"/>
                        </a:rPr>
                        <a:t>)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物质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密度</a:t>
                      </a: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/(kg/m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物质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密度</a:t>
                      </a: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/(kg/m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水银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13.60×10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纯水</a:t>
                      </a:r>
                      <a:endParaRPr lang="zh-CN" altLang="en-US" sz="1800" b="1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1.00×10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酒精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0.80×10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牛奶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1.03×10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600" b="1">
                          <a:solidFill>
                            <a:schemeClr val="tx1"/>
                          </a:solidFill>
                          <a:latin typeface="+mj-lt"/>
                        </a:rPr>
                        <a:t>植物油</a:t>
                      </a:r>
                      <a:endParaRPr lang="zh-CN" altLang="en-US" sz="16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0.90×10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汽油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0.71×10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3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海水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1.03×10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柴油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0.85×10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+mj-lt"/>
                        </a:rPr>
                        <a:t>煤油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0.80×10</a:t>
                      </a:r>
                      <a:r>
                        <a:rPr lang="en-US" altLang="zh-CN" sz="1800" b="1" kern="1200" baseline="300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800" b="1" kern="1200" baseline="300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思想气泡: 云 10" title=""/>
          <p:cNvSpPr/>
          <p:nvPr/>
        </p:nvSpPr>
        <p:spPr>
          <a:xfrm>
            <a:off x="4890526" y="2649213"/>
            <a:ext cx="3492595" cy="1814396"/>
          </a:xfrm>
          <a:prstGeom prst="cloudCallout">
            <a:avLst>
              <a:gd name="adj1" fmla="val -58628"/>
              <a:gd name="adj2" fmla="val -48904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观察表格中的数据，你发现了什么规律？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595563" y="616424"/>
            <a:ext cx="7952874" cy="4361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）表格中的密度值都是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在一定条件下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的值，若条件改变，对应的密度值也会变化。</a:t>
            </a:r>
            <a:endParaRPr lang="en-US" altLang="zh-CN" sz="2400" b="1"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通常情况下，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ρ</a:t>
            </a:r>
            <a:r>
              <a:rPr lang="zh-CN" altLang="en-US" sz="24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固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＞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ρ</a:t>
            </a:r>
            <a:r>
              <a:rPr lang="zh-CN" altLang="en-US" sz="24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液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＞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ρ</a:t>
            </a:r>
            <a:r>
              <a:rPr lang="zh-CN" altLang="en-US" sz="2400" b="1" baseline="-2500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气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，但也有例外，如冰、石蜡的密度比水的密度小。</a:t>
            </a:r>
            <a:endParaRPr lang="en-US" altLang="zh-CN" sz="2400" b="1"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一般来说，不同的物质的密度不同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，但也有特殊情况，如</a:t>
            </a:r>
            <a:r>
              <a:rPr lang="en-US" altLang="zh-CN" sz="2400" b="1" i="1">
                <a:latin typeface="+mj-lt"/>
                <a:ea typeface="楷体" panose="02010609060101010101" pitchFamily="49" charset="-122"/>
              </a:rPr>
              <a:t>ρ</a:t>
            </a:r>
            <a:r>
              <a:rPr lang="zh-CN" altLang="en-US" sz="2400" b="1" baseline="-25000">
                <a:latin typeface="+mj-lt"/>
                <a:ea typeface="楷体" panose="02010609060101010101" pitchFamily="49" charset="-122"/>
              </a:rPr>
              <a:t>煤油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=</a:t>
            </a:r>
            <a:r>
              <a:rPr lang="en-US" altLang="zh-CN" sz="2400" b="1" i="1">
                <a:latin typeface="+mj-lt"/>
                <a:ea typeface="楷体" panose="02010609060101010101" pitchFamily="49" charset="-122"/>
              </a:rPr>
              <a:t>ρ</a:t>
            </a:r>
            <a:r>
              <a:rPr lang="zh-CN" altLang="en-US" sz="2400" b="1" baseline="-25000">
                <a:latin typeface="+mj-lt"/>
                <a:ea typeface="楷体" panose="02010609060101010101" pitchFamily="49" charset="-122"/>
              </a:rPr>
              <a:t>酒精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=0.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80×10</a:t>
            </a:r>
            <a:r>
              <a:rPr lang="en-US" altLang="zh-CN" sz="2400" b="1" baseline="30000"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kg/m</a:t>
            </a:r>
            <a:r>
              <a:rPr lang="en-US" altLang="zh-CN" sz="2400" b="1" baseline="30000"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，故密度相同的物质未必是同种物质。</a:t>
            </a:r>
            <a:endParaRPr lang="en-US" altLang="zh-CN" sz="2400" b="1">
              <a:latin typeface="+mj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同种物质，当物态改变时，密度也会发生变化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，如水的密度为1.0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×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kg/m</a:t>
            </a:r>
            <a:r>
              <a:rPr lang="en-US" altLang="zh-CN" sz="2400" b="1" baseline="30000"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，冰的密度为 0.9</a:t>
            </a:r>
            <a:r>
              <a:rPr lang="en-US" altLang="zh-CN" sz="2400" b="1">
                <a:latin typeface="+mj-lt"/>
                <a:ea typeface="楷体" panose="02010609060101010101" pitchFamily="49" charset="-122"/>
              </a:rPr>
              <a:t>×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kg/m</a:t>
            </a:r>
            <a:r>
              <a:rPr lang="en-US" altLang="zh-CN" sz="2400" b="1" baseline="30000">
                <a:latin typeface="+mj-lt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+mj-lt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/>
        </p:nvGrpSpPr>
        <p:grpSpPr>
          <a:xfrm>
            <a:off x="149013" y="623653"/>
            <a:ext cx="3714843" cy="497374"/>
            <a:chOff x="311573" y="1067266"/>
            <a:chExt cx="3714843" cy="497374"/>
          </a:xfrm>
        </p:grpSpPr>
        <p:sp>
          <p:nvSpPr>
            <p:cNvPr id="3" name="矩形: 圆角 2"/>
            <p:cNvSpPr/>
            <p:nvPr/>
          </p:nvSpPr>
          <p:spPr>
            <a:xfrm>
              <a:off x="311573" y="1090506"/>
              <a:ext cx="1776040" cy="474134"/>
            </a:xfrm>
            <a:prstGeom prst="roundRect">
              <a:avLst>
                <a:gd name="adj" fmla="val 50000"/>
              </a:avLst>
            </a:prstGeom>
            <a:solidFill>
              <a:srgbClr val="075F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知识点</a:t>
              </a:r>
              <a:r>
                <a:rPr lang="en-US" altLang="zh-CN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38679" y="1067266"/>
              <a:ext cx="18877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latin typeface="宋体" panose="02010600030101010101" pitchFamily="2" charset="-122"/>
                  <a:ea typeface="宋体" panose="02010600030101010101" pitchFamily="2" charset="-122"/>
                </a:rPr>
                <a:t>密度的应用</a:t>
              </a:r>
              <a:endParaRPr lang="zh-CN" altLang="en-US" sz="2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219201" y="1530775"/>
              <a:ext cx="2807215" cy="0"/>
            </a:xfrm>
            <a:prstGeom prst="line">
              <a:avLst/>
            </a:prstGeom>
            <a:ln w="63500" cmpd="thinThick">
              <a:solidFill>
                <a:srgbClr val="075F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 title=""/>
          <p:cNvSpPr txBox="1"/>
          <p:nvPr/>
        </p:nvSpPr>
        <p:spPr>
          <a:xfrm>
            <a:off x="348843" y="1211255"/>
            <a:ext cx="3254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ea"/>
                <a:ea typeface="+mj-ea"/>
              </a:rPr>
              <a:t>1.</a:t>
            </a:r>
            <a:r>
              <a:rPr lang="zh-CN" altLang="en-US" sz="2400" b="1">
                <a:latin typeface="+mj-ea"/>
                <a:ea typeface="+mj-ea"/>
              </a:rPr>
              <a:t>鉴别物质</a:t>
            </a:r>
            <a:endParaRPr lang="zh-CN" altLang="en-US" sz="2400" b="1">
              <a:latin typeface="+mj-ea"/>
              <a:ea typeface="+mj-ea"/>
            </a:endParaRPr>
          </a:p>
        </p:txBody>
      </p:sp>
      <p:grpSp>
        <p:nvGrpSpPr>
          <p:cNvPr id="9" name="组合 8" title=""/>
          <p:cNvGrpSpPr/>
          <p:nvPr/>
        </p:nvGrpSpPr>
        <p:grpSpPr>
          <a:xfrm>
            <a:off x="908315" y="1763148"/>
            <a:ext cx="2955541" cy="3142311"/>
            <a:chOff x="725773" y="1646257"/>
            <a:chExt cx="2955541" cy="314231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5773" y="1646257"/>
              <a:ext cx="2955541" cy="221844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1" name="文本框 10"/>
            <p:cNvSpPr txBox="1"/>
            <p:nvPr/>
          </p:nvSpPr>
          <p:spPr>
            <a:xfrm>
              <a:off x="809028" y="3957571"/>
              <a:ext cx="25826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latin typeface="仿宋" panose="02010609060101010101" pitchFamily="49" charset="-122"/>
                  <a:ea typeface="仿宋" panose="02010609060101010101" pitchFamily="49" charset="-122"/>
                </a:rPr>
                <a:t>农业生产中配置盐水选种</a:t>
              </a:r>
              <a:endParaRPr lang="zh-CN" altLang="en-US" sz="24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12" name="组合 11" title=""/>
          <p:cNvGrpSpPr/>
          <p:nvPr/>
        </p:nvGrpSpPr>
        <p:grpSpPr>
          <a:xfrm>
            <a:off x="4670225" y="1763148"/>
            <a:ext cx="3724798" cy="3142311"/>
            <a:chOff x="4681230" y="1874070"/>
            <a:chExt cx="3724798" cy="3142311"/>
          </a:xfrm>
        </p:grpSpPr>
        <p:pic>
          <p:nvPicPr>
            <p:cNvPr id="13" name="Picture 8" descr="116376980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81230" y="1874070"/>
              <a:ext cx="3724798" cy="221844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/>
            <p:nvPr/>
          </p:nvSpPr>
          <p:spPr>
            <a:xfrm>
              <a:off x="5269140" y="4185384"/>
              <a:ext cx="24397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latin typeface="仿宋" panose="02010609060101010101" pitchFamily="49" charset="-122"/>
                  <a:ea typeface="仿宋" panose="02010609060101010101" pitchFamily="49" charset="-122"/>
                </a:rPr>
                <a:t>食品工业中鉴别牛奶</a:t>
              </a:r>
              <a:endParaRPr lang="zh-CN" altLang="en-US" sz="24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742520" y="666893"/>
            <a:ext cx="7232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例题</a:t>
            </a:r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】</a:t>
            </a:r>
            <a:r>
              <a:rPr lang="zh-CN" altLang="en-US" sz="2400" b="1">
                <a:latin typeface="+mn-lt"/>
                <a:ea typeface="宋体" panose="02010600030101010101" pitchFamily="2" charset="-122"/>
              </a:rPr>
              <a:t>有一枚</a:t>
            </a:r>
            <a:r>
              <a:rPr lang="en-US" altLang="zh-CN" sz="2400" b="1">
                <a:latin typeface="+mn-lt"/>
                <a:ea typeface="宋体" panose="02010600030101010101" pitchFamily="2" charset="-122"/>
              </a:rPr>
              <a:t>2022</a:t>
            </a:r>
            <a:r>
              <a:rPr lang="zh-CN" altLang="en-US" sz="2400" b="1">
                <a:latin typeface="+mn-lt"/>
                <a:ea typeface="宋体" panose="02010600030101010101" pitchFamily="2" charset="-122"/>
              </a:rPr>
              <a:t>年北京冬奥会纪念币（如图），它的质量为</a:t>
            </a:r>
            <a:r>
              <a:rPr lang="en-US" altLang="zh-CN" sz="2400" b="1">
                <a:latin typeface="+mn-lt"/>
                <a:ea typeface="宋体" panose="02010600030101010101" pitchFamily="2" charset="-122"/>
              </a:rPr>
              <a:t>12.9g</a:t>
            </a:r>
            <a:r>
              <a:rPr lang="zh-CN" altLang="en-US" sz="2400" b="1">
                <a:latin typeface="+mn-lt"/>
                <a:ea typeface="宋体" panose="02010600030101010101" pitchFamily="2" charset="-122"/>
              </a:rPr>
              <a:t>，体积为</a:t>
            </a:r>
            <a:r>
              <a:rPr lang="en-US" altLang="zh-CN" sz="2400" b="1">
                <a:latin typeface="+mn-lt"/>
                <a:ea typeface="宋体" panose="02010600030101010101" pitchFamily="2" charset="-122"/>
              </a:rPr>
              <a:t>1.45cm</a:t>
            </a:r>
            <a:r>
              <a:rPr lang="en-US" altLang="zh-CN" sz="2400" b="1" baseline="30000">
                <a:latin typeface="+mn-lt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latin typeface="+mn-lt"/>
                <a:ea typeface="宋体" panose="02010600030101010101" pitchFamily="2" charset="-122"/>
              </a:rPr>
              <a:t>，请判断这枚纪念币是不是由金制成的。</a:t>
            </a:r>
            <a:endParaRPr lang="zh-CN" altLang="en-US" sz="2400" b="1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996901" y="1891642"/>
            <a:ext cx="7397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解</a:t>
            </a:r>
            <a:r>
              <a:rPr lang="zh-CN" altLang="en-US" sz="2400" b="1">
                <a:solidFill>
                  <a:srgbClr val="FF0000"/>
                </a:solidFill>
              </a:rPr>
              <a:t>  密度是物质的特性，可以通过求出纪念币的密度</a:t>
            </a:r>
            <a:r>
              <a:rPr lang="en-US" altLang="zh-CN" sz="2400" b="1" i="1">
                <a:solidFill>
                  <a:srgbClr val="FF0000"/>
                </a:solidFill>
              </a:rPr>
              <a:t>ρ</a:t>
            </a:r>
            <a:r>
              <a:rPr lang="zh-CN" altLang="en-US" sz="2400" b="1">
                <a:solidFill>
                  <a:srgbClr val="FF0000"/>
                </a:solidFill>
              </a:rPr>
              <a:t>来判断它的成分。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949688" y="2776675"/>
            <a:ext cx="3389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</a:rPr>
              <a:t>m </a:t>
            </a:r>
            <a:r>
              <a:rPr lang="en-US" altLang="zh-CN" sz="2400" b="1">
                <a:solidFill>
                  <a:srgbClr val="FF0000"/>
                </a:solidFill>
              </a:rPr>
              <a:t>=12.9 g =1.29×10</a:t>
            </a:r>
            <a:r>
              <a:rPr lang="en-US" altLang="zh-CN" sz="2400" b="1" baseline="30000">
                <a:solidFill>
                  <a:srgbClr val="FF0000"/>
                </a:solidFill>
              </a:rPr>
              <a:t>-2</a:t>
            </a:r>
            <a:r>
              <a:rPr lang="en-US" altLang="zh-CN" sz="2400" b="1">
                <a:solidFill>
                  <a:srgbClr val="FF0000"/>
                </a:solidFill>
              </a:rPr>
              <a:t>kg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949688" y="3253244"/>
            <a:ext cx="4818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</a:rPr>
              <a:t>V </a:t>
            </a:r>
            <a:r>
              <a:rPr lang="en-US" altLang="zh-CN" sz="2400" b="1">
                <a:solidFill>
                  <a:srgbClr val="FF0000"/>
                </a:solidFill>
              </a:rPr>
              <a:t>=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 1.45cm</a:t>
            </a:r>
            <a:r>
              <a:rPr lang="en-US" altLang="zh-CN" sz="2400" b="1" baseline="3000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3</a:t>
            </a:r>
            <a:r>
              <a:rPr lang="en-US" altLang="zh-CN" sz="2400" b="1">
                <a:solidFill>
                  <a:srgbClr val="FF0000"/>
                </a:solidFill>
              </a:rPr>
              <a:t> =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 1.45×10</a:t>
            </a:r>
            <a:r>
              <a:rPr lang="en-US" altLang="zh-CN" sz="2400" b="1" baseline="3000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-6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m</a:t>
            </a:r>
            <a:r>
              <a:rPr lang="en-US" altLang="zh-CN" sz="2400" b="1" baseline="3000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3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7" name="对象 6" title=""/>
          <p:cNvGraphicFramePr>
            <a:graphicFrameLocks noChangeAspect="1"/>
          </p:cNvGraphicFramePr>
          <p:nvPr/>
        </p:nvGraphicFramePr>
        <p:xfrm>
          <a:off x="1656681" y="3678259"/>
          <a:ext cx="4924993" cy="81670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Equation" r:id="rId2" imgW="60655200" imgH="10058400" progId="Equation.DSMT4">
                  <p:embed/>
                </p:oleObj>
              </mc:Choice>
              <mc:Fallback>
                <p:oleObj name="Equation" r:id="rId2" imgW="60655200" imgH="10058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56681" y="3678259"/>
                        <a:ext cx="4924993" cy="8167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 title=""/>
          <p:cNvSpPr txBox="1"/>
          <p:nvPr/>
        </p:nvSpPr>
        <p:spPr>
          <a:xfrm>
            <a:off x="580953" y="4549581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根据密度表可以查得这枚纪念币的主要成分是铜，不是金。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172" y="2571750"/>
            <a:ext cx="2076786" cy="1802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3650725" y="103128"/>
            <a:ext cx="166379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学习目标</a:t>
            </a:r>
            <a:endParaRPr lang="zh-CN" altLang="en-US" sz="2800" b="1"/>
          </a:p>
        </p:txBody>
      </p:sp>
      <p:sp>
        <p:nvSpPr>
          <p:cNvPr id="6" name="文本框 5" title=""/>
          <p:cNvSpPr txBox="1"/>
          <p:nvPr/>
        </p:nvSpPr>
        <p:spPr>
          <a:xfrm>
            <a:off x="1306286" y="1368162"/>
            <a:ext cx="6730809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/>
              <a:t>1.</a:t>
            </a:r>
            <a:r>
              <a:rPr lang="zh-CN" altLang="en-US" sz="2800" b="1"/>
              <a:t>理解密度的物理意义，知道密度单位的写法、读法及换算。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en-US" altLang="zh-CN" sz="2800" b="1"/>
              <a:t>2.</a:t>
            </a:r>
            <a:r>
              <a:rPr lang="zh-CN" altLang="en-US" sz="2800" b="1"/>
              <a:t>知道密度的公式，能用公式进行计算，解决简单的实际问题。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214731" y="662615"/>
            <a:ext cx="5942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ea"/>
                <a:ea typeface="+mj-ea"/>
              </a:rPr>
              <a:t>2.</a:t>
            </a:r>
            <a:r>
              <a:rPr lang="zh-CN" altLang="en-US" sz="2400" b="1">
                <a:latin typeface="+mj-ea"/>
                <a:ea typeface="+mj-ea"/>
              </a:rPr>
              <a:t>根据密度大小选择材料以满足不同需求</a:t>
            </a:r>
            <a:endParaRPr lang="zh-CN" altLang="en-US" sz="2400" b="1">
              <a:latin typeface="+mj-ea"/>
              <a:ea typeface="+mj-ea"/>
            </a:endParaRPr>
          </a:p>
        </p:txBody>
      </p:sp>
      <p:grpSp>
        <p:nvGrpSpPr>
          <p:cNvPr id="3" name="组合 2" title=""/>
          <p:cNvGrpSpPr/>
          <p:nvPr/>
        </p:nvGrpSpPr>
        <p:grpSpPr>
          <a:xfrm>
            <a:off x="617134" y="1302170"/>
            <a:ext cx="3781335" cy="3578289"/>
            <a:chOff x="580558" y="912026"/>
            <a:chExt cx="3781335" cy="3578289"/>
          </a:xfrm>
        </p:grpSpPr>
        <p:pic>
          <p:nvPicPr>
            <p:cNvPr id="4" name="Picture 2" descr="F:\2016秋上\人八物上\人八物上课课件制作\第六章 质量与密度\第4节 密度与社会生活\合金材料.jpe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93"/>
            <a:stretch>
              <a:fillRect/>
            </a:stretch>
          </p:blipFill>
          <p:spPr bwMode="auto">
            <a:xfrm>
              <a:off x="580558" y="912026"/>
              <a:ext cx="3781335" cy="266150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4"/>
            <p:cNvSpPr txBox="1"/>
            <p:nvPr/>
          </p:nvSpPr>
          <p:spPr>
            <a:xfrm>
              <a:off x="1122870" y="3659318"/>
              <a:ext cx="28008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latin typeface="仿宋" panose="02010609060101010101" pitchFamily="49" charset="-122"/>
                  <a:ea typeface="仿宋" panose="02010609060101010101" pitchFamily="49" charset="-122"/>
                </a:rPr>
                <a:t>航空器材采用强度高、密度小的材料</a:t>
              </a:r>
              <a:endParaRPr lang="zh-CN" altLang="en-US" sz="24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6" name="组合 5" title=""/>
          <p:cNvGrpSpPr/>
          <p:nvPr/>
        </p:nvGrpSpPr>
        <p:grpSpPr>
          <a:xfrm>
            <a:off x="4778050" y="1302171"/>
            <a:ext cx="3409486" cy="3578287"/>
            <a:chOff x="4741474" y="912027"/>
            <a:chExt cx="3409486" cy="357828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rcRect b="21938"/>
            <a:stretch>
              <a:fillRect/>
            </a:stretch>
          </p:blipFill>
          <p:spPr>
            <a:xfrm>
              <a:off x="4741474" y="912027"/>
              <a:ext cx="3409486" cy="266150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5104727" y="3659317"/>
              <a:ext cx="30462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latin typeface="仿宋" panose="02010609060101010101" pitchFamily="49" charset="-122"/>
                  <a:ea typeface="仿宋" panose="02010609060101010101" pitchFamily="49" charset="-122"/>
                </a:rPr>
                <a:t>机床底座采用坚固、密度大的材料</a:t>
              </a:r>
              <a:endParaRPr lang="zh-CN" altLang="en-US" sz="2400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214731" y="662615"/>
            <a:ext cx="5942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ea"/>
                <a:ea typeface="+mj-ea"/>
              </a:rPr>
              <a:t>3.</a:t>
            </a:r>
            <a:r>
              <a:rPr lang="zh-CN" altLang="en-US" sz="2400" b="1">
                <a:latin typeface="+mj-ea"/>
                <a:ea typeface="+mj-ea"/>
              </a:rPr>
              <a:t>测量难以直接测量的质量或体积</a:t>
            </a:r>
            <a:endParaRPr lang="zh-CN" altLang="en-US" sz="2400" b="1">
              <a:latin typeface="+mj-ea"/>
              <a:ea typeface="+mj-ea"/>
            </a:endParaRPr>
          </a:p>
        </p:txBody>
      </p:sp>
      <p:grpSp>
        <p:nvGrpSpPr>
          <p:cNvPr id="5" name="组合 4" title=""/>
          <p:cNvGrpSpPr/>
          <p:nvPr/>
        </p:nvGrpSpPr>
        <p:grpSpPr>
          <a:xfrm>
            <a:off x="1169914" y="3085516"/>
            <a:ext cx="7705129" cy="1868174"/>
            <a:chOff x="906118" y="3029982"/>
            <a:chExt cx="7705129" cy="1868174"/>
          </a:xfrm>
        </p:grpSpPr>
        <p:sp>
          <p:nvSpPr>
            <p:cNvPr id="6" name="文本框 5"/>
            <p:cNvSpPr txBox="1"/>
            <p:nvPr/>
          </p:nvSpPr>
          <p:spPr>
            <a:xfrm>
              <a:off x="906118" y="3029982"/>
              <a:ext cx="7705129" cy="168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2400" b="1">
                  <a:solidFill>
                    <a:srgbClr val="0070C0"/>
                  </a:solidFill>
                  <a:latin typeface="+mj-lt"/>
                  <a:ea typeface="楷体" panose="02010609060101010101" pitchFamily="49" charset="-122"/>
                </a:rPr>
                <a:t>对于形状不规则的纯净物体：</a:t>
              </a:r>
              <a:endParaRPr lang="en-US" altLang="zh-CN" sz="2400" b="1">
                <a:solidFill>
                  <a:srgbClr val="0070C0"/>
                </a:solidFill>
                <a:latin typeface="+mj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+mj-lt"/>
                  <a:ea typeface="楷体" panose="02010609060101010101" pitchFamily="49" charset="-122"/>
                </a:rPr>
                <a:t>①查出组成该物体的密度</a:t>
              </a:r>
              <a:r>
                <a:rPr lang="en-US" altLang="zh-CN" sz="2400" b="1" i="1">
                  <a:latin typeface="+mj-lt"/>
                  <a:ea typeface="楷体" panose="02010609060101010101" pitchFamily="49" charset="-122"/>
                </a:rPr>
                <a:t>ρ</a:t>
              </a:r>
              <a:r>
                <a:rPr lang="zh-CN" altLang="en-US" sz="2400" b="1">
                  <a:latin typeface="+mj-lt"/>
                  <a:ea typeface="楷体" panose="02010609060101010101" pitchFamily="49" charset="-122"/>
                </a:rPr>
                <a:t>，测出质量</a:t>
              </a:r>
              <a:r>
                <a:rPr lang="en-US" altLang="zh-CN" sz="2400" b="1" i="1">
                  <a:latin typeface="+mj-lt"/>
                  <a:ea typeface="楷体" panose="02010609060101010101" pitchFamily="49" charset="-122"/>
                </a:rPr>
                <a:t>m</a:t>
              </a:r>
              <a:r>
                <a:rPr lang="zh-CN" altLang="en-US" sz="2400" b="1">
                  <a:latin typeface="+mj-lt"/>
                  <a:ea typeface="楷体" panose="02010609060101010101" pitchFamily="49" charset="-122"/>
                </a:rPr>
                <a:t>；</a:t>
              </a:r>
              <a:endParaRPr lang="en-US" altLang="zh-CN" sz="2400" b="1">
                <a:latin typeface="+mj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+mj-lt"/>
                  <a:ea typeface="楷体" panose="02010609060101010101" pitchFamily="49" charset="-122"/>
                </a:rPr>
                <a:t>②根据            的变形公式            求出体积。</a:t>
              </a:r>
              <a:endParaRPr lang="zh-CN" altLang="en-US" sz="2400" b="1">
                <a:latin typeface="+mj-lt"/>
                <a:ea typeface="楷体" panose="02010609060101010101" pitchFamily="49" charset="-122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955525" y="4099549"/>
            <a:ext cx="822484" cy="72644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0" name="Equation" r:id="rId2" imgW="748030" imgH="661670" progId="Equation.DSMT4">
                    <p:embed/>
                  </p:oleObj>
                </mc:Choice>
                <mc:Fallback>
                  <p:oleObj name="Equation" r:id="rId2" imgW="748030" imgH="66167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955525" y="4099549"/>
                          <a:ext cx="822484" cy="7264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445942" y="4155696"/>
            <a:ext cx="832457" cy="74246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1" name="Equation" r:id="rId4" imgW="11277600" imgH="10058400" progId="Equation.DSMT4">
                    <p:embed/>
                  </p:oleObj>
                </mc:Choice>
                <mc:Fallback>
                  <p:oleObj name="Equation" r:id="rId4" imgW="11277600" imgH="100584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445942" y="4155696"/>
                          <a:ext cx="832457" cy="7424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 title=""/>
          <p:cNvGrpSpPr/>
          <p:nvPr/>
        </p:nvGrpSpPr>
        <p:grpSpPr>
          <a:xfrm>
            <a:off x="1169914" y="1232506"/>
            <a:ext cx="6959096" cy="1813516"/>
            <a:chOff x="906118" y="1226870"/>
            <a:chExt cx="6959096" cy="1813516"/>
          </a:xfrm>
        </p:grpSpPr>
        <p:sp>
          <p:nvSpPr>
            <p:cNvPr id="4" name="文本框 3"/>
            <p:cNvSpPr txBox="1"/>
            <p:nvPr/>
          </p:nvSpPr>
          <p:spPr>
            <a:xfrm>
              <a:off x="906118" y="1226870"/>
              <a:ext cx="6959096" cy="168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2400" b="1">
                  <a:solidFill>
                    <a:srgbClr val="0070C0"/>
                  </a:solidFill>
                  <a:latin typeface="+mj-lt"/>
                  <a:ea typeface="楷体" panose="02010609060101010101" pitchFamily="49" charset="-122"/>
                </a:rPr>
                <a:t>对于难以直接测量质量的庞大物体：</a:t>
              </a:r>
              <a:endParaRPr lang="en-US" altLang="zh-CN" sz="2400" b="1">
                <a:solidFill>
                  <a:srgbClr val="0070C0"/>
                </a:solidFill>
                <a:latin typeface="+mj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+mj-lt"/>
                  <a:ea typeface="楷体" panose="02010609060101010101" pitchFamily="49" charset="-122"/>
                </a:rPr>
                <a:t>①查出组成该物体的密度</a:t>
              </a:r>
              <a:r>
                <a:rPr lang="en-US" altLang="zh-CN" sz="2400" b="1" i="1">
                  <a:latin typeface="+mj-lt"/>
                  <a:ea typeface="楷体" panose="02010609060101010101" pitchFamily="49" charset="-122"/>
                </a:rPr>
                <a:t>ρ</a:t>
              </a:r>
              <a:r>
                <a:rPr lang="zh-CN" altLang="en-US" sz="2400" b="1">
                  <a:latin typeface="+mj-lt"/>
                  <a:ea typeface="楷体" panose="02010609060101010101" pitchFamily="49" charset="-122"/>
                </a:rPr>
                <a:t>，测出体积</a:t>
              </a:r>
              <a:r>
                <a:rPr lang="en-US" altLang="zh-CN" sz="2400" b="1" i="1">
                  <a:latin typeface="+mj-lt"/>
                  <a:ea typeface="楷体" panose="02010609060101010101" pitchFamily="49" charset="-122"/>
                </a:rPr>
                <a:t>V</a:t>
              </a:r>
              <a:r>
                <a:rPr lang="zh-CN" altLang="en-US" sz="2400" b="1">
                  <a:latin typeface="+mj-lt"/>
                  <a:ea typeface="楷体" panose="02010609060101010101" pitchFamily="49" charset="-122"/>
                </a:rPr>
                <a:t>；</a:t>
              </a:r>
              <a:endParaRPr lang="en-US" altLang="zh-CN" sz="2400" b="1">
                <a:latin typeface="+mj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>
                  <a:latin typeface="+mj-lt"/>
                  <a:ea typeface="楷体" panose="02010609060101010101" pitchFamily="49" charset="-122"/>
                </a:rPr>
                <a:t>②根据            的变形公式</a:t>
              </a:r>
              <a:r>
                <a:rPr lang="en-US" altLang="zh-CN" sz="2400" b="1" i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m</a:t>
              </a:r>
              <a:r>
                <a:rPr lang="en-US" altLang="zh-CN" sz="2400" b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=</a:t>
              </a:r>
              <a:r>
                <a:rPr lang="en-US" altLang="zh-CN" sz="2400" b="1" i="1" err="1">
                  <a:solidFill>
                    <a:srgbClr val="FF0000"/>
                  </a:solidFill>
                  <a:latin typeface="+mj-lt"/>
                  <a:ea typeface="楷体" panose="02010609060101010101" pitchFamily="49" charset="-122"/>
                </a:rPr>
                <a:t>ρV</a:t>
              </a:r>
              <a:r>
                <a:rPr lang="zh-CN" altLang="en-US" sz="2400" b="1">
                  <a:latin typeface="+mj-lt"/>
                  <a:ea typeface="楷体" panose="02010609060101010101" pitchFamily="49" charset="-122"/>
                </a:rPr>
                <a:t>求出质量。</a:t>
              </a:r>
              <a:endParaRPr lang="zh-CN" altLang="en-US" sz="2400" b="1">
                <a:latin typeface="+mj-lt"/>
                <a:ea typeface="楷体" panose="02010609060101010101" pitchFamily="49" charset="-122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933665" y="2273174"/>
            <a:ext cx="866205" cy="767212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2" name="Equation" r:id="rId6" imgW="10668000" imgH="9448800" progId="Equation.DSMT4">
                    <p:embed/>
                  </p:oleObj>
                </mc:Choice>
                <mc:Fallback>
                  <p:oleObj name="Equation" r:id="rId6" imgW="10668000" imgH="944880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933665" y="2273174"/>
                          <a:ext cx="866205" cy="7672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650725" y="103128"/>
            <a:ext cx="166379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自我评价</a:t>
            </a:r>
            <a:endParaRPr lang="zh-CN" altLang="en-US" sz="2800" b="1"/>
          </a:p>
        </p:txBody>
      </p:sp>
      <p:sp>
        <p:nvSpPr>
          <p:cNvPr id="3" name="文本框 2" title=""/>
          <p:cNvSpPr txBox="1"/>
          <p:nvPr/>
        </p:nvSpPr>
        <p:spPr>
          <a:xfrm>
            <a:off x="771877" y="1053449"/>
            <a:ext cx="7827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lt"/>
                <a:ea typeface="+mj-ea"/>
              </a:rPr>
              <a:t>1.</a:t>
            </a:r>
            <a:r>
              <a:rPr lang="zh-CN" altLang="en-US" sz="2400" b="1">
                <a:latin typeface="+mj-lt"/>
                <a:ea typeface="+mj-ea"/>
              </a:rPr>
              <a:t>找几枚面值</a:t>
            </a:r>
            <a:r>
              <a:rPr lang="en-US" altLang="zh-CN" sz="2400" b="1">
                <a:latin typeface="+mj-lt"/>
                <a:ea typeface="+mj-ea"/>
              </a:rPr>
              <a:t>5</a:t>
            </a:r>
            <a:r>
              <a:rPr lang="zh-CN" altLang="en-US" sz="2400" b="1">
                <a:latin typeface="+mj-lt"/>
                <a:ea typeface="+mj-ea"/>
              </a:rPr>
              <a:t>角的硬币，设计实验鉴别它是由什么金属做成的。</a:t>
            </a:r>
            <a:endParaRPr lang="zh-CN" altLang="en-US" sz="2400" b="1">
              <a:latin typeface="+mj-lt"/>
              <a:ea typeface="+mj-ea"/>
            </a:endParaRPr>
          </a:p>
        </p:txBody>
      </p:sp>
      <p:grpSp>
        <p:nvGrpSpPr>
          <p:cNvPr id="5" name="组合 4" title=""/>
          <p:cNvGrpSpPr/>
          <p:nvPr/>
        </p:nvGrpSpPr>
        <p:grpSpPr>
          <a:xfrm>
            <a:off x="771878" y="1884446"/>
            <a:ext cx="7600245" cy="2792239"/>
            <a:chOff x="771877" y="2230374"/>
            <a:chExt cx="7600245" cy="2792239"/>
          </a:xfrm>
        </p:grpSpPr>
        <p:sp>
          <p:nvSpPr>
            <p:cNvPr id="6" name="文本框 5"/>
            <p:cNvSpPr txBox="1"/>
            <p:nvPr/>
          </p:nvSpPr>
          <p:spPr>
            <a:xfrm>
              <a:off x="771877" y="2230374"/>
              <a:ext cx="7600245" cy="2792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+mj-lt"/>
                  <a:ea typeface="+mj-ea"/>
                </a:rPr>
                <a:t>可用托盘天平测出这几枚硬币的总质量，用量筒和水测出这几枚硬币的总体积，由公式</a:t>
              </a:r>
              <a:r>
                <a:rPr lang="en-US" altLang="zh-CN" sz="2400" b="1">
                  <a:solidFill>
                    <a:srgbClr val="FF0000"/>
                  </a:solidFill>
                  <a:latin typeface="+mj-lt"/>
                  <a:ea typeface="+mj-ea"/>
                </a:rPr>
                <a:t>          </a:t>
              </a:r>
              <a:r>
                <a:rPr lang="zh-CN" altLang="en-US" sz="2400" b="1">
                  <a:solidFill>
                    <a:srgbClr val="FF0000"/>
                  </a:solidFill>
                  <a:latin typeface="+mj-lt"/>
                  <a:ea typeface="+mj-ea"/>
                </a:rPr>
                <a:t>计算出硬币的密度，然后查阅密度表，看测得的密度值与何种金属的密度相同或相近，便可得出硬币是由什么金属做成的初步结论。</a:t>
              </a:r>
              <a:endParaRPr lang="zh-CN" altLang="en-US" sz="2400" b="1">
                <a:solidFill>
                  <a:srgbClr val="FF0000"/>
                </a:solidFill>
                <a:latin typeface="+mj-lt"/>
                <a:ea typeface="+mj-ea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5112291" y="2738953"/>
            <a:ext cx="865909" cy="76777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3" name="Equation" r:id="rId2" imgW="953770" imgH="845820" progId="Equation.DSMT4">
                    <p:embed/>
                  </p:oleObj>
                </mc:Choice>
                <mc:Fallback>
                  <p:oleObj name="Equation" r:id="rId2" imgW="953770" imgH="84582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112291" y="2738953"/>
                          <a:ext cx="865909" cy="76777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658368" y="889200"/>
            <a:ext cx="7827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lt"/>
                <a:ea typeface="+mj-ea"/>
              </a:rPr>
              <a:t>2.</a:t>
            </a:r>
            <a:r>
              <a:rPr lang="zh-CN" altLang="en-US" sz="2400" b="1">
                <a:latin typeface="+mj-lt"/>
                <a:ea typeface="+mj-ea"/>
              </a:rPr>
              <a:t>人的密度跟水差不多，根据你的质量算一算自己的体积有多大。</a:t>
            </a:r>
            <a:endParaRPr lang="zh-CN" altLang="en-US" sz="2400" b="1">
              <a:latin typeface="+mj-lt"/>
              <a:ea typeface="+mj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771878" y="1884446"/>
            <a:ext cx="7600245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解：自己的质量为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60kg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，密度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ρ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ρ</a:t>
            </a:r>
            <a:r>
              <a:rPr lang="zh-CN" altLang="en-US" sz="2400" b="1" baseline="-25000">
                <a:solidFill>
                  <a:srgbClr val="FF0000"/>
                </a:solidFill>
                <a:latin typeface="+mj-lt"/>
                <a:ea typeface="+mj-ea"/>
              </a:rPr>
              <a:t>水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=1×10</a:t>
            </a:r>
            <a:r>
              <a:rPr lang="en-US" altLang="zh-CN" sz="2400" b="1" baseline="30000">
                <a:solidFill>
                  <a:srgbClr val="FF0000"/>
                </a:solidFill>
                <a:latin typeface="+mj-lt"/>
                <a:ea typeface="+mj-ea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kg/m</a:t>
            </a:r>
            <a:r>
              <a:rPr lang="en-US" altLang="zh-CN" sz="2400" b="1" baseline="30000">
                <a:solidFill>
                  <a:srgbClr val="FF0000"/>
                </a:solidFill>
                <a:latin typeface="+mj-lt"/>
                <a:ea typeface="+mj-ea"/>
              </a:rPr>
              <a:t>3</a:t>
            </a:r>
            <a:endParaRPr lang="en-US" altLang="zh-CN" sz="2400" b="1" baseline="30000">
              <a:solidFill>
                <a:srgbClr val="FF0000"/>
              </a:solidFill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由             可得，自己的体积</a:t>
            </a:r>
            <a:endParaRPr lang="zh-CN" altLang="en-US" sz="24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5" name="对象 4" title=""/>
          <p:cNvGraphicFramePr>
            <a:graphicFrameLocks noChangeAspect="1"/>
          </p:cNvGraphicFramePr>
          <p:nvPr/>
        </p:nvGraphicFramePr>
        <p:xfrm>
          <a:off x="1271812" y="2414887"/>
          <a:ext cx="865909" cy="76777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name="Equation" r:id="rId2" imgW="953770" imgH="845820" progId="Equation.DSMT4">
                  <p:embed/>
                </p:oleObj>
              </mc:Choice>
              <mc:Fallback>
                <p:oleObj name="Equation" r:id="rId2" imgW="953770" imgH="84582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71812" y="2414887"/>
                        <a:ext cx="865909" cy="767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 title=""/>
          <p:cNvGraphicFramePr>
            <a:graphicFrameLocks noChangeAspect="1"/>
          </p:cNvGraphicFramePr>
          <p:nvPr/>
        </p:nvGraphicFramePr>
        <p:xfrm>
          <a:off x="1604202" y="3182660"/>
          <a:ext cx="4462193" cy="89704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name="Equation" r:id="rId4" imgW="49987200" imgH="10058400" progId="Equation.DSMT4">
                  <p:embed/>
                </p:oleObj>
              </mc:Choice>
              <mc:Fallback>
                <p:oleObj name="Equation" r:id="rId4" imgW="49987200" imgH="10058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4202" y="3182660"/>
                        <a:ext cx="4462193" cy="897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591800" y="12115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658368" y="889200"/>
            <a:ext cx="7827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lt"/>
                <a:ea typeface="+mj-ea"/>
              </a:rPr>
              <a:t>3.</a:t>
            </a:r>
            <a:r>
              <a:rPr lang="zh-CN" altLang="en-US" sz="2400" b="1">
                <a:latin typeface="+mj-lt"/>
                <a:ea typeface="+mj-ea"/>
              </a:rPr>
              <a:t> </a:t>
            </a:r>
            <a:r>
              <a:rPr lang="en-US" altLang="zh-CN" sz="2400" b="1">
                <a:latin typeface="+mj-lt"/>
                <a:ea typeface="+mj-ea"/>
              </a:rPr>
              <a:t>1m</a:t>
            </a:r>
            <a:r>
              <a:rPr lang="en-US" altLang="zh-CN" sz="2400" b="1" baseline="30000">
                <a:latin typeface="+mj-lt"/>
                <a:ea typeface="+mj-ea"/>
              </a:rPr>
              <a:t>3</a:t>
            </a:r>
            <a:r>
              <a:rPr lang="en-US" altLang="zh-CN" sz="2400" b="1">
                <a:latin typeface="+mj-lt"/>
                <a:ea typeface="+mj-ea"/>
              </a:rPr>
              <a:t> </a:t>
            </a:r>
            <a:r>
              <a:rPr lang="zh-CN" altLang="en-US" sz="2400" b="1">
                <a:latin typeface="+mj-lt"/>
                <a:ea typeface="+mj-ea"/>
              </a:rPr>
              <a:t>白矮星物质的质量是</a:t>
            </a:r>
            <a:r>
              <a:rPr lang="en-US" altLang="zh-CN" sz="2400" b="1">
                <a:latin typeface="+mj-lt"/>
                <a:ea typeface="+mj-ea"/>
              </a:rPr>
              <a:t>10</a:t>
            </a:r>
            <a:r>
              <a:rPr lang="en-US" altLang="zh-CN" sz="2400" b="1" baseline="30000">
                <a:latin typeface="+mj-lt"/>
                <a:ea typeface="+mj-ea"/>
              </a:rPr>
              <a:t>5</a:t>
            </a:r>
            <a:r>
              <a:rPr lang="en-US" altLang="zh-CN" sz="2400" b="1">
                <a:latin typeface="+mj-lt"/>
                <a:ea typeface="+mj-ea"/>
              </a:rPr>
              <a:t>~10</a:t>
            </a:r>
            <a:r>
              <a:rPr lang="en-US" altLang="zh-CN" sz="2400" b="1" baseline="30000">
                <a:latin typeface="+mj-lt"/>
                <a:ea typeface="+mj-ea"/>
              </a:rPr>
              <a:t>8</a:t>
            </a:r>
            <a:r>
              <a:rPr lang="en-US" altLang="zh-CN" sz="2400" b="1">
                <a:latin typeface="+mj-lt"/>
                <a:ea typeface="+mj-ea"/>
              </a:rPr>
              <a:t>t</a:t>
            </a:r>
            <a:r>
              <a:rPr lang="zh-CN" altLang="en-US" sz="2400" b="1">
                <a:latin typeface="+mj-lt"/>
                <a:ea typeface="+mj-ea"/>
              </a:rPr>
              <a:t>，</a:t>
            </a:r>
            <a:r>
              <a:rPr lang="en-US" altLang="zh-CN" sz="2400" b="1">
                <a:latin typeface="+mj-lt"/>
                <a:ea typeface="+mj-ea"/>
              </a:rPr>
              <a:t>1cm</a:t>
            </a:r>
            <a:r>
              <a:rPr lang="en-US" altLang="zh-CN" sz="2400" b="1" baseline="30000">
                <a:latin typeface="+mj-lt"/>
                <a:ea typeface="+mj-ea"/>
              </a:rPr>
              <a:t>3</a:t>
            </a:r>
            <a:r>
              <a:rPr lang="zh-CN" altLang="en-US" sz="2400" b="1">
                <a:latin typeface="+mj-lt"/>
                <a:ea typeface="+mj-ea"/>
              </a:rPr>
              <a:t>中子星物质的质量是</a:t>
            </a:r>
            <a:r>
              <a:rPr lang="en-US" altLang="zh-CN" sz="2400" b="1">
                <a:latin typeface="+mj-lt"/>
                <a:ea typeface="+mj-ea"/>
              </a:rPr>
              <a:t>10</a:t>
            </a:r>
            <a:r>
              <a:rPr lang="en-US" altLang="zh-CN" sz="2400" b="1" baseline="30000">
                <a:latin typeface="+mj-lt"/>
                <a:ea typeface="+mj-ea"/>
              </a:rPr>
              <a:t>7</a:t>
            </a:r>
            <a:r>
              <a:rPr lang="en-US" altLang="zh-CN" sz="2400" b="1">
                <a:latin typeface="+mj-lt"/>
                <a:ea typeface="+mj-ea"/>
              </a:rPr>
              <a:t>~10</a:t>
            </a:r>
            <a:r>
              <a:rPr lang="en-US" altLang="zh-CN" sz="2400" b="1" baseline="30000">
                <a:latin typeface="+mj-lt"/>
                <a:ea typeface="+mj-ea"/>
              </a:rPr>
              <a:t>9</a:t>
            </a:r>
            <a:r>
              <a:rPr lang="en-US" altLang="zh-CN" sz="2400" b="1">
                <a:latin typeface="+mj-lt"/>
                <a:ea typeface="+mj-ea"/>
              </a:rPr>
              <a:t>t</a:t>
            </a:r>
            <a:r>
              <a:rPr lang="zh-CN" altLang="en-US" sz="2400" b="1">
                <a:latin typeface="+mj-lt"/>
                <a:ea typeface="+mj-ea"/>
              </a:rPr>
              <a:t>，而超巨星物质的密度只有水的密度的千分之一，请把上述物质按照密度由大到小进行排序。</a:t>
            </a:r>
            <a:endParaRPr lang="zh-CN" altLang="en-US" sz="2400" b="1">
              <a:latin typeface="+mj-lt"/>
              <a:ea typeface="+mj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963168" y="2592805"/>
            <a:ext cx="72176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这些物质按照密度由大到小的排序为中子星物质、白矮星物质、超巨星物质。</a:t>
            </a:r>
            <a:endParaRPr lang="zh-CN" altLang="en-US" sz="2400" b="1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658368" y="889200"/>
            <a:ext cx="7827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lt"/>
                <a:ea typeface="+mj-ea"/>
              </a:rPr>
              <a:t>4.</a:t>
            </a:r>
            <a:r>
              <a:rPr lang="zh-CN" altLang="en-US" sz="2400" b="1">
                <a:latin typeface="+mj-lt"/>
                <a:ea typeface="+mj-ea"/>
              </a:rPr>
              <a:t> 估测你所在的教室里空气的质量有多大，请设计测量方案，写出实验步骤。</a:t>
            </a:r>
            <a:endParaRPr lang="zh-CN" altLang="en-US" sz="2400" b="1">
              <a:latin typeface="+mj-lt"/>
              <a:ea typeface="+mj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658368" y="1945976"/>
            <a:ext cx="726033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实验方案：先用卷尺测出教室内部的长、宽、高，计算教室内空气的体积，再查出空气密度，利用</a:t>
            </a:r>
            <a:r>
              <a:rPr lang="zh-CN" altLang="en-US" sz="2400" b="1" i="1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ρ</a:t>
            </a:r>
            <a:r>
              <a:rPr lang="zh-CN" altLang="en-US" sz="2400" b="1" i="1">
                <a:solidFill>
                  <a:srgbClr val="FF0000"/>
                </a:solidFill>
                <a:latin typeface="+mj-lt"/>
                <a:ea typeface="+mj-ea"/>
              </a:rPr>
              <a:t>V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计算教室内的空气质量。</a:t>
            </a:r>
            <a:endParaRPr lang="en-US" altLang="zh-CN" sz="2400" b="1">
              <a:solidFill>
                <a:srgbClr val="FF0000"/>
              </a:solidFill>
              <a:latin typeface="+mj-lt"/>
              <a:ea typeface="+mj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实验步骤：(1)先用卷尺测出教室内部的长度</a:t>
            </a:r>
            <a:r>
              <a:rPr lang="zh-CN" altLang="en-US" sz="2400" b="1" i="1">
                <a:solidFill>
                  <a:srgbClr val="FF0000"/>
                </a:solidFill>
                <a:latin typeface="+mj-lt"/>
                <a:ea typeface="+mj-ea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、宽度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和高度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c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，求出教室的容积 </a:t>
            </a:r>
            <a:r>
              <a:rPr lang="zh-CN" altLang="en-US" sz="2400" b="1" i="1">
                <a:solidFill>
                  <a:srgbClr val="FF0000"/>
                </a:solidFill>
                <a:latin typeface="+mj-lt"/>
                <a:ea typeface="+mj-ea"/>
              </a:rPr>
              <a:t>V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zh-CN" altLang="en-US" sz="2400" b="1" i="1">
                <a:solidFill>
                  <a:srgbClr val="FF0000"/>
                </a:solidFill>
                <a:latin typeface="+mj-lt"/>
                <a:ea typeface="+mj-ea"/>
              </a:rPr>
              <a:t>abc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。</a:t>
            </a:r>
            <a:endParaRPr lang="en-US" altLang="zh-CN" sz="2400" b="1">
              <a:solidFill>
                <a:srgbClr val="FF0000"/>
              </a:solidFill>
              <a:latin typeface="+mj-lt"/>
              <a:ea typeface="+mj-ea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+mj-lt"/>
                <a:ea typeface="+mj-ea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2)查阅密度表可知空气的密度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ρ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=1.29 kg/m</a:t>
            </a:r>
            <a:r>
              <a:rPr lang="en-US" altLang="zh-CN" sz="2400" b="1" baseline="30000">
                <a:solidFill>
                  <a:srgbClr val="FF0000"/>
                </a:solidFill>
                <a:latin typeface="+mj-lt"/>
                <a:ea typeface="+mj-ea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，然后利用</a:t>
            </a:r>
            <a:r>
              <a:rPr lang="zh-CN" altLang="en-US" sz="2400" b="1" i="1">
                <a:solidFill>
                  <a:srgbClr val="FF0000"/>
                </a:solidFill>
                <a:latin typeface="+mj-lt"/>
                <a:ea typeface="+mj-ea"/>
              </a:rPr>
              <a:t>m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+mj-lt"/>
                <a:ea typeface="+mj-ea"/>
              </a:rPr>
              <a:t>ρ</a:t>
            </a:r>
            <a:r>
              <a:rPr lang="zh-CN" altLang="en-US" sz="2400" b="1" i="1">
                <a:solidFill>
                  <a:srgbClr val="FF0000"/>
                </a:solidFill>
                <a:latin typeface="+mj-lt"/>
                <a:ea typeface="+mj-ea"/>
              </a:rPr>
              <a:t>V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求教室内空气的质量。</a:t>
            </a:r>
            <a:endParaRPr lang="zh-CN" altLang="en-US" sz="2400" b="1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658368" y="889200"/>
            <a:ext cx="7827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lt"/>
                <a:ea typeface="+mj-ea"/>
              </a:rPr>
              <a:t>5.</a:t>
            </a:r>
            <a:r>
              <a:rPr lang="zh-CN" altLang="en-US" sz="2400" b="1">
                <a:latin typeface="+mj-lt"/>
                <a:ea typeface="+mj-ea"/>
              </a:rPr>
              <a:t> 甲、乙两个金属块，从外观上很难辨别它们是由什么物质组成的，现测得它们的体积和质量分别为</a:t>
            </a:r>
            <a:r>
              <a:rPr lang="zh-CN" altLang="en-US" sz="2400" b="1">
                <a:latin typeface="+mj-lt"/>
                <a:ea typeface="+mj-ea"/>
                <a:sym typeface="Wingdings" panose="05000000000000000000" pitchFamily="2" charset="2"/>
              </a:rPr>
              <a:t>：（</a:t>
            </a:r>
            <a:r>
              <a:rPr lang="zh-CN" altLang="en-US" sz="2400" b="1">
                <a:latin typeface="+mj-lt"/>
                <a:ea typeface="+mj-ea"/>
              </a:rPr>
              <a:t>甲）</a:t>
            </a:r>
            <a:r>
              <a:rPr lang="en-US" altLang="zh-CN" sz="2400" b="1">
                <a:latin typeface="+mj-lt"/>
                <a:ea typeface="+mj-ea"/>
              </a:rPr>
              <a:t>15cm</a:t>
            </a:r>
            <a:r>
              <a:rPr lang="en-US" altLang="zh-CN" sz="2400" b="1" baseline="30000">
                <a:latin typeface="+mj-lt"/>
                <a:ea typeface="+mj-ea"/>
              </a:rPr>
              <a:t>3</a:t>
            </a:r>
            <a:r>
              <a:rPr lang="zh-CN" altLang="en-US" sz="2400" b="1">
                <a:latin typeface="+mj-lt"/>
                <a:ea typeface="+mj-ea"/>
              </a:rPr>
              <a:t>，</a:t>
            </a:r>
            <a:r>
              <a:rPr lang="en-US" altLang="zh-CN" sz="2400" b="1">
                <a:latin typeface="+mj-lt"/>
                <a:ea typeface="+mj-ea"/>
              </a:rPr>
              <a:t>290g</a:t>
            </a:r>
            <a:r>
              <a:rPr lang="zh-CN" altLang="en-US" sz="2400" b="1">
                <a:latin typeface="+mj-lt"/>
                <a:ea typeface="+mj-ea"/>
              </a:rPr>
              <a:t>；（乙）</a:t>
            </a:r>
            <a:r>
              <a:rPr lang="en-US" altLang="zh-CN" sz="2400" b="1">
                <a:latin typeface="+mj-lt"/>
                <a:ea typeface="+mj-ea"/>
              </a:rPr>
              <a:t>5.4cm</a:t>
            </a:r>
            <a:r>
              <a:rPr lang="en-US" altLang="zh-CN" sz="2400" b="1" baseline="30000">
                <a:latin typeface="+mj-lt"/>
                <a:ea typeface="+mj-ea"/>
              </a:rPr>
              <a:t>3</a:t>
            </a:r>
            <a:r>
              <a:rPr lang="zh-CN" altLang="en-US" sz="2400" b="1">
                <a:latin typeface="+mj-lt"/>
                <a:ea typeface="+mj-ea"/>
              </a:rPr>
              <a:t>，</a:t>
            </a:r>
            <a:r>
              <a:rPr lang="en-US" altLang="zh-CN" sz="2400" b="1">
                <a:latin typeface="+mj-lt"/>
                <a:ea typeface="+mj-ea"/>
              </a:rPr>
              <a:t>48 g</a:t>
            </a:r>
            <a:r>
              <a:rPr lang="zh-CN" altLang="en-US" sz="2400" b="1">
                <a:latin typeface="+mj-lt"/>
                <a:ea typeface="+mj-ea"/>
              </a:rPr>
              <a:t>。你能鉴别出各物块可能是什么金属吗？</a:t>
            </a:r>
            <a:endParaRPr lang="zh-CN" altLang="en-US" sz="2400" b="1">
              <a:latin typeface="+mj-lt"/>
              <a:ea typeface="+mj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771877" y="2357528"/>
            <a:ext cx="7600245" cy="177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解：甲的密度</a:t>
            </a:r>
            <a:endParaRPr lang="en-US" altLang="zh-CN" sz="2400" b="1">
              <a:solidFill>
                <a:srgbClr val="FF0000"/>
              </a:solidFill>
              <a:latin typeface="+mj-lt"/>
              <a:ea typeface="+mj-ea"/>
            </a:endParaRPr>
          </a:p>
          <a:p>
            <a:pPr>
              <a:lnSpc>
                <a:spcPct val="2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j-lt"/>
                <a:ea typeface="+mj-ea"/>
              </a:rPr>
              <a:t>乙的密度</a:t>
            </a:r>
            <a:endParaRPr lang="zh-CN" altLang="en-US" sz="24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graphicFrame>
        <p:nvGraphicFramePr>
          <p:cNvPr id="4" name="对象 3" title=""/>
          <p:cNvGraphicFramePr>
            <a:graphicFrameLocks noChangeAspect="1"/>
          </p:cNvGraphicFramePr>
          <p:nvPr/>
        </p:nvGraphicFramePr>
        <p:xfrm>
          <a:off x="2854699" y="2536236"/>
          <a:ext cx="3940614" cy="89157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name="Equation" r:id="rId2" imgW="48463200" imgH="10972800" progId="Equation.DSMT4">
                  <p:embed/>
                </p:oleObj>
              </mc:Choice>
              <mc:Fallback>
                <p:oleObj name="Equation" r:id="rId2" imgW="48463200" imgH="109728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54699" y="2536236"/>
                        <a:ext cx="3940614" cy="8915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 title=""/>
          <p:cNvGraphicFramePr>
            <a:graphicFrameLocks noChangeAspect="1"/>
          </p:cNvGraphicFramePr>
          <p:nvPr/>
        </p:nvGraphicFramePr>
        <p:xfrm>
          <a:off x="2214072" y="3505186"/>
          <a:ext cx="3554815" cy="764961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name="Equation" r:id="rId4" imgW="48158400" imgH="10363200" progId="Equation.DSMT4">
                  <p:embed/>
                </p:oleObj>
              </mc:Choice>
              <mc:Fallback>
                <p:oleObj name="Equation" r:id="rId4" imgW="48158400" imgH="10363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14072" y="3505186"/>
                        <a:ext cx="3554815" cy="7649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 title=""/>
          <p:cNvSpPr txBox="1"/>
          <p:nvPr/>
        </p:nvSpPr>
        <p:spPr>
          <a:xfrm>
            <a:off x="771877" y="4347523"/>
            <a:ext cx="619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查密度表可知，甲可能是金，乙可能是铜。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文本框 15" title=""/>
          <p:cNvSpPr txBox="1"/>
          <p:nvPr/>
        </p:nvSpPr>
        <p:spPr>
          <a:xfrm>
            <a:off x="3650725" y="103128"/>
            <a:ext cx="166379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课堂小结</a:t>
            </a:r>
            <a:endParaRPr lang="zh-CN" altLang="en-US" sz="2800" b="1"/>
          </a:p>
        </p:txBody>
      </p:sp>
      <p:sp>
        <p:nvSpPr>
          <p:cNvPr id="4" name="文本框 3" title=""/>
          <p:cNvSpPr txBox="1"/>
          <p:nvPr/>
        </p:nvSpPr>
        <p:spPr>
          <a:xfrm>
            <a:off x="497668" y="2626752"/>
            <a:ext cx="901431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密度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左大括号 16" title=""/>
          <p:cNvSpPr/>
          <p:nvPr/>
        </p:nvSpPr>
        <p:spPr>
          <a:xfrm>
            <a:off x="1535505" y="1507666"/>
            <a:ext cx="246434" cy="275408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 title=""/>
          <p:cNvSpPr txBox="1"/>
          <p:nvPr/>
        </p:nvSpPr>
        <p:spPr>
          <a:xfrm>
            <a:off x="1859761" y="1276833"/>
            <a:ext cx="838922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 title=""/>
          <p:cNvSpPr txBox="1"/>
          <p:nvPr/>
        </p:nvSpPr>
        <p:spPr>
          <a:xfrm>
            <a:off x="1868588" y="2143567"/>
            <a:ext cx="830094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公式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" name="直接连接符 21" title=""/>
          <p:cNvCxnSpPr/>
          <p:nvPr/>
        </p:nvCxnSpPr>
        <p:spPr>
          <a:xfrm flipV="1">
            <a:off x="2698682" y="2374395"/>
            <a:ext cx="39520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 title=""/>
          <p:cNvSpPr txBox="1"/>
          <p:nvPr/>
        </p:nvSpPr>
        <p:spPr>
          <a:xfrm>
            <a:off x="3093891" y="1927830"/>
            <a:ext cx="939887" cy="830997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endParaRPr lang="en-US" altLang="zh-CN" sz="24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  <a:p>
            <a:endParaRPr lang="zh-CN" altLang="en-US" sz="24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4" name="文本框 23" title=""/>
          <p:cNvSpPr txBox="1"/>
          <p:nvPr/>
        </p:nvSpPr>
        <p:spPr>
          <a:xfrm>
            <a:off x="1859760" y="3103423"/>
            <a:ext cx="830094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单位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 title=""/>
          <p:cNvCxnSpPr/>
          <p:nvPr/>
        </p:nvCxnSpPr>
        <p:spPr>
          <a:xfrm flipV="1">
            <a:off x="2689854" y="3334251"/>
            <a:ext cx="39520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 title=""/>
          <p:cNvSpPr txBox="1"/>
          <p:nvPr/>
        </p:nvSpPr>
        <p:spPr>
          <a:xfrm>
            <a:off x="1860875" y="4030918"/>
            <a:ext cx="830094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接连接符 27" title=""/>
          <p:cNvCxnSpPr/>
          <p:nvPr/>
        </p:nvCxnSpPr>
        <p:spPr>
          <a:xfrm flipV="1">
            <a:off x="2690969" y="4261746"/>
            <a:ext cx="39520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 title=""/>
          <p:cNvSpPr txBox="1"/>
          <p:nvPr/>
        </p:nvSpPr>
        <p:spPr>
          <a:xfrm>
            <a:off x="3093891" y="4035093"/>
            <a:ext cx="3265656" cy="461665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n-ea"/>
              </a:rPr>
              <a:t>鉴别物质、选择材料等</a:t>
            </a:r>
            <a:endParaRPr lang="zh-CN" altLang="en-US" sz="2400" b="1">
              <a:latin typeface="+mn-ea"/>
            </a:endParaRPr>
          </a:p>
        </p:txBody>
      </p:sp>
      <p:graphicFrame>
        <p:nvGraphicFramePr>
          <p:cNvPr id="3" name="对象 2" title=""/>
          <p:cNvGraphicFramePr>
            <a:graphicFrameLocks noChangeAspect="1"/>
          </p:cNvGraphicFramePr>
          <p:nvPr/>
        </p:nvGraphicFramePr>
        <p:xfrm>
          <a:off x="3093891" y="1914277"/>
          <a:ext cx="952500" cy="8445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name="Equation" r:id="rId2" imgW="953770" imgH="845820" progId="Equation.DSMT4">
                  <p:embed/>
                </p:oleObj>
              </mc:Choice>
              <mc:Fallback>
                <p:oleObj name="Equation" r:id="rId2" imgW="953770" imgH="84582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93891" y="1914277"/>
                        <a:ext cx="952500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连接符 4" title=""/>
          <p:cNvCxnSpPr/>
          <p:nvPr/>
        </p:nvCxnSpPr>
        <p:spPr>
          <a:xfrm flipV="1">
            <a:off x="4039516" y="2343328"/>
            <a:ext cx="39520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 title=""/>
          <p:cNvSpPr txBox="1"/>
          <p:nvPr/>
        </p:nvSpPr>
        <p:spPr>
          <a:xfrm>
            <a:off x="4442737" y="1927829"/>
            <a:ext cx="1760173" cy="830997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n-ea"/>
              </a:rPr>
              <a:t>计算质量、体积、密度</a:t>
            </a:r>
            <a:endParaRPr lang="zh-CN" altLang="en-US" sz="2400" b="1">
              <a:latin typeface="+mn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3093891" y="3096222"/>
            <a:ext cx="2048747" cy="461665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lt"/>
              </a:rPr>
              <a:t>kg/m</a:t>
            </a:r>
            <a:r>
              <a:rPr lang="en-US" altLang="zh-CN" sz="2400" b="1" baseline="30000">
                <a:latin typeface="+mj-lt"/>
              </a:rPr>
              <a:t>3</a:t>
            </a:r>
            <a:r>
              <a:rPr lang="zh-CN" altLang="en-US" sz="2400" b="1">
                <a:latin typeface="+mj-lt"/>
              </a:rPr>
              <a:t>、</a:t>
            </a:r>
            <a:r>
              <a:rPr lang="en-US" altLang="zh-CN" sz="2400" b="1">
                <a:latin typeface="+mj-lt"/>
              </a:rPr>
              <a:t>g/cm</a:t>
            </a:r>
            <a:r>
              <a:rPr lang="en-US" altLang="zh-CN" sz="2400" b="1" baseline="30000">
                <a:latin typeface="+mj-lt"/>
              </a:rPr>
              <a:t>3</a:t>
            </a:r>
            <a:endParaRPr lang="zh-CN" altLang="en-US" sz="2400" b="1" baseline="30000">
              <a:latin typeface="+mj-lt"/>
            </a:endParaRPr>
          </a:p>
        </p:txBody>
      </p:sp>
      <p:cxnSp>
        <p:nvCxnSpPr>
          <p:cNvPr id="8" name="直接连接符 7" title=""/>
          <p:cNvCxnSpPr/>
          <p:nvPr/>
        </p:nvCxnSpPr>
        <p:spPr>
          <a:xfrm flipV="1">
            <a:off x="2698885" y="1526396"/>
            <a:ext cx="39520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 title=""/>
          <p:cNvSpPr txBox="1"/>
          <p:nvPr/>
        </p:nvSpPr>
        <p:spPr>
          <a:xfrm>
            <a:off x="3102922" y="1288367"/>
            <a:ext cx="5731695" cy="461665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lt"/>
              </a:rPr>
              <a:t>某种物质组成的物体的质量与其体积之比</a:t>
            </a:r>
            <a:endParaRPr lang="zh-CN" altLang="en-US" sz="2400" b="1" baseline="30000">
              <a:latin typeface="+mj-lt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3650725" y="103128"/>
            <a:ext cx="166379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新课导入</a:t>
            </a:r>
            <a:endParaRPr lang="zh-CN" altLang="en-US" sz="2800" b="1"/>
          </a:p>
        </p:txBody>
      </p:sp>
      <p:pic>
        <p:nvPicPr>
          <p:cNvPr id="9" name="图片 8" title=""/>
          <p:cNvPicPr>
            <a:picLocks noChangeAspect="1"/>
          </p:cNvPicPr>
          <p:nvPr/>
        </p:nvPicPr>
        <p:blipFill>
          <a:blip r:embed="rId2"/>
          <a:srcRect r="7462" b="3007"/>
          <a:stretch>
            <a:fillRect/>
          </a:stretch>
        </p:blipFill>
        <p:spPr>
          <a:xfrm>
            <a:off x="5240395" y="1326375"/>
            <a:ext cx="3328047" cy="2327339"/>
          </a:xfrm>
          <a:prstGeom prst="rect">
            <a:avLst/>
          </a:prstGeom>
        </p:spPr>
      </p:pic>
      <p:sp>
        <p:nvSpPr>
          <p:cNvPr id="11" name="文本框 10" title=""/>
          <p:cNvSpPr txBox="1"/>
          <p:nvPr/>
        </p:nvSpPr>
        <p:spPr>
          <a:xfrm>
            <a:off x="295408" y="1326375"/>
            <a:ext cx="4276592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47700" eaLnBrk="1" hangingPunct="1">
              <a:lnSpc>
                <a:spcPct val="150000"/>
              </a:lnSpc>
            </a:pPr>
            <a:r>
              <a:rPr lang="zh-CN" altLang="en-US" sz="2400" b="1"/>
              <a:t>航空结构材料中，铝合金、钛合金和多种复合材料占有较大比重，材料轻量化是飞机基本结构材料的要求。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5039918" y="3777562"/>
            <a:ext cx="3728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我国制造的大型客机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C919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147704" y="2983014"/>
            <a:ext cx="4572000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/>
              <a:t>                                      </a:t>
            </a:r>
            <a:r>
              <a:rPr lang="zh-CN" altLang="en-US" sz="2400" b="1"/>
              <a:t>那么，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铝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一定比铁轻吗？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title=""/>
          <p:cNvPicPr>
            <a:picLocks noChangeAspect="1"/>
          </p:cNvPicPr>
          <p:nvPr/>
        </p:nvPicPr>
        <p:blipFill>
          <a:blip r:embed="rId2"/>
          <a:srcRect l="7120" t="10195" r="15014" b="4614"/>
          <a:stretch>
            <a:fillRect/>
          </a:stretch>
        </p:blipFill>
        <p:spPr>
          <a:xfrm>
            <a:off x="1537481" y="1319075"/>
            <a:ext cx="2283595" cy="1873806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/>
        </p:nvPicPr>
        <p:blipFill>
          <a:blip r:embed="rId3"/>
          <a:srcRect l="7096" t="3792" r="7807" b="8267"/>
          <a:stretch>
            <a:fillRect/>
          </a:stretch>
        </p:blipFill>
        <p:spPr>
          <a:xfrm>
            <a:off x="4852686" y="1319075"/>
            <a:ext cx="1856245" cy="1918292"/>
          </a:xfrm>
          <a:prstGeom prst="rect">
            <a:avLst/>
          </a:prstGeom>
        </p:spPr>
      </p:pic>
      <p:sp>
        <p:nvSpPr>
          <p:cNvPr id="11" name="文本框 10" title=""/>
          <p:cNvSpPr txBox="1"/>
          <p:nvPr/>
        </p:nvSpPr>
        <p:spPr>
          <a:xfrm>
            <a:off x="1010652" y="706720"/>
            <a:ext cx="7370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难道一块大铝块的质量会比一个小铁钉的质量小吗？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1196281" y="3243138"/>
            <a:ext cx="6998942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比较两个物体质量的大小，不能只看是什么材料，还要考虑它们的</a:t>
            </a:r>
            <a:r>
              <a:rPr lang="zh-CN" altLang="en-US" sz="2400" b="1">
                <a:solidFill>
                  <a:srgbClr val="FF0000"/>
                </a:solidFill>
              </a:rPr>
              <a:t>体积大小</a:t>
            </a:r>
            <a:r>
              <a:rPr lang="zh-CN" altLang="en-US" sz="2400" b="1"/>
              <a:t>。</a:t>
            </a:r>
            <a:endParaRPr lang="zh-CN" altLang="en-US" sz="2400" b="1"/>
          </a:p>
        </p:txBody>
      </p:sp>
      <p:sp>
        <p:nvSpPr>
          <p:cNvPr id="13" name="文本框 12" title=""/>
          <p:cNvSpPr txBox="1"/>
          <p:nvPr/>
        </p:nvSpPr>
        <p:spPr>
          <a:xfrm>
            <a:off x="2248187" y="4373384"/>
            <a:ext cx="5087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物体的质量与体积之间有一定关系。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650725" y="103128"/>
            <a:ext cx="166379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推进新课</a:t>
            </a:r>
            <a:endParaRPr lang="zh-CN" altLang="en-US" sz="2800" b="1"/>
          </a:p>
        </p:txBody>
      </p:sp>
      <p:grpSp>
        <p:nvGrpSpPr>
          <p:cNvPr id="3" name="组合 2" title=""/>
          <p:cNvGrpSpPr/>
          <p:nvPr/>
        </p:nvGrpSpPr>
        <p:grpSpPr>
          <a:xfrm>
            <a:off x="149013" y="774907"/>
            <a:ext cx="6188518" cy="497374"/>
            <a:chOff x="311573" y="1067266"/>
            <a:chExt cx="6188518" cy="497374"/>
          </a:xfrm>
        </p:grpSpPr>
        <p:sp>
          <p:nvSpPr>
            <p:cNvPr id="4" name="矩形: 圆角 3"/>
            <p:cNvSpPr/>
            <p:nvPr/>
          </p:nvSpPr>
          <p:spPr>
            <a:xfrm>
              <a:off x="311573" y="1090506"/>
              <a:ext cx="1776040" cy="474134"/>
            </a:xfrm>
            <a:prstGeom prst="roundRect">
              <a:avLst>
                <a:gd name="adj" fmla="val 50000"/>
              </a:avLst>
            </a:prstGeom>
            <a:solidFill>
              <a:srgbClr val="075F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知识点</a:t>
              </a:r>
              <a:r>
                <a:rPr lang="en-US" altLang="zh-CN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38679" y="1067266"/>
              <a:ext cx="436141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latin typeface="宋体" panose="02010600030101010101" pitchFamily="2" charset="-122"/>
                  <a:ea typeface="宋体" panose="02010600030101010101" pitchFamily="2" charset="-122"/>
                </a:rPr>
                <a:t>物体的质量与体积的的关系</a:t>
              </a:r>
              <a:endParaRPr lang="zh-CN" altLang="en-US" sz="2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19201" y="1530775"/>
              <a:ext cx="5075935" cy="0"/>
            </a:xfrm>
            <a:prstGeom prst="line">
              <a:avLst/>
            </a:prstGeom>
            <a:ln w="63500" cmpd="thinThick">
              <a:solidFill>
                <a:srgbClr val="075F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 title=""/>
          <p:cNvGrpSpPr/>
          <p:nvPr/>
        </p:nvGrpSpPr>
        <p:grpSpPr>
          <a:xfrm>
            <a:off x="6717975" y="1267350"/>
            <a:ext cx="2051630" cy="695045"/>
            <a:chOff x="2245362" y="1428231"/>
            <a:chExt cx="2051630" cy="695045"/>
          </a:xfrm>
        </p:grpSpPr>
        <p:sp>
          <p:nvSpPr>
            <p:cNvPr id="8" name="矩形: 圆角 7"/>
            <p:cNvSpPr/>
            <p:nvPr/>
          </p:nvSpPr>
          <p:spPr>
            <a:xfrm>
              <a:off x="2255062" y="1636362"/>
              <a:ext cx="2041930" cy="461665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solidFill>
                    <a:schemeClr val="tx1"/>
                  </a:solidFill>
                  <a:latin typeface="+mj-ea"/>
                  <a:ea typeface="+mj-ea"/>
                </a:rPr>
                <a:t>   实验探究</a:t>
              </a:r>
              <a:endParaRPr lang="zh-CN" altLang="en-US" sz="2400" b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72997">
              <a:off x="2245362" y="1428231"/>
              <a:ext cx="695045" cy="695045"/>
            </a:xfrm>
            <a:prstGeom prst="rect">
              <a:avLst/>
            </a:prstGeom>
          </p:spPr>
        </p:pic>
      </p:grpSp>
      <p:sp>
        <p:nvSpPr>
          <p:cNvPr id="10" name="文本框 9" title=""/>
          <p:cNvSpPr txBox="1"/>
          <p:nvPr/>
        </p:nvSpPr>
        <p:spPr>
          <a:xfrm>
            <a:off x="2359027" y="1466011"/>
            <a:ext cx="3663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物体的质量与体积的关系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19202" y="1959840"/>
            <a:ext cx="21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提出问题</a:t>
            </a:r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】</a:t>
            </a:r>
            <a:endParaRPr lang="zh-CN" altLang="en-US" sz="2400" b="1">
              <a:solidFill>
                <a:schemeClr val="tx2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1151010" y="2385244"/>
            <a:ext cx="6841980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+mj-lt"/>
                <a:ea typeface="宋体" panose="02010600030101010101" pitchFamily="2" charset="-122"/>
              </a:rPr>
              <a:t>1cm</a:t>
            </a:r>
            <a:r>
              <a:rPr lang="en-US" altLang="zh-CN" sz="2400" b="1" baseline="30000">
                <a:latin typeface="+mj-lt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latin typeface="+mj-lt"/>
                <a:ea typeface="宋体" panose="02010600030101010101" pitchFamily="2" charset="-122"/>
              </a:rPr>
              <a:t>物体的质量，即物体的质量与其体积的比值是一定的吗？</a:t>
            </a:r>
            <a:endParaRPr lang="zh-CN" altLang="en-US" sz="2400" b="1">
              <a:latin typeface="+mj-lt"/>
              <a:ea typeface="宋体" panose="0201060003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19202" y="3495072"/>
            <a:ext cx="21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猜想假设</a:t>
            </a:r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】</a:t>
            </a:r>
            <a:endParaRPr lang="zh-CN" altLang="en-US" sz="2400" b="1">
              <a:solidFill>
                <a:schemeClr val="tx2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1151010" y="3863793"/>
            <a:ext cx="6841980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宋体" panose="02010600030101010101" pitchFamily="2" charset="-122"/>
              </a:rPr>
              <a:t>对于同种物质组成的物体，比值一定；</a:t>
            </a:r>
            <a:endParaRPr lang="en-US" altLang="zh-CN" sz="2400" b="1">
              <a:latin typeface="+mj-lt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j-lt"/>
                <a:ea typeface="宋体" panose="02010600030101010101" pitchFamily="2" charset="-122"/>
              </a:rPr>
              <a:t>对于不同种物质组成的物体，比值不同。</a:t>
            </a:r>
            <a:endParaRPr lang="zh-CN" altLang="en-US" sz="2400" b="1">
              <a:latin typeface="+mj-lt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1175656" y="1113780"/>
            <a:ext cx="5238894" cy="3810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 title=""/>
          <p:cNvSpPr txBox="1"/>
          <p:nvPr/>
        </p:nvSpPr>
        <p:spPr>
          <a:xfrm>
            <a:off x="19202" y="557760"/>
            <a:ext cx="21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设计实验</a:t>
            </a:r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】</a:t>
            </a:r>
            <a:endParaRPr lang="zh-CN" altLang="en-US" sz="2400" b="1">
              <a:solidFill>
                <a:schemeClr val="tx2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781020" y="1019425"/>
            <a:ext cx="7902341" cy="194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①取体积不同的长方体铁块、铝块各六块，用电子天平测出质量；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②用刻度尺测量其尺寸并计算体积；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③分别计算出它们各自质量与体积的比值，并进行比较。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3678226" y="665865"/>
            <a:ext cx="2983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得到普遍结论</a:t>
            </a:r>
            <a:endParaRPr lang="zh-CN" altLang="en-US" sz="2400" b="1">
              <a:solidFill>
                <a:srgbClr val="00B0F0"/>
              </a:solidFill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49500" y="3086915"/>
            <a:ext cx="21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设计材料</a:t>
            </a:r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】</a:t>
            </a:r>
            <a:endParaRPr lang="zh-CN" altLang="en-US" sz="2400" b="1">
              <a:solidFill>
                <a:schemeClr val="tx2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939516" y="3777535"/>
            <a:ext cx="7902341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电子天平、刻度尺、体积不同的铁块和铝块各六块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10159" r="5622" b="10710"/>
          <a:stretch>
            <a:fillRect/>
          </a:stretch>
        </p:blipFill>
        <p:spPr>
          <a:xfrm>
            <a:off x="1956821" y="550015"/>
            <a:ext cx="4900634" cy="4477123"/>
          </a:xfrm>
          <a:prstGeom prst="rect">
            <a:avLst/>
          </a:prstGeom>
        </p:spPr>
      </p:pic>
      <p:sp>
        <p:nvSpPr>
          <p:cNvPr id="8" name="文本框 7" title=""/>
          <p:cNvSpPr txBox="1"/>
          <p:nvPr/>
        </p:nvSpPr>
        <p:spPr>
          <a:xfrm>
            <a:off x="75627" y="501888"/>
            <a:ext cx="1540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电子天平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7531224" y="1193532"/>
            <a:ext cx="553998" cy="31900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>
                <a:solidFill>
                  <a:schemeClr val="accent4">
                    <a:lumMod val="75000"/>
                  </a:schemeClr>
                </a:solidFill>
              </a:rPr>
              <a:t>【</a:t>
            </a:r>
            <a:r>
              <a:rPr lang="zh-CN" altLang="en-US" sz="2400" b="1">
                <a:solidFill>
                  <a:schemeClr val="accent4">
                    <a:lumMod val="75000"/>
                  </a:schemeClr>
                </a:solidFill>
              </a:rPr>
              <a:t>点击画面播放视频</a:t>
            </a:r>
            <a:r>
              <a:rPr lang="en-US" altLang="zh-CN" sz="2400" b="1">
                <a:solidFill>
                  <a:schemeClr val="accent4">
                    <a:lumMod val="75000"/>
                  </a:schemeClr>
                </a:solidFill>
              </a:rPr>
              <a:t>】</a:t>
            </a:r>
            <a:endParaRPr lang="zh-CN" altLang="en-US" sz="2400" b="1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9202" y="557760"/>
            <a:ext cx="2124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实验步骤</a:t>
            </a:r>
            <a:r>
              <a:rPr lang="en-US" altLang="zh-CN" sz="2400" b="1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】</a:t>
            </a:r>
            <a:endParaRPr lang="zh-CN" altLang="en-US" sz="2400" b="1">
              <a:solidFill>
                <a:schemeClr val="tx2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707136" y="1015872"/>
            <a:ext cx="7522464" cy="3865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latin typeface="+mj-lt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）将电子天平放在水平实验台上，打开电源开关，等待几秒，直至显示屏上的数字归零。</a:t>
            </a:r>
            <a:endParaRPr lang="en-US" altLang="zh-CN" sz="2400" b="1">
              <a:latin typeface="+mj-lt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latin typeface="+mj-lt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）用电子天平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+mj-lt"/>
                <a:ea typeface="宋体" panose="02010600030101010101" pitchFamily="2" charset="-122"/>
              </a:rPr>
              <a:t>分别测出铁块、铝块的质量</a:t>
            </a: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，将数据填入表格中。</a:t>
            </a:r>
            <a:endParaRPr lang="en-US" altLang="zh-CN" sz="2400" b="1">
              <a:latin typeface="+mj-lt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latin typeface="+mj-lt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）用刻度尺分别测出铁块、铝块的尺寸并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+mj-lt"/>
                <a:ea typeface="宋体" panose="02010600030101010101" pitchFamily="2" charset="-122"/>
              </a:rPr>
              <a:t>计算其体积</a:t>
            </a: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，将数据填入表格中。</a:t>
            </a:r>
            <a:endParaRPr lang="en-US" altLang="zh-CN" sz="2400" b="1">
              <a:latin typeface="+mj-lt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latin typeface="+mj-lt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）分别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+mj-lt"/>
                <a:ea typeface="宋体" panose="02010600030101010101" pitchFamily="2" charset="-122"/>
              </a:rPr>
              <a:t>计算出</a:t>
            </a:r>
            <a:r>
              <a:rPr lang="en-US" altLang="zh-CN" sz="2400" b="1">
                <a:solidFill>
                  <a:schemeClr val="accent6">
                    <a:lumMod val="75000"/>
                  </a:schemeClr>
                </a:solidFill>
                <a:latin typeface="+mj-lt"/>
                <a:ea typeface="宋体" panose="02010600030101010101" pitchFamily="2" charset="-122"/>
              </a:rPr>
              <a:t>1cm</a:t>
            </a:r>
            <a:r>
              <a:rPr lang="en-US" altLang="zh-CN" sz="2400" b="1" baseline="30000">
                <a:solidFill>
                  <a:schemeClr val="accent6">
                    <a:lumMod val="75000"/>
                  </a:schemeClr>
                </a:solidFill>
                <a:latin typeface="+mj-lt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+mj-lt"/>
                <a:ea typeface="宋体" panose="02010600030101010101" pitchFamily="2" charset="-122"/>
              </a:rPr>
              <a:t>的物块的质量</a:t>
            </a:r>
            <a:r>
              <a:rPr lang="zh-CN" altLang="en-US" sz="2400" b="1">
                <a:latin typeface="+mj-lt"/>
                <a:ea typeface="宋体" panose="02010600030101010101" pitchFamily="2" charset="-122"/>
              </a:rPr>
              <a:t>，将所得数据填入表格中。</a:t>
            </a:r>
            <a:endParaRPr lang="zh-CN" altLang="en-US" sz="2400" b="1">
              <a:latin typeface="+mj-lt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铝块质量与体积的关系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动作按钮: 后退或前一项 12" title="">
            <a:hlinkClick action="ppaction://hlinkshowjump?jump=previousslide" highlightClick="1"/>
          </p:cNvPr>
          <p:cNvSpPr/>
          <p:nvPr/>
        </p:nvSpPr>
        <p:spPr>
          <a:xfrm>
            <a:off x="0" y="4592626"/>
            <a:ext cx="536265" cy="550874"/>
          </a:xfrm>
          <a:prstGeom prst="actionButtonBackPrevious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前进或下一项 13" title="">
            <a:hlinkClick action="ppaction://hlinkshowjump?jump=nextslide" highlightClick="1"/>
          </p:cNvPr>
          <p:cNvSpPr/>
          <p:nvPr/>
        </p:nvSpPr>
        <p:spPr>
          <a:xfrm>
            <a:off x="8607735" y="4592626"/>
            <a:ext cx="536265" cy="550874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c4c499e7-30c0-4bf2-a368-b4e73f6507a7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resentationFormat>On-screen Show (16:9)</PresentationFormat>
  <Paragraphs>161</Paragraphs>
  <Slides>27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Arial</vt:lpstr>
      <vt:lpstr>微软雅黑</vt:lpstr>
      <vt:lpstr>Wingdings</vt:lpstr>
      <vt:lpstr>等线 Light</vt:lpstr>
      <vt:lpstr>等线</vt:lpstr>
      <vt:lpstr>Times New Roman</vt:lpstr>
      <vt:lpstr>黑体</vt:lpstr>
      <vt:lpstr>宋体</vt:lpstr>
      <vt:lpstr>仿宋</vt:lpstr>
      <vt:lpstr>楷体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2024-08-21T20:14:50Z</cp:lastPrinted>
  <dcterms:created xsi:type="dcterms:W3CDTF">2024-08-21T20:14:50Z</dcterms:created>
  <dcterms:modified xsi:type="dcterms:W3CDTF">2024-08-21T12:14:50Z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