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5" r:id="rId2"/>
    <p:sldId id="257" r:id="rId3"/>
    <p:sldId id="331" r:id="rId4"/>
    <p:sldId id="406" r:id="rId5"/>
    <p:sldId id="332" r:id="rId6"/>
    <p:sldId id="333" r:id="rId7"/>
    <p:sldId id="436" r:id="rId8"/>
    <p:sldId id="404" r:id="rId9"/>
    <p:sldId id="405" r:id="rId10"/>
    <p:sldId id="340" r:id="rId11"/>
    <p:sldId id="442" r:id="rId12"/>
    <p:sldId id="475" r:id="rId13"/>
    <p:sldId id="449" r:id="rId14"/>
    <p:sldId id="467" r:id="rId15"/>
    <p:sldId id="476" r:id="rId16"/>
    <p:sldId id="469" r:id="rId17"/>
    <p:sldId id="471" r:id="rId18"/>
    <p:sldId id="473" r:id="rId19"/>
    <p:sldId id="470" r:id="rId20"/>
    <p:sldId id="472" r:id="rId21"/>
    <p:sldId id="468" r:id="rId22"/>
    <p:sldId id="477" r:id="rId23"/>
    <p:sldId id="448" r:id="rId24"/>
    <p:sldId id="456" r:id="rId25"/>
    <p:sldId id="478" r:id="rId26"/>
    <p:sldId id="459" r:id="rId27"/>
    <p:sldId id="460" r:id="rId28"/>
    <p:sldId id="479" r:id="rId29"/>
    <p:sldId id="445" r:id="rId30"/>
    <p:sldId id="455" r:id="rId31"/>
    <p:sldId id="457" r:id="rId32"/>
    <p:sldId id="458" r:id="rId33"/>
    <p:sldId id="474" r:id="rId34"/>
    <p:sldId id="481" r:id="rId35"/>
    <p:sldId id="420" r:id="rId36"/>
    <p:sldId id="336" r:id="rId37"/>
    <p:sldId id="337" r:id="rId38"/>
    <p:sldId id="403" r:id="rId39"/>
  </p:sldIdLst>
  <p:sldSz cx="12192000" cy="6858000"/>
  <p:notesSz cx="6858000" cy="9144000"/>
  <p:custDataLst>
    <p:tags r:id="rId40"/>
  </p:custDataLst>
  <p:defaultTextStyle>
    <a:defPPr>
      <a:defRPr lang="en-US"/>
    </a:defPPr>
    <a:lvl1pPr marL="0" indent="0" algn="ctr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4800" b="0" i="0" u="none" baseline="0">
        <a:solidFill>
          <a:schemeClr val="tx1"/>
        </a:solidFill>
        <a:effectLst/>
        <a:latin typeface="Arial" pitchFamily="34" charset="0"/>
      </a:defRPr>
    </a:lvl1pPr>
    <a:lvl2pPr marL="457200" indent="0" algn="ctr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4800" b="0" i="0" u="none" baseline="0">
        <a:solidFill>
          <a:schemeClr val="tx1"/>
        </a:solidFill>
        <a:effectLst/>
        <a:latin typeface="Arial" pitchFamily="34" charset="0"/>
      </a:defRPr>
    </a:lvl2pPr>
    <a:lvl3pPr marL="914400" indent="0" algn="ctr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4800" b="0" i="0" u="none" baseline="0">
        <a:solidFill>
          <a:schemeClr val="tx1"/>
        </a:solidFill>
        <a:effectLst/>
        <a:latin typeface="Arial" pitchFamily="34" charset="0"/>
      </a:defRPr>
    </a:lvl3pPr>
    <a:lvl4pPr marL="1371600" indent="0" algn="ctr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4800" b="0" i="0" u="none" baseline="0">
        <a:solidFill>
          <a:schemeClr val="tx1"/>
        </a:solidFill>
        <a:effectLst/>
        <a:latin typeface="Arial" pitchFamily="34" charset="0"/>
      </a:defRPr>
    </a:lvl4pPr>
    <a:lvl5pPr marL="1828800" indent="0" algn="ctr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4800" b="0" i="0" u="none" baseline="0">
        <a:solidFill>
          <a:schemeClr val="tx1"/>
        </a:solidFill>
        <a:effectLst/>
        <a:latin typeface="Arial" pitchFamily="34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3" autoAdjust="0"/>
  </p:normalViewPr>
  <p:slideViewPr>
    <p:cSldViewPr>
      <p:cViewPr>
        <p:scale>
          <a:sx n="86" d="100"/>
          <a:sy n="86" d="100"/>
        </p:scale>
        <p:origin x="-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22400" y="2667001"/>
            <a:ext cx="85344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2362200"/>
            <a:ext cx="77216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400801"/>
            <a:ext cx="2641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054851" y="6515101"/>
            <a:ext cx="2453216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i="1"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04800" y="6400801"/>
            <a:ext cx="508000" cy="244475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bg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B44C0756-B01E-478D-8845-F07F4CB32D2F}" type="slidenum">
              <a:rPr lang="en-US" altLang="zh-CN" smtClean="0"/>
              <a:pPr eaLnBrk="1" hangingPunct="1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278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11279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D147FFED-AAFB-447A-99AB-206EA9939035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11280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02701" y="503238"/>
            <a:ext cx="2730500" cy="40052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1201" y="503238"/>
            <a:ext cx="7988300" cy="40052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302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12303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99C2453D-5E42-49D4-B543-41BAB9A28CDC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12304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0800" y="503238"/>
            <a:ext cx="9448800" cy="487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1200" y="1295400"/>
            <a:ext cx="5359400" cy="321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273800" y="1295400"/>
            <a:ext cx="5359400" cy="3213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6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13327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05E7C94B-731B-4151-8CDA-D7294A1D222C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13328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86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3087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93CEA096-6EF3-4D1F-B494-ABD15DD8C65E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3088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110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4111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5B05E509-F591-4AE5-BE60-081957BD4DB4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4112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1200" y="1295400"/>
            <a:ext cx="5359400" cy="321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3800" y="1295400"/>
            <a:ext cx="5359400" cy="321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5135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3548D572-85F7-45B2-AD4E-267B4FAAC551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5136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158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6159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6A3063C3-D33C-427A-8FF9-AB736DB831E2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6160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182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7183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0A931D45-8D64-4440-A813-E8DD9D4A4F03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7184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8207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75292F8B-1339-4DBD-BD69-301B626EC9A1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8208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230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9231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AC28B13A-E880-459E-9F4C-9B229888BB92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9232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254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zh-CN" altLang="en-US" kern="1200">
              <a:cs typeface="+mn-cs"/>
            </a:endParaRPr>
          </a:p>
        </p:txBody>
      </p:sp>
      <p:sp>
        <p:nvSpPr>
          <p:cNvPr id="10255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A01CE30D-B0E7-4426-BA22-501DF6213B4D}" type="slidenum">
              <a:rPr lang="en-US" altLang="zh-CN" sz="1000" smtClean="0"/>
              <a:pPr eaLnBrk="1" hangingPunct="1"/>
              <a:t>‹#›</a:t>
            </a:fld>
            <a:endParaRPr lang="zh-CN" altLang="en-US" sz="1000"/>
          </a:p>
        </p:txBody>
      </p:sp>
      <p:sp>
        <p:nvSpPr>
          <p:cNvPr id="10256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body" idx="1"/>
          </p:nvPr>
        </p:nvSpPr>
        <p:spPr>
          <a:xfrm>
            <a:off x="711200" y="1295400"/>
            <a:ext cx="10922000" cy="3213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6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7600" y="6505576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/>
                <a:ea typeface="宋体" pitchFamily="2" charset="-122"/>
              </a:defRPr>
            </a:lvl1pPr>
          </a:lstStyle>
          <a:p>
            <a:pPr eaLnBrk="1" hangingPunct="1">
              <a:defRPr/>
            </a:pPr>
            <a:r>
              <a:rPr lang="zh-CN" altLang="en-US" kern="1200">
                <a:cs typeface="+mn-cs"/>
              </a:rPr>
              <a:t>洪山小学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88000" y="6505575"/>
            <a:ext cx="11176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fld id="{F2E8080F-CD6B-483A-9001-A479EEAF0C0F}" type="slidenum">
              <a:rPr lang="en-US" altLang="zh-CN" smtClean="0"/>
              <a:pPr eaLnBrk="1" hangingPunct="1"/>
              <a:t>‹#›</a:t>
            </a:fld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title"/>
          </p:nvPr>
        </p:nvSpPr>
        <p:spPr>
          <a:xfrm>
            <a:off x="1320800" y="503238"/>
            <a:ext cx="94488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1" i="0" u="none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505575"/>
            <a:ext cx="25400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/>
                <a:ea typeface="宋体" pitchFamily="2" charset="-122"/>
              </a:defRPr>
            </a:lvl1pPr>
          </a:lstStyle>
          <a:p>
            <a:pPr eaLnBrk="1" hangingPunct="1">
              <a:defRPr/>
            </a:pPr>
            <a:endParaRPr lang="en-US" altLang="zh-CN" kern="1200">
              <a:cs typeface="+mn-cs"/>
            </a:endParaRPr>
          </a:p>
        </p:txBody>
      </p:sp>
      <p:pic>
        <p:nvPicPr>
          <p:cNvPr id="1031" name="Picture 7" descr="arrow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69600" y="457200"/>
            <a:ext cx="812800" cy="6096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32" name="Freeform 8"/>
          <p:cNvSpPr/>
          <p:nvPr/>
        </p:nvSpPr>
        <p:spPr bwMode="gray">
          <a:xfrm>
            <a:off x="8113185" y="6492875"/>
            <a:ext cx="730249" cy="312738"/>
          </a:xfrm>
          <a:custGeom>
            <a:avLst/>
            <a:gdLst/>
            <a:ahLst/>
            <a:cxnLst>
              <a:cxn ang="0">
                <a:pos x="10201" y="19305"/>
              </a:cxn>
              <a:cxn ang="0">
                <a:pos x="43993" y="5516"/>
              </a:cxn>
              <a:cxn ang="0">
                <a:pos x="131343" y="8825"/>
              </a:cxn>
              <a:cxn ang="0">
                <a:pos x="217417" y="3034"/>
              </a:cxn>
              <a:cxn ang="0">
                <a:pos x="321981" y="4688"/>
              </a:cxn>
              <a:cxn ang="0">
                <a:pos x="406780" y="8273"/>
              </a:cxn>
              <a:cxn ang="0">
                <a:pos x="466076" y="3034"/>
              </a:cxn>
              <a:cxn ang="0">
                <a:pos x="515808" y="4964"/>
              </a:cxn>
              <a:cxn ang="0">
                <a:pos x="543224" y="33094"/>
              </a:cxn>
              <a:cxn ang="0">
                <a:pos x="541949" y="93215"/>
              </a:cxn>
              <a:cxn ang="0">
                <a:pos x="544499" y="183396"/>
              </a:cxn>
              <a:cxn ang="0">
                <a:pos x="541311" y="236346"/>
              </a:cxn>
              <a:cxn ang="0">
                <a:pos x="545137" y="287642"/>
              </a:cxn>
              <a:cxn ang="0">
                <a:pos x="527922" y="308877"/>
              </a:cxn>
              <a:cxn ang="0">
                <a:pos x="471814" y="309429"/>
              </a:cxn>
              <a:cxn ang="0">
                <a:pos x="399767" y="306395"/>
              </a:cxn>
              <a:cxn ang="0">
                <a:pos x="293290" y="310532"/>
              </a:cxn>
              <a:cxn ang="0">
                <a:pos x="186175" y="305843"/>
              </a:cxn>
              <a:cxn ang="0">
                <a:pos x="102651" y="309704"/>
              </a:cxn>
              <a:cxn ang="0">
                <a:pos x="28054" y="307774"/>
              </a:cxn>
              <a:cxn ang="0">
                <a:pos x="4463" y="283781"/>
              </a:cxn>
              <a:cxn ang="0">
                <a:pos x="7332" y="233588"/>
              </a:cxn>
              <a:cxn ang="0">
                <a:pos x="6376" y="181189"/>
              </a:cxn>
              <a:cxn ang="0">
                <a:pos x="1275" y="111692"/>
              </a:cxn>
              <a:cxn ang="0">
                <a:pos x="6376" y="61224"/>
              </a:cxn>
              <a:cxn ang="0">
                <a:pos x="10201" y="19305"/>
              </a:cxn>
            </a:cxnLst>
            <a:rect l="l" t="t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rgbClr val="99CC00"/>
          </a:solidFill>
          <a:ln w="9525">
            <a:noFill/>
            <a:round/>
          </a:ln>
        </p:spPr>
      </p:sp>
      <p:sp>
        <p:nvSpPr>
          <p:cNvPr id="1033" name="Freeform 9"/>
          <p:cNvSpPr/>
          <p:nvPr/>
        </p:nvSpPr>
        <p:spPr bwMode="gray">
          <a:xfrm>
            <a:off x="9783233" y="6492876"/>
            <a:ext cx="730251" cy="314325"/>
          </a:xfrm>
          <a:custGeom>
            <a:avLst/>
            <a:gdLst/>
            <a:ahLst/>
            <a:cxnLst>
              <a:cxn ang="0">
                <a:pos x="6398" y="17185"/>
              </a:cxn>
              <a:cxn ang="0">
                <a:pos x="42228" y="5544"/>
              </a:cxn>
              <a:cxn ang="0">
                <a:pos x="129884" y="8870"/>
              </a:cxn>
              <a:cxn ang="0">
                <a:pos x="238654" y="2217"/>
              </a:cxn>
              <a:cxn ang="0">
                <a:pos x="337186" y="7207"/>
              </a:cxn>
              <a:cxn ang="0">
                <a:pos x="406287" y="8315"/>
              </a:cxn>
              <a:cxn ang="0">
                <a:pos x="471549" y="1663"/>
              </a:cxn>
              <a:cxn ang="0">
                <a:pos x="515697" y="4989"/>
              </a:cxn>
              <a:cxn ang="0">
                <a:pos x="543209" y="33262"/>
              </a:cxn>
              <a:cxn ang="0">
                <a:pos x="541930" y="93688"/>
              </a:cxn>
              <a:cxn ang="0">
                <a:pos x="545129" y="207887"/>
              </a:cxn>
              <a:cxn ang="0">
                <a:pos x="541930" y="250019"/>
              </a:cxn>
              <a:cxn ang="0">
                <a:pos x="542569" y="287715"/>
              </a:cxn>
              <a:cxn ang="0">
                <a:pos x="527854" y="310444"/>
              </a:cxn>
              <a:cxn ang="0">
                <a:pos x="471549" y="310999"/>
              </a:cxn>
              <a:cxn ang="0">
                <a:pos x="399889" y="305455"/>
              </a:cxn>
              <a:cxn ang="0">
                <a:pos x="292399" y="312108"/>
              </a:cxn>
              <a:cxn ang="0">
                <a:pos x="185549" y="304901"/>
              </a:cxn>
              <a:cxn ang="0">
                <a:pos x="110049" y="309336"/>
              </a:cxn>
              <a:cxn ang="0">
                <a:pos x="20474" y="309336"/>
              </a:cxn>
              <a:cxn ang="0">
                <a:pos x="2559" y="282726"/>
              </a:cxn>
              <a:cxn ang="0">
                <a:pos x="5119" y="238377"/>
              </a:cxn>
              <a:cxn ang="0">
                <a:pos x="5119" y="152450"/>
              </a:cxn>
              <a:cxn ang="0">
                <a:pos x="640" y="106438"/>
              </a:cxn>
              <a:cxn ang="0">
                <a:pos x="4479" y="61535"/>
              </a:cxn>
              <a:cxn ang="0">
                <a:pos x="6398" y="17185"/>
              </a:cxn>
            </a:cxnLst>
            <a:rect l="l" t="t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rgbClr val="FF99CC"/>
          </a:solidFill>
          <a:ln w="9525">
            <a:noFill/>
            <a:round/>
          </a:ln>
        </p:spPr>
      </p:sp>
      <p:sp>
        <p:nvSpPr>
          <p:cNvPr id="1034" name="Freeform 10"/>
          <p:cNvSpPr/>
          <p:nvPr/>
        </p:nvSpPr>
        <p:spPr bwMode="gray">
          <a:xfrm>
            <a:off x="8936568" y="6491289"/>
            <a:ext cx="740833" cy="319087"/>
          </a:xfrm>
          <a:custGeom>
            <a:avLst/>
            <a:gdLst/>
            <a:ahLst/>
            <a:cxnLst>
              <a:cxn ang="0">
                <a:pos x="6491" y="17446"/>
              </a:cxn>
              <a:cxn ang="0">
                <a:pos x="42840" y="5628"/>
              </a:cxn>
              <a:cxn ang="0">
                <a:pos x="131766" y="9004"/>
              </a:cxn>
              <a:cxn ang="0">
                <a:pos x="242112" y="2251"/>
              </a:cxn>
              <a:cxn ang="0">
                <a:pos x="342073" y="7316"/>
              </a:cxn>
              <a:cxn ang="0">
                <a:pos x="412175" y="8441"/>
              </a:cxn>
              <a:cxn ang="0">
                <a:pos x="478383" y="1688"/>
              </a:cxn>
              <a:cxn ang="0">
                <a:pos x="523170" y="5065"/>
              </a:cxn>
              <a:cxn ang="0">
                <a:pos x="551081" y="33766"/>
              </a:cxn>
              <a:cxn ang="0">
                <a:pos x="549783" y="95107"/>
              </a:cxn>
              <a:cxn ang="0">
                <a:pos x="553029" y="211036"/>
              </a:cxn>
              <a:cxn ang="0">
                <a:pos x="549783" y="253806"/>
              </a:cxn>
              <a:cxn ang="0">
                <a:pos x="550432" y="292074"/>
              </a:cxn>
              <a:cxn ang="0">
                <a:pos x="535503" y="315148"/>
              </a:cxn>
              <a:cxn ang="0">
                <a:pos x="478383" y="315710"/>
              </a:cxn>
              <a:cxn ang="0">
                <a:pos x="405684" y="310083"/>
              </a:cxn>
              <a:cxn ang="0">
                <a:pos x="296636" y="316836"/>
              </a:cxn>
              <a:cxn ang="0">
                <a:pos x="188237" y="309520"/>
              </a:cxn>
              <a:cxn ang="0">
                <a:pos x="111644" y="314022"/>
              </a:cxn>
              <a:cxn ang="0">
                <a:pos x="20771" y="314022"/>
              </a:cxn>
              <a:cxn ang="0">
                <a:pos x="2596" y="287009"/>
              </a:cxn>
              <a:cxn ang="0">
                <a:pos x="5193" y="241988"/>
              </a:cxn>
              <a:cxn ang="0">
                <a:pos x="5193" y="154760"/>
              </a:cxn>
              <a:cxn ang="0">
                <a:pos x="649" y="108051"/>
              </a:cxn>
              <a:cxn ang="0">
                <a:pos x="4544" y="62467"/>
              </a:cxn>
              <a:cxn ang="0">
                <a:pos x="6491" y="17446"/>
              </a:cxn>
            </a:cxnLst>
            <a:rect l="l" t="t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</p:sp>
      <p:pic>
        <p:nvPicPr>
          <p:cNvPr id="1035" name="Picture 11" descr="ni_png_2_01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0018" y="6381751"/>
            <a:ext cx="512233" cy="384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6" name="Picture 12" descr="ni_png_2_00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2668" y="6405564"/>
            <a:ext cx="512233" cy="384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7" name="Picture 13" descr="ni_png_2_179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06418" y="6308726"/>
            <a:ext cx="641349" cy="4810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8" name="Picture 15" descr="018033008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7351" y="6351"/>
            <a:ext cx="677333" cy="3984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9" name="Picture 16" descr="anyouhui10347550211e1c60a1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95701" y="0"/>
            <a:ext cx="768351" cy="400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40" name="Picture 6" descr="00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68500" y="0"/>
            <a:ext cx="863600" cy="4191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60" r:id="rId2"/>
    <p:sldLayoutId id="2147483962" r:id="rId3"/>
    <p:sldLayoutId id="2147483964" r:id="rId4"/>
    <p:sldLayoutId id="2147483966" r:id="rId5"/>
    <p:sldLayoutId id="2147483968" r:id="rId6"/>
    <p:sldLayoutId id="2147483970" r:id="rId7"/>
    <p:sldLayoutId id="2147483972" r:id="rId8"/>
    <p:sldLayoutId id="2147483974" r:id="rId9"/>
    <p:sldLayoutId id="2147483976" r:id="rId10"/>
    <p:sldLayoutId id="2147483978" r:id="rId11"/>
    <p:sldLayoutId id="2147483980" r:id="rId12"/>
  </p:sldLayoutIdLst>
  <p:transition/>
  <p:txStyles>
    <p:titleStyle>
      <a:lvl1pPr marL="0" indent="0" algn="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1" i="0" u="none" baseline="0">
          <a:solidFill>
            <a:schemeClr val="tx2"/>
          </a:solidFill>
          <a:effectLst/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Tx/>
        <a:buFont typeface="Wingdings" pitchFamily="2" charset="2"/>
        <a:buChar char="v"/>
        <a:defRPr kumimoji="0" sz="28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600" b="0" i="0" u="none" baseline="0">
          <a:solidFill>
            <a:schemeClr val="tx1"/>
          </a:solidFill>
          <a:effectLst/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Tx/>
        <a:buChar char="•"/>
        <a:defRPr kumimoji="0" sz="2400" b="0" i="0" u="none" baseline="0">
          <a:solidFill>
            <a:schemeClr val="tx1"/>
          </a:solidFill>
          <a:effectLst/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effectLst/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&#29436;&#21644;&#19971;&#21482;&#32650;_&#26631;&#28165;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\ppt\slides\NULL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\ppt\slides\NULL" TargetMode="Externa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xbt.com.cn/Article/upload/04082219272121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audio" Target="\ppt\slides\NULL" TargetMode="Externa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audio" Target="\ppt\slides\NULL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20843;&#19978;&#35838;&#20214;\&#22768;&#38899;&#30340;&#29305;&#24615;\&#31034;&#27874;&#22120;&#26174;&#31034;&#38899;&#35843;&#30340;&#21464;&#21270;.mpg" TargetMode="Externa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xbt.com.cn/Article/upload/040822192721210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\ppt\slides\NUL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/>
          <p:nvPr/>
        </p:nvSpPr>
        <p:spPr>
          <a:xfrm>
            <a:off x="2999656" y="548680"/>
            <a:ext cx="59102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人教版</a:t>
            </a:r>
            <a:r>
              <a:rPr kumimoji="1" lang="en-US" altLang="zh-CN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kumimoji="1"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物理</a:t>
            </a:r>
            <a:r>
              <a:rPr kumimoji="1" lang="en-US" altLang="zh-CN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kumimoji="1"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八年级</a:t>
            </a:r>
            <a:r>
              <a:rPr kumimoji="1" lang="en-US" altLang="zh-CN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kumimoji="1"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上册</a:t>
            </a:r>
          </a:p>
        </p:txBody>
      </p:sp>
      <p:sp>
        <p:nvSpPr>
          <p:cNvPr id="14340" name="Text Box 24"/>
          <p:cNvSpPr txBox="1"/>
          <p:nvPr/>
        </p:nvSpPr>
        <p:spPr>
          <a:xfrm>
            <a:off x="2423592" y="2276872"/>
            <a:ext cx="7344816" cy="1569660"/>
          </a:xfrm>
          <a:prstGeom prst="rect">
            <a:avLst/>
          </a:prstGeom>
          <a:noFill/>
          <a:ln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 dirty="0">
                <a:latin typeface="华文中宋" pitchFamily="2" charset="-122"/>
                <a:ea typeface="华文中宋" pitchFamily="2" charset="-122"/>
              </a:rPr>
              <a:t>2.2</a:t>
            </a:r>
            <a:r>
              <a:rPr lang="en-US" altLang="zh-CN" sz="9600" b="1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9600" b="1" dirty="0">
                <a:latin typeface="华文中宋" pitchFamily="2" charset="-122"/>
                <a:ea typeface="华文中宋" pitchFamily="2" charset="-122"/>
              </a:rPr>
              <a:t>声</a:t>
            </a:r>
            <a:r>
              <a:rPr lang="zh-CN" altLang="en-US" sz="6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音的特性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矩形 67"/>
          <p:cNvPicPr/>
          <p:nvPr/>
        </p:nvPicPr>
        <p:blipFill>
          <a:blip r:embed="rId2"/>
          <a:stretch>
            <a:fillRect/>
          </a:stretch>
        </p:blipFill>
        <p:spPr>
          <a:xfrm>
            <a:off x="4656138" y="2924176"/>
            <a:ext cx="4614862" cy="6842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55" name="Rectangle 3"/>
          <p:cNvSpPr>
            <a:spLocks noGrp="1"/>
          </p:cNvSpPr>
          <p:nvPr>
            <p:ph type="title"/>
          </p:nvPr>
        </p:nvSpPr>
        <p:spPr>
          <a:xfrm>
            <a:off x="2514600" y="503238"/>
            <a:ext cx="7086600" cy="487362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1" i="0" u="none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eaLnBrk="1" hangingPunct="1"/>
            <a:r>
              <a:rPr lang="zh-CN" altLang="en-US">
                <a:latin typeface="黑体" pitchFamily="49" charset="-122"/>
                <a:ea typeface="黑体" pitchFamily="49" charset="-122"/>
              </a:rPr>
              <a:t>四 说教学程序</a:t>
            </a:r>
          </a:p>
        </p:txBody>
      </p:sp>
      <p:pic>
        <p:nvPicPr>
          <p:cNvPr id="23556" name="任意多边形 35"/>
          <p:cNvPicPr/>
          <p:nvPr/>
        </p:nvPicPr>
        <p:blipFill>
          <a:blip r:embed="rId3"/>
          <a:stretch>
            <a:fillRect/>
          </a:stretch>
        </p:blipFill>
        <p:spPr>
          <a:xfrm>
            <a:off x="2782889" y="1700214"/>
            <a:ext cx="2522537" cy="3889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7" name="矩形 72"/>
          <p:cNvPicPr/>
          <p:nvPr/>
        </p:nvPicPr>
        <p:blipFill>
          <a:blip r:embed="rId4"/>
          <a:stretch>
            <a:fillRect/>
          </a:stretch>
        </p:blipFill>
        <p:spPr>
          <a:xfrm>
            <a:off x="4151313" y="4005263"/>
            <a:ext cx="5111750" cy="6842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8" name="矩形 78"/>
          <p:cNvPicPr/>
          <p:nvPr/>
        </p:nvPicPr>
        <p:blipFill>
          <a:blip r:embed="rId5"/>
          <a:stretch>
            <a:fillRect/>
          </a:stretch>
        </p:blipFill>
        <p:spPr>
          <a:xfrm>
            <a:off x="3575051" y="5013325"/>
            <a:ext cx="5616575" cy="70485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3559" name="Group 44"/>
          <p:cNvGrpSpPr/>
          <p:nvPr/>
        </p:nvGrpSpPr>
        <p:grpSpPr>
          <a:xfrm>
            <a:off x="4583113" y="3702051"/>
            <a:ext cx="950912" cy="950913"/>
            <a:chOff x="1943" y="1561"/>
            <a:chExt cx="599" cy="599"/>
          </a:xfrm>
        </p:grpSpPr>
        <p:pic>
          <p:nvPicPr>
            <p:cNvPr id="23574" name="圆角矩形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3" y="1561"/>
              <a:ext cx="599" cy="59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3575" name="TextBox 61"/>
            <p:cNvSpPr txBox="1"/>
            <p:nvPr/>
          </p:nvSpPr>
          <p:spPr>
            <a:xfrm>
              <a:off x="2109" y="1732"/>
              <a:ext cx="239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r>
                <a:rPr lang="en-US" altLang="zh-CN" sz="1400" b="1">
                  <a:solidFill>
                    <a:srgbClr val="000000"/>
                  </a:solidFill>
                  <a:latin typeface="Verdana" pitchFamily="34" charset="0"/>
                  <a:ea typeface="微软雅黑" pitchFamily="34" charset="-122"/>
                </a:rPr>
                <a:t>3</a:t>
              </a:r>
            </a:p>
          </p:txBody>
        </p:sp>
      </p:grpSp>
      <p:sp>
        <p:nvSpPr>
          <p:cNvPr id="23560" name="TextBox 71"/>
          <p:cNvSpPr txBox="1"/>
          <p:nvPr/>
        </p:nvSpPr>
        <p:spPr>
          <a:xfrm>
            <a:off x="5375276" y="3933826"/>
            <a:ext cx="3084513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展示交流</a:t>
            </a:r>
            <a:r>
              <a:rPr lang="zh-CN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突破难点</a:t>
            </a:r>
            <a:endParaRPr lang="en-US" altLang="zh-CN" sz="2000" b="1">
              <a:latin typeface="微软雅黑" pitchFamily="34" charset="-122"/>
              <a:ea typeface="黑体" pitchFamily="49" charset="-122"/>
            </a:endParaRPr>
          </a:p>
        </p:txBody>
      </p:sp>
      <p:grpSp>
        <p:nvGrpSpPr>
          <p:cNvPr id="23561" name="Group 45"/>
          <p:cNvGrpSpPr/>
          <p:nvPr/>
        </p:nvGrpSpPr>
        <p:grpSpPr>
          <a:xfrm>
            <a:off x="4079876" y="4724401"/>
            <a:ext cx="950913" cy="950913"/>
            <a:chOff x="1701" y="2015"/>
            <a:chExt cx="599" cy="599"/>
          </a:xfrm>
        </p:grpSpPr>
        <p:pic>
          <p:nvPicPr>
            <p:cNvPr id="23572" name="圆角矩形 8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01" y="2015"/>
              <a:ext cx="599" cy="59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3573" name="TextBox 61"/>
            <p:cNvSpPr txBox="1"/>
            <p:nvPr/>
          </p:nvSpPr>
          <p:spPr>
            <a:xfrm>
              <a:off x="1870" y="2195"/>
              <a:ext cx="239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r>
                <a:rPr lang="en-US" altLang="zh-CN" sz="1400" b="1">
                  <a:solidFill>
                    <a:srgbClr val="000000"/>
                  </a:solidFill>
                  <a:latin typeface="Verdana" pitchFamily="34" charset="0"/>
                  <a:ea typeface="微软雅黑" pitchFamily="34" charset="-122"/>
                </a:rPr>
                <a:t>4</a:t>
              </a:r>
            </a:p>
          </p:txBody>
        </p:sp>
      </p:grpSp>
      <p:sp>
        <p:nvSpPr>
          <p:cNvPr id="23562" name="TextBox 71"/>
          <p:cNvSpPr txBox="1"/>
          <p:nvPr/>
        </p:nvSpPr>
        <p:spPr>
          <a:xfrm>
            <a:off x="4872038" y="4941889"/>
            <a:ext cx="316706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总结</a:t>
            </a:r>
            <a:r>
              <a:rPr lang="zh-CN" altLang="zh-CN" sz="2000" b="1">
                <a:latin typeface="黑体" pitchFamily="49" charset="-122"/>
                <a:ea typeface="黑体" pitchFamily="49" charset="-122"/>
              </a:rPr>
              <a:t>交流，</a:t>
            </a: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分享收获</a:t>
            </a:r>
            <a:endParaRPr lang="en-US" altLang="zh-CN" sz="20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63" name="TextBox 34"/>
          <p:cNvSpPr txBox="1"/>
          <p:nvPr/>
        </p:nvSpPr>
        <p:spPr>
          <a:xfrm>
            <a:off x="5880100" y="2852739"/>
            <a:ext cx="2859088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合作探究</a:t>
            </a:r>
            <a:r>
              <a:rPr lang="zh-CN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获取新知</a:t>
            </a:r>
            <a:endParaRPr lang="en-US" altLang="zh-CN" sz="2000" b="1">
              <a:solidFill>
                <a:srgbClr val="000000"/>
              </a:solidFill>
              <a:latin typeface="微软雅黑" pitchFamily="34" charset="-122"/>
              <a:ea typeface="黑体" pitchFamily="49" charset="-122"/>
            </a:endParaRPr>
          </a:p>
        </p:txBody>
      </p:sp>
      <p:pic>
        <p:nvPicPr>
          <p:cNvPr id="23564" name="矩形 67"/>
          <p:cNvPicPr/>
          <p:nvPr/>
        </p:nvPicPr>
        <p:blipFill>
          <a:blip r:embed="rId2"/>
          <a:stretch>
            <a:fillRect/>
          </a:stretch>
        </p:blipFill>
        <p:spPr>
          <a:xfrm>
            <a:off x="5159375" y="1844675"/>
            <a:ext cx="4103688" cy="6477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65" name="TextBox 34"/>
          <p:cNvSpPr txBox="1"/>
          <p:nvPr/>
        </p:nvSpPr>
        <p:spPr>
          <a:xfrm>
            <a:off x="6308726" y="1773239"/>
            <a:ext cx="295592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创设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情景</a:t>
            </a:r>
            <a:r>
              <a:rPr lang="zh-CN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，导入新课</a:t>
            </a:r>
            <a:endParaRPr lang="en-US" altLang="zh-CN" sz="20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3566" name="Group 46"/>
          <p:cNvGrpSpPr/>
          <p:nvPr/>
        </p:nvGrpSpPr>
        <p:grpSpPr>
          <a:xfrm>
            <a:off x="5519738" y="1541463"/>
            <a:ext cx="950912" cy="950912"/>
            <a:chOff x="2517" y="709"/>
            <a:chExt cx="599" cy="599"/>
          </a:xfrm>
        </p:grpSpPr>
        <p:pic>
          <p:nvPicPr>
            <p:cNvPr id="23570" name="圆角矩形 6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7" y="709"/>
              <a:ext cx="599" cy="59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3571" name="TextBox 61"/>
            <p:cNvSpPr txBox="1"/>
            <p:nvPr/>
          </p:nvSpPr>
          <p:spPr>
            <a:xfrm>
              <a:off x="2698" y="889"/>
              <a:ext cx="239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r>
                <a:rPr lang="en-US" altLang="zh-CN" sz="1400" b="1">
                  <a:solidFill>
                    <a:srgbClr val="000000"/>
                  </a:solidFill>
                  <a:latin typeface="Verdana" pitchFamily="34" charset="0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23567" name="Group 40"/>
          <p:cNvGrpSpPr/>
          <p:nvPr/>
        </p:nvGrpSpPr>
        <p:grpSpPr>
          <a:xfrm>
            <a:off x="5087938" y="2636838"/>
            <a:ext cx="950912" cy="950912"/>
            <a:chOff x="2245" y="1107"/>
            <a:chExt cx="599" cy="599"/>
          </a:xfrm>
        </p:grpSpPr>
        <p:pic>
          <p:nvPicPr>
            <p:cNvPr id="23568" name="圆角矩形 9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5" y="1107"/>
              <a:ext cx="599" cy="59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3569" name="TextBox 61"/>
            <p:cNvSpPr txBox="1"/>
            <p:nvPr/>
          </p:nvSpPr>
          <p:spPr>
            <a:xfrm>
              <a:off x="2426" y="1276"/>
              <a:ext cx="239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r>
                <a:rPr lang="en-US" altLang="zh-CN" sz="1400" b="1">
                  <a:solidFill>
                    <a:srgbClr val="000000"/>
                  </a:solidFill>
                  <a:latin typeface="Verdana" pitchFamily="34" charset="0"/>
                  <a:ea typeface="微软雅黑" pitchFamily="34" charset="-122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圆角矩形 1"/>
          <p:cNvSpPr/>
          <p:nvPr/>
        </p:nvSpPr>
        <p:spPr>
          <a:xfrm>
            <a:off x="1919289" y="1196975"/>
            <a:ext cx="8353425" cy="5111750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AutoShape 7"/>
          <p:cNvSpPr/>
          <p:nvPr/>
        </p:nvSpPr>
        <p:spPr>
          <a:xfrm>
            <a:off x="1992313" y="5157788"/>
            <a:ext cx="8280400" cy="10080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24580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创设情景，导入新课</a:t>
            </a:r>
          </a:p>
        </p:txBody>
      </p:sp>
      <p:pic>
        <p:nvPicPr>
          <p:cNvPr id="24582" name="Picture 9" descr="882215a4681b459ea60572e3a136177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89" y="1268414"/>
            <a:ext cx="4681537" cy="38877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584" name="AutoShape 7"/>
          <p:cNvSpPr/>
          <p:nvPr/>
        </p:nvSpPr>
        <p:spPr>
          <a:xfrm>
            <a:off x="6959600" y="1268413"/>
            <a:ext cx="3168650" cy="38163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24581" name="Text Box 8"/>
          <p:cNvSpPr txBox="1"/>
          <p:nvPr/>
        </p:nvSpPr>
        <p:spPr>
          <a:xfrm>
            <a:off x="7175500" y="1628775"/>
            <a:ext cx="2736850" cy="2547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1800" b="1">
                <a:ea typeface="宋体" pitchFamily="2" charset="-122"/>
              </a:rPr>
              <a:t>        </a:t>
            </a:r>
            <a:r>
              <a:rPr lang="zh-CN" altLang="en-US" sz="2000" b="1">
                <a:ea typeface="宋体" pitchFamily="2" charset="-122"/>
              </a:rPr>
              <a:t>在</a:t>
            </a:r>
            <a:r>
              <a:rPr lang="en-US" altLang="zh-CN" sz="2000" b="1">
                <a:ea typeface="宋体" pitchFamily="2" charset="-122"/>
              </a:rPr>
              <a:t>《</a:t>
            </a:r>
            <a:r>
              <a:rPr lang="zh-CN" altLang="en-US" sz="2000" b="1">
                <a:ea typeface="宋体" pitchFamily="2" charset="-122"/>
              </a:rPr>
              <a:t>狼和七只小羊</a:t>
            </a:r>
            <a:r>
              <a:rPr lang="en-US" altLang="zh-CN" sz="2000" b="1">
                <a:ea typeface="宋体" pitchFamily="2" charset="-122"/>
              </a:rPr>
              <a:t>》</a:t>
            </a:r>
            <a:r>
              <a:rPr lang="zh-CN" altLang="en-US" sz="2000" b="1">
                <a:ea typeface="宋体" pitchFamily="2" charset="-122"/>
              </a:rPr>
              <a:t>的故事中，聪明的小兔子只听声音便能识别出门外不是妈妈，而是别有用心的狼，你觉得奇妙吗？你想弄个究竟吗？</a:t>
            </a:r>
          </a:p>
        </p:txBody>
      </p:sp>
      <p:sp>
        <p:nvSpPr>
          <p:cNvPr id="24585" name="Text Box 9"/>
          <p:cNvSpPr txBox="1"/>
          <p:nvPr/>
        </p:nvSpPr>
        <p:spPr>
          <a:xfrm>
            <a:off x="1992314" y="5516563"/>
            <a:ext cx="86756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algn="l" eaLnBrk="1" hangingPunct="1"/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设计意图</a:t>
            </a:r>
            <a:r>
              <a:rPr lang="zh-CN" altLang="en-US" sz="2000" b="1">
                <a:ea typeface="宋体" pitchFamily="2" charset="-122"/>
              </a:rPr>
              <a:t> 能够激发学生探究的欲望，使学生愉快的开始本节课的学习。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zo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20"/>
          <p:cNvSpPr/>
          <p:nvPr/>
        </p:nvSpPr>
        <p:spPr>
          <a:xfrm>
            <a:off x="2693989" y="6869113"/>
            <a:ext cx="14303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defTabSz="912812"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zh-CN" altLang="en-US" sz="1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2707" name="Picture 8" descr="2"/>
          <p:cNvPicPr>
            <a:picLocks noChangeAspect="1"/>
          </p:cNvPicPr>
          <p:nvPr/>
        </p:nvPicPr>
        <p:blipFill>
          <a:blip r:embed="rId2"/>
          <a:srcRect l="2814" t="3374" r="3412" b="3995"/>
          <a:stretch>
            <a:fillRect/>
          </a:stretch>
        </p:blipFill>
        <p:spPr>
          <a:xfrm>
            <a:off x="2351088" y="1268414"/>
            <a:ext cx="7416800" cy="47529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2708" name="Text Box 9"/>
          <p:cNvSpPr txBox="1"/>
          <p:nvPr/>
        </p:nvSpPr>
        <p:spPr>
          <a:xfrm>
            <a:off x="3143251" y="2352675"/>
            <a:ext cx="576263" cy="2012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宋体" pitchFamily="2" charset="-122"/>
                <a:sym typeface="Arial" pitchFamily="34" charset="0"/>
              </a:rPr>
              <a:t>声音的特性</a:t>
            </a:r>
            <a:endParaRPr lang="zh-CN" altLang="en-US" sz="2800" b="1">
              <a:solidFill>
                <a:schemeClr val="bg1"/>
              </a:solidFill>
              <a:latin typeface="华文中宋" pitchFamily="2" charset="-122"/>
              <a:ea typeface="宋体" pitchFamily="2" charset="-122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5" name="AutoShape 7"/>
          <p:cNvSpPr/>
          <p:nvPr/>
        </p:nvSpPr>
        <p:spPr>
          <a:xfrm>
            <a:off x="8975725" y="1484313"/>
            <a:ext cx="1441450" cy="439261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grpSp>
        <p:nvGrpSpPr>
          <p:cNvPr id="25602" name="Group 23"/>
          <p:cNvGrpSpPr/>
          <p:nvPr/>
        </p:nvGrpSpPr>
        <p:grpSpPr>
          <a:xfrm>
            <a:off x="3432175" y="1412875"/>
            <a:ext cx="3887788" cy="1295400"/>
            <a:chOff x="1882" y="890"/>
            <a:chExt cx="2449" cy="816"/>
          </a:xfrm>
        </p:grpSpPr>
        <p:sp>
          <p:nvSpPr>
            <p:cNvPr id="25618" name="Freeform 3"/>
            <p:cNvSpPr/>
            <p:nvPr/>
          </p:nvSpPr>
          <p:spPr bwMode="auto">
            <a:xfrm>
              <a:off x="1882" y="890"/>
              <a:ext cx="2449" cy="816"/>
            </a:xfrm>
            <a:custGeom>
              <a:avLst/>
              <a:gdLst/>
              <a:ahLst/>
              <a:cxnLst>
                <a:cxn ang="0">
                  <a:pos x="67" y="48"/>
                </a:cxn>
                <a:cxn ang="0">
                  <a:pos x="27" y="116"/>
                </a:cxn>
                <a:cxn ang="0">
                  <a:pos x="18" y="225"/>
                </a:cxn>
                <a:cxn ang="0">
                  <a:pos x="10" y="264"/>
                </a:cxn>
                <a:cxn ang="0">
                  <a:pos x="4" y="374"/>
                </a:cxn>
                <a:cxn ang="0">
                  <a:pos x="10" y="503"/>
                </a:cxn>
                <a:cxn ang="0">
                  <a:pos x="50" y="661"/>
                </a:cxn>
                <a:cxn ang="0">
                  <a:pos x="144" y="737"/>
                </a:cxn>
                <a:cxn ang="0">
                  <a:pos x="235" y="787"/>
                </a:cxn>
                <a:cxn ang="0">
                  <a:pos x="444" y="840"/>
                </a:cxn>
                <a:cxn ang="0">
                  <a:pos x="605" y="832"/>
                </a:cxn>
                <a:cxn ang="0">
                  <a:pos x="665" y="857"/>
                </a:cxn>
                <a:cxn ang="0">
                  <a:pos x="768" y="830"/>
                </a:cxn>
                <a:cxn ang="0">
                  <a:pos x="940" y="720"/>
                </a:cxn>
                <a:cxn ang="0">
                  <a:pos x="1029" y="652"/>
                </a:cxn>
                <a:cxn ang="0">
                  <a:pos x="1071" y="592"/>
                </a:cxn>
                <a:cxn ang="0">
                  <a:pos x="1098" y="572"/>
                </a:cxn>
                <a:cxn ang="0">
                  <a:pos x="1071" y="553"/>
                </a:cxn>
                <a:cxn ang="0">
                  <a:pos x="1102" y="592"/>
                </a:cxn>
                <a:cxn ang="0">
                  <a:pos x="1177" y="513"/>
                </a:cxn>
                <a:cxn ang="0">
                  <a:pos x="1229" y="384"/>
                </a:cxn>
                <a:cxn ang="0">
                  <a:pos x="1185" y="314"/>
                </a:cxn>
                <a:cxn ang="0">
                  <a:pos x="1042" y="334"/>
                </a:cxn>
                <a:cxn ang="0">
                  <a:pos x="1089" y="334"/>
                </a:cxn>
                <a:cxn ang="0">
                  <a:pos x="1179" y="225"/>
                </a:cxn>
                <a:cxn ang="0">
                  <a:pos x="1144" y="166"/>
                </a:cxn>
                <a:cxn ang="0">
                  <a:pos x="994" y="196"/>
                </a:cxn>
                <a:cxn ang="0">
                  <a:pos x="1005" y="166"/>
                </a:cxn>
                <a:cxn ang="0">
                  <a:pos x="907" y="136"/>
                </a:cxn>
                <a:cxn ang="0">
                  <a:pos x="801" y="186"/>
                </a:cxn>
                <a:cxn ang="0">
                  <a:pos x="573" y="210"/>
                </a:cxn>
                <a:cxn ang="0">
                  <a:pos x="477" y="197"/>
                </a:cxn>
                <a:cxn ang="0">
                  <a:pos x="370" y="197"/>
                </a:cxn>
                <a:cxn ang="0">
                  <a:pos x="245" y="146"/>
                </a:cxn>
                <a:cxn ang="0">
                  <a:pos x="189" y="67"/>
                </a:cxn>
                <a:cxn ang="0">
                  <a:pos x="120" y="6"/>
                </a:cxn>
                <a:cxn ang="0">
                  <a:pos x="78" y="4"/>
                </a:cxn>
              </a:cxnLst>
              <a:rect l="l" t="t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rgbClr val="D4EAFA"/>
                </a:gs>
              </a:gsLst>
              <a:lin ang="0" scaled="1"/>
            </a:gradFill>
            <a:ln w="9525">
              <a:noFill/>
              <a:round/>
            </a:ln>
          </p:spPr>
        </p:sp>
        <p:sp>
          <p:nvSpPr>
            <p:cNvPr id="25619" name="TextBox 7"/>
            <p:cNvSpPr txBox="1"/>
            <p:nvPr/>
          </p:nvSpPr>
          <p:spPr>
            <a:xfrm>
              <a:off x="2109" y="1026"/>
              <a:ext cx="1565" cy="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r>
                <a:rPr lang="zh-CN" altLang="en-US" sz="5400" b="1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音 调</a:t>
              </a:r>
            </a:p>
          </p:txBody>
        </p:sp>
      </p:grpSp>
      <p:sp>
        <p:nvSpPr>
          <p:cNvPr id="25603" name="AutoShape 6"/>
          <p:cNvSpPr/>
          <p:nvPr/>
        </p:nvSpPr>
        <p:spPr>
          <a:xfrm>
            <a:off x="2492376" y="4005264"/>
            <a:ext cx="219075" cy="217487"/>
          </a:xfrm>
          <a:prstGeom prst="rightArrow">
            <a:avLst>
              <a:gd name="adj1" fmla="val 50000"/>
              <a:gd name="adj2" fmla="val 25094"/>
            </a:avLst>
          </a:prstGeom>
          <a:solidFill>
            <a:schemeClr val="accent1"/>
          </a:solidFill>
          <a:ln w="57150">
            <a:solidFill>
              <a:srgbClr val="008000"/>
            </a:solidFill>
            <a:miter lim="800000"/>
          </a:ln>
        </p:spPr>
        <p:txBody>
          <a:bodyPr vert="vert"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endParaRPr lang="zh-CN" altLang="en-US" sz="1800">
              <a:ea typeface="华文行楷" pitchFamily="2" charset="-122"/>
            </a:endParaRPr>
          </a:p>
        </p:txBody>
      </p:sp>
      <p:sp>
        <p:nvSpPr>
          <p:cNvPr id="25604" name="TextBox 9"/>
          <p:cNvSpPr txBox="1"/>
          <p:nvPr/>
        </p:nvSpPr>
        <p:spPr>
          <a:xfrm>
            <a:off x="1770461" y="2857500"/>
            <a:ext cx="615553" cy="2643188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16200000" scaled="1"/>
          </a:gradFill>
          <a:ln>
            <a:noFill/>
            <a:miter lim="800000"/>
          </a:ln>
        </p:spPr>
        <p:txBody>
          <a:bodyPr vert="vert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感知音调</a:t>
            </a:r>
          </a:p>
        </p:txBody>
      </p:sp>
      <p:sp>
        <p:nvSpPr>
          <p:cNvPr id="25605" name="AutoShape 6"/>
          <p:cNvSpPr/>
          <p:nvPr/>
        </p:nvSpPr>
        <p:spPr>
          <a:xfrm>
            <a:off x="3503614" y="4005264"/>
            <a:ext cx="219075" cy="217487"/>
          </a:xfrm>
          <a:prstGeom prst="rightArrow">
            <a:avLst>
              <a:gd name="adj1" fmla="val 50000"/>
              <a:gd name="adj2" fmla="val 25094"/>
            </a:avLst>
          </a:prstGeom>
          <a:solidFill>
            <a:schemeClr val="accent1"/>
          </a:solidFill>
          <a:ln w="57150">
            <a:solidFill>
              <a:srgbClr val="008000"/>
            </a:solidFill>
            <a:miter lim="800000"/>
          </a:ln>
        </p:spPr>
        <p:txBody>
          <a:bodyPr vert="vert"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endParaRPr lang="zh-CN" altLang="en-US" sz="1800">
              <a:ea typeface="华文行楷" pitchFamily="2" charset="-122"/>
            </a:endParaRPr>
          </a:p>
        </p:txBody>
      </p:sp>
      <p:sp>
        <p:nvSpPr>
          <p:cNvPr id="25606" name="TextBox 11"/>
          <p:cNvSpPr txBox="1"/>
          <p:nvPr/>
        </p:nvSpPr>
        <p:spPr>
          <a:xfrm>
            <a:off x="2778523" y="2852739"/>
            <a:ext cx="615553" cy="2643187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16200000" scaled="1"/>
          </a:gradFill>
          <a:ln>
            <a:noFill/>
            <a:miter lim="800000"/>
          </a:ln>
        </p:spPr>
        <p:txBody>
          <a:bodyPr vert="vert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②演示实验</a:t>
            </a:r>
          </a:p>
        </p:txBody>
      </p:sp>
      <p:sp>
        <p:nvSpPr>
          <p:cNvPr id="25607" name="AutoShape 6"/>
          <p:cNvSpPr/>
          <p:nvPr/>
        </p:nvSpPr>
        <p:spPr>
          <a:xfrm>
            <a:off x="4511676" y="4005264"/>
            <a:ext cx="219075" cy="217487"/>
          </a:xfrm>
          <a:prstGeom prst="rightArrow">
            <a:avLst>
              <a:gd name="adj1" fmla="val 50000"/>
              <a:gd name="adj2" fmla="val 25094"/>
            </a:avLst>
          </a:prstGeom>
          <a:solidFill>
            <a:schemeClr val="accent1"/>
          </a:solidFill>
          <a:ln w="57150">
            <a:solidFill>
              <a:srgbClr val="008000"/>
            </a:solidFill>
            <a:miter lim="800000"/>
          </a:ln>
        </p:spPr>
        <p:txBody>
          <a:bodyPr vert="vert"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endParaRPr lang="zh-CN" altLang="en-US" sz="1800">
              <a:ea typeface="华文行楷" pitchFamily="2" charset="-122"/>
            </a:endParaRPr>
          </a:p>
        </p:txBody>
      </p:sp>
      <p:sp>
        <p:nvSpPr>
          <p:cNvPr id="25608" name="TextBox 13"/>
          <p:cNvSpPr txBox="1"/>
          <p:nvPr/>
        </p:nvSpPr>
        <p:spPr>
          <a:xfrm>
            <a:off x="3786586" y="2857500"/>
            <a:ext cx="615553" cy="2643188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16200000" scaled="1"/>
          </a:gradFill>
          <a:ln>
            <a:noFill/>
            <a:miter lim="800000"/>
          </a:ln>
        </p:spPr>
        <p:txBody>
          <a:bodyPr vert="vert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③提出问题</a:t>
            </a:r>
          </a:p>
        </p:txBody>
      </p:sp>
      <p:sp>
        <p:nvSpPr>
          <p:cNvPr id="25609" name="AutoShape 6"/>
          <p:cNvSpPr/>
          <p:nvPr/>
        </p:nvSpPr>
        <p:spPr>
          <a:xfrm>
            <a:off x="5519739" y="4005264"/>
            <a:ext cx="219075" cy="217487"/>
          </a:xfrm>
          <a:prstGeom prst="rightArrow">
            <a:avLst>
              <a:gd name="adj1" fmla="val 50000"/>
              <a:gd name="adj2" fmla="val 25094"/>
            </a:avLst>
          </a:prstGeom>
          <a:solidFill>
            <a:schemeClr val="accent1"/>
          </a:solidFill>
          <a:ln w="57150">
            <a:solidFill>
              <a:srgbClr val="008000"/>
            </a:solidFill>
            <a:miter lim="800000"/>
          </a:ln>
        </p:spPr>
        <p:txBody>
          <a:bodyPr vert="vert"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endParaRPr lang="zh-CN" altLang="en-US" sz="1800">
              <a:ea typeface="华文行楷" pitchFamily="2" charset="-122"/>
            </a:endParaRPr>
          </a:p>
        </p:txBody>
      </p:sp>
      <p:sp>
        <p:nvSpPr>
          <p:cNvPr id="25610" name="TextBox 15"/>
          <p:cNvSpPr txBox="1"/>
          <p:nvPr/>
        </p:nvSpPr>
        <p:spPr>
          <a:xfrm>
            <a:off x="4794648" y="2852739"/>
            <a:ext cx="615553" cy="2643187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16200000" scaled="1"/>
          </a:gradFill>
          <a:ln>
            <a:noFill/>
            <a:miter lim="800000"/>
          </a:ln>
        </p:spPr>
        <p:txBody>
          <a:bodyPr vert="vert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④推理猜想</a:t>
            </a:r>
          </a:p>
        </p:txBody>
      </p:sp>
      <p:sp>
        <p:nvSpPr>
          <p:cNvPr id="25611" name="AutoShape 6"/>
          <p:cNvSpPr/>
          <p:nvPr/>
        </p:nvSpPr>
        <p:spPr>
          <a:xfrm>
            <a:off x="6599239" y="4005264"/>
            <a:ext cx="219075" cy="217487"/>
          </a:xfrm>
          <a:prstGeom prst="rightArrow">
            <a:avLst>
              <a:gd name="adj1" fmla="val 50000"/>
              <a:gd name="adj2" fmla="val 25094"/>
            </a:avLst>
          </a:prstGeom>
          <a:solidFill>
            <a:schemeClr val="accent1"/>
          </a:solidFill>
          <a:ln w="57150">
            <a:solidFill>
              <a:srgbClr val="008000"/>
            </a:solidFill>
            <a:miter lim="800000"/>
          </a:ln>
        </p:spPr>
        <p:txBody>
          <a:bodyPr vert="vert"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endParaRPr lang="zh-CN" altLang="en-US" sz="1800">
              <a:ea typeface="华文行楷" pitchFamily="2" charset="-122"/>
            </a:endParaRPr>
          </a:p>
        </p:txBody>
      </p:sp>
      <p:sp>
        <p:nvSpPr>
          <p:cNvPr id="25612" name="TextBox 17"/>
          <p:cNvSpPr txBox="1"/>
          <p:nvPr/>
        </p:nvSpPr>
        <p:spPr>
          <a:xfrm>
            <a:off x="5875736" y="2857500"/>
            <a:ext cx="615553" cy="2643188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16200000" scaled="1"/>
          </a:gradFill>
          <a:ln>
            <a:noFill/>
            <a:miter lim="800000"/>
          </a:ln>
        </p:spPr>
        <p:txBody>
          <a:bodyPr vert="vert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⑤验证猜想</a:t>
            </a:r>
          </a:p>
        </p:txBody>
      </p:sp>
      <p:sp>
        <p:nvSpPr>
          <p:cNvPr id="25613" name="AutoShape 6"/>
          <p:cNvSpPr/>
          <p:nvPr/>
        </p:nvSpPr>
        <p:spPr>
          <a:xfrm>
            <a:off x="7677151" y="4005264"/>
            <a:ext cx="219075" cy="217487"/>
          </a:xfrm>
          <a:prstGeom prst="rightArrow">
            <a:avLst>
              <a:gd name="adj1" fmla="val 50000"/>
              <a:gd name="adj2" fmla="val 25094"/>
            </a:avLst>
          </a:prstGeom>
          <a:solidFill>
            <a:schemeClr val="accent1"/>
          </a:solidFill>
          <a:ln w="57150">
            <a:solidFill>
              <a:srgbClr val="008000"/>
            </a:solidFill>
            <a:miter lim="800000"/>
          </a:ln>
        </p:spPr>
        <p:txBody>
          <a:bodyPr vert="vert"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endParaRPr lang="zh-CN" altLang="en-US" sz="1800">
              <a:ea typeface="华文行楷" pitchFamily="2" charset="-122"/>
            </a:endParaRPr>
          </a:p>
        </p:txBody>
      </p:sp>
      <p:sp>
        <p:nvSpPr>
          <p:cNvPr id="25614" name="TextBox 19"/>
          <p:cNvSpPr txBox="1"/>
          <p:nvPr/>
        </p:nvSpPr>
        <p:spPr>
          <a:xfrm>
            <a:off x="6955236" y="2857500"/>
            <a:ext cx="615553" cy="2643188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16200000" scaled="1"/>
          </a:gradFill>
          <a:ln>
            <a:noFill/>
            <a:miter lim="800000"/>
          </a:ln>
        </p:spPr>
        <p:txBody>
          <a:bodyPr vert="vert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⑥展示交流</a:t>
            </a:r>
          </a:p>
        </p:txBody>
      </p:sp>
      <p:sp>
        <p:nvSpPr>
          <p:cNvPr id="25615" name="TextBox 21"/>
          <p:cNvSpPr txBox="1"/>
          <p:nvPr/>
        </p:nvSpPr>
        <p:spPr>
          <a:xfrm>
            <a:off x="8036323" y="2857500"/>
            <a:ext cx="615553" cy="2643188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16200000" scaled="1"/>
          </a:gradFill>
          <a:ln>
            <a:noFill/>
            <a:miter lim="800000"/>
          </a:ln>
        </p:spPr>
        <p:txBody>
          <a:bodyPr vert="vert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⑦阅读积累</a:t>
            </a:r>
          </a:p>
        </p:txBody>
      </p:sp>
      <p:sp>
        <p:nvSpPr>
          <p:cNvPr id="25616" name="圆角矩形 1"/>
          <p:cNvSpPr/>
          <p:nvPr/>
        </p:nvSpPr>
        <p:spPr>
          <a:xfrm>
            <a:off x="1703388" y="1341439"/>
            <a:ext cx="7129462" cy="4643437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17" name="Rectangle 2"/>
          <p:cNvSpPr/>
          <p:nvPr/>
        </p:nvSpPr>
        <p:spPr>
          <a:xfrm>
            <a:off x="2154238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sp>
        <p:nvSpPr>
          <p:cNvPr id="25711" name="圆角矩形 1"/>
          <p:cNvSpPr/>
          <p:nvPr/>
        </p:nvSpPr>
        <p:spPr>
          <a:xfrm>
            <a:off x="8904289" y="1341439"/>
            <a:ext cx="1584325" cy="4643437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712" name="Text Box 70"/>
          <p:cNvSpPr txBox="1"/>
          <p:nvPr/>
        </p:nvSpPr>
        <p:spPr>
          <a:xfrm>
            <a:off x="8832851" y="1577976"/>
            <a:ext cx="1763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设计意图</a:t>
            </a:r>
            <a:endParaRPr lang="zh-CN" altLang="en-US" sz="2000" b="1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5714" name="Text Box 72"/>
          <p:cNvSpPr txBox="1"/>
          <p:nvPr/>
        </p:nvSpPr>
        <p:spPr>
          <a:xfrm>
            <a:off x="9012238" y="2205039"/>
            <a:ext cx="1655762" cy="23408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algn="l" eaLnBrk="1" hangingPunct="1">
              <a:lnSpc>
                <a:spcPct val="150000"/>
              </a:lnSpc>
            </a:pPr>
            <a:r>
              <a:rPr lang="zh-CN" altLang="en-US" sz="2000" b="1">
                <a:ea typeface="宋体" pitchFamily="2" charset="-122"/>
              </a:rPr>
              <a:t>    学生通过实验探究的过程，学习物理学研究问题的方法。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牛1">
            <a:hlinkClick r:id="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900" y="1557339"/>
            <a:ext cx="3214688" cy="30003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圆角矩形 1"/>
          <p:cNvSpPr/>
          <p:nvPr/>
        </p:nvSpPr>
        <p:spPr>
          <a:xfrm>
            <a:off x="2351088" y="1196976"/>
            <a:ext cx="7848600" cy="5040313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28" name="AutoShape 7"/>
          <p:cNvSpPr/>
          <p:nvPr/>
        </p:nvSpPr>
        <p:spPr>
          <a:xfrm>
            <a:off x="2524125" y="4941888"/>
            <a:ext cx="7532688" cy="12239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26629" name="Text Box 8"/>
          <p:cNvSpPr txBox="1"/>
          <p:nvPr/>
        </p:nvSpPr>
        <p:spPr>
          <a:xfrm>
            <a:off x="2495551" y="5084764"/>
            <a:ext cx="7921625" cy="1020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设计</a:t>
            </a:r>
            <a:r>
              <a:rPr lang="zh-CN" altLang="en-US" sz="2400" b="1">
                <a:ea typeface="宋体" pitchFamily="2" charset="-122"/>
              </a:rPr>
              <a:t>   </a:t>
            </a:r>
            <a:r>
              <a:rPr lang="zh-CN" altLang="en-US" sz="2000" b="1">
                <a:ea typeface="宋体" pitchFamily="2" charset="-122"/>
              </a:rPr>
              <a:t>播放蚊子和牛的叫声</a:t>
            </a:r>
            <a:r>
              <a:rPr lang="zh-CN" altLang="en-US" sz="2400" b="1">
                <a:ea typeface="宋体" pitchFamily="2" charset="-122"/>
              </a:rPr>
              <a:t>，</a:t>
            </a:r>
          </a:p>
          <a:p>
            <a:pPr algn="l" eaLnBrk="1" hangingPunct="1">
              <a:lnSpc>
                <a:spcPct val="115000"/>
              </a:lnSpc>
            </a:pPr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设计意图</a:t>
            </a:r>
            <a:r>
              <a:rPr lang="zh-CN" altLang="en-US" sz="2000" b="1">
                <a:ea typeface="宋体" pitchFamily="2" charset="-122"/>
              </a:rPr>
              <a:t>说明它们发出声音的高低是不同的。引入音调的概念。</a:t>
            </a:r>
          </a:p>
        </p:txBody>
      </p:sp>
      <p:sp>
        <p:nvSpPr>
          <p:cNvPr id="26630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sp>
        <p:nvSpPr>
          <p:cNvPr id="26631" name="Text Box 5"/>
          <p:cNvSpPr txBox="1"/>
          <p:nvPr/>
        </p:nvSpPr>
        <p:spPr>
          <a:xfrm>
            <a:off x="3452814" y="1500189"/>
            <a:ext cx="15716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蚊子</a:t>
            </a:r>
          </a:p>
        </p:txBody>
      </p:sp>
      <p:sp>
        <p:nvSpPr>
          <p:cNvPr id="26632" name="Text Box 5"/>
          <p:cNvSpPr txBox="1"/>
          <p:nvPr/>
        </p:nvSpPr>
        <p:spPr>
          <a:xfrm>
            <a:off x="8096251" y="3929064"/>
            <a:ext cx="15716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牛</a:t>
            </a:r>
          </a:p>
        </p:txBody>
      </p:sp>
      <p:pic>
        <p:nvPicPr>
          <p:cNvPr id="26633" name="Picture 3" descr="蚊子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13" y="2071688"/>
            <a:ext cx="2786062" cy="25003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34" name="蚊子叫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4714875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35" name="牛的叫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453313" y="4786313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04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70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704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76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0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audio>
            <p:audio>
              <p:cMediaNode showWhenStopped="0">
                <p:cTn id="25" fill="hold" display="0">
                  <p:stCondLst>
                    <p:cond delay="0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audio>
          </p:childTnLst>
        </p:cTn>
      </p:par>
    </p:tnLst>
    <p:bldLst>
      <p:bldP spid="26631" grpId="0"/>
      <p:bldP spid="266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20"/>
          <p:cNvSpPr/>
          <p:nvPr/>
        </p:nvSpPr>
        <p:spPr>
          <a:xfrm>
            <a:off x="2693989" y="6869113"/>
            <a:ext cx="14303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defTabSz="912812"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zh-CN" altLang="en-US" sz="1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3731" name="Picture 8" descr="2"/>
          <p:cNvPicPr>
            <a:picLocks noChangeAspect="1"/>
          </p:cNvPicPr>
          <p:nvPr/>
        </p:nvPicPr>
        <p:blipFill>
          <a:blip r:embed="rId2"/>
          <a:srcRect l="2814" t="3374" r="3412" b="3995"/>
          <a:stretch>
            <a:fillRect/>
          </a:stretch>
        </p:blipFill>
        <p:spPr>
          <a:xfrm>
            <a:off x="2351088" y="1268414"/>
            <a:ext cx="7416800" cy="47529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3732" name="Text Box 9"/>
          <p:cNvSpPr txBox="1"/>
          <p:nvPr/>
        </p:nvSpPr>
        <p:spPr>
          <a:xfrm>
            <a:off x="3143251" y="2352675"/>
            <a:ext cx="576263" cy="2012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宋体" pitchFamily="2" charset="-122"/>
                <a:sym typeface="Arial" pitchFamily="34" charset="0"/>
              </a:rPr>
              <a:t>声音的特性</a:t>
            </a:r>
            <a:endParaRPr lang="zh-CN" altLang="en-US" sz="2800" b="1">
              <a:solidFill>
                <a:schemeClr val="bg1"/>
              </a:solidFill>
              <a:latin typeface="华文中宋" pitchFamily="2" charset="-122"/>
              <a:ea typeface="宋体" pitchFamily="2" charset="-122"/>
              <a:sym typeface="Arial" pitchFamily="34" charset="0"/>
            </a:endParaRPr>
          </a:p>
        </p:txBody>
      </p:sp>
      <p:sp>
        <p:nvSpPr>
          <p:cNvPr id="73733" name="AutoShape 29"/>
          <p:cNvSpPr/>
          <p:nvPr/>
        </p:nvSpPr>
        <p:spPr>
          <a:xfrm>
            <a:off x="3792539" y="2438401"/>
            <a:ext cx="287337" cy="1800225"/>
          </a:xfrm>
          <a:prstGeom prst="leftBrace">
            <a:avLst>
              <a:gd name="adj1" fmla="val 52210"/>
              <a:gd name="adj2" fmla="val 50000"/>
            </a:avLst>
          </a:prstGeom>
          <a:noFill/>
          <a:ln w="25400">
            <a:solidFill>
              <a:schemeClr val="bg1"/>
            </a:solidFill>
            <a:round/>
          </a:ln>
        </p:spPr>
        <p:txBody>
          <a:bodyPr wrap="none" anchor="ctr" anchorCtr="0"/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73734" name="Text Box 26"/>
          <p:cNvSpPr txBox="1"/>
          <p:nvPr/>
        </p:nvSpPr>
        <p:spPr>
          <a:xfrm>
            <a:off x="4081463" y="2079625"/>
            <a:ext cx="3168650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1.</a:t>
            </a:r>
            <a:r>
              <a:rPr lang="zh-CN" altLang="en-US" sz="1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音调</a:t>
            </a: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：声音的高低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7" descr="吉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89" y="2133601"/>
            <a:ext cx="2968625" cy="20875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1" name="圆角矩形 1"/>
          <p:cNvSpPr/>
          <p:nvPr/>
        </p:nvSpPr>
        <p:spPr>
          <a:xfrm>
            <a:off x="2381251" y="1196976"/>
            <a:ext cx="7286625" cy="5040313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2" name="AutoShape 7"/>
          <p:cNvSpPr/>
          <p:nvPr/>
        </p:nvSpPr>
        <p:spPr>
          <a:xfrm>
            <a:off x="2524126" y="4868864"/>
            <a:ext cx="7000875" cy="12969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27653" name="Text Box 8"/>
          <p:cNvSpPr txBox="1"/>
          <p:nvPr/>
        </p:nvSpPr>
        <p:spPr>
          <a:xfrm>
            <a:off x="2640013" y="4941889"/>
            <a:ext cx="6858000" cy="1284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000" b="1">
                <a:ea typeface="宋体" pitchFamily="2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ea typeface="宋体" pitchFamily="2" charset="-122"/>
              </a:rPr>
              <a:t>演示   </a:t>
            </a:r>
            <a:r>
              <a:rPr lang="zh-CN" altLang="en-US" sz="2000" b="1">
                <a:ea typeface="宋体" pitchFamily="2" charset="-122"/>
              </a:rPr>
              <a:t>教师弹吉它，利用“控制变量”的思想控制（弦、弦的长短、松紧）弹出音调不同的声音。学生通过听，感知音调不同的声音。控制的条件变化明显，现象才会明显。</a:t>
            </a:r>
            <a:r>
              <a:rPr lang="zh-CN" altLang="en-US" sz="2400" b="1">
                <a:solidFill>
                  <a:srgbClr val="0000FF"/>
                </a:solidFill>
                <a:ea typeface="宋体" pitchFamily="2" charset="-122"/>
              </a:rPr>
              <a:t> </a:t>
            </a:r>
            <a:endParaRPr lang="zh-CN" altLang="en-US" sz="2000" b="1">
              <a:ea typeface="宋体" pitchFamily="2" charset="-122"/>
            </a:endParaRPr>
          </a:p>
        </p:txBody>
      </p:sp>
      <p:sp>
        <p:nvSpPr>
          <p:cNvPr id="27654" name="Rectangle 2"/>
          <p:cNvSpPr/>
          <p:nvPr/>
        </p:nvSpPr>
        <p:spPr>
          <a:xfrm>
            <a:off x="2495550" y="476251"/>
            <a:ext cx="7086600" cy="487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pic>
        <p:nvPicPr>
          <p:cNvPr id="27655" name="吉它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591175" y="4437063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0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0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圆角矩形 1"/>
          <p:cNvSpPr/>
          <p:nvPr/>
        </p:nvSpPr>
        <p:spPr>
          <a:xfrm>
            <a:off x="2024064" y="1236664"/>
            <a:ext cx="8143875" cy="4803775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75" name="Text Box 8"/>
          <p:cNvSpPr txBox="1"/>
          <p:nvPr/>
        </p:nvSpPr>
        <p:spPr>
          <a:xfrm>
            <a:off x="5881689" y="2786063"/>
            <a:ext cx="4143375" cy="16677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ea typeface="宋体" pitchFamily="2" charset="-122"/>
              </a:rPr>
              <a:t>       学生通过听声、交流有疑问，提出：“音调的高低是由什么因素决定的？”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8676" name="图片 9" descr="01300000027077119761723524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1916114"/>
            <a:ext cx="3436938" cy="34369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677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sp>
        <p:nvSpPr>
          <p:cNvPr id="28678" name="AutoShape 2"/>
          <p:cNvSpPr/>
          <p:nvPr/>
        </p:nvSpPr>
        <p:spPr>
          <a:xfrm>
            <a:off x="6816725" y="1844675"/>
            <a:ext cx="2376488" cy="64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FFFFFF"/>
            </a:solidFill>
            <a:miter lim="800000"/>
          </a:ln>
          <a:effectLst>
            <a:outerShdw dist="107763" dir="2700000" algn="ctr">
              <a:schemeClr val="bg2">
                <a:alpha val="50000"/>
              </a:schemeClr>
            </a:outerShdw>
          </a:effectLst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en-US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提</a:t>
            </a:r>
            <a:r>
              <a:rPr lang="ko-KR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出问题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圆角矩形 1"/>
          <p:cNvSpPr/>
          <p:nvPr/>
        </p:nvSpPr>
        <p:spPr>
          <a:xfrm>
            <a:off x="2024064" y="1236664"/>
            <a:ext cx="8143875" cy="4803775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699" name="Rectangle 9"/>
          <p:cNvSpPr/>
          <p:nvPr/>
        </p:nvSpPr>
        <p:spPr>
          <a:xfrm>
            <a:off x="1992314" y="1268413"/>
            <a:ext cx="8143875" cy="4786312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29700" name="Text Box 8"/>
          <p:cNvSpPr txBox="1"/>
          <p:nvPr/>
        </p:nvSpPr>
        <p:spPr>
          <a:xfrm>
            <a:off x="2063750" y="1844676"/>
            <a:ext cx="6084888" cy="55976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ea typeface="宋体" pitchFamily="2" charset="-122"/>
              </a:rPr>
              <a:t>学生根据观察，猜想决定音调高低的因素。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9701" name="Picture 14" descr="NewAge 古筝美女常静《呼吸》MV DAT 长期做种，随时补种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1" y="2732088"/>
            <a:ext cx="3357563" cy="28575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</a:ln>
        </p:spPr>
      </p:pic>
      <p:sp>
        <p:nvSpPr>
          <p:cNvPr id="29702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sp>
        <p:nvSpPr>
          <p:cNvPr id="29703" name="AutoShape 2"/>
          <p:cNvSpPr/>
          <p:nvPr/>
        </p:nvSpPr>
        <p:spPr>
          <a:xfrm>
            <a:off x="7391400" y="1412875"/>
            <a:ext cx="2376488" cy="64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FFFFFF"/>
            </a:solidFill>
            <a:miter lim="800000"/>
          </a:ln>
          <a:effectLst>
            <a:outerShdw dist="107763" dir="2700000" algn="ctr">
              <a:schemeClr val="bg2">
                <a:alpha val="50000"/>
              </a:schemeClr>
            </a:outerShdw>
          </a:effectLst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en-US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推</a:t>
            </a:r>
            <a:r>
              <a:rPr lang="ko-KR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理猜想</a:t>
            </a:r>
          </a:p>
        </p:txBody>
      </p:sp>
      <p:sp>
        <p:nvSpPr>
          <p:cNvPr id="29704" name="Text Box 8"/>
          <p:cNvSpPr txBox="1"/>
          <p:nvPr/>
        </p:nvSpPr>
        <p:spPr>
          <a:xfrm>
            <a:off x="5951539" y="2781301"/>
            <a:ext cx="4143375" cy="2924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教师如何引导</a:t>
            </a:r>
            <a:r>
              <a:rPr lang="zh-CN" altLang="en-US" sz="2400" b="1">
                <a:ea typeface="宋体" pitchFamily="2" charset="-122"/>
              </a:rPr>
              <a:t>  引导学生从声音产生的角度猜想，演示</a:t>
            </a:r>
            <a:r>
              <a:rPr lang="zh-CN" altLang="en-US" sz="2400" b="1">
                <a:solidFill>
                  <a:srgbClr val="FF0000"/>
                </a:solidFill>
                <a:ea typeface="宋体" pitchFamily="2" charset="-122"/>
              </a:rPr>
              <a:t>手快撕纸、慢撕纸</a:t>
            </a:r>
            <a:r>
              <a:rPr lang="zh-CN" altLang="en-US" sz="2400" b="1">
                <a:ea typeface="宋体" pitchFamily="2" charset="-122"/>
              </a:rPr>
              <a:t>以帮助学生朝着定向性目标“音调与振动快慢有关”猜想。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圆角矩形 1"/>
          <p:cNvSpPr/>
          <p:nvPr/>
        </p:nvSpPr>
        <p:spPr>
          <a:xfrm>
            <a:off x="1703388" y="1196976"/>
            <a:ext cx="6121400" cy="4968875"/>
          </a:xfrm>
          <a:prstGeom prst="roundRect">
            <a:avLst>
              <a:gd name="adj" fmla="val 3056"/>
            </a:avLst>
          </a:prstGeom>
          <a:blipFill rotWithShape="1">
            <a:blip r:embed="rId2"/>
            <a:tile tx="0" ty="0" sx="100000" sy="100000" flip="none" algn="tl"/>
          </a:blipFill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3" name="AutoShape 7"/>
          <p:cNvSpPr/>
          <p:nvPr/>
        </p:nvSpPr>
        <p:spPr>
          <a:xfrm>
            <a:off x="1703388" y="5157788"/>
            <a:ext cx="6121400" cy="10080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30724" name="Text Box 8"/>
          <p:cNvSpPr txBox="1"/>
          <p:nvPr/>
        </p:nvSpPr>
        <p:spPr>
          <a:xfrm>
            <a:off x="1524001" y="5373689"/>
            <a:ext cx="6581775" cy="4776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>
                <a:ea typeface="宋体" pitchFamily="2" charset="-122"/>
              </a:rPr>
              <a:t>实验</a:t>
            </a:r>
            <a:r>
              <a:rPr lang="en-US" altLang="zh-CN" sz="2400" b="1">
                <a:ea typeface="宋体" pitchFamily="2" charset="-122"/>
              </a:rPr>
              <a:t>1</a:t>
            </a:r>
            <a:r>
              <a:rPr lang="zh-CN" altLang="en-US" sz="2400" b="1">
                <a:ea typeface="宋体" pitchFamily="2" charset="-122"/>
              </a:rPr>
              <a:t>：选择钢尺做探究音调的决定因素实验。</a:t>
            </a:r>
            <a:endParaRPr lang="en-US" altLang="zh-CN" sz="2400" b="1">
              <a:ea typeface="宋体" pitchFamily="2" charset="-122"/>
            </a:endParaRPr>
          </a:p>
        </p:txBody>
      </p:sp>
      <p:sp>
        <p:nvSpPr>
          <p:cNvPr id="30745" name="Rectangle 2"/>
          <p:cNvSpPr/>
          <p:nvPr/>
        </p:nvSpPr>
        <p:spPr>
          <a:xfrm>
            <a:off x="239395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sp>
        <p:nvSpPr>
          <p:cNvPr id="30748" name="圆角矩形 1"/>
          <p:cNvSpPr/>
          <p:nvPr/>
        </p:nvSpPr>
        <p:spPr>
          <a:xfrm>
            <a:off x="7967664" y="1196976"/>
            <a:ext cx="2592387" cy="4968875"/>
          </a:xfrm>
          <a:prstGeom prst="roundRect">
            <a:avLst>
              <a:gd name="adj" fmla="val 3056"/>
            </a:avLst>
          </a:prstGeom>
          <a:blipFill rotWithShape="1">
            <a:blip r:embed="rId2"/>
            <a:tile tx="0" ty="0" sx="100000" sy="100000" flip="none" algn="tl"/>
          </a:blipFill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49" name="文本框 30748"/>
          <p:cNvSpPr txBox="1"/>
          <p:nvPr/>
        </p:nvSpPr>
        <p:spPr>
          <a:xfrm>
            <a:off x="7967664" y="1341438"/>
            <a:ext cx="2700337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FF0000"/>
                </a:solidFill>
                <a:ea typeface="宋体" pitchFamily="2" charset="-122"/>
              </a:rPr>
              <a:t>实验设计</a:t>
            </a:r>
            <a:r>
              <a:rPr lang="zh-CN" altLang="en-US" sz="2400" b="1">
                <a:solidFill>
                  <a:srgbClr val="0000FF"/>
                </a:solidFill>
                <a:ea typeface="宋体" pitchFamily="2" charset="-122"/>
              </a:rPr>
              <a:t>  </a:t>
            </a:r>
          </a:p>
          <a:p>
            <a:pPr lvl="0" algn="l" eaLnBrk="1" hangingPunct="1"/>
            <a:r>
              <a:rPr lang="zh-CN" altLang="en-US" sz="2400" b="1">
                <a:ea typeface="宋体" pitchFamily="2" charset="-122"/>
              </a:rPr>
              <a:t>实验设计中注重“控制变量”的物理思想的渗透。</a:t>
            </a:r>
          </a:p>
          <a:p>
            <a:pPr lvl="0" eaLnBrk="1" hangingPunct="1"/>
            <a:endParaRPr lang="zh-CN" altLang="en-US" sz="2400" b="1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30751" name="文本框 30750"/>
          <p:cNvSpPr txBox="1"/>
          <p:nvPr/>
        </p:nvSpPr>
        <p:spPr>
          <a:xfrm>
            <a:off x="8399464" y="3284538"/>
            <a:ext cx="19446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设计意图</a:t>
            </a:r>
          </a:p>
        </p:txBody>
      </p:sp>
      <p:sp>
        <p:nvSpPr>
          <p:cNvPr id="30752" name="Text Box 20"/>
          <p:cNvSpPr txBox="1"/>
          <p:nvPr/>
        </p:nvSpPr>
        <p:spPr>
          <a:xfrm>
            <a:off x="7896226" y="3981451"/>
            <a:ext cx="2663825" cy="2225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algn="l" eaLnBrk="1" hangingPunct="1"/>
            <a:r>
              <a:rPr lang="zh-CN" altLang="en-US" sz="2000" b="1">
                <a:ea typeface="宋体" pitchFamily="2" charset="-122"/>
              </a:rPr>
              <a:t>（</a:t>
            </a:r>
            <a:r>
              <a:rPr lang="en-US" altLang="zh-CN" sz="2000" b="1">
                <a:ea typeface="宋体" pitchFamily="2" charset="-122"/>
              </a:rPr>
              <a:t>1</a:t>
            </a:r>
            <a:r>
              <a:rPr lang="zh-CN" altLang="en-US" sz="2000" b="1">
                <a:ea typeface="宋体" pitchFamily="2" charset="-122"/>
              </a:rPr>
              <a:t>）突破重难点；</a:t>
            </a:r>
          </a:p>
          <a:p>
            <a:pPr lvl="0" algn="l" eaLnBrk="1" hangingPunct="1"/>
            <a:r>
              <a:rPr lang="zh-CN" altLang="en-US" sz="2000" b="1">
                <a:ea typeface="宋体" pitchFamily="2" charset="-122"/>
              </a:rPr>
              <a:t>（</a:t>
            </a:r>
            <a:r>
              <a:rPr lang="en-US" altLang="zh-CN" sz="2000" b="1">
                <a:ea typeface="宋体" pitchFamily="2" charset="-122"/>
              </a:rPr>
              <a:t>2</a:t>
            </a:r>
            <a:r>
              <a:rPr lang="zh-CN" altLang="en-US" sz="2000" b="1">
                <a:ea typeface="宋体" pitchFamily="2" charset="-122"/>
              </a:rPr>
              <a:t>）培养学生动手能力；观察、思考和归纳能力；团队合作精神的培养。</a:t>
            </a:r>
          </a:p>
          <a:p>
            <a:pPr lvl="0" algn="l" eaLnBrk="1" hangingPunct="1"/>
            <a:endParaRPr lang="zh-CN" altLang="en-US" sz="2000" b="1">
              <a:ea typeface="宋体" pitchFamily="2" charset="-122"/>
            </a:endParaRPr>
          </a:p>
          <a:p>
            <a:pPr lvl="0" algn="l" eaLnBrk="1" hangingPunct="1"/>
            <a:endParaRPr lang="zh-CN" altLang="en-US" sz="2000" b="1">
              <a:ea typeface="宋体" pitchFamily="2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514600" y="503238"/>
            <a:ext cx="7086600" cy="487362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1" i="0" u="none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 eaLnBrk="1" hangingPunct="1"/>
            <a:r>
              <a:rPr lang="zh-CN" altLang="en-US">
                <a:ea typeface="黑体" pitchFamily="49" charset="-122"/>
              </a:rPr>
              <a:t>说课内容</a:t>
            </a:r>
          </a:p>
        </p:txBody>
      </p:sp>
      <p:grpSp>
        <p:nvGrpSpPr>
          <p:cNvPr id="15363" name="Group 3"/>
          <p:cNvGrpSpPr/>
          <p:nvPr/>
        </p:nvGrpSpPr>
        <p:grpSpPr>
          <a:xfrm>
            <a:off x="3287713" y="1412876"/>
            <a:ext cx="762000" cy="665163"/>
            <a:chOff x="0" y="0"/>
            <a:chExt cx="1549" cy="1351"/>
          </a:xfrm>
        </p:grpSpPr>
        <p:sp>
          <p:nvSpPr>
            <p:cNvPr id="15403" name="AutoShape 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solidFill>
              <a:srgbClr val="808080"/>
            </a:solidFill>
            <a:ln>
              <a:noFill/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404" name="AutoShape 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rgbClr val="C0C0C0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405" name="AutoShape 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2700000" scaled="1"/>
            </a:gra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</p:grpSp>
      <p:cxnSp>
        <p:nvCxnSpPr>
          <p:cNvPr id="15364" name="Line 7"/>
          <p:cNvCxnSpPr/>
          <p:nvPr/>
        </p:nvCxnSpPr>
        <p:spPr>
          <a:xfrm>
            <a:off x="3897313" y="20224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miter lim="800000"/>
            <a:tailEnd type="oval"/>
          </a:ln>
        </p:spPr>
      </p:cxnSp>
      <p:sp>
        <p:nvSpPr>
          <p:cNvPr id="15365" name="Text Box 8"/>
          <p:cNvSpPr txBox="1"/>
          <p:nvPr/>
        </p:nvSpPr>
        <p:spPr>
          <a:xfrm>
            <a:off x="4887914" y="1417638"/>
            <a:ext cx="35845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en-US" sz="2800" b="1">
                <a:solidFill>
                  <a:schemeClr val="tx2"/>
                </a:solidFill>
                <a:ea typeface="黑体" pitchFamily="49" charset="-122"/>
              </a:rPr>
              <a:t>把握课标说教材</a:t>
            </a:r>
          </a:p>
        </p:txBody>
      </p:sp>
      <p:sp>
        <p:nvSpPr>
          <p:cNvPr id="15366" name="Text Box 9"/>
          <p:cNvSpPr txBox="1"/>
          <p:nvPr/>
        </p:nvSpPr>
        <p:spPr>
          <a:xfrm>
            <a:off x="3413752" y="1492251"/>
            <a:ext cx="494046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400" b="1">
                <a:solidFill>
                  <a:schemeClr val="bg1"/>
                </a:solidFill>
                <a:ea typeface="宋体" pitchFamily="2" charset="-122"/>
              </a:rPr>
              <a:t>一</a:t>
            </a:r>
          </a:p>
        </p:txBody>
      </p:sp>
      <p:grpSp>
        <p:nvGrpSpPr>
          <p:cNvPr id="15367" name="Group 10"/>
          <p:cNvGrpSpPr/>
          <p:nvPr/>
        </p:nvGrpSpPr>
        <p:grpSpPr>
          <a:xfrm>
            <a:off x="3287713" y="2205038"/>
            <a:ext cx="762000" cy="665162"/>
            <a:chOff x="0" y="0"/>
            <a:chExt cx="1549" cy="1351"/>
          </a:xfrm>
        </p:grpSpPr>
        <p:sp>
          <p:nvSpPr>
            <p:cNvPr id="15400" name="AutoShape 11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solidFill>
              <a:srgbClr val="808080"/>
            </a:solidFill>
            <a:ln>
              <a:noFill/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401" name="AutoShape 12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rgbClr val="C0C0C0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402" name="AutoShape 13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244D6C"/>
                </a:gs>
                <a:gs pos="100000">
                  <a:schemeClr val="accent1"/>
                </a:gs>
              </a:gsLst>
              <a:lin ang="2700000" scaled="1"/>
            </a:gra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</p:grpSp>
      <p:cxnSp>
        <p:nvCxnSpPr>
          <p:cNvPr id="15368" name="Line 14"/>
          <p:cNvCxnSpPr/>
          <p:nvPr/>
        </p:nvCxnSpPr>
        <p:spPr>
          <a:xfrm>
            <a:off x="3897313" y="28146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miter lim="800000"/>
            <a:tailEnd type="oval"/>
          </a:ln>
        </p:spPr>
      </p:cxnSp>
      <p:sp>
        <p:nvSpPr>
          <p:cNvPr id="15369" name="Text Box 15"/>
          <p:cNvSpPr txBox="1"/>
          <p:nvPr/>
        </p:nvSpPr>
        <p:spPr>
          <a:xfrm>
            <a:off x="4887914" y="2211388"/>
            <a:ext cx="35131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en-US" sz="2800" b="1">
                <a:solidFill>
                  <a:schemeClr val="tx2"/>
                </a:solidFill>
                <a:ea typeface="黑体" pitchFamily="49" charset="-122"/>
              </a:rPr>
              <a:t>研究教材说教法</a:t>
            </a:r>
          </a:p>
        </p:txBody>
      </p:sp>
      <p:sp>
        <p:nvSpPr>
          <p:cNvPr id="15370" name="Text Box 16"/>
          <p:cNvSpPr txBox="1"/>
          <p:nvPr/>
        </p:nvSpPr>
        <p:spPr>
          <a:xfrm>
            <a:off x="3413752" y="2284414"/>
            <a:ext cx="494046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400" b="1">
                <a:solidFill>
                  <a:schemeClr val="bg1"/>
                </a:solidFill>
                <a:ea typeface="宋体" pitchFamily="2" charset="-122"/>
              </a:rPr>
              <a:t>二</a:t>
            </a:r>
            <a:endParaRPr lang="en-US" altLang="zh-CN" sz="2400" b="1">
              <a:solidFill>
                <a:schemeClr val="bg1"/>
              </a:solidFill>
              <a:ea typeface="宋体" pitchFamily="2" charset="-122"/>
            </a:endParaRPr>
          </a:p>
        </p:txBody>
      </p:sp>
      <p:grpSp>
        <p:nvGrpSpPr>
          <p:cNvPr id="15371" name="Group 17"/>
          <p:cNvGrpSpPr/>
          <p:nvPr/>
        </p:nvGrpSpPr>
        <p:grpSpPr>
          <a:xfrm>
            <a:off x="3287713" y="2997201"/>
            <a:ext cx="762000" cy="665163"/>
            <a:chOff x="0" y="0"/>
            <a:chExt cx="1549" cy="1351"/>
          </a:xfrm>
        </p:grpSpPr>
        <p:sp>
          <p:nvSpPr>
            <p:cNvPr id="15397" name="AutoShape 18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solidFill>
              <a:srgbClr val="808080"/>
            </a:solidFill>
            <a:ln>
              <a:noFill/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398" name="AutoShape 19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rgbClr val="C0C0C0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399" name="AutoShape 20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2700000" scaled="1"/>
            </a:gra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</p:grpSp>
      <p:cxnSp>
        <p:nvCxnSpPr>
          <p:cNvPr id="15372" name="Line 21"/>
          <p:cNvCxnSpPr/>
          <p:nvPr/>
        </p:nvCxnSpPr>
        <p:spPr>
          <a:xfrm>
            <a:off x="3897313" y="36068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miter lim="800000"/>
            <a:tailEnd type="oval"/>
          </a:ln>
        </p:spPr>
      </p:cxnSp>
      <p:sp>
        <p:nvSpPr>
          <p:cNvPr id="15373" name="Text Box 22"/>
          <p:cNvSpPr txBox="1"/>
          <p:nvPr/>
        </p:nvSpPr>
        <p:spPr>
          <a:xfrm>
            <a:off x="4887914" y="3001963"/>
            <a:ext cx="35131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en-US" sz="2800" b="1">
                <a:solidFill>
                  <a:schemeClr val="tx2"/>
                </a:solidFill>
                <a:ea typeface="黑体" pitchFamily="49" charset="-122"/>
              </a:rPr>
              <a:t>因材施教说学法</a:t>
            </a:r>
          </a:p>
        </p:txBody>
      </p:sp>
      <p:sp>
        <p:nvSpPr>
          <p:cNvPr id="15374" name="Text Box 23"/>
          <p:cNvSpPr txBox="1"/>
          <p:nvPr/>
        </p:nvSpPr>
        <p:spPr>
          <a:xfrm>
            <a:off x="3413752" y="3076576"/>
            <a:ext cx="494046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400" b="1">
                <a:solidFill>
                  <a:schemeClr val="bg1"/>
                </a:solidFill>
                <a:ea typeface="宋体" pitchFamily="2" charset="-122"/>
              </a:rPr>
              <a:t>三</a:t>
            </a:r>
          </a:p>
        </p:txBody>
      </p:sp>
      <p:grpSp>
        <p:nvGrpSpPr>
          <p:cNvPr id="15375" name="Group 24"/>
          <p:cNvGrpSpPr/>
          <p:nvPr/>
        </p:nvGrpSpPr>
        <p:grpSpPr>
          <a:xfrm>
            <a:off x="3287713" y="3771901"/>
            <a:ext cx="762000" cy="665163"/>
            <a:chOff x="0" y="0"/>
            <a:chExt cx="1549" cy="1351"/>
          </a:xfrm>
        </p:grpSpPr>
        <p:sp>
          <p:nvSpPr>
            <p:cNvPr id="15394" name="AutoShape 25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solidFill>
              <a:srgbClr val="808080"/>
            </a:solidFill>
            <a:ln>
              <a:noFill/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395" name="AutoShape 26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rgbClr val="C0C0C0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396" name="AutoShape 27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244D6C"/>
                </a:gs>
                <a:gs pos="100000">
                  <a:schemeClr val="accent1"/>
                </a:gs>
              </a:gsLst>
              <a:lin ang="2700000" scaled="1"/>
            </a:gra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</p:grpSp>
      <p:cxnSp>
        <p:nvCxnSpPr>
          <p:cNvPr id="15376" name="Line 28"/>
          <p:cNvCxnSpPr/>
          <p:nvPr/>
        </p:nvCxnSpPr>
        <p:spPr>
          <a:xfrm>
            <a:off x="3897313" y="442118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miter lim="800000"/>
            <a:tailEnd type="oval"/>
          </a:ln>
        </p:spPr>
      </p:cxnSp>
      <p:sp>
        <p:nvSpPr>
          <p:cNvPr id="15377" name="Text Box 29"/>
          <p:cNvSpPr txBox="1"/>
          <p:nvPr/>
        </p:nvSpPr>
        <p:spPr>
          <a:xfrm>
            <a:off x="4887914" y="3816351"/>
            <a:ext cx="35131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en-US" sz="2800" b="1">
                <a:solidFill>
                  <a:schemeClr val="tx2"/>
                </a:solidFill>
                <a:ea typeface="黑体" pitchFamily="49" charset="-122"/>
              </a:rPr>
              <a:t>综合设计说程序</a:t>
            </a:r>
          </a:p>
        </p:txBody>
      </p:sp>
      <p:sp>
        <p:nvSpPr>
          <p:cNvPr id="15378" name="Text Box 30"/>
          <p:cNvSpPr txBox="1"/>
          <p:nvPr/>
        </p:nvSpPr>
        <p:spPr>
          <a:xfrm>
            <a:off x="3413752" y="3841751"/>
            <a:ext cx="494046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400" b="1">
                <a:solidFill>
                  <a:schemeClr val="bg1"/>
                </a:solidFill>
                <a:ea typeface="宋体" pitchFamily="2" charset="-122"/>
              </a:rPr>
              <a:t>四</a:t>
            </a:r>
          </a:p>
        </p:txBody>
      </p:sp>
      <p:sp>
        <p:nvSpPr>
          <p:cNvPr id="15379" name="Text Box 31"/>
          <p:cNvSpPr txBox="1"/>
          <p:nvPr/>
        </p:nvSpPr>
        <p:spPr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endParaRPr lang="zh-CN" altLang="en-US" sz="1800">
              <a:ea typeface="宋体" pitchFamily="2" charset="-122"/>
            </a:endParaRPr>
          </a:p>
        </p:txBody>
      </p:sp>
      <p:grpSp>
        <p:nvGrpSpPr>
          <p:cNvPr id="15380" name="Group 32"/>
          <p:cNvGrpSpPr/>
          <p:nvPr/>
        </p:nvGrpSpPr>
        <p:grpSpPr>
          <a:xfrm>
            <a:off x="3294063" y="4581526"/>
            <a:ext cx="762000" cy="665163"/>
            <a:chOff x="0" y="0"/>
            <a:chExt cx="1549" cy="1351"/>
          </a:xfrm>
        </p:grpSpPr>
        <p:sp>
          <p:nvSpPr>
            <p:cNvPr id="15391" name="AutoShape 33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solidFill>
              <a:srgbClr val="808080"/>
            </a:solidFill>
            <a:ln>
              <a:noFill/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392" name="AutoShape 34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rgbClr val="C0C0C0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393" name="AutoShape 35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2700000" scaled="1"/>
            </a:gra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</p:grpSp>
      <p:cxnSp>
        <p:nvCxnSpPr>
          <p:cNvPr id="15381" name="Line 36"/>
          <p:cNvCxnSpPr/>
          <p:nvPr/>
        </p:nvCxnSpPr>
        <p:spPr>
          <a:xfrm>
            <a:off x="3903663" y="519112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miter lim="800000"/>
            <a:tailEnd type="oval"/>
          </a:ln>
        </p:spPr>
      </p:cxnSp>
      <p:sp>
        <p:nvSpPr>
          <p:cNvPr id="15382" name="Text Box 37"/>
          <p:cNvSpPr txBox="1"/>
          <p:nvPr/>
        </p:nvSpPr>
        <p:spPr>
          <a:xfrm>
            <a:off x="4894263" y="4586288"/>
            <a:ext cx="36496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en-US" sz="2800" b="1">
                <a:solidFill>
                  <a:schemeClr val="tx2"/>
                </a:solidFill>
                <a:ea typeface="黑体" pitchFamily="49" charset="-122"/>
              </a:rPr>
              <a:t>拓展思路说板书</a:t>
            </a:r>
          </a:p>
        </p:txBody>
      </p:sp>
      <p:sp>
        <p:nvSpPr>
          <p:cNvPr id="15383" name="Text Box 38"/>
          <p:cNvSpPr txBox="1"/>
          <p:nvPr/>
        </p:nvSpPr>
        <p:spPr>
          <a:xfrm>
            <a:off x="3420102" y="4660901"/>
            <a:ext cx="494046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400" b="1">
                <a:solidFill>
                  <a:schemeClr val="bg1"/>
                </a:solidFill>
                <a:ea typeface="宋体" pitchFamily="2" charset="-122"/>
              </a:rPr>
              <a:t>五</a:t>
            </a:r>
          </a:p>
        </p:txBody>
      </p:sp>
      <p:grpSp>
        <p:nvGrpSpPr>
          <p:cNvPr id="15384" name="Group 39"/>
          <p:cNvGrpSpPr/>
          <p:nvPr/>
        </p:nvGrpSpPr>
        <p:grpSpPr>
          <a:xfrm>
            <a:off x="3287713" y="5373688"/>
            <a:ext cx="762000" cy="665162"/>
            <a:chOff x="0" y="0"/>
            <a:chExt cx="1549" cy="1351"/>
          </a:xfrm>
        </p:grpSpPr>
        <p:sp>
          <p:nvSpPr>
            <p:cNvPr id="15388" name="AutoShape 40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solidFill>
              <a:srgbClr val="808080"/>
            </a:solidFill>
            <a:ln>
              <a:noFill/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389" name="AutoShape 41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3343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rgbClr val="C0C0C0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15390" name="AutoShape 42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244D6C"/>
                </a:gs>
                <a:gs pos="100000">
                  <a:schemeClr val="accent1"/>
                </a:gs>
              </a:gsLst>
              <a:lin ang="2700000" scaled="1"/>
            </a:gra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</p:grpSp>
      <p:cxnSp>
        <p:nvCxnSpPr>
          <p:cNvPr id="15385" name="Line 43"/>
          <p:cNvCxnSpPr/>
          <p:nvPr/>
        </p:nvCxnSpPr>
        <p:spPr>
          <a:xfrm>
            <a:off x="3897313" y="598328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miter lim="800000"/>
            <a:tailEnd type="oval"/>
          </a:ln>
        </p:spPr>
      </p:cxnSp>
      <p:sp>
        <p:nvSpPr>
          <p:cNvPr id="15386" name="Text Box 44"/>
          <p:cNvSpPr txBox="1"/>
          <p:nvPr/>
        </p:nvSpPr>
        <p:spPr>
          <a:xfrm>
            <a:off x="4887914" y="5378451"/>
            <a:ext cx="35131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/>
            <a:r>
              <a:rPr lang="zh-CN" altLang="en-US" sz="2800" b="1">
                <a:solidFill>
                  <a:schemeClr val="tx2"/>
                </a:solidFill>
                <a:ea typeface="黑体" pitchFamily="49" charset="-122"/>
              </a:rPr>
              <a:t>针对实效说反思</a:t>
            </a:r>
          </a:p>
        </p:txBody>
      </p:sp>
      <p:sp>
        <p:nvSpPr>
          <p:cNvPr id="15387" name="Text Box 45"/>
          <p:cNvSpPr txBox="1"/>
          <p:nvPr/>
        </p:nvSpPr>
        <p:spPr>
          <a:xfrm>
            <a:off x="3413752" y="5453064"/>
            <a:ext cx="494046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400" b="1">
                <a:solidFill>
                  <a:schemeClr val="bg1"/>
                </a:solidFill>
                <a:ea typeface="宋体" pitchFamily="2" charset="-122"/>
              </a:rPr>
              <a:t>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  <p:sndAc>
          <p:stSnd>
            <p:snd r:embed="rId3" name="camera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圆角矩形 1"/>
          <p:cNvSpPr/>
          <p:nvPr/>
        </p:nvSpPr>
        <p:spPr>
          <a:xfrm>
            <a:off x="2024064" y="1236664"/>
            <a:ext cx="8143875" cy="4803775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7" name="Rectangle 9"/>
          <p:cNvSpPr/>
          <p:nvPr/>
        </p:nvSpPr>
        <p:spPr>
          <a:xfrm>
            <a:off x="1992314" y="1268413"/>
            <a:ext cx="8143875" cy="4786312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31748" name="Text Box 8"/>
          <p:cNvSpPr txBox="1"/>
          <p:nvPr/>
        </p:nvSpPr>
        <p:spPr>
          <a:xfrm>
            <a:off x="5913439" y="2997201"/>
            <a:ext cx="4143375" cy="2830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ea typeface="宋体" pitchFamily="2" charset="-122"/>
              </a:rPr>
              <a:t>    学生交流实验结果，得出结论。为了巩固难点突破成果，让学生及时对生活中如“女高音、男低音”判断，加强音调的理解 </a:t>
            </a:r>
          </a:p>
        </p:txBody>
      </p:sp>
      <p:pic>
        <p:nvPicPr>
          <p:cNvPr id="31749" name="Picture 8" descr="xin_511103081626343289381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1251" y="1928814"/>
            <a:ext cx="3357563" cy="32416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</p:spPr>
      </p:pic>
      <p:sp>
        <p:nvSpPr>
          <p:cNvPr id="31750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sp>
        <p:nvSpPr>
          <p:cNvPr id="31751" name="AutoShape 2"/>
          <p:cNvSpPr/>
          <p:nvPr/>
        </p:nvSpPr>
        <p:spPr>
          <a:xfrm>
            <a:off x="6888164" y="2060575"/>
            <a:ext cx="2376487" cy="64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FFFFFF"/>
            </a:solidFill>
            <a:miter lim="800000"/>
          </a:ln>
          <a:effectLst>
            <a:outerShdw dist="107763" dir="2700000" algn="ctr">
              <a:schemeClr val="bg2">
                <a:alpha val="50000"/>
              </a:schemeClr>
            </a:outerShdw>
          </a:effectLst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展示</a:t>
            </a:r>
            <a:r>
              <a:rPr lang="ko-KR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交流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圆角矩形 1"/>
          <p:cNvSpPr/>
          <p:nvPr/>
        </p:nvSpPr>
        <p:spPr>
          <a:xfrm>
            <a:off x="2351089" y="1268413"/>
            <a:ext cx="7286625" cy="4824412"/>
          </a:xfrm>
          <a:prstGeom prst="roundRect">
            <a:avLst>
              <a:gd name="adj" fmla="val 3056"/>
            </a:avLst>
          </a:prstGeom>
          <a:blipFill rotWithShape="1">
            <a:blip r:embed="rId2"/>
            <a:tile tx="0" ty="0" sx="100000" sy="100000" flip="none" algn="tl"/>
          </a:blipFill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1" name="AutoShape 7"/>
          <p:cNvSpPr/>
          <p:nvPr/>
        </p:nvSpPr>
        <p:spPr>
          <a:xfrm>
            <a:off x="2524126" y="4772026"/>
            <a:ext cx="7000875" cy="10080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32772" name="Text Box 8"/>
          <p:cNvSpPr txBox="1"/>
          <p:nvPr/>
        </p:nvSpPr>
        <p:spPr>
          <a:xfrm>
            <a:off x="2566988" y="4843463"/>
            <a:ext cx="6858000" cy="793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000" b="1">
                <a:ea typeface="宋体" pitchFamily="2" charset="-122"/>
              </a:rPr>
              <a:t>       学生阅读教材，</a:t>
            </a:r>
            <a:r>
              <a:rPr lang="zh-CN" altLang="en-US" sz="2000" b="1">
                <a:solidFill>
                  <a:srgbClr val="FF0000"/>
                </a:solidFill>
                <a:ea typeface="宋体" pitchFamily="2" charset="-122"/>
              </a:rPr>
              <a:t>学生自学</a:t>
            </a:r>
            <a:r>
              <a:rPr lang="zh-CN" altLang="en-US" sz="2000" b="1">
                <a:ea typeface="宋体" pitchFamily="2" charset="-122"/>
              </a:rPr>
              <a:t>，知道频率、超声波、次声波的概念，了解人类和一些动物的发声频率和听觉频率范围。</a:t>
            </a:r>
          </a:p>
        </p:txBody>
      </p:sp>
      <p:grpSp>
        <p:nvGrpSpPr>
          <p:cNvPr id="32773" name="Group 2"/>
          <p:cNvGrpSpPr/>
          <p:nvPr/>
        </p:nvGrpSpPr>
        <p:grpSpPr>
          <a:xfrm>
            <a:off x="2640013" y="1243014"/>
            <a:ext cx="6934200" cy="3457575"/>
            <a:chOff x="240" y="1008"/>
            <a:chExt cx="5477" cy="2880"/>
          </a:xfrm>
        </p:grpSpPr>
        <p:pic>
          <p:nvPicPr>
            <p:cNvPr id="32775" name="Picture 3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" y="3504"/>
              <a:ext cx="546" cy="36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32776" name="Group 4"/>
            <p:cNvGrpSpPr/>
            <p:nvPr/>
          </p:nvGrpSpPr>
          <p:grpSpPr>
            <a:xfrm>
              <a:off x="240" y="1008"/>
              <a:ext cx="5477" cy="2880"/>
              <a:chOff x="288" y="864"/>
              <a:chExt cx="5477" cy="2880"/>
            </a:xfrm>
          </p:grpSpPr>
          <p:sp>
            <p:nvSpPr>
              <p:cNvPr id="32777" name="Rectangle 5"/>
              <p:cNvSpPr/>
              <p:nvPr/>
            </p:nvSpPr>
            <p:spPr>
              <a:xfrm>
                <a:off x="1104" y="1152"/>
                <a:ext cx="3216" cy="192"/>
              </a:xfrm>
              <a:prstGeom prst="rect">
                <a:avLst/>
              </a:prstGeom>
              <a:gradFill rotWithShape="0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1"/>
              </a:gradFill>
              <a:ln w="38100">
                <a:solidFill>
                  <a:srgbClr val="FF00FF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kumimoji="1" lang="zh-CN" altLang="zh-CN" sz="24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2778" name="Rectangle 6"/>
              <p:cNvSpPr/>
              <p:nvPr/>
            </p:nvSpPr>
            <p:spPr>
              <a:xfrm>
                <a:off x="768" y="1776"/>
                <a:ext cx="3840" cy="192"/>
              </a:xfrm>
              <a:prstGeom prst="rect">
                <a:avLst/>
              </a:prstGeom>
              <a:gradFill rotWithShape="0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1"/>
              </a:gradFill>
              <a:ln w="38100">
                <a:solidFill>
                  <a:srgbClr val="FF00FF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2779" name="Rectangle 7"/>
              <p:cNvSpPr/>
              <p:nvPr/>
            </p:nvSpPr>
            <p:spPr>
              <a:xfrm>
                <a:off x="1440" y="2304"/>
                <a:ext cx="3360" cy="192"/>
              </a:xfrm>
              <a:prstGeom prst="rect">
                <a:avLst/>
              </a:prstGeom>
              <a:gradFill rotWithShape="0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1"/>
              </a:gradFill>
              <a:ln w="38100">
                <a:solidFill>
                  <a:srgbClr val="FF00FF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2780" name="Rectangle 8"/>
              <p:cNvSpPr/>
              <p:nvPr/>
            </p:nvSpPr>
            <p:spPr>
              <a:xfrm>
                <a:off x="2784" y="2928"/>
                <a:ext cx="2400" cy="192"/>
              </a:xfrm>
              <a:prstGeom prst="rect">
                <a:avLst/>
              </a:prstGeom>
              <a:gradFill rotWithShape="0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1"/>
              </a:gradFill>
              <a:ln w="38100">
                <a:solidFill>
                  <a:srgbClr val="FF00FF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2781" name="Rectangle 9"/>
              <p:cNvSpPr/>
              <p:nvPr/>
            </p:nvSpPr>
            <p:spPr>
              <a:xfrm>
                <a:off x="1728" y="3552"/>
                <a:ext cx="3696" cy="192"/>
              </a:xfrm>
              <a:prstGeom prst="rect">
                <a:avLst/>
              </a:prstGeom>
              <a:gradFill rotWithShape="0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1"/>
              </a:gradFill>
              <a:ln w="38100">
                <a:solidFill>
                  <a:srgbClr val="FF00FF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pic>
            <p:nvPicPr>
              <p:cNvPr id="32782" name="Picture 10" descr="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" y="1104"/>
                <a:ext cx="426" cy="4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32783" name="Picture 11" descr="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" y="1680"/>
                <a:ext cx="408" cy="39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32784" name="Picture 12" descr="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" y="2160"/>
                <a:ext cx="432" cy="44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32785" name="Picture 13" descr="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8" y="2832"/>
                <a:ext cx="378" cy="30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2786" name="Rectangle 14"/>
              <p:cNvSpPr/>
              <p:nvPr/>
            </p:nvSpPr>
            <p:spPr>
              <a:xfrm>
                <a:off x="2505" y="864"/>
                <a:ext cx="387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zh-CN" altLang="en-US" sz="2400" b="1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</a:rPr>
                  <a:t>人</a:t>
                </a:r>
              </a:p>
            </p:txBody>
          </p:sp>
          <p:sp>
            <p:nvSpPr>
              <p:cNvPr id="32787" name="Text Box 15"/>
              <p:cNvSpPr txBox="1"/>
              <p:nvPr/>
            </p:nvSpPr>
            <p:spPr>
              <a:xfrm>
                <a:off x="2503" y="1441"/>
                <a:ext cx="390" cy="3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zh-CN" altLang="en-US" sz="2400" b="1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</a:rPr>
                  <a:t>狗</a:t>
                </a:r>
              </a:p>
            </p:txBody>
          </p:sp>
          <p:sp>
            <p:nvSpPr>
              <p:cNvPr id="32788" name="Text Box 16"/>
              <p:cNvSpPr txBox="1"/>
              <p:nvPr/>
            </p:nvSpPr>
            <p:spPr>
              <a:xfrm>
                <a:off x="2505" y="2016"/>
                <a:ext cx="387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zh-CN" altLang="en-US" sz="2400" b="1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</a:rPr>
                  <a:t>猫</a:t>
                </a:r>
              </a:p>
            </p:txBody>
          </p:sp>
          <p:sp>
            <p:nvSpPr>
              <p:cNvPr id="32789" name="Text Box 17"/>
              <p:cNvSpPr txBox="1"/>
              <p:nvPr/>
            </p:nvSpPr>
            <p:spPr>
              <a:xfrm>
                <a:off x="3668" y="2557"/>
                <a:ext cx="635" cy="3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zh-CN" altLang="en-US" sz="2400" b="1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</a:rPr>
                  <a:t>蝙蝠</a:t>
                </a:r>
              </a:p>
            </p:txBody>
          </p:sp>
          <p:sp>
            <p:nvSpPr>
              <p:cNvPr id="32790" name="Text Box 18"/>
              <p:cNvSpPr txBox="1"/>
              <p:nvPr/>
            </p:nvSpPr>
            <p:spPr>
              <a:xfrm>
                <a:off x="3440" y="3216"/>
                <a:ext cx="630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zh-CN" altLang="en-US" sz="2400" b="1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</a:rPr>
                  <a:t>海豚</a:t>
                </a:r>
              </a:p>
            </p:txBody>
          </p:sp>
          <p:sp>
            <p:nvSpPr>
              <p:cNvPr id="32791" name="Text Box 19"/>
              <p:cNvSpPr txBox="1"/>
              <p:nvPr/>
            </p:nvSpPr>
            <p:spPr>
              <a:xfrm>
                <a:off x="1081" y="912"/>
                <a:ext cx="673" cy="3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20Hz</a:t>
                </a:r>
              </a:p>
            </p:txBody>
          </p:sp>
          <p:sp>
            <p:nvSpPr>
              <p:cNvPr id="32792" name="Text Box 20"/>
              <p:cNvSpPr txBox="1"/>
              <p:nvPr/>
            </p:nvSpPr>
            <p:spPr>
              <a:xfrm>
                <a:off x="3534" y="890"/>
                <a:ext cx="1029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20000Hz</a:t>
                </a:r>
              </a:p>
            </p:txBody>
          </p:sp>
          <p:sp>
            <p:nvSpPr>
              <p:cNvPr id="32793" name="Text Box 21"/>
              <p:cNvSpPr txBox="1"/>
              <p:nvPr/>
            </p:nvSpPr>
            <p:spPr>
              <a:xfrm>
                <a:off x="701" y="1536"/>
                <a:ext cx="667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15Hz</a:t>
                </a:r>
              </a:p>
            </p:txBody>
          </p:sp>
          <p:sp>
            <p:nvSpPr>
              <p:cNvPr id="32794" name="Text Box 22"/>
              <p:cNvSpPr txBox="1"/>
              <p:nvPr/>
            </p:nvSpPr>
            <p:spPr>
              <a:xfrm>
                <a:off x="3928" y="1536"/>
                <a:ext cx="1028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50000Hz</a:t>
                </a:r>
              </a:p>
            </p:txBody>
          </p:sp>
          <p:sp>
            <p:nvSpPr>
              <p:cNvPr id="32795" name="Text Box 23"/>
              <p:cNvSpPr txBox="1"/>
              <p:nvPr/>
            </p:nvSpPr>
            <p:spPr>
              <a:xfrm>
                <a:off x="1407" y="2065"/>
                <a:ext cx="673" cy="3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60Hz</a:t>
                </a:r>
              </a:p>
            </p:txBody>
          </p:sp>
          <p:sp>
            <p:nvSpPr>
              <p:cNvPr id="32796" name="Text Box 24"/>
              <p:cNvSpPr txBox="1"/>
              <p:nvPr/>
            </p:nvSpPr>
            <p:spPr>
              <a:xfrm>
                <a:off x="4120" y="2042"/>
                <a:ext cx="1028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65000Hz</a:t>
                </a:r>
              </a:p>
            </p:txBody>
          </p:sp>
          <p:sp>
            <p:nvSpPr>
              <p:cNvPr id="32797" name="Text Box 25"/>
              <p:cNvSpPr txBox="1"/>
              <p:nvPr/>
            </p:nvSpPr>
            <p:spPr>
              <a:xfrm>
                <a:off x="2731" y="2666"/>
                <a:ext cx="907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1000Hz</a:t>
                </a:r>
              </a:p>
            </p:txBody>
          </p:sp>
          <p:sp>
            <p:nvSpPr>
              <p:cNvPr id="32798" name="Text Box 26"/>
              <p:cNvSpPr txBox="1"/>
              <p:nvPr/>
            </p:nvSpPr>
            <p:spPr>
              <a:xfrm>
                <a:off x="4445" y="2640"/>
                <a:ext cx="1148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120000Hz</a:t>
                </a:r>
              </a:p>
            </p:txBody>
          </p:sp>
          <p:sp>
            <p:nvSpPr>
              <p:cNvPr id="32799" name="Text Box 27"/>
              <p:cNvSpPr txBox="1"/>
              <p:nvPr/>
            </p:nvSpPr>
            <p:spPr>
              <a:xfrm>
                <a:off x="1635" y="3312"/>
                <a:ext cx="794" cy="3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150Hz</a:t>
                </a:r>
              </a:p>
            </p:txBody>
          </p:sp>
          <p:sp>
            <p:nvSpPr>
              <p:cNvPr id="32800" name="Text Box 28"/>
              <p:cNvSpPr txBox="1"/>
              <p:nvPr/>
            </p:nvSpPr>
            <p:spPr>
              <a:xfrm>
                <a:off x="4616" y="3290"/>
                <a:ext cx="1149" cy="38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r>
                  <a:rPr kumimoji="1" lang="en-US" altLang="zh-CN" sz="2400">
                    <a:latin typeface="Times New Roman" pitchFamily="18" charset="0"/>
                    <a:ea typeface="宋体" pitchFamily="2" charset="-122"/>
                  </a:rPr>
                  <a:t>150000Hz</a:t>
                </a:r>
              </a:p>
            </p:txBody>
          </p:sp>
        </p:grpSp>
      </p:grpSp>
      <p:sp>
        <p:nvSpPr>
          <p:cNvPr id="32774" name="Rectangle 2"/>
          <p:cNvSpPr/>
          <p:nvPr/>
        </p:nvSpPr>
        <p:spPr>
          <a:xfrm>
            <a:off x="2514600" y="549276"/>
            <a:ext cx="7086600" cy="487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0"/>
          <p:cNvSpPr/>
          <p:nvPr/>
        </p:nvSpPr>
        <p:spPr>
          <a:xfrm>
            <a:off x="2693989" y="6869113"/>
            <a:ext cx="14303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defTabSz="912812"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zh-CN" altLang="en-US" sz="1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4755" name="Picture 8" descr="2"/>
          <p:cNvPicPr>
            <a:picLocks noChangeAspect="1"/>
          </p:cNvPicPr>
          <p:nvPr/>
        </p:nvPicPr>
        <p:blipFill>
          <a:blip r:embed="rId2"/>
          <a:srcRect l="2814" t="3374" r="3412" b="3995"/>
          <a:stretch>
            <a:fillRect/>
          </a:stretch>
        </p:blipFill>
        <p:spPr>
          <a:xfrm>
            <a:off x="2351088" y="1268414"/>
            <a:ext cx="7416800" cy="47529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4756" name="Text Box 9"/>
          <p:cNvSpPr txBox="1"/>
          <p:nvPr/>
        </p:nvSpPr>
        <p:spPr>
          <a:xfrm>
            <a:off x="3143251" y="2352675"/>
            <a:ext cx="576263" cy="2012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宋体" pitchFamily="2" charset="-122"/>
                <a:sym typeface="Arial" pitchFamily="34" charset="0"/>
              </a:rPr>
              <a:t>声音的特性</a:t>
            </a:r>
            <a:endParaRPr lang="zh-CN" altLang="en-US" sz="2800" b="1">
              <a:solidFill>
                <a:schemeClr val="bg1"/>
              </a:solidFill>
              <a:latin typeface="华文中宋" pitchFamily="2" charset="-122"/>
              <a:ea typeface="宋体" pitchFamily="2" charset="-122"/>
              <a:sym typeface="Arial" pitchFamily="34" charset="0"/>
            </a:endParaRPr>
          </a:p>
        </p:txBody>
      </p:sp>
      <p:sp>
        <p:nvSpPr>
          <p:cNvPr id="74757" name="AutoShape 29"/>
          <p:cNvSpPr/>
          <p:nvPr/>
        </p:nvSpPr>
        <p:spPr>
          <a:xfrm>
            <a:off x="3792539" y="2438401"/>
            <a:ext cx="287337" cy="1800225"/>
          </a:xfrm>
          <a:prstGeom prst="leftBrace">
            <a:avLst>
              <a:gd name="adj1" fmla="val 52210"/>
              <a:gd name="adj2" fmla="val 50000"/>
            </a:avLst>
          </a:prstGeom>
          <a:noFill/>
          <a:ln w="25400">
            <a:solidFill>
              <a:schemeClr val="bg1"/>
            </a:solidFill>
            <a:round/>
          </a:ln>
        </p:spPr>
        <p:txBody>
          <a:bodyPr wrap="none" anchor="ctr" anchorCtr="0"/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74758" name="Text Box 26"/>
          <p:cNvSpPr txBox="1"/>
          <p:nvPr/>
        </p:nvSpPr>
        <p:spPr>
          <a:xfrm>
            <a:off x="4081463" y="2079625"/>
            <a:ext cx="3168650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1.</a:t>
            </a:r>
            <a:r>
              <a:rPr lang="zh-CN" altLang="en-US" sz="1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音调</a:t>
            </a: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：声音的高低</a:t>
            </a:r>
          </a:p>
        </p:txBody>
      </p:sp>
      <p:sp>
        <p:nvSpPr>
          <p:cNvPr id="74759" name="Text Box 26"/>
          <p:cNvSpPr txBox="1"/>
          <p:nvPr/>
        </p:nvSpPr>
        <p:spPr>
          <a:xfrm>
            <a:off x="5014914" y="2492375"/>
            <a:ext cx="2376487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影响因素：频率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sp>
        <p:nvSpPr>
          <p:cNvPr id="33795" name="AutoShape 3"/>
          <p:cNvSpPr/>
          <p:nvPr/>
        </p:nvSpPr>
        <p:spPr>
          <a:xfrm>
            <a:off x="4510089" y="3522663"/>
            <a:ext cx="465137" cy="531812"/>
          </a:xfrm>
          <a:prstGeom prst="chevron">
            <a:avLst>
              <a:gd name="adj" fmla="val 52514"/>
            </a:avLst>
          </a:prstGeom>
          <a:solidFill>
            <a:srgbClr val="00FFFF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33796" name="AutoShape 4"/>
          <p:cNvSpPr/>
          <p:nvPr/>
        </p:nvSpPr>
        <p:spPr>
          <a:xfrm>
            <a:off x="7024688" y="3522663"/>
            <a:ext cx="463550" cy="531812"/>
          </a:xfrm>
          <a:prstGeom prst="chevron">
            <a:avLst>
              <a:gd name="adj" fmla="val 52514"/>
            </a:avLst>
          </a:prstGeom>
          <a:solidFill>
            <a:srgbClr val="CC99FF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grpSp>
        <p:nvGrpSpPr>
          <p:cNvPr id="33800" name="组合 56"/>
          <p:cNvGrpSpPr/>
          <p:nvPr/>
        </p:nvGrpSpPr>
        <p:grpSpPr>
          <a:xfrm>
            <a:off x="2654301" y="3026093"/>
            <a:ext cx="1726903" cy="1511300"/>
            <a:chOff x="1130275" y="3026088"/>
            <a:chExt cx="1726902" cy="1511300"/>
          </a:xfrm>
        </p:grpSpPr>
        <p:sp>
          <p:nvSpPr>
            <p:cNvPr id="33830" name="Oval 10"/>
            <p:cNvSpPr/>
            <p:nvPr/>
          </p:nvSpPr>
          <p:spPr>
            <a:xfrm>
              <a:off x="1863198" y="3415134"/>
              <a:ext cx="259766" cy="7357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fol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31" name="Oval 11"/>
            <p:cNvSpPr/>
            <p:nvPr/>
          </p:nvSpPr>
          <p:spPr>
            <a:xfrm>
              <a:off x="1863198" y="3415134"/>
              <a:ext cx="259766" cy="735747"/>
            </a:xfrm>
            <a:prstGeom prst="ellipse">
              <a:avLst/>
            </a:prstGeom>
            <a:solidFill>
              <a:srgbClr val="FF0000">
                <a:alpha val="76077"/>
              </a:srgbClr>
            </a:soli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32" name="Oval 12"/>
            <p:cNvSpPr/>
            <p:nvPr/>
          </p:nvSpPr>
          <p:spPr>
            <a:xfrm>
              <a:off x="1130275" y="3415134"/>
              <a:ext cx="1725612" cy="735747"/>
            </a:xfrm>
            <a:prstGeom prst="ellipse">
              <a:avLst/>
            </a:prstGeom>
            <a:gradFill rotWithShape="1">
              <a:gsLst>
                <a:gs pos="0">
                  <a:srgbClr val="536E00"/>
                </a:gs>
                <a:gs pos="50000">
                  <a:schemeClr val="folHlink"/>
                </a:gs>
                <a:gs pos="100000">
                  <a:srgbClr val="536E00"/>
                </a:gs>
              </a:gsLst>
              <a:lin ang="18900000" scaled="1"/>
            </a:gra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33" name="Oval 14"/>
            <p:cNvSpPr/>
            <p:nvPr/>
          </p:nvSpPr>
          <p:spPr>
            <a:xfrm>
              <a:off x="1215965" y="3416087"/>
              <a:ext cx="1554231" cy="735747"/>
            </a:xfrm>
            <a:prstGeom prst="ellipse">
              <a:avLst/>
            </a:prstGeom>
            <a:solidFill>
              <a:srgbClr val="333333"/>
            </a:soli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34" name="Oval 13"/>
            <p:cNvSpPr/>
            <p:nvPr/>
          </p:nvSpPr>
          <p:spPr>
            <a:xfrm>
              <a:off x="1132159" y="3418309"/>
              <a:ext cx="1725018" cy="735747"/>
            </a:xfrm>
            <a:prstGeom prst="ellipse">
              <a:avLst/>
            </a:prstGeom>
            <a:gradFill rotWithShape="1">
              <a:gsLst>
                <a:gs pos="0">
                  <a:srgbClr val="618200"/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grpSp>
          <p:nvGrpSpPr>
            <p:cNvPr id="33835" name="Group 19"/>
            <p:cNvGrpSpPr/>
            <p:nvPr/>
          </p:nvGrpSpPr>
          <p:grpSpPr>
            <a:xfrm>
              <a:off x="1241361" y="3026088"/>
              <a:ext cx="1503439" cy="1511300"/>
              <a:chOff x="0" y="0"/>
              <a:chExt cx="1252" cy="1252"/>
            </a:xfrm>
          </p:grpSpPr>
          <p:sp>
            <p:nvSpPr>
              <p:cNvPr id="33838" name="Oval 16"/>
              <p:cNvSpPr/>
              <p:nvPr/>
            </p:nvSpPr>
            <p:spPr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 vert="vert"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3839" name="Oval 17"/>
              <p:cNvSpPr/>
              <p:nvPr/>
            </p:nvSpPr>
            <p:spPr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 vert="vert"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3840" name="Oval 18"/>
              <p:cNvSpPr/>
              <p:nvPr/>
            </p:nvSpPr>
            <p:spPr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 vert="vert"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3841" name="Oval 19"/>
              <p:cNvSpPr/>
              <p:nvPr/>
            </p:nvSpPr>
            <p:spPr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 vert="vert"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</p:grpSp>
        <p:sp>
          <p:nvSpPr>
            <p:cNvPr id="33836" name="Text Box 24"/>
            <p:cNvSpPr txBox="1"/>
            <p:nvPr/>
          </p:nvSpPr>
          <p:spPr>
            <a:xfrm>
              <a:off x="1432466" y="3506148"/>
              <a:ext cx="966950" cy="5232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37" name="Text Box 25"/>
            <p:cNvSpPr txBox="1"/>
            <p:nvPr/>
          </p:nvSpPr>
          <p:spPr>
            <a:xfrm>
              <a:off x="1214414" y="3506148"/>
              <a:ext cx="1619625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r>
                <a:rPr lang="zh-CN" altLang="en-US" sz="2400" b="1">
                  <a:ea typeface="宋体" pitchFamily="2" charset="-122"/>
                </a:rPr>
                <a:t>感知响度</a:t>
              </a:r>
            </a:p>
          </p:txBody>
        </p:sp>
      </p:grpSp>
      <p:grpSp>
        <p:nvGrpSpPr>
          <p:cNvPr id="33801" name="组合 57"/>
          <p:cNvGrpSpPr/>
          <p:nvPr/>
        </p:nvGrpSpPr>
        <p:grpSpPr>
          <a:xfrm>
            <a:off x="5170489" y="3026093"/>
            <a:ext cx="1726012" cy="1511300"/>
            <a:chOff x="3646504" y="3026088"/>
            <a:chExt cx="1726564" cy="1511300"/>
          </a:xfrm>
        </p:grpSpPr>
        <p:sp>
          <p:nvSpPr>
            <p:cNvPr id="33820" name="Oval 20"/>
            <p:cNvSpPr/>
            <p:nvPr/>
          </p:nvSpPr>
          <p:spPr>
            <a:xfrm>
              <a:off x="4378867" y="3421484"/>
              <a:ext cx="259849" cy="7357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accent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21" name="Oval 21"/>
            <p:cNvSpPr/>
            <p:nvPr/>
          </p:nvSpPr>
          <p:spPr>
            <a:xfrm>
              <a:off x="4378867" y="3421484"/>
              <a:ext cx="259849" cy="735747"/>
            </a:xfrm>
            <a:prstGeom prst="ellipse">
              <a:avLst/>
            </a:prstGeom>
            <a:solidFill>
              <a:srgbClr val="00FFFF">
                <a:alpha val="85097"/>
              </a:srgbClr>
            </a:soli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22" name="Oval 22"/>
            <p:cNvSpPr/>
            <p:nvPr/>
          </p:nvSpPr>
          <p:spPr>
            <a:xfrm>
              <a:off x="3646504" y="3421484"/>
              <a:ext cx="1724577" cy="735747"/>
            </a:xfrm>
            <a:prstGeom prst="ellipse">
              <a:avLst/>
            </a:prstGeom>
            <a:gradFill rotWithShape="1">
              <a:gsLst>
                <a:gs pos="0">
                  <a:srgbClr val="65797B"/>
                </a:gs>
                <a:gs pos="50000">
                  <a:schemeClr val="accent1"/>
                </a:gs>
                <a:gs pos="100000">
                  <a:srgbClr val="65797B"/>
                </a:gs>
              </a:gsLst>
              <a:lin ang="18900000" scaled="1"/>
            </a:gra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23" name="Oval 23"/>
            <p:cNvSpPr/>
            <p:nvPr/>
          </p:nvSpPr>
          <p:spPr>
            <a:xfrm>
              <a:off x="3647690" y="3424659"/>
              <a:ext cx="1725378" cy="735747"/>
            </a:xfrm>
            <a:prstGeom prst="ellipse">
              <a:avLst/>
            </a:prstGeom>
            <a:gradFill rotWithShape="1">
              <a:gsLst>
                <a:gs pos="0">
                  <a:srgbClr val="778E90"/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24" name="Oval 24"/>
            <p:cNvSpPr/>
            <p:nvPr/>
          </p:nvSpPr>
          <p:spPr>
            <a:xfrm>
              <a:off x="3732118" y="3420849"/>
              <a:ext cx="1553348" cy="735747"/>
            </a:xfrm>
            <a:prstGeom prst="ellipse">
              <a:avLst/>
            </a:prstGeom>
            <a:solidFill>
              <a:srgbClr val="333333"/>
            </a:soli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25" name="Oval 26"/>
            <p:cNvSpPr/>
            <p:nvPr/>
          </p:nvSpPr>
          <p:spPr>
            <a:xfrm>
              <a:off x="3757509" y="3026088"/>
              <a:ext cx="1502564" cy="15113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vert="vert"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26" name="Oval 27"/>
            <p:cNvSpPr/>
            <p:nvPr/>
          </p:nvSpPr>
          <p:spPr>
            <a:xfrm>
              <a:off x="3776711" y="3034538"/>
              <a:ext cx="1466560" cy="14738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vert="vert"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27" name="Oval 28"/>
            <p:cNvSpPr/>
            <p:nvPr/>
          </p:nvSpPr>
          <p:spPr>
            <a:xfrm>
              <a:off x="3792313" y="3049023"/>
              <a:ext cx="1394552" cy="137731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vert="vert"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28" name="Oval 29"/>
            <p:cNvSpPr/>
            <p:nvPr/>
          </p:nvSpPr>
          <p:spPr>
            <a:xfrm>
              <a:off x="3873922" y="3071810"/>
              <a:ext cx="1239735" cy="11177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vert="vert"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29" name="Text Box 38"/>
            <p:cNvSpPr txBox="1"/>
            <p:nvPr/>
          </p:nvSpPr>
          <p:spPr>
            <a:xfrm>
              <a:off x="3714744" y="3543304"/>
              <a:ext cx="1619367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r>
                <a:rPr lang="zh-CN" altLang="en-US" sz="2400" b="1">
                  <a:ea typeface="宋体" pitchFamily="2" charset="-122"/>
                </a:rPr>
                <a:t>学生实验</a:t>
              </a:r>
              <a:endParaRPr lang="zh-CN" altLang="en-US" sz="2800">
                <a:ea typeface="宋体" pitchFamily="2" charset="-122"/>
              </a:endParaRPr>
            </a:p>
          </p:txBody>
        </p:sp>
      </p:grpSp>
      <p:grpSp>
        <p:nvGrpSpPr>
          <p:cNvPr id="33802" name="组合 58"/>
          <p:cNvGrpSpPr/>
          <p:nvPr/>
        </p:nvGrpSpPr>
        <p:grpSpPr>
          <a:xfrm>
            <a:off x="7685005" y="3026093"/>
            <a:ext cx="1754652" cy="1511300"/>
            <a:chOff x="6160979" y="3026088"/>
            <a:chExt cx="1754652" cy="1511300"/>
          </a:xfrm>
        </p:grpSpPr>
        <p:sp>
          <p:nvSpPr>
            <p:cNvPr id="33807" name="Oval 5"/>
            <p:cNvSpPr/>
            <p:nvPr/>
          </p:nvSpPr>
          <p:spPr>
            <a:xfrm>
              <a:off x="6893191" y="3421484"/>
              <a:ext cx="259766" cy="7357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3808" name="Oval 6"/>
            <p:cNvSpPr/>
            <p:nvPr/>
          </p:nvSpPr>
          <p:spPr>
            <a:xfrm>
              <a:off x="6893191" y="3421484"/>
              <a:ext cx="259766" cy="735747"/>
            </a:xfrm>
            <a:prstGeom prst="ellipse">
              <a:avLst/>
            </a:prstGeom>
            <a:solidFill>
              <a:srgbClr val="CC99FF"/>
            </a:soli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grpSp>
          <p:nvGrpSpPr>
            <p:cNvPr id="33809" name="Group 42"/>
            <p:cNvGrpSpPr/>
            <p:nvPr/>
          </p:nvGrpSpPr>
          <p:grpSpPr>
            <a:xfrm>
              <a:off x="6160979" y="3026088"/>
              <a:ext cx="1754652" cy="1511300"/>
              <a:chOff x="0" y="163"/>
              <a:chExt cx="2765" cy="2380"/>
            </a:xfrm>
          </p:grpSpPr>
          <p:sp>
            <p:nvSpPr>
              <p:cNvPr id="33810" name="Oval 7"/>
              <p:cNvSpPr/>
              <p:nvPr/>
            </p:nvSpPr>
            <p:spPr>
              <a:xfrm>
                <a:off x="0" y="786"/>
                <a:ext cx="2717" cy="115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  <a:miter lim="800000"/>
              </a:ln>
            </p:spPr>
            <p:txBody>
              <a:bodyPr anchor="ctr" anchorCtr="0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3811" name="Oval 8"/>
              <p:cNvSpPr/>
              <p:nvPr/>
            </p:nvSpPr>
            <p:spPr>
              <a:xfrm>
                <a:off x="45" y="801"/>
                <a:ext cx="2720" cy="1159"/>
              </a:xfrm>
              <a:prstGeom prst="ellipse">
                <a:avLst/>
              </a:prstGeom>
              <a:gradFill rotWithShape="1">
                <a:gsLst>
                  <a:gs pos="0">
                    <a:srgbClr val="006161"/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  <a:miter lim="800000"/>
              </a:ln>
            </p:spPr>
            <p:txBody>
              <a:bodyPr anchor="ctr" anchorCtr="0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grpSp>
            <p:nvGrpSpPr>
              <p:cNvPr id="33812" name="Group 45"/>
              <p:cNvGrpSpPr/>
              <p:nvPr/>
            </p:nvGrpSpPr>
            <p:grpSpPr>
              <a:xfrm>
                <a:off x="85" y="163"/>
                <a:ext cx="2549" cy="2380"/>
                <a:chOff x="-60" y="28"/>
                <a:chExt cx="2549" cy="2380"/>
              </a:xfrm>
            </p:grpSpPr>
            <p:sp>
              <p:nvSpPr>
                <p:cNvPr id="33813" name="Oval 9"/>
                <p:cNvSpPr/>
                <p:nvPr/>
              </p:nvSpPr>
              <p:spPr>
                <a:xfrm>
                  <a:off x="0" y="650"/>
                  <a:ext cx="2450" cy="1159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  <a:miter lim="800000"/>
                </a:ln>
              </p:spPr>
              <p:txBody>
                <a:bodyPr anchor="ctr" anchorCtr="0">
                  <a:spAutoFit/>
                </a:bodyPr>
                <a:lstStyle>
                  <a:defPPr>
                    <a:defRPr lang="en-US"/>
                  </a:defPPr>
                  <a:lvl1pPr marL="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1pPr>
                  <a:lvl2pPr marL="4572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2pPr>
                  <a:lvl3pPr marL="9144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3pPr>
                  <a:lvl4pPr marL="13716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4pPr>
                  <a:lvl5pPr marL="18288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5pPr>
                </a:lstStyle>
                <a:p>
                  <a:pPr eaLnBrk="1" hangingPunct="1"/>
                  <a:endParaRPr lang="zh-CN" altLang="en-US" sz="2800">
                    <a:ea typeface="宋体" pitchFamily="2" charset="-122"/>
                  </a:endParaRPr>
                </a:p>
              </p:txBody>
            </p:sp>
            <p:grpSp>
              <p:nvGrpSpPr>
                <p:cNvPr id="33814" name="Group 47"/>
                <p:cNvGrpSpPr/>
                <p:nvPr/>
              </p:nvGrpSpPr>
              <p:grpSpPr>
                <a:xfrm>
                  <a:off x="45" y="28"/>
                  <a:ext cx="2370" cy="2380"/>
                  <a:chOff x="0" y="0"/>
                  <a:chExt cx="1252" cy="1252"/>
                </a:xfrm>
              </p:grpSpPr>
              <p:sp>
                <p:nvSpPr>
                  <p:cNvPr id="33816" name="Oval 31"/>
                  <p:cNvSpPr/>
                  <p:nvPr/>
                </p:nvSpPr>
                <p:spPr>
                  <a:xfrm>
                    <a:off x="0" y="0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  <a:miter lim="800000"/>
                  </a:ln>
                </p:spPr>
                <p:txBody>
                  <a:bodyPr vert="vert" wrap="none" anchor="ctr" anchorCtr="0">
                    <a:noAutofit/>
                  </a:bodyPr>
                  <a:lstStyle>
                    <a:defPPr>
                      <a:defRPr lang="en-US"/>
                    </a:defPPr>
                    <a:lvl1pPr marL="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1pPr>
                    <a:lvl2pPr marL="4572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2pPr>
                    <a:lvl3pPr marL="9144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3pPr>
                    <a:lvl4pPr marL="13716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4pPr>
                    <a:lvl5pPr marL="18288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5pPr>
                  </a:lstStyle>
                  <a:p>
                    <a:pPr eaLnBrk="1" hangingPunct="1"/>
                    <a:endParaRPr lang="zh-CN" altLang="en-US" sz="2800">
                      <a:ea typeface="宋体" pitchFamily="2" charset="-122"/>
                    </a:endParaRPr>
                  </a:p>
                </p:txBody>
              </p:sp>
              <p:sp>
                <p:nvSpPr>
                  <p:cNvPr id="33817" name="Oval 32"/>
                  <p:cNvSpPr/>
                  <p:nvPr/>
                </p:nvSpPr>
                <p:spPr>
                  <a:xfrm>
                    <a:off x="16" y="7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  <a:miter lim="800000"/>
                  </a:ln>
                </p:spPr>
                <p:txBody>
                  <a:bodyPr vert="vert" wrap="none" anchor="ctr" anchorCtr="0">
                    <a:noAutofit/>
                  </a:bodyPr>
                  <a:lstStyle>
                    <a:defPPr>
                      <a:defRPr lang="en-US"/>
                    </a:defPPr>
                    <a:lvl1pPr marL="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1pPr>
                    <a:lvl2pPr marL="4572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2pPr>
                    <a:lvl3pPr marL="9144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3pPr>
                    <a:lvl4pPr marL="13716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4pPr>
                    <a:lvl5pPr marL="18288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5pPr>
                  </a:lstStyle>
                  <a:p>
                    <a:pPr eaLnBrk="1" hangingPunct="1"/>
                    <a:endParaRPr lang="zh-CN" altLang="en-US" sz="2800">
                      <a:ea typeface="宋体" pitchFamily="2" charset="-122"/>
                    </a:endParaRPr>
                  </a:p>
                </p:txBody>
              </p:sp>
              <p:sp>
                <p:nvSpPr>
                  <p:cNvPr id="33818" name="Oval 33"/>
                  <p:cNvSpPr/>
                  <p:nvPr/>
                </p:nvSpPr>
                <p:spPr>
                  <a:xfrm>
                    <a:off x="29" y="19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  <a:miter lim="800000"/>
                  </a:ln>
                </p:spPr>
                <p:txBody>
                  <a:bodyPr vert="vert" wrap="none" anchor="ctr" anchorCtr="0">
                    <a:noAutofit/>
                  </a:bodyPr>
                  <a:lstStyle>
                    <a:defPPr>
                      <a:defRPr lang="en-US"/>
                    </a:defPPr>
                    <a:lvl1pPr marL="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1pPr>
                    <a:lvl2pPr marL="4572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2pPr>
                    <a:lvl3pPr marL="9144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3pPr>
                    <a:lvl4pPr marL="13716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4pPr>
                    <a:lvl5pPr marL="18288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5pPr>
                  </a:lstStyle>
                  <a:p>
                    <a:pPr eaLnBrk="1" hangingPunct="1"/>
                    <a:endParaRPr lang="zh-CN" altLang="en-US" sz="2800">
                      <a:ea typeface="宋体" pitchFamily="2" charset="-122"/>
                    </a:endParaRPr>
                  </a:p>
                </p:txBody>
              </p:sp>
              <p:sp>
                <p:nvSpPr>
                  <p:cNvPr id="33819" name="Oval 34"/>
                  <p:cNvSpPr/>
                  <p:nvPr/>
                </p:nvSpPr>
                <p:spPr>
                  <a:xfrm>
                    <a:off x="97" y="51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  <a:miter lim="800000"/>
                  </a:ln>
                </p:spPr>
                <p:txBody>
                  <a:bodyPr vert="vert" wrap="none" anchor="ctr" anchorCtr="0">
                    <a:noAutofit/>
                  </a:bodyPr>
                  <a:lstStyle>
                    <a:defPPr>
                      <a:defRPr lang="en-US"/>
                    </a:defPPr>
                    <a:lvl1pPr marL="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1pPr>
                    <a:lvl2pPr marL="4572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2pPr>
                    <a:lvl3pPr marL="9144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3pPr>
                    <a:lvl4pPr marL="13716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4pPr>
                    <a:lvl5pPr marL="18288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5pPr>
                  </a:lstStyle>
                  <a:p>
                    <a:pPr eaLnBrk="1" hangingPunct="1"/>
                    <a:endParaRPr lang="zh-CN" altLang="en-US" sz="2800"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33815" name="Text Box 52"/>
                <p:cNvSpPr txBox="1"/>
                <p:nvPr/>
              </p:nvSpPr>
              <p:spPr>
                <a:xfrm>
                  <a:off x="-60" y="843"/>
                  <a:ext cx="2549" cy="720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1pPr>
                  <a:lvl2pPr marL="4572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2pPr>
                  <a:lvl3pPr marL="9144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3pPr>
                  <a:lvl4pPr marL="13716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4pPr>
                  <a:lvl5pPr marL="18288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5pPr>
                </a:lstStyle>
                <a:p>
                  <a:pPr eaLnBrk="1" hangingPunct="1"/>
                  <a:r>
                    <a:rPr lang="zh-CN" altLang="en-US" sz="2400" b="1">
                      <a:ea typeface="宋体" pitchFamily="2" charset="-122"/>
                    </a:rPr>
                    <a:t>展示交流</a:t>
                  </a:r>
                  <a:endParaRPr lang="zh-CN" altLang="en-US" sz="2800"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33803" name="圆角矩形 1"/>
          <p:cNvSpPr/>
          <p:nvPr/>
        </p:nvSpPr>
        <p:spPr>
          <a:xfrm>
            <a:off x="2095500" y="1357314"/>
            <a:ext cx="8001000" cy="4643437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804" name="Group 55"/>
          <p:cNvGrpSpPr/>
          <p:nvPr/>
        </p:nvGrpSpPr>
        <p:grpSpPr>
          <a:xfrm>
            <a:off x="4511675" y="1412875"/>
            <a:ext cx="3887788" cy="1295400"/>
            <a:chOff x="1882" y="890"/>
            <a:chExt cx="2449" cy="816"/>
          </a:xfrm>
        </p:grpSpPr>
        <p:sp>
          <p:nvSpPr>
            <p:cNvPr id="33805" name="Freeform 3"/>
            <p:cNvSpPr/>
            <p:nvPr/>
          </p:nvSpPr>
          <p:spPr bwMode="auto">
            <a:xfrm>
              <a:off x="1882" y="890"/>
              <a:ext cx="2449" cy="816"/>
            </a:xfrm>
            <a:custGeom>
              <a:avLst/>
              <a:gdLst/>
              <a:ahLst/>
              <a:cxnLst>
                <a:cxn ang="0">
                  <a:pos x="67" y="48"/>
                </a:cxn>
                <a:cxn ang="0">
                  <a:pos x="27" y="116"/>
                </a:cxn>
                <a:cxn ang="0">
                  <a:pos x="18" y="225"/>
                </a:cxn>
                <a:cxn ang="0">
                  <a:pos x="10" y="264"/>
                </a:cxn>
                <a:cxn ang="0">
                  <a:pos x="4" y="374"/>
                </a:cxn>
                <a:cxn ang="0">
                  <a:pos x="10" y="503"/>
                </a:cxn>
                <a:cxn ang="0">
                  <a:pos x="50" y="661"/>
                </a:cxn>
                <a:cxn ang="0">
                  <a:pos x="144" y="737"/>
                </a:cxn>
                <a:cxn ang="0">
                  <a:pos x="235" y="787"/>
                </a:cxn>
                <a:cxn ang="0">
                  <a:pos x="444" y="840"/>
                </a:cxn>
                <a:cxn ang="0">
                  <a:pos x="605" y="832"/>
                </a:cxn>
                <a:cxn ang="0">
                  <a:pos x="665" y="857"/>
                </a:cxn>
                <a:cxn ang="0">
                  <a:pos x="768" y="830"/>
                </a:cxn>
                <a:cxn ang="0">
                  <a:pos x="940" y="720"/>
                </a:cxn>
                <a:cxn ang="0">
                  <a:pos x="1029" y="652"/>
                </a:cxn>
                <a:cxn ang="0">
                  <a:pos x="1071" y="592"/>
                </a:cxn>
                <a:cxn ang="0">
                  <a:pos x="1098" y="572"/>
                </a:cxn>
                <a:cxn ang="0">
                  <a:pos x="1071" y="553"/>
                </a:cxn>
                <a:cxn ang="0">
                  <a:pos x="1102" y="592"/>
                </a:cxn>
                <a:cxn ang="0">
                  <a:pos x="1177" y="513"/>
                </a:cxn>
                <a:cxn ang="0">
                  <a:pos x="1229" y="384"/>
                </a:cxn>
                <a:cxn ang="0">
                  <a:pos x="1185" y="314"/>
                </a:cxn>
                <a:cxn ang="0">
                  <a:pos x="1042" y="334"/>
                </a:cxn>
                <a:cxn ang="0">
                  <a:pos x="1089" y="334"/>
                </a:cxn>
                <a:cxn ang="0">
                  <a:pos x="1179" y="225"/>
                </a:cxn>
                <a:cxn ang="0">
                  <a:pos x="1144" y="166"/>
                </a:cxn>
                <a:cxn ang="0">
                  <a:pos x="994" y="196"/>
                </a:cxn>
                <a:cxn ang="0">
                  <a:pos x="1005" y="166"/>
                </a:cxn>
                <a:cxn ang="0">
                  <a:pos x="907" y="136"/>
                </a:cxn>
                <a:cxn ang="0">
                  <a:pos x="801" y="186"/>
                </a:cxn>
                <a:cxn ang="0">
                  <a:pos x="573" y="210"/>
                </a:cxn>
                <a:cxn ang="0">
                  <a:pos x="477" y="197"/>
                </a:cxn>
                <a:cxn ang="0">
                  <a:pos x="370" y="197"/>
                </a:cxn>
                <a:cxn ang="0">
                  <a:pos x="245" y="146"/>
                </a:cxn>
                <a:cxn ang="0">
                  <a:pos x="189" y="67"/>
                </a:cxn>
                <a:cxn ang="0">
                  <a:pos x="120" y="6"/>
                </a:cxn>
                <a:cxn ang="0">
                  <a:pos x="78" y="4"/>
                </a:cxn>
              </a:cxnLst>
              <a:rect l="l" t="t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rgbClr val="D4EAFA"/>
                </a:gs>
              </a:gsLst>
              <a:lin ang="0" scaled="1"/>
            </a:gradFill>
            <a:ln w="9525">
              <a:noFill/>
              <a:round/>
            </a:ln>
          </p:spPr>
        </p:sp>
        <p:sp>
          <p:nvSpPr>
            <p:cNvPr id="33806" name="TextBox 7"/>
            <p:cNvSpPr txBox="1"/>
            <p:nvPr/>
          </p:nvSpPr>
          <p:spPr>
            <a:xfrm>
              <a:off x="2109" y="1026"/>
              <a:ext cx="1565" cy="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r>
                <a:rPr lang="zh-CN" altLang="en-US" sz="5400" b="1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响 度</a:t>
              </a: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圆角矩形 1"/>
          <p:cNvSpPr/>
          <p:nvPr/>
        </p:nvSpPr>
        <p:spPr>
          <a:xfrm>
            <a:off x="2381251" y="1196976"/>
            <a:ext cx="7286625" cy="5040313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19" name="AutoShape 7"/>
          <p:cNvSpPr/>
          <p:nvPr/>
        </p:nvSpPr>
        <p:spPr>
          <a:xfrm>
            <a:off x="2524126" y="5157788"/>
            <a:ext cx="7000875" cy="10080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34820" name="Text Box 8"/>
          <p:cNvSpPr txBox="1"/>
          <p:nvPr/>
        </p:nvSpPr>
        <p:spPr>
          <a:xfrm>
            <a:off x="2595563" y="5202238"/>
            <a:ext cx="6858000" cy="1028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800" b="1">
                <a:ea typeface="宋体" pitchFamily="2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设计</a:t>
            </a:r>
            <a:r>
              <a:rPr lang="zh-CN" altLang="en-US" sz="2400" b="1">
                <a:ea typeface="宋体" pitchFamily="2" charset="-122"/>
              </a:rPr>
              <a:t>        首先播放一曲音乐，并调节音量。</a:t>
            </a:r>
          </a:p>
          <a:p>
            <a:pPr algn="l" eaLnBrk="1" hangingPunct="1">
              <a:lnSpc>
                <a:spcPct val="115000"/>
              </a:lnSpc>
            </a:pPr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设计意图</a:t>
            </a:r>
            <a:r>
              <a:rPr lang="zh-CN" altLang="en-US" sz="2400" b="1">
                <a:ea typeface="宋体" pitchFamily="2" charset="-122"/>
              </a:rPr>
              <a:t>    引入响度概念。</a:t>
            </a:r>
          </a:p>
        </p:txBody>
      </p:sp>
      <p:sp>
        <p:nvSpPr>
          <p:cNvPr id="34821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pic>
        <p:nvPicPr>
          <p:cNvPr id="34822" name="图片 12" descr="自然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3" y="1285876"/>
            <a:ext cx="6858000" cy="38576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4823" name="自然界声音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2850" y="4652963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9" fill="hold"/>
                                        <p:tgtEl>
                                          <p:spTgt spid="34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0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20"/>
          <p:cNvSpPr/>
          <p:nvPr/>
        </p:nvSpPr>
        <p:spPr>
          <a:xfrm>
            <a:off x="2693989" y="6869113"/>
            <a:ext cx="14303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defTabSz="912812"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zh-CN" altLang="en-US" sz="1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5779" name="Picture 8" descr="2"/>
          <p:cNvPicPr>
            <a:picLocks noChangeAspect="1"/>
          </p:cNvPicPr>
          <p:nvPr/>
        </p:nvPicPr>
        <p:blipFill>
          <a:blip r:embed="rId2"/>
          <a:srcRect l="2814" t="3374" r="3412" b="3995"/>
          <a:stretch>
            <a:fillRect/>
          </a:stretch>
        </p:blipFill>
        <p:spPr>
          <a:xfrm>
            <a:off x="2351088" y="1268414"/>
            <a:ext cx="7416800" cy="47529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5780" name="Text Box 9"/>
          <p:cNvSpPr txBox="1"/>
          <p:nvPr/>
        </p:nvSpPr>
        <p:spPr>
          <a:xfrm>
            <a:off x="3143251" y="2352675"/>
            <a:ext cx="576263" cy="2012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宋体" pitchFamily="2" charset="-122"/>
                <a:sym typeface="Arial" pitchFamily="34" charset="0"/>
              </a:rPr>
              <a:t>声音的特性</a:t>
            </a:r>
            <a:endParaRPr lang="zh-CN" altLang="en-US" sz="2800" b="1">
              <a:solidFill>
                <a:schemeClr val="bg1"/>
              </a:solidFill>
              <a:latin typeface="华文中宋" pitchFamily="2" charset="-122"/>
              <a:ea typeface="宋体" pitchFamily="2" charset="-122"/>
              <a:sym typeface="Arial" pitchFamily="34" charset="0"/>
            </a:endParaRPr>
          </a:p>
        </p:txBody>
      </p:sp>
      <p:sp>
        <p:nvSpPr>
          <p:cNvPr id="75781" name="AutoShape 29"/>
          <p:cNvSpPr/>
          <p:nvPr/>
        </p:nvSpPr>
        <p:spPr>
          <a:xfrm>
            <a:off x="3792539" y="2438401"/>
            <a:ext cx="287337" cy="1800225"/>
          </a:xfrm>
          <a:prstGeom prst="leftBrace">
            <a:avLst>
              <a:gd name="adj1" fmla="val 52210"/>
              <a:gd name="adj2" fmla="val 50000"/>
            </a:avLst>
          </a:prstGeom>
          <a:noFill/>
          <a:ln w="25400">
            <a:solidFill>
              <a:schemeClr val="bg1"/>
            </a:solidFill>
            <a:round/>
          </a:ln>
        </p:spPr>
        <p:txBody>
          <a:bodyPr wrap="none" anchor="ctr" anchorCtr="0"/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75782" name="Text Box 26"/>
          <p:cNvSpPr txBox="1"/>
          <p:nvPr/>
        </p:nvSpPr>
        <p:spPr>
          <a:xfrm>
            <a:off x="4081463" y="2079625"/>
            <a:ext cx="3168650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1.</a:t>
            </a:r>
            <a:r>
              <a:rPr lang="zh-CN" altLang="en-US" sz="1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音调</a:t>
            </a: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：声音的高低</a:t>
            </a:r>
          </a:p>
        </p:txBody>
      </p:sp>
      <p:sp>
        <p:nvSpPr>
          <p:cNvPr id="75783" name="Text Box 26"/>
          <p:cNvSpPr txBox="1"/>
          <p:nvPr/>
        </p:nvSpPr>
        <p:spPr>
          <a:xfrm>
            <a:off x="4083050" y="3014663"/>
            <a:ext cx="3240088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2.</a:t>
            </a:r>
            <a:r>
              <a:rPr lang="zh-CN" altLang="en-US" sz="1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响度</a:t>
            </a: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：声音的大小</a:t>
            </a:r>
          </a:p>
        </p:txBody>
      </p:sp>
      <p:sp>
        <p:nvSpPr>
          <p:cNvPr id="75785" name="Text Box 26"/>
          <p:cNvSpPr txBox="1"/>
          <p:nvPr/>
        </p:nvSpPr>
        <p:spPr>
          <a:xfrm>
            <a:off x="5014913" y="2492375"/>
            <a:ext cx="3168650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影响因素：频率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2" name="圆角矩形 1"/>
          <p:cNvSpPr/>
          <p:nvPr/>
        </p:nvSpPr>
        <p:spPr>
          <a:xfrm>
            <a:off x="8075614" y="1196976"/>
            <a:ext cx="2592387" cy="5040313"/>
          </a:xfrm>
          <a:prstGeom prst="roundRect">
            <a:avLst>
              <a:gd name="adj" fmla="val 3056"/>
            </a:avLst>
          </a:prstGeom>
          <a:blipFill rotWithShape="1">
            <a:blip r:embed="rId2"/>
            <a:tile tx="0" ty="0" sx="100000" sy="100000" flip="none" algn="tl"/>
          </a:blipFill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2000" b="1">
                <a:ea typeface="宋体" pitchFamily="2" charset="-122"/>
              </a:rPr>
              <a:t> </a:t>
            </a:r>
          </a:p>
        </p:txBody>
      </p:sp>
      <p:sp>
        <p:nvSpPr>
          <p:cNvPr id="35842" name="圆角矩形 1"/>
          <p:cNvSpPr/>
          <p:nvPr/>
        </p:nvSpPr>
        <p:spPr>
          <a:xfrm>
            <a:off x="1524001" y="1196976"/>
            <a:ext cx="6372225" cy="5040313"/>
          </a:xfrm>
          <a:prstGeom prst="roundRect">
            <a:avLst>
              <a:gd name="adj" fmla="val 3056"/>
            </a:avLst>
          </a:prstGeom>
          <a:blipFill rotWithShape="1">
            <a:blip r:embed="rId2"/>
            <a:tile tx="0" ty="0" sx="100000" sy="100000" flip="none" algn="tl"/>
          </a:blipFill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3" name="AutoShape 7"/>
          <p:cNvSpPr/>
          <p:nvPr/>
        </p:nvSpPr>
        <p:spPr>
          <a:xfrm>
            <a:off x="1774826" y="5157788"/>
            <a:ext cx="6049963" cy="10080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35844" name="Text Box 8"/>
          <p:cNvSpPr txBox="1"/>
          <p:nvPr/>
        </p:nvSpPr>
        <p:spPr>
          <a:xfrm>
            <a:off x="1487488" y="5380039"/>
            <a:ext cx="6858000" cy="4776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>
                <a:ea typeface="宋体" pitchFamily="2" charset="-122"/>
              </a:rPr>
              <a:t>             学生实验</a:t>
            </a:r>
            <a:r>
              <a:rPr lang="en-US" altLang="zh-CN" sz="2400" b="1">
                <a:ea typeface="宋体" pitchFamily="2" charset="-122"/>
              </a:rPr>
              <a:t>2</a:t>
            </a:r>
            <a:r>
              <a:rPr lang="zh-CN" altLang="en-US" sz="2400" b="1">
                <a:ea typeface="宋体" pitchFamily="2" charset="-122"/>
              </a:rPr>
              <a:t>：探究响度的决定因素。</a:t>
            </a:r>
          </a:p>
        </p:txBody>
      </p:sp>
      <p:sp>
        <p:nvSpPr>
          <p:cNvPr id="35845" name="Rectangle 2"/>
          <p:cNvSpPr/>
          <p:nvPr/>
        </p:nvSpPr>
        <p:spPr>
          <a:xfrm>
            <a:off x="17653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sp>
        <p:nvSpPr>
          <p:cNvPr id="35873" name="Text Box 21"/>
          <p:cNvSpPr txBox="1"/>
          <p:nvPr/>
        </p:nvSpPr>
        <p:spPr>
          <a:xfrm>
            <a:off x="8472488" y="1268413"/>
            <a:ext cx="18716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实验设计</a:t>
            </a:r>
          </a:p>
        </p:txBody>
      </p:sp>
      <p:sp>
        <p:nvSpPr>
          <p:cNvPr id="35874" name="Text Box 22"/>
          <p:cNvSpPr txBox="1"/>
          <p:nvPr/>
        </p:nvSpPr>
        <p:spPr>
          <a:xfrm>
            <a:off x="8183564" y="1773239"/>
            <a:ext cx="2376487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algn="l" eaLnBrk="1" hangingPunct="1"/>
            <a:r>
              <a:rPr lang="zh-CN" altLang="en-US" sz="2400" b="1">
                <a:ea typeface="宋体" pitchFamily="2" charset="-122"/>
              </a:rPr>
              <a:t>应用转换法设计实验，力求现象明显、直观</a:t>
            </a:r>
          </a:p>
        </p:txBody>
      </p:sp>
      <p:sp>
        <p:nvSpPr>
          <p:cNvPr id="35875" name="Text Box 23"/>
          <p:cNvSpPr txBox="1"/>
          <p:nvPr/>
        </p:nvSpPr>
        <p:spPr>
          <a:xfrm>
            <a:off x="8004176" y="3900488"/>
            <a:ext cx="2771775" cy="2347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algn="l" eaLnBrk="1" hangingPunct="1"/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      设计意图</a:t>
            </a:r>
          </a:p>
          <a:p>
            <a:pPr lvl="0" algn="l" eaLnBrk="1" hangingPunct="1"/>
            <a:r>
              <a:rPr lang="zh-CN" altLang="en-US" sz="2000" b="1">
                <a:ea typeface="宋体" pitchFamily="2" charset="-122"/>
              </a:rPr>
              <a:t>（</a:t>
            </a:r>
            <a:r>
              <a:rPr lang="en-US" altLang="zh-CN" sz="2000" b="1">
                <a:ea typeface="宋体" pitchFamily="2" charset="-122"/>
              </a:rPr>
              <a:t>1</a:t>
            </a:r>
            <a:r>
              <a:rPr lang="zh-CN" altLang="en-US" sz="2000" b="1">
                <a:ea typeface="宋体" pitchFamily="2" charset="-122"/>
              </a:rPr>
              <a:t>）突破重难点</a:t>
            </a:r>
          </a:p>
          <a:p>
            <a:pPr lvl="0" algn="l" eaLnBrk="1" hangingPunct="1"/>
            <a:r>
              <a:rPr lang="zh-CN" altLang="en-US" sz="2000" b="1">
                <a:ea typeface="宋体" pitchFamily="2" charset="-122"/>
              </a:rPr>
              <a:t>（</a:t>
            </a:r>
            <a:r>
              <a:rPr lang="en-US" altLang="zh-CN" sz="2000" b="1">
                <a:ea typeface="宋体" pitchFamily="2" charset="-122"/>
              </a:rPr>
              <a:t>2</a:t>
            </a:r>
            <a:r>
              <a:rPr lang="zh-CN" altLang="en-US" sz="2000" b="1">
                <a:ea typeface="宋体" pitchFamily="2" charset="-122"/>
              </a:rPr>
              <a:t>）学生学会两种实验方法</a:t>
            </a:r>
          </a:p>
          <a:p>
            <a:pPr lvl="0" algn="l" eaLnBrk="1" hangingPunct="1"/>
            <a:r>
              <a:rPr lang="zh-CN" altLang="en-US" sz="2000" b="1">
                <a:ea typeface="宋体" pitchFamily="2" charset="-122"/>
              </a:rPr>
              <a:t>（</a:t>
            </a:r>
            <a:r>
              <a:rPr lang="en-US" altLang="zh-CN" sz="2000" b="1">
                <a:ea typeface="宋体" pitchFamily="2" charset="-122"/>
              </a:rPr>
              <a:t>3</a:t>
            </a:r>
            <a:r>
              <a:rPr lang="zh-CN" altLang="en-US" sz="2000" b="1">
                <a:ea typeface="宋体" pitchFamily="2" charset="-122"/>
              </a:rPr>
              <a:t>）培养学生分析、归纳能力，激发学生学习物理的兴趣。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圆角矩形 1"/>
          <p:cNvSpPr/>
          <p:nvPr/>
        </p:nvSpPr>
        <p:spPr>
          <a:xfrm>
            <a:off x="2024064" y="1236664"/>
            <a:ext cx="8143875" cy="4803775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67" name="Rectangle 9"/>
          <p:cNvSpPr/>
          <p:nvPr/>
        </p:nvSpPr>
        <p:spPr>
          <a:xfrm>
            <a:off x="1992314" y="1268413"/>
            <a:ext cx="8143875" cy="4786312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36868" name="Text Box 8"/>
          <p:cNvSpPr txBox="1"/>
          <p:nvPr/>
        </p:nvSpPr>
        <p:spPr>
          <a:xfrm>
            <a:off x="5951539" y="2997200"/>
            <a:ext cx="4143375" cy="16677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ea typeface="宋体" pitchFamily="2" charset="-122"/>
              </a:rPr>
              <a:t>       学生交流实验结果，得出实验结论。教师再补充影响响度的另外一点。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869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graphicFrame>
        <p:nvGraphicFramePr>
          <p:cNvPr id="36870" name="Object 11"/>
          <p:cNvGraphicFramePr>
            <a:graphicFrameLocks noChangeAspect="1"/>
          </p:cNvGraphicFramePr>
          <p:nvPr/>
        </p:nvGraphicFramePr>
        <p:xfrm>
          <a:off x="2381251" y="2143126"/>
          <a:ext cx="3357563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位图图像" r:id="rId2" imgW="3357563" imgH="2786063" progId="Paint.Picture">
                  <p:embed/>
                </p:oleObj>
              </mc:Choice>
              <mc:Fallback>
                <p:oleObj name="位图图像" r:id="rId2" imgW="3357563" imgH="2786063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251" y="2143126"/>
                        <a:ext cx="3357563" cy="278606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AutoShape 2"/>
          <p:cNvSpPr/>
          <p:nvPr/>
        </p:nvSpPr>
        <p:spPr>
          <a:xfrm>
            <a:off x="6888164" y="2060575"/>
            <a:ext cx="2376487" cy="64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FFFFFF"/>
            </a:solidFill>
            <a:miter lim="800000"/>
          </a:ln>
          <a:effectLst>
            <a:outerShdw dist="107763" dir="2700000" algn="ctr">
              <a:schemeClr val="bg2">
                <a:alpha val="50000"/>
              </a:schemeClr>
            </a:outerShdw>
          </a:effectLst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展示</a:t>
            </a:r>
            <a:r>
              <a:rPr lang="ko-KR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交流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20"/>
          <p:cNvSpPr/>
          <p:nvPr/>
        </p:nvSpPr>
        <p:spPr>
          <a:xfrm>
            <a:off x="2693989" y="6869113"/>
            <a:ext cx="14303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defTabSz="912812"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zh-CN" altLang="en-US" sz="1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6803" name="Picture 8" descr="2"/>
          <p:cNvPicPr>
            <a:picLocks noChangeAspect="1"/>
          </p:cNvPicPr>
          <p:nvPr/>
        </p:nvPicPr>
        <p:blipFill>
          <a:blip r:embed="rId2"/>
          <a:srcRect l="2814" t="3374" r="3412" b="3995"/>
          <a:stretch>
            <a:fillRect/>
          </a:stretch>
        </p:blipFill>
        <p:spPr>
          <a:xfrm>
            <a:off x="2351088" y="1268414"/>
            <a:ext cx="7416800" cy="47529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6804" name="Text Box 9"/>
          <p:cNvSpPr txBox="1"/>
          <p:nvPr/>
        </p:nvSpPr>
        <p:spPr>
          <a:xfrm>
            <a:off x="3143251" y="2352675"/>
            <a:ext cx="576263" cy="2012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宋体" pitchFamily="2" charset="-122"/>
                <a:sym typeface="Arial" pitchFamily="34" charset="0"/>
              </a:rPr>
              <a:t>声音的特性</a:t>
            </a:r>
            <a:endParaRPr lang="zh-CN" altLang="en-US" sz="2800" b="1">
              <a:solidFill>
                <a:schemeClr val="bg1"/>
              </a:solidFill>
              <a:latin typeface="华文中宋" pitchFamily="2" charset="-122"/>
              <a:ea typeface="宋体" pitchFamily="2" charset="-122"/>
              <a:sym typeface="Arial" pitchFamily="34" charset="0"/>
            </a:endParaRPr>
          </a:p>
        </p:txBody>
      </p:sp>
      <p:sp>
        <p:nvSpPr>
          <p:cNvPr id="76805" name="AutoShape 29"/>
          <p:cNvSpPr/>
          <p:nvPr/>
        </p:nvSpPr>
        <p:spPr>
          <a:xfrm>
            <a:off x="3792539" y="2438401"/>
            <a:ext cx="287337" cy="1800225"/>
          </a:xfrm>
          <a:prstGeom prst="leftBrace">
            <a:avLst>
              <a:gd name="adj1" fmla="val 52210"/>
              <a:gd name="adj2" fmla="val 50000"/>
            </a:avLst>
          </a:prstGeom>
          <a:noFill/>
          <a:ln w="25400">
            <a:solidFill>
              <a:schemeClr val="bg1"/>
            </a:solidFill>
            <a:round/>
          </a:ln>
        </p:spPr>
        <p:txBody>
          <a:bodyPr wrap="none" anchor="ctr" anchorCtr="0"/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76806" name="Text Box 26"/>
          <p:cNvSpPr txBox="1"/>
          <p:nvPr/>
        </p:nvSpPr>
        <p:spPr>
          <a:xfrm>
            <a:off x="4081463" y="2079625"/>
            <a:ext cx="3168650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1.</a:t>
            </a:r>
            <a:r>
              <a:rPr lang="zh-CN" altLang="en-US" sz="1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音调</a:t>
            </a: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：声音的高低</a:t>
            </a:r>
          </a:p>
        </p:txBody>
      </p:sp>
      <p:sp>
        <p:nvSpPr>
          <p:cNvPr id="76807" name="Text Box 26"/>
          <p:cNvSpPr txBox="1"/>
          <p:nvPr/>
        </p:nvSpPr>
        <p:spPr>
          <a:xfrm>
            <a:off x="4083050" y="3014663"/>
            <a:ext cx="3240088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2.</a:t>
            </a:r>
            <a:r>
              <a:rPr lang="zh-CN" altLang="en-US" sz="1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响度</a:t>
            </a: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：声音的大小</a:t>
            </a:r>
          </a:p>
        </p:txBody>
      </p:sp>
      <p:sp>
        <p:nvSpPr>
          <p:cNvPr id="76809" name="Text Box 26"/>
          <p:cNvSpPr txBox="1"/>
          <p:nvPr/>
        </p:nvSpPr>
        <p:spPr>
          <a:xfrm>
            <a:off x="5016501" y="3429000"/>
            <a:ext cx="2087563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影响因素：振幅</a:t>
            </a:r>
          </a:p>
        </p:txBody>
      </p:sp>
      <p:sp>
        <p:nvSpPr>
          <p:cNvPr id="76810" name="Text Box 26"/>
          <p:cNvSpPr txBox="1"/>
          <p:nvPr/>
        </p:nvSpPr>
        <p:spPr>
          <a:xfrm>
            <a:off x="5014913" y="2492375"/>
            <a:ext cx="3168650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影响因素：频率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500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sp>
        <p:nvSpPr>
          <p:cNvPr id="37891" name="AutoShape 3"/>
          <p:cNvSpPr/>
          <p:nvPr/>
        </p:nvSpPr>
        <p:spPr>
          <a:xfrm>
            <a:off x="4510089" y="3522663"/>
            <a:ext cx="465137" cy="531812"/>
          </a:xfrm>
          <a:prstGeom prst="chevron">
            <a:avLst>
              <a:gd name="adj" fmla="val 52514"/>
            </a:avLst>
          </a:prstGeom>
          <a:solidFill>
            <a:srgbClr val="00FFFF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37892" name="AutoShape 4"/>
          <p:cNvSpPr/>
          <p:nvPr/>
        </p:nvSpPr>
        <p:spPr>
          <a:xfrm>
            <a:off x="7024688" y="3522663"/>
            <a:ext cx="463550" cy="531812"/>
          </a:xfrm>
          <a:prstGeom prst="chevron">
            <a:avLst>
              <a:gd name="adj" fmla="val 52514"/>
            </a:avLst>
          </a:prstGeom>
          <a:solidFill>
            <a:srgbClr val="CC99FF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grpSp>
        <p:nvGrpSpPr>
          <p:cNvPr id="37896" name="组合 56"/>
          <p:cNvGrpSpPr/>
          <p:nvPr/>
        </p:nvGrpSpPr>
        <p:grpSpPr>
          <a:xfrm>
            <a:off x="2654301" y="3026093"/>
            <a:ext cx="1726903" cy="1511300"/>
            <a:chOff x="1130275" y="3026088"/>
            <a:chExt cx="1726902" cy="1511300"/>
          </a:xfrm>
        </p:grpSpPr>
        <p:sp>
          <p:nvSpPr>
            <p:cNvPr id="37926" name="Oval 10"/>
            <p:cNvSpPr/>
            <p:nvPr/>
          </p:nvSpPr>
          <p:spPr>
            <a:xfrm>
              <a:off x="1863198" y="3415134"/>
              <a:ext cx="259766" cy="7357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fol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27" name="Oval 11"/>
            <p:cNvSpPr/>
            <p:nvPr/>
          </p:nvSpPr>
          <p:spPr>
            <a:xfrm>
              <a:off x="1863198" y="3415134"/>
              <a:ext cx="259766" cy="735747"/>
            </a:xfrm>
            <a:prstGeom prst="ellipse">
              <a:avLst/>
            </a:prstGeom>
            <a:solidFill>
              <a:srgbClr val="FF0000">
                <a:alpha val="76077"/>
              </a:srgbClr>
            </a:soli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28" name="Oval 12"/>
            <p:cNvSpPr/>
            <p:nvPr/>
          </p:nvSpPr>
          <p:spPr>
            <a:xfrm>
              <a:off x="1130275" y="3415134"/>
              <a:ext cx="1725612" cy="735747"/>
            </a:xfrm>
            <a:prstGeom prst="ellipse">
              <a:avLst/>
            </a:prstGeom>
            <a:gradFill rotWithShape="1">
              <a:gsLst>
                <a:gs pos="0">
                  <a:srgbClr val="536E00"/>
                </a:gs>
                <a:gs pos="50000">
                  <a:schemeClr val="folHlink"/>
                </a:gs>
                <a:gs pos="100000">
                  <a:srgbClr val="536E00"/>
                </a:gs>
              </a:gsLst>
              <a:lin ang="18900000" scaled="1"/>
            </a:gra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29" name="Oval 14"/>
            <p:cNvSpPr/>
            <p:nvPr/>
          </p:nvSpPr>
          <p:spPr>
            <a:xfrm>
              <a:off x="1215965" y="3416087"/>
              <a:ext cx="1554231" cy="735747"/>
            </a:xfrm>
            <a:prstGeom prst="ellipse">
              <a:avLst/>
            </a:prstGeom>
            <a:solidFill>
              <a:srgbClr val="333333"/>
            </a:soli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30" name="Oval 13"/>
            <p:cNvSpPr/>
            <p:nvPr/>
          </p:nvSpPr>
          <p:spPr>
            <a:xfrm>
              <a:off x="1132159" y="3418309"/>
              <a:ext cx="1725018" cy="735747"/>
            </a:xfrm>
            <a:prstGeom prst="ellipse">
              <a:avLst/>
            </a:prstGeom>
            <a:gradFill rotWithShape="1">
              <a:gsLst>
                <a:gs pos="0">
                  <a:srgbClr val="618200"/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grpSp>
          <p:nvGrpSpPr>
            <p:cNvPr id="37931" name="Group 19"/>
            <p:cNvGrpSpPr/>
            <p:nvPr/>
          </p:nvGrpSpPr>
          <p:grpSpPr>
            <a:xfrm>
              <a:off x="1241361" y="3026088"/>
              <a:ext cx="1503439" cy="1511300"/>
              <a:chOff x="0" y="0"/>
              <a:chExt cx="1252" cy="1252"/>
            </a:xfrm>
          </p:grpSpPr>
          <p:sp>
            <p:nvSpPr>
              <p:cNvPr id="37934" name="Oval 16"/>
              <p:cNvSpPr/>
              <p:nvPr/>
            </p:nvSpPr>
            <p:spPr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 vert="vert"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7935" name="Oval 17"/>
              <p:cNvSpPr/>
              <p:nvPr/>
            </p:nvSpPr>
            <p:spPr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 vert="vert"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7936" name="Oval 18"/>
              <p:cNvSpPr/>
              <p:nvPr/>
            </p:nvSpPr>
            <p:spPr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 vert="vert"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7937" name="Oval 19"/>
              <p:cNvSpPr/>
              <p:nvPr/>
            </p:nvSpPr>
            <p:spPr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 vert="vert" wrap="none"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</p:grpSp>
        <p:sp>
          <p:nvSpPr>
            <p:cNvPr id="37932" name="Text Box 24"/>
            <p:cNvSpPr txBox="1"/>
            <p:nvPr/>
          </p:nvSpPr>
          <p:spPr>
            <a:xfrm>
              <a:off x="1432466" y="3506148"/>
              <a:ext cx="966950" cy="5232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33" name="Text Box 25"/>
            <p:cNvSpPr txBox="1"/>
            <p:nvPr/>
          </p:nvSpPr>
          <p:spPr>
            <a:xfrm>
              <a:off x="1214414" y="3506148"/>
              <a:ext cx="1619625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r>
                <a:rPr lang="zh-CN" altLang="en-US" sz="2400" b="1">
                  <a:ea typeface="宋体" pitchFamily="2" charset="-122"/>
                </a:rPr>
                <a:t>感知音色</a:t>
              </a:r>
            </a:p>
          </p:txBody>
        </p:sp>
      </p:grpSp>
      <p:grpSp>
        <p:nvGrpSpPr>
          <p:cNvPr id="37897" name="组合 57"/>
          <p:cNvGrpSpPr/>
          <p:nvPr/>
        </p:nvGrpSpPr>
        <p:grpSpPr>
          <a:xfrm>
            <a:off x="5170489" y="3026093"/>
            <a:ext cx="1726012" cy="1511300"/>
            <a:chOff x="3646504" y="3026088"/>
            <a:chExt cx="1726564" cy="1511300"/>
          </a:xfrm>
        </p:grpSpPr>
        <p:sp>
          <p:nvSpPr>
            <p:cNvPr id="37916" name="Oval 20"/>
            <p:cNvSpPr/>
            <p:nvPr/>
          </p:nvSpPr>
          <p:spPr>
            <a:xfrm>
              <a:off x="4378867" y="3421484"/>
              <a:ext cx="259849" cy="7357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accent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17" name="Oval 21"/>
            <p:cNvSpPr/>
            <p:nvPr/>
          </p:nvSpPr>
          <p:spPr>
            <a:xfrm>
              <a:off x="4378867" y="3421484"/>
              <a:ext cx="259849" cy="735747"/>
            </a:xfrm>
            <a:prstGeom prst="ellipse">
              <a:avLst/>
            </a:prstGeom>
            <a:solidFill>
              <a:srgbClr val="00FFFF">
                <a:alpha val="85097"/>
              </a:srgbClr>
            </a:soli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18" name="Oval 22"/>
            <p:cNvSpPr/>
            <p:nvPr/>
          </p:nvSpPr>
          <p:spPr>
            <a:xfrm>
              <a:off x="3646504" y="3421484"/>
              <a:ext cx="1724577" cy="735747"/>
            </a:xfrm>
            <a:prstGeom prst="ellipse">
              <a:avLst/>
            </a:prstGeom>
            <a:gradFill rotWithShape="1">
              <a:gsLst>
                <a:gs pos="0">
                  <a:srgbClr val="65797B"/>
                </a:gs>
                <a:gs pos="50000">
                  <a:schemeClr val="accent1"/>
                </a:gs>
                <a:gs pos="100000">
                  <a:srgbClr val="65797B"/>
                </a:gs>
              </a:gsLst>
              <a:lin ang="18900000" scaled="1"/>
            </a:gra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19" name="Oval 23"/>
            <p:cNvSpPr/>
            <p:nvPr/>
          </p:nvSpPr>
          <p:spPr>
            <a:xfrm>
              <a:off x="3647690" y="3424659"/>
              <a:ext cx="1725378" cy="735747"/>
            </a:xfrm>
            <a:prstGeom prst="ellipse">
              <a:avLst/>
            </a:prstGeom>
            <a:gradFill rotWithShape="1">
              <a:gsLst>
                <a:gs pos="0">
                  <a:srgbClr val="778E90"/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20" name="Oval 24"/>
            <p:cNvSpPr/>
            <p:nvPr/>
          </p:nvSpPr>
          <p:spPr>
            <a:xfrm>
              <a:off x="3732118" y="3420849"/>
              <a:ext cx="1553348" cy="735747"/>
            </a:xfrm>
            <a:prstGeom prst="ellipse">
              <a:avLst/>
            </a:prstGeom>
            <a:solidFill>
              <a:srgbClr val="333333"/>
            </a:solidFill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21" name="Oval 26"/>
            <p:cNvSpPr/>
            <p:nvPr/>
          </p:nvSpPr>
          <p:spPr>
            <a:xfrm>
              <a:off x="3757509" y="3026088"/>
              <a:ext cx="1502564" cy="15113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vert="vert"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22" name="Oval 27"/>
            <p:cNvSpPr/>
            <p:nvPr/>
          </p:nvSpPr>
          <p:spPr>
            <a:xfrm>
              <a:off x="3776711" y="3034538"/>
              <a:ext cx="1466560" cy="14738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vert="vert"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23" name="Oval 28"/>
            <p:cNvSpPr/>
            <p:nvPr/>
          </p:nvSpPr>
          <p:spPr>
            <a:xfrm>
              <a:off x="3792313" y="3049023"/>
              <a:ext cx="1394552" cy="137731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vert="vert"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24" name="Oval 29"/>
            <p:cNvSpPr/>
            <p:nvPr/>
          </p:nvSpPr>
          <p:spPr>
            <a:xfrm>
              <a:off x="3873922" y="3071810"/>
              <a:ext cx="1239735" cy="11177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vert="vert"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25" name="Text Box 38"/>
            <p:cNvSpPr txBox="1"/>
            <p:nvPr/>
          </p:nvSpPr>
          <p:spPr>
            <a:xfrm>
              <a:off x="3714744" y="3543304"/>
              <a:ext cx="1619367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r>
                <a:rPr lang="zh-CN" altLang="en-US" sz="2400" b="1">
                  <a:ea typeface="宋体" pitchFamily="2" charset="-122"/>
                </a:rPr>
                <a:t>演示实验</a:t>
              </a:r>
              <a:endParaRPr lang="zh-CN" altLang="en-US" sz="2800">
                <a:ea typeface="宋体" pitchFamily="2" charset="-122"/>
              </a:endParaRPr>
            </a:p>
          </p:txBody>
        </p:sp>
      </p:grpSp>
      <p:grpSp>
        <p:nvGrpSpPr>
          <p:cNvPr id="37898" name="组合 58"/>
          <p:cNvGrpSpPr/>
          <p:nvPr/>
        </p:nvGrpSpPr>
        <p:grpSpPr>
          <a:xfrm>
            <a:off x="7685005" y="3026093"/>
            <a:ext cx="1754652" cy="1511300"/>
            <a:chOff x="6160979" y="3026088"/>
            <a:chExt cx="1754652" cy="1511300"/>
          </a:xfrm>
        </p:grpSpPr>
        <p:sp>
          <p:nvSpPr>
            <p:cNvPr id="37903" name="Oval 5"/>
            <p:cNvSpPr/>
            <p:nvPr/>
          </p:nvSpPr>
          <p:spPr>
            <a:xfrm>
              <a:off x="6893191" y="3421484"/>
              <a:ext cx="259766" cy="7357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37904" name="Oval 6"/>
            <p:cNvSpPr/>
            <p:nvPr/>
          </p:nvSpPr>
          <p:spPr>
            <a:xfrm>
              <a:off x="6893191" y="3421484"/>
              <a:ext cx="259766" cy="735747"/>
            </a:xfrm>
            <a:prstGeom prst="ellipse">
              <a:avLst/>
            </a:prstGeom>
            <a:solidFill>
              <a:srgbClr val="CC99FF"/>
            </a:solidFill>
            <a:ln>
              <a:noFill/>
              <a:miter lim="800000"/>
            </a:ln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grpSp>
          <p:nvGrpSpPr>
            <p:cNvPr id="37905" name="Group 42"/>
            <p:cNvGrpSpPr/>
            <p:nvPr/>
          </p:nvGrpSpPr>
          <p:grpSpPr>
            <a:xfrm>
              <a:off x="6160979" y="3026088"/>
              <a:ext cx="1754652" cy="1511300"/>
              <a:chOff x="0" y="163"/>
              <a:chExt cx="2765" cy="2380"/>
            </a:xfrm>
          </p:grpSpPr>
          <p:sp>
            <p:nvSpPr>
              <p:cNvPr id="37906" name="Oval 7"/>
              <p:cNvSpPr/>
              <p:nvPr/>
            </p:nvSpPr>
            <p:spPr>
              <a:xfrm>
                <a:off x="0" y="786"/>
                <a:ext cx="2717" cy="115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  <a:miter lim="800000"/>
              </a:ln>
            </p:spPr>
            <p:txBody>
              <a:bodyPr anchor="ctr" anchorCtr="0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/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37907" name="Oval 8"/>
              <p:cNvSpPr/>
              <p:nvPr/>
            </p:nvSpPr>
            <p:spPr>
              <a:xfrm>
                <a:off x="45" y="801"/>
                <a:ext cx="2720" cy="1159"/>
              </a:xfrm>
              <a:prstGeom prst="ellipse">
                <a:avLst/>
              </a:prstGeom>
              <a:gradFill rotWithShape="1">
                <a:gsLst>
                  <a:gs pos="0">
                    <a:srgbClr val="006161"/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  <a:miter lim="800000"/>
              </a:ln>
            </p:spPr>
            <p:txBody>
              <a:bodyPr anchor="ctr" anchorCtr="0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eaLnBrk="1" hangingPunct="1"/>
                <a:endParaRPr lang="zh-CN" altLang="en-US" sz="2800">
                  <a:ea typeface="宋体" pitchFamily="2" charset="-122"/>
                </a:endParaRPr>
              </a:p>
            </p:txBody>
          </p:sp>
          <p:grpSp>
            <p:nvGrpSpPr>
              <p:cNvPr id="37908" name="Group 45"/>
              <p:cNvGrpSpPr/>
              <p:nvPr/>
            </p:nvGrpSpPr>
            <p:grpSpPr>
              <a:xfrm>
                <a:off x="85" y="163"/>
                <a:ext cx="2549" cy="2380"/>
                <a:chOff x="-60" y="28"/>
                <a:chExt cx="2549" cy="2380"/>
              </a:xfrm>
            </p:grpSpPr>
            <p:sp>
              <p:nvSpPr>
                <p:cNvPr id="37909" name="Oval 9"/>
                <p:cNvSpPr/>
                <p:nvPr/>
              </p:nvSpPr>
              <p:spPr>
                <a:xfrm>
                  <a:off x="0" y="650"/>
                  <a:ext cx="2450" cy="1159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  <a:miter lim="800000"/>
                </a:ln>
              </p:spPr>
              <p:txBody>
                <a:bodyPr anchor="ctr" anchorCtr="0">
                  <a:spAutoFit/>
                </a:bodyPr>
                <a:lstStyle>
                  <a:defPPr>
                    <a:defRPr lang="en-US"/>
                  </a:defPPr>
                  <a:lvl1pPr marL="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1pPr>
                  <a:lvl2pPr marL="4572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2pPr>
                  <a:lvl3pPr marL="9144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3pPr>
                  <a:lvl4pPr marL="13716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4pPr>
                  <a:lvl5pPr marL="18288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5pPr>
                </a:lstStyle>
                <a:p>
                  <a:pPr eaLnBrk="1" hangingPunct="1"/>
                  <a:endParaRPr lang="zh-CN" altLang="en-US" sz="2800">
                    <a:ea typeface="宋体" pitchFamily="2" charset="-122"/>
                  </a:endParaRPr>
                </a:p>
              </p:txBody>
            </p:sp>
            <p:grpSp>
              <p:nvGrpSpPr>
                <p:cNvPr id="37910" name="Group 47"/>
                <p:cNvGrpSpPr/>
                <p:nvPr/>
              </p:nvGrpSpPr>
              <p:grpSpPr>
                <a:xfrm>
                  <a:off x="45" y="28"/>
                  <a:ext cx="2370" cy="2380"/>
                  <a:chOff x="0" y="0"/>
                  <a:chExt cx="1252" cy="1252"/>
                </a:xfrm>
              </p:grpSpPr>
              <p:sp>
                <p:nvSpPr>
                  <p:cNvPr id="37912" name="Oval 31"/>
                  <p:cNvSpPr/>
                  <p:nvPr/>
                </p:nvSpPr>
                <p:spPr>
                  <a:xfrm>
                    <a:off x="0" y="0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  <a:miter lim="800000"/>
                  </a:ln>
                </p:spPr>
                <p:txBody>
                  <a:bodyPr vert="vert" wrap="none" anchor="ctr" anchorCtr="0">
                    <a:noAutofit/>
                  </a:bodyPr>
                  <a:lstStyle>
                    <a:defPPr>
                      <a:defRPr lang="en-US"/>
                    </a:defPPr>
                    <a:lvl1pPr marL="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1pPr>
                    <a:lvl2pPr marL="4572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2pPr>
                    <a:lvl3pPr marL="9144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3pPr>
                    <a:lvl4pPr marL="13716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4pPr>
                    <a:lvl5pPr marL="18288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5pPr>
                  </a:lstStyle>
                  <a:p>
                    <a:pPr eaLnBrk="1" hangingPunct="1"/>
                    <a:endParaRPr lang="zh-CN" altLang="en-US" sz="2800">
                      <a:ea typeface="宋体" pitchFamily="2" charset="-122"/>
                    </a:endParaRPr>
                  </a:p>
                </p:txBody>
              </p:sp>
              <p:sp>
                <p:nvSpPr>
                  <p:cNvPr id="37913" name="Oval 32"/>
                  <p:cNvSpPr/>
                  <p:nvPr/>
                </p:nvSpPr>
                <p:spPr>
                  <a:xfrm>
                    <a:off x="16" y="7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  <a:miter lim="800000"/>
                  </a:ln>
                </p:spPr>
                <p:txBody>
                  <a:bodyPr vert="vert" wrap="none" anchor="ctr" anchorCtr="0">
                    <a:noAutofit/>
                  </a:bodyPr>
                  <a:lstStyle>
                    <a:defPPr>
                      <a:defRPr lang="en-US"/>
                    </a:defPPr>
                    <a:lvl1pPr marL="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1pPr>
                    <a:lvl2pPr marL="4572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2pPr>
                    <a:lvl3pPr marL="9144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3pPr>
                    <a:lvl4pPr marL="13716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4pPr>
                    <a:lvl5pPr marL="18288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5pPr>
                  </a:lstStyle>
                  <a:p>
                    <a:pPr eaLnBrk="1" hangingPunct="1"/>
                    <a:endParaRPr lang="zh-CN" altLang="en-US" sz="2800">
                      <a:ea typeface="宋体" pitchFamily="2" charset="-122"/>
                    </a:endParaRPr>
                  </a:p>
                </p:txBody>
              </p:sp>
              <p:sp>
                <p:nvSpPr>
                  <p:cNvPr id="37914" name="Oval 33"/>
                  <p:cNvSpPr/>
                  <p:nvPr/>
                </p:nvSpPr>
                <p:spPr>
                  <a:xfrm>
                    <a:off x="29" y="19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  <a:miter lim="800000"/>
                  </a:ln>
                </p:spPr>
                <p:txBody>
                  <a:bodyPr vert="vert" wrap="none" anchor="ctr" anchorCtr="0">
                    <a:noAutofit/>
                  </a:bodyPr>
                  <a:lstStyle>
                    <a:defPPr>
                      <a:defRPr lang="en-US"/>
                    </a:defPPr>
                    <a:lvl1pPr marL="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1pPr>
                    <a:lvl2pPr marL="4572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2pPr>
                    <a:lvl3pPr marL="9144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3pPr>
                    <a:lvl4pPr marL="13716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4pPr>
                    <a:lvl5pPr marL="18288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5pPr>
                  </a:lstStyle>
                  <a:p>
                    <a:pPr eaLnBrk="1" hangingPunct="1"/>
                    <a:endParaRPr lang="zh-CN" altLang="en-US" sz="2800">
                      <a:ea typeface="宋体" pitchFamily="2" charset="-122"/>
                    </a:endParaRPr>
                  </a:p>
                </p:txBody>
              </p:sp>
              <p:sp>
                <p:nvSpPr>
                  <p:cNvPr id="37915" name="Oval 34"/>
                  <p:cNvSpPr/>
                  <p:nvPr/>
                </p:nvSpPr>
                <p:spPr>
                  <a:xfrm>
                    <a:off x="97" y="51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  <a:miter lim="800000"/>
                  </a:ln>
                </p:spPr>
                <p:txBody>
                  <a:bodyPr vert="vert" wrap="none" anchor="ctr" anchorCtr="0">
                    <a:noAutofit/>
                  </a:bodyPr>
                  <a:lstStyle>
                    <a:defPPr>
                      <a:defRPr lang="en-US"/>
                    </a:defPPr>
                    <a:lvl1pPr marL="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1pPr>
                    <a:lvl2pPr marL="4572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2pPr>
                    <a:lvl3pPr marL="9144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3pPr>
                    <a:lvl4pPr marL="13716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4pPr>
                    <a:lvl5pPr marL="1828800" indent="0" algn="ctr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48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defRPr>
                    </a:lvl5pPr>
                  </a:lstStyle>
                  <a:p>
                    <a:pPr eaLnBrk="1" hangingPunct="1"/>
                    <a:endParaRPr lang="zh-CN" altLang="en-US" sz="2800"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37911" name="Text Box 52"/>
                <p:cNvSpPr txBox="1"/>
                <p:nvPr/>
              </p:nvSpPr>
              <p:spPr>
                <a:xfrm>
                  <a:off x="-60" y="843"/>
                  <a:ext cx="2549" cy="720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1pPr>
                  <a:lvl2pPr marL="4572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2pPr>
                  <a:lvl3pPr marL="9144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3pPr>
                  <a:lvl4pPr marL="13716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4pPr>
                  <a:lvl5pPr marL="1828800" indent="0" algn="ctr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4800" b="0" i="0" u="none" baseline="0">
                      <a:solidFill>
                        <a:schemeClr val="tx1"/>
                      </a:solidFill>
                      <a:effectLst/>
                      <a:latin typeface="Arial" pitchFamily="34" charset="0"/>
                    </a:defRPr>
                  </a:lvl5pPr>
                </a:lstStyle>
                <a:p>
                  <a:pPr eaLnBrk="1" hangingPunct="1"/>
                  <a:r>
                    <a:rPr lang="zh-CN" altLang="en-US" sz="2400" b="1">
                      <a:ea typeface="宋体" pitchFamily="2" charset="-122"/>
                    </a:rPr>
                    <a:t>展示交流</a:t>
                  </a:r>
                  <a:endParaRPr lang="zh-CN" altLang="en-US" sz="2800"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37899" name="圆角矩形 1"/>
          <p:cNvSpPr/>
          <p:nvPr/>
        </p:nvSpPr>
        <p:spPr>
          <a:xfrm>
            <a:off x="2095500" y="1357314"/>
            <a:ext cx="8001000" cy="4643437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900" name="Group 52"/>
          <p:cNvGrpSpPr/>
          <p:nvPr/>
        </p:nvGrpSpPr>
        <p:grpSpPr>
          <a:xfrm>
            <a:off x="4511675" y="1412875"/>
            <a:ext cx="3887788" cy="1295400"/>
            <a:chOff x="1882" y="890"/>
            <a:chExt cx="2449" cy="816"/>
          </a:xfrm>
        </p:grpSpPr>
        <p:sp>
          <p:nvSpPr>
            <p:cNvPr id="37901" name="Freeform 3"/>
            <p:cNvSpPr/>
            <p:nvPr/>
          </p:nvSpPr>
          <p:spPr bwMode="auto">
            <a:xfrm>
              <a:off x="1882" y="890"/>
              <a:ext cx="2449" cy="816"/>
            </a:xfrm>
            <a:custGeom>
              <a:avLst/>
              <a:gdLst/>
              <a:ahLst/>
              <a:cxnLst>
                <a:cxn ang="0">
                  <a:pos x="67" y="48"/>
                </a:cxn>
                <a:cxn ang="0">
                  <a:pos x="27" y="116"/>
                </a:cxn>
                <a:cxn ang="0">
                  <a:pos x="18" y="225"/>
                </a:cxn>
                <a:cxn ang="0">
                  <a:pos x="10" y="264"/>
                </a:cxn>
                <a:cxn ang="0">
                  <a:pos x="4" y="374"/>
                </a:cxn>
                <a:cxn ang="0">
                  <a:pos x="10" y="503"/>
                </a:cxn>
                <a:cxn ang="0">
                  <a:pos x="50" y="661"/>
                </a:cxn>
                <a:cxn ang="0">
                  <a:pos x="144" y="737"/>
                </a:cxn>
                <a:cxn ang="0">
                  <a:pos x="235" y="787"/>
                </a:cxn>
                <a:cxn ang="0">
                  <a:pos x="444" y="840"/>
                </a:cxn>
                <a:cxn ang="0">
                  <a:pos x="605" y="832"/>
                </a:cxn>
                <a:cxn ang="0">
                  <a:pos x="665" y="857"/>
                </a:cxn>
                <a:cxn ang="0">
                  <a:pos x="768" y="830"/>
                </a:cxn>
                <a:cxn ang="0">
                  <a:pos x="940" y="720"/>
                </a:cxn>
                <a:cxn ang="0">
                  <a:pos x="1029" y="652"/>
                </a:cxn>
                <a:cxn ang="0">
                  <a:pos x="1071" y="592"/>
                </a:cxn>
                <a:cxn ang="0">
                  <a:pos x="1098" y="572"/>
                </a:cxn>
                <a:cxn ang="0">
                  <a:pos x="1071" y="553"/>
                </a:cxn>
                <a:cxn ang="0">
                  <a:pos x="1102" y="592"/>
                </a:cxn>
                <a:cxn ang="0">
                  <a:pos x="1177" y="513"/>
                </a:cxn>
                <a:cxn ang="0">
                  <a:pos x="1229" y="384"/>
                </a:cxn>
                <a:cxn ang="0">
                  <a:pos x="1185" y="314"/>
                </a:cxn>
                <a:cxn ang="0">
                  <a:pos x="1042" y="334"/>
                </a:cxn>
                <a:cxn ang="0">
                  <a:pos x="1089" y="334"/>
                </a:cxn>
                <a:cxn ang="0">
                  <a:pos x="1179" y="225"/>
                </a:cxn>
                <a:cxn ang="0">
                  <a:pos x="1144" y="166"/>
                </a:cxn>
                <a:cxn ang="0">
                  <a:pos x="994" y="196"/>
                </a:cxn>
                <a:cxn ang="0">
                  <a:pos x="1005" y="166"/>
                </a:cxn>
                <a:cxn ang="0">
                  <a:pos x="907" y="136"/>
                </a:cxn>
                <a:cxn ang="0">
                  <a:pos x="801" y="186"/>
                </a:cxn>
                <a:cxn ang="0">
                  <a:pos x="573" y="210"/>
                </a:cxn>
                <a:cxn ang="0">
                  <a:pos x="477" y="197"/>
                </a:cxn>
                <a:cxn ang="0">
                  <a:pos x="370" y="197"/>
                </a:cxn>
                <a:cxn ang="0">
                  <a:pos x="245" y="146"/>
                </a:cxn>
                <a:cxn ang="0">
                  <a:pos x="189" y="67"/>
                </a:cxn>
                <a:cxn ang="0">
                  <a:pos x="120" y="6"/>
                </a:cxn>
                <a:cxn ang="0">
                  <a:pos x="78" y="4"/>
                </a:cxn>
              </a:cxnLst>
              <a:rect l="l" t="t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D4EAFA"/>
                </a:gs>
              </a:gsLst>
              <a:lin ang="0" scaled="1"/>
            </a:gradFill>
            <a:ln w="9525">
              <a:noFill/>
              <a:round/>
            </a:ln>
          </p:spPr>
        </p:sp>
        <p:sp>
          <p:nvSpPr>
            <p:cNvPr id="37902" name="TextBox 7"/>
            <p:cNvSpPr txBox="1"/>
            <p:nvPr/>
          </p:nvSpPr>
          <p:spPr>
            <a:xfrm>
              <a:off x="2109" y="1026"/>
              <a:ext cx="1565" cy="5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r>
                <a:rPr lang="zh-CN" altLang="en-US" sz="5400" b="1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音 色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W0201012165106024105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412876"/>
            <a:ext cx="3817938" cy="460851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</a:ln>
        </p:spPr>
      </p:pic>
      <p:pic>
        <p:nvPicPr>
          <p:cNvPr id="16387" name="Picture 11" descr="W020100901488716859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412875"/>
            <a:ext cx="3259138" cy="4679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8" name="AutoShape 6"/>
          <p:cNvSpPr/>
          <p:nvPr/>
        </p:nvSpPr>
        <p:spPr>
          <a:xfrm>
            <a:off x="5591175" y="3357564"/>
            <a:ext cx="649288" cy="504825"/>
          </a:xfrm>
          <a:prstGeom prst="rightArrow">
            <a:avLst>
              <a:gd name="adj1" fmla="val 50000"/>
              <a:gd name="adj2" fmla="val 32154"/>
            </a:avLst>
          </a:prstGeom>
          <a:solidFill>
            <a:schemeClr val="accent1"/>
          </a:solidFill>
          <a:ln w="57150">
            <a:solidFill>
              <a:srgbClr val="008000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endParaRPr lang="zh-CN" altLang="en-US" sz="1800">
              <a:ea typeface="华文行楷" pitchFamily="2" charset="-122"/>
            </a:endParaRPr>
          </a:p>
        </p:txBody>
      </p:sp>
      <p:sp>
        <p:nvSpPr>
          <p:cNvPr id="16389" name="Rectangle 8"/>
          <p:cNvSpPr/>
          <p:nvPr/>
        </p:nvSpPr>
        <p:spPr>
          <a:xfrm>
            <a:off x="6383338" y="476251"/>
            <a:ext cx="3198812" cy="487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chemeClr val="tx2"/>
                </a:solidFill>
                <a:ea typeface="黑体" pitchFamily="49" charset="-122"/>
              </a:rPr>
              <a:t>1</a:t>
            </a:r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）教材分析</a:t>
            </a:r>
          </a:p>
        </p:txBody>
      </p:sp>
      <p:sp>
        <p:nvSpPr>
          <p:cNvPr id="16390" name="椭圆 5"/>
          <p:cNvSpPr/>
          <p:nvPr/>
        </p:nvSpPr>
        <p:spPr>
          <a:xfrm>
            <a:off x="6881814" y="3714750"/>
            <a:ext cx="3101975" cy="1214438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16391" name="Text Box 31"/>
          <p:cNvSpPr txBox="1"/>
          <p:nvPr/>
        </p:nvSpPr>
        <p:spPr>
          <a:xfrm>
            <a:off x="1509713" y="-455612"/>
            <a:ext cx="18415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endParaRPr lang="zh-CN" altLang="en-US" sz="1800">
              <a:ea typeface="宋体" pitchFamily="2" charset="-122"/>
            </a:endParaRPr>
          </a:p>
        </p:txBody>
      </p:sp>
    </p:spTree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翻书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Wang-Guowe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1785939"/>
            <a:ext cx="2643188" cy="2714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5" name="圆角矩形 1"/>
          <p:cNvSpPr/>
          <p:nvPr/>
        </p:nvSpPr>
        <p:spPr>
          <a:xfrm>
            <a:off x="2351089" y="1196976"/>
            <a:ext cx="7705725" cy="5040313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916" name="AutoShape 7"/>
          <p:cNvSpPr/>
          <p:nvPr/>
        </p:nvSpPr>
        <p:spPr>
          <a:xfrm>
            <a:off x="2524126" y="5157788"/>
            <a:ext cx="7388225" cy="10795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38917" name="Text Box 8"/>
          <p:cNvSpPr txBox="1"/>
          <p:nvPr/>
        </p:nvSpPr>
        <p:spPr>
          <a:xfrm>
            <a:off x="2495551" y="5229225"/>
            <a:ext cx="7821613" cy="1028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>
                <a:ea typeface="宋体" pitchFamily="2" charset="-122"/>
              </a:rPr>
              <a:t>  </a:t>
            </a:r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设计 </a:t>
            </a:r>
            <a:r>
              <a:rPr lang="zh-CN" altLang="en-US" sz="2400" b="1">
                <a:ea typeface="宋体" pitchFamily="2" charset="-122"/>
              </a:rPr>
              <a:t> 播放用不同乐器演奏的梁祝音乐，请学生分辨，</a:t>
            </a:r>
          </a:p>
          <a:p>
            <a:pPr algn="l" eaLnBrk="1" hangingPunct="1">
              <a:lnSpc>
                <a:spcPct val="115000"/>
              </a:lnSpc>
            </a:pPr>
            <a:r>
              <a:rPr lang="zh-CN" altLang="en-US" sz="2800" b="1">
                <a:solidFill>
                  <a:srgbClr val="0000FF"/>
                </a:solidFill>
                <a:ea typeface="宋体" pitchFamily="2" charset="-122"/>
              </a:rPr>
              <a:t>设计意图</a:t>
            </a:r>
            <a:r>
              <a:rPr lang="zh-CN" altLang="en-US" sz="2400" b="1">
                <a:ea typeface="宋体" pitchFamily="2" charset="-122"/>
              </a:rPr>
              <a:t>  引出音色概念。</a:t>
            </a:r>
          </a:p>
        </p:txBody>
      </p:sp>
      <p:sp>
        <p:nvSpPr>
          <p:cNvPr id="38918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pic>
        <p:nvPicPr>
          <p:cNvPr id="38919" name="图片 8" descr="梁祝-小提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89" y="1785938"/>
            <a:ext cx="2619375" cy="26908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20" name="Text Box 5"/>
          <p:cNvSpPr txBox="1"/>
          <p:nvPr/>
        </p:nvSpPr>
        <p:spPr>
          <a:xfrm>
            <a:off x="3371851" y="4494213"/>
            <a:ext cx="15716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二胡</a:t>
            </a:r>
          </a:p>
        </p:txBody>
      </p:sp>
      <p:sp>
        <p:nvSpPr>
          <p:cNvPr id="38921" name="Text Box 5"/>
          <p:cNvSpPr txBox="1"/>
          <p:nvPr/>
        </p:nvSpPr>
        <p:spPr>
          <a:xfrm>
            <a:off x="6959601" y="4494213"/>
            <a:ext cx="15716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小提琴</a:t>
            </a:r>
          </a:p>
        </p:txBody>
      </p:sp>
      <p:pic>
        <p:nvPicPr>
          <p:cNvPr id="38922" name="梁祝-二胡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727575" y="4652963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23" name="梁祝-小提琴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01050" y="4637088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40" fill="hold"/>
                                        <p:tgtEl>
                                          <p:spTgt spid="389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24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24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240" fill="hold"/>
                                        <p:tgtEl>
                                          <p:spTgt spid="38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0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2"/>
                </p:tgtEl>
              </p:cMediaNode>
            </p:audio>
            <p:audio>
              <p:cMediaNode showWhenStopped="0">
                <p:cTn id="19" fill="hold" display="0">
                  <p:stCondLst>
                    <p:cond delay="0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3"/>
                </p:tgtEl>
              </p:cMediaNode>
            </p:audio>
          </p:childTnLst>
        </p:cTn>
      </p:par>
    </p:tnLst>
    <p:bldLst>
      <p:bldP spid="38920" grpId="0"/>
      <p:bldP spid="389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圆角矩形 1"/>
          <p:cNvSpPr/>
          <p:nvPr/>
        </p:nvSpPr>
        <p:spPr>
          <a:xfrm>
            <a:off x="2381251" y="1196976"/>
            <a:ext cx="7286625" cy="5040313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939" name="AutoShape 7"/>
          <p:cNvSpPr/>
          <p:nvPr/>
        </p:nvSpPr>
        <p:spPr>
          <a:xfrm>
            <a:off x="2524126" y="5157788"/>
            <a:ext cx="7000875" cy="10080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39940" name="Text Box 8"/>
          <p:cNvSpPr txBox="1"/>
          <p:nvPr/>
        </p:nvSpPr>
        <p:spPr>
          <a:xfrm>
            <a:off x="2566988" y="5229225"/>
            <a:ext cx="6858000" cy="933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>
                <a:ea typeface="宋体" pitchFamily="2" charset="-122"/>
              </a:rPr>
              <a:t>    实验</a:t>
            </a:r>
            <a:r>
              <a:rPr lang="en-US" altLang="zh-CN" sz="2400" b="1">
                <a:ea typeface="宋体" pitchFamily="2" charset="-122"/>
              </a:rPr>
              <a:t>3</a:t>
            </a:r>
            <a:r>
              <a:rPr lang="zh-CN" altLang="en-US" sz="2400" b="1">
                <a:ea typeface="宋体" pitchFamily="2" charset="-122"/>
              </a:rPr>
              <a:t>：教师演示实验，通过示波器观察波形。</a:t>
            </a:r>
          </a:p>
          <a:p>
            <a:pPr algn="l" eaLnBrk="1" hangingPunct="1">
              <a:lnSpc>
                <a:spcPct val="115000"/>
              </a:lnSpc>
            </a:pPr>
            <a:r>
              <a:rPr lang="zh-CN" altLang="en-US" sz="2400" b="1">
                <a:solidFill>
                  <a:srgbClr val="0000FF"/>
                </a:solidFill>
                <a:ea typeface="宋体" pitchFamily="2" charset="-122"/>
              </a:rPr>
              <a:t>设计意图</a:t>
            </a:r>
            <a:r>
              <a:rPr lang="zh-CN" altLang="en-US" sz="2400" b="1">
                <a:ea typeface="宋体" pitchFamily="2" charset="-122"/>
              </a:rPr>
              <a:t>   通过波形图理解音色</a:t>
            </a:r>
          </a:p>
        </p:txBody>
      </p:sp>
      <p:sp>
        <p:nvSpPr>
          <p:cNvPr id="39941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pic>
        <p:nvPicPr>
          <p:cNvPr id="39942" name="示波器显示音调的变化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5550" y="2420938"/>
            <a:ext cx="7056438" cy="27368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9943" name="Picture 4" descr="165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1268413"/>
            <a:ext cx="7056438" cy="20891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9944" name="Text Box 17"/>
          <p:cNvSpPr txBox="1"/>
          <p:nvPr/>
        </p:nvSpPr>
        <p:spPr>
          <a:xfrm>
            <a:off x="2424114" y="1268413"/>
            <a:ext cx="22320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Arial Black" pitchFamily="34" charset="0"/>
                <a:ea typeface="宋体" pitchFamily="2" charset="-122"/>
              </a:rPr>
              <a:t>甲 音叉</a:t>
            </a:r>
          </a:p>
        </p:txBody>
      </p:sp>
      <p:sp>
        <p:nvSpPr>
          <p:cNvPr id="39945" name="Text Box 17"/>
          <p:cNvSpPr txBox="1"/>
          <p:nvPr/>
        </p:nvSpPr>
        <p:spPr>
          <a:xfrm>
            <a:off x="4800601" y="1268413"/>
            <a:ext cx="22320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Arial Black" pitchFamily="34" charset="0"/>
                <a:ea typeface="宋体" pitchFamily="2" charset="-122"/>
              </a:rPr>
              <a:t>乙 钢琴</a:t>
            </a:r>
          </a:p>
        </p:txBody>
      </p:sp>
      <p:sp>
        <p:nvSpPr>
          <p:cNvPr id="39946" name="Text Box 17"/>
          <p:cNvSpPr txBox="1"/>
          <p:nvPr/>
        </p:nvSpPr>
        <p:spPr>
          <a:xfrm>
            <a:off x="7175501" y="1268413"/>
            <a:ext cx="22320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Arial Black" pitchFamily="34" charset="0"/>
                <a:ea typeface="宋体" pitchFamily="2" charset="-122"/>
              </a:rPr>
              <a:t>丙 长笛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video>
              <p:cMediaNode showWhenStopped="0">
                <p:cTn id="2" fill="hold" display="0">
                  <p:stCondLst>
                    <p:cond delay="indefinite"/>
                  </p:stCondLst>
                </p:cTn>
                <p:tgtEl>
                  <p:spTgt spid="3994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圆角矩形 1"/>
          <p:cNvSpPr/>
          <p:nvPr/>
        </p:nvSpPr>
        <p:spPr>
          <a:xfrm>
            <a:off x="1992314" y="1268414"/>
            <a:ext cx="8143875" cy="4803775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3" name="Rectangle 9"/>
          <p:cNvSpPr/>
          <p:nvPr/>
        </p:nvSpPr>
        <p:spPr>
          <a:xfrm>
            <a:off x="2024064" y="1254126"/>
            <a:ext cx="8143875" cy="4786313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40964" name="Text Box 8"/>
          <p:cNvSpPr txBox="1"/>
          <p:nvPr/>
        </p:nvSpPr>
        <p:spPr>
          <a:xfrm>
            <a:off x="5951539" y="3284538"/>
            <a:ext cx="4143375" cy="1113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ea typeface="宋体" pitchFamily="2" charset="-122"/>
              </a:rPr>
              <a:t>       学生观察和体会音色与发声体的关系。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65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实验探究，获取新知</a:t>
            </a:r>
          </a:p>
        </p:txBody>
      </p:sp>
      <p:pic>
        <p:nvPicPr>
          <p:cNvPr id="40966" name="Picture 14" descr="NewAge 古筝美女常静《呼吸》MV DAT 长期做种，随时补种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3" y="2214563"/>
            <a:ext cx="3357562" cy="28575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</a:ln>
        </p:spPr>
      </p:pic>
      <p:sp>
        <p:nvSpPr>
          <p:cNvPr id="40967" name="AutoShape 2"/>
          <p:cNvSpPr/>
          <p:nvPr/>
        </p:nvSpPr>
        <p:spPr>
          <a:xfrm>
            <a:off x="6959600" y="2349500"/>
            <a:ext cx="2376488" cy="64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FFFFFF"/>
            </a:solidFill>
            <a:miter lim="800000"/>
          </a:ln>
          <a:effectLst>
            <a:outerShdw dist="107763" dir="2700000" algn="ctr">
              <a:schemeClr val="bg2">
                <a:alpha val="50000"/>
              </a:schemeClr>
            </a:outerShdw>
          </a:effectLst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展示</a:t>
            </a:r>
            <a:r>
              <a:rPr lang="ko-KR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交流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圆角矩形 1"/>
          <p:cNvSpPr/>
          <p:nvPr/>
        </p:nvSpPr>
        <p:spPr>
          <a:xfrm>
            <a:off x="1992313" y="1268414"/>
            <a:ext cx="5256212" cy="4803775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683" name="Rectangle 9"/>
          <p:cNvSpPr/>
          <p:nvPr/>
        </p:nvSpPr>
        <p:spPr>
          <a:xfrm>
            <a:off x="1992313" y="1268413"/>
            <a:ext cx="5256212" cy="4786312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71684" name="Text Box 8"/>
          <p:cNvSpPr txBox="1"/>
          <p:nvPr/>
        </p:nvSpPr>
        <p:spPr>
          <a:xfrm>
            <a:off x="2279650" y="2133601"/>
            <a:ext cx="4895850" cy="2830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ea typeface="宋体" pitchFamily="2" charset="-122"/>
              </a:rPr>
              <a:t>利用提供的仪器展示交流以下问题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ea typeface="宋体" pitchFamily="2" charset="-122"/>
              </a:rPr>
              <a:t>（</a:t>
            </a:r>
            <a:r>
              <a:rPr lang="en-US" altLang="zh-CN" sz="2400" b="1">
                <a:ea typeface="宋体" pitchFamily="2" charset="-122"/>
              </a:rPr>
              <a:t>1</a:t>
            </a:r>
            <a:r>
              <a:rPr lang="zh-CN" altLang="en-US" sz="2400" b="1">
                <a:ea typeface="宋体" pitchFamily="2" charset="-122"/>
              </a:rPr>
              <a:t>）利用吉它如何弹出不同的音调、响度的声音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ea typeface="宋体" pitchFamily="2" charset="-122"/>
              </a:rPr>
              <a:t>（</a:t>
            </a:r>
            <a:r>
              <a:rPr lang="en-US" altLang="zh-CN" sz="2400" b="1">
                <a:ea typeface="宋体" pitchFamily="2" charset="-122"/>
              </a:rPr>
              <a:t>2</a:t>
            </a:r>
            <a:r>
              <a:rPr lang="zh-CN" altLang="en-US" sz="2400" b="1">
                <a:ea typeface="宋体" pitchFamily="2" charset="-122"/>
              </a:rPr>
              <a:t>）利用梳子，硬纸板发出不同音调、响度的声音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1685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3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展示交流</a:t>
            </a:r>
            <a:r>
              <a:rPr lang="zh-CN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突破难点</a:t>
            </a:r>
          </a:p>
        </p:txBody>
      </p:sp>
      <p:sp>
        <p:nvSpPr>
          <p:cNvPr id="71687" name="AutoShape 2"/>
          <p:cNvSpPr/>
          <p:nvPr/>
        </p:nvSpPr>
        <p:spPr>
          <a:xfrm>
            <a:off x="4656139" y="1341438"/>
            <a:ext cx="2376487" cy="64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FFFFFF"/>
            </a:solidFill>
            <a:miter lim="800000"/>
          </a:ln>
          <a:effectLst>
            <a:outerShdw dist="107763" dir="2700000" algn="ctr">
              <a:schemeClr val="bg2">
                <a:alpha val="50000"/>
              </a:schemeClr>
            </a:outerShdw>
          </a:effectLst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r>
              <a:rPr lang="zh-CN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展示</a:t>
            </a:r>
            <a:r>
              <a:rPr lang="ko-KR" altLang="en-US" sz="28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交流</a:t>
            </a:r>
          </a:p>
        </p:txBody>
      </p:sp>
      <p:sp>
        <p:nvSpPr>
          <p:cNvPr id="71689" name="Rectangle 9"/>
          <p:cNvSpPr/>
          <p:nvPr/>
        </p:nvSpPr>
        <p:spPr>
          <a:xfrm>
            <a:off x="7391401" y="1268413"/>
            <a:ext cx="2881313" cy="4786312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71690" name="圆角矩形 1"/>
          <p:cNvSpPr/>
          <p:nvPr/>
        </p:nvSpPr>
        <p:spPr>
          <a:xfrm>
            <a:off x="7391401" y="1268414"/>
            <a:ext cx="2881313" cy="4803775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71691" name="文本框 71690"/>
          <p:cNvSpPr txBox="1"/>
          <p:nvPr/>
        </p:nvSpPr>
        <p:spPr>
          <a:xfrm>
            <a:off x="7967663" y="1700214"/>
            <a:ext cx="20891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/>
            <a:r>
              <a:rPr lang="zh-CN" altLang="en-US" sz="3200" b="1">
                <a:solidFill>
                  <a:srgbClr val="0000FF"/>
                </a:solidFill>
                <a:ea typeface="宋体" pitchFamily="2" charset="-122"/>
              </a:rPr>
              <a:t>设计意图</a:t>
            </a:r>
          </a:p>
        </p:txBody>
      </p:sp>
      <p:sp>
        <p:nvSpPr>
          <p:cNvPr id="71692" name="文本框 71691"/>
          <p:cNvSpPr txBox="1"/>
          <p:nvPr/>
        </p:nvSpPr>
        <p:spPr>
          <a:xfrm>
            <a:off x="7531100" y="2820989"/>
            <a:ext cx="3028950" cy="1373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algn="l" eaLnBrk="1" hangingPunct="1"/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把音调和响度放在一起加以，突破难点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20"/>
          <p:cNvSpPr/>
          <p:nvPr/>
        </p:nvSpPr>
        <p:spPr>
          <a:xfrm>
            <a:off x="2693989" y="6869113"/>
            <a:ext cx="14303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defTabSz="912812"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zh-CN" altLang="en-US" sz="1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8851" name="Picture 8" descr="2"/>
          <p:cNvPicPr>
            <a:picLocks noChangeAspect="1"/>
          </p:cNvPicPr>
          <p:nvPr/>
        </p:nvPicPr>
        <p:blipFill>
          <a:blip r:embed="rId2"/>
          <a:srcRect l="2814" t="3374" r="3412" b="3995"/>
          <a:stretch>
            <a:fillRect/>
          </a:stretch>
        </p:blipFill>
        <p:spPr>
          <a:xfrm>
            <a:off x="2351088" y="1268414"/>
            <a:ext cx="7416800" cy="47529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8852" name="Text Box 9"/>
          <p:cNvSpPr txBox="1"/>
          <p:nvPr/>
        </p:nvSpPr>
        <p:spPr>
          <a:xfrm>
            <a:off x="3143251" y="2352675"/>
            <a:ext cx="576263" cy="2012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宋体" pitchFamily="2" charset="-122"/>
                <a:sym typeface="Arial" pitchFamily="34" charset="0"/>
              </a:rPr>
              <a:t>声音的特性</a:t>
            </a:r>
            <a:endParaRPr lang="zh-CN" altLang="en-US" sz="2800" b="1">
              <a:solidFill>
                <a:schemeClr val="bg1"/>
              </a:solidFill>
              <a:latin typeface="华文中宋" pitchFamily="2" charset="-122"/>
              <a:ea typeface="宋体" pitchFamily="2" charset="-122"/>
              <a:sym typeface="Arial" pitchFamily="34" charset="0"/>
            </a:endParaRPr>
          </a:p>
        </p:txBody>
      </p:sp>
      <p:sp>
        <p:nvSpPr>
          <p:cNvPr id="78853" name="AutoShape 29"/>
          <p:cNvSpPr/>
          <p:nvPr/>
        </p:nvSpPr>
        <p:spPr>
          <a:xfrm>
            <a:off x="3792539" y="2438401"/>
            <a:ext cx="287337" cy="1800225"/>
          </a:xfrm>
          <a:prstGeom prst="leftBrace">
            <a:avLst>
              <a:gd name="adj1" fmla="val 52210"/>
              <a:gd name="adj2" fmla="val 50000"/>
            </a:avLst>
          </a:prstGeom>
          <a:noFill/>
          <a:ln w="25400">
            <a:solidFill>
              <a:schemeClr val="bg1"/>
            </a:solidFill>
            <a:round/>
          </a:ln>
        </p:spPr>
        <p:txBody>
          <a:bodyPr wrap="none" anchor="ctr" anchorCtr="0"/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78854" name="Text Box 26"/>
          <p:cNvSpPr txBox="1"/>
          <p:nvPr/>
        </p:nvSpPr>
        <p:spPr>
          <a:xfrm>
            <a:off x="4081463" y="2079625"/>
            <a:ext cx="3168650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1.</a:t>
            </a:r>
            <a:r>
              <a:rPr lang="zh-CN" altLang="en-US" sz="1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音调</a:t>
            </a: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：声音的高低</a:t>
            </a:r>
          </a:p>
        </p:txBody>
      </p:sp>
      <p:sp>
        <p:nvSpPr>
          <p:cNvPr id="78855" name="Text Box 26"/>
          <p:cNvSpPr txBox="1"/>
          <p:nvPr/>
        </p:nvSpPr>
        <p:spPr>
          <a:xfrm>
            <a:off x="4083050" y="3014663"/>
            <a:ext cx="3240088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2.</a:t>
            </a:r>
            <a:r>
              <a:rPr lang="zh-CN" altLang="en-US" sz="1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响度</a:t>
            </a: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：声音的大小</a:t>
            </a:r>
          </a:p>
        </p:txBody>
      </p:sp>
      <p:sp>
        <p:nvSpPr>
          <p:cNvPr id="78856" name="Text Box 26"/>
          <p:cNvSpPr txBox="1"/>
          <p:nvPr/>
        </p:nvSpPr>
        <p:spPr>
          <a:xfrm>
            <a:off x="4081463" y="3879850"/>
            <a:ext cx="4392612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3.</a:t>
            </a:r>
            <a:r>
              <a:rPr lang="zh-CN" altLang="en-US" sz="1800" b="1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音色</a:t>
            </a: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：声音的品质和特征</a:t>
            </a:r>
          </a:p>
        </p:txBody>
      </p:sp>
      <p:sp>
        <p:nvSpPr>
          <p:cNvPr id="78858" name="Text Box 26"/>
          <p:cNvSpPr txBox="1"/>
          <p:nvPr/>
        </p:nvSpPr>
        <p:spPr>
          <a:xfrm>
            <a:off x="5014913" y="4292600"/>
            <a:ext cx="3313112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影响因素：发声体的材料结构</a:t>
            </a:r>
          </a:p>
        </p:txBody>
      </p:sp>
      <p:sp>
        <p:nvSpPr>
          <p:cNvPr id="78859" name="Text Box 26"/>
          <p:cNvSpPr txBox="1"/>
          <p:nvPr/>
        </p:nvSpPr>
        <p:spPr>
          <a:xfrm>
            <a:off x="5016501" y="3429000"/>
            <a:ext cx="2087563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影响因素：振幅</a:t>
            </a:r>
          </a:p>
        </p:txBody>
      </p:sp>
      <p:sp>
        <p:nvSpPr>
          <p:cNvPr id="78860" name="Text Box 26"/>
          <p:cNvSpPr txBox="1"/>
          <p:nvPr/>
        </p:nvSpPr>
        <p:spPr>
          <a:xfrm>
            <a:off x="5014913" y="2492375"/>
            <a:ext cx="3168650" cy="442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rPr>
              <a:t>影响因素：频率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500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4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总结交流，分享收获</a:t>
            </a:r>
          </a:p>
        </p:txBody>
      </p:sp>
      <p:sp>
        <p:nvSpPr>
          <p:cNvPr id="41987" name="圆角矩形 1"/>
          <p:cNvSpPr/>
          <p:nvPr/>
        </p:nvSpPr>
        <p:spPr>
          <a:xfrm>
            <a:off x="2024064" y="1236664"/>
            <a:ext cx="6880225" cy="4803775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88" name="Rectangle 9"/>
          <p:cNvSpPr/>
          <p:nvPr/>
        </p:nvSpPr>
        <p:spPr>
          <a:xfrm>
            <a:off x="1992314" y="1268413"/>
            <a:ext cx="6911975" cy="4786312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41989" name="Text Box 8"/>
          <p:cNvSpPr txBox="1"/>
          <p:nvPr/>
        </p:nvSpPr>
        <p:spPr>
          <a:xfrm>
            <a:off x="4943476" y="2173289"/>
            <a:ext cx="4143375" cy="3925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ea typeface="宋体" pitchFamily="2" charset="-122"/>
              </a:rPr>
              <a:t>       </a:t>
            </a:r>
            <a:r>
              <a:rPr lang="en-US" altLang="zh-CN" sz="2400" b="1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．通过这节课的学习，你有什么收获？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    2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．学生交流学习体会和感受，提出研究，分析过程中的疑难问题，供大家思考和课外研究。</a:t>
            </a:r>
          </a:p>
          <a:p>
            <a:pPr algn="l" eaLnBrk="1" hangingPunct="1">
              <a:lnSpc>
                <a:spcPct val="150000"/>
              </a:lnSpc>
            </a:pPr>
            <a:endParaRPr lang="zh-CN" altLang="en-US" sz="2400" b="1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1990" name="Picture 23" descr="d14e9def951ac60dfdfa3cc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376" y="2325689"/>
            <a:ext cx="2849563" cy="25812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91" name="Freeform 19"/>
          <p:cNvSpPr/>
          <p:nvPr/>
        </p:nvSpPr>
        <p:spPr bwMode="gray">
          <a:xfrm>
            <a:off x="5232401" y="1431926"/>
            <a:ext cx="2786063" cy="701675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656420" y="832156"/>
              </a:cxn>
              <a:cxn ang="0">
                <a:pos x="656420" y="832156"/>
              </a:cxn>
              <a:cxn ang="0">
                <a:pos x="656420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1312268" y="832156"/>
              </a:cxn>
              <a:cxn ang="0">
                <a:pos x="1640478" y="832156"/>
              </a:cxn>
              <a:cxn ang="0">
                <a:pos x="1312268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1312268" y="832156"/>
              </a:cxn>
              <a:cxn ang="0">
                <a:pos x="1312268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984058" y="832156"/>
              </a:cxn>
              <a:cxn ang="0">
                <a:pos x="656420" y="832156"/>
              </a:cxn>
              <a:cxn ang="0">
                <a:pos x="65642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  <a:cxn ang="0">
                <a:pos x="328210" y="832156"/>
              </a:cxn>
            </a:cxnLst>
            <a:rect l="l" t="t" r="GT0" b="GT1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solidFill>
            <a:srgbClr val="CC99FF"/>
          </a:solidFill>
          <a:ln w="9525">
            <a:noFill/>
            <a:round/>
          </a:ln>
        </p:spPr>
      </p:sp>
      <p:sp>
        <p:nvSpPr>
          <p:cNvPr id="41992" name="Text Box 5"/>
          <p:cNvSpPr txBox="1"/>
          <p:nvPr/>
        </p:nvSpPr>
        <p:spPr>
          <a:xfrm>
            <a:off x="4440238" y="1587501"/>
            <a:ext cx="40306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说一说</a:t>
            </a:r>
          </a:p>
        </p:txBody>
      </p:sp>
      <p:sp>
        <p:nvSpPr>
          <p:cNvPr id="41994" name="圆角矩形 1"/>
          <p:cNvSpPr/>
          <p:nvPr/>
        </p:nvSpPr>
        <p:spPr>
          <a:xfrm>
            <a:off x="8967789" y="1268414"/>
            <a:ext cx="1520825" cy="4803775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41995" name="Rectangle 9"/>
          <p:cNvSpPr/>
          <p:nvPr/>
        </p:nvSpPr>
        <p:spPr>
          <a:xfrm>
            <a:off x="8975725" y="1268413"/>
            <a:ext cx="1511300" cy="4786312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41997" name="文本框 41996"/>
          <p:cNvSpPr txBox="1"/>
          <p:nvPr/>
        </p:nvSpPr>
        <p:spPr>
          <a:xfrm>
            <a:off x="8728075" y="1268413"/>
            <a:ext cx="19050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>
              <a:spcBef>
                <a:spcPct val="50000"/>
              </a:spcBef>
              <a:buFont typeface=""/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设计意图</a:t>
            </a:r>
          </a:p>
        </p:txBody>
      </p:sp>
      <p:sp>
        <p:nvSpPr>
          <p:cNvPr id="41998" name="文本框 41997"/>
          <p:cNvSpPr txBox="1"/>
          <p:nvPr/>
        </p:nvSpPr>
        <p:spPr>
          <a:xfrm>
            <a:off x="8904288" y="2349501"/>
            <a:ext cx="1511300" cy="2530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eaLnBrk="1" hangingPunct="1"/>
            <a:r>
              <a:rPr lang="zh-CN" altLang="en-US" sz="2000" b="1">
                <a:ea typeface="宋体" pitchFamily="2" charset="-122"/>
              </a:rPr>
              <a:t>让学生对所学知识进行归纳整理，回扣学习目标同时对学生在本堂课的表现进行小结鼓励。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/>
          <p:nvPr/>
        </p:nvSpPr>
        <p:spPr>
          <a:xfrm>
            <a:off x="2495550" y="493713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五 说板书</a:t>
            </a:r>
          </a:p>
        </p:txBody>
      </p:sp>
      <p:sp>
        <p:nvSpPr>
          <p:cNvPr id="43011" name="矩形 20"/>
          <p:cNvSpPr/>
          <p:nvPr/>
        </p:nvSpPr>
        <p:spPr>
          <a:xfrm>
            <a:off x="2693989" y="6869113"/>
            <a:ext cx="14303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defTabSz="912812"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zh-CN" altLang="en-US" sz="1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3012" name="Picture 8" descr="2"/>
          <p:cNvPicPr>
            <a:picLocks noChangeAspect="1"/>
          </p:cNvPicPr>
          <p:nvPr/>
        </p:nvPicPr>
        <p:blipFill>
          <a:blip r:embed="rId2"/>
          <a:srcRect l="2814" t="3374" r="3412" b="3995"/>
          <a:stretch>
            <a:fillRect/>
          </a:stretch>
        </p:blipFill>
        <p:spPr>
          <a:xfrm>
            <a:off x="2351088" y="1268414"/>
            <a:ext cx="7416800" cy="47529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3013" name="Group 30"/>
          <p:cNvGrpSpPr/>
          <p:nvPr/>
        </p:nvGrpSpPr>
        <p:grpSpPr>
          <a:xfrm>
            <a:off x="2927351" y="2133601"/>
            <a:ext cx="5330825" cy="2659063"/>
            <a:chOff x="884" y="1344"/>
            <a:chExt cx="3358" cy="1675"/>
          </a:xfrm>
        </p:grpSpPr>
        <p:sp>
          <p:nvSpPr>
            <p:cNvPr id="43014" name="Text Box 9"/>
            <p:cNvSpPr txBox="1"/>
            <p:nvPr/>
          </p:nvSpPr>
          <p:spPr>
            <a:xfrm>
              <a:off x="884" y="1571"/>
              <a:ext cx="363" cy="11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宋体" pitchFamily="2" charset="-122"/>
                  <a:sym typeface="Arial" pitchFamily="34" charset="0"/>
                </a:rPr>
                <a:t>声音的特性</a:t>
              </a:r>
              <a:endParaRPr lang="zh-CN" altLang="en-US" sz="2800" b="1">
                <a:solidFill>
                  <a:schemeClr val="bg1"/>
                </a:solidFill>
                <a:latin typeface="华文中宋" pitchFamily="2" charset="-122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43015" name="AutoShape 29"/>
            <p:cNvSpPr/>
            <p:nvPr/>
          </p:nvSpPr>
          <p:spPr>
            <a:xfrm>
              <a:off x="1293" y="1570"/>
              <a:ext cx="181" cy="1134"/>
            </a:xfrm>
            <a:prstGeom prst="leftBrace">
              <a:avLst>
                <a:gd name="adj1" fmla="val 52210"/>
                <a:gd name="adj2" fmla="val 50000"/>
              </a:avLst>
            </a:prstGeom>
            <a:noFill/>
            <a:ln w="25400">
              <a:solidFill>
                <a:schemeClr val="bg1"/>
              </a:solidFill>
              <a:round/>
            </a:ln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2800">
                <a:ea typeface="宋体" pitchFamily="2" charset="-122"/>
              </a:endParaRPr>
            </a:p>
          </p:txBody>
        </p:sp>
        <p:sp>
          <p:nvSpPr>
            <p:cNvPr id="43016" name="Text Box 26"/>
            <p:cNvSpPr txBox="1"/>
            <p:nvPr/>
          </p:nvSpPr>
          <p:spPr>
            <a:xfrm>
              <a:off x="1475" y="1344"/>
              <a:ext cx="1996" cy="5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1.</a:t>
              </a:r>
              <a:r>
                <a:rPr lang="zh-CN" altLang="en-US" sz="1800" b="1">
                  <a:solidFill>
                    <a:srgbClr val="FFFF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音调</a:t>
              </a:r>
              <a:r>
                <a:rPr lang="zh-CN" altLang="en-US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：声音的高低</a:t>
              </a:r>
            </a:p>
            <a:p>
              <a:pPr algn="l" eaLnBrk="1" hangingPunct="1">
                <a:lnSpc>
                  <a:spcPct val="150000"/>
                </a:lnSpc>
              </a:pPr>
              <a:r>
                <a:rPr lang="zh-CN" altLang="en-US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        影响因素：频率</a:t>
              </a:r>
            </a:p>
          </p:txBody>
        </p:sp>
        <p:sp>
          <p:nvSpPr>
            <p:cNvPr id="43017" name="Text Box 26"/>
            <p:cNvSpPr txBox="1"/>
            <p:nvPr/>
          </p:nvSpPr>
          <p:spPr>
            <a:xfrm>
              <a:off x="1476" y="1933"/>
              <a:ext cx="2041" cy="5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2.</a:t>
              </a:r>
              <a:r>
                <a:rPr lang="zh-CN" altLang="en-US" sz="1800" b="1">
                  <a:solidFill>
                    <a:srgbClr val="FFFF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响度</a:t>
              </a:r>
              <a:r>
                <a:rPr lang="zh-CN" altLang="en-US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：声音的大小</a:t>
              </a:r>
            </a:p>
            <a:p>
              <a:pPr algn="l" eaLnBrk="1" hangingPunct="1">
                <a:lnSpc>
                  <a:spcPct val="150000"/>
                </a:lnSpc>
              </a:pPr>
              <a:r>
                <a:rPr lang="zh-CN" altLang="en-US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        影响因素：振幅</a:t>
              </a:r>
            </a:p>
          </p:txBody>
        </p:sp>
        <p:sp>
          <p:nvSpPr>
            <p:cNvPr id="43018" name="Text Box 26"/>
            <p:cNvSpPr txBox="1"/>
            <p:nvPr/>
          </p:nvSpPr>
          <p:spPr>
            <a:xfrm>
              <a:off x="1475" y="2478"/>
              <a:ext cx="2767" cy="5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3.</a:t>
              </a:r>
              <a:r>
                <a:rPr lang="zh-CN" altLang="en-US" sz="1800" b="1">
                  <a:solidFill>
                    <a:srgbClr val="FFFF00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音色</a:t>
              </a:r>
              <a:r>
                <a:rPr lang="zh-CN" altLang="en-US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：声音的品质和特征</a:t>
              </a:r>
            </a:p>
            <a:p>
              <a:pPr algn="l" eaLnBrk="1" hangingPunct="1">
                <a:lnSpc>
                  <a:spcPct val="150000"/>
                </a:lnSpc>
              </a:pPr>
              <a:r>
                <a:rPr lang="zh-CN" altLang="en-US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        影响因素：发声体的材料结构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AutoShape 9"/>
          <p:cNvSpPr/>
          <p:nvPr/>
        </p:nvSpPr>
        <p:spPr>
          <a:xfrm>
            <a:off x="2424114" y="4724401"/>
            <a:ext cx="7412037" cy="13493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  <a:miter lim="800000"/>
          </a:ln>
          <a:scene3d>
            <a:camera prst="legacyObliqueTopRight">
              <a:rot lat="0" lon="0" rev="0"/>
            </a:camera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rgbClr val="93C052"/>
            </a:contourClr>
          </a:sp3d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eaLnBrk="1" hangingPunct="1"/>
            <a:endParaRPr lang="zh-CN" altLang="en-US" sz="1600">
              <a:ea typeface="宋体" pitchFamily="2" charset="-122"/>
              <a:sym typeface="Arial" pitchFamily="34" charset="0"/>
            </a:endParaRPr>
          </a:p>
        </p:txBody>
      </p:sp>
      <p:grpSp>
        <p:nvGrpSpPr>
          <p:cNvPr id="44045" name="Group 36"/>
          <p:cNvGrpSpPr/>
          <p:nvPr/>
        </p:nvGrpSpPr>
        <p:grpSpPr>
          <a:xfrm>
            <a:off x="2640014" y="4292600"/>
            <a:ext cx="2232025" cy="579438"/>
            <a:chOff x="521" y="663"/>
            <a:chExt cx="1055" cy="342"/>
          </a:xfrm>
        </p:grpSpPr>
        <p:sp>
          <p:nvSpPr>
            <p:cNvPr id="44046" name="AutoShape 8"/>
            <p:cNvSpPr/>
            <p:nvPr/>
          </p:nvSpPr>
          <p:spPr>
            <a:xfrm>
              <a:off x="521" y="663"/>
              <a:ext cx="1046" cy="340"/>
            </a:xfrm>
            <a:prstGeom prst="flowChartTerminator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/>
            </a:gradFill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algn="l" eaLnBrk="1" hangingPunct="1"/>
              <a:endParaRPr lang="zh-CN" altLang="en-US" sz="1800"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44047" name="Text Box 9"/>
            <p:cNvSpPr txBox="1"/>
            <p:nvPr/>
          </p:nvSpPr>
          <p:spPr>
            <a:xfrm>
              <a:off x="692" y="663"/>
              <a:ext cx="884" cy="3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algn="l" eaLnBrk="1" hangingPunct="1"/>
              <a:r>
                <a:rPr lang="zh-CN" altLang="en-US" sz="3200" b="1">
                  <a:latin typeface="华文隶书" pitchFamily="2" charset="-122"/>
                  <a:ea typeface="华文隶书" pitchFamily="2" charset="-122"/>
                  <a:sym typeface="Arial" pitchFamily="34" charset="0"/>
                </a:rPr>
                <a:t>实验改进</a:t>
              </a:r>
            </a:p>
          </p:txBody>
        </p:sp>
      </p:grpSp>
      <p:grpSp>
        <p:nvGrpSpPr>
          <p:cNvPr id="44035" name="Group 40"/>
          <p:cNvGrpSpPr/>
          <p:nvPr/>
        </p:nvGrpSpPr>
        <p:grpSpPr>
          <a:xfrm>
            <a:off x="2424114" y="1341439"/>
            <a:ext cx="7412037" cy="2808287"/>
            <a:chOff x="567" y="845"/>
            <a:chExt cx="4669" cy="1633"/>
          </a:xfrm>
        </p:grpSpPr>
        <p:sp>
          <p:nvSpPr>
            <p:cNvPr id="44040" name="AutoShape 9"/>
            <p:cNvSpPr/>
            <p:nvPr/>
          </p:nvSpPr>
          <p:spPr>
            <a:xfrm>
              <a:off x="567" y="1071"/>
              <a:ext cx="4669" cy="140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  <a:miter lim="800000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93C052"/>
              </a:contourClr>
            </a:sp3d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eaLnBrk="1" hangingPunct="1"/>
              <a:endParaRPr lang="zh-CN" altLang="en-US" sz="1600">
                <a:ea typeface="宋体" pitchFamily="2" charset="-122"/>
                <a:sym typeface="Arial" pitchFamily="34" charset="0"/>
              </a:endParaRPr>
            </a:p>
          </p:txBody>
        </p:sp>
        <p:grpSp>
          <p:nvGrpSpPr>
            <p:cNvPr id="44041" name="Group 34"/>
            <p:cNvGrpSpPr/>
            <p:nvPr/>
          </p:nvGrpSpPr>
          <p:grpSpPr>
            <a:xfrm>
              <a:off x="749" y="845"/>
              <a:ext cx="1046" cy="340"/>
              <a:chOff x="521" y="663"/>
              <a:chExt cx="1046" cy="340"/>
            </a:xfrm>
          </p:grpSpPr>
          <p:sp>
            <p:nvSpPr>
              <p:cNvPr id="44042" name="AutoShape 8"/>
              <p:cNvSpPr/>
              <p:nvPr/>
            </p:nvSpPr>
            <p:spPr>
              <a:xfrm>
                <a:off x="521" y="663"/>
                <a:ext cx="1046" cy="340"/>
              </a:xfrm>
              <a:prstGeom prst="flowChartTerminator">
                <a:avLst/>
              </a:prstGeom>
              <a:gradFill rotWithShape="0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/>
              </a:gradFill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algn="l" eaLnBrk="1" hangingPunct="1"/>
                <a:endParaRPr lang="zh-CN" altLang="en-US" sz="1800">
                  <a:ea typeface="宋体" pitchFamily="2" charset="-122"/>
                  <a:sym typeface="Arial" pitchFamily="34" charset="0"/>
                </a:endParaRPr>
              </a:p>
            </p:txBody>
          </p:sp>
          <p:sp>
            <p:nvSpPr>
              <p:cNvPr id="44043" name="Text Box 9"/>
              <p:cNvSpPr txBox="1"/>
              <p:nvPr/>
            </p:nvSpPr>
            <p:spPr>
              <a:xfrm>
                <a:off x="692" y="663"/>
                <a:ext cx="697" cy="34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ctr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4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algn="l" eaLnBrk="1" hangingPunct="1"/>
                <a:r>
                  <a:rPr lang="zh-CN" altLang="en-US" sz="3200" b="1">
                    <a:latin typeface="华文隶书" pitchFamily="2" charset="-122"/>
                    <a:ea typeface="华文隶书" pitchFamily="2" charset="-122"/>
                    <a:sym typeface="Arial" pitchFamily="34" charset="0"/>
                  </a:rPr>
                  <a:t>亮 点</a:t>
                </a:r>
              </a:p>
            </p:txBody>
          </p:sp>
        </p:grpSp>
      </p:grpSp>
      <p:sp>
        <p:nvSpPr>
          <p:cNvPr id="44036" name="Text Box 7"/>
          <p:cNvSpPr txBox="1"/>
          <p:nvPr/>
        </p:nvSpPr>
        <p:spPr>
          <a:xfrm>
            <a:off x="2566988" y="1857376"/>
            <a:ext cx="7200900" cy="1920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r>
              <a:rPr lang="zh-CN" altLang="en-US" sz="20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0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000" b="1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以听声为主线</a:t>
            </a:r>
            <a:r>
              <a:rPr lang="zh-CN" altLang="en-US" sz="20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，通过播放、乐器演奏、辩音等环节，让学生在丰富的听觉中体验声音的三个特性。</a:t>
            </a:r>
          </a:p>
          <a:p>
            <a:pPr algn="l" eaLnBrk="1" hangingPunct="1"/>
            <a:r>
              <a:rPr lang="zh-CN" altLang="en-US" sz="20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0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000" b="1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以生活为背景</a:t>
            </a:r>
            <a:r>
              <a:rPr lang="zh-CN" altLang="en-US" sz="20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，引导学生通过实验、观察、探究、讨论展示等方式培养合作能力和物理结合生活的意识。</a:t>
            </a:r>
          </a:p>
          <a:p>
            <a:pPr algn="l" eaLnBrk="1" hangingPunct="1"/>
            <a:r>
              <a:rPr lang="zh-CN" altLang="en-US" sz="20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0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2000" b="1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以问题为平台</a:t>
            </a:r>
            <a:r>
              <a:rPr lang="zh-CN" altLang="en-US" sz="20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，通过解疑过程导引学生的思维，循序渐进，使每个学生在知识技能、过程方法和情感上都能有所得。</a:t>
            </a:r>
          </a:p>
        </p:txBody>
      </p:sp>
      <p:sp>
        <p:nvSpPr>
          <p:cNvPr id="44038" name="Rectangle 11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六 说反思</a:t>
            </a:r>
          </a:p>
        </p:txBody>
      </p:sp>
      <p:sp>
        <p:nvSpPr>
          <p:cNvPr id="44039" name="圆角矩形 1"/>
          <p:cNvSpPr/>
          <p:nvPr/>
        </p:nvSpPr>
        <p:spPr>
          <a:xfrm>
            <a:off x="2135189" y="1196976"/>
            <a:ext cx="7991475" cy="5040313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7F7F7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WordArt 8"/>
          <p:cNvSpPr>
            <a:spLocks noTextEdit="1"/>
          </p:cNvSpPr>
          <p:nvPr/>
        </p:nvSpPr>
        <p:spPr>
          <a:xfrm>
            <a:off x="4656138" y="2708275"/>
            <a:ext cx="3181350" cy="1003300"/>
          </a:xfrm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9600" b="1" i="1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>
                    <a:srgbClr val="C0C0C0">
                      <a:alpha val="79999"/>
                    </a:srgbClr>
                  </a:outerShdw>
                </a:effectLst>
                <a:latin typeface="宋体"/>
              </a:rPr>
              <a:t>谢谢！</a:t>
            </a:r>
          </a:p>
        </p:txBody>
      </p:sp>
      <p:pic>
        <p:nvPicPr>
          <p:cNvPr id="45060" name="0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92313" y="594995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0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1" y="1341438"/>
            <a:ext cx="7345363" cy="48244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1" name="Text Box 14"/>
          <p:cNvSpPr txBox="1"/>
          <p:nvPr/>
        </p:nvSpPr>
        <p:spPr>
          <a:xfrm>
            <a:off x="2738438" y="1412875"/>
            <a:ext cx="6769100" cy="41059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2000" b="1">
                <a:latin typeface="宋体" pitchFamily="2" charset="-122"/>
                <a:ea typeface="宋体" pitchFamily="2" charset="-122"/>
              </a:rPr>
              <a:t>《声音的特性》是义务教育教科书《物理》八年级•上册第二章《声现象》第2节。声现象是学生刚接触物理并逐步参与系统学习和研究的第一步，因此保护好学生这一宝贵的好奇心和严谨认真的求学态度尤为重要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2000" b="1">
                <a:latin typeface="宋体" pitchFamily="2" charset="-122"/>
                <a:ea typeface="宋体" pitchFamily="2" charset="-122"/>
              </a:rPr>
              <a:t>《声音的特性》是在了解了声音的产生、传播道理之后，对身边出奇的声音现象感到惊异的同时，适时提出声音的特性以帮助学生建立概念。这是声现象中的重点小节，也是难点一节。这对于学生从整体上把握和理解声音，认识噪声、听不见的声音，从而把握声现象，培养起观察、比较、归纳、总结问题的能力也有重要意义，并可能激发起学生学习物理的热情，产生物理学习的持久动力。</a:t>
            </a:r>
          </a:p>
        </p:txBody>
      </p:sp>
      <p:sp>
        <p:nvSpPr>
          <p:cNvPr id="17412" name="Rectangle 8"/>
          <p:cNvSpPr/>
          <p:nvPr/>
        </p:nvSpPr>
        <p:spPr>
          <a:xfrm>
            <a:off x="2495550" y="493713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chemeClr val="tx2"/>
                </a:solidFill>
                <a:ea typeface="黑体" pitchFamily="49" charset="-122"/>
              </a:rPr>
              <a:t>1</a:t>
            </a:r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）教材分析</a:t>
            </a:r>
          </a:p>
        </p:txBody>
      </p:sp>
      <p:sp>
        <p:nvSpPr>
          <p:cNvPr id="17413" name="圆角矩形 1"/>
          <p:cNvSpPr/>
          <p:nvPr/>
        </p:nvSpPr>
        <p:spPr>
          <a:xfrm>
            <a:off x="2208214" y="1341438"/>
            <a:ext cx="7488237" cy="4824412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燕尾形 22"/>
          <p:cNvPicPr/>
          <p:nvPr/>
        </p:nvPicPr>
        <p:blipFill>
          <a:blip r:embed="rId2"/>
          <a:stretch>
            <a:fillRect/>
          </a:stretch>
        </p:blipFill>
        <p:spPr>
          <a:xfrm>
            <a:off x="2925763" y="4441825"/>
            <a:ext cx="1060450" cy="9144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35" name="燕尾形 27"/>
          <p:cNvPicPr/>
          <p:nvPr/>
        </p:nvPicPr>
        <p:blipFill>
          <a:blip r:embed="rId3"/>
          <a:stretch>
            <a:fillRect/>
          </a:stretch>
        </p:blipFill>
        <p:spPr>
          <a:xfrm>
            <a:off x="5516564" y="4421188"/>
            <a:ext cx="1055687" cy="9144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36" name="燕尾形 28"/>
          <p:cNvPicPr/>
          <p:nvPr/>
        </p:nvPicPr>
        <p:blipFill>
          <a:blip r:embed="rId4"/>
          <a:stretch>
            <a:fillRect/>
          </a:stretch>
        </p:blipFill>
        <p:spPr>
          <a:xfrm>
            <a:off x="8101014" y="4421188"/>
            <a:ext cx="1055687" cy="9144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37" name="Rectangl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1919288" y="5013326"/>
            <a:ext cx="8240712" cy="10255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8" name="TextBox 24"/>
          <p:cNvSpPr txBox="1"/>
          <p:nvPr/>
        </p:nvSpPr>
        <p:spPr>
          <a:xfrm>
            <a:off x="4656139" y="5200651"/>
            <a:ext cx="26638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defTabSz="912812">
              <a:buClr>
                <a:schemeClr val="hlink"/>
              </a:buClr>
              <a:buSzPct val="80000"/>
              <a:tabLst>
                <a:tab pos="136525" algn="l"/>
              </a:tabLst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教学目标</a:t>
            </a:r>
          </a:p>
        </p:txBody>
      </p:sp>
      <p:sp>
        <p:nvSpPr>
          <p:cNvPr id="18439" name="圆角矩形 1"/>
          <p:cNvSpPr/>
          <p:nvPr/>
        </p:nvSpPr>
        <p:spPr>
          <a:xfrm>
            <a:off x="2063751" y="1412876"/>
            <a:ext cx="7993063" cy="3167063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7F7F7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40" name="圆角矩形 19"/>
          <p:cNvPicPr/>
          <p:nvPr/>
        </p:nvPicPr>
        <p:blipFill>
          <a:blip r:embed="rId6"/>
          <a:stretch>
            <a:fillRect/>
          </a:stretch>
        </p:blipFill>
        <p:spPr>
          <a:xfrm>
            <a:off x="1974851" y="2116138"/>
            <a:ext cx="2962275" cy="2519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41" name="圆角矩形 11"/>
          <p:cNvPicPr/>
          <p:nvPr/>
        </p:nvPicPr>
        <p:blipFill>
          <a:blip r:embed="rId7"/>
          <a:stretch>
            <a:fillRect/>
          </a:stretch>
        </p:blipFill>
        <p:spPr>
          <a:xfrm>
            <a:off x="7175501" y="2133601"/>
            <a:ext cx="2970213" cy="25193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42" name="圆角矩形 16"/>
          <p:cNvPicPr/>
          <p:nvPr/>
        </p:nvPicPr>
        <p:blipFill>
          <a:blip r:embed="rId8"/>
          <a:stretch>
            <a:fillRect/>
          </a:stretch>
        </p:blipFill>
        <p:spPr>
          <a:xfrm>
            <a:off x="4583114" y="2133601"/>
            <a:ext cx="2968625" cy="25193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43" name="TextBox 32"/>
          <p:cNvSpPr txBox="1"/>
          <p:nvPr/>
        </p:nvSpPr>
        <p:spPr>
          <a:xfrm>
            <a:off x="2279650" y="2420939"/>
            <a:ext cx="2387600" cy="1870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ts val="2800"/>
              </a:lnSpc>
            </a:pPr>
            <a:r>
              <a:rPr lang="zh-CN" altLang="en-US" sz="1800" b="1">
                <a:latin typeface="宋体" pitchFamily="2" charset="-122"/>
                <a:ea typeface="宋体" pitchFamily="2" charset="-122"/>
              </a:rPr>
              <a:t>    知道声音的三个特征；了解响度与振幅有关，音调与频率有关，音色与发声体材料结构有关。</a:t>
            </a:r>
          </a:p>
        </p:txBody>
      </p:sp>
      <p:grpSp>
        <p:nvGrpSpPr>
          <p:cNvPr id="18444" name="Group 13"/>
          <p:cNvGrpSpPr/>
          <p:nvPr/>
        </p:nvGrpSpPr>
        <p:grpSpPr>
          <a:xfrm>
            <a:off x="2208213" y="1412876"/>
            <a:ext cx="7637462" cy="950913"/>
            <a:chOff x="0" y="0"/>
            <a:chExt cx="4811" cy="599"/>
          </a:xfrm>
        </p:grpSpPr>
        <p:pic>
          <p:nvPicPr>
            <p:cNvPr id="18448" name="圆角矩形 30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628" y="0"/>
              <a:ext cx="1551" cy="59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8449" name="圆角矩形 31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260" y="0"/>
              <a:ext cx="1551" cy="59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8450" name="圆角矩形 2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551" cy="59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8451" name="TextBox 24"/>
            <p:cNvSpPr txBox="1"/>
            <p:nvPr/>
          </p:nvSpPr>
          <p:spPr>
            <a:xfrm>
              <a:off x="1984" y="132"/>
              <a:ext cx="852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defTabSz="912812">
                <a:buClr>
                  <a:schemeClr val="hlink"/>
                </a:buClr>
                <a:buSzPct val="80000"/>
                <a:tabLst>
                  <a:tab pos="136525" algn="l"/>
                </a:tabLst>
              </a:pPr>
              <a:r>
                <a:rPr lang="zh-CN" altLang="en-US" sz="2000" b="1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</a:rPr>
                <a:t>能力目标</a:t>
              </a:r>
            </a:p>
          </p:txBody>
        </p:sp>
        <p:sp>
          <p:nvSpPr>
            <p:cNvPr id="18452" name="TextBox 24"/>
            <p:cNvSpPr txBox="1"/>
            <p:nvPr/>
          </p:nvSpPr>
          <p:spPr>
            <a:xfrm>
              <a:off x="351" y="132"/>
              <a:ext cx="852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defTabSz="912812">
                <a:buClr>
                  <a:schemeClr val="hlink"/>
                </a:buClr>
                <a:buSzPct val="80000"/>
                <a:tabLst>
                  <a:tab pos="136525" algn="l"/>
                </a:tabLst>
              </a:pPr>
              <a:r>
                <a:rPr lang="zh-CN" altLang="en-US" sz="20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知识目标</a:t>
              </a:r>
            </a:p>
          </p:txBody>
        </p:sp>
        <p:sp>
          <p:nvSpPr>
            <p:cNvPr id="18453" name="TextBox 24"/>
            <p:cNvSpPr txBox="1"/>
            <p:nvPr/>
          </p:nvSpPr>
          <p:spPr>
            <a:xfrm>
              <a:off x="3617" y="132"/>
              <a:ext cx="852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defPPr>
                <a:defRPr lang="en-US"/>
              </a:defPPr>
              <a:lvl1pPr marL="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ctr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48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defTabSz="912812">
                <a:buClr>
                  <a:schemeClr val="hlink"/>
                </a:buClr>
                <a:buSzPct val="80000"/>
                <a:tabLst>
                  <a:tab pos="136525" algn="l"/>
                </a:tabLst>
              </a:pPr>
              <a:r>
                <a:rPr lang="zh-CN" altLang="en-US" sz="2000" b="1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</a:rPr>
                <a:t>情感目标</a:t>
              </a:r>
            </a:p>
          </p:txBody>
        </p:sp>
      </p:grpSp>
      <p:sp>
        <p:nvSpPr>
          <p:cNvPr id="18445" name="TextBox 32"/>
          <p:cNvSpPr txBox="1"/>
          <p:nvPr/>
        </p:nvSpPr>
        <p:spPr>
          <a:xfrm>
            <a:off x="4872038" y="2401889"/>
            <a:ext cx="2438400" cy="1870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ts val="2800"/>
              </a:lnSpc>
            </a:pPr>
            <a:r>
              <a:rPr lang="zh-CN" altLang="en-US" sz="1800" b="1">
                <a:latin typeface="宋体" pitchFamily="2" charset="-122"/>
                <a:ea typeface="宋体" pitchFamily="2" charset="-122"/>
              </a:rPr>
              <a:t>    通过做“音调与频率”、“响度与振幅”有关的实验，学习物理学研究问题的方法。</a:t>
            </a:r>
            <a:r>
              <a:rPr lang="zh-CN" altLang="en-US" sz="1800"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8446" name="TextBox 32"/>
          <p:cNvSpPr txBox="1"/>
          <p:nvPr/>
        </p:nvSpPr>
        <p:spPr>
          <a:xfrm>
            <a:off x="7462838" y="2389189"/>
            <a:ext cx="2419350" cy="1825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ts val="3500"/>
              </a:lnSpc>
            </a:pPr>
            <a:r>
              <a:rPr lang="zh-CN" altLang="en-US" sz="1800" b="1">
                <a:ea typeface="宋体" pitchFamily="2" charset="-122"/>
              </a:rPr>
              <a:t>       体会现实世界物体的发声是丰富多彩的，更加热爱世界，热爱科学。</a:t>
            </a:r>
            <a:endParaRPr lang="en-US" altLang="zh-CN" sz="1800" b="1">
              <a:ea typeface="宋体" pitchFamily="2" charset="-122"/>
            </a:endParaRPr>
          </a:p>
        </p:txBody>
      </p:sp>
      <p:sp>
        <p:nvSpPr>
          <p:cNvPr id="18447" name="Rectangle 24"/>
          <p:cNvSpPr/>
          <p:nvPr/>
        </p:nvSpPr>
        <p:spPr>
          <a:xfrm>
            <a:off x="2495550" y="493713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chemeClr val="tx2"/>
                </a:solidFill>
                <a:ea typeface="黑体" pitchFamily="49" charset="-122"/>
              </a:rPr>
              <a:t>2</a:t>
            </a:r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）说教学目标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Rectangl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703388" y="2997201"/>
            <a:ext cx="8820150" cy="17240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59" name="左箭头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053014" y="3043239"/>
            <a:ext cx="2232025" cy="11763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60" name="环形箭头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238" y="2841625"/>
            <a:ext cx="2760662" cy="13287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61" name="环形箭头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013" y="2847975"/>
            <a:ext cx="2724150" cy="1316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62" name="Oval 93"/>
          <p:cNvPicPr/>
          <p:nvPr/>
        </p:nvPicPr>
        <p:blipFill>
          <a:blip r:embed="rId6"/>
          <a:stretch>
            <a:fillRect/>
          </a:stretch>
        </p:blipFill>
        <p:spPr>
          <a:xfrm>
            <a:off x="3048001" y="1989138"/>
            <a:ext cx="1901825" cy="1985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63" name="Oval 93"/>
          <p:cNvPicPr/>
          <p:nvPr/>
        </p:nvPicPr>
        <p:blipFill>
          <a:blip r:embed="rId7"/>
          <a:stretch>
            <a:fillRect/>
          </a:stretch>
        </p:blipFill>
        <p:spPr>
          <a:xfrm>
            <a:off x="7381876" y="1989138"/>
            <a:ext cx="1901825" cy="19859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64" name="TextBox 24"/>
          <p:cNvSpPr txBox="1"/>
          <p:nvPr/>
        </p:nvSpPr>
        <p:spPr>
          <a:xfrm>
            <a:off x="3359150" y="2176463"/>
            <a:ext cx="135255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defTabSz="912812">
              <a:buClr>
                <a:schemeClr val="hlink"/>
              </a:buClr>
              <a:buSzPct val="80000"/>
              <a:tabLst>
                <a:tab pos="136525" algn="l"/>
              </a:tabLst>
            </a:pPr>
            <a:r>
              <a:rPr lang="zh-CN" altLang="en-US" sz="1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教学重点</a:t>
            </a:r>
          </a:p>
        </p:txBody>
      </p:sp>
      <p:sp>
        <p:nvSpPr>
          <p:cNvPr id="19465" name="TextBox 24"/>
          <p:cNvSpPr txBox="1"/>
          <p:nvPr/>
        </p:nvSpPr>
        <p:spPr>
          <a:xfrm>
            <a:off x="7680325" y="2176463"/>
            <a:ext cx="135255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defTabSz="912812">
              <a:buClr>
                <a:schemeClr val="hlink"/>
              </a:buClr>
              <a:buSzPct val="80000"/>
              <a:tabLst>
                <a:tab pos="136525" algn="l"/>
              </a:tabLst>
            </a:pPr>
            <a:r>
              <a:rPr lang="zh-CN" altLang="en-US" sz="1800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教学难点</a:t>
            </a:r>
          </a:p>
        </p:txBody>
      </p:sp>
      <p:sp>
        <p:nvSpPr>
          <p:cNvPr id="19466" name="Rectangle 13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chemeClr val="tx2"/>
                </a:solidFill>
                <a:ea typeface="黑体" pitchFamily="49" charset="-122"/>
              </a:rPr>
              <a:t>3</a:t>
            </a:r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）说重难点</a:t>
            </a:r>
          </a:p>
        </p:txBody>
      </p:sp>
      <p:sp>
        <p:nvSpPr>
          <p:cNvPr id="19467" name="圆角矩形 1"/>
          <p:cNvSpPr/>
          <p:nvPr/>
        </p:nvSpPr>
        <p:spPr>
          <a:xfrm>
            <a:off x="2206626" y="4437063"/>
            <a:ext cx="3744913" cy="1655762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7F7F7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68" name="圆角矩形 1"/>
          <p:cNvSpPr/>
          <p:nvPr/>
        </p:nvSpPr>
        <p:spPr>
          <a:xfrm>
            <a:off x="6240463" y="4437063"/>
            <a:ext cx="3744912" cy="1655762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7F7F7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69" name="AutoShape 17"/>
          <p:cNvSpPr/>
          <p:nvPr/>
        </p:nvSpPr>
        <p:spPr>
          <a:xfrm>
            <a:off x="2279650" y="4579938"/>
            <a:ext cx="3600450" cy="13700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19470" name="Text Box 18"/>
          <p:cNvSpPr txBox="1"/>
          <p:nvPr/>
        </p:nvSpPr>
        <p:spPr>
          <a:xfrm>
            <a:off x="2238376" y="4689476"/>
            <a:ext cx="3743325" cy="10625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ts val="4000"/>
              </a:lnSpc>
            </a:pPr>
            <a:r>
              <a:rPr lang="zh-CN" altLang="en-US" sz="2400" b="1">
                <a:ea typeface="楷体_GB2312" pitchFamily="49" charset="-122"/>
              </a:rPr>
              <a:t>        掌握音调、响度、音色的概念及其影响因素。</a:t>
            </a:r>
          </a:p>
        </p:txBody>
      </p:sp>
      <p:sp>
        <p:nvSpPr>
          <p:cNvPr id="19471" name="AutoShape 19"/>
          <p:cNvSpPr/>
          <p:nvPr/>
        </p:nvSpPr>
        <p:spPr>
          <a:xfrm>
            <a:off x="6311900" y="4581526"/>
            <a:ext cx="3600450" cy="13684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19472" name="Text Box 20"/>
          <p:cNvSpPr txBox="1"/>
          <p:nvPr/>
        </p:nvSpPr>
        <p:spPr>
          <a:xfrm>
            <a:off x="6456364" y="4652963"/>
            <a:ext cx="3311525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/>
            <a:r>
              <a:rPr lang="zh-CN" altLang="en-US" sz="2400" b="1">
                <a:ea typeface="楷体_GB2312" pitchFamily="49" charset="-122"/>
              </a:rPr>
              <a:t>        音调、响度的影响因素以及音调和响度的区别。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01803300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8" y="1428751"/>
            <a:ext cx="2952750" cy="23145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3" name="圆角矩形 1"/>
          <p:cNvSpPr/>
          <p:nvPr/>
        </p:nvSpPr>
        <p:spPr>
          <a:xfrm>
            <a:off x="2595564" y="3770314"/>
            <a:ext cx="6929437" cy="2395537"/>
          </a:xfrm>
          <a:prstGeom prst="roundRect">
            <a:avLst>
              <a:gd name="adj" fmla="val 3056"/>
            </a:avLst>
          </a:prstGeom>
          <a:noFill/>
          <a:ln w="25400">
            <a:solidFill>
              <a:srgbClr val="FF00FF"/>
            </a:solidFill>
            <a:prstDash val="sysDash"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fontAlgn="ctr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600" b="1">
              <a:solidFill>
                <a:srgbClr val="CC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4" name="AutoShape 13"/>
          <p:cNvSpPr/>
          <p:nvPr/>
        </p:nvSpPr>
        <p:spPr>
          <a:xfrm>
            <a:off x="2738439" y="3841751"/>
            <a:ext cx="6643687" cy="2251075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eaLnBrk="1" hangingPunct="1"/>
            <a:endParaRPr lang="zh-CN" altLang="en-US" sz="2400" b="1">
              <a:ea typeface="宋体" pitchFamily="2" charset="-122"/>
            </a:endParaRPr>
          </a:p>
        </p:txBody>
      </p:sp>
      <p:sp>
        <p:nvSpPr>
          <p:cNvPr id="20485" name="Text Box 14"/>
          <p:cNvSpPr txBox="1"/>
          <p:nvPr/>
        </p:nvSpPr>
        <p:spPr>
          <a:xfrm>
            <a:off x="2782888" y="3825876"/>
            <a:ext cx="6697662" cy="212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ts val="3200"/>
              </a:lnSpc>
            </a:pPr>
            <a:endParaRPr lang="zh-CN" altLang="en-US" sz="2400" b="1">
              <a:solidFill>
                <a:srgbClr val="FF0000"/>
              </a:solidFill>
              <a:ea typeface="楷体_GB2312" pitchFamily="49" charset="-122"/>
            </a:endParaRP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分组实验器材</a:t>
            </a:r>
            <a:r>
              <a:rPr lang="zh-CN" altLang="en-US" sz="2400" b="1">
                <a:ea typeface="楷体_GB2312" pitchFamily="49" charset="-122"/>
              </a:rPr>
              <a:t>：钢尺、铁架台、细绳、乒乓球、音叉、梳子、小鼓。</a:t>
            </a:r>
          </a:p>
          <a:p>
            <a:pPr algn="l" eaLnBrk="1" hangingPunct="1">
              <a:lnSpc>
                <a:spcPts val="3200"/>
              </a:lnSpc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教师演示器材</a:t>
            </a:r>
            <a:r>
              <a:rPr lang="zh-CN" altLang="en-US" sz="2400" b="1">
                <a:ea typeface="楷体_GB2312" pitchFamily="49" charset="-122"/>
              </a:rPr>
              <a:t>：两个频率不同的音叉、话筒、示波器、吉它。</a:t>
            </a:r>
          </a:p>
        </p:txBody>
      </p:sp>
      <p:sp>
        <p:nvSpPr>
          <p:cNvPr id="20486" name="Rectangle 13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chemeClr val="tx2"/>
                </a:solidFill>
                <a:ea typeface="黑体" pitchFamily="49" charset="-122"/>
              </a:rPr>
              <a:t>4</a:t>
            </a:r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）说教学准备</a:t>
            </a:r>
          </a:p>
        </p:txBody>
      </p:sp>
      <p:pic>
        <p:nvPicPr>
          <p:cNvPr id="20487" name="Picture 24" descr="7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0" y="1214438"/>
            <a:ext cx="3048000" cy="29638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8"/>
          <p:cNvSpPr/>
          <p:nvPr/>
        </p:nvSpPr>
        <p:spPr>
          <a:xfrm>
            <a:off x="6888164" y="565151"/>
            <a:ext cx="2713037" cy="487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二 说教法</a:t>
            </a:r>
          </a:p>
        </p:txBody>
      </p:sp>
      <p:sp>
        <p:nvSpPr>
          <p:cNvPr id="21507" name="Rectangle 6"/>
          <p:cNvSpPr/>
          <p:nvPr/>
        </p:nvSpPr>
        <p:spPr>
          <a:xfrm>
            <a:off x="6600825" y="3525838"/>
            <a:ext cx="2230438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</a:pPr>
            <a:r>
              <a:rPr lang="zh-CN" altLang="en-US" sz="2800" b="1">
                <a:latin typeface="Verdana" pitchFamily="34" charset="0"/>
                <a:ea typeface="宋体" pitchFamily="2" charset="-122"/>
              </a:rPr>
              <a:t>实验法</a:t>
            </a:r>
          </a:p>
        </p:txBody>
      </p:sp>
      <p:sp>
        <p:nvSpPr>
          <p:cNvPr id="21508" name="Rectangle 7"/>
          <p:cNvSpPr/>
          <p:nvPr/>
        </p:nvSpPr>
        <p:spPr>
          <a:xfrm>
            <a:off x="6600826" y="4294188"/>
            <a:ext cx="2301875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</a:pPr>
            <a:r>
              <a:rPr lang="zh-CN" altLang="en-US" sz="2800" b="1">
                <a:latin typeface="Verdana" pitchFamily="34" charset="0"/>
                <a:ea typeface="宋体" pitchFamily="2" charset="-122"/>
              </a:rPr>
              <a:t>展示法</a:t>
            </a:r>
          </a:p>
        </p:txBody>
      </p:sp>
      <p:cxnSp>
        <p:nvCxnSpPr>
          <p:cNvPr id="21509" name="Line 10"/>
          <p:cNvCxnSpPr/>
          <p:nvPr/>
        </p:nvCxnSpPr>
        <p:spPr>
          <a:xfrm flipV="1">
            <a:off x="6238875" y="3406776"/>
            <a:ext cx="2736850" cy="9525"/>
          </a:xfrm>
          <a:prstGeom prst="line">
            <a:avLst/>
          </a:prstGeom>
          <a:noFill/>
          <a:ln>
            <a:solidFill>
              <a:schemeClr val="hlink"/>
            </a:solidFill>
            <a:miter lim="800000"/>
          </a:ln>
        </p:spPr>
      </p:cxnSp>
      <p:sp>
        <p:nvSpPr>
          <p:cNvPr id="21510" name="TextBox 43"/>
          <p:cNvSpPr txBox="1"/>
          <p:nvPr/>
        </p:nvSpPr>
        <p:spPr>
          <a:xfrm>
            <a:off x="3648075" y="2030413"/>
            <a:ext cx="1460500" cy="698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3600" b="1">
                <a:latin typeface="Verdana" pitchFamily="34" charset="0"/>
                <a:ea typeface="楷体_GB2312" pitchFamily="49" charset="-122"/>
              </a:rPr>
              <a:t>教法</a:t>
            </a:r>
          </a:p>
        </p:txBody>
      </p:sp>
      <p:sp>
        <p:nvSpPr>
          <p:cNvPr id="21511" name="Rectangle 6"/>
          <p:cNvSpPr/>
          <p:nvPr/>
        </p:nvSpPr>
        <p:spPr>
          <a:xfrm>
            <a:off x="6600826" y="2768600"/>
            <a:ext cx="2301875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</a:pPr>
            <a:r>
              <a:rPr lang="zh-CN" altLang="en-US" sz="2800" b="1">
                <a:latin typeface="Verdana" pitchFamily="34" charset="0"/>
                <a:ea typeface="宋体" pitchFamily="2" charset="-122"/>
              </a:rPr>
              <a:t>讲授法</a:t>
            </a:r>
            <a:endParaRPr lang="en-US" altLang="zh-CN" sz="2800" b="1">
              <a:latin typeface="Verdana" pitchFamily="34" charset="0"/>
              <a:ea typeface="宋体" pitchFamily="2" charset="-122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</a:pPr>
            <a:endParaRPr lang="zh-CN" altLang="en-US" sz="2800">
              <a:latin typeface="Verdana" pitchFamily="34" charset="0"/>
              <a:ea typeface="宋体" pitchFamily="2" charset="-122"/>
            </a:endParaRPr>
          </a:p>
        </p:txBody>
      </p:sp>
      <p:cxnSp>
        <p:nvCxnSpPr>
          <p:cNvPr id="21512" name="Line 10"/>
          <p:cNvCxnSpPr/>
          <p:nvPr/>
        </p:nvCxnSpPr>
        <p:spPr>
          <a:xfrm flipV="1">
            <a:off x="6238875" y="4189414"/>
            <a:ext cx="2736850" cy="9525"/>
          </a:xfrm>
          <a:prstGeom prst="line">
            <a:avLst/>
          </a:prstGeom>
          <a:noFill/>
          <a:ln>
            <a:solidFill>
              <a:schemeClr val="hlink"/>
            </a:solidFill>
            <a:miter lim="800000"/>
          </a:ln>
        </p:spPr>
      </p:cxnSp>
      <p:pic>
        <p:nvPicPr>
          <p:cNvPr id="21513" name="图片 13" descr="SolutionPuzz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8" y="2708275"/>
            <a:ext cx="3143250" cy="23574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/>
          <p:nvPr/>
        </p:nvSpPr>
        <p:spPr>
          <a:xfrm>
            <a:off x="2514600" y="503238"/>
            <a:ext cx="70866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  <a:ea typeface="黑体" pitchFamily="49" charset="-122"/>
              </a:rPr>
              <a:t>三  说学法</a:t>
            </a:r>
          </a:p>
        </p:txBody>
      </p:sp>
      <p:sp>
        <p:nvSpPr>
          <p:cNvPr id="22531" name="矩形 20"/>
          <p:cNvSpPr/>
          <p:nvPr/>
        </p:nvSpPr>
        <p:spPr>
          <a:xfrm>
            <a:off x="2693989" y="6869113"/>
            <a:ext cx="14303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2" defTabSz="912812"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zh-CN" altLang="en-US" sz="1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32" name="Rectangle 6"/>
          <p:cNvSpPr/>
          <p:nvPr/>
        </p:nvSpPr>
        <p:spPr>
          <a:xfrm>
            <a:off x="6600825" y="3970338"/>
            <a:ext cx="2230438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</a:pPr>
            <a:r>
              <a:rPr lang="zh-CN" altLang="en-US" sz="2800" b="1">
                <a:latin typeface="Verdana" pitchFamily="34" charset="0"/>
                <a:ea typeface="宋体" pitchFamily="2" charset="-122"/>
              </a:rPr>
              <a:t>讨论法</a:t>
            </a:r>
          </a:p>
        </p:txBody>
      </p:sp>
      <p:cxnSp>
        <p:nvCxnSpPr>
          <p:cNvPr id="22533" name="Line 10"/>
          <p:cNvCxnSpPr/>
          <p:nvPr/>
        </p:nvCxnSpPr>
        <p:spPr>
          <a:xfrm flipV="1">
            <a:off x="6238875" y="3851276"/>
            <a:ext cx="2736850" cy="9525"/>
          </a:xfrm>
          <a:prstGeom prst="line">
            <a:avLst/>
          </a:prstGeom>
          <a:noFill/>
          <a:ln>
            <a:solidFill>
              <a:schemeClr val="hlink"/>
            </a:solidFill>
            <a:miter lim="800000"/>
          </a:ln>
        </p:spPr>
      </p:cxnSp>
      <p:sp>
        <p:nvSpPr>
          <p:cNvPr id="22534" name="Rectangle 6"/>
          <p:cNvSpPr/>
          <p:nvPr/>
        </p:nvSpPr>
        <p:spPr>
          <a:xfrm>
            <a:off x="6600826" y="3213100"/>
            <a:ext cx="2301875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342900" indent="-342900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</a:pPr>
            <a:r>
              <a:rPr lang="zh-CN" altLang="en-US" sz="2800" b="1">
                <a:latin typeface="Verdana" pitchFamily="34" charset="0"/>
                <a:ea typeface="宋体" pitchFamily="2" charset="-122"/>
              </a:rPr>
              <a:t>观察法</a:t>
            </a:r>
            <a:endParaRPr lang="en-US" altLang="zh-CN" sz="2800" b="1">
              <a:latin typeface="Verdana" pitchFamily="34" charset="0"/>
              <a:ea typeface="宋体" pitchFamily="2" charset="-122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</a:pPr>
            <a:endParaRPr lang="zh-CN" altLang="en-US" sz="2800"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2535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89" y="2205038"/>
            <a:ext cx="2776537" cy="31686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6" name="TextBox 43"/>
          <p:cNvSpPr txBox="1"/>
          <p:nvPr/>
        </p:nvSpPr>
        <p:spPr>
          <a:xfrm>
            <a:off x="3575050" y="1844675"/>
            <a:ext cx="1460500" cy="698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8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3600" b="1">
                <a:latin typeface="Verdana" pitchFamily="34" charset="0"/>
                <a:ea typeface="楷体_GB2312" pitchFamily="49" charset="-122"/>
              </a:rPr>
              <a:t>学法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a="http://schemas.openxmlformats.org/drawingml/2006/main" name="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206TGp_window_light_v2</Template>
  <TotalTime>4912</TotalTime>
  <Words>1481</Words>
  <Application>Microsoft Office PowerPoint</Application>
  <PresentationFormat>宽屏</PresentationFormat>
  <Paragraphs>198</Paragraphs>
  <Slides>38</Slides>
  <Notes>0</Notes>
  <HiddenSlides>0</HiddenSlides>
  <MMClips>8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黑体</vt:lpstr>
      <vt:lpstr>华文隶书</vt:lpstr>
      <vt:lpstr>华文中宋</vt:lpstr>
      <vt:lpstr>宋体</vt:lpstr>
      <vt:lpstr>微软雅黑</vt:lpstr>
      <vt:lpstr>Arial</vt:lpstr>
      <vt:lpstr>Arial Black</vt:lpstr>
      <vt:lpstr>Times New Roman</vt:lpstr>
      <vt:lpstr>Verdana</vt:lpstr>
      <vt:lpstr>Wingdings</vt:lpstr>
      <vt:lpstr>206TGp_window_light_v2</vt:lpstr>
      <vt:lpstr>位图图像</vt:lpstr>
      <vt:lpstr>PowerPoint 演示文稿</vt:lpstr>
      <vt:lpstr>说课内容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 说教学程序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IF条件语句的应用</dc:title>
  <dc:creator>*</dc:creator>
  <cp:lastModifiedBy>zs</cp:lastModifiedBy>
  <cp:revision>400</cp:revision>
  <dcterms:created xsi:type="dcterms:W3CDTF">2009-11-01T11:06:25Z</dcterms:created>
  <dcterms:modified xsi:type="dcterms:W3CDTF">2023-08-10T23:51:13Z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2052-8.1.0.3483</vt:lpwstr>
  </property>
</Properties>
</file>