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sldIdLst>
    <p:sldId id="261" r:id="rId2"/>
    <p:sldId id="312" r:id="rId3"/>
    <p:sldId id="335" r:id="rId4"/>
    <p:sldId id="313" r:id="rId5"/>
    <p:sldId id="337" r:id="rId6"/>
    <p:sldId id="272" r:id="rId7"/>
    <p:sldId id="356" r:id="rId8"/>
    <p:sldId id="341" r:id="rId9"/>
    <p:sldId id="340" r:id="rId10"/>
    <p:sldId id="339" r:id="rId11"/>
    <p:sldId id="338" r:id="rId12"/>
    <p:sldId id="315" r:id="rId13"/>
    <p:sldId id="316" r:id="rId14"/>
    <p:sldId id="357" r:id="rId15"/>
    <p:sldId id="364" r:id="rId16"/>
    <p:sldId id="363" r:id="rId17"/>
    <p:sldId id="362" r:id="rId18"/>
    <p:sldId id="361" r:id="rId19"/>
    <p:sldId id="360" r:id="rId20"/>
    <p:sldId id="359" r:id="rId21"/>
    <p:sldId id="358" r:id="rId22"/>
    <p:sldId id="365" r:id="rId23"/>
    <p:sldId id="355" r:id="rId24"/>
    <p:sldId id="342" r:id="rId25"/>
    <p:sldId id="351" r:id="rId26"/>
    <p:sldId id="350" r:id="rId27"/>
    <p:sldId id="349" r:id="rId28"/>
    <p:sldId id="319" r:id="rId29"/>
    <p:sldId id="297" r:id="rId30"/>
    <p:sldId id="321" r:id="rId31"/>
    <p:sldId id="320" r:id="rId32"/>
    <p:sldId id="353" r:id="rId33"/>
    <p:sldId id="328" r:id="rId34"/>
    <p:sldId id="354" r:id="rId35"/>
    <p:sldId id="329" r:id="rId36"/>
    <p:sldId id="330" r:id="rId37"/>
    <p:sldId id="352" r:id="rId38"/>
    <p:sldId id="325" r:id="rId39"/>
    <p:sldId id="326" r:id="rId40"/>
    <p:sldId id="327" r:id="rId41"/>
    <p:sldId id="331" r:id="rId42"/>
    <p:sldId id="332" r:id="rId43"/>
    <p:sldId id="262" r:id="rId44"/>
  </p:sldIdLst>
  <p:sldSz cx="9144000" cy="5143500" type="screen16x9"/>
  <p:notesSz cx="6858000" cy="9144000"/>
  <p:custDataLst>
    <p:tags r:id="rId46"/>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pos="461" userDrawn="1">
          <p15:clr>
            <a:srgbClr val="A4A3A4"/>
          </p15:clr>
        </p15:guide>
        <p15:guide id="2" pos="7256" userDrawn="1">
          <p15:clr>
            <a:srgbClr val="A4A3A4"/>
          </p15:clr>
        </p15:guide>
        <p15:guide id="3" orient="horz" pos="618" userDrawn="1">
          <p15:clr>
            <a:srgbClr val="A4A3A4"/>
          </p15:clr>
        </p15:guide>
        <p15:guide id="4" orient="horz" pos="709" userDrawn="1">
          <p15:clr>
            <a:srgbClr val="A4A3A4"/>
          </p15:clr>
        </p15:guide>
        <p15:guide id="5" orient="horz" pos="3928" userDrawn="1">
          <p15:clr>
            <a:srgbClr val="A4A3A4"/>
          </p15:clr>
        </p15:guide>
        <p15:guide id="6" orient="horz" pos="3864" userDrawn="1">
          <p15:clr>
            <a:srgbClr val="A4A3A4"/>
          </p15:clr>
        </p15:guide>
        <p15:guide id="7" orient="horz" pos="464">
          <p15:clr>
            <a:srgbClr val="A4A3A4"/>
          </p15:clr>
        </p15:guide>
        <p15:guide id="8" orient="horz" pos="532">
          <p15:clr>
            <a:srgbClr val="A4A3A4"/>
          </p15:clr>
        </p15:guide>
        <p15:guide id="9" orient="horz" pos="2946">
          <p15:clr>
            <a:srgbClr val="A4A3A4"/>
          </p15:clr>
        </p15:guide>
        <p15:guide id="10" orient="horz" pos="2898">
          <p15:clr>
            <a:srgbClr val="A4A3A4"/>
          </p15:clr>
        </p15:guide>
        <p15:guide id="11" pos="346">
          <p15:clr>
            <a:srgbClr val="A4A3A4"/>
          </p15:clr>
        </p15:guide>
        <p15:guide id="12" pos="54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9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715" y="72"/>
      </p:cViewPr>
      <p:guideLst>
        <p:guide pos="461"/>
        <p:guide pos="7256"/>
        <p:guide orient="horz" pos="618"/>
        <p:guide orient="horz" pos="709"/>
        <p:guide orient="horz" pos="3928"/>
        <p:guide orient="horz" pos="3864"/>
        <p:guide orient="horz" pos="464"/>
        <p:guide orient="horz" pos="532"/>
        <p:guide orient="horz" pos="2946"/>
        <p:guide orient="horz" pos="2898"/>
        <p:guide pos="346"/>
        <p:guide pos="5442"/>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H" panose="00020600040101010101" pitchFamily="18" charset="-122"/>
                <a:ea typeface="阿里巴巴普惠体 H" panose="00020600040101010101"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H" panose="00020600040101010101" pitchFamily="18" charset="-122"/>
                <a:ea typeface="阿里巴巴普惠体 H" panose="00020600040101010101" pitchFamily="18" charset="-122"/>
              </a:defRPr>
            </a:lvl1pPr>
          </a:lstStyle>
          <a:p>
            <a:fld id="{467EE7D6-E3C9-4458-8BD2-5467CFEF53C2}" type="datetimeFigureOut">
              <a:rPr lang="zh-CN" altLang="en-US" smtClean="0"/>
              <a:pPr/>
              <a:t>2023/10/4</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H" panose="00020600040101010101" pitchFamily="18" charset="-122"/>
                <a:ea typeface="阿里巴巴普惠体 H" panose="00020600040101010101"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H" panose="00020600040101010101" pitchFamily="18" charset="-122"/>
                <a:ea typeface="阿里巴巴普惠体 H" panose="00020600040101010101" pitchFamily="18" charset="-122"/>
              </a:defRPr>
            </a:lvl1pPr>
          </a:lstStyle>
          <a:p>
            <a:fld id="{2EB15CF0-53ED-413D-B689-585D7061117D}" type="slidenum">
              <a:rPr lang="zh-CN" altLang="en-US" smtClean="0"/>
              <a:pPr/>
              <a:t>‹#›</a:t>
            </a:fld>
            <a:endParaRPr lang="zh-CN" altLang="en-US" dirty="0"/>
          </a:p>
        </p:txBody>
      </p:sp>
    </p:spTree>
    <p:extLst>
      <p:ext uri="{BB962C8B-B14F-4D97-AF65-F5344CB8AC3E}">
        <p14:creationId xmlns:p14="http://schemas.microsoft.com/office/powerpoint/2010/main" val="394052807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阿里巴巴普惠体 H" panose="00020600040101010101" pitchFamily="18" charset="-122"/>
        <a:ea typeface="阿里巴巴普惠体 H" panose="00020600040101010101" pitchFamily="18" charset="-122"/>
        <a:cs typeface="+mn-cs"/>
      </a:defRPr>
    </a:lvl1pPr>
    <a:lvl2pPr marL="342900" algn="l" defTabSz="685800" rtl="0" eaLnBrk="1" latinLnBrk="0" hangingPunct="1">
      <a:defRPr sz="900" kern="1200">
        <a:solidFill>
          <a:schemeClr val="tx1"/>
        </a:solidFill>
        <a:latin typeface="阿里巴巴普惠体 H" panose="00020600040101010101" pitchFamily="18" charset="-122"/>
        <a:ea typeface="阿里巴巴普惠体 H" panose="00020600040101010101" pitchFamily="18" charset="-122"/>
        <a:cs typeface="+mn-cs"/>
      </a:defRPr>
    </a:lvl2pPr>
    <a:lvl3pPr marL="685800" algn="l" defTabSz="685800" rtl="0" eaLnBrk="1" latinLnBrk="0" hangingPunct="1">
      <a:defRPr sz="900" kern="1200">
        <a:solidFill>
          <a:schemeClr val="tx1"/>
        </a:solidFill>
        <a:latin typeface="阿里巴巴普惠体 H" panose="00020600040101010101" pitchFamily="18" charset="-122"/>
        <a:ea typeface="阿里巴巴普惠体 H" panose="00020600040101010101" pitchFamily="18" charset="-122"/>
        <a:cs typeface="+mn-cs"/>
      </a:defRPr>
    </a:lvl3pPr>
    <a:lvl4pPr marL="1028700" algn="l" defTabSz="685800" rtl="0" eaLnBrk="1" latinLnBrk="0" hangingPunct="1">
      <a:defRPr sz="900" kern="1200">
        <a:solidFill>
          <a:schemeClr val="tx1"/>
        </a:solidFill>
        <a:latin typeface="阿里巴巴普惠体 H" panose="00020600040101010101" pitchFamily="18" charset="-122"/>
        <a:ea typeface="阿里巴巴普惠体 H" panose="00020600040101010101" pitchFamily="18" charset="-122"/>
        <a:cs typeface="+mn-cs"/>
      </a:defRPr>
    </a:lvl4pPr>
    <a:lvl5pPr marL="1371600" algn="l" defTabSz="685800" rtl="0" eaLnBrk="1" latinLnBrk="0" hangingPunct="1">
      <a:defRPr sz="900" kern="1200">
        <a:solidFill>
          <a:schemeClr val="tx1"/>
        </a:solidFill>
        <a:latin typeface="阿里巴巴普惠体 H" panose="00020600040101010101" pitchFamily="18" charset="-122"/>
        <a:ea typeface="阿里巴巴普惠体 H" panose="00020600040101010101" pitchFamily="18" charset="-122"/>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EB15CF0-53ED-413D-B689-585D7061117D}"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4338" name="幻灯片图像占位符 18433"/>
          <p:cNvSpPr>
            <a:spLocks noGrp="1" noRot="1" noChangeAspect="1" noChangeArrowheads="1" noTextEdit="1"/>
          </p:cNvSpPr>
          <p:nvPr>
            <p:ph type="sldImg" idx="4294967295"/>
          </p:nvPr>
        </p:nvSpPr>
        <p:spPr>
          <a:xfrm>
            <a:off x="409575" y="754063"/>
            <a:ext cx="5854700" cy="3294062"/>
          </a:xfrm>
        </p:spPr>
      </p:sp>
      <p:sp>
        <p:nvSpPr>
          <p:cNvPr id="14339" name="文本占位符 18434"/>
          <p:cNvSpPr>
            <a:spLocks noGrp="1" noRot="1" noChangeArrowheads="1"/>
          </p:cNvSpPr>
          <p:nvPr>
            <p:ph type="body" idx="4294967295"/>
          </p:nvPr>
        </p:nvSpPr>
        <p:spPr/>
        <p:txBody>
          <a:bodyPr anchor="ctr"/>
          <a:lstStyle/>
          <a:p>
            <a:r>
              <a:rPr lang="zh-CN" altLang="en-US"/>
              <a:t>本资料来自于资源最齐全的２１世纪教育网</a:t>
            </a:r>
            <a:r>
              <a:rPr lang="en-US" altLang="zh-CN"/>
              <a:t>www.21cnjy.com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EB15CF0-53ED-413D-B689-585D7061117D}" type="slidenum">
              <a:rPr lang="zh-CN" altLang="en-US" smtClean="0"/>
              <a:t>43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 y="3572"/>
            <a:ext cx="4798219" cy="5158979"/>
          </a:xfrm>
          <a:custGeom>
            <a:avLst/>
            <a:gdLst>
              <a:gd name="connsiteX0" fmla="*/ 3414390 w 6397625"/>
              <a:gd name="connsiteY0" fmla="*/ 0 h 6878638"/>
              <a:gd name="connsiteX1" fmla="*/ 6397625 w 6397625"/>
              <a:gd name="connsiteY1" fmla="*/ 0 h 6878638"/>
              <a:gd name="connsiteX2" fmla="*/ 6293103 w 6397625"/>
              <a:gd name="connsiteY2" fmla="*/ 74246 h 6878638"/>
              <a:gd name="connsiteX3" fmla="*/ 4011037 w 6397625"/>
              <a:gd name="connsiteY3" fmla="*/ 3341053 h 6878638"/>
              <a:gd name="connsiteX4" fmla="*/ 2090443 w 6397625"/>
              <a:gd name="connsiteY4" fmla="*/ 6481206 h 6878638"/>
              <a:gd name="connsiteX5" fmla="*/ 1376208 w 6397625"/>
              <a:gd name="connsiteY5" fmla="*/ 6878638 h 6878638"/>
              <a:gd name="connsiteX6" fmla="*/ 0 w 6397625"/>
              <a:gd name="connsiteY6" fmla="*/ 6878638 h 6878638"/>
              <a:gd name="connsiteX7" fmla="*/ 0 w 6397625"/>
              <a:gd name="connsiteY7" fmla="*/ 6821862 h 6878638"/>
              <a:gd name="connsiteX8" fmla="*/ 2896134 w 6397625"/>
              <a:gd name="connsiteY8" fmla="*/ 991397 h 6878638"/>
              <a:gd name="connsiteX9" fmla="*/ 3414390 w 6397625"/>
              <a:gd name="connsiteY9" fmla="*/ 0 h 687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97625" h="6878638">
                <a:moveTo>
                  <a:pt x="3414390" y="0"/>
                </a:moveTo>
                <a:cubicBezTo>
                  <a:pt x="3414390" y="0"/>
                  <a:pt x="3414390" y="0"/>
                  <a:pt x="6397625" y="0"/>
                </a:cubicBezTo>
                <a:cubicBezTo>
                  <a:pt x="6362785" y="21837"/>
                  <a:pt x="6327944" y="48041"/>
                  <a:pt x="6293103" y="74246"/>
                </a:cubicBezTo>
                <a:cubicBezTo>
                  <a:pt x="5204331" y="882213"/>
                  <a:pt x="4581553" y="2144388"/>
                  <a:pt x="4011037" y="3341053"/>
                </a:cubicBezTo>
                <a:cubicBezTo>
                  <a:pt x="3488426" y="4441635"/>
                  <a:pt x="3057272" y="5681974"/>
                  <a:pt x="2090443" y="6481206"/>
                </a:cubicBezTo>
                <a:cubicBezTo>
                  <a:pt x="1877043" y="6655901"/>
                  <a:pt x="1633158" y="6786923"/>
                  <a:pt x="1376208" y="6878638"/>
                </a:cubicBezTo>
                <a:cubicBezTo>
                  <a:pt x="1376208" y="6878638"/>
                  <a:pt x="1376208" y="6878638"/>
                  <a:pt x="0" y="6878638"/>
                </a:cubicBezTo>
                <a:cubicBezTo>
                  <a:pt x="0" y="6878638"/>
                  <a:pt x="0" y="6878638"/>
                  <a:pt x="0" y="6821862"/>
                </a:cubicBezTo>
                <a:cubicBezTo>
                  <a:pt x="2351748" y="6026997"/>
                  <a:pt x="2164479" y="2926151"/>
                  <a:pt x="2896134" y="991397"/>
                </a:cubicBezTo>
                <a:cubicBezTo>
                  <a:pt x="3035497" y="628904"/>
                  <a:pt x="3200990" y="301350"/>
                  <a:pt x="3414390" y="0"/>
                </a:cubicBezTo>
                <a:close/>
              </a:path>
            </a:pathLst>
          </a:custGeom>
        </p:spPr>
        <p:txBody>
          <a:bodyPr wrap="square" lIns="68580" tIns="34290" rIns="68580" bIns="34290">
            <a:noAutofit/>
          </a:bodyPr>
          <a:lstStyle/>
          <a:p>
            <a:endParaRPr lang="en-US"/>
          </a:p>
        </p:txBody>
      </p:sp>
      <p:sp>
        <p:nvSpPr>
          <p:cNvPr id="10" name="Picture Placeholder 9"/>
          <p:cNvSpPr>
            <a:spLocks noGrp="1"/>
          </p:cNvSpPr>
          <p:nvPr>
            <p:ph type="pic" sz="quarter" idx="11"/>
          </p:nvPr>
        </p:nvSpPr>
        <p:spPr>
          <a:xfrm>
            <a:off x="1" y="0"/>
            <a:ext cx="2561035" cy="5116116"/>
          </a:xfrm>
          <a:custGeom>
            <a:avLst/>
            <a:gdLst>
              <a:gd name="connsiteX0" fmla="*/ 0 w 3414713"/>
              <a:gd name="connsiteY0" fmla="*/ 0 h 6821488"/>
              <a:gd name="connsiteX1" fmla="*/ 3414713 w 3414713"/>
              <a:gd name="connsiteY1" fmla="*/ 0 h 6821488"/>
              <a:gd name="connsiteX2" fmla="*/ 2896408 w 3414713"/>
              <a:gd name="connsiteY2" fmla="*/ 991343 h 6821488"/>
              <a:gd name="connsiteX3" fmla="*/ 0 w 3414713"/>
              <a:gd name="connsiteY3" fmla="*/ 6821488 h 6821488"/>
              <a:gd name="connsiteX4" fmla="*/ 0 w 3414713"/>
              <a:gd name="connsiteY4" fmla="*/ 0 h 682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4713" h="6821488">
                <a:moveTo>
                  <a:pt x="0" y="0"/>
                </a:moveTo>
                <a:cubicBezTo>
                  <a:pt x="0" y="0"/>
                  <a:pt x="0" y="0"/>
                  <a:pt x="3414713" y="0"/>
                </a:cubicBezTo>
                <a:cubicBezTo>
                  <a:pt x="3201294" y="301333"/>
                  <a:pt x="3035785" y="628870"/>
                  <a:pt x="2896408" y="991343"/>
                </a:cubicBezTo>
                <a:cubicBezTo>
                  <a:pt x="2164684" y="2925991"/>
                  <a:pt x="2351971" y="6026667"/>
                  <a:pt x="0" y="6821488"/>
                </a:cubicBezTo>
                <a:cubicBezTo>
                  <a:pt x="0" y="6821488"/>
                  <a:pt x="0" y="6821488"/>
                  <a:pt x="0" y="0"/>
                </a:cubicBezTo>
                <a:close/>
              </a:path>
            </a:pathLst>
          </a:custGeom>
        </p:spPr>
        <p:txBody>
          <a:bodyPr wrap="square" lIns="68580" tIns="34290" rIns="68580" bIns="34290">
            <a:noAutofit/>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矩形: 圆角 1"/>
          <p:cNvSpPr/>
          <p:nvPr userDrawn="1"/>
        </p:nvSpPr>
        <p:spPr>
          <a:xfrm>
            <a:off x="283029" y="174171"/>
            <a:ext cx="566057" cy="566057"/>
          </a:xfrm>
          <a:prstGeom prst="roundRect">
            <a:avLst/>
          </a:prstGeom>
          <a:solidFill>
            <a:srgbClr val="3C9CD6"/>
          </a:solidFill>
          <a:ln>
            <a:solidFill>
              <a:srgbClr val="3C9CD6"/>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5" name="矩形: 圆角 4"/>
          <p:cNvSpPr/>
          <p:nvPr userDrawn="1"/>
        </p:nvSpPr>
        <p:spPr>
          <a:xfrm>
            <a:off x="566057" y="457199"/>
            <a:ext cx="402774" cy="402774"/>
          </a:xfrm>
          <a:prstGeom prst="roundRect">
            <a:avLst/>
          </a:prstGeom>
          <a:solidFill>
            <a:srgbClr val="3C9C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40.TIF" TargetMode="External"/><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41b.TIF" TargetMode="External"/><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42.TIF" TargetMode="External"/><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T125.TIF" TargetMode="External"/><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36.TIF" TargetMode="External"/><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C4.TIF" TargetMode="External"/><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bwMode="auto">
          <a:xfrm>
            <a:off x="1027255" y="0"/>
            <a:ext cx="4758929" cy="5143500"/>
          </a:xfrm>
          <a:custGeom>
            <a:avLst/>
            <a:gdLst>
              <a:gd name="T0" fmla="*/ 567 w 1457"/>
              <a:gd name="T1" fmla="*/ 1074 h 1575"/>
              <a:gd name="T2" fmla="*/ 1187 w 1457"/>
              <a:gd name="T3" fmla="*/ 133 h 1575"/>
              <a:gd name="T4" fmla="*/ 1457 w 1457"/>
              <a:gd name="T5" fmla="*/ 0 h 1575"/>
              <a:gd name="T6" fmla="*/ 1153 w 1457"/>
              <a:gd name="T7" fmla="*/ 0 h 1575"/>
              <a:gd name="T8" fmla="*/ 1129 w 1457"/>
              <a:gd name="T9" fmla="*/ 17 h 1575"/>
              <a:gd name="T10" fmla="*/ 605 w 1457"/>
              <a:gd name="T11" fmla="*/ 765 h 1575"/>
              <a:gd name="T12" fmla="*/ 164 w 1457"/>
              <a:gd name="T13" fmla="*/ 1484 h 1575"/>
              <a:gd name="T14" fmla="*/ 0 w 1457"/>
              <a:gd name="T15" fmla="*/ 1575 h 1575"/>
              <a:gd name="T16" fmla="*/ 9 w 1457"/>
              <a:gd name="T17" fmla="*/ 1575 h 1575"/>
              <a:gd name="T18" fmla="*/ 15 w 1457"/>
              <a:gd name="T19" fmla="*/ 1573 h 1575"/>
              <a:gd name="T20" fmla="*/ 567 w 1457"/>
              <a:gd name="T21" fmla="*/ 1074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7" h="1575">
                <a:moveTo>
                  <a:pt x="567" y="1074"/>
                </a:moveTo>
                <a:cubicBezTo>
                  <a:pt x="758" y="745"/>
                  <a:pt x="868" y="370"/>
                  <a:pt x="1187" y="133"/>
                </a:cubicBezTo>
                <a:cubicBezTo>
                  <a:pt x="1267" y="74"/>
                  <a:pt x="1360" y="29"/>
                  <a:pt x="1457" y="0"/>
                </a:cubicBezTo>
                <a:cubicBezTo>
                  <a:pt x="1153" y="0"/>
                  <a:pt x="1153" y="0"/>
                  <a:pt x="1153" y="0"/>
                </a:cubicBezTo>
                <a:cubicBezTo>
                  <a:pt x="1145" y="5"/>
                  <a:pt x="1137" y="11"/>
                  <a:pt x="1129" y="17"/>
                </a:cubicBezTo>
                <a:cubicBezTo>
                  <a:pt x="879" y="202"/>
                  <a:pt x="736" y="491"/>
                  <a:pt x="605" y="765"/>
                </a:cubicBezTo>
                <a:cubicBezTo>
                  <a:pt x="485" y="1017"/>
                  <a:pt x="386" y="1301"/>
                  <a:pt x="164" y="1484"/>
                </a:cubicBezTo>
                <a:cubicBezTo>
                  <a:pt x="115" y="1524"/>
                  <a:pt x="59" y="1554"/>
                  <a:pt x="0" y="1575"/>
                </a:cubicBezTo>
                <a:cubicBezTo>
                  <a:pt x="9" y="1575"/>
                  <a:pt x="9" y="1575"/>
                  <a:pt x="9" y="1575"/>
                </a:cubicBezTo>
                <a:cubicBezTo>
                  <a:pt x="11" y="1575"/>
                  <a:pt x="13" y="1574"/>
                  <a:pt x="15" y="1573"/>
                </a:cubicBezTo>
                <a:cubicBezTo>
                  <a:pt x="267" y="1490"/>
                  <a:pt x="438" y="1298"/>
                  <a:pt x="567" y="1074"/>
                </a:cubicBezTo>
                <a:close/>
              </a:path>
            </a:pathLst>
          </a:custGeom>
          <a:gradFill>
            <a:gsLst>
              <a:gs pos="0">
                <a:schemeClr val="accent6"/>
              </a:gs>
              <a:gs pos="100000">
                <a:schemeClr val="accent2"/>
              </a:gs>
            </a:gsLst>
            <a:lin ang="21594000" scaled="0"/>
          </a:gradFill>
          <a:ln>
            <a:noFill/>
          </a:ln>
        </p:spPr>
        <p:txBody>
          <a:bodyPr vert="horz" wrap="square" lIns="68580" tIns="34290" rIns="68580" bIns="34290" numCol="1" anchor="t" anchorCtr="0" compatLnSpc="1"/>
          <a:lstStyle/>
          <a:p>
            <a:pPr>
              <a:defRPr/>
            </a:pPr>
            <a:endParaRPr lang="en-US">
              <a:solidFill>
                <a:srgbClr val="3D3D3D"/>
              </a:solidFill>
              <a:cs typeface="+mn-ea"/>
              <a:sym typeface="+mn-lt"/>
            </a:endParaRPr>
          </a:p>
        </p:txBody>
      </p:sp>
      <p:pic>
        <p:nvPicPr>
          <p:cNvPr id="10" name="图片占位符 9"/>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a:xfrm>
            <a:off x="1" y="1"/>
            <a:ext cx="4798219" cy="5143500"/>
          </a:xfrm>
        </p:spPr>
      </p:pic>
      <p:pic>
        <p:nvPicPr>
          <p:cNvPr id="4" name="图片占位符 3"/>
          <p:cNvPicPr>
            <a:picLocks noGrp="1" noChangeAspect="1"/>
          </p:cNvPicPr>
          <p:nvPr>
            <p:ph type="pic" sz="quarter" idx="11"/>
          </p:nvPr>
        </p:nvPicPr>
        <p:blipFill>
          <a:blip r:embed="rId4" cstate="email">
            <a:extLst>
              <a:ext uri="{28A0092B-C50C-407E-A947-70E740481C1C}">
                <a14:useLocalDpi xmlns:a14="http://schemas.microsoft.com/office/drawing/2010/main"/>
              </a:ext>
            </a:extLst>
          </a:blip>
          <a:srcRect/>
          <a:stretch>
            <a:fillRect/>
          </a:stretch>
        </p:blipFill>
        <p:spPr/>
      </p:pic>
      <p:grpSp>
        <p:nvGrpSpPr>
          <p:cNvPr id="47" name="组合 46"/>
          <p:cNvGrpSpPr/>
          <p:nvPr/>
        </p:nvGrpSpPr>
        <p:grpSpPr>
          <a:xfrm>
            <a:off x="4065122" y="1998292"/>
            <a:ext cx="4509917" cy="1327950"/>
            <a:chOff x="658813" y="2393818"/>
            <a:chExt cx="6013221" cy="1770599"/>
          </a:xfrm>
        </p:grpSpPr>
        <p:sp>
          <p:nvSpPr>
            <p:cNvPr id="48" name="文本框 47"/>
            <p:cNvSpPr txBox="1"/>
            <p:nvPr/>
          </p:nvSpPr>
          <p:spPr>
            <a:xfrm>
              <a:off x="1713051" y="2393818"/>
              <a:ext cx="4931535" cy="553997"/>
            </a:xfrm>
            <a:prstGeom prst="rect">
              <a:avLst/>
            </a:prstGeom>
            <a:noFill/>
          </p:spPr>
          <p:txBody>
            <a:bodyPr wrap="square" rtlCol="0">
              <a:spAutoFit/>
            </a:bodyPr>
            <a:lstStyle/>
            <a:p>
              <a:r>
                <a:rPr lang="zh-CN" altLang="en-US" sz="2100" spc="-113" dirty="0">
                  <a:solidFill>
                    <a:srgbClr val="3C9CD6"/>
                  </a:solidFill>
                  <a:latin typeface="+mn-ea"/>
                  <a:cs typeface="+mn-ea"/>
                  <a:sym typeface="+mn-lt"/>
                </a:rPr>
                <a:t>第三章  物态变化</a:t>
              </a:r>
            </a:p>
          </p:txBody>
        </p:sp>
        <p:sp>
          <p:nvSpPr>
            <p:cNvPr id="49" name="文本框 48"/>
            <p:cNvSpPr txBox="1"/>
            <p:nvPr/>
          </p:nvSpPr>
          <p:spPr>
            <a:xfrm>
              <a:off x="658813" y="3302643"/>
              <a:ext cx="6013221" cy="861774"/>
            </a:xfrm>
            <a:prstGeom prst="rect">
              <a:avLst/>
            </a:prstGeom>
            <a:noFill/>
          </p:spPr>
          <p:txBody>
            <a:bodyPr wrap="square" rtlCol="0">
              <a:spAutoFit/>
            </a:bodyPr>
            <a:lstStyle/>
            <a:p>
              <a:pPr algn="dist"/>
              <a:r>
                <a:rPr lang="zh-CN" altLang="en-US" sz="3600" b="1" dirty="0">
                  <a:solidFill>
                    <a:srgbClr val="3C9CD6"/>
                  </a:solidFill>
                  <a:latin typeface="+mn-ea"/>
                  <a:cs typeface="+mn-ea"/>
                  <a:sym typeface="+mn-lt"/>
                </a:rPr>
                <a:t>第</a:t>
              </a:r>
              <a:r>
                <a:rPr lang="en-US" altLang="zh-CN" sz="3600" b="1" dirty="0">
                  <a:solidFill>
                    <a:srgbClr val="3C9CD6"/>
                  </a:solidFill>
                  <a:latin typeface="+mn-ea"/>
                  <a:cs typeface="+mn-ea"/>
                  <a:sym typeface="+mn-lt"/>
                </a:rPr>
                <a:t>2</a:t>
              </a:r>
              <a:r>
                <a:rPr lang="zh-CN" altLang="en-US" sz="3600" b="1" dirty="0">
                  <a:solidFill>
                    <a:srgbClr val="3C9CD6"/>
                  </a:solidFill>
                  <a:latin typeface="+mn-ea"/>
                  <a:cs typeface="+mn-ea"/>
                  <a:sym typeface="+mn-lt"/>
                </a:rPr>
                <a:t>节 熔化和凝固</a:t>
              </a:r>
            </a:p>
          </p:txBody>
        </p:sp>
        <p:cxnSp>
          <p:nvCxnSpPr>
            <p:cNvPr id="51" name="直接连接符 50"/>
            <p:cNvCxnSpPr/>
            <p:nvPr/>
          </p:nvCxnSpPr>
          <p:spPr>
            <a:xfrm>
              <a:off x="658813" y="3990975"/>
              <a:ext cx="520858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906989" y="3193484"/>
            <a:ext cx="7705725" cy="1454244"/>
          </a:xfrm>
          <a:prstGeom prst="rect">
            <a:avLst/>
          </a:prstGeom>
          <a:noFill/>
          <a:ln w="28575" algn="ctr">
            <a:noFill/>
            <a:miter lim="800000"/>
          </a:ln>
          <a:effectLst/>
        </p:spPr>
        <p:txBody>
          <a:bodyPr lIns="68580" tIns="34290" rIns="68580" bIns="34290">
            <a:spAutoFit/>
          </a:bodyPr>
          <a:lstStyle/>
          <a:p>
            <a:pPr algn="l">
              <a:lnSpc>
                <a:spcPct val="250000"/>
              </a:lnSpc>
              <a:spcBef>
                <a:spcPct val="0"/>
              </a:spcBef>
            </a:pPr>
            <a:r>
              <a:rPr lang="zh-CN" altLang="en-US" sz="1800" b="1" dirty="0">
                <a:cs typeface="+mn-ea"/>
                <a:sym typeface="+mn-lt"/>
              </a:rPr>
              <a:t>熔化过程中一定要加热，所以物质一定要吸收热量。这时温度可能也是不断上升的。  </a:t>
            </a:r>
          </a:p>
        </p:txBody>
      </p:sp>
      <p:grpSp>
        <p:nvGrpSpPr>
          <p:cNvPr id="3" name="Group 10"/>
          <p:cNvGrpSpPr/>
          <p:nvPr/>
        </p:nvGrpSpPr>
        <p:grpSpPr bwMode="auto">
          <a:xfrm>
            <a:off x="641467" y="946698"/>
            <a:ext cx="2435705" cy="946585"/>
            <a:chOff x="535" y="98"/>
            <a:chExt cx="1634" cy="797"/>
          </a:xfrm>
        </p:grpSpPr>
        <p:sp>
          <p:nvSpPr>
            <p:cNvPr id="4" name="AutoShape 11"/>
            <p:cNvSpPr>
              <a:spLocks noChangeArrowheads="1"/>
            </p:cNvSpPr>
            <p:nvPr/>
          </p:nvSpPr>
          <p:spPr bwMode="auto">
            <a:xfrm>
              <a:off x="535" y="379"/>
              <a:ext cx="1557" cy="516"/>
            </a:xfrm>
            <a:prstGeom prst="roundRect">
              <a:avLst>
                <a:gd name="adj" fmla="val 16667"/>
              </a:avLst>
            </a:prstGeom>
            <a:noFill/>
            <a:ln w="9525" algn="ctr">
              <a:noFill/>
              <a:miter lim="800000"/>
            </a:ln>
            <a:effectLst/>
          </p:spPr>
          <p:txBody>
            <a:bodyPr>
              <a:spAutoFit/>
            </a:bodyPr>
            <a:lstStyle/>
            <a:p>
              <a:pPr>
                <a:lnSpc>
                  <a:spcPct val="250000"/>
                </a:lnSpc>
              </a:pPr>
              <a:endParaRPr lang="zh-CN" altLang="en-US" sz="1200">
                <a:cs typeface="+mn-ea"/>
                <a:sym typeface="+mn-lt"/>
              </a:endParaRPr>
            </a:p>
          </p:txBody>
        </p:sp>
        <p:sp>
          <p:nvSpPr>
            <p:cNvPr id="5" name="Rectangle 12"/>
            <p:cNvSpPr>
              <a:spLocks noChangeArrowheads="1"/>
            </p:cNvSpPr>
            <p:nvPr/>
          </p:nvSpPr>
          <p:spPr bwMode="auto">
            <a:xfrm>
              <a:off x="624" y="98"/>
              <a:ext cx="1545" cy="758"/>
            </a:xfrm>
            <a:prstGeom prst="rect">
              <a:avLst/>
            </a:prstGeom>
            <a:noFill/>
            <a:ln w="9525" algn="ctr">
              <a:noFill/>
              <a:miter lim="800000"/>
            </a:ln>
            <a:effectLst/>
          </p:spPr>
          <p:txBody>
            <a:bodyPr>
              <a:spAutoFit/>
            </a:bodyPr>
            <a:lstStyle/>
            <a:p>
              <a:pPr algn="l">
                <a:lnSpc>
                  <a:spcPct val="250000"/>
                </a:lnSpc>
                <a:spcBef>
                  <a:spcPct val="0"/>
                </a:spcBef>
              </a:pPr>
              <a:r>
                <a:rPr lang="en-US" altLang="zh-CN" sz="2100" b="1" dirty="0">
                  <a:cs typeface="+mn-ea"/>
                  <a:sym typeface="+mn-lt"/>
                </a:rPr>
                <a:t>1.</a:t>
              </a:r>
              <a:r>
                <a:rPr lang="zh-CN" altLang="en-US" sz="2100" b="1" dirty="0">
                  <a:cs typeface="+mn-ea"/>
                  <a:sym typeface="+mn-lt"/>
                </a:rPr>
                <a:t>提出问题</a:t>
              </a:r>
            </a:p>
          </p:txBody>
        </p:sp>
      </p:grpSp>
      <p:sp>
        <p:nvSpPr>
          <p:cNvPr id="6" name="Rectangle 13"/>
          <p:cNvSpPr>
            <a:spLocks noChangeArrowheads="1"/>
          </p:cNvSpPr>
          <p:nvPr/>
        </p:nvSpPr>
        <p:spPr bwMode="auto">
          <a:xfrm>
            <a:off x="906989" y="1550907"/>
            <a:ext cx="7429500" cy="1454244"/>
          </a:xfrm>
          <a:prstGeom prst="rect">
            <a:avLst/>
          </a:prstGeom>
          <a:noFill/>
          <a:ln w="28575" algn="ctr">
            <a:noFill/>
            <a:miter lim="800000"/>
          </a:ln>
          <a:effectLst/>
        </p:spPr>
        <p:txBody>
          <a:bodyPr lIns="68580" tIns="34290" rIns="68580" bIns="34290">
            <a:spAutoFit/>
          </a:bodyPr>
          <a:lstStyle/>
          <a:p>
            <a:pPr algn="l">
              <a:lnSpc>
                <a:spcPct val="250000"/>
              </a:lnSpc>
              <a:spcBef>
                <a:spcPct val="0"/>
              </a:spcBef>
            </a:pPr>
            <a:r>
              <a:rPr lang="zh-CN" altLang="en-US" sz="1800" b="1" dirty="0">
                <a:cs typeface="+mn-ea"/>
                <a:sym typeface="+mn-lt"/>
              </a:rPr>
              <a:t>不同物质在由固态变成液态的熔化过程中，温度的</a:t>
            </a:r>
          </a:p>
          <a:p>
            <a:pPr algn="l">
              <a:lnSpc>
                <a:spcPct val="250000"/>
              </a:lnSpc>
              <a:spcBef>
                <a:spcPct val="0"/>
              </a:spcBef>
            </a:pPr>
            <a:r>
              <a:rPr lang="zh-CN" altLang="en-US" sz="1800" b="1" dirty="0">
                <a:cs typeface="+mn-ea"/>
                <a:sym typeface="+mn-lt"/>
              </a:rPr>
              <a:t>变化规律相同吗？</a:t>
            </a:r>
          </a:p>
        </p:txBody>
      </p:sp>
      <p:grpSp>
        <p:nvGrpSpPr>
          <p:cNvPr id="7" name="Group 14"/>
          <p:cNvGrpSpPr/>
          <p:nvPr/>
        </p:nvGrpSpPr>
        <p:grpSpPr bwMode="auto">
          <a:xfrm>
            <a:off x="798629" y="2533448"/>
            <a:ext cx="3460751" cy="900265"/>
            <a:chOff x="535" y="283"/>
            <a:chExt cx="1557" cy="758"/>
          </a:xfrm>
        </p:grpSpPr>
        <p:sp>
          <p:nvSpPr>
            <p:cNvPr id="8" name="AutoShape 15"/>
            <p:cNvSpPr>
              <a:spLocks noChangeArrowheads="1"/>
            </p:cNvSpPr>
            <p:nvPr/>
          </p:nvSpPr>
          <p:spPr bwMode="auto">
            <a:xfrm>
              <a:off x="535" y="379"/>
              <a:ext cx="1557" cy="516"/>
            </a:xfrm>
            <a:prstGeom prst="roundRect">
              <a:avLst>
                <a:gd name="adj" fmla="val 16667"/>
              </a:avLst>
            </a:prstGeom>
            <a:noFill/>
            <a:ln w="9525" algn="ctr">
              <a:noFill/>
              <a:miter lim="800000"/>
            </a:ln>
            <a:effectLst/>
          </p:spPr>
          <p:txBody>
            <a:bodyPr>
              <a:spAutoFit/>
            </a:bodyPr>
            <a:lstStyle/>
            <a:p>
              <a:pPr>
                <a:lnSpc>
                  <a:spcPct val="250000"/>
                </a:lnSpc>
              </a:pPr>
              <a:endParaRPr lang="zh-CN" altLang="en-US" sz="1200">
                <a:cs typeface="+mn-ea"/>
                <a:sym typeface="+mn-lt"/>
              </a:endParaRPr>
            </a:p>
          </p:txBody>
        </p:sp>
        <p:sp>
          <p:nvSpPr>
            <p:cNvPr id="9" name="Rectangle 16"/>
            <p:cNvSpPr>
              <a:spLocks noChangeArrowheads="1"/>
            </p:cNvSpPr>
            <p:nvPr/>
          </p:nvSpPr>
          <p:spPr bwMode="auto">
            <a:xfrm>
              <a:off x="547" y="283"/>
              <a:ext cx="1545" cy="758"/>
            </a:xfrm>
            <a:prstGeom prst="rect">
              <a:avLst/>
            </a:prstGeom>
            <a:noFill/>
            <a:ln w="9525" algn="ctr">
              <a:noFill/>
              <a:miter lim="800000"/>
            </a:ln>
            <a:effectLst/>
          </p:spPr>
          <p:txBody>
            <a:bodyPr>
              <a:spAutoFit/>
            </a:bodyPr>
            <a:lstStyle/>
            <a:p>
              <a:pPr algn="l">
                <a:lnSpc>
                  <a:spcPct val="250000"/>
                </a:lnSpc>
                <a:spcBef>
                  <a:spcPct val="0"/>
                </a:spcBef>
              </a:pPr>
              <a:r>
                <a:rPr lang="en-US" altLang="zh-CN" sz="2100" b="1" dirty="0">
                  <a:cs typeface="+mn-ea"/>
                  <a:sym typeface="+mn-lt"/>
                </a:rPr>
                <a:t>2.</a:t>
              </a:r>
              <a:r>
                <a:rPr lang="zh-CN" altLang="en-US" sz="2100" b="1" dirty="0">
                  <a:cs typeface="+mn-ea"/>
                  <a:sym typeface="+mn-lt"/>
                </a:rPr>
                <a:t>猜想和假设</a:t>
              </a:r>
            </a:p>
          </p:txBody>
        </p:sp>
      </p:grpSp>
      <p:sp>
        <p:nvSpPr>
          <p:cNvPr id="13" name="文本框 12">
            <a:extLst>
              <a:ext uri="{FF2B5EF4-FFF2-40B4-BE49-F238E27FC236}">
                <a16:creationId xmlns:a16="http://schemas.microsoft.com/office/drawing/2014/main" id="{94656885-3378-48EF-B9DA-DFC25076F2A2}"/>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bwMode="auto">
          <a:xfrm>
            <a:off x="665415" y="771526"/>
            <a:ext cx="2257150" cy="764725"/>
            <a:chOff x="430" y="379"/>
            <a:chExt cx="1662" cy="508"/>
          </a:xfrm>
        </p:grpSpPr>
        <p:sp>
          <p:nvSpPr>
            <p:cNvPr id="3" name="AutoShape 4"/>
            <p:cNvSpPr>
              <a:spLocks noChangeArrowheads="1"/>
            </p:cNvSpPr>
            <p:nvPr/>
          </p:nvSpPr>
          <p:spPr bwMode="auto">
            <a:xfrm>
              <a:off x="535" y="379"/>
              <a:ext cx="1557" cy="271"/>
            </a:xfrm>
            <a:prstGeom prst="roundRect">
              <a:avLst>
                <a:gd name="adj" fmla="val 16667"/>
              </a:avLst>
            </a:prstGeom>
            <a:noFill/>
            <a:ln w="9525" algn="ctr">
              <a:noFill/>
              <a:miter lim="800000"/>
            </a:ln>
            <a:effectLst/>
          </p:spPr>
          <p:txBody>
            <a:bodyPr>
              <a:spAutoFit/>
            </a:bodyPr>
            <a:lstStyle/>
            <a:p>
              <a:endParaRPr lang="zh-CN" altLang="en-US" sz="1800">
                <a:cs typeface="+mn-ea"/>
                <a:sym typeface="+mn-lt"/>
              </a:endParaRPr>
            </a:p>
          </p:txBody>
        </p:sp>
        <p:sp>
          <p:nvSpPr>
            <p:cNvPr id="4" name="Rectangle 5"/>
            <p:cNvSpPr>
              <a:spLocks noChangeArrowheads="1"/>
            </p:cNvSpPr>
            <p:nvPr/>
          </p:nvSpPr>
          <p:spPr bwMode="auto">
            <a:xfrm>
              <a:off x="430" y="611"/>
              <a:ext cx="1546" cy="276"/>
            </a:xfrm>
            <a:prstGeom prst="rect">
              <a:avLst/>
            </a:prstGeom>
            <a:noFill/>
            <a:ln w="9525" algn="ctr">
              <a:noFill/>
              <a:miter lim="800000"/>
            </a:ln>
            <a:effectLst/>
          </p:spPr>
          <p:txBody>
            <a:bodyPr>
              <a:spAutoFit/>
            </a:bodyPr>
            <a:lstStyle/>
            <a:p>
              <a:pPr algn="l">
                <a:spcBef>
                  <a:spcPct val="0"/>
                </a:spcBef>
              </a:pPr>
              <a:r>
                <a:rPr lang="en-US" altLang="en-US" sz="2100" dirty="0">
                  <a:cs typeface="+mn-ea"/>
                  <a:sym typeface="+mn-lt"/>
                </a:rPr>
                <a:t>3.实验装置</a:t>
              </a:r>
              <a:endParaRPr lang="zh-CN" altLang="en-US" sz="2100" dirty="0">
                <a:cs typeface="+mn-ea"/>
                <a:sym typeface="+mn-lt"/>
              </a:endParaRPr>
            </a:p>
          </p:txBody>
        </p:sp>
      </p:grpSp>
      <p:sp>
        <p:nvSpPr>
          <p:cNvPr id="5" name="Text Box 6"/>
          <p:cNvSpPr txBox="1">
            <a:spLocks noChangeArrowheads="1"/>
          </p:cNvSpPr>
          <p:nvPr/>
        </p:nvSpPr>
        <p:spPr bwMode="auto">
          <a:xfrm>
            <a:off x="1051287" y="1503133"/>
            <a:ext cx="5085905" cy="2839239"/>
          </a:xfrm>
          <a:prstGeom prst="rect">
            <a:avLst/>
          </a:prstGeom>
          <a:noFill/>
          <a:ln w="28575" algn="ctr">
            <a:noFill/>
            <a:miter lim="800000"/>
          </a:ln>
          <a:effectLst/>
        </p:spPr>
        <p:txBody>
          <a:bodyPr wrap="square" lIns="68580" tIns="34290" rIns="68580" bIns="34290">
            <a:spAutoFit/>
          </a:bodyPr>
          <a:lstStyle/>
          <a:p>
            <a:pPr algn="l">
              <a:lnSpc>
                <a:spcPct val="200000"/>
              </a:lnSpc>
              <a:spcBef>
                <a:spcPct val="0"/>
              </a:spcBef>
            </a:pPr>
            <a:r>
              <a:rPr lang="zh-CN" altLang="en-US" sz="1800" dirty="0">
                <a:cs typeface="+mn-ea"/>
                <a:sym typeface="+mn-lt"/>
              </a:rPr>
              <a:t>实验器材：</a:t>
            </a:r>
          </a:p>
          <a:p>
            <a:pPr algn="l">
              <a:lnSpc>
                <a:spcPct val="200000"/>
              </a:lnSpc>
              <a:spcBef>
                <a:spcPct val="0"/>
              </a:spcBef>
            </a:pPr>
            <a:r>
              <a:rPr lang="zh-CN" altLang="en-US" sz="1800" dirty="0">
                <a:cs typeface="+mn-ea"/>
                <a:sym typeface="+mn-lt"/>
              </a:rPr>
              <a:t>铁架台  酒精灯  石棉网</a:t>
            </a:r>
          </a:p>
          <a:p>
            <a:pPr algn="l">
              <a:lnSpc>
                <a:spcPct val="200000"/>
              </a:lnSpc>
              <a:spcBef>
                <a:spcPct val="0"/>
              </a:spcBef>
            </a:pPr>
            <a:r>
              <a:rPr lang="zh-CN" altLang="en-US" sz="1800" dirty="0">
                <a:cs typeface="+mn-ea"/>
                <a:sym typeface="+mn-lt"/>
              </a:rPr>
              <a:t>烧杯    大试管  温度计  </a:t>
            </a:r>
          </a:p>
          <a:p>
            <a:pPr algn="l">
              <a:lnSpc>
                <a:spcPct val="200000"/>
              </a:lnSpc>
              <a:spcBef>
                <a:spcPct val="0"/>
              </a:spcBef>
            </a:pPr>
            <a:r>
              <a:rPr lang="zh-CN" altLang="en-US" sz="1800" dirty="0">
                <a:cs typeface="+mn-ea"/>
                <a:sym typeface="+mn-lt"/>
              </a:rPr>
              <a:t>搅拌器  海波    蜂蜡</a:t>
            </a:r>
          </a:p>
          <a:p>
            <a:pPr algn="l">
              <a:lnSpc>
                <a:spcPct val="200000"/>
              </a:lnSpc>
              <a:spcBef>
                <a:spcPct val="0"/>
              </a:spcBef>
            </a:pPr>
            <a:r>
              <a:rPr lang="zh-CN" altLang="en-US" sz="1800" dirty="0">
                <a:cs typeface="+mn-ea"/>
                <a:sym typeface="+mn-lt"/>
              </a:rPr>
              <a:t>水      火柴</a:t>
            </a:r>
          </a:p>
        </p:txBody>
      </p:sp>
      <p:pic>
        <p:nvPicPr>
          <p:cNvPr id="6" name="Picture 7" descr="1"/>
          <p:cNvPicPr>
            <a:picLocks noChangeAspect="1" noChangeArrowheads="1"/>
          </p:cNvPicPr>
          <p:nvPr/>
        </p:nvPicPr>
        <p:blipFill>
          <a:blip r:embed="rId2" cstate="email">
            <a:clrChange>
              <a:clrFrom>
                <a:srgbClr val="DDE3E3"/>
              </a:clrFrom>
              <a:clrTo>
                <a:srgbClr val="DDE3E3">
                  <a:alpha val="0"/>
                </a:srgbClr>
              </a:clrTo>
            </a:clrChange>
            <a:lum bright="6000" contrast="18000"/>
            <a:extLst>
              <a:ext uri="{28A0092B-C50C-407E-A947-70E740481C1C}">
                <a14:useLocalDpi xmlns:a14="http://schemas.microsoft.com/office/drawing/2010/main"/>
              </a:ext>
            </a:extLst>
          </a:blip>
          <a:srcRect/>
          <a:stretch>
            <a:fillRect/>
          </a:stretch>
        </p:blipFill>
        <p:spPr bwMode="auto">
          <a:xfrm>
            <a:off x="6127911" y="1741727"/>
            <a:ext cx="1964802" cy="2521153"/>
          </a:xfrm>
          <a:prstGeom prst="rect">
            <a:avLst/>
          </a:prstGeom>
          <a:noFill/>
          <a:ln w="9525">
            <a:noFill/>
            <a:miter lim="800000"/>
            <a:headEnd/>
            <a:tailEnd/>
          </a:ln>
        </p:spPr>
      </p:pic>
      <p:sp>
        <p:nvSpPr>
          <p:cNvPr id="7" name="文本框 6">
            <a:extLst>
              <a:ext uri="{FF2B5EF4-FFF2-40B4-BE49-F238E27FC236}">
                <a16:creationId xmlns:a16="http://schemas.microsoft.com/office/drawing/2014/main" id="{D56EAB5F-31A8-4544-B72C-7136DBD1D462}"/>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文本框 17409"/>
          <p:cNvSpPr txBox="1">
            <a:spLocks noChangeArrowheads="1"/>
          </p:cNvSpPr>
          <p:nvPr/>
        </p:nvSpPr>
        <p:spPr bwMode="auto">
          <a:xfrm>
            <a:off x="2176464" y="3492208"/>
            <a:ext cx="138548" cy="346249"/>
          </a:xfrm>
          <a:prstGeom prst="rect">
            <a:avLst/>
          </a:prstGeom>
          <a:noFill/>
          <a:ln w="9525">
            <a:noFill/>
            <a:miter lim="800000"/>
          </a:ln>
        </p:spPr>
        <p:txBody>
          <a:bodyPr wrap="none" lIns="68580" tIns="34290" rIns="68580" bIns="34290">
            <a:spAutoFit/>
          </a:bodyPr>
          <a:lstStyle/>
          <a:p>
            <a:endParaRPr lang="zh-CN" altLang="en-US" sz="1800">
              <a:cs typeface="+mn-ea"/>
              <a:sym typeface="+mn-lt"/>
            </a:endParaRPr>
          </a:p>
        </p:txBody>
      </p:sp>
      <p:sp>
        <p:nvSpPr>
          <p:cNvPr id="17411" name="文本框 17410"/>
          <p:cNvSpPr txBox="1">
            <a:spLocks noChangeArrowheads="1"/>
          </p:cNvSpPr>
          <p:nvPr/>
        </p:nvSpPr>
        <p:spPr bwMode="auto">
          <a:xfrm>
            <a:off x="728662" y="1557085"/>
            <a:ext cx="7910513" cy="992579"/>
          </a:xfrm>
          <a:prstGeom prst="rect">
            <a:avLst/>
          </a:prstGeom>
          <a:noFill/>
          <a:ln w="9525">
            <a:noFill/>
            <a:miter lim="800000"/>
          </a:ln>
        </p:spPr>
        <p:txBody>
          <a:bodyPr wrap="square" lIns="68580" tIns="34290" rIns="68580" bIns="34290">
            <a:spAutoFit/>
          </a:bodyPr>
          <a:lstStyle/>
          <a:p>
            <a:pPr>
              <a:lnSpc>
                <a:spcPct val="200000"/>
              </a:lnSpc>
            </a:pPr>
            <a:r>
              <a:rPr lang="zh-CN" altLang="en-US" sz="1500" dirty="0">
                <a:cs typeface="+mn-ea"/>
                <a:sym typeface="+mn-lt"/>
              </a:rPr>
              <a:t>把海波和石蜡加热，并把温度计放入两种物质中，从40℃开始1分钟观察它们的状态和读出相应的温度，直到全部熔化后为止。</a:t>
            </a:r>
          </a:p>
        </p:txBody>
      </p:sp>
      <p:sp>
        <p:nvSpPr>
          <p:cNvPr id="17412" name="文本框 17411"/>
          <p:cNvSpPr txBox="1">
            <a:spLocks noChangeArrowheads="1"/>
          </p:cNvSpPr>
          <p:nvPr/>
        </p:nvSpPr>
        <p:spPr bwMode="auto">
          <a:xfrm>
            <a:off x="2556192" y="2637604"/>
            <a:ext cx="3216265" cy="300083"/>
          </a:xfrm>
          <a:prstGeom prst="rect">
            <a:avLst/>
          </a:prstGeom>
          <a:noFill/>
          <a:ln w="9525">
            <a:noFill/>
            <a:miter lim="800000"/>
          </a:ln>
        </p:spPr>
        <p:txBody>
          <a:bodyPr wrap="none" lIns="68580" tIns="34290" rIns="68580" bIns="34290">
            <a:spAutoFit/>
          </a:bodyPr>
          <a:lstStyle/>
          <a:p>
            <a:r>
              <a:rPr lang="zh-CN" altLang="en-US" sz="1500" dirty="0">
                <a:cs typeface="+mn-ea"/>
                <a:sym typeface="+mn-lt"/>
              </a:rPr>
              <a:t>为了观察它们的状态和温度设计表格</a:t>
            </a:r>
          </a:p>
        </p:txBody>
      </p:sp>
      <p:graphicFrame>
        <p:nvGraphicFramePr>
          <p:cNvPr id="17454" name="内容占位符 17453"/>
          <p:cNvGraphicFramePr>
            <a:graphicFrameLocks noGrp="1"/>
          </p:cNvGraphicFramePr>
          <p:nvPr>
            <p:ph sz="half" idx="4294967295"/>
            <p:extLst>
              <p:ext uri="{D42A27DB-BD31-4B8C-83A1-F6EECF244321}">
                <p14:modId xmlns:p14="http://schemas.microsoft.com/office/powerpoint/2010/main" val="2042964307"/>
              </p:ext>
            </p:extLst>
          </p:nvPr>
        </p:nvGraphicFramePr>
        <p:xfrm>
          <a:off x="878970" y="3132508"/>
          <a:ext cx="6570706" cy="1065649"/>
        </p:xfrm>
        <a:graphic>
          <a:graphicData uri="http://schemas.openxmlformats.org/drawingml/2006/table">
            <a:tbl>
              <a:tblPr>
                <a:tableStyleId>{5940675A-B579-460E-94D1-54222C63F5DA}</a:tableStyleId>
              </a:tblPr>
              <a:tblGrid>
                <a:gridCol w="1847348">
                  <a:extLst>
                    <a:ext uri="{9D8B030D-6E8A-4147-A177-3AD203B41FA5}">
                      <a16:colId xmlns:a16="http://schemas.microsoft.com/office/drawing/2014/main" val="20000"/>
                    </a:ext>
                  </a:extLst>
                </a:gridCol>
                <a:gridCol w="590839">
                  <a:extLst>
                    <a:ext uri="{9D8B030D-6E8A-4147-A177-3AD203B41FA5}">
                      <a16:colId xmlns:a16="http://schemas.microsoft.com/office/drawing/2014/main" val="20001"/>
                    </a:ext>
                  </a:extLst>
                </a:gridCol>
                <a:gridCol w="590280">
                  <a:extLst>
                    <a:ext uri="{9D8B030D-6E8A-4147-A177-3AD203B41FA5}">
                      <a16:colId xmlns:a16="http://schemas.microsoft.com/office/drawing/2014/main" val="20002"/>
                    </a:ext>
                  </a:extLst>
                </a:gridCol>
                <a:gridCol w="590280">
                  <a:extLst>
                    <a:ext uri="{9D8B030D-6E8A-4147-A177-3AD203B41FA5}">
                      <a16:colId xmlns:a16="http://schemas.microsoft.com/office/drawing/2014/main" val="20003"/>
                    </a:ext>
                  </a:extLst>
                </a:gridCol>
                <a:gridCol w="589163">
                  <a:extLst>
                    <a:ext uri="{9D8B030D-6E8A-4147-A177-3AD203B41FA5}">
                      <a16:colId xmlns:a16="http://schemas.microsoft.com/office/drawing/2014/main" val="20004"/>
                    </a:ext>
                  </a:extLst>
                </a:gridCol>
                <a:gridCol w="589163">
                  <a:extLst>
                    <a:ext uri="{9D8B030D-6E8A-4147-A177-3AD203B41FA5}">
                      <a16:colId xmlns:a16="http://schemas.microsoft.com/office/drawing/2014/main" val="20005"/>
                    </a:ext>
                  </a:extLst>
                </a:gridCol>
                <a:gridCol w="590280">
                  <a:extLst>
                    <a:ext uri="{9D8B030D-6E8A-4147-A177-3AD203B41FA5}">
                      <a16:colId xmlns:a16="http://schemas.microsoft.com/office/drawing/2014/main" val="20006"/>
                    </a:ext>
                  </a:extLst>
                </a:gridCol>
                <a:gridCol w="580787">
                  <a:extLst>
                    <a:ext uri="{9D8B030D-6E8A-4147-A177-3AD203B41FA5}">
                      <a16:colId xmlns:a16="http://schemas.microsoft.com/office/drawing/2014/main" val="20007"/>
                    </a:ext>
                  </a:extLst>
                </a:gridCol>
                <a:gridCol w="602566">
                  <a:extLst>
                    <a:ext uri="{9D8B030D-6E8A-4147-A177-3AD203B41FA5}">
                      <a16:colId xmlns:a16="http://schemas.microsoft.com/office/drawing/2014/main" val="20008"/>
                    </a:ext>
                  </a:extLst>
                </a:gridCol>
              </a:tblGrid>
              <a:tr h="312361">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zh-CN" altLang="en-US" sz="1500" b="0" dirty="0">
                          <a:solidFill>
                            <a:schemeClr val="tx1"/>
                          </a:solidFill>
                          <a:latin typeface="+mn-lt"/>
                          <a:ea typeface="+mn-ea"/>
                          <a:cs typeface="+mn-ea"/>
                          <a:sym typeface="+mn-lt"/>
                        </a:rPr>
                        <a:t>时间</a:t>
                      </a:r>
                      <a:r>
                        <a:rPr lang="en-US" altLang="zh-CN" sz="1500" b="0" dirty="0">
                          <a:solidFill>
                            <a:schemeClr val="tx1"/>
                          </a:solidFill>
                          <a:latin typeface="+mn-lt"/>
                          <a:ea typeface="+mn-ea"/>
                          <a:cs typeface="+mn-ea"/>
                          <a:sym typeface="+mn-lt"/>
                        </a:rPr>
                        <a:t>/min</a:t>
                      </a:r>
                    </a:p>
                  </a:txBody>
                  <a:tcPr marT="34205" marB="34205" anchor="ctr">
                    <a:lnL w="19050">
                      <a:solidFill>
                        <a:schemeClr val="tx1"/>
                      </a:solidFill>
                      <a:prstDash val="solid"/>
                    </a:lnL>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0</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1</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dirty="0">
                          <a:solidFill>
                            <a:schemeClr val="tx1"/>
                          </a:solidFill>
                          <a:latin typeface="+mn-lt"/>
                          <a:ea typeface="+mn-ea"/>
                          <a:cs typeface="+mn-ea"/>
                          <a:sym typeface="+mn-lt"/>
                        </a:rPr>
                        <a:t>2</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3</a:t>
                      </a:r>
                    </a:p>
                  </a:txBody>
                  <a:tcPr marT="34205" marB="34205" anchor="ctr">
                    <a:lnT w="19050">
                      <a:solidFill>
                        <a:schemeClr val="tx1"/>
                      </a:solidFill>
                      <a:prstDash val="solid"/>
                    </a:lnT>
                  </a:tcPr>
                </a:tc>
                <a:tc>
                  <a:txBody>
                    <a:bodyPr/>
                    <a:lstStyle/>
                    <a:p>
                      <a:pPr marL="0" lvl="0" indent="0" algn="ctr">
                        <a:spcBef>
                          <a:spcPct val="0"/>
                        </a:spcBef>
                        <a:buNone/>
                      </a:pPr>
                      <a:r>
                        <a:rPr lang="en-US" altLang="zh-CN" sz="1500" b="0">
                          <a:solidFill>
                            <a:schemeClr val="tx1"/>
                          </a:solidFill>
                          <a:latin typeface="+mn-lt"/>
                          <a:ea typeface="+mn-ea"/>
                          <a:cs typeface="+mn-ea"/>
                          <a:sym typeface="+mn-lt"/>
                        </a:rPr>
                        <a:t>4</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5</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6</a:t>
                      </a:r>
                    </a:p>
                  </a:txBody>
                  <a:tcPr marT="34205" marB="34205" anchor="ctr">
                    <a:lnT w="19050">
                      <a:solidFill>
                        <a:schemeClr val="tx1"/>
                      </a:solidFill>
                      <a:prstDash val="solid"/>
                    </a:lnT>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en-US" altLang="zh-CN" sz="1500" b="0">
                          <a:solidFill>
                            <a:schemeClr val="tx1"/>
                          </a:solidFill>
                          <a:latin typeface="+mn-lt"/>
                          <a:ea typeface="+mn-ea"/>
                          <a:cs typeface="+mn-ea"/>
                          <a:sym typeface="+mn-lt"/>
                        </a:rPr>
                        <a:t>...</a:t>
                      </a:r>
                    </a:p>
                  </a:txBody>
                  <a:tcPr marT="34205" marB="34205" anchor="ctr">
                    <a:lnR w="19050">
                      <a:solidFill>
                        <a:schemeClr val="tx1"/>
                      </a:solidFill>
                      <a:prstDash val="solid"/>
                    </a:lnR>
                    <a:lnT w="19050">
                      <a:solidFill>
                        <a:schemeClr val="tx1"/>
                      </a:solidFill>
                      <a:prstDash val="solid"/>
                    </a:lnT>
                  </a:tcPr>
                </a:tc>
                <a:extLst>
                  <a:ext uri="{0D108BD9-81ED-4DB2-BD59-A6C34878D82A}">
                    <a16:rowId xmlns:a16="http://schemas.microsoft.com/office/drawing/2014/main" val="10000"/>
                  </a:ext>
                </a:extLst>
              </a:tr>
              <a:tr h="394399">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zh-CN" altLang="en-US" sz="1500" b="0" dirty="0">
                          <a:solidFill>
                            <a:schemeClr val="tx1"/>
                          </a:solidFill>
                          <a:latin typeface="+mn-lt"/>
                          <a:ea typeface="+mn-ea"/>
                          <a:cs typeface="+mn-ea"/>
                          <a:sym typeface="+mn-lt"/>
                        </a:rPr>
                        <a:t>海波温度</a:t>
                      </a:r>
                      <a:r>
                        <a:rPr lang="en-US" altLang="zh-CN" sz="1500" b="0" dirty="0">
                          <a:solidFill>
                            <a:schemeClr val="tx1"/>
                          </a:solidFill>
                          <a:latin typeface="+mn-lt"/>
                          <a:ea typeface="+mn-ea"/>
                          <a:cs typeface="+mn-ea"/>
                          <a:sym typeface="+mn-lt"/>
                        </a:rPr>
                        <a:t>/℃</a:t>
                      </a:r>
                    </a:p>
                  </a:txBody>
                  <a:tcPr marT="34205" marB="34205" anchor="ctr">
                    <a:lnL w="19050">
                      <a:solidFill>
                        <a:schemeClr val="tx1"/>
                      </a:solidFill>
                      <a:prstDash val="solid"/>
                    </a:lnL>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R w="19050">
                      <a:solidFill>
                        <a:schemeClr val="tx1"/>
                      </a:solidFill>
                      <a:prstDash val="solid"/>
                    </a:lnR>
                  </a:tcPr>
                </a:tc>
                <a:extLst>
                  <a:ext uri="{0D108BD9-81ED-4DB2-BD59-A6C34878D82A}">
                    <a16:rowId xmlns:a16="http://schemas.microsoft.com/office/drawing/2014/main" val="10001"/>
                  </a:ext>
                </a:extLst>
              </a:tr>
              <a:tr h="358889">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zh-CN" altLang="en-US" sz="1500" b="0" dirty="0">
                          <a:solidFill>
                            <a:schemeClr val="tx1"/>
                          </a:solidFill>
                          <a:latin typeface="+mn-lt"/>
                          <a:ea typeface="+mn-ea"/>
                          <a:cs typeface="+mn-ea"/>
                          <a:sym typeface="+mn-lt"/>
                        </a:rPr>
                        <a:t>石蜡温度</a:t>
                      </a:r>
                      <a:r>
                        <a:rPr lang="en-US" altLang="zh-CN" sz="1500" b="0">
                          <a:solidFill>
                            <a:schemeClr val="tx1"/>
                          </a:solidFill>
                          <a:latin typeface="+mn-lt"/>
                          <a:ea typeface="+mn-ea"/>
                          <a:cs typeface="+mn-ea"/>
                          <a:sym typeface="+mn-lt"/>
                        </a:rPr>
                        <a:t>/℃</a:t>
                      </a:r>
                    </a:p>
                  </a:txBody>
                  <a:tcPr marT="34205" marB="34205" anchor="ctr">
                    <a:lnL w="19050">
                      <a:solidFill>
                        <a:schemeClr val="tx1"/>
                      </a:solidFill>
                      <a:prstDash val="solid"/>
                    </a:lnL>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B w="19050">
                      <a:solidFill>
                        <a:schemeClr val="tx1"/>
                      </a:solidFill>
                      <a:prstDash val="solid"/>
                    </a:lnB>
                  </a:tcPr>
                </a:tc>
                <a:tc>
                  <a:txBody>
                    <a:bodyPr/>
                    <a:lstStyle>
                      <a:lvl1pPr marL="342900" lvl="0" indent="-342900" algn="l" defTabSz="91440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endParaRPr lang="zh-CN" altLang="en-US" sz="1500" b="0" dirty="0">
                        <a:solidFill>
                          <a:schemeClr val="tx1"/>
                        </a:solidFill>
                        <a:latin typeface="+mn-lt"/>
                        <a:ea typeface="+mn-ea"/>
                        <a:cs typeface="+mn-ea"/>
                        <a:sym typeface="+mn-lt"/>
                      </a:endParaRPr>
                    </a:p>
                  </a:txBody>
                  <a:tcPr marT="34205" marB="34205" anchor="ctr">
                    <a:lnR w="19050">
                      <a:solidFill>
                        <a:schemeClr val="tx1"/>
                      </a:solidFill>
                      <a:prstDash val="solid"/>
                    </a:lnR>
                    <a:lnB w="19050">
                      <a:solidFill>
                        <a:schemeClr val="tx1"/>
                      </a:solidFill>
                      <a:prstDash val="solid"/>
                    </a:lnB>
                  </a:tcPr>
                </a:tc>
                <a:extLst>
                  <a:ext uri="{0D108BD9-81ED-4DB2-BD59-A6C34878D82A}">
                    <a16:rowId xmlns:a16="http://schemas.microsoft.com/office/drawing/2014/main" val="10002"/>
                  </a:ext>
                </a:extLst>
              </a:tr>
            </a:tbl>
          </a:graphicData>
        </a:graphic>
      </p:graphicFrame>
      <p:sp>
        <p:nvSpPr>
          <p:cNvPr id="13358" name="文本框 17450"/>
          <p:cNvSpPr txBox="1">
            <a:spLocks noChangeArrowheads="1"/>
          </p:cNvSpPr>
          <p:nvPr/>
        </p:nvSpPr>
        <p:spPr bwMode="auto">
          <a:xfrm>
            <a:off x="1057277" y="365588"/>
            <a:ext cx="138548" cy="500090"/>
          </a:xfrm>
          <a:prstGeom prst="rect">
            <a:avLst/>
          </a:prstGeom>
          <a:noFill/>
          <a:ln w="9525">
            <a:noFill/>
            <a:miter lim="800000"/>
          </a:ln>
        </p:spPr>
        <p:txBody>
          <a:bodyPr wrap="none" lIns="68580" tIns="34290" rIns="68580" bIns="34290" anchor="ctr">
            <a:spAutoFit/>
          </a:bodyPr>
          <a:lstStyle/>
          <a:p>
            <a:endParaRPr lang="zh-CN" altLang="en-US" sz="2800">
              <a:cs typeface="+mn-ea"/>
              <a:sym typeface="+mn-lt"/>
            </a:endParaRPr>
          </a:p>
        </p:txBody>
      </p:sp>
      <p:grpSp>
        <p:nvGrpSpPr>
          <p:cNvPr id="9" name="Group 3"/>
          <p:cNvGrpSpPr/>
          <p:nvPr/>
        </p:nvGrpSpPr>
        <p:grpSpPr bwMode="auto">
          <a:xfrm>
            <a:off x="606801" y="555826"/>
            <a:ext cx="4614798" cy="1041712"/>
            <a:chOff x="-1306" y="379"/>
            <a:chExt cx="3398" cy="692"/>
          </a:xfrm>
        </p:grpSpPr>
        <p:sp>
          <p:nvSpPr>
            <p:cNvPr id="10" name="AutoShape 4"/>
            <p:cNvSpPr>
              <a:spLocks noChangeArrowheads="1"/>
            </p:cNvSpPr>
            <p:nvPr/>
          </p:nvSpPr>
          <p:spPr bwMode="auto">
            <a:xfrm>
              <a:off x="535" y="379"/>
              <a:ext cx="1557" cy="271"/>
            </a:xfrm>
            <a:prstGeom prst="roundRect">
              <a:avLst>
                <a:gd name="adj" fmla="val 16667"/>
              </a:avLst>
            </a:prstGeom>
            <a:noFill/>
            <a:ln w="9525" algn="ctr">
              <a:noFill/>
              <a:miter lim="800000"/>
            </a:ln>
            <a:effectLst/>
          </p:spPr>
          <p:txBody>
            <a:bodyPr>
              <a:spAutoFit/>
            </a:bodyPr>
            <a:lstStyle/>
            <a:p>
              <a:endParaRPr lang="zh-CN" altLang="en-US" sz="1800">
                <a:cs typeface="+mn-ea"/>
                <a:sym typeface="+mn-lt"/>
              </a:endParaRPr>
            </a:p>
          </p:txBody>
        </p:sp>
        <p:sp>
          <p:nvSpPr>
            <p:cNvPr id="11" name="Rectangle 5"/>
            <p:cNvSpPr>
              <a:spLocks noChangeArrowheads="1"/>
            </p:cNvSpPr>
            <p:nvPr/>
          </p:nvSpPr>
          <p:spPr bwMode="auto">
            <a:xfrm>
              <a:off x="-1306" y="795"/>
              <a:ext cx="2414" cy="276"/>
            </a:xfrm>
            <a:prstGeom prst="rect">
              <a:avLst/>
            </a:prstGeom>
            <a:noFill/>
            <a:ln w="9525" algn="ctr">
              <a:noFill/>
              <a:miter lim="800000"/>
            </a:ln>
            <a:effectLst/>
          </p:spPr>
          <p:txBody>
            <a:bodyPr wrap="square">
              <a:spAutoFit/>
            </a:bodyPr>
            <a:lstStyle/>
            <a:p>
              <a:pPr algn="l">
                <a:spcBef>
                  <a:spcPct val="0"/>
                </a:spcBef>
              </a:pPr>
              <a:r>
                <a:rPr lang="en-US" altLang="en-US" sz="2100" dirty="0">
                  <a:cs typeface="+mn-ea"/>
                  <a:sym typeface="+mn-lt"/>
                </a:rPr>
                <a:t>4.</a:t>
              </a:r>
              <a:r>
                <a:rPr lang="zh-CN" altLang="en-US" sz="2100" dirty="0">
                  <a:cs typeface="+mn-ea"/>
                  <a:sym typeface="+mn-lt"/>
                </a:rPr>
                <a:t>试验设计及要求</a:t>
              </a:r>
            </a:p>
          </p:txBody>
        </p:sp>
      </p:grpSp>
      <p:sp>
        <p:nvSpPr>
          <p:cNvPr id="12" name="文本框 11">
            <a:extLst>
              <a:ext uri="{FF2B5EF4-FFF2-40B4-BE49-F238E27FC236}">
                <a16:creationId xmlns:a16="http://schemas.microsoft.com/office/drawing/2014/main" id="{8C2B36F5-FA70-40DA-BC1E-40DD4B527A18}"/>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2"/>
                                        </p:tgtEl>
                                        <p:attrNameLst>
                                          <p:attrName>style.visibility</p:attrName>
                                        </p:attrNameLst>
                                      </p:cBhvr>
                                      <p:to>
                                        <p:strVal val="visible"/>
                                      </p:to>
                                    </p:set>
                                    <p:anim calcmode="lin" valueType="num">
                                      <p:cBhvr>
                                        <p:cTn id="13" dur="500" fill="hold"/>
                                        <p:tgtEl>
                                          <p:spTgt spid="17412"/>
                                        </p:tgtEl>
                                        <p:attrNameLst>
                                          <p:attrName>ppt_x</p:attrName>
                                        </p:attrNameLst>
                                      </p:cBhvr>
                                      <p:tavLst>
                                        <p:tav tm="0">
                                          <p:val>
                                            <p:strVal val="#ppt_x"/>
                                          </p:val>
                                        </p:tav>
                                        <p:tav tm="100000">
                                          <p:val>
                                            <p:strVal val="#ppt_x"/>
                                          </p:val>
                                        </p:tav>
                                      </p:tavLst>
                                    </p:anim>
                                    <p:anim calcmode="lin" valueType="num">
                                      <p:cBhvr>
                                        <p:cTn id="14"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54"/>
                                        </p:tgtEl>
                                        <p:attrNameLst>
                                          <p:attrName>style.visibility</p:attrName>
                                        </p:attrNameLst>
                                      </p:cBhvr>
                                      <p:to>
                                        <p:strVal val="visible"/>
                                      </p:to>
                                    </p:set>
                                    <p:anim calcmode="lin" valueType="num">
                                      <p:cBhvr>
                                        <p:cTn id="19" dur="500" fill="hold"/>
                                        <p:tgtEl>
                                          <p:spTgt spid="17454"/>
                                        </p:tgtEl>
                                        <p:attrNameLst>
                                          <p:attrName>ppt_x</p:attrName>
                                        </p:attrNameLst>
                                      </p:cBhvr>
                                      <p:tavLst>
                                        <p:tav tm="0">
                                          <p:val>
                                            <p:strVal val="#ppt_x"/>
                                          </p:val>
                                        </p:tav>
                                        <p:tav tm="100000">
                                          <p:val>
                                            <p:strVal val="#ppt_x"/>
                                          </p:val>
                                        </p:tav>
                                      </p:tavLst>
                                    </p:anim>
                                    <p:anim calcmode="lin" valueType="num">
                                      <p:cBhvr>
                                        <p:cTn id="20" dur="500" fill="hold"/>
                                        <p:tgtEl>
                                          <p:spTgt spid="174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852669" y="1737423"/>
            <a:ext cx="2023631" cy="392415"/>
          </a:xfrm>
          <a:prstGeom prst="rect">
            <a:avLst/>
          </a:prstGeom>
          <a:noFill/>
          <a:ln w="9525">
            <a:noFill/>
            <a:miter lim="800000"/>
          </a:ln>
        </p:spPr>
        <p:txBody>
          <a:bodyPr wrap="none" lIns="68580" tIns="34290" rIns="68580" bIns="34290">
            <a:spAutoFit/>
          </a:bodyPr>
          <a:lstStyle/>
          <a:p>
            <a:r>
              <a:rPr lang="zh-CN" altLang="en-US" sz="2100" dirty="0">
                <a:cs typeface="+mn-ea"/>
                <a:sym typeface="+mn-lt"/>
              </a:rPr>
              <a:t>使海波受热均匀</a:t>
            </a:r>
          </a:p>
        </p:txBody>
      </p:sp>
      <p:sp>
        <p:nvSpPr>
          <p:cNvPr id="13316" name="Text Box 4"/>
          <p:cNvSpPr txBox="1">
            <a:spLocks noChangeArrowheads="1"/>
          </p:cNvSpPr>
          <p:nvPr/>
        </p:nvSpPr>
        <p:spPr bwMode="auto">
          <a:xfrm>
            <a:off x="852668" y="2204011"/>
            <a:ext cx="2039937" cy="715581"/>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100" dirty="0">
                <a:cs typeface="+mn-ea"/>
                <a:sym typeface="+mn-lt"/>
              </a:rPr>
              <a:t>注意事项：</a:t>
            </a:r>
          </a:p>
        </p:txBody>
      </p:sp>
      <p:sp>
        <p:nvSpPr>
          <p:cNvPr id="13317" name="Text Box 5"/>
          <p:cNvSpPr txBox="1">
            <a:spLocks noChangeArrowheads="1"/>
          </p:cNvSpPr>
          <p:nvPr/>
        </p:nvSpPr>
        <p:spPr bwMode="auto">
          <a:xfrm>
            <a:off x="852669" y="2859229"/>
            <a:ext cx="5892800" cy="715581"/>
          </a:xfrm>
          <a:prstGeom prst="rect">
            <a:avLst/>
          </a:prstGeom>
          <a:noFill/>
          <a:ln w="9525">
            <a:noFill/>
            <a:miter lim="800000"/>
          </a:ln>
        </p:spPr>
        <p:txBody>
          <a:bodyPr lIns="68580" tIns="34290" rIns="68580" bIns="34290">
            <a:spAutoFit/>
          </a:bodyPr>
          <a:lstStyle/>
          <a:p>
            <a:pPr>
              <a:lnSpc>
                <a:spcPct val="200000"/>
              </a:lnSpc>
              <a:spcBef>
                <a:spcPct val="50000"/>
              </a:spcBef>
            </a:pPr>
            <a:r>
              <a:rPr lang="en-US" altLang="zh-CN" sz="2100" dirty="0">
                <a:cs typeface="+mn-ea"/>
                <a:sym typeface="+mn-lt"/>
              </a:rPr>
              <a:t>1.</a:t>
            </a:r>
            <a:r>
              <a:rPr lang="zh-CN" altLang="en-US" sz="2100" dirty="0">
                <a:cs typeface="+mn-ea"/>
                <a:sym typeface="+mn-lt"/>
              </a:rPr>
              <a:t>注意温度计和酒精灯的正确使用。</a:t>
            </a:r>
          </a:p>
        </p:txBody>
      </p:sp>
      <p:sp>
        <p:nvSpPr>
          <p:cNvPr id="13318" name="Text Box 6"/>
          <p:cNvSpPr txBox="1">
            <a:spLocks noChangeArrowheads="1"/>
          </p:cNvSpPr>
          <p:nvPr/>
        </p:nvSpPr>
        <p:spPr bwMode="auto">
          <a:xfrm>
            <a:off x="852668" y="3561151"/>
            <a:ext cx="6183312" cy="715581"/>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100">
                <a:cs typeface="+mn-ea"/>
                <a:sym typeface="+mn-lt"/>
              </a:rPr>
              <a:t> </a:t>
            </a:r>
            <a:r>
              <a:rPr lang="en-US" altLang="zh-CN" sz="2100">
                <a:cs typeface="+mn-ea"/>
                <a:sym typeface="+mn-lt"/>
              </a:rPr>
              <a:t>2.</a:t>
            </a:r>
            <a:r>
              <a:rPr lang="zh-CN" altLang="en-US" sz="2100">
                <a:cs typeface="+mn-ea"/>
                <a:sym typeface="+mn-lt"/>
              </a:rPr>
              <a:t>熔化过程中搅拌器要不断轻轻搅拌。</a:t>
            </a:r>
          </a:p>
        </p:txBody>
      </p:sp>
      <p:sp>
        <p:nvSpPr>
          <p:cNvPr id="15365" name="Rectangle 2"/>
          <p:cNvSpPr>
            <a:spLocks noGrp="1" noChangeArrowheads="1"/>
          </p:cNvSpPr>
          <p:nvPr>
            <p:ph type="title" idx="4294967295"/>
          </p:nvPr>
        </p:nvSpPr>
        <p:spPr bwMode="auto">
          <a:xfrm>
            <a:off x="706963" y="1069486"/>
            <a:ext cx="7441857" cy="495829"/>
          </a:xfrm>
          <a:prstGeom prst="rect">
            <a:avLst/>
          </a:prstGeom>
          <a:noFill/>
          <a:ln>
            <a:miter lim="800000"/>
          </a:ln>
        </p:spPr>
        <p:txBody>
          <a:bodyPr vert="horz" wrap="square" lIns="91440" tIns="45720" rIns="91440" bIns="45720" numCol="1" anchor="ctr" anchorCtr="0" compatLnSpc="1"/>
          <a:lstStyle/>
          <a:p>
            <a:pPr algn="l" eaLnBrk="1" hangingPunct="1">
              <a:lnSpc>
                <a:spcPct val="150000"/>
              </a:lnSpc>
            </a:pPr>
            <a:r>
              <a:rPr lang="zh-CN" altLang="en-US" sz="2100" dirty="0">
                <a:latin typeface="+mn-lt"/>
                <a:ea typeface="+mn-ea"/>
                <a:cs typeface="+mn-ea"/>
                <a:sym typeface="+mn-lt"/>
              </a:rPr>
              <a:t> 对海波的加热方式是水浴加热，实验中为什么要水浴加热？</a:t>
            </a:r>
          </a:p>
        </p:txBody>
      </p:sp>
      <p:sp>
        <p:nvSpPr>
          <p:cNvPr id="7" name="文本框 6">
            <a:extLst>
              <a:ext uri="{FF2B5EF4-FFF2-40B4-BE49-F238E27FC236}">
                <a16:creationId xmlns:a16="http://schemas.microsoft.com/office/drawing/2014/main" id="{0660468B-94C2-4184-8D5D-C360E48265CD}"/>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思考：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316"/>
                                        </p:tgtEl>
                                        <p:attrNameLst>
                                          <p:attrName>style.visibility</p:attrName>
                                        </p:attrNameLst>
                                      </p:cBhvr>
                                      <p:to>
                                        <p:strVal val="visible"/>
                                      </p:to>
                                    </p:set>
                                    <p:anim calcmode="lin" valueType="num">
                                      <p:cBhvr>
                                        <p:cTn id="13" dur="500" fill="hold"/>
                                        <p:tgtEl>
                                          <p:spTgt spid="13316"/>
                                        </p:tgtEl>
                                        <p:attrNameLst>
                                          <p:attrName>ppt_x</p:attrName>
                                        </p:attrNameLst>
                                      </p:cBhvr>
                                      <p:tavLst>
                                        <p:tav tm="0">
                                          <p:val>
                                            <p:strVal val="#ppt_x"/>
                                          </p:val>
                                        </p:tav>
                                        <p:tav tm="100000">
                                          <p:val>
                                            <p:strVal val="#ppt_x"/>
                                          </p:val>
                                        </p:tav>
                                      </p:tavLst>
                                    </p:anim>
                                    <p:anim calcmode="lin" valueType="num">
                                      <p:cBhvr>
                                        <p:cTn id="14" dur="500" fill="hold"/>
                                        <p:tgtEl>
                                          <p:spTgt spid="1331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projctor.wav"/>
                                        </p:tgtEl>
                                      </p:cMediaNode>
                                    </p:audio>
                                  </p:subTnLst>
                                </p:cTn>
                              </p:par>
                            </p:childTnLst>
                          </p:cTn>
                        </p:par>
                      </p:childTnLst>
                    </p:cTn>
                  </p:par>
                  <p:par>
                    <p:cTn id="15" fill="hold">
                      <p:stCondLst>
                        <p:cond delay="indefinite"/>
                      </p:stCondLst>
                      <p:childTnLst>
                        <p:par>
                          <p:cTn id="16" fill="hold">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13317"/>
                                        </p:tgtEl>
                                        <p:attrNameLst>
                                          <p:attrName>style.visibility</p:attrName>
                                        </p:attrNameLst>
                                      </p:cBhvr>
                                      <p:to>
                                        <p:strVal val="visible"/>
                                      </p:to>
                                    </p:set>
                                    <p:animEffect transition="in" filter="box(out)">
                                      <p:cBhvr>
                                        <p:cTn id="19" dur="500"/>
                                        <p:tgtEl>
                                          <p:spTgt spid="13317"/>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3318"/>
                                        </p:tgtEl>
                                        <p:attrNameLst>
                                          <p:attrName>style.visibility</p:attrName>
                                        </p:attrNameLst>
                                      </p:cBhvr>
                                      <p:to>
                                        <p:strVal val="visible"/>
                                      </p:to>
                                    </p:set>
                                    <p:animEffect transition="in" filter="box(in)">
                                      <p:cBhvr>
                                        <p:cTn id="24" dur="500"/>
                                        <p:tgtEl>
                                          <p:spTgt spid="13318"/>
                                        </p:tgtEl>
                                      </p:cBhvr>
                                    </p:animEffect>
                                  </p:childTnLst>
                                  <p:subTnLst>
                                    <p:audio>
                                      <p:cMediaNode>
                                        <p:cTn display="0" masterRel="sameClick">
                                          <p:stCondLst>
                                            <p:cond evt="begin" delay="0">
                                              <p:tn val="22"/>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7" grpId="0"/>
      <p:bldP spid="133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64"/>
          <p:cNvGrpSpPr/>
          <p:nvPr/>
        </p:nvGrpSpPr>
        <p:grpSpPr bwMode="auto">
          <a:xfrm>
            <a:off x="4271554" y="1368078"/>
            <a:ext cx="3065471" cy="2789331"/>
            <a:chOff x="552" y="272"/>
            <a:chExt cx="3048" cy="3272"/>
          </a:xfrm>
        </p:grpSpPr>
        <p:grpSp>
          <p:nvGrpSpPr>
            <p:cNvPr id="3" name="Group 765"/>
            <p:cNvGrpSpPr/>
            <p:nvPr/>
          </p:nvGrpSpPr>
          <p:grpSpPr bwMode="auto">
            <a:xfrm>
              <a:off x="556" y="284"/>
              <a:ext cx="1928" cy="3260"/>
              <a:chOff x="556" y="284"/>
              <a:chExt cx="1928" cy="3260"/>
            </a:xfrm>
          </p:grpSpPr>
          <p:sp>
            <p:nvSpPr>
              <p:cNvPr id="41" name="Rectangle 766"/>
              <p:cNvSpPr>
                <a:spLocks noChangeArrowheads="1"/>
              </p:cNvSpPr>
              <p:nvPr/>
            </p:nvSpPr>
            <p:spPr bwMode="auto">
              <a:xfrm>
                <a:off x="2304" y="3218"/>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2" name="Rectangle 767"/>
              <p:cNvSpPr>
                <a:spLocks noChangeArrowheads="1"/>
              </p:cNvSpPr>
              <p:nvPr/>
            </p:nvSpPr>
            <p:spPr bwMode="auto">
              <a:xfrm>
                <a:off x="2092" y="3218"/>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3" name="Rectangle 768"/>
              <p:cNvSpPr>
                <a:spLocks noChangeArrowheads="1"/>
              </p:cNvSpPr>
              <p:nvPr/>
            </p:nvSpPr>
            <p:spPr bwMode="auto">
              <a:xfrm>
                <a:off x="1900"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4" name="Rectangle 769"/>
              <p:cNvSpPr>
                <a:spLocks noChangeArrowheads="1"/>
              </p:cNvSpPr>
              <p:nvPr/>
            </p:nvSpPr>
            <p:spPr bwMode="auto">
              <a:xfrm>
                <a:off x="1708"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5" name="Rectangle 770"/>
              <p:cNvSpPr>
                <a:spLocks noChangeArrowheads="1"/>
              </p:cNvSpPr>
              <p:nvPr/>
            </p:nvSpPr>
            <p:spPr bwMode="auto">
              <a:xfrm>
                <a:off x="1516"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6" name="Rectangle 771"/>
              <p:cNvSpPr>
                <a:spLocks noChangeArrowheads="1"/>
              </p:cNvSpPr>
              <p:nvPr/>
            </p:nvSpPr>
            <p:spPr bwMode="auto">
              <a:xfrm>
                <a:off x="1324"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7" name="Rectangle 772"/>
              <p:cNvSpPr>
                <a:spLocks noChangeArrowheads="1"/>
              </p:cNvSpPr>
              <p:nvPr/>
            </p:nvSpPr>
            <p:spPr bwMode="auto">
              <a:xfrm>
                <a:off x="1132"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8" name="Rectangle 773"/>
              <p:cNvSpPr>
                <a:spLocks noChangeArrowheads="1"/>
              </p:cNvSpPr>
              <p:nvPr/>
            </p:nvSpPr>
            <p:spPr bwMode="auto">
              <a:xfrm>
                <a:off x="940"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9" name="Rectangle 774"/>
              <p:cNvSpPr>
                <a:spLocks noChangeArrowheads="1"/>
              </p:cNvSpPr>
              <p:nvPr/>
            </p:nvSpPr>
            <p:spPr bwMode="auto">
              <a:xfrm>
                <a:off x="748"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0" name="Rectangle 775"/>
              <p:cNvSpPr>
                <a:spLocks noChangeArrowheads="1"/>
              </p:cNvSpPr>
              <p:nvPr/>
            </p:nvSpPr>
            <p:spPr bwMode="auto">
              <a:xfrm>
                <a:off x="556"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1" name="Rectangle 776"/>
              <p:cNvSpPr>
                <a:spLocks noChangeArrowheads="1"/>
              </p:cNvSpPr>
              <p:nvPr/>
            </p:nvSpPr>
            <p:spPr bwMode="auto">
              <a:xfrm>
                <a:off x="2304" y="2892"/>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2" name="Rectangle 777"/>
              <p:cNvSpPr>
                <a:spLocks noChangeArrowheads="1"/>
              </p:cNvSpPr>
              <p:nvPr/>
            </p:nvSpPr>
            <p:spPr bwMode="auto">
              <a:xfrm>
                <a:off x="2092" y="2892"/>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3" name="Rectangle 778"/>
              <p:cNvSpPr>
                <a:spLocks noChangeArrowheads="1"/>
              </p:cNvSpPr>
              <p:nvPr/>
            </p:nvSpPr>
            <p:spPr bwMode="auto">
              <a:xfrm>
                <a:off x="1900"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4" name="Rectangle 779"/>
              <p:cNvSpPr>
                <a:spLocks noChangeArrowheads="1"/>
              </p:cNvSpPr>
              <p:nvPr/>
            </p:nvSpPr>
            <p:spPr bwMode="auto">
              <a:xfrm>
                <a:off x="1708"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5" name="Rectangle 780"/>
              <p:cNvSpPr>
                <a:spLocks noChangeArrowheads="1"/>
              </p:cNvSpPr>
              <p:nvPr/>
            </p:nvSpPr>
            <p:spPr bwMode="auto">
              <a:xfrm>
                <a:off x="1516"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6" name="Rectangle 781"/>
              <p:cNvSpPr>
                <a:spLocks noChangeArrowheads="1"/>
              </p:cNvSpPr>
              <p:nvPr/>
            </p:nvSpPr>
            <p:spPr bwMode="auto">
              <a:xfrm>
                <a:off x="1324"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7" name="Rectangle 782"/>
              <p:cNvSpPr>
                <a:spLocks noChangeArrowheads="1"/>
              </p:cNvSpPr>
              <p:nvPr/>
            </p:nvSpPr>
            <p:spPr bwMode="auto">
              <a:xfrm>
                <a:off x="1132"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8" name="Rectangle 783"/>
              <p:cNvSpPr>
                <a:spLocks noChangeArrowheads="1"/>
              </p:cNvSpPr>
              <p:nvPr/>
            </p:nvSpPr>
            <p:spPr bwMode="auto">
              <a:xfrm>
                <a:off x="940"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9" name="Rectangle 784"/>
              <p:cNvSpPr>
                <a:spLocks noChangeArrowheads="1"/>
              </p:cNvSpPr>
              <p:nvPr/>
            </p:nvSpPr>
            <p:spPr bwMode="auto">
              <a:xfrm>
                <a:off x="748"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0" name="Rectangle 785"/>
              <p:cNvSpPr>
                <a:spLocks noChangeArrowheads="1"/>
              </p:cNvSpPr>
              <p:nvPr/>
            </p:nvSpPr>
            <p:spPr bwMode="auto">
              <a:xfrm>
                <a:off x="556"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1" name="Rectangle 786"/>
              <p:cNvSpPr>
                <a:spLocks noChangeArrowheads="1"/>
              </p:cNvSpPr>
              <p:nvPr/>
            </p:nvSpPr>
            <p:spPr bwMode="auto">
              <a:xfrm>
                <a:off x="2304" y="2566"/>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2" name="Rectangle 787"/>
              <p:cNvSpPr>
                <a:spLocks noChangeArrowheads="1"/>
              </p:cNvSpPr>
              <p:nvPr/>
            </p:nvSpPr>
            <p:spPr bwMode="auto">
              <a:xfrm>
                <a:off x="2092" y="2566"/>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3" name="Rectangle 788"/>
              <p:cNvSpPr>
                <a:spLocks noChangeArrowheads="1"/>
              </p:cNvSpPr>
              <p:nvPr/>
            </p:nvSpPr>
            <p:spPr bwMode="auto">
              <a:xfrm>
                <a:off x="1900"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4" name="Rectangle 789"/>
              <p:cNvSpPr>
                <a:spLocks noChangeArrowheads="1"/>
              </p:cNvSpPr>
              <p:nvPr/>
            </p:nvSpPr>
            <p:spPr bwMode="auto">
              <a:xfrm>
                <a:off x="1708"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5" name="Rectangle 790"/>
              <p:cNvSpPr>
                <a:spLocks noChangeArrowheads="1"/>
              </p:cNvSpPr>
              <p:nvPr/>
            </p:nvSpPr>
            <p:spPr bwMode="auto">
              <a:xfrm>
                <a:off x="1516"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6" name="Rectangle 791"/>
              <p:cNvSpPr>
                <a:spLocks noChangeArrowheads="1"/>
              </p:cNvSpPr>
              <p:nvPr/>
            </p:nvSpPr>
            <p:spPr bwMode="auto">
              <a:xfrm>
                <a:off x="1324"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7" name="Rectangle 792"/>
              <p:cNvSpPr>
                <a:spLocks noChangeArrowheads="1"/>
              </p:cNvSpPr>
              <p:nvPr/>
            </p:nvSpPr>
            <p:spPr bwMode="auto">
              <a:xfrm>
                <a:off x="1132"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8" name="Rectangle 793"/>
              <p:cNvSpPr>
                <a:spLocks noChangeArrowheads="1"/>
              </p:cNvSpPr>
              <p:nvPr/>
            </p:nvSpPr>
            <p:spPr bwMode="auto">
              <a:xfrm>
                <a:off x="940"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9" name="Rectangle 794"/>
              <p:cNvSpPr>
                <a:spLocks noChangeArrowheads="1"/>
              </p:cNvSpPr>
              <p:nvPr/>
            </p:nvSpPr>
            <p:spPr bwMode="auto">
              <a:xfrm>
                <a:off x="748"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0" name="Rectangle 795"/>
              <p:cNvSpPr>
                <a:spLocks noChangeArrowheads="1"/>
              </p:cNvSpPr>
              <p:nvPr/>
            </p:nvSpPr>
            <p:spPr bwMode="auto">
              <a:xfrm>
                <a:off x="556"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1" name="Rectangle 796"/>
              <p:cNvSpPr>
                <a:spLocks noChangeArrowheads="1"/>
              </p:cNvSpPr>
              <p:nvPr/>
            </p:nvSpPr>
            <p:spPr bwMode="auto">
              <a:xfrm>
                <a:off x="2304" y="2240"/>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2" name="Rectangle 797"/>
              <p:cNvSpPr>
                <a:spLocks noChangeArrowheads="1"/>
              </p:cNvSpPr>
              <p:nvPr/>
            </p:nvSpPr>
            <p:spPr bwMode="auto">
              <a:xfrm>
                <a:off x="2092" y="2240"/>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3" name="Rectangle 798"/>
              <p:cNvSpPr>
                <a:spLocks noChangeArrowheads="1"/>
              </p:cNvSpPr>
              <p:nvPr/>
            </p:nvSpPr>
            <p:spPr bwMode="auto">
              <a:xfrm>
                <a:off x="1900"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4" name="Rectangle 799"/>
              <p:cNvSpPr>
                <a:spLocks noChangeArrowheads="1"/>
              </p:cNvSpPr>
              <p:nvPr/>
            </p:nvSpPr>
            <p:spPr bwMode="auto">
              <a:xfrm>
                <a:off x="1708"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5" name="Rectangle 800"/>
              <p:cNvSpPr>
                <a:spLocks noChangeArrowheads="1"/>
              </p:cNvSpPr>
              <p:nvPr/>
            </p:nvSpPr>
            <p:spPr bwMode="auto">
              <a:xfrm>
                <a:off x="1516"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6" name="Rectangle 801"/>
              <p:cNvSpPr>
                <a:spLocks noChangeArrowheads="1"/>
              </p:cNvSpPr>
              <p:nvPr/>
            </p:nvSpPr>
            <p:spPr bwMode="auto">
              <a:xfrm>
                <a:off x="1324"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7" name="Rectangle 802"/>
              <p:cNvSpPr>
                <a:spLocks noChangeArrowheads="1"/>
              </p:cNvSpPr>
              <p:nvPr/>
            </p:nvSpPr>
            <p:spPr bwMode="auto">
              <a:xfrm>
                <a:off x="1132"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8" name="Rectangle 803"/>
              <p:cNvSpPr>
                <a:spLocks noChangeArrowheads="1"/>
              </p:cNvSpPr>
              <p:nvPr/>
            </p:nvSpPr>
            <p:spPr bwMode="auto">
              <a:xfrm>
                <a:off x="940"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9" name="Rectangle 804"/>
              <p:cNvSpPr>
                <a:spLocks noChangeArrowheads="1"/>
              </p:cNvSpPr>
              <p:nvPr/>
            </p:nvSpPr>
            <p:spPr bwMode="auto">
              <a:xfrm>
                <a:off x="748"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0" name="Rectangle 805"/>
              <p:cNvSpPr>
                <a:spLocks noChangeArrowheads="1"/>
              </p:cNvSpPr>
              <p:nvPr/>
            </p:nvSpPr>
            <p:spPr bwMode="auto">
              <a:xfrm>
                <a:off x="556"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1" name="Rectangle 806"/>
              <p:cNvSpPr>
                <a:spLocks noChangeArrowheads="1"/>
              </p:cNvSpPr>
              <p:nvPr/>
            </p:nvSpPr>
            <p:spPr bwMode="auto">
              <a:xfrm>
                <a:off x="2304" y="1914"/>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2" name="Rectangle 807"/>
              <p:cNvSpPr>
                <a:spLocks noChangeArrowheads="1"/>
              </p:cNvSpPr>
              <p:nvPr/>
            </p:nvSpPr>
            <p:spPr bwMode="auto">
              <a:xfrm>
                <a:off x="2092" y="1914"/>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3" name="Rectangle 808"/>
              <p:cNvSpPr>
                <a:spLocks noChangeArrowheads="1"/>
              </p:cNvSpPr>
              <p:nvPr/>
            </p:nvSpPr>
            <p:spPr bwMode="auto">
              <a:xfrm>
                <a:off x="1900"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4" name="Rectangle 809"/>
              <p:cNvSpPr>
                <a:spLocks noChangeArrowheads="1"/>
              </p:cNvSpPr>
              <p:nvPr/>
            </p:nvSpPr>
            <p:spPr bwMode="auto">
              <a:xfrm>
                <a:off x="1708"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5" name="Rectangle 810"/>
              <p:cNvSpPr>
                <a:spLocks noChangeArrowheads="1"/>
              </p:cNvSpPr>
              <p:nvPr/>
            </p:nvSpPr>
            <p:spPr bwMode="auto">
              <a:xfrm>
                <a:off x="1516"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6" name="Rectangle 811"/>
              <p:cNvSpPr>
                <a:spLocks noChangeArrowheads="1"/>
              </p:cNvSpPr>
              <p:nvPr/>
            </p:nvSpPr>
            <p:spPr bwMode="auto">
              <a:xfrm>
                <a:off x="1324"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7" name="Rectangle 812"/>
              <p:cNvSpPr>
                <a:spLocks noChangeArrowheads="1"/>
              </p:cNvSpPr>
              <p:nvPr/>
            </p:nvSpPr>
            <p:spPr bwMode="auto">
              <a:xfrm>
                <a:off x="1132"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8" name="Rectangle 813"/>
              <p:cNvSpPr>
                <a:spLocks noChangeArrowheads="1"/>
              </p:cNvSpPr>
              <p:nvPr/>
            </p:nvSpPr>
            <p:spPr bwMode="auto">
              <a:xfrm>
                <a:off x="940"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9" name="Rectangle 814"/>
              <p:cNvSpPr>
                <a:spLocks noChangeArrowheads="1"/>
              </p:cNvSpPr>
              <p:nvPr/>
            </p:nvSpPr>
            <p:spPr bwMode="auto">
              <a:xfrm>
                <a:off x="748"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0" name="Rectangle 815"/>
              <p:cNvSpPr>
                <a:spLocks noChangeArrowheads="1"/>
              </p:cNvSpPr>
              <p:nvPr/>
            </p:nvSpPr>
            <p:spPr bwMode="auto">
              <a:xfrm>
                <a:off x="556"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1" name="Rectangle 816"/>
              <p:cNvSpPr>
                <a:spLocks noChangeArrowheads="1"/>
              </p:cNvSpPr>
              <p:nvPr/>
            </p:nvSpPr>
            <p:spPr bwMode="auto">
              <a:xfrm>
                <a:off x="2304" y="1588"/>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2" name="Rectangle 817"/>
              <p:cNvSpPr>
                <a:spLocks noChangeArrowheads="1"/>
              </p:cNvSpPr>
              <p:nvPr/>
            </p:nvSpPr>
            <p:spPr bwMode="auto">
              <a:xfrm>
                <a:off x="2092" y="1588"/>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3" name="Rectangle 818"/>
              <p:cNvSpPr>
                <a:spLocks noChangeArrowheads="1"/>
              </p:cNvSpPr>
              <p:nvPr/>
            </p:nvSpPr>
            <p:spPr bwMode="auto">
              <a:xfrm>
                <a:off x="1900"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4" name="Rectangle 819"/>
              <p:cNvSpPr>
                <a:spLocks noChangeArrowheads="1"/>
              </p:cNvSpPr>
              <p:nvPr/>
            </p:nvSpPr>
            <p:spPr bwMode="auto">
              <a:xfrm>
                <a:off x="1708"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5" name="Rectangle 820"/>
              <p:cNvSpPr>
                <a:spLocks noChangeArrowheads="1"/>
              </p:cNvSpPr>
              <p:nvPr/>
            </p:nvSpPr>
            <p:spPr bwMode="auto">
              <a:xfrm>
                <a:off x="1516"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6" name="Rectangle 821"/>
              <p:cNvSpPr>
                <a:spLocks noChangeArrowheads="1"/>
              </p:cNvSpPr>
              <p:nvPr/>
            </p:nvSpPr>
            <p:spPr bwMode="auto">
              <a:xfrm>
                <a:off x="1324"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7" name="Rectangle 822"/>
              <p:cNvSpPr>
                <a:spLocks noChangeArrowheads="1"/>
              </p:cNvSpPr>
              <p:nvPr/>
            </p:nvSpPr>
            <p:spPr bwMode="auto">
              <a:xfrm>
                <a:off x="1132"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8" name="Rectangle 823"/>
              <p:cNvSpPr>
                <a:spLocks noChangeArrowheads="1"/>
              </p:cNvSpPr>
              <p:nvPr/>
            </p:nvSpPr>
            <p:spPr bwMode="auto">
              <a:xfrm>
                <a:off x="940"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9" name="Rectangle 824"/>
              <p:cNvSpPr>
                <a:spLocks noChangeArrowheads="1"/>
              </p:cNvSpPr>
              <p:nvPr/>
            </p:nvSpPr>
            <p:spPr bwMode="auto">
              <a:xfrm>
                <a:off x="748"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0" name="Rectangle 825"/>
              <p:cNvSpPr>
                <a:spLocks noChangeArrowheads="1"/>
              </p:cNvSpPr>
              <p:nvPr/>
            </p:nvSpPr>
            <p:spPr bwMode="auto">
              <a:xfrm>
                <a:off x="556"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1" name="Rectangle 826"/>
              <p:cNvSpPr>
                <a:spLocks noChangeArrowheads="1"/>
              </p:cNvSpPr>
              <p:nvPr/>
            </p:nvSpPr>
            <p:spPr bwMode="auto">
              <a:xfrm>
                <a:off x="2304" y="1262"/>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2" name="Rectangle 827"/>
              <p:cNvSpPr>
                <a:spLocks noChangeArrowheads="1"/>
              </p:cNvSpPr>
              <p:nvPr/>
            </p:nvSpPr>
            <p:spPr bwMode="auto">
              <a:xfrm>
                <a:off x="2092" y="1262"/>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3" name="Rectangle 828"/>
              <p:cNvSpPr>
                <a:spLocks noChangeArrowheads="1"/>
              </p:cNvSpPr>
              <p:nvPr/>
            </p:nvSpPr>
            <p:spPr bwMode="auto">
              <a:xfrm>
                <a:off x="1900"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4" name="Rectangle 829"/>
              <p:cNvSpPr>
                <a:spLocks noChangeArrowheads="1"/>
              </p:cNvSpPr>
              <p:nvPr/>
            </p:nvSpPr>
            <p:spPr bwMode="auto">
              <a:xfrm>
                <a:off x="1708"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5" name="Rectangle 830"/>
              <p:cNvSpPr>
                <a:spLocks noChangeArrowheads="1"/>
              </p:cNvSpPr>
              <p:nvPr/>
            </p:nvSpPr>
            <p:spPr bwMode="auto">
              <a:xfrm>
                <a:off x="1516"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6" name="Rectangle 831"/>
              <p:cNvSpPr>
                <a:spLocks noChangeArrowheads="1"/>
              </p:cNvSpPr>
              <p:nvPr/>
            </p:nvSpPr>
            <p:spPr bwMode="auto">
              <a:xfrm>
                <a:off x="1324"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7" name="Rectangle 832"/>
              <p:cNvSpPr>
                <a:spLocks noChangeArrowheads="1"/>
              </p:cNvSpPr>
              <p:nvPr/>
            </p:nvSpPr>
            <p:spPr bwMode="auto">
              <a:xfrm>
                <a:off x="1132"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8" name="Rectangle 833"/>
              <p:cNvSpPr>
                <a:spLocks noChangeArrowheads="1"/>
              </p:cNvSpPr>
              <p:nvPr/>
            </p:nvSpPr>
            <p:spPr bwMode="auto">
              <a:xfrm>
                <a:off x="940"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9" name="Rectangle 834"/>
              <p:cNvSpPr>
                <a:spLocks noChangeArrowheads="1"/>
              </p:cNvSpPr>
              <p:nvPr/>
            </p:nvSpPr>
            <p:spPr bwMode="auto">
              <a:xfrm>
                <a:off x="748"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0" name="Rectangle 835"/>
              <p:cNvSpPr>
                <a:spLocks noChangeArrowheads="1"/>
              </p:cNvSpPr>
              <p:nvPr/>
            </p:nvSpPr>
            <p:spPr bwMode="auto">
              <a:xfrm>
                <a:off x="556"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1" name="Rectangle 836"/>
              <p:cNvSpPr>
                <a:spLocks noChangeArrowheads="1"/>
              </p:cNvSpPr>
              <p:nvPr/>
            </p:nvSpPr>
            <p:spPr bwMode="auto">
              <a:xfrm>
                <a:off x="2304" y="936"/>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2" name="Rectangle 837"/>
              <p:cNvSpPr>
                <a:spLocks noChangeArrowheads="1"/>
              </p:cNvSpPr>
              <p:nvPr/>
            </p:nvSpPr>
            <p:spPr bwMode="auto">
              <a:xfrm>
                <a:off x="2092" y="936"/>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3" name="Rectangle 838"/>
              <p:cNvSpPr>
                <a:spLocks noChangeArrowheads="1"/>
              </p:cNvSpPr>
              <p:nvPr/>
            </p:nvSpPr>
            <p:spPr bwMode="auto">
              <a:xfrm>
                <a:off x="1900"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4" name="Rectangle 839"/>
              <p:cNvSpPr>
                <a:spLocks noChangeArrowheads="1"/>
              </p:cNvSpPr>
              <p:nvPr/>
            </p:nvSpPr>
            <p:spPr bwMode="auto">
              <a:xfrm>
                <a:off x="1708"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5" name="Rectangle 840"/>
              <p:cNvSpPr>
                <a:spLocks noChangeArrowheads="1"/>
              </p:cNvSpPr>
              <p:nvPr/>
            </p:nvSpPr>
            <p:spPr bwMode="auto">
              <a:xfrm>
                <a:off x="1516"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6" name="Rectangle 841"/>
              <p:cNvSpPr>
                <a:spLocks noChangeArrowheads="1"/>
              </p:cNvSpPr>
              <p:nvPr/>
            </p:nvSpPr>
            <p:spPr bwMode="auto">
              <a:xfrm>
                <a:off x="1324"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7" name="Rectangle 842"/>
              <p:cNvSpPr>
                <a:spLocks noChangeArrowheads="1"/>
              </p:cNvSpPr>
              <p:nvPr/>
            </p:nvSpPr>
            <p:spPr bwMode="auto">
              <a:xfrm>
                <a:off x="1132"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8" name="Rectangle 843"/>
              <p:cNvSpPr>
                <a:spLocks noChangeArrowheads="1"/>
              </p:cNvSpPr>
              <p:nvPr/>
            </p:nvSpPr>
            <p:spPr bwMode="auto">
              <a:xfrm>
                <a:off x="940"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9" name="Rectangle 844"/>
              <p:cNvSpPr>
                <a:spLocks noChangeArrowheads="1"/>
              </p:cNvSpPr>
              <p:nvPr/>
            </p:nvSpPr>
            <p:spPr bwMode="auto">
              <a:xfrm>
                <a:off x="748"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0" name="Rectangle 845"/>
              <p:cNvSpPr>
                <a:spLocks noChangeArrowheads="1"/>
              </p:cNvSpPr>
              <p:nvPr/>
            </p:nvSpPr>
            <p:spPr bwMode="auto">
              <a:xfrm>
                <a:off x="556"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1" name="Rectangle 846"/>
              <p:cNvSpPr>
                <a:spLocks noChangeArrowheads="1"/>
              </p:cNvSpPr>
              <p:nvPr/>
            </p:nvSpPr>
            <p:spPr bwMode="auto">
              <a:xfrm>
                <a:off x="2304" y="610"/>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2" name="Rectangle 847"/>
              <p:cNvSpPr>
                <a:spLocks noChangeArrowheads="1"/>
              </p:cNvSpPr>
              <p:nvPr/>
            </p:nvSpPr>
            <p:spPr bwMode="auto">
              <a:xfrm>
                <a:off x="2092" y="610"/>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3" name="Rectangle 848"/>
              <p:cNvSpPr>
                <a:spLocks noChangeArrowheads="1"/>
              </p:cNvSpPr>
              <p:nvPr/>
            </p:nvSpPr>
            <p:spPr bwMode="auto">
              <a:xfrm>
                <a:off x="1900"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4" name="Rectangle 849"/>
              <p:cNvSpPr>
                <a:spLocks noChangeArrowheads="1"/>
              </p:cNvSpPr>
              <p:nvPr/>
            </p:nvSpPr>
            <p:spPr bwMode="auto">
              <a:xfrm>
                <a:off x="1708"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5" name="Rectangle 850"/>
              <p:cNvSpPr>
                <a:spLocks noChangeArrowheads="1"/>
              </p:cNvSpPr>
              <p:nvPr/>
            </p:nvSpPr>
            <p:spPr bwMode="auto">
              <a:xfrm>
                <a:off x="1516"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6" name="Rectangle 851"/>
              <p:cNvSpPr>
                <a:spLocks noChangeArrowheads="1"/>
              </p:cNvSpPr>
              <p:nvPr/>
            </p:nvSpPr>
            <p:spPr bwMode="auto">
              <a:xfrm>
                <a:off x="1324"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7" name="Rectangle 852"/>
              <p:cNvSpPr>
                <a:spLocks noChangeArrowheads="1"/>
              </p:cNvSpPr>
              <p:nvPr/>
            </p:nvSpPr>
            <p:spPr bwMode="auto">
              <a:xfrm>
                <a:off x="1132"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8" name="Rectangle 853"/>
              <p:cNvSpPr>
                <a:spLocks noChangeArrowheads="1"/>
              </p:cNvSpPr>
              <p:nvPr/>
            </p:nvSpPr>
            <p:spPr bwMode="auto">
              <a:xfrm>
                <a:off x="940"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9" name="Rectangle 854"/>
              <p:cNvSpPr>
                <a:spLocks noChangeArrowheads="1"/>
              </p:cNvSpPr>
              <p:nvPr/>
            </p:nvSpPr>
            <p:spPr bwMode="auto">
              <a:xfrm>
                <a:off x="748"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0" name="Rectangle 855"/>
              <p:cNvSpPr>
                <a:spLocks noChangeArrowheads="1"/>
              </p:cNvSpPr>
              <p:nvPr/>
            </p:nvSpPr>
            <p:spPr bwMode="auto">
              <a:xfrm>
                <a:off x="556"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1" name="Rectangle 856"/>
              <p:cNvSpPr>
                <a:spLocks noChangeArrowheads="1"/>
              </p:cNvSpPr>
              <p:nvPr/>
            </p:nvSpPr>
            <p:spPr bwMode="auto">
              <a:xfrm>
                <a:off x="2304" y="284"/>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2" name="Rectangle 857"/>
              <p:cNvSpPr>
                <a:spLocks noChangeArrowheads="1"/>
              </p:cNvSpPr>
              <p:nvPr/>
            </p:nvSpPr>
            <p:spPr bwMode="auto">
              <a:xfrm>
                <a:off x="2092" y="284"/>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3" name="Rectangle 858"/>
              <p:cNvSpPr>
                <a:spLocks noChangeArrowheads="1"/>
              </p:cNvSpPr>
              <p:nvPr/>
            </p:nvSpPr>
            <p:spPr bwMode="auto">
              <a:xfrm>
                <a:off x="1900"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4" name="Rectangle 859"/>
              <p:cNvSpPr>
                <a:spLocks noChangeArrowheads="1"/>
              </p:cNvSpPr>
              <p:nvPr/>
            </p:nvSpPr>
            <p:spPr bwMode="auto">
              <a:xfrm>
                <a:off x="1708"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5" name="Rectangle 860"/>
              <p:cNvSpPr>
                <a:spLocks noChangeArrowheads="1"/>
              </p:cNvSpPr>
              <p:nvPr/>
            </p:nvSpPr>
            <p:spPr bwMode="auto">
              <a:xfrm>
                <a:off x="1516"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6" name="Rectangle 861"/>
              <p:cNvSpPr>
                <a:spLocks noChangeArrowheads="1"/>
              </p:cNvSpPr>
              <p:nvPr/>
            </p:nvSpPr>
            <p:spPr bwMode="auto">
              <a:xfrm>
                <a:off x="1324"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7" name="Rectangle 862"/>
              <p:cNvSpPr>
                <a:spLocks noChangeArrowheads="1"/>
              </p:cNvSpPr>
              <p:nvPr/>
            </p:nvSpPr>
            <p:spPr bwMode="auto">
              <a:xfrm>
                <a:off x="1132"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8" name="Rectangle 863"/>
              <p:cNvSpPr>
                <a:spLocks noChangeArrowheads="1"/>
              </p:cNvSpPr>
              <p:nvPr/>
            </p:nvSpPr>
            <p:spPr bwMode="auto">
              <a:xfrm>
                <a:off x="940"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9" name="Rectangle 864"/>
              <p:cNvSpPr>
                <a:spLocks noChangeArrowheads="1"/>
              </p:cNvSpPr>
              <p:nvPr/>
            </p:nvSpPr>
            <p:spPr bwMode="auto">
              <a:xfrm>
                <a:off x="748"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40" name="Rectangle 865"/>
              <p:cNvSpPr>
                <a:spLocks noChangeArrowheads="1"/>
              </p:cNvSpPr>
              <p:nvPr/>
            </p:nvSpPr>
            <p:spPr bwMode="auto">
              <a:xfrm>
                <a:off x="556"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41" name="Line 866"/>
              <p:cNvSpPr>
                <a:spLocks noChangeShapeType="1"/>
              </p:cNvSpPr>
              <p:nvPr/>
            </p:nvSpPr>
            <p:spPr bwMode="auto">
              <a:xfrm>
                <a:off x="556" y="28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42" name="Line 867"/>
              <p:cNvSpPr>
                <a:spLocks noChangeShapeType="1"/>
              </p:cNvSpPr>
              <p:nvPr/>
            </p:nvSpPr>
            <p:spPr bwMode="auto">
              <a:xfrm>
                <a:off x="556" y="61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3" name="Line 868"/>
              <p:cNvSpPr>
                <a:spLocks noChangeShapeType="1"/>
              </p:cNvSpPr>
              <p:nvPr/>
            </p:nvSpPr>
            <p:spPr bwMode="auto">
              <a:xfrm>
                <a:off x="556" y="93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4" name="Line 869"/>
              <p:cNvSpPr>
                <a:spLocks noChangeShapeType="1"/>
              </p:cNvSpPr>
              <p:nvPr/>
            </p:nvSpPr>
            <p:spPr bwMode="auto">
              <a:xfrm>
                <a:off x="556" y="126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5" name="Line 870"/>
              <p:cNvSpPr>
                <a:spLocks noChangeShapeType="1"/>
              </p:cNvSpPr>
              <p:nvPr/>
            </p:nvSpPr>
            <p:spPr bwMode="auto">
              <a:xfrm>
                <a:off x="556" y="15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6" name="Line 871"/>
              <p:cNvSpPr>
                <a:spLocks noChangeShapeType="1"/>
              </p:cNvSpPr>
              <p:nvPr/>
            </p:nvSpPr>
            <p:spPr bwMode="auto">
              <a:xfrm>
                <a:off x="556" y="191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7" name="Line 872"/>
              <p:cNvSpPr>
                <a:spLocks noChangeShapeType="1"/>
              </p:cNvSpPr>
              <p:nvPr/>
            </p:nvSpPr>
            <p:spPr bwMode="auto">
              <a:xfrm>
                <a:off x="556" y="224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8" name="Line 873"/>
              <p:cNvSpPr>
                <a:spLocks noChangeShapeType="1"/>
              </p:cNvSpPr>
              <p:nvPr/>
            </p:nvSpPr>
            <p:spPr bwMode="auto">
              <a:xfrm>
                <a:off x="556" y="256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9" name="Line 874"/>
              <p:cNvSpPr>
                <a:spLocks noChangeShapeType="1"/>
              </p:cNvSpPr>
              <p:nvPr/>
            </p:nvSpPr>
            <p:spPr bwMode="auto">
              <a:xfrm>
                <a:off x="556" y="289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0" name="Line 875"/>
              <p:cNvSpPr>
                <a:spLocks noChangeShapeType="1"/>
              </p:cNvSpPr>
              <p:nvPr/>
            </p:nvSpPr>
            <p:spPr bwMode="auto">
              <a:xfrm>
                <a:off x="556" y="321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1" name="Line 876"/>
              <p:cNvSpPr>
                <a:spLocks noChangeShapeType="1"/>
              </p:cNvSpPr>
              <p:nvPr/>
            </p:nvSpPr>
            <p:spPr bwMode="auto">
              <a:xfrm>
                <a:off x="556" y="354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2" name="Line 877"/>
              <p:cNvSpPr>
                <a:spLocks noChangeShapeType="1"/>
              </p:cNvSpPr>
              <p:nvPr/>
            </p:nvSpPr>
            <p:spPr bwMode="auto">
              <a:xfrm>
                <a:off x="556" y="284"/>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3" name="Line 878"/>
              <p:cNvSpPr>
                <a:spLocks noChangeShapeType="1"/>
              </p:cNvSpPr>
              <p:nvPr/>
            </p:nvSpPr>
            <p:spPr bwMode="auto">
              <a:xfrm>
                <a:off x="748"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4" name="Line 879"/>
              <p:cNvSpPr>
                <a:spLocks noChangeShapeType="1"/>
              </p:cNvSpPr>
              <p:nvPr/>
            </p:nvSpPr>
            <p:spPr bwMode="auto">
              <a:xfrm>
                <a:off x="94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5" name="Line 880"/>
              <p:cNvSpPr>
                <a:spLocks noChangeShapeType="1"/>
              </p:cNvSpPr>
              <p:nvPr/>
            </p:nvSpPr>
            <p:spPr bwMode="auto">
              <a:xfrm>
                <a:off x="1132"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6" name="Line 881"/>
              <p:cNvSpPr>
                <a:spLocks noChangeShapeType="1"/>
              </p:cNvSpPr>
              <p:nvPr/>
            </p:nvSpPr>
            <p:spPr bwMode="auto">
              <a:xfrm>
                <a:off x="1324"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7" name="Line 882"/>
              <p:cNvSpPr>
                <a:spLocks noChangeShapeType="1"/>
              </p:cNvSpPr>
              <p:nvPr/>
            </p:nvSpPr>
            <p:spPr bwMode="auto">
              <a:xfrm>
                <a:off x="1524"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8" name="Line 883"/>
              <p:cNvSpPr>
                <a:spLocks noChangeShapeType="1"/>
              </p:cNvSpPr>
              <p:nvPr/>
            </p:nvSpPr>
            <p:spPr bwMode="auto">
              <a:xfrm>
                <a:off x="1716"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9" name="Line 884"/>
              <p:cNvSpPr>
                <a:spLocks noChangeShapeType="1"/>
              </p:cNvSpPr>
              <p:nvPr/>
            </p:nvSpPr>
            <p:spPr bwMode="auto">
              <a:xfrm>
                <a:off x="1908"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0" name="Line 885"/>
              <p:cNvSpPr>
                <a:spLocks noChangeShapeType="1"/>
              </p:cNvSpPr>
              <p:nvPr/>
            </p:nvSpPr>
            <p:spPr bwMode="auto">
              <a:xfrm>
                <a:off x="210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1" name="Line 886"/>
              <p:cNvSpPr>
                <a:spLocks noChangeShapeType="1"/>
              </p:cNvSpPr>
              <p:nvPr/>
            </p:nvSpPr>
            <p:spPr bwMode="auto">
              <a:xfrm>
                <a:off x="230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2" name="Line 887"/>
              <p:cNvSpPr>
                <a:spLocks noChangeShapeType="1"/>
              </p:cNvSpPr>
              <p:nvPr/>
            </p:nvSpPr>
            <p:spPr bwMode="auto">
              <a:xfrm>
                <a:off x="2484" y="284"/>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grpSp>
        <p:sp>
          <p:nvSpPr>
            <p:cNvPr id="4" name="Line 888"/>
            <p:cNvSpPr>
              <a:spLocks noChangeShapeType="1"/>
            </p:cNvSpPr>
            <p:nvPr/>
          </p:nvSpPr>
          <p:spPr bwMode="auto">
            <a:xfrm>
              <a:off x="564" y="338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5" name="Line 889"/>
            <p:cNvSpPr>
              <a:spLocks noChangeShapeType="1"/>
            </p:cNvSpPr>
            <p:nvPr/>
          </p:nvSpPr>
          <p:spPr bwMode="auto">
            <a:xfrm>
              <a:off x="552" y="306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6" name="Line 890"/>
            <p:cNvSpPr>
              <a:spLocks noChangeShapeType="1"/>
            </p:cNvSpPr>
            <p:nvPr/>
          </p:nvSpPr>
          <p:spPr bwMode="auto">
            <a:xfrm>
              <a:off x="564" y="272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7" name="Line 891"/>
            <p:cNvSpPr>
              <a:spLocks noChangeShapeType="1"/>
            </p:cNvSpPr>
            <p:nvPr/>
          </p:nvSpPr>
          <p:spPr bwMode="auto">
            <a:xfrm>
              <a:off x="564" y="241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8" name="Line 892"/>
            <p:cNvSpPr>
              <a:spLocks noChangeShapeType="1"/>
            </p:cNvSpPr>
            <p:nvPr/>
          </p:nvSpPr>
          <p:spPr bwMode="auto">
            <a:xfrm>
              <a:off x="552" y="20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9" name="Line 893"/>
            <p:cNvSpPr>
              <a:spLocks noChangeShapeType="1"/>
            </p:cNvSpPr>
            <p:nvPr/>
          </p:nvSpPr>
          <p:spPr bwMode="auto">
            <a:xfrm>
              <a:off x="564" y="175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0" name="Line 894"/>
            <p:cNvSpPr>
              <a:spLocks noChangeShapeType="1"/>
            </p:cNvSpPr>
            <p:nvPr/>
          </p:nvSpPr>
          <p:spPr bwMode="auto">
            <a:xfrm>
              <a:off x="564" y="142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1" name="Line 895"/>
            <p:cNvSpPr>
              <a:spLocks noChangeShapeType="1"/>
            </p:cNvSpPr>
            <p:nvPr/>
          </p:nvSpPr>
          <p:spPr bwMode="auto">
            <a:xfrm>
              <a:off x="552" y="110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2" name="Line 896"/>
            <p:cNvSpPr>
              <a:spLocks noChangeShapeType="1"/>
            </p:cNvSpPr>
            <p:nvPr/>
          </p:nvSpPr>
          <p:spPr bwMode="auto">
            <a:xfrm>
              <a:off x="564" y="76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3" name="Line 897"/>
            <p:cNvSpPr>
              <a:spLocks noChangeShapeType="1"/>
            </p:cNvSpPr>
            <p:nvPr/>
          </p:nvSpPr>
          <p:spPr bwMode="auto">
            <a:xfrm>
              <a:off x="568" y="45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 name="Line 898"/>
            <p:cNvSpPr>
              <a:spLocks noChangeShapeType="1"/>
            </p:cNvSpPr>
            <p:nvPr/>
          </p:nvSpPr>
          <p:spPr bwMode="auto">
            <a:xfrm>
              <a:off x="1668" y="28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 name="Line 899"/>
            <p:cNvSpPr>
              <a:spLocks noChangeShapeType="1"/>
            </p:cNvSpPr>
            <p:nvPr/>
          </p:nvSpPr>
          <p:spPr bwMode="auto">
            <a:xfrm>
              <a:off x="1668" y="61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 name="Line 900"/>
            <p:cNvSpPr>
              <a:spLocks noChangeShapeType="1"/>
            </p:cNvSpPr>
            <p:nvPr/>
          </p:nvSpPr>
          <p:spPr bwMode="auto">
            <a:xfrm>
              <a:off x="1668" y="93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7" name="Line 901"/>
            <p:cNvSpPr>
              <a:spLocks noChangeShapeType="1"/>
            </p:cNvSpPr>
            <p:nvPr/>
          </p:nvSpPr>
          <p:spPr bwMode="auto">
            <a:xfrm>
              <a:off x="1668" y="126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8" name="Line 902"/>
            <p:cNvSpPr>
              <a:spLocks noChangeShapeType="1"/>
            </p:cNvSpPr>
            <p:nvPr/>
          </p:nvSpPr>
          <p:spPr bwMode="auto">
            <a:xfrm>
              <a:off x="1668" y="15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9" name="Line 903"/>
            <p:cNvSpPr>
              <a:spLocks noChangeShapeType="1"/>
            </p:cNvSpPr>
            <p:nvPr/>
          </p:nvSpPr>
          <p:spPr bwMode="auto">
            <a:xfrm>
              <a:off x="1668" y="191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0" name="Line 904"/>
            <p:cNvSpPr>
              <a:spLocks noChangeShapeType="1"/>
            </p:cNvSpPr>
            <p:nvPr/>
          </p:nvSpPr>
          <p:spPr bwMode="auto">
            <a:xfrm>
              <a:off x="1668" y="224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1" name="Line 905"/>
            <p:cNvSpPr>
              <a:spLocks noChangeShapeType="1"/>
            </p:cNvSpPr>
            <p:nvPr/>
          </p:nvSpPr>
          <p:spPr bwMode="auto">
            <a:xfrm>
              <a:off x="1668" y="256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2" name="Line 906"/>
            <p:cNvSpPr>
              <a:spLocks noChangeShapeType="1"/>
            </p:cNvSpPr>
            <p:nvPr/>
          </p:nvSpPr>
          <p:spPr bwMode="auto">
            <a:xfrm>
              <a:off x="1668" y="289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3" name="Line 907"/>
            <p:cNvSpPr>
              <a:spLocks noChangeShapeType="1"/>
            </p:cNvSpPr>
            <p:nvPr/>
          </p:nvSpPr>
          <p:spPr bwMode="auto">
            <a:xfrm>
              <a:off x="1668" y="321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4" name="Line 908"/>
            <p:cNvSpPr>
              <a:spLocks noChangeShapeType="1"/>
            </p:cNvSpPr>
            <p:nvPr/>
          </p:nvSpPr>
          <p:spPr bwMode="auto">
            <a:xfrm>
              <a:off x="1668" y="354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25" name="Line 909"/>
            <p:cNvSpPr>
              <a:spLocks noChangeShapeType="1"/>
            </p:cNvSpPr>
            <p:nvPr/>
          </p:nvSpPr>
          <p:spPr bwMode="auto">
            <a:xfrm>
              <a:off x="1676" y="338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6" name="Line 910"/>
            <p:cNvSpPr>
              <a:spLocks noChangeShapeType="1"/>
            </p:cNvSpPr>
            <p:nvPr/>
          </p:nvSpPr>
          <p:spPr bwMode="auto">
            <a:xfrm>
              <a:off x="1664" y="306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7" name="Line 911"/>
            <p:cNvSpPr>
              <a:spLocks noChangeShapeType="1"/>
            </p:cNvSpPr>
            <p:nvPr/>
          </p:nvSpPr>
          <p:spPr bwMode="auto">
            <a:xfrm>
              <a:off x="1676" y="272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8" name="Line 912"/>
            <p:cNvSpPr>
              <a:spLocks noChangeShapeType="1"/>
            </p:cNvSpPr>
            <p:nvPr/>
          </p:nvSpPr>
          <p:spPr bwMode="auto">
            <a:xfrm>
              <a:off x="1676" y="241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9" name="Line 913"/>
            <p:cNvSpPr>
              <a:spLocks noChangeShapeType="1"/>
            </p:cNvSpPr>
            <p:nvPr/>
          </p:nvSpPr>
          <p:spPr bwMode="auto">
            <a:xfrm>
              <a:off x="1664" y="20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0" name="Line 914"/>
            <p:cNvSpPr>
              <a:spLocks noChangeShapeType="1"/>
            </p:cNvSpPr>
            <p:nvPr/>
          </p:nvSpPr>
          <p:spPr bwMode="auto">
            <a:xfrm>
              <a:off x="1676" y="175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1" name="Line 915"/>
            <p:cNvSpPr>
              <a:spLocks noChangeShapeType="1"/>
            </p:cNvSpPr>
            <p:nvPr/>
          </p:nvSpPr>
          <p:spPr bwMode="auto">
            <a:xfrm>
              <a:off x="1676" y="142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2" name="Line 916"/>
            <p:cNvSpPr>
              <a:spLocks noChangeShapeType="1"/>
            </p:cNvSpPr>
            <p:nvPr/>
          </p:nvSpPr>
          <p:spPr bwMode="auto">
            <a:xfrm>
              <a:off x="1664" y="110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3" name="Line 917"/>
            <p:cNvSpPr>
              <a:spLocks noChangeShapeType="1"/>
            </p:cNvSpPr>
            <p:nvPr/>
          </p:nvSpPr>
          <p:spPr bwMode="auto">
            <a:xfrm>
              <a:off x="1676" y="76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4" name="Line 918"/>
            <p:cNvSpPr>
              <a:spLocks noChangeShapeType="1"/>
            </p:cNvSpPr>
            <p:nvPr/>
          </p:nvSpPr>
          <p:spPr bwMode="auto">
            <a:xfrm>
              <a:off x="1680" y="45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5" name="Line 919"/>
            <p:cNvSpPr>
              <a:spLocks noChangeShapeType="1"/>
            </p:cNvSpPr>
            <p:nvPr/>
          </p:nvSpPr>
          <p:spPr bwMode="auto">
            <a:xfrm>
              <a:off x="2652"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6" name="Line 920"/>
            <p:cNvSpPr>
              <a:spLocks noChangeShapeType="1"/>
            </p:cNvSpPr>
            <p:nvPr/>
          </p:nvSpPr>
          <p:spPr bwMode="auto">
            <a:xfrm>
              <a:off x="2832"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7" name="Line 921"/>
            <p:cNvSpPr>
              <a:spLocks noChangeShapeType="1"/>
            </p:cNvSpPr>
            <p:nvPr/>
          </p:nvSpPr>
          <p:spPr bwMode="auto">
            <a:xfrm>
              <a:off x="3024"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8" name="Line 922"/>
            <p:cNvSpPr>
              <a:spLocks noChangeShapeType="1"/>
            </p:cNvSpPr>
            <p:nvPr/>
          </p:nvSpPr>
          <p:spPr bwMode="auto">
            <a:xfrm>
              <a:off x="3216"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9" name="Line 923"/>
            <p:cNvSpPr>
              <a:spLocks noChangeShapeType="1"/>
            </p:cNvSpPr>
            <p:nvPr/>
          </p:nvSpPr>
          <p:spPr bwMode="auto">
            <a:xfrm>
              <a:off x="3428"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40" name="Line 924"/>
            <p:cNvSpPr>
              <a:spLocks noChangeShapeType="1"/>
            </p:cNvSpPr>
            <p:nvPr/>
          </p:nvSpPr>
          <p:spPr bwMode="auto">
            <a:xfrm>
              <a:off x="3600" y="272"/>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grpSp>
      <p:sp>
        <p:nvSpPr>
          <p:cNvPr id="163" name="Text Box 930"/>
          <p:cNvSpPr txBox="1">
            <a:spLocks noChangeArrowheads="1"/>
          </p:cNvSpPr>
          <p:nvPr/>
        </p:nvSpPr>
        <p:spPr bwMode="auto">
          <a:xfrm>
            <a:off x="2379665" y="682144"/>
            <a:ext cx="138548" cy="438581"/>
          </a:xfrm>
          <a:prstGeom prst="rect">
            <a:avLst/>
          </a:prstGeom>
          <a:noFill/>
          <a:ln w="9525">
            <a:noFill/>
            <a:miter lim="800000"/>
          </a:ln>
          <a:effectLst/>
        </p:spPr>
        <p:txBody>
          <a:bodyPr wrap="none" lIns="68580" tIns="34290" rIns="68580" bIns="34290">
            <a:spAutoFit/>
          </a:bodyPr>
          <a:lstStyle/>
          <a:p>
            <a:pPr algn="l">
              <a:spcBef>
                <a:spcPct val="0"/>
              </a:spcBef>
            </a:pPr>
            <a:endParaRPr kumimoji="1" lang="zh-CN" altLang="zh-CN" sz="2400">
              <a:cs typeface="+mn-ea"/>
              <a:sym typeface="+mn-lt"/>
            </a:endParaRPr>
          </a:p>
        </p:txBody>
      </p:sp>
      <p:sp>
        <p:nvSpPr>
          <p:cNvPr id="164" name="Line 931"/>
          <p:cNvSpPr>
            <a:spLocks noChangeShapeType="1"/>
          </p:cNvSpPr>
          <p:nvPr/>
        </p:nvSpPr>
        <p:spPr bwMode="auto">
          <a:xfrm flipV="1">
            <a:off x="4067664" y="1173021"/>
            <a:ext cx="0" cy="274355"/>
          </a:xfrm>
          <a:prstGeom prst="line">
            <a:avLst/>
          </a:prstGeom>
          <a:noFill/>
          <a:ln w="9525">
            <a:solidFill>
              <a:schemeClr val="accent2"/>
            </a:solidFill>
            <a:round/>
            <a:tailEnd type="triangle" w="med" len="med"/>
          </a:ln>
          <a:effectLst/>
        </p:spPr>
        <p:txBody>
          <a:bodyPr lIns="68580" tIns="34290" rIns="68580" bIns="34290"/>
          <a:lstStyle/>
          <a:p>
            <a:endParaRPr lang="zh-CN" altLang="en-US" sz="1800">
              <a:cs typeface="+mn-ea"/>
              <a:sym typeface="+mn-lt"/>
            </a:endParaRPr>
          </a:p>
        </p:txBody>
      </p:sp>
      <p:sp>
        <p:nvSpPr>
          <p:cNvPr id="165" name="Rectangle 932"/>
          <p:cNvSpPr>
            <a:spLocks noChangeArrowheads="1"/>
          </p:cNvSpPr>
          <p:nvPr/>
        </p:nvSpPr>
        <p:spPr bwMode="auto">
          <a:xfrm>
            <a:off x="4005753" y="1091070"/>
            <a:ext cx="4130675" cy="820691"/>
          </a:xfrm>
          <a:prstGeom prst="rect">
            <a:avLst/>
          </a:prstGeom>
          <a:solidFill>
            <a:schemeClr val="bg1"/>
          </a:solidFill>
          <a:ln w="9525">
            <a:noFill/>
            <a:miter lim="800000"/>
          </a:ln>
          <a:effectLst/>
        </p:spPr>
        <p:txBody>
          <a:bodyPr wrap="none" lIns="68580" tIns="34290" rIns="68580" bIns="34290" anchor="ctr"/>
          <a:lstStyle/>
          <a:p>
            <a:endParaRPr lang="zh-CN" altLang="en-US" sz="1800">
              <a:cs typeface="+mn-ea"/>
              <a:sym typeface="+mn-lt"/>
            </a:endParaRPr>
          </a:p>
        </p:txBody>
      </p:sp>
      <p:grpSp>
        <p:nvGrpSpPr>
          <p:cNvPr id="166" name="Group 959"/>
          <p:cNvGrpSpPr/>
          <p:nvPr/>
        </p:nvGrpSpPr>
        <p:grpSpPr bwMode="auto">
          <a:xfrm>
            <a:off x="3646077" y="1222691"/>
            <a:ext cx="4345931" cy="3599274"/>
            <a:chOff x="1273" y="801"/>
            <a:chExt cx="3075" cy="3404"/>
          </a:xfrm>
        </p:grpSpPr>
        <p:grpSp>
          <p:nvGrpSpPr>
            <p:cNvPr id="167" name="Group 958"/>
            <p:cNvGrpSpPr/>
            <p:nvPr/>
          </p:nvGrpSpPr>
          <p:grpSpPr bwMode="auto">
            <a:xfrm>
              <a:off x="1598" y="801"/>
              <a:ext cx="2378" cy="3404"/>
              <a:chOff x="1598" y="801"/>
              <a:chExt cx="2378" cy="3404"/>
            </a:xfrm>
          </p:grpSpPr>
          <p:sp>
            <p:nvSpPr>
              <p:cNvPr id="176" name="Text Box 936"/>
              <p:cNvSpPr txBox="1">
                <a:spLocks noChangeArrowheads="1"/>
              </p:cNvSpPr>
              <p:nvPr/>
            </p:nvSpPr>
            <p:spPr bwMode="auto">
              <a:xfrm>
                <a:off x="1756" y="3768"/>
                <a:ext cx="2208" cy="437"/>
              </a:xfrm>
              <a:prstGeom prst="rect">
                <a:avLst/>
              </a:prstGeom>
              <a:noFill/>
              <a:ln w="9525">
                <a:noFill/>
                <a:miter lim="800000"/>
              </a:ln>
              <a:effectLst/>
            </p:spPr>
            <p:txBody>
              <a:bodyPr>
                <a:spAutoFit/>
              </a:bodyPr>
              <a:lstStyle/>
              <a:p>
                <a:pPr algn="l"/>
                <a:endParaRPr kumimoji="1" lang="zh-CN" altLang="zh-CN" sz="2400" b="1">
                  <a:cs typeface="+mn-ea"/>
                  <a:sym typeface="+mn-lt"/>
                </a:endParaRPr>
              </a:p>
            </p:txBody>
          </p:sp>
          <p:sp>
            <p:nvSpPr>
              <p:cNvPr id="177" name="Oval 937"/>
              <p:cNvSpPr>
                <a:spLocks noChangeArrowheads="1"/>
              </p:cNvSpPr>
              <p:nvPr/>
            </p:nvSpPr>
            <p:spPr bwMode="auto">
              <a:xfrm>
                <a:off x="1655" y="3604"/>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78" name="Oval 938"/>
              <p:cNvSpPr>
                <a:spLocks noChangeArrowheads="1"/>
              </p:cNvSpPr>
              <p:nvPr/>
            </p:nvSpPr>
            <p:spPr bwMode="auto">
              <a:xfrm>
                <a:off x="1793" y="3354"/>
                <a:ext cx="28" cy="32"/>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79" name="Oval 939"/>
              <p:cNvSpPr>
                <a:spLocks noChangeArrowheads="1"/>
              </p:cNvSpPr>
              <p:nvPr/>
            </p:nvSpPr>
            <p:spPr bwMode="auto">
              <a:xfrm>
                <a:off x="1931" y="3100"/>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0" name="Oval 940"/>
              <p:cNvSpPr>
                <a:spLocks noChangeArrowheads="1"/>
              </p:cNvSpPr>
              <p:nvPr/>
            </p:nvSpPr>
            <p:spPr bwMode="auto">
              <a:xfrm>
                <a:off x="2063" y="2836"/>
                <a:ext cx="28" cy="32"/>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1" name="Oval 941"/>
              <p:cNvSpPr>
                <a:spLocks noChangeArrowheads="1"/>
              </p:cNvSpPr>
              <p:nvPr/>
            </p:nvSpPr>
            <p:spPr bwMode="auto">
              <a:xfrm>
                <a:off x="2211" y="2559"/>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2" name="Oval 942"/>
              <p:cNvSpPr>
                <a:spLocks noChangeArrowheads="1"/>
              </p:cNvSpPr>
              <p:nvPr/>
            </p:nvSpPr>
            <p:spPr bwMode="auto">
              <a:xfrm>
                <a:off x="2349" y="2559"/>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3" name="Oval 943"/>
              <p:cNvSpPr>
                <a:spLocks noChangeArrowheads="1"/>
              </p:cNvSpPr>
              <p:nvPr/>
            </p:nvSpPr>
            <p:spPr bwMode="auto">
              <a:xfrm>
                <a:off x="2477" y="2561"/>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4" name="Oval 944"/>
              <p:cNvSpPr>
                <a:spLocks noChangeArrowheads="1"/>
              </p:cNvSpPr>
              <p:nvPr/>
            </p:nvSpPr>
            <p:spPr bwMode="auto">
              <a:xfrm>
                <a:off x="2625" y="2571"/>
                <a:ext cx="28" cy="32"/>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5" name="Oval 945"/>
              <p:cNvSpPr>
                <a:spLocks noChangeArrowheads="1"/>
              </p:cNvSpPr>
              <p:nvPr/>
            </p:nvSpPr>
            <p:spPr bwMode="auto">
              <a:xfrm>
                <a:off x="2753" y="2571"/>
                <a:ext cx="28" cy="32"/>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6" name="Oval 946"/>
              <p:cNvSpPr>
                <a:spLocks noChangeArrowheads="1"/>
              </p:cNvSpPr>
              <p:nvPr/>
            </p:nvSpPr>
            <p:spPr bwMode="auto">
              <a:xfrm>
                <a:off x="2901" y="2306"/>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7" name="Oval 947"/>
              <p:cNvSpPr>
                <a:spLocks noChangeArrowheads="1"/>
              </p:cNvSpPr>
              <p:nvPr/>
            </p:nvSpPr>
            <p:spPr bwMode="auto">
              <a:xfrm>
                <a:off x="3029" y="2053"/>
                <a:ext cx="28" cy="32"/>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8" name="Oval 948"/>
              <p:cNvSpPr>
                <a:spLocks noChangeArrowheads="1"/>
              </p:cNvSpPr>
              <p:nvPr/>
            </p:nvSpPr>
            <p:spPr bwMode="auto">
              <a:xfrm>
                <a:off x="3147" y="1776"/>
                <a:ext cx="28" cy="33"/>
              </a:xfrm>
              <a:prstGeom prst="ellipse">
                <a:avLst/>
              </a:prstGeom>
              <a:noFill/>
              <a:ln w="9525">
                <a:solidFill>
                  <a:srgbClr val="FF3300"/>
                </a:solidFill>
                <a:round/>
              </a:ln>
              <a:effectLst/>
            </p:spPr>
            <p:txBody>
              <a:bodyPr wrap="none" anchor="ctr"/>
              <a:lstStyle/>
              <a:p>
                <a:endParaRPr lang="zh-CN" altLang="en-US" sz="1800">
                  <a:cs typeface="+mn-ea"/>
                  <a:sym typeface="+mn-lt"/>
                </a:endParaRPr>
              </a:p>
            </p:txBody>
          </p:sp>
          <p:sp>
            <p:nvSpPr>
              <p:cNvPr id="189" name="Line 949"/>
              <p:cNvSpPr>
                <a:spLocks noChangeShapeType="1"/>
              </p:cNvSpPr>
              <p:nvPr/>
            </p:nvSpPr>
            <p:spPr bwMode="auto">
              <a:xfrm rot="21503900" flipV="1">
                <a:off x="1677" y="2594"/>
                <a:ext cx="552" cy="1013"/>
              </a:xfrm>
              <a:prstGeom prst="line">
                <a:avLst/>
              </a:prstGeom>
              <a:noFill/>
              <a:ln w="57150">
                <a:solidFill>
                  <a:srgbClr val="FF3300"/>
                </a:solidFill>
                <a:round/>
              </a:ln>
              <a:effectLst/>
            </p:spPr>
            <p:txBody>
              <a:bodyPr/>
              <a:lstStyle/>
              <a:p>
                <a:endParaRPr lang="zh-CN" altLang="en-US" sz="1800">
                  <a:cs typeface="+mn-ea"/>
                  <a:sym typeface="+mn-lt"/>
                </a:endParaRPr>
              </a:p>
            </p:txBody>
          </p:sp>
          <p:sp>
            <p:nvSpPr>
              <p:cNvPr id="190" name="Line 950"/>
              <p:cNvSpPr>
                <a:spLocks noChangeShapeType="1"/>
              </p:cNvSpPr>
              <p:nvPr/>
            </p:nvSpPr>
            <p:spPr bwMode="auto">
              <a:xfrm>
                <a:off x="2229" y="2582"/>
                <a:ext cx="552" cy="0"/>
              </a:xfrm>
              <a:prstGeom prst="line">
                <a:avLst/>
              </a:prstGeom>
              <a:noFill/>
              <a:ln w="57150">
                <a:solidFill>
                  <a:srgbClr val="FF3300"/>
                </a:solidFill>
                <a:round/>
              </a:ln>
              <a:effectLst/>
            </p:spPr>
            <p:txBody>
              <a:bodyPr/>
              <a:lstStyle/>
              <a:p>
                <a:endParaRPr lang="zh-CN" altLang="en-US" sz="1800">
                  <a:cs typeface="+mn-ea"/>
                  <a:sym typeface="+mn-lt"/>
                </a:endParaRPr>
              </a:p>
            </p:txBody>
          </p:sp>
          <p:sp>
            <p:nvSpPr>
              <p:cNvPr id="191" name="Line 951"/>
              <p:cNvSpPr>
                <a:spLocks noChangeShapeType="1"/>
              </p:cNvSpPr>
              <p:nvPr/>
            </p:nvSpPr>
            <p:spPr bwMode="auto">
              <a:xfrm rot="92607" flipV="1">
                <a:off x="2781" y="1673"/>
                <a:ext cx="434" cy="921"/>
              </a:xfrm>
              <a:prstGeom prst="line">
                <a:avLst/>
              </a:prstGeom>
              <a:noFill/>
              <a:ln w="57150">
                <a:solidFill>
                  <a:srgbClr val="FF3300"/>
                </a:solidFill>
                <a:round/>
              </a:ln>
              <a:effectLst/>
            </p:spPr>
            <p:txBody>
              <a:bodyPr/>
              <a:lstStyle/>
              <a:p>
                <a:endParaRPr lang="zh-CN" altLang="en-US" sz="1800">
                  <a:cs typeface="+mn-ea"/>
                  <a:sym typeface="+mn-lt"/>
                </a:endParaRPr>
              </a:p>
            </p:txBody>
          </p:sp>
          <p:sp>
            <p:nvSpPr>
              <p:cNvPr id="192" name="Line 952"/>
              <p:cNvSpPr>
                <a:spLocks noChangeShapeType="1"/>
              </p:cNvSpPr>
              <p:nvPr/>
            </p:nvSpPr>
            <p:spPr bwMode="auto">
              <a:xfrm>
                <a:off x="1676" y="1527"/>
                <a:ext cx="2160" cy="0"/>
              </a:xfrm>
              <a:prstGeom prst="line">
                <a:avLst/>
              </a:prstGeom>
              <a:noFill/>
              <a:ln w="9525">
                <a:solidFill>
                  <a:schemeClr val="accent2"/>
                </a:solidFill>
                <a:round/>
              </a:ln>
              <a:effectLst/>
            </p:spPr>
            <p:txBody>
              <a:bodyPr/>
              <a:lstStyle/>
              <a:p>
                <a:endParaRPr lang="zh-CN" altLang="en-US" sz="1800">
                  <a:cs typeface="+mn-ea"/>
                  <a:sym typeface="+mn-lt"/>
                </a:endParaRPr>
              </a:p>
            </p:txBody>
          </p:sp>
          <p:sp>
            <p:nvSpPr>
              <p:cNvPr id="193" name="Text Box 953"/>
              <p:cNvSpPr txBox="1">
                <a:spLocks noChangeArrowheads="1"/>
              </p:cNvSpPr>
              <p:nvPr/>
            </p:nvSpPr>
            <p:spPr bwMode="auto">
              <a:xfrm>
                <a:off x="1598" y="3421"/>
                <a:ext cx="197" cy="378"/>
              </a:xfrm>
              <a:prstGeom prst="rect">
                <a:avLst/>
              </a:prstGeom>
              <a:noFill/>
              <a:ln w="9525">
                <a:noFill/>
                <a:miter lim="800000"/>
              </a:ln>
              <a:effectLst/>
            </p:spPr>
            <p:txBody>
              <a:bodyPr>
                <a:spAutoFit/>
              </a:bodyPr>
              <a:lstStyle/>
              <a:p>
                <a:pPr algn="l"/>
                <a:r>
                  <a:rPr kumimoji="1" lang="en-US" altLang="zh-CN" sz="2000" b="1" dirty="0">
                    <a:solidFill>
                      <a:srgbClr val="0000FF"/>
                    </a:solidFill>
                    <a:cs typeface="+mn-ea"/>
                    <a:sym typeface="+mn-lt"/>
                  </a:rPr>
                  <a:t>A</a:t>
                </a:r>
              </a:p>
            </p:txBody>
          </p:sp>
          <p:sp>
            <p:nvSpPr>
              <p:cNvPr id="194" name="Text Box 954"/>
              <p:cNvSpPr txBox="1">
                <a:spLocks noChangeArrowheads="1"/>
              </p:cNvSpPr>
              <p:nvPr/>
            </p:nvSpPr>
            <p:spPr bwMode="auto">
              <a:xfrm>
                <a:off x="2071" y="2463"/>
                <a:ext cx="197" cy="378"/>
              </a:xfrm>
              <a:prstGeom prst="rect">
                <a:avLst/>
              </a:prstGeom>
              <a:noFill/>
              <a:ln w="9525">
                <a:noFill/>
                <a:miter lim="800000"/>
              </a:ln>
              <a:effectLst/>
            </p:spPr>
            <p:txBody>
              <a:bodyPr>
                <a:spAutoFit/>
              </a:bodyPr>
              <a:lstStyle/>
              <a:p>
                <a:pPr algn="l"/>
                <a:r>
                  <a:rPr kumimoji="1" lang="en-US" altLang="zh-CN" sz="2000" b="1" dirty="0">
                    <a:solidFill>
                      <a:srgbClr val="0000FF"/>
                    </a:solidFill>
                    <a:cs typeface="+mn-ea"/>
                    <a:sym typeface="+mn-lt"/>
                  </a:rPr>
                  <a:t>B</a:t>
                </a:r>
              </a:p>
            </p:txBody>
          </p:sp>
          <p:sp>
            <p:nvSpPr>
              <p:cNvPr id="195" name="Text Box 955"/>
              <p:cNvSpPr txBox="1">
                <a:spLocks noChangeArrowheads="1"/>
              </p:cNvSpPr>
              <p:nvPr/>
            </p:nvSpPr>
            <p:spPr bwMode="auto">
              <a:xfrm>
                <a:off x="2663" y="2417"/>
                <a:ext cx="197" cy="378"/>
              </a:xfrm>
              <a:prstGeom prst="rect">
                <a:avLst/>
              </a:prstGeom>
              <a:noFill/>
              <a:ln w="9525">
                <a:noFill/>
                <a:miter lim="800000"/>
              </a:ln>
              <a:effectLst/>
            </p:spPr>
            <p:txBody>
              <a:bodyPr>
                <a:spAutoFit/>
              </a:bodyPr>
              <a:lstStyle/>
              <a:p>
                <a:pPr algn="l"/>
                <a:r>
                  <a:rPr kumimoji="1" lang="en-US" altLang="zh-CN" sz="2000" b="1" dirty="0">
                    <a:solidFill>
                      <a:srgbClr val="0000FF"/>
                    </a:solidFill>
                    <a:cs typeface="+mn-ea"/>
                    <a:sym typeface="+mn-lt"/>
                  </a:rPr>
                  <a:t>C</a:t>
                </a:r>
              </a:p>
            </p:txBody>
          </p:sp>
          <p:sp>
            <p:nvSpPr>
              <p:cNvPr id="196" name="Text Box 956"/>
              <p:cNvSpPr txBox="1">
                <a:spLocks noChangeArrowheads="1"/>
              </p:cNvSpPr>
              <p:nvPr/>
            </p:nvSpPr>
            <p:spPr bwMode="auto">
              <a:xfrm>
                <a:off x="3017" y="1633"/>
                <a:ext cx="198" cy="378"/>
              </a:xfrm>
              <a:prstGeom prst="rect">
                <a:avLst/>
              </a:prstGeom>
              <a:noFill/>
              <a:ln w="9525">
                <a:noFill/>
                <a:miter lim="800000"/>
              </a:ln>
              <a:effectLst/>
            </p:spPr>
            <p:txBody>
              <a:bodyPr>
                <a:spAutoFit/>
              </a:bodyPr>
              <a:lstStyle/>
              <a:p>
                <a:pPr algn="l"/>
                <a:r>
                  <a:rPr kumimoji="1" lang="en-US" altLang="zh-CN" sz="2000" b="1" dirty="0">
                    <a:solidFill>
                      <a:srgbClr val="0000FF"/>
                    </a:solidFill>
                    <a:cs typeface="+mn-ea"/>
                    <a:sym typeface="+mn-lt"/>
                  </a:rPr>
                  <a:t>D</a:t>
                </a:r>
              </a:p>
            </p:txBody>
          </p:sp>
          <p:sp>
            <p:nvSpPr>
              <p:cNvPr id="197" name="Text Box 957"/>
              <p:cNvSpPr txBox="1">
                <a:spLocks noChangeArrowheads="1"/>
              </p:cNvSpPr>
              <p:nvPr/>
            </p:nvSpPr>
            <p:spPr bwMode="auto">
              <a:xfrm>
                <a:off x="1889" y="801"/>
                <a:ext cx="2087" cy="495"/>
              </a:xfrm>
              <a:prstGeom prst="rect">
                <a:avLst/>
              </a:prstGeom>
              <a:noFill/>
              <a:ln w="9525">
                <a:noFill/>
                <a:miter lim="800000"/>
              </a:ln>
              <a:effectLst/>
            </p:spPr>
            <p:txBody>
              <a:bodyPr>
                <a:spAutoFit/>
              </a:bodyPr>
              <a:lstStyle/>
              <a:p>
                <a:pPr algn="l"/>
                <a:r>
                  <a:rPr kumimoji="1" lang="zh-CN" altLang="en-US" sz="2800" dirty="0">
                    <a:solidFill>
                      <a:srgbClr val="0000FF"/>
                    </a:solidFill>
                    <a:cs typeface="+mn-ea"/>
                    <a:sym typeface="+mn-lt"/>
                  </a:rPr>
                  <a:t>海波熔化图像</a:t>
                </a:r>
              </a:p>
            </p:txBody>
          </p:sp>
        </p:grpSp>
        <p:sp>
          <p:nvSpPr>
            <p:cNvPr id="168" name="Text Box 925"/>
            <p:cNvSpPr txBox="1">
              <a:spLocks noChangeArrowheads="1"/>
            </p:cNvSpPr>
            <p:nvPr/>
          </p:nvSpPr>
          <p:spPr bwMode="auto">
            <a:xfrm>
              <a:off x="1588" y="3629"/>
              <a:ext cx="2760" cy="524"/>
            </a:xfrm>
            <a:prstGeom prst="rect">
              <a:avLst/>
            </a:prstGeom>
            <a:noFill/>
            <a:ln w="9525">
              <a:noFill/>
              <a:miter lim="800000"/>
            </a:ln>
            <a:effectLst/>
          </p:spPr>
          <p:txBody>
            <a:bodyPr>
              <a:spAutoFit/>
            </a:bodyPr>
            <a:lstStyle/>
            <a:p>
              <a:pPr algn="l">
                <a:spcBef>
                  <a:spcPct val="0"/>
                </a:spcBef>
              </a:pPr>
              <a:r>
                <a:rPr kumimoji="1" lang="en-US" altLang="zh-CN" dirty="0">
                  <a:cs typeface="+mn-ea"/>
                  <a:sym typeface="+mn-lt"/>
                </a:rPr>
                <a:t> 0       2        4       6        8       10      12      14</a:t>
              </a:r>
            </a:p>
            <a:p>
              <a:pPr algn="r">
                <a:spcBef>
                  <a:spcPct val="0"/>
                </a:spcBef>
              </a:pPr>
              <a:r>
                <a:rPr kumimoji="1" lang="en-US" altLang="zh-CN" dirty="0">
                  <a:cs typeface="+mn-ea"/>
                  <a:sym typeface="+mn-lt"/>
                </a:rPr>
                <a:t>        </a:t>
              </a:r>
              <a:r>
                <a:rPr kumimoji="1" lang="zh-CN" altLang="en-US" sz="1600" dirty="0">
                  <a:cs typeface="+mn-ea"/>
                  <a:sym typeface="+mn-lt"/>
                </a:rPr>
                <a:t>时间</a:t>
              </a:r>
              <a:r>
                <a:rPr kumimoji="1" lang="en-US" altLang="zh-CN" sz="1600" dirty="0">
                  <a:cs typeface="+mn-ea"/>
                  <a:sym typeface="+mn-lt"/>
                </a:rPr>
                <a:t>/</a:t>
              </a:r>
              <a:r>
                <a:rPr kumimoji="1" lang="zh-CN" altLang="en-US" sz="1600" dirty="0">
                  <a:cs typeface="+mn-ea"/>
                  <a:sym typeface="+mn-lt"/>
                </a:rPr>
                <a:t>分</a:t>
              </a:r>
              <a:r>
                <a:rPr kumimoji="1" lang="zh-CN" altLang="en-US" dirty="0">
                  <a:cs typeface="+mn-ea"/>
                  <a:sym typeface="+mn-lt"/>
                </a:rPr>
                <a:t>  </a:t>
              </a:r>
            </a:p>
          </p:txBody>
        </p:sp>
        <p:sp>
          <p:nvSpPr>
            <p:cNvPr id="169" name="Text Box 926"/>
            <p:cNvSpPr txBox="1">
              <a:spLocks noChangeArrowheads="1"/>
            </p:cNvSpPr>
            <p:nvPr/>
          </p:nvSpPr>
          <p:spPr bwMode="auto">
            <a:xfrm>
              <a:off x="1458" y="3514"/>
              <a:ext cx="315" cy="291"/>
            </a:xfrm>
            <a:prstGeom prst="rect">
              <a:avLst/>
            </a:prstGeom>
            <a:noFill/>
            <a:ln w="9525">
              <a:noFill/>
              <a:miter lim="800000"/>
            </a:ln>
            <a:effectLst/>
          </p:spPr>
          <p:txBody>
            <a:bodyPr>
              <a:spAutoFit/>
            </a:bodyPr>
            <a:lstStyle/>
            <a:p>
              <a:pPr algn="l"/>
              <a:r>
                <a:rPr kumimoji="1" lang="en-US" altLang="zh-CN">
                  <a:cs typeface="+mn-ea"/>
                  <a:sym typeface="+mn-lt"/>
                </a:rPr>
                <a:t>40</a:t>
              </a:r>
            </a:p>
          </p:txBody>
        </p:sp>
        <p:sp>
          <p:nvSpPr>
            <p:cNvPr id="170" name="Text Box 927"/>
            <p:cNvSpPr txBox="1">
              <a:spLocks noChangeArrowheads="1"/>
            </p:cNvSpPr>
            <p:nvPr/>
          </p:nvSpPr>
          <p:spPr bwMode="auto">
            <a:xfrm>
              <a:off x="1465" y="2882"/>
              <a:ext cx="315" cy="291"/>
            </a:xfrm>
            <a:prstGeom prst="rect">
              <a:avLst/>
            </a:prstGeom>
            <a:noFill/>
            <a:ln w="9525">
              <a:noFill/>
              <a:miter lim="800000"/>
            </a:ln>
            <a:effectLst/>
          </p:spPr>
          <p:txBody>
            <a:bodyPr>
              <a:spAutoFit/>
            </a:bodyPr>
            <a:lstStyle/>
            <a:p>
              <a:pPr algn="l"/>
              <a:r>
                <a:rPr kumimoji="1" lang="en-US" altLang="zh-CN" dirty="0">
                  <a:cs typeface="+mn-ea"/>
                  <a:sym typeface="+mn-lt"/>
                </a:rPr>
                <a:t>45</a:t>
              </a:r>
            </a:p>
          </p:txBody>
        </p:sp>
        <p:sp>
          <p:nvSpPr>
            <p:cNvPr id="171" name="Text Box 928"/>
            <p:cNvSpPr txBox="1">
              <a:spLocks noChangeArrowheads="1"/>
            </p:cNvSpPr>
            <p:nvPr/>
          </p:nvSpPr>
          <p:spPr bwMode="auto">
            <a:xfrm>
              <a:off x="1465" y="2233"/>
              <a:ext cx="315" cy="291"/>
            </a:xfrm>
            <a:prstGeom prst="rect">
              <a:avLst/>
            </a:prstGeom>
            <a:noFill/>
            <a:ln w="9525">
              <a:noFill/>
              <a:miter lim="800000"/>
            </a:ln>
            <a:effectLst/>
          </p:spPr>
          <p:txBody>
            <a:bodyPr>
              <a:spAutoFit/>
            </a:bodyPr>
            <a:lstStyle/>
            <a:p>
              <a:pPr algn="l"/>
              <a:r>
                <a:rPr kumimoji="1" lang="en-US" altLang="zh-CN" dirty="0">
                  <a:cs typeface="+mn-ea"/>
                  <a:sym typeface="+mn-lt"/>
                </a:rPr>
                <a:t>50</a:t>
              </a:r>
            </a:p>
          </p:txBody>
        </p:sp>
        <p:sp>
          <p:nvSpPr>
            <p:cNvPr id="172" name="Text Box 929"/>
            <p:cNvSpPr txBox="1">
              <a:spLocks noChangeArrowheads="1"/>
            </p:cNvSpPr>
            <p:nvPr/>
          </p:nvSpPr>
          <p:spPr bwMode="auto">
            <a:xfrm>
              <a:off x="1490" y="1591"/>
              <a:ext cx="315" cy="291"/>
            </a:xfrm>
            <a:prstGeom prst="rect">
              <a:avLst/>
            </a:prstGeom>
            <a:noFill/>
            <a:ln w="9525">
              <a:noFill/>
              <a:miter lim="800000"/>
            </a:ln>
            <a:effectLst/>
          </p:spPr>
          <p:txBody>
            <a:bodyPr>
              <a:spAutoFit/>
            </a:bodyPr>
            <a:lstStyle/>
            <a:p>
              <a:pPr algn="l"/>
              <a:r>
                <a:rPr kumimoji="1" lang="en-US" altLang="zh-CN">
                  <a:cs typeface="+mn-ea"/>
                  <a:sym typeface="+mn-lt"/>
                </a:rPr>
                <a:t>55</a:t>
              </a:r>
            </a:p>
          </p:txBody>
        </p:sp>
        <p:sp>
          <p:nvSpPr>
            <p:cNvPr id="173" name="Text Box 933"/>
            <p:cNvSpPr txBox="1">
              <a:spLocks noChangeArrowheads="1"/>
            </p:cNvSpPr>
            <p:nvPr/>
          </p:nvSpPr>
          <p:spPr bwMode="auto">
            <a:xfrm>
              <a:off x="1273" y="1397"/>
              <a:ext cx="434" cy="553"/>
            </a:xfrm>
            <a:prstGeom prst="rect">
              <a:avLst/>
            </a:prstGeom>
            <a:noFill/>
            <a:ln w="9525">
              <a:noFill/>
              <a:miter lim="800000"/>
            </a:ln>
            <a:effectLst/>
          </p:spPr>
          <p:txBody>
            <a:bodyPr>
              <a:spAutoFit/>
            </a:bodyPr>
            <a:lstStyle/>
            <a:p>
              <a:pPr algn="l">
                <a:spcBef>
                  <a:spcPct val="0"/>
                </a:spcBef>
              </a:pPr>
              <a:r>
                <a:rPr kumimoji="1" lang="zh-CN" altLang="en-US" sz="1600" dirty="0">
                  <a:cs typeface="+mn-ea"/>
                  <a:sym typeface="+mn-lt"/>
                </a:rPr>
                <a:t>温度</a:t>
              </a:r>
              <a:r>
                <a:rPr kumimoji="1" lang="en-US" altLang="zh-CN" sz="1600" dirty="0">
                  <a:cs typeface="+mn-ea"/>
                  <a:sym typeface="+mn-lt"/>
                </a:rPr>
                <a:t>/℃</a:t>
              </a:r>
            </a:p>
          </p:txBody>
        </p:sp>
        <p:sp>
          <p:nvSpPr>
            <p:cNvPr id="174" name="Line 934"/>
            <p:cNvSpPr>
              <a:spLocks noChangeShapeType="1"/>
            </p:cNvSpPr>
            <p:nvPr/>
          </p:nvSpPr>
          <p:spPr bwMode="auto">
            <a:xfrm flipV="1">
              <a:off x="1667" y="1454"/>
              <a:ext cx="0" cy="2164"/>
            </a:xfrm>
            <a:prstGeom prst="line">
              <a:avLst/>
            </a:prstGeom>
            <a:noFill/>
            <a:ln w="9525">
              <a:solidFill>
                <a:schemeClr val="accent2"/>
              </a:solidFill>
              <a:round/>
              <a:tailEnd type="triangle" w="med" len="med"/>
            </a:ln>
            <a:effectLst/>
          </p:spPr>
          <p:txBody>
            <a:bodyPr/>
            <a:lstStyle/>
            <a:p>
              <a:endParaRPr lang="zh-CN" altLang="en-US" sz="1800">
                <a:cs typeface="+mn-ea"/>
                <a:sym typeface="+mn-lt"/>
              </a:endParaRPr>
            </a:p>
          </p:txBody>
        </p:sp>
        <p:sp>
          <p:nvSpPr>
            <p:cNvPr id="175" name="Line 935"/>
            <p:cNvSpPr>
              <a:spLocks noChangeShapeType="1"/>
            </p:cNvSpPr>
            <p:nvPr/>
          </p:nvSpPr>
          <p:spPr bwMode="auto">
            <a:xfrm>
              <a:off x="1667" y="3630"/>
              <a:ext cx="2247" cy="0"/>
            </a:xfrm>
            <a:prstGeom prst="line">
              <a:avLst/>
            </a:prstGeom>
            <a:noFill/>
            <a:ln w="19050">
              <a:solidFill>
                <a:schemeClr val="accent2"/>
              </a:solidFill>
              <a:round/>
              <a:tailEnd type="triangle" w="med" len="med"/>
            </a:ln>
            <a:effectLst/>
          </p:spPr>
          <p:txBody>
            <a:bodyPr/>
            <a:lstStyle/>
            <a:p>
              <a:endParaRPr lang="zh-CN" altLang="en-US" sz="1800">
                <a:cs typeface="+mn-ea"/>
                <a:sym typeface="+mn-lt"/>
              </a:endParaRPr>
            </a:p>
          </p:txBody>
        </p:sp>
      </p:grpSp>
      <p:grpSp>
        <p:nvGrpSpPr>
          <p:cNvPr id="198" name="Group 3"/>
          <p:cNvGrpSpPr/>
          <p:nvPr/>
        </p:nvGrpSpPr>
        <p:grpSpPr bwMode="auto">
          <a:xfrm>
            <a:off x="834070" y="919864"/>
            <a:ext cx="2490890" cy="623537"/>
            <a:chOff x="383" y="379"/>
            <a:chExt cx="1709" cy="525"/>
          </a:xfrm>
        </p:grpSpPr>
        <p:sp>
          <p:nvSpPr>
            <p:cNvPr id="199" name="AutoShape 4"/>
            <p:cNvSpPr>
              <a:spLocks noChangeArrowheads="1"/>
            </p:cNvSpPr>
            <p:nvPr/>
          </p:nvSpPr>
          <p:spPr bwMode="auto">
            <a:xfrm>
              <a:off x="535" y="379"/>
              <a:ext cx="1557" cy="344"/>
            </a:xfrm>
            <a:prstGeom prst="roundRect">
              <a:avLst>
                <a:gd name="adj" fmla="val 16667"/>
              </a:avLst>
            </a:prstGeom>
            <a:noFill/>
            <a:ln w="9525" algn="ctr">
              <a:noFill/>
              <a:miter lim="800000"/>
            </a:ln>
            <a:effectLst/>
          </p:spPr>
          <p:txBody>
            <a:bodyPr>
              <a:spAutoFit/>
            </a:bodyPr>
            <a:lstStyle/>
            <a:p>
              <a:endParaRPr lang="zh-CN" altLang="en-US" sz="1800">
                <a:cs typeface="+mn-ea"/>
                <a:sym typeface="+mn-lt"/>
              </a:endParaRPr>
            </a:p>
          </p:txBody>
        </p:sp>
        <p:sp>
          <p:nvSpPr>
            <p:cNvPr id="200" name="Rectangle 5"/>
            <p:cNvSpPr>
              <a:spLocks noChangeArrowheads="1"/>
            </p:cNvSpPr>
            <p:nvPr/>
          </p:nvSpPr>
          <p:spPr bwMode="auto">
            <a:xfrm>
              <a:off x="383" y="515"/>
              <a:ext cx="1546" cy="389"/>
            </a:xfrm>
            <a:prstGeom prst="rect">
              <a:avLst/>
            </a:prstGeom>
            <a:noFill/>
            <a:ln w="9525" algn="ctr">
              <a:noFill/>
              <a:miter lim="800000"/>
            </a:ln>
            <a:effectLst/>
          </p:spPr>
          <p:txBody>
            <a:bodyPr wrap="square">
              <a:spAutoFit/>
            </a:bodyPr>
            <a:lstStyle/>
            <a:p>
              <a:pPr algn="l">
                <a:spcBef>
                  <a:spcPct val="0"/>
                </a:spcBef>
              </a:pPr>
              <a:r>
                <a:rPr lang="en-US" altLang="en-US" sz="2400" dirty="0">
                  <a:cs typeface="+mn-ea"/>
                  <a:sym typeface="+mn-lt"/>
                </a:rPr>
                <a:t>5.分析数据</a:t>
              </a:r>
            </a:p>
          </p:txBody>
        </p:sp>
      </p:grpSp>
      <p:sp>
        <p:nvSpPr>
          <p:cNvPr id="201" name="文本框 200">
            <a:extLst>
              <a:ext uri="{FF2B5EF4-FFF2-40B4-BE49-F238E27FC236}">
                <a16:creationId xmlns:a16="http://schemas.microsoft.com/office/drawing/2014/main" id="{CBE3B42A-4D5B-4F64-9B16-3587F320F504}"/>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64"/>
                                        </p:tgtEl>
                                        <p:attrNameLst>
                                          <p:attrName>style.visibility</p:attrName>
                                        </p:attrNameLst>
                                      </p:cBhvr>
                                      <p:to>
                                        <p:strVal val="visible"/>
                                      </p:to>
                                    </p:set>
                                    <p:anim calcmode="lin" valueType="num">
                                      <p:cBhvr>
                                        <p:cTn id="12" dur="500" fill="hold"/>
                                        <p:tgtEl>
                                          <p:spTgt spid="164"/>
                                        </p:tgtEl>
                                        <p:attrNameLst>
                                          <p:attrName>ppt_w</p:attrName>
                                        </p:attrNameLst>
                                      </p:cBhvr>
                                      <p:tavLst>
                                        <p:tav tm="0">
                                          <p:val>
                                            <p:fltVal val="0"/>
                                          </p:val>
                                        </p:tav>
                                        <p:tav tm="100000">
                                          <p:val>
                                            <p:strVal val="#ppt_w"/>
                                          </p:val>
                                        </p:tav>
                                      </p:tavLst>
                                    </p:anim>
                                    <p:anim calcmode="lin" valueType="num">
                                      <p:cBhvr>
                                        <p:cTn id="13" dur="500" fill="hold"/>
                                        <p:tgtEl>
                                          <p:spTgt spid="164"/>
                                        </p:tgtEl>
                                        <p:attrNameLst>
                                          <p:attrName>ppt_h</p:attrName>
                                        </p:attrNameLst>
                                      </p:cBhvr>
                                      <p:tavLst>
                                        <p:tav tm="0">
                                          <p:val>
                                            <p:fltVal val="0"/>
                                          </p:val>
                                        </p:tav>
                                        <p:tav tm="100000">
                                          <p:val>
                                            <p:strVal val="#ppt_h"/>
                                          </p:val>
                                        </p:tav>
                                      </p:tavLst>
                                    </p:anim>
                                    <p:animEffect transition="in" filter="fade">
                                      <p:cBhvr>
                                        <p:cTn id="14" dur="500"/>
                                        <p:tgtEl>
                                          <p:spTgt spid="16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65"/>
                                        </p:tgtEl>
                                        <p:attrNameLst>
                                          <p:attrName>style.visibility</p:attrName>
                                        </p:attrNameLst>
                                      </p:cBhvr>
                                      <p:to>
                                        <p:strVal val="visible"/>
                                      </p:to>
                                    </p:set>
                                    <p:anim calcmode="lin" valueType="num">
                                      <p:cBhvr>
                                        <p:cTn id="17" dur="500" fill="hold"/>
                                        <p:tgtEl>
                                          <p:spTgt spid="165"/>
                                        </p:tgtEl>
                                        <p:attrNameLst>
                                          <p:attrName>ppt_w</p:attrName>
                                        </p:attrNameLst>
                                      </p:cBhvr>
                                      <p:tavLst>
                                        <p:tav tm="0">
                                          <p:val>
                                            <p:fltVal val="0"/>
                                          </p:val>
                                        </p:tav>
                                        <p:tav tm="100000">
                                          <p:val>
                                            <p:strVal val="#ppt_w"/>
                                          </p:val>
                                        </p:tav>
                                      </p:tavLst>
                                    </p:anim>
                                    <p:anim calcmode="lin" valueType="num">
                                      <p:cBhvr>
                                        <p:cTn id="18" dur="500" fill="hold"/>
                                        <p:tgtEl>
                                          <p:spTgt spid="165"/>
                                        </p:tgtEl>
                                        <p:attrNameLst>
                                          <p:attrName>ppt_h</p:attrName>
                                        </p:attrNameLst>
                                      </p:cBhvr>
                                      <p:tavLst>
                                        <p:tav tm="0">
                                          <p:val>
                                            <p:fltVal val="0"/>
                                          </p:val>
                                        </p:tav>
                                        <p:tav tm="100000">
                                          <p:val>
                                            <p:strVal val="#ppt_h"/>
                                          </p:val>
                                        </p:tav>
                                      </p:tavLst>
                                    </p:anim>
                                    <p:animEffect transition="in" filter="fade">
                                      <p:cBhvr>
                                        <p:cTn id="19" dur="500"/>
                                        <p:tgtEl>
                                          <p:spTgt spid="165"/>
                                        </p:tgtEl>
                                      </p:cBhvr>
                                    </p:animEffect>
                                  </p:childTnLst>
                                </p:cTn>
                              </p:par>
                              <p:par>
                                <p:cTn id="20" presetID="53" presetClass="entr" presetSubtype="16" fill="hold" nodeType="withEffect">
                                  <p:stCondLst>
                                    <p:cond delay="0"/>
                                  </p:stCondLst>
                                  <p:childTnLst>
                                    <p:set>
                                      <p:cBhvr>
                                        <p:cTn id="21" dur="1" fill="hold">
                                          <p:stCondLst>
                                            <p:cond delay="0"/>
                                          </p:stCondLst>
                                        </p:cTn>
                                        <p:tgtEl>
                                          <p:spTgt spid="166"/>
                                        </p:tgtEl>
                                        <p:attrNameLst>
                                          <p:attrName>style.visibility</p:attrName>
                                        </p:attrNameLst>
                                      </p:cBhvr>
                                      <p:to>
                                        <p:strVal val="visible"/>
                                      </p:to>
                                    </p:set>
                                    <p:anim calcmode="lin" valueType="num">
                                      <p:cBhvr>
                                        <p:cTn id="22" dur="500" fill="hold"/>
                                        <p:tgtEl>
                                          <p:spTgt spid="166"/>
                                        </p:tgtEl>
                                        <p:attrNameLst>
                                          <p:attrName>ppt_w</p:attrName>
                                        </p:attrNameLst>
                                      </p:cBhvr>
                                      <p:tavLst>
                                        <p:tav tm="0">
                                          <p:val>
                                            <p:fltVal val="0"/>
                                          </p:val>
                                        </p:tav>
                                        <p:tav tm="100000">
                                          <p:val>
                                            <p:strVal val="#ppt_w"/>
                                          </p:val>
                                        </p:tav>
                                      </p:tavLst>
                                    </p:anim>
                                    <p:anim calcmode="lin" valueType="num">
                                      <p:cBhvr>
                                        <p:cTn id="23" dur="500" fill="hold"/>
                                        <p:tgtEl>
                                          <p:spTgt spid="166"/>
                                        </p:tgtEl>
                                        <p:attrNameLst>
                                          <p:attrName>ppt_h</p:attrName>
                                        </p:attrNameLst>
                                      </p:cBhvr>
                                      <p:tavLst>
                                        <p:tav tm="0">
                                          <p:val>
                                            <p:fltVal val="0"/>
                                          </p:val>
                                        </p:tav>
                                        <p:tav tm="100000">
                                          <p:val>
                                            <p:strVal val="#ppt_h"/>
                                          </p:val>
                                        </p:tav>
                                      </p:tavLst>
                                    </p:anim>
                                    <p:animEffect transition="in" filter="fade">
                                      <p:cBhvr>
                                        <p:cTn id="24" dur="5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animBg="1"/>
      <p:bldP spid="1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bwMode="auto">
          <a:xfrm>
            <a:off x="1897423" y="1351408"/>
            <a:ext cx="3281591" cy="2569880"/>
            <a:chOff x="552" y="272"/>
            <a:chExt cx="3048" cy="3272"/>
          </a:xfrm>
        </p:grpSpPr>
        <p:grpSp>
          <p:nvGrpSpPr>
            <p:cNvPr id="3" name="Group 4"/>
            <p:cNvGrpSpPr/>
            <p:nvPr/>
          </p:nvGrpSpPr>
          <p:grpSpPr bwMode="auto">
            <a:xfrm>
              <a:off x="556" y="284"/>
              <a:ext cx="1928" cy="3260"/>
              <a:chOff x="556" y="284"/>
              <a:chExt cx="1928" cy="3260"/>
            </a:xfrm>
          </p:grpSpPr>
          <p:sp>
            <p:nvSpPr>
              <p:cNvPr id="41" name="Rectangle 5"/>
              <p:cNvSpPr>
                <a:spLocks noChangeArrowheads="1"/>
              </p:cNvSpPr>
              <p:nvPr/>
            </p:nvSpPr>
            <p:spPr bwMode="auto">
              <a:xfrm>
                <a:off x="2304" y="3218"/>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2" name="Rectangle 6"/>
              <p:cNvSpPr>
                <a:spLocks noChangeArrowheads="1"/>
              </p:cNvSpPr>
              <p:nvPr/>
            </p:nvSpPr>
            <p:spPr bwMode="auto">
              <a:xfrm>
                <a:off x="2092" y="3218"/>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3" name="Rectangle 7"/>
              <p:cNvSpPr>
                <a:spLocks noChangeArrowheads="1"/>
              </p:cNvSpPr>
              <p:nvPr/>
            </p:nvSpPr>
            <p:spPr bwMode="auto">
              <a:xfrm>
                <a:off x="1900"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4" name="Rectangle 8"/>
              <p:cNvSpPr>
                <a:spLocks noChangeArrowheads="1"/>
              </p:cNvSpPr>
              <p:nvPr/>
            </p:nvSpPr>
            <p:spPr bwMode="auto">
              <a:xfrm>
                <a:off x="1708"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5" name="Rectangle 9"/>
              <p:cNvSpPr>
                <a:spLocks noChangeArrowheads="1"/>
              </p:cNvSpPr>
              <p:nvPr/>
            </p:nvSpPr>
            <p:spPr bwMode="auto">
              <a:xfrm>
                <a:off x="1516"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6" name="Rectangle 10"/>
              <p:cNvSpPr>
                <a:spLocks noChangeArrowheads="1"/>
              </p:cNvSpPr>
              <p:nvPr/>
            </p:nvSpPr>
            <p:spPr bwMode="auto">
              <a:xfrm>
                <a:off x="1324"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7" name="Rectangle 11"/>
              <p:cNvSpPr>
                <a:spLocks noChangeArrowheads="1"/>
              </p:cNvSpPr>
              <p:nvPr/>
            </p:nvSpPr>
            <p:spPr bwMode="auto">
              <a:xfrm>
                <a:off x="1132"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8" name="Rectangle 12"/>
              <p:cNvSpPr>
                <a:spLocks noChangeArrowheads="1"/>
              </p:cNvSpPr>
              <p:nvPr/>
            </p:nvSpPr>
            <p:spPr bwMode="auto">
              <a:xfrm>
                <a:off x="940"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49" name="Rectangle 13"/>
              <p:cNvSpPr>
                <a:spLocks noChangeArrowheads="1"/>
              </p:cNvSpPr>
              <p:nvPr/>
            </p:nvSpPr>
            <p:spPr bwMode="auto">
              <a:xfrm>
                <a:off x="748"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0" name="Rectangle 14"/>
              <p:cNvSpPr>
                <a:spLocks noChangeArrowheads="1"/>
              </p:cNvSpPr>
              <p:nvPr/>
            </p:nvSpPr>
            <p:spPr bwMode="auto">
              <a:xfrm>
                <a:off x="556" y="321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1" name="Rectangle 15"/>
              <p:cNvSpPr>
                <a:spLocks noChangeArrowheads="1"/>
              </p:cNvSpPr>
              <p:nvPr/>
            </p:nvSpPr>
            <p:spPr bwMode="auto">
              <a:xfrm>
                <a:off x="2304" y="2892"/>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2" name="Rectangle 16"/>
              <p:cNvSpPr>
                <a:spLocks noChangeArrowheads="1"/>
              </p:cNvSpPr>
              <p:nvPr/>
            </p:nvSpPr>
            <p:spPr bwMode="auto">
              <a:xfrm>
                <a:off x="2092" y="2892"/>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3" name="Rectangle 17"/>
              <p:cNvSpPr>
                <a:spLocks noChangeArrowheads="1"/>
              </p:cNvSpPr>
              <p:nvPr/>
            </p:nvSpPr>
            <p:spPr bwMode="auto">
              <a:xfrm>
                <a:off x="1900"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4" name="Rectangle 18"/>
              <p:cNvSpPr>
                <a:spLocks noChangeArrowheads="1"/>
              </p:cNvSpPr>
              <p:nvPr/>
            </p:nvSpPr>
            <p:spPr bwMode="auto">
              <a:xfrm>
                <a:off x="1708"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5" name="Rectangle 19"/>
              <p:cNvSpPr>
                <a:spLocks noChangeArrowheads="1"/>
              </p:cNvSpPr>
              <p:nvPr/>
            </p:nvSpPr>
            <p:spPr bwMode="auto">
              <a:xfrm>
                <a:off x="1516"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6" name="Rectangle 20"/>
              <p:cNvSpPr>
                <a:spLocks noChangeArrowheads="1"/>
              </p:cNvSpPr>
              <p:nvPr/>
            </p:nvSpPr>
            <p:spPr bwMode="auto">
              <a:xfrm>
                <a:off x="1324"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7" name="Rectangle 21"/>
              <p:cNvSpPr>
                <a:spLocks noChangeArrowheads="1"/>
              </p:cNvSpPr>
              <p:nvPr/>
            </p:nvSpPr>
            <p:spPr bwMode="auto">
              <a:xfrm>
                <a:off x="1132"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8" name="Rectangle 22"/>
              <p:cNvSpPr>
                <a:spLocks noChangeArrowheads="1"/>
              </p:cNvSpPr>
              <p:nvPr/>
            </p:nvSpPr>
            <p:spPr bwMode="auto">
              <a:xfrm>
                <a:off x="940"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59" name="Rectangle 23"/>
              <p:cNvSpPr>
                <a:spLocks noChangeArrowheads="1"/>
              </p:cNvSpPr>
              <p:nvPr/>
            </p:nvSpPr>
            <p:spPr bwMode="auto">
              <a:xfrm>
                <a:off x="748"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0" name="Rectangle 24"/>
              <p:cNvSpPr>
                <a:spLocks noChangeArrowheads="1"/>
              </p:cNvSpPr>
              <p:nvPr/>
            </p:nvSpPr>
            <p:spPr bwMode="auto">
              <a:xfrm>
                <a:off x="556" y="289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1" name="Rectangle 25"/>
              <p:cNvSpPr>
                <a:spLocks noChangeArrowheads="1"/>
              </p:cNvSpPr>
              <p:nvPr/>
            </p:nvSpPr>
            <p:spPr bwMode="auto">
              <a:xfrm>
                <a:off x="2304" y="2566"/>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2" name="Rectangle 26"/>
              <p:cNvSpPr>
                <a:spLocks noChangeArrowheads="1"/>
              </p:cNvSpPr>
              <p:nvPr/>
            </p:nvSpPr>
            <p:spPr bwMode="auto">
              <a:xfrm>
                <a:off x="2092" y="2566"/>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3" name="Rectangle 27"/>
              <p:cNvSpPr>
                <a:spLocks noChangeArrowheads="1"/>
              </p:cNvSpPr>
              <p:nvPr/>
            </p:nvSpPr>
            <p:spPr bwMode="auto">
              <a:xfrm>
                <a:off x="1900"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4" name="Rectangle 28"/>
              <p:cNvSpPr>
                <a:spLocks noChangeArrowheads="1"/>
              </p:cNvSpPr>
              <p:nvPr/>
            </p:nvSpPr>
            <p:spPr bwMode="auto">
              <a:xfrm>
                <a:off x="1708"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5" name="Rectangle 29"/>
              <p:cNvSpPr>
                <a:spLocks noChangeArrowheads="1"/>
              </p:cNvSpPr>
              <p:nvPr/>
            </p:nvSpPr>
            <p:spPr bwMode="auto">
              <a:xfrm>
                <a:off x="1516"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6" name="Rectangle 30"/>
              <p:cNvSpPr>
                <a:spLocks noChangeArrowheads="1"/>
              </p:cNvSpPr>
              <p:nvPr/>
            </p:nvSpPr>
            <p:spPr bwMode="auto">
              <a:xfrm>
                <a:off x="1324"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7" name="Rectangle 31"/>
              <p:cNvSpPr>
                <a:spLocks noChangeArrowheads="1"/>
              </p:cNvSpPr>
              <p:nvPr/>
            </p:nvSpPr>
            <p:spPr bwMode="auto">
              <a:xfrm>
                <a:off x="1132"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8" name="Rectangle 32"/>
              <p:cNvSpPr>
                <a:spLocks noChangeArrowheads="1"/>
              </p:cNvSpPr>
              <p:nvPr/>
            </p:nvSpPr>
            <p:spPr bwMode="auto">
              <a:xfrm>
                <a:off x="940"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69" name="Rectangle 33"/>
              <p:cNvSpPr>
                <a:spLocks noChangeArrowheads="1"/>
              </p:cNvSpPr>
              <p:nvPr/>
            </p:nvSpPr>
            <p:spPr bwMode="auto">
              <a:xfrm>
                <a:off x="748"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0" name="Rectangle 34"/>
              <p:cNvSpPr>
                <a:spLocks noChangeArrowheads="1"/>
              </p:cNvSpPr>
              <p:nvPr/>
            </p:nvSpPr>
            <p:spPr bwMode="auto">
              <a:xfrm>
                <a:off x="556" y="256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1" name="Rectangle 35"/>
              <p:cNvSpPr>
                <a:spLocks noChangeArrowheads="1"/>
              </p:cNvSpPr>
              <p:nvPr/>
            </p:nvSpPr>
            <p:spPr bwMode="auto">
              <a:xfrm>
                <a:off x="2304" y="2240"/>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2" name="Rectangle 36"/>
              <p:cNvSpPr>
                <a:spLocks noChangeArrowheads="1"/>
              </p:cNvSpPr>
              <p:nvPr/>
            </p:nvSpPr>
            <p:spPr bwMode="auto">
              <a:xfrm>
                <a:off x="2092" y="2240"/>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3" name="Rectangle 37"/>
              <p:cNvSpPr>
                <a:spLocks noChangeArrowheads="1"/>
              </p:cNvSpPr>
              <p:nvPr/>
            </p:nvSpPr>
            <p:spPr bwMode="auto">
              <a:xfrm>
                <a:off x="1900"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4" name="Rectangle 38"/>
              <p:cNvSpPr>
                <a:spLocks noChangeArrowheads="1"/>
              </p:cNvSpPr>
              <p:nvPr/>
            </p:nvSpPr>
            <p:spPr bwMode="auto">
              <a:xfrm>
                <a:off x="1708"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5" name="Rectangle 39"/>
              <p:cNvSpPr>
                <a:spLocks noChangeArrowheads="1"/>
              </p:cNvSpPr>
              <p:nvPr/>
            </p:nvSpPr>
            <p:spPr bwMode="auto">
              <a:xfrm>
                <a:off x="1516"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6" name="Rectangle 40"/>
              <p:cNvSpPr>
                <a:spLocks noChangeArrowheads="1"/>
              </p:cNvSpPr>
              <p:nvPr/>
            </p:nvSpPr>
            <p:spPr bwMode="auto">
              <a:xfrm>
                <a:off x="1324"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7" name="Rectangle 41"/>
              <p:cNvSpPr>
                <a:spLocks noChangeArrowheads="1"/>
              </p:cNvSpPr>
              <p:nvPr/>
            </p:nvSpPr>
            <p:spPr bwMode="auto">
              <a:xfrm>
                <a:off x="1132"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8" name="Rectangle 42"/>
              <p:cNvSpPr>
                <a:spLocks noChangeArrowheads="1"/>
              </p:cNvSpPr>
              <p:nvPr/>
            </p:nvSpPr>
            <p:spPr bwMode="auto">
              <a:xfrm>
                <a:off x="940"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79" name="Rectangle 43"/>
              <p:cNvSpPr>
                <a:spLocks noChangeArrowheads="1"/>
              </p:cNvSpPr>
              <p:nvPr/>
            </p:nvSpPr>
            <p:spPr bwMode="auto">
              <a:xfrm>
                <a:off x="748"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0" name="Rectangle 44"/>
              <p:cNvSpPr>
                <a:spLocks noChangeArrowheads="1"/>
              </p:cNvSpPr>
              <p:nvPr/>
            </p:nvSpPr>
            <p:spPr bwMode="auto">
              <a:xfrm>
                <a:off x="556" y="224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1" name="Rectangle 45"/>
              <p:cNvSpPr>
                <a:spLocks noChangeArrowheads="1"/>
              </p:cNvSpPr>
              <p:nvPr/>
            </p:nvSpPr>
            <p:spPr bwMode="auto">
              <a:xfrm>
                <a:off x="2304" y="1914"/>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2" name="Rectangle 46"/>
              <p:cNvSpPr>
                <a:spLocks noChangeArrowheads="1"/>
              </p:cNvSpPr>
              <p:nvPr/>
            </p:nvSpPr>
            <p:spPr bwMode="auto">
              <a:xfrm>
                <a:off x="2092" y="1914"/>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3" name="Rectangle 47"/>
              <p:cNvSpPr>
                <a:spLocks noChangeArrowheads="1"/>
              </p:cNvSpPr>
              <p:nvPr/>
            </p:nvSpPr>
            <p:spPr bwMode="auto">
              <a:xfrm>
                <a:off x="1900"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4" name="Rectangle 48"/>
              <p:cNvSpPr>
                <a:spLocks noChangeArrowheads="1"/>
              </p:cNvSpPr>
              <p:nvPr/>
            </p:nvSpPr>
            <p:spPr bwMode="auto">
              <a:xfrm>
                <a:off x="1708"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5" name="Rectangle 49"/>
              <p:cNvSpPr>
                <a:spLocks noChangeArrowheads="1"/>
              </p:cNvSpPr>
              <p:nvPr/>
            </p:nvSpPr>
            <p:spPr bwMode="auto">
              <a:xfrm>
                <a:off x="1516"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6" name="Rectangle 50"/>
              <p:cNvSpPr>
                <a:spLocks noChangeArrowheads="1"/>
              </p:cNvSpPr>
              <p:nvPr/>
            </p:nvSpPr>
            <p:spPr bwMode="auto">
              <a:xfrm>
                <a:off x="1324"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7" name="Rectangle 51"/>
              <p:cNvSpPr>
                <a:spLocks noChangeArrowheads="1"/>
              </p:cNvSpPr>
              <p:nvPr/>
            </p:nvSpPr>
            <p:spPr bwMode="auto">
              <a:xfrm>
                <a:off x="1132"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8" name="Rectangle 52"/>
              <p:cNvSpPr>
                <a:spLocks noChangeArrowheads="1"/>
              </p:cNvSpPr>
              <p:nvPr/>
            </p:nvSpPr>
            <p:spPr bwMode="auto">
              <a:xfrm>
                <a:off x="940"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89" name="Rectangle 53"/>
              <p:cNvSpPr>
                <a:spLocks noChangeArrowheads="1"/>
              </p:cNvSpPr>
              <p:nvPr/>
            </p:nvSpPr>
            <p:spPr bwMode="auto">
              <a:xfrm>
                <a:off x="748"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0" name="Rectangle 54"/>
              <p:cNvSpPr>
                <a:spLocks noChangeArrowheads="1"/>
              </p:cNvSpPr>
              <p:nvPr/>
            </p:nvSpPr>
            <p:spPr bwMode="auto">
              <a:xfrm>
                <a:off x="556" y="191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1" name="Rectangle 55"/>
              <p:cNvSpPr>
                <a:spLocks noChangeArrowheads="1"/>
              </p:cNvSpPr>
              <p:nvPr/>
            </p:nvSpPr>
            <p:spPr bwMode="auto">
              <a:xfrm>
                <a:off x="2304" y="1588"/>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2" name="Rectangle 56"/>
              <p:cNvSpPr>
                <a:spLocks noChangeArrowheads="1"/>
              </p:cNvSpPr>
              <p:nvPr/>
            </p:nvSpPr>
            <p:spPr bwMode="auto">
              <a:xfrm>
                <a:off x="2092" y="1588"/>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3" name="Rectangle 57"/>
              <p:cNvSpPr>
                <a:spLocks noChangeArrowheads="1"/>
              </p:cNvSpPr>
              <p:nvPr/>
            </p:nvSpPr>
            <p:spPr bwMode="auto">
              <a:xfrm>
                <a:off x="1900"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4" name="Rectangle 58"/>
              <p:cNvSpPr>
                <a:spLocks noChangeArrowheads="1"/>
              </p:cNvSpPr>
              <p:nvPr/>
            </p:nvSpPr>
            <p:spPr bwMode="auto">
              <a:xfrm>
                <a:off x="1708"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5" name="Rectangle 59"/>
              <p:cNvSpPr>
                <a:spLocks noChangeArrowheads="1"/>
              </p:cNvSpPr>
              <p:nvPr/>
            </p:nvSpPr>
            <p:spPr bwMode="auto">
              <a:xfrm>
                <a:off x="1516"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6" name="Rectangle 60"/>
              <p:cNvSpPr>
                <a:spLocks noChangeArrowheads="1"/>
              </p:cNvSpPr>
              <p:nvPr/>
            </p:nvSpPr>
            <p:spPr bwMode="auto">
              <a:xfrm>
                <a:off x="1324"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7" name="Rectangle 61"/>
              <p:cNvSpPr>
                <a:spLocks noChangeArrowheads="1"/>
              </p:cNvSpPr>
              <p:nvPr/>
            </p:nvSpPr>
            <p:spPr bwMode="auto">
              <a:xfrm>
                <a:off x="1132"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8" name="Rectangle 62"/>
              <p:cNvSpPr>
                <a:spLocks noChangeArrowheads="1"/>
              </p:cNvSpPr>
              <p:nvPr/>
            </p:nvSpPr>
            <p:spPr bwMode="auto">
              <a:xfrm>
                <a:off x="940"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99" name="Rectangle 63"/>
              <p:cNvSpPr>
                <a:spLocks noChangeArrowheads="1"/>
              </p:cNvSpPr>
              <p:nvPr/>
            </p:nvSpPr>
            <p:spPr bwMode="auto">
              <a:xfrm>
                <a:off x="748"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0" name="Rectangle 64"/>
              <p:cNvSpPr>
                <a:spLocks noChangeArrowheads="1"/>
              </p:cNvSpPr>
              <p:nvPr/>
            </p:nvSpPr>
            <p:spPr bwMode="auto">
              <a:xfrm>
                <a:off x="556" y="1588"/>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1" name="Rectangle 65"/>
              <p:cNvSpPr>
                <a:spLocks noChangeArrowheads="1"/>
              </p:cNvSpPr>
              <p:nvPr/>
            </p:nvSpPr>
            <p:spPr bwMode="auto">
              <a:xfrm>
                <a:off x="2304" y="1262"/>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2" name="Rectangle 66"/>
              <p:cNvSpPr>
                <a:spLocks noChangeArrowheads="1"/>
              </p:cNvSpPr>
              <p:nvPr/>
            </p:nvSpPr>
            <p:spPr bwMode="auto">
              <a:xfrm>
                <a:off x="2092" y="1262"/>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3" name="Rectangle 67"/>
              <p:cNvSpPr>
                <a:spLocks noChangeArrowheads="1"/>
              </p:cNvSpPr>
              <p:nvPr/>
            </p:nvSpPr>
            <p:spPr bwMode="auto">
              <a:xfrm>
                <a:off x="1900"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4" name="Rectangle 68"/>
              <p:cNvSpPr>
                <a:spLocks noChangeArrowheads="1"/>
              </p:cNvSpPr>
              <p:nvPr/>
            </p:nvSpPr>
            <p:spPr bwMode="auto">
              <a:xfrm>
                <a:off x="1708"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5" name="Rectangle 69"/>
              <p:cNvSpPr>
                <a:spLocks noChangeArrowheads="1"/>
              </p:cNvSpPr>
              <p:nvPr/>
            </p:nvSpPr>
            <p:spPr bwMode="auto">
              <a:xfrm>
                <a:off x="1516"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6" name="Rectangle 70"/>
              <p:cNvSpPr>
                <a:spLocks noChangeArrowheads="1"/>
              </p:cNvSpPr>
              <p:nvPr/>
            </p:nvSpPr>
            <p:spPr bwMode="auto">
              <a:xfrm>
                <a:off x="1324"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7" name="Rectangle 71"/>
              <p:cNvSpPr>
                <a:spLocks noChangeArrowheads="1"/>
              </p:cNvSpPr>
              <p:nvPr/>
            </p:nvSpPr>
            <p:spPr bwMode="auto">
              <a:xfrm>
                <a:off x="1132"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8" name="Rectangle 72"/>
              <p:cNvSpPr>
                <a:spLocks noChangeArrowheads="1"/>
              </p:cNvSpPr>
              <p:nvPr/>
            </p:nvSpPr>
            <p:spPr bwMode="auto">
              <a:xfrm>
                <a:off x="940"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09" name="Rectangle 73"/>
              <p:cNvSpPr>
                <a:spLocks noChangeArrowheads="1"/>
              </p:cNvSpPr>
              <p:nvPr/>
            </p:nvSpPr>
            <p:spPr bwMode="auto">
              <a:xfrm>
                <a:off x="748"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0" name="Rectangle 74"/>
              <p:cNvSpPr>
                <a:spLocks noChangeArrowheads="1"/>
              </p:cNvSpPr>
              <p:nvPr/>
            </p:nvSpPr>
            <p:spPr bwMode="auto">
              <a:xfrm>
                <a:off x="556" y="1262"/>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1" name="Rectangle 75"/>
              <p:cNvSpPr>
                <a:spLocks noChangeArrowheads="1"/>
              </p:cNvSpPr>
              <p:nvPr/>
            </p:nvSpPr>
            <p:spPr bwMode="auto">
              <a:xfrm>
                <a:off x="2304" y="936"/>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2" name="Rectangle 76"/>
              <p:cNvSpPr>
                <a:spLocks noChangeArrowheads="1"/>
              </p:cNvSpPr>
              <p:nvPr/>
            </p:nvSpPr>
            <p:spPr bwMode="auto">
              <a:xfrm>
                <a:off x="2092" y="936"/>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3" name="Rectangle 77"/>
              <p:cNvSpPr>
                <a:spLocks noChangeArrowheads="1"/>
              </p:cNvSpPr>
              <p:nvPr/>
            </p:nvSpPr>
            <p:spPr bwMode="auto">
              <a:xfrm>
                <a:off x="1900"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4" name="Rectangle 78"/>
              <p:cNvSpPr>
                <a:spLocks noChangeArrowheads="1"/>
              </p:cNvSpPr>
              <p:nvPr/>
            </p:nvSpPr>
            <p:spPr bwMode="auto">
              <a:xfrm>
                <a:off x="1708"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5" name="Rectangle 79"/>
              <p:cNvSpPr>
                <a:spLocks noChangeArrowheads="1"/>
              </p:cNvSpPr>
              <p:nvPr/>
            </p:nvSpPr>
            <p:spPr bwMode="auto">
              <a:xfrm>
                <a:off x="1516"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6" name="Rectangle 80"/>
              <p:cNvSpPr>
                <a:spLocks noChangeArrowheads="1"/>
              </p:cNvSpPr>
              <p:nvPr/>
            </p:nvSpPr>
            <p:spPr bwMode="auto">
              <a:xfrm>
                <a:off x="1324"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7" name="Rectangle 81"/>
              <p:cNvSpPr>
                <a:spLocks noChangeArrowheads="1"/>
              </p:cNvSpPr>
              <p:nvPr/>
            </p:nvSpPr>
            <p:spPr bwMode="auto">
              <a:xfrm>
                <a:off x="1132"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8" name="Rectangle 82"/>
              <p:cNvSpPr>
                <a:spLocks noChangeArrowheads="1"/>
              </p:cNvSpPr>
              <p:nvPr/>
            </p:nvSpPr>
            <p:spPr bwMode="auto">
              <a:xfrm>
                <a:off x="940"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19" name="Rectangle 83"/>
              <p:cNvSpPr>
                <a:spLocks noChangeArrowheads="1"/>
              </p:cNvSpPr>
              <p:nvPr/>
            </p:nvSpPr>
            <p:spPr bwMode="auto">
              <a:xfrm>
                <a:off x="748"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0" name="Rectangle 84"/>
              <p:cNvSpPr>
                <a:spLocks noChangeArrowheads="1"/>
              </p:cNvSpPr>
              <p:nvPr/>
            </p:nvSpPr>
            <p:spPr bwMode="auto">
              <a:xfrm>
                <a:off x="556" y="936"/>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1" name="Rectangle 85"/>
              <p:cNvSpPr>
                <a:spLocks noChangeArrowheads="1"/>
              </p:cNvSpPr>
              <p:nvPr/>
            </p:nvSpPr>
            <p:spPr bwMode="auto">
              <a:xfrm>
                <a:off x="2304" y="610"/>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2" name="Rectangle 86"/>
              <p:cNvSpPr>
                <a:spLocks noChangeArrowheads="1"/>
              </p:cNvSpPr>
              <p:nvPr/>
            </p:nvSpPr>
            <p:spPr bwMode="auto">
              <a:xfrm>
                <a:off x="2092" y="610"/>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3" name="Rectangle 87"/>
              <p:cNvSpPr>
                <a:spLocks noChangeArrowheads="1"/>
              </p:cNvSpPr>
              <p:nvPr/>
            </p:nvSpPr>
            <p:spPr bwMode="auto">
              <a:xfrm>
                <a:off x="1900"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4" name="Rectangle 88"/>
              <p:cNvSpPr>
                <a:spLocks noChangeArrowheads="1"/>
              </p:cNvSpPr>
              <p:nvPr/>
            </p:nvSpPr>
            <p:spPr bwMode="auto">
              <a:xfrm>
                <a:off x="1708"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5" name="Rectangle 89"/>
              <p:cNvSpPr>
                <a:spLocks noChangeArrowheads="1"/>
              </p:cNvSpPr>
              <p:nvPr/>
            </p:nvSpPr>
            <p:spPr bwMode="auto">
              <a:xfrm>
                <a:off x="1516"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6" name="Rectangle 90"/>
              <p:cNvSpPr>
                <a:spLocks noChangeArrowheads="1"/>
              </p:cNvSpPr>
              <p:nvPr/>
            </p:nvSpPr>
            <p:spPr bwMode="auto">
              <a:xfrm>
                <a:off x="1324"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7" name="Rectangle 91"/>
              <p:cNvSpPr>
                <a:spLocks noChangeArrowheads="1"/>
              </p:cNvSpPr>
              <p:nvPr/>
            </p:nvSpPr>
            <p:spPr bwMode="auto">
              <a:xfrm>
                <a:off x="1132"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8" name="Rectangle 92"/>
              <p:cNvSpPr>
                <a:spLocks noChangeArrowheads="1"/>
              </p:cNvSpPr>
              <p:nvPr/>
            </p:nvSpPr>
            <p:spPr bwMode="auto">
              <a:xfrm>
                <a:off x="940"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29" name="Rectangle 93"/>
              <p:cNvSpPr>
                <a:spLocks noChangeArrowheads="1"/>
              </p:cNvSpPr>
              <p:nvPr/>
            </p:nvSpPr>
            <p:spPr bwMode="auto">
              <a:xfrm>
                <a:off x="748"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0" name="Rectangle 94"/>
              <p:cNvSpPr>
                <a:spLocks noChangeArrowheads="1"/>
              </p:cNvSpPr>
              <p:nvPr/>
            </p:nvSpPr>
            <p:spPr bwMode="auto">
              <a:xfrm>
                <a:off x="556" y="610"/>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1" name="Rectangle 95"/>
              <p:cNvSpPr>
                <a:spLocks noChangeArrowheads="1"/>
              </p:cNvSpPr>
              <p:nvPr/>
            </p:nvSpPr>
            <p:spPr bwMode="auto">
              <a:xfrm>
                <a:off x="2304" y="284"/>
                <a:ext cx="17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2" name="Rectangle 96"/>
              <p:cNvSpPr>
                <a:spLocks noChangeArrowheads="1"/>
              </p:cNvSpPr>
              <p:nvPr/>
            </p:nvSpPr>
            <p:spPr bwMode="auto">
              <a:xfrm>
                <a:off x="2092" y="284"/>
                <a:ext cx="21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3" name="Rectangle 97"/>
              <p:cNvSpPr>
                <a:spLocks noChangeArrowheads="1"/>
              </p:cNvSpPr>
              <p:nvPr/>
            </p:nvSpPr>
            <p:spPr bwMode="auto">
              <a:xfrm>
                <a:off x="1900"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4" name="Rectangle 98"/>
              <p:cNvSpPr>
                <a:spLocks noChangeArrowheads="1"/>
              </p:cNvSpPr>
              <p:nvPr/>
            </p:nvSpPr>
            <p:spPr bwMode="auto">
              <a:xfrm>
                <a:off x="1708"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5" name="Rectangle 99"/>
              <p:cNvSpPr>
                <a:spLocks noChangeArrowheads="1"/>
              </p:cNvSpPr>
              <p:nvPr/>
            </p:nvSpPr>
            <p:spPr bwMode="auto">
              <a:xfrm>
                <a:off x="1516"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6" name="Rectangle 100"/>
              <p:cNvSpPr>
                <a:spLocks noChangeArrowheads="1"/>
              </p:cNvSpPr>
              <p:nvPr/>
            </p:nvSpPr>
            <p:spPr bwMode="auto">
              <a:xfrm>
                <a:off x="1324"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7" name="Rectangle 101"/>
              <p:cNvSpPr>
                <a:spLocks noChangeArrowheads="1"/>
              </p:cNvSpPr>
              <p:nvPr/>
            </p:nvSpPr>
            <p:spPr bwMode="auto">
              <a:xfrm>
                <a:off x="1132"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8" name="Rectangle 102"/>
              <p:cNvSpPr>
                <a:spLocks noChangeArrowheads="1"/>
              </p:cNvSpPr>
              <p:nvPr/>
            </p:nvSpPr>
            <p:spPr bwMode="auto">
              <a:xfrm>
                <a:off x="940"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39" name="Rectangle 103"/>
              <p:cNvSpPr>
                <a:spLocks noChangeArrowheads="1"/>
              </p:cNvSpPr>
              <p:nvPr/>
            </p:nvSpPr>
            <p:spPr bwMode="auto">
              <a:xfrm>
                <a:off x="748"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40" name="Rectangle 104"/>
              <p:cNvSpPr>
                <a:spLocks noChangeArrowheads="1"/>
              </p:cNvSpPr>
              <p:nvPr/>
            </p:nvSpPr>
            <p:spPr bwMode="auto">
              <a:xfrm>
                <a:off x="556" y="284"/>
                <a:ext cx="192" cy="326"/>
              </a:xfrm>
              <a:prstGeom prst="rect">
                <a:avLst/>
              </a:prstGeom>
              <a:noFill/>
              <a:ln w="9525">
                <a:noFill/>
                <a:miter lim="800000"/>
              </a:ln>
              <a:effectLst/>
            </p:spPr>
            <p:txBody>
              <a:bodyPr/>
              <a:lstStyle/>
              <a:p>
                <a:pPr algn="l">
                  <a:spcBef>
                    <a:spcPct val="20000"/>
                  </a:spcBef>
                </a:pPr>
                <a:endParaRPr lang="zh-CN" altLang="zh-CN" sz="2800">
                  <a:cs typeface="+mn-ea"/>
                  <a:sym typeface="+mn-lt"/>
                </a:endParaRPr>
              </a:p>
            </p:txBody>
          </p:sp>
          <p:sp>
            <p:nvSpPr>
              <p:cNvPr id="141" name="Line 105"/>
              <p:cNvSpPr>
                <a:spLocks noChangeShapeType="1"/>
              </p:cNvSpPr>
              <p:nvPr/>
            </p:nvSpPr>
            <p:spPr bwMode="auto">
              <a:xfrm>
                <a:off x="556" y="28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42" name="Line 106"/>
              <p:cNvSpPr>
                <a:spLocks noChangeShapeType="1"/>
              </p:cNvSpPr>
              <p:nvPr/>
            </p:nvSpPr>
            <p:spPr bwMode="auto">
              <a:xfrm>
                <a:off x="556" y="61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3" name="Line 107"/>
              <p:cNvSpPr>
                <a:spLocks noChangeShapeType="1"/>
              </p:cNvSpPr>
              <p:nvPr/>
            </p:nvSpPr>
            <p:spPr bwMode="auto">
              <a:xfrm>
                <a:off x="556" y="93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4" name="Line 108"/>
              <p:cNvSpPr>
                <a:spLocks noChangeShapeType="1"/>
              </p:cNvSpPr>
              <p:nvPr/>
            </p:nvSpPr>
            <p:spPr bwMode="auto">
              <a:xfrm>
                <a:off x="556" y="126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5" name="Line 109"/>
              <p:cNvSpPr>
                <a:spLocks noChangeShapeType="1"/>
              </p:cNvSpPr>
              <p:nvPr/>
            </p:nvSpPr>
            <p:spPr bwMode="auto">
              <a:xfrm>
                <a:off x="556" y="15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6" name="Line 110"/>
              <p:cNvSpPr>
                <a:spLocks noChangeShapeType="1"/>
              </p:cNvSpPr>
              <p:nvPr/>
            </p:nvSpPr>
            <p:spPr bwMode="auto">
              <a:xfrm>
                <a:off x="556" y="191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7" name="Line 111"/>
              <p:cNvSpPr>
                <a:spLocks noChangeShapeType="1"/>
              </p:cNvSpPr>
              <p:nvPr/>
            </p:nvSpPr>
            <p:spPr bwMode="auto">
              <a:xfrm>
                <a:off x="556" y="224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8" name="Line 112"/>
              <p:cNvSpPr>
                <a:spLocks noChangeShapeType="1"/>
              </p:cNvSpPr>
              <p:nvPr/>
            </p:nvSpPr>
            <p:spPr bwMode="auto">
              <a:xfrm>
                <a:off x="556" y="256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9" name="Line 113"/>
              <p:cNvSpPr>
                <a:spLocks noChangeShapeType="1"/>
              </p:cNvSpPr>
              <p:nvPr/>
            </p:nvSpPr>
            <p:spPr bwMode="auto">
              <a:xfrm>
                <a:off x="556" y="289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0" name="Line 114"/>
              <p:cNvSpPr>
                <a:spLocks noChangeShapeType="1"/>
              </p:cNvSpPr>
              <p:nvPr/>
            </p:nvSpPr>
            <p:spPr bwMode="auto">
              <a:xfrm>
                <a:off x="556" y="321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1" name="Line 115"/>
              <p:cNvSpPr>
                <a:spLocks noChangeShapeType="1"/>
              </p:cNvSpPr>
              <p:nvPr/>
            </p:nvSpPr>
            <p:spPr bwMode="auto">
              <a:xfrm>
                <a:off x="556" y="354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2" name="Line 116"/>
              <p:cNvSpPr>
                <a:spLocks noChangeShapeType="1"/>
              </p:cNvSpPr>
              <p:nvPr/>
            </p:nvSpPr>
            <p:spPr bwMode="auto">
              <a:xfrm>
                <a:off x="556" y="284"/>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3" name="Line 117"/>
              <p:cNvSpPr>
                <a:spLocks noChangeShapeType="1"/>
              </p:cNvSpPr>
              <p:nvPr/>
            </p:nvSpPr>
            <p:spPr bwMode="auto">
              <a:xfrm>
                <a:off x="748"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4" name="Line 118"/>
              <p:cNvSpPr>
                <a:spLocks noChangeShapeType="1"/>
              </p:cNvSpPr>
              <p:nvPr/>
            </p:nvSpPr>
            <p:spPr bwMode="auto">
              <a:xfrm>
                <a:off x="94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5" name="Line 119"/>
              <p:cNvSpPr>
                <a:spLocks noChangeShapeType="1"/>
              </p:cNvSpPr>
              <p:nvPr/>
            </p:nvSpPr>
            <p:spPr bwMode="auto">
              <a:xfrm>
                <a:off x="1132"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6" name="Line 120"/>
              <p:cNvSpPr>
                <a:spLocks noChangeShapeType="1"/>
              </p:cNvSpPr>
              <p:nvPr/>
            </p:nvSpPr>
            <p:spPr bwMode="auto">
              <a:xfrm>
                <a:off x="1324"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7" name="Line 121"/>
              <p:cNvSpPr>
                <a:spLocks noChangeShapeType="1"/>
              </p:cNvSpPr>
              <p:nvPr/>
            </p:nvSpPr>
            <p:spPr bwMode="auto">
              <a:xfrm>
                <a:off x="1524"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8" name="Line 122"/>
              <p:cNvSpPr>
                <a:spLocks noChangeShapeType="1"/>
              </p:cNvSpPr>
              <p:nvPr/>
            </p:nvSpPr>
            <p:spPr bwMode="auto">
              <a:xfrm>
                <a:off x="1716"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59" name="Line 123"/>
              <p:cNvSpPr>
                <a:spLocks noChangeShapeType="1"/>
              </p:cNvSpPr>
              <p:nvPr/>
            </p:nvSpPr>
            <p:spPr bwMode="auto">
              <a:xfrm>
                <a:off x="1908"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0" name="Line 124"/>
              <p:cNvSpPr>
                <a:spLocks noChangeShapeType="1"/>
              </p:cNvSpPr>
              <p:nvPr/>
            </p:nvSpPr>
            <p:spPr bwMode="auto">
              <a:xfrm>
                <a:off x="210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1" name="Line 125"/>
              <p:cNvSpPr>
                <a:spLocks noChangeShapeType="1"/>
              </p:cNvSpPr>
              <p:nvPr/>
            </p:nvSpPr>
            <p:spPr bwMode="auto">
              <a:xfrm>
                <a:off x="2300" y="284"/>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2" name="Line 126"/>
              <p:cNvSpPr>
                <a:spLocks noChangeShapeType="1"/>
              </p:cNvSpPr>
              <p:nvPr/>
            </p:nvSpPr>
            <p:spPr bwMode="auto">
              <a:xfrm>
                <a:off x="2484" y="284"/>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grpSp>
        <p:sp>
          <p:nvSpPr>
            <p:cNvPr id="4" name="Line 127"/>
            <p:cNvSpPr>
              <a:spLocks noChangeShapeType="1"/>
            </p:cNvSpPr>
            <p:nvPr/>
          </p:nvSpPr>
          <p:spPr bwMode="auto">
            <a:xfrm>
              <a:off x="564" y="338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5" name="Line 128"/>
            <p:cNvSpPr>
              <a:spLocks noChangeShapeType="1"/>
            </p:cNvSpPr>
            <p:nvPr/>
          </p:nvSpPr>
          <p:spPr bwMode="auto">
            <a:xfrm>
              <a:off x="552" y="306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6" name="Line 129"/>
            <p:cNvSpPr>
              <a:spLocks noChangeShapeType="1"/>
            </p:cNvSpPr>
            <p:nvPr/>
          </p:nvSpPr>
          <p:spPr bwMode="auto">
            <a:xfrm>
              <a:off x="564" y="272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7" name="Line 130"/>
            <p:cNvSpPr>
              <a:spLocks noChangeShapeType="1"/>
            </p:cNvSpPr>
            <p:nvPr/>
          </p:nvSpPr>
          <p:spPr bwMode="auto">
            <a:xfrm>
              <a:off x="564" y="241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8" name="Line 131"/>
            <p:cNvSpPr>
              <a:spLocks noChangeShapeType="1"/>
            </p:cNvSpPr>
            <p:nvPr/>
          </p:nvSpPr>
          <p:spPr bwMode="auto">
            <a:xfrm>
              <a:off x="552" y="20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9" name="Line 132"/>
            <p:cNvSpPr>
              <a:spLocks noChangeShapeType="1"/>
            </p:cNvSpPr>
            <p:nvPr/>
          </p:nvSpPr>
          <p:spPr bwMode="auto">
            <a:xfrm>
              <a:off x="564" y="175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0" name="Line 133"/>
            <p:cNvSpPr>
              <a:spLocks noChangeShapeType="1"/>
            </p:cNvSpPr>
            <p:nvPr/>
          </p:nvSpPr>
          <p:spPr bwMode="auto">
            <a:xfrm>
              <a:off x="564" y="142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1" name="Line 134"/>
            <p:cNvSpPr>
              <a:spLocks noChangeShapeType="1"/>
            </p:cNvSpPr>
            <p:nvPr/>
          </p:nvSpPr>
          <p:spPr bwMode="auto">
            <a:xfrm>
              <a:off x="552" y="110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2" name="Line 135"/>
            <p:cNvSpPr>
              <a:spLocks noChangeShapeType="1"/>
            </p:cNvSpPr>
            <p:nvPr/>
          </p:nvSpPr>
          <p:spPr bwMode="auto">
            <a:xfrm>
              <a:off x="564" y="76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3" name="Line 136"/>
            <p:cNvSpPr>
              <a:spLocks noChangeShapeType="1"/>
            </p:cNvSpPr>
            <p:nvPr/>
          </p:nvSpPr>
          <p:spPr bwMode="auto">
            <a:xfrm>
              <a:off x="568" y="45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4" name="Line 137"/>
            <p:cNvSpPr>
              <a:spLocks noChangeShapeType="1"/>
            </p:cNvSpPr>
            <p:nvPr/>
          </p:nvSpPr>
          <p:spPr bwMode="auto">
            <a:xfrm>
              <a:off x="1668" y="28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15" name="Line 138"/>
            <p:cNvSpPr>
              <a:spLocks noChangeShapeType="1"/>
            </p:cNvSpPr>
            <p:nvPr/>
          </p:nvSpPr>
          <p:spPr bwMode="auto">
            <a:xfrm>
              <a:off x="1668" y="61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6" name="Line 139"/>
            <p:cNvSpPr>
              <a:spLocks noChangeShapeType="1"/>
            </p:cNvSpPr>
            <p:nvPr/>
          </p:nvSpPr>
          <p:spPr bwMode="auto">
            <a:xfrm>
              <a:off x="1668" y="93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7" name="Line 140"/>
            <p:cNvSpPr>
              <a:spLocks noChangeShapeType="1"/>
            </p:cNvSpPr>
            <p:nvPr/>
          </p:nvSpPr>
          <p:spPr bwMode="auto">
            <a:xfrm>
              <a:off x="1668" y="126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8" name="Line 141"/>
            <p:cNvSpPr>
              <a:spLocks noChangeShapeType="1"/>
            </p:cNvSpPr>
            <p:nvPr/>
          </p:nvSpPr>
          <p:spPr bwMode="auto">
            <a:xfrm>
              <a:off x="1668" y="15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19" name="Line 142"/>
            <p:cNvSpPr>
              <a:spLocks noChangeShapeType="1"/>
            </p:cNvSpPr>
            <p:nvPr/>
          </p:nvSpPr>
          <p:spPr bwMode="auto">
            <a:xfrm>
              <a:off x="1668" y="191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0" name="Line 143"/>
            <p:cNvSpPr>
              <a:spLocks noChangeShapeType="1"/>
            </p:cNvSpPr>
            <p:nvPr/>
          </p:nvSpPr>
          <p:spPr bwMode="auto">
            <a:xfrm>
              <a:off x="1668" y="224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1" name="Line 144"/>
            <p:cNvSpPr>
              <a:spLocks noChangeShapeType="1"/>
            </p:cNvSpPr>
            <p:nvPr/>
          </p:nvSpPr>
          <p:spPr bwMode="auto">
            <a:xfrm>
              <a:off x="1668" y="256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2" name="Line 145"/>
            <p:cNvSpPr>
              <a:spLocks noChangeShapeType="1"/>
            </p:cNvSpPr>
            <p:nvPr/>
          </p:nvSpPr>
          <p:spPr bwMode="auto">
            <a:xfrm>
              <a:off x="1668" y="289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3" name="Line 146"/>
            <p:cNvSpPr>
              <a:spLocks noChangeShapeType="1"/>
            </p:cNvSpPr>
            <p:nvPr/>
          </p:nvSpPr>
          <p:spPr bwMode="auto">
            <a:xfrm>
              <a:off x="1668" y="321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4" name="Line 147"/>
            <p:cNvSpPr>
              <a:spLocks noChangeShapeType="1"/>
            </p:cNvSpPr>
            <p:nvPr/>
          </p:nvSpPr>
          <p:spPr bwMode="auto">
            <a:xfrm>
              <a:off x="1668" y="3544"/>
              <a:ext cx="1920" cy="0"/>
            </a:xfrm>
            <a:prstGeom prst="line">
              <a:avLst/>
            </a:prstGeom>
            <a:noFill/>
            <a:ln w="12700" cap="sq">
              <a:solidFill>
                <a:schemeClr val="accent2"/>
              </a:solidFill>
              <a:round/>
            </a:ln>
            <a:effectLst/>
          </p:spPr>
          <p:txBody>
            <a:bodyPr/>
            <a:lstStyle/>
            <a:p>
              <a:endParaRPr lang="zh-CN" altLang="en-US" sz="1800">
                <a:cs typeface="+mn-ea"/>
                <a:sym typeface="+mn-lt"/>
              </a:endParaRPr>
            </a:p>
          </p:txBody>
        </p:sp>
        <p:sp>
          <p:nvSpPr>
            <p:cNvPr id="25" name="Line 148"/>
            <p:cNvSpPr>
              <a:spLocks noChangeShapeType="1"/>
            </p:cNvSpPr>
            <p:nvPr/>
          </p:nvSpPr>
          <p:spPr bwMode="auto">
            <a:xfrm>
              <a:off x="1676" y="338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6" name="Line 149"/>
            <p:cNvSpPr>
              <a:spLocks noChangeShapeType="1"/>
            </p:cNvSpPr>
            <p:nvPr/>
          </p:nvSpPr>
          <p:spPr bwMode="auto">
            <a:xfrm>
              <a:off x="1664" y="3060"/>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7" name="Line 150"/>
            <p:cNvSpPr>
              <a:spLocks noChangeShapeType="1"/>
            </p:cNvSpPr>
            <p:nvPr/>
          </p:nvSpPr>
          <p:spPr bwMode="auto">
            <a:xfrm>
              <a:off x="1676" y="272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8" name="Line 151"/>
            <p:cNvSpPr>
              <a:spLocks noChangeShapeType="1"/>
            </p:cNvSpPr>
            <p:nvPr/>
          </p:nvSpPr>
          <p:spPr bwMode="auto">
            <a:xfrm>
              <a:off x="1676" y="241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29" name="Line 152"/>
            <p:cNvSpPr>
              <a:spLocks noChangeShapeType="1"/>
            </p:cNvSpPr>
            <p:nvPr/>
          </p:nvSpPr>
          <p:spPr bwMode="auto">
            <a:xfrm>
              <a:off x="1664" y="208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0" name="Line 153"/>
            <p:cNvSpPr>
              <a:spLocks noChangeShapeType="1"/>
            </p:cNvSpPr>
            <p:nvPr/>
          </p:nvSpPr>
          <p:spPr bwMode="auto">
            <a:xfrm>
              <a:off x="1676" y="1752"/>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1" name="Line 154"/>
            <p:cNvSpPr>
              <a:spLocks noChangeShapeType="1"/>
            </p:cNvSpPr>
            <p:nvPr/>
          </p:nvSpPr>
          <p:spPr bwMode="auto">
            <a:xfrm>
              <a:off x="1676" y="142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2" name="Line 155"/>
            <p:cNvSpPr>
              <a:spLocks noChangeShapeType="1"/>
            </p:cNvSpPr>
            <p:nvPr/>
          </p:nvSpPr>
          <p:spPr bwMode="auto">
            <a:xfrm>
              <a:off x="1664" y="1104"/>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3" name="Line 156"/>
            <p:cNvSpPr>
              <a:spLocks noChangeShapeType="1"/>
            </p:cNvSpPr>
            <p:nvPr/>
          </p:nvSpPr>
          <p:spPr bwMode="auto">
            <a:xfrm>
              <a:off x="1676" y="768"/>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4" name="Line 157"/>
            <p:cNvSpPr>
              <a:spLocks noChangeShapeType="1"/>
            </p:cNvSpPr>
            <p:nvPr/>
          </p:nvSpPr>
          <p:spPr bwMode="auto">
            <a:xfrm>
              <a:off x="1680" y="456"/>
              <a:ext cx="1920" cy="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5" name="Line 158"/>
            <p:cNvSpPr>
              <a:spLocks noChangeShapeType="1"/>
            </p:cNvSpPr>
            <p:nvPr/>
          </p:nvSpPr>
          <p:spPr bwMode="auto">
            <a:xfrm>
              <a:off x="2652"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6" name="Line 159"/>
            <p:cNvSpPr>
              <a:spLocks noChangeShapeType="1"/>
            </p:cNvSpPr>
            <p:nvPr/>
          </p:nvSpPr>
          <p:spPr bwMode="auto">
            <a:xfrm>
              <a:off x="2832"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7" name="Line 160"/>
            <p:cNvSpPr>
              <a:spLocks noChangeShapeType="1"/>
            </p:cNvSpPr>
            <p:nvPr/>
          </p:nvSpPr>
          <p:spPr bwMode="auto">
            <a:xfrm>
              <a:off x="3024"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8" name="Line 161"/>
            <p:cNvSpPr>
              <a:spLocks noChangeShapeType="1"/>
            </p:cNvSpPr>
            <p:nvPr/>
          </p:nvSpPr>
          <p:spPr bwMode="auto">
            <a:xfrm>
              <a:off x="3216"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39" name="Line 162"/>
            <p:cNvSpPr>
              <a:spLocks noChangeShapeType="1"/>
            </p:cNvSpPr>
            <p:nvPr/>
          </p:nvSpPr>
          <p:spPr bwMode="auto">
            <a:xfrm>
              <a:off x="3428" y="272"/>
              <a:ext cx="0" cy="3260"/>
            </a:xfrm>
            <a:prstGeom prst="line">
              <a:avLst/>
            </a:prstGeom>
            <a:noFill/>
            <a:ln w="12700">
              <a:solidFill>
                <a:schemeClr val="accent2"/>
              </a:solidFill>
              <a:round/>
            </a:ln>
            <a:effectLst/>
          </p:spPr>
          <p:txBody>
            <a:bodyPr/>
            <a:lstStyle/>
            <a:p>
              <a:endParaRPr lang="zh-CN" altLang="en-US" sz="1800">
                <a:cs typeface="+mn-ea"/>
                <a:sym typeface="+mn-lt"/>
              </a:endParaRPr>
            </a:p>
          </p:txBody>
        </p:sp>
        <p:sp>
          <p:nvSpPr>
            <p:cNvPr id="40" name="Line 163"/>
            <p:cNvSpPr>
              <a:spLocks noChangeShapeType="1"/>
            </p:cNvSpPr>
            <p:nvPr/>
          </p:nvSpPr>
          <p:spPr bwMode="auto">
            <a:xfrm>
              <a:off x="3600" y="272"/>
              <a:ext cx="0" cy="3260"/>
            </a:xfrm>
            <a:prstGeom prst="line">
              <a:avLst/>
            </a:prstGeom>
            <a:noFill/>
            <a:ln w="12700" cap="sq">
              <a:solidFill>
                <a:schemeClr val="accent2"/>
              </a:solidFill>
              <a:round/>
            </a:ln>
            <a:effectLst/>
          </p:spPr>
          <p:txBody>
            <a:bodyPr/>
            <a:lstStyle/>
            <a:p>
              <a:endParaRPr lang="zh-CN" altLang="en-US" sz="1800">
                <a:cs typeface="+mn-ea"/>
                <a:sym typeface="+mn-lt"/>
              </a:endParaRPr>
            </a:p>
          </p:txBody>
        </p:sp>
      </p:grpSp>
      <p:sp>
        <p:nvSpPr>
          <p:cNvPr id="163" name="Line 170"/>
          <p:cNvSpPr>
            <a:spLocks noChangeShapeType="1"/>
          </p:cNvSpPr>
          <p:nvPr/>
        </p:nvSpPr>
        <p:spPr bwMode="auto">
          <a:xfrm flipV="1">
            <a:off x="1817673" y="1476138"/>
            <a:ext cx="0" cy="281482"/>
          </a:xfrm>
          <a:prstGeom prst="line">
            <a:avLst/>
          </a:prstGeom>
          <a:noFill/>
          <a:ln w="9525">
            <a:solidFill>
              <a:schemeClr val="accent2"/>
            </a:solidFill>
            <a:round/>
            <a:tailEnd type="triangle" w="med" len="med"/>
          </a:ln>
          <a:effectLst/>
        </p:spPr>
        <p:txBody>
          <a:bodyPr lIns="68580" tIns="34290" rIns="68580" bIns="34290"/>
          <a:lstStyle/>
          <a:p>
            <a:endParaRPr lang="zh-CN" altLang="en-US" sz="1800">
              <a:cs typeface="+mn-ea"/>
              <a:sym typeface="+mn-lt"/>
            </a:endParaRPr>
          </a:p>
        </p:txBody>
      </p:sp>
      <p:grpSp>
        <p:nvGrpSpPr>
          <p:cNvPr id="164" name="Group 189"/>
          <p:cNvGrpSpPr/>
          <p:nvPr/>
        </p:nvGrpSpPr>
        <p:grpSpPr bwMode="auto">
          <a:xfrm>
            <a:off x="1051287" y="1907388"/>
            <a:ext cx="4803386" cy="3103931"/>
            <a:chOff x="1175" y="1133"/>
            <a:chExt cx="3431" cy="3278"/>
          </a:xfrm>
        </p:grpSpPr>
        <p:sp>
          <p:nvSpPr>
            <p:cNvPr id="165" name="Text Box 164"/>
            <p:cNvSpPr txBox="1">
              <a:spLocks noChangeArrowheads="1"/>
            </p:cNvSpPr>
            <p:nvPr/>
          </p:nvSpPr>
          <p:spPr bwMode="auto">
            <a:xfrm>
              <a:off x="1623" y="3371"/>
              <a:ext cx="2983" cy="1040"/>
            </a:xfrm>
            <a:prstGeom prst="rect">
              <a:avLst/>
            </a:prstGeom>
            <a:noFill/>
            <a:ln w="9525">
              <a:noFill/>
              <a:miter lim="800000"/>
            </a:ln>
            <a:effectLst/>
          </p:spPr>
          <p:txBody>
            <a:bodyPr>
              <a:spAutoFit/>
            </a:bodyPr>
            <a:lstStyle/>
            <a:p>
              <a:pPr algn="l"/>
              <a:r>
                <a:rPr kumimoji="1" lang="en-US" altLang="zh-CN" dirty="0">
                  <a:cs typeface="+mn-ea"/>
                  <a:sym typeface="+mn-lt"/>
                </a:rPr>
                <a:t> 0         2          4          6         8         10       12        14       </a:t>
              </a:r>
            </a:p>
            <a:p>
              <a:pPr algn="l"/>
              <a:r>
                <a:rPr kumimoji="1" lang="en-US" altLang="zh-CN" dirty="0">
                  <a:cs typeface="+mn-ea"/>
                  <a:sym typeface="+mn-lt"/>
                </a:rPr>
                <a:t>                                                                            </a:t>
              </a:r>
              <a:r>
                <a:rPr kumimoji="1" lang="zh-CN" altLang="en-US" dirty="0">
                  <a:cs typeface="+mn-ea"/>
                  <a:sym typeface="+mn-lt"/>
                </a:rPr>
                <a:t>时间</a:t>
              </a:r>
              <a:r>
                <a:rPr kumimoji="1" lang="en-US" altLang="zh-CN" sz="1600" dirty="0">
                  <a:cs typeface="+mn-ea"/>
                  <a:sym typeface="+mn-lt"/>
                </a:rPr>
                <a:t>/</a:t>
              </a:r>
              <a:r>
                <a:rPr kumimoji="1" lang="zh-CN" altLang="en-US" sz="1600" dirty="0">
                  <a:cs typeface="+mn-ea"/>
                  <a:sym typeface="+mn-lt"/>
                </a:rPr>
                <a:t>分</a:t>
              </a:r>
              <a:r>
                <a:rPr kumimoji="1" lang="zh-CN" altLang="en-US" dirty="0">
                  <a:cs typeface="+mn-ea"/>
                  <a:sym typeface="+mn-lt"/>
                </a:rPr>
                <a:t>  </a:t>
              </a:r>
            </a:p>
          </p:txBody>
        </p:sp>
        <p:sp>
          <p:nvSpPr>
            <p:cNvPr id="166" name="Text Box 165"/>
            <p:cNvSpPr txBox="1">
              <a:spLocks noChangeArrowheads="1"/>
            </p:cNvSpPr>
            <p:nvPr/>
          </p:nvSpPr>
          <p:spPr bwMode="auto">
            <a:xfrm>
              <a:off x="1527" y="3252"/>
              <a:ext cx="341" cy="325"/>
            </a:xfrm>
            <a:prstGeom prst="rect">
              <a:avLst/>
            </a:prstGeom>
            <a:noFill/>
            <a:ln w="9525">
              <a:noFill/>
              <a:miter lim="800000"/>
            </a:ln>
            <a:effectLst/>
          </p:spPr>
          <p:txBody>
            <a:bodyPr>
              <a:spAutoFit/>
            </a:bodyPr>
            <a:lstStyle/>
            <a:p>
              <a:pPr algn="l"/>
              <a:r>
                <a:rPr kumimoji="1" lang="en-US" altLang="zh-CN">
                  <a:cs typeface="+mn-ea"/>
                  <a:sym typeface="+mn-lt"/>
                </a:rPr>
                <a:t>40</a:t>
              </a:r>
            </a:p>
          </p:txBody>
        </p:sp>
        <p:sp>
          <p:nvSpPr>
            <p:cNvPr id="167" name="Text Box 166"/>
            <p:cNvSpPr txBox="1">
              <a:spLocks noChangeArrowheads="1"/>
            </p:cNvSpPr>
            <p:nvPr/>
          </p:nvSpPr>
          <p:spPr bwMode="auto">
            <a:xfrm>
              <a:off x="1527" y="2625"/>
              <a:ext cx="341" cy="325"/>
            </a:xfrm>
            <a:prstGeom prst="rect">
              <a:avLst/>
            </a:prstGeom>
            <a:noFill/>
            <a:ln w="9525">
              <a:noFill/>
              <a:miter lim="800000"/>
            </a:ln>
            <a:effectLst/>
          </p:spPr>
          <p:txBody>
            <a:bodyPr>
              <a:spAutoFit/>
            </a:bodyPr>
            <a:lstStyle/>
            <a:p>
              <a:pPr algn="l"/>
              <a:r>
                <a:rPr kumimoji="1" lang="en-US" altLang="zh-CN">
                  <a:cs typeface="+mn-ea"/>
                  <a:sym typeface="+mn-lt"/>
                </a:rPr>
                <a:t>50</a:t>
              </a:r>
            </a:p>
          </p:txBody>
        </p:sp>
        <p:sp>
          <p:nvSpPr>
            <p:cNvPr id="168" name="Text Box 167"/>
            <p:cNvSpPr txBox="1">
              <a:spLocks noChangeArrowheads="1"/>
            </p:cNvSpPr>
            <p:nvPr/>
          </p:nvSpPr>
          <p:spPr bwMode="auto">
            <a:xfrm>
              <a:off x="1527" y="1949"/>
              <a:ext cx="341" cy="325"/>
            </a:xfrm>
            <a:prstGeom prst="rect">
              <a:avLst/>
            </a:prstGeom>
            <a:noFill/>
            <a:ln w="9525">
              <a:noFill/>
              <a:miter lim="800000"/>
            </a:ln>
            <a:effectLst/>
          </p:spPr>
          <p:txBody>
            <a:bodyPr>
              <a:spAutoFit/>
            </a:bodyPr>
            <a:lstStyle/>
            <a:p>
              <a:pPr algn="l"/>
              <a:r>
                <a:rPr kumimoji="1" lang="en-US" altLang="zh-CN">
                  <a:cs typeface="+mn-ea"/>
                  <a:sym typeface="+mn-lt"/>
                </a:rPr>
                <a:t>60</a:t>
              </a:r>
            </a:p>
          </p:txBody>
        </p:sp>
        <p:sp>
          <p:nvSpPr>
            <p:cNvPr id="169" name="Text Box 168"/>
            <p:cNvSpPr txBox="1">
              <a:spLocks noChangeArrowheads="1"/>
            </p:cNvSpPr>
            <p:nvPr/>
          </p:nvSpPr>
          <p:spPr bwMode="auto">
            <a:xfrm>
              <a:off x="1516" y="1274"/>
              <a:ext cx="341" cy="325"/>
            </a:xfrm>
            <a:prstGeom prst="rect">
              <a:avLst/>
            </a:prstGeom>
            <a:noFill/>
            <a:ln w="9525">
              <a:noFill/>
              <a:miter lim="800000"/>
            </a:ln>
            <a:effectLst/>
          </p:spPr>
          <p:txBody>
            <a:bodyPr>
              <a:spAutoFit/>
            </a:bodyPr>
            <a:lstStyle/>
            <a:p>
              <a:pPr algn="l"/>
              <a:r>
                <a:rPr kumimoji="1" lang="en-US" altLang="zh-CN">
                  <a:cs typeface="+mn-ea"/>
                  <a:sym typeface="+mn-lt"/>
                </a:rPr>
                <a:t>70</a:t>
              </a:r>
            </a:p>
          </p:txBody>
        </p:sp>
        <p:sp>
          <p:nvSpPr>
            <p:cNvPr id="170" name="Text Box 172"/>
            <p:cNvSpPr txBox="1">
              <a:spLocks noChangeArrowheads="1"/>
            </p:cNvSpPr>
            <p:nvPr/>
          </p:nvSpPr>
          <p:spPr bwMode="auto">
            <a:xfrm>
              <a:off x="1175" y="1202"/>
              <a:ext cx="469" cy="618"/>
            </a:xfrm>
            <a:prstGeom prst="rect">
              <a:avLst/>
            </a:prstGeom>
            <a:noFill/>
            <a:ln w="9525">
              <a:noFill/>
              <a:miter lim="800000"/>
            </a:ln>
            <a:effectLst/>
          </p:spPr>
          <p:txBody>
            <a:bodyPr>
              <a:spAutoFit/>
            </a:bodyPr>
            <a:lstStyle/>
            <a:p>
              <a:pPr algn="l">
                <a:spcBef>
                  <a:spcPct val="0"/>
                </a:spcBef>
              </a:pPr>
              <a:r>
                <a:rPr kumimoji="1" lang="zh-CN" altLang="en-US" sz="1600">
                  <a:cs typeface="+mn-ea"/>
                  <a:sym typeface="+mn-lt"/>
                </a:rPr>
                <a:t>温度</a:t>
              </a:r>
              <a:r>
                <a:rPr kumimoji="1" lang="en-US" altLang="zh-CN" sz="1600">
                  <a:cs typeface="+mn-ea"/>
                  <a:sym typeface="+mn-lt"/>
                </a:rPr>
                <a:t>/℃</a:t>
              </a:r>
            </a:p>
          </p:txBody>
        </p:sp>
        <p:sp>
          <p:nvSpPr>
            <p:cNvPr id="171" name="Line 173"/>
            <p:cNvSpPr>
              <a:spLocks noChangeShapeType="1"/>
            </p:cNvSpPr>
            <p:nvPr/>
          </p:nvSpPr>
          <p:spPr bwMode="auto">
            <a:xfrm flipV="1">
              <a:off x="1708" y="1133"/>
              <a:ext cx="0" cy="2227"/>
            </a:xfrm>
            <a:prstGeom prst="line">
              <a:avLst/>
            </a:prstGeom>
            <a:noFill/>
            <a:ln w="9525">
              <a:solidFill>
                <a:schemeClr val="accent2"/>
              </a:solidFill>
              <a:round/>
              <a:tailEnd type="triangle" w="med" len="med"/>
            </a:ln>
            <a:effectLst/>
          </p:spPr>
          <p:txBody>
            <a:bodyPr/>
            <a:lstStyle/>
            <a:p>
              <a:endParaRPr lang="zh-CN" altLang="en-US" sz="1800">
                <a:cs typeface="+mn-ea"/>
                <a:sym typeface="+mn-lt"/>
              </a:endParaRPr>
            </a:p>
          </p:txBody>
        </p:sp>
        <p:sp>
          <p:nvSpPr>
            <p:cNvPr id="172" name="Line 174"/>
            <p:cNvSpPr>
              <a:spLocks noChangeShapeType="1"/>
            </p:cNvSpPr>
            <p:nvPr/>
          </p:nvSpPr>
          <p:spPr bwMode="auto">
            <a:xfrm>
              <a:off x="1708" y="3372"/>
              <a:ext cx="2429" cy="0"/>
            </a:xfrm>
            <a:prstGeom prst="line">
              <a:avLst/>
            </a:prstGeom>
            <a:noFill/>
            <a:ln w="19050">
              <a:solidFill>
                <a:schemeClr val="accent2"/>
              </a:solidFill>
              <a:round/>
              <a:tailEnd type="triangle" w="med" len="med"/>
            </a:ln>
            <a:effectLst/>
          </p:spPr>
          <p:txBody>
            <a:bodyPr/>
            <a:lstStyle/>
            <a:p>
              <a:endParaRPr lang="zh-CN" altLang="en-US" sz="1800">
                <a:cs typeface="+mn-ea"/>
                <a:sym typeface="+mn-lt"/>
              </a:endParaRPr>
            </a:p>
          </p:txBody>
        </p:sp>
        <p:sp>
          <p:nvSpPr>
            <p:cNvPr id="173" name="Oval 176"/>
            <p:cNvSpPr>
              <a:spLocks noChangeArrowheads="1"/>
            </p:cNvSpPr>
            <p:nvPr/>
          </p:nvSpPr>
          <p:spPr bwMode="auto">
            <a:xfrm>
              <a:off x="1695" y="3356"/>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4" name="Oval 177"/>
            <p:cNvSpPr>
              <a:spLocks noChangeArrowheads="1"/>
            </p:cNvSpPr>
            <p:nvPr/>
          </p:nvSpPr>
          <p:spPr bwMode="auto">
            <a:xfrm>
              <a:off x="1839" y="3225"/>
              <a:ext cx="30" cy="33"/>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5" name="Oval 178"/>
            <p:cNvSpPr>
              <a:spLocks noChangeArrowheads="1"/>
            </p:cNvSpPr>
            <p:nvPr/>
          </p:nvSpPr>
          <p:spPr bwMode="auto">
            <a:xfrm>
              <a:off x="1986" y="3018"/>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6" name="Oval 179"/>
            <p:cNvSpPr>
              <a:spLocks noChangeArrowheads="1"/>
            </p:cNvSpPr>
            <p:nvPr/>
          </p:nvSpPr>
          <p:spPr bwMode="auto">
            <a:xfrm>
              <a:off x="2133" y="2741"/>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7" name="Oval 180"/>
            <p:cNvSpPr>
              <a:spLocks noChangeArrowheads="1"/>
            </p:cNvSpPr>
            <p:nvPr/>
          </p:nvSpPr>
          <p:spPr bwMode="auto">
            <a:xfrm>
              <a:off x="2278" y="2614"/>
              <a:ext cx="30" cy="33"/>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8" name="Oval 181"/>
            <p:cNvSpPr>
              <a:spLocks noChangeArrowheads="1"/>
            </p:cNvSpPr>
            <p:nvPr/>
          </p:nvSpPr>
          <p:spPr bwMode="auto">
            <a:xfrm>
              <a:off x="2445" y="2424"/>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79" name="Oval 182"/>
            <p:cNvSpPr>
              <a:spLocks noChangeArrowheads="1"/>
            </p:cNvSpPr>
            <p:nvPr/>
          </p:nvSpPr>
          <p:spPr bwMode="auto">
            <a:xfrm>
              <a:off x="2586" y="2101"/>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80" name="Oval 183"/>
            <p:cNvSpPr>
              <a:spLocks noChangeArrowheads="1"/>
            </p:cNvSpPr>
            <p:nvPr/>
          </p:nvSpPr>
          <p:spPr bwMode="auto">
            <a:xfrm>
              <a:off x="2740" y="1737"/>
              <a:ext cx="30" cy="34"/>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81" name="Oval 184"/>
            <p:cNvSpPr>
              <a:spLocks noChangeArrowheads="1"/>
            </p:cNvSpPr>
            <p:nvPr/>
          </p:nvSpPr>
          <p:spPr bwMode="auto">
            <a:xfrm>
              <a:off x="2881" y="1397"/>
              <a:ext cx="30" cy="33"/>
            </a:xfrm>
            <a:prstGeom prst="ellipse">
              <a:avLst/>
            </a:prstGeom>
            <a:solidFill>
              <a:srgbClr val="FF3300"/>
            </a:solidFill>
            <a:ln w="9525">
              <a:solidFill>
                <a:srgbClr val="FF3300"/>
              </a:solidFill>
              <a:round/>
            </a:ln>
            <a:effectLst/>
          </p:spPr>
          <p:txBody>
            <a:bodyPr wrap="none" anchor="ctr"/>
            <a:lstStyle/>
            <a:p>
              <a:endParaRPr lang="zh-CN" altLang="en-US" sz="1800">
                <a:cs typeface="+mn-ea"/>
                <a:sym typeface="+mn-lt"/>
              </a:endParaRPr>
            </a:p>
          </p:txBody>
        </p:sp>
        <p:sp>
          <p:nvSpPr>
            <p:cNvPr id="182" name="Freeform 185"/>
            <p:cNvSpPr/>
            <p:nvPr/>
          </p:nvSpPr>
          <p:spPr bwMode="auto">
            <a:xfrm>
              <a:off x="1708" y="1225"/>
              <a:ext cx="1364" cy="2132"/>
            </a:xfrm>
            <a:custGeom>
              <a:avLst/>
              <a:gdLst/>
              <a:ahLst/>
              <a:cxnLst>
                <a:cxn ang="0">
                  <a:pos x="0" y="2160"/>
                </a:cxn>
                <a:cxn ang="0">
                  <a:pos x="144" y="2064"/>
                </a:cxn>
                <a:cxn ang="0">
                  <a:pos x="336" y="1824"/>
                </a:cxn>
                <a:cxn ang="0">
                  <a:pos x="528" y="1536"/>
                </a:cxn>
                <a:cxn ang="0">
                  <a:pos x="672" y="1440"/>
                </a:cxn>
                <a:cxn ang="0">
                  <a:pos x="864" y="1248"/>
                </a:cxn>
                <a:cxn ang="0">
                  <a:pos x="1008" y="912"/>
                </a:cxn>
                <a:cxn ang="0">
                  <a:pos x="1200" y="528"/>
                </a:cxn>
                <a:cxn ang="0">
                  <a:pos x="1344" y="192"/>
                </a:cxn>
                <a:cxn ang="0">
                  <a:pos x="1536" y="0"/>
                </a:cxn>
              </a:cxnLst>
              <a:rect l="0" t="0" r="r" b="b"/>
              <a:pathLst>
                <a:path w="1536" h="2160">
                  <a:moveTo>
                    <a:pt x="0" y="2160"/>
                  </a:moveTo>
                  <a:cubicBezTo>
                    <a:pt x="44" y="2140"/>
                    <a:pt x="88" y="2120"/>
                    <a:pt x="144" y="2064"/>
                  </a:cubicBezTo>
                  <a:cubicBezTo>
                    <a:pt x="200" y="2008"/>
                    <a:pt x="272" y="1912"/>
                    <a:pt x="336" y="1824"/>
                  </a:cubicBezTo>
                  <a:cubicBezTo>
                    <a:pt x="400" y="1736"/>
                    <a:pt x="472" y="1600"/>
                    <a:pt x="528" y="1536"/>
                  </a:cubicBezTo>
                  <a:cubicBezTo>
                    <a:pt x="584" y="1472"/>
                    <a:pt x="616" y="1488"/>
                    <a:pt x="672" y="1440"/>
                  </a:cubicBezTo>
                  <a:cubicBezTo>
                    <a:pt x="728" y="1392"/>
                    <a:pt x="808" y="1336"/>
                    <a:pt x="864" y="1248"/>
                  </a:cubicBezTo>
                  <a:cubicBezTo>
                    <a:pt x="920" y="1160"/>
                    <a:pt x="952" y="1032"/>
                    <a:pt x="1008" y="912"/>
                  </a:cubicBezTo>
                  <a:cubicBezTo>
                    <a:pt x="1064" y="792"/>
                    <a:pt x="1144" y="648"/>
                    <a:pt x="1200" y="528"/>
                  </a:cubicBezTo>
                  <a:cubicBezTo>
                    <a:pt x="1256" y="408"/>
                    <a:pt x="1288" y="280"/>
                    <a:pt x="1344" y="192"/>
                  </a:cubicBezTo>
                  <a:cubicBezTo>
                    <a:pt x="1400" y="104"/>
                    <a:pt x="1504" y="32"/>
                    <a:pt x="1536" y="0"/>
                  </a:cubicBezTo>
                </a:path>
              </a:pathLst>
            </a:custGeom>
            <a:noFill/>
            <a:ln w="38100" cmpd="sng">
              <a:solidFill>
                <a:srgbClr val="FF0000"/>
              </a:solidFill>
              <a:round/>
            </a:ln>
            <a:effectLst/>
          </p:spPr>
          <p:txBody>
            <a:bodyPr/>
            <a:lstStyle/>
            <a:p>
              <a:endParaRPr lang="zh-CN" altLang="en-US" sz="1800">
                <a:cs typeface="+mn-ea"/>
                <a:sym typeface="+mn-lt"/>
              </a:endParaRPr>
            </a:p>
          </p:txBody>
        </p:sp>
        <p:sp>
          <p:nvSpPr>
            <p:cNvPr id="183" name="Line 186"/>
            <p:cNvSpPr>
              <a:spLocks noChangeShapeType="1"/>
            </p:cNvSpPr>
            <p:nvPr/>
          </p:nvSpPr>
          <p:spPr bwMode="auto">
            <a:xfrm>
              <a:off x="1712" y="1208"/>
              <a:ext cx="2301" cy="0"/>
            </a:xfrm>
            <a:prstGeom prst="line">
              <a:avLst/>
            </a:prstGeom>
            <a:noFill/>
            <a:ln w="9525">
              <a:solidFill>
                <a:srgbClr val="3333CC"/>
              </a:solidFill>
              <a:round/>
            </a:ln>
            <a:effectLst/>
          </p:spPr>
          <p:txBody>
            <a:bodyPr/>
            <a:lstStyle/>
            <a:p>
              <a:endParaRPr lang="zh-CN" altLang="en-US" sz="1800">
                <a:cs typeface="+mn-ea"/>
                <a:sym typeface="+mn-lt"/>
              </a:endParaRPr>
            </a:p>
          </p:txBody>
        </p:sp>
      </p:grpSp>
      <p:sp>
        <p:nvSpPr>
          <p:cNvPr id="184" name="Text Box 187"/>
          <p:cNvSpPr txBox="1">
            <a:spLocks noChangeArrowheads="1"/>
          </p:cNvSpPr>
          <p:nvPr/>
        </p:nvSpPr>
        <p:spPr bwMode="auto">
          <a:xfrm>
            <a:off x="5984338" y="2481323"/>
            <a:ext cx="2817262" cy="438581"/>
          </a:xfrm>
          <a:prstGeom prst="rect">
            <a:avLst/>
          </a:prstGeom>
          <a:noFill/>
          <a:ln w="9525">
            <a:noFill/>
            <a:miter lim="800000"/>
          </a:ln>
          <a:effectLst/>
        </p:spPr>
        <p:txBody>
          <a:bodyPr wrap="square" lIns="68580" tIns="34290" rIns="68580" bIns="34290">
            <a:spAutoFit/>
          </a:bodyPr>
          <a:lstStyle/>
          <a:p>
            <a:pPr algn="l"/>
            <a:r>
              <a:rPr kumimoji="1" lang="zh-CN" altLang="en-US" sz="2400" dirty="0">
                <a:solidFill>
                  <a:srgbClr val="0000FF"/>
                </a:solidFill>
                <a:cs typeface="+mn-ea"/>
                <a:sym typeface="+mn-lt"/>
              </a:rPr>
              <a:t>石蜡熔化的图像</a:t>
            </a:r>
          </a:p>
        </p:txBody>
      </p:sp>
      <p:sp>
        <p:nvSpPr>
          <p:cNvPr id="185" name="文本框 184">
            <a:extLst>
              <a:ext uri="{FF2B5EF4-FFF2-40B4-BE49-F238E27FC236}">
                <a16:creationId xmlns:a16="http://schemas.microsoft.com/office/drawing/2014/main" id="{7D2247EC-89EC-467C-96EB-6A6655BD2095}"/>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63"/>
                                        </p:tgtEl>
                                        <p:attrNameLst>
                                          <p:attrName>style.visibility</p:attrName>
                                        </p:attrNameLst>
                                      </p:cBhvr>
                                      <p:to>
                                        <p:strVal val="visible"/>
                                      </p:to>
                                    </p:set>
                                    <p:anim calcmode="lin" valueType="num">
                                      <p:cBhvr>
                                        <p:cTn id="12" dur="500" fill="hold"/>
                                        <p:tgtEl>
                                          <p:spTgt spid="163"/>
                                        </p:tgtEl>
                                        <p:attrNameLst>
                                          <p:attrName>ppt_w</p:attrName>
                                        </p:attrNameLst>
                                      </p:cBhvr>
                                      <p:tavLst>
                                        <p:tav tm="0">
                                          <p:val>
                                            <p:fltVal val="0"/>
                                          </p:val>
                                        </p:tav>
                                        <p:tav tm="100000">
                                          <p:val>
                                            <p:strVal val="#ppt_w"/>
                                          </p:val>
                                        </p:tav>
                                      </p:tavLst>
                                    </p:anim>
                                    <p:anim calcmode="lin" valueType="num">
                                      <p:cBhvr>
                                        <p:cTn id="13" dur="500" fill="hold"/>
                                        <p:tgtEl>
                                          <p:spTgt spid="163"/>
                                        </p:tgtEl>
                                        <p:attrNameLst>
                                          <p:attrName>ppt_h</p:attrName>
                                        </p:attrNameLst>
                                      </p:cBhvr>
                                      <p:tavLst>
                                        <p:tav tm="0">
                                          <p:val>
                                            <p:fltVal val="0"/>
                                          </p:val>
                                        </p:tav>
                                        <p:tav tm="100000">
                                          <p:val>
                                            <p:strVal val="#ppt_h"/>
                                          </p:val>
                                        </p:tav>
                                      </p:tavLst>
                                    </p:anim>
                                    <p:animEffect transition="in" filter="fade">
                                      <p:cBhvr>
                                        <p:cTn id="14" dur="500"/>
                                        <p:tgtEl>
                                          <p:spTgt spid="163"/>
                                        </p:tgtEl>
                                      </p:cBhvr>
                                    </p:animEffect>
                                  </p:childTnLst>
                                </p:cTn>
                              </p:par>
                              <p:par>
                                <p:cTn id="15" presetID="53" presetClass="entr" presetSubtype="16" fill="hold" nodeType="withEffect">
                                  <p:stCondLst>
                                    <p:cond delay="0"/>
                                  </p:stCondLst>
                                  <p:childTnLst>
                                    <p:set>
                                      <p:cBhvr>
                                        <p:cTn id="16" dur="1" fill="hold">
                                          <p:stCondLst>
                                            <p:cond delay="0"/>
                                          </p:stCondLst>
                                        </p:cTn>
                                        <p:tgtEl>
                                          <p:spTgt spid="164"/>
                                        </p:tgtEl>
                                        <p:attrNameLst>
                                          <p:attrName>style.visibility</p:attrName>
                                        </p:attrNameLst>
                                      </p:cBhvr>
                                      <p:to>
                                        <p:strVal val="visible"/>
                                      </p:to>
                                    </p:set>
                                    <p:anim calcmode="lin" valueType="num">
                                      <p:cBhvr>
                                        <p:cTn id="17" dur="500" fill="hold"/>
                                        <p:tgtEl>
                                          <p:spTgt spid="164"/>
                                        </p:tgtEl>
                                        <p:attrNameLst>
                                          <p:attrName>ppt_w</p:attrName>
                                        </p:attrNameLst>
                                      </p:cBhvr>
                                      <p:tavLst>
                                        <p:tav tm="0">
                                          <p:val>
                                            <p:fltVal val="0"/>
                                          </p:val>
                                        </p:tav>
                                        <p:tav tm="100000">
                                          <p:val>
                                            <p:strVal val="#ppt_w"/>
                                          </p:val>
                                        </p:tav>
                                      </p:tavLst>
                                    </p:anim>
                                    <p:anim calcmode="lin" valueType="num">
                                      <p:cBhvr>
                                        <p:cTn id="18" dur="500" fill="hold"/>
                                        <p:tgtEl>
                                          <p:spTgt spid="164"/>
                                        </p:tgtEl>
                                        <p:attrNameLst>
                                          <p:attrName>ppt_h</p:attrName>
                                        </p:attrNameLst>
                                      </p:cBhvr>
                                      <p:tavLst>
                                        <p:tav tm="0">
                                          <p:val>
                                            <p:fltVal val="0"/>
                                          </p:val>
                                        </p:tav>
                                        <p:tav tm="100000">
                                          <p:val>
                                            <p:strVal val="#ppt_h"/>
                                          </p:val>
                                        </p:tav>
                                      </p:tavLst>
                                    </p:anim>
                                    <p:animEffect transition="in" filter="fade">
                                      <p:cBhvr>
                                        <p:cTn id="19" dur="500"/>
                                        <p:tgtEl>
                                          <p:spTgt spid="16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84"/>
                                        </p:tgtEl>
                                        <p:attrNameLst>
                                          <p:attrName>style.visibility</p:attrName>
                                        </p:attrNameLst>
                                      </p:cBhvr>
                                      <p:to>
                                        <p:strVal val="visible"/>
                                      </p:to>
                                    </p:set>
                                    <p:anim calcmode="lin" valueType="num">
                                      <p:cBhvr>
                                        <p:cTn id="22" dur="500" fill="hold"/>
                                        <p:tgtEl>
                                          <p:spTgt spid="184"/>
                                        </p:tgtEl>
                                        <p:attrNameLst>
                                          <p:attrName>ppt_w</p:attrName>
                                        </p:attrNameLst>
                                      </p:cBhvr>
                                      <p:tavLst>
                                        <p:tav tm="0">
                                          <p:val>
                                            <p:fltVal val="0"/>
                                          </p:val>
                                        </p:tav>
                                        <p:tav tm="100000">
                                          <p:val>
                                            <p:strVal val="#ppt_w"/>
                                          </p:val>
                                        </p:tav>
                                      </p:tavLst>
                                    </p:anim>
                                    <p:anim calcmode="lin" valueType="num">
                                      <p:cBhvr>
                                        <p:cTn id="23" dur="500" fill="hold"/>
                                        <p:tgtEl>
                                          <p:spTgt spid="184"/>
                                        </p:tgtEl>
                                        <p:attrNameLst>
                                          <p:attrName>ppt_h</p:attrName>
                                        </p:attrNameLst>
                                      </p:cBhvr>
                                      <p:tavLst>
                                        <p:tav tm="0">
                                          <p:val>
                                            <p:fltVal val="0"/>
                                          </p:val>
                                        </p:tav>
                                        <p:tav tm="100000">
                                          <p:val>
                                            <p:strVal val="#ppt_h"/>
                                          </p:val>
                                        </p:tav>
                                      </p:tavLst>
                                    </p:anim>
                                    <p:animEffect transition="in" filter="fade">
                                      <p:cBhvr>
                                        <p:cTn id="24"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8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bwMode="auto">
          <a:xfrm>
            <a:off x="684123" y="929327"/>
            <a:ext cx="2613386" cy="684107"/>
            <a:chOff x="460" y="379"/>
            <a:chExt cx="2044" cy="576"/>
          </a:xfrm>
        </p:grpSpPr>
        <p:sp>
          <p:nvSpPr>
            <p:cNvPr id="3" name="AutoShape 4"/>
            <p:cNvSpPr>
              <a:spLocks noChangeArrowheads="1"/>
            </p:cNvSpPr>
            <p:nvPr/>
          </p:nvSpPr>
          <p:spPr bwMode="auto">
            <a:xfrm>
              <a:off x="535" y="379"/>
              <a:ext cx="1557" cy="487"/>
            </a:xfrm>
            <a:prstGeom prst="roundRect">
              <a:avLst>
                <a:gd name="adj" fmla="val 16667"/>
              </a:avLst>
            </a:prstGeom>
            <a:noFill/>
            <a:ln w="9525" algn="ctr">
              <a:noFill/>
              <a:miter lim="800000"/>
            </a:ln>
            <a:effectLst/>
          </p:spPr>
          <p:txBody>
            <a:bodyPr>
              <a:spAutoFit/>
            </a:bodyPr>
            <a:lstStyle/>
            <a:p>
              <a:endParaRPr lang="zh-CN" altLang="en-US" sz="2800">
                <a:cs typeface="+mn-ea"/>
                <a:sym typeface="+mn-lt"/>
              </a:endParaRPr>
            </a:p>
          </p:txBody>
        </p:sp>
        <p:sp>
          <p:nvSpPr>
            <p:cNvPr id="4" name="Rectangle 5"/>
            <p:cNvSpPr>
              <a:spLocks noChangeArrowheads="1"/>
            </p:cNvSpPr>
            <p:nvPr/>
          </p:nvSpPr>
          <p:spPr bwMode="auto">
            <a:xfrm>
              <a:off x="460" y="566"/>
              <a:ext cx="2044" cy="389"/>
            </a:xfrm>
            <a:prstGeom prst="rect">
              <a:avLst/>
            </a:prstGeom>
            <a:noFill/>
            <a:ln w="9525" algn="ctr">
              <a:noFill/>
              <a:miter lim="800000"/>
            </a:ln>
            <a:effectLst/>
          </p:spPr>
          <p:txBody>
            <a:bodyPr wrap="square">
              <a:spAutoFit/>
            </a:bodyPr>
            <a:lstStyle/>
            <a:p>
              <a:pPr algn="l">
                <a:spcBef>
                  <a:spcPct val="0"/>
                </a:spcBef>
              </a:pPr>
              <a:r>
                <a:rPr lang="en-US" altLang="en-US" sz="2400" dirty="0">
                  <a:cs typeface="+mn-ea"/>
                  <a:sym typeface="+mn-lt"/>
                </a:rPr>
                <a:t>6.实验结论：</a:t>
              </a:r>
            </a:p>
          </p:txBody>
        </p:sp>
      </p:grpSp>
      <p:sp>
        <p:nvSpPr>
          <p:cNvPr id="5" name="Text Box 6"/>
          <p:cNvSpPr txBox="1">
            <a:spLocks noChangeArrowheads="1"/>
          </p:cNvSpPr>
          <p:nvPr/>
        </p:nvSpPr>
        <p:spPr bwMode="auto">
          <a:xfrm>
            <a:off x="683701" y="1944195"/>
            <a:ext cx="7505700" cy="623248"/>
          </a:xfrm>
          <a:prstGeom prst="rect">
            <a:avLst/>
          </a:prstGeom>
          <a:noFill/>
          <a:ln w="9525">
            <a:noFill/>
            <a:miter lim="800000"/>
          </a:ln>
          <a:effectLst/>
        </p:spPr>
        <p:txBody>
          <a:bodyPr lIns="68580" tIns="34290" rIns="68580" bIns="34290">
            <a:spAutoFit/>
          </a:bodyPr>
          <a:lstStyle/>
          <a:p>
            <a:pPr algn="l">
              <a:lnSpc>
                <a:spcPct val="200000"/>
              </a:lnSpc>
              <a:spcBef>
                <a:spcPct val="0"/>
              </a:spcBef>
            </a:pPr>
            <a:r>
              <a:rPr lang="zh-CN" altLang="en-US" sz="1800" dirty="0">
                <a:cs typeface="+mn-ea"/>
                <a:sym typeface="+mn-lt"/>
              </a:rPr>
              <a:t>海波的熔化特点：在一定温度下熔化，熔化时不断吸热但温度不变。</a:t>
            </a:r>
          </a:p>
        </p:txBody>
      </p:sp>
      <p:sp>
        <p:nvSpPr>
          <p:cNvPr id="6" name="Text Box 8"/>
          <p:cNvSpPr txBox="1">
            <a:spLocks noChangeArrowheads="1"/>
          </p:cNvSpPr>
          <p:nvPr/>
        </p:nvSpPr>
        <p:spPr bwMode="auto">
          <a:xfrm>
            <a:off x="683701" y="2736965"/>
            <a:ext cx="7662863" cy="346249"/>
          </a:xfrm>
          <a:prstGeom prst="rect">
            <a:avLst/>
          </a:prstGeom>
          <a:noFill/>
          <a:ln w="9525">
            <a:noFill/>
            <a:miter lim="800000"/>
          </a:ln>
          <a:effectLst/>
        </p:spPr>
        <p:txBody>
          <a:bodyPr lIns="68580" tIns="34290" rIns="68580" bIns="34290">
            <a:spAutoFit/>
          </a:bodyPr>
          <a:lstStyle/>
          <a:p>
            <a:pPr algn="l">
              <a:spcBef>
                <a:spcPct val="0"/>
              </a:spcBef>
            </a:pPr>
            <a:r>
              <a:rPr lang="zh-CN" altLang="en-US" sz="1800" dirty="0">
                <a:cs typeface="+mn-ea"/>
                <a:sym typeface="+mn-lt"/>
              </a:rPr>
              <a:t>蜂蜡的熔化特点：没有固定的熔化温度，熔化时不断吸热且温度不断升高。</a:t>
            </a:r>
          </a:p>
        </p:txBody>
      </p:sp>
      <p:sp>
        <p:nvSpPr>
          <p:cNvPr id="7" name="文本框 6">
            <a:extLst>
              <a:ext uri="{FF2B5EF4-FFF2-40B4-BE49-F238E27FC236}">
                <a16:creationId xmlns:a16="http://schemas.microsoft.com/office/drawing/2014/main" id="{2B5E4F18-9987-41E8-A4D1-3CEE0D0710AD}"/>
              </a:ext>
            </a:extLst>
          </p:cNvPr>
          <p:cNvSpPr txBox="1"/>
          <p:nvPr/>
        </p:nvSpPr>
        <p:spPr>
          <a:xfrm>
            <a:off x="1051288" y="312162"/>
            <a:ext cx="6178187"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三、探究固体熔化时温度的变化规律</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702513" y="1267809"/>
            <a:ext cx="8093075" cy="1800493"/>
          </a:xfrm>
          <a:prstGeom prst="rect">
            <a:avLst/>
          </a:prstGeom>
          <a:noFill/>
          <a:ln w="28575" algn="ctr">
            <a:noFill/>
            <a:miter lim="800000"/>
          </a:ln>
          <a:effectLst/>
        </p:spPr>
        <p:txBody>
          <a:bodyPr lIns="68580" tIns="34290" rIns="68580" bIns="34290">
            <a:spAutoFit/>
          </a:bodyPr>
          <a:lstStyle/>
          <a:p>
            <a:pPr algn="l">
              <a:lnSpc>
                <a:spcPct val="250000"/>
              </a:lnSpc>
              <a:spcBef>
                <a:spcPct val="0"/>
              </a:spcBef>
            </a:pPr>
            <a:r>
              <a:rPr lang="zh-CN" altLang="en-US" sz="1500" dirty="0">
                <a:cs typeface="+mn-ea"/>
                <a:sym typeface="+mn-lt"/>
              </a:rPr>
              <a:t>固体分为晶体和非晶体。晶体有一定的熔化温度，非晶体没有。</a:t>
            </a:r>
          </a:p>
          <a:p>
            <a:pPr algn="l">
              <a:lnSpc>
                <a:spcPct val="250000"/>
              </a:lnSpc>
              <a:spcBef>
                <a:spcPct val="0"/>
              </a:spcBef>
            </a:pPr>
            <a:r>
              <a:rPr lang="zh-CN" altLang="en-US" sz="1500" dirty="0">
                <a:cs typeface="+mn-ea"/>
                <a:sym typeface="+mn-lt"/>
              </a:rPr>
              <a:t>熔点：晶体熔化时的温度。</a:t>
            </a:r>
          </a:p>
          <a:p>
            <a:pPr algn="l">
              <a:lnSpc>
                <a:spcPct val="250000"/>
              </a:lnSpc>
              <a:spcBef>
                <a:spcPct val="0"/>
              </a:spcBef>
            </a:pPr>
            <a:r>
              <a:rPr lang="zh-CN" altLang="en-US" sz="1500" dirty="0">
                <a:cs typeface="+mn-ea"/>
                <a:sym typeface="+mn-lt"/>
              </a:rPr>
              <a:t>凝固点：晶体凝固时的温度。</a:t>
            </a:r>
          </a:p>
        </p:txBody>
      </p:sp>
      <p:grpSp>
        <p:nvGrpSpPr>
          <p:cNvPr id="3" name="Group 8"/>
          <p:cNvGrpSpPr>
            <a:grpSpLocks noChangeAspect="1"/>
          </p:cNvGrpSpPr>
          <p:nvPr/>
        </p:nvGrpSpPr>
        <p:grpSpPr bwMode="auto">
          <a:xfrm>
            <a:off x="751001" y="3731688"/>
            <a:ext cx="7441530" cy="738673"/>
            <a:chOff x="2362" y="9738"/>
            <a:chExt cx="10547" cy="1546"/>
          </a:xfrm>
        </p:grpSpPr>
        <p:sp>
          <p:nvSpPr>
            <p:cNvPr id="4" name="AutoShape 9"/>
            <p:cNvSpPr>
              <a:spLocks noChangeAspect="1" noChangeArrowheads="1"/>
            </p:cNvSpPr>
            <p:nvPr/>
          </p:nvSpPr>
          <p:spPr bwMode="auto">
            <a:xfrm>
              <a:off x="2362" y="9738"/>
              <a:ext cx="10547" cy="1546"/>
            </a:xfrm>
            <a:prstGeom prst="rect">
              <a:avLst/>
            </a:prstGeom>
            <a:noFill/>
            <a:ln w="9525">
              <a:noFill/>
              <a:miter lim="800000"/>
            </a:ln>
          </p:spPr>
          <p:txBody>
            <a:bodyPr/>
            <a:lstStyle/>
            <a:p>
              <a:endParaRPr lang="zh-CN" altLang="en-US" sz="1800">
                <a:cs typeface="+mn-ea"/>
                <a:sym typeface="+mn-lt"/>
              </a:endParaRPr>
            </a:p>
          </p:txBody>
        </p:sp>
        <p:sp>
          <p:nvSpPr>
            <p:cNvPr id="5" name="Freeform 10"/>
            <p:cNvSpPr/>
            <p:nvPr/>
          </p:nvSpPr>
          <p:spPr bwMode="auto">
            <a:xfrm>
              <a:off x="2362" y="10001"/>
              <a:ext cx="2111" cy="739"/>
            </a:xfrm>
            <a:custGeom>
              <a:avLst/>
              <a:gdLst/>
              <a:ahLst/>
              <a:cxnLst>
                <a:cxn ang="0">
                  <a:pos x="1119" y="59"/>
                </a:cxn>
                <a:cxn ang="0">
                  <a:pos x="957" y="59"/>
                </a:cxn>
                <a:cxn ang="0">
                  <a:pos x="957" y="147"/>
                </a:cxn>
                <a:cxn ang="0">
                  <a:pos x="918" y="186"/>
                </a:cxn>
                <a:cxn ang="0">
                  <a:pos x="870" y="186"/>
                </a:cxn>
                <a:cxn ang="0">
                  <a:pos x="870" y="93"/>
                </a:cxn>
                <a:cxn ang="0">
                  <a:pos x="737" y="93"/>
                </a:cxn>
                <a:cxn ang="0">
                  <a:pos x="737" y="204"/>
                </a:cxn>
                <a:cxn ang="0">
                  <a:pos x="689" y="204"/>
                </a:cxn>
                <a:cxn ang="0">
                  <a:pos x="685" y="166"/>
                </a:cxn>
                <a:cxn ang="0">
                  <a:pos x="678" y="135"/>
                </a:cxn>
                <a:cxn ang="0">
                  <a:pos x="667" y="108"/>
                </a:cxn>
                <a:cxn ang="0">
                  <a:pos x="653" y="85"/>
                </a:cxn>
                <a:cxn ang="0">
                  <a:pos x="639" y="66"/>
                </a:cxn>
                <a:cxn ang="0">
                  <a:pos x="627" y="51"/>
                </a:cxn>
                <a:cxn ang="0">
                  <a:pos x="615" y="38"/>
                </a:cxn>
                <a:cxn ang="0">
                  <a:pos x="607" y="27"/>
                </a:cxn>
                <a:cxn ang="0">
                  <a:pos x="599" y="40"/>
                </a:cxn>
                <a:cxn ang="0">
                  <a:pos x="590" y="55"/>
                </a:cxn>
                <a:cxn ang="0">
                  <a:pos x="580" y="73"/>
                </a:cxn>
                <a:cxn ang="0">
                  <a:pos x="571" y="93"/>
                </a:cxn>
                <a:cxn ang="0">
                  <a:pos x="563" y="111"/>
                </a:cxn>
                <a:cxn ang="0">
                  <a:pos x="556" y="130"/>
                </a:cxn>
                <a:cxn ang="0">
                  <a:pos x="551" y="145"/>
                </a:cxn>
                <a:cxn ang="0">
                  <a:pos x="547" y="156"/>
                </a:cxn>
                <a:cxn ang="0">
                  <a:pos x="541" y="142"/>
                </a:cxn>
                <a:cxn ang="0">
                  <a:pos x="536" y="126"/>
                </a:cxn>
                <a:cxn ang="0">
                  <a:pos x="529" y="109"/>
                </a:cxn>
                <a:cxn ang="0">
                  <a:pos x="521" y="92"/>
                </a:cxn>
                <a:cxn ang="0">
                  <a:pos x="514" y="76"/>
                </a:cxn>
                <a:cxn ang="0">
                  <a:pos x="506" y="61"/>
                </a:cxn>
                <a:cxn ang="0">
                  <a:pos x="499" y="48"/>
                </a:cxn>
                <a:cxn ang="0">
                  <a:pos x="493" y="39"/>
                </a:cxn>
                <a:cxn ang="0">
                  <a:pos x="483" y="55"/>
                </a:cxn>
                <a:cxn ang="0">
                  <a:pos x="472" y="76"/>
                </a:cxn>
                <a:cxn ang="0">
                  <a:pos x="462" y="100"/>
                </a:cxn>
                <a:cxn ang="0">
                  <a:pos x="453" y="127"/>
                </a:cxn>
                <a:cxn ang="0">
                  <a:pos x="445" y="155"/>
                </a:cxn>
                <a:cxn ang="0">
                  <a:pos x="439" y="184"/>
                </a:cxn>
                <a:cxn ang="0">
                  <a:pos x="434" y="212"/>
                </a:cxn>
                <a:cxn ang="0">
                  <a:pos x="432" y="240"/>
                </a:cxn>
                <a:cxn ang="0">
                  <a:pos x="351" y="240"/>
                </a:cxn>
                <a:cxn ang="0">
                  <a:pos x="351" y="186"/>
                </a:cxn>
                <a:cxn ang="0">
                  <a:pos x="375" y="186"/>
                </a:cxn>
                <a:cxn ang="0">
                  <a:pos x="318" y="87"/>
                </a:cxn>
                <a:cxn ang="0">
                  <a:pos x="150" y="87"/>
                </a:cxn>
                <a:cxn ang="0">
                  <a:pos x="104" y="0"/>
                </a:cxn>
                <a:cxn ang="0">
                  <a:pos x="0" y="229"/>
                </a:cxn>
                <a:cxn ang="0">
                  <a:pos x="0" y="600"/>
                </a:cxn>
                <a:cxn ang="0">
                  <a:pos x="1119" y="600"/>
                </a:cxn>
                <a:cxn ang="0">
                  <a:pos x="1119" y="59"/>
                </a:cxn>
              </a:cxnLst>
              <a:rect l="0" t="0" r="r" b="b"/>
              <a:pathLst>
                <a:path w="1119" h="600">
                  <a:moveTo>
                    <a:pt x="1119" y="59"/>
                  </a:moveTo>
                  <a:lnTo>
                    <a:pt x="957" y="59"/>
                  </a:lnTo>
                  <a:lnTo>
                    <a:pt x="957" y="147"/>
                  </a:lnTo>
                  <a:lnTo>
                    <a:pt x="918" y="186"/>
                  </a:lnTo>
                  <a:lnTo>
                    <a:pt x="870" y="186"/>
                  </a:lnTo>
                  <a:lnTo>
                    <a:pt x="870" y="93"/>
                  </a:lnTo>
                  <a:lnTo>
                    <a:pt x="737" y="93"/>
                  </a:lnTo>
                  <a:lnTo>
                    <a:pt x="737" y="204"/>
                  </a:lnTo>
                  <a:lnTo>
                    <a:pt x="689" y="204"/>
                  </a:lnTo>
                  <a:lnTo>
                    <a:pt x="685" y="166"/>
                  </a:lnTo>
                  <a:lnTo>
                    <a:pt x="678" y="135"/>
                  </a:lnTo>
                  <a:lnTo>
                    <a:pt x="667" y="108"/>
                  </a:lnTo>
                  <a:lnTo>
                    <a:pt x="653" y="85"/>
                  </a:lnTo>
                  <a:lnTo>
                    <a:pt x="639" y="66"/>
                  </a:lnTo>
                  <a:lnTo>
                    <a:pt x="627" y="51"/>
                  </a:lnTo>
                  <a:lnTo>
                    <a:pt x="615" y="38"/>
                  </a:lnTo>
                  <a:lnTo>
                    <a:pt x="607" y="27"/>
                  </a:lnTo>
                  <a:lnTo>
                    <a:pt x="599" y="40"/>
                  </a:lnTo>
                  <a:lnTo>
                    <a:pt x="590" y="55"/>
                  </a:lnTo>
                  <a:lnTo>
                    <a:pt x="580" y="73"/>
                  </a:lnTo>
                  <a:lnTo>
                    <a:pt x="571" y="93"/>
                  </a:lnTo>
                  <a:lnTo>
                    <a:pt x="563" y="111"/>
                  </a:lnTo>
                  <a:lnTo>
                    <a:pt x="556" y="130"/>
                  </a:lnTo>
                  <a:lnTo>
                    <a:pt x="551" y="145"/>
                  </a:lnTo>
                  <a:lnTo>
                    <a:pt x="547" y="156"/>
                  </a:lnTo>
                  <a:lnTo>
                    <a:pt x="541" y="142"/>
                  </a:lnTo>
                  <a:lnTo>
                    <a:pt x="536" y="126"/>
                  </a:lnTo>
                  <a:lnTo>
                    <a:pt x="529" y="109"/>
                  </a:lnTo>
                  <a:lnTo>
                    <a:pt x="521" y="92"/>
                  </a:lnTo>
                  <a:lnTo>
                    <a:pt x="514" y="76"/>
                  </a:lnTo>
                  <a:lnTo>
                    <a:pt x="506" y="61"/>
                  </a:lnTo>
                  <a:lnTo>
                    <a:pt x="499" y="48"/>
                  </a:lnTo>
                  <a:lnTo>
                    <a:pt x="493" y="39"/>
                  </a:lnTo>
                  <a:lnTo>
                    <a:pt x="483" y="55"/>
                  </a:lnTo>
                  <a:lnTo>
                    <a:pt x="472" y="76"/>
                  </a:lnTo>
                  <a:lnTo>
                    <a:pt x="462" y="100"/>
                  </a:lnTo>
                  <a:lnTo>
                    <a:pt x="453" y="127"/>
                  </a:lnTo>
                  <a:lnTo>
                    <a:pt x="445" y="155"/>
                  </a:lnTo>
                  <a:lnTo>
                    <a:pt x="439" y="184"/>
                  </a:lnTo>
                  <a:lnTo>
                    <a:pt x="434" y="212"/>
                  </a:lnTo>
                  <a:lnTo>
                    <a:pt x="432" y="240"/>
                  </a:lnTo>
                  <a:lnTo>
                    <a:pt x="351" y="240"/>
                  </a:lnTo>
                  <a:lnTo>
                    <a:pt x="351" y="186"/>
                  </a:lnTo>
                  <a:lnTo>
                    <a:pt x="375" y="186"/>
                  </a:lnTo>
                  <a:lnTo>
                    <a:pt x="318" y="87"/>
                  </a:lnTo>
                  <a:lnTo>
                    <a:pt x="150" y="87"/>
                  </a:lnTo>
                  <a:lnTo>
                    <a:pt x="104" y="0"/>
                  </a:lnTo>
                  <a:lnTo>
                    <a:pt x="0" y="229"/>
                  </a:lnTo>
                  <a:lnTo>
                    <a:pt x="0" y="600"/>
                  </a:lnTo>
                  <a:lnTo>
                    <a:pt x="1119" y="600"/>
                  </a:lnTo>
                  <a:lnTo>
                    <a:pt x="1119" y="59"/>
                  </a:lnTo>
                  <a:close/>
                </a:path>
              </a:pathLst>
            </a:custGeom>
            <a:solidFill>
              <a:srgbClr val="D8C6A5"/>
            </a:solidFill>
            <a:ln w="9525">
              <a:noFill/>
              <a:round/>
            </a:ln>
          </p:spPr>
          <p:txBody>
            <a:bodyPr/>
            <a:lstStyle/>
            <a:p>
              <a:endParaRPr lang="zh-CN" altLang="en-US" sz="1800">
                <a:cs typeface="+mn-ea"/>
                <a:sym typeface="+mn-lt"/>
              </a:endParaRPr>
            </a:p>
          </p:txBody>
        </p:sp>
        <p:sp>
          <p:nvSpPr>
            <p:cNvPr id="6" name="Rectangle 11"/>
            <p:cNvSpPr>
              <a:spLocks noChangeArrowheads="1"/>
            </p:cNvSpPr>
            <p:nvPr/>
          </p:nvSpPr>
          <p:spPr bwMode="auto">
            <a:xfrm>
              <a:off x="2362" y="10695"/>
              <a:ext cx="2108" cy="545"/>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7" name="Freeform 12"/>
            <p:cNvSpPr/>
            <p:nvPr/>
          </p:nvSpPr>
          <p:spPr bwMode="auto">
            <a:xfrm>
              <a:off x="8727" y="9974"/>
              <a:ext cx="4182" cy="766"/>
            </a:xfrm>
            <a:custGeom>
              <a:avLst/>
              <a:gdLst/>
              <a:ahLst/>
              <a:cxnLst>
                <a:cxn ang="0">
                  <a:pos x="2214" y="147"/>
                </a:cxn>
                <a:cxn ang="0">
                  <a:pos x="2087" y="190"/>
                </a:cxn>
                <a:cxn ang="0">
                  <a:pos x="2024" y="65"/>
                </a:cxn>
                <a:cxn ang="0">
                  <a:pos x="1977" y="168"/>
                </a:cxn>
                <a:cxn ang="0">
                  <a:pos x="1955" y="120"/>
                </a:cxn>
                <a:cxn ang="0">
                  <a:pos x="1882" y="49"/>
                </a:cxn>
                <a:cxn ang="0">
                  <a:pos x="1861" y="49"/>
                </a:cxn>
                <a:cxn ang="0">
                  <a:pos x="1828" y="49"/>
                </a:cxn>
                <a:cxn ang="0">
                  <a:pos x="1784" y="49"/>
                </a:cxn>
                <a:cxn ang="0">
                  <a:pos x="1738" y="49"/>
                </a:cxn>
                <a:cxn ang="0">
                  <a:pos x="1694" y="49"/>
                </a:cxn>
                <a:cxn ang="0">
                  <a:pos x="1660" y="49"/>
                </a:cxn>
                <a:cxn ang="0">
                  <a:pos x="1639" y="49"/>
                </a:cxn>
                <a:cxn ang="0">
                  <a:pos x="1631" y="53"/>
                </a:cxn>
                <a:cxn ang="0">
                  <a:pos x="1607" y="76"/>
                </a:cxn>
                <a:cxn ang="0">
                  <a:pos x="1577" y="108"/>
                </a:cxn>
                <a:cxn ang="0">
                  <a:pos x="1554" y="131"/>
                </a:cxn>
                <a:cxn ang="0">
                  <a:pos x="1587" y="135"/>
                </a:cxn>
                <a:cxn ang="0">
                  <a:pos x="1515" y="205"/>
                </a:cxn>
                <a:cxn ang="0">
                  <a:pos x="1515" y="121"/>
                </a:cxn>
                <a:cxn ang="0">
                  <a:pos x="1515" y="39"/>
                </a:cxn>
                <a:cxn ang="0">
                  <a:pos x="1505" y="40"/>
                </a:cxn>
                <a:cxn ang="0">
                  <a:pos x="1481" y="40"/>
                </a:cxn>
                <a:cxn ang="0">
                  <a:pos x="1448" y="40"/>
                </a:cxn>
                <a:cxn ang="0">
                  <a:pos x="1410" y="40"/>
                </a:cxn>
                <a:cxn ang="0">
                  <a:pos x="1371" y="40"/>
                </a:cxn>
                <a:cxn ang="0">
                  <a:pos x="1337" y="39"/>
                </a:cxn>
                <a:cxn ang="0">
                  <a:pos x="1313" y="39"/>
                </a:cxn>
                <a:cxn ang="0">
                  <a:pos x="1304" y="39"/>
                </a:cxn>
                <a:cxn ang="0">
                  <a:pos x="1063" y="84"/>
                </a:cxn>
                <a:cxn ang="0">
                  <a:pos x="1049" y="124"/>
                </a:cxn>
                <a:cxn ang="0">
                  <a:pos x="1020" y="137"/>
                </a:cxn>
                <a:cxn ang="0">
                  <a:pos x="996" y="159"/>
                </a:cxn>
                <a:cxn ang="0">
                  <a:pos x="981" y="190"/>
                </a:cxn>
                <a:cxn ang="0">
                  <a:pos x="955" y="207"/>
                </a:cxn>
                <a:cxn ang="0">
                  <a:pos x="944" y="153"/>
                </a:cxn>
                <a:cxn ang="0">
                  <a:pos x="921" y="132"/>
                </a:cxn>
                <a:cxn ang="0">
                  <a:pos x="898" y="149"/>
                </a:cxn>
                <a:cxn ang="0">
                  <a:pos x="888" y="207"/>
                </a:cxn>
                <a:cxn ang="0">
                  <a:pos x="822" y="11"/>
                </a:cxn>
                <a:cxn ang="0">
                  <a:pos x="783" y="75"/>
                </a:cxn>
                <a:cxn ang="0">
                  <a:pos x="524" y="9"/>
                </a:cxn>
                <a:cxn ang="0">
                  <a:pos x="237" y="75"/>
                </a:cxn>
                <a:cxn ang="0">
                  <a:pos x="175" y="156"/>
                </a:cxn>
                <a:cxn ang="0">
                  <a:pos x="162" y="139"/>
                </a:cxn>
                <a:cxn ang="0">
                  <a:pos x="147" y="117"/>
                </a:cxn>
                <a:cxn ang="0">
                  <a:pos x="134" y="98"/>
                </a:cxn>
                <a:cxn ang="0">
                  <a:pos x="129" y="90"/>
                </a:cxn>
                <a:cxn ang="0">
                  <a:pos x="84" y="0"/>
                </a:cxn>
                <a:cxn ang="0">
                  <a:pos x="45" y="87"/>
                </a:cxn>
                <a:cxn ang="0">
                  <a:pos x="33" y="156"/>
                </a:cxn>
                <a:cxn ang="0">
                  <a:pos x="0" y="621"/>
                </a:cxn>
                <a:cxn ang="0">
                  <a:pos x="2214" y="147"/>
                </a:cxn>
              </a:cxnLst>
              <a:rect l="0" t="0" r="r" b="b"/>
              <a:pathLst>
                <a:path w="2214" h="621">
                  <a:moveTo>
                    <a:pt x="2214" y="147"/>
                  </a:moveTo>
                  <a:lnTo>
                    <a:pt x="2214" y="147"/>
                  </a:lnTo>
                  <a:lnTo>
                    <a:pt x="2163" y="75"/>
                  </a:lnTo>
                  <a:lnTo>
                    <a:pt x="2087" y="190"/>
                  </a:lnTo>
                  <a:lnTo>
                    <a:pt x="2087" y="108"/>
                  </a:lnTo>
                  <a:lnTo>
                    <a:pt x="2024" y="65"/>
                  </a:lnTo>
                  <a:lnTo>
                    <a:pt x="1977" y="117"/>
                  </a:lnTo>
                  <a:lnTo>
                    <a:pt x="1977" y="168"/>
                  </a:lnTo>
                  <a:lnTo>
                    <a:pt x="1955" y="168"/>
                  </a:lnTo>
                  <a:lnTo>
                    <a:pt x="1955" y="120"/>
                  </a:lnTo>
                  <a:lnTo>
                    <a:pt x="1885" y="49"/>
                  </a:lnTo>
                  <a:lnTo>
                    <a:pt x="1882" y="49"/>
                  </a:lnTo>
                  <a:lnTo>
                    <a:pt x="1874" y="49"/>
                  </a:lnTo>
                  <a:lnTo>
                    <a:pt x="1861" y="49"/>
                  </a:lnTo>
                  <a:lnTo>
                    <a:pt x="1846" y="49"/>
                  </a:lnTo>
                  <a:lnTo>
                    <a:pt x="1828" y="49"/>
                  </a:lnTo>
                  <a:lnTo>
                    <a:pt x="1806" y="49"/>
                  </a:lnTo>
                  <a:lnTo>
                    <a:pt x="1784" y="49"/>
                  </a:lnTo>
                  <a:lnTo>
                    <a:pt x="1761" y="49"/>
                  </a:lnTo>
                  <a:lnTo>
                    <a:pt x="1738" y="49"/>
                  </a:lnTo>
                  <a:lnTo>
                    <a:pt x="1716" y="49"/>
                  </a:lnTo>
                  <a:lnTo>
                    <a:pt x="1694" y="49"/>
                  </a:lnTo>
                  <a:lnTo>
                    <a:pt x="1676" y="49"/>
                  </a:lnTo>
                  <a:lnTo>
                    <a:pt x="1660" y="49"/>
                  </a:lnTo>
                  <a:lnTo>
                    <a:pt x="1647" y="49"/>
                  </a:lnTo>
                  <a:lnTo>
                    <a:pt x="1639" y="49"/>
                  </a:lnTo>
                  <a:lnTo>
                    <a:pt x="1636" y="49"/>
                  </a:lnTo>
                  <a:lnTo>
                    <a:pt x="1631" y="53"/>
                  </a:lnTo>
                  <a:lnTo>
                    <a:pt x="1621" y="63"/>
                  </a:lnTo>
                  <a:lnTo>
                    <a:pt x="1607" y="76"/>
                  </a:lnTo>
                  <a:lnTo>
                    <a:pt x="1592" y="92"/>
                  </a:lnTo>
                  <a:lnTo>
                    <a:pt x="1577" y="108"/>
                  </a:lnTo>
                  <a:lnTo>
                    <a:pt x="1563" y="121"/>
                  </a:lnTo>
                  <a:lnTo>
                    <a:pt x="1554" y="131"/>
                  </a:lnTo>
                  <a:lnTo>
                    <a:pt x="1550" y="135"/>
                  </a:lnTo>
                  <a:lnTo>
                    <a:pt x="1587" y="135"/>
                  </a:lnTo>
                  <a:lnTo>
                    <a:pt x="1587" y="205"/>
                  </a:lnTo>
                  <a:lnTo>
                    <a:pt x="1515" y="205"/>
                  </a:lnTo>
                  <a:lnTo>
                    <a:pt x="1515" y="178"/>
                  </a:lnTo>
                  <a:lnTo>
                    <a:pt x="1515" y="121"/>
                  </a:lnTo>
                  <a:lnTo>
                    <a:pt x="1515" y="63"/>
                  </a:lnTo>
                  <a:lnTo>
                    <a:pt x="1515" y="39"/>
                  </a:lnTo>
                  <a:lnTo>
                    <a:pt x="1512" y="39"/>
                  </a:lnTo>
                  <a:lnTo>
                    <a:pt x="1505" y="40"/>
                  </a:lnTo>
                  <a:lnTo>
                    <a:pt x="1495" y="40"/>
                  </a:lnTo>
                  <a:lnTo>
                    <a:pt x="1481" y="40"/>
                  </a:lnTo>
                  <a:lnTo>
                    <a:pt x="1466" y="40"/>
                  </a:lnTo>
                  <a:lnTo>
                    <a:pt x="1448" y="40"/>
                  </a:lnTo>
                  <a:lnTo>
                    <a:pt x="1429" y="40"/>
                  </a:lnTo>
                  <a:lnTo>
                    <a:pt x="1410" y="40"/>
                  </a:lnTo>
                  <a:lnTo>
                    <a:pt x="1389" y="40"/>
                  </a:lnTo>
                  <a:lnTo>
                    <a:pt x="1371" y="40"/>
                  </a:lnTo>
                  <a:lnTo>
                    <a:pt x="1352" y="39"/>
                  </a:lnTo>
                  <a:lnTo>
                    <a:pt x="1337" y="39"/>
                  </a:lnTo>
                  <a:lnTo>
                    <a:pt x="1323" y="39"/>
                  </a:lnTo>
                  <a:lnTo>
                    <a:pt x="1313" y="39"/>
                  </a:lnTo>
                  <a:lnTo>
                    <a:pt x="1306" y="39"/>
                  </a:lnTo>
                  <a:lnTo>
                    <a:pt x="1304" y="39"/>
                  </a:lnTo>
                  <a:lnTo>
                    <a:pt x="1304" y="84"/>
                  </a:lnTo>
                  <a:lnTo>
                    <a:pt x="1063" y="84"/>
                  </a:lnTo>
                  <a:lnTo>
                    <a:pt x="1063" y="123"/>
                  </a:lnTo>
                  <a:lnTo>
                    <a:pt x="1049" y="124"/>
                  </a:lnTo>
                  <a:lnTo>
                    <a:pt x="1035" y="129"/>
                  </a:lnTo>
                  <a:lnTo>
                    <a:pt x="1020" y="137"/>
                  </a:lnTo>
                  <a:lnTo>
                    <a:pt x="1008" y="147"/>
                  </a:lnTo>
                  <a:lnTo>
                    <a:pt x="996" y="159"/>
                  </a:lnTo>
                  <a:lnTo>
                    <a:pt x="987" y="174"/>
                  </a:lnTo>
                  <a:lnTo>
                    <a:pt x="981" y="190"/>
                  </a:lnTo>
                  <a:lnTo>
                    <a:pt x="979" y="207"/>
                  </a:lnTo>
                  <a:lnTo>
                    <a:pt x="955" y="207"/>
                  </a:lnTo>
                  <a:lnTo>
                    <a:pt x="952" y="176"/>
                  </a:lnTo>
                  <a:lnTo>
                    <a:pt x="944" y="153"/>
                  </a:lnTo>
                  <a:lnTo>
                    <a:pt x="934" y="138"/>
                  </a:lnTo>
                  <a:lnTo>
                    <a:pt x="921" y="132"/>
                  </a:lnTo>
                  <a:lnTo>
                    <a:pt x="909" y="137"/>
                  </a:lnTo>
                  <a:lnTo>
                    <a:pt x="898" y="149"/>
                  </a:lnTo>
                  <a:lnTo>
                    <a:pt x="890" y="174"/>
                  </a:lnTo>
                  <a:lnTo>
                    <a:pt x="888" y="207"/>
                  </a:lnTo>
                  <a:lnTo>
                    <a:pt x="822" y="207"/>
                  </a:lnTo>
                  <a:lnTo>
                    <a:pt x="822" y="11"/>
                  </a:lnTo>
                  <a:lnTo>
                    <a:pt x="783" y="11"/>
                  </a:lnTo>
                  <a:lnTo>
                    <a:pt x="783" y="75"/>
                  </a:lnTo>
                  <a:lnTo>
                    <a:pt x="567" y="75"/>
                  </a:lnTo>
                  <a:lnTo>
                    <a:pt x="524" y="9"/>
                  </a:lnTo>
                  <a:lnTo>
                    <a:pt x="481" y="75"/>
                  </a:lnTo>
                  <a:lnTo>
                    <a:pt x="237" y="75"/>
                  </a:lnTo>
                  <a:lnTo>
                    <a:pt x="237" y="156"/>
                  </a:lnTo>
                  <a:lnTo>
                    <a:pt x="175" y="156"/>
                  </a:lnTo>
                  <a:lnTo>
                    <a:pt x="169" y="149"/>
                  </a:lnTo>
                  <a:lnTo>
                    <a:pt x="162" y="139"/>
                  </a:lnTo>
                  <a:lnTo>
                    <a:pt x="155" y="129"/>
                  </a:lnTo>
                  <a:lnTo>
                    <a:pt x="147" y="117"/>
                  </a:lnTo>
                  <a:lnTo>
                    <a:pt x="140" y="107"/>
                  </a:lnTo>
                  <a:lnTo>
                    <a:pt x="134" y="98"/>
                  </a:lnTo>
                  <a:lnTo>
                    <a:pt x="130" y="92"/>
                  </a:lnTo>
                  <a:lnTo>
                    <a:pt x="129" y="90"/>
                  </a:lnTo>
                  <a:lnTo>
                    <a:pt x="151" y="93"/>
                  </a:lnTo>
                  <a:lnTo>
                    <a:pt x="84" y="0"/>
                  </a:lnTo>
                  <a:lnTo>
                    <a:pt x="26" y="87"/>
                  </a:lnTo>
                  <a:lnTo>
                    <a:pt x="45" y="87"/>
                  </a:lnTo>
                  <a:lnTo>
                    <a:pt x="11" y="151"/>
                  </a:lnTo>
                  <a:lnTo>
                    <a:pt x="33" y="156"/>
                  </a:lnTo>
                  <a:lnTo>
                    <a:pt x="0" y="192"/>
                  </a:lnTo>
                  <a:lnTo>
                    <a:pt x="0" y="621"/>
                  </a:lnTo>
                  <a:lnTo>
                    <a:pt x="2214" y="621"/>
                  </a:lnTo>
                  <a:lnTo>
                    <a:pt x="2214" y="147"/>
                  </a:lnTo>
                  <a:close/>
                </a:path>
              </a:pathLst>
            </a:custGeom>
            <a:solidFill>
              <a:srgbClr val="D8C6A5"/>
            </a:solidFill>
            <a:ln w="9525">
              <a:noFill/>
              <a:round/>
            </a:ln>
          </p:spPr>
          <p:txBody>
            <a:bodyPr/>
            <a:lstStyle/>
            <a:p>
              <a:endParaRPr lang="zh-CN" altLang="en-US" sz="1800">
                <a:cs typeface="+mn-ea"/>
                <a:sym typeface="+mn-lt"/>
              </a:endParaRPr>
            </a:p>
          </p:txBody>
        </p:sp>
        <p:sp>
          <p:nvSpPr>
            <p:cNvPr id="8" name="Rectangle 13"/>
            <p:cNvSpPr>
              <a:spLocks noChangeArrowheads="1"/>
            </p:cNvSpPr>
            <p:nvPr/>
          </p:nvSpPr>
          <p:spPr bwMode="auto">
            <a:xfrm>
              <a:off x="8724" y="10740"/>
              <a:ext cx="4185" cy="544"/>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9" name="Freeform 14"/>
            <p:cNvSpPr/>
            <p:nvPr/>
          </p:nvSpPr>
          <p:spPr bwMode="auto">
            <a:xfrm>
              <a:off x="8724" y="10415"/>
              <a:ext cx="90"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10" name="Freeform 15"/>
            <p:cNvSpPr/>
            <p:nvPr/>
          </p:nvSpPr>
          <p:spPr bwMode="auto">
            <a:xfrm>
              <a:off x="8859"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1" name="Freeform 16"/>
            <p:cNvSpPr/>
            <p:nvPr/>
          </p:nvSpPr>
          <p:spPr bwMode="auto">
            <a:xfrm>
              <a:off x="9003" y="10415"/>
              <a:ext cx="95" cy="325"/>
            </a:xfrm>
            <a:custGeom>
              <a:avLst/>
              <a:gdLst/>
              <a:ahLst/>
              <a:cxnLst>
                <a:cxn ang="0">
                  <a:pos x="25" y="0"/>
                </a:cxn>
                <a:cxn ang="0">
                  <a:pos x="50" y="57"/>
                </a:cxn>
                <a:cxn ang="0">
                  <a:pos x="50" y="263"/>
                </a:cxn>
                <a:cxn ang="0">
                  <a:pos x="0" y="263"/>
                </a:cxn>
                <a:cxn ang="0">
                  <a:pos x="0" y="57"/>
                </a:cxn>
                <a:cxn ang="0">
                  <a:pos x="25" y="0"/>
                </a:cxn>
              </a:cxnLst>
              <a:rect l="0" t="0" r="r" b="b"/>
              <a:pathLst>
                <a:path w="50" h="263">
                  <a:moveTo>
                    <a:pt x="25" y="0"/>
                  </a:moveTo>
                  <a:lnTo>
                    <a:pt x="50" y="57"/>
                  </a:lnTo>
                  <a:lnTo>
                    <a:pt x="50"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12" name="Rectangle 17"/>
            <p:cNvSpPr>
              <a:spLocks noChangeArrowheads="1"/>
            </p:cNvSpPr>
            <p:nvPr/>
          </p:nvSpPr>
          <p:spPr bwMode="auto">
            <a:xfrm>
              <a:off x="8724" y="10501"/>
              <a:ext cx="403"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13" name="Rectangle 18"/>
            <p:cNvSpPr>
              <a:spLocks noChangeArrowheads="1"/>
            </p:cNvSpPr>
            <p:nvPr/>
          </p:nvSpPr>
          <p:spPr bwMode="auto">
            <a:xfrm>
              <a:off x="8724" y="10659"/>
              <a:ext cx="403"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14" name="Freeform 19"/>
            <p:cNvSpPr/>
            <p:nvPr/>
          </p:nvSpPr>
          <p:spPr bwMode="auto">
            <a:xfrm>
              <a:off x="11454" y="10415"/>
              <a:ext cx="92"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5" name="Freeform 20"/>
            <p:cNvSpPr/>
            <p:nvPr/>
          </p:nvSpPr>
          <p:spPr bwMode="auto">
            <a:xfrm>
              <a:off x="11591"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6" name="Freeform 21"/>
            <p:cNvSpPr/>
            <p:nvPr/>
          </p:nvSpPr>
          <p:spPr bwMode="auto">
            <a:xfrm>
              <a:off x="11734" y="10415"/>
              <a:ext cx="95"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7" name="Freeform 22"/>
            <p:cNvSpPr/>
            <p:nvPr/>
          </p:nvSpPr>
          <p:spPr bwMode="auto">
            <a:xfrm>
              <a:off x="1187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8" name="Freeform 23"/>
            <p:cNvSpPr/>
            <p:nvPr/>
          </p:nvSpPr>
          <p:spPr bwMode="auto">
            <a:xfrm>
              <a:off x="12021" y="10415"/>
              <a:ext cx="95" cy="354"/>
            </a:xfrm>
            <a:custGeom>
              <a:avLst/>
              <a:gdLst/>
              <a:ahLst/>
              <a:cxnLst>
                <a:cxn ang="0">
                  <a:pos x="25" y="0"/>
                </a:cxn>
                <a:cxn ang="0">
                  <a:pos x="49" y="57"/>
                </a:cxn>
                <a:cxn ang="0">
                  <a:pos x="49" y="286"/>
                </a:cxn>
                <a:cxn ang="0">
                  <a:pos x="0" y="272"/>
                </a:cxn>
                <a:cxn ang="0">
                  <a:pos x="0" y="57"/>
                </a:cxn>
                <a:cxn ang="0">
                  <a:pos x="25" y="0"/>
                </a:cxn>
              </a:cxnLst>
              <a:rect l="0" t="0" r="r" b="b"/>
              <a:pathLst>
                <a:path w="49" h="286">
                  <a:moveTo>
                    <a:pt x="25" y="0"/>
                  </a:moveTo>
                  <a:lnTo>
                    <a:pt x="49" y="57"/>
                  </a:lnTo>
                  <a:lnTo>
                    <a:pt x="49" y="286"/>
                  </a:lnTo>
                  <a:lnTo>
                    <a:pt x="0" y="272"/>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19" name="Freeform 24"/>
            <p:cNvSpPr/>
            <p:nvPr/>
          </p:nvSpPr>
          <p:spPr bwMode="auto">
            <a:xfrm>
              <a:off x="12165" y="10435"/>
              <a:ext cx="94" cy="364"/>
            </a:xfrm>
            <a:custGeom>
              <a:avLst/>
              <a:gdLst/>
              <a:ahLst/>
              <a:cxnLst>
                <a:cxn ang="0">
                  <a:pos x="25" y="0"/>
                </a:cxn>
                <a:cxn ang="0">
                  <a:pos x="50" y="56"/>
                </a:cxn>
                <a:cxn ang="0">
                  <a:pos x="50" y="295"/>
                </a:cxn>
                <a:cxn ang="0">
                  <a:pos x="0" y="276"/>
                </a:cxn>
                <a:cxn ang="0">
                  <a:pos x="0" y="56"/>
                </a:cxn>
                <a:cxn ang="0">
                  <a:pos x="25" y="0"/>
                </a:cxn>
              </a:cxnLst>
              <a:rect l="0" t="0" r="r" b="b"/>
              <a:pathLst>
                <a:path w="50" h="295">
                  <a:moveTo>
                    <a:pt x="25" y="0"/>
                  </a:moveTo>
                  <a:lnTo>
                    <a:pt x="50" y="56"/>
                  </a:lnTo>
                  <a:lnTo>
                    <a:pt x="50" y="295"/>
                  </a:lnTo>
                  <a:lnTo>
                    <a:pt x="0" y="276"/>
                  </a:lnTo>
                  <a:lnTo>
                    <a:pt x="0" y="56"/>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20" name="Freeform 25"/>
            <p:cNvSpPr/>
            <p:nvPr/>
          </p:nvSpPr>
          <p:spPr bwMode="auto">
            <a:xfrm>
              <a:off x="12312" y="10454"/>
              <a:ext cx="91" cy="384"/>
            </a:xfrm>
            <a:custGeom>
              <a:avLst/>
              <a:gdLst/>
              <a:ahLst/>
              <a:cxnLst>
                <a:cxn ang="0">
                  <a:pos x="24" y="0"/>
                </a:cxn>
                <a:cxn ang="0">
                  <a:pos x="49" y="57"/>
                </a:cxn>
                <a:cxn ang="0">
                  <a:pos x="49" y="313"/>
                </a:cxn>
                <a:cxn ang="0">
                  <a:pos x="0" y="290"/>
                </a:cxn>
                <a:cxn ang="0">
                  <a:pos x="0" y="57"/>
                </a:cxn>
                <a:cxn ang="0">
                  <a:pos x="24" y="0"/>
                </a:cxn>
              </a:cxnLst>
              <a:rect l="0" t="0" r="r" b="b"/>
              <a:pathLst>
                <a:path w="49" h="313">
                  <a:moveTo>
                    <a:pt x="24" y="0"/>
                  </a:moveTo>
                  <a:lnTo>
                    <a:pt x="49" y="57"/>
                  </a:lnTo>
                  <a:lnTo>
                    <a:pt x="49" y="313"/>
                  </a:lnTo>
                  <a:lnTo>
                    <a:pt x="0" y="290"/>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1" name="Freeform 26"/>
            <p:cNvSpPr/>
            <p:nvPr/>
          </p:nvSpPr>
          <p:spPr bwMode="auto">
            <a:xfrm>
              <a:off x="12456" y="10479"/>
              <a:ext cx="90" cy="416"/>
            </a:xfrm>
            <a:custGeom>
              <a:avLst/>
              <a:gdLst/>
              <a:ahLst/>
              <a:cxnLst>
                <a:cxn ang="0">
                  <a:pos x="24" y="0"/>
                </a:cxn>
                <a:cxn ang="0">
                  <a:pos x="50" y="58"/>
                </a:cxn>
                <a:cxn ang="0">
                  <a:pos x="50" y="340"/>
                </a:cxn>
                <a:cxn ang="0">
                  <a:pos x="0" y="309"/>
                </a:cxn>
                <a:cxn ang="0">
                  <a:pos x="0" y="58"/>
                </a:cxn>
                <a:cxn ang="0">
                  <a:pos x="24" y="0"/>
                </a:cxn>
              </a:cxnLst>
              <a:rect l="0" t="0" r="r" b="b"/>
              <a:pathLst>
                <a:path w="50" h="340">
                  <a:moveTo>
                    <a:pt x="24" y="0"/>
                  </a:moveTo>
                  <a:lnTo>
                    <a:pt x="50" y="58"/>
                  </a:lnTo>
                  <a:lnTo>
                    <a:pt x="50" y="340"/>
                  </a:lnTo>
                  <a:lnTo>
                    <a:pt x="0" y="309"/>
                  </a:lnTo>
                  <a:lnTo>
                    <a:pt x="0" y="58"/>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2" name="Freeform 27"/>
            <p:cNvSpPr/>
            <p:nvPr/>
          </p:nvSpPr>
          <p:spPr bwMode="auto">
            <a:xfrm>
              <a:off x="12599" y="10516"/>
              <a:ext cx="91" cy="458"/>
            </a:xfrm>
            <a:custGeom>
              <a:avLst/>
              <a:gdLst/>
              <a:ahLst/>
              <a:cxnLst>
                <a:cxn ang="0">
                  <a:pos x="24" y="0"/>
                </a:cxn>
                <a:cxn ang="0">
                  <a:pos x="50" y="58"/>
                </a:cxn>
                <a:cxn ang="0">
                  <a:pos x="50" y="373"/>
                </a:cxn>
                <a:cxn ang="0">
                  <a:pos x="0" y="326"/>
                </a:cxn>
                <a:cxn ang="0">
                  <a:pos x="0" y="58"/>
                </a:cxn>
                <a:cxn ang="0">
                  <a:pos x="24" y="0"/>
                </a:cxn>
              </a:cxnLst>
              <a:rect l="0" t="0" r="r" b="b"/>
              <a:pathLst>
                <a:path w="50" h="373">
                  <a:moveTo>
                    <a:pt x="24" y="0"/>
                  </a:moveTo>
                  <a:lnTo>
                    <a:pt x="50" y="58"/>
                  </a:lnTo>
                  <a:lnTo>
                    <a:pt x="50" y="373"/>
                  </a:lnTo>
                  <a:lnTo>
                    <a:pt x="0" y="326"/>
                  </a:lnTo>
                  <a:lnTo>
                    <a:pt x="0" y="58"/>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3" name="Freeform 28"/>
            <p:cNvSpPr/>
            <p:nvPr/>
          </p:nvSpPr>
          <p:spPr bwMode="auto">
            <a:xfrm>
              <a:off x="12743" y="10558"/>
              <a:ext cx="90" cy="532"/>
            </a:xfrm>
            <a:custGeom>
              <a:avLst/>
              <a:gdLst/>
              <a:ahLst/>
              <a:cxnLst>
                <a:cxn ang="0">
                  <a:pos x="26" y="0"/>
                </a:cxn>
                <a:cxn ang="0">
                  <a:pos x="50" y="56"/>
                </a:cxn>
                <a:cxn ang="0">
                  <a:pos x="50" y="430"/>
                </a:cxn>
                <a:cxn ang="0">
                  <a:pos x="0" y="368"/>
                </a:cxn>
                <a:cxn ang="0">
                  <a:pos x="0" y="56"/>
                </a:cxn>
                <a:cxn ang="0">
                  <a:pos x="26" y="0"/>
                </a:cxn>
              </a:cxnLst>
              <a:rect l="0" t="0" r="r" b="b"/>
              <a:pathLst>
                <a:path w="50" h="430">
                  <a:moveTo>
                    <a:pt x="26" y="0"/>
                  </a:moveTo>
                  <a:lnTo>
                    <a:pt x="50" y="56"/>
                  </a:lnTo>
                  <a:lnTo>
                    <a:pt x="50" y="430"/>
                  </a:lnTo>
                  <a:lnTo>
                    <a:pt x="0" y="368"/>
                  </a:lnTo>
                  <a:lnTo>
                    <a:pt x="0" y="56"/>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24" name="Freeform 29"/>
            <p:cNvSpPr/>
            <p:nvPr/>
          </p:nvSpPr>
          <p:spPr bwMode="auto">
            <a:xfrm>
              <a:off x="12886" y="10649"/>
              <a:ext cx="23" cy="524"/>
            </a:xfrm>
            <a:custGeom>
              <a:avLst/>
              <a:gdLst/>
              <a:ahLst/>
              <a:cxnLst>
                <a:cxn ang="0">
                  <a:pos x="13" y="0"/>
                </a:cxn>
                <a:cxn ang="0">
                  <a:pos x="13" y="427"/>
                </a:cxn>
                <a:cxn ang="0">
                  <a:pos x="0" y="396"/>
                </a:cxn>
                <a:cxn ang="0">
                  <a:pos x="0" y="29"/>
                </a:cxn>
                <a:cxn ang="0">
                  <a:pos x="13" y="0"/>
                </a:cxn>
              </a:cxnLst>
              <a:rect l="0" t="0" r="r" b="b"/>
              <a:pathLst>
                <a:path w="13" h="427">
                  <a:moveTo>
                    <a:pt x="13" y="0"/>
                  </a:moveTo>
                  <a:lnTo>
                    <a:pt x="13" y="427"/>
                  </a:lnTo>
                  <a:lnTo>
                    <a:pt x="0" y="396"/>
                  </a:lnTo>
                  <a:lnTo>
                    <a:pt x="0" y="29"/>
                  </a:lnTo>
                  <a:lnTo>
                    <a:pt x="13" y="0"/>
                  </a:lnTo>
                  <a:close/>
                </a:path>
              </a:pathLst>
            </a:custGeom>
            <a:solidFill>
              <a:srgbClr val="FFFFFF"/>
            </a:solidFill>
            <a:ln w="9525">
              <a:noFill/>
              <a:round/>
            </a:ln>
          </p:spPr>
          <p:txBody>
            <a:bodyPr/>
            <a:lstStyle/>
            <a:p>
              <a:endParaRPr lang="zh-CN" altLang="en-US" sz="1800">
                <a:cs typeface="+mn-ea"/>
                <a:sym typeface="+mn-lt"/>
              </a:endParaRPr>
            </a:p>
          </p:txBody>
        </p:sp>
        <p:sp>
          <p:nvSpPr>
            <p:cNvPr id="25" name="Freeform 30"/>
            <p:cNvSpPr/>
            <p:nvPr/>
          </p:nvSpPr>
          <p:spPr bwMode="auto">
            <a:xfrm>
              <a:off x="11406" y="10501"/>
              <a:ext cx="1503" cy="259"/>
            </a:xfrm>
            <a:custGeom>
              <a:avLst/>
              <a:gdLst/>
              <a:ahLst/>
              <a:cxnLst>
                <a:cxn ang="0">
                  <a:pos x="6" y="29"/>
                </a:cxn>
                <a:cxn ang="0">
                  <a:pos x="29" y="29"/>
                </a:cxn>
                <a:cxn ang="0">
                  <a:pos x="63" y="29"/>
                </a:cxn>
                <a:cxn ang="0">
                  <a:pos x="105" y="29"/>
                </a:cxn>
                <a:cxn ang="0">
                  <a:pos x="147" y="29"/>
                </a:cxn>
                <a:cxn ang="0">
                  <a:pos x="189" y="29"/>
                </a:cxn>
                <a:cxn ang="0">
                  <a:pos x="223" y="29"/>
                </a:cxn>
                <a:cxn ang="0">
                  <a:pos x="246" y="29"/>
                </a:cxn>
                <a:cxn ang="0">
                  <a:pos x="259" y="29"/>
                </a:cxn>
                <a:cxn ang="0">
                  <a:pos x="294" y="32"/>
                </a:cxn>
                <a:cxn ang="0">
                  <a:pos x="349" y="40"/>
                </a:cxn>
                <a:cxn ang="0">
                  <a:pos x="420" y="53"/>
                </a:cxn>
                <a:cxn ang="0">
                  <a:pos x="503" y="72"/>
                </a:cxn>
                <a:cxn ang="0">
                  <a:pos x="590" y="100"/>
                </a:cxn>
                <a:cxn ang="0">
                  <a:pos x="677" y="136"/>
                </a:cxn>
                <a:cxn ang="0">
                  <a:pos x="759" y="182"/>
                </a:cxn>
                <a:cxn ang="0">
                  <a:pos x="796" y="161"/>
                </a:cxn>
                <a:cxn ang="0">
                  <a:pos x="719" y="112"/>
                </a:cxn>
                <a:cxn ang="0">
                  <a:pos x="634" y="74"/>
                </a:cxn>
                <a:cxn ang="0">
                  <a:pos x="546" y="45"/>
                </a:cxn>
                <a:cxn ang="0">
                  <a:pos x="461" y="25"/>
                </a:cxn>
                <a:cxn ang="0">
                  <a:pos x="384" y="11"/>
                </a:cxn>
                <a:cxn ang="0">
                  <a:pos x="319" y="5"/>
                </a:cxn>
                <a:cxn ang="0">
                  <a:pos x="274" y="1"/>
                </a:cxn>
                <a:cxn ang="0">
                  <a:pos x="252" y="0"/>
                </a:cxn>
                <a:cxn ang="0">
                  <a:pos x="236" y="0"/>
                </a:cxn>
                <a:cxn ang="0">
                  <a:pos x="207" y="0"/>
                </a:cxn>
                <a:cxn ang="0">
                  <a:pos x="169" y="0"/>
                </a:cxn>
                <a:cxn ang="0">
                  <a:pos x="127" y="0"/>
                </a:cxn>
                <a:cxn ang="0">
                  <a:pos x="83" y="0"/>
                </a:cxn>
                <a:cxn ang="0">
                  <a:pos x="45" y="0"/>
                </a:cxn>
                <a:cxn ang="0">
                  <a:pos x="16" y="0"/>
                </a:cxn>
                <a:cxn ang="0">
                  <a:pos x="0" y="0"/>
                </a:cxn>
              </a:cxnLst>
              <a:rect l="0" t="0" r="r" b="b"/>
              <a:pathLst>
                <a:path w="796" h="208">
                  <a:moveTo>
                    <a:pt x="0" y="29"/>
                  </a:moveTo>
                  <a:lnTo>
                    <a:pt x="6" y="29"/>
                  </a:lnTo>
                  <a:lnTo>
                    <a:pt x="16" y="29"/>
                  </a:lnTo>
                  <a:lnTo>
                    <a:pt x="29" y="29"/>
                  </a:lnTo>
                  <a:lnTo>
                    <a:pt x="45" y="29"/>
                  </a:lnTo>
                  <a:lnTo>
                    <a:pt x="63" y="29"/>
                  </a:lnTo>
                  <a:lnTo>
                    <a:pt x="83" y="29"/>
                  </a:lnTo>
                  <a:lnTo>
                    <a:pt x="105" y="29"/>
                  </a:lnTo>
                  <a:lnTo>
                    <a:pt x="127" y="29"/>
                  </a:lnTo>
                  <a:lnTo>
                    <a:pt x="147" y="29"/>
                  </a:lnTo>
                  <a:lnTo>
                    <a:pt x="169" y="29"/>
                  </a:lnTo>
                  <a:lnTo>
                    <a:pt x="189" y="29"/>
                  </a:lnTo>
                  <a:lnTo>
                    <a:pt x="207" y="29"/>
                  </a:lnTo>
                  <a:lnTo>
                    <a:pt x="223" y="29"/>
                  </a:lnTo>
                  <a:lnTo>
                    <a:pt x="236" y="29"/>
                  </a:lnTo>
                  <a:lnTo>
                    <a:pt x="246" y="29"/>
                  </a:lnTo>
                  <a:lnTo>
                    <a:pt x="252" y="29"/>
                  </a:lnTo>
                  <a:lnTo>
                    <a:pt x="259" y="29"/>
                  </a:lnTo>
                  <a:lnTo>
                    <a:pt x="274" y="30"/>
                  </a:lnTo>
                  <a:lnTo>
                    <a:pt x="294" y="32"/>
                  </a:lnTo>
                  <a:lnTo>
                    <a:pt x="319" y="36"/>
                  </a:lnTo>
                  <a:lnTo>
                    <a:pt x="349" y="40"/>
                  </a:lnTo>
                  <a:lnTo>
                    <a:pt x="384" y="46"/>
                  </a:lnTo>
                  <a:lnTo>
                    <a:pt x="420" y="53"/>
                  </a:lnTo>
                  <a:lnTo>
                    <a:pt x="461" y="62"/>
                  </a:lnTo>
                  <a:lnTo>
                    <a:pt x="503" y="72"/>
                  </a:lnTo>
                  <a:lnTo>
                    <a:pt x="546" y="85"/>
                  </a:lnTo>
                  <a:lnTo>
                    <a:pt x="590" y="100"/>
                  </a:lnTo>
                  <a:lnTo>
                    <a:pt x="635" y="116"/>
                  </a:lnTo>
                  <a:lnTo>
                    <a:pt x="677" y="136"/>
                  </a:lnTo>
                  <a:lnTo>
                    <a:pt x="719" y="158"/>
                  </a:lnTo>
                  <a:lnTo>
                    <a:pt x="759" y="182"/>
                  </a:lnTo>
                  <a:lnTo>
                    <a:pt x="796" y="208"/>
                  </a:lnTo>
                  <a:lnTo>
                    <a:pt x="796" y="161"/>
                  </a:lnTo>
                  <a:lnTo>
                    <a:pt x="759" y="135"/>
                  </a:lnTo>
                  <a:lnTo>
                    <a:pt x="719" y="112"/>
                  </a:lnTo>
                  <a:lnTo>
                    <a:pt x="677" y="91"/>
                  </a:lnTo>
                  <a:lnTo>
                    <a:pt x="634" y="74"/>
                  </a:lnTo>
                  <a:lnTo>
                    <a:pt x="590" y="57"/>
                  </a:lnTo>
                  <a:lnTo>
                    <a:pt x="546" y="45"/>
                  </a:lnTo>
                  <a:lnTo>
                    <a:pt x="502" y="33"/>
                  </a:lnTo>
                  <a:lnTo>
                    <a:pt x="461" y="25"/>
                  </a:lnTo>
                  <a:lnTo>
                    <a:pt x="420" y="17"/>
                  </a:lnTo>
                  <a:lnTo>
                    <a:pt x="384" y="11"/>
                  </a:lnTo>
                  <a:lnTo>
                    <a:pt x="349" y="7"/>
                  </a:lnTo>
                  <a:lnTo>
                    <a:pt x="319" y="5"/>
                  </a:lnTo>
                  <a:lnTo>
                    <a:pt x="294" y="2"/>
                  </a:lnTo>
                  <a:lnTo>
                    <a:pt x="274" y="1"/>
                  </a:lnTo>
                  <a:lnTo>
                    <a:pt x="259" y="0"/>
                  </a:lnTo>
                  <a:lnTo>
                    <a:pt x="252" y="0"/>
                  </a:lnTo>
                  <a:lnTo>
                    <a:pt x="246" y="0"/>
                  </a:lnTo>
                  <a:lnTo>
                    <a:pt x="236" y="0"/>
                  </a:lnTo>
                  <a:lnTo>
                    <a:pt x="223" y="0"/>
                  </a:lnTo>
                  <a:lnTo>
                    <a:pt x="207" y="0"/>
                  </a:lnTo>
                  <a:lnTo>
                    <a:pt x="189" y="0"/>
                  </a:lnTo>
                  <a:lnTo>
                    <a:pt x="169" y="0"/>
                  </a:lnTo>
                  <a:lnTo>
                    <a:pt x="147" y="0"/>
                  </a:lnTo>
                  <a:lnTo>
                    <a:pt x="127" y="0"/>
                  </a:lnTo>
                  <a:lnTo>
                    <a:pt x="105" y="0"/>
                  </a:lnTo>
                  <a:lnTo>
                    <a:pt x="83" y="0"/>
                  </a:lnTo>
                  <a:lnTo>
                    <a:pt x="63" y="0"/>
                  </a:lnTo>
                  <a:lnTo>
                    <a:pt x="45" y="0"/>
                  </a:lnTo>
                  <a:lnTo>
                    <a:pt x="29" y="0"/>
                  </a:lnTo>
                  <a:lnTo>
                    <a:pt x="16" y="0"/>
                  </a:lnTo>
                  <a:lnTo>
                    <a:pt x="6" y="0"/>
                  </a:lnTo>
                  <a:lnTo>
                    <a:pt x="0" y="0"/>
                  </a:lnTo>
                  <a:lnTo>
                    <a:pt x="0" y="29"/>
                  </a:lnTo>
                  <a:close/>
                </a:path>
              </a:pathLst>
            </a:custGeom>
            <a:solidFill>
              <a:srgbClr val="FFFFFF"/>
            </a:solidFill>
            <a:ln w="9525">
              <a:noFill/>
              <a:round/>
            </a:ln>
          </p:spPr>
          <p:txBody>
            <a:bodyPr/>
            <a:lstStyle/>
            <a:p>
              <a:endParaRPr lang="zh-CN" altLang="en-US" sz="1800">
                <a:cs typeface="+mn-ea"/>
                <a:sym typeface="+mn-lt"/>
              </a:endParaRPr>
            </a:p>
          </p:txBody>
        </p:sp>
        <p:sp>
          <p:nvSpPr>
            <p:cNvPr id="26" name="Freeform 31"/>
            <p:cNvSpPr/>
            <p:nvPr/>
          </p:nvSpPr>
          <p:spPr bwMode="auto">
            <a:xfrm>
              <a:off x="11406" y="10659"/>
              <a:ext cx="1503" cy="379"/>
            </a:xfrm>
            <a:custGeom>
              <a:avLst/>
              <a:gdLst/>
              <a:ahLst/>
              <a:cxnLst>
                <a:cxn ang="0">
                  <a:pos x="6" y="32"/>
                </a:cxn>
                <a:cxn ang="0">
                  <a:pos x="29" y="32"/>
                </a:cxn>
                <a:cxn ang="0">
                  <a:pos x="63" y="32"/>
                </a:cxn>
                <a:cxn ang="0">
                  <a:pos x="105" y="32"/>
                </a:cxn>
                <a:cxn ang="0">
                  <a:pos x="147" y="32"/>
                </a:cxn>
                <a:cxn ang="0">
                  <a:pos x="189" y="32"/>
                </a:cxn>
                <a:cxn ang="0">
                  <a:pos x="223" y="32"/>
                </a:cxn>
                <a:cxn ang="0">
                  <a:pos x="246" y="32"/>
                </a:cxn>
                <a:cxn ang="0">
                  <a:pos x="299" y="33"/>
                </a:cxn>
                <a:cxn ang="0">
                  <a:pos x="390" y="46"/>
                </a:cxn>
                <a:cxn ang="0">
                  <a:pos x="473" y="69"/>
                </a:cxn>
                <a:cxn ang="0">
                  <a:pos x="551" y="101"/>
                </a:cxn>
                <a:cxn ang="0">
                  <a:pos x="620" y="140"/>
                </a:cxn>
                <a:cxn ang="0">
                  <a:pos x="681" y="185"/>
                </a:cxn>
                <a:cxn ang="0">
                  <a:pos x="734" y="233"/>
                </a:cxn>
                <a:cxn ang="0">
                  <a:pos x="778" y="283"/>
                </a:cxn>
                <a:cxn ang="0">
                  <a:pos x="796" y="255"/>
                </a:cxn>
                <a:cxn ang="0">
                  <a:pos x="757" y="208"/>
                </a:cxn>
                <a:cxn ang="0">
                  <a:pos x="708" y="161"/>
                </a:cxn>
                <a:cxn ang="0">
                  <a:pos x="652" y="118"/>
                </a:cxn>
                <a:cxn ang="0">
                  <a:pos x="586" y="79"/>
                </a:cxn>
                <a:cxn ang="0">
                  <a:pos x="514" y="47"/>
                </a:cxn>
                <a:cxn ang="0">
                  <a:pos x="433" y="21"/>
                </a:cxn>
                <a:cxn ang="0">
                  <a:pos x="346" y="5"/>
                </a:cxn>
                <a:cxn ang="0">
                  <a:pos x="252" y="0"/>
                </a:cxn>
                <a:cxn ang="0">
                  <a:pos x="236" y="0"/>
                </a:cxn>
                <a:cxn ang="0">
                  <a:pos x="207" y="0"/>
                </a:cxn>
                <a:cxn ang="0">
                  <a:pos x="169" y="0"/>
                </a:cxn>
                <a:cxn ang="0">
                  <a:pos x="127" y="0"/>
                </a:cxn>
                <a:cxn ang="0">
                  <a:pos x="83" y="0"/>
                </a:cxn>
                <a:cxn ang="0">
                  <a:pos x="45" y="0"/>
                </a:cxn>
                <a:cxn ang="0">
                  <a:pos x="16" y="0"/>
                </a:cxn>
                <a:cxn ang="0">
                  <a:pos x="0" y="0"/>
                </a:cxn>
              </a:cxnLst>
              <a:rect l="0" t="0" r="r" b="b"/>
              <a:pathLst>
                <a:path w="796" h="307">
                  <a:moveTo>
                    <a:pt x="0" y="32"/>
                  </a:moveTo>
                  <a:lnTo>
                    <a:pt x="6" y="32"/>
                  </a:lnTo>
                  <a:lnTo>
                    <a:pt x="16" y="32"/>
                  </a:lnTo>
                  <a:lnTo>
                    <a:pt x="29" y="32"/>
                  </a:lnTo>
                  <a:lnTo>
                    <a:pt x="45" y="32"/>
                  </a:lnTo>
                  <a:lnTo>
                    <a:pt x="63" y="32"/>
                  </a:lnTo>
                  <a:lnTo>
                    <a:pt x="83" y="32"/>
                  </a:lnTo>
                  <a:lnTo>
                    <a:pt x="105" y="32"/>
                  </a:lnTo>
                  <a:lnTo>
                    <a:pt x="127" y="32"/>
                  </a:lnTo>
                  <a:lnTo>
                    <a:pt x="147" y="32"/>
                  </a:lnTo>
                  <a:lnTo>
                    <a:pt x="169" y="32"/>
                  </a:lnTo>
                  <a:lnTo>
                    <a:pt x="189" y="32"/>
                  </a:lnTo>
                  <a:lnTo>
                    <a:pt x="207" y="32"/>
                  </a:lnTo>
                  <a:lnTo>
                    <a:pt x="223" y="32"/>
                  </a:lnTo>
                  <a:lnTo>
                    <a:pt x="236" y="32"/>
                  </a:lnTo>
                  <a:lnTo>
                    <a:pt x="246" y="32"/>
                  </a:lnTo>
                  <a:lnTo>
                    <a:pt x="252" y="32"/>
                  </a:lnTo>
                  <a:lnTo>
                    <a:pt x="299" y="33"/>
                  </a:lnTo>
                  <a:lnTo>
                    <a:pt x="346" y="39"/>
                  </a:lnTo>
                  <a:lnTo>
                    <a:pt x="390" y="46"/>
                  </a:lnTo>
                  <a:lnTo>
                    <a:pt x="433" y="56"/>
                  </a:lnTo>
                  <a:lnTo>
                    <a:pt x="473" y="69"/>
                  </a:lnTo>
                  <a:lnTo>
                    <a:pt x="514" y="85"/>
                  </a:lnTo>
                  <a:lnTo>
                    <a:pt x="551" y="101"/>
                  </a:lnTo>
                  <a:lnTo>
                    <a:pt x="586" y="120"/>
                  </a:lnTo>
                  <a:lnTo>
                    <a:pt x="620" y="140"/>
                  </a:lnTo>
                  <a:lnTo>
                    <a:pt x="652" y="162"/>
                  </a:lnTo>
                  <a:lnTo>
                    <a:pt x="681" y="185"/>
                  </a:lnTo>
                  <a:lnTo>
                    <a:pt x="708" y="209"/>
                  </a:lnTo>
                  <a:lnTo>
                    <a:pt x="734" y="233"/>
                  </a:lnTo>
                  <a:lnTo>
                    <a:pt x="757" y="257"/>
                  </a:lnTo>
                  <a:lnTo>
                    <a:pt x="778" y="283"/>
                  </a:lnTo>
                  <a:lnTo>
                    <a:pt x="796" y="307"/>
                  </a:lnTo>
                  <a:lnTo>
                    <a:pt x="796" y="255"/>
                  </a:lnTo>
                  <a:lnTo>
                    <a:pt x="778" y="231"/>
                  </a:lnTo>
                  <a:lnTo>
                    <a:pt x="757" y="208"/>
                  </a:lnTo>
                  <a:lnTo>
                    <a:pt x="734" y="184"/>
                  </a:lnTo>
                  <a:lnTo>
                    <a:pt x="708" y="161"/>
                  </a:lnTo>
                  <a:lnTo>
                    <a:pt x="681" y="139"/>
                  </a:lnTo>
                  <a:lnTo>
                    <a:pt x="652" y="118"/>
                  </a:lnTo>
                  <a:lnTo>
                    <a:pt x="620" y="99"/>
                  </a:lnTo>
                  <a:lnTo>
                    <a:pt x="586" y="79"/>
                  </a:lnTo>
                  <a:lnTo>
                    <a:pt x="551" y="62"/>
                  </a:lnTo>
                  <a:lnTo>
                    <a:pt x="514" y="47"/>
                  </a:lnTo>
                  <a:lnTo>
                    <a:pt x="473" y="33"/>
                  </a:lnTo>
                  <a:lnTo>
                    <a:pt x="433" y="21"/>
                  </a:lnTo>
                  <a:lnTo>
                    <a:pt x="390" y="12"/>
                  </a:lnTo>
                  <a:lnTo>
                    <a:pt x="346" y="5"/>
                  </a:lnTo>
                  <a:lnTo>
                    <a:pt x="299" y="1"/>
                  </a:lnTo>
                  <a:lnTo>
                    <a:pt x="252" y="0"/>
                  </a:lnTo>
                  <a:lnTo>
                    <a:pt x="246" y="0"/>
                  </a:lnTo>
                  <a:lnTo>
                    <a:pt x="236" y="0"/>
                  </a:lnTo>
                  <a:lnTo>
                    <a:pt x="223" y="0"/>
                  </a:lnTo>
                  <a:lnTo>
                    <a:pt x="207" y="0"/>
                  </a:lnTo>
                  <a:lnTo>
                    <a:pt x="189" y="0"/>
                  </a:lnTo>
                  <a:lnTo>
                    <a:pt x="169" y="0"/>
                  </a:lnTo>
                  <a:lnTo>
                    <a:pt x="147" y="0"/>
                  </a:lnTo>
                  <a:lnTo>
                    <a:pt x="127" y="0"/>
                  </a:lnTo>
                  <a:lnTo>
                    <a:pt x="105" y="0"/>
                  </a:lnTo>
                  <a:lnTo>
                    <a:pt x="83" y="0"/>
                  </a:lnTo>
                  <a:lnTo>
                    <a:pt x="63" y="0"/>
                  </a:lnTo>
                  <a:lnTo>
                    <a:pt x="45" y="0"/>
                  </a:lnTo>
                  <a:lnTo>
                    <a:pt x="29" y="0"/>
                  </a:lnTo>
                  <a:lnTo>
                    <a:pt x="16" y="0"/>
                  </a:lnTo>
                  <a:lnTo>
                    <a:pt x="6" y="0"/>
                  </a:lnTo>
                  <a:lnTo>
                    <a:pt x="0" y="0"/>
                  </a:lnTo>
                  <a:lnTo>
                    <a:pt x="0" y="32"/>
                  </a:lnTo>
                  <a:close/>
                </a:path>
              </a:pathLst>
            </a:custGeom>
            <a:solidFill>
              <a:srgbClr val="FFFFFF"/>
            </a:solidFill>
            <a:ln w="9525">
              <a:noFill/>
              <a:round/>
            </a:ln>
          </p:spPr>
          <p:txBody>
            <a:bodyPr/>
            <a:lstStyle/>
            <a:p>
              <a:endParaRPr lang="zh-CN" altLang="en-US" sz="1800">
                <a:cs typeface="+mn-ea"/>
                <a:sym typeface="+mn-lt"/>
              </a:endParaRPr>
            </a:p>
          </p:txBody>
        </p:sp>
        <p:sp>
          <p:nvSpPr>
            <p:cNvPr id="27" name="Freeform 32"/>
            <p:cNvSpPr/>
            <p:nvPr/>
          </p:nvSpPr>
          <p:spPr bwMode="auto">
            <a:xfrm>
              <a:off x="9124" y="10415"/>
              <a:ext cx="90"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28" name="Freeform 33"/>
            <p:cNvSpPr/>
            <p:nvPr/>
          </p:nvSpPr>
          <p:spPr bwMode="auto">
            <a:xfrm>
              <a:off x="9260"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9" name="Freeform 34"/>
            <p:cNvSpPr/>
            <p:nvPr/>
          </p:nvSpPr>
          <p:spPr bwMode="auto">
            <a:xfrm>
              <a:off x="9404" y="10415"/>
              <a:ext cx="94"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30" name="Rectangle 35"/>
            <p:cNvSpPr>
              <a:spLocks noChangeArrowheads="1"/>
            </p:cNvSpPr>
            <p:nvPr/>
          </p:nvSpPr>
          <p:spPr bwMode="auto">
            <a:xfrm>
              <a:off x="9124"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1" name="Rectangle 36"/>
            <p:cNvSpPr>
              <a:spLocks noChangeArrowheads="1"/>
            </p:cNvSpPr>
            <p:nvPr/>
          </p:nvSpPr>
          <p:spPr bwMode="auto">
            <a:xfrm>
              <a:off x="9124"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2" name="Freeform 37"/>
            <p:cNvSpPr/>
            <p:nvPr/>
          </p:nvSpPr>
          <p:spPr bwMode="auto">
            <a:xfrm>
              <a:off x="9525" y="10415"/>
              <a:ext cx="90" cy="325"/>
            </a:xfrm>
            <a:custGeom>
              <a:avLst/>
              <a:gdLst/>
              <a:ahLst/>
              <a:cxnLst>
                <a:cxn ang="0">
                  <a:pos x="25" y="0"/>
                </a:cxn>
                <a:cxn ang="0">
                  <a:pos x="50" y="57"/>
                </a:cxn>
                <a:cxn ang="0">
                  <a:pos x="50" y="263"/>
                </a:cxn>
                <a:cxn ang="0">
                  <a:pos x="0" y="263"/>
                </a:cxn>
                <a:cxn ang="0">
                  <a:pos x="0" y="57"/>
                </a:cxn>
                <a:cxn ang="0">
                  <a:pos x="25" y="0"/>
                </a:cxn>
              </a:cxnLst>
              <a:rect l="0" t="0" r="r" b="b"/>
              <a:pathLst>
                <a:path w="50" h="263">
                  <a:moveTo>
                    <a:pt x="25" y="0"/>
                  </a:moveTo>
                  <a:lnTo>
                    <a:pt x="50" y="57"/>
                  </a:lnTo>
                  <a:lnTo>
                    <a:pt x="50"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3" name="Freeform 38"/>
            <p:cNvSpPr/>
            <p:nvPr/>
          </p:nvSpPr>
          <p:spPr bwMode="auto">
            <a:xfrm>
              <a:off x="9657" y="10415"/>
              <a:ext cx="94"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4" name="Freeform 39"/>
            <p:cNvSpPr/>
            <p:nvPr/>
          </p:nvSpPr>
          <p:spPr bwMode="auto">
            <a:xfrm>
              <a:off x="9804"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35" name="Rectangle 40"/>
            <p:cNvSpPr>
              <a:spLocks noChangeArrowheads="1"/>
            </p:cNvSpPr>
            <p:nvPr/>
          </p:nvSpPr>
          <p:spPr bwMode="auto">
            <a:xfrm>
              <a:off x="9525" y="10501"/>
              <a:ext cx="403"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6" name="Rectangle 41"/>
            <p:cNvSpPr>
              <a:spLocks noChangeArrowheads="1"/>
            </p:cNvSpPr>
            <p:nvPr/>
          </p:nvSpPr>
          <p:spPr bwMode="auto">
            <a:xfrm>
              <a:off x="9525" y="10659"/>
              <a:ext cx="403"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7" name="Freeform 42"/>
            <p:cNvSpPr/>
            <p:nvPr/>
          </p:nvSpPr>
          <p:spPr bwMode="auto">
            <a:xfrm>
              <a:off x="9925" y="10415"/>
              <a:ext cx="90"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8" name="Freeform 43"/>
            <p:cNvSpPr/>
            <p:nvPr/>
          </p:nvSpPr>
          <p:spPr bwMode="auto">
            <a:xfrm>
              <a:off x="10057" y="10415"/>
              <a:ext cx="95"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9" name="Freeform 44"/>
            <p:cNvSpPr/>
            <p:nvPr/>
          </p:nvSpPr>
          <p:spPr bwMode="auto">
            <a:xfrm>
              <a:off x="10200" y="10415"/>
              <a:ext cx="95"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0" name="Rectangle 45"/>
            <p:cNvSpPr>
              <a:spLocks noChangeArrowheads="1"/>
            </p:cNvSpPr>
            <p:nvPr/>
          </p:nvSpPr>
          <p:spPr bwMode="auto">
            <a:xfrm>
              <a:off x="9925"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1" name="Rectangle 46"/>
            <p:cNvSpPr>
              <a:spLocks noChangeArrowheads="1"/>
            </p:cNvSpPr>
            <p:nvPr/>
          </p:nvSpPr>
          <p:spPr bwMode="auto">
            <a:xfrm>
              <a:off x="9925"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2" name="Freeform 47"/>
            <p:cNvSpPr/>
            <p:nvPr/>
          </p:nvSpPr>
          <p:spPr bwMode="auto">
            <a:xfrm>
              <a:off x="10321" y="10415"/>
              <a:ext cx="95"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43" name="Freeform 48"/>
            <p:cNvSpPr/>
            <p:nvPr/>
          </p:nvSpPr>
          <p:spPr bwMode="auto">
            <a:xfrm>
              <a:off x="1045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44" name="Freeform 49"/>
            <p:cNvSpPr/>
            <p:nvPr/>
          </p:nvSpPr>
          <p:spPr bwMode="auto">
            <a:xfrm>
              <a:off x="10601" y="10415"/>
              <a:ext cx="94"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5" name="Rectangle 50"/>
            <p:cNvSpPr>
              <a:spLocks noChangeArrowheads="1"/>
            </p:cNvSpPr>
            <p:nvPr/>
          </p:nvSpPr>
          <p:spPr bwMode="auto">
            <a:xfrm>
              <a:off x="10321" y="10501"/>
              <a:ext cx="408"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6" name="Rectangle 51"/>
            <p:cNvSpPr>
              <a:spLocks noChangeArrowheads="1"/>
            </p:cNvSpPr>
            <p:nvPr/>
          </p:nvSpPr>
          <p:spPr bwMode="auto">
            <a:xfrm>
              <a:off x="10321" y="10659"/>
              <a:ext cx="408"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7" name="Freeform 52"/>
            <p:cNvSpPr/>
            <p:nvPr/>
          </p:nvSpPr>
          <p:spPr bwMode="auto">
            <a:xfrm>
              <a:off x="10722" y="10415"/>
              <a:ext cx="94"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48" name="Freeform 53"/>
            <p:cNvSpPr/>
            <p:nvPr/>
          </p:nvSpPr>
          <p:spPr bwMode="auto">
            <a:xfrm>
              <a:off x="1085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49" name="Freeform 54"/>
            <p:cNvSpPr/>
            <p:nvPr/>
          </p:nvSpPr>
          <p:spPr bwMode="auto">
            <a:xfrm>
              <a:off x="11001" y="10415"/>
              <a:ext cx="95"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0" name="Rectangle 55"/>
            <p:cNvSpPr>
              <a:spLocks noChangeArrowheads="1"/>
            </p:cNvSpPr>
            <p:nvPr/>
          </p:nvSpPr>
          <p:spPr bwMode="auto">
            <a:xfrm>
              <a:off x="10722"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1" name="Rectangle 56"/>
            <p:cNvSpPr>
              <a:spLocks noChangeArrowheads="1"/>
            </p:cNvSpPr>
            <p:nvPr/>
          </p:nvSpPr>
          <p:spPr bwMode="auto">
            <a:xfrm>
              <a:off x="10722"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2" name="Freeform 57"/>
            <p:cNvSpPr/>
            <p:nvPr/>
          </p:nvSpPr>
          <p:spPr bwMode="auto">
            <a:xfrm>
              <a:off x="11122"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3" name="Freeform 58"/>
            <p:cNvSpPr/>
            <p:nvPr/>
          </p:nvSpPr>
          <p:spPr bwMode="auto">
            <a:xfrm>
              <a:off x="11259" y="10415"/>
              <a:ext cx="93"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54" name="Freeform 59"/>
            <p:cNvSpPr/>
            <p:nvPr/>
          </p:nvSpPr>
          <p:spPr bwMode="auto">
            <a:xfrm>
              <a:off x="11402"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5" name="Rectangle 60"/>
            <p:cNvSpPr>
              <a:spLocks noChangeArrowheads="1"/>
            </p:cNvSpPr>
            <p:nvPr/>
          </p:nvSpPr>
          <p:spPr bwMode="auto">
            <a:xfrm>
              <a:off x="11122"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6" name="Rectangle 61"/>
            <p:cNvSpPr>
              <a:spLocks noChangeArrowheads="1"/>
            </p:cNvSpPr>
            <p:nvPr/>
          </p:nvSpPr>
          <p:spPr bwMode="auto">
            <a:xfrm>
              <a:off x="11122"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7" name="Freeform 62"/>
            <p:cNvSpPr/>
            <p:nvPr/>
          </p:nvSpPr>
          <p:spPr bwMode="auto">
            <a:xfrm>
              <a:off x="11519" y="9898"/>
              <a:ext cx="1148" cy="1034"/>
            </a:xfrm>
            <a:custGeom>
              <a:avLst/>
              <a:gdLst/>
              <a:ahLst/>
              <a:cxnLst>
                <a:cxn ang="0">
                  <a:pos x="52" y="391"/>
                </a:cxn>
                <a:cxn ang="0">
                  <a:pos x="138" y="429"/>
                </a:cxn>
                <a:cxn ang="0">
                  <a:pos x="219" y="537"/>
                </a:cxn>
                <a:cxn ang="0">
                  <a:pos x="264" y="761"/>
                </a:cxn>
                <a:cxn ang="0">
                  <a:pos x="301" y="787"/>
                </a:cxn>
                <a:cxn ang="0">
                  <a:pos x="310" y="651"/>
                </a:cxn>
                <a:cxn ang="0">
                  <a:pos x="364" y="504"/>
                </a:cxn>
                <a:cxn ang="0">
                  <a:pos x="499" y="376"/>
                </a:cxn>
                <a:cxn ang="0">
                  <a:pos x="584" y="336"/>
                </a:cxn>
                <a:cxn ang="0">
                  <a:pos x="517" y="359"/>
                </a:cxn>
                <a:cxn ang="0">
                  <a:pos x="434" y="408"/>
                </a:cxn>
                <a:cxn ang="0">
                  <a:pos x="355" y="498"/>
                </a:cxn>
                <a:cxn ang="0">
                  <a:pos x="326" y="533"/>
                </a:cxn>
                <a:cxn ang="0">
                  <a:pos x="341" y="437"/>
                </a:cxn>
                <a:cxn ang="0">
                  <a:pos x="379" y="306"/>
                </a:cxn>
                <a:cxn ang="0">
                  <a:pos x="454" y="160"/>
                </a:cxn>
                <a:cxn ang="0">
                  <a:pos x="467" y="131"/>
                </a:cxn>
                <a:cxn ang="0">
                  <a:pos x="411" y="216"/>
                </a:cxn>
                <a:cxn ang="0">
                  <a:pos x="396" y="208"/>
                </a:cxn>
                <a:cxn ang="0">
                  <a:pos x="420" y="82"/>
                </a:cxn>
                <a:cxn ang="0">
                  <a:pos x="419" y="73"/>
                </a:cxn>
                <a:cxn ang="0">
                  <a:pos x="389" y="192"/>
                </a:cxn>
                <a:cxn ang="0">
                  <a:pos x="362" y="315"/>
                </a:cxn>
                <a:cxn ang="0">
                  <a:pos x="300" y="529"/>
                </a:cxn>
                <a:cxn ang="0">
                  <a:pos x="265" y="581"/>
                </a:cxn>
                <a:cxn ang="0">
                  <a:pos x="242" y="386"/>
                </a:cxn>
                <a:cxn ang="0">
                  <a:pos x="276" y="168"/>
                </a:cxn>
                <a:cxn ang="0">
                  <a:pos x="318" y="34"/>
                </a:cxn>
                <a:cxn ang="0">
                  <a:pos x="313" y="39"/>
                </a:cxn>
                <a:cxn ang="0">
                  <a:pos x="257" y="200"/>
                </a:cxn>
                <a:cxn ang="0">
                  <a:pos x="218" y="234"/>
                </a:cxn>
                <a:cxn ang="0">
                  <a:pos x="150" y="116"/>
                </a:cxn>
                <a:cxn ang="0">
                  <a:pos x="145" y="116"/>
                </a:cxn>
                <a:cxn ang="0">
                  <a:pos x="217" y="261"/>
                </a:cxn>
                <a:cxn ang="0">
                  <a:pos x="229" y="363"/>
                </a:cxn>
                <a:cxn ang="0">
                  <a:pos x="181" y="366"/>
                </a:cxn>
                <a:cxn ang="0">
                  <a:pos x="107" y="214"/>
                </a:cxn>
                <a:cxn ang="0">
                  <a:pos x="98" y="171"/>
                </a:cxn>
                <a:cxn ang="0">
                  <a:pos x="82" y="224"/>
                </a:cxn>
                <a:cxn ang="0">
                  <a:pos x="45" y="145"/>
                </a:cxn>
                <a:cxn ang="0">
                  <a:pos x="43" y="148"/>
                </a:cxn>
                <a:cxn ang="0">
                  <a:pos x="78" y="234"/>
                </a:cxn>
                <a:cxn ang="0">
                  <a:pos x="127" y="301"/>
                </a:cxn>
                <a:cxn ang="0">
                  <a:pos x="160" y="361"/>
                </a:cxn>
                <a:cxn ang="0">
                  <a:pos x="194" y="397"/>
                </a:cxn>
                <a:cxn ang="0">
                  <a:pos x="227" y="462"/>
                </a:cxn>
                <a:cxn ang="0">
                  <a:pos x="221" y="502"/>
                </a:cxn>
                <a:cxn ang="0">
                  <a:pos x="173" y="439"/>
                </a:cxn>
                <a:cxn ang="0">
                  <a:pos x="134" y="379"/>
                </a:cxn>
                <a:cxn ang="0">
                  <a:pos x="130" y="387"/>
                </a:cxn>
                <a:cxn ang="0">
                  <a:pos x="105" y="398"/>
                </a:cxn>
                <a:cxn ang="0">
                  <a:pos x="30" y="379"/>
                </a:cxn>
              </a:cxnLst>
              <a:rect l="0" t="0" r="r" b="b"/>
              <a:pathLst>
                <a:path w="607" h="841">
                  <a:moveTo>
                    <a:pt x="0" y="379"/>
                  </a:moveTo>
                  <a:lnTo>
                    <a:pt x="15" y="383"/>
                  </a:lnTo>
                  <a:lnTo>
                    <a:pt x="32" y="386"/>
                  </a:lnTo>
                  <a:lnTo>
                    <a:pt x="52" y="391"/>
                  </a:lnTo>
                  <a:lnTo>
                    <a:pt x="73" y="397"/>
                  </a:lnTo>
                  <a:lnTo>
                    <a:pt x="93" y="405"/>
                  </a:lnTo>
                  <a:lnTo>
                    <a:pt x="116" y="415"/>
                  </a:lnTo>
                  <a:lnTo>
                    <a:pt x="138" y="429"/>
                  </a:lnTo>
                  <a:lnTo>
                    <a:pt x="160" y="447"/>
                  </a:lnTo>
                  <a:lnTo>
                    <a:pt x="181" y="471"/>
                  </a:lnTo>
                  <a:lnTo>
                    <a:pt x="202" y="501"/>
                  </a:lnTo>
                  <a:lnTo>
                    <a:pt x="219" y="537"/>
                  </a:lnTo>
                  <a:lnTo>
                    <a:pt x="235" y="580"/>
                  </a:lnTo>
                  <a:lnTo>
                    <a:pt x="248" y="631"/>
                  </a:lnTo>
                  <a:lnTo>
                    <a:pt x="258" y="691"/>
                  </a:lnTo>
                  <a:lnTo>
                    <a:pt x="264" y="761"/>
                  </a:lnTo>
                  <a:lnTo>
                    <a:pt x="266" y="841"/>
                  </a:lnTo>
                  <a:lnTo>
                    <a:pt x="301" y="841"/>
                  </a:lnTo>
                  <a:lnTo>
                    <a:pt x="301" y="815"/>
                  </a:lnTo>
                  <a:lnTo>
                    <a:pt x="301" y="787"/>
                  </a:lnTo>
                  <a:lnTo>
                    <a:pt x="301" y="756"/>
                  </a:lnTo>
                  <a:lnTo>
                    <a:pt x="302" y="722"/>
                  </a:lnTo>
                  <a:lnTo>
                    <a:pt x="304" y="687"/>
                  </a:lnTo>
                  <a:lnTo>
                    <a:pt x="310" y="651"/>
                  </a:lnTo>
                  <a:lnTo>
                    <a:pt x="318" y="613"/>
                  </a:lnTo>
                  <a:lnTo>
                    <a:pt x="329" y="576"/>
                  </a:lnTo>
                  <a:lnTo>
                    <a:pt x="344" y="539"/>
                  </a:lnTo>
                  <a:lnTo>
                    <a:pt x="364" y="504"/>
                  </a:lnTo>
                  <a:lnTo>
                    <a:pt x="388" y="468"/>
                  </a:lnTo>
                  <a:lnTo>
                    <a:pt x="419" y="435"/>
                  </a:lnTo>
                  <a:lnTo>
                    <a:pt x="455" y="405"/>
                  </a:lnTo>
                  <a:lnTo>
                    <a:pt x="499" y="376"/>
                  </a:lnTo>
                  <a:lnTo>
                    <a:pt x="548" y="351"/>
                  </a:lnTo>
                  <a:lnTo>
                    <a:pt x="607" y="330"/>
                  </a:lnTo>
                  <a:lnTo>
                    <a:pt x="597" y="332"/>
                  </a:lnTo>
                  <a:lnTo>
                    <a:pt x="584" y="336"/>
                  </a:lnTo>
                  <a:lnTo>
                    <a:pt x="570" y="339"/>
                  </a:lnTo>
                  <a:lnTo>
                    <a:pt x="554" y="344"/>
                  </a:lnTo>
                  <a:lnTo>
                    <a:pt x="536" y="351"/>
                  </a:lnTo>
                  <a:lnTo>
                    <a:pt x="517" y="359"/>
                  </a:lnTo>
                  <a:lnTo>
                    <a:pt x="498" y="368"/>
                  </a:lnTo>
                  <a:lnTo>
                    <a:pt x="477" y="378"/>
                  </a:lnTo>
                  <a:lnTo>
                    <a:pt x="456" y="392"/>
                  </a:lnTo>
                  <a:lnTo>
                    <a:pt x="434" y="408"/>
                  </a:lnTo>
                  <a:lnTo>
                    <a:pt x="414" y="426"/>
                  </a:lnTo>
                  <a:lnTo>
                    <a:pt x="394" y="447"/>
                  </a:lnTo>
                  <a:lnTo>
                    <a:pt x="373" y="471"/>
                  </a:lnTo>
                  <a:lnTo>
                    <a:pt x="355" y="498"/>
                  </a:lnTo>
                  <a:lnTo>
                    <a:pt x="338" y="528"/>
                  </a:lnTo>
                  <a:lnTo>
                    <a:pt x="321" y="562"/>
                  </a:lnTo>
                  <a:lnTo>
                    <a:pt x="324" y="550"/>
                  </a:lnTo>
                  <a:lnTo>
                    <a:pt x="326" y="533"/>
                  </a:lnTo>
                  <a:lnTo>
                    <a:pt x="328" y="514"/>
                  </a:lnTo>
                  <a:lnTo>
                    <a:pt x="332" y="491"/>
                  </a:lnTo>
                  <a:lnTo>
                    <a:pt x="335" y="464"/>
                  </a:lnTo>
                  <a:lnTo>
                    <a:pt x="341" y="437"/>
                  </a:lnTo>
                  <a:lnTo>
                    <a:pt x="348" y="407"/>
                  </a:lnTo>
                  <a:lnTo>
                    <a:pt x="356" y="375"/>
                  </a:lnTo>
                  <a:lnTo>
                    <a:pt x="366" y="341"/>
                  </a:lnTo>
                  <a:lnTo>
                    <a:pt x="379" y="306"/>
                  </a:lnTo>
                  <a:lnTo>
                    <a:pt x="394" y="270"/>
                  </a:lnTo>
                  <a:lnTo>
                    <a:pt x="411" y="234"/>
                  </a:lnTo>
                  <a:lnTo>
                    <a:pt x="431" y="196"/>
                  </a:lnTo>
                  <a:lnTo>
                    <a:pt x="454" y="160"/>
                  </a:lnTo>
                  <a:lnTo>
                    <a:pt x="480" y="123"/>
                  </a:lnTo>
                  <a:lnTo>
                    <a:pt x="510" y="87"/>
                  </a:lnTo>
                  <a:lnTo>
                    <a:pt x="486" y="109"/>
                  </a:lnTo>
                  <a:lnTo>
                    <a:pt x="467" y="131"/>
                  </a:lnTo>
                  <a:lnTo>
                    <a:pt x="449" y="153"/>
                  </a:lnTo>
                  <a:lnTo>
                    <a:pt x="434" y="175"/>
                  </a:lnTo>
                  <a:lnTo>
                    <a:pt x="422" y="196"/>
                  </a:lnTo>
                  <a:lnTo>
                    <a:pt x="411" y="216"/>
                  </a:lnTo>
                  <a:lnTo>
                    <a:pt x="402" y="234"/>
                  </a:lnTo>
                  <a:lnTo>
                    <a:pt x="394" y="250"/>
                  </a:lnTo>
                  <a:lnTo>
                    <a:pt x="394" y="233"/>
                  </a:lnTo>
                  <a:lnTo>
                    <a:pt x="396" y="208"/>
                  </a:lnTo>
                  <a:lnTo>
                    <a:pt x="400" y="179"/>
                  </a:lnTo>
                  <a:lnTo>
                    <a:pt x="406" y="146"/>
                  </a:lnTo>
                  <a:lnTo>
                    <a:pt x="412" y="114"/>
                  </a:lnTo>
                  <a:lnTo>
                    <a:pt x="420" y="82"/>
                  </a:lnTo>
                  <a:lnTo>
                    <a:pt x="430" y="57"/>
                  </a:lnTo>
                  <a:lnTo>
                    <a:pt x="440" y="38"/>
                  </a:lnTo>
                  <a:lnTo>
                    <a:pt x="430" y="53"/>
                  </a:lnTo>
                  <a:lnTo>
                    <a:pt x="419" y="73"/>
                  </a:lnTo>
                  <a:lnTo>
                    <a:pt x="410" y="97"/>
                  </a:lnTo>
                  <a:lnTo>
                    <a:pt x="402" y="126"/>
                  </a:lnTo>
                  <a:lnTo>
                    <a:pt x="394" y="158"/>
                  </a:lnTo>
                  <a:lnTo>
                    <a:pt x="389" y="192"/>
                  </a:lnTo>
                  <a:lnTo>
                    <a:pt x="385" y="227"/>
                  </a:lnTo>
                  <a:lnTo>
                    <a:pt x="384" y="263"/>
                  </a:lnTo>
                  <a:lnTo>
                    <a:pt x="374" y="283"/>
                  </a:lnTo>
                  <a:lnTo>
                    <a:pt x="362" y="315"/>
                  </a:lnTo>
                  <a:lnTo>
                    <a:pt x="346" y="359"/>
                  </a:lnTo>
                  <a:lnTo>
                    <a:pt x="329" y="410"/>
                  </a:lnTo>
                  <a:lnTo>
                    <a:pt x="313" y="468"/>
                  </a:lnTo>
                  <a:lnTo>
                    <a:pt x="300" y="529"/>
                  </a:lnTo>
                  <a:lnTo>
                    <a:pt x="289" y="590"/>
                  </a:lnTo>
                  <a:lnTo>
                    <a:pt x="283" y="650"/>
                  </a:lnTo>
                  <a:lnTo>
                    <a:pt x="274" y="617"/>
                  </a:lnTo>
                  <a:lnTo>
                    <a:pt x="265" y="581"/>
                  </a:lnTo>
                  <a:lnTo>
                    <a:pt x="257" y="538"/>
                  </a:lnTo>
                  <a:lnTo>
                    <a:pt x="249" y="491"/>
                  </a:lnTo>
                  <a:lnTo>
                    <a:pt x="244" y="440"/>
                  </a:lnTo>
                  <a:lnTo>
                    <a:pt x="242" y="386"/>
                  </a:lnTo>
                  <a:lnTo>
                    <a:pt x="245" y="330"/>
                  </a:lnTo>
                  <a:lnTo>
                    <a:pt x="253" y="271"/>
                  </a:lnTo>
                  <a:lnTo>
                    <a:pt x="265" y="216"/>
                  </a:lnTo>
                  <a:lnTo>
                    <a:pt x="276" y="168"/>
                  </a:lnTo>
                  <a:lnTo>
                    <a:pt x="287" y="125"/>
                  </a:lnTo>
                  <a:lnTo>
                    <a:pt x="297" y="89"/>
                  </a:lnTo>
                  <a:lnTo>
                    <a:pt x="308" y="59"/>
                  </a:lnTo>
                  <a:lnTo>
                    <a:pt x="318" y="34"/>
                  </a:lnTo>
                  <a:lnTo>
                    <a:pt x="326" y="15"/>
                  </a:lnTo>
                  <a:lnTo>
                    <a:pt x="334" y="0"/>
                  </a:lnTo>
                  <a:lnTo>
                    <a:pt x="326" y="15"/>
                  </a:lnTo>
                  <a:lnTo>
                    <a:pt x="313" y="39"/>
                  </a:lnTo>
                  <a:lnTo>
                    <a:pt x="300" y="72"/>
                  </a:lnTo>
                  <a:lnTo>
                    <a:pt x="285" y="111"/>
                  </a:lnTo>
                  <a:lnTo>
                    <a:pt x="270" y="155"/>
                  </a:lnTo>
                  <a:lnTo>
                    <a:pt x="257" y="200"/>
                  </a:lnTo>
                  <a:lnTo>
                    <a:pt x="248" y="245"/>
                  </a:lnTo>
                  <a:lnTo>
                    <a:pt x="243" y="288"/>
                  </a:lnTo>
                  <a:lnTo>
                    <a:pt x="233" y="263"/>
                  </a:lnTo>
                  <a:lnTo>
                    <a:pt x="218" y="234"/>
                  </a:lnTo>
                  <a:lnTo>
                    <a:pt x="200" y="206"/>
                  </a:lnTo>
                  <a:lnTo>
                    <a:pt x="182" y="175"/>
                  </a:lnTo>
                  <a:lnTo>
                    <a:pt x="165" y="145"/>
                  </a:lnTo>
                  <a:lnTo>
                    <a:pt x="150" y="116"/>
                  </a:lnTo>
                  <a:lnTo>
                    <a:pt x="139" y="88"/>
                  </a:lnTo>
                  <a:lnTo>
                    <a:pt x="136" y="63"/>
                  </a:lnTo>
                  <a:lnTo>
                    <a:pt x="136" y="86"/>
                  </a:lnTo>
                  <a:lnTo>
                    <a:pt x="145" y="116"/>
                  </a:lnTo>
                  <a:lnTo>
                    <a:pt x="160" y="152"/>
                  </a:lnTo>
                  <a:lnTo>
                    <a:pt x="180" y="189"/>
                  </a:lnTo>
                  <a:lnTo>
                    <a:pt x="199" y="227"/>
                  </a:lnTo>
                  <a:lnTo>
                    <a:pt x="217" y="261"/>
                  </a:lnTo>
                  <a:lnTo>
                    <a:pt x="230" y="290"/>
                  </a:lnTo>
                  <a:lnTo>
                    <a:pt x="236" y="309"/>
                  </a:lnTo>
                  <a:lnTo>
                    <a:pt x="233" y="336"/>
                  </a:lnTo>
                  <a:lnTo>
                    <a:pt x="229" y="363"/>
                  </a:lnTo>
                  <a:lnTo>
                    <a:pt x="226" y="390"/>
                  </a:lnTo>
                  <a:lnTo>
                    <a:pt x="226" y="414"/>
                  </a:lnTo>
                  <a:lnTo>
                    <a:pt x="204" y="392"/>
                  </a:lnTo>
                  <a:lnTo>
                    <a:pt x="181" y="366"/>
                  </a:lnTo>
                  <a:lnTo>
                    <a:pt x="158" y="334"/>
                  </a:lnTo>
                  <a:lnTo>
                    <a:pt x="136" y="299"/>
                  </a:lnTo>
                  <a:lnTo>
                    <a:pt x="119" y="259"/>
                  </a:lnTo>
                  <a:lnTo>
                    <a:pt x="107" y="214"/>
                  </a:lnTo>
                  <a:lnTo>
                    <a:pt x="101" y="163"/>
                  </a:lnTo>
                  <a:lnTo>
                    <a:pt x="105" y="108"/>
                  </a:lnTo>
                  <a:lnTo>
                    <a:pt x="99" y="134"/>
                  </a:lnTo>
                  <a:lnTo>
                    <a:pt x="98" y="171"/>
                  </a:lnTo>
                  <a:lnTo>
                    <a:pt x="100" y="212"/>
                  </a:lnTo>
                  <a:lnTo>
                    <a:pt x="107" y="252"/>
                  </a:lnTo>
                  <a:lnTo>
                    <a:pt x="94" y="240"/>
                  </a:lnTo>
                  <a:lnTo>
                    <a:pt x="82" y="224"/>
                  </a:lnTo>
                  <a:lnTo>
                    <a:pt x="70" y="206"/>
                  </a:lnTo>
                  <a:lnTo>
                    <a:pt x="61" y="185"/>
                  </a:lnTo>
                  <a:lnTo>
                    <a:pt x="52" y="164"/>
                  </a:lnTo>
                  <a:lnTo>
                    <a:pt x="45" y="145"/>
                  </a:lnTo>
                  <a:lnTo>
                    <a:pt x="41" y="128"/>
                  </a:lnTo>
                  <a:lnTo>
                    <a:pt x="39" y="116"/>
                  </a:lnTo>
                  <a:lnTo>
                    <a:pt x="39" y="130"/>
                  </a:lnTo>
                  <a:lnTo>
                    <a:pt x="43" y="148"/>
                  </a:lnTo>
                  <a:lnTo>
                    <a:pt x="47" y="169"/>
                  </a:lnTo>
                  <a:lnTo>
                    <a:pt x="55" y="191"/>
                  </a:lnTo>
                  <a:lnTo>
                    <a:pt x="66" y="214"/>
                  </a:lnTo>
                  <a:lnTo>
                    <a:pt x="78" y="234"/>
                  </a:lnTo>
                  <a:lnTo>
                    <a:pt x="94" y="254"/>
                  </a:lnTo>
                  <a:lnTo>
                    <a:pt x="113" y="269"/>
                  </a:lnTo>
                  <a:lnTo>
                    <a:pt x="119" y="285"/>
                  </a:lnTo>
                  <a:lnTo>
                    <a:pt x="127" y="301"/>
                  </a:lnTo>
                  <a:lnTo>
                    <a:pt x="134" y="318"/>
                  </a:lnTo>
                  <a:lnTo>
                    <a:pt x="143" y="333"/>
                  </a:lnTo>
                  <a:lnTo>
                    <a:pt x="151" y="348"/>
                  </a:lnTo>
                  <a:lnTo>
                    <a:pt x="160" y="361"/>
                  </a:lnTo>
                  <a:lnTo>
                    <a:pt x="169" y="372"/>
                  </a:lnTo>
                  <a:lnTo>
                    <a:pt x="177" y="382"/>
                  </a:lnTo>
                  <a:lnTo>
                    <a:pt x="185" y="389"/>
                  </a:lnTo>
                  <a:lnTo>
                    <a:pt x="194" y="397"/>
                  </a:lnTo>
                  <a:lnTo>
                    <a:pt x="203" y="407"/>
                  </a:lnTo>
                  <a:lnTo>
                    <a:pt x="211" y="420"/>
                  </a:lnTo>
                  <a:lnTo>
                    <a:pt x="219" y="438"/>
                  </a:lnTo>
                  <a:lnTo>
                    <a:pt x="227" y="462"/>
                  </a:lnTo>
                  <a:lnTo>
                    <a:pt x="233" y="496"/>
                  </a:lnTo>
                  <a:lnTo>
                    <a:pt x="238" y="537"/>
                  </a:lnTo>
                  <a:lnTo>
                    <a:pt x="230" y="521"/>
                  </a:lnTo>
                  <a:lnTo>
                    <a:pt x="221" y="502"/>
                  </a:lnTo>
                  <a:lnTo>
                    <a:pt x="210" y="485"/>
                  </a:lnTo>
                  <a:lnTo>
                    <a:pt x="197" y="468"/>
                  </a:lnTo>
                  <a:lnTo>
                    <a:pt x="184" y="453"/>
                  </a:lnTo>
                  <a:lnTo>
                    <a:pt x="173" y="439"/>
                  </a:lnTo>
                  <a:lnTo>
                    <a:pt x="164" y="429"/>
                  </a:lnTo>
                  <a:lnTo>
                    <a:pt x="156" y="422"/>
                  </a:lnTo>
                  <a:lnTo>
                    <a:pt x="145" y="405"/>
                  </a:lnTo>
                  <a:lnTo>
                    <a:pt x="134" y="379"/>
                  </a:lnTo>
                  <a:lnTo>
                    <a:pt x="126" y="357"/>
                  </a:lnTo>
                  <a:lnTo>
                    <a:pt x="122" y="348"/>
                  </a:lnTo>
                  <a:lnTo>
                    <a:pt x="124" y="366"/>
                  </a:lnTo>
                  <a:lnTo>
                    <a:pt x="130" y="387"/>
                  </a:lnTo>
                  <a:lnTo>
                    <a:pt x="136" y="406"/>
                  </a:lnTo>
                  <a:lnTo>
                    <a:pt x="138" y="414"/>
                  </a:lnTo>
                  <a:lnTo>
                    <a:pt x="122" y="406"/>
                  </a:lnTo>
                  <a:lnTo>
                    <a:pt x="105" y="398"/>
                  </a:lnTo>
                  <a:lnTo>
                    <a:pt x="86" y="391"/>
                  </a:lnTo>
                  <a:lnTo>
                    <a:pt x="67" y="386"/>
                  </a:lnTo>
                  <a:lnTo>
                    <a:pt x="48" y="382"/>
                  </a:lnTo>
                  <a:lnTo>
                    <a:pt x="30" y="379"/>
                  </a:lnTo>
                  <a:lnTo>
                    <a:pt x="14" y="378"/>
                  </a:lnTo>
                  <a:lnTo>
                    <a:pt x="0" y="379"/>
                  </a:lnTo>
                  <a:close/>
                </a:path>
              </a:pathLst>
            </a:custGeom>
            <a:solidFill>
              <a:srgbClr val="0C0000"/>
            </a:solidFill>
            <a:ln w="9525">
              <a:noFill/>
              <a:round/>
            </a:ln>
          </p:spPr>
          <p:txBody>
            <a:bodyPr/>
            <a:lstStyle/>
            <a:p>
              <a:endParaRPr lang="zh-CN" altLang="en-US" sz="1800">
                <a:cs typeface="+mn-ea"/>
                <a:sym typeface="+mn-lt"/>
              </a:endParaRPr>
            </a:p>
          </p:txBody>
        </p:sp>
        <p:sp>
          <p:nvSpPr>
            <p:cNvPr id="58" name="Freeform 63"/>
            <p:cNvSpPr/>
            <p:nvPr/>
          </p:nvSpPr>
          <p:spPr bwMode="auto">
            <a:xfrm>
              <a:off x="11194" y="9738"/>
              <a:ext cx="1609" cy="756"/>
            </a:xfrm>
            <a:custGeom>
              <a:avLst/>
              <a:gdLst/>
              <a:ahLst/>
              <a:cxnLst>
                <a:cxn ang="0">
                  <a:pos x="388" y="94"/>
                </a:cxn>
                <a:cxn ang="0">
                  <a:pos x="355" y="61"/>
                </a:cxn>
                <a:cxn ang="0">
                  <a:pos x="339" y="40"/>
                </a:cxn>
                <a:cxn ang="0">
                  <a:pos x="275" y="50"/>
                </a:cxn>
                <a:cxn ang="0">
                  <a:pos x="204" y="104"/>
                </a:cxn>
                <a:cxn ang="0">
                  <a:pos x="145" y="147"/>
                </a:cxn>
                <a:cxn ang="0">
                  <a:pos x="127" y="207"/>
                </a:cxn>
                <a:cxn ang="0">
                  <a:pos x="135" y="268"/>
                </a:cxn>
                <a:cxn ang="0">
                  <a:pos x="198" y="287"/>
                </a:cxn>
                <a:cxn ang="0">
                  <a:pos x="245" y="248"/>
                </a:cxn>
                <a:cxn ang="0">
                  <a:pos x="312" y="244"/>
                </a:cxn>
                <a:cxn ang="0">
                  <a:pos x="350" y="244"/>
                </a:cxn>
                <a:cxn ang="0">
                  <a:pos x="324" y="310"/>
                </a:cxn>
                <a:cxn ang="0">
                  <a:pos x="240" y="318"/>
                </a:cxn>
                <a:cxn ang="0">
                  <a:pos x="172" y="325"/>
                </a:cxn>
                <a:cxn ang="0">
                  <a:pos x="38" y="345"/>
                </a:cxn>
                <a:cxn ang="0">
                  <a:pos x="0" y="453"/>
                </a:cxn>
                <a:cxn ang="0">
                  <a:pos x="38" y="540"/>
                </a:cxn>
                <a:cxn ang="0">
                  <a:pos x="152" y="547"/>
                </a:cxn>
                <a:cxn ang="0">
                  <a:pos x="285" y="517"/>
                </a:cxn>
                <a:cxn ang="0">
                  <a:pos x="364" y="471"/>
                </a:cxn>
                <a:cxn ang="0">
                  <a:pos x="424" y="489"/>
                </a:cxn>
                <a:cxn ang="0">
                  <a:pos x="452" y="501"/>
                </a:cxn>
                <a:cxn ang="0">
                  <a:pos x="502" y="607"/>
                </a:cxn>
                <a:cxn ang="0">
                  <a:pos x="676" y="597"/>
                </a:cxn>
                <a:cxn ang="0">
                  <a:pos x="702" y="531"/>
                </a:cxn>
                <a:cxn ang="0">
                  <a:pos x="615" y="463"/>
                </a:cxn>
                <a:cxn ang="0">
                  <a:pos x="626" y="456"/>
                </a:cxn>
                <a:cxn ang="0">
                  <a:pos x="722" y="512"/>
                </a:cxn>
                <a:cxn ang="0">
                  <a:pos x="803" y="484"/>
                </a:cxn>
                <a:cxn ang="0">
                  <a:pos x="841" y="408"/>
                </a:cxn>
                <a:cxn ang="0">
                  <a:pos x="812" y="291"/>
                </a:cxn>
                <a:cxn ang="0">
                  <a:pos x="722" y="268"/>
                </a:cxn>
                <a:cxn ang="0">
                  <a:pos x="657" y="316"/>
                </a:cxn>
                <a:cxn ang="0">
                  <a:pos x="593" y="292"/>
                </a:cxn>
                <a:cxn ang="0">
                  <a:pos x="508" y="298"/>
                </a:cxn>
                <a:cxn ang="0">
                  <a:pos x="460" y="346"/>
                </a:cxn>
                <a:cxn ang="0">
                  <a:pos x="477" y="282"/>
                </a:cxn>
                <a:cxn ang="0">
                  <a:pos x="527" y="245"/>
                </a:cxn>
                <a:cxn ang="0">
                  <a:pos x="642" y="224"/>
                </a:cxn>
                <a:cxn ang="0">
                  <a:pos x="765" y="222"/>
                </a:cxn>
                <a:cxn ang="0">
                  <a:pos x="753" y="160"/>
                </a:cxn>
                <a:cxn ang="0">
                  <a:pos x="757" y="127"/>
                </a:cxn>
                <a:cxn ang="0">
                  <a:pos x="706" y="108"/>
                </a:cxn>
                <a:cxn ang="0">
                  <a:pos x="601" y="132"/>
                </a:cxn>
                <a:cxn ang="0">
                  <a:pos x="656" y="47"/>
                </a:cxn>
                <a:cxn ang="0">
                  <a:pos x="600" y="28"/>
                </a:cxn>
                <a:cxn ang="0">
                  <a:pos x="537" y="0"/>
                </a:cxn>
                <a:cxn ang="0">
                  <a:pos x="432" y="28"/>
                </a:cxn>
                <a:cxn ang="0">
                  <a:pos x="423" y="101"/>
                </a:cxn>
                <a:cxn ang="0">
                  <a:pos x="406" y="135"/>
                </a:cxn>
              </a:cxnLst>
              <a:rect l="0" t="0" r="r" b="b"/>
              <a:pathLst>
                <a:path w="854" h="614">
                  <a:moveTo>
                    <a:pt x="393" y="145"/>
                  </a:moveTo>
                  <a:lnTo>
                    <a:pt x="396" y="135"/>
                  </a:lnTo>
                  <a:lnTo>
                    <a:pt x="396" y="123"/>
                  </a:lnTo>
                  <a:lnTo>
                    <a:pt x="394" y="108"/>
                  </a:lnTo>
                  <a:lnTo>
                    <a:pt x="388" y="94"/>
                  </a:lnTo>
                  <a:lnTo>
                    <a:pt x="380" y="81"/>
                  </a:lnTo>
                  <a:lnTo>
                    <a:pt x="371" y="71"/>
                  </a:lnTo>
                  <a:lnTo>
                    <a:pt x="361" y="66"/>
                  </a:lnTo>
                  <a:lnTo>
                    <a:pt x="349" y="67"/>
                  </a:lnTo>
                  <a:lnTo>
                    <a:pt x="355" y="61"/>
                  </a:lnTo>
                  <a:lnTo>
                    <a:pt x="358" y="55"/>
                  </a:lnTo>
                  <a:lnTo>
                    <a:pt x="357" y="50"/>
                  </a:lnTo>
                  <a:lnTo>
                    <a:pt x="354" y="46"/>
                  </a:lnTo>
                  <a:lnTo>
                    <a:pt x="348" y="42"/>
                  </a:lnTo>
                  <a:lnTo>
                    <a:pt x="339" y="40"/>
                  </a:lnTo>
                  <a:lnTo>
                    <a:pt x="330" y="40"/>
                  </a:lnTo>
                  <a:lnTo>
                    <a:pt x="317" y="40"/>
                  </a:lnTo>
                  <a:lnTo>
                    <a:pt x="304" y="41"/>
                  </a:lnTo>
                  <a:lnTo>
                    <a:pt x="290" y="44"/>
                  </a:lnTo>
                  <a:lnTo>
                    <a:pt x="275" y="50"/>
                  </a:lnTo>
                  <a:lnTo>
                    <a:pt x="260" y="57"/>
                  </a:lnTo>
                  <a:lnTo>
                    <a:pt x="245" y="65"/>
                  </a:lnTo>
                  <a:lnTo>
                    <a:pt x="230" y="77"/>
                  </a:lnTo>
                  <a:lnTo>
                    <a:pt x="217" y="89"/>
                  </a:lnTo>
                  <a:lnTo>
                    <a:pt x="204" y="104"/>
                  </a:lnTo>
                  <a:lnTo>
                    <a:pt x="191" y="105"/>
                  </a:lnTo>
                  <a:lnTo>
                    <a:pt x="179" y="111"/>
                  </a:lnTo>
                  <a:lnTo>
                    <a:pt x="165" y="120"/>
                  </a:lnTo>
                  <a:lnTo>
                    <a:pt x="153" y="133"/>
                  </a:lnTo>
                  <a:lnTo>
                    <a:pt x="145" y="147"/>
                  </a:lnTo>
                  <a:lnTo>
                    <a:pt x="142" y="161"/>
                  </a:lnTo>
                  <a:lnTo>
                    <a:pt x="145" y="173"/>
                  </a:lnTo>
                  <a:lnTo>
                    <a:pt x="156" y="183"/>
                  </a:lnTo>
                  <a:lnTo>
                    <a:pt x="138" y="194"/>
                  </a:lnTo>
                  <a:lnTo>
                    <a:pt x="127" y="207"/>
                  </a:lnTo>
                  <a:lnTo>
                    <a:pt x="121" y="221"/>
                  </a:lnTo>
                  <a:lnTo>
                    <a:pt x="119" y="233"/>
                  </a:lnTo>
                  <a:lnTo>
                    <a:pt x="121" y="246"/>
                  </a:lnTo>
                  <a:lnTo>
                    <a:pt x="127" y="257"/>
                  </a:lnTo>
                  <a:lnTo>
                    <a:pt x="135" y="268"/>
                  </a:lnTo>
                  <a:lnTo>
                    <a:pt x="145" y="277"/>
                  </a:lnTo>
                  <a:lnTo>
                    <a:pt x="158" y="284"/>
                  </a:lnTo>
                  <a:lnTo>
                    <a:pt x="171" y="288"/>
                  </a:lnTo>
                  <a:lnTo>
                    <a:pt x="184" y="290"/>
                  </a:lnTo>
                  <a:lnTo>
                    <a:pt x="198" y="287"/>
                  </a:lnTo>
                  <a:lnTo>
                    <a:pt x="211" y="282"/>
                  </a:lnTo>
                  <a:lnTo>
                    <a:pt x="222" y="272"/>
                  </a:lnTo>
                  <a:lnTo>
                    <a:pt x="232" y="257"/>
                  </a:lnTo>
                  <a:lnTo>
                    <a:pt x="238" y="238"/>
                  </a:lnTo>
                  <a:lnTo>
                    <a:pt x="245" y="248"/>
                  </a:lnTo>
                  <a:lnTo>
                    <a:pt x="256" y="255"/>
                  </a:lnTo>
                  <a:lnTo>
                    <a:pt x="270" y="258"/>
                  </a:lnTo>
                  <a:lnTo>
                    <a:pt x="285" y="257"/>
                  </a:lnTo>
                  <a:lnTo>
                    <a:pt x="300" y="253"/>
                  </a:lnTo>
                  <a:lnTo>
                    <a:pt x="312" y="244"/>
                  </a:lnTo>
                  <a:lnTo>
                    <a:pt x="324" y="231"/>
                  </a:lnTo>
                  <a:lnTo>
                    <a:pt x="332" y="215"/>
                  </a:lnTo>
                  <a:lnTo>
                    <a:pt x="338" y="227"/>
                  </a:lnTo>
                  <a:lnTo>
                    <a:pt x="344" y="237"/>
                  </a:lnTo>
                  <a:lnTo>
                    <a:pt x="350" y="244"/>
                  </a:lnTo>
                  <a:lnTo>
                    <a:pt x="353" y="246"/>
                  </a:lnTo>
                  <a:lnTo>
                    <a:pt x="336" y="260"/>
                  </a:lnTo>
                  <a:lnTo>
                    <a:pt x="327" y="278"/>
                  </a:lnTo>
                  <a:lnTo>
                    <a:pt x="323" y="296"/>
                  </a:lnTo>
                  <a:lnTo>
                    <a:pt x="324" y="310"/>
                  </a:lnTo>
                  <a:lnTo>
                    <a:pt x="315" y="308"/>
                  </a:lnTo>
                  <a:lnTo>
                    <a:pt x="301" y="307"/>
                  </a:lnTo>
                  <a:lnTo>
                    <a:pt x="282" y="309"/>
                  </a:lnTo>
                  <a:lnTo>
                    <a:pt x="262" y="313"/>
                  </a:lnTo>
                  <a:lnTo>
                    <a:pt x="240" y="318"/>
                  </a:lnTo>
                  <a:lnTo>
                    <a:pt x="220" y="328"/>
                  </a:lnTo>
                  <a:lnTo>
                    <a:pt x="202" y="338"/>
                  </a:lnTo>
                  <a:lnTo>
                    <a:pt x="189" y="351"/>
                  </a:lnTo>
                  <a:lnTo>
                    <a:pt x="185" y="337"/>
                  </a:lnTo>
                  <a:lnTo>
                    <a:pt x="172" y="325"/>
                  </a:lnTo>
                  <a:lnTo>
                    <a:pt x="150" y="317"/>
                  </a:lnTo>
                  <a:lnTo>
                    <a:pt x="123" y="314"/>
                  </a:lnTo>
                  <a:lnTo>
                    <a:pt x="93" y="316"/>
                  </a:lnTo>
                  <a:lnTo>
                    <a:pt x="65" y="326"/>
                  </a:lnTo>
                  <a:lnTo>
                    <a:pt x="38" y="345"/>
                  </a:lnTo>
                  <a:lnTo>
                    <a:pt x="17" y="374"/>
                  </a:lnTo>
                  <a:lnTo>
                    <a:pt x="9" y="392"/>
                  </a:lnTo>
                  <a:lnTo>
                    <a:pt x="5" y="412"/>
                  </a:lnTo>
                  <a:lnTo>
                    <a:pt x="1" y="432"/>
                  </a:lnTo>
                  <a:lnTo>
                    <a:pt x="0" y="453"/>
                  </a:lnTo>
                  <a:lnTo>
                    <a:pt x="2" y="474"/>
                  </a:lnTo>
                  <a:lnTo>
                    <a:pt x="7" y="493"/>
                  </a:lnTo>
                  <a:lnTo>
                    <a:pt x="15" y="512"/>
                  </a:lnTo>
                  <a:lnTo>
                    <a:pt x="25" y="528"/>
                  </a:lnTo>
                  <a:lnTo>
                    <a:pt x="38" y="540"/>
                  </a:lnTo>
                  <a:lnTo>
                    <a:pt x="54" y="551"/>
                  </a:lnTo>
                  <a:lnTo>
                    <a:pt x="74" y="558"/>
                  </a:lnTo>
                  <a:lnTo>
                    <a:pt x="97" y="559"/>
                  </a:lnTo>
                  <a:lnTo>
                    <a:pt x="122" y="555"/>
                  </a:lnTo>
                  <a:lnTo>
                    <a:pt x="152" y="547"/>
                  </a:lnTo>
                  <a:lnTo>
                    <a:pt x="184" y="531"/>
                  </a:lnTo>
                  <a:lnTo>
                    <a:pt x="221" y="509"/>
                  </a:lnTo>
                  <a:lnTo>
                    <a:pt x="241" y="517"/>
                  </a:lnTo>
                  <a:lnTo>
                    <a:pt x="263" y="520"/>
                  </a:lnTo>
                  <a:lnTo>
                    <a:pt x="285" y="517"/>
                  </a:lnTo>
                  <a:lnTo>
                    <a:pt x="306" y="513"/>
                  </a:lnTo>
                  <a:lnTo>
                    <a:pt x="326" y="505"/>
                  </a:lnTo>
                  <a:lnTo>
                    <a:pt x="343" y="494"/>
                  </a:lnTo>
                  <a:lnTo>
                    <a:pt x="357" y="483"/>
                  </a:lnTo>
                  <a:lnTo>
                    <a:pt x="364" y="471"/>
                  </a:lnTo>
                  <a:lnTo>
                    <a:pt x="369" y="483"/>
                  </a:lnTo>
                  <a:lnTo>
                    <a:pt x="378" y="490"/>
                  </a:lnTo>
                  <a:lnTo>
                    <a:pt x="392" y="493"/>
                  </a:lnTo>
                  <a:lnTo>
                    <a:pt x="407" y="492"/>
                  </a:lnTo>
                  <a:lnTo>
                    <a:pt x="424" y="489"/>
                  </a:lnTo>
                  <a:lnTo>
                    <a:pt x="439" y="482"/>
                  </a:lnTo>
                  <a:lnTo>
                    <a:pt x="453" y="471"/>
                  </a:lnTo>
                  <a:lnTo>
                    <a:pt x="463" y="459"/>
                  </a:lnTo>
                  <a:lnTo>
                    <a:pt x="459" y="478"/>
                  </a:lnTo>
                  <a:lnTo>
                    <a:pt x="452" y="501"/>
                  </a:lnTo>
                  <a:lnTo>
                    <a:pt x="448" y="527"/>
                  </a:lnTo>
                  <a:lnTo>
                    <a:pt x="448" y="551"/>
                  </a:lnTo>
                  <a:lnTo>
                    <a:pt x="456" y="574"/>
                  </a:lnTo>
                  <a:lnTo>
                    <a:pt x="472" y="593"/>
                  </a:lnTo>
                  <a:lnTo>
                    <a:pt x="502" y="607"/>
                  </a:lnTo>
                  <a:lnTo>
                    <a:pt x="546" y="614"/>
                  </a:lnTo>
                  <a:lnTo>
                    <a:pt x="593" y="614"/>
                  </a:lnTo>
                  <a:lnTo>
                    <a:pt x="629" y="612"/>
                  </a:lnTo>
                  <a:lnTo>
                    <a:pt x="657" y="606"/>
                  </a:lnTo>
                  <a:lnTo>
                    <a:pt x="676" y="597"/>
                  </a:lnTo>
                  <a:lnTo>
                    <a:pt x="690" y="588"/>
                  </a:lnTo>
                  <a:lnTo>
                    <a:pt x="697" y="576"/>
                  </a:lnTo>
                  <a:lnTo>
                    <a:pt x="702" y="563"/>
                  </a:lnTo>
                  <a:lnTo>
                    <a:pt x="704" y="550"/>
                  </a:lnTo>
                  <a:lnTo>
                    <a:pt x="702" y="531"/>
                  </a:lnTo>
                  <a:lnTo>
                    <a:pt x="692" y="513"/>
                  </a:lnTo>
                  <a:lnTo>
                    <a:pt x="677" y="494"/>
                  </a:lnTo>
                  <a:lnTo>
                    <a:pt x="659" y="481"/>
                  </a:lnTo>
                  <a:lnTo>
                    <a:pt x="637" y="469"/>
                  </a:lnTo>
                  <a:lnTo>
                    <a:pt x="615" y="463"/>
                  </a:lnTo>
                  <a:lnTo>
                    <a:pt x="594" y="464"/>
                  </a:lnTo>
                  <a:lnTo>
                    <a:pt x="576" y="474"/>
                  </a:lnTo>
                  <a:lnTo>
                    <a:pt x="586" y="467"/>
                  </a:lnTo>
                  <a:lnTo>
                    <a:pt x="604" y="460"/>
                  </a:lnTo>
                  <a:lnTo>
                    <a:pt x="626" y="456"/>
                  </a:lnTo>
                  <a:lnTo>
                    <a:pt x="649" y="455"/>
                  </a:lnTo>
                  <a:lnTo>
                    <a:pt x="673" y="459"/>
                  </a:lnTo>
                  <a:lnTo>
                    <a:pt x="695" y="469"/>
                  </a:lnTo>
                  <a:lnTo>
                    <a:pt x="712" y="486"/>
                  </a:lnTo>
                  <a:lnTo>
                    <a:pt x="722" y="512"/>
                  </a:lnTo>
                  <a:lnTo>
                    <a:pt x="735" y="516"/>
                  </a:lnTo>
                  <a:lnTo>
                    <a:pt x="751" y="515"/>
                  </a:lnTo>
                  <a:lnTo>
                    <a:pt x="770" y="508"/>
                  </a:lnTo>
                  <a:lnTo>
                    <a:pt x="788" y="498"/>
                  </a:lnTo>
                  <a:lnTo>
                    <a:pt x="803" y="484"/>
                  </a:lnTo>
                  <a:lnTo>
                    <a:pt x="813" y="468"/>
                  </a:lnTo>
                  <a:lnTo>
                    <a:pt x="817" y="451"/>
                  </a:lnTo>
                  <a:lnTo>
                    <a:pt x="812" y="433"/>
                  </a:lnTo>
                  <a:lnTo>
                    <a:pt x="828" y="428"/>
                  </a:lnTo>
                  <a:lnTo>
                    <a:pt x="841" y="408"/>
                  </a:lnTo>
                  <a:lnTo>
                    <a:pt x="850" y="382"/>
                  </a:lnTo>
                  <a:lnTo>
                    <a:pt x="854" y="351"/>
                  </a:lnTo>
                  <a:lnTo>
                    <a:pt x="849" y="322"/>
                  </a:lnTo>
                  <a:lnTo>
                    <a:pt x="836" y="300"/>
                  </a:lnTo>
                  <a:lnTo>
                    <a:pt x="812" y="291"/>
                  </a:lnTo>
                  <a:lnTo>
                    <a:pt x="778" y="300"/>
                  </a:lnTo>
                  <a:lnTo>
                    <a:pt x="773" y="285"/>
                  </a:lnTo>
                  <a:lnTo>
                    <a:pt x="762" y="275"/>
                  </a:lnTo>
                  <a:lnTo>
                    <a:pt x="743" y="269"/>
                  </a:lnTo>
                  <a:lnTo>
                    <a:pt x="722" y="268"/>
                  </a:lnTo>
                  <a:lnTo>
                    <a:pt x="700" y="272"/>
                  </a:lnTo>
                  <a:lnTo>
                    <a:pt x="682" y="283"/>
                  </a:lnTo>
                  <a:lnTo>
                    <a:pt x="668" y="299"/>
                  </a:lnTo>
                  <a:lnTo>
                    <a:pt x="661" y="323"/>
                  </a:lnTo>
                  <a:lnTo>
                    <a:pt x="657" y="316"/>
                  </a:lnTo>
                  <a:lnTo>
                    <a:pt x="649" y="309"/>
                  </a:lnTo>
                  <a:lnTo>
                    <a:pt x="637" y="303"/>
                  </a:lnTo>
                  <a:lnTo>
                    <a:pt x="624" y="299"/>
                  </a:lnTo>
                  <a:lnTo>
                    <a:pt x="609" y="294"/>
                  </a:lnTo>
                  <a:lnTo>
                    <a:pt x="593" y="292"/>
                  </a:lnTo>
                  <a:lnTo>
                    <a:pt x="576" y="291"/>
                  </a:lnTo>
                  <a:lnTo>
                    <a:pt x="559" y="290"/>
                  </a:lnTo>
                  <a:lnTo>
                    <a:pt x="541" y="291"/>
                  </a:lnTo>
                  <a:lnTo>
                    <a:pt x="524" y="294"/>
                  </a:lnTo>
                  <a:lnTo>
                    <a:pt x="508" y="298"/>
                  </a:lnTo>
                  <a:lnTo>
                    <a:pt x="494" y="303"/>
                  </a:lnTo>
                  <a:lnTo>
                    <a:pt x="482" y="311"/>
                  </a:lnTo>
                  <a:lnTo>
                    <a:pt x="471" y="321"/>
                  </a:lnTo>
                  <a:lnTo>
                    <a:pt x="464" y="332"/>
                  </a:lnTo>
                  <a:lnTo>
                    <a:pt x="460" y="346"/>
                  </a:lnTo>
                  <a:lnTo>
                    <a:pt x="454" y="330"/>
                  </a:lnTo>
                  <a:lnTo>
                    <a:pt x="454" y="315"/>
                  </a:lnTo>
                  <a:lnTo>
                    <a:pt x="459" y="301"/>
                  </a:lnTo>
                  <a:lnTo>
                    <a:pt x="467" y="290"/>
                  </a:lnTo>
                  <a:lnTo>
                    <a:pt x="477" y="282"/>
                  </a:lnTo>
                  <a:lnTo>
                    <a:pt x="487" y="276"/>
                  </a:lnTo>
                  <a:lnTo>
                    <a:pt x="499" y="273"/>
                  </a:lnTo>
                  <a:lnTo>
                    <a:pt x="510" y="276"/>
                  </a:lnTo>
                  <a:lnTo>
                    <a:pt x="515" y="260"/>
                  </a:lnTo>
                  <a:lnTo>
                    <a:pt x="527" y="245"/>
                  </a:lnTo>
                  <a:lnTo>
                    <a:pt x="543" y="231"/>
                  </a:lnTo>
                  <a:lnTo>
                    <a:pt x="563" y="221"/>
                  </a:lnTo>
                  <a:lnTo>
                    <a:pt x="588" y="215"/>
                  </a:lnTo>
                  <a:lnTo>
                    <a:pt x="614" y="215"/>
                  </a:lnTo>
                  <a:lnTo>
                    <a:pt x="642" y="224"/>
                  </a:lnTo>
                  <a:lnTo>
                    <a:pt x="669" y="242"/>
                  </a:lnTo>
                  <a:lnTo>
                    <a:pt x="691" y="252"/>
                  </a:lnTo>
                  <a:lnTo>
                    <a:pt x="718" y="249"/>
                  </a:lnTo>
                  <a:lnTo>
                    <a:pt x="743" y="238"/>
                  </a:lnTo>
                  <a:lnTo>
                    <a:pt x="765" y="222"/>
                  </a:lnTo>
                  <a:lnTo>
                    <a:pt x="779" y="203"/>
                  </a:lnTo>
                  <a:lnTo>
                    <a:pt x="783" y="185"/>
                  </a:lnTo>
                  <a:lnTo>
                    <a:pt x="774" y="172"/>
                  </a:lnTo>
                  <a:lnTo>
                    <a:pt x="747" y="165"/>
                  </a:lnTo>
                  <a:lnTo>
                    <a:pt x="753" y="160"/>
                  </a:lnTo>
                  <a:lnTo>
                    <a:pt x="758" y="154"/>
                  </a:lnTo>
                  <a:lnTo>
                    <a:pt x="762" y="147"/>
                  </a:lnTo>
                  <a:lnTo>
                    <a:pt x="762" y="140"/>
                  </a:lnTo>
                  <a:lnTo>
                    <a:pt x="760" y="133"/>
                  </a:lnTo>
                  <a:lnTo>
                    <a:pt x="757" y="127"/>
                  </a:lnTo>
                  <a:lnTo>
                    <a:pt x="751" y="120"/>
                  </a:lnTo>
                  <a:lnTo>
                    <a:pt x="743" y="116"/>
                  </a:lnTo>
                  <a:lnTo>
                    <a:pt x="733" y="111"/>
                  </a:lnTo>
                  <a:lnTo>
                    <a:pt x="720" y="109"/>
                  </a:lnTo>
                  <a:lnTo>
                    <a:pt x="706" y="108"/>
                  </a:lnTo>
                  <a:lnTo>
                    <a:pt x="689" y="108"/>
                  </a:lnTo>
                  <a:lnTo>
                    <a:pt x="671" y="110"/>
                  </a:lnTo>
                  <a:lnTo>
                    <a:pt x="650" y="115"/>
                  </a:lnTo>
                  <a:lnTo>
                    <a:pt x="627" y="122"/>
                  </a:lnTo>
                  <a:lnTo>
                    <a:pt x="601" y="132"/>
                  </a:lnTo>
                  <a:lnTo>
                    <a:pt x="623" y="119"/>
                  </a:lnTo>
                  <a:lnTo>
                    <a:pt x="642" y="101"/>
                  </a:lnTo>
                  <a:lnTo>
                    <a:pt x="654" y="81"/>
                  </a:lnTo>
                  <a:lnTo>
                    <a:pt x="659" y="62"/>
                  </a:lnTo>
                  <a:lnTo>
                    <a:pt x="656" y="47"/>
                  </a:lnTo>
                  <a:lnTo>
                    <a:pt x="642" y="39"/>
                  </a:lnTo>
                  <a:lnTo>
                    <a:pt x="618" y="40"/>
                  </a:lnTo>
                  <a:lnTo>
                    <a:pt x="581" y="55"/>
                  </a:lnTo>
                  <a:lnTo>
                    <a:pt x="594" y="40"/>
                  </a:lnTo>
                  <a:lnTo>
                    <a:pt x="600" y="28"/>
                  </a:lnTo>
                  <a:lnTo>
                    <a:pt x="598" y="18"/>
                  </a:lnTo>
                  <a:lnTo>
                    <a:pt x="589" y="10"/>
                  </a:lnTo>
                  <a:lnTo>
                    <a:pt x="575" y="4"/>
                  </a:lnTo>
                  <a:lnTo>
                    <a:pt x="558" y="1"/>
                  </a:lnTo>
                  <a:lnTo>
                    <a:pt x="537" y="0"/>
                  </a:lnTo>
                  <a:lnTo>
                    <a:pt x="514" y="1"/>
                  </a:lnTo>
                  <a:lnTo>
                    <a:pt x="491" y="4"/>
                  </a:lnTo>
                  <a:lnTo>
                    <a:pt x="469" y="10"/>
                  </a:lnTo>
                  <a:lnTo>
                    <a:pt x="449" y="18"/>
                  </a:lnTo>
                  <a:lnTo>
                    <a:pt x="432" y="28"/>
                  </a:lnTo>
                  <a:lnTo>
                    <a:pt x="419" y="41"/>
                  </a:lnTo>
                  <a:lnTo>
                    <a:pt x="412" y="57"/>
                  </a:lnTo>
                  <a:lnTo>
                    <a:pt x="412" y="74"/>
                  </a:lnTo>
                  <a:lnTo>
                    <a:pt x="421" y="95"/>
                  </a:lnTo>
                  <a:lnTo>
                    <a:pt x="423" y="101"/>
                  </a:lnTo>
                  <a:lnTo>
                    <a:pt x="423" y="108"/>
                  </a:lnTo>
                  <a:lnTo>
                    <a:pt x="421" y="115"/>
                  </a:lnTo>
                  <a:lnTo>
                    <a:pt x="417" y="122"/>
                  </a:lnTo>
                  <a:lnTo>
                    <a:pt x="411" y="128"/>
                  </a:lnTo>
                  <a:lnTo>
                    <a:pt x="406" y="135"/>
                  </a:lnTo>
                  <a:lnTo>
                    <a:pt x="399" y="140"/>
                  </a:lnTo>
                  <a:lnTo>
                    <a:pt x="393" y="145"/>
                  </a:lnTo>
                  <a:close/>
                </a:path>
              </a:pathLst>
            </a:custGeom>
            <a:solidFill>
              <a:srgbClr val="007200"/>
            </a:solidFill>
            <a:ln w="9525">
              <a:noFill/>
              <a:round/>
            </a:ln>
          </p:spPr>
          <p:txBody>
            <a:bodyPr/>
            <a:lstStyle/>
            <a:p>
              <a:endParaRPr lang="zh-CN" altLang="en-US" sz="1800">
                <a:cs typeface="+mn-ea"/>
                <a:sym typeface="+mn-lt"/>
              </a:endParaRPr>
            </a:p>
          </p:txBody>
        </p:sp>
        <p:sp>
          <p:nvSpPr>
            <p:cNvPr id="59" name="Freeform 64"/>
            <p:cNvSpPr/>
            <p:nvPr/>
          </p:nvSpPr>
          <p:spPr bwMode="auto">
            <a:xfrm>
              <a:off x="4473" y="9982"/>
              <a:ext cx="4251" cy="758"/>
            </a:xfrm>
            <a:custGeom>
              <a:avLst/>
              <a:gdLst/>
              <a:ahLst/>
              <a:cxnLst>
                <a:cxn ang="0">
                  <a:pos x="2252" y="615"/>
                </a:cxn>
                <a:cxn ang="0">
                  <a:pos x="2248" y="134"/>
                </a:cxn>
                <a:cxn ang="0">
                  <a:pos x="2223" y="109"/>
                </a:cxn>
                <a:cxn ang="0">
                  <a:pos x="2190" y="74"/>
                </a:cxn>
                <a:cxn ang="0">
                  <a:pos x="2165" y="50"/>
                </a:cxn>
                <a:cxn ang="0">
                  <a:pos x="2162" y="42"/>
                </a:cxn>
                <a:cxn ang="0">
                  <a:pos x="2162" y="8"/>
                </a:cxn>
                <a:cxn ang="0">
                  <a:pos x="2132" y="0"/>
                </a:cxn>
                <a:cxn ang="0">
                  <a:pos x="1944" y="33"/>
                </a:cxn>
                <a:cxn ang="0">
                  <a:pos x="1882" y="120"/>
                </a:cxn>
                <a:cxn ang="0">
                  <a:pos x="1772" y="214"/>
                </a:cxn>
                <a:cxn ang="0">
                  <a:pos x="1821" y="132"/>
                </a:cxn>
                <a:cxn ang="0">
                  <a:pos x="1581" y="63"/>
                </a:cxn>
                <a:cxn ang="0">
                  <a:pos x="1542" y="39"/>
                </a:cxn>
                <a:cxn ang="0">
                  <a:pos x="1512" y="63"/>
                </a:cxn>
                <a:cxn ang="0">
                  <a:pos x="1214" y="204"/>
                </a:cxn>
                <a:cxn ang="0">
                  <a:pos x="1196" y="103"/>
                </a:cxn>
                <a:cxn ang="0">
                  <a:pos x="1162" y="55"/>
                </a:cxn>
                <a:cxn ang="0">
                  <a:pos x="1120" y="64"/>
                </a:cxn>
                <a:cxn ang="0">
                  <a:pos x="1082" y="137"/>
                </a:cxn>
                <a:cxn ang="0">
                  <a:pos x="909" y="126"/>
                </a:cxn>
                <a:cxn ang="0">
                  <a:pos x="728" y="123"/>
                </a:cxn>
                <a:cxn ang="0">
                  <a:pos x="566" y="204"/>
                </a:cxn>
                <a:cxn ang="0">
                  <a:pos x="537" y="176"/>
                </a:cxn>
                <a:cxn ang="0">
                  <a:pos x="529" y="110"/>
                </a:cxn>
                <a:cxn ang="0">
                  <a:pos x="514" y="64"/>
                </a:cxn>
                <a:cxn ang="0">
                  <a:pos x="496" y="63"/>
                </a:cxn>
                <a:cxn ang="0">
                  <a:pos x="481" y="71"/>
                </a:cxn>
                <a:cxn ang="0">
                  <a:pos x="466" y="49"/>
                </a:cxn>
                <a:cxn ang="0">
                  <a:pos x="446" y="51"/>
                </a:cxn>
                <a:cxn ang="0">
                  <a:pos x="430" y="88"/>
                </a:cxn>
                <a:cxn ang="0">
                  <a:pos x="415" y="119"/>
                </a:cxn>
                <a:cxn ang="0">
                  <a:pos x="399" y="163"/>
                </a:cxn>
                <a:cxn ang="0">
                  <a:pos x="363" y="208"/>
                </a:cxn>
                <a:cxn ang="0">
                  <a:pos x="317" y="107"/>
                </a:cxn>
                <a:cxn ang="0">
                  <a:pos x="128" y="55"/>
                </a:cxn>
                <a:cxn ang="0">
                  <a:pos x="74" y="216"/>
                </a:cxn>
                <a:cxn ang="0">
                  <a:pos x="0" y="615"/>
                </a:cxn>
              </a:cxnLst>
              <a:rect l="0" t="0" r="r" b="b"/>
              <a:pathLst>
                <a:path w="2252" h="615">
                  <a:moveTo>
                    <a:pt x="0" y="615"/>
                  </a:moveTo>
                  <a:lnTo>
                    <a:pt x="2252" y="615"/>
                  </a:lnTo>
                  <a:lnTo>
                    <a:pt x="2252" y="138"/>
                  </a:lnTo>
                  <a:lnTo>
                    <a:pt x="2248" y="134"/>
                  </a:lnTo>
                  <a:lnTo>
                    <a:pt x="2238" y="123"/>
                  </a:lnTo>
                  <a:lnTo>
                    <a:pt x="2223" y="109"/>
                  </a:lnTo>
                  <a:lnTo>
                    <a:pt x="2207" y="92"/>
                  </a:lnTo>
                  <a:lnTo>
                    <a:pt x="2190" y="74"/>
                  </a:lnTo>
                  <a:lnTo>
                    <a:pt x="2176" y="61"/>
                  </a:lnTo>
                  <a:lnTo>
                    <a:pt x="2165" y="50"/>
                  </a:lnTo>
                  <a:lnTo>
                    <a:pt x="2162" y="48"/>
                  </a:lnTo>
                  <a:lnTo>
                    <a:pt x="2162" y="42"/>
                  </a:lnTo>
                  <a:lnTo>
                    <a:pt x="2162" y="25"/>
                  </a:lnTo>
                  <a:lnTo>
                    <a:pt x="2162" y="8"/>
                  </a:lnTo>
                  <a:lnTo>
                    <a:pt x="2162" y="0"/>
                  </a:lnTo>
                  <a:lnTo>
                    <a:pt x="2132" y="0"/>
                  </a:lnTo>
                  <a:lnTo>
                    <a:pt x="2132" y="33"/>
                  </a:lnTo>
                  <a:lnTo>
                    <a:pt x="1944" y="33"/>
                  </a:lnTo>
                  <a:lnTo>
                    <a:pt x="1858" y="120"/>
                  </a:lnTo>
                  <a:lnTo>
                    <a:pt x="1882" y="120"/>
                  </a:lnTo>
                  <a:lnTo>
                    <a:pt x="1882" y="214"/>
                  </a:lnTo>
                  <a:lnTo>
                    <a:pt x="1772" y="214"/>
                  </a:lnTo>
                  <a:lnTo>
                    <a:pt x="1772" y="132"/>
                  </a:lnTo>
                  <a:lnTo>
                    <a:pt x="1821" y="132"/>
                  </a:lnTo>
                  <a:lnTo>
                    <a:pt x="1776" y="63"/>
                  </a:lnTo>
                  <a:lnTo>
                    <a:pt x="1581" y="63"/>
                  </a:lnTo>
                  <a:lnTo>
                    <a:pt x="1581" y="39"/>
                  </a:lnTo>
                  <a:lnTo>
                    <a:pt x="1542" y="39"/>
                  </a:lnTo>
                  <a:lnTo>
                    <a:pt x="1542" y="63"/>
                  </a:lnTo>
                  <a:lnTo>
                    <a:pt x="1512" y="63"/>
                  </a:lnTo>
                  <a:lnTo>
                    <a:pt x="1454" y="204"/>
                  </a:lnTo>
                  <a:lnTo>
                    <a:pt x="1214" y="204"/>
                  </a:lnTo>
                  <a:lnTo>
                    <a:pt x="1208" y="147"/>
                  </a:lnTo>
                  <a:lnTo>
                    <a:pt x="1196" y="103"/>
                  </a:lnTo>
                  <a:lnTo>
                    <a:pt x="1180" y="72"/>
                  </a:lnTo>
                  <a:lnTo>
                    <a:pt x="1162" y="55"/>
                  </a:lnTo>
                  <a:lnTo>
                    <a:pt x="1141" y="51"/>
                  </a:lnTo>
                  <a:lnTo>
                    <a:pt x="1120" y="64"/>
                  </a:lnTo>
                  <a:lnTo>
                    <a:pt x="1099" y="92"/>
                  </a:lnTo>
                  <a:lnTo>
                    <a:pt x="1082" y="137"/>
                  </a:lnTo>
                  <a:lnTo>
                    <a:pt x="1012" y="0"/>
                  </a:lnTo>
                  <a:lnTo>
                    <a:pt x="909" y="126"/>
                  </a:lnTo>
                  <a:lnTo>
                    <a:pt x="824" y="5"/>
                  </a:lnTo>
                  <a:lnTo>
                    <a:pt x="728" y="123"/>
                  </a:lnTo>
                  <a:lnTo>
                    <a:pt x="566" y="123"/>
                  </a:lnTo>
                  <a:lnTo>
                    <a:pt x="566" y="204"/>
                  </a:lnTo>
                  <a:lnTo>
                    <a:pt x="538" y="208"/>
                  </a:lnTo>
                  <a:lnTo>
                    <a:pt x="537" y="176"/>
                  </a:lnTo>
                  <a:lnTo>
                    <a:pt x="534" y="141"/>
                  </a:lnTo>
                  <a:lnTo>
                    <a:pt x="529" y="110"/>
                  </a:lnTo>
                  <a:lnTo>
                    <a:pt x="522" y="83"/>
                  </a:lnTo>
                  <a:lnTo>
                    <a:pt x="514" y="64"/>
                  </a:lnTo>
                  <a:lnTo>
                    <a:pt x="505" y="56"/>
                  </a:lnTo>
                  <a:lnTo>
                    <a:pt x="496" y="63"/>
                  </a:lnTo>
                  <a:lnTo>
                    <a:pt x="485" y="88"/>
                  </a:lnTo>
                  <a:lnTo>
                    <a:pt x="481" y="71"/>
                  </a:lnTo>
                  <a:lnTo>
                    <a:pt x="474" y="57"/>
                  </a:lnTo>
                  <a:lnTo>
                    <a:pt x="466" y="49"/>
                  </a:lnTo>
                  <a:lnTo>
                    <a:pt x="455" y="47"/>
                  </a:lnTo>
                  <a:lnTo>
                    <a:pt x="446" y="51"/>
                  </a:lnTo>
                  <a:lnTo>
                    <a:pt x="437" y="65"/>
                  </a:lnTo>
                  <a:lnTo>
                    <a:pt x="430" y="88"/>
                  </a:lnTo>
                  <a:lnTo>
                    <a:pt x="427" y="123"/>
                  </a:lnTo>
                  <a:lnTo>
                    <a:pt x="415" y="119"/>
                  </a:lnTo>
                  <a:lnTo>
                    <a:pt x="405" y="132"/>
                  </a:lnTo>
                  <a:lnTo>
                    <a:pt x="399" y="163"/>
                  </a:lnTo>
                  <a:lnTo>
                    <a:pt x="397" y="208"/>
                  </a:lnTo>
                  <a:lnTo>
                    <a:pt x="363" y="208"/>
                  </a:lnTo>
                  <a:lnTo>
                    <a:pt x="363" y="153"/>
                  </a:lnTo>
                  <a:lnTo>
                    <a:pt x="317" y="107"/>
                  </a:lnTo>
                  <a:lnTo>
                    <a:pt x="180" y="107"/>
                  </a:lnTo>
                  <a:lnTo>
                    <a:pt x="128" y="55"/>
                  </a:lnTo>
                  <a:lnTo>
                    <a:pt x="74" y="135"/>
                  </a:lnTo>
                  <a:lnTo>
                    <a:pt x="74" y="216"/>
                  </a:lnTo>
                  <a:lnTo>
                    <a:pt x="2" y="216"/>
                  </a:lnTo>
                  <a:lnTo>
                    <a:pt x="0" y="615"/>
                  </a:lnTo>
                  <a:close/>
                </a:path>
              </a:pathLst>
            </a:custGeom>
            <a:solidFill>
              <a:srgbClr val="D8C6A5"/>
            </a:solidFill>
            <a:ln w="9525">
              <a:noFill/>
              <a:round/>
            </a:ln>
          </p:spPr>
          <p:txBody>
            <a:bodyPr/>
            <a:lstStyle/>
            <a:p>
              <a:endParaRPr lang="zh-CN" altLang="en-US" sz="1800">
                <a:cs typeface="+mn-ea"/>
                <a:sym typeface="+mn-lt"/>
              </a:endParaRPr>
            </a:p>
          </p:txBody>
        </p:sp>
        <p:sp>
          <p:nvSpPr>
            <p:cNvPr id="60" name="Freeform 65"/>
            <p:cNvSpPr/>
            <p:nvPr/>
          </p:nvSpPr>
          <p:spPr bwMode="auto">
            <a:xfrm>
              <a:off x="4568" y="9955"/>
              <a:ext cx="665" cy="785"/>
            </a:xfrm>
            <a:custGeom>
              <a:avLst/>
              <a:gdLst/>
              <a:ahLst/>
              <a:cxnLst>
                <a:cxn ang="0">
                  <a:pos x="150" y="4"/>
                </a:cxn>
                <a:cxn ang="0">
                  <a:pos x="119" y="48"/>
                </a:cxn>
                <a:cxn ang="0">
                  <a:pos x="95" y="118"/>
                </a:cxn>
                <a:cxn ang="0">
                  <a:pos x="82" y="186"/>
                </a:cxn>
                <a:cxn ang="0">
                  <a:pos x="74" y="192"/>
                </a:cxn>
                <a:cxn ang="0">
                  <a:pos x="65" y="148"/>
                </a:cxn>
                <a:cxn ang="0">
                  <a:pos x="46" y="188"/>
                </a:cxn>
                <a:cxn ang="0">
                  <a:pos x="30" y="267"/>
                </a:cxn>
                <a:cxn ang="0">
                  <a:pos x="31" y="323"/>
                </a:cxn>
                <a:cxn ang="0">
                  <a:pos x="46" y="359"/>
                </a:cxn>
                <a:cxn ang="0">
                  <a:pos x="45" y="362"/>
                </a:cxn>
                <a:cxn ang="0">
                  <a:pos x="28" y="351"/>
                </a:cxn>
                <a:cxn ang="0">
                  <a:pos x="15" y="341"/>
                </a:cxn>
                <a:cxn ang="0">
                  <a:pos x="9" y="336"/>
                </a:cxn>
                <a:cxn ang="0">
                  <a:pos x="5" y="367"/>
                </a:cxn>
                <a:cxn ang="0">
                  <a:pos x="0" y="453"/>
                </a:cxn>
                <a:cxn ang="0">
                  <a:pos x="7" y="545"/>
                </a:cxn>
                <a:cxn ang="0">
                  <a:pos x="37" y="618"/>
                </a:cxn>
                <a:cxn ang="0">
                  <a:pos x="71" y="638"/>
                </a:cxn>
                <a:cxn ang="0">
                  <a:pos x="97" y="638"/>
                </a:cxn>
                <a:cxn ang="0">
                  <a:pos x="133" y="638"/>
                </a:cxn>
                <a:cxn ang="0">
                  <a:pos x="173" y="638"/>
                </a:cxn>
                <a:cxn ang="0">
                  <a:pos x="214" y="638"/>
                </a:cxn>
                <a:cxn ang="0">
                  <a:pos x="252" y="638"/>
                </a:cxn>
                <a:cxn ang="0">
                  <a:pos x="282" y="638"/>
                </a:cxn>
                <a:cxn ang="0">
                  <a:pos x="300" y="638"/>
                </a:cxn>
                <a:cxn ang="0">
                  <a:pos x="315" y="621"/>
                </a:cxn>
                <a:cxn ang="0">
                  <a:pos x="336" y="562"/>
                </a:cxn>
                <a:cxn ang="0">
                  <a:pos x="349" y="491"/>
                </a:cxn>
                <a:cxn ang="0">
                  <a:pos x="350" y="427"/>
                </a:cxn>
                <a:cxn ang="0">
                  <a:pos x="342" y="416"/>
                </a:cxn>
                <a:cxn ang="0">
                  <a:pos x="332" y="441"/>
                </a:cxn>
                <a:cxn ang="0">
                  <a:pos x="319" y="462"/>
                </a:cxn>
                <a:cxn ang="0">
                  <a:pos x="308" y="476"/>
                </a:cxn>
                <a:cxn ang="0">
                  <a:pos x="309" y="464"/>
                </a:cxn>
                <a:cxn ang="0">
                  <a:pos x="323" y="413"/>
                </a:cxn>
                <a:cxn ang="0">
                  <a:pos x="328" y="341"/>
                </a:cxn>
                <a:cxn ang="0">
                  <a:pos x="312" y="256"/>
                </a:cxn>
                <a:cxn ang="0">
                  <a:pos x="293" y="222"/>
                </a:cxn>
                <a:cxn ang="0">
                  <a:pos x="285" y="246"/>
                </a:cxn>
                <a:cxn ang="0">
                  <a:pos x="271" y="268"/>
                </a:cxn>
                <a:cxn ang="0">
                  <a:pos x="260" y="282"/>
                </a:cxn>
                <a:cxn ang="0">
                  <a:pos x="262" y="267"/>
                </a:cxn>
                <a:cxn ang="0">
                  <a:pos x="263" y="208"/>
                </a:cxn>
                <a:cxn ang="0">
                  <a:pos x="257" y="137"/>
                </a:cxn>
                <a:cxn ang="0">
                  <a:pos x="239" y="72"/>
                </a:cxn>
                <a:cxn ang="0">
                  <a:pos x="225" y="73"/>
                </a:cxn>
                <a:cxn ang="0">
                  <a:pos x="214" y="109"/>
                </a:cxn>
                <a:cxn ang="0">
                  <a:pos x="210" y="99"/>
                </a:cxn>
                <a:cxn ang="0">
                  <a:pos x="197" y="61"/>
                </a:cxn>
                <a:cxn ang="0">
                  <a:pos x="181" y="26"/>
                </a:cxn>
                <a:cxn ang="0">
                  <a:pos x="168" y="3"/>
                </a:cxn>
              </a:cxnLst>
              <a:rect l="0" t="0" r="r" b="b"/>
              <a:pathLst>
                <a:path w="351" h="638">
                  <a:moveTo>
                    <a:pt x="166" y="0"/>
                  </a:moveTo>
                  <a:lnTo>
                    <a:pt x="150" y="4"/>
                  </a:lnTo>
                  <a:lnTo>
                    <a:pt x="134" y="22"/>
                  </a:lnTo>
                  <a:lnTo>
                    <a:pt x="119" y="48"/>
                  </a:lnTo>
                  <a:lnTo>
                    <a:pt x="106" y="81"/>
                  </a:lnTo>
                  <a:lnTo>
                    <a:pt x="95" y="118"/>
                  </a:lnTo>
                  <a:lnTo>
                    <a:pt x="86" y="154"/>
                  </a:lnTo>
                  <a:lnTo>
                    <a:pt x="82" y="186"/>
                  </a:lnTo>
                  <a:lnTo>
                    <a:pt x="81" y="211"/>
                  </a:lnTo>
                  <a:lnTo>
                    <a:pt x="74" y="192"/>
                  </a:lnTo>
                  <a:lnTo>
                    <a:pt x="69" y="168"/>
                  </a:lnTo>
                  <a:lnTo>
                    <a:pt x="65" y="148"/>
                  </a:lnTo>
                  <a:lnTo>
                    <a:pt x="63" y="140"/>
                  </a:lnTo>
                  <a:lnTo>
                    <a:pt x="46" y="188"/>
                  </a:lnTo>
                  <a:lnTo>
                    <a:pt x="35" y="230"/>
                  </a:lnTo>
                  <a:lnTo>
                    <a:pt x="30" y="267"/>
                  </a:lnTo>
                  <a:lnTo>
                    <a:pt x="29" y="298"/>
                  </a:lnTo>
                  <a:lnTo>
                    <a:pt x="31" y="323"/>
                  </a:lnTo>
                  <a:lnTo>
                    <a:pt x="38" y="343"/>
                  </a:lnTo>
                  <a:lnTo>
                    <a:pt x="46" y="359"/>
                  </a:lnTo>
                  <a:lnTo>
                    <a:pt x="55" y="369"/>
                  </a:lnTo>
                  <a:lnTo>
                    <a:pt x="45" y="362"/>
                  </a:lnTo>
                  <a:lnTo>
                    <a:pt x="36" y="356"/>
                  </a:lnTo>
                  <a:lnTo>
                    <a:pt x="28" y="351"/>
                  </a:lnTo>
                  <a:lnTo>
                    <a:pt x="21" y="345"/>
                  </a:lnTo>
                  <a:lnTo>
                    <a:pt x="15" y="341"/>
                  </a:lnTo>
                  <a:lnTo>
                    <a:pt x="12" y="338"/>
                  </a:lnTo>
                  <a:lnTo>
                    <a:pt x="9" y="336"/>
                  </a:lnTo>
                  <a:lnTo>
                    <a:pt x="8" y="334"/>
                  </a:lnTo>
                  <a:lnTo>
                    <a:pt x="5" y="367"/>
                  </a:lnTo>
                  <a:lnTo>
                    <a:pt x="1" y="407"/>
                  </a:lnTo>
                  <a:lnTo>
                    <a:pt x="0" y="453"/>
                  </a:lnTo>
                  <a:lnTo>
                    <a:pt x="1" y="499"/>
                  </a:lnTo>
                  <a:lnTo>
                    <a:pt x="7" y="545"/>
                  </a:lnTo>
                  <a:lnTo>
                    <a:pt x="18" y="585"/>
                  </a:lnTo>
                  <a:lnTo>
                    <a:pt x="37" y="618"/>
                  </a:lnTo>
                  <a:lnTo>
                    <a:pt x="65" y="638"/>
                  </a:lnTo>
                  <a:lnTo>
                    <a:pt x="71" y="638"/>
                  </a:lnTo>
                  <a:lnTo>
                    <a:pt x="83" y="638"/>
                  </a:lnTo>
                  <a:lnTo>
                    <a:pt x="97" y="638"/>
                  </a:lnTo>
                  <a:lnTo>
                    <a:pt x="114" y="638"/>
                  </a:lnTo>
                  <a:lnTo>
                    <a:pt x="133" y="638"/>
                  </a:lnTo>
                  <a:lnTo>
                    <a:pt x="152" y="638"/>
                  </a:lnTo>
                  <a:lnTo>
                    <a:pt x="173" y="638"/>
                  </a:lnTo>
                  <a:lnTo>
                    <a:pt x="194" y="638"/>
                  </a:lnTo>
                  <a:lnTo>
                    <a:pt x="214" y="638"/>
                  </a:lnTo>
                  <a:lnTo>
                    <a:pt x="234" y="638"/>
                  </a:lnTo>
                  <a:lnTo>
                    <a:pt x="252" y="638"/>
                  </a:lnTo>
                  <a:lnTo>
                    <a:pt x="268" y="638"/>
                  </a:lnTo>
                  <a:lnTo>
                    <a:pt x="282" y="638"/>
                  </a:lnTo>
                  <a:lnTo>
                    <a:pt x="293" y="638"/>
                  </a:lnTo>
                  <a:lnTo>
                    <a:pt x="300" y="638"/>
                  </a:lnTo>
                  <a:lnTo>
                    <a:pt x="302" y="638"/>
                  </a:lnTo>
                  <a:lnTo>
                    <a:pt x="315" y="621"/>
                  </a:lnTo>
                  <a:lnTo>
                    <a:pt x="326" y="594"/>
                  </a:lnTo>
                  <a:lnTo>
                    <a:pt x="336" y="562"/>
                  </a:lnTo>
                  <a:lnTo>
                    <a:pt x="345" y="527"/>
                  </a:lnTo>
                  <a:lnTo>
                    <a:pt x="349" y="491"/>
                  </a:lnTo>
                  <a:lnTo>
                    <a:pt x="351" y="456"/>
                  </a:lnTo>
                  <a:lnTo>
                    <a:pt x="350" y="427"/>
                  </a:lnTo>
                  <a:lnTo>
                    <a:pt x="345" y="402"/>
                  </a:lnTo>
                  <a:lnTo>
                    <a:pt x="342" y="416"/>
                  </a:lnTo>
                  <a:lnTo>
                    <a:pt x="338" y="430"/>
                  </a:lnTo>
                  <a:lnTo>
                    <a:pt x="332" y="441"/>
                  </a:lnTo>
                  <a:lnTo>
                    <a:pt x="326" y="453"/>
                  </a:lnTo>
                  <a:lnTo>
                    <a:pt x="319" y="462"/>
                  </a:lnTo>
                  <a:lnTo>
                    <a:pt x="313" y="469"/>
                  </a:lnTo>
                  <a:lnTo>
                    <a:pt x="308" y="476"/>
                  </a:lnTo>
                  <a:lnTo>
                    <a:pt x="302" y="479"/>
                  </a:lnTo>
                  <a:lnTo>
                    <a:pt x="309" y="464"/>
                  </a:lnTo>
                  <a:lnTo>
                    <a:pt x="317" y="441"/>
                  </a:lnTo>
                  <a:lnTo>
                    <a:pt x="323" y="413"/>
                  </a:lnTo>
                  <a:lnTo>
                    <a:pt x="327" y="379"/>
                  </a:lnTo>
                  <a:lnTo>
                    <a:pt x="328" y="341"/>
                  </a:lnTo>
                  <a:lnTo>
                    <a:pt x="324" y="300"/>
                  </a:lnTo>
                  <a:lnTo>
                    <a:pt x="312" y="256"/>
                  </a:lnTo>
                  <a:lnTo>
                    <a:pt x="293" y="211"/>
                  </a:lnTo>
                  <a:lnTo>
                    <a:pt x="293" y="222"/>
                  </a:lnTo>
                  <a:lnTo>
                    <a:pt x="289" y="234"/>
                  </a:lnTo>
                  <a:lnTo>
                    <a:pt x="285" y="246"/>
                  </a:lnTo>
                  <a:lnTo>
                    <a:pt x="278" y="257"/>
                  </a:lnTo>
                  <a:lnTo>
                    <a:pt x="271" y="268"/>
                  </a:lnTo>
                  <a:lnTo>
                    <a:pt x="265" y="276"/>
                  </a:lnTo>
                  <a:lnTo>
                    <a:pt x="260" y="282"/>
                  </a:lnTo>
                  <a:lnTo>
                    <a:pt x="259" y="284"/>
                  </a:lnTo>
                  <a:lnTo>
                    <a:pt x="262" y="267"/>
                  </a:lnTo>
                  <a:lnTo>
                    <a:pt x="263" y="240"/>
                  </a:lnTo>
                  <a:lnTo>
                    <a:pt x="263" y="208"/>
                  </a:lnTo>
                  <a:lnTo>
                    <a:pt x="262" y="172"/>
                  </a:lnTo>
                  <a:lnTo>
                    <a:pt x="257" y="137"/>
                  </a:lnTo>
                  <a:lnTo>
                    <a:pt x="249" y="102"/>
                  </a:lnTo>
                  <a:lnTo>
                    <a:pt x="239" y="72"/>
                  </a:lnTo>
                  <a:lnTo>
                    <a:pt x="225" y="50"/>
                  </a:lnTo>
                  <a:lnTo>
                    <a:pt x="225" y="73"/>
                  </a:lnTo>
                  <a:lnTo>
                    <a:pt x="220" y="94"/>
                  </a:lnTo>
                  <a:lnTo>
                    <a:pt x="214" y="109"/>
                  </a:lnTo>
                  <a:lnTo>
                    <a:pt x="212" y="115"/>
                  </a:lnTo>
                  <a:lnTo>
                    <a:pt x="210" y="99"/>
                  </a:lnTo>
                  <a:lnTo>
                    <a:pt x="205" y="80"/>
                  </a:lnTo>
                  <a:lnTo>
                    <a:pt x="197" y="61"/>
                  </a:lnTo>
                  <a:lnTo>
                    <a:pt x="189" y="42"/>
                  </a:lnTo>
                  <a:lnTo>
                    <a:pt x="181" y="26"/>
                  </a:lnTo>
                  <a:lnTo>
                    <a:pt x="173" y="12"/>
                  </a:lnTo>
                  <a:lnTo>
                    <a:pt x="168" y="3"/>
                  </a:lnTo>
                  <a:lnTo>
                    <a:pt x="166" y="0"/>
                  </a:lnTo>
                  <a:close/>
                </a:path>
              </a:pathLst>
            </a:custGeom>
            <a:solidFill>
              <a:srgbClr val="007200"/>
            </a:solidFill>
            <a:ln w="9525">
              <a:noFill/>
              <a:round/>
            </a:ln>
          </p:spPr>
          <p:txBody>
            <a:bodyPr/>
            <a:lstStyle/>
            <a:p>
              <a:endParaRPr lang="zh-CN" altLang="en-US" sz="1800">
                <a:cs typeface="+mn-ea"/>
                <a:sym typeface="+mn-lt"/>
              </a:endParaRPr>
            </a:p>
          </p:txBody>
        </p:sp>
        <p:sp>
          <p:nvSpPr>
            <p:cNvPr id="61" name="Freeform 66"/>
            <p:cNvSpPr/>
            <p:nvPr/>
          </p:nvSpPr>
          <p:spPr bwMode="auto">
            <a:xfrm>
              <a:off x="4829" y="10188"/>
              <a:ext cx="1431" cy="552"/>
            </a:xfrm>
            <a:custGeom>
              <a:avLst/>
              <a:gdLst/>
              <a:ahLst/>
              <a:cxnLst>
                <a:cxn ang="0">
                  <a:pos x="0" y="228"/>
                </a:cxn>
                <a:cxn ang="0">
                  <a:pos x="150" y="0"/>
                </a:cxn>
                <a:cxn ang="0">
                  <a:pos x="299" y="228"/>
                </a:cxn>
                <a:cxn ang="0">
                  <a:pos x="758" y="228"/>
                </a:cxn>
                <a:cxn ang="0">
                  <a:pos x="758" y="449"/>
                </a:cxn>
                <a:cxn ang="0">
                  <a:pos x="0" y="449"/>
                </a:cxn>
                <a:cxn ang="0">
                  <a:pos x="0" y="228"/>
                </a:cxn>
              </a:cxnLst>
              <a:rect l="0" t="0" r="r" b="b"/>
              <a:pathLst>
                <a:path w="758" h="449">
                  <a:moveTo>
                    <a:pt x="0" y="228"/>
                  </a:moveTo>
                  <a:lnTo>
                    <a:pt x="150" y="0"/>
                  </a:lnTo>
                  <a:lnTo>
                    <a:pt x="299" y="228"/>
                  </a:lnTo>
                  <a:lnTo>
                    <a:pt x="758" y="228"/>
                  </a:lnTo>
                  <a:lnTo>
                    <a:pt x="758" y="449"/>
                  </a:lnTo>
                  <a:lnTo>
                    <a:pt x="0" y="449"/>
                  </a:lnTo>
                  <a:lnTo>
                    <a:pt x="0" y="228"/>
                  </a:lnTo>
                  <a:close/>
                </a:path>
              </a:pathLst>
            </a:custGeom>
            <a:solidFill>
              <a:srgbClr val="B26600"/>
            </a:solidFill>
            <a:ln w="9525">
              <a:noFill/>
              <a:round/>
            </a:ln>
          </p:spPr>
          <p:txBody>
            <a:bodyPr/>
            <a:lstStyle/>
            <a:p>
              <a:endParaRPr lang="zh-CN" altLang="en-US" sz="1800">
                <a:cs typeface="+mn-ea"/>
                <a:sym typeface="+mn-lt"/>
              </a:endParaRPr>
            </a:p>
          </p:txBody>
        </p:sp>
        <p:sp>
          <p:nvSpPr>
            <p:cNvPr id="62" name="Freeform 67"/>
            <p:cNvSpPr/>
            <p:nvPr/>
          </p:nvSpPr>
          <p:spPr bwMode="auto">
            <a:xfrm>
              <a:off x="4818" y="10142"/>
              <a:ext cx="1458" cy="327"/>
            </a:xfrm>
            <a:custGeom>
              <a:avLst/>
              <a:gdLst/>
              <a:ahLst/>
              <a:cxnLst>
                <a:cxn ang="0">
                  <a:pos x="763" y="264"/>
                </a:cxn>
                <a:cxn ang="0">
                  <a:pos x="304" y="264"/>
                </a:cxn>
                <a:cxn ang="0">
                  <a:pos x="155" y="36"/>
                </a:cxn>
                <a:cxn ang="0">
                  <a:pos x="5" y="264"/>
                </a:cxn>
                <a:cxn ang="0">
                  <a:pos x="0" y="237"/>
                </a:cxn>
                <a:cxn ang="0">
                  <a:pos x="155" y="0"/>
                </a:cxn>
                <a:cxn ang="0">
                  <a:pos x="309" y="237"/>
                </a:cxn>
                <a:cxn ang="0">
                  <a:pos x="770" y="237"/>
                </a:cxn>
                <a:cxn ang="0">
                  <a:pos x="763" y="264"/>
                </a:cxn>
              </a:cxnLst>
              <a:rect l="0" t="0" r="r" b="b"/>
              <a:pathLst>
                <a:path w="770" h="264">
                  <a:moveTo>
                    <a:pt x="763" y="264"/>
                  </a:moveTo>
                  <a:lnTo>
                    <a:pt x="304" y="264"/>
                  </a:lnTo>
                  <a:lnTo>
                    <a:pt x="155" y="36"/>
                  </a:lnTo>
                  <a:lnTo>
                    <a:pt x="5" y="264"/>
                  </a:lnTo>
                  <a:lnTo>
                    <a:pt x="0" y="237"/>
                  </a:lnTo>
                  <a:lnTo>
                    <a:pt x="155" y="0"/>
                  </a:lnTo>
                  <a:lnTo>
                    <a:pt x="309" y="237"/>
                  </a:lnTo>
                  <a:lnTo>
                    <a:pt x="770" y="237"/>
                  </a:lnTo>
                  <a:lnTo>
                    <a:pt x="763" y="264"/>
                  </a:lnTo>
                  <a:close/>
                </a:path>
              </a:pathLst>
            </a:custGeom>
            <a:solidFill>
              <a:srgbClr val="FFFFFF"/>
            </a:solidFill>
            <a:ln w="9525">
              <a:noFill/>
              <a:round/>
            </a:ln>
          </p:spPr>
          <p:txBody>
            <a:bodyPr/>
            <a:lstStyle/>
            <a:p>
              <a:endParaRPr lang="zh-CN" altLang="en-US" sz="1800">
                <a:cs typeface="+mn-ea"/>
                <a:sym typeface="+mn-lt"/>
              </a:endParaRPr>
            </a:p>
          </p:txBody>
        </p:sp>
        <p:sp>
          <p:nvSpPr>
            <p:cNvPr id="63" name="Rectangle 68"/>
            <p:cNvSpPr>
              <a:spLocks noChangeArrowheads="1"/>
            </p:cNvSpPr>
            <p:nvPr/>
          </p:nvSpPr>
          <p:spPr bwMode="auto">
            <a:xfrm>
              <a:off x="4871" y="10489"/>
              <a:ext cx="506" cy="251"/>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64" name="Freeform 69"/>
            <p:cNvSpPr/>
            <p:nvPr/>
          </p:nvSpPr>
          <p:spPr bwMode="auto">
            <a:xfrm>
              <a:off x="5112" y="10142"/>
              <a:ext cx="1164" cy="293"/>
            </a:xfrm>
            <a:custGeom>
              <a:avLst/>
              <a:gdLst/>
              <a:ahLst/>
              <a:cxnLst>
                <a:cxn ang="0">
                  <a:pos x="0" y="0"/>
                </a:cxn>
                <a:cxn ang="0">
                  <a:pos x="154" y="237"/>
                </a:cxn>
                <a:cxn ang="0">
                  <a:pos x="615" y="237"/>
                </a:cxn>
                <a:cxn ang="0">
                  <a:pos x="460" y="0"/>
                </a:cxn>
                <a:cxn ang="0">
                  <a:pos x="0" y="0"/>
                </a:cxn>
              </a:cxnLst>
              <a:rect l="0" t="0" r="r" b="b"/>
              <a:pathLst>
                <a:path w="615" h="237">
                  <a:moveTo>
                    <a:pt x="0" y="0"/>
                  </a:moveTo>
                  <a:lnTo>
                    <a:pt x="154" y="237"/>
                  </a:lnTo>
                  <a:lnTo>
                    <a:pt x="615" y="237"/>
                  </a:lnTo>
                  <a:lnTo>
                    <a:pt x="460" y="0"/>
                  </a:lnTo>
                  <a:lnTo>
                    <a:pt x="0" y="0"/>
                  </a:lnTo>
                  <a:close/>
                </a:path>
              </a:pathLst>
            </a:custGeom>
            <a:solidFill>
              <a:srgbClr val="5B0000"/>
            </a:solidFill>
            <a:ln w="9525">
              <a:noFill/>
              <a:round/>
            </a:ln>
          </p:spPr>
          <p:txBody>
            <a:bodyPr/>
            <a:lstStyle/>
            <a:p>
              <a:endParaRPr lang="zh-CN" altLang="en-US" sz="1800">
                <a:cs typeface="+mn-ea"/>
                <a:sym typeface="+mn-lt"/>
              </a:endParaRPr>
            </a:p>
          </p:txBody>
        </p:sp>
        <p:sp>
          <p:nvSpPr>
            <p:cNvPr id="65" name="Rectangle 70"/>
            <p:cNvSpPr>
              <a:spLocks noChangeArrowheads="1"/>
            </p:cNvSpPr>
            <p:nvPr/>
          </p:nvSpPr>
          <p:spPr bwMode="auto">
            <a:xfrm>
              <a:off x="4905" y="10509"/>
              <a:ext cx="430" cy="231"/>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66" name="Rectangle 71"/>
            <p:cNvSpPr>
              <a:spLocks noChangeArrowheads="1"/>
            </p:cNvSpPr>
            <p:nvPr/>
          </p:nvSpPr>
          <p:spPr bwMode="auto">
            <a:xfrm>
              <a:off x="4470" y="10740"/>
              <a:ext cx="4254" cy="544"/>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67" name="Freeform 72"/>
            <p:cNvSpPr/>
            <p:nvPr/>
          </p:nvSpPr>
          <p:spPr bwMode="auto">
            <a:xfrm>
              <a:off x="6181" y="9802"/>
              <a:ext cx="1644" cy="505"/>
            </a:xfrm>
            <a:custGeom>
              <a:avLst/>
              <a:gdLst/>
              <a:ahLst/>
              <a:cxnLst>
                <a:cxn ang="0">
                  <a:pos x="380" y="73"/>
                </a:cxn>
                <a:cxn ang="0">
                  <a:pos x="871" y="73"/>
                </a:cxn>
                <a:cxn ang="0">
                  <a:pos x="652" y="409"/>
                </a:cxn>
                <a:cxn ang="0">
                  <a:pos x="0" y="409"/>
                </a:cxn>
                <a:cxn ang="0">
                  <a:pos x="220" y="73"/>
                </a:cxn>
                <a:cxn ang="0">
                  <a:pos x="306" y="73"/>
                </a:cxn>
                <a:cxn ang="0">
                  <a:pos x="306" y="0"/>
                </a:cxn>
                <a:cxn ang="0">
                  <a:pos x="380" y="0"/>
                </a:cxn>
                <a:cxn ang="0">
                  <a:pos x="380" y="73"/>
                </a:cxn>
              </a:cxnLst>
              <a:rect l="0" t="0" r="r" b="b"/>
              <a:pathLst>
                <a:path w="871" h="409">
                  <a:moveTo>
                    <a:pt x="380" y="73"/>
                  </a:moveTo>
                  <a:lnTo>
                    <a:pt x="871" y="73"/>
                  </a:lnTo>
                  <a:lnTo>
                    <a:pt x="652" y="409"/>
                  </a:lnTo>
                  <a:lnTo>
                    <a:pt x="0" y="409"/>
                  </a:lnTo>
                  <a:lnTo>
                    <a:pt x="220" y="73"/>
                  </a:lnTo>
                  <a:lnTo>
                    <a:pt x="306" y="73"/>
                  </a:lnTo>
                  <a:lnTo>
                    <a:pt x="306" y="0"/>
                  </a:lnTo>
                  <a:lnTo>
                    <a:pt x="380" y="0"/>
                  </a:lnTo>
                  <a:lnTo>
                    <a:pt x="380" y="73"/>
                  </a:lnTo>
                  <a:close/>
                </a:path>
              </a:pathLst>
            </a:custGeom>
            <a:solidFill>
              <a:srgbClr val="5B0000"/>
            </a:solidFill>
            <a:ln w="9525">
              <a:noFill/>
              <a:round/>
            </a:ln>
          </p:spPr>
          <p:txBody>
            <a:bodyPr/>
            <a:lstStyle/>
            <a:p>
              <a:endParaRPr lang="zh-CN" altLang="en-US" sz="1800">
                <a:cs typeface="+mn-ea"/>
                <a:sym typeface="+mn-lt"/>
              </a:endParaRPr>
            </a:p>
          </p:txBody>
        </p:sp>
        <p:sp>
          <p:nvSpPr>
            <p:cNvPr id="68" name="Freeform 73"/>
            <p:cNvSpPr/>
            <p:nvPr/>
          </p:nvSpPr>
          <p:spPr bwMode="auto">
            <a:xfrm>
              <a:off x="6196" y="9957"/>
              <a:ext cx="2029" cy="783"/>
            </a:xfrm>
            <a:custGeom>
              <a:avLst/>
              <a:gdLst/>
              <a:ahLst/>
              <a:cxnLst>
                <a:cxn ang="0">
                  <a:pos x="1073" y="323"/>
                </a:cxn>
                <a:cxn ang="0">
                  <a:pos x="862" y="0"/>
                </a:cxn>
                <a:cxn ang="0">
                  <a:pos x="651" y="323"/>
                </a:cxn>
                <a:cxn ang="0">
                  <a:pos x="0" y="323"/>
                </a:cxn>
                <a:cxn ang="0">
                  <a:pos x="0" y="636"/>
                </a:cxn>
                <a:cxn ang="0">
                  <a:pos x="1073" y="636"/>
                </a:cxn>
                <a:cxn ang="0">
                  <a:pos x="1073" y="323"/>
                </a:cxn>
              </a:cxnLst>
              <a:rect l="0" t="0" r="r" b="b"/>
              <a:pathLst>
                <a:path w="1073" h="636">
                  <a:moveTo>
                    <a:pt x="1073" y="323"/>
                  </a:moveTo>
                  <a:lnTo>
                    <a:pt x="862" y="0"/>
                  </a:lnTo>
                  <a:lnTo>
                    <a:pt x="651" y="323"/>
                  </a:lnTo>
                  <a:lnTo>
                    <a:pt x="0" y="323"/>
                  </a:lnTo>
                  <a:lnTo>
                    <a:pt x="0" y="636"/>
                  </a:lnTo>
                  <a:lnTo>
                    <a:pt x="1073" y="636"/>
                  </a:lnTo>
                  <a:lnTo>
                    <a:pt x="1073" y="323"/>
                  </a:lnTo>
                  <a:close/>
                </a:path>
              </a:pathLst>
            </a:custGeom>
            <a:solidFill>
              <a:srgbClr val="B26600"/>
            </a:solidFill>
            <a:ln w="9525">
              <a:noFill/>
              <a:round/>
            </a:ln>
          </p:spPr>
          <p:txBody>
            <a:bodyPr/>
            <a:lstStyle/>
            <a:p>
              <a:endParaRPr lang="zh-CN" altLang="en-US" sz="1800">
                <a:cs typeface="+mn-ea"/>
                <a:sym typeface="+mn-lt"/>
              </a:endParaRPr>
            </a:p>
          </p:txBody>
        </p:sp>
        <p:sp>
          <p:nvSpPr>
            <p:cNvPr id="69" name="Rectangle 74"/>
            <p:cNvSpPr>
              <a:spLocks noChangeArrowheads="1"/>
            </p:cNvSpPr>
            <p:nvPr/>
          </p:nvSpPr>
          <p:spPr bwMode="auto">
            <a:xfrm>
              <a:off x="6230" y="10383"/>
              <a:ext cx="1179" cy="342"/>
            </a:xfrm>
            <a:prstGeom prst="rect">
              <a:avLst/>
            </a:prstGeom>
            <a:solidFill>
              <a:srgbClr val="D8B272"/>
            </a:solidFill>
            <a:ln w="9525">
              <a:noFill/>
              <a:miter lim="800000"/>
            </a:ln>
          </p:spPr>
          <p:txBody>
            <a:bodyPr/>
            <a:lstStyle/>
            <a:p>
              <a:endParaRPr lang="zh-CN" altLang="en-US" sz="1800">
                <a:cs typeface="+mn-ea"/>
                <a:sym typeface="+mn-lt"/>
              </a:endParaRPr>
            </a:p>
          </p:txBody>
        </p:sp>
        <p:sp>
          <p:nvSpPr>
            <p:cNvPr id="70" name="Freeform 75"/>
            <p:cNvSpPr/>
            <p:nvPr/>
          </p:nvSpPr>
          <p:spPr bwMode="auto">
            <a:xfrm>
              <a:off x="7889" y="10602"/>
              <a:ext cx="657" cy="138"/>
            </a:xfrm>
            <a:custGeom>
              <a:avLst/>
              <a:gdLst/>
              <a:ahLst/>
              <a:cxnLst>
                <a:cxn ang="0">
                  <a:pos x="303" y="55"/>
                </a:cxn>
                <a:cxn ang="0">
                  <a:pos x="303" y="0"/>
                </a:cxn>
                <a:cxn ang="0">
                  <a:pos x="0" y="0"/>
                </a:cxn>
                <a:cxn ang="0">
                  <a:pos x="0" y="113"/>
                </a:cxn>
                <a:cxn ang="0">
                  <a:pos x="348" y="113"/>
                </a:cxn>
                <a:cxn ang="0">
                  <a:pos x="348" y="55"/>
                </a:cxn>
                <a:cxn ang="0">
                  <a:pos x="303" y="55"/>
                </a:cxn>
              </a:cxnLst>
              <a:rect l="0" t="0" r="r" b="b"/>
              <a:pathLst>
                <a:path w="348" h="113">
                  <a:moveTo>
                    <a:pt x="303" y="55"/>
                  </a:moveTo>
                  <a:lnTo>
                    <a:pt x="303" y="0"/>
                  </a:lnTo>
                  <a:lnTo>
                    <a:pt x="0" y="0"/>
                  </a:lnTo>
                  <a:lnTo>
                    <a:pt x="0" y="113"/>
                  </a:lnTo>
                  <a:lnTo>
                    <a:pt x="348" y="113"/>
                  </a:lnTo>
                  <a:lnTo>
                    <a:pt x="348" y="55"/>
                  </a:lnTo>
                  <a:lnTo>
                    <a:pt x="303" y="55"/>
                  </a:lnTo>
                  <a:close/>
                </a:path>
              </a:pathLst>
            </a:custGeom>
            <a:solidFill>
              <a:srgbClr val="5B0000"/>
            </a:solidFill>
            <a:ln w="9525">
              <a:noFill/>
              <a:round/>
            </a:ln>
          </p:spPr>
          <p:txBody>
            <a:bodyPr/>
            <a:lstStyle/>
            <a:p>
              <a:endParaRPr lang="zh-CN" altLang="en-US" sz="1800">
                <a:cs typeface="+mn-ea"/>
                <a:sym typeface="+mn-lt"/>
              </a:endParaRPr>
            </a:p>
          </p:txBody>
        </p:sp>
        <p:sp>
          <p:nvSpPr>
            <p:cNvPr id="71" name="Rectangle 76"/>
            <p:cNvSpPr>
              <a:spLocks noChangeArrowheads="1"/>
            </p:cNvSpPr>
            <p:nvPr/>
          </p:nvSpPr>
          <p:spPr bwMode="auto">
            <a:xfrm>
              <a:off x="7889" y="10376"/>
              <a:ext cx="279" cy="226"/>
            </a:xfrm>
            <a:prstGeom prst="rect">
              <a:avLst/>
            </a:prstGeom>
            <a:solidFill>
              <a:srgbClr val="C1841E"/>
            </a:solidFill>
            <a:ln w="9525">
              <a:noFill/>
              <a:miter lim="800000"/>
            </a:ln>
          </p:spPr>
          <p:txBody>
            <a:bodyPr/>
            <a:lstStyle/>
            <a:p>
              <a:endParaRPr lang="zh-CN" altLang="en-US" sz="1800">
                <a:cs typeface="+mn-ea"/>
                <a:sym typeface="+mn-lt"/>
              </a:endParaRPr>
            </a:p>
          </p:txBody>
        </p:sp>
        <p:sp>
          <p:nvSpPr>
            <p:cNvPr id="72" name="Rectangle 77"/>
            <p:cNvSpPr>
              <a:spLocks noChangeArrowheads="1"/>
            </p:cNvSpPr>
            <p:nvPr/>
          </p:nvSpPr>
          <p:spPr bwMode="auto">
            <a:xfrm>
              <a:off x="6789" y="10420"/>
              <a:ext cx="507" cy="256"/>
            </a:xfrm>
            <a:prstGeom prst="rect">
              <a:avLst/>
            </a:prstGeom>
            <a:solidFill>
              <a:srgbClr val="C1841E"/>
            </a:solidFill>
            <a:ln w="9525">
              <a:noFill/>
              <a:miter lim="800000"/>
            </a:ln>
          </p:spPr>
          <p:txBody>
            <a:bodyPr/>
            <a:lstStyle/>
            <a:p>
              <a:endParaRPr lang="zh-CN" altLang="en-US" sz="1800">
                <a:cs typeface="+mn-ea"/>
                <a:sym typeface="+mn-lt"/>
              </a:endParaRPr>
            </a:p>
          </p:txBody>
        </p:sp>
        <p:sp>
          <p:nvSpPr>
            <p:cNvPr id="73" name="Rectangle 78"/>
            <p:cNvSpPr>
              <a:spLocks noChangeArrowheads="1"/>
            </p:cNvSpPr>
            <p:nvPr/>
          </p:nvSpPr>
          <p:spPr bwMode="auto">
            <a:xfrm>
              <a:off x="7946" y="10400"/>
              <a:ext cx="169" cy="20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4" name="Freeform 79"/>
            <p:cNvSpPr/>
            <p:nvPr/>
          </p:nvSpPr>
          <p:spPr bwMode="auto">
            <a:xfrm>
              <a:off x="6181" y="9893"/>
              <a:ext cx="2059" cy="463"/>
            </a:xfrm>
            <a:custGeom>
              <a:avLst/>
              <a:gdLst/>
              <a:ahLst/>
              <a:cxnLst>
                <a:cxn ang="0">
                  <a:pos x="9" y="375"/>
                </a:cxn>
                <a:cxn ang="0">
                  <a:pos x="660" y="375"/>
                </a:cxn>
                <a:cxn ang="0">
                  <a:pos x="871" y="52"/>
                </a:cxn>
                <a:cxn ang="0">
                  <a:pos x="1082" y="375"/>
                </a:cxn>
                <a:cxn ang="0">
                  <a:pos x="1091" y="336"/>
                </a:cxn>
                <a:cxn ang="0">
                  <a:pos x="871" y="0"/>
                </a:cxn>
                <a:cxn ang="0">
                  <a:pos x="652" y="336"/>
                </a:cxn>
                <a:cxn ang="0">
                  <a:pos x="0" y="336"/>
                </a:cxn>
                <a:cxn ang="0">
                  <a:pos x="9" y="375"/>
                </a:cxn>
              </a:cxnLst>
              <a:rect l="0" t="0" r="r" b="b"/>
              <a:pathLst>
                <a:path w="1091" h="375">
                  <a:moveTo>
                    <a:pt x="9" y="375"/>
                  </a:moveTo>
                  <a:lnTo>
                    <a:pt x="660" y="375"/>
                  </a:lnTo>
                  <a:lnTo>
                    <a:pt x="871" y="52"/>
                  </a:lnTo>
                  <a:lnTo>
                    <a:pt x="1082" y="375"/>
                  </a:lnTo>
                  <a:lnTo>
                    <a:pt x="1091" y="336"/>
                  </a:lnTo>
                  <a:lnTo>
                    <a:pt x="871" y="0"/>
                  </a:lnTo>
                  <a:lnTo>
                    <a:pt x="652" y="336"/>
                  </a:lnTo>
                  <a:lnTo>
                    <a:pt x="0" y="336"/>
                  </a:lnTo>
                  <a:lnTo>
                    <a:pt x="9" y="375"/>
                  </a:lnTo>
                  <a:close/>
                </a:path>
              </a:pathLst>
            </a:custGeom>
            <a:solidFill>
              <a:srgbClr val="FFFFFF"/>
            </a:solidFill>
            <a:ln w="9525">
              <a:noFill/>
              <a:round/>
            </a:ln>
          </p:spPr>
          <p:txBody>
            <a:bodyPr/>
            <a:lstStyle/>
            <a:p>
              <a:endParaRPr lang="zh-CN" altLang="en-US" sz="1800">
                <a:cs typeface="+mn-ea"/>
                <a:sym typeface="+mn-lt"/>
              </a:endParaRPr>
            </a:p>
          </p:txBody>
        </p:sp>
        <p:sp>
          <p:nvSpPr>
            <p:cNvPr id="75" name="Rectangle 80"/>
            <p:cNvSpPr>
              <a:spLocks noChangeArrowheads="1"/>
            </p:cNvSpPr>
            <p:nvPr/>
          </p:nvSpPr>
          <p:spPr bwMode="auto">
            <a:xfrm>
              <a:off x="6932" y="10435"/>
              <a:ext cx="22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6" name="Rectangle 81"/>
            <p:cNvSpPr>
              <a:spLocks noChangeArrowheads="1"/>
            </p:cNvSpPr>
            <p:nvPr/>
          </p:nvSpPr>
          <p:spPr bwMode="auto">
            <a:xfrm>
              <a:off x="6816" y="10435"/>
              <a:ext cx="9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7" name="Rectangle 82"/>
            <p:cNvSpPr>
              <a:spLocks noChangeArrowheads="1"/>
            </p:cNvSpPr>
            <p:nvPr/>
          </p:nvSpPr>
          <p:spPr bwMode="auto">
            <a:xfrm>
              <a:off x="7182" y="10435"/>
              <a:ext cx="87"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8" name="Rectangle 83"/>
            <p:cNvSpPr>
              <a:spLocks noChangeArrowheads="1"/>
            </p:cNvSpPr>
            <p:nvPr/>
          </p:nvSpPr>
          <p:spPr bwMode="auto">
            <a:xfrm>
              <a:off x="7586" y="10435"/>
              <a:ext cx="14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9" name="Rectangle 84"/>
            <p:cNvSpPr>
              <a:spLocks noChangeArrowheads="1"/>
            </p:cNvSpPr>
            <p:nvPr/>
          </p:nvSpPr>
          <p:spPr bwMode="auto">
            <a:xfrm>
              <a:off x="7496" y="10435"/>
              <a:ext cx="64"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0" name="Rectangle 85"/>
            <p:cNvSpPr>
              <a:spLocks noChangeArrowheads="1"/>
            </p:cNvSpPr>
            <p:nvPr/>
          </p:nvSpPr>
          <p:spPr bwMode="auto">
            <a:xfrm>
              <a:off x="7757" y="10435"/>
              <a:ext cx="63"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1" name="Freeform 86"/>
            <p:cNvSpPr/>
            <p:nvPr/>
          </p:nvSpPr>
          <p:spPr bwMode="auto">
            <a:xfrm>
              <a:off x="7704" y="10129"/>
              <a:ext cx="102" cy="50"/>
            </a:xfrm>
            <a:custGeom>
              <a:avLst/>
              <a:gdLst/>
              <a:ahLst/>
              <a:cxnLst>
                <a:cxn ang="0">
                  <a:pos x="21" y="0"/>
                </a:cxn>
                <a:cxn ang="0">
                  <a:pos x="13" y="8"/>
                </a:cxn>
                <a:cxn ang="0">
                  <a:pos x="7" y="19"/>
                </a:cxn>
                <a:cxn ang="0">
                  <a:pos x="2" y="30"/>
                </a:cxn>
                <a:cxn ang="0">
                  <a:pos x="0" y="42"/>
                </a:cxn>
                <a:cxn ang="0">
                  <a:pos x="55" y="42"/>
                </a:cxn>
                <a:cxn ang="0">
                  <a:pos x="21" y="0"/>
                </a:cxn>
              </a:cxnLst>
              <a:rect l="0" t="0" r="r" b="b"/>
              <a:pathLst>
                <a:path w="55" h="42">
                  <a:moveTo>
                    <a:pt x="21" y="0"/>
                  </a:moveTo>
                  <a:lnTo>
                    <a:pt x="13" y="8"/>
                  </a:lnTo>
                  <a:lnTo>
                    <a:pt x="7" y="19"/>
                  </a:lnTo>
                  <a:lnTo>
                    <a:pt x="2" y="30"/>
                  </a:lnTo>
                  <a:lnTo>
                    <a:pt x="0" y="42"/>
                  </a:lnTo>
                  <a:lnTo>
                    <a:pt x="55" y="42"/>
                  </a:lnTo>
                  <a:lnTo>
                    <a:pt x="21" y="0"/>
                  </a:lnTo>
                  <a:close/>
                </a:path>
              </a:pathLst>
            </a:custGeom>
            <a:solidFill>
              <a:srgbClr val="FFFFFF"/>
            </a:solidFill>
            <a:ln w="9525">
              <a:noFill/>
              <a:round/>
            </a:ln>
          </p:spPr>
          <p:txBody>
            <a:bodyPr/>
            <a:lstStyle/>
            <a:p>
              <a:endParaRPr lang="zh-CN" altLang="en-US" sz="1800">
                <a:cs typeface="+mn-ea"/>
                <a:sym typeface="+mn-lt"/>
              </a:endParaRPr>
            </a:p>
          </p:txBody>
        </p:sp>
        <p:sp>
          <p:nvSpPr>
            <p:cNvPr id="82" name="Freeform 87"/>
            <p:cNvSpPr/>
            <p:nvPr/>
          </p:nvSpPr>
          <p:spPr bwMode="auto">
            <a:xfrm>
              <a:off x="7843" y="10129"/>
              <a:ext cx="106" cy="50"/>
            </a:xfrm>
            <a:custGeom>
              <a:avLst/>
              <a:gdLst/>
              <a:ahLst/>
              <a:cxnLst>
                <a:cxn ang="0">
                  <a:pos x="33" y="0"/>
                </a:cxn>
                <a:cxn ang="0">
                  <a:pos x="41" y="8"/>
                </a:cxn>
                <a:cxn ang="0">
                  <a:pos x="48" y="19"/>
                </a:cxn>
                <a:cxn ang="0">
                  <a:pos x="53" y="30"/>
                </a:cxn>
                <a:cxn ang="0">
                  <a:pos x="55" y="42"/>
                </a:cxn>
                <a:cxn ang="0">
                  <a:pos x="0" y="42"/>
                </a:cxn>
                <a:cxn ang="0">
                  <a:pos x="33" y="0"/>
                </a:cxn>
              </a:cxnLst>
              <a:rect l="0" t="0" r="r" b="b"/>
              <a:pathLst>
                <a:path w="55" h="42">
                  <a:moveTo>
                    <a:pt x="33" y="0"/>
                  </a:moveTo>
                  <a:lnTo>
                    <a:pt x="41" y="8"/>
                  </a:lnTo>
                  <a:lnTo>
                    <a:pt x="48" y="19"/>
                  </a:lnTo>
                  <a:lnTo>
                    <a:pt x="53" y="30"/>
                  </a:lnTo>
                  <a:lnTo>
                    <a:pt x="55" y="42"/>
                  </a:lnTo>
                  <a:lnTo>
                    <a:pt x="0" y="42"/>
                  </a:lnTo>
                  <a:lnTo>
                    <a:pt x="33" y="0"/>
                  </a:lnTo>
                  <a:close/>
                </a:path>
              </a:pathLst>
            </a:custGeom>
            <a:solidFill>
              <a:srgbClr val="FFFFFF"/>
            </a:solidFill>
            <a:ln w="9525">
              <a:noFill/>
              <a:round/>
            </a:ln>
          </p:spPr>
          <p:txBody>
            <a:bodyPr/>
            <a:lstStyle/>
            <a:p>
              <a:endParaRPr lang="zh-CN" altLang="en-US" sz="1800">
                <a:cs typeface="+mn-ea"/>
                <a:sym typeface="+mn-lt"/>
              </a:endParaRPr>
            </a:p>
          </p:txBody>
        </p:sp>
        <p:sp>
          <p:nvSpPr>
            <p:cNvPr id="83" name="Freeform 88"/>
            <p:cNvSpPr/>
            <p:nvPr/>
          </p:nvSpPr>
          <p:spPr bwMode="auto">
            <a:xfrm>
              <a:off x="7764" y="10102"/>
              <a:ext cx="121" cy="67"/>
            </a:xfrm>
            <a:custGeom>
              <a:avLst/>
              <a:gdLst/>
              <a:ahLst/>
              <a:cxnLst>
                <a:cxn ang="0">
                  <a:pos x="33" y="53"/>
                </a:cxn>
                <a:cxn ang="0">
                  <a:pos x="66" y="12"/>
                </a:cxn>
                <a:cxn ang="0">
                  <a:pos x="59" y="7"/>
                </a:cxn>
                <a:cxn ang="0">
                  <a:pos x="52" y="4"/>
                </a:cxn>
                <a:cxn ang="0">
                  <a:pos x="43" y="2"/>
                </a:cxn>
                <a:cxn ang="0">
                  <a:pos x="34" y="0"/>
                </a:cxn>
                <a:cxn ang="0">
                  <a:pos x="25" y="2"/>
                </a:cxn>
                <a:cxn ang="0">
                  <a:pos x="15" y="4"/>
                </a:cxn>
                <a:cxn ang="0">
                  <a:pos x="7" y="7"/>
                </a:cxn>
                <a:cxn ang="0">
                  <a:pos x="0" y="12"/>
                </a:cxn>
                <a:cxn ang="0">
                  <a:pos x="33" y="53"/>
                </a:cxn>
              </a:cxnLst>
              <a:rect l="0" t="0" r="r" b="b"/>
              <a:pathLst>
                <a:path w="66" h="53">
                  <a:moveTo>
                    <a:pt x="33" y="53"/>
                  </a:moveTo>
                  <a:lnTo>
                    <a:pt x="66" y="12"/>
                  </a:lnTo>
                  <a:lnTo>
                    <a:pt x="59" y="7"/>
                  </a:lnTo>
                  <a:lnTo>
                    <a:pt x="52" y="4"/>
                  </a:lnTo>
                  <a:lnTo>
                    <a:pt x="43" y="2"/>
                  </a:lnTo>
                  <a:lnTo>
                    <a:pt x="34" y="0"/>
                  </a:lnTo>
                  <a:lnTo>
                    <a:pt x="25" y="2"/>
                  </a:lnTo>
                  <a:lnTo>
                    <a:pt x="15" y="4"/>
                  </a:lnTo>
                  <a:lnTo>
                    <a:pt x="7" y="7"/>
                  </a:lnTo>
                  <a:lnTo>
                    <a:pt x="0" y="12"/>
                  </a:lnTo>
                  <a:lnTo>
                    <a:pt x="33" y="53"/>
                  </a:lnTo>
                  <a:close/>
                </a:path>
              </a:pathLst>
            </a:custGeom>
            <a:solidFill>
              <a:srgbClr val="FFFFFF"/>
            </a:solidFill>
            <a:ln w="9525">
              <a:noFill/>
              <a:round/>
            </a:ln>
          </p:spPr>
          <p:txBody>
            <a:bodyPr/>
            <a:lstStyle/>
            <a:p>
              <a:endParaRPr lang="zh-CN" altLang="en-US" sz="1800">
                <a:cs typeface="+mn-ea"/>
                <a:sym typeface="+mn-lt"/>
              </a:endParaRPr>
            </a:p>
          </p:txBody>
        </p:sp>
        <p:sp>
          <p:nvSpPr>
            <p:cNvPr id="84" name="Freeform 89"/>
            <p:cNvSpPr/>
            <p:nvPr/>
          </p:nvSpPr>
          <p:spPr bwMode="auto">
            <a:xfrm>
              <a:off x="7839" y="10161"/>
              <a:ext cx="658" cy="215"/>
            </a:xfrm>
            <a:custGeom>
              <a:avLst/>
              <a:gdLst/>
              <a:ahLst/>
              <a:cxnLst>
                <a:cxn ang="0">
                  <a:pos x="1" y="136"/>
                </a:cxn>
                <a:cxn ang="0">
                  <a:pos x="88" y="0"/>
                </a:cxn>
                <a:cxn ang="0">
                  <a:pos x="122" y="0"/>
                </a:cxn>
                <a:cxn ang="0">
                  <a:pos x="35" y="136"/>
                </a:cxn>
                <a:cxn ang="0">
                  <a:pos x="171" y="136"/>
                </a:cxn>
                <a:cxn ang="0">
                  <a:pos x="259" y="0"/>
                </a:cxn>
                <a:cxn ang="0">
                  <a:pos x="348" y="136"/>
                </a:cxn>
                <a:cxn ang="0">
                  <a:pos x="340" y="174"/>
                </a:cxn>
                <a:cxn ang="0">
                  <a:pos x="259" y="50"/>
                </a:cxn>
                <a:cxn ang="0">
                  <a:pos x="179" y="174"/>
                </a:cxn>
                <a:cxn ang="0">
                  <a:pos x="9" y="174"/>
                </a:cxn>
                <a:cxn ang="0">
                  <a:pos x="0" y="136"/>
                </a:cxn>
                <a:cxn ang="0">
                  <a:pos x="1" y="136"/>
                </a:cxn>
              </a:cxnLst>
              <a:rect l="0" t="0" r="r" b="b"/>
              <a:pathLst>
                <a:path w="348" h="174">
                  <a:moveTo>
                    <a:pt x="1" y="136"/>
                  </a:moveTo>
                  <a:lnTo>
                    <a:pt x="88" y="0"/>
                  </a:lnTo>
                  <a:lnTo>
                    <a:pt x="122" y="0"/>
                  </a:lnTo>
                  <a:lnTo>
                    <a:pt x="35" y="136"/>
                  </a:lnTo>
                  <a:lnTo>
                    <a:pt x="171" y="136"/>
                  </a:lnTo>
                  <a:lnTo>
                    <a:pt x="259" y="0"/>
                  </a:lnTo>
                  <a:lnTo>
                    <a:pt x="348" y="136"/>
                  </a:lnTo>
                  <a:lnTo>
                    <a:pt x="340" y="174"/>
                  </a:lnTo>
                  <a:lnTo>
                    <a:pt x="259" y="50"/>
                  </a:lnTo>
                  <a:lnTo>
                    <a:pt x="179" y="174"/>
                  </a:lnTo>
                  <a:lnTo>
                    <a:pt x="9" y="174"/>
                  </a:lnTo>
                  <a:lnTo>
                    <a:pt x="0" y="136"/>
                  </a:lnTo>
                  <a:lnTo>
                    <a:pt x="1" y="136"/>
                  </a:lnTo>
                  <a:close/>
                </a:path>
              </a:pathLst>
            </a:custGeom>
            <a:solidFill>
              <a:srgbClr val="FFFFFF"/>
            </a:solidFill>
            <a:ln w="9525">
              <a:noFill/>
              <a:round/>
            </a:ln>
          </p:spPr>
          <p:txBody>
            <a:bodyPr/>
            <a:lstStyle/>
            <a:p>
              <a:endParaRPr lang="zh-CN" altLang="en-US" sz="1800">
                <a:cs typeface="+mn-ea"/>
                <a:sym typeface="+mn-lt"/>
              </a:endParaRPr>
            </a:p>
          </p:txBody>
        </p:sp>
        <p:sp>
          <p:nvSpPr>
            <p:cNvPr id="85" name="Rectangle 90"/>
            <p:cNvSpPr>
              <a:spLocks noChangeArrowheads="1"/>
            </p:cNvSpPr>
            <p:nvPr/>
          </p:nvSpPr>
          <p:spPr bwMode="auto">
            <a:xfrm>
              <a:off x="8270" y="10681"/>
              <a:ext cx="261" cy="5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6" name="Rectangle 91"/>
            <p:cNvSpPr>
              <a:spLocks noChangeArrowheads="1"/>
            </p:cNvSpPr>
            <p:nvPr/>
          </p:nvSpPr>
          <p:spPr bwMode="auto">
            <a:xfrm>
              <a:off x="8183" y="10614"/>
              <a:ext cx="261" cy="5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7" name="Freeform 92"/>
            <p:cNvSpPr/>
            <p:nvPr/>
          </p:nvSpPr>
          <p:spPr bwMode="auto">
            <a:xfrm>
              <a:off x="8179" y="10226"/>
              <a:ext cx="303" cy="150"/>
            </a:xfrm>
            <a:custGeom>
              <a:avLst/>
              <a:gdLst/>
              <a:ahLst/>
              <a:cxnLst>
                <a:cxn ang="0">
                  <a:pos x="161" y="124"/>
                </a:cxn>
                <a:cxn ang="0">
                  <a:pos x="80" y="0"/>
                </a:cxn>
                <a:cxn ang="0">
                  <a:pos x="0" y="124"/>
                </a:cxn>
                <a:cxn ang="0">
                  <a:pos x="161" y="124"/>
                </a:cxn>
              </a:cxnLst>
              <a:rect l="0" t="0" r="r" b="b"/>
              <a:pathLst>
                <a:path w="161" h="124">
                  <a:moveTo>
                    <a:pt x="161" y="124"/>
                  </a:moveTo>
                  <a:lnTo>
                    <a:pt x="80" y="0"/>
                  </a:lnTo>
                  <a:lnTo>
                    <a:pt x="0" y="124"/>
                  </a:lnTo>
                  <a:lnTo>
                    <a:pt x="161" y="124"/>
                  </a:lnTo>
                  <a:close/>
                </a:path>
              </a:pathLst>
            </a:custGeom>
            <a:solidFill>
              <a:srgbClr val="5B0000"/>
            </a:solidFill>
            <a:ln w="9525">
              <a:noFill/>
              <a:round/>
            </a:ln>
          </p:spPr>
          <p:txBody>
            <a:bodyPr/>
            <a:lstStyle/>
            <a:p>
              <a:endParaRPr lang="zh-CN" altLang="en-US" sz="1800">
                <a:cs typeface="+mn-ea"/>
                <a:sym typeface="+mn-lt"/>
              </a:endParaRPr>
            </a:p>
          </p:txBody>
        </p:sp>
        <p:sp>
          <p:nvSpPr>
            <p:cNvPr id="88" name="Rectangle 93"/>
            <p:cNvSpPr>
              <a:spLocks noChangeArrowheads="1"/>
            </p:cNvSpPr>
            <p:nvPr/>
          </p:nvSpPr>
          <p:spPr bwMode="auto">
            <a:xfrm>
              <a:off x="8413" y="10376"/>
              <a:ext cx="35"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89" name="Freeform 94"/>
            <p:cNvSpPr/>
            <p:nvPr/>
          </p:nvSpPr>
          <p:spPr bwMode="auto">
            <a:xfrm>
              <a:off x="7907" y="10161"/>
              <a:ext cx="419" cy="168"/>
            </a:xfrm>
            <a:custGeom>
              <a:avLst/>
              <a:gdLst/>
              <a:ahLst/>
              <a:cxnLst>
                <a:cxn ang="0">
                  <a:pos x="87" y="0"/>
                </a:cxn>
                <a:cxn ang="0">
                  <a:pos x="0" y="136"/>
                </a:cxn>
                <a:cxn ang="0">
                  <a:pos x="136" y="136"/>
                </a:cxn>
                <a:cxn ang="0">
                  <a:pos x="224" y="0"/>
                </a:cxn>
                <a:cxn ang="0">
                  <a:pos x="87" y="0"/>
                </a:cxn>
              </a:cxnLst>
              <a:rect l="0" t="0" r="r" b="b"/>
              <a:pathLst>
                <a:path w="224" h="136">
                  <a:moveTo>
                    <a:pt x="87" y="0"/>
                  </a:moveTo>
                  <a:lnTo>
                    <a:pt x="0" y="136"/>
                  </a:lnTo>
                  <a:lnTo>
                    <a:pt x="136" y="136"/>
                  </a:lnTo>
                  <a:lnTo>
                    <a:pt x="224" y="0"/>
                  </a:lnTo>
                  <a:lnTo>
                    <a:pt x="87" y="0"/>
                  </a:lnTo>
                  <a:close/>
                </a:path>
              </a:pathLst>
            </a:custGeom>
            <a:solidFill>
              <a:srgbClr val="5B0000"/>
            </a:solidFill>
            <a:ln w="9525">
              <a:noFill/>
              <a:round/>
            </a:ln>
          </p:spPr>
          <p:txBody>
            <a:bodyPr/>
            <a:lstStyle/>
            <a:p>
              <a:endParaRPr lang="zh-CN" altLang="en-US" sz="1800">
                <a:cs typeface="+mn-ea"/>
                <a:sym typeface="+mn-lt"/>
              </a:endParaRPr>
            </a:p>
          </p:txBody>
        </p:sp>
        <p:sp>
          <p:nvSpPr>
            <p:cNvPr id="90" name="Rectangle 95"/>
            <p:cNvSpPr>
              <a:spLocks noChangeArrowheads="1"/>
            </p:cNvSpPr>
            <p:nvPr/>
          </p:nvSpPr>
          <p:spPr bwMode="auto">
            <a:xfrm>
              <a:off x="8168" y="10376"/>
              <a:ext cx="57"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91" name="Rectangle 96"/>
            <p:cNvSpPr>
              <a:spLocks noChangeArrowheads="1"/>
            </p:cNvSpPr>
            <p:nvPr/>
          </p:nvSpPr>
          <p:spPr bwMode="auto">
            <a:xfrm>
              <a:off x="7889" y="10376"/>
              <a:ext cx="57"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92" name="Freeform 97"/>
            <p:cNvSpPr/>
            <p:nvPr/>
          </p:nvSpPr>
          <p:spPr bwMode="auto">
            <a:xfrm>
              <a:off x="3707" y="10740"/>
              <a:ext cx="1670" cy="544"/>
            </a:xfrm>
            <a:custGeom>
              <a:avLst/>
              <a:gdLst/>
              <a:ahLst/>
              <a:cxnLst>
                <a:cxn ang="0">
                  <a:pos x="646" y="4"/>
                </a:cxn>
                <a:cxn ang="0">
                  <a:pos x="683" y="23"/>
                </a:cxn>
                <a:cxn ang="0">
                  <a:pos x="706" y="52"/>
                </a:cxn>
                <a:cxn ang="0">
                  <a:pos x="682" y="80"/>
                </a:cxn>
                <a:cxn ang="0">
                  <a:pos x="613" y="96"/>
                </a:cxn>
                <a:cxn ang="0">
                  <a:pos x="555" y="104"/>
                </a:cxn>
                <a:cxn ang="0">
                  <a:pos x="493" y="111"/>
                </a:cxn>
                <a:cxn ang="0">
                  <a:pos x="427" y="118"/>
                </a:cxn>
                <a:cxn ang="0">
                  <a:pos x="361" y="126"/>
                </a:cxn>
                <a:cxn ang="0">
                  <a:pos x="295" y="135"/>
                </a:cxn>
                <a:cxn ang="0">
                  <a:pos x="232" y="146"/>
                </a:cxn>
                <a:cxn ang="0">
                  <a:pos x="172" y="161"/>
                </a:cxn>
                <a:cxn ang="0">
                  <a:pos x="116" y="181"/>
                </a:cxn>
                <a:cxn ang="0">
                  <a:pos x="69" y="207"/>
                </a:cxn>
                <a:cxn ang="0">
                  <a:pos x="32" y="241"/>
                </a:cxn>
                <a:cxn ang="0">
                  <a:pos x="8" y="278"/>
                </a:cxn>
                <a:cxn ang="0">
                  <a:pos x="0" y="317"/>
                </a:cxn>
                <a:cxn ang="0">
                  <a:pos x="10" y="356"/>
                </a:cxn>
                <a:cxn ang="0">
                  <a:pos x="41" y="393"/>
                </a:cxn>
                <a:cxn ang="0">
                  <a:pos x="98" y="427"/>
                </a:cxn>
                <a:cxn ang="0">
                  <a:pos x="151" y="442"/>
                </a:cxn>
                <a:cxn ang="0">
                  <a:pos x="196" y="442"/>
                </a:cxn>
                <a:cxn ang="0">
                  <a:pos x="256" y="442"/>
                </a:cxn>
                <a:cxn ang="0">
                  <a:pos x="323" y="442"/>
                </a:cxn>
                <a:cxn ang="0">
                  <a:pos x="392" y="442"/>
                </a:cxn>
                <a:cxn ang="0">
                  <a:pos x="454" y="442"/>
                </a:cxn>
                <a:cxn ang="0">
                  <a:pos x="502" y="442"/>
                </a:cxn>
                <a:cxn ang="0">
                  <a:pos x="530" y="442"/>
                </a:cxn>
                <a:cxn ang="0">
                  <a:pos x="505" y="436"/>
                </a:cxn>
                <a:cxn ang="0">
                  <a:pos x="437" y="422"/>
                </a:cxn>
                <a:cxn ang="0">
                  <a:pos x="363" y="404"/>
                </a:cxn>
                <a:cxn ang="0">
                  <a:pos x="293" y="381"/>
                </a:cxn>
                <a:cxn ang="0">
                  <a:pos x="234" y="353"/>
                </a:cxn>
                <a:cxn ang="0">
                  <a:pos x="194" y="321"/>
                </a:cxn>
                <a:cxn ang="0">
                  <a:pos x="180" y="284"/>
                </a:cxn>
                <a:cxn ang="0">
                  <a:pos x="202" y="241"/>
                </a:cxn>
                <a:cxn ang="0">
                  <a:pos x="247" y="207"/>
                </a:cxn>
                <a:cxn ang="0">
                  <a:pos x="302" y="191"/>
                </a:cxn>
                <a:cxn ang="0">
                  <a:pos x="373" y="180"/>
                </a:cxn>
                <a:cxn ang="0">
                  <a:pos x="456" y="170"/>
                </a:cxn>
                <a:cxn ang="0">
                  <a:pos x="545" y="162"/>
                </a:cxn>
                <a:cxn ang="0">
                  <a:pos x="631" y="153"/>
                </a:cxn>
                <a:cxn ang="0">
                  <a:pos x="712" y="142"/>
                </a:cxn>
                <a:cxn ang="0">
                  <a:pos x="778" y="124"/>
                </a:cxn>
                <a:cxn ang="0">
                  <a:pos x="843" y="92"/>
                </a:cxn>
                <a:cxn ang="0">
                  <a:pos x="880" y="53"/>
                </a:cxn>
                <a:cxn ang="0">
                  <a:pos x="880" y="23"/>
                </a:cxn>
                <a:cxn ang="0">
                  <a:pos x="866" y="5"/>
                </a:cxn>
                <a:cxn ang="0">
                  <a:pos x="632" y="0"/>
                </a:cxn>
              </a:cxnLst>
              <a:rect l="0" t="0" r="r" b="b"/>
              <a:pathLst>
                <a:path w="882" h="442">
                  <a:moveTo>
                    <a:pt x="632" y="0"/>
                  </a:moveTo>
                  <a:lnTo>
                    <a:pt x="646" y="4"/>
                  </a:lnTo>
                  <a:lnTo>
                    <a:pt x="665" y="12"/>
                  </a:lnTo>
                  <a:lnTo>
                    <a:pt x="683" y="23"/>
                  </a:lnTo>
                  <a:lnTo>
                    <a:pt x="699" y="37"/>
                  </a:lnTo>
                  <a:lnTo>
                    <a:pt x="706" y="52"/>
                  </a:lnTo>
                  <a:lnTo>
                    <a:pt x="703" y="67"/>
                  </a:lnTo>
                  <a:lnTo>
                    <a:pt x="682" y="80"/>
                  </a:lnTo>
                  <a:lnTo>
                    <a:pt x="641" y="91"/>
                  </a:lnTo>
                  <a:lnTo>
                    <a:pt x="613" y="96"/>
                  </a:lnTo>
                  <a:lnTo>
                    <a:pt x="585" y="99"/>
                  </a:lnTo>
                  <a:lnTo>
                    <a:pt x="555" y="104"/>
                  </a:lnTo>
                  <a:lnTo>
                    <a:pt x="524" y="107"/>
                  </a:lnTo>
                  <a:lnTo>
                    <a:pt x="493" y="111"/>
                  </a:lnTo>
                  <a:lnTo>
                    <a:pt x="460" y="114"/>
                  </a:lnTo>
                  <a:lnTo>
                    <a:pt x="427" y="118"/>
                  </a:lnTo>
                  <a:lnTo>
                    <a:pt x="394" y="121"/>
                  </a:lnTo>
                  <a:lnTo>
                    <a:pt x="361" y="126"/>
                  </a:lnTo>
                  <a:lnTo>
                    <a:pt x="328" y="130"/>
                  </a:lnTo>
                  <a:lnTo>
                    <a:pt x="295" y="135"/>
                  </a:lnTo>
                  <a:lnTo>
                    <a:pt x="263" y="141"/>
                  </a:lnTo>
                  <a:lnTo>
                    <a:pt x="232" y="146"/>
                  </a:lnTo>
                  <a:lnTo>
                    <a:pt x="200" y="153"/>
                  </a:lnTo>
                  <a:lnTo>
                    <a:pt x="172" y="161"/>
                  </a:lnTo>
                  <a:lnTo>
                    <a:pt x="143" y="170"/>
                  </a:lnTo>
                  <a:lnTo>
                    <a:pt x="116" y="181"/>
                  </a:lnTo>
                  <a:lnTo>
                    <a:pt x="91" y="194"/>
                  </a:lnTo>
                  <a:lnTo>
                    <a:pt x="69" y="207"/>
                  </a:lnTo>
                  <a:lnTo>
                    <a:pt x="48" y="223"/>
                  </a:lnTo>
                  <a:lnTo>
                    <a:pt x="32" y="241"/>
                  </a:lnTo>
                  <a:lnTo>
                    <a:pt x="18" y="259"/>
                  </a:lnTo>
                  <a:lnTo>
                    <a:pt x="8" y="278"/>
                  </a:lnTo>
                  <a:lnTo>
                    <a:pt x="1" y="297"/>
                  </a:lnTo>
                  <a:lnTo>
                    <a:pt x="0" y="317"/>
                  </a:lnTo>
                  <a:lnTo>
                    <a:pt x="2" y="336"/>
                  </a:lnTo>
                  <a:lnTo>
                    <a:pt x="10" y="356"/>
                  </a:lnTo>
                  <a:lnTo>
                    <a:pt x="23" y="374"/>
                  </a:lnTo>
                  <a:lnTo>
                    <a:pt x="41" y="393"/>
                  </a:lnTo>
                  <a:lnTo>
                    <a:pt x="67" y="411"/>
                  </a:lnTo>
                  <a:lnTo>
                    <a:pt x="98" y="427"/>
                  </a:lnTo>
                  <a:lnTo>
                    <a:pt x="136" y="442"/>
                  </a:lnTo>
                  <a:lnTo>
                    <a:pt x="151" y="442"/>
                  </a:lnTo>
                  <a:lnTo>
                    <a:pt x="170" y="442"/>
                  </a:lnTo>
                  <a:lnTo>
                    <a:pt x="196" y="442"/>
                  </a:lnTo>
                  <a:lnTo>
                    <a:pt x="223" y="442"/>
                  </a:lnTo>
                  <a:lnTo>
                    <a:pt x="256" y="442"/>
                  </a:lnTo>
                  <a:lnTo>
                    <a:pt x="288" y="442"/>
                  </a:lnTo>
                  <a:lnTo>
                    <a:pt x="323" y="442"/>
                  </a:lnTo>
                  <a:lnTo>
                    <a:pt x="357" y="442"/>
                  </a:lnTo>
                  <a:lnTo>
                    <a:pt x="392" y="442"/>
                  </a:lnTo>
                  <a:lnTo>
                    <a:pt x="424" y="442"/>
                  </a:lnTo>
                  <a:lnTo>
                    <a:pt x="454" y="442"/>
                  </a:lnTo>
                  <a:lnTo>
                    <a:pt x="480" y="442"/>
                  </a:lnTo>
                  <a:lnTo>
                    <a:pt x="502" y="442"/>
                  </a:lnTo>
                  <a:lnTo>
                    <a:pt x="518" y="442"/>
                  </a:lnTo>
                  <a:lnTo>
                    <a:pt x="530" y="442"/>
                  </a:lnTo>
                  <a:lnTo>
                    <a:pt x="533" y="442"/>
                  </a:lnTo>
                  <a:lnTo>
                    <a:pt x="505" y="436"/>
                  </a:lnTo>
                  <a:lnTo>
                    <a:pt x="471" y="429"/>
                  </a:lnTo>
                  <a:lnTo>
                    <a:pt x="437" y="422"/>
                  </a:lnTo>
                  <a:lnTo>
                    <a:pt x="400" y="413"/>
                  </a:lnTo>
                  <a:lnTo>
                    <a:pt x="363" y="404"/>
                  </a:lnTo>
                  <a:lnTo>
                    <a:pt x="327" y="393"/>
                  </a:lnTo>
                  <a:lnTo>
                    <a:pt x="293" y="381"/>
                  </a:lnTo>
                  <a:lnTo>
                    <a:pt x="262" y="367"/>
                  </a:lnTo>
                  <a:lnTo>
                    <a:pt x="234" y="353"/>
                  </a:lnTo>
                  <a:lnTo>
                    <a:pt x="211" y="338"/>
                  </a:lnTo>
                  <a:lnTo>
                    <a:pt x="194" y="321"/>
                  </a:lnTo>
                  <a:lnTo>
                    <a:pt x="182" y="303"/>
                  </a:lnTo>
                  <a:lnTo>
                    <a:pt x="180" y="284"/>
                  </a:lnTo>
                  <a:lnTo>
                    <a:pt x="185" y="264"/>
                  </a:lnTo>
                  <a:lnTo>
                    <a:pt x="202" y="241"/>
                  </a:lnTo>
                  <a:lnTo>
                    <a:pt x="228" y="218"/>
                  </a:lnTo>
                  <a:lnTo>
                    <a:pt x="247" y="207"/>
                  </a:lnTo>
                  <a:lnTo>
                    <a:pt x="272" y="198"/>
                  </a:lnTo>
                  <a:lnTo>
                    <a:pt x="302" y="191"/>
                  </a:lnTo>
                  <a:lnTo>
                    <a:pt x="335" y="184"/>
                  </a:lnTo>
                  <a:lnTo>
                    <a:pt x="373" y="180"/>
                  </a:lnTo>
                  <a:lnTo>
                    <a:pt x="414" y="174"/>
                  </a:lnTo>
                  <a:lnTo>
                    <a:pt x="456" y="170"/>
                  </a:lnTo>
                  <a:lnTo>
                    <a:pt x="500" y="166"/>
                  </a:lnTo>
                  <a:lnTo>
                    <a:pt x="545" y="162"/>
                  </a:lnTo>
                  <a:lnTo>
                    <a:pt x="589" y="158"/>
                  </a:lnTo>
                  <a:lnTo>
                    <a:pt x="631" y="153"/>
                  </a:lnTo>
                  <a:lnTo>
                    <a:pt x="673" y="147"/>
                  </a:lnTo>
                  <a:lnTo>
                    <a:pt x="712" y="142"/>
                  </a:lnTo>
                  <a:lnTo>
                    <a:pt x="747" y="134"/>
                  </a:lnTo>
                  <a:lnTo>
                    <a:pt x="778" y="124"/>
                  </a:lnTo>
                  <a:lnTo>
                    <a:pt x="804" y="114"/>
                  </a:lnTo>
                  <a:lnTo>
                    <a:pt x="843" y="92"/>
                  </a:lnTo>
                  <a:lnTo>
                    <a:pt x="868" y="72"/>
                  </a:lnTo>
                  <a:lnTo>
                    <a:pt x="880" y="53"/>
                  </a:lnTo>
                  <a:lnTo>
                    <a:pt x="882" y="37"/>
                  </a:lnTo>
                  <a:lnTo>
                    <a:pt x="880" y="23"/>
                  </a:lnTo>
                  <a:lnTo>
                    <a:pt x="873" y="13"/>
                  </a:lnTo>
                  <a:lnTo>
                    <a:pt x="866" y="5"/>
                  </a:lnTo>
                  <a:lnTo>
                    <a:pt x="861" y="0"/>
                  </a:lnTo>
                  <a:lnTo>
                    <a:pt x="632" y="0"/>
                  </a:lnTo>
                  <a:close/>
                </a:path>
              </a:pathLst>
            </a:custGeom>
            <a:solidFill>
              <a:srgbClr val="FFFFFF"/>
            </a:solidFill>
            <a:ln w="9525">
              <a:noFill/>
              <a:round/>
            </a:ln>
          </p:spPr>
          <p:txBody>
            <a:bodyPr/>
            <a:lstStyle/>
            <a:p>
              <a:endParaRPr lang="zh-CN" altLang="en-US" sz="1800">
                <a:cs typeface="+mn-ea"/>
                <a:sym typeface="+mn-lt"/>
              </a:endParaRPr>
            </a:p>
          </p:txBody>
        </p:sp>
        <p:sp>
          <p:nvSpPr>
            <p:cNvPr id="93" name="Freeform 98"/>
            <p:cNvSpPr/>
            <p:nvPr/>
          </p:nvSpPr>
          <p:spPr bwMode="auto">
            <a:xfrm>
              <a:off x="5819" y="10491"/>
              <a:ext cx="169" cy="418"/>
            </a:xfrm>
            <a:custGeom>
              <a:avLst/>
              <a:gdLst/>
              <a:ahLst/>
              <a:cxnLst>
                <a:cxn ang="0">
                  <a:pos x="7" y="338"/>
                </a:cxn>
                <a:cxn ang="0">
                  <a:pos x="4" y="338"/>
                </a:cxn>
                <a:cxn ang="0">
                  <a:pos x="0" y="335"/>
                </a:cxn>
                <a:cxn ang="0">
                  <a:pos x="4" y="145"/>
                </a:cxn>
                <a:cxn ang="0">
                  <a:pos x="5" y="7"/>
                </a:cxn>
                <a:cxn ang="0">
                  <a:pos x="3" y="4"/>
                </a:cxn>
                <a:cxn ang="0">
                  <a:pos x="3" y="2"/>
                </a:cxn>
                <a:cxn ang="0">
                  <a:pos x="59" y="0"/>
                </a:cxn>
                <a:cxn ang="0">
                  <a:pos x="66" y="7"/>
                </a:cxn>
                <a:cxn ang="0">
                  <a:pos x="67" y="10"/>
                </a:cxn>
                <a:cxn ang="0">
                  <a:pos x="65" y="10"/>
                </a:cxn>
                <a:cxn ang="0">
                  <a:pos x="91" y="335"/>
                </a:cxn>
                <a:cxn ang="0">
                  <a:pos x="87" y="335"/>
                </a:cxn>
                <a:cxn ang="0">
                  <a:pos x="82" y="332"/>
                </a:cxn>
                <a:cxn ang="0">
                  <a:pos x="58" y="11"/>
                </a:cxn>
                <a:cxn ang="0">
                  <a:pos x="15" y="13"/>
                </a:cxn>
                <a:cxn ang="0">
                  <a:pos x="7" y="338"/>
                </a:cxn>
              </a:cxnLst>
              <a:rect l="0" t="0" r="r" b="b"/>
              <a:pathLst>
                <a:path w="91" h="338">
                  <a:moveTo>
                    <a:pt x="7" y="338"/>
                  </a:moveTo>
                  <a:lnTo>
                    <a:pt x="4" y="338"/>
                  </a:lnTo>
                  <a:lnTo>
                    <a:pt x="0" y="335"/>
                  </a:lnTo>
                  <a:lnTo>
                    <a:pt x="4" y="145"/>
                  </a:lnTo>
                  <a:lnTo>
                    <a:pt x="5" y="7"/>
                  </a:lnTo>
                  <a:lnTo>
                    <a:pt x="3" y="4"/>
                  </a:lnTo>
                  <a:lnTo>
                    <a:pt x="3" y="2"/>
                  </a:lnTo>
                  <a:lnTo>
                    <a:pt x="59" y="0"/>
                  </a:lnTo>
                  <a:lnTo>
                    <a:pt x="66" y="7"/>
                  </a:lnTo>
                  <a:lnTo>
                    <a:pt x="67" y="10"/>
                  </a:lnTo>
                  <a:lnTo>
                    <a:pt x="65" y="10"/>
                  </a:lnTo>
                  <a:lnTo>
                    <a:pt x="91" y="335"/>
                  </a:lnTo>
                  <a:lnTo>
                    <a:pt x="87" y="335"/>
                  </a:lnTo>
                  <a:lnTo>
                    <a:pt x="82" y="332"/>
                  </a:lnTo>
                  <a:lnTo>
                    <a:pt x="58" y="11"/>
                  </a:lnTo>
                  <a:lnTo>
                    <a:pt x="15" y="13"/>
                  </a:lnTo>
                  <a:lnTo>
                    <a:pt x="7" y="338"/>
                  </a:lnTo>
                  <a:close/>
                </a:path>
              </a:pathLst>
            </a:custGeom>
            <a:solidFill>
              <a:srgbClr val="330000"/>
            </a:solidFill>
            <a:ln w="9525">
              <a:noFill/>
              <a:round/>
            </a:ln>
          </p:spPr>
          <p:txBody>
            <a:bodyPr/>
            <a:lstStyle/>
            <a:p>
              <a:endParaRPr lang="zh-CN" altLang="en-US" sz="1800">
                <a:cs typeface="+mn-ea"/>
                <a:sym typeface="+mn-lt"/>
              </a:endParaRPr>
            </a:p>
          </p:txBody>
        </p:sp>
        <p:sp>
          <p:nvSpPr>
            <p:cNvPr id="94" name="Freeform 99"/>
            <p:cNvSpPr/>
            <p:nvPr/>
          </p:nvSpPr>
          <p:spPr bwMode="auto">
            <a:xfrm>
              <a:off x="5838" y="10525"/>
              <a:ext cx="98" cy="13"/>
            </a:xfrm>
            <a:custGeom>
              <a:avLst/>
              <a:gdLst/>
              <a:ahLst/>
              <a:cxnLst>
                <a:cxn ang="0">
                  <a:pos x="49" y="0"/>
                </a:cxn>
                <a:cxn ang="0">
                  <a:pos x="1" y="2"/>
                </a:cxn>
                <a:cxn ang="0">
                  <a:pos x="0" y="10"/>
                </a:cxn>
                <a:cxn ang="0">
                  <a:pos x="51" y="9"/>
                </a:cxn>
                <a:cxn ang="0">
                  <a:pos x="49" y="0"/>
                </a:cxn>
              </a:cxnLst>
              <a:rect l="0" t="0" r="r" b="b"/>
              <a:pathLst>
                <a:path w="51" h="10">
                  <a:moveTo>
                    <a:pt x="49" y="0"/>
                  </a:moveTo>
                  <a:lnTo>
                    <a:pt x="1" y="2"/>
                  </a:lnTo>
                  <a:lnTo>
                    <a:pt x="0" y="10"/>
                  </a:lnTo>
                  <a:lnTo>
                    <a:pt x="51" y="9"/>
                  </a:lnTo>
                  <a:lnTo>
                    <a:pt x="49" y="0"/>
                  </a:lnTo>
                  <a:close/>
                </a:path>
              </a:pathLst>
            </a:custGeom>
            <a:solidFill>
              <a:srgbClr val="330000"/>
            </a:solidFill>
            <a:ln w="9525">
              <a:noFill/>
              <a:round/>
            </a:ln>
          </p:spPr>
          <p:txBody>
            <a:bodyPr/>
            <a:lstStyle/>
            <a:p>
              <a:endParaRPr lang="zh-CN" altLang="en-US" sz="1800">
                <a:cs typeface="+mn-ea"/>
                <a:sym typeface="+mn-lt"/>
              </a:endParaRPr>
            </a:p>
          </p:txBody>
        </p:sp>
        <p:sp>
          <p:nvSpPr>
            <p:cNvPr id="95" name="Freeform 100"/>
            <p:cNvSpPr/>
            <p:nvPr/>
          </p:nvSpPr>
          <p:spPr bwMode="auto">
            <a:xfrm>
              <a:off x="5838" y="10580"/>
              <a:ext cx="101" cy="10"/>
            </a:xfrm>
            <a:custGeom>
              <a:avLst/>
              <a:gdLst/>
              <a:ahLst/>
              <a:cxnLst>
                <a:cxn ang="0">
                  <a:pos x="52" y="0"/>
                </a:cxn>
                <a:cxn ang="0">
                  <a:pos x="1" y="1"/>
                </a:cxn>
                <a:cxn ang="0">
                  <a:pos x="0" y="9"/>
                </a:cxn>
                <a:cxn ang="0">
                  <a:pos x="53" y="8"/>
                </a:cxn>
                <a:cxn ang="0">
                  <a:pos x="52" y="0"/>
                </a:cxn>
              </a:cxnLst>
              <a:rect l="0" t="0" r="r" b="b"/>
              <a:pathLst>
                <a:path w="53" h="9">
                  <a:moveTo>
                    <a:pt x="52" y="0"/>
                  </a:moveTo>
                  <a:lnTo>
                    <a:pt x="1" y="1"/>
                  </a:lnTo>
                  <a:lnTo>
                    <a:pt x="0" y="9"/>
                  </a:lnTo>
                  <a:lnTo>
                    <a:pt x="53" y="8"/>
                  </a:lnTo>
                  <a:lnTo>
                    <a:pt x="52" y="0"/>
                  </a:lnTo>
                  <a:close/>
                </a:path>
              </a:pathLst>
            </a:custGeom>
            <a:solidFill>
              <a:srgbClr val="330000"/>
            </a:solidFill>
            <a:ln w="9525">
              <a:noFill/>
              <a:round/>
            </a:ln>
          </p:spPr>
          <p:txBody>
            <a:bodyPr/>
            <a:lstStyle/>
            <a:p>
              <a:endParaRPr lang="zh-CN" altLang="en-US" sz="1800">
                <a:cs typeface="+mn-ea"/>
                <a:sym typeface="+mn-lt"/>
              </a:endParaRPr>
            </a:p>
          </p:txBody>
        </p:sp>
        <p:sp>
          <p:nvSpPr>
            <p:cNvPr id="96" name="Freeform 101"/>
            <p:cNvSpPr/>
            <p:nvPr/>
          </p:nvSpPr>
          <p:spPr bwMode="auto">
            <a:xfrm>
              <a:off x="5838" y="10565"/>
              <a:ext cx="101" cy="7"/>
            </a:xfrm>
            <a:custGeom>
              <a:avLst/>
              <a:gdLst/>
              <a:ahLst/>
              <a:cxnLst>
                <a:cxn ang="0">
                  <a:pos x="52" y="0"/>
                </a:cxn>
                <a:cxn ang="0">
                  <a:pos x="1" y="1"/>
                </a:cxn>
                <a:cxn ang="0">
                  <a:pos x="0" y="4"/>
                </a:cxn>
                <a:cxn ang="0">
                  <a:pos x="53" y="3"/>
                </a:cxn>
                <a:cxn ang="0">
                  <a:pos x="52" y="0"/>
                </a:cxn>
              </a:cxnLst>
              <a:rect l="0" t="0" r="r" b="b"/>
              <a:pathLst>
                <a:path w="53" h="4">
                  <a:moveTo>
                    <a:pt x="52" y="0"/>
                  </a:moveTo>
                  <a:lnTo>
                    <a:pt x="1" y="1"/>
                  </a:lnTo>
                  <a:lnTo>
                    <a:pt x="0" y="4"/>
                  </a:lnTo>
                  <a:lnTo>
                    <a:pt x="53" y="3"/>
                  </a:lnTo>
                  <a:lnTo>
                    <a:pt x="52" y="0"/>
                  </a:lnTo>
                  <a:close/>
                </a:path>
              </a:pathLst>
            </a:custGeom>
            <a:solidFill>
              <a:srgbClr val="330000"/>
            </a:solidFill>
            <a:ln w="9525">
              <a:noFill/>
              <a:round/>
            </a:ln>
          </p:spPr>
          <p:txBody>
            <a:bodyPr/>
            <a:lstStyle/>
            <a:p>
              <a:endParaRPr lang="zh-CN" altLang="en-US" sz="1800">
                <a:cs typeface="+mn-ea"/>
                <a:sym typeface="+mn-lt"/>
              </a:endParaRPr>
            </a:p>
          </p:txBody>
        </p:sp>
        <p:sp>
          <p:nvSpPr>
            <p:cNvPr id="97" name="Freeform 102"/>
            <p:cNvSpPr/>
            <p:nvPr/>
          </p:nvSpPr>
          <p:spPr bwMode="auto">
            <a:xfrm>
              <a:off x="5838" y="10639"/>
              <a:ext cx="109" cy="13"/>
            </a:xfrm>
            <a:custGeom>
              <a:avLst/>
              <a:gdLst/>
              <a:ahLst/>
              <a:cxnLst>
                <a:cxn ang="0">
                  <a:pos x="57" y="0"/>
                </a:cxn>
                <a:cxn ang="0">
                  <a:pos x="1" y="2"/>
                </a:cxn>
                <a:cxn ang="0">
                  <a:pos x="0" y="10"/>
                </a:cxn>
                <a:cxn ang="0">
                  <a:pos x="58" y="8"/>
                </a:cxn>
                <a:cxn ang="0">
                  <a:pos x="57" y="0"/>
                </a:cxn>
              </a:cxnLst>
              <a:rect l="0" t="0" r="r" b="b"/>
              <a:pathLst>
                <a:path w="58" h="10">
                  <a:moveTo>
                    <a:pt x="57" y="0"/>
                  </a:moveTo>
                  <a:lnTo>
                    <a:pt x="1" y="2"/>
                  </a:lnTo>
                  <a:lnTo>
                    <a:pt x="0" y="10"/>
                  </a:lnTo>
                  <a:lnTo>
                    <a:pt x="58" y="8"/>
                  </a:lnTo>
                  <a:lnTo>
                    <a:pt x="57" y="0"/>
                  </a:lnTo>
                  <a:close/>
                </a:path>
              </a:pathLst>
            </a:custGeom>
            <a:solidFill>
              <a:srgbClr val="330000"/>
            </a:solidFill>
            <a:ln w="9525">
              <a:noFill/>
              <a:round/>
            </a:ln>
          </p:spPr>
          <p:txBody>
            <a:bodyPr/>
            <a:lstStyle/>
            <a:p>
              <a:endParaRPr lang="zh-CN" altLang="en-US" sz="1800">
                <a:cs typeface="+mn-ea"/>
                <a:sym typeface="+mn-lt"/>
              </a:endParaRPr>
            </a:p>
          </p:txBody>
        </p:sp>
        <p:sp>
          <p:nvSpPr>
            <p:cNvPr id="98" name="Freeform 103"/>
            <p:cNvSpPr/>
            <p:nvPr/>
          </p:nvSpPr>
          <p:spPr bwMode="auto">
            <a:xfrm>
              <a:off x="5838" y="10626"/>
              <a:ext cx="109" cy="8"/>
            </a:xfrm>
            <a:custGeom>
              <a:avLst/>
              <a:gdLst/>
              <a:ahLst/>
              <a:cxnLst>
                <a:cxn ang="0">
                  <a:pos x="57" y="0"/>
                </a:cxn>
                <a:cxn ang="0">
                  <a:pos x="1" y="2"/>
                </a:cxn>
                <a:cxn ang="0">
                  <a:pos x="0" y="6"/>
                </a:cxn>
                <a:cxn ang="0">
                  <a:pos x="57" y="4"/>
                </a:cxn>
                <a:cxn ang="0">
                  <a:pos x="57" y="0"/>
                </a:cxn>
              </a:cxnLst>
              <a:rect l="0" t="0" r="r" b="b"/>
              <a:pathLst>
                <a:path w="57" h="6">
                  <a:moveTo>
                    <a:pt x="57" y="0"/>
                  </a:moveTo>
                  <a:lnTo>
                    <a:pt x="1" y="2"/>
                  </a:lnTo>
                  <a:lnTo>
                    <a:pt x="0" y="6"/>
                  </a:lnTo>
                  <a:lnTo>
                    <a:pt x="57" y="4"/>
                  </a:lnTo>
                  <a:lnTo>
                    <a:pt x="57" y="0"/>
                  </a:lnTo>
                  <a:close/>
                </a:path>
              </a:pathLst>
            </a:custGeom>
            <a:solidFill>
              <a:srgbClr val="330000"/>
            </a:solidFill>
            <a:ln w="9525">
              <a:noFill/>
              <a:round/>
            </a:ln>
          </p:spPr>
          <p:txBody>
            <a:bodyPr/>
            <a:lstStyle/>
            <a:p>
              <a:endParaRPr lang="zh-CN" altLang="en-US" sz="1800">
                <a:cs typeface="+mn-ea"/>
                <a:sym typeface="+mn-lt"/>
              </a:endParaRPr>
            </a:p>
          </p:txBody>
        </p:sp>
        <p:sp>
          <p:nvSpPr>
            <p:cNvPr id="99" name="Freeform 104"/>
            <p:cNvSpPr/>
            <p:nvPr/>
          </p:nvSpPr>
          <p:spPr bwMode="auto">
            <a:xfrm>
              <a:off x="2566" y="9903"/>
              <a:ext cx="1148" cy="1093"/>
            </a:xfrm>
            <a:custGeom>
              <a:avLst/>
              <a:gdLst/>
              <a:ahLst/>
              <a:cxnLst>
                <a:cxn ang="0">
                  <a:pos x="555" y="391"/>
                </a:cxn>
                <a:cxn ang="0">
                  <a:pos x="469" y="434"/>
                </a:cxn>
                <a:cxn ang="0">
                  <a:pos x="390" y="553"/>
                </a:cxn>
                <a:cxn ang="0">
                  <a:pos x="345" y="800"/>
                </a:cxn>
                <a:cxn ang="0">
                  <a:pos x="308" y="818"/>
                </a:cxn>
                <a:cxn ang="0">
                  <a:pos x="299" y="663"/>
                </a:cxn>
                <a:cxn ang="0">
                  <a:pos x="243" y="506"/>
                </a:cxn>
                <a:cxn ang="0">
                  <a:pos x="108" y="376"/>
                </a:cxn>
                <a:cxn ang="0">
                  <a:pos x="23" y="336"/>
                </a:cxn>
                <a:cxn ang="0">
                  <a:pos x="91" y="359"/>
                </a:cxn>
                <a:cxn ang="0">
                  <a:pos x="173" y="409"/>
                </a:cxn>
                <a:cxn ang="0">
                  <a:pos x="254" y="498"/>
                </a:cxn>
                <a:cxn ang="0">
                  <a:pos x="282" y="534"/>
                </a:cxn>
                <a:cxn ang="0">
                  <a:pos x="266" y="437"/>
                </a:cxn>
                <a:cxn ang="0">
                  <a:pos x="229" y="306"/>
                </a:cxn>
                <a:cxn ang="0">
                  <a:pos x="153" y="160"/>
                </a:cxn>
                <a:cxn ang="0">
                  <a:pos x="141" y="131"/>
                </a:cxn>
                <a:cxn ang="0">
                  <a:pos x="196" y="217"/>
                </a:cxn>
                <a:cxn ang="0">
                  <a:pos x="212" y="208"/>
                </a:cxn>
                <a:cxn ang="0">
                  <a:pos x="188" y="83"/>
                </a:cxn>
                <a:cxn ang="0">
                  <a:pos x="189" y="74"/>
                </a:cxn>
                <a:cxn ang="0">
                  <a:pos x="219" y="192"/>
                </a:cxn>
                <a:cxn ang="0">
                  <a:pos x="247" y="315"/>
                </a:cxn>
                <a:cxn ang="0">
                  <a:pos x="309" y="529"/>
                </a:cxn>
                <a:cxn ang="0">
                  <a:pos x="342" y="581"/>
                </a:cxn>
                <a:cxn ang="0">
                  <a:pos x="365" y="387"/>
                </a:cxn>
                <a:cxn ang="0">
                  <a:pos x="332" y="168"/>
                </a:cxn>
                <a:cxn ang="0">
                  <a:pos x="290" y="35"/>
                </a:cxn>
                <a:cxn ang="0">
                  <a:pos x="294" y="39"/>
                </a:cxn>
                <a:cxn ang="0">
                  <a:pos x="350" y="200"/>
                </a:cxn>
                <a:cxn ang="0">
                  <a:pos x="390" y="236"/>
                </a:cxn>
                <a:cxn ang="0">
                  <a:pos x="459" y="116"/>
                </a:cxn>
                <a:cxn ang="0">
                  <a:pos x="462" y="116"/>
                </a:cxn>
                <a:cxn ang="0">
                  <a:pos x="391" y="261"/>
                </a:cxn>
                <a:cxn ang="0">
                  <a:pos x="378" y="364"/>
                </a:cxn>
                <a:cxn ang="0">
                  <a:pos x="428" y="366"/>
                </a:cxn>
                <a:cxn ang="0">
                  <a:pos x="501" y="214"/>
                </a:cxn>
                <a:cxn ang="0">
                  <a:pos x="512" y="172"/>
                </a:cxn>
                <a:cxn ang="0">
                  <a:pos x="525" y="226"/>
                </a:cxn>
                <a:cxn ang="0">
                  <a:pos x="562" y="145"/>
                </a:cxn>
                <a:cxn ang="0">
                  <a:pos x="566" y="149"/>
                </a:cxn>
                <a:cxn ang="0">
                  <a:pos x="529" y="235"/>
                </a:cxn>
                <a:cxn ang="0">
                  <a:pos x="482" y="302"/>
                </a:cxn>
                <a:cxn ang="0">
                  <a:pos x="448" y="362"/>
                </a:cxn>
                <a:cxn ang="0">
                  <a:pos x="415" y="398"/>
                </a:cxn>
                <a:cxn ang="0">
                  <a:pos x="381" y="464"/>
                </a:cxn>
                <a:cxn ang="0">
                  <a:pos x="387" y="503"/>
                </a:cxn>
                <a:cxn ang="0">
                  <a:pos x="434" y="440"/>
                </a:cxn>
                <a:cxn ang="0">
                  <a:pos x="475" y="380"/>
                </a:cxn>
                <a:cxn ang="0">
                  <a:pos x="478" y="388"/>
                </a:cxn>
                <a:cxn ang="0">
                  <a:pos x="502" y="398"/>
                </a:cxn>
                <a:cxn ang="0">
                  <a:pos x="577" y="380"/>
                </a:cxn>
              </a:cxnLst>
              <a:rect l="0" t="0" r="r" b="b"/>
              <a:pathLst>
                <a:path w="607" h="888">
                  <a:moveTo>
                    <a:pt x="607" y="380"/>
                  </a:moveTo>
                  <a:lnTo>
                    <a:pt x="592" y="383"/>
                  </a:lnTo>
                  <a:lnTo>
                    <a:pt x="575" y="388"/>
                  </a:lnTo>
                  <a:lnTo>
                    <a:pt x="555" y="391"/>
                  </a:lnTo>
                  <a:lnTo>
                    <a:pt x="535" y="398"/>
                  </a:lnTo>
                  <a:lnTo>
                    <a:pt x="514" y="406"/>
                  </a:lnTo>
                  <a:lnTo>
                    <a:pt x="492" y="418"/>
                  </a:lnTo>
                  <a:lnTo>
                    <a:pt x="469" y="434"/>
                  </a:lnTo>
                  <a:lnTo>
                    <a:pt x="447" y="455"/>
                  </a:lnTo>
                  <a:lnTo>
                    <a:pt x="426" y="480"/>
                  </a:lnTo>
                  <a:lnTo>
                    <a:pt x="407" y="513"/>
                  </a:lnTo>
                  <a:lnTo>
                    <a:pt x="390" y="553"/>
                  </a:lnTo>
                  <a:lnTo>
                    <a:pt x="373" y="601"/>
                  </a:lnTo>
                  <a:lnTo>
                    <a:pt x="361" y="657"/>
                  </a:lnTo>
                  <a:lnTo>
                    <a:pt x="350" y="724"/>
                  </a:lnTo>
                  <a:lnTo>
                    <a:pt x="345" y="800"/>
                  </a:lnTo>
                  <a:lnTo>
                    <a:pt x="342" y="888"/>
                  </a:lnTo>
                  <a:lnTo>
                    <a:pt x="308" y="888"/>
                  </a:lnTo>
                  <a:lnTo>
                    <a:pt x="308" y="855"/>
                  </a:lnTo>
                  <a:lnTo>
                    <a:pt x="308" y="818"/>
                  </a:lnTo>
                  <a:lnTo>
                    <a:pt x="308" y="781"/>
                  </a:lnTo>
                  <a:lnTo>
                    <a:pt x="307" y="742"/>
                  </a:lnTo>
                  <a:lnTo>
                    <a:pt x="303" y="703"/>
                  </a:lnTo>
                  <a:lnTo>
                    <a:pt x="299" y="663"/>
                  </a:lnTo>
                  <a:lnTo>
                    <a:pt x="290" y="623"/>
                  </a:lnTo>
                  <a:lnTo>
                    <a:pt x="279" y="582"/>
                  </a:lnTo>
                  <a:lnTo>
                    <a:pt x="264" y="543"/>
                  </a:lnTo>
                  <a:lnTo>
                    <a:pt x="243" y="506"/>
                  </a:lnTo>
                  <a:lnTo>
                    <a:pt x="219" y="471"/>
                  </a:lnTo>
                  <a:lnTo>
                    <a:pt x="189" y="436"/>
                  </a:lnTo>
                  <a:lnTo>
                    <a:pt x="152" y="405"/>
                  </a:lnTo>
                  <a:lnTo>
                    <a:pt x="108" y="376"/>
                  </a:lnTo>
                  <a:lnTo>
                    <a:pt x="59" y="351"/>
                  </a:lnTo>
                  <a:lnTo>
                    <a:pt x="0" y="330"/>
                  </a:lnTo>
                  <a:lnTo>
                    <a:pt x="11" y="333"/>
                  </a:lnTo>
                  <a:lnTo>
                    <a:pt x="23" y="336"/>
                  </a:lnTo>
                  <a:lnTo>
                    <a:pt x="37" y="340"/>
                  </a:lnTo>
                  <a:lnTo>
                    <a:pt x="54" y="344"/>
                  </a:lnTo>
                  <a:lnTo>
                    <a:pt x="72" y="351"/>
                  </a:lnTo>
                  <a:lnTo>
                    <a:pt x="91" y="359"/>
                  </a:lnTo>
                  <a:lnTo>
                    <a:pt x="111" y="368"/>
                  </a:lnTo>
                  <a:lnTo>
                    <a:pt x="131" y="379"/>
                  </a:lnTo>
                  <a:lnTo>
                    <a:pt x="152" y="393"/>
                  </a:lnTo>
                  <a:lnTo>
                    <a:pt x="173" y="409"/>
                  </a:lnTo>
                  <a:lnTo>
                    <a:pt x="194" y="427"/>
                  </a:lnTo>
                  <a:lnTo>
                    <a:pt x="214" y="448"/>
                  </a:lnTo>
                  <a:lnTo>
                    <a:pt x="234" y="472"/>
                  </a:lnTo>
                  <a:lnTo>
                    <a:pt x="254" y="498"/>
                  </a:lnTo>
                  <a:lnTo>
                    <a:pt x="271" y="528"/>
                  </a:lnTo>
                  <a:lnTo>
                    <a:pt x="287" y="563"/>
                  </a:lnTo>
                  <a:lnTo>
                    <a:pt x="285" y="550"/>
                  </a:lnTo>
                  <a:lnTo>
                    <a:pt x="282" y="534"/>
                  </a:lnTo>
                  <a:lnTo>
                    <a:pt x="280" y="515"/>
                  </a:lnTo>
                  <a:lnTo>
                    <a:pt x="277" y="492"/>
                  </a:lnTo>
                  <a:lnTo>
                    <a:pt x="272" y="465"/>
                  </a:lnTo>
                  <a:lnTo>
                    <a:pt x="266" y="437"/>
                  </a:lnTo>
                  <a:lnTo>
                    <a:pt x="261" y="408"/>
                  </a:lnTo>
                  <a:lnTo>
                    <a:pt x="251" y="375"/>
                  </a:lnTo>
                  <a:lnTo>
                    <a:pt x="241" y="342"/>
                  </a:lnTo>
                  <a:lnTo>
                    <a:pt x="229" y="306"/>
                  </a:lnTo>
                  <a:lnTo>
                    <a:pt x="214" y="271"/>
                  </a:lnTo>
                  <a:lnTo>
                    <a:pt x="197" y="235"/>
                  </a:lnTo>
                  <a:lnTo>
                    <a:pt x="176" y="197"/>
                  </a:lnTo>
                  <a:lnTo>
                    <a:pt x="153" y="160"/>
                  </a:lnTo>
                  <a:lnTo>
                    <a:pt x="127" y="123"/>
                  </a:lnTo>
                  <a:lnTo>
                    <a:pt x="97" y="88"/>
                  </a:lnTo>
                  <a:lnTo>
                    <a:pt x="121" y="110"/>
                  </a:lnTo>
                  <a:lnTo>
                    <a:pt x="141" y="131"/>
                  </a:lnTo>
                  <a:lnTo>
                    <a:pt x="158" y="153"/>
                  </a:lnTo>
                  <a:lnTo>
                    <a:pt x="173" y="175"/>
                  </a:lnTo>
                  <a:lnTo>
                    <a:pt x="186" y="197"/>
                  </a:lnTo>
                  <a:lnTo>
                    <a:pt x="196" y="217"/>
                  </a:lnTo>
                  <a:lnTo>
                    <a:pt x="206" y="235"/>
                  </a:lnTo>
                  <a:lnTo>
                    <a:pt x="214" y="251"/>
                  </a:lnTo>
                  <a:lnTo>
                    <a:pt x="214" y="234"/>
                  </a:lnTo>
                  <a:lnTo>
                    <a:pt x="212" y="208"/>
                  </a:lnTo>
                  <a:lnTo>
                    <a:pt x="209" y="180"/>
                  </a:lnTo>
                  <a:lnTo>
                    <a:pt x="203" y="146"/>
                  </a:lnTo>
                  <a:lnTo>
                    <a:pt x="196" y="114"/>
                  </a:lnTo>
                  <a:lnTo>
                    <a:pt x="188" y="83"/>
                  </a:lnTo>
                  <a:lnTo>
                    <a:pt x="178" y="58"/>
                  </a:lnTo>
                  <a:lnTo>
                    <a:pt x="167" y="38"/>
                  </a:lnTo>
                  <a:lnTo>
                    <a:pt x="179" y="53"/>
                  </a:lnTo>
                  <a:lnTo>
                    <a:pt x="189" y="74"/>
                  </a:lnTo>
                  <a:lnTo>
                    <a:pt x="198" y="98"/>
                  </a:lnTo>
                  <a:lnTo>
                    <a:pt x="206" y="127"/>
                  </a:lnTo>
                  <a:lnTo>
                    <a:pt x="213" y="159"/>
                  </a:lnTo>
                  <a:lnTo>
                    <a:pt x="219" y="192"/>
                  </a:lnTo>
                  <a:lnTo>
                    <a:pt x="222" y="228"/>
                  </a:lnTo>
                  <a:lnTo>
                    <a:pt x="225" y="264"/>
                  </a:lnTo>
                  <a:lnTo>
                    <a:pt x="234" y="283"/>
                  </a:lnTo>
                  <a:lnTo>
                    <a:pt x="247" y="315"/>
                  </a:lnTo>
                  <a:lnTo>
                    <a:pt x="263" y="359"/>
                  </a:lnTo>
                  <a:lnTo>
                    <a:pt x="279" y="411"/>
                  </a:lnTo>
                  <a:lnTo>
                    <a:pt x="295" y="469"/>
                  </a:lnTo>
                  <a:lnTo>
                    <a:pt x="309" y="529"/>
                  </a:lnTo>
                  <a:lnTo>
                    <a:pt x="319" y="590"/>
                  </a:lnTo>
                  <a:lnTo>
                    <a:pt x="325" y="650"/>
                  </a:lnTo>
                  <a:lnTo>
                    <a:pt x="333" y="618"/>
                  </a:lnTo>
                  <a:lnTo>
                    <a:pt x="342" y="581"/>
                  </a:lnTo>
                  <a:lnTo>
                    <a:pt x="352" y="539"/>
                  </a:lnTo>
                  <a:lnTo>
                    <a:pt x="358" y="492"/>
                  </a:lnTo>
                  <a:lnTo>
                    <a:pt x="364" y="441"/>
                  </a:lnTo>
                  <a:lnTo>
                    <a:pt x="365" y="387"/>
                  </a:lnTo>
                  <a:lnTo>
                    <a:pt x="363" y="330"/>
                  </a:lnTo>
                  <a:lnTo>
                    <a:pt x="355" y="272"/>
                  </a:lnTo>
                  <a:lnTo>
                    <a:pt x="343" y="217"/>
                  </a:lnTo>
                  <a:lnTo>
                    <a:pt x="332" y="168"/>
                  </a:lnTo>
                  <a:lnTo>
                    <a:pt x="322" y="126"/>
                  </a:lnTo>
                  <a:lnTo>
                    <a:pt x="310" y="90"/>
                  </a:lnTo>
                  <a:lnTo>
                    <a:pt x="300" y="60"/>
                  </a:lnTo>
                  <a:lnTo>
                    <a:pt x="290" y="35"/>
                  </a:lnTo>
                  <a:lnTo>
                    <a:pt x="282" y="15"/>
                  </a:lnTo>
                  <a:lnTo>
                    <a:pt x="274" y="0"/>
                  </a:lnTo>
                  <a:lnTo>
                    <a:pt x="282" y="15"/>
                  </a:lnTo>
                  <a:lnTo>
                    <a:pt x="294" y="39"/>
                  </a:lnTo>
                  <a:lnTo>
                    <a:pt x="309" y="73"/>
                  </a:lnTo>
                  <a:lnTo>
                    <a:pt x="324" y="112"/>
                  </a:lnTo>
                  <a:lnTo>
                    <a:pt x="338" y="156"/>
                  </a:lnTo>
                  <a:lnTo>
                    <a:pt x="350" y="200"/>
                  </a:lnTo>
                  <a:lnTo>
                    <a:pt x="360" y="245"/>
                  </a:lnTo>
                  <a:lnTo>
                    <a:pt x="365" y="289"/>
                  </a:lnTo>
                  <a:lnTo>
                    <a:pt x="376" y="264"/>
                  </a:lnTo>
                  <a:lnTo>
                    <a:pt x="390" y="236"/>
                  </a:lnTo>
                  <a:lnTo>
                    <a:pt x="408" y="206"/>
                  </a:lnTo>
                  <a:lnTo>
                    <a:pt x="426" y="176"/>
                  </a:lnTo>
                  <a:lnTo>
                    <a:pt x="444" y="145"/>
                  </a:lnTo>
                  <a:lnTo>
                    <a:pt x="459" y="116"/>
                  </a:lnTo>
                  <a:lnTo>
                    <a:pt x="468" y="89"/>
                  </a:lnTo>
                  <a:lnTo>
                    <a:pt x="471" y="64"/>
                  </a:lnTo>
                  <a:lnTo>
                    <a:pt x="471" y="87"/>
                  </a:lnTo>
                  <a:lnTo>
                    <a:pt x="462" y="116"/>
                  </a:lnTo>
                  <a:lnTo>
                    <a:pt x="447" y="152"/>
                  </a:lnTo>
                  <a:lnTo>
                    <a:pt x="429" y="190"/>
                  </a:lnTo>
                  <a:lnTo>
                    <a:pt x="409" y="228"/>
                  </a:lnTo>
                  <a:lnTo>
                    <a:pt x="391" y="261"/>
                  </a:lnTo>
                  <a:lnTo>
                    <a:pt x="377" y="290"/>
                  </a:lnTo>
                  <a:lnTo>
                    <a:pt x="371" y="310"/>
                  </a:lnTo>
                  <a:lnTo>
                    <a:pt x="375" y="336"/>
                  </a:lnTo>
                  <a:lnTo>
                    <a:pt x="378" y="364"/>
                  </a:lnTo>
                  <a:lnTo>
                    <a:pt x="381" y="390"/>
                  </a:lnTo>
                  <a:lnTo>
                    <a:pt x="383" y="414"/>
                  </a:lnTo>
                  <a:lnTo>
                    <a:pt x="405" y="393"/>
                  </a:lnTo>
                  <a:lnTo>
                    <a:pt x="428" y="366"/>
                  </a:lnTo>
                  <a:lnTo>
                    <a:pt x="451" y="335"/>
                  </a:lnTo>
                  <a:lnTo>
                    <a:pt x="471" y="299"/>
                  </a:lnTo>
                  <a:lnTo>
                    <a:pt x="489" y="259"/>
                  </a:lnTo>
                  <a:lnTo>
                    <a:pt x="501" y="214"/>
                  </a:lnTo>
                  <a:lnTo>
                    <a:pt x="507" y="164"/>
                  </a:lnTo>
                  <a:lnTo>
                    <a:pt x="504" y="108"/>
                  </a:lnTo>
                  <a:lnTo>
                    <a:pt x="509" y="135"/>
                  </a:lnTo>
                  <a:lnTo>
                    <a:pt x="512" y="172"/>
                  </a:lnTo>
                  <a:lnTo>
                    <a:pt x="508" y="213"/>
                  </a:lnTo>
                  <a:lnTo>
                    <a:pt x="501" y="253"/>
                  </a:lnTo>
                  <a:lnTo>
                    <a:pt x="514" y="242"/>
                  </a:lnTo>
                  <a:lnTo>
                    <a:pt x="525" y="226"/>
                  </a:lnTo>
                  <a:lnTo>
                    <a:pt x="537" y="206"/>
                  </a:lnTo>
                  <a:lnTo>
                    <a:pt x="547" y="185"/>
                  </a:lnTo>
                  <a:lnTo>
                    <a:pt x="555" y="165"/>
                  </a:lnTo>
                  <a:lnTo>
                    <a:pt x="562" y="145"/>
                  </a:lnTo>
                  <a:lnTo>
                    <a:pt x="567" y="129"/>
                  </a:lnTo>
                  <a:lnTo>
                    <a:pt x="569" y="116"/>
                  </a:lnTo>
                  <a:lnTo>
                    <a:pt x="569" y="130"/>
                  </a:lnTo>
                  <a:lnTo>
                    <a:pt x="566" y="149"/>
                  </a:lnTo>
                  <a:lnTo>
                    <a:pt x="561" y="169"/>
                  </a:lnTo>
                  <a:lnTo>
                    <a:pt x="553" y="191"/>
                  </a:lnTo>
                  <a:lnTo>
                    <a:pt x="543" y="214"/>
                  </a:lnTo>
                  <a:lnTo>
                    <a:pt x="529" y="235"/>
                  </a:lnTo>
                  <a:lnTo>
                    <a:pt x="513" y="255"/>
                  </a:lnTo>
                  <a:lnTo>
                    <a:pt x="494" y="269"/>
                  </a:lnTo>
                  <a:lnTo>
                    <a:pt x="489" y="286"/>
                  </a:lnTo>
                  <a:lnTo>
                    <a:pt x="482" y="302"/>
                  </a:lnTo>
                  <a:lnTo>
                    <a:pt x="474" y="319"/>
                  </a:lnTo>
                  <a:lnTo>
                    <a:pt x="466" y="334"/>
                  </a:lnTo>
                  <a:lnTo>
                    <a:pt x="456" y="349"/>
                  </a:lnTo>
                  <a:lnTo>
                    <a:pt x="448" y="362"/>
                  </a:lnTo>
                  <a:lnTo>
                    <a:pt x="439" y="373"/>
                  </a:lnTo>
                  <a:lnTo>
                    <a:pt x="431" y="382"/>
                  </a:lnTo>
                  <a:lnTo>
                    <a:pt x="423" y="390"/>
                  </a:lnTo>
                  <a:lnTo>
                    <a:pt x="415" y="398"/>
                  </a:lnTo>
                  <a:lnTo>
                    <a:pt x="406" y="408"/>
                  </a:lnTo>
                  <a:lnTo>
                    <a:pt x="398" y="421"/>
                  </a:lnTo>
                  <a:lnTo>
                    <a:pt x="390" y="439"/>
                  </a:lnTo>
                  <a:lnTo>
                    <a:pt x="381" y="464"/>
                  </a:lnTo>
                  <a:lnTo>
                    <a:pt x="376" y="496"/>
                  </a:lnTo>
                  <a:lnTo>
                    <a:pt x="370" y="538"/>
                  </a:lnTo>
                  <a:lnTo>
                    <a:pt x="377" y="521"/>
                  </a:lnTo>
                  <a:lnTo>
                    <a:pt x="387" y="503"/>
                  </a:lnTo>
                  <a:lnTo>
                    <a:pt x="399" y="486"/>
                  </a:lnTo>
                  <a:lnTo>
                    <a:pt x="411" y="469"/>
                  </a:lnTo>
                  <a:lnTo>
                    <a:pt x="423" y="454"/>
                  </a:lnTo>
                  <a:lnTo>
                    <a:pt x="434" y="440"/>
                  </a:lnTo>
                  <a:lnTo>
                    <a:pt x="445" y="429"/>
                  </a:lnTo>
                  <a:lnTo>
                    <a:pt x="453" y="422"/>
                  </a:lnTo>
                  <a:lnTo>
                    <a:pt x="463" y="405"/>
                  </a:lnTo>
                  <a:lnTo>
                    <a:pt x="475" y="380"/>
                  </a:lnTo>
                  <a:lnTo>
                    <a:pt x="483" y="358"/>
                  </a:lnTo>
                  <a:lnTo>
                    <a:pt x="486" y="349"/>
                  </a:lnTo>
                  <a:lnTo>
                    <a:pt x="484" y="366"/>
                  </a:lnTo>
                  <a:lnTo>
                    <a:pt x="478" y="388"/>
                  </a:lnTo>
                  <a:lnTo>
                    <a:pt x="471" y="406"/>
                  </a:lnTo>
                  <a:lnTo>
                    <a:pt x="469" y="414"/>
                  </a:lnTo>
                  <a:lnTo>
                    <a:pt x="485" y="406"/>
                  </a:lnTo>
                  <a:lnTo>
                    <a:pt x="502" y="398"/>
                  </a:lnTo>
                  <a:lnTo>
                    <a:pt x="522" y="391"/>
                  </a:lnTo>
                  <a:lnTo>
                    <a:pt x="540" y="387"/>
                  </a:lnTo>
                  <a:lnTo>
                    <a:pt x="560" y="383"/>
                  </a:lnTo>
                  <a:lnTo>
                    <a:pt x="577" y="380"/>
                  </a:lnTo>
                  <a:lnTo>
                    <a:pt x="593" y="380"/>
                  </a:lnTo>
                  <a:lnTo>
                    <a:pt x="607" y="380"/>
                  </a:lnTo>
                  <a:close/>
                </a:path>
              </a:pathLst>
            </a:custGeom>
            <a:solidFill>
              <a:srgbClr val="0C0000"/>
            </a:solidFill>
            <a:ln w="9525">
              <a:noFill/>
              <a:round/>
            </a:ln>
          </p:spPr>
          <p:txBody>
            <a:bodyPr/>
            <a:lstStyle/>
            <a:p>
              <a:endParaRPr lang="zh-CN" altLang="en-US" sz="1800">
                <a:cs typeface="+mn-ea"/>
                <a:sym typeface="+mn-lt"/>
              </a:endParaRPr>
            </a:p>
          </p:txBody>
        </p:sp>
        <p:sp>
          <p:nvSpPr>
            <p:cNvPr id="100" name="Freeform 105"/>
            <p:cNvSpPr/>
            <p:nvPr/>
          </p:nvSpPr>
          <p:spPr bwMode="auto">
            <a:xfrm>
              <a:off x="2373" y="9753"/>
              <a:ext cx="1541" cy="733"/>
            </a:xfrm>
            <a:custGeom>
              <a:avLst/>
              <a:gdLst/>
              <a:ahLst/>
              <a:cxnLst>
                <a:cxn ang="0">
                  <a:pos x="510" y="51"/>
                </a:cxn>
                <a:cxn ang="0">
                  <a:pos x="455" y="5"/>
                </a:cxn>
                <a:cxn ang="0">
                  <a:pos x="371" y="14"/>
                </a:cxn>
                <a:cxn ang="0">
                  <a:pos x="309" y="73"/>
                </a:cxn>
                <a:cxn ang="0">
                  <a:pos x="292" y="142"/>
                </a:cxn>
                <a:cxn ang="0">
                  <a:pos x="302" y="188"/>
                </a:cxn>
                <a:cxn ang="0">
                  <a:pos x="282" y="195"/>
                </a:cxn>
                <a:cxn ang="0">
                  <a:pos x="270" y="211"/>
                </a:cxn>
                <a:cxn ang="0">
                  <a:pos x="261" y="191"/>
                </a:cxn>
                <a:cxn ang="0">
                  <a:pos x="269" y="167"/>
                </a:cxn>
                <a:cxn ang="0">
                  <a:pos x="270" y="102"/>
                </a:cxn>
                <a:cxn ang="0">
                  <a:pos x="197" y="76"/>
                </a:cxn>
                <a:cxn ang="0">
                  <a:pos x="103" y="160"/>
                </a:cxn>
                <a:cxn ang="0">
                  <a:pos x="112" y="223"/>
                </a:cxn>
                <a:cxn ang="0">
                  <a:pos x="167" y="248"/>
                </a:cxn>
                <a:cxn ang="0">
                  <a:pos x="146" y="301"/>
                </a:cxn>
                <a:cxn ang="0">
                  <a:pos x="115" y="241"/>
                </a:cxn>
                <a:cxn ang="0">
                  <a:pos x="53" y="241"/>
                </a:cxn>
                <a:cxn ang="0">
                  <a:pos x="47" y="336"/>
                </a:cxn>
                <a:cxn ang="0">
                  <a:pos x="8" y="334"/>
                </a:cxn>
                <a:cxn ang="0">
                  <a:pos x="11" y="398"/>
                </a:cxn>
                <a:cxn ang="0">
                  <a:pos x="71" y="465"/>
                </a:cxn>
                <a:cxn ang="0">
                  <a:pos x="59" y="486"/>
                </a:cxn>
                <a:cxn ang="0">
                  <a:pos x="61" y="520"/>
                </a:cxn>
                <a:cxn ang="0">
                  <a:pos x="88" y="557"/>
                </a:cxn>
                <a:cxn ang="0">
                  <a:pos x="154" y="584"/>
                </a:cxn>
                <a:cxn ang="0">
                  <a:pos x="268" y="587"/>
                </a:cxn>
                <a:cxn ang="0">
                  <a:pos x="349" y="567"/>
                </a:cxn>
                <a:cxn ang="0">
                  <a:pos x="370" y="534"/>
                </a:cxn>
                <a:cxn ang="0">
                  <a:pos x="375" y="509"/>
                </a:cxn>
                <a:cxn ang="0">
                  <a:pos x="425" y="503"/>
                </a:cxn>
                <a:cxn ang="0">
                  <a:pos x="470" y="473"/>
                </a:cxn>
                <a:cxn ang="0">
                  <a:pos x="476" y="478"/>
                </a:cxn>
                <a:cxn ang="0">
                  <a:pos x="482" y="500"/>
                </a:cxn>
                <a:cxn ang="0">
                  <a:pos x="507" y="515"/>
                </a:cxn>
                <a:cxn ang="0">
                  <a:pos x="492" y="555"/>
                </a:cxn>
                <a:cxn ang="0">
                  <a:pos x="527" y="586"/>
                </a:cxn>
                <a:cxn ang="0">
                  <a:pos x="600" y="594"/>
                </a:cxn>
                <a:cxn ang="0">
                  <a:pos x="691" y="567"/>
                </a:cxn>
                <a:cxn ang="0">
                  <a:pos x="762" y="516"/>
                </a:cxn>
                <a:cxn ang="0">
                  <a:pos x="805" y="454"/>
                </a:cxn>
                <a:cxn ang="0">
                  <a:pos x="811" y="400"/>
                </a:cxn>
                <a:cxn ang="0">
                  <a:pos x="771" y="366"/>
                </a:cxn>
                <a:cxn ang="0">
                  <a:pos x="785" y="303"/>
                </a:cxn>
                <a:cxn ang="0">
                  <a:pos x="754" y="245"/>
                </a:cxn>
                <a:cxn ang="0">
                  <a:pos x="708" y="243"/>
                </a:cxn>
                <a:cxn ang="0">
                  <a:pos x="688" y="223"/>
                </a:cxn>
                <a:cxn ang="0">
                  <a:pos x="659" y="221"/>
                </a:cxn>
                <a:cxn ang="0">
                  <a:pos x="692" y="192"/>
                </a:cxn>
                <a:cxn ang="0">
                  <a:pos x="692" y="144"/>
                </a:cxn>
                <a:cxn ang="0">
                  <a:pos x="638" y="137"/>
                </a:cxn>
                <a:cxn ang="0">
                  <a:pos x="661" y="106"/>
                </a:cxn>
                <a:cxn ang="0">
                  <a:pos x="648" y="75"/>
                </a:cxn>
                <a:cxn ang="0">
                  <a:pos x="612" y="57"/>
                </a:cxn>
                <a:cxn ang="0">
                  <a:pos x="565" y="64"/>
                </a:cxn>
                <a:cxn ang="0">
                  <a:pos x="523" y="111"/>
                </a:cxn>
              </a:cxnLst>
              <a:rect l="0" t="0" r="r" b="b"/>
              <a:pathLst>
                <a:path w="814" h="595">
                  <a:moveTo>
                    <a:pt x="507" y="99"/>
                  </a:moveTo>
                  <a:lnTo>
                    <a:pt x="514" y="74"/>
                  </a:lnTo>
                  <a:lnTo>
                    <a:pt x="510" y="51"/>
                  </a:lnTo>
                  <a:lnTo>
                    <a:pt x="497" y="31"/>
                  </a:lnTo>
                  <a:lnTo>
                    <a:pt x="479" y="15"/>
                  </a:lnTo>
                  <a:lnTo>
                    <a:pt x="455" y="5"/>
                  </a:lnTo>
                  <a:lnTo>
                    <a:pt x="427" y="0"/>
                  </a:lnTo>
                  <a:lnTo>
                    <a:pt x="398" y="3"/>
                  </a:lnTo>
                  <a:lnTo>
                    <a:pt x="371" y="14"/>
                  </a:lnTo>
                  <a:lnTo>
                    <a:pt x="345" y="31"/>
                  </a:lnTo>
                  <a:lnTo>
                    <a:pt x="325" y="51"/>
                  </a:lnTo>
                  <a:lnTo>
                    <a:pt x="309" y="73"/>
                  </a:lnTo>
                  <a:lnTo>
                    <a:pt x="298" y="95"/>
                  </a:lnTo>
                  <a:lnTo>
                    <a:pt x="292" y="119"/>
                  </a:lnTo>
                  <a:lnTo>
                    <a:pt x="292" y="142"/>
                  </a:lnTo>
                  <a:lnTo>
                    <a:pt x="298" y="165"/>
                  </a:lnTo>
                  <a:lnTo>
                    <a:pt x="311" y="188"/>
                  </a:lnTo>
                  <a:lnTo>
                    <a:pt x="302" y="188"/>
                  </a:lnTo>
                  <a:lnTo>
                    <a:pt x="295" y="190"/>
                  </a:lnTo>
                  <a:lnTo>
                    <a:pt x="288" y="191"/>
                  </a:lnTo>
                  <a:lnTo>
                    <a:pt x="282" y="195"/>
                  </a:lnTo>
                  <a:lnTo>
                    <a:pt x="277" y="199"/>
                  </a:lnTo>
                  <a:lnTo>
                    <a:pt x="273" y="204"/>
                  </a:lnTo>
                  <a:lnTo>
                    <a:pt x="270" y="211"/>
                  </a:lnTo>
                  <a:lnTo>
                    <a:pt x="268" y="218"/>
                  </a:lnTo>
                  <a:lnTo>
                    <a:pt x="264" y="204"/>
                  </a:lnTo>
                  <a:lnTo>
                    <a:pt x="261" y="191"/>
                  </a:lnTo>
                  <a:lnTo>
                    <a:pt x="258" y="182"/>
                  </a:lnTo>
                  <a:lnTo>
                    <a:pt x="251" y="175"/>
                  </a:lnTo>
                  <a:lnTo>
                    <a:pt x="269" y="167"/>
                  </a:lnTo>
                  <a:lnTo>
                    <a:pt x="277" y="149"/>
                  </a:lnTo>
                  <a:lnTo>
                    <a:pt x="279" y="126"/>
                  </a:lnTo>
                  <a:lnTo>
                    <a:pt x="270" y="102"/>
                  </a:lnTo>
                  <a:lnTo>
                    <a:pt x="253" y="83"/>
                  </a:lnTo>
                  <a:lnTo>
                    <a:pt x="229" y="73"/>
                  </a:lnTo>
                  <a:lnTo>
                    <a:pt x="197" y="76"/>
                  </a:lnTo>
                  <a:lnTo>
                    <a:pt x="158" y="99"/>
                  </a:lnTo>
                  <a:lnTo>
                    <a:pt x="123" y="131"/>
                  </a:lnTo>
                  <a:lnTo>
                    <a:pt x="103" y="160"/>
                  </a:lnTo>
                  <a:lnTo>
                    <a:pt x="97" y="186"/>
                  </a:lnTo>
                  <a:lnTo>
                    <a:pt x="100" y="206"/>
                  </a:lnTo>
                  <a:lnTo>
                    <a:pt x="112" y="223"/>
                  </a:lnTo>
                  <a:lnTo>
                    <a:pt x="128" y="237"/>
                  </a:lnTo>
                  <a:lnTo>
                    <a:pt x="147" y="245"/>
                  </a:lnTo>
                  <a:lnTo>
                    <a:pt x="167" y="248"/>
                  </a:lnTo>
                  <a:lnTo>
                    <a:pt x="158" y="263"/>
                  </a:lnTo>
                  <a:lnTo>
                    <a:pt x="151" y="280"/>
                  </a:lnTo>
                  <a:lnTo>
                    <a:pt x="146" y="301"/>
                  </a:lnTo>
                  <a:lnTo>
                    <a:pt x="145" y="320"/>
                  </a:lnTo>
                  <a:lnTo>
                    <a:pt x="133" y="271"/>
                  </a:lnTo>
                  <a:lnTo>
                    <a:pt x="115" y="241"/>
                  </a:lnTo>
                  <a:lnTo>
                    <a:pt x="93" y="227"/>
                  </a:lnTo>
                  <a:lnTo>
                    <a:pt x="71" y="228"/>
                  </a:lnTo>
                  <a:lnTo>
                    <a:pt x="53" y="241"/>
                  </a:lnTo>
                  <a:lnTo>
                    <a:pt x="40" y="265"/>
                  </a:lnTo>
                  <a:lnTo>
                    <a:pt x="37" y="297"/>
                  </a:lnTo>
                  <a:lnTo>
                    <a:pt x="47" y="336"/>
                  </a:lnTo>
                  <a:lnTo>
                    <a:pt x="34" y="326"/>
                  </a:lnTo>
                  <a:lnTo>
                    <a:pt x="20" y="325"/>
                  </a:lnTo>
                  <a:lnTo>
                    <a:pt x="8" y="334"/>
                  </a:lnTo>
                  <a:lnTo>
                    <a:pt x="0" y="349"/>
                  </a:lnTo>
                  <a:lnTo>
                    <a:pt x="0" y="372"/>
                  </a:lnTo>
                  <a:lnTo>
                    <a:pt x="11" y="398"/>
                  </a:lnTo>
                  <a:lnTo>
                    <a:pt x="35" y="429"/>
                  </a:lnTo>
                  <a:lnTo>
                    <a:pt x="77" y="464"/>
                  </a:lnTo>
                  <a:lnTo>
                    <a:pt x="71" y="465"/>
                  </a:lnTo>
                  <a:lnTo>
                    <a:pt x="67" y="470"/>
                  </a:lnTo>
                  <a:lnTo>
                    <a:pt x="62" y="477"/>
                  </a:lnTo>
                  <a:lnTo>
                    <a:pt x="59" y="486"/>
                  </a:lnTo>
                  <a:lnTo>
                    <a:pt x="57" y="496"/>
                  </a:lnTo>
                  <a:lnTo>
                    <a:pt x="57" y="509"/>
                  </a:lnTo>
                  <a:lnTo>
                    <a:pt x="61" y="520"/>
                  </a:lnTo>
                  <a:lnTo>
                    <a:pt x="67" y="533"/>
                  </a:lnTo>
                  <a:lnTo>
                    <a:pt x="76" y="546"/>
                  </a:lnTo>
                  <a:lnTo>
                    <a:pt x="88" y="557"/>
                  </a:lnTo>
                  <a:lnTo>
                    <a:pt x="106" y="567"/>
                  </a:lnTo>
                  <a:lnTo>
                    <a:pt x="128" y="577"/>
                  </a:lnTo>
                  <a:lnTo>
                    <a:pt x="154" y="584"/>
                  </a:lnTo>
                  <a:lnTo>
                    <a:pt x="186" y="588"/>
                  </a:lnTo>
                  <a:lnTo>
                    <a:pt x="224" y="589"/>
                  </a:lnTo>
                  <a:lnTo>
                    <a:pt x="268" y="587"/>
                  </a:lnTo>
                  <a:lnTo>
                    <a:pt x="304" y="582"/>
                  </a:lnTo>
                  <a:lnTo>
                    <a:pt x="330" y="577"/>
                  </a:lnTo>
                  <a:lnTo>
                    <a:pt x="349" y="567"/>
                  </a:lnTo>
                  <a:lnTo>
                    <a:pt x="362" y="558"/>
                  </a:lnTo>
                  <a:lnTo>
                    <a:pt x="367" y="547"/>
                  </a:lnTo>
                  <a:lnTo>
                    <a:pt x="370" y="534"/>
                  </a:lnTo>
                  <a:lnTo>
                    <a:pt x="367" y="520"/>
                  </a:lnTo>
                  <a:lnTo>
                    <a:pt x="362" y="507"/>
                  </a:lnTo>
                  <a:lnTo>
                    <a:pt x="375" y="509"/>
                  </a:lnTo>
                  <a:lnTo>
                    <a:pt x="391" y="509"/>
                  </a:lnTo>
                  <a:lnTo>
                    <a:pt x="408" y="508"/>
                  </a:lnTo>
                  <a:lnTo>
                    <a:pt x="425" y="503"/>
                  </a:lnTo>
                  <a:lnTo>
                    <a:pt x="441" y="496"/>
                  </a:lnTo>
                  <a:lnTo>
                    <a:pt x="457" y="486"/>
                  </a:lnTo>
                  <a:lnTo>
                    <a:pt x="470" y="473"/>
                  </a:lnTo>
                  <a:lnTo>
                    <a:pt x="481" y="456"/>
                  </a:lnTo>
                  <a:lnTo>
                    <a:pt x="478" y="467"/>
                  </a:lnTo>
                  <a:lnTo>
                    <a:pt x="476" y="478"/>
                  </a:lnTo>
                  <a:lnTo>
                    <a:pt x="476" y="486"/>
                  </a:lnTo>
                  <a:lnTo>
                    <a:pt x="478" y="493"/>
                  </a:lnTo>
                  <a:lnTo>
                    <a:pt x="482" y="500"/>
                  </a:lnTo>
                  <a:lnTo>
                    <a:pt x="488" y="504"/>
                  </a:lnTo>
                  <a:lnTo>
                    <a:pt x="496" y="510"/>
                  </a:lnTo>
                  <a:lnTo>
                    <a:pt x="507" y="515"/>
                  </a:lnTo>
                  <a:lnTo>
                    <a:pt x="495" y="528"/>
                  </a:lnTo>
                  <a:lnTo>
                    <a:pt x="489" y="541"/>
                  </a:lnTo>
                  <a:lnTo>
                    <a:pt x="492" y="555"/>
                  </a:lnTo>
                  <a:lnTo>
                    <a:pt x="499" y="566"/>
                  </a:lnTo>
                  <a:lnTo>
                    <a:pt x="511" y="578"/>
                  </a:lnTo>
                  <a:lnTo>
                    <a:pt x="527" y="586"/>
                  </a:lnTo>
                  <a:lnTo>
                    <a:pt x="546" y="593"/>
                  </a:lnTo>
                  <a:lnTo>
                    <a:pt x="567" y="595"/>
                  </a:lnTo>
                  <a:lnTo>
                    <a:pt x="600" y="594"/>
                  </a:lnTo>
                  <a:lnTo>
                    <a:pt x="631" y="589"/>
                  </a:lnTo>
                  <a:lnTo>
                    <a:pt x="662" y="580"/>
                  </a:lnTo>
                  <a:lnTo>
                    <a:pt x="691" y="567"/>
                  </a:lnTo>
                  <a:lnTo>
                    <a:pt x="716" y="553"/>
                  </a:lnTo>
                  <a:lnTo>
                    <a:pt x="741" y="534"/>
                  </a:lnTo>
                  <a:lnTo>
                    <a:pt x="762" y="516"/>
                  </a:lnTo>
                  <a:lnTo>
                    <a:pt x="780" y="495"/>
                  </a:lnTo>
                  <a:lnTo>
                    <a:pt x="795" y="474"/>
                  </a:lnTo>
                  <a:lnTo>
                    <a:pt x="805" y="454"/>
                  </a:lnTo>
                  <a:lnTo>
                    <a:pt x="812" y="434"/>
                  </a:lnTo>
                  <a:lnTo>
                    <a:pt x="814" y="416"/>
                  </a:lnTo>
                  <a:lnTo>
                    <a:pt x="811" y="400"/>
                  </a:lnTo>
                  <a:lnTo>
                    <a:pt x="803" y="385"/>
                  </a:lnTo>
                  <a:lnTo>
                    <a:pt x="790" y="374"/>
                  </a:lnTo>
                  <a:lnTo>
                    <a:pt x="771" y="366"/>
                  </a:lnTo>
                  <a:lnTo>
                    <a:pt x="782" y="350"/>
                  </a:lnTo>
                  <a:lnTo>
                    <a:pt x="787" y="328"/>
                  </a:lnTo>
                  <a:lnTo>
                    <a:pt x="785" y="303"/>
                  </a:lnTo>
                  <a:lnTo>
                    <a:pt x="780" y="279"/>
                  </a:lnTo>
                  <a:lnTo>
                    <a:pt x="768" y="259"/>
                  </a:lnTo>
                  <a:lnTo>
                    <a:pt x="754" y="245"/>
                  </a:lnTo>
                  <a:lnTo>
                    <a:pt x="736" y="242"/>
                  </a:lnTo>
                  <a:lnTo>
                    <a:pt x="715" y="252"/>
                  </a:lnTo>
                  <a:lnTo>
                    <a:pt x="708" y="243"/>
                  </a:lnTo>
                  <a:lnTo>
                    <a:pt x="703" y="235"/>
                  </a:lnTo>
                  <a:lnTo>
                    <a:pt x="694" y="228"/>
                  </a:lnTo>
                  <a:lnTo>
                    <a:pt x="688" y="223"/>
                  </a:lnTo>
                  <a:lnTo>
                    <a:pt x="678" y="220"/>
                  </a:lnTo>
                  <a:lnTo>
                    <a:pt x="669" y="219"/>
                  </a:lnTo>
                  <a:lnTo>
                    <a:pt x="659" y="221"/>
                  </a:lnTo>
                  <a:lnTo>
                    <a:pt x="647" y="226"/>
                  </a:lnTo>
                  <a:lnTo>
                    <a:pt x="675" y="210"/>
                  </a:lnTo>
                  <a:lnTo>
                    <a:pt x="692" y="192"/>
                  </a:lnTo>
                  <a:lnTo>
                    <a:pt x="700" y="174"/>
                  </a:lnTo>
                  <a:lnTo>
                    <a:pt x="700" y="158"/>
                  </a:lnTo>
                  <a:lnTo>
                    <a:pt x="692" y="144"/>
                  </a:lnTo>
                  <a:lnTo>
                    <a:pt x="679" y="135"/>
                  </a:lnTo>
                  <a:lnTo>
                    <a:pt x="661" y="133"/>
                  </a:lnTo>
                  <a:lnTo>
                    <a:pt x="638" y="137"/>
                  </a:lnTo>
                  <a:lnTo>
                    <a:pt x="651" y="128"/>
                  </a:lnTo>
                  <a:lnTo>
                    <a:pt x="658" y="118"/>
                  </a:lnTo>
                  <a:lnTo>
                    <a:pt x="661" y="106"/>
                  </a:lnTo>
                  <a:lnTo>
                    <a:pt x="660" y="95"/>
                  </a:lnTo>
                  <a:lnTo>
                    <a:pt x="655" y="84"/>
                  </a:lnTo>
                  <a:lnTo>
                    <a:pt x="648" y="75"/>
                  </a:lnTo>
                  <a:lnTo>
                    <a:pt x="638" y="67"/>
                  </a:lnTo>
                  <a:lnTo>
                    <a:pt x="625" y="60"/>
                  </a:lnTo>
                  <a:lnTo>
                    <a:pt x="612" y="57"/>
                  </a:lnTo>
                  <a:lnTo>
                    <a:pt x="597" y="55"/>
                  </a:lnTo>
                  <a:lnTo>
                    <a:pt x="582" y="58"/>
                  </a:lnTo>
                  <a:lnTo>
                    <a:pt x="565" y="64"/>
                  </a:lnTo>
                  <a:lnTo>
                    <a:pt x="550" y="75"/>
                  </a:lnTo>
                  <a:lnTo>
                    <a:pt x="535" y="90"/>
                  </a:lnTo>
                  <a:lnTo>
                    <a:pt x="523" y="111"/>
                  </a:lnTo>
                  <a:lnTo>
                    <a:pt x="511" y="137"/>
                  </a:lnTo>
                  <a:lnTo>
                    <a:pt x="507" y="99"/>
                  </a:lnTo>
                  <a:close/>
                </a:path>
              </a:pathLst>
            </a:custGeom>
            <a:solidFill>
              <a:srgbClr val="007200"/>
            </a:solidFill>
            <a:ln w="9525">
              <a:noFill/>
              <a:round/>
            </a:ln>
          </p:spPr>
          <p:txBody>
            <a:bodyPr/>
            <a:lstStyle/>
            <a:p>
              <a:endParaRPr lang="zh-CN" altLang="en-US" sz="1800">
                <a:cs typeface="+mn-ea"/>
                <a:sym typeface="+mn-lt"/>
              </a:endParaRPr>
            </a:p>
          </p:txBody>
        </p:sp>
        <p:sp>
          <p:nvSpPr>
            <p:cNvPr id="101" name="Freeform 106"/>
            <p:cNvSpPr/>
            <p:nvPr/>
          </p:nvSpPr>
          <p:spPr bwMode="auto">
            <a:xfrm>
              <a:off x="3567" y="10681"/>
              <a:ext cx="302" cy="228"/>
            </a:xfrm>
            <a:custGeom>
              <a:avLst/>
              <a:gdLst/>
              <a:ahLst/>
              <a:cxnLst>
                <a:cxn ang="0">
                  <a:pos x="87" y="176"/>
                </a:cxn>
                <a:cxn ang="0">
                  <a:pos x="76" y="159"/>
                </a:cxn>
                <a:cxn ang="0">
                  <a:pos x="55" y="144"/>
                </a:cxn>
                <a:cxn ang="0">
                  <a:pos x="22" y="139"/>
                </a:cxn>
                <a:cxn ang="0">
                  <a:pos x="5" y="135"/>
                </a:cxn>
                <a:cxn ang="0">
                  <a:pos x="17" y="120"/>
                </a:cxn>
                <a:cxn ang="0">
                  <a:pos x="38" y="116"/>
                </a:cxn>
                <a:cxn ang="0">
                  <a:pos x="65" y="132"/>
                </a:cxn>
                <a:cxn ang="0">
                  <a:pos x="77" y="141"/>
                </a:cxn>
                <a:cxn ang="0">
                  <a:pos x="69" y="120"/>
                </a:cxn>
                <a:cxn ang="0">
                  <a:pos x="52" y="100"/>
                </a:cxn>
                <a:cxn ang="0">
                  <a:pos x="21" y="91"/>
                </a:cxn>
                <a:cxn ang="0">
                  <a:pos x="2" y="85"/>
                </a:cxn>
                <a:cxn ang="0">
                  <a:pos x="19" y="71"/>
                </a:cxn>
                <a:cxn ang="0">
                  <a:pos x="43" y="71"/>
                </a:cxn>
                <a:cxn ang="0">
                  <a:pos x="68" y="97"/>
                </a:cxn>
                <a:cxn ang="0">
                  <a:pos x="76" y="108"/>
                </a:cxn>
                <a:cxn ang="0">
                  <a:pos x="67" y="75"/>
                </a:cxn>
                <a:cxn ang="0">
                  <a:pos x="51" y="45"/>
                </a:cxn>
                <a:cxn ang="0">
                  <a:pos x="24" y="25"/>
                </a:cxn>
                <a:cxn ang="0">
                  <a:pos x="15" y="16"/>
                </a:cxn>
                <a:cxn ang="0">
                  <a:pos x="34" y="13"/>
                </a:cxn>
                <a:cxn ang="0">
                  <a:pos x="54" y="25"/>
                </a:cxn>
                <a:cxn ang="0">
                  <a:pos x="75" y="61"/>
                </a:cxn>
                <a:cxn ang="0">
                  <a:pos x="84" y="67"/>
                </a:cxn>
                <a:cxn ang="0">
                  <a:pos x="73" y="18"/>
                </a:cxn>
                <a:cxn ang="0">
                  <a:pos x="72" y="3"/>
                </a:cxn>
                <a:cxn ang="0">
                  <a:pos x="90" y="21"/>
                </a:cxn>
                <a:cxn ang="0">
                  <a:pos x="100" y="48"/>
                </a:cxn>
                <a:cxn ang="0">
                  <a:pos x="103" y="83"/>
                </a:cxn>
                <a:cxn ang="0">
                  <a:pos x="103" y="90"/>
                </a:cxn>
                <a:cxn ang="0">
                  <a:pos x="112" y="64"/>
                </a:cxn>
                <a:cxn ang="0">
                  <a:pos x="127" y="47"/>
                </a:cxn>
                <a:cxn ang="0">
                  <a:pos x="148" y="42"/>
                </a:cxn>
                <a:cxn ang="0">
                  <a:pos x="150" y="53"/>
                </a:cxn>
                <a:cxn ang="0">
                  <a:pos x="128" y="70"/>
                </a:cxn>
                <a:cxn ang="0">
                  <a:pos x="111" y="95"/>
                </a:cxn>
                <a:cxn ang="0">
                  <a:pos x="99" y="129"/>
                </a:cxn>
                <a:cxn ang="0">
                  <a:pos x="99" y="139"/>
                </a:cxn>
                <a:cxn ang="0">
                  <a:pos x="111" y="116"/>
                </a:cxn>
                <a:cxn ang="0">
                  <a:pos x="128" y="98"/>
                </a:cxn>
                <a:cxn ang="0">
                  <a:pos x="148" y="94"/>
                </a:cxn>
                <a:cxn ang="0">
                  <a:pos x="151" y="102"/>
                </a:cxn>
                <a:cxn ang="0">
                  <a:pos x="134" y="115"/>
                </a:cxn>
                <a:cxn ang="0">
                  <a:pos x="116" y="137"/>
                </a:cxn>
                <a:cxn ang="0">
                  <a:pos x="106" y="168"/>
                </a:cxn>
                <a:cxn ang="0">
                  <a:pos x="88" y="183"/>
                </a:cxn>
              </a:cxnLst>
              <a:rect l="0" t="0" r="r" b="b"/>
              <a:pathLst>
                <a:path w="160" h="185">
                  <a:moveTo>
                    <a:pt x="88" y="183"/>
                  </a:moveTo>
                  <a:lnTo>
                    <a:pt x="87" y="176"/>
                  </a:lnTo>
                  <a:lnTo>
                    <a:pt x="82" y="167"/>
                  </a:lnTo>
                  <a:lnTo>
                    <a:pt x="76" y="159"/>
                  </a:lnTo>
                  <a:lnTo>
                    <a:pt x="67" y="151"/>
                  </a:lnTo>
                  <a:lnTo>
                    <a:pt x="55" y="144"/>
                  </a:lnTo>
                  <a:lnTo>
                    <a:pt x="40" y="140"/>
                  </a:lnTo>
                  <a:lnTo>
                    <a:pt x="22" y="139"/>
                  </a:lnTo>
                  <a:lnTo>
                    <a:pt x="1" y="143"/>
                  </a:lnTo>
                  <a:lnTo>
                    <a:pt x="5" y="135"/>
                  </a:lnTo>
                  <a:lnTo>
                    <a:pt x="9" y="126"/>
                  </a:lnTo>
                  <a:lnTo>
                    <a:pt x="17" y="120"/>
                  </a:lnTo>
                  <a:lnTo>
                    <a:pt x="27" y="116"/>
                  </a:lnTo>
                  <a:lnTo>
                    <a:pt x="38" y="116"/>
                  </a:lnTo>
                  <a:lnTo>
                    <a:pt x="51" y="122"/>
                  </a:lnTo>
                  <a:lnTo>
                    <a:pt x="65" y="132"/>
                  </a:lnTo>
                  <a:lnTo>
                    <a:pt x="80" y="149"/>
                  </a:lnTo>
                  <a:lnTo>
                    <a:pt x="77" y="141"/>
                  </a:lnTo>
                  <a:lnTo>
                    <a:pt x="75" y="131"/>
                  </a:lnTo>
                  <a:lnTo>
                    <a:pt x="69" y="120"/>
                  </a:lnTo>
                  <a:lnTo>
                    <a:pt x="62" y="109"/>
                  </a:lnTo>
                  <a:lnTo>
                    <a:pt x="52" y="100"/>
                  </a:lnTo>
                  <a:lnTo>
                    <a:pt x="38" y="93"/>
                  </a:lnTo>
                  <a:lnTo>
                    <a:pt x="21" y="91"/>
                  </a:lnTo>
                  <a:lnTo>
                    <a:pt x="0" y="94"/>
                  </a:lnTo>
                  <a:lnTo>
                    <a:pt x="2" y="85"/>
                  </a:lnTo>
                  <a:lnTo>
                    <a:pt x="8" y="77"/>
                  </a:lnTo>
                  <a:lnTo>
                    <a:pt x="19" y="71"/>
                  </a:lnTo>
                  <a:lnTo>
                    <a:pt x="30" y="69"/>
                  </a:lnTo>
                  <a:lnTo>
                    <a:pt x="43" y="71"/>
                  </a:lnTo>
                  <a:lnTo>
                    <a:pt x="55" y="80"/>
                  </a:lnTo>
                  <a:lnTo>
                    <a:pt x="68" y="97"/>
                  </a:lnTo>
                  <a:lnTo>
                    <a:pt x="78" y="123"/>
                  </a:lnTo>
                  <a:lnTo>
                    <a:pt x="76" y="108"/>
                  </a:lnTo>
                  <a:lnTo>
                    <a:pt x="73" y="91"/>
                  </a:lnTo>
                  <a:lnTo>
                    <a:pt x="67" y="75"/>
                  </a:lnTo>
                  <a:lnTo>
                    <a:pt x="60" y="59"/>
                  </a:lnTo>
                  <a:lnTo>
                    <a:pt x="51" y="45"/>
                  </a:lnTo>
                  <a:lnTo>
                    <a:pt x="38" y="33"/>
                  </a:lnTo>
                  <a:lnTo>
                    <a:pt x="24" y="25"/>
                  </a:lnTo>
                  <a:lnTo>
                    <a:pt x="7" y="22"/>
                  </a:lnTo>
                  <a:lnTo>
                    <a:pt x="15" y="16"/>
                  </a:lnTo>
                  <a:lnTo>
                    <a:pt x="24" y="13"/>
                  </a:lnTo>
                  <a:lnTo>
                    <a:pt x="34" y="13"/>
                  </a:lnTo>
                  <a:lnTo>
                    <a:pt x="44" y="16"/>
                  </a:lnTo>
                  <a:lnTo>
                    <a:pt x="54" y="25"/>
                  </a:lnTo>
                  <a:lnTo>
                    <a:pt x="65" y="39"/>
                  </a:lnTo>
                  <a:lnTo>
                    <a:pt x="75" y="61"/>
                  </a:lnTo>
                  <a:lnTo>
                    <a:pt x="84" y="91"/>
                  </a:lnTo>
                  <a:lnTo>
                    <a:pt x="84" y="67"/>
                  </a:lnTo>
                  <a:lnTo>
                    <a:pt x="80" y="41"/>
                  </a:lnTo>
                  <a:lnTo>
                    <a:pt x="73" y="18"/>
                  </a:lnTo>
                  <a:lnTo>
                    <a:pt x="60" y="0"/>
                  </a:lnTo>
                  <a:lnTo>
                    <a:pt x="72" y="3"/>
                  </a:lnTo>
                  <a:lnTo>
                    <a:pt x="82" y="10"/>
                  </a:lnTo>
                  <a:lnTo>
                    <a:pt x="90" y="21"/>
                  </a:lnTo>
                  <a:lnTo>
                    <a:pt x="97" y="33"/>
                  </a:lnTo>
                  <a:lnTo>
                    <a:pt x="100" y="48"/>
                  </a:lnTo>
                  <a:lnTo>
                    <a:pt x="103" y="64"/>
                  </a:lnTo>
                  <a:lnTo>
                    <a:pt x="103" y="83"/>
                  </a:lnTo>
                  <a:lnTo>
                    <a:pt x="99" y="102"/>
                  </a:lnTo>
                  <a:lnTo>
                    <a:pt x="103" y="90"/>
                  </a:lnTo>
                  <a:lnTo>
                    <a:pt x="107" y="77"/>
                  </a:lnTo>
                  <a:lnTo>
                    <a:pt x="112" y="64"/>
                  </a:lnTo>
                  <a:lnTo>
                    <a:pt x="119" y="55"/>
                  </a:lnTo>
                  <a:lnTo>
                    <a:pt x="127" y="47"/>
                  </a:lnTo>
                  <a:lnTo>
                    <a:pt x="136" y="42"/>
                  </a:lnTo>
                  <a:lnTo>
                    <a:pt x="148" y="42"/>
                  </a:lnTo>
                  <a:lnTo>
                    <a:pt x="160" y="46"/>
                  </a:lnTo>
                  <a:lnTo>
                    <a:pt x="150" y="53"/>
                  </a:lnTo>
                  <a:lnTo>
                    <a:pt x="138" y="61"/>
                  </a:lnTo>
                  <a:lnTo>
                    <a:pt x="128" y="70"/>
                  </a:lnTo>
                  <a:lnTo>
                    <a:pt x="119" y="82"/>
                  </a:lnTo>
                  <a:lnTo>
                    <a:pt x="111" y="95"/>
                  </a:lnTo>
                  <a:lnTo>
                    <a:pt x="104" y="111"/>
                  </a:lnTo>
                  <a:lnTo>
                    <a:pt x="99" y="129"/>
                  </a:lnTo>
                  <a:lnTo>
                    <a:pt x="97" y="149"/>
                  </a:lnTo>
                  <a:lnTo>
                    <a:pt x="99" y="139"/>
                  </a:lnTo>
                  <a:lnTo>
                    <a:pt x="105" y="128"/>
                  </a:lnTo>
                  <a:lnTo>
                    <a:pt x="111" y="116"/>
                  </a:lnTo>
                  <a:lnTo>
                    <a:pt x="119" y="106"/>
                  </a:lnTo>
                  <a:lnTo>
                    <a:pt x="128" y="98"/>
                  </a:lnTo>
                  <a:lnTo>
                    <a:pt x="137" y="93"/>
                  </a:lnTo>
                  <a:lnTo>
                    <a:pt x="148" y="94"/>
                  </a:lnTo>
                  <a:lnTo>
                    <a:pt x="157" y="101"/>
                  </a:lnTo>
                  <a:lnTo>
                    <a:pt x="151" y="102"/>
                  </a:lnTo>
                  <a:lnTo>
                    <a:pt x="143" y="107"/>
                  </a:lnTo>
                  <a:lnTo>
                    <a:pt x="134" y="115"/>
                  </a:lnTo>
                  <a:lnTo>
                    <a:pt x="125" y="125"/>
                  </a:lnTo>
                  <a:lnTo>
                    <a:pt x="116" y="137"/>
                  </a:lnTo>
                  <a:lnTo>
                    <a:pt x="110" y="152"/>
                  </a:lnTo>
                  <a:lnTo>
                    <a:pt x="106" y="168"/>
                  </a:lnTo>
                  <a:lnTo>
                    <a:pt x="105" y="185"/>
                  </a:lnTo>
                  <a:lnTo>
                    <a:pt x="88" y="183"/>
                  </a:lnTo>
                  <a:close/>
                </a:path>
              </a:pathLst>
            </a:custGeom>
            <a:solidFill>
              <a:srgbClr val="007200"/>
            </a:solidFill>
            <a:ln w="9525">
              <a:noFill/>
              <a:round/>
            </a:ln>
          </p:spPr>
          <p:txBody>
            <a:bodyPr/>
            <a:lstStyle/>
            <a:p>
              <a:endParaRPr lang="zh-CN" altLang="en-US" sz="1800">
                <a:cs typeface="+mn-ea"/>
                <a:sym typeface="+mn-lt"/>
              </a:endParaRPr>
            </a:p>
          </p:txBody>
        </p:sp>
        <p:sp>
          <p:nvSpPr>
            <p:cNvPr id="102" name="Freeform 107"/>
            <p:cNvSpPr/>
            <p:nvPr/>
          </p:nvSpPr>
          <p:spPr bwMode="auto">
            <a:xfrm>
              <a:off x="3061" y="10769"/>
              <a:ext cx="178" cy="124"/>
            </a:xfrm>
            <a:custGeom>
              <a:avLst/>
              <a:gdLst/>
              <a:ahLst/>
              <a:cxnLst>
                <a:cxn ang="0">
                  <a:pos x="64" y="99"/>
                </a:cxn>
                <a:cxn ang="0">
                  <a:pos x="55" y="82"/>
                </a:cxn>
                <a:cxn ang="0">
                  <a:pos x="66" y="72"/>
                </a:cxn>
                <a:cxn ang="0">
                  <a:pos x="76" y="60"/>
                </a:cxn>
                <a:cxn ang="0">
                  <a:pos x="79" y="48"/>
                </a:cxn>
                <a:cxn ang="0">
                  <a:pos x="77" y="34"/>
                </a:cxn>
                <a:cxn ang="0">
                  <a:pos x="72" y="28"/>
                </a:cxn>
                <a:cxn ang="0">
                  <a:pos x="66" y="23"/>
                </a:cxn>
                <a:cxn ang="0">
                  <a:pos x="58" y="21"/>
                </a:cxn>
                <a:cxn ang="0">
                  <a:pos x="49" y="19"/>
                </a:cxn>
                <a:cxn ang="0">
                  <a:pos x="40" y="19"/>
                </a:cxn>
                <a:cxn ang="0">
                  <a:pos x="31" y="19"/>
                </a:cxn>
                <a:cxn ang="0">
                  <a:pos x="22" y="20"/>
                </a:cxn>
                <a:cxn ang="0">
                  <a:pos x="13" y="21"/>
                </a:cxn>
                <a:cxn ang="0">
                  <a:pos x="4" y="20"/>
                </a:cxn>
                <a:cxn ang="0">
                  <a:pos x="0" y="15"/>
                </a:cxn>
                <a:cxn ang="0">
                  <a:pos x="1" y="8"/>
                </a:cxn>
                <a:cxn ang="0">
                  <a:pos x="9" y="4"/>
                </a:cxn>
                <a:cxn ang="0">
                  <a:pos x="17" y="2"/>
                </a:cxn>
                <a:cxn ang="0">
                  <a:pos x="27" y="0"/>
                </a:cxn>
                <a:cxn ang="0">
                  <a:pos x="40" y="0"/>
                </a:cxn>
                <a:cxn ang="0">
                  <a:pos x="54" y="2"/>
                </a:cxn>
                <a:cxn ang="0">
                  <a:pos x="66" y="5"/>
                </a:cxn>
                <a:cxn ang="0">
                  <a:pos x="78" y="11"/>
                </a:cxn>
                <a:cxn ang="0">
                  <a:pos x="87" y="20"/>
                </a:cxn>
                <a:cxn ang="0">
                  <a:pos x="93" y="33"/>
                </a:cxn>
                <a:cxn ang="0">
                  <a:pos x="94" y="56"/>
                </a:cxn>
                <a:cxn ang="0">
                  <a:pos x="87" y="72"/>
                </a:cxn>
                <a:cxn ang="0">
                  <a:pos x="79" y="80"/>
                </a:cxn>
                <a:cxn ang="0">
                  <a:pos x="76" y="83"/>
                </a:cxn>
                <a:cxn ang="0">
                  <a:pos x="79" y="95"/>
                </a:cxn>
                <a:cxn ang="0">
                  <a:pos x="64" y="99"/>
                </a:cxn>
              </a:cxnLst>
              <a:rect l="0" t="0" r="r" b="b"/>
              <a:pathLst>
                <a:path w="94" h="99">
                  <a:moveTo>
                    <a:pt x="64" y="99"/>
                  </a:moveTo>
                  <a:lnTo>
                    <a:pt x="55" y="82"/>
                  </a:lnTo>
                  <a:lnTo>
                    <a:pt x="66" y="72"/>
                  </a:lnTo>
                  <a:lnTo>
                    <a:pt x="76" y="60"/>
                  </a:lnTo>
                  <a:lnTo>
                    <a:pt x="79" y="48"/>
                  </a:lnTo>
                  <a:lnTo>
                    <a:pt x="77" y="34"/>
                  </a:lnTo>
                  <a:lnTo>
                    <a:pt x="72" y="28"/>
                  </a:lnTo>
                  <a:lnTo>
                    <a:pt x="66" y="23"/>
                  </a:lnTo>
                  <a:lnTo>
                    <a:pt x="58" y="21"/>
                  </a:lnTo>
                  <a:lnTo>
                    <a:pt x="49" y="19"/>
                  </a:lnTo>
                  <a:lnTo>
                    <a:pt x="40" y="19"/>
                  </a:lnTo>
                  <a:lnTo>
                    <a:pt x="31" y="19"/>
                  </a:lnTo>
                  <a:lnTo>
                    <a:pt x="22" y="20"/>
                  </a:lnTo>
                  <a:lnTo>
                    <a:pt x="13" y="21"/>
                  </a:lnTo>
                  <a:lnTo>
                    <a:pt x="4" y="20"/>
                  </a:lnTo>
                  <a:lnTo>
                    <a:pt x="0" y="15"/>
                  </a:lnTo>
                  <a:lnTo>
                    <a:pt x="1" y="8"/>
                  </a:lnTo>
                  <a:lnTo>
                    <a:pt x="9" y="4"/>
                  </a:lnTo>
                  <a:lnTo>
                    <a:pt x="17" y="2"/>
                  </a:lnTo>
                  <a:lnTo>
                    <a:pt x="27" y="0"/>
                  </a:lnTo>
                  <a:lnTo>
                    <a:pt x="40" y="0"/>
                  </a:lnTo>
                  <a:lnTo>
                    <a:pt x="54" y="2"/>
                  </a:lnTo>
                  <a:lnTo>
                    <a:pt x="66" y="5"/>
                  </a:lnTo>
                  <a:lnTo>
                    <a:pt x="78" y="11"/>
                  </a:lnTo>
                  <a:lnTo>
                    <a:pt x="87" y="20"/>
                  </a:lnTo>
                  <a:lnTo>
                    <a:pt x="93" y="33"/>
                  </a:lnTo>
                  <a:lnTo>
                    <a:pt x="94" y="56"/>
                  </a:lnTo>
                  <a:lnTo>
                    <a:pt x="87" y="72"/>
                  </a:lnTo>
                  <a:lnTo>
                    <a:pt x="79" y="80"/>
                  </a:lnTo>
                  <a:lnTo>
                    <a:pt x="76" y="83"/>
                  </a:lnTo>
                  <a:lnTo>
                    <a:pt x="79" y="95"/>
                  </a:lnTo>
                  <a:lnTo>
                    <a:pt x="64" y="99"/>
                  </a:lnTo>
                  <a:close/>
                </a:path>
              </a:pathLst>
            </a:custGeom>
            <a:solidFill>
              <a:srgbClr val="330000"/>
            </a:solidFill>
            <a:ln w="9525">
              <a:noFill/>
              <a:round/>
            </a:ln>
          </p:spPr>
          <p:txBody>
            <a:bodyPr/>
            <a:lstStyle/>
            <a:p>
              <a:endParaRPr lang="zh-CN" altLang="en-US" sz="1800">
                <a:cs typeface="+mn-ea"/>
                <a:sym typeface="+mn-lt"/>
              </a:endParaRPr>
            </a:p>
          </p:txBody>
        </p:sp>
      </p:grpSp>
      <p:sp>
        <p:nvSpPr>
          <p:cNvPr id="104" name="文本框 103">
            <a:extLst>
              <a:ext uri="{FF2B5EF4-FFF2-40B4-BE49-F238E27FC236}">
                <a16:creationId xmlns:a16="http://schemas.microsoft.com/office/drawing/2014/main" id="{7C7EC156-AF38-4440-ABD7-61F6792D7A21}"/>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晶体-金属4-5"/>
          <p:cNvPicPr>
            <a:picLocks noChangeAspect="1" noChangeArrowheads="1"/>
          </p:cNvPicPr>
          <p:nvPr/>
        </p:nvPicPr>
        <p:blipFill rotWithShape="1">
          <a:blip r:embed="rId2" cstate="email">
            <a:clrChange>
              <a:clrFrom>
                <a:srgbClr val="407EB7"/>
              </a:clrFrom>
              <a:clrTo>
                <a:srgbClr val="407EB7">
                  <a:alpha val="0"/>
                </a:srgbClr>
              </a:clrTo>
            </a:clrChange>
            <a:extLst>
              <a:ext uri="{28A0092B-C50C-407E-A947-70E740481C1C}">
                <a14:useLocalDpi xmlns:a14="http://schemas.microsoft.com/office/drawing/2010/main"/>
              </a:ext>
            </a:extLst>
          </a:blip>
          <a:srcRect/>
          <a:stretch/>
        </p:blipFill>
        <p:spPr bwMode="auto">
          <a:xfrm>
            <a:off x="6672557" y="2388960"/>
            <a:ext cx="1601279" cy="12453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9" descr="晶体-明矾4-5"/>
          <p:cNvPicPr>
            <a:picLocks noChangeAspect="1" noChangeArrowheads="1"/>
          </p:cNvPicPr>
          <p:nvPr/>
        </p:nvPicPr>
        <p:blipFill>
          <a:blip r:embed="rId3" cstate="email">
            <a:clrChange>
              <a:clrFrom>
                <a:srgbClr val="DFAD92"/>
              </a:clrFrom>
              <a:clrTo>
                <a:srgbClr val="DFAD92">
                  <a:alpha val="0"/>
                </a:srgbClr>
              </a:clrTo>
            </a:clrChange>
            <a:extLst>
              <a:ext uri="{28A0092B-C50C-407E-A947-70E740481C1C}">
                <a14:useLocalDpi xmlns:a14="http://schemas.microsoft.com/office/drawing/2010/main"/>
              </a:ext>
            </a:extLst>
          </a:blip>
          <a:srcRect/>
          <a:stretch>
            <a:fillRect/>
          </a:stretch>
        </p:blipFill>
        <p:spPr bwMode="auto">
          <a:xfrm>
            <a:off x="870164" y="2388961"/>
            <a:ext cx="1177791" cy="12453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10" descr="晶体-石膏4-5"/>
          <p:cNvPicPr>
            <a:picLocks noChangeAspect="1" noChangeArrowheads="1"/>
          </p:cNvPicPr>
          <p:nvPr/>
        </p:nvPicPr>
        <p:blipFill>
          <a:blip r:embed="rId4" cstate="email">
            <a:clrChange>
              <a:clrFrom>
                <a:srgbClr val="0D1110"/>
              </a:clrFrom>
              <a:clrTo>
                <a:srgbClr val="0D1110">
                  <a:alpha val="0"/>
                </a:srgbClr>
              </a:clrTo>
            </a:clrChange>
            <a:extLst>
              <a:ext uri="{28A0092B-C50C-407E-A947-70E740481C1C}">
                <a14:useLocalDpi xmlns:a14="http://schemas.microsoft.com/office/drawing/2010/main"/>
              </a:ext>
            </a:extLst>
          </a:blip>
          <a:srcRect/>
          <a:stretch>
            <a:fillRect/>
          </a:stretch>
        </p:blipFill>
        <p:spPr bwMode="auto">
          <a:xfrm>
            <a:off x="2599598" y="2388961"/>
            <a:ext cx="1377982" cy="12453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11" descr="晶体-水晶4-5"/>
          <p:cNvPicPr>
            <a:picLocks noChangeAspect="1" noChangeArrowheads="1"/>
          </p:cNvPicPr>
          <p:nvPr/>
        </p:nvPicPr>
        <p:blipFill>
          <a:blip r:embed="rId5" cstate="email">
            <a:clrChange>
              <a:clrFrom>
                <a:srgbClr val="050505"/>
              </a:clrFrom>
              <a:clrTo>
                <a:srgbClr val="050505">
                  <a:alpha val="0"/>
                </a:srgbClr>
              </a:clrTo>
            </a:clrChange>
            <a:extLst>
              <a:ext uri="{28A0092B-C50C-407E-A947-70E740481C1C}">
                <a14:useLocalDpi xmlns:a14="http://schemas.microsoft.com/office/drawing/2010/main"/>
              </a:ext>
            </a:extLst>
          </a:blip>
          <a:srcRect/>
          <a:stretch>
            <a:fillRect/>
          </a:stretch>
        </p:blipFill>
        <p:spPr bwMode="auto">
          <a:xfrm>
            <a:off x="4529222" y="2388960"/>
            <a:ext cx="1591693" cy="12453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Rectangle 16"/>
          <p:cNvSpPr>
            <a:spLocks noChangeArrowheads="1"/>
          </p:cNvSpPr>
          <p:nvPr/>
        </p:nvSpPr>
        <p:spPr bwMode="auto">
          <a:xfrm>
            <a:off x="1132828" y="4116075"/>
            <a:ext cx="652463" cy="346249"/>
          </a:xfrm>
          <a:prstGeom prst="rect">
            <a:avLst/>
          </a:prstGeom>
          <a:noFill/>
          <a:ln w="9525">
            <a:noFill/>
            <a:miter lim="800000"/>
          </a:ln>
        </p:spPr>
        <p:txBody>
          <a:bodyPr lIns="68580" tIns="34290" rIns="68580" bIns="34290">
            <a:spAutoFit/>
          </a:bodyPr>
          <a:lstStyle/>
          <a:p>
            <a:pPr algn="ctr"/>
            <a:r>
              <a:rPr lang="zh-CN" altLang="en-US" sz="1800" dirty="0">
                <a:cs typeface="+mn-ea"/>
                <a:sym typeface="+mn-lt"/>
              </a:rPr>
              <a:t>冰</a:t>
            </a:r>
          </a:p>
        </p:txBody>
      </p:sp>
      <p:sp>
        <p:nvSpPr>
          <p:cNvPr id="9" name="Rectangle 17"/>
          <p:cNvSpPr>
            <a:spLocks noChangeArrowheads="1"/>
          </p:cNvSpPr>
          <p:nvPr/>
        </p:nvSpPr>
        <p:spPr bwMode="auto">
          <a:xfrm>
            <a:off x="2449190" y="4163354"/>
            <a:ext cx="1457325" cy="346249"/>
          </a:xfrm>
          <a:prstGeom prst="rect">
            <a:avLst/>
          </a:prstGeom>
          <a:noFill/>
          <a:ln w="9525">
            <a:noFill/>
            <a:miter lim="800000"/>
          </a:ln>
        </p:spPr>
        <p:txBody>
          <a:bodyPr lIns="68580" tIns="34290" rIns="68580" bIns="34290">
            <a:spAutoFit/>
          </a:bodyPr>
          <a:lstStyle/>
          <a:p>
            <a:pPr algn="ctr"/>
            <a:r>
              <a:rPr lang="zh-CN" altLang="en-US" sz="1800" dirty="0">
                <a:cs typeface="+mn-ea"/>
                <a:sym typeface="+mn-lt"/>
              </a:rPr>
              <a:t>石膏</a:t>
            </a:r>
          </a:p>
        </p:txBody>
      </p:sp>
      <p:sp>
        <p:nvSpPr>
          <p:cNvPr id="10" name="Rectangle 18"/>
          <p:cNvSpPr>
            <a:spLocks noChangeArrowheads="1"/>
          </p:cNvSpPr>
          <p:nvPr/>
        </p:nvSpPr>
        <p:spPr bwMode="auto">
          <a:xfrm>
            <a:off x="4520493" y="4116075"/>
            <a:ext cx="1577975" cy="346249"/>
          </a:xfrm>
          <a:prstGeom prst="rect">
            <a:avLst/>
          </a:prstGeom>
          <a:noFill/>
          <a:ln w="9525">
            <a:noFill/>
            <a:miter lim="800000"/>
          </a:ln>
        </p:spPr>
        <p:txBody>
          <a:bodyPr lIns="68580" tIns="34290" rIns="68580" bIns="34290">
            <a:spAutoFit/>
          </a:bodyPr>
          <a:lstStyle/>
          <a:p>
            <a:pPr algn="ctr"/>
            <a:r>
              <a:rPr lang="zh-CN" altLang="en-US" sz="1800" dirty="0">
                <a:cs typeface="+mn-ea"/>
                <a:sym typeface="+mn-lt"/>
              </a:rPr>
              <a:t>水晶</a:t>
            </a:r>
          </a:p>
        </p:txBody>
      </p:sp>
      <p:sp>
        <p:nvSpPr>
          <p:cNvPr id="11" name="Rectangle 19"/>
          <p:cNvSpPr>
            <a:spLocks noChangeArrowheads="1"/>
          </p:cNvSpPr>
          <p:nvPr/>
        </p:nvSpPr>
        <p:spPr bwMode="auto">
          <a:xfrm>
            <a:off x="6712445" y="4176054"/>
            <a:ext cx="1516062" cy="346249"/>
          </a:xfrm>
          <a:prstGeom prst="rect">
            <a:avLst/>
          </a:prstGeom>
          <a:noFill/>
          <a:ln w="9525">
            <a:noFill/>
            <a:miter lim="800000"/>
          </a:ln>
        </p:spPr>
        <p:txBody>
          <a:bodyPr lIns="68580" tIns="34290" rIns="68580" bIns="34290">
            <a:spAutoFit/>
          </a:bodyPr>
          <a:lstStyle/>
          <a:p>
            <a:pPr algn="ctr"/>
            <a:r>
              <a:rPr lang="zh-CN" altLang="en-US" sz="1800" dirty="0">
                <a:cs typeface="+mn-ea"/>
                <a:sym typeface="+mn-lt"/>
              </a:rPr>
              <a:t>金属</a:t>
            </a:r>
          </a:p>
        </p:txBody>
      </p:sp>
      <p:sp>
        <p:nvSpPr>
          <p:cNvPr id="12" name="Text Box 5"/>
          <p:cNvSpPr txBox="1">
            <a:spLocks noChangeArrowheads="1"/>
          </p:cNvSpPr>
          <p:nvPr/>
        </p:nvSpPr>
        <p:spPr bwMode="auto">
          <a:xfrm>
            <a:off x="715099" y="1028488"/>
            <a:ext cx="7991475" cy="1177245"/>
          </a:xfrm>
          <a:prstGeom prst="rect">
            <a:avLst/>
          </a:prstGeom>
          <a:noFill/>
          <a:ln w="9525">
            <a:noFill/>
            <a:miter lim="800000"/>
          </a:ln>
        </p:spPr>
        <p:txBody>
          <a:bodyPr lIns="68580" tIns="34290" rIns="68580" bIns="34290">
            <a:spAutoFit/>
          </a:bodyPr>
          <a:lstStyle/>
          <a:p>
            <a:pPr>
              <a:lnSpc>
                <a:spcPct val="200000"/>
              </a:lnSpc>
            </a:pPr>
            <a:r>
              <a:rPr lang="en-US" altLang="zh-CN" sz="1800" dirty="0">
                <a:cs typeface="+mn-ea"/>
                <a:sym typeface="+mn-lt"/>
              </a:rPr>
              <a:t>1.</a:t>
            </a:r>
            <a:r>
              <a:rPr lang="zh-CN" altLang="en-US" sz="1800" dirty="0">
                <a:cs typeface="+mn-ea"/>
                <a:sym typeface="+mn-lt"/>
              </a:rPr>
              <a:t>像海波、冰、各种金属、奈那样，熔化时具有一定的熔化温度的这类固体叫做晶体。                  </a:t>
            </a:r>
          </a:p>
        </p:txBody>
      </p:sp>
      <p:sp>
        <p:nvSpPr>
          <p:cNvPr id="13" name="文本框 12">
            <a:extLst>
              <a:ext uri="{FF2B5EF4-FFF2-40B4-BE49-F238E27FC236}">
                <a16:creationId xmlns:a16="http://schemas.microsoft.com/office/drawing/2014/main" id="{88949B9F-F007-4752-88D6-FA2D1A61D00D}"/>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非晶体-玻璃4-1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7463" y="2793233"/>
            <a:ext cx="612519" cy="9187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5" descr="非晶体-蜂蜡4-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52046" y="2793233"/>
            <a:ext cx="1085421" cy="9187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6" descr="非晶体-塑料4-6"/>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84129" y="2822304"/>
            <a:ext cx="1144919" cy="8981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7" descr="非晶体-橡胶4-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793559" y="2798634"/>
            <a:ext cx="935319" cy="9455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 Box 15"/>
          <p:cNvSpPr txBox="1">
            <a:spLocks noChangeArrowheads="1"/>
          </p:cNvSpPr>
          <p:nvPr/>
        </p:nvSpPr>
        <p:spPr bwMode="auto">
          <a:xfrm>
            <a:off x="683797" y="2133169"/>
            <a:ext cx="1566863" cy="392415"/>
          </a:xfrm>
          <a:prstGeom prst="rect">
            <a:avLst/>
          </a:prstGeom>
          <a:noFill/>
          <a:ln w="9525">
            <a:noFill/>
            <a:miter lim="800000"/>
          </a:ln>
        </p:spPr>
        <p:txBody>
          <a:bodyPr lIns="68580" tIns="34290" rIns="68580" bIns="34290">
            <a:spAutoFit/>
          </a:bodyPr>
          <a:lstStyle/>
          <a:p>
            <a:pPr>
              <a:spcBef>
                <a:spcPct val="50000"/>
              </a:spcBef>
            </a:pPr>
            <a:r>
              <a:rPr lang="zh-CN" altLang="en-US" sz="2100" dirty="0">
                <a:solidFill>
                  <a:srgbClr val="3C9CD6"/>
                </a:solidFill>
                <a:cs typeface="+mn-ea"/>
                <a:sym typeface="+mn-lt"/>
              </a:rPr>
              <a:t>非晶体</a:t>
            </a:r>
          </a:p>
        </p:txBody>
      </p:sp>
      <p:sp>
        <p:nvSpPr>
          <p:cNvPr id="7" name="Rectangle 20"/>
          <p:cNvSpPr>
            <a:spLocks noChangeArrowheads="1"/>
          </p:cNvSpPr>
          <p:nvPr/>
        </p:nvSpPr>
        <p:spPr bwMode="auto">
          <a:xfrm>
            <a:off x="782548" y="3993951"/>
            <a:ext cx="600164" cy="346249"/>
          </a:xfrm>
          <a:prstGeom prst="rect">
            <a:avLst/>
          </a:prstGeom>
          <a:noFill/>
          <a:ln w="9525">
            <a:noFill/>
            <a:miter lim="800000"/>
          </a:ln>
        </p:spPr>
        <p:txBody>
          <a:bodyPr wrap="none" lIns="68580" tIns="34290" rIns="68580" bIns="34290">
            <a:spAutoFit/>
          </a:bodyPr>
          <a:lstStyle/>
          <a:p>
            <a:r>
              <a:rPr lang="zh-CN" altLang="en-US" sz="1800" dirty="0">
                <a:cs typeface="+mn-ea"/>
                <a:sym typeface="+mn-lt"/>
              </a:rPr>
              <a:t>玻璃</a:t>
            </a:r>
          </a:p>
        </p:txBody>
      </p:sp>
      <p:sp>
        <p:nvSpPr>
          <p:cNvPr id="8" name="Rectangle 21"/>
          <p:cNvSpPr>
            <a:spLocks noChangeArrowheads="1"/>
          </p:cNvSpPr>
          <p:nvPr/>
        </p:nvSpPr>
        <p:spPr bwMode="auto">
          <a:xfrm>
            <a:off x="2651508" y="3979662"/>
            <a:ext cx="600164" cy="346249"/>
          </a:xfrm>
          <a:prstGeom prst="rect">
            <a:avLst/>
          </a:prstGeom>
          <a:noFill/>
          <a:ln w="9525">
            <a:noFill/>
            <a:miter lim="800000"/>
          </a:ln>
        </p:spPr>
        <p:txBody>
          <a:bodyPr wrap="none" lIns="68580" tIns="34290" rIns="68580" bIns="34290">
            <a:spAutoFit/>
          </a:bodyPr>
          <a:lstStyle/>
          <a:p>
            <a:r>
              <a:rPr lang="zh-CN" altLang="en-US" sz="1800" dirty="0">
                <a:cs typeface="+mn-ea"/>
                <a:sym typeface="+mn-lt"/>
              </a:rPr>
              <a:t>蜂蜡</a:t>
            </a:r>
          </a:p>
        </p:txBody>
      </p:sp>
      <p:sp>
        <p:nvSpPr>
          <p:cNvPr id="9" name="Rectangle 22"/>
          <p:cNvSpPr>
            <a:spLocks noChangeArrowheads="1"/>
          </p:cNvSpPr>
          <p:nvPr/>
        </p:nvSpPr>
        <p:spPr bwMode="auto">
          <a:xfrm>
            <a:off x="4961136" y="3979662"/>
            <a:ext cx="600164" cy="346249"/>
          </a:xfrm>
          <a:prstGeom prst="rect">
            <a:avLst/>
          </a:prstGeom>
          <a:noFill/>
          <a:ln w="9525">
            <a:noFill/>
            <a:miter lim="800000"/>
          </a:ln>
        </p:spPr>
        <p:txBody>
          <a:bodyPr wrap="none" lIns="68580" tIns="34290" rIns="68580" bIns="34290">
            <a:spAutoFit/>
          </a:bodyPr>
          <a:lstStyle/>
          <a:p>
            <a:r>
              <a:rPr lang="zh-CN" altLang="en-US" sz="1800" dirty="0">
                <a:cs typeface="+mn-ea"/>
                <a:sym typeface="+mn-lt"/>
              </a:rPr>
              <a:t>橡胶</a:t>
            </a:r>
          </a:p>
        </p:txBody>
      </p:sp>
      <p:sp>
        <p:nvSpPr>
          <p:cNvPr id="10" name="Rectangle 23"/>
          <p:cNvSpPr>
            <a:spLocks noChangeArrowheads="1"/>
          </p:cNvSpPr>
          <p:nvPr/>
        </p:nvSpPr>
        <p:spPr bwMode="auto">
          <a:xfrm>
            <a:off x="7356507" y="3979662"/>
            <a:ext cx="600164" cy="346249"/>
          </a:xfrm>
          <a:prstGeom prst="rect">
            <a:avLst/>
          </a:prstGeom>
          <a:noFill/>
          <a:ln w="9525">
            <a:noFill/>
            <a:miter lim="800000"/>
          </a:ln>
        </p:spPr>
        <p:txBody>
          <a:bodyPr wrap="none" lIns="68580" tIns="34290" rIns="68580" bIns="34290">
            <a:spAutoFit/>
          </a:bodyPr>
          <a:lstStyle/>
          <a:p>
            <a:r>
              <a:rPr lang="zh-CN" altLang="en-US" sz="1800" dirty="0">
                <a:cs typeface="+mn-ea"/>
                <a:sym typeface="+mn-lt"/>
              </a:rPr>
              <a:t>塑料</a:t>
            </a:r>
          </a:p>
        </p:txBody>
      </p:sp>
      <p:sp>
        <p:nvSpPr>
          <p:cNvPr id="11" name="Text Box 6"/>
          <p:cNvSpPr txBox="1">
            <a:spLocks noChangeArrowheads="1"/>
          </p:cNvSpPr>
          <p:nvPr/>
        </p:nvSpPr>
        <p:spPr bwMode="auto">
          <a:xfrm>
            <a:off x="647700" y="791395"/>
            <a:ext cx="7991475" cy="1177245"/>
          </a:xfrm>
          <a:prstGeom prst="rect">
            <a:avLst/>
          </a:prstGeom>
          <a:noFill/>
          <a:ln w="9525">
            <a:noFill/>
            <a:miter lim="800000"/>
          </a:ln>
        </p:spPr>
        <p:txBody>
          <a:bodyPr lIns="68580" tIns="34290" rIns="68580" bIns="34290">
            <a:spAutoFit/>
          </a:bodyPr>
          <a:lstStyle/>
          <a:p>
            <a:pPr>
              <a:lnSpc>
                <a:spcPct val="200000"/>
              </a:lnSpc>
            </a:pPr>
            <a:r>
              <a:rPr lang="en-US" altLang="zh-CN" sz="1800" dirty="0">
                <a:cs typeface="+mn-ea"/>
                <a:sym typeface="+mn-lt"/>
              </a:rPr>
              <a:t>2.</a:t>
            </a:r>
            <a:r>
              <a:rPr lang="zh-CN" altLang="en-US" sz="1800" dirty="0">
                <a:cs typeface="+mn-ea"/>
                <a:sym typeface="+mn-lt"/>
              </a:rPr>
              <a:t>像松香、玻璃、石蜡、沥青那样，熔化时没有一定的熔化温度的这类固体叫非晶体。</a:t>
            </a:r>
          </a:p>
        </p:txBody>
      </p:sp>
      <p:sp>
        <p:nvSpPr>
          <p:cNvPr id="12" name="文本框 11">
            <a:extLst>
              <a:ext uri="{FF2B5EF4-FFF2-40B4-BE49-F238E27FC236}">
                <a16:creationId xmlns:a16="http://schemas.microsoft.com/office/drawing/2014/main" id="{B5C4202D-CDB3-4F90-9B2F-357A469EBBCA}"/>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16"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p:cTn id="52" dur="500" fill="hold"/>
                                        <p:tgtEl>
                                          <p:spTgt spid="10"/>
                                        </p:tgtEl>
                                        <p:attrNameLst>
                                          <p:attrName>ppt_w</p:attrName>
                                        </p:attrNameLst>
                                      </p:cBhvr>
                                      <p:tavLst>
                                        <p:tav tm="0">
                                          <p:val>
                                            <p:fltVal val="0"/>
                                          </p:val>
                                        </p:tav>
                                        <p:tav tm="100000">
                                          <p:val>
                                            <p:strVal val="#ppt_w"/>
                                          </p:val>
                                        </p:tav>
                                      </p:tavLst>
                                    </p:anim>
                                    <p:anim calcmode="lin" valueType="num">
                                      <p:cBhvr>
                                        <p:cTn id="53" dur="500" fill="hold"/>
                                        <p:tgtEl>
                                          <p:spTgt spid="10"/>
                                        </p:tgtEl>
                                        <p:attrNameLst>
                                          <p:attrName>ppt_h</p:attrName>
                                        </p:attrNameLst>
                                      </p:cBhvr>
                                      <p:tavLst>
                                        <p:tav tm="0">
                                          <p:val>
                                            <p:fltVal val="0"/>
                                          </p:val>
                                        </p:tav>
                                        <p:tav tm="100000">
                                          <p:val>
                                            <p:strVal val="#ppt_h"/>
                                          </p:val>
                                        </p:tav>
                                      </p:tavLst>
                                    </p:anim>
                                    <p:animEffect transition="in" filter="fade">
                                      <p:cBhvr>
                                        <p:cTn id="5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图片 2"/>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774339" y="2186774"/>
            <a:ext cx="2269166" cy="15104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146"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5922602" y="2280456"/>
            <a:ext cx="2427648" cy="13352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7764" name="直接连接符 117763"/>
          <p:cNvSpPr>
            <a:spLocks noChangeShapeType="1"/>
          </p:cNvSpPr>
          <p:nvPr/>
        </p:nvSpPr>
        <p:spPr bwMode="auto">
          <a:xfrm>
            <a:off x="3636975" y="2758705"/>
            <a:ext cx="1828800" cy="0"/>
          </a:xfrm>
          <a:prstGeom prst="line">
            <a:avLst/>
          </a:prstGeom>
          <a:noFill/>
          <a:ln w="53975">
            <a:solidFill>
              <a:srgbClr val="FF0000"/>
            </a:solidFill>
            <a:round/>
            <a:tailEnd type="triangle" w="lg" len="lg"/>
          </a:ln>
        </p:spPr>
        <p:txBody>
          <a:bodyPr lIns="68580" tIns="34290" rIns="68580" bIns="34290"/>
          <a:lstStyle/>
          <a:p>
            <a:endParaRPr lang="zh-CN" altLang="en-US" sz="1800">
              <a:cs typeface="+mn-ea"/>
              <a:sym typeface="+mn-lt"/>
            </a:endParaRPr>
          </a:p>
        </p:txBody>
      </p:sp>
      <p:sp>
        <p:nvSpPr>
          <p:cNvPr id="117766" name="文本框 117765"/>
          <p:cNvSpPr txBox="1">
            <a:spLocks noChangeArrowheads="1"/>
          </p:cNvSpPr>
          <p:nvPr/>
        </p:nvSpPr>
        <p:spPr bwMode="auto">
          <a:xfrm>
            <a:off x="3732225" y="3394004"/>
            <a:ext cx="1638300" cy="438581"/>
          </a:xfrm>
          <a:prstGeom prst="rect">
            <a:avLst/>
          </a:prstGeom>
          <a:noFill/>
          <a:ln w="9525">
            <a:noFill/>
            <a:miter lim="800000"/>
          </a:ln>
        </p:spPr>
        <p:txBody>
          <a:bodyPr lIns="68580" tIns="34290" rIns="68580" bIns="34290">
            <a:spAutoFit/>
          </a:bodyPr>
          <a:lstStyle/>
          <a:p>
            <a:pPr>
              <a:spcBef>
                <a:spcPct val="50000"/>
              </a:spcBef>
            </a:pPr>
            <a:r>
              <a:rPr lang="zh-CN" altLang="en-US" sz="2400" dirty="0">
                <a:cs typeface="+mn-ea"/>
                <a:sym typeface="+mn-lt"/>
              </a:rPr>
              <a:t>温度降低</a:t>
            </a:r>
          </a:p>
        </p:txBody>
      </p:sp>
      <p:sp>
        <p:nvSpPr>
          <p:cNvPr id="117767" name="直接连接符 117766"/>
          <p:cNvSpPr>
            <a:spLocks noChangeShapeType="1"/>
          </p:cNvSpPr>
          <p:nvPr/>
        </p:nvSpPr>
        <p:spPr bwMode="auto">
          <a:xfrm flipH="1">
            <a:off x="3636975" y="3252472"/>
            <a:ext cx="1828800" cy="0"/>
          </a:xfrm>
          <a:prstGeom prst="line">
            <a:avLst/>
          </a:prstGeom>
          <a:noFill/>
          <a:ln w="76200">
            <a:solidFill>
              <a:srgbClr val="FF0000"/>
            </a:solidFill>
            <a:round/>
            <a:tailEnd type="triangle" w="med" len="lg"/>
          </a:ln>
        </p:spPr>
        <p:txBody>
          <a:bodyPr lIns="68580" tIns="34290" rIns="68580" bIns="34290"/>
          <a:lstStyle/>
          <a:p>
            <a:endParaRPr lang="zh-CN" altLang="en-US" sz="1500">
              <a:cs typeface="+mn-ea"/>
              <a:sym typeface="+mn-lt"/>
            </a:endParaRPr>
          </a:p>
        </p:txBody>
      </p:sp>
      <p:sp>
        <p:nvSpPr>
          <p:cNvPr id="117768" name="文本框 117767"/>
          <p:cNvSpPr txBox="1">
            <a:spLocks noChangeArrowheads="1"/>
          </p:cNvSpPr>
          <p:nvPr/>
        </p:nvSpPr>
        <p:spPr bwMode="auto">
          <a:xfrm>
            <a:off x="3732225" y="2048166"/>
            <a:ext cx="1676400" cy="438581"/>
          </a:xfrm>
          <a:prstGeom prst="rect">
            <a:avLst/>
          </a:prstGeom>
          <a:noFill/>
          <a:ln w="9525">
            <a:noFill/>
            <a:miter lim="800000"/>
          </a:ln>
        </p:spPr>
        <p:txBody>
          <a:bodyPr lIns="68580" tIns="34290" rIns="68580" bIns="34290">
            <a:spAutoFit/>
          </a:bodyPr>
          <a:lstStyle/>
          <a:p>
            <a:pPr>
              <a:spcBef>
                <a:spcPct val="50000"/>
              </a:spcBef>
            </a:pPr>
            <a:r>
              <a:rPr lang="zh-CN" altLang="en-US" sz="2400" dirty="0">
                <a:cs typeface="+mn-ea"/>
                <a:sym typeface="+mn-lt"/>
              </a:rPr>
              <a:t>温度升高</a:t>
            </a:r>
          </a:p>
        </p:txBody>
      </p:sp>
      <p:sp>
        <p:nvSpPr>
          <p:cNvPr id="6152" name="TextBox 1"/>
          <p:cNvSpPr txBox="1">
            <a:spLocks noChangeArrowheads="1"/>
          </p:cNvSpPr>
          <p:nvPr/>
        </p:nvSpPr>
        <p:spPr bwMode="auto">
          <a:xfrm>
            <a:off x="495301" y="997278"/>
            <a:ext cx="7854950" cy="715581"/>
          </a:xfrm>
          <a:prstGeom prst="rect">
            <a:avLst/>
          </a:prstGeom>
          <a:noFill/>
          <a:ln w="9525">
            <a:noFill/>
            <a:miter lim="800000"/>
          </a:ln>
        </p:spPr>
        <p:txBody>
          <a:bodyPr lIns="68580" tIns="34290" rIns="68580" bIns="34290">
            <a:spAutoFit/>
          </a:bodyPr>
          <a:lstStyle/>
          <a:p>
            <a:pPr>
              <a:lnSpc>
                <a:spcPct val="200000"/>
              </a:lnSpc>
            </a:pPr>
            <a:r>
              <a:rPr lang="en-US" altLang="zh-CN" sz="2100" dirty="0">
                <a:cs typeface="+mn-ea"/>
                <a:sym typeface="+mn-lt"/>
              </a:rPr>
              <a:t>    </a:t>
            </a:r>
            <a:r>
              <a:rPr lang="zh-CN" altLang="en-US" sz="2100" dirty="0">
                <a:cs typeface="+mn-ea"/>
                <a:sym typeface="+mn-lt"/>
              </a:rPr>
              <a:t>随着温度的变化，物质会在固、液、气三种状态之间变化吗？</a:t>
            </a:r>
          </a:p>
        </p:txBody>
      </p:sp>
      <p:sp>
        <p:nvSpPr>
          <p:cNvPr id="15" name="文本框 14">
            <a:extLst>
              <a:ext uri="{FF2B5EF4-FFF2-40B4-BE49-F238E27FC236}">
                <a16:creationId xmlns:a16="http://schemas.microsoft.com/office/drawing/2014/main" id="{50DD6D8A-59FC-489F-BBB5-ABBC8B6D1C78}"/>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课堂导入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dissolve">
                                      <p:cBhvr>
                                        <p:cTn id="7" dur="500"/>
                                        <p:tgtEl>
                                          <p:spTgt spid="615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5"/>
                                        </p:tgtEl>
                                        <p:attrNameLst>
                                          <p:attrName>style.visibility</p:attrName>
                                        </p:attrNameLst>
                                      </p:cBhvr>
                                      <p:to>
                                        <p:strVal val="visible"/>
                                      </p:to>
                                    </p:set>
                                    <p:animEffect transition="in" filter="dissolve">
                                      <p:cBhvr>
                                        <p:cTn id="12" dur="500"/>
                                        <p:tgtEl>
                                          <p:spTgt spid="614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dissolve">
                                      <p:cBhvr>
                                        <p:cTn id="17" dur="500"/>
                                        <p:tgtEl>
                                          <p:spTgt spid="6146"/>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8" fill="hold" grpId="0" nodeType="clickEffect">
                                  <p:stCondLst>
                                    <p:cond delay="0"/>
                                  </p:stCondLst>
                                  <p:childTnLst>
                                    <p:set>
                                      <p:cBhvr>
                                        <p:cTn id="21" dur="1" fill="hold">
                                          <p:stCondLst>
                                            <p:cond delay="0"/>
                                          </p:stCondLst>
                                        </p:cTn>
                                        <p:tgtEl>
                                          <p:spTgt spid="117764"/>
                                        </p:tgtEl>
                                        <p:attrNameLst>
                                          <p:attrName>style.visibility</p:attrName>
                                        </p:attrNameLst>
                                      </p:cBhvr>
                                      <p:to>
                                        <p:strVal val="visible"/>
                                      </p:to>
                                    </p:set>
                                    <p:anim calcmode="lin" valueType="num">
                                      <p:cBhvr>
                                        <p:cTn id="22" dur="500" fill="hold"/>
                                        <p:tgtEl>
                                          <p:spTgt spid="117764"/>
                                        </p:tgtEl>
                                        <p:attrNameLst>
                                          <p:attrName>ppt_x</p:attrName>
                                        </p:attrNameLst>
                                      </p:cBhvr>
                                      <p:tavLst>
                                        <p:tav tm="0">
                                          <p:val>
                                            <p:strVal val="#ppt_x-#ppt_w/2"/>
                                          </p:val>
                                        </p:tav>
                                        <p:tav tm="100000">
                                          <p:val>
                                            <p:strVal val="#ppt_x"/>
                                          </p:val>
                                        </p:tav>
                                      </p:tavLst>
                                    </p:anim>
                                    <p:anim calcmode="lin" valueType="num">
                                      <p:cBhvr>
                                        <p:cTn id="23" dur="500" fill="hold"/>
                                        <p:tgtEl>
                                          <p:spTgt spid="117764"/>
                                        </p:tgtEl>
                                        <p:attrNameLst>
                                          <p:attrName>ppt_y</p:attrName>
                                        </p:attrNameLst>
                                      </p:cBhvr>
                                      <p:tavLst>
                                        <p:tav tm="0">
                                          <p:val>
                                            <p:strVal val="#ppt_y"/>
                                          </p:val>
                                        </p:tav>
                                        <p:tav tm="100000">
                                          <p:val>
                                            <p:strVal val="#ppt_y"/>
                                          </p:val>
                                        </p:tav>
                                      </p:tavLst>
                                    </p:anim>
                                    <p:anim calcmode="lin" valueType="num">
                                      <p:cBhvr>
                                        <p:cTn id="24" dur="500" fill="hold"/>
                                        <p:tgtEl>
                                          <p:spTgt spid="117764"/>
                                        </p:tgtEl>
                                        <p:attrNameLst>
                                          <p:attrName>ppt_w</p:attrName>
                                        </p:attrNameLst>
                                      </p:cBhvr>
                                      <p:tavLst>
                                        <p:tav tm="0">
                                          <p:val>
                                            <p:fltVal val="0"/>
                                          </p:val>
                                        </p:tav>
                                        <p:tav tm="100000">
                                          <p:val>
                                            <p:strVal val="#ppt_w"/>
                                          </p:val>
                                        </p:tav>
                                      </p:tavLst>
                                    </p:anim>
                                    <p:anim calcmode="lin" valueType="num">
                                      <p:cBhvr>
                                        <p:cTn id="25" dur="500" fill="hold"/>
                                        <p:tgtEl>
                                          <p:spTgt spid="117764"/>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117768"/>
                                        </p:tgtEl>
                                        <p:attrNameLst>
                                          <p:attrName>style.visibility</p:attrName>
                                        </p:attrNameLst>
                                      </p:cBhvr>
                                      <p:to>
                                        <p:strVal val="visible"/>
                                      </p:to>
                                    </p:set>
                                    <p:anim calcmode="lin" valueType="num">
                                      <p:cBhvr>
                                        <p:cTn id="30" dur="500" fill="hold"/>
                                        <p:tgtEl>
                                          <p:spTgt spid="117768"/>
                                        </p:tgtEl>
                                        <p:attrNameLst>
                                          <p:attrName>ppt_w</p:attrName>
                                        </p:attrNameLst>
                                      </p:cBhvr>
                                      <p:tavLst>
                                        <p:tav tm="0">
                                          <p:val>
                                            <p:fltVal val="0"/>
                                          </p:val>
                                        </p:tav>
                                        <p:tav tm="100000">
                                          <p:val>
                                            <p:strVal val="#ppt_w"/>
                                          </p:val>
                                        </p:tav>
                                      </p:tavLst>
                                    </p:anim>
                                    <p:anim calcmode="lin" valueType="num">
                                      <p:cBhvr>
                                        <p:cTn id="31" dur="500" fill="hold"/>
                                        <p:tgtEl>
                                          <p:spTgt spid="117768"/>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2" fill="hold" grpId="0" nodeType="clickEffect">
                                  <p:stCondLst>
                                    <p:cond delay="0"/>
                                  </p:stCondLst>
                                  <p:childTnLst>
                                    <p:set>
                                      <p:cBhvr>
                                        <p:cTn id="35" dur="1" fill="hold">
                                          <p:stCondLst>
                                            <p:cond delay="0"/>
                                          </p:stCondLst>
                                        </p:cTn>
                                        <p:tgtEl>
                                          <p:spTgt spid="117767"/>
                                        </p:tgtEl>
                                        <p:attrNameLst>
                                          <p:attrName>style.visibility</p:attrName>
                                        </p:attrNameLst>
                                      </p:cBhvr>
                                      <p:to>
                                        <p:strVal val="visible"/>
                                      </p:to>
                                    </p:set>
                                    <p:anim calcmode="lin" valueType="num">
                                      <p:cBhvr>
                                        <p:cTn id="36" dur="500" fill="hold"/>
                                        <p:tgtEl>
                                          <p:spTgt spid="117767"/>
                                        </p:tgtEl>
                                        <p:attrNameLst>
                                          <p:attrName>ppt_x</p:attrName>
                                        </p:attrNameLst>
                                      </p:cBhvr>
                                      <p:tavLst>
                                        <p:tav tm="0">
                                          <p:val>
                                            <p:strVal val="#ppt_x+#ppt_w/2"/>
                                          </p:val>
                                        </p:tav>
                                        <p:tav tm="100000">
                                          <p:val>
                                            <p:strVal val="#ppt_x"/>
                                          </p:val>
                                        </p:tav>
                                      </p:tavLst>
                                    </p:anim>
                                    <p:anim calcmode="lin" valueType="num">
                                      <p:cBhvr>
                                        <p:cTn id="37" dur="500" fill="hold"/>
                                        <p:tgtEl>
                                          <p:spTgt spid="117767"/>
                                        </p:tgtEl>
                                        <p:attrNameLst>
                                          <p:attrName>ppt_y</p:attrName>
                                        </p:attrNameLst>
                                      </p:cBhvr>
                                      <p:tavLst>
                                        <p:tav tm="0">
                                          <p:val>
                                            <p:strVal val="#ppt_y"/>
                                          </p:val>
                                        </p:tav>
                                        <p:tav tm="100000">
                                          <p:val>
                                            <p:strVal val="#ppt_y"/>
                                          </p:val>
                                        </p:tav>
                                      </p:tavLst>
                                    </p:anim>
                                    <p:anim calcmode="lin" valueType="num">
                                      <p:cBhvr>
                                        <p:cTn id="38" dur="500" fill="hold"/>
                                        <p:tgtEl>
                                          <p:spTgt spid="117767"/>
                                        </p:tgtEl>
                                        <p:attrNameLst>
                                          <p:attrName>ppt_w</p:attrName>
                                        </p:attrNameLst>
                                      </p:cBhvr>
                                      <p:tavLst>
                                        <p:tav tm="0">
                                          <p:val>
                                            <p:fltVal val="0"/>
                                          </p:val>
                                        </p:tav>
                                        <p:tav tm="100000">
                                          <p:val>
                                            <p:strVal val="#ppt_w"/>
                                          </p:val>
                                        </p:tav>
                                      </p:tavLst>
                                    </p:anim>
                                    <p:anim calcmode="lin" valueType="num">
                                      <p:cBhvr>
                                        <p:cTn id="39" dur="500" fill="hold"/>
                                        <p:tgtEl>
                                          <p:spTgt spid="117767"/>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42" fill="hold" grpId="0" nodeType="clickEffect">
                                  <p:stCondLst>
                                    <p:cond delay="0"/>
                                  </p:stCondLst>
                                  <p:childTnLst>
                                    <p:set>
                                      <p:cBhvr>
                                        <p:cTn id="43" dur="1" fill="hold">
                                          <p:stCondLst>
                                            <p:cond delay="0"/>
                                          </p:stCondLst>
                                        </p:cTn>
                                        <p:tgtEl>
                                          <p:spTgt spid="117766"/>
                                        </p:tgtEl>
                                        <p:attrNameLst>
                                          <p:attrName>style.visibility</p:attrName>
                                        </p:attrNameLst>
                                      </p:cBhvr>
                                      <p:to>
                                        <p:strVal val="visible"/>
                                      </p:to>
                                    </p:set>
                                    <p:animEffect transition="in" filter="barn(outHorizontal)">
                                      <p:cBhvr>
                                        <p:cTn id="44" dur="500"/>
                                        <p:tgtEl>
                                          <p:spTgt spid="1177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animBg="1"/>
      <p:bldP spid="117766" grpId="0"/>
      <p:bldP spid="117767" grpId="0" animBg="1"/>
      <p:bldP spid="117768" grpId="0"/>
      <p:bldP spid="615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descr="花束"/>
          <p:cNvSpPr txBox="1">
            <a:spLocks noChangeArrowheads="1"/>
          </p:cNvSpPr>
          <p:nvPr/>
        </p:nvSpPr>
        <p:spPr bwMode="auto">
          <a:xfrm>
            <a:off x="678657" y="1024864"/>
            <a:ext cx="5691194" cy="392415"/>
          </a:xfrm>
          <a:prstGeom prst="rect">
            <a:avLst/>
          </a:prstGeom>
          <a:noFill/>
          <a:ln w="38100" algn="ctr">
            <a:noFill/>
            <a:miter lim="800000"/>
          </a:ln>
          <a:effectLst>
            <a:outerShdw dist="563972" dir="14049741" sx="125000" sy="125000" algn="tl" rotWithShape="0">
              <a:schemeClr val="bg2">
                <a:alpha val="80000"/>
              </a:schemeClr>
            </a:outerShdw>
          </a:effectLst>
        </p:spPr>
        <p:txBody>
          <a:bodyPr wrap="square" lIns="68580" tIns="34290" rIns="68580" bIns="34290">
            <a:spAutoFit/>
          </a:bodyPr>
          <a:lstStyle/>
          <a:p>
            <a:pPr>
              <a:defRPr/>
            </a:pPr>
            <a:r>
              <a:rPr lang="en-US" altLang="zh-CN" sz="2100" dirty="0">
                <a:cs typeface="+mn-ea"/>
                <a:sym typeface="+mn-lt"/>
              </a:rPr>
              <a:t>3.</a:t>
            </a:r>
            <a:r>
              <a:rPr lang="zh-CN" altLang="en-US" sz="2100" dirty="0">
                <a:cs typeface="+mn-ea"/>
                <a:sym typeface="+mn-lt"/>
              </a:rPr>
              <a:t>海波与石蜡的熔化曲线分析：</a:t>
            </a:r>
          </a:p>
        </p:txBody>
      </p:sp>
      <p:pic>
        <p:nvPicPr>
          <p:cNvPr id="3"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199979" y="1611837"/>
            <a:ext cx="5198693" cy="1839401"/>
          </a:xfrm>
          <a:prstGeom prst="rect">
            <a:avLst/>
          </a:prstGeom>
          <a:noFill/>
          <a:ln w="9525">
            <a:noFill/>
            <a:miter lim="800000"/>
            <a:headEnd/>
            <a:tailEnd/>
          </a:ln>
        </p:spPr>
      </p:pic>
      <p:sp>
        <p:nvSpPr>
          <p:cNvPr id="4" name="Text Box 4" descr="花束"/>
          <p:cNvSpPr txBox="1">
            <a:spLocks noChangeArrowheads="1"/>
          </p:cNvSpPr>
          <p:nvPr/>
        </p:nvSpPr>
        <p:spPr bwMode="auto">
          <a:xfrm>
            <a:off x="696432" y="3700608"/>
            <a:ext cx="8531225" cy="415498"/>
          </a:xfrm>
          <a:prstGeom prst="rect">
            <a:avLst/>
          </a:prstGeom>
          <a:noFill/>
          <a:ln w="38100"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marL="342892" indent="-342892">
              <a:lnSpc>
                <a:spcPct val="150000"/>
              </a:lnSpc>
              <a:defRPr/>
            </a:pPr>
            <a:r>
              <a:rPr lang="en-US" altLang="en-US" sz="1500" dirty="0">
                <a:solidFill>
                  <a:srgbClr val="000000"/>
                </a:solidFill>
                <a:cs typeface="+mn-ea"/>
                <a:sym typeface="+mn-lt"/>
              </a:rPr>
              <a:t>①</a:t>
            </a:r>
            <a:r>
              <a:rPr lang="zh-CN" altLang="en-US" sz="1500" dirty="0">
                <a:solidFill>
                  <a:srgbClr val="000000"/>
                </a:solidFill>
                <a:cs typeface="+mn-ea"/>
                <a:sym typeface="+mn-lt"/>
              </a:rPr>
              <a:t> </a:t>
            </a:r>
            <a:r>
              <a:rPr lang="en-US" altLang="zh-CN" sz="1500" i="1" dirty="0">
                <a:solidFill>
                  <a:srgbClr val="000000"/>
                </a:solidFill>
                <a:cs typeface="+mn-ea"/>
                <a:sym typeface="+mn-lt"/>
              </a:rPr>
              <a:t>AB</a:t>
            </a:r>
            <a:r>
              <a:rPr lang="en-US" altLang="zh-CN" sz="1500" dirty="0">
                <a:solidFill>
                  <a:srgbClr val="000000"/>
                </a:solidFill>
                <a:cs typeface="+mn-ea"/>
                <a:sym typeface="+mn-lt"/>
              </a:rPr>
              <a:t> </a:t>
            </a:r>
            <a:r>
              <a:rPr lang="zh-CN" altLang="en-US" sz="1500" dirty="0">
                <a:solidFill>
                  <a:srgbClr val="000000"/>
                </a:solidFill>
                <a:cs typeface="+mn-ea"/>
                <a:sym typeface="+mn-lt"/>
              </a:rPr>
              <a:t>段曲线对应的一段时间内，海波是什么状态？温度怎样变化？</a:t>
            </a:r>
          </a:p>
        </p:txBody>
      </p:sp>
      <p:sp>
        <p:nvSpPr>
          <p:cNvPr id="5" name="Text Box 5" descr="花束"/>
          <p:cNvSpPr txBox="1">
            <a:spLocks noChangeArrowheads="1"/>
          </p:cNvSpPr>
          <p:nvPr/>
        </p:nvSpPr>
        <p:spPr bwMode="auto">
          <a:xfrm>
            <a:off x="696432" y="4118637"/>
            <a:ext cx="6903371" cy="415498"/>
          </a:xfrm>
          <a:prstGeom prst="rect">
            <a:avLst/>
          </a:prstGeom>
          <a:noFill/>
          <a:ln w="38100" algn="ctr">
            <a:noFill/>
            <a:miter lim="800000"/>
          </a:ln>
          <a:effectLst>
            <a:outerShdw dist="563972" dir="14049741" sx="125000" sy="125000" algn="tl" rotWithShape="0">
              <a:schemeClr val="bg2">
                <a:alpha val="80000"/>
              </a:schemeClr>
            </a:outerShdw>
          </a:effectLst>
        </p:spPr>
        <p:txBody>
          <a:bodyPr wrap="square" lIns="68580" tIns="34290" rIns="68580" bIns="34290">
            <a:spAutoFit/>
          </a:bodyPr>
          <a:lstStyle/>
          <a:p>
            <a:pPr>
              <a:lnSpc>
                <a:spcPct val="150000"/>
              </a:lnSpc>
              <a:defRPr/>
            </a:pPr>
            <a:r>
              <a:rPr lang="zh-CN" altLang="en-US" sz="1500" dirty="0">
                <a:solidFill>
                  <a:srgbClr val="000000"/>
                </a:solidFill>
                <a:cs typeface="+mn-ea"/>
                <a:sym typeface="+mn-lt"/>
              </a:rPr>
              <a:t>② 在曲线上的哪一点海波开始熔化？</a:t>
            </a:r>
          </a:p>
        </p:txBody>
      </p:sp>
      <p:sp>
        <p:nvSpPr>
          <p:cNvPr id="6" name="文本框 5">
            <a:extLst>
              <a:ext uri="{FF2B5EF4-FFF2-40B4-BE49-F238E27FC236}">
                <a16:creationId xmlns:a16="http://schemas.microsoft.com/office/drawing/2014/main" id="{43A1A4F2-7E4B-4298-B4C0-861945DE7FBB}"/>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063780" y="1298960"/>
            <a:ext cx="5155656" cy="1824174"/>
          </a:xfrm>
          <a:prstGeom prst="rect">
            <a:avLst/>
          </a:prstGeom>
          <a:noFill/>
          <a:ln w="9525">
            <a:noFill/>
            <a:miter lim="800000"/>
            <a:headEnd/>
            <a:tailEnd/>
          </a:ln>
        </p:spPr>
      </p:pic>
      <p:sp>
        <p:nvSpPr>
          <p:cNvPr id="3" name="Text Box 6" descr="花束"/>
          <p:cNvSpPr txBox="1">
            <a:spLocks noChangeArrowheads="1"/>
          </p:cNvSpPr>
          <p:nvPr/>
        </p:nvSpPr>
        <p:spPr bwMode="auto">
          <a:xfrm>
            <a:off x="664890" y="3625185"/>
            <a:ext cx="8228012" cy="357790"/>
          </a:xfrm>
          <a:prstGeom prst="rect">
            <a:avLst/>
          </a:prstGeom>
          <a:noFill/>
          <a:ln w="38100"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a:lnSpc>
                <a:spcPct val="125000"/>
              </a:lnSpc>
              <a:defRPr/>
            </a:pPr>
            <a:r>
              <a:rPr lang="zh-CN" altLang="en-US" sz="1500" dirty="0">
                <a:solidFill>
                  <a:srgbClr val="000000"/>
                </a:solidFill>
                <a:cs typeface="+mn-ea"/>
                <a:sym typeface="+mn-lt"/>
              </a:rPr>
              <a:t>③ </a:t>
            </a:r>
            <a:r>
              <a:rPr lang="en-US" altLang="zh-CN" sz="1500" i="1" dirty="0">
                <a:solidFill>
                  <a:srgbClr val="000000"/>
                </a:solidFill>
                <a:cs typeface="+mn-ea"/>
                <a:sym typeface="+mn-lt"/>
              </a:rPr>
              <a:t>BC</a:t>
            </a:r>
            <a:r>
              <a:rPr lang="en-US" altLang="zh-CN" sz="1500" dirty="0">
                <a:solidFill>
                  <a:srgbClr val="000000"/>
                </a:solidFill>
                <a:cs typeface="+mn-ea"/>
                <a:sym typeface="+mn-lt"/>
              </a:rPr>
              <a:t> </a:t>
            </a:r>
            <a:r>
              <a:rPr lang="zh-CN" altLang="en-US" sz="1500" dirty="0">
                <a:solidFill>
                  <a:srgbClr val="000000"/>
                </a:solidFill>
                <a:cs typeface="+mn-ea"/>
                <a:sym typeface="+mn-lt"/>
              </a:rPr>
              <a:t>段对应的时间内，海波的状态如何？温度是否变化？这段时间是否对海波加热？</a:t>
            </a:r>
          </a:p>
        </p:txBody>
      </p:sp>
      <p:sp>
        <p:nvSpPr>
          <p:cNvPr id="4" name="Text Box 7" descr="花束"/>
          <p:cNvSpPr txBox="1">
            <a:spLocks noChangeArrowheads="1"/>
          </p:cNvSpPr>
          <p:nvPr/>
        </p:nvSpPr>
        <p:spPr bwMode="auto">
          <a:xfrm>
            <a:off x="664890" y="4091663"/>
            <a:ext cx="8281987" cy="357790"/>
          </a:xfrm>
          <a:prstGeom prst="rect">
            <a:avLst/>
          </a:prstGeom>
          <a:noFill/>
          <a:ln w="38100"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a:lnSpc>
                <a:spcPct val="125000"/>
              </a:lnSpc>
              <a:defRPr/>
            </a:pPr>
            <a:r>
              <a:rPr lang="zh-CN" altLang="en-US" sz="1500" dirty="0">
                <a:solidFill>
                  <a:srgbClr val="000000"/>
                </a:solidFill>
                <a:cs typeface="+mn-ea"/>
                <a:sym typeface="+mn-lt"/>
              </a:rPr>
              <a:t>④ </a:t>
            </a:r>
            <a:r>
              <a:rPr lang="en-US" altLang="zh-CN" sz="1500" i="1" dirty="0">
                <a:solidFill>
                  <a:srgbClr val="000000"/>
                </a:solidFill>
                <a:cs typeface="+mn-ea"/>
                <a:sym typeface="+mn-lt"/>
              </a:rPr>
              <a:t>CD </a:t>
            </a:r>
            <a:r>
              <a:rPr lang="zh-CN" altLang="en-US" sz="1500" dirty="0">
                <a:solidFill>
                  <a:srgbClr val="000000"/>
                </a:solidFill>
                <a:cs typeface="+mn-ea"/>
                <a:sym typeface="+mn-lt"/>
              </a:rPr>
              <a:t>段对应的时间段内海波是什么状态？温度如何变化？</a:t>
            </a:r>
          </a:p>
        </p:txBody>
      </p:sp>
      <p:sp>
        <p:nvSpPr>
          <p:cNvPr id="5" name="文本框 4">
            <a:extLst>
              <a:ext uri="{FF2B5EF4-FFF2-40B4-BE49-F238E27FC236}">
                <a16:creationId xmlns:a16="http://schemas.microsoft.com/office/drawing/2014/main" id="{DD0498C9-C731-41E4-935A-5EA875D41E26}"/>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43896" y="1554236"/>
            <a:ext cx="5256209" cy="1859752"/>
          </a:xfrm>
          <a:prstGeom prst="rect">
            <a:avLst/>
          </a:prstGeom>
          <a:noFill/>
          <a:ln w="9525">
            <a:noFill/>
            <a:miter lim="800000"/>
            <a:headEnd/>
            <a:tailEnd/>
          </a:ln>
        </p:spPr>
      </p:pic>
      <p:sp>
        <p:nvSpPr>
          <p:cNvPr id="3" name="Text Box 6" descr="花束"/>
          <p:cNvSpPr txBox="1">
            <a:spLocks noChangeArrowheads="1"/>
          </p:cNvSpPr>
          <p:nvPr/>
        </p:nvSpPr>
        <p:spPr bwMode="auto">
          <a:xfrm>
            <a:off x="648087" y="3908989"/>
            <a:ext cx="7345362" cy="346249"/>
          </a:xfrm>
          <a:prstGeom prst="rect">
            <a:avLst/>
          </a:prstGeom>
          <a:noFill/>
          <a:ln w="38100"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a:defRPr/>
            </a:pPr>
            <a:r>
              <a:rPr lang="zh-CN" altLang="en-US" sz="1800" dirty="0">
                <a:solidFill>
                  <a:srgbClr val="000000"/>
                </a:solidFill>
                <a:cs typeface="+mn-ea"/>
                <a:sym typeface="+mn-lt"/>
              </a:rPr>
              <a:t>⑤ 石蜡在整个过程中温度怎样变化？</a:t>
            </a:r>
          </a:p>
        </p:txBody>
      </p:sp>
      <p:sp>
        <p:nvSpPr>
          <p:cNvPr id="4" name="文本框 3">
            <a:extLst>
              <a:ext uri="{FF2B5EF4-FFF2-40B4-BE49-F238E27FC236}">
                <a16:creationId xmlns:a16="http://schemas.microsoft.com/office/drawing/2014/main" id="{5FF681CA-1DD4-4BF6-BACB-DF39FE19346E}"/>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96" name="Rectangle 486"/>
          <p:cNvSpPr>
            <a:spLocks noChangeArrowheads="1"/>
          </p:cNvSpPr>
          <p:nvPr/>
        </p:nvSpPr>
        <p:spPr bwMode="auto">
          <a:xfrm>
            <a:off x="1902620" y="1279232"/>
            <a:ext cx="4824412" cy="346249"/>
          </a:xfrm>
          <a:prstGeom prst="rect">
            <a:avLst/>
          </a:prstGeom>
          <a:noFill/>
          <a:ln w="9525">
            <a:noFill/>
            <a:miter lim="800000"/>
          </a:ln>
        </p:spPr>
        <p:txBody>
          <a:bodyPr lIns="68580" tIns="34290" rIns="68580" bIns="34290">
            <a:spAutoFit/>
          </a:bodyPr>
          <a:lstStyle/>
          <a:p>
            <a:pPr algn="ctr"/>
            <a:r>
              <a:rPr lang="zh-CN" altLang="en-US" sz="1800" dirty="0">
                <a:cs typeface="+mn-ea"/>
                <a:sym typeface="+mn-lt"/>
              </a:rPr>
              <a:t>几种晶体物质的熔点</a:t>
            </a:r>
            <a:endParaRPr lang="en-US" altLang="zh-CN" sz="1800" dirty="0">
              <a:cs typeface="+mn-ea"/>
              <a:sym typeface="+mn-lt"/>
            </a:endParaRPr>
          </a:p>
        </p:txBody>
      </p:sp>
      <p:pic>
        <p:nvPicPr>
          <p:cNvPr id="6" name="图片 5" descr="图片5.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12727" y="1770175"/>
            <a:ext cx="5804196" cy="2506674"/>
          </a:xfrm>
          <a:prstGeom prst="rect">
            <a:avLst/>
          </a:prstGeom>
        </p:spPr>
      </p:pic>
      <p:sp>
        <p:nvSpPr>
          <p:cNvPr id="4" name="文本框 3">
            <a:extLst>
              <a:ext uri="{FF2B5EF4-FFF2-40B4-BE49-F238E27FC236}">
                <a16:creationId xmlns:a16="http://schemas.microsoft.com/office/drawing/2014/main" id="{691FAF43-2D99-427B-BD31-FE64B9C19586}"/>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396"/>
                                        </p:tgtEl>
                                        <p:attrNameLst>
                                          <p:attrName>style.visibility</p:attrName>
                                        </p:attrNameLst>
                                      </p:cBhvr>
                                      <p:to>
                                        <p:strVal val="visible"/>
                                      </p:to>
                                    </p:set>
                                    <p:anim calcmode="lin" valueType="num">
                                      <p:cBhvr>
                                        <p:cTn id="7" dur="500" fill="hold"/>
                                        <p:tgtEl>
                                          <p:spTgt spid="14396"/>
                                        </p:tgtEl>
                                        <p:attrNameLst>
                                          <p:attrName>ppt_w</p:attrName>
                                        </p:attrNameLst>
                                      </p:cBhvr>
                                      <p:tavLst>
                                        <p:tav tm="0">
                                          <p:val>
                                            <p:fltVal val="0"/>
                                          </p:val>
                                        </p:tav>
                                        <p:tav tm="100000">
                                          <p:val>
                                            <p:strVal val="#ppt_w"/>
                                          </p:val>
                                        </p:tav>
                                      </p:tavLst>
                                    </p:anim>
                                    <p:anim calcmode="lin" valueType="num">
                                      <p:cBhvr>
                                        <p:cTn id="8" dur="500" fill="hold"/>
                                        <p:tgtEl>
                                          <p:spTgt spid="14396"/>
                                        </p:tgtEl>
                                        <p:attrNameLst>
                                          <p:attrName>ppt_h</p:attrName>
                                        </p:attrNameLst>
                                      </p:cBhvr>
                                      <p:tavLst>
                                        <p:tav tm="0">
                                          <p:val>
                                            <p:fltVal val="0"/>
                                          </p:val>
                                        </p:tav>
                                        <p:tav tm="100000">
                                          <p:val>
                                            <p:strVal val="#ppt_h"/>
                                          </p:val>
                                        </p:tav>
                                      </p:tavLst>
                                    </p:anim>
                                    <p:animEffect transition="in" filter="fade">
                                      <p:cBhvr>
                                        <p:cTn id="9" dur="500"/>
                                        <p:tgtEl>
                                          <p:spTgt spid="14396"/>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9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descr="花束"/>
          <p:cNvSpPr>
            <a:spLocks noChangeArrowheads="1"/>
          </p:cNvSpPr>
          <p:nvPr/>
        </p:nvSpPr>
        <p:spPr bwMode="auto">
          <a:xfrm>
            <a:off x="756147" y="1844529"/>
            <a:ext cx="3662903" cy="415498"/>
          </a:xfrm>
          <a:prstGeom prst="rect">
            <a:avLst/>
          </a:prstGeom>
          <a:noFill/>
          <a:ln w="9525" algn="ctr">
            <a:noFill/>
            <a:miter lim="800000"/>
          </a:ln>
          <a:effectLst>
            <a:outerShdw dist="563972" dir="14049741" sx="125000" sy="125000" algn="tl" rotWithShape="0">
              <a:schemeClr val="bg2">
                <a:alpha val="80000"/>
              </a:schemeClr>
            </a:outerShdw>
          </a:effectLst>
        </p:spPr>
        <p:txBody>
          <a:bodyPr wrap="square" lIns="68580" tIns="34290" rIns="68580" bIns="34290">
            <a:spAutoFit/>
          </a:bodyPr>
          <a:lstStyle/>
          <a:p>
            <a:pPr>
              <a:lnSpc>
                <a:spcPct val="125000"/>
              </a:lnSpc>
              <a:defRPr/>
            </a:pPr>
            <a:r>
              <a:rPr lang="zh-CN" altLang="en-US" sz="1800" b="1" dirty="0">
                <a:cs typeface="+mn-ea"/>
                <a:sym typeface="+mn-lt"/>
              </a:rPr>
              <a:t>解释现象</a:t>
            </a:r>
            <a:endParaRPr lang="en-US" altLang="zh-CN" sz="1800" b="1" dirty="0">
              <a:cs typeface="+mn-ea"/>
              <a:sym typeface="+mn-lt"/>
            </a:endParaRPr>
          </a:p>
        </p:txBody>
      </p:sp>
      <p:pic>
        <p:nvPicPr>
          <p:cNvPr id="3" name="Picture 5"/>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4941382" y="1996930"/>
            <a:ext cx="2823791" cy="18825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 Box 3"/>
          <p:cNvSpPr txBox="1">
            <a:spLocks noChangeArrowheads="1"/>
          </p:cNvSpPr>
          <p:nvPr/>
        </p:nvSpPr>
        <p:spPr bwMode="auto">
          <a:xfrm>
            <a:off x="756147" y="2571750"/>
            <a:ext cx="3549153" cy="992579"/>
          </a:xfrm>
          <a:prstGeom prst="rect">
            <a:avLst/>
          </a:prstGeom>
          <a:noFill/>
          <a:ln w="9525">
            <a:noFill/>
            <a:miter lim="800000"/>
          </a:ln>
        </p:spPr>
        <p:txBody>
          <a:bodyPr wrap="square" lIns="68580" tIns="34290" rIns="68580" bIns="34290">
            <a:spAutoFit/>
          </a:bodyPr>
          <a:lstStyle/>
          <a:p>
            <a:pPr algn="just">
              <a:lnSpc>
                <a:spcPct val="200000"/>
              </a:lnSpc>
            </a:pPr>
            <a:r>
              <a:rPr lang="zh-CN" altLang="en-US" sz="1500" dirty="0">
                <a:cs typeface="+mn-ea"/>
                <a:sym typeface="+mn-lt"/>
              </a:rPr>
              <a:t>把正在熔化的冰拿到温度为</a:t>
            </a:r>
            <a:r>
              <a:rPr lang="en-US" altLang="zh-CN" sz="1500" dirty="0">
                <a:cs typeface="+mn-ea"/>
                <a:sym typeface="+mn-lt"/>
              </a:rPr>
              <a:t>0℃</a:t>
            </a:r>
            <a:r>
              <a:rPr lang="zh-CN" altLang="en-US" sz="1500" dirty="0">
                <a:cs typeface="+mn-ea"/>
                <a:sym typeface="+mn-lt"/>
              </a:rPr>
              <a:t>的房间里，冰能不能继续熔化</a:t>
            </a:r>
            <a:r>
              <a:rPr lang="en-US" altLang="zh-CN" sz="1500" dirty="0">
                <a:cs typeface="+mn-ea"/>
                <a:sym typeface="+mn-lt"/>
              </a:rPr>
              <a:t>? </a:t>
            </a:r>
            <a:endParaRPr lang="zh-CN" altLang="en-US" sz="1500" dirty="0">
              <a:cs typeface="+mn-ea"/>
              <a:sym typeface="+mn-lt"/>
            </a:endParaRPr>
          </a:p>
        </p:txBody>
      </p:sp>
      <p:sp>
        <p:nvSpPr>
          <p:cNvPr id="5" name="文本框 6151"/>
          <p:cNvSpPr txBox="1">
            <a:spLocks noChangeArrowheads="1"/>
          </p:cNvSpPr>
          <p:nvPr/>
        </p:nvSpPr>
        <p:spPr bwMode="auto">
          <a:xfrm>
            <a:off x="756147" y="1177882"/>
            <a:ext cx="2677656" cy="346249"/>
          </a:xfrm>
          <a:prstGeom prst="rect">
            <a:avLst/>
          </a:prstGeom>
          <a:noFill/>
          <a:ln w="9525">
            <a:noFill/>
            <a:miter lim="800000"/>
          </a:ln>
        </p:spPr>
        <p:txBody>
          <a:bodyPr wrap="none" lIns="68580" tIns="34290" rIns="68580" bIns="34290">
            <a:spAutoFit/>
          </a:bodyPr>
          <a:lstStyle/>
          <a:p>
            <a:r>
              <a:rPr lang="zh-CN" altLang="en-US" sz="1800" dirty="0">
                <a:cs typeface="+mn-ea"/>
                <a:sym typeface="+mn-lt"/>
              </a:rPr>
              <a:t>五、熔化吸热、凝固放热</a:t>
            </a:r>
            <a:endParaRPr lang="zh-CN" altLang="zh-CN" sz="1800" dirty="0">
              <a:cs typeface="+mn-ea"/>
              <a:sym typeface="+mn-lt"/>
            </a:endParaRPr>
          </a:p>
        </p:txBody>
      </p:sp>
      <p:sp>
        <p:nvSpPr>
          <p:cNvPr id="6" name="文本框 5">
            <a:extLst>
              <a:ext uri="{FF2B5EF4-FFF2-40B4-BE49-F238E27FC236}">
                <a16:creationId xmlns:a16="http://schemas.microsoft.com/office/drawing/2014/main" id="{2DE76D13-D734-4DA3-862E-8760441C99E1}"/>
              </a:ext>
            </a:extLst>
          </p:cNvPr>
          <p:cNvSpPr txBox="1"/>
          <p:nvPr/>
        </p:nvSpPr>
        <p:spPr>
          <a:xfrm>
            <a:off x="1051288" y="312162"/>
            <a:ext cx="2924117"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四、熔点和凝固点</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ppt_w</p:attrName>
                                        </p:attrNameLst>
                                      </p:cBhvr>
                                      <p:tavLst>
                                        <p:tav tm="0" fmla="#ppt_w*sin(2.5*pi*$)">
                                          <p:val>
                                            <p:fltVal val="0"/>
                                          </p:val>
                                        </p:tav>
                                        <p:tav tm="100000">
                                          <p:val>
                                            <p:fltVal val="1"/>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anim calcmode="lin" valueType="num">
                                      <p:cBhvr>
                                        <p:cTn id="18" dur="2000" fill="hold"/>
                                        <p:tgtEl>
                                          <p:spTgt spid="4"/>
                                        </p:tgtEl>
                                        <p:attrNameLst>
                                          <p:attrName>ppt_w</p:attrName>
                                        </p:attrNameLst>
                                      </p:cBhvr>
                                      <p:tavLst>
                                        <p:tav tm="0" fmla="#ppt_w*sin(2.5*pi*$)">
                                          <p:val>
                                            <p:fltVal val="0"/>
                                          </p:val>
                                        </p:tav>
                                        <p:tav tm="100000">
                                          <p:val>
                                            <p:fltVal val="1"/>
                                          </p:val>
                                        </p:tav>
                                      </p:tavLst>
                                    </p:anim>
                                    <p:anim calcmode="lin" valueType="num">
                                      <p:cBhvr>
                                        <p:cTn id="19" dur="2000" fill="hold"/>
                                        <p:tgtEl>
                                          <p:spTgt spid="4"/>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anim calcmode="lin" valueType="num">
                                      <p:cBhvr>
                                        <p:cTn id="23" dur="2000" fill="hold"/>
                                        <p:tgtEl>
                                          <p:spTgt spid="5"/>
                                        </p:tgtEl>
                                        <p:attrNameLst>
                                          <p:attrName>ppt_w</p:attrName>
                                        </p:attrNameLst>
                                      </p:cBhvr>
                                      <p:tavLst>
                                        <p:tav tm="0" fmla="#ppt_w*sin(2.5*pi*$)">
                                          <p:val>
                                            <p:fltVal val="0"/>
                                          </p:val>
                                        </p:tav>
                                        <p:tav tm="100000">
                                          <p:val>
                                            <p:fltVal val="1"/>
                                          </p:val>
                                        </p:tav>
                                      </p:tavLst>
                                    </p:anim>
                                    <p:anim calcmode="lin" valueType="num">
                                      <p:cBhvr>
                                        <p:cTn id="24"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074403" y="1106536"/>
            <a:ext cx="2362200" cy="346249"/>
          </a:xfrm>
          <a:prstGeom prst="rect">
            <a:avLst/>
          </a:prstGeom>
          <a:noFill/>
          <a:ln w="9525">
            <a:noFill/>
            <a:miter lim="800000"/>
          </a:ln>
          <a:effectLst/>
        </p:spPr>
        <p:txBody>
          <a:bodyPr lIns="68580" tIns="34290" rIns="68580" bIns="34290">
            <a:spAutoFit/>
          </a:bodyPr>
          <a:lstStyle/>
          <a:p>
            <a:pPr>
              <a:spcBef>
                <a:spcPct val="0"/>
              </a:spcBef>
            </a:pPr>
            <a:r>
              <a:rPr kumimoji="1" lang="zh-CN" altLang="en-US" sz="1800" dirty="0">
                <a:cs typeface="+mn-ea"/>
                <a:sym typeface="+mn-lt"/>
              </a:rPr>
              <a:t>熔化吸热 </a:t>
            </a:r>
          </a:p>
        </p:txBody>
      </p:sp>
      <p:sp>
        <p:nvSpPr>
          <p:cNvPr id="3" name="Text Box 6"/>
          <p:cNvSpPr txBox="1">
            <a:spLocks noChangeArrowheads="1"/>
          </p:cNvSpPr>
          <p:nvPr/>
        </p:nvSpPr>
        <p:spPr bwMode="auto">
          <a:xfrm>
            <a:off x="6243762" y="1106535"/>
            <a:ext cx="2362200" cy="346249"/>
          </a:xfrm>
          <a:prstGeom prst="rect">
            <a:avLst/>
          </a:prstGeom>
          <a:noFill/>
          <a:ln w="9525">
            <a:noFill/>
            <a:miter lim="800000"/>
          </a:ln>
          <a:effectLst/>
        </p:spPr>
        <p:txBody>
          <a:bodyPr lIns="68580" tIns="34290" rIns="68580" bIns="34290">
            <a:spAutoFit/>
          </a:bodyPr>
          <a:lstStyle/>
          <a:p>
            <a:pPr>
              <a:spcBef>
                <a:spcPct val="0"/>
              </a:spcBef>
            </a:pPr>
            <a:r>
              <a:rPr kumimoji="1" lang="zh-CN" altLang="en-US" sz="1800" dirty="0">
                <a:cs typeface="+mn-ea"/>
                <a:sym typeface="+mn-lt"/>
              </a:rPr>
              <a:t>凝固放热 </a:t>
            </a:r>
          </a:p>
        </p:txBody>
      </p:sp>
      <p:sp>
        <p:nvSpPr>
          <p:cNvPr id="4" name="AutoShape 8"/>
          <p:cNvSpPr>
            <a:spLocks noChangeArrowheads="1"/>
          </p:cNvSpPr>
          <p:nvPr/>
        </p:nvSpPr>
        <p:spPr bwMode="auto">
          <a:xfrm>
            <a:off x="881066" y="553873"/>
            <a:ext cx="1990725" cy="383084"/>
          </a:xfrm>
          <a:prstGeom prst="roundRect">
            <a:avLst>
              <a:gd name="adj" fmla="val 16667"/>
            </a:avLst>
          </a:prstGeom>
          <a:noFill/>
          <a:ln w="9525" algn="ctr">
            <a:noFill/>
            <a:miter lim="800000"/>
          </a:ln>
          <a:effectLst/>
        </p:spPr>
        <p:txBody>
          <a:bodyPr lIns="68580" tIns="34290" rIns="68580" bIns="34290">
            <a:spAutoFit/>
          </a:bodyPr>
          <a:lstStyle/>
          <a:p>
            <a:endParaRPr lang="zh-CN" altLang="en-US" sz="1800">
              <a:cs typeface="+mn-ea"/>
              <a:sym typeface="+mn-lt"/>
            </a:endParaRPr>
          </a:p>
        </p:txBody>
      </p:sp>
      <p:sp>
        <p:nvSpPr>
          <p:cNvPr id="5" name="Text Box 10"/>
          <p:cNvSpPr txBox="1">
            <a:spLocks noChangeArrowheads="1"/>
          </p:cNvSpPr>
          <p:nvPr/>
        </p:nvSpPr>
        <p:spPr bwMode="auto">
          <a:xfrm>
            <a:off x="1697264" y="3742627"/>
            <a:ext cx="2941638" cy="484748"/>
          </a:xfrm>
          <a:prstGeom prst="rect">
            <a:avLst/>
          </a:prstGeom>
          <a:noFill/>
          <a:ln w="28575" algn="ctr">
            <a:noFill/>
            <a:miter lim="800000"/>
          </a:ln>
          <a:effectLst/>
        </p:spPr>
        <p:txBody>
          <a:bodyPr lIns="68580" tIns="34290" rIns="68580" bIns="34290">
            <a:spAutoFit/>
          </a:bodyPr>
          <a:lstStyle/>
          <a:p>
            <a:pPr algn="l">
              <a:lnSpc>
                <a:spcPct val="150000"/>
              </a:lnSpc>
              <a:spcBef>
                <a:spcPct val="0"/>
              </a:spcBef>
            </a:pPr>
            <a:r>
              <a:rPr lang="zh-CN" altLang="en-US" sz="1800" dirty="0">
                <a:cs typeface="+mn-ea"/>
                <a:sym typeface="+mn-lt"/>
              </a:rPr>
              <a:t>人中暑时用冰袋降温</a:t>
            </a:r>
          </a:p>
        </p:txBody>
      </p:sp>
      <p:sp>
        <p:nvSpPr>
          <p:cNvPr id="6" name="Text Box 11"/>
          <p:cNvSpPr txBox="1">
            <a:spLocks noChangeArrowheads="1"/>
          </p:cNvSpPr>
          <p:nvPr/>
        </p:nvSpPr>
        <p:spPr bwMode="auto">
          <a:xfrm>
            <a:off x="5881918" y="3772319"/>
            <a:ext cx="2328863" cy="484748"/>
          </a:xfrm>
          <a:prstGeom prst="rect">
            <a:avLst/>
          </a:prstGeom>
          <a:noFill/>
          <a:ln w="28575" algn="ctr">
            <a:noFill/>
            <a:miter lim="800000"/>
          </a:ln>
          <a:effectLst/>
        </p:spPr>
        <p:txBody>
          <a:bodyPr lIns="68580" tIns="34290" rIns="68580" bIns="34290">
            <a:spAutoFit/>
          </a:bodyPr>
          <a:lstStyle/>
          <a:p>
            <a:pPr algn="l">
              <a:lnSpc>
                <a:spcPct val="150000"/>
              </a:lnSpc>
              <a:spcBef>
                <a:spcPct val="0"/>
              </a:spcBef>
            </a:pPr>
            <a:r>
              <a:rPr lang="zh-CN" altLang="en-US" sz="1800" dirty="0">
                <a:cs typeface="+mn-ea"/>
                <a:sym typeface="+mn-lt"/>
              </a:rPr>
              <a:t>下雪不冷化雪冷</a:t>
            </a:r>
          </a:p>
        </p:txBody>
      </p:sp>
      <p:pic>
        <p:nvPicPr>
          <p:cNvPr id="8" name="Picture 2" descr="https://timgsa.baidu.com/timg?image&amp;quality=80&amp;size=b9999_10000&amp;sec=1568952606651&amp;di=1ff3f45853402c6c651bfe246277d13b&amp;imgtype=0&amp;src=http%3A%2F%2Fimg.mp.sohu.com%2Fupload%2F20170705%2F7b8379bcf16b447a96e4cc367c713ef0_th.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69899" y="1792352"/>
            <a:ext cx="2688077" cy="1674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5585333" y="1809743"/>
            <a:ext cx="2478910" cy="16500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文本框 9">
            <a:extLst>
              <a:ext uri="{FF2B5EF4-FFF2-40B4-BE49-F238E27FC236}">
                <a16:creationId xmlns:a16="http://schemas.microsoft.com/office/drawing/2014/main" id="{9A881EB8-7743-4E3F-B187-2FEF2EDCD812}"/>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解释现象</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par>
                                <p:cTn id="25" presetID="53" presetClass="entr" presetSubtype="16"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865372" y="1201875"/>
            <a:ext cx="7773803" cy="2700739"/>
          </a:xfrm>
          <a:prstGeom prst="rect">
            <a:avLst/>
          </a:prstGeom>
          <a:noFill/>
          <a:ln w="9525">
            <a:noFill/>
            <a:miter lim="800000"/>
          </a:ln>
        </p:spPr>
        <p:txBody>
          <a:bodyPr wrap="square" lIns="68580" tIns="34290" rIns="68580" bIns="34290">
            <a:spAutoFit/>
          </a:bodyPr>
          <a:lstStyle/>
          <a:p>
            <a:pPr>
              <a:lnSpc>
                <a:spcPct val="200000"/>
              </a:lnSpc>
              <a:spcBef>
                <a:spcPct val="50000"/>
              </a:spcBef>
            </a:pPr>
            <a:r>
              <a:rPr lang="zh-CN" altLang="en-US" sz="1800" dirty="0">
                <a:cs typeface="+mn-ea"/>
                <a:sym typeface="+mn-lt"/>
              </a:rPr>
              <a:t>晶体熔化的条件：温度达到熔点并能继续吸热。</a:t>
            </a:r>
            <a:endParaRPr lang="en-US" altLang="zh-CN" sz="1800" dirty="0">
              <a:cs typeface="+mn-ea"/>
              <a:sym typeface="+mn-lt"/>
            </a:endParaRPr>
          </a:p>
          <a:p>
            <a:pPr>
              <a:lnSpc>
                <a:spcPct val="200000"/>
              </a:lnSpc>
              <a:spcBef>
                <a:spcPct val="50000"/>
              </a:spcBef>
            </a:pPr>
            <a:r>
              <a:rPr lang="zh-CN" altLang="en-US" sz="1800" dirty="0">
                <a:cs typeface="+mn-ea"/>
                <a:sym typeface="+mn-lt"/>
              </a:rPr>
              <a:t>晶体凝固的条件：温度达到凝固点并能继续放热。</a:t>
            </a:r>
            <a:endParaRPr lang="en-US" altLang="zh-CN" sz="1800" dirty="0">
              <a:cs typeface="+mn-ea"/>
              <a:sym typeface="+mn-lt"/>
            </a:endParaRPr>
          </a:p>
          <a:p>
            <a:pPr>
              <a:lnSpc>
                <a:spcPct val="200000"/>
              </a:lnSpc>
              <a:spcBef>
                <a:spcPct val="50000"/>
              </a:spcBef>
            </a:pPr>
            <a:r>
              <a:rPr lang="zh-CN" altLang="en-US" sz="1800" dirty="0">
                <a:cs typeface="+mn-ea"/>
                <a:sym typeface="+mn-lt"/>
              </a:rPr>
              <a:t>同种晶体的熔点和凝固点相同。</a:t>
            </a:r>
            <a:endParaRPr lang="en-US" altLang="zh-CN" sz="1800" dirty="0">
              <a:cs typeface="+mn-ea"/>
              <a:sym typeface="+mn-lt"/>
            </a:endParaRPr>
          </a:p>
          <a:p>
            <a:pPr>
              <a:lnSpc>
                <a:spcPct val="200000"/>
              </a:lnSpc>
              <a:spcBef>
                <a:spcPct val="50000"/>
              </a:spcBef>
            </a:pPr>
            <a:r>
              <a:rPr lang="zh-CN" altLang="en-US" sz="1800" dirty="0">
                <a:cs typeface="+mn-ea"/>
                <a:sym typeface="+mn-lt"/>
              </a:rPr>
              <a:t>晶体在熔化和凝固时都处于固液共存状态且温度不变。</a:t>
            </a:r>
          </a:p>
        </p:txBody>
      </p:sp>
      <p:sp>
        <p:nvSpPr>
          <p:cNvPr id="4" name="文本框 3">
            <a:extLst>
              <a:ext uri="{FF2B5EF4-FFF2-40B4-BE49-F238E27FC236}">
                <a16:creationId xmlns:a16="http://schemas.microsoft.com/office/drawing/2014/main" id="{E0CD4CDC-DCEC-4206-829B-876460B6AE9D}"/>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小结</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
          <p:cNvGraphicFramePr>
            <a:graphicFrameLocks noGrp="1"/>
          </p:cNvGraphicFramePr>
          <p:nvPr>
            <p:extLst>
              <p:ext uri="{D42A27DB-BD31-4B8C-83A1-F6EECF244321}">
                <p14:modId xmlns:p14="http://schemas.microsoft.com/office/powerpoint/2010/main" val="710228132"/>
              </p:ext>
            </p:extLst>
          </p:nvPr>
        </p:nvGraphicFramePr>
        <p:xfrm>
          <a:off x="599026" y="1272111"/>
          <a:ext cx="7830729" cy="2392351"/>
        </p:xfrm>
        <a:graphic>
          <a:graphicData uri="http://schemas.openxmlformats.org/drawingml/2006/table">
            <a:tbl>
              <a:tblPr>
                <a:tableStyleId>{5940675A-B579-460E-94D1-54222C63F5DA}</a:tableStyleId>
              </a:tblPr>
              <a:tblGrid>
                <a:gridCol w="714776">
                  <a:extLst>
                    <a:ext uri="{9D8B030D-6E8A-4147-A177-3AD203B41FA5}">
                      <a16:colId xmlns:a16="http://schemas.microsoft.com/office/drawing/2014/main" val="20000"/>
                    </a:ext>
                  </a:extLst>
                </a:gridCol>
                <a:gridCol w="1655189">
                  <a:extLst>
                    <a:ext uri="{9D8B030D-6E8A-4147-A177-3AD203B41FA5}">
                      <a16:colId xmlns:a16="http://schemas.microsoft.com/office/drawing/2014/main" val="20001"/>
                    </a:ext>
                  </a:extLst>
                </a:gridCol>
                <a:gridCol w="1682449">
                  <a:extLst>
                    <a:ext uri="{9D8B030D-6E8A-4147-A177-3AD203B41FA5}">
                      <a16:colId xmlns:a16="http://schemas.microsoft.com/office/drawing/2014/main" val="20002"/>
                    </a:ext>
                  </a:extLst>
                </a:gridCol>
                <a:gridCol w="1691534">
                  <a:extLst>
                    <a:ext uri="{9D8B030D-6E8A-4147-A177-3AD203B41FA5}">
                      <a16:colId xmlns:a16="http://schemas.microsoft.com/office/drawing/2014/main" val="20003"/>
                    </a:ext>
                  </a:extLst>
                </a:gridCol>
                <a:gridCol w="2086781">
                  <a:extLst>
                    <a:ext uri="{9D8B030D-6E8A-4147-A177-3AD203B41FA5}">
                      <a16:colId xmlns:a16="http://schemas.microsoft.com/office/drawing/2014/main" val="20004"/>
                    </a:ext>
                  </a:extLst>
                </a:gridCol>
              </a:tblGrid>
              <a:tr h="35180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1" horzOverflow="overflow">
                    <a:lnL w="19050">
                      <a:solidFill>
                        <a:schemeClr val="tx1"/>
                      </a:solidFill>
                      <a:prstDash val="solid"/>
                    </a:lnL>
                    <a:lnT w="19050">
                      <a:solidFill>
                        <a:schemeClr val="tx1"/>
                      </a:solidFill>
                      <a:prstDash val="solid"/>
                    </a:lnT>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熔化规律</a:t>
                      </a:r>
                    </a:p>
                  </a:txBody>
                  <a:tcPr marL="0" marR="0" marT="0" marB="0" anchor="ctr" anchorCtr="1" horzOverflow="overflow">
                    <a:lnT w="19050">
                      <a:solidFill>
                        <a:schemeClr val="tx1"/>
                      </a:solidFill>
                      <a:prstDash val="solid"/>
                    </a:lnT>
                  </a:tcPr>
                </a:tc>
                <a:tc hMerge="1">
                  <a:txBody>
                    <a:bodyPr/>
                    <a:lstStyle/>
                    <a:p>
                      <a:endParaRPr lang="zh-CN"/>
                    </a:p>
                  </a:txBody>
                  <a:tcPr>
                    <a:lnT w="19050">
                      <a:solidFill>
                        <a:schemeClr val="tx1"/>
                      </a:solidFill>
                      <a:prstDash val="solid"/>
                    </a:lnT>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凝固规律</a:t>
                      </a:r>
                    </a:p>
                  </a:txBody>
                  <a:tcPr marL="0" marR="0" marT="0" marB="0" horzOverflow="overflow">
                    <a:lnR w="19050">
                      <a:solidFill>
                        <a:schemeClr val="tx1"/>
                      </a:solidFill>
                      <a:prstDash val="solid"/>
                    </a:lnR>
                    <a:lnT w="19050">
                      <a:solidFill>
                        <a:schemeClr val="tx1"/>
                      </a:solidFill>
                      <a:prstDash val="solid"/>
                    </a:lnT>
                  </a:tcPr>
                </a:tc>
                <a:tc hMerge="1">
                  <a:txBody>
                    <a:bodyPr/>
                    <a:lstStyle/>
                    <a:p>
                      <a:endParaRPr lang="zh-CN"/>
                    </a:p>
                  </a:txBody>
                  <a:tcPr>
                    <a:lnR w="19050">
                      <a:solidFill>
                        <a:schemeClr val="tx1"/>
                      </a:solidFill>
                      <a:prstDash val="solid"/>
                    </a:lnR>
                    <a:lnT w="19050">
                      <a:solidFill>
                        <a:schemeClr val="tx1"/>
                      </a:solidFill>
                      <a:prstDash val="solid"/>
                    </a:lnT>
                  </a:tcPr>
                </a:tc>
                <a:extLst>
                  <a:ext uri="{0D108BD9-81ED-4DB2-BD59-A6C34878D82A}">
                    <a16:rowId xmlns:a16="http://schemas.microsoft.com/office/drawing/2014/main" val="10000"/>
                  </a:ext>
                </a:extLst>
              </a:tr>
              <a:tr h="398489">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 </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不</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同</a:t>
                      </a:r>
                    </a:p>
                  </a:txBody>
                  <a:tcPr marL="0" marR="0" marT="0" marB="0" anchorCtr="1" horzOverflow="overflow">
                    <a:lnL w="19050">
                      <a:solidFill>
                        <a:schemeClr val="tx1"/>
                      </a:solidFill>
                      <a:prstDash val="solid"/>
                    </a:ln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晶体</a:t>
                      </a: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非晶体</a:t>
                      </a: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晶体</a:t>
                      </a: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dirty="0">
                          <a:ln>
                            <a:noFill/>
                          </a:ln>
                          <a:effectLst/>
                          <a:latin typeface="+mn-lt"/>
                          <a:ea typeface="+mn-ea"/>
                          <a:cs typeface="+mn-ea"/>
                          <a:sym typeface="+mn-lt"/>
                        </a:rPr>
                        <a:t>非晶体</a:t>
                      </a:r>
                    </a:p>
                  </a:txBody>
                  <a:tcPr marL="0" marR="0" marT="0" marB="0" anchorCtr="1" horzOverflow="overflow">
                    <a:lnR w="19050">
                      <a:solidFill>
                        <a:schemeClr val="tx1"/>
                      </a:solidFill>
                      <a:prstDash val="solid"/>
                    </a:lnR>
                  </a:tcPr>
                </a:tc>
                <a:extLst>
                  <a:ext uri="{0D108BD9-81ED-4DB2-BD59-A6C34878D82A}">
                    <a16:rowId xmlns:a16="http://schemas.microsoft.com/office/drawing/2014/main" val="10001"/>
                  </a:ext>
                </a:extLst>
              </a:tr>
              <a:tr h="397344">
                <a:tc vMerge="1">
                  <a:txBody>
                    <a:bodyPr/>
                    <a:lstStyle/>
                    <a:p>
                      <a:endParaRPr lang="zh-CN"/>
                    </a:p>
                  </a:txBody>
                  <a:tcPr>
                    <a:lnL w="19050">
                      <a:solidFill>
                        <a:schemeClr val="tx1"/>
                      </a:solidFill>
                      <a:prstDash val="solid"/>
                    </a:ln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1" horzOverflow="overflow">
                    <a:lnR w="19050">
                      <a:solidFill>
                        <a:schemeClr val="tx1"/>
                      </a:solidFill>
                      <a:prstDash val="solid"/>
                    </a:lnR>
                  </a:tcPr>
                </a:tc>
                <a:extLst>
                  <a:ext uri="{0D108BD9-81ED-4DB2-BD59-A6C34878D82A}">
                    <a16:rowId xmlns:a16="http://schemas.microsoft.com/office/drawing/2014/main" val="10002"/>
                  </a:ext>
                </a:extLst>
              </a:tr>
              <a:tr h="794690">
                <a:tc vMerge="1">
                  <a:txBody>
                    <a:bodyPr/>
                    <a:lstStyle/>
                    <a:p>
                      <a:endParaRPr lang="zh-CN"/>
                    </a:p>
                  </a:txBody>
                  <a:tcPr>
                    <a:lnL w="19050">
                      <a:solidFill>
                        <a:schemeClr val="tx1"/>
                      </a:solidFill>
                      <a:prstDash val="solid"/>
                    </a:ln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a:ln>
                          <a:noFill/>
                        </a:ln>
                        <a:effectLst/>
                        <a:latin typeface="+mn-lt"/>
                        <a:ea typeface="+mn-ea"/>
                        <a:cs typeface="+mn-ea"/>
                        <a:sym typeface="+mn-lt"/>
                      </a:endParaRPr>
                    </a:p>
                  </a:txBody>
                  <a:tcPr marL="0" marR="0" marT="0" marB="0"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1" horzOverflow="overflow">
                    <a:lnR w="19050">
                      <a:solidFill>
                        <a:schemeClr val="tx1"/>
                      </a:solidFill>
                      <a:prstDash val="solid"/>
                    </a:lnR>
                  </a:tcPr>
                </a:tc>
                <a:extLst>
                  <a:ext uri="{0D108BD9-81ED-4DB2-BD59-A6C34878D82A}">
                    <a16:rowId xmlns:a16="http://schemas.microsoft.com/office/drawing/2014/main" val="10003"/>
                  </a:ext>
                </a:extLst>
              </a:tr>
              <a:tr h="45001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1500" u="none" strike="noStrike" cap="none" normalizeH="0" baseline="0">
                          <a:ln>
                            <a:noFill/>
                          </a:ln>
                          <a:effectLst/>
                          <a:latin typeface="+mn-lt"/>
                          <a:ea typeface="+mn-ea"/>
                          <a:cs typeface="+mn-ea"/>
                          <a:sym typeface="+mn-lt"/>
                        </a:rPr>
                        <a:t>相同</a:t>
                      </a:r>
                    </a:p>
                  </a:txBody>
                  <a:tcPr marL="0" marR="0" marT="0" marB="0" anchor="ctr" anchorCtr="1" horzOverflow="overflow">
                    <a:lnL w="19050">
                      <a:solidFill>
                        <a:schemeClr val="tx1"/>
                      </a:solidFill>
                      <a:prstDash val="solid"/>
                    </a:lnL>
                    <a:lnB w="19050">
                      <a:solidFill>
                        <a:schemeClr val="tx1"/>
                      </a:solidFill>
                      <a:prstDash val="solid"/>
                    </a:lnB>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 anchorCtr="1" horzOverflow="overflow">
                    <a:lnB w="19050">
                      <a:solidFill>
                        <a:schemeClr val="tx1"/>
                      </a:solidFill>
                      <a:prstDash val="solid"/>
                    </a:lnB>
                  </a:tcPr>
                </a:tc>
                <a:tc hMerge="1">
                  <a:txBody>
                    <a:bodyPr/>
                    <a:lstStyle/>
                    <a:p>
                      <a:endParaRPr lang="zh-CN"/>
                    </a:p>
                  </a:txBody>
                  <a:tcPr>
                    <a:lnB w="19050">
                      <a:solidFill>
                        <a:schemeClr val="tx1"/>
                      </a:solidFill>
                      <a:prstDash val="solid"/>
                    </a:lnB>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1500" u="none" strike="noStrike" cap="none" normalizeH="0" baseline="0" dirty="0">
                        <a:ln>
                          <a:noFill/>
                        </a:ln>
                        <a:effectLst/>
                        <a:latin typeface="+mn-lt"/>
                        <a:ea typeface="+mn-ea"/>
                        <a:cs typeface="+mn-ea"/>
                        <a:sym typeface="+mn-lt"/>
                      </a:endParaRPr>
                    </a:p>
                  </a:txBody>
                  <a:tcPr marL="0" marR="0" marT="0" marB="0" anchor="ctr" anchorCtr="1" horzOverflow="overflow">
                    <a:lnR w="19050">
                      <a:solidFill>
                        <a:schemeClr val="tx1"/>
                      </a:solidFill>
                      <a:prstDash val="solid"/>
                    </a:lnR>
                    <a:lnB w="19050">
                      <a:solidFill>
                        <a:schemeClr val="tx1"/>
                      </a:solidFill>
                      <a:prstDash val="solid"/>
                    </a:lnB>
                  </a:tcPr>
                </a:tc>
                <a:tc hMerge="1">
                  <a:txBody>
                    <a:bodyPr/>
                    <a:lstStyle/>
                    <a:p>
                      <a:endParaRPr lang="zh-CN"/>
                    </a:p>
                  </a:txBody>
                  <a:tcPr>
                    <a:lnR w="19050">
                      <a:solidFill>
                        <a:schemeClr val="tx1"/>
                      </a:solidFill>
                      <a:prstDash val="solid"/>
                    </a:lnR>
                    <a:lnB w="19050">
                      <a:solidFill>
                        <a:schemeClr val="tx1"/>
                      </a:solidFill>
                      <a:prstDash val="solid"/>
                    </a:lnB>
                  </a:tcPr>
                </a:tc>
                <a:extLst>
                  <a:ext uri="{0D108BD9-81ED-4DB2-BD59-A6C34878D82A}">
                    <a16:rowId xmlns:a16="http://schemas.microsoft.com/office/drawing/2014/main" val="10004"/>
                  </a:ext>
                </a:extLst>
              </a:tr>
            </a:tbl>
          </a:graphicData>
        </a:graphic>
      </p:graphicFrame>
      <p:sp>
        <p:nvSpPr>
          <p:cNvPr id="3" name="Rectangle 47"/>
          <p:cNvSpPr>
            <a:spLocks noChangeArrowheads="1"/>
          </p:cNvSpPr>
          <p:nvPr/>
        </p:nvSpPr>
        <p:spPr bwMode="auto">
          <a:xfrm>
            <a:off x="1488538" y="2009934"/>
            <a:ext cx="830997" cy="346249"/>
          </a:xfrm>
          <a:prstGeom prst="rect">
            <a:avLst/>
          </a:prstGeom>
          <a:noFill/>
          <a:ln w="9525">
            <a:noFill/>
            <a:miter lim="800000"/>
          </a:ln>
        </p:spPr>
        <p:txBody>
          <a:bodyPr wrap="none" lIns="68580" tIns="34290" rIns="68580" bIns="34290">
            <a:spAutoFit/>
          </a:bodyPr>
          <a:lstStyle/>
          <a:p>
            <a:pPr algn="ctr">
              <a:spcBef>
                <a:spcPct val="20000"/>
              </a:spcBef>
            </a:pPr>
            <a:r>
              <a:rPr lang="zh-CN" altLang="en-US" sz="1800" dirty="0">
                <a:solidFill>
                  <a:srgbClr val="FF0000"/>
                </a:solidFill>
                <a:cs typeface="+mn-ea"/>
                <a:sym typeface="+mn-lt"/>
              </a:rPr>
              <a:t>有熔点</a:t>
            </a:r>
          </a:p>
        </p:txBody>
      </p:sp>
      <p:sp>
        <p:nvSpPr>
          <p:cNvPr id="4" name="Rectangle 48"/>
          <p:cNvSpPr>
            <a:spLocks noChangeArrowheads="1"/>
          </p:cNvSpPr>
          <p:nvPr/>
        </p:nvSpPr>
        <p:spPr bwMode="auto">
          <a:xfrm>
            <a:off x="3226851" y="2009934"/>
            <a:ext cx="830997" cy="346249"/>
          </a:xfrm>
          <a:prstGeom prst="rect">
            <a:avLst/>
          </a:prstGeom>
          <a:noFill/>
          <a:ln w="9525">
            <a:noFill/>
            <a:miter lim="800000"/>
          </a:ln>
        </p:spPr>
        <p:txBody>
          <a:bodyPr wrap="none" lIns="68580" tIns="34290" rIns="68580" bIns="34290">
            <a:spAutoFit/>
          </a:bodyPr>
          <a:lstStyle/>
          <a:p>
            <a:pPr algn="ctr"/>
            <a:r>
              <a:rPr lang="zh-CN" altLang="en-US" sz="1800" dirty="0">
                <a:solidFill>
                  <a:srgbClr val="FF0000"/>
                </a:solidFill>
                <a:cs typeface="+mn-ea"/>
                <a:sym typeface="+mn-lt"/>
              </a:rPr>
              <a:t>无熔点</a:t>
            </a:r>
          </a:p>
        </p:txBody>
      </p:sp>
      <p:sp>
        <p:nvSpPr>
          <p:cNvPr id="5" name="Rectangle 49"/>
          <p:cNvSpPr>
            <a:spLocks noChangeArrowheads="1"/>
          </p:cNvSpPr>
          <p:nvPr/>
        </p:nvSpPr>
        <p:spPr bwMode="auto">
          <a:xfrm>
            <a:off x="4846102" y="2009934"/>
            <a:ext cx="1061829" cy="346249"/>
          </a:xfrm>
          <a:prstGeom prst="rect">
            <a:avLst/>
          </a:prstGeom>
          <a:noFill/>
          <a:ln w="9525">
            <a:noFill/>
            <a:miter lim="800000"/>
          </a:ln>
        </p:spPr>
        <p:txBody>
          <a:bodyPr wrap="none" lIns="68580" tIns="34290" rIns="68580" bIns="34290">
            <a:spAutoFit/>
          </a:bodyPr>
          <a:lstStyle/>
          <a:p>
            <a:pPr algn="ctr"/>
            <a:r>
              <a:rPr lang="zh-CN" altLang="en-US" sz="1800">
                <a:solidFill>
                  <a:srgbClr val="FF0000"/>
                </a:solidFill>
                <a:cs typeface="+mn-ea"/>
                <a:sym typeface="+mn-lt"/>
              </a:rPr>
              <a:t>有凝固点</a:t>
            </a:r>
          </a:p>
        </p:txBody>
      </p:sp>
      <p:sp>
        <p:nvSpPr>
          <p:cNvPr id="6" name="Rectangle 50"/>
          <p:cNvSpPr>
            <a:spLocks noChangeArrowheads="1"/>
          </p:cNvSpPr>
          <p:nvPr/>
        </p:nvSpPr>
        <p:spPr bwMode="auto">
          <a:xfrm>
            <a:off x="6770152" y="2009934"/>
            <a:ext cx="1061829" cy="346249"/>
          </a:xfrm>
          <a:prstGeom prst="rect">
            <a:avLst/>
          </a:prstGeom>
          <a:noFill/>
          <a:ln w="9525">
            <a:noFill/>
            <a:miter lim="800000"/>
          </a:ln>
        </p:spPr>
        <p:txBody>
          <a:bodyPr wrap="none" lIns="68580" tIns="34290" rIns="68580" bIns="34290">
            <a:spAutoFit/>
          </a:bodyPr>
          <a:lstStyle/>
          <a:p>
            <a:pPr algn="ctr"/>
            <a:r>
              <a:rPr lang="zh-CN" altLang="en-US" sz="1800">
                <a:solidFill>
                  <a:srgbClr val="FF0000"/>
                </a:solidFill>
                <a:cs typeface="+mn-ea"/>
                <a:sym typeface="+mn-lt"/>
              </a:rPr>
              <a:t>无凝固点</a:t>
            </a:r>
          </a:p>
        </p:txBody>
      </p:sp>
      <p:sp>
        <p:nvSpPr>
          <p:cNvPr id="7" name="Rectangle 51"/>
          <p:cNvSpPr>
            <a:spLocks noChangeArrowheads="1"/>
          </p:cNvSpPr>
          <p:nvPr/>
        </p:nvSpPr>
        <p:spPr bwMode="auto">
          <a:xfrm>
            <a:off x="1171126" y="2613927"/>
            <a:ext cx="1924050" cy="346249"/>
          </a:xfrm>
          <a:prstGeom prst="rect">
            <a:avLst/>
          </a:prstGeom>
          <a:noFill/>
          <a:ln w="9525">
            <a:noFill/>
            <a:miter lim="800000"/>
          </a:ln>
        </p:spPr>
        <p:txBody>
          <a:bodyPr wrap="square" lIns="68580" tIns="34290" rIns="68580" bIns="34290">
            <a:spAutoFit/>
          </a:bodyPr>
          <a:lstStyle/>
          <a:p>
            <a:pPr algn="ctr"/>
            <a:r>
              <a:rPr lang="zh-CN" altLang="en-US" sz="1800" dirty="0">
                <a:solidFill>
                  <a:srgbClr val="FF0000"/>
                </a:solidFill>
                <a:cs typeface="+mn-ea"/>
                <a:sym typeface="+mn-lt"/>
              </a:rPr>
              <a:t>熔化时固液共存</a:t>
            </a:r>
          </a:p>
        </p:txBody>
      </p:sp>
      <p:sp>
        <p:nvSpPr>
          <p:cNvPr id="8" name="Rectangle 52"/>
          <p:cNvSpPr>
            <a:spLocks noChangeArrowheads="1"/>
          </p:cNvSpPr>
          <p:nvPr/>
        </p:nvSpPr>
        <p:spPr bwMode="auto">
          <a:xfrm>
            <a:off x="2805778" y="2610280"/>
            <a:ext cx="1965325" cy="346249"/>
          </a:xfrm>
          <a:prstGeom prst="rect">
            <a:avLst/>
          </a:prstGeom>
          <a:noFill/>
          <a:ln w="9525">
            <a:noFill/>
            <a:miter lim="800000"/>
          </a:ln>
        </p:spPr>
        <p:txBody>
          <a:bodyPr lIns="68580" tIns="34290" rIns="68580" bIns="34290">
            <a:spAutoFit/>
          </a:bodyPr>
          <a:lstStyle/>
          <a:p>
            <a:pPr algn="ctr"/>
            <a:r>
              <a:rPr lang="zh-CN" altLang="en-US" sz="1800" dirty="0">
                <a:solidFill>
                  <a:srgbClr val="FF0000"/>
                </a:solidFill>
                <a:cs typeface="+mn-ea"/>
                <a:sym typeface="+mn-lt"/>
              </a:rPr>
              <a:t>熔化时先软后稀</a:t>
            </a:r>
          </a:p>
        </p:txBody>
      </p:sp>
      <p:sp>
        <p:nvSpPr>
          <p:cNvPr id="9" name="Rectangle 53"/>
          <p:cNvSpPr>
            <a:spLocks noChangeArrowheads="1"/>
          </p:cNvSpPr>
          <p:nvPr/>
        </p:nvSpPr>
        <p:spPr bwMode="auto">
          <a:xfrm>
            <a:off x="4486403" y="2645770"/>
            <a:ext cx="2019300" cy="346249"/>
          </a:xfrm>
          <a:prstGeom prst="rect">
            <a:avLst/>
          </a:prstGeom>
          <a:noFill/>
          <a:ln w="9525">
            <a:noFill/>
            <a:miter lim="800000"/>
          </a:ln>
        </p:spPr>
        <p:txBody>
          <a:bodyPr lIns="68580" tIns="34290" rIns="68580" bIns="34290">
            <a:spAutoFit/>
          </a:bodyPr>
          <a:lstStyle/>
          <a:p>
            <a:pPr algn="ctr"/>
            <a:r>
              <a:rPr lang="zh-CN" altLang="en-US" sz="1800" dirty="0">
                <a:solidFill>
                  <a:srgbClr val="FF0000"/>
                </a:solidFill>
                <a:cs typeface="+mn-ea"/>
                <a:sym typeface="+mn-lt"/>
              </a:rPr>
              <a:t>凝固时固液共存</a:t>
            </a:r>
          </a:p>
        </p:txBody>
      </p:sp>
      <p:sp>
        <p:nvSpPr>
          <p:cNvPr id="10" name="Rectangle 54"/>
          <p:cNvSpPr>
            <a:spLocks noChangeArrowheads="1"/>
          </p:cNvSpPr>
          <p:nvPr/>
        </p:nvSpPr>
        <p:spPr bwMode="auto">
          <a:xfrm>
            <a:off x="6451728" y="2610280"/>
            <a:ext cx="1924050" cy="623248"/>
          </a:xfrm>
          <a:prstGeom prst="rect">
            <a:avLst/>
          </a:prstGeom>
          <a:noFill/>
          <a:ln w="9525">
            <a:noFill/>
            <a:miter lim="800000"/>
          </a:ln>
        </p:spPr>
        <p:txBody>
          <a:bodyPr lIns="68580" tIns="34290" rIns="68580" bIns="34290">
            <a:spAutoFit/>
          </a:bodyPr>
          <a:lstStyle/>
          <a:p>
            <a:pPr algn="ctr"/>
            <a:r>
              <a:rPr lang="zh-CN" altLang="en-US" sz="1800" dirty="0">
                <a:solidFill>
                  <a:srgbClr val="FF0000"/>
                </a:solidFill>
                <a:cs typeface="+mn-ea"/>
                <a:sym typeface="+mn-lt"/>
              </a:rPr>
              <a:t>凝固时无固液共存态</a:t>
            </a:r>
          </a:p>
        </p:txBody>
      </p:sp>
      <p:sp>
        <p:nvSpPr>
          <p:cNvPr id="11" name="Rectangle 55"/>
          <p:cNvSpPr>
            <a:spLocks noChangeArrowheads="1"/>
          </p:cNvSpPr>
          <p:nvPr/>
        </p:nvSpPr>
        <p:spPr bwMode="auto">
          <a:xfrm>
            <a:off x="2389233" y="3226715"/>
            <a:ext cx="1061829" cy="346249"/>
          </a:xfrm>
          <a:prstGeom prst="rect">
            <a:avLst/>
          </a:prstGeom>
          <a:noFill/>
          <a:ln w="9525">
            <a:noFill/>
            <a:miter lim="800000"/>
          </a:ln>
        </p:spPr>
        <p:txBody>
          <a:bodyPr wrap="none" lIns="68580" tIns="34290" rIns="68580" bIns="34290">
            <a:spAutoFit/>
          </a:bodyPr>
          <a:lstStyle/>
          <a:p>
            <a:r>
              <a:rPr lang="zh-CN" altLang="en-US" sz="1800" dirty="0">
                <a:solidFill>
                  <a:srgbClr val="FF0000"/>
                </a:solidFill>
                <a:cs typeface="+mn-ea"/>
                <a:sym typeface="+mn-lt"/>
              </a:rPr>
              <a:t>吸收热量</a:t>
            </a:r>
          </a:p>
        </p:txBody>
      </p:sp>
      <p:sp>
        <p:nvSpPr>
          <p:cNvPr id="12" name="Rectangle 56"/>
          <p:cNvSpPr>
            <a:spLocks noChangeArrowheads="1"/>
          </p:cNvSpPr>
          <p:nvPr/>
        </p:nvSpPr>
        <p:spPr bwMode="auto">
          <a:xfrm>
            <a:off x="5773244" y="3325026"/>
            <a:ext cx="1061829" cy="346249"/>
          </a:xfrm>
          <a:prstGeom prst="rect">
            <a:avLst/>
          </a:prstGeom>
          <a:noFill/>
          <a:ln w="9525">
            <a:noFill/>
            <a:miter lim="800000"/>
          </a:ln>
        </p:spPr>
        <p:txBody>
          <a:bodyPr wrap="none" lIns="68580" tIns="34290" rIns="68580" bIns="34290">
            <a:spAutoFit/>
          </a:bodyPr>
          <a:lstStyle/>
          <a:p>
            <a:r>
              <a:rPr lang="zh-CN" altLang="en-US" sz="1800" dirty="0">
                <a:solidFill>
                  <a:srgbClr val="FF0000"/>
                </a:solidFill>
                <a:cs typeface="+mn-ea"/>
                <a:sym typeface="+mn-lt"/>
              </a:rPr>
              <a:t>放出热量</a:t>
            </a:r>
          </a:p>
        </p:txBody>
      </p:sp>
      <p:sp>
        <p:nvSpPr>
          <p:cNvPr id="14" name="文本框 13">
            <a:extLst>
              <a:ext uri="{FF2B5EF4-FFF2-40B4-BE49-F238E27FC236}">
                <a16:creationId xmlns:a16="http://schemas.microsoft.com/office/drawing/2014/main" id="{95522EA6-2279-4BCF-8451-4AE8014F130F}"/>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小结</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ppt_x</p:attrName>
                                        </p:attrNameLst>
                                      </p:cBhvr>
                                      <p:tavLst>
                                        <p:tav tm="0">
                                          <p:val>
                                            <p:strVal val="#ppt_x"/>
                                          </p:val>
                                        </p:tav>
                                        <p:tav tm="100000">
                                          <p:val>
                                            <p:strVal val="#ppt_x"/>
                                          </p:val>
                                        </p:tav>
                                      </p:tavLst>
                                    </p:anim>
                                    <p:anim calcmode="lin" valueType="num">
                                      <p:cBhvr>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ppt_x</p:attrName>
                                        </p:attrNameLst>
                                      </p:cBhvr>
                                      <p:tavLst>
                                        <p:tav tm="0">
                                          <p:val>
                                            <p:strVal val="#ppt_x"/>
                                          </p:val>
                                        </p:tav>
                                        <p:tav tm="100000">
                                          <p:val>
                                            <p:strVal val="#ppt_x"/>
                                          </p:val>
                                        </p:tav>
                                      </p:tavLst>
                                    </p:anim>
                                    <p:anim calcmode="lin" valueType="num">
                                      <p:cBhvr>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ppt_x</p:attrName>
                                        </p:attrNameLst>
                                      </p:cBhvr>
                                      <p:tavLst>
                                        <p:tav tm="0">
                                          <p:val>
                                            <p:strVal val="#ppt_x"/>
                                          </p:val>
                                        </p:tav>
                                        <p:tav tm="100000">
                                          <p:val>
                                            <p:strVal val="#ppt_x"/>
                                          </p:val>
                                        </p:tav>
                                      </p:tavLst>
                                    </p:anim>
                                    <p:anim calcmode="lin" valueType="num">
                                      <p:cBhvr>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ppt_x</p:attrName>
                                        </p:attrNameLst>
                                      </p:cBhvr>
                                      <p:tavLst>
                                        <p:tav tm="0">
                                          <p:val>
                                            <p:strVal val="#ppt_x"/>
                                          </p:val>
                                        </p:tav>
                                        <p:tav tm="100000">
                                          <p:val>
                                            <p:strVal val="#ppt_x"/>
                                          </p:val>
                                        </p:tav>
                                      </p:tavLst>
                                    </p:anim>
                                    <p:anim calcmode="lin" valueType="num">
                                      <p:cBhvr>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ppt_x</p:attrName>
                                        </p:attrNameLst>
                                      </p:cBhvr>
                                      <p:tavLst>
                                        <p:tav tm="0">
                                          <p:val>
                                            <p:strVal val="#ppt_x"/>
                                          </p:val>
                                        </p:tav>
                                        <p:tav tm="100000">
                                          <p:val>
                                            <p:strVal val="#ppt_x"/>
                                          </p:val>
                                        </p:tav>
                                      </p:tavLst>
                                    </p:anim>
                                    <p:anim calcmode="lin" valueType="num">
                                      <p:cBhvr>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ppt_x</p:attrName>
                                        </p:attrNameLst>
                                      </p:cBhvr>
                                      <p:tavLst>
                                        <p:tav tm="0">
                                          <p:val>
                                            <p:strVal val="#ppt_x"/>
                                          </p:val>
                                        </p:tav>
                                        <p:tav tm="100000">
                                          <p:val>
                                            <p:strVal val="#ppt_x"/>
                                          </p:val>
                                        </p:tav>
                                      </p:tavLst>
                                    </p:anim>
                                    <p:anim calcmode="lin" valueType="num">
                                      <p:cBhvr>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ppt_x</p:attrName>
                                        </p:attrNameLst>
                                      </p:cBhvr>
                                      <p:tavLst>
                                        <p:tav tm="0">
                                          <p:val>
                                            <p:strVal val="#ppt_x"/>
                                          </p:val>
                                        </p:tav>
                                        <p:tav tm="100000">
                                          <p:val>
                                            <p:strVal val="#ppt_x"/>
                                          </p:val>
                                        </p:tav>
                                      </p:tavLst>
                                    </p:anim>
                                    <p:anim calcmode="lin" valueType="num">
                                      <p:cBhvr>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a:spLocks noChangeArrowheads="1"/>
          </p:cNvSpPr>
          <p:nvPr/>
        </p:nvSpPr>
        <p:spPr bwMode="auto">
          <a:xfrm>
            <a:off x="736775" y="1846125"/>
            <a:ext cx="666750" cy="761747"/>
          </a:xfrm>
          <a:prstGeom prst="rect">
            <a:avLst/>
          </a:prstGeom>
          <a:noFill/>
          <a:ln w="9525">
            <a:solidFill>
              <a:schemeClr val="tx1"/>
            </a:solidFill>
            <a:round/>
          </a:ln>
        </p:spPr>
        <p:txBody>
          <a:bodyPr lIns="68580" tIns="34290" rIns="68580" bIns="34290">
            <a:spAutoFit/>
          </a:bodyPr>
          <a:lstStyle/>
          <a:p>
            <a:pPr algn="ctr"/>
            <a:r>
              <a:rPr lang="zh-CN" altLang="en-US" sz="1500">
                <a:cs typeface="+mn-ea"/>
                <a:sym typeface="+mn-lt"/>
              </a:rPr>
              <a:t>熔化和凝固</a:t>
            </a:r>
          </a:p>
        </p:txBody>
      </p:sp>
      <p:sp>
        <p:nvSpPr>
          <p:cNvPr id="3" name="文本框 2"/>
          <p:cNvSpPr txBox="1">
            <a:spLocks noChangeArrowheads="1"/>
          </p:cNvSpPr>
          <p:nvPr/>
        </p:nvSpPr>
        <p:spPr bwMode="auto">
          <a:xfrm>
            <a:off x="1939563" y="1522555"/>
            <a:ext cx="1384300" cy="300083"/>
          </a:xfrm>
          <a:prstGeom prst="rect">
            <a:avLst/>
          </a:prstGeom>
          <a:noFill/>
          <a:ln w="9525">
            <a:solidFill>
              <a:srgbClr val="0000FF"/>
            </a:solidFill>
            <a:round/>
          </a:ln>
        </p:spPr>
        <p:txBody>
          <a:bodyPr lIns="68580" tIns="34290" rIns="68580" bIns="34290">
            <a:spAutoFit/>
          </a:bodyPr>
          <a:lstStyle/>
          <a:p>
            <a:pPr algn="ctr"/>
            <a:r>
              <a:rPr lang="zh-CN" altLang="en-US" sz="1500">
                <a:cs typeface="+mn-ea"/>
                <a:sym typeface="+mn-lt"/>
              </a:rPr>
              <a:t>熔化</a:t>
            </a:r>
          </a:p>
        </p:txBody>
      </p:sp>
      <p:sp>
        <p:nvSpPr>
          <p:cNvPr id="4" name="文本框 3"/>
          <p:cNvSpPr txBox="1">
            <a:spLocks noChangeArrowheads="1"/>
          </p:cNvSpPr>
          <p:nvPr/>
        </p:nvSpPr>
        <p:spPr bwMode="auto">
          <a:xfrm>
            <a:off x="1939563" y="3620008"/>
            <a:ext cx="1384300" cy="300083"/>
          </a:xfrm>
          <a:prstGeom prst="rect">
            <a:avLst/>
          </a:prstGeom>
          <a:noFill/>
          <a:ln w="9525">
            <a:solidFill>
              <a:srgbClr val="0000FF"/>
            </a:solidFill>
            <a:round/>
          </a:ln>
        </p:spPr>
        <p:txBody>
          <a:bodyPr lIns="68580" tIns="34290" rIns="68580" bIns="34290">
            <a:spAutoFit/>
          </a:bodyPr>
          <a:lstStyle/>
          <a:p>
            <a:pPr algn="ctr"/>
            <a:r>
              <a:rPr lang="zh-CN" altLang="en-US" sz="1500">
                <a:cs typeface="+mn-ea"/>
                <a:sym typeface="+mn-lt"/>
              </a:rPr>
              <a:t>凝固</a:t>
            </a:r>
          </a:p>
        </p:txBody>
      </p:sp>
      <p:sp>
        <p:nvSpPr>
          <p:cNvPr id="5" name="文本框 4"/>
          <p:cNvSpPr txBox="1">
            <a:spLocks noChangeArrowheads="1"/>
          </p:cNvSpPr>
          <p:nvPr/>
        </p:nvSpPr>
        <p:spPr bwMode="auto">
          <a:xfrm>
            <a:off x="3936638" y="860229"/>
            <a:ext cx="3087688" cy="300083"/>
          </a:xfrm>
          <a:prstGeom prst="rect">
            <a:avLst/>
          </a:prstGeom>
          <a:noFill/>
          <a:ln w="9525">
            <a:solidFill>
              <a:srgbClr val="FF0000"/>
            </a:solidFill>
            <a:round/>
          </a:ln>
        </p:spPr>
        <p:txBody>
          <a:bodyPr lIns="68580" tIns="34290" rIns="68580" bIns="34290">
            <a:spAutoFit/>
          </a:bodyPr>
          <a:lstStyle/>
          <a:p>
            <a:pPr algn="ctr"/>
            <a:r>
              <a:rPr lang="zh-CN" altLang="en-US" sz="1500">
                <a:cs typeface="+mn-ea"/>
                <a:sym typeface="+mn-lt"/>
              </a:rPr>
              <a:t>物质从固态变成液态</a:t>
            </a:r>
          </a:p>
        </p:txBody>
      </p:sp>
      <p:sp>
        <p:nvSpPr>
          <p:cNvPr id="6" name="文本框 5"/>
          <p:cNvSpPr txBox="1">
            <a:spLocks noChangeArrowheads="1"/>
          </p:cNvSpPr>
          <p:nvPr/>
        </p:nvSpPr>
        <p:spPr bwMode="auto">
          <a:xfrm>
            <a:off x="3936640" y="1520180"/>
            <a:ext cx="881063"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熔点</a:t>
            </a:r>
          </a:p>
        </p:txBody>
      </p:sp>
      <p:sp>
        <p:nvSpPr>
          <p:cNvPr id="7" name="文本框 6"/>
          <p:cNvSpPr txBox="1">
            <a:spLocks noChangeArrowheads="1"/>
          </p:cNvSpPr>
          <p:nvPr/>
        </p:nvSpPr>
        <p:spPr bwMode="auto">
          <a:xfrm>
            <a:off x="5440001" y="1289769"/>
            <a:ext cx="2239962"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晶体：有熔点</a:t>
            </a:r>
          </a:p>
        </p:txBody>
      </p:sp>
      <p:sp>
        <p:nvSpPr>
          <p:cNvPr id="8" name="文本框 7"/>
          <p:cNvSpPr txBox="1">
            <a:spLocks noChangeArrowheads="1"/>
          </p:cNvSpPr>
          <p:nvPr/>
        </p:nvSpPr>
        <p:spPr bwMode="auto">
          <a:xfrm>
            <a:off x="5440001" y="1767218"/>
            <a:ext cx="2652712"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非晶体：没有熔点</a:t>
            </a:r>
          </a:p>
        </p:txBody>
      </p:sp>
      <p:sp>
        <p:nvSpPr>
          <p:cNvPr id="9" name="文本框 8"/>
          <p:cNvSpPr txBox="1">
            <a:spLocks noChangeArrowheads="1"/>
          </p:cNvSpPr>
          <p:nvPr/>
        </p:nvSpPr>
        <p:spPr bwMode="auto">
          <a:xfrm>
            <a:off x="3936638" y="2333744"/>
            <a:ext cx="2160588"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熔化过程吸热</a:t>
            </a:r>
          </a:p>
        </p:txBody>
      </p:sp>
      <p:sp>
        <p:nvSpPr>
          <p:cNvPr id="10" name="文本框 9"/>
          <p:cNvSpPr txBox="1">
            <a:spLocks noChangeArrowheads="1"/>
          </p:cNvSpPr>
          <p:nvPr/>
        </p:nvSpPr>
        <p:spPr bwMode="auto">
          <a:xfrm>
            <a:off x="3936638" y="2950153"/>
            <a:ext cx="3087688" cy="300083"/>
          </a:xfrm>
          <a:prstGeom prst="rect">
            <a:avLst/>
          </a:prstGeom>
          <a:noFill/>
          <a:ln w="9525">
            <a:solidFill>
              <a:srgbClr val="FF0000"/>
            </a:solidFill>
            <a:round/>
          </a:ln>
        </p:spPr>
        <p:txBody>
          <a:bodyPr lIns="68580" tIns="34290" rIns="68580" bIns="34290">
            <a:spAutoFit/>
          </a:bodyPr>
          <a:lstStyle/>
          <a:p>
            <a:pPr algn="ctr"/>
            <a:r>
              <a:rPr lang="zh-CN" altLang="en-US" sz="1500">
                <a:cs typeface="+mn-ea"/>
                <a:sym typeface="+mn-lt"/>
              </a:rPr>
              <a:t>物质从液态变成固态</a:t>
            </a:r>
          </a:p>
        </p:txBody>
      </p:sp>
      <p:sp>
        <p:nvSpPr>
          <p:cNvPr id="11" name="文本框 10"/>
          <p:cNvSpPr txBox="1">
            <a:spLocks noChangeArrowheads="1"/>
          </p:cNvSpPr>
          <p:nvPr/>
        </p:nvSpPr>
        <p:spPr bwMode="auto">
          <a:xfrm>
            <a:off x="3936638" y="3669890"/>
            <a:ext cx="1322388"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凝固点：</a:t>
            </a:r>
          </a:p>
        </p:txBody>
      </p:sp>
      <p:sp>
        <p:nvSpPr>
          <p:cNvPr id="14" name="文本框 13"/>
          <p:cNvSpPr txBox="1">
            <a:spLocks noChangeArrowheads="1"/>
          </p:cNvSpPr>
          <p:nvPr/>
        </p:nvSpPr>
        <p:spPr bwMode="auto">
          <a:xfrm>
            <a:off x="5665427" y="3363467"/>
            <a:ext cx="2338387" cy="300083"/>
          </a:xfrm>
          <a:prstGeom prst="rect">
            <a:avLst/>
          </a:prstGeom>
          <a:noFill/>
          <a:ln w="9525">
            <a:solidFill>
              <a:srgbClr val="FF0000"/>
            </a:solidFill>
            <a:round/>
          </a:ln>
        </p:spPr>
        <p:txBody>
          <a:bodyPr lIns="68580" tIns="34290" rIns="68580" bIns="34290">
            <a:spAutoFit/>
          </a:bodyPr>
          <a:lstStyle/>
          <a:p>
            <a:r>
              <a:rPr lang="zh-CN" altLang="en-US" sz="1500">
                <a:cs typeface="+mn-ea"/>
                <a:sym typeface="+mn-lt"/>
              </a:rPr>
              <a:t>晶体：有凝固点</a:t>
            </a:r>
          </a:p>
        </p:txBody>
      </p:sp>
      <p:sp>
        <p:nvSpPr>
          <p:cNvPr id="15" name="文本框 14"/>
          <p:cNvSpPr txBox="1">
            <a:spLocks noChangeArrowheads="1"/>
          </p:cNvSpPr>
          <p:nvPr/>
        </p:nvSpPr>
        <p:spPr bwMode="auto">
          <a:xfrm>
            <a:off x="5616214" y="3901330"/>
            <a:ext cx="2567048" cy="300083"/>
          </a:xfrm>
          <a:prstGeom prst="rect">
            <a:avLst/>
          </a:prstGeom>
          <a:noFill/>
          <a:ln w="9525">
            <a:solidFill>
              <a:srgbClr val="FF0000"/>
            </a:solidFill>
            <a:round/>
          </a:ln>
        </p:spPr>
        <p:txBody>
          <a:bodyPr wrap="square" lIns="68580" tIns="34290" rIns="68580" bIns="34290">
            <a:spAutoFit/>
          </a:bodyPr>
          <a:lstStyle/>
          <a:p>
            <a:r>
              <a:rPr lang="zh-CN" altLang="en-US" sz="1500">
                <a:cs typeface="+mn-ea"/>
                <a:sym typeface="+mn-lt"/>
              </a:rPr>
              <a:t>非晶体：没有凝固点</a:t>
            </a:r>
          </a:p>
        </p:txBody>
      </p:sp>
      <p:sp>
        <p:nvSpPr>
          <p:cNvPr id="16" name="文本框 15"/>
          <p:cNvSpPr txBox="1">
            <a:spLocks noChangeArrowheads="1"/>
          </p:cNvSpPr>
          <p:nvPr/>
        </p:nvSpPr>
        <p:spPr bwMode="auto">
          <a:xfrm>
            <a:off x="3765189" y="4276863"/>
            <a:ext cx="2160588" cy="300083"/>
          </a:xfrm>
          <a:prstGeom prst="rect">
            <a:avLst/>
          </a:prstGeom>
          <a:noFill/>
          <a:ln w="9525">
            <a:solidFill>
              <a:srgbClr val="FF0000"/>
            </a:solidFill>
            <a:round/>
          </a:ln>
        </p:spPr>
        <p:txBody>
          <a:bodyPr lIns="68580" tIns="34290" rIns="68580" bIns="34290">
            <a:spAutoFit/>
          </a:bodyPr>
          <a:lstStyle/>
          <a:p>
            <a:r>
              <a:rPr lang="zh-CN" altLang="en-US" sz="1500" dirty="0">
                <a:cs typeface="+mn-ea"/>
                <a:sym typeface="+mn-lt"/>
              </a:rPr>
              <a:t>凝固过程放热</a:t>
            </a:r>
          </a:p>
        </p:txBody>
      </p:sp>
      <p:sp>
        <p:nvSpPr>
          <p:cNvPr id="17" name="左大括号 16"/>
          <p:cNvSpPr/>
          <p:nvPr/>
        </p:nvSpPr>
        <p:spPr>
          <a:xfrm>
            <a:off x="1515702" y="1680519"/>
            <a:ext cx="325437" cy="2087951"/>
          </a:xfrm>
          <a:prstGeom prst="leftBrace">
            <a:avLst/>
          </a:prstGeom>
        </p:spPr>
        <p:style>
          <a:lnRef idx="1">
            <a:schemeClr val="dk1"/>
          </a:lnRef>
          <a:fillRef idx="0">
            <a:schemeClr val="dk1"/>
          </a:fillRef>
          <a:effectRef idx="0">
            <a:schemeClr val="dk1"/>
          </a:effectRef>
          <a:fontRef idx="minor">
            <a:schemeClr val="tx1"/>
          </a:fontRef>
        </p:style>
        <p:txBody>
          <a:bodyPr lIns="68580" tIns="34290" rIns="68580" bIns="34290" anchor="ctr"/>
          <a:lstStyle/>
          <a:p>
            <a:pPr algn="ctr"/>
            <a:endParaRPr lang="zh-CN" altLang="en-US" sz="1200" noProof="1">
              <a:cs typeface="+mn-ea"/>
              <a:sym typeface="+mn-lt"/>
            </a:endParaRPr>
          </a:p>
        </p:txBody>
      </p:sp>
      <p:sp>
        <p:nvSpPr>
          <p:cNvPr id="18" name="左大括号 17"/>
          <p:cNvSpPr/>
          <p:nvPr/>
        </p:nvSpPr>
        <p:spPr>
          <a:xfrm>
            <a:off x="3504835" y="973094"/>
            <a:ext cx="260354" cy="1583936"/>
          </a:xfrm>
          <a:prstGeom prst="leftBrace">
            <a:avLst/>
          </a:prstGeom>
        </p:spPr>
        <p:style>
          <a:lnRef idx="1">
            <a:schemeClr val="dk1"/>
          </a:lnRef>
          <a:fillRef idx="0">
            <a:schemeClr val="dk1"/>
          </a:fillRef>
          <a:effectRef idx="0">
            <a:schemeClr val="dk1"/>
          </a:effectRef>
          <a:fontRef idx="minor">
            <a:schemeClr val="tx1"/>
          </a:fontRef>
        </p:style>
        <p:txBody>
          <a:bodyPr lIns="68580" tIns="34290" rIns="68580" bIns="34290" anchor="ctr"/>
          <a:lstStyle/>
          <a:p>
            <a:pPr algn="ctr"/>
            <a:endParaRPr lang="zh-CN" altLang="en-US" sz="1200" noProof="1">
              <a:cs typeface="+mn-ea"/>
              <a:sym typeface="+mn-lt"/>
            </a:endParaRPr>
          </a:p>
        </p:txBody>
      </p:sp>
      <p:sp>
        <p:nvSpPr>
          <p:cNvPr id="19" name="左大括号 18"/>
          <p:cNvSpPr/>
          <p:nvPr/>
        </p:nvSpPr>
        <p:spPr>
          <a:xfrm>
            <a:off x="3593737" y="2987958"/>
            <a:ext cx="152405" cy="1432672"/>
          </a:xfrm>
          <a:prstGeom prst="leftBrace">
            <a:avLst/>
          </a:prstGeom>
        </p:spPr>
        <p:style>
          <a:lnRef idx="1">
            <a:schemeClr val="dk1"/>
          </a:lnRef>
          <a:fillRef idx="0">
            <a:schemeClr val="dk1"/>
          </a:fillRef>
          <a:effectRef idx="0">
            <a:schemeClr val="dk1"/>
          </a:effectRef>
          <a:fontRef idx="minor">
            <a:schemeClr val="tx1"/>
          </a:fontRef>
        </p:style>
        <p:txBody>
          <a:bodyPr lIns="68580" tIns="34290" rIns="68580" bIns="34290" anchor="ctr"/>
          <a:lstStyle/>
          <a:p>
            <a:pPr algn="ctr"/>
            <a:endParaRPr lang="zh-CN" altLang="en-US" sz="1200" noProof="1">
              <a:cs typeface="+mn-ea"/>
              <a:sym typeface="+mn-lt"/>
            </a:endParaRPr>
          </a:p>
        </p:txBody>
      </p:sp>
      <p:sp>
        <p:nvSpPr>
          <p:cNvPr id="20" name="左大括号 19"/>
          <p:cNvSpPr/>
          <p:nvPr/>
        </p:nvSpPr>
        <p:spPr>
          <a:xfrm>
            <a:off x="4989152" y="1391911"/>
            <a:ext cx="269875" cy="598593"/>
          </a:xfrm>
          <a:prstGeom prst="leftBrace">
            <a:avLst/>
          </a:prstGeom>
        </p:spPr>
        <p:style>
          <a:lnRef idx="1">
            <a:schemeClr val="dk1"/>
          </a:lnRef>
          <a:fillRef idx="0">
            <a:schemeClr val="dk1"/>
          </a:fillRef>
          <a:effectRef idx="0">
            <a:schemeClr val="dk1"/>
          </a:effectRef>
          <a:fontRef idx="minor">
            <a:schemeClr val="tx1"/>
          </a:fontRef>
        </p:style>
        <p:txBody>
          <a:bodyPr lIns="68580" tIns="34290" rIns="68580" bIns="34290" anchor="ctr"/>
          <a:lstStyle/>
          <a:p>
            <a:pPr algn="ctr"/>
            <a:endParaRPr lang="zh-CN" altLang="en-US" sz="1200" noProof="1">
              <a:cs typeface="+mn-ea"/>
              <a:sym typeface="+mn-lt"/>
            </a:endParaRPr>
          </a:p>
        </p:txBody>
      </p:sp>
      <p:sp>
        <p:nvSpPr>
          <p:cNvPr id="21" name="左大括号 20"/>
          <p:cNvSpPr/>
          <p:nvPr/>
        </p:nvSpPr>
        <p:spPr>
          <a:xfrm>
            <a:off x="5346339" y="3541621"/>
            <a:ext cx="269875" cy="598593"/>
          </a:xfrm>
          <a:prstGeom prst="leftBrace">
            <a:avLst/>
          </a:prstGeom>
        </p:spPr>
        <p:style>
          <a:lnRef idx="1">
            <a:schemeClr val="dk1"/>
          </a:lnRef>
          <a:fillRef idx="0">
            <a:schemeClr val="dk1"/>
          </a:fillRef>
          <a:effectRef idx="0">
            <a:schemeClr val="dk1"/>
          </a:effectRef>
          <a:fontRef idx="minor">
            <a:schemeClr val="tx1"/>
          </a:fontRef>
        </p:style>
        <p:txBody>
          <a:bodyPr lIns="68580" tIns="34290" rIns="68580" bIns="34290" anchor="ctr"/>
          <a:lstStyle/>
          <a:p>
            <a:pPr algn="ctr"/>
            <a:endParaRPr lang="zh-CN" altLang="en-US" sz="1200" noProof="1">
              <a:cs typeface="+mn-ea"/>
              <a:sym typeface="+mn-lt"/>
            </a:endParaRPr>
          </a:p>
        </p:txBody>
      </p:sp>
      <p:sp>
        <p:nvSpPr>
          <p:cNvPr id="24" name="文本框 23">
            <a:extLst>
              <a:ext uri="{FF2B5EF4-FFF2-40B4-BE49-F238E27FC236}">
                <a16:creationId xmlns:a16="http://schemas.microsoft.com/office/drawing/2014/main" id="{C254B192-C902-480D-923C-FB8F82E2B834}"/>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课堂小结</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ssolv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down)">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left)">
                                      <p:cBhvr>
                                        <p:cTn id="63" dur="500"/>
                                        <p:tgtEl>
                                          <p:spTgt spid="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8"/>
                                        </p:tgtEl>
                                        <p:attrNameLst>
                                          <p:attrName>style.visibility</p:attrName>
                                        </p:attrNameLst>
                                      </p:cBhvr>
                                      <p:to>
                                        <p:strVal val="visible"/>
                                      </p:to>
                                    </p:set>
                                    <p:animEffect transition="in" filter="wipe(left)">
                                      <p:cBhvr>
                                        <p:cTn id="68" dur="500"/>
                                        <p:tgtEl>
                                          <p:spTgt spid="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wipe(left)">
                                      <p:cBhvr>
                                        <p:cTn id="78" dur="500"/>
                                        <p:tgtEl>
                                          <p:spTgt spid="14"/>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2" fill="hold" grpId="0"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ipe(right)">
                                      <p:cBhvr>
                                        <p:cTn id="88" dur="500"/>
                                        <p:tgtEl>
                                          <p:spTgt spid="9"/>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wipe(left)">
                                      <p:cBhvr>
                                        <p:cTn id="9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576167" y="1666159"/>
            <a:ext cx="7655258" cy="2146742"/>
          </a:xfrm>
          <a:prstGeom prst="rect">
            <a:avLst/>
          </a:prstGeom>
          <a:noFill/>
          <a:ln w="9525">
            <a:noFill/>
            <a:miter lim="800000"/>
          </a:ln>
          <a:effectLst/>
        </p:spPr>
        <p:txBody>
          <a:bodyPr wrap="square" lIns="68580" tIns="34290" rIns="68580" bIns="34290" anchor="ctr">
            <a:spAutoFit/>
          </a:bodyPr>
          <a:lstStyle/>
          <a:p>
            <a:pPr indent="266693" algn="just">
              <a:lnSpc>
                <a:spcPct val="250000"/>
              </a:lnSpc>
            </a:pPr>
            <a:r>
              <a:rPr lang="en-US" altLang="zh-CN" sz="1800" dirty="0">
                <a:solidFill>
                  <a:srgbClr val="000000"/>
                </a:solidFill>
                <a:cs typeface="+mn-ea"/>
                <a:sym typeface="+mn-lt"/>
              </a:rPr>
              <a:t>1</a:t>
            </a:r>
            <a:r>
              <a:rPr lang="zh-CN" altLang="en-US" sz="1800" dirty="0">
                <a:solidFill>
                  <a:srgbClr val="000000"/>
                </a:solidFill>
                <a:cs typeface="+mn-ea"/>
                <a:sym typeface="+mn-lt"/>
              </a:rPr>
              <a:t>．如下图所示，从高山上流下来的是</a:t>
            </a:r>
            <a:r>
              <a:rPr lang="en-US" altLang="zh-CN" sz="1800" dirty="0">
                <a:solidFill>
                  <a:srgbClr val="000000"/>
                </a:solidFill>
                <a:cs typeface="+mn-ea"/>
                <a:sym typeface="+mn-lt"/>
              </a:rPr>
              <a:t>______</a:t>
            </a:r>
            <a:r>
              <a:rPr lang="zh-CN" altLang="en-US" sz="1800" dirty="0">
                <a:solidFill>
                  <a:srgbClr val="000000"/>
                </a:solidFill>
                <a:cs typeface="+mn-ea"/>
                <a:sym typeface="+mn-lt"/>
              </a:rPr>
              <a:t>态的水，空气中的水蒸气是</a:t>
            </a:r>
            <a:r>
              <a:rPr lang="en-US" altLang="zh-CN" sz="1800" dirty="0">
                <a:solidFill>
                  <a:srgbClr val="000000"/>
                </a:solidFill>
                <a:cs typeface="+mn-ea"/>
                <a:sym typeface="+mn-lt"/>
              </a:rPr>
              <a:t>______</a:t>
            </a:r>
            <a:r>
              <a:rPr lang="zh-CN" altLang="en-US" sz="1800" dirty="0">
                <a:solidFill>
                  <a:srgbClr val="000000"/>
                </a:solidFill>
                <a:cs typeface="+mn-ea"/>
                <a:sym typeface="+mn-lt"/>
              </a:rPr>
              <a:t>态的水，如右下图所示的冰和雪是</a:t>
            </a:r>
            <a:r>
              <a:rPr lang="en-US" altLang="zh-CN" sz="1800" dirty="0">
                <a:solidFill>
                  <a:srgbClr val="000000"/>
                </a:solidFill>
                <a:cs typeface="+mn-ea"/>
                <a:sym typeface="+mn-lt"/>
              </a:rPr>
              <a:t>______</a:t>
            </a:r>
            <a:r>
              <a:rPr lang="zh-CN" altLang="en-US" sz="1800" dirty="0">
                <a:solidFill>
                  <a:srgbClr val="000000"/>
                </a:solidFill>
                <a:cs typeface="+mn-ea"/>
                <a:sym typeface="+mn-lt"/>
              </a:rPr>
              <a:t>态的水。随着温度的变化，物体在固、液、气三种状态之间的变化叫做</a:t>
            </a:r>
            <a:r>
              <a:rPr lang="en-US" altLang="zh-CN" sz="1800" dirty="0">
                <a:solidFill>
                  <a:srgbClr val="000000"/>
                </a:solidFill>
                <a:cs typeface="+mn-ea"/>
                <a:sym typeface="+mn-lt"/>
              </a:rPr>
              <a:t>___________</a:t>
            </a:r>
            <a:r>
              <a:rPr lang="zh-CN" altLang="en-US" sz="1800" dirty="0">
                <a:solidFill>
                  <a:srgbClr val="000000"/>
                </a:solidFill>
                <a:cs typeface="+mn-ea"/>
                <a:sym typeface="+mn-lt"/>
              </a:rPr>
              <a:t>。</a:t>
            </a:r>
          </a:p>
        </p:txBody>
      </p:sp>
      <p:sp>
        <p:nvSpPr>
          <p:cNvPr id="98308" name="Rectangle 4"/>
          <p:cNvSpPr>
            <a:spLocks noChangeArrowheads="1"/>
          </p:cNvSpPr>
          <p:nvPr/>
        </p:nvSpPr>
        <p:spPr bwMode="auto">
          <a:xfrm>
            <a:off x="4905031" y="1977147"/>
            <a:ext cx="369332" cy="346249"/>
          </a:xfrm>
          <a:prstGeom prst="rect">
            <a:avLst/>
          </a:prstGeom>
          <a:noFill/>
          <a:ln w="9525">
            <a:noFill/>
            <a:miter lim="800000"/>
          </a:ln>
          <a:effectLst/>
        </p:spPr>
        <p:txBody>
          <a:bodyPr wrap="none" lIns="68580" tIns="34290" rIns="68580" bIns="34290">
            <a:spAutoFit/>
          </a:bodyPr>
          <a:lstStyle/>
          <a:p>
            <a:r>
              <a:rPr lang="zh-CN" altLang="en-US" sz="1800" dirty="0">
                <a:solidFill>
                  <a:srgbClr val="FF0066"/>
                </a:solidFill>
                <a:cs typeface="+mn-ea"/>
                <a:sym typeface="+mn-lt"/>
              </a:rPr>
              <a:t>气</a:t>
            </a:r>
          </a:p>
        </p:txBody>
      </p:sp>
      <p:sp>
        <p:nvSpPr>
          <p:cNvPr id="98309" name="Rectangle 5"/>
          <p:cNvSpPr>
            <a:spLocks noChangeArrowheads="1"/>
          </p:cNvSpPr>
          <p:nvPr/>
        </p:nvSpPr>
        <p:spPr bwMode="auto">
          <a:xfrm>
            <a:off x="1051288" y="2668575"/>
            <a:ext cx="369332" cy="346249"/>
          </a:xfrm>
          <a:prstGeom prst="rect">
            <a:avLst/>
          </a:prstGeom>
          <a:noFill/>
          <a:ln w="9525">
            <a:noFill/>
            <a:miter lim="800000"/>
          </a:ln>
          <a:effectLst/>
        </p:spPr>
        <p:txBody>
          <a:bodyPr wrap="none" lIns="68580" tIns="34290" rIns="68580" bIns="34290">
            <a:spAutoFit/>
          </a:bodyPr>
          <a:lstStyle/>
          <a:p>
            <a:r>
              <a:rPr lang="zh-CN" altLang="en-US" sz="1800" dirty="0">
                <a:solidFill>
                  <a:srgbClr val="FF0066"/>
                </a:solidFill>
                <a:cs typeface="+mn-ea"/>
                <a:sym typeface="+mn-lt"/>
              </a:rPr>
              <a:t>液</a:t>
            </a:r>
          </a:p>
        </p:txBody>
      </p:sp>
      <p:sp>
        <p:nvSpPr>
          <p:cNvPr id="98310" name="Rectangle 6"/>
          <p:cNvSpPr>
            <a:spLocks noChangeArrowheads="1"/>
          </p:cNvSpPr>
          <p:nvPr/>
        </p:nvSpPr>
        <p:spPr bwMode="auto">
          <a:xfrm>
            <a:off x="5274820" y="2683167"/>
            <a:ext cx="369332" cy="346249"/>
          </a:xfrm>
          <a:prstGeom prst="rect">
            <a:avLst/>
          </a:prstGeom>
          <a:noFill/>
          <a:ln w="9525">
            <a:noFill/>
            <a:miter lim="800000"/>
          </a:ln>
          <a:effectLst/>
        </p:spPr>
        <p:txBody>
          <a:bodyPr wrap="none" lIns="68580" tIns="34290" rIns="68580" bIns="34290">
            <a:spAutoFit/>
          </a:bodyPr>
          <a:lstStyle/>
          <a:p>
            <a:r>
              <a:rPr lang="zh-CN" altLang="en-US" sz="1800" dirty="0">
                <a:solidFill>
                  <a:srgbClr val="FF0066"/>
                </a:solidFill>
                <a:cs typeface="+mn-ea"/>
                <a:sym typeface="+mn-lt"/>
              </a:rPr>
              <a:t>固</a:t>
            </a:r>
          </a:p>
        </p:txBody>
      </p:sp>
      <p:sp>
        <p:nvSpPr>
          <p:cNvPr id="98311" name="Rectangle 7"/>
          <p:cNvSpPr>
            <a:spLocks noChangeArrowheads="1"/>
          </p:cNvSpPr>
          <p:nvPr/>
        </p:nvSpPr>
        <p:spPr bwMode="auto">
          <a:xfrm>
            <a:off x="5570039" y="3367908"/>
            <a:ext cx="1061829" cy="346249"/>
          </a:xfrm>
          <a:prstGeom prst="rect">
            <a:avLst/>
          </a:prstGeom>
          <a:noFill/>
          <a:ln w="9525">
            <a:noFill/>
            <a:miter lim="800000"/>
          </a:ln>
          <a:effectLst/>
        </p:spPr>
        <p:txBody>
          <a:bodyPr wrap="none" lIns="68580" tIns="34290" rIns="68580" bIns="34290">
            <a:spAutoFit/>
          </a:bodyPr>
          <a:lstStyle/>
          <a:p>
            <a:r>
              <a:rPr lang="zh-CN" altLang="en-US" sz="1800" dirty="0">
                <a:solidFill>
                  <a:srgbClr val="FF0066"/>
                </a:solidFill>
                <a:cs typeface="+mn-ea"/>
                <a:sym typeface="+mn-lt"/>
              </a:rPr>
              <a:t>物态变化</a:t>
            </a:r>
          </a:p>
        </p:txBody>
      </p:sp>
      <p:sp>
        <p:nvSpPr>
          <p:cNvPr id="14" name="矩形: 圆角 3"/>
          <p:cNvSpPr/>
          <p:nvPr/>
        </p:nvSpPr>
        <p:spPr>
          <a:xfrm>
            <a:off x="671101" y="1365674"/>
            <a:ext cx="1497424"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典型例题 </a:t>
            </a:r>
            <a:r>
              <a:rPr lang="en-US" altLang="zh-CN" sz="1500" dirty="0">
                <a:solidFill>
                  <a:srgbClr val="000000"/>
                </a:solidFill>
                <a:cs typeface="+mn-ea"/>
                <a:sym typeface="+mn-lt"/>
              </a:rPr>
              <a:t>1</a:t>
            </a:r>
            <a:endParaRPr lang="zh-CN" altLang="en-US" sz="1500" dirty="0">
              <a:solidFill>
                <a:srgbClr val="000000"/>
              </a:solidFill>
              <a:cs typeface="+mn-ea"/>
              <a:sym typeface="+mn-lt"/>
            </a:endParaRPr>
          </a:p>
        </p:txBody>
      </p:sp>
      <p:sp>
        <p:nvSpPr>
          <p:cNvPr id="15" name="文本框 6"/>
          <p:cNvSpPr txBox="1"/>
          <p:nvPr/>
        </p:nvSpPr>
        <p:spPr>
          <a:xfrm>
            <a:off x="610594" y="906447"/>
            <a:ext cx="2169824"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378" latinLnBrk="1" hangingPunct="0"/>
            <a:r>
              <a:rPr lang="zh-CN" altLang="en-US" sz="1800" dirty="0">
                <a:solidFill>
                  <a:srgbClr val="000000"/>
                </a:solidFill>
                <a:cs typeface="+mn-ea"/>
                <a:sym typeface="+mn-lt"/>
              </a:rPr>
              <a:t>考点一：熔化和凝固</a:t>
            </a:r>
          </a:p>
        </p:txBody>
      </p:sp>
      <p:sp>
        <p:nvSpPr>
          <p:cNvPr id="16" name="文本框 15">
            <a:extLst>
              <a:ext uri="{FF2B5EF4-FFF2-40B4-BE49-F238E27FC236}">
                <a16:creationId xmlns:a16="http://schemas.microsoft.com/office/drawing/2014/main" id="{729C8956-7AE4-4593-AFEE-017DF6409D26}"/>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309"/>
                                        </p:tgtEl>
                                        <p:attrNameLst>
                                          <p:attrName>style.visibility</p:attrName>
                                        </p:attrNameLst>
                                      </p:cBhvr>
                                      <p:to>
                                        <p:strVal val="visible"/>
                                      </p:to>
                                    </p:set>
                                    <p:anim calcmode="lin" valueType="num">
                                      <p:cBhvr additive="base">
                                        <p:cTn id="7" dur="500" fill="hold"/>
                                        <p:tgtEl>
                                          <p:spTgt spid="98309"/>
                                        </p:tgtEl>
                                        <p:attrNameLst>
                                          <p:attrName>ppt_x</p:attrName>
                                        </p:attrNameLst>
                                      </p:cBhvr>
                                      <p:tavLst>
                                        <p:tav tm="0">
                                          <p:val>
                                            <p:strVal val="#ppt_x"/>
                                          </p:val>
                                        </p:tav>
                                        <p:tav tm="100000">
                                          <p:val>
                                            <p:strVal val="#ppt_x"/>
                                          </p:val>
                                        </p:tav>
                                      </p:tavLst>
                                    </p:anim>
                                    <p:anim calcmode="lin" valueType="num">
                                      <p:cBhvr additive="base">
                                        <p:cTn id="8" dur="500" fill="hold"/>
                                        <p:tgtEl>
                                          <p:spTgt spid="983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8308"/>
                                        </p:tgtEl>
                                        <p:attrNameLst>
                                          <p:attrName>style.visibility</p:attrName>
                                        </p:attrNameLst>
                                      </p:cBhvr>
                                      <p:to>
                                        <p:strVal val="visible"/>
                                      </p:to>
                                    </p:set>
                                    <p:anim calcmode="lin" valueType="num">
                                      <p:cBhvr additive="base">
                                        <p:cTn id="13" dur="500" fill="hold"/>
                                        <p:tgtEl>
                                          <p:spTgt spid="98308"/>
                                        </p:tgtEl>
                                        <p:attrNameLst>
                                          <p:attrName>ppt_x</p:attrName>
                                        </p:attrNameLst>
                                      </p:cBhvr>
                                      <p:tavLst>
                                        <p:tav tm="0">
                                          <p:val>
                                            <p:strVal val="#ppt_x"/>
                                          </p:val>
                                        </p:tav>
                                        <p:tav tm="100000">
                                          <p:val>
                                            <p:strVal val="#ppt_x"/>
                                          </p:val>
                                        </p:tav>
                                      </p:tavLst>
                                    </p:anim>
                                    <p:anim calcmode="lin" valueType="num">
                                      <p:cBhvr additive="base">
                                        <p:cTn id="14" dur="500" fill="hold"/>
                                        <p:tgtEl>
                                          <p:spTgt spid="9830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8310"/>
                                        </p:tgtEl>
                                        <p:attrNameLst>
                                          <p:attrName>style.visibility</p:attrName>
                                        </p:attrNameLst>
                                      </p:cBhvr>
                                      <p:to>
                                        <p:strVal val="visible"/>
                                      </p:to>
                                    </p:set>
                                    <p:anim calcmode="lin" valueType="num">
                                      <p:cBhvr additive="base">
                                        <p:cTn id="19" dur="500" fill="hold"/>
                                        <p:tgtEl>
                                          <p:spTgt spid="98310"/>
                                        </p:tgtEl>
                                        <p:attrNameLst>
                                          <p:attrName>ppt_x</p:attrName>
                                        </p:attrNameLst>
                                      </p:cBhvr>
                                      <p:tavLst>
                                        <p:tav tm="0">
                                          <p:val>
                                            <p:strVal val="#ppt_x"/>
                                          </p:val>
                                        </p:tav>
                                        <p:tav tm="100000">
                                          <p:val>
                                            <p:strVal val="#ppt_x"/>
                                          </p:val>
                                        </p:tav>
                                      </p:tavLst>
                                    </p:anim>
                                    <p:anim calcmode="lin" valueType="num">
                                      <p:cBhvr additive="base">
                                        <p:cTn id="20" dur="500" fill="hold"/>
                                        <p:tgtEl>
                                          <p:spTgt spid="983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8311"/>
                                        </p:tgtEl>
                                        <p:attrNameLst>
                                          <p:attrName>style.visibility</p:attrName>
                                        </p:attrNameLst>
                                      </p:cBhvr>
                                      <p:to>
                                        <p:strVal val="visible"/>
                                      </p:to>
                                    </p:set>
                                    <p:anim calcmode="lin" valueType="num">
                                      <p:cBhvr additive="base">
                                        <p:cTn id="25" dur="500" fill="hold"/>
                                        <p:tgtEl>
                                          <p:spTgt spid="98311"/>
                                        </p:tgtEl>
                                        <p:attrNameLst>
                                          <p:attrName>ppt_x</p:attrName>
                                        </p:attrNameLst>
                                      </p:cBhvr>
                                      <p:tavLst>
                                        <p:tav tm="0">
                                          <p:val>
                                            <p:strVal val="#ppt_x"/>
                                          </p:val>
                                        </p:tav>
                                        <p:tav tm="100000">
                                          <p:val>
                                            <p:strVal val="#ppt_x"/>
                                          </p:val>
                                        </p:tav>
                                      </p:tavLst>
                                    </p:anim>
                                    <p:anim calcmode="lin" valueType="num">
                                      <p:cBhvr additive="base">
                                        <p:cTn id="26" dur="500" fill="hold"/>
                                        <p:tgtEl>
                                          <p:spTgt spid="983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p:bldP spid="98309" grpId="0"/>
      <p:bldP spid="98310" grpId="0"/>
      <p:bldP spid="983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1188034" y="1246678"/>
            <a:ext cx="2437042" cy="16170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AutoShape 12"/>
          <p:cNvSpPr>
            <a:spLocks noChangeArrowheads="1"/>
          </p:cNvSpPr>
          <p:nvPr/>
        </p:nvSpPr>
        <p:spPr bwMode="auto">
          <a:xfrm>
            <a:off x="3400307" y="3974407"/>
            <a:ext cx="2348032" cy="383084"/>
          </a:xfrm>
          <a:prstGeom prst="roundRect">
            <a:avLst>
              <a:gd name="adj" fmla="val 16667"/>
            </a:avLst>
          </a:prstGeom>
          <a:noFill/>
          <a:ln w="28575" algn="ctr">
            <a:noFill/>
            <a:miter lim="800000"/>
          </a:ln>
          <a:effectLst/>
        </p:spPr>
        <p:txBody>
          <a:bodyPr lIns="68580" tIns="34290" rIns="68580" bIns="34290">
            <a:spAutoFit/>
          </a:bodyPr>
          <a:lstStyle/>
          <a:p>
            <a:endParaRPr lang="zh-CN" altLang="en-US" sz="1800">
              <a:cs typeface="+mn-ea"/>
              <a:sym typeface="+mn-lt"/>
            </a:endParaRPr>
          </a:p>
        </p:txBody>
      </p:sp>
      <p:pic>
        <p:nvPicPr>
          <p:cNvPr id="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5415736" y="1240370"/>
            <a:ext cx="2431618" cy="16185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13"/>
          <p:cNvSpPr>
            <a:spLocks noChangeArrowheads="1"/>
          </p:cNvSpPr>
          <p:nvPr/>
        </p:nvSpPr>
        <p:spPr bwMode="auto">
          <a:xfrm>
            <a:off x="1409415" y="3079570"/>
            <a:ext cx="2331890" cy="553998"/>
          </a:xfrm>
          <a:prstGeom prst="rect">
            <a:avLst/>
          </a:prstGeom>
          <a:noFill/>
          <a:ln w="28575" algn="ctr">
            <a:noFill/>
            <a:miter lim="800000"/>
          </a:ln>
          <a:effectLst/>
        </p:spPr>
        <p:txBody>
          <a:bodyPr lIns="68580" tIns="34290" rIns="68580" bIns="34290">
            <a:spAutoFit/>
          </a:bodyPr>
          <a:lstStyle/>
          <a:p>
            <a:pPr algn="l">
              <a:lnSpc>
                <a:spcPct val="150000"/>
              </a:lnSpc>
              <a:spcBef>
                <a:spcPct val="0"/>
              </a:spcBef>
            </a:pPr>
            <a:r>
              <a:rPr lang="zh-CN" altLang="en-US" sz="2100" dirty="0">
                <a:cs typeface="+mn-ea"/>
                <a:sym typeface="+mn-lt"/>
              </a:rPr>
              <a:t>冰岛火山喷发</a:t>
            </a:r>
          </a:p>
        </p:txBody>
      </p:sp>
      <p:sp>
        <p:nvSpPr>
          <p:cNvPr id="6" name="Rectangle 13"/>
          <p:cNvSpPr>
            <a:spLocks noChangeArrowheads="1"/>
          </p:cNvSpPr>
          <p:nvPr/>
        </p:nvSpPr>
        <p:spPr bwMode="auto">
          <a:xfrm>
            <a:off x="5794782" y="3076892"/>
            <a:ext cx="2331890" cy="553998"/>
          </a:xfrm>
          <a:prstGeom prst="rect">
            <a:avLst/>
          </a:prstGeom>
          <a:noFill/>
          <a:ln w="28575" algn="ctr">
            <a:noFill/>
            <a:miter lim="800000"/>
          </a:ln>
          <a:effectLst/>
        </p:spPr>
        <p:txBody>
          <a:bodyPr lIns="68580" tIns="34290" rIns="68580" bIns="34290">
            <a:spAutoFit/>
          </a:bodyPr>
          <a:lstStyle/>
          <a:p>
            <a:pPr algn="l">
              <a:lnSpc>
                <a:spcPct val="150000"/>
              </a:lnSpc>
              <a:spcBef>
                <a:spcPct val="0"/>
              </a:spcBef>
            </a:pPr>
            <a:r>
              <a:rPr lang="zh-CN" altLang="en-US" sz="2100" dirty="0">
                <a:cs typeface="+mn-ea"/>
                <a:sym typeface="+mn-lt"/>
              </a:rPr>
              <a:t>南极冰山林立</a:t>
            </a:r>
          </a:p>
        </p:txBody>
      </p:sp>
      <p:sp>
        <p:nvSpPr>
          <p:cNvPr id="7" name="TextBox 6"/>
          <p:cNvSpPr txBox="1"/>
          <p:nvPr/>
        </p:nvSpPr>
        <p:spPr>
          <a:xfrm>
            <a:off x="807433" y="3866228"/>
            <a:ext cx="6153293" cy="715581"/>
          </a:xfrm>
          <a:prstGeom prst="rect">
            <a:avLst/>
          </a:prstGeom>
          <a:noFill/>
          <a:ln w="19050">
            <a:noFill/>
          </a:ln>
        </p:spPr>
        <p:txBody>
          <a:bodyPr wrap="square" lIns="68580" tIns="34290" rIns="68580" bIns="34290" rtlCol="0">
            <a:spAutoFit/>
          </a:bodyPr>
          <a:lstStyle/>
          <a:p>
            <a:pPr>
              <a:lnSpc>
                <a:spcPct val="200000"/>
              </a:lnSpc>
            </a:pPr>
            <a:r>
              <a:rPr lang="zh-CN" altLang="en-US" sz="2100" noProof="1">
                <a:cs typeface="+mn-ea"/>
                <a:sym typeface="+mn-lt"/>
              </a:rPr>
              <a:t>岩石和岩浆，冰和水之间又是什么关系呢？</a:t>
            </a:r>
          </a:p>
        </p:txBody>
      </p:sp>
      <p:sp>
        <p:nvSpPr>
          <p:cNvPr id="8" name="文本框 7">
            <a:extLst>
              <a:ext uri="{FF2B5EF4-FFF2-40B4-BE49-F238E27FC236}">
                <a16:creationId xmlns:a16="http://schemas.microsoft.com/office/drawing/2014/main" id="{3B0FC23D-2289-41B7-85B2-6E443E43C92D}"/>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课堂导入</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nodePh="1">
                                  <p:stCondLst>
                                    <p:cond delay="0"/>
                                  </p:stCondLst>
                                  <p:endCondLst>
                                    <p:cond evt="begin" delay="0">
                                      <p:tn val="10"/>
                                    </p:cond>
                                  </p:end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9" name="Rectangle 13"/>
          <p:cNvSpPr>
            <a:spLocks noChangeArrowheads="1"/>
          </p:cNvSpPr>
          <p:nvPr/>
        </p:nvSpPr>
        <p:spPr bwMode="auto">
          <a:xfrm>
            <a:off x="634847" y="1528837"/>
            <a:ext cx="7738566" cy="2839239"/>
          </a:xfrm>
          <a:prstGeom prst="rect">
            <a:avLst/>
          </a:prstGeom>
          <a:noFill/>
          <a:ln w="9525">
            <a:noFill/>
            <a:miter lim="800000"/>
          </a:ln>
          <a:effectLst/>
        </p:spPr>
        <p:txBody>
          <a:bodyPr wrap="square" lIns="68580" tIns="34290" rIns="68580" bIns="34290" anchor="ctr">
            <a:spAutoFit/>
          </a:bodyPr>
          <a:lstStyle/>
          <a:p>
            <a:pPr indent="266693" algn="just">
              <a:lnSpc>
                <a:spcPct val="200000"/>
              </a:lnSpc>
            </a:pPr>
            <a:r>
              <a:rPr lang="en-US" altLang="zh-CN" sz="1800" dirty="0">
                <a:solidFill>
                  <a:srgbClr val="000000"/>
                </a:solidFill>
                <a:cs typeface="+mn-ea"/>
                <a:sym typeface="+mn-lt"/>
              </a:rPr>
              <a:t>2</a:t>
            </a:r>
            <a:r>
              <a:rPr lang="zh-CN" altLang="en-US" sz="1800" dirty="0">
                <a:solidFill>
                  <a:srgbClr val="000000"/>
                </a:solidFill>
                <a:cs typeface="+mn-ea"/>
                <a:sym typeface="+mn-lt"/>
              </a:rPr>
              <a:t>．下列物态变化不属于熔化现象的是</a:t>
            </a:r>
            <a:r>
              <a:rPr lang="en-US" altLang="zh-CN" sz="1800" dirty="0">
                <a:solidFill>
                  <a:srgbClr val="000000"/>
                </a:solidFill>
                <a:cs typeface="+mn-ea"/>
                <a:sym typeface="+mn-lt"/>
              </a:rPr>
              <a:t>(     )</a:t>
            </a:r>
          </a:p>
          <a:p>
            <a:pPr indent="266693" algn="just">
              <a:lnSpc>
                <a:spcPct val="200000"/>
              </a:lnSpc>
            </a:pPr>
            <a:r>
              <a:rPr lang="en-US" altLang="zh-CN" sz="1800" dirty="0">
                <a:solidFill>
                  <a:srgbClr val="000000"/>
                </a:solidFill>
                <a:cs typeface="+mn-ea"/>
                <a:sym typeface="+mn-lt"/>
              </a:rPr>
              <a:t>A</a:t>
            </a:r>
            <a:r>
              <a:rPr lang="zh-CN" altLang="en-US" sz="1800" dirty="0">
                <a:solidFill>
                  <a:srgbClr val="000000"/>
                </a:solidFill>
                <a:cs typeface="+mn-ea"/>
                <a:sym typeface="+mn-lt"/>
              </a:rPr>
              <a:t>．太阳使积雪熔化</a:t>
            </a:r>
          </a:p>
          <a:p>
            <a:pPr indent="266693" algn="just">
              <a:lnSpc>
                <a:spcPct val="200000"/>
              </a:lnSpc>
            </a:pPr>
            <a:r>
              <a:rPr lang="en-US" altLang="zh-CN" sz="1800" dirty="0">
                <a:solidFill>
                  <a:srgbClr val="000000"/>
                </a:solidFill>
                <a:cs typeface="+mn-ea"/>
                <a:sym typeface="+mn-lt"/>
              </a:rPr>
              <a:t>B</a:t>
            </a:r>
            <a:r>
              <a:rPr lang="zh-CN" altLang="en-US" sz="1800" dirty="0">
                <a:solidFill>
                  <a:srgbClr val="000000"/>
                </a:solidFill>
                <a:cs typeface="+mn-ea"/>
                <a:sym typeface="+mn-lt"/>
              </a:rPr>
              <a:t>．把白糖加入水后溶化成糖水</a:t>
            </a:r>
          </a:p>
          <a:p>
            <a:pPr indent="266693" algn="just">
              <a:lnSpc>
                <a:spcPct val="200000"/>
              </a:lnSpc>
            </a:pPr>
            <a:r>
              <a:rPr lang="en-US" altLang="zh-CN" sz="1800" dirty="0">
                <a:solidFill>
                  <a:srgbClr val="000000"/>
                </a:solidFill>
                <a:cs typeface="+mn-ea"/>
                <a:sym typeface="+mn-lt"/>
              </a:rPr>
              <a:t>C</a:t>
            </a:r>
            <a:r>
              <a:rPr lang="zh-CN" altLang="en-US" sz="1800" dirty="0">
                <a:solidFill>
                  <a:srgbClr val="000000"/>
                </a:solidFill>
                <a:cs typeface="+mn-ea"/>
                <a:sym typeface="+mn-lt"/>
              </a:rPr>
              <a:t>．点燃的蜡烛不停地流着蜡油</a:t>
            </a:r>
          </a:p>
          <a:p>
            <a:pPr indent="266693" algn="just">
              <a:lnSpc>
                <a:spcPct val="200000"/>
              </a:lnSpc>
            </a:pPr>
            <a:r>
              <a:rPr lang="en-US" altLang="zh-CN" sz="1800" dirty="0">
                <a:solidFill>
                  <a:srgbClr val="000000"/>
                </a:solidFill>
                <a:cs typeface="+mn-ea"/>
                <a:sym typeface="+mn-lt"/>
              </a:rPr>
              <a:t>D</a:t>
            </a:r>
            <a:r>
              <a:rPr lang="zh-CN" altLang="en-US" sz="1800" dirty="0">
                <a:solidFill>
                  <a:srgbClr val="000000"/>
                </a:solidFill>
                <a:cs typeface="+mn-ea"/>
                <a:sym typeface="+mn-lt"/>
              </a:rPr>
              <a:t>．春暖后，江河中的冰化成水</a:t>
            </a:r>
          </a:p>
        </p:txBody>
      </p:sp>
      <p:sp>
        <p:nvSpPr>
          <p:cNvPr id="55338" name="Rectangle 42"/>
          <p:cNvSpPr>
            <a:spLocks noChangeArrowheads="1"/>
          </p:cNvSpPr>
          <p:nvPr/>
        </p:nvSpPr>
        <p:spPr bwMode="auto">
          <a:xfrm>
            <a:off x="4829127" y="1704988"/>
            <a:ext cx="369332" cy="484748"/>
          </a:xfrm>
          <a:prstGeom prst="rect">
            <a:avLst/>
          </a:prstGeom>
          <a:noFill/>
          <a:ln w="9525">
            <a:noFill/>
            <a:miter lim="800000"/>
          </a:ln>
          <a:effectLst/>
        </p:spPr>
        <p:txBody>
          <a:bodyPr wrap="none" lIns="68580" tIns="34290" rIns="68580" bIns="34290">
            <a:spAutoFit/>
          </a:bodyPr>
          <a:lstStyle/>
          <a:p>
            <a:r>
              <a:rPr lang="en-US" altLang="zh-CN" sz="2700" dirty="0">
                <a:solidFill>
                  <a:srgbClr val="FF0066"/>
                </a:solidFill>
                <a:cs typeface="+mn-ea"/>
                <a:sym typeface="+mn-lt"/>
              </a:rPr>
              <a:t>B</a:t>
            </a:r>
          </a:p>
        </p:txBody>
      </p:sp>
      <p:sp>
        <p:nvSpPr>
          <p:cNvPr id="5" name="矩形: 圆角 6"/>
          <p:cNvSpPr/>
          <p:nvPr/>
        </p:nvSpPr>
        <p:spPr>
          <a:xfrm>
            <a:off x="863447" y="1023856"/>
            <a:ext cx="1482639"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algn="ctr" defTabSz="914378" latinLnBrk="1" hangingPunct="0"/>
            <a:r>
              <a:rPr lang="zh-CN" altLang="en-US" sz="1500" dirty="0">
                <a:solidFill>
                  <a:srgbClr val="000000"/>
                </a:solidFill>
                <a:cs typeface="+mn-ea"/>
                <a:sym typeface="+mn-lt"/>
              </a:rPr>
              <a:t>迁移训练  </a:t>
            </a:r>
            <a:r>
              <a:rPr lang="en-US" altLang="zh-CN" sz="1500" dirty="0">
                <a:solidFill>
                  <a:srgbClr val="000000"/>
                </a:solidFill>
                <a:cs typeface="+mn-ea"/>
                <a:sym typeface="+mn-lt"/>
              </a:rPr>
              <a:t>1</a:t>
            </a:r>
            <a:r>
              <a:rPr lang="zh-CN" altLang="en-US" sz="1500" dirty="0">
                <a:solidFill>
                  <a:srgbClr val="000000"/>
                </a:solidFill>
                <a:cs typeface="+mn-ea"/>
                <a:sym typeface="+mn-lt"/>
              </a:rPr>
              <a:t> </a:t>
            </a:r>
          </a:p>
        </p:txBody>
      </p:sp>
      <p:sp>
        <p:nvSpPr>
          <p:cNvPr id="6" name="文本框 5">
            <a:extLst>
              <a:ext uri="{FF2B5EF4-FFF2-40B4-BE49-F238E27FC236}">
                <a16:creationId xmlns:a16="http://schemas.microsoft.com/office/drawing/2014/main" id="{EB598D3D-AA4D-43E7-8690-0D28B7F48318}"/>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338"/>
                                        </p:tgtEl>
                                        <p:attrNameLst>
                                          <p:attrName>style.visibility</p:attrName>
                                        </p:attrNameLst>
                                      </p:cBhvr>
                                      <p:to>
                                        <p:strVal val="visible"/>
                                      </p:to>
                                    </p:set>
                                    <p:anim calcmode="lin" valueType="num">
                                      <p:cBhvr additive="base">
                                        <p:cTn id="7" dur="500" fill="hold"/>
                                        <p:tgtEl>
                                          <p:spTgt spid="55338"/>
                                        </p:tgtEl>
                                        <p:attrNameLst>
                                          <p:attrName>ppt_x</p:attrName>
                                        </p:attrNameLst>
                                      </p:cBhvr>
                                      <p:tavLst>
                                        <p:tav tm="0">
                                          <p:val>
                                            <p:strVal val="#ppt_x"/>
                                          </p:val>
                                        </p:tav>
                                        <p:tav tm="100000">
                                          <p:val>
                                            <p:strVal val="#ppt_x"/>
                                          </p:val>
                                        </p:tav>
                                      </p:tavLst>
                                    </p:anim>
                                    <p:anim calcmode="lin" valueType="num">
                                      <p:cBhvr additive="base">
                                        <p:cTn id="8" dur="500" fill="hold"/>
                                        <p:tgtEl>
                                          <p:spTgt spid="553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9" name="Rectangle 13"/>
          <p:cNvSpPr>
            <a:spLocks noChangeArrowheads="1"/>
          </p:cNvSpPr>
          <p:nvPr/>
        </p:nvSpPr>
        <p:spPr bwMode="auto">
          <a:xfrm>
            <a:off x="633921" y="773354"/>
            <a:ext cx="7552309" cy="3393237"/>
          </a:xfrm>
          <a:prstGeom prst="rect">
            <a:avLst/>
          </a:prstGeom>
          <a:noFill/>
          <a:ln w="9525">
            <a:noFill/>
            <a:miter lim="800000"/>
          </a:ln>
          <a:effectLst/>
        </p:spPr>
        <p:txBody>
          <a:bodyPr wrap="square" lIns="68580" tIns="34290" rIns="68580" bIns="34290" anchor="ctr">
            <a:spAutoFit/>
          </a:bodyPr>
          <a:lstStyle/>
          <a:p>
            <a:pPr indent="266693" algn="just">
              <a:lnSpc>
                <a:spcPct val="300000"/>
              </a:lnSpc>
            </a:pPr>
            <a:r>
              <a:rPr lang="en-US" altLang="zh-CN" sz="1800" dirty="0">
                <a:solidFill>
                  <a:srgbClr val="000000"/>
                </a:solidFill>
                <a:cs typeface="+mn-ea"/>
                <a:sym typeface="+mn-lt"/>
              </a:rPr>
              <a:t>3</a:t>
            </a:r>
            <a:r>
              <a:rPr lang="zh-CN" altLang="en-US" sz="1800" dirty="0">
                <a:solidFill>
                  <a:srgbClr val="000000"/>
                </a:solidFill>
                <a:cs typeface="+mn-ea"/>
                <a:sym typeface="+mn-lt"/>
              </a:rPr>
              <a:t>．沈括纪念馆要浇铸沈括纪念铜像，在用铜块浇铸铜像的过程中，铜块发生的物态变化是</a:t>
            </a:r>
            <a:r>
              <a:rPr lang="en-US" altLang="zh-CN" sz="1800" dirty="0">
                <a:solidFill>
                  <a:srgbClr val="000000"/>
                </a:solidFill>
                <a:cs typeface="+mn-ea"/>
                <a:sym typeface="+mn-lt"/>
              </a:rPr>
              <a:t>(      )</a:t>
            </a:r>
          </a:p>
          <a:p>
            <a:pPr indent="266693" algn="just">
              <a:lnSpc>
                <a:spcPct val="300000"/>
              </a:lnSpc>
            </a:pPr>
            <a:r>
              <a:rPr lang="en-US" altLang="zh-CN" sz="1800" dirty="0">
                <a:solidFill>
                  <a:srgbClr val="000000"/>
                </a:solidFill>
                <a:cs typeface="+mn-ea"/>
                <a:sym typeface="+mn-lt"/>
              </a:rPr>
              <a:t>A</a:t>
            </a:r>
            <a:r>
              <a:rPr lang="zh-CN" altLang="en-US" sz="1800" dirty="0">
                <a:solidFill>
                  <a:srgbClr val="000000"/>
                </a:solidFill>
                <a:cs typeface="+mn-ea"/>
                <a:sym typeface="+mn-lt"/>
              </a:rPr>
              <a:t>．熔化　　　　　　	</a:t>
            </a:r>
            <a:r>
              <a:rPr lang="en-US" altLang="zh-CN" sz="1800" dirty="0">
                <a:solidFill>
                  <a:srgbClr val="000000"/>
                </a:solidFill>
                <a:cs typeface="+mn-ea"/>
                <a:sym typeface="+mn-lt"/>
              </a:rPr>
              <a:t>B</a:t>
            </a:r>
            <a:r>
              <a:rPr lang="zh-CN" altLang="en-US" sz="1800" dirty="0">
                <a:solidFill>
                  <a:srgbClr val="000000"/>
                </a:solidFill>
                <a:cs typeface="+mn-ea"/>
                <a:sym typeface="+mn-lt"/>
              </a:rPr>
              <a:t>．先凝固，后熔化</a:t>
            </a:r>
          </a:p>
          <a:p>
            <a:pPr indent="266693" algn="just">
              <a:lnSpc>
                <a:spcPct val="300000"/>
              </a:lnSpc>
            </a:pPr>
            <a:r>
              <a:rPr lang="en-US" altLang="zh-CN" sz="1800" dirty="0">
                <a:solidFill>
                  <a:srgbClr val="000000"/>
                </a:solidFill>
                <a:cs typeface="+mn-ea"/>
                <a:sym typeface="+mn-lt"/>
              </a:rPr>
              <a:t>C</a:t>
            </a:r>
            <a:r>
              <a:rPr lang="zh-CN" altLang="en-US" sz="1800" dirty="0">
                <a:solidFill>
                  <a:srgbClr val="000000"/>
                </a:solidFill>
                <a:cs typeface="+mn-ea"/>
                <a:sym typeface="+mn-lt"/>
              </a:rPr>
              <a:t>．凝固  		      </a:t>
            </a:r>
            <a:r>
              <a:rPr lang="en-US" altLang="zh-CN" sz="1800" dirty="0">
                <a:solidFill>
                  <a:srgbClr val="000000"/>
                </a:solidFill>
                <a:cs typeface="+mn-ea"/>
                <a:sym typeface="+mn-lt"/>
              </a:rPr>
              <a:t>D</a:t>
            </a:r>
            <a:r>
              <a:rPr lang="zh-CN" altLang="en-US" sz="1800" dirty="0">
                <a:solidFill>
                  <a:srgbClr val="000000"/>
                </a:solidFill>
                <a:cs typeface="+mn-ea"/>
                <a:sym typeface="+mn-lt"/>
              </a:rPr>
              <a:t>．先熔化，后凝固</a:t>
            </a:r>
          </a:p>
        </p:txBody>
      </p:sp>
      <p:sp>
        <p:nvSpPr>
          <p:cNvPr id="55339" name="Rectangle 43"/>
          <p:cNvSpPr>
            <a:spLocks noChangeArrowheads="1"/>
          </p:cNvSpPr>
          <p:nvPr/>
        </p:nvSpPr>
        <p:spPr bwMode="auto">
          <a:xfrm>
            <a:off x="2865283" y="2023324"/>
            <a:ext cx="294701" cy="484748"/>
          </a:xfrm>
          <a:prstGeom prst="rect">
            <a:avLst/>
          </a:prstGeom>
          <a:noFill/>
          <a:ln w="9525">
            <a:noFill/>
            <a:miter lim="800000"/>
          </a:ln>
          <a:effectLst/>
        </p:spPr>
        <p:txBody>
          <a:bodyPr wrap="square" lIns="68580" tIns="34290" rIns="68580" bIns="34290">
            <a:spAutoFit/>
          </a:bodyPr>
          <a:lstStyle/>
          <a:p>
            <a:r>
              <a:rPr lang="en-US" altLang="zh-CN" sz="2700" dirty="0">
                <a:solidFill>
                  <a:srgbClr val="FF0066"/>
                </a:solidFill>
                <a:cs typeface="+mn-ea"/>
                <a:sym typeface="+mn-lt"/>
              </a:rPr>
              <a:t>D</a:t>
            </a:r>
          </a:p>
        </p:txBody>
      </p:sp>
      <p:sp>
        <p:nvSpPr>
          <p:cNvPr id="4" name="文本框 3">
            <a:extLst>
              <a:ext uri="{FF2B5EF4-FFF2-40B4-BE49-F238E27FC236}">
                <a16:creationId xmlns:a16="http://schemas.microsoft.com/office/drawing/2014/main" id="{769B443D-161F-4BFD-8BF2-4606FC99C0E4}"/>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339"/>
                                        </p:tgtEl>
                                        <p:attrNameLst>
                                          <p:attrName>style.visibility</p:attrName>
                                        </p:attrNameLst>
                                      </p:cBhvr>
                                      <p:to>
                                        <p:strVal val="visible"/>
                                      </p:to>
                                    </p:set>
                                    <p:anim calcmode="lin" valueType="num">
                                      <p:cBhvr additive="base">
                                        <p:cTn id="7" dur="500" fill="hold"/>
                                        <p:tgtEl>
                                          <p:spTgt spid="55339"/>
                                        </p:tgtEl>
                                        <p:attrNameLst>
                                          <p:attrName>ppt_x</p:attrName>
                                        </p:attrNameLst>
                                      </p:cBhvr>
                                      <p:tavLst>
                                        <p:tav tm="0">
                                          <p:val>
                                            <p:strVal val="#ppt_x"/>
                                          </p:val>
                                        </p:tav>
                                        <p:tav tm="100000">
                                          <p:val>
                                            <p:strVal val="#ppt_x"/>
                                          </p:val>
                                        </p:tav>
                                      </p:tavLst>
                                    </p:anim>
                                    <p:anim calcmode="lin" valueType="num">
                                      <p:cBhvr additive="base">
                                        <p:cTn id="8" dur="500" fill="hold"/>
                                        <p:tgtEl>
                                          <p:spTgt spid="553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3"/>
          <p:cNvSpPr/>
          <p:nvPr/>
        </p:nvSpPr>
        <p:spPr>
          <a:xfrm>
            <a:off x="702195" y="1414226"/>
            <a:ext cx="1293222"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典型例题 </a:t>
            </a:r>
            <a:r>
              <a:rPr lang="en-US" altLang="zh-CN" sz="1500" dirty="0">
                <a:solidFill>
                  <a:srgbClr val="000000"/>
                </a:solidFill>
                <a:cs typeface="+mn-ea"/>
                <a:sym typeface="+mn-lt"/>
              </a:rPr>
              <a:t>2</a:t>
            </a:r>
            <a:endParaRPr lang="zh-CN" altLang="en-US" sz="1500" dirty="0">
              <a:solidFill>
                <a:srgbClr val="000000"/>
              </a:solidFill>
              <a:cs typeface="+mn-ea"/>
              <a:sym typeface="+mn-lt"/>
            </a:endParaRPr>
          </a:p>
        </p:txBody>
      </p:sp>
      <p:sp>
        <p:nvSpPr>
          <p:cNvPr id="3" name="文本框 6"/>
          <p:cNvSpPr txBox="1"/>
          <p:nvPr/>
        </p:nvSpPr>
        <p:spPr>
          <a:xfrm>
            <a:off x="670340" y="981217"/>
            <a:ext cx="3323985"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378" latinLnBrk="1" hangingPunct="0"/>
            <a:r>
              <a:rPr lang="zh-CN" altLang="en-US" sz="1800" dirty="0">
                <a:solidFill>
                  <a:srgbClr val="000000"/>
                </a:solidFill>
                <a:cs typeface="+mn-ea"/>
                <a:sym typeface="+mn-lt"/>
              </a:rPr>
              <a:t>考点二：熔化和凝固规律及图像</a:t>
            </a:r>
          </a:p>
        </p:txBody>
      </p:sp>
      <p:sp>
        <p:nvSpPr>
          <p:cNvPr id="4" name="Rectangle 3"/>
          <p:cNvSpPr>
            <a:spLocks noChangeArrowheads="1"/>
          </p:cNvSpPr>
          <p:nvPr/>
        </p:nvSpPr>
        <p:spPr bwMode="auto">
          <a:xfrm>
            <a:off x="845465" y="1626802"/>
            <a:ext cx="7882883" cy="2839239"/>
          </a:xfrm>
          <a:prstGeom prst="rect">
            <a:avLst/>
          </a:prstGeom>
          <a:noFill/>
          <a:ln w="9525">
            <a:noFill/>
            <a:miter lim="800000"/>
          </a:ln>
          <a:effectLst/>
        </p:spPr>
        <p:txBody>
          <a:bodyPr wrap="square" lIns="68580" tIns="34290" rIns="68580" bIns="34290" anchor="ctr">
            <a:spAutoFit/>
          </a:bodyPr>
          <a:lstStyle/>
          <a:p>
            <a:pPr indent="266693" algn="just">
              <a:lnSpc>
                <a:spcPct val="200000"/>
              </a:lnSpc>
            </a:pPr>
            <a:r>
              <a:rPr lang="en-US" altLang="zh-CN" sz="1800" dirty="0">
                <a:solidFill>
                  <a:srgbClr val="000000"/>
                </a:solidFill>
                <a:cs typeface="+mn-ea"/>
                <a:sym typeface="+mn-lt"/>
              </a:rPr>
              <a:t>4</a:t>
            </a:r>
            <a:r>
              <a:rPr lang="zh-CN" altLang="en-US" sz="1800" dirty="0">
                <a:solidFill>
                  <a:srgbClr val="000000"/>
                </a:solidFill>
                <a:cs typeface="+mn-ea"/>
                <a:sym typeface="+mn-lt"/>
              </a:rPr>
              <a:t>．关于物质的熔化和凝固，下列说法中正确的是</a:t>
            </a:r>
            <a:r>
              <a:rPr lang="en-US" altLang="zh-CN" sz="1800" dirty="0">
                <a:solidFill>
                  <a:srgbClr val="000000"/>
                </a:solidFill>
                <a:cs typeface="+mn-ea"/>
                <a:sym typeface="+mn-lt"/>
              </a:rPr>
              <a:t>(       )</a:t>
            </a:r>
          </a:p>
          <a:p>
            <a:pPr indent="266693" algn="just">
              <a:lnSpc>
                <a:spcPct val="200000"/>
              </a:lnSpc>
            </a:pPr>
            <a:r>
              <a:rPr lang="en-US" altLang="zh-CN" sz="1800" dirty="0">
                <a:solidFill>
                  <a:srgbClr val="000000"/>
                </a:solidFill>
                <a:cs typeface="+mn-ea"/>
                <a:sym typeface="+mn-lt"/>
              </a:rPr>
              <a:t>A</a:t>
            </a:r>
            <a:r>
              <a:rPr lang="zh-CN" altLang="en-US" sz="1800" dirty="0">
                <a:solidFill>
                  <a:srgbClr val="000000"/>
                </a:solidFill>
                <a:cs typeface="+mn-ea"/>
                <a:sym typeface="+mn-lt"/>
              </a:rPr>
              <a:t>．各种固体都有一定的熔点</a:t>
            </a:r>
          </a:p>
          <a:p>
            <a:pPr indent="266693" algn="just">
              <a:lnSpc>
                <a:spcPct val="200000"/>
              </a:lnSpc>
            </a:pPr>
            <a:r>
              <a:rPr lang="en-US" altLang="zh-CN" sz="1800" dirty="0">
                <a:solidFill>
                  <a:srgbClr val="000000"/>
                </a:solidFill>
                <a:cs typeface="+mn-ea"/>
                <a:sym typeface="+mn-lt"/>
              </a:rPr>
              <a:t>B</a:t>
            </a:r>
            <a:r>
              <a:rPr lang="zh-CN" altLang="en-US" sz="1800" dirty="0">
                <a:solidFill>
                  <a:srgbClr val="000000"/>
                </a:solidFill>
                <a:cs typeface="+mn-ea"/>
                <a:sym typeface="+mn-lt"/>
              </a:rPr>
              <a:t>．晶体在熔化时要吸收热量，但温度不变</a:t>
            </a:r>
          </a:p>
          <a:p>
            <a:pPr indent="266693" algn="just">
              <a:lnSpc>
                <a:spcPct val="200000"/>
              </a:lnSpc>
            </a:pPr>
            <a:r>
              <a:rPr lang="en-US" altLang="zh-CN" sz="1800" dirty="0">
                <a:solidFill>
                  <a:srgbClr val="000000"/>
                </a:solidFill>
                <a:cs typeface="+mn-ea"/>
                <a:sym typeface="+mn-lt"/>
              </a:rPr>
              <a:t>C</a:t>
            </a:r>
            <a:r>
              <a:rPr lang="zh-CN" altLang="en-US" sz="1800" dirty="0">
                <a:solidFill>
                  <a:srgbClr val="000000"/>
                </a:solidFill>
                <a:cs typeface="+mn-ea"/>
                <a:sym typeface="+mn-lt"/>
              </a:rPr>
              <a:t>．各种晶体的熔点都相同</a:t>
            </a:r>
          </a:p>
          <a:p>
            <a:pPr indent="266693" algn="just">
              <a:lnSpc>
                <a:spcPct val="200000"/>
              </a:lnSpc>
            </a:pPr>
            <a:r>
              <a:rPr lang="en-US" altLang="zh-CN" sz="1800" dirty="0">
                <a:solidFill>
                  <a:srgbClr val="000000"/>
                </a:solidFill>
                <a:cs typeface="+mn-ea"/>
                <a:sym typeface="+mn-lt"/>
              </a:rPr>
              <a:t>D</a:t>
            </a:r>
            <a:r>
              <a:rPr lang="zh-CN" altLang="en-US" sz="1800" dirty="0">
                <a:solidFill>
                  <a:srgbClr val="000000"/>
                </a:solidFill>
                <a:cs typeface="+mn-ea"/>
                <a:sym typeface="+mn-lt"/>
              </a:rPr>
              <a:t>．非晶体在凝固时要吸收热量，温度不断上升</a:t>
            </a:r>
          </a:p>
        </p:txBody>
      </p:sp>
      <p:sp>
        <p:nvSpPr>
          <p:cNvPr id="5" name="Rectangle 31"/>
          <p:cNvSpPr>
            <a:spLocks noChangeArrowheads="1"/>
          </p:cNvSpPr>
          <p:nvPr/>
        </p:nvSpPr>
        <p:spPr bwMode="auto">
          <a:xfrm>
            <a:off x="6218538" y="1857160"/>
            <a:ext cx="2509810" cy="438581"/>
          </a:xfrm>
          <a:prstGeom prst="rect">
            <a:avLst/>
          </a:prstGeom>
          <a:noFill/>
          <a:ln w="9525">
            <a:noFill/>
            <a:miter lim="800000"/>
          </a:ln>
          <a:effectLst/>
        </p:spPr>
        <p:txBody>
          <a:bodyPr wrap="square" lIns="68580" tIns="34290" rIns="68580" bIns="34290">
            <a:spAutoFit/>
          </a:bodyPr>
          <a:lstStyle/>
          <a:p>
            <a:r>
              <a:rPr lang="en-US" altLang="zh-CN" sz="2400" b="1" dirty="0">
                <a:solidFill>
                  <a:srgbClr val="FF0066"/>
                </a:solidFill>
                <a:cs typeface="+mn-ea"/>
                <a:sym typeface="+mn-lt"/>
              </a:rPr>
              <a:t>B</a:t>
            </a:r>
          </a:p>
        </p:txBody>
      </p:sp>
      <p:sp>
        <p:nvSpPr>
          <p:cNvPr id="6" name="文本框 5">
            <a:extLst>
              <a:ext uri="{FF2B5EF4-FFF2-40B4-BE49-F238E27FC236}">
                <a16:creationId xmlns:a16="http://schemas.microsoft.com/office/drawing/2014/main" id="{B784BEA6-08CA-4F75-A679-23D5B2F491BF}"/>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819011" y="794381"/>
            <a:ext cx="7505979" cy="1731243"/>
          </a:xfrm>
          <a:prstGeom prst="rect">
            <a:avLst/>
          </a:prstGeom>
          <a:noFill/>
          <a:ln w="9525">
            <a:noFill/>
            <a:miter lim="800000"/>
          </a:ln>
          <a:effectLst/>
        </p:spPr>
        <p:txBody>
          <a:bodyPr wrap="square" lIns="68580" tIns="34290" rIns="68580" bIns="34290" anchor="ctr">
            <a:spAutoFit/>
          </a:bodyPr>
          <a:lstStyle/>
          <a:p>
            <a:pPr indent="266693" algn="just">
              <a:lnSpc>
                <a:spcPct val="200000"/>
              </a:lnSpc>
            </a:pPr>
            <a:r>
              <a:rPr lang="en-US" altLang="zh-CN" sz="1800" dirty="0">
                <a:solidFill>
                  <a:srgbClr val="000000"/>
                </a:solidFill>
                <a:cs typeface="+mn-ea"/>
                <a:sym typeface="+mn-lt"/>
              </a:rPr>
              <a:t>5</a:t>
            </a:r>
            <a:r>
              <a:rPr lang="zh-CN" altLang="en-US" sz="1800" dirty="0">
                <a:solidFill>
                  <a:srgbClr val="000000"/>
                </a:solidFill>
                <a:cs typeface="+mn-ea"/>
                <a:sym typeface="+mn-lt"/>
              </a:rPr>
              <a:t>．某同学通过查阅资料收集到海波和石蜡的熔化图象如图所示，则</a:t>
            </a:r>
            <a:r>
              <a:rPr lang="en-US" altLang="zh-CN" sz="1800" dirty="0">
                <a:solidFill>
                  <a:srgbClr val="000000"/>
                </a:solidFill>
                <a:cs typeface="+mn-ea"/>
                <a:sym typeface="+mn-lt"/>
              </a:rPr>
              <a:t>_______(</a:t>
            </a:r>
            <a:r>
              <a:rPr lang="zh-CN" altLang="en-US" sz="1800" dirty="0">
                <a:solidFill>
                  <a:srgbClr val="000000"/>
                </a:solidFill>
                <a:cs typeface="+mn-ea"/>
                <a:sym typeface="+mn-lt"/>
              </a:rPr>
              <a:t>填“</a:t>
            </a:r>
            <a:r>
              <a:rPr lang="en-US" altLang="zh-CN" sz="1800" dirty="0">
                <a:solidFill>
                  <a:srgbClr val="000000"/>
                </a:solidFill>
                <a:cs typeface="+mn-ea"/>
                <a:sym typeface="+mn-lt"/>
              </a:rPr>
              <a:t>A”</a:t>
            </a:r>
            <a:r>
              <a:rPr lang="zh-CN" altLang="en-US" sz="1800" dirty="0">
                <a:solidFill>
                  <a:srgbClr val="000000"/>
                </a:solidFill>
                <a:cs typeface="+mn-ea"/>
                <a:sym typeface="+mn-lt"/>
              </a:rPr>
              <a:t>或“</a:t>
            </a:r>
            <a:r>
              <a:rPr lang="en-US" altLang="zh-CN" sz="1800" dirty="0">
                <a:solidFill>
                  <a:srgbClr val="000000"/>
                </a:solidFill>
                <a:cs typeface="+mn-ea"/>
                <a:sym typeface="+mn-lt"/>
              </a:rPr>
              <a:t>B”)</a:t>
            </a:r>
            <a:r>
              <a:rPr lang="zh-CN" altLang="en-US" sz="1800" dirty="0">
                <a:solidFill>
                  <a:srgbClr val="000000"/>
                </a:solidFill>
                <a:cs typeface="+mn-ea"/>
                <a:sym typeface="+mn-lt"/>
              </a:rPr>
              <a:t>是晶体的熔化图象，其熔化特点是</a:t>
            </a:r>
            <a:r>
              <a:rPr lang="en-US" altLang="zh-CN" sz="1800" dirty="0">
                <a:solidFill>
                  <a:srgbClr val="000000"/>
                </a:solidFill>
                <a:cs typeface="+mn-ea"/>
                <a:sym typeface="+mn-lt"/>
              </a:rPr>
              <a:t>__________________________ </a:t>
            </a:r>
            <a:r>
              <a:rPr lang="zh-CN" altLang="en-US" sz="1800" dirty="0">
                <a:solidFill>
                  <a:srgbClr val="000000"/>
                </a:solidFill>
                <a:cs typeface="+mn-ea"/>
                <a:sym typeface="+mn-lt"/>
              </a:rPr>
              <a:t>。</a:t>
            </a:r>
          </a:p>
        </p:txBody>
      </p:sp>
      <p:sp>
        <p:nvSpPr>
          <p:cNvPr id="77848" name="Rectangle 24"/>
          <p:cNvSpPr>
            <a:spLocks noChangeArrowheads="1"/>
          </p:cNvSpPr>
          <p:nvPr/>
        </p:nvSpPr>
        <p:spPr bwMode="auto">
          <a:xfrm>
            <a:off x="1213589" y="1463795"/>
            <a:ext cx="317636" cy="392415"/>
          </a:xfrm>
          <a:prstGeom prst="rect">
            <a:avLst/>
          </a:prstGeom>
          <a:noFill/>
          <a:ln w="9525">
            <a:noFill/>
            <a:miter lim="800000"/>
          </a:ln>
          <a:effectLst/>
        </p:spPr>
        <p:txBody>
          <a:bodyPr wrap="none" lIns="68580" tIns="34290" rIns="68580" bIns="34290">
            <a:spAutoFit/>
          </a:bodyPr>
          <a:lstStyle/>
          <a:p>
            <a:r>
              <a:rPr lang="en-US" altLang="zh-CN" sz="2100" dirty="0">
                <a:solidFill>
                  <a:srgbClr val="FF0066"/>
                </a:solidFill>
                <a:cs typeface="+mn-ea"/>
                <a:sym typeface="+mn-lt"/>
              </a:rPr>
              <a:t>A</a:t>
            </a:r>
          </a:p>
        </p:txBody>
      </p:sp>
      <p:sp>
        <p:nvSpPr>
          <p:cNvPr id="77852" name="Rectangle 28"/>
          <p:cNvSpPr>
            <a:spLocks noChangeArrowheads="1"/>
          </p:cNvSpPr>
          <p:nvPr/>
        </p:nvSpPr>
        <p:spPr bwMode="auto">
          <a:xfrm>
            <a:off x="819011" y="2109205"/>
            <a:ext cx="3139321" cy="346249"/>
          </a:xfrm>
          <a:prstGeom prst="rect">
            <a:avLst/>
          </a:prstGeom>
          <a:noFill/>
          <a:ln w="9525">
            <a:noFill/>
            <a:miter lim="800000"/>
          </a:ln>
          <a:effectLst/>
        </p:spPr>
        <p:txBody>
          <a:bodyPr wrap="none" lIns="68580" tIns="34290" rIns="68580" bIns="34290">
            <a:spAutoFit/>
          </a:bodyPr>
          <a:lstStyle/>
          <a:p>
            <a:r>
              <a:rPr lang="zh-CN" altLang="en-US" sz="1800" dirty="0">
                <a:solidFill>
                  <a:srgbClr val="FF0066"/>
                </a:solidFill>
                <a:cs typeface="+mn-ea"/>
                <a:sym typeface="+mn-lt"/>
              </a:rPr>
              <a:t>熔化时继续吸热温度保持不变</a:t>
            </a:r>
          </a:p>
        </p:txBody>
      </p:sp>
      <p:pic>
        <p:nvPicPr>
          <p:cNvPr id="77856" name="Picture 32" descr="C:\Users\Administrator\Desktop\八上物理（人教）四清 教师用书２０１５邹梨花√\S40.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289272" y="2747531"/>
            <a:ext cx="4565456" cy="1562708"/>
          </a:xfrm>
          <a:prstGeom prst="rect">
            <a:avLst/>
          </a:prstGeom>
          <a:noFill/>
          <a:ln w="9525">
            <a:noFill/>
            <a:miter lim="800000"/>
            <a:headEnd/>
            <a:tailEnd/>
          </a:ln>
        </p:spPr>
      </p:pic>
      <p:sp>
        <p:nvSpPr>
          <p:cNvPr id="6" name="文本框 5">
            <a:extLst>
              <a:ext uri="{FF2B5EF4-FFF2-40B4-BE49-F238E27FC236}">
                <a16:creationId xmlns:a16="http://schemas.microsoft.com/office/drawing/2014/main" id="{F5221CDD-7CAF-4134-94F6-40431C388C0D}"/>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48"/>
                                        </p:tgtEl>
                                        <p:attrNameLst>
                                          <p:attrName>style.visibility</p:attrName>
                                        </p:attrNameLst>
                                      </p:cBhvr>
                                      <p:to>
                                        <p:strVal val="visible"/>
                                      </p:to>
                                    </p:set>
                                    <p:anim calcmode="lin" valueType="num">
                                      <p:cBhvr additive="base">
                                        <p:cTn id="7" dur="500" fill="hold"/>
                                        <p:tgtEl>
                                          <p:spTgt spid="77848"/>
                                        </p:tgtEl>
                                        <p:attrNameLst>
                                          <p:attrName>ppt_x</p:attrName>
                                        </p:attrNameLst>
                                      </p:cBhvr>
                                      <p:tavLst>
                                        <p:tav tm="0">
                                          <p:val>
                                            <p:strVal val="#ppt_x"/>
                                          </p:val>
                                        </p:tav>
                                        <p:tav tm="100000">
                                          <p:val>
                                            <p:strVal val="#ppt_x"/>
                                          </p:val>
                                        </p:tav>
                                      </p:tavLst>
                                    </p:anim>
                                    <p:anim calcmode="lin" valueType="num">
                                      <p:cBhvr additive="base">
                                        <p:cTn id="8" dur="500" fill="hold"/>
                                        <p:tgtEl>
                                          <p:spTgt spid="7784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52"/>
                                        </p:tgtEl>
                                        <p:attrNameLst>
                                          <p:attrName>style.visibility</p:attrName>
                                        </p:attrNameLst>
                                      </p:cBhvr>
                                      <p:to>
                                        <p:strVal val="visible"/>
                                      </p:to>
                                    </p:set>
                                    <p:anim calcmode="lin" valueType="num">
                                      <p:cBhvr additive="base">
                                        <p:cTn id="13" dur="500" fill="hold"/>
                                        <p:tgtEl>
                                          <p:spTgt spid="77852"/>
                                        </p:tgtEl>
                                        <p:attrNameLst>
                                          <p:attrName>ppt_x</p:attrName>
                                        </p:attrNameLst>
                                      </p:cBhvr>
                                      <p:tavLst>
                                        <p:tav tm="0">
                                          <p:val>
                                            <p:strVal val="#ppt_x"/>
                                          </p:val>
                                        </p:tav>
                                        <p:tav tm="100000">
                                          <p:val>
                                            <p:strVal val="#ppt_x"/>
                                          </p:val>
                                        </p:tav>
                                      </p:tavLst>
                                    </p:anim>
                                    <p:anim calcmode="lin" valueType="num">
                                      <p:cBhvr additive="base">
                                        <p:cTn id="14" dur="500" fill="hold"/>
                                        <p:tgtEl>
                                          <p:spTgt spid="778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8" grpId="0"/>
      <p:bldP spid="7785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6"/>
          <p:cNvSpPr/>
          <p:nvPr/>
        </p:nvSpPr>
        <p:spPr>
          <a:xfrm>
            <a:off x="745029" y="1282062"/>
            <a:ext cx="1482639"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algn="ctr" defTabSz="914378" latinLnBrk="1" hangingPunct="0"/>
            <a:r>
              <a:rPr lang="zh-CN" altLang="en-US" sz="1500" dirty="0">
                <a:solidFill>
                  <a:srgbClr val="000000"/>
                </a:solidFill>
                <a:cs typeface="+mn-ea"/>
                <a:sym typeface="+mn-lt"/>
              </a:rPr>
              <a:t>迁移训练  </a:t>
            </a:r>
            <a:r>
              <a:rPr lang="en-US" altLang="zh-CN" sz="1500" dirty="0">
                <a:solidFill>
                  <a:srgbClr val="000000"/>
                </a:solidFill>
                <a:cs typeface="+mn-ea"/>
                <a:sym typeface="+mn-lt"/>
              </a:rPr>
              <a:t>2</a:t>
            </a:r>
            <a:r>
              <a:rPr lang="zh-CN" altLang="en-US" sz="1500" dirty="0">
                <a:solidFill>
                  <a:srgbClr val="000000"/>
                </a:solidFill>
                <a:cs typeface="+mn-ea"/>
                <a:sym typeface="+mn-lt"/>
              </a:rPr>
              <a:t> </a:t>
            </a:r>
          </a:p>
        </p:txBody>
      </p:sp>
      <p:sp>
        <p:nvSpPr>
          <p:cNvPr id="3" name="Rectangle 3"/>
          <p:cNvSpPr>
            <a:spLocks noChangeArrowheads="1"/>
          </p:cNvSpPr>
          <p:nvPr/>
        </p:nvSpPr>
        <p:spPr bwMode="auto">
          <a:xfrm>
            <a:off x="725574" y="1611617"/>
            <a:ext cx="7673397" cy="1731243"/>
          </a:xfrm>
          <a:prstGeom prst="rect">
            <a:avLst/>
          </a:prstGeom>
          <a:noFill/>
          <a:ln w="9525">
            <a:noFill/>
            <a:miter lim="800000"/>
          </a:ln>
          <a:effectLst/>
        </p:spPr>
        <p:txBody>
          <a:bodyPr wrap="square" lIns="68580" tIns="34290" rIns="68580" bIns="34290" anchor="ctr">
            <a:spAutoFit/>
          </a:bodyPr>
          <a:lstStyle/>
          <a:p>
            <a:pPr indent="266693" algn="just">
              <a:lnSpc>
                <a:spcPct val="200000"/>
              </a:lnSpc>
            </a:pPr>
            <a:r>
              <a:rPr lang="en-US" altLang="zh-CN" sz="1800" dirty="0">
                <a:solidFill>
                  <a:srgbClr val="000000"/>
                </a:solidFill>
                <a:cs typeface="+mn-ea"/>
                <a:sym typeface="+mn-lt"/>
              </a:rPr>
              <a:t>6</a:t>
            </a:r>
            <a:r>
              <a:rPr lang="zh-CN" altLang="en-US" sz="1800" dirty="0">
                <a:solidFill>
                  <a:srgbClr val="000000"/>
                </a:solidFill>
                <a:cs typeface="+mn-ea"/>
                <a:sym typeface="+mn-lt"/>
              </a:rPr>
              <a:t>．有一副对联，上联是“杯中冰水，水结冰冰温未降”；下联是“盘内水冰，冰化水水温不升”。该对联先后包含的两种物态变化分别是</a:t>
            </a:r>
            <a:r>
              <a:rPr lang="en-US" altLang="zh-CN" sz="1800" dirty="0">
                <a:solidFill>
                  <a:srgbClr val="000000"/>
                </a:solidFill>
                <a:cs typeface="+mn-ea"/>
                <a:sym typeface="+mn-lt"/>
              </a:rPr>
              <a:t>______</a:t>
            </a:r>
            <a:r>
              <a:rPr lang="zh-CN" altLang="en-US" sz="1800" dirty="0">
                <a:solidFill>
                  <a:srgbClr val="000000"/>
                </a:solidFill>
                <a:cs typeface="+mn-ea"/>
                <a:sym typeface="+mn-lt"/>
              </a:rPr>
              <a:t>和</a:t>
            </a:r>
            <a:r>
              <a:rPr lang="en-US" altLang="zh-CN" sz="1800" dirty="0">
                <a:solidFill>
                  <a:srgbClr val="000000"/>
                </a:solidFill>
                <a:cs typeface="+mn-ea"/>
                <a:sym typeface="+mn-lt"/>
              </a:rPr>
              <a:t>________</a:t>
            </a:r>
            <a:r>
              <a:rPr lang="zh-CN" altLang="en-US" sz="1800" dirty="0">
                <a:solidFill>
                  <a:srgbClr val="000000"/>
                </a:solidFill>
                <a:cs typeface="+mn-ea"/>
                <a:sym typeface="+mn-lt"/>
              </a:rPr>
              <a:t>，它还说明冰是一种</a:t>
            </a:r>
            <a:r>
              <a:rPr lang="en-US" altLang="zh-CN" sz="1800" dirty="0">
                <a:solidFill>
                  <a:srgbClr val="000000"/>
                </a:solidFill>
                <a:cs typeface="+mn-ea"/>
                <a:sym typeface="+mn-lt"/>
              </a:rPr>
              <a:t>_______(</a:t>
            </a:r>
            <a:r>
              <a:rPr lang="zh-CN" altLang="en-US" sz="1800" dirty="0">
                <a:solidFill>
                  <a:srgbClr val="000000"/>
                </a:solidFill>
                <a:cs typeface="+mn-ea"/>
                <a:sym typeface="+mn-lt"/>
              </a:rPr>
              <a:t>填“晶体”或“非晶体”</a:t>
            </a:r>
            <a:r>
              <a:rPr lang="en-US" altLang="zh-CN" sz="1800" dirty="0">
                <a:solidFill>
                  <a:srgbClr val="000000"/>
                </a:solidFill>
                <a:cs typeface="+mn-ea"/>
                <a:sym typeface="+mn-lt"/>
              </a:rPr>
              <a:t>)</a:t>
            </a:r>
            <a:r>
              <a:rPr lang="zh-CN" altLang="en-US" sz="1800" dirty="0">
                <a:solidFill>
                  <a:srgbClr val="000000"/>
                </a:solidFill>
                <a:cs typeface="+mn-ea"/>
                <a:sym typeface="+mn-lt"/>
              </a:rPr>
              <a:t>。</a:t>
            </a:r>
          </a:p>
        </p:txBody>
      </p:sp>
      <p:sp>
        <p:nvSpPr>
          <p:cNvPr id="4" name="Rectangle 29"/>
          <p:cNvSpPr>
            <a:spLocks noChangeArrowheads="1"/>
          </p:cNvSpPr>
          <p:nvPr/>
        </p:nvSpPr>
        <p:spPr bwMode="auto">
          <a:xfrm>
            <a:off x="7654151" y="2375543"/>
            <a:ext cx="677108" cy="392415"/>
          </a:xfrm>
          <a:prstGeom prst="rect">
            <a:avLst/>
          </a:prstGeom>
          <a:noFill/>
          <a:ln w="9525">
            <a:noFill/>
            <a:miter lim="800000"/>
          </a:ln>
          <a:effectLst/>
        </p:spPr>
        <p:txBody>
          <a:bodyPr wrap="none" lIns="68580" tIns="34290" rIns="68580" bIns="34290">
            <a:spAutoFit/>
          </a:bodyPr>
          <a:lstStyle/>
          <a:p>
            <a:r>
              <a:rPr lang="zh-CN" altLang="en-US" sz="2100" dirty="0">
                <a:solidFill>
                  <a:srgbClr val="FF0066"/>
                </a:solidFill>
                <a:cs typeface="+mn-ea"/>
                <a:sym typeface="+mn-lt"/>
              </a:rPr>
              <a:t>凝固</a:t>
            </a:r>
          </a:p>
        </p:txBody>
      </p:sp>
      <p:sp>
        <p:nvSpPr>
          <p:cNvPr id="5" name="Rectangle 32"/>
          <p:cNvSpPr>
            <a:spLocks noChangeArrowheads="1"/>
          </p:cNvSpPr>
          <p:nvPr/>
        </p:nvSpPr>
        <p:spPr bwMode="auto">
          <a:xfrm>
            <a:off x="4084473" y="2900672"/>
            <a:ext cx="677108" cy="392415"/>
          </a:xfrm>
          <a:prstGeom prst="rect">
            <a:avLst/>
          </a:prstGeom>
          <a:noFill/>
          <a:ln w="9525">
            <a:noFill/>
            <a:miter lim="800000"/>
          </a:ln>
          <a:effectLst/>
        </p:spPr>
        <p:txBody>
          <a:bodyPr wrap="none" lIns="68580" tIns="34290" rIns="68580" bIns="34290">
            <a:spAutoFit/>
          </a:bodyPr>
          <a:lstStyle/>
          <a:p>
            <a:r>
              <a:rPr lang="zh-CN" altLang="en-US" sz="2100" dirty="0">
                <a:solidFill>
                  <a:srgbClr val="FF0066"/>
                </a:solidFill>
                <a:cs typeface="+mn-ea"/>
                <a:sym typeface="+mn-lt"/>
              </a:rPr>
              <a:t>晶体</a:t>
            </a:r>
          </a:p>
        </p:txBody>
      </p:sp>
      <p:sp>
        <p:nvSpPr>
          <p:cNvPr id="6" name="Rectangle 33"/>
          <p:cNvSpPr>
            <a:spLocks noChangeArrowheads="1"/>
          </p:cNvSpPr>
          <p:nvPr/>
        </p:nvSpPr>
        <p:spPr bwMode="auto">
          <a:xfrm>
            <a:off x="1171398" y="2900672"/>
            <a:ext cx="1056270" cy="392415"/>
          </a:xfrm>
          <a:prstGeom prst="rect">
            <a:avLst/>
          </a:prstGeom>
          <a:noFill/>
          <a:ln w="9525">
            <a:noFill/>
            <a:miter lim="800000"/>
          </a:ln>
          <a:effectLst/>
        </p:spPr>
        <p:txBody>
          <a:bodyPr wrap="square" lIns="68580" tIns="34290" rIns="68580" bIns="34290">
            <a:spAutoFit/>
          </a:bodyPr>
          <a:lstStyle/>
          <a:p>
            <a:r>
              <a:rPr lang="zh-CN" altLang="en-US" sz="2100" dirty="0">
                <a:solidFill>
                  <a:srgbClr val="FF0066"/>
                </a:solidFill>
                <a:cs typeface="+mn-ea"/>
                <a:sym typeface="+mn-lt"/>
              </a:rPr>
              <a:t>熔化</a:t>
            </a:r>
          </a:p>
        </p:txBody>
      </p:sp>
      <p:sp>
        <p:nvSpPr>
          <p:cNvPr id="7" name="文本框 6">
            <a:extLst>
              <a:ext uri="{FF2B5EF4-FFF2-40B4-BE49-F238E27FC236}">
                <a16:creationId xmlns:a16="http://schemas.microsoft.com/office/drawing/2014/main" id="{09C718BC-0503-418D-A23B-8B2DA17C9CBD}"/>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67" name="Rectangle 19"/>
          <p:cNvSpPr>
            <a:spLocks noChangeArrowheads="1"/>
          </p:cNvSpPr>
          <p:nvPr/>
        </p:nvSpPr>
        <p:spPr bwMode="auto">
          <a:xfrm>
            <a:off x="381483" y="831294"/>
            <a:ext cx="6858000" cy="484748"/>
          </a:xfrm>
          <a:prstGeom prst="rect">
            <a:avLst/>
          </a:prstGeom>
          <a:noFill/>
          <a:ln w="9525">
            <a:noFill/>
            <a:miter lim="800000"/>
          </a:ln>
          <a:effectLst/>
        </p:spPr>
        <p:txBody>
          <a:bodyPr lIns="68580" tIns="34290" rIns="68580" bIns="34290" anchor="ctr">
            <a:spAutoFit/>
          </a:bodyPr>
          <a:lstStyle/>
          <a:p>
            <a:pPr indent="266693" algn="just">
              <a:lnSpc>
                <a:spcPct val="150000"/>
              </a:lnSpc>
            </a:pPr>
            <a:r>
              <a:rPr lang="en-US" altLang="zh-CN" sz="1800" dirty="0">
                <a:solidFill>
                  <a:srgbClr val="000000"/>
                </a:solidFill>
                <a:cs typeface="+mn-ea"/>
                <a:sym typeface="+mn-lt"/>
              </a:rPr>
              <a:t>7</a:t>
            </a:r>
            <a:r>
              <a:rPr lang="zh-CN" altLang="en-US" sz="1800" dirty="0">
                <a:solidFill>
                  <a:srgbClr val="000000"/>
                </a:solidFill>
                <a:cs typeface="+mn-ea"/>
                <a:sym typeface="+mn-lt"/>
              </a:rPr>
              <a:t>．下面是研究海波熔化时记录的实验数据：</a:t>
            </a:r>
          </a:p>
        </p:txBody>
      </p:sp>
      <p:sp>
        <p:nvSpPr>
          <p:cNvPr id="79015" name="Rectangle 167"/>
          <p:cNvSpPr>
            <a:spLocks noChangeArrowheads="1"/>
          </p:cNvSpPr>
          <p:nvPr/>
        </p:nvSpPr>
        <p:spPr bwMode="auto">
          <a:xfrm>
            <a:off x="700544" y="3376249"/>
            <a:ext cx="479939" cy="438581"/>
          </a:xfrm>
          <a:prstGeom prst="rect">
            <a:avLst/>
          </a:prstGeom>
          <a:noFill/>
          <a:ln w="9525">
            <a:noFill/>
            <a:miter lim="800000"/>
          </a:ln>
          <a:effectLst/>
        </p:spPr>
        <p:txBody>
          <a:bodyPr wrap="none" lIns="68580" tIns="34290" rIns="68580" bIns="34290">
            <a:spAutoFit/>
          </a:bodyPr>
          <a:lstStyle/>
          <a:p>
            <a:r>
              <a:rPr lang="en-US" altLang="zh-CN" sz="2400" dirty="0">
                <a:solidFill>
                  <a:srgbClr val="FF0066"/>
                </a:solidFill>
                <a:cs typeface="+mn-ea"/>
                <a:sym typeface="+mn-lt"/>
              </a:rPr>
              <a:t>48</a:t>
            </a:r>
          </a:p>
        </p:txBody>
      </p:sp>
      <p:sp>
        <p:nvSpPr>
          <p:cNvPr id="79016" name="Rectangle 168"/>
          <p:cNvSpPr>
            <a:spLocks noChangeArrowheads="1"/>
          </p:cNvSpPr>
          <p:nvPr/>
        </p:nvSpPr>
        <p:spPr bwMode="auto">
          <a:xfrm>
            <a:off x="4065787" y="3375017"/>
            <a:ext cx="309219" cy="438581"/>
          </a:xfrm>
          <a:prstGeom prst="rect">
            <a:avLst/>
          </a:prstGeom>
          <a:noFill/>
          <a:ln w="9525">
            <a:noFill/>
            <a:miter lim="800000"/>
          </a:ln>
          <a:effectLst/>
        </p:spPr>
        <p:txBody>
          <a:bodyPr wrap="none" lIns="68580" tIns="34290" rIns="68580" bIns="34290">
            <a:spAutoFit/>
          </a:bodyPr>
          <a:lstStyle/>
          <a:p>
            <a:r>
              <a:rPr lang="en-US" altLang="zh-CN" sz="2400" dirty="0">
                <a:solidFill>
                  <a:srgbClr val="FF0066"/>
                </a:solidFill>
                <a:cs typeface="+mn-ea"/>
                <a:sym typeface="+mn-lt"/>
              </a:rPr>
              <a:t>3</a:t>
            </a:r>
          </a:p>
        </p:txBody>
      </p:sp>
      <p:graphicFrame>
        <p:nvGraphicFramePr>
          <p:cNvPr id="79153" name="Group 305"/>
          <p:cNvGraphicFramePr>
            <a:graphicFrameLocks noGrp="1"/>
          </p:cNvGraphicFramePr>
          <p:nvPr>
            <p:extLst>
              <p:ext uri="{D42A27DB-BD31-4B8C-83A1-F6EECF244321}">
                <p14:modId xmlns:p14="http://schemas.microsoft.com/office/powerpoint/2010/main" val="1843460955"/>
              </p:ext>
            </p:extLst>
          </p:nvPr>
        </p:nvGraphicFramePr>
        <p:xfrm>
          <a:off x="700544" y="1480504"/>
          <a:ext cx="5655315" cy="979682"/>
        </p:xfrm>
        <a:graphic>
          <a:graphicData uri="http://schemas.openxmlformats.org/drawingml/2006/table">
            <a:tbl>
              <a:tblPr/>
              <a:tblGrid>
                <a:gridCol w="937541">
                  <a:extLst>
                    <a:ext uri="{9D8B030D-6E8A-4147-A177-3AD203B41FA5}">
                      <a16:colId xmlns:a16="http://schemas.microsoft.com/office/drawing/2014/main" val="20000"/>
                    </a:ext>
                  </a:extLst>
                </a:gridCol>
                <a:gridCol w="471505">
                  <a:extLst>
                    <a:ext uri="{9D8B030D-6E8A-4147-A177-3AD203B41FA5}">
                      <a16:colId xmlns:a16="http://schemas.microsoft.com/office/drawing/2014/main" val="20001"/>
                    </a:ext>
                  </a:extLst>
                </a:gridCol>
                <a:gridCol w="471503">
                  <a:extLst>
                    <a:ext uri="{9D8B030D-6E8A-4147-A177-3AD203B41FA5}">
                      <a16:colId xmlns:a16="http://schemas.microsoft.com/office/drawing/2014/main" val="20002"/>
                    </a:ext>
                  </a:extLst>
                </a:gridCol>
                <a:gridCol w="472871">
                  <a:extLst>
                    <a:ext uri="{9D8B030D-6E8A-4147-A177-3AD203B41FA5}">
                      <a16:colId xmlns:a16="http://schemas.microsoft.com/office/drawing/2014/main" val="20003"/>
                    </a:ext>
                  </a:extLst>
                </a:gridCol>
                <a:gridCol w="471505">
                  <a:extLst>
                    <a:ext uri="{9D8B030D-6E8A-4147-A177-3AD203B41FA5}">
                      <a16:colId xmlns:a16="http://schemas.microsoft.com/office/drawing/2014/main" val="20004"/>
                    </a:ext>
                  </a:extLst>
                </a:gridCol>
                <a:gridCol w="471503">
                  <a:extLst>
                    <a:ext uri="{9D8B030D-6E8A-4147-A177-3AD203B41FA5}">
                      <a16:colId xmlns:a16="http://schemas.microsoft.com/office/drawing/2014/main" val="20005"/>
                    </a:ext>
                  </a:extLst>
                </a:gridCol>
                <a:gridCol w="472871">
                  <a:extLst>
                    <a:ext uri="{9D8B030D-6E8A-4147-A177-3AD203B41FA5}">
                      <a16:colId xmlns:a16="http://schemas.microsoft.com/office/drawing/2014/main" val="20006"/>
                    </a:ext>
                  </a:extLst>
                </a:gridCol>
                <a:gridCol w="471505">
                  <a:extLst>
                    <a:ext uri="{9D8B030D-6E8A-4147-A177-3AD203B41FA5}">
                      <a16:colId xmlns:a16="http://schemas.microsoft.com/office/drawing/2014/main" val="20007"/>
                    </a:ext>
                  </a:extLst>
                </a:gridCol>
                <a:gridCol w="471503">
                  <a:extLst>
                    <a:ext uri="{9D8B030D-6E8A-4147-A177-3AD203B41FA5}">
                      <a16:colId xmlns:a16="http://schemas.microsoft.com/office/drawing/2014/main" val="20008"/>
                    </a:ext>
                  </a:extLst>
                </a:gridCol>
                <a:gridCol w="471505">
                  <a:extLst>
                    <a:ext uri="{9D8B030D-6E8A-4147-A177-3AD203B41FA5}">
                      <a16:colId xmlns:a16="http://schemas.microsoft.com/office/drawing/2014/main" val="20009"/>
                    </a:ext>
                  </a:extLst>
                </a:gridCol>
                <a:gridCol w="471503">
                  <a:extLst>
                    <a:ext uri="{9D8B030D-6E8A-4147-A177-3AD203B41FA5}">
                      <a16:colId xmlns:a16="http://schemas.microsoft.com/office/drawing/2014/main" val="20010"/>
                    </a:ext>
                  </a:extLst>
                </a:gridCol>
              </a:tblGrid>
              <a:tr h="548471">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600" b="0" i="0" u="none" strike="noStrike" cap="none" normalizeH="0" baseline="0">
                          <a:ln>
                            <a:noFill/>
                          </a:ln>
                          <a:solidFill>
                            <a:schemeClr val="tx1"/>
                          </a:solidFill>
                          <a:effectLst/>
                          <a:latin typeface="+mn-lt"/>
                          <a:ea typeface="+mn-ea"/>
                          <a:cs typeface="+mn-ea"/>
                          <a:sym typeface="+mn-lt"/>
                        </a:rPr>
                        <a:t>时间</a:t>
                      </a:r>
                      <a:r>
                        <a:rPr kumimoji="0" lang="en-US" altLang="zh-CN" sz="1600" b="0" i="0" u="none" strike="noStrike" cap="none" normalizeH="0" baseline="0">
                          <a:ln>
                            <a:noFill/>
                          </a:ln>
                          <a:solidFill>
                            <a:schemeClr val="tx1"/>
                          </a:solidFill>
                          <a:effectLst/>
                          <a:latin typeface="+mn-lt"/>
                          <a:ea typeface="+mn-ea"/>
                          <a:cs typeface="+mn-ea"/>
                          <a:sym typeface="+mn-lt"/>
                        </a:rPr>
                        <a:t>/min</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0</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1</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2</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3</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5</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6</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7</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8</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9</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3592">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600" b="0" i="0" u="none" strike="noStrike" cap="none" normalizeH="0" baseline="0">
                          <a:ln>
                            <a:noFill/>
                          </a:ln>
                          <a:solidFill>
                            <a:schemeClr val="tx1"/>
                          </a:solidFill>
                          <a:effectLst/>
                          <a:latin typeface="+mn-lt"/>
                          <a:ea typeface="+mn-ea"/>
                          <a:cs typeface="+mn-ea"/>
                          <a:sym typeface="+mn-lt"/>
                        </a:rPr>
                        <a:t>温度</a:t>
                      </a:r>
                      <a:r>
                        <a:rPr kumimoji="0" lang="en-US" altLang="zh-CN" sz="1600" b="0" i="0" u="none" strike="noStrike" cap="none" normalizeH="0" baseline="0">
                          <a:ln>
                            <a:noFill/>
                          </a:ln>
                          <a:solidFill>
                            <a:schemeClr val="tx1"/>
                          </a:solidFill>
                          <a:effectLst/>
                          <a:latin typeface="+mn-lt"/>
                          <a:ea typeface="+mn-ea"/>
                          <a:cs typeface="+mn-ea"/>
                          <a:sym typeface="+mn-lt"/>
                        </a:rPr>
                        <a:t>/℃</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36</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40</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44</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48</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48</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48</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48</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52</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a:ln>
                            <a:noFill/>
                          </a:ln>
                          <a:solidFill>
                            <a:schemeClr val="tx1"/>
                          </a:solidFill>
                          <a:effectLst/>
                          <a:latin typeface="+mn-lt"/>
                          <a:ea typeface="+mn-ea"/>
                          <a:cs typeface="+mn-ea"/>
                          <a:sym typeface="+mn-lt"/>
                        </a:rPr>
                        <a:t>56</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600" b="0" i="0" u="none" strike="noStrike" cap="none" normalizeH="0" baseline="0" dirty="0">
                          <a:ln>
                            <a:noFill/>
                          </a:ln>
                          <a:solidFill>
                            <a:schemeClr val="tx1"/>
                          </a:solidFill>
                          <a:effectLst/>
                          <a:latin typeface="+mn-lt"/>
                          <a:ea typeface="+mn-ea"/>
                          <a:cs typeface="+mn-ea"/>
                          <a:sym typeface="+mn-lt"/>
                        </a:rPr>
                        <a:t>60</a:t>
                      </a:r>
                    </a:p>
                  </a:txBody>
                  <a:tcPr marT="34205" marB="342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pic>
        <p:nvPicPr>
          <p:cNvPr id="79156" name="Picture 308" descr="C:\Users\Administrator\Desktop\八上物理（人教）四清 教师用书２０１５邹梨花√\S41b.TIF"/>
          <p:cNvPicPr>
            <a:picLocks noChangeAspect="1" noChangeArrowheads="1"/>
          </p:cNvPicPr>
          <p:nvPr/>
        </p:nvPicPr>
        <p:blipFill>
          <a:blip r:embed="rId2" r:link="rId3" cstate="email">
            <a:clrChange>
              <a:clrFrom>
                <a:srgbClr val="FFFFFE"/>
              </a:clrFrom>
              <a:clrTo>
                <a:srgbClr val="FFFFFE">
                  <a:alpha val="0"/>
                </a:srgbClr>
              </a:clrTo>
            </a:clrChange>
            <a:extLst>
              <a:ext uri="{28A0092B-C50C-407E-A947-70E740481C1C}">
                <a14:useLocalDpi xmlns:a14="http://schemas.microsoft.com/office/drawing/2010/main"/>
              </a:ext>
            </a:extLst>
          </a:blip>
          <a:srcRect/>
          <a:stretch>
            <a:fillRect/>
          </a:stretch>
        </p:blipFill>
        <p:spPr bwMode="auto">
          <a:xfrm>
            <a:off x="6159338" y="2838927"/>
            <a:ext cx="2284119" cy="1566220"/>
          </a:xfrm>
          <a:prstGeom prst="rect">
            <a:avLst/>
          </a:prstGeom>
          <a:noFill/>
          <a:ln w="9525">
            <a:noFill/>
            <a:miter lim="800000"/>
            <a:headEnd/>
            <a:tailEnd/>
          </a:ln>
        </p:spPr>
      </p:pic>
      <p:sp>
        <p:nvSpPr>
          <p:cNvPr id="79158" name="Rectangle 310"/>
          <p:cNvSpPr>
            <a:spLocks noChangeArrowheads="1"/>
          </p:cNvSpPr>
          <p:nvPr/>
        </p:nvSpPr>
        <p:spPr bwMode="auto">
          <a:xfrm>
            <a:off x="495300" y="2631705"/>
            <a:ext cx="5789554" cy="1800493"/>
          </a:xfrm>
          <a:prstGeom prst="rect">
            <a:avLst/>
          </a:prstGeom>
          <a:noFill/>
          <a:ln w="9525">
            <a:noFill/>
            <a:miter lim="800000"/>
          </a:ln>
          <a:effectLst/>
        </p:spPr>
        <p:txBody>
          <a:bodyPr wrap="square" lIns="68580" tIns="34290" rIns="68580" bIns="34290" anchor="ctr">
            <a:spAutoFit/>
          </a:bodyPr>
          <a:lstStyle/>
          <a:p>
            <a:pPr indent="266693">
              <a:lnSpc>
                <a:spcPct val="150000"/>
              </a:lnSpc>
            </a:pPr>
            <a:r>
              <a:rPr lang="en-US" altLang="zh-CN" sz="1500" dirty="0">
                <a:cs typeface="+mn-ea"/>
                <a:sym typeface="+mn-lt"/>
              </a:rPr>
              <a:t>(1)</a:t>
            </a:r>
            <a:r>
              <a:rPr lang="zh-CN" altLang="en-US" sz="1500" dirty="0">
                <a:cs typeface="+mn-ea"/>
                <a:sym typeface="+mn-lt"/>
              </a:rPr>
              <a:t>在图甲中作出海波的熔化图象；</a:t>
            </a:r>
            <a:endParaRPr lang="en-US" altLang="zh-CN" sz="1500" dirty="0">
              <a:cs typeface="+mn-ea"/>
              <a:sym typeface="+mn-lt"/>
            </a:endParaRPr>
          </a:p>
          <a:p>
            <a:pPr indent="266693">
              <a:lnSpc>
                <a:spcPct val="150000"/>
              </a:lnSpc>
            </a:pPr>
            <a:r>
              <a:rPr lang="en-US" altLang="zh-CN" sz="1500" dirty="0">
                <a:cs typeface="+mn-ea"/>
                <a:sym typeface="+mn-lt"/>
              </a:rPr>
              <a:t>(2)</a:t>
            </a:r>
            <a:r>
              <a:rPr lang="zh-CN" altLang="en-US" sz="1500" dirty="0">
                <a:cs typeface="+mn-ea"/>
                <a:sym typeface="+mn-lt"/>
              </a:rPr>
              <a:t>从图象中可以看出海波的熔点是</a:t>
            </a:r>
            <a:r>
              <a:rPr lang="en-US" altLang="zh-CN" sz="1500" dirty="0">
                <a:cs typeface="+mn-ea"/>
                <a:sym typeface="+mn-lt"/>
              </a:rPr>
              <a:t>______℃</a:t>
            </a:r>
            <a:r>
              <a:rPr lang="zh-CN" altLang="en-US" sz="1500" dirty="0">
                <a:cs typeface="+mn-ea"/>
                <a:sym typeface="+mn-lt"/>
              </a:rPr>
              <a:t>，海波熔化用了</a:t>
            </a:r>
            <a:r>
              <a:rPr lang="en-US" altLang="zh-CN" sz="1500" dirty="0">
                <a:cs typeface="+mn-ea"/>
                <a:sym typeface="+mn-lt"/>
              </a:rPr>
              <a:t>______min</a:t>
            </a:r>
            <a:r>
              <a:rPr lang="zh-CN" altLang="en-US" sz="1500" dirty="0">
                <a:cs typeface="+mn-ea"/>
                <a:sym typeface="+mn-lt"/>
              </a:rPr>
              <a:t>；</a:t>
            </a:r>
          </a:p>
          <a:p>
            <a:pPr indent="266693" eaLnBrk="0" hangingPunct="0">
              <a:lnSpc>
                <a:spcPct val="150000"/>
              </a:lnSpc>
            </a:pPr>
            <a:r>
              <a:rPr lang="en-US" altLang="zh-CN" sz="1500" dirty="0">
                <a:cs typeface="+mn-ea"/>
                <a:sym typeface="+mn-lt"/>
              </a:rPr>
              <a:t>(3)</a:t>
            </a:r>
            <a:r>
              <a:rPr lang="zh-CN" altLang="en-US" sz="1500" dirty="0">
                <a:cs typeface="+mn-ea"/>
                <a:sym typeface="+mn-lt"/>
              </a:rPr>
              <a:t>从计时开始，经过</a:t>
            </a:r>
            <a:r>
              <a:rPr lang="en-US" altLang="zh-CN" sz="1500" dirty="0">
                <a:cs typeface="+mn-ea"/>
                <a:sym typeface="+mn-lt"/>
              </a:rPr>
              <a:t>5 min</a:t>
            </a:r>
            <a:r>
              <a:rPr lang="zh-CN" altLang="en-US" sz="1500" dirty="0">
                <a:cs typeface="+mn-ea"/>
                <a:sym typeface="+mn-lt"/>
              </a:rPr>
              <a:t>，海波的</a:t>
            </a:r>
            <a:endParaRPr lang="en-US" altLang="zh-CN" sz="1500" dirty="0">
              <a:cs typeface="+mn-ea"/>
              <a:sym typeface="+mn-lt"/>
            </a:endParaRPr>
          </a:p>
          <a:p>
            <a:pPr indent="266693" eaLnBrk="0" hangingPunct="0">
              <a:lnSpc>
                <a:spcPct val="150000"/>
              </a:lnSpc>
            </a:pPr>
            <a:r>
              <a:rPr lang="zh-CN" altLang="en-US" sz="1500" dirty="0">
                <a:cs typeface="+mn-ea"/>
                <a:sym typeface="+mn-lt"/>
              </a:rPr>
              <a:t>温度是</a:t>
            </a:r>
            <a:r>
              <a:rPr lang="en-US" altLang="zh-CN" sz="1500" dirty="0">
                <a:cs typeface="+mn-ea"/>
                <a:sym typeface="+mn-lt"/>
              </a:rPr>
              <a:t>_____℃</a:t>
            </a:r>
            <a:r>
              <a:rPr lang="zh-CN" altLang="en-US" sz="1500" dirty="0">
                <a:cs typeface="+mn-ea"/>
                <a:sym typeface="+mn-lt"/>
              </a:rPr>
              <a:t>，状态是</a:t>
            </a:r>
            <a:r>
              <a:rPr lang="en-US" altLang="zh-CN" sz="1500" dirty="0">
                <a:cs typeface="+mn-ea"/>
                <a:sym typeface="+mn-lt"/>
              </a:rPr>
              <a:t>___________</a:t>
            </a:r>
            <a:r>
              <a:rPr lang="zh-CN" altLang="en-US" sz="1500" dirty="0">
                <a:cs typeface="+mn-ea"/>
                <a:sym typeface="+mn-lt"/>
              </a:rPr>
              <a:t>；</a:t>
            </a:r>
          </a:p>
        </p:txBody>
      </p:sp>
      <p:sp>
        <p:nvSpPr>
          <p:cNvPr id="79159" name="Rectangle 311"/>
          <p:cNvSpPr>
            <a:spLocks noChangeArrowheads="1"/>
          </p:cNvSpPr>
          <p:nvPr/>
        </p:nvSpPr>
        <p:spPr bwMode="auto">
          <a:xfrm>
            <a:off x="1466237" y="4105064"/>
            <a:ext cx="389238" cy="300083"/>
          </a:xfrm>
          <a:prstGeom prst="rect">
            <a:avLst/>
          </a:prstGeom>
          <a:noFill/>
          <a:ln w="9525">
            <a:noFill/>
            <a:miter lim="800000"/>
          </a:ln>
          <a:effectLst/>
        </p:spPr>
        <p:txBody>
          <a:bodyPr wrap="square" lIns="68580" tIns="34290" rIns="68580" bIns="34290">
            <a:spAutoFit/>
          </a:bodyPr>
          <a:lstStyle/>
          <a:p>
            <a:r>
              <a:rPr lang="en-US" altLang="zh-CN" sz="1500" dirty="0">
                <a:solidFill>
                  <a:srgbClr val="FF0066"/>
                </a:solidFill>
                <a:cs typeface="+mn-ea"/>
                <a:sym typeface="+mn-lt"/>
              </a:rPr>
              <a:t>48</a:t>
            </a:r>
          </a:p>
        </p:txBody>
      </p:sp>
      <p:sp>
        <p:nvSpPr>
          <p:cNvPr id="79160" name="Rectangle 312"/>
          <p:cNvSpPr>
            <a:spLocks noChangeArrowheads="1"/>
          </p:cNvSpPr>
          <p:nvPr/>
        </p:nvSpPr>
        <p:spPr bwMode="auto">
          <a:xfrm>
            <a:off x="2756056" y="4105064"/>
            <a:ext cx="1100301" cy="300083"/>
          </a:xfrm>
          <a:prstGeom prst="rect">
            <a:avLst/>
          </a:prstGeom>
          <a:noFill/>
          <a:ln w="9525">
            <a:noFill/>
            <a:miter lim="800000"/>
          </a:ln>
          <a:effectLst/>
        </p:spPr>
        <p:txBody>
          <a:bodyPr wrap="none" lIns="68580" tIns="34290" rIns="68580" bIns="34290">
            <a:spAutoFit/>
          </a:bodyPr>
          <a:lstStyle/>
          <a:p>
            <a:r>
              <a:rPr lang="zh-CN" altLang="en-US" sz="1500" dirty="0">
                <a:solidFill>
                  <a:srgbClr val="FF0066"/>
                </a:solidFill>
                <a:cs typeface="+mn-ea"/>
                <a:sym typeface="+mn-lt"/>
              </a:rPr>
              <a:t>固液共存态</a:t>
            </a:r>
          </a:p>
        </p:txBody>
      </p:sp>
      <p:sp>
        <p:nvSpPr>
          <p:cNvPr id="10" name="文本框 9">
            <a:extLst>
              <a:ext uri="{FF2B5EF4-FFF2-40B4-BE49-F238E27FC236}">
                <a16:creationId xmlns:a16="http://schemas.microsoft.com/office/drawing/2014/main" id="{ECC4DDF6-87C3-4360-92DE-EAF2E40D9CF3}"/>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015"/>
                                        </p:tgtEl>
                                        <p:attrNameLst>
                                          <p:attrName>style.visibility</p:attrName>
                                        </p:attrNameLst>
                                      </p:cBhvr>
                                      <p:to>
                                        <p:strVal val="visible"/>
                                      </p:to>
                                    </p:set>
                                    <p:anim calcmode="lin" valueType="num">
                                      <p:cBhvr additive="base">
                                        <p:cTn id="7" dur="500" fill="hold"/>
                                        <p:tgtEl>
                                          <p:spTgt spid="79015"/>
                                        </p:tgtEl>
                                        <p:attrNameLst>
                                          <p:attrName>ppt_x</p:attrName>
                                        </p:attrNameLst>
                                      </p:cBhvr>
                                      <p:tavLst>
                                        <p:tav tm="0">
                                          <p:val>
                                            <p:strVal val="#ppt_x"/>
                                          </p:val>
                                        </p:tav>
                                        <p:tav tm="100000">
                                          <p:val>
                                            <p:strVal val="#ppt_x"/>
                                          </p:val>
                                        </p:tav>
                                      </p:tavLst>
                                    </p:anim>
                                    <p:anim calcmode="lin" valueType="num">
                                      <p:cBhvr additive="base">
                                        <p:cTn id="8" dur="500" fill="hold"/>
                                        <p:tgtEl>
                                          <p:spTgt spid="790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9016"/>
                                        </p:tgtEl>
                                        <p:attrNameLst>
                                          <p:attrName>style.visibility</p:attrName>
                                        </p:attrNameLst>
                                      </p:cBhvr>
                                      <p:to>
                                        <p:strVal val="visible"/>
                                      </p:to>
                                    </p:set>
                                    <p:anim calcmode="lin" valueType="num">
                                      <p:cBhvr additive="base">
                                        <p:cTn id="13" dur="500" fill="hold"/>
                                        <p:tgtEl>
                                          <p:spTgt spid="79016"/>
                                        </p:tgtEl>
                                        <p:attrNameLst>
                                          <p:attrName>ppt_x</p:attrName>
                                        </p:attrNameLst>
                                      </p:cBhvr>
                                      <p:tavLst>
                                        <p:tav tm="0">
                                          <p:val>
                                            <p:strVal val="#ppt_x"/>
                                          </p:val>
                                        </p:tav>
                                        <p:tav tm="100000">
                                          <p:val>
                                            <p:strVal val="#ppt_x"/>
                                          </p:val>
                                        </p:tav>
                                      </p:tavLst>
                                    </p:anim>
                                    <p:anim calcmode="lin" valueType="num">
                                      <p:cBhvr additive="base">
                                        <p:cTn id="14" dur="500" fill="hold"/>
                                        <p:tgtEl>
                                          <p:spTgt spid="790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9159"/>
                                        </p:tgtEl>
                                        <p:attrNameLst>
                                          <p:attrName>style.visibility</p:attrName>
                                        </p:attrNameLst>
                                      </p:cBhvr>
                                      <p:to>
                                        <p:strVal val="visible"/>
                                      </p:to>
                                    </p:set>
                                    <p:anim calcmode="lin" valueType="num">
                                      <p:cBhvr additive="base">
                                        <p:cTn id="19" dur="500" fill="hold"/>
                                        <p:tgtEl>
                                          <p:spTgt spid="79159"/>
                                        </p:tgtEl>
                                        <p:attrNameLst>
                                          <p:attrName>ppt_x</p:attrName>
                                        </p:attrNameLst>
                                      </p:cBhvr>
                                      <p:tavLst>
                                        <p:tav tm="0">
                                          <p:val>
                                            <p:strVal val="#ppt_x"/>
                                          </p:val>
                                        </p:tav>
                                        <p:tav tm="100000">
                                          <p:val>
                                            <p:strVal val="#ppt_x"/>
                                          </p:val>
                                        </p:tav>
                                      </p:tavLst>
                                    </p:anim>
                                    <p:anim calcmode="lin" valueType="num">
                                      <p:cBhvr additive="base">
                                        <p:cTn id="20" dur="500" fill="hold"/>
                                        <p:tgtEl>
                                          <p:spTgt spid="7915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9160"/>
                                        </p:tgtEl>
                                        <p:attrNameLst>
                                          <p:attrName>style.visibility</p:attrName>
                                        </p:attrNameLst>
                                      </p:cBhvr>
                                      <p:to>
                                        <p:strVal val="visible"/>
                                      </p:to>
                                    </p:set>
                                    <p:anim calcmode="lin" valueType="num">
                                      <p:cBhvr additive="base">
                                        <p:cTn id="25" dur="500" fill="hold"/>
                                        <p:tgtEl>
                                          <p:spTgt spid="79160"/>
                                        </p:tgtEl>
                                        <p:attrNameLst>
                                          <p:attrName>ppt_x</p:attrName>
                                        </p:attrNameLst>
                                      </p:cBhvr>
                                      <p:tavLst>
                                        <p:tav tm="0">
                                          <p:val>
                                            <p:strVal val="#ppt_x"/>
                                          </p:val>
                                        </p:tav>
                                        <p:tav tm="100000">
                                          <p:val>
                                            <p:strVal val="#ppt_x"/>
                                          </p:val>
                                        </p:tav>
                                      </p:tavLst>
                                    </p:anim>
                                    <p:anim calcmode="lin" valueType="num">
                                      <p:cBhvr additive="base">
                                        <p:cTn id="26" dur="500" fill="hold"/>
                                        <p:tgtEl>
                                          <p:spTgt spid="791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15" grpId="0"/>
      <p:bldP spid="79016" grpId="0"/>
      <p:bldP spid="79159" grpId="0"/>
      <p:bldP spid="7916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ChangeArrowheads="1"/>
          </p:cNvSpPr>
          <p:nvPr/>
        </p:nvSpPr>
        <p:spPr bwMode="auto">
          <a:xfrm>
            <a:off x="822591" y="916485"/>
            <a:ext cx="7498819" cy="2377574"/>
          </a:xfrm>
          <a:prstGeom prst="rect">
            <a:avLst/>
          </a:prstGeom>
          <a:noFill/>
          <a:ln w="9525">
            <a:noFill/>
            <a:miter lim="800000"/>
          </a:ln>
          <a:effectLst/>
        </p:spPr>
        <p:txBody>
          <a:bodyPr wrap="square" lIns="68580" tIns="34290" rIns="68580" bIns="34290" anchor="ctr">
            <a:spAutoFit/>
          </a:bodyPr>
          <a:lstStyle/>
          <a:p>
            <a:pPr indent="266693" algn="just">
              <a:lnSpc>
                <a:spcPct val="250000"/>
              </a:lnSpc>
            </a:pPr>
            <a:r>
              <a:rPr lang="en-US" altLang="zh-CN" sz="1500" dirty="0">
                <a:solidFill>
                  <a:srgbClr val="000000"/>
                </a:solidFill>
                <a:cs typeface="+mn-ea"/>
                <a:sym typeface="+mn-lt"/>
              </a:rPr>
              <a:t>(4)</a:t>
            </a:r>
            <a:r>
              <a:rPr lang="zh-CN" altLang="en-US" sz="1500" dirty="0">
                <a:solidFill>
                  <a:srgbClr val="000000"/>
                </a:solidFill>
                <a:cs typeface="+mn-ea"/>
                <a:sym typeface="+mn-lt"/>
              </a:rPr>
              <a:t>此实验是采用如图乙所示的装置进行的，把盛有海波的试管放入盛有水的烧杯中加热而不是直接用酒精灯加热，目的是</a:t>
            </a:r>
            <a:r>
              <a:rPr lang="en-US" altLang="zh-CN" sz="1500" dirty="0">
                <a:solidFill>
                  <a:srgbClr val="000000"/>
                </a:solidFill>
                <a:cs typeface="+mn-ea"/>
                <a:sym typeface="+mn-lt"/>
              </a:rPr>
              <a:t>_________________</a:t>
            </a:r>
            <a:r>
              <a:rPr lang="zh-CN" altLang="en-US" sz="1500" dirty="0">
                <a:solidFill>
                  <a:srgbClr val="000000"/>
                </a:solidFill>
                <a:cs typeface="+mn-ea"/>
                <a:sym typeface="+mn-lt"/>
              </a:rPr>
              <a:t>，这样做使海波</a:t>
            </a:r>
            <a:endParaRPr lang="en-US" altLang="zh-CN" sz="1500" dirty="0">
              <a:solidFill>
                <a:srgbClr val="000000"/>
              </a:solidFill>
              <a:cs typeface="+mn-ea"/>
              <a:sym typeface="+mn-lt"/>
            </a:endParaRPr>
          </a:p>
          <a:p>
            <a:pPr indent="266693" algn="just">
              <a:lnSpc>
                <a:spcPct val="250000"/>
              </a:lnSpc>
            </a:pPr>
            <a:r>
              <a:rPr lang="zh-CN" altLang="en-US" sz="1500" dirty="0">
                <a:solidFill>
                  <a:srgbClr val="000000"/>
                </a:solidFill>
                <a:cs typeface="+mn-ea"/>
                <a:sym typeface="+mn-lt"/>
              </a:rPr>
              <a:t>温度上升速度较</a:t>
            </a:r>
            <a:r>
              <a:rPr lang="en-US" altLang="zh-CN" sz="1500" dirty="0">
                <a:solidFill>
                  <a:srgbClr val="000000"/>
                </a:solidFill>
                <a:cs typeface="+mn-ea"/>
                <a:sym typeface="+mn-lt"/>
              </a:rPr>
              <a:t>______(</a:t>
            </a:r>
            <a:r>
              <a:rPr lang="zh-CN" altLang="en-US" sz="1500" dirty="0">
                <a:solidFill>
                  <a:srgbClr val="000000"/>
                </a:solidFill>
                <a:cs typeface="+mn-ea"/>
                <a:sym typeface="+mn-lt"/>
              </a:rPr>
              <a:t>填“快”或“慢”</a:t>
            </a:r>
            <a:r>
              <a:rPr lang="en-US" altLang="zh-CN" sz="1500" dirty="0">
                <a:solidFill>
                  <a:srgbClr val="000000"/>
                </a:solidFill>
                <a:cs typeface="+mn-ea"/>
                <a:sym typeface="+mn-lt"/>
              </a:rPr>
              <a:t>)</a:t>
            </a:r>
            <a:r>
              <a:rPr lang="zh-CN" altLang="en-US" sz="1500" dirty="0">
                <a:solidFill>
                  <a:srgbClr val="000000"/>
                </a:solidFill>
                <a:cs typeface="+mn-ea"/>
                <a:sym typeface="+mn-lt"/>
              </a:rPr>
              <a:t>，</a:t>
            </a:r>
            <a:endParaRPr lang="en-US" altLang="zh-CN" sz="1500" dirty="0">
              <a:solidFill>
                <a:srgbClr val="000000"/>
              </a:solidFill>
              <a:cs typeface="+mn-ea"/>
              <a:sym typeface="+mn-lt"/>
            </a:endParaRPr>
          </a:p>
          <a:p>
            <a:pPr indent="266693" algn="just">
              <a:lnSpc>
                <a:spcPct val="250000"/>
              </a:lnSpc>
            </a:pPr>
            <a:r>
              <a:rPr lang="zh-CN" altLang="en-US" sz="1500" dirty="0">
                <a:solidFill>
                  <a:srgbClr val="000000"/>
                </a:solidFill>
                <a:cs typeface="+mn-ea"/>
                <a:sym typeface="+mn-lt"/>
              </a:rPr>
              <a:t>便于及时记录各个时刻的温度。</a:t>
            </a:r>
          </a:p>
        </p:txBody>
      </p:sp>
      <p:sp>
        <p:nvSpPr>
          <p:cNvPr id="90178" name="Rectangle 66"/>
          <p:cNvSpPr>
            <a:spLocks noChangeArrowheads="1"/>
          </p:cNvSpPr>
          <p:nvPr/>
        </p:nvSpPr>
        <p:spPr bwMode="auto">
          <a:xfrm>
            <a:off x="4197372" y="1805189"/>
            <a:ext cx="1518685" cy="300083"/>
          </a:xfrm>
          <a:prstGeom prst="rect">
            <a:avLst/>
          </a:prstGeom>
          <a:noFill/>
          <a:ln w="9525">
            <a:noFill/>
            <a:miter lim="800000"/>
          </a:ln>
          <a:effectLst/>
        </p:spPr>
        <p:txBody>
          <a:bodyPr wrap="none" lIns="68580" tIns="34290" rIns="68580" bIns="34290">
            <a:spAutoFit/>
          </a:bodyPr>
          <a:lstStyle/>
          <a:p>
            <a:r>
              <a:rPr lang="zh-CN" altLang="en-US" sz="1500" b="1" dirty="0">
                <a:solidFill>
                  <a:srgbClr val="FF0066"/>
                </a:solidFill>
                <a:cs typeface="+mn-ea"/>
                <a:sym typeface="+mn-lt"/>
              </a:rPr>
              <a:t>使海波受热均匀</a:t>
            </a:r>
          </a:p>
        </p:txBody>
      </p:sp>
      <p:sp>
        <p:nvSpPr>
          <p:cNvPr id="90181" name="Rectangle 69"/>
          <p:cNvSpPr>
            <a:spLocks noChangeArrowheads="1"/>
          </p:cNvSpPr>
          <p:nvPr/>
        </p:nvSpPr>
        <p:spPr bwMode="auto">
          <a:xfrm>
            <a:off x="2589147" y="2352949"/>
            <a:ext cx="335669" cy="300083"/>
          </a:xfrm>
          <a:prstGeom prst="rect">
            <a:avLst/>
          </a:prstGeom>
          <a:noFill/>
          <a:ln w="9525">
            <a:noFill/>
            <a:miter lim="800000"/>
          </a:ln>
          <a:effectLst/>
        </p:spPr>
        <p:txBody>
          <a:bodyPr wrap="none" lIns="68580" tIns="34290" rIns="68580" bIns="34290">
            <a:spAutoFit/>
          </a:bodyPr>
          <a:lstStyle/>
          <a:p>
            <a:r>
              <a:rPr lang="zh-CN" altLang="en-US" sz="1500" b="1" dirty="0">
                <a:solidFill>
                  <a:srgbClr val="FF0066"/>
                </a:solidFill>
                <a:cs typeface="+mn-ea"/>
                <a:sym typeface="+mn-lt"/>
              </a:rPr>
              <a:t>慢</a:t>
            </a:r>
          </a:p>
        </p:txBody>
      </p:sp>
      <p:pic>
        <p:nvPicPr>
          <p:cNvPr id="90184" name="Picture 72" descr="C:\Users\Administrator\Desktop\八上物理（人教）四清 教师用书２０１５邹梨花√\S42.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616473" y="2421342"/>
            <a:ext cx="1455622" cy="1885468"/>
          </a:xfrm>
          <a:prstGeom prst="rect">
            <a:avLst/>
          </a:prstGeom>
          <a:noFill/>
          <a:ln w="9525">
            <a:noFill/>
            <a:miter lim="800000"/>
            <a:headEnd/>
            <a:tailEnd/>
          </a:ln>
        </p:spPr>
      </p:pic>
      <p:sp>
        <p:nvSpPr>
          <p:cNvPr id="6" name="文本框 5">
            <a:extLst>
              <a:ext uri="{FF2B5EF4-FFF2-40B4-BE49-F238E27FC236}">
                <a16:creationId xmlns:a16="http://schemas.microsoft.com/office/drawing/2014/main" id="{4F0D09E6-C6DE-4E10-B27F-A653C549DCDF}"/>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178"/>
                                        </p:tgtEl>
                                        <p:attrNameLst>
                                          <p:attrName>style.visibility</p:attrName>
                                        </p:attrNameLst>
                                      </p:cBhvr>
                                      <p:to>
                                        <p:strVal val="visible"/>
                                      </p:to>
                                    </p:set>
                                    <p:anim calcmode="lin" valueType="num">
                                      <p:cBhvr additive="base">
                                        <p:cTn id="7" dur="500" fill="hold"/>
                                        <p:tgtEl>
                                          <p:spTgt spid="90178"/>
                                        </p:tgtEl>
                                        <p:attrNameLst>
                                          <p:attrName>ppt_x</p:attrName>
                                        </p:attrNameLst>
                                      </p:cBhvr>
                                      <p:tavLst>
                                        <p:tav tm="0">
                                          <p:val>
                                            <p:strVal val="#ppt_x"/>
                                          </p:val>
                                        </p:tav>
                                        <p:tav tm="100000">
                                          <p:val>
                                            <p:strVal val="#ppt_x"/>
                                          </p:val>
                                        </p:tav>
                                      </p:tavLst>
                                    </p:anim>
                                    <p:anim calcmode="lin" valueType="num">
                                      <p:cBhvr additive="base">
                                        <p:cTn id="8" dur="500" fill="hold"/>
                                        <p:tgtEl>
                                          <p:spTgt spid="901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0181"/>
                                        </p:tgtEl>
                                        <p:attrNameLst>
                                          <p:attrName>style.visibility</p:attrName>
                                        </p:attrNameLst>
                                      </p:cBhvr>
                                      <p:to>
                                        <p:strVal val="visible"/>
                                      </p:to>
                                    </p:set>
                                    <p:anim calcmode="lin" valueType="num">
                                      <p:cBhvr additive="base">
                                        <p:cTn id="13" dur="500" fill="hold"/>
                                        <p:tgtEl>
                                          <p:spTgt spid="90181"/>
                                        </p:tgtEl>
                                        <p:attrNameLst>
                                          <p:attrName>ppt_x</p:attrName>
                                        </p:attrNameLst>
                                      </p:cBhvr>
                                      <p:tavLst>
                                        <p:tav tm="0">
                                          <p:val>
                                            <p:strVal val="#ppt_x"/>
                                          </p:val>
                                        </p:tav>
                                        <p:tav tm="100000">
                                          <p:val>
                                            <p:strVal val="#ppt_x"/>
                                          </p:val>
                                        </p:tav>
                                      </p:tavLst>
                                    </p:anim>
                                    <p:anim calcmode="lin" valueType="num">
                                      <p:cBhvr additive="base">
                                        <p:cTn id="14" dur="500" fill="hold"/>
                                        <p:tgtEl>
                                          <p:spTgt spid="901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78" grpId="0"/>
      <p:bldP spid="9018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3"/>
          <p:cNvSpPr/>
          <p:nvPr/>
        </p:nvSpPr>
        <p:spPr>
          <a:xfrm>
            <a:off x="715652" y="1418921"/>
            <a:ext cx="1293222"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典型例题 </a:t>
            </a:r>
            <a:r>
              <a:rPr lang="en-US" altLang="zh-CN" sz="1500" dirty="0">
                <a:solidFill>
                  <a:srgbClr val="000000"/>
                </a:solidFill>
                <a:cs typeface="+mn-ea"/>
                <a:sym typeface="+mn-lt"/>
              </a:rPr>
              <a:t>3</a:t>
            </a:r>
            <a:endParaRPr lang="zh-CN" altLang="en-US" sz="1500" dirty="0">
              <a:solidFill>
                <a:srgbClr val="000000"/>
              </a:solidFill>
              <a:cs typeface="+mn-ea"/>
              <a:sym typeface="+mn-lt"/>
            </a:endParaRPr>
          </a:p>
        </p:txBody>
      </p:sp>
      <p:sp>
        <p:nvSpPr>
          <p:cNvPr id="3" name="文本框 6"/>
          <p:cNvSpPr txBox="1"/>
          <p:nvPr/>
        </p:nvSpPr>
        <p:spPr>
          <a:xfrm>
            <a:off x="575072" y="910289"/>
            <a:ext cx="2400656"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378" latinLnBrk="1" hangingPunct="0"/>
            <a:r>
              <a:rPr lang="zh-CN" altLang="en-US" sz="1800" dirty="0">
                <a:solidFill>
                  <a:srgbClr val="000000"/>
                </a:solidFill>
                <a:cs typeface="+mn-ea"/>
                <a:sym typeface="+mn-lt"/>
              </a:rPr>
              <a:t>考点三：熔点和凝固点</a:t>
            </a:r>
          </a:p>
        </p:txBody>
      </p:sp>
      <p:sp>
        <p:nvSpPr>
          <p:cNvPr id="4" name="Rectangle 137"/>
          <p:cNvSpPr>
            <a:spLocks noChangeArrowheads="1"/>
          </p:cNvSpPr>
          <p:nvPr/>
        </p:nvSpPr>
        <p:spPr bwMode="auto">
          <a:xfrm>
            <a:off x="834068" y="1857700"/>
            <a:ext cx="8134378" cy="2008242"/>
          </a:xfrm>
          <a:prstGeom prst="rect">
            <a:avLst/>
          </a:prstGeom>
          <a:noFill/>
          <a:ln w="9525">
            <a:noFill/>
            <a:miter lim="800000"/>
          </a:ln>
          <a:effectLst/>
        </p:spPr>
        <p:txBody>
          <a:bodyPr wrap="square" lIns="68580" tIns="34290" rIns="68580" bIns="34290" anchor="ctr">
            <a:spAutoFit/>
          </a:bodyPr>
          <a:lstStyle/>
          <a:p>
            <a:pPr algn="just">
              <a:lnSpc>
                <a:spcPct val="200000"/>
              </a:lnSpc>
            </a:pPr>
            <a:r>
              <a:rPr lang="en-US" altLang="zh-CN" sz="2100" dirty="0">
                <a:solidFill>
                  <a:srgbClr val="000000"/>
                </a:solidFill>
                <a:cs typeface="+mn-ea"/>
                <a:sym typeface="+mn-lt"/>
              </a:rPr>
              <a:t>8</a:t>
            </a:r>
            <a:r>
              <a:rPr lang="zh-CN" altLang="en-US" sz="2100" dirty="0">
                <a:solidFill>
                  <a:srgbClr val="000000"/>
                </a:solidFill>
                <a:cs typeface="+mn-ea"/>
                <a:sym typeface="+mn-lt"/>
              </a:rPr>
              <a:t>．萘的熔点为</a:t>
            </a:r>
            <a:r>
              <a:rPr lang="en-US" altLang="zh-CN" sz="2100" dirty="0">
                <a:solidFill>
                  <a:srgbClr val="000000"/>
                </a:solidFill>
                <a:cs typeface="+mn-ea"/>
                <a:sym typeface="+mn-lt"/>
              </a:rPr>
              <a:t>80.5 ℃</a:t>
            </a:r>
            <a:r>
              <a:rPr lang="zh-CN" altLang="en-US" sz="2100" dirty="0">
                <a:solidFill>
                  <a:srgbClr val="000000"/>
                </a:solidFill>
                <a:cs typeface="+mn-ea"/>
                <a:sym typeface="+mn-lt"/>
              </a:rPr>
              <a:t>，则</a:t>
            </a:r>
            <a:r>
              <a:rPr lang="en-US" altLang="zh-CN" sz="2100" dirty="0">
                <a:solidFill>
                  <a:srgbClr val="000000"/>
                </a:solidFill>
                <a:cs typeface="+mn-ea"/>
                <a:sym typeface="+mn-lt"/>
              </a:rPr>
              <a:t>80.5 ℃</a:t>
            </a:r>
            <a:r>
              <a:rPr lang="zh-CN" altLang="en-US" sz="2100" dirty="0">
                <a:solidFill>
                  <a:srgbClr val="000000"/>
                </a:solidFill>
                <a:cs typeface="+mn-ea"/>
                <a:sym typeface="+mn-lt"/>
              </a:rPr>
              <a:t>的萘处于</a:t>
            </a:r>
            <a:r>
              <a:rPr lang="en-US" altLang="zh-CN" sz="2100" dirty="0">
                <a:solidFill>
                  <a:srgbClr val="000000"/>
                </a:solidFill>
                <a:cs typeface="+mn-ea"/>
                <a:sym typeface="+mn-lt"/>
              </a:rPr>
              <a:t>(     )</a:t>
            </a:r>
          </a:p>
          <a:p>
            <a:pPr algn="just">
              <a:lnSpc>
                <a:spcPct val="200000"/>
              </a:lnSpc>
            </a:pPr>
            <a:r>
              <a:rPr lang="en-US" altLang="zh-CN" sz="2100" dirty="0">
                <a:solidFill>
                  <a:srgbClr val="000000"/>
                </a:solidFill>
                <a:cs typeface="+mn-ea"/>
                <a:sym typeface="+mn-lt"/>
              </a:rPr>
              <a:t>A</a:t>
            </a:r>
            <a:r>
              <a:rPr lang="zh-CN" altLang="en-US" sz="2100" dirty="0">
                <a:solidFill>
                  <a:srgbClr val="000000"/>
                </a:solidFill>
                <a:cs typeface="+mn-ea"/>
                <a:sym typeface="+mn-lt"/>
              </a:rPr>
              <a:t>．固态　　　　　　　</a:t>
            </a:r>
            <a:r>
              <a:rPr lang="en-US" altLang="zh-CN" sz="2100" dirty="0">
                <a:solidFill>
                  <a:srgbClr val="000000"/>
                </a:solidFill>
                <a:cs typeface="+mn-ea"/>
                <a:sym typeface="+mn-lt"/>
              </a:rPr>
              <a:t>B</a:t>
            </a:r>
            <a:r>
              <a:rPr lang="zh-CN" altLang="en-US" sz="2100" dirty="0">
                <a:solidFill>
                  <a:srgbClr val="000000"/>
                </a:solidFill>
                <a:cs typeface="+mn-ea"/>
                <a:sym typeface="+mn-lt"/>
              </a:rPr>
              <a:t>．液态</a:t>
            </a:r>
          </a:p>
          <a:p>
            <a:pPr algn="just">
              <a:lnSpc>
                <a:spcPct val="200000"/>
              </a:lnSpc>
            </a:pPr>
            <a:r>
              <a:rPr lang="en-US" altLang="zh-CN" sz="2100" dirty="0">
                <a:solidFill>
                  <a:srgbClr val="000000"/>
                </a:solidFill>
                <a:cs typeface="+mn-ea"/>
                <a:sym typeface="+mn-lt"/>
              </a:rPr>
              <a:t>C</a:t>
            </a:r>
            <a:r>
              <a:rPr lang="zh-CN" altLang="en-US" sz="2100" dirty="0">
                <a:solidFill>
                  <a:srgbClr val="000000"/>
                </a:solidFill>
                <a:cs typeface="+mn-ea"/>
                <a:sym typeface="+mn-lt"/>
              </a:rPr>
              <a:t>．固、液共存态  	</a:t>
            </a:r>
            <a:r>
              <a:rPr lang="en-US" altLang="zh-CN" sz="2100" dirty="0">
                <a:solidFill>
                  <a:srgbClr val="000000"/>
                </a:solidFill>
                <a:cs typeface="+mn-ea"/>
                <a:sym typeface="+mn-lt"/>
              </a:rPr>
              <a:t>D</a:t>
            </a:r>
            <a:r>
              <a:rPr lang="zh-CN" altLang="en-US" sz="2100" dirty="0">
                <a:solidFill>
                  <a:srgbClr val="000000"/>
                </a:solidFill>
                <a:cs typeface="+mn-ea"/>
                <a:sym typeface="+mn-lt"/>
              </a:rPr>
              <a:t>．以上三种情况都有可能</a:t>
            </a:r>
          </a:p>
        </p:txBody>
      </p:sp>
      <p:sp>
        <p:nvSpPr>
          <p:cNvPr id="5" name="Rectangle 148"/>
          <p:cNvSpPr>
            <a:spLocks noChangeArrowheads="1"/>
          </p:cNvSpPr>
          <p:nvPr/>
        </p:nvSpPr>
        <p:spPr bwMode="auto">
          <a:xfrm>
            <a:off x="6048990" y="2071660"/>
            <a:ext cx="463550" cy="500090"/>
          </a:xfrm>
          <a:prstGeom prst="rect">
            <a:avLst/>
          </a:prstGeom>
          <a:noFill/>
          <a:ln w="9525">
            <a:noFill/>
            <a:miter lim="800000"/>
          </a:ln>
          <a:effectLst/>
        </p:spPr>
        <p:txBody>
          <a:bodyPr lIns="68580" tIns="34290" rIns="68580" bIns="34290">
            <a:spAutoFit/>
          </a:bodyPr>
          <a:lstStyle/>
          <a:p>
            <a:r>
              <a:rPr lang="en-US" altLang="zh-CN" sz="2700" dirty="0">
                <a:solidFill>
                  <a:srgbClr val="FF0066"/>
                </a:solidFill>
                <a:cs typeface="+mn-ea"/>
                <a:sym typeface="+mn-lt"/>
              </a:rPr>
              <a:t>D</a:t>
            </a:r>
          </a:p>
        </p:txBody>
      </p:sp>
      <p:sp>
        <p:nvSpPr>
          <p:cNvPr id="6" name="文本框 5">
            <a:extLst>
              <a:ext uri="{FF2B5EF4-FFF2-40B4-BE49-F238E27FC236}">
                <a16:creationId xmlns:a16="http://schemas.microsoft.com/office/drawing/2014/main" id="{11AB97F0-505A-43FD-9400-B3AC2D869658}"/>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6"/>
          <p:cNvSpPr/>
          <p:nvPr/>
        </p:nvSpPr>
        <p:spPr>
          <a:xfrm>
            <a:off x="758003" y="1029074"/>
            <a:ext cx="1482639"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迁移训练  </a:t>
            </a:r>
            <a:r>
              <a:rPr lang="en-US" altLang="zh-CN" sz="1500" dirty="0">
                <a:solidFill>
                  <a:srgbClr val="000000"/>
                </a:solidFill>
                <a:cs typeface="+mn-ea"/>
                <a:sym typeface="+mn-lt"/>
              </a:rPr>
              <a:t>3</a:t>
            </a:r>
            <a:r>
              <a:rPr lang="zh-CN" altLang="en-US" sz="1500" dirty="0">
                <a:solidFill>
                  <a:srgbClr val="000000"/>
                </a:solidFill>
                <a:cs typeface="+mn-ea"/>
                <a:sym typeface="+mn-lt"/>
              </a:rPr>
              <a:t> </a:t>
            </a:r>
          </a:p>
        </p:txBody>
      </p:sp>
      <p:sp>
        <p:nvSpPr>
          <p:cNvPr id="5" name="Rectangle 3"/>
          <p:cNvSpPr>
            <a:spLocks noChangeArrowheads="1"/>
          </p:cNvSpPr>
          <p:nvPr/>
        </p:nvSpPr>
        <p:spPr bwMode="auto">
          <a:xfrm>
            <a:off x="758003" y="1345141"/>
            <a:ext cx="7758891" cy="2839239"/>
          </a:xfrm>
          <a:prstGeom prst="rect">
            <a:avLst/>
          </a:prstGeom>
          <a:noFill/>
          <a:ln w="9525">
            <a:noFill/>
            <a:miter lim="800000"/>
          </a:ln>
          <a:effectLst/>
        </p:spPr>
        <p:txBody>
          <a:bodyPr wrap="square" lIns="68580" tIns="34290" rIns="68580" bIns="34290" anchor="ctr">
            <a:spAutoFit/>
          </a:bodyPr>
          <a:lstStyle/>
          <a:p>
            <a:pPr algn="just">
              <a:lnSpc>
                <a:spcPct val="200000"/>
              </a:lnSpc>
            </a:pPr>
            <a:r>
              <a:rPr lang="en-US" altLang="zh-CN" sz="1500" dirty="0">
                <a:solidFill>
                  <a:srgbClr val="000000"/>
                </a:solidFill>
                <a:cs typeface="+mn-ea"/>
                <a:sym typeface="+mn-lt"/>
              </a:rPr>
              <a:t>9</a:t>
            </a:r>
            <a:r>
              <a:rPr lang="zh-CN" altLang="en-US" sz="1500" dirty="0">
                <a:solidFill>
                  <a:srgbClr val="000000"/>
                </a:solidFill>
                <a:cs typeface="+mn-ea"/>
                <a:sym typeface="+mn-lt"/>
              </a:rPr>
              <a:t>．如图是某种物质发生物态变化过程中的温度</a:t>
            </a:r>
            <a:r>
              <a:rPr lang="en-US" altLang="zh-CN" sz="1500" dirty="0">
                <a:solidFill>
                  <a:srgbClr val="000000"/>
                </a:solidFill>
                <a:cs typeface="+mn-ea"/>
                <a:sym typeface="+mn-lt"/>
              </a:rPr>
              <a:t>—</a:t>
            </a:r>
            <a:r>
              <a:rPr lang="zh-CN" altLang="en-US" sz="1500" dirty="0">
                <a:solidFill>
                  <a:srgbClr val="000000"/>
                </a:solidFill>
                <a:cs typeface="+mn-ea"/>
                <a:sym typeface="+mn-lt"/>
              </a:rPr>
              <a:t>时间图象，下列从图象中获得的信息正确的是</a:t>
            </a:r>
            <a:r>
              <a:rPr lang="en-US" altLang="zh-CN" sz="1500" dirty="0">
                <a:solidFill>
                  <a:srgbClr val="000000"/>
                </a:solidFill>
                <a:cs typeface="+mn-ea"/>
                <a:sym typeface="+mn-lt"/>
              </a:rPr>
              <a:t>(         )</a:t>
            </a:r>
          </a:p>
          <a:p>
            <a:pPr algn="just">
              <a:lnSpc>
                <a:spcPct val="200000"/>
              </a:lnSpc>
            </a:pPr>
            <a:r>
              <a:rPr lang="en-US" altLang="zh-CN" sz="1500" dirty="0">
                <a:solidFill>
                  <a:srgbClr val="000000"/>
                </a:solidFill>
                <a:cs typeface="+mn-ea"/>
                <a:sym typeface="+mn-lt"/>
              </a:rPr>
              <a:t>A</a:t>
            </a:r>
            <a:r>
              <a:rPr lang="zh-CN" altLang="en-US" sz="1500" dirty="0">
                <a:solidFill>
                  <a:srgbClr val="000000"/>
                </a:solidFill>
                <a:cs typeface="+mn-ea"/>
                <a:sym typeface="+mn-lt"/>
              </a:rPr>
              <a:t>．这种物质是晶体，其熔点是</a:t>
            </a:r>
            <a:r>
              <a:rPr lang="en-US" altLang="zh-CN" sz="1500" dirty="0">
                <a:solidFill>
                  <a:srgbClr val="000000"/>
                </a:solidFill>
                <a:cs typeface="+mn-ea"/>
                <a:sym typeface="+mn-lt"/>
              </a:rPr>
              <a:t>50 ℃</a:t>
            </a:r>
          </a:p>
          <a:p>
            <a:pPr algn="just">
              <a:lnSpc>
                <a:spcPct val="200000"/>
              </a:lnSpc>
            </a:pPr>
            <a:r>
              <a:rPr lang="en-US" altLang="zh-CN" sz="1500" dirty="0">
                <a:solidFill>
                  <a:srgbClr val="000000"/>
                </a:solidFill>
                <a:cs typeface="+mn-ea"/>
                <a:sym typeface="+mn-lt"/>
              </a:rPr>
              <a:t>B</a:t>
            </a:r>
            <a:r>
              <a:rPr lang="zh-CN" altLang="en-US" sz="1500" dirty="0">
                <a:solidFill>
                  <a:srgbClr val="000000"/>
                </a:solidFill>
                <a:cs typeface="+mn-ea"/>
                <a:sym typeface="+mn-lt"/>
              </a:rPr>
              <a:t>．在</a:t>
            </a:r>
            <a:r>
              <a:rPr lang="en-US" altLang="zh-CN" sz="1500" dirty="0">
                <a:solidFill>
                  <a:srgbClr val="000000"/>
                </a:solidFill>
                <a:cs typeface="+mn-ea"/>
                <a:sym typeface="+mn-lt"/>
              </a:rPr>
              <a:t>AB</a:t>
            </a:r>
            <a:r>
              <a:rPr lang="zh-CN" altLang="en-US" sz="1500" dirty="0">
                <a:solidFill>
                  <a:srgbClr val="000000"/>
                </a:solidFill>
                <a:cs typeface="+mn-ea"/>
                <a:sym typeface="+mn-lt"/>
              </a:rPr>
              <a:t>段物质处于固液共存状态</a:t>
            </a:r>
          </a:p>
          <a:p>
            <a:pPr algn="just">
              <a:lnSpc>
                <a:spcPct val="200000"/>
              </a:lnSpc>
            </a:pPr>
            <a:r>
              <a:rPr lang="en-US" altLang="zh-CN" sz="1500" dirty="0">
                <a:solidFill>
                  <a:srgbClr val="000000"/>
                </a:solidFill>
                <a:cs typeface="+mn-ea"/>
                <a:sym typeface="+mn-lt"/>
              </a:rPr>
              <a:t>C</a:t>
            </a:r>
            <a:r>
              <a:rPr lang="zh-CN" altLang="en-US" sz="1500" dirty="0">
                <a:solidFill>
                  <a:srgbClr val="000000"/>
                </a:solidFill>
                <a:cs typeface="+mn-ea"/>
                <a:sym typeface="+mn-lt"/>
              </a:rPr>
              <a:t>．在</a:t>
            </a:r>
            <a:r>
              <a:rPr lang="en-US" altLang="zh-CN" sz="1500" dirty="0">
                <a:solidFill>
                  <a:srgbClr val="000000"/>
                </a:solidFill>
                <a:cs typeface="+mn-ea"/>
                <a:sym typeface="+mn-lt"/>
              </a:rPr>
              <a:t>BC</a:t>
            </a:r>
            <a:r>
              <a:rPr lang="zh-CN" altLang="en-US" sz="1500" dirty="0">
                <a:solidFill>
                  <a:srgbClr val="000000"/>
                </a:solidFill>
                <a:cs typeface="+mn-ea"/>
                <a:sym typeface="+mn-lt"/>
              </a:rPr>
              <a:t>段物质不放热，温度保持不变</a:t>
            </a:r>
          </a:p>
          <a:p>
            <a:pPr algn="just">
              <a:lnSpc>
                <a:spcPct val="200000"/>
              </a:lnSpc>
            </a:pPr>
            <a:r>
              <a:rPr lang="en-US" altLang="zh-CN" sz="1500" dirty="0">
                <a:solidFill>
                  <a:srgbClr val="000000"/>
                </a:solidFill>
                <a:cs typeface="+mn-ea"/>
                <a:sym typeface="+mn-lt"/>
              </a:rPr>
              <a:t>D</a:t>
            </a:r>
            <a:r>
              <a:rPr lang="zh-CN" altLang="en-US" sz="1500" dirty="0">
                <a:solidFill>
                  <a:srgbClr val="000000"/>
                </a:solidFill>
                <a:cs typeface="+mn-ea"/>
                <a:sym typeface="+mn-lt"/>
              </a:rPr>
              <a:t>．在</a:t>
            </a:r>
            <a:r>
              <a:rPr lang="en-US" altLang="zh-CN" sz="1500" dirty="0">
                <a:solidFill>
                  <a:srgbClr val="000000"/>
                </a:solidFill>
                <a:cs typeface="+mn-ea"/>
                <a:sym typeface="+mn-lt"/>
              </a:rPr>
              <a:t>CD</a:t>
            </a:r>
            <a:r>
              <a:rPr lang="zh-CN" altLang="en-US" sz="1500" dirty="0">
                <a:solidFill>
                  <a:srgbClr val="000000"/>
                </a:solidFill>
                <a:cs typeface="+mn-ea"/>
                <a:sym typeface="+mn-lt"/>
              </a:rPr>
              <a:t>段物质处于液态</a:t>
            </a:r>
          </a:p>
        </p:txBody>
      </p:sp>
      <p:sp>
        <p:nvSpPr>
          <p:cNvPr id="6" name="Rectangle 5"/>
          <p:cNvSpPr>
            <a:spLocks noChangeArrowheads="1"/>
          </p:cNvSpPr>
          <p:nvPr/>
        </p:nvSpPr>
        <p:spPr bwMode="auto">
          <a:xfrm flipH="1">
            <a:off x="1308823" y="1955761"/>
            <a:ext cx="381000" cy="438581"/>
          </a:xfrm>
          <a:prstGeom prst="rect">
            <a:avLst/>
          </a:prstGeom>
          <a:noFill/>
          <a:ln w="9525">
            <a:noFill/>
            <a:miter lim="800000"/>
          </a:ln>
          <a:effectLst/>
        </p:spPr>
        <p:txBody>
          <a:bodyPr wrap="square" lIns="68580" tIns="34290" rIns="68580" bIns="34290">
            <a:spAutoFit/>
          </a:bodyPr>
          <a:lstStyle/>
          <a:p>
            <a:r>
              <a:rPr lang="en-US" altLang="zh-CN" sz="2400" b="1" dirty="0">
                <a:solidFill>
                  <a:srgbClr val="FF0066"/>
                </a:solidFill>
                <a:cs typeface="+mn-ea"/>
                <a:sym typeface="+mn-lt"/>
              </a:rPr>
              <a:t>A</a:t>
            </a:r>
          </a:p>
        </p:txBody>
      </p:sp>
      <p:pic>
        <p:nvPicPr>
          <p:cNvPr id="7" name="Picture 7" descr="C:\Users\Administrator\Desktop\八上物理（人教）四清 教师用书２０１５邹梨花√\T125.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313318" y="2764759"/>
            <a:ext cx="2404550" cy="1600361"/>
          </a:xfrm>
          <a:prstGeom prst="rect">
            <a:avLst/>
          </a:prstGeom>
          <a:noFill/>
          <a:ln w="9525">
            <a:noFill/>
            <a:miter lim="800000"/>
            <a:headEnd/>
            <a:tailEnd/>
          </a:ln>
        </p:spPr>
      </p:pic>
      <p:sp>
        <p:nvSpPr>
          <p:cNvPr id="8" name="文本框 7">
            <a:extLst>
              <a:ext uri="{FF2B5EF4-FFF2-40B4-BE49-F238E27FC236}">
                <a16:creationId xmlns:a16="http://schemas.microsoft.com/office/drawing/2014/main" id="{24DB6A82-19B6-48DB-AB5F-0C73AAE7B6B0}"/>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3"/>
          <p:cNvSpPr/>
          <p:nvPr/>
        </p:nvSpPr>
        <p:spPr>
          <a:xfrm>
            <a:off x="755116" y="1318277"/>
            <a:ext cx="1293222"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典型例题 </a:t>
            </a:r>
            <a:r>
              <a:rPr lang="en-US" altLang="zh-CN" sz="1500" dirty="0">
                <a:solidFill>
                  <a:srgbClr val="000000"/>
                </a:solidFill>
                <a:cs typeface="+mn-ea"/>
                <a:sym typeface="+mn-lt"/>
              </a:rPr>
              <a:t>3</a:t>
            </a:r>
            <a:endParaRPr lang="zh-CN" altLang="en-US" sz="1500" dirty="0">
              <a:solidFill>
                <a:srgbClr val="000000"/>
              </a:solidFill>
              <a:cs typeface="+mn-ea"/>
              <a:sym typeface="+mn-lt"/>
            </a:endParaRPr>
          </a:p>
        </p:txBody>
      </p:sp>
      <p:sp>
        <p:nvSpPr>
          <p:cNvPr id="8" name="文本框 6"/>
          <p:cNvSpPr txBox="1"/>
          <p:nvPr/>
        </p:nvSpPr>
        <p:spPr>
          <a:xfrm>
            <a:off x="653173" y="867398"/>
            <a:ext cx="3093153"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378" latinLnBrk="1" hangingPunct="0"/>
            <a:r>
              <a:rPr lang="zh-CN" altLang="en-US" sz="1800" dirty="0">
                <a:solidFill>
                  <a:srgbClr val="000000"/>
                </a:solidFill>
                <a:cs typeface="+mn-ea"/>
                <a:sym typeface="+mn-lt"/>
              </a:rPr>
              <a:t>考点四：熔化吸热、凝固放热</a:t>
            </a:r>
          </a:p>
        </p:txBody>
      </p:sp>
      <p:sp>
        <p:nvSpPr>
          <p:cNvPr id="9" name="Rectangle 2"/>
          <p:cNvSpPr>
            <a:spLocks noChangeArrowheads="1"/>
          </p:cNvSpPr>
          <p:nvPr/>
        </p:nvSpPr>
        <p:spPr bwMode="auto">
          <a:xfrm>
            <a:off x="7414937" y="1976410"/>
            <a:ext cx="358512" cy="438581"/>
          </a:xfrm>
          <a:prstGeom prst="rect">
            <a:avLst/>
          </a:prstGeom>
          <a:noFill/>
          <a:ln w="9525">
            <a:noFill/>
            <a:miter lim="800000"/>
          </a:ln>
          <a:effectLst/>
        </p:spPr>
        <p:txBody>
          <a:bodyPr wrap="none" lIns="68580" tIns="34290" rIns="68580" bIns="34290">
            <a:spAutoFit/>
          </a:bodyPr>
          <a:lstStyle/>
          <a:p>
            <a:r>
              <a:rPr lang="en-US" altLang="zh-CN" sz="2400" b="1" dirty="0">
                <a:solidFill>
                  <a:srgbClr val="FF0066"/>
                </a:solidFill>
                <a:cs typeface="+mn-ea"/>
                <a:sym typeface="+mn-lt"/>
              </a:rPr>
              <a:t>D</a:t>
            </a:r>
          </a:p>
        </p:txBody>
      </p:sp>
      <p:sp>
        <p:nvSpPr>
          <p:cNvPr id="10" name="Rectangle 4"/>
          <p:cNvSpPr>
            <a:spLocks noChangeArrowheads="1"/>
          </p:cNvSpPr>
          <p:nvPr/>
        </p:nvSpPr>
        <p:spPr bwMode="auto">
          <a:xfrm>
            <a:off x="827512" y="1851012"/>
            <a:ext cx="7884002" cy="2377574"/>
          </a:xfrm>
          <a:prstGeom prst="rect">
            <a:avLst/>
          </a:prstGeom>
          <a:noFill/>
          <a:ln w="9525">
            <a:noFill/>
            <a:miter lim="800000"/>
          </a:ln>
          <a:effectLst/>
        </p:spPr>
        <p:txBody>
          <a:bodyPr wrap="square" lIns="68580" tIns="34290" rIns="68580" bIns="34290" anchor="ctr">
            <a:spAutoFit/>
          </a:bodyPr>
          <a:lstStyle/>
          <a:p>
            <a:pPr algn="just">
              <a:lnSpc>
                <a:spcPct val="200000"/>
              </a:lnSpc>
            </a:pPr>
            <a:r>
              <a:rPr lang="en-US" altLang="zh-CN" sz="1500" dirty="0">
                <a:solidFill>
                  <a:srgbClr val="000000"/>
                </a:solidFill>
                <a:cs typeface="+mn-ea"/>
                <a:sym typeface="+mn-lt"/>
              </a:rPr>
              <a:t>10</a:t>
            </a:r>
            <a:r>
              <a:rPr lang="zh-CN" altLang="en-US" sz="1500" dirty="0">
                <a:solidFill>
                  <a:srgbClr val="000000"/>
                </a:solidFill>
                <a:cs typeface="+mn-ea"/>
                <a:sym typeface="+mn-lt"/>
              </a:rPr>
              <a:t>．在</a:t>
            </a:r>
            <a:r>
              <a:rPr lang="en-US" altLang="zh-CN" sz="1500" dirty="0">
                <a:solidFill>
                  <a:srgbClr val="000000"/>
                </a:solidFill>
                <a:cs typeface="+mn-ea"/>
                <a:sym typeface="+mn-lt"/>
              </a:rPr>
              <a:t>0 ℃</a:t>
            </a:r>
            <a:r>
              <a:rPr lang="zh-CN" altLang="en-US" sz="1500" dirty="0">
                <a:solidFill>
                  <a:srgbClr val="000000"/>
                </a:solidFill>
                <a:cs typeface="+mn-ea"/>
                <a:sym typeface="+mn-lt"/>
              </a:rPr>
              <a:t>的环境中，把一块</a:t>
            </a:r>
            <a:r>
              <a:rPr lang="en-US" altLang="zh-CN" sz="1500" dirty="0">
                <a:solidFill>
                  <a:srgbClr val="000000"/>
                </a:solidFill>
                <a:cs typeface="+mn-ea"/>
                <a:sym typeface="+mn-lt"/>
              </a:rPr>
              <a:t>0 ℃</a:t>
            </a:r>
            <a:r>
              <a:rPr lang="zh-CN" altLang="en-US" sz="1500" dirty="0">
                <a:solidFill>
                  <a:srgbClr val="000000"/>
                </a:solidFill>
                <a:cs typeface="+mn-ea"/>
                <a:sym typeface="+mn-lt"/>
              </a:rPr>
              <a:t>的冰投入到</a:t>
            </a:r>
            <a:r>
              <a:rPr lang="en-US" altLang="zh-CN" sz="1500" dirty="0">
                <a:solidFill>
                  <a:srgbClr val="000000"/>
                </a:solidFill>
                <a:cs typeface="+mn-ea"/>
                <a:sym typeface="+mn-lt"/>
              </a:rPr>
              <a:t>0 ℃</a:t>
            </a:r>
            <a:r>
              <a:rPr lang="zh-CN" altLang="en-US" sz="1500" dirty="0">
                <a:solidFill>
                  <a:srgbClr val="000000"/>
                </a:solidFill>
                <a:cs typeface="+mn-ea"/>
                <a:sym typeface="+mn-lt"/>
              </a:rPr>
              <a:t>的水中，将会发生的现象是</a:t>
            </a:r>
            <a:r>
              <a:rPr lang="en-US" altLang="zh-CN" sz="1500" dirty="0">
                <a:solidFill>
                  <a:srgbClr val="000000"/>
                </a:solidFill>
                <a:cs typeface="+mn-ea"/>
                <a:sym typeface="+mn-lt"/>
              </a:rPr>
              <a:t>(        )</a:t>
            </a:r>
          </a:p>
          <a:p>
            <a:pPr algn="just">
              <a:lnSpc>
                <a:spcPct val="200000"/>
              </a:lnSpc>
            </a:pPr>
            <a:r>
              <a:rPr lang="en-US" altLang="zh-CN" sz="1500" dirty="0">
                <a:solidFill>
                  <a:srgbClr val="000000"/>
                </a:solidFill>
                <a:cs typeface="+mn-ea"/>
                <a:sym typeface="+mn-lt"/>
              </a:rPr>
              <a:t>A</a:t>
            </a:r>
            <a:r>
              <a:rPr lang="zh-CN" altLang="en-US" sz="1500" dirty="0">
                <a:solidFill>
                  <a:srgbClr val="000000"/>
                </a:solidFill>
                <a:cs typeface="+mn-ea"/>
                <a:sym typeface="+mn-lt"/>
              </a:rPr>
              <a:t>．冰全部熔化</a:t>
            </a:r>
          </a:p>
          <a:p>
            <a:pPr algn="just">
              <a:lnSpc>
                <a:spcPct val="200000"/>
              </a:lnSpc>
            </a:pPr>
            <a:r>
              <a:rPr lang="en-US" altLang="zh-CN" sz="1500" dirty="0">
                <a:solidFill>
                  <a:srgbClr val="000000"/>
                </a:solidFill>
                <a:cs typeface="+mn-ea"/>
                <a:sym typeface="+mn-lt"/>
              </a:rPr>
              <a:t>B</a:t>
            </a:r>
            <a:r>
              <a:rPr lang="zh-CN" altLang="en-US" sz="1500" dirty="0">
                <a:solidFill>
                  <a:srgbClr val="000000"/>
                </a:solidFill>
                <a:cs typeface="+mn-ea"/>
                <a:sym typeface="+mn-lt"/>
              </a:rPr>
              <a:t>．冰有少部分熔化</a:t>
            </a:r>
          </a:p>
          <a:p>
            <a:pPr algn="just">
              <a:lnSpc>
                <a:spcPct val="200000"/>
              </a:lnSpc>
            </a:pPr>
            <a:r>
              <a:rPr lang="en-US" altLang="zh-CN" sz="1500" dirty="0">
                <a:solidFill>
                  <a:srgbClr val="000000"/>
                </a:solidFill>
                <a:cs typeface="+mn-ea"/>
                <a:sym typeface="+mn-lt"/>
              </a:rPr>
              <a:t>C</a:t>
            </a:r>
            <a:r>
              <a:rPr lang="zh-CN" altLang="en-US" sz="1500" dirty="0">
                <a:solidFill>
                  <a:srgbClr val="000000"/>
                </a:solidFill>
                <a:cs typeface="+mn-ea"/>
                <a:sym typeface="+mn-lt"/>
              </a:rPr>
              <a:t>．水有少部分凝固</a:t>
            </a:r>
          </a:p>
          <a:p>
            <a:pPr algn="just">
              <a:lnSpc>
                <a:spcPct val="200000"/>
              </a:lnSpc>
            </a:pPr>
            <a:r>
              <a:rPr lang="en-US" altLang="zh-CN" sz="1500" dirty="0">
                <a:solidFill>
                  <a:srgbClr val="000000"/>
                </a:solidFill>
                <a:cs typeface="+mn-ea"/>
                <a:sym typeface="+mn-lt"/>
              </a:rPr>
              <a:t>D</a:t>
            </a:r>
            <a:r>
              <a:rPr lang="zh-CN" altLang="en-US" sz="1500" dirty="0">
                <a:solidFill>
                  <a:srgbClr val="000000"/>
                </a:solidFill>
                <a:cs typeface="+mn-ea"/>
                <a:sym typeface="+mn-lt"/>
              </a:rPr>
              <a:t>．冰和水的原有质量不变</a:t>
            </a:r>
          </a:p>
        </p:txBody>
      </p:sp>
      <p:sp>
        <p:nvSpPr>
          <p:cNvPr id="6" name="文本框 5">
            <a:extLst>
              <a:ext uri="{FF2B5EF4-FFF2-40B4-BE49-F238E27FC236}">
                <a16:creationId xmlns:a16="http://schemas.microsoft.com/office/drawing/2014/main" id="{34623686-72F1-495F-A250-2A686524B99F}"/>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文本框 1"/>
          <p:cNvSpPr txBox="1">
            <a:spLocks noChangeArrowheads="1"/>
          </p:cNvSpPr>
          <p:nvPr/>
        </p:nvSpPr>
        <p:spPr bwMode="auto">
          <a:xfrm>
            <a:off x="575072" y="796984"/>
            <a:ext cx="7724775" cy="3393237"/>
          </a:xfrm>
          <a:prstGeom prst="rect">
            <a:avLst/>
          </a:prstGeom>
          <a:noFill/>
          <a:ln w="9525">
            <a:noFill/>
            <a:miter lim="800000"/>
          </a:ln>
        </p:spPr>
        <p:txBody>
          <a:bodyPr lIns="68580" tIns="34290" rIns="68580" bIns="34290">
            <a:spAutoFit/>
          </a:bodyPr>
          <a:lstStyle/>
          <a:p>
            <a:pPr indent="298442">
              <a:lnSpc>
                <a:spcPct val="200000"/>
              </a:lnSpc>
            </a:pPr>
            <a:r>
              <a:rPr lang="en-US" altLang="zh-CN" sz="1800" dirty="0">
                <a:cs typeface="+mn-ea"/>
                <a:sym typeface="+mn-lt"/>
              </a:rPr>
              <a:t>           </a:t>
            </a:r>
            <a:r>
              <a:rPr lang="en-US" altLang="zh-CN" sz="1800" b="1" dirty="0">
                <a:cs typeface="+mn-ea"/>
                <a:sym typeface="+mn-lt"/>
              </a:rPr>
              <a:t>  </a:t>
            </a:r>
            <a:endParaRPr lang="zh-CN" altLang="en-US" sz="1800" b="1" dirty="0">
              <a:cs typeface="+mn-ea"/>
              <a:sym typeface="+mn-lt"/>
            </a:endParaRPr>
          </a:p>
          <a:p>
            <a:pPr indent="298442">
              <a:lnSpc>
                <a:spcPct val="200000"/>
              </a:lnSpc>
            </a:pPr>
            <a:r>
              <a:rPr lang="en-US" altLang="zh-CN" sz="1800" dirty="0">
                <a:cs typeface="+mn-ea"/>
                <a:sym typeface="+mn-lt"/>
              </a:rPr>
              <a:t>1.</a:t>
            </a:r>
            <a:r>
              <a:rPr lang="zh-CN" altLang="en-US" sz="1800" dirty="0">
                <a:cs typeface="+mn-ea"/>
                <a:sym typeface="+mn-lt"/>
              </a:rPr>
              <a:t>能区别物质的气态、液态和固态三种状态；</a:t>
            </a:r>
          </a:p>
          <a:p>
            <a:pPr indent="298442">
              <a:lnSpc>
                <a:spcPct val="200000"/>
              </a:lnSpc>
            </a:pPr>
            <a:r>
              <a:rPr lang="en-US" altLang="zh-CN" sz="1800" dirty="0">
                <a:cs typeface="+mn-ea"/>
                <a:sym typeface="+mn-lt"/>
              </a:rPr>
              <a:t>2.</a:t>
            </a:r>
            <a:r>
              <a:rPr lang="zh-CN" altLang="en-US" sz="1800" dirty="0">
                <a:cs typeface="+mn-ea"/>
                <a:sym typeface="+mn-lt"/>
              </a:rPr>
              <a:t>知道熔化和凝固的概念；</a:t>
            </a:r>
          </a:p>
          <a:p>
            <a:pPr indent="298442">
              <a:lnSpc>
                <a:spcPct val="200000"/>
              </a:lnSpc>
            </a:pPr>
            <a:r>
              <a:rPr lang="en-US" altLang="zh-CN" sz="1800" dirty="0">
                <a:cs typeface="+mn-ea"/>
                <a:sym typeface="+mn-lt"/>
              </a:rPr>
              <a:t>3.</a:t>
            </a:r>
            <a:r>
              <a:rPr lang="zh-CN" altLang="en-US" sz="1800" dirty="0">
                <a:cs typeface="+mn-ea"/>
                <a:sym typeface="+mn-lt"/>
              </a:rPr>
              <a:t>知道晶体和非晶体的区别；</a:t>
            </a:r>
          </a:p>
          <a:p>
            <a:pPr indent="298442">
              <a:lnSpc>
                <a:spcPct val="200000"/>
              </a:lnSpc>
            </a:pPr>
            <a:r>
              <a:rPr lang="en-US" altLang="zh-CN" sz="1800" dirty="0">
                <a:cs typeface="+mn-ea"/>
                <a:sym typeface="+mn-lt"/>
              </a:rPr>
              <a:t>4.</a:t>
            </a:r>
            <a:r>
              <a:rPr lang="zh-CN" altLang="en-US" sz="1800" dirty="0">
                <a:cs typeface="+mn-ea"/>
                <a:sym typeface="+mn-lt"/>
              </a:rPr>
              <a:t>知道晶体的熔点和凝固点；</a:t>
            </a:r>
          </a:p>
          <a:p>
            <a:pPr indent="298442">
              <a:lnSpc>
                <a:spcPct val="200000"/>
              </a:lnSpc>
            </a:pPr>
            <a:r>
              <a:rPr lang="en-US" altLang="zh-CN" sz="1800" dirty="0">
                <a:cs typeface="+mn-ea"/>
                <a:sym typeface="+mn-lt"/>
              </a:rPr>
              <a:t>5.</a:t>
            </a:r>
            <a:r>
              <a:rPr lang="zh-CN" altLang="en-US" sz="1800" dirty="0">
                <a:cs typeface="+mn-ea"/>
                <a:sym typeface="+mn-lt"/>
              </a:rPr>
              <a:t>知道熔化和凝固的吸放热情况；</a:t>
            </a:r>
          </a:p>
        </p:txBody>
      </p:sp>
      <p:sp>
        <p:nvSpPr>
          <p:cNvPr id="6" name="文本框 5">
            <a:extLst>
              <a:ext uri="{FF2B5EF4-FFF2-40B4-BE49-F238E27FC236}">
                <a16:creationId xmlns:a16="http://schemas.microsoft.com/office/drawing/2014/main" id="{11FA8BD5-2BA0-4A57-AD23-51BC013E2EA5}"/>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学习目标</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Effect transition="in" filter="fade">
                                      <p:cBhvr>
                                        <p:cTn id="9"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748825" y="1030148"/>
            <a:ext cx="1482639" cy="357543"/>
          </a:xfrm>
          <a:prstGeom prst="roundRect">
            <a:avLst/>
          </a:prstGeom>
          <a:solidFill>
            <a:schemeClr val="accent2">
              <a:lumMod val="60000"/>
              <a:lumOff val="40000"/>
            </a:schemeClr>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r>
              <a:rPr lang="zh-CN" altLang="en-US" sz="1500" dirty="0">
                <a:solidFill>
                  <a:srgbClr val="000000"/>
                </a:solidFill>
                <a:cs typeface="+mn-ea"/>
                <a:sym typeface="+mn-lt"/>
              </a:rPr>
              <a:t>迁移训</a:t>
            </a:r>
            <a:r>
              <a:rPr lang="zh-CN" altLang="en-US" sz="1500">
                <a:solidFill>
                  <a:srgbClr val="000000"/>
                </a:solidFill>
                <a:cs typeface="+mn-ea"/>
                <a:sym typeface="+mn-lt"/>
              </a:rPr>
              <a:t>练  </a:t>
            </a:r>
            <a:r>
              <a:rPr lang="en-US" altLang="zh-CN" sz="1500" dirty="0">
                <a:solidFill>
                  <a:srgbClr val="000000"/>
                </a:solidFill>
                <a:cs typeface="+mn-ea"/>
                <a:sym typeface="+mn-lt"/>
              </a:rPr>
              <a:t>4</a:t>
            </a:r>
            <a:r>
              <a:rPr lang="zh-CN" altLang="en-US" sz="1500">
                <a:solidFill>
                  <a:srgbClr val="000000"/>
                </a:solidFill>
                <a:cs typeface="+mn-ea"/>
                <a:sym typeface="+mn-lt"/>
              </a:rPr>
              <a:t> </a:t>
            </a:r>
            <a:endParaRPr lang="zh-CN" altLang="en-US" sz="1500" dirty="0">
              <a:solidFill>
                <a:srgbClr val="000000"/>
              </a:solidFill>
              <a:cs typeface="+mn-ea"/>
              <a:sym typeface="+mn-lt"/>
            </a:endParaRPr>
          </a:p>
        </p:txBody>
      </p:sp>
      <p:sp>
        <p:nvSpPr>
          <p:cNvPr id="8" name="Rectangle 2"/>
          <p:cNvSpPr>
            <a:spLocks noChangeArrowheads="1"/>
          </p:cNvSpPr>
          <p:nvPr/>
        </p:nvSpPr>
        <p:spPr bwMode="auto">
          <a:xfrm>
            <a:off x="600544" y="1500784"/>
            <a:ext cx="7958261" cy="2839239"/>
          </a:xfrm>
          <a:prstGeom prst="rect">
            <a:avLst/>
          </a:prstGeom>
          <a:noFill/>
          <a:ln w="9525">
            <a:noFill/>
            <a:miter lim="800000"/>
          </a:ln>
          <a:effectLst/>
        </p:spPr>
        <p:txBody>
          <a:bodyPr wrap="square" lIns="68580" tIns="34290" rIns="68580" bIns="34290" anchor="ctr">
            <a:spAutoFit/>
          </a:bodyPr>
          <a:lstStyle/>
          <a:p>
            <a:pPr indent="266693" algn="just">
              <a:lnSpc>
                <a:spcPct val="200000"/>
              </a:lnSpc>
            </a:pPr>
            <a:r>
              <a:rPr lang="en-US" altLang="zh-CN" sz="1500" dirty="0">
                <a:solidFill>
                  <a:srgbClr val="000000"/>
                </a:solidFill>
                <a:cs typeface="+mn-ea"/>
                <a:sym typeface="+mn-lt"/>
              </a:rPr>
              <a:t>11</a:t>
            </a:r>
            <a:r>
              <a:rPr lang="zh-CN" altLang="en-US" sz="1500" dirty="0">
                <a:solidFill>
                  <a:srgbClr val="000000"/>
                </a:solidFill>
                <a:cs typeface="+mn-ea"/>
                <a:sym typeface="+mn-lt"/>
              </a:rPr>
              <a:t>．把盛有碎冰块的大试管插入烧杯里的碎冰块中，用酒精灯对烧杯底部慢慢加热，如图所示。当烧杯里的冰块大部分熔化时，试管中的冰</a:t>
            </a:r>
            <a:r>
              <a:rPr lang="en-US" altLang="zh-CN" sz="1500" dirty="0">
                <a:solidFill>
                  <a:srgbClr val="000000"/>
                </a:solidFill>
                <a:cs typeface="+mn-ea"/>
                <a:sym typeface="+mn-lt"/>
              </a:rPr>
              <a:t>(        )</a:t>
            </a:r>
          </a:p>
          <a:p>
            <a:pPr indent="266693" algn="just">
              <a:lnSpc>
                <a:spcPct val="200000"/>
              </a:lnSpc>
            </a:pPr>
            <a:r>
              <a:rPr lang="en-US" altLang="zh-CN" sz="1500" dirty="0">
                <a:solidFill>
                  <a:srgbClr val="000000"/>
                </a:solidFill>
                <a:cs typeface="+mn-ea"/>
                <a:sym typeface="+mn-lt"/>
              </a:rPr>
              <a:t>A</a:t>
            </a:r>
            <a:r>
              <a:rPr lang="zh-CN" altLang="en-US" sz="1500" dirty="0">
                <a:solidFill>
                  <a:srgbClr val="000000"/>
                </a:solidFill>
                <a:cs typeface="+mn-ea"/>
                <a:sym typeface="+mn-lt"/>
              </a:rPr>
              <a:t>．也熔化一部分</a:t>
            </a:r>
          </a:p>
          <a:p>
            <a:pPr indent="266693" algn="just">
              <a:lnSpc>
                <a:spcPct val="200000"/>
              </a:lnSpc>
            </a:pPr>
            <a:r>
              <a:rPr lang="en-US" altLang="zh-CN" sz="1500" dirty="0">
                <a:solidFill>
                  <a:srgbClr val="000000"/>
                </a:solidFill>
                <a:cs typeface="+mn-ea"/>
                <a:sym typeface="+mn-lt"/>
              </a:rPr>
              <a:t>B</a:t>
            </a:r>
            <a:r>
              <a:rPr lang="zh-CN" altLang="en-US" sz="1500" dirty="0">
                <a:solidFill>
                  <a:srgbClr val="000000"/>
                </a:solidFill>
                <a:cs typeface="+mn-ea"/>
                <a:sym typeface="+mn-lt"/>
              </a:rPr>
              <a:t>．一点都没熔化</a:t>
            </a:r>
          </a:p>
          <a:p>
            <a:pPr indent="266693" algn="just">
              <a:lnSpc>
                <a:spcPct val="200000"/>
              </a:lnSpc>
            </a:pPr>
            <a:r>
              <a:rPr lang="en-US" altLang="zh-CN" sz="1500" dirty="0">
                <a:solidFill>
                  <a:srgbClr val="000000"/>
                </a:solidFill>
                <a:cs typeface="+mn-ea"/>
                <a:sym typeface="+mn-lt"/>
              </a:rPr>
              <a:t>C</a:t>
            </a:r>
            <a:r>
              <a:rPr lang="zh-CN" altLang="en-US" sz="1500" dirty="0">
                <a:solidFill>
                  <a:srgbClr val="000000"/>
                </a:solidFill>
                <a:cs typeface="+mn-ea"/>
                <a:sym typeface="+mn-lt"/>
              </a:rPr>
              <a:t>．全部熔化</a:t>
            </a:r>
          </a:p>
          <a:p>
            <a:pPr indent="266693" algn="just">
              <a:lnSpc>
                <a:spcPct val="200000"/>
              </a:lnSpc>
            </a:pPr>
            <a:r>
              <a:rPr lang="en-US" altLang="zh-CN" sz="1500" dirty="0">
                <a:solidFill>
                  <a:srgbClr val="000000"/>
                </a:solidFill>
                <a:cs typeface="+mn-ea"/>
                <a:sym typeface="+mn-lt"/>
              </a:rPr>
              <a:t>D</a:t>
            </a:r>
            <a:r>
              <a:rPr lang="zh-CN" altLang="en-US" sz="1500" dirty="0">
                <a:solidFill>
                  <a:srgbClr val="000000"/>
                </a:solidFill>
                <a:cs typeface="+mn-ea"/>
                <a:sym typeface="+mn-lt"/>
              </a:rPr>
              <a:t>．下边的熔化，上边的没熔化</a:t>
            </a:r>
          </a:p>
        </p:txBody>
      </p:sp>
      <p:sp>
        <p:nvSpPr>
          <p:cNvPr id="9" name="Rectangle 8"/>
          <p:cNvSpPr>
            <a:spLocks noChangeArrowheads="1"/>
          </p:cNvSpPr>
          <p:nvPr/>
        </p:nvSpPr>
        <p:spPr bwMode="auto">
          <a:xfrm>
            <a:off x="4956923" y="2105882"/>
            <a:ext cx="333264" cy="392415"/>
          </a:xfrm>
          <a:prstGeom prst="rect">
            <a:avLst/>
          </a:prstGeom>
          <a:noFill/>
          <a:ln w="9525">
            <a:noFill/>
            <a:miter lim="800000"/>
          </a:ln>
          <a:effectLst/>
        </p:spPr>
        <p:txBody>
          <a:bodyPr wrap="none" lIns="68580" tIns="34290" rIns="68580" bIns="34290">
            <a:spAutoFit/>
          </a:bodyPr>
          <a:lstStyle/>
          <a:p>
            <a:r>
              <a:rPr lang="en-US" altLang="zh-CN" sz="2100" b="1" dirty="0">
                <a:solidFill>
                  <a:srgbClr val="FF0066"/>
                </a:solidFill>
                <a:cs typeface="+mn-ea"/>
                <a:sym typeface="+mn-lt"/>
              </a:rPr>
              <a:t>B</a:t>
            </a:r>
          </a:p>
        </p:txBody>
      </p:sp>
      <p:pic>
        <p:nvPicPr>
          <p:cNvPr id="10" name="Picture 16" descr="C:\Users\Administrator\Desktop\八上物理（人教）四清 教师用书２０１５邹梨花√\S36.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375850" y="2602266"/>
            <a:ext cx="1365229" cy="1696279"/>
          </a:xfrm>
          <a:prstGeom prst="rect">
            <a:avLst/>
          </a:prstGeom>
          <a:noFill/>
          <a:ln w="9525">
            <a:noFill/>
            <a:miter lim="800000"/>
            <a:headEnd/>
            <a:tailEnd/>
          </a:ln>
        </p:spPr>
      </p:pic>
      <p:sp>
        <p:nvSpPr>
          <p:cNvPr id="6" name="文本框 5">
            <a:extLst>
              <a:ext uri="{FF2B5EF4-FFF2-40B4-BE49-F238E27FC236}">
                <a16:creationId xmlns:a16="http://schemas.microsoft.com/office/drawing/2014/main" id="{1531FA0C-4EB5-4659-8129-3706D71952B4}"/>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1752287" y="1735077"/>
            <a:ext cx="344085" cy="438581"/>
          </a:xfrm>
          <a:prstGeom prst="rect">
            <a:avLst/>
          </a:prstGeom>
          <a:noFill/>
          <a:ln w="9525">
            <a:noFill/>
            <a:miter lim="800000"/>
          </a:ln>
          <a:effectLst/>
        </p:spPr>
        <p:txBody>
          <a:bodyPr wrap="none" lIns="68580" tIns="34290" rIns="68580" bIns="34290">
            <a:spAutoFit/>
          </a:bodyPr>
          <a:lstStyle/>
          <a:p>
            <a:r>
              <a:rPr lang="en-US" altLang="zh-CN" sz="2400" dirty="0">
                <a:solidFill>
                  <a:srgbClr val="FF0066"/>
                </a:solidFill>
                <a:cs typeface="+mn-ea"/>
                <a:sym typeface="+mn-lt"/>
              </a:rPr>
              <a:t>B</a:t>
            </a:r>
          </a:p>
        </p:txBody>
      </p:sp>
      <p:sp>
        <p:nvSpPr>
          <p:cNvPr id="100355" name="Rectangle 3"/>
          <p:cNvSpPr>
            <a:spLocks noChangeArrowheads="1"/>
          </p:cNvSpPr>
          <p:nvPr/>
        </p:nvSpPr>
        <p:spPr bwMode="auto">
          <a:xfrm>
            <a:off x="823977" y="1152131"/>
            <a:ext cx="7655848" cy="2839239"/>
          </a:xfrm>
          <a:prstGeom prst="rect">
            <a:avLst/>
          </a:prstGeom>
          <a:noFill/>
          <a:ln w="9525">
            <a:noFill/>
            <a:miter lim="800000"/>
          </a:ln>
          <a:effectLst/>
        </p:spPr>
        <p:txBody>
          <a:bodyPr wrap="square" lIns="68580" tIns="34290" rIns="68580" bIns="34290" anchor="ctr">
            <a:spAutoFit/>
          </a:bodyPr>
          <a:lstStyle/>
          <a:p>
            <a:pPr algn="just">
              <a:lnSpc>
                <a:spcPct val="200000"/>
              </a:lnSpc>
            </a:pPr>
            <a:r>
              <a:rPr lang="en-US" altLang="zh-CN" sz="1500" dirty="0">
                <a:solidFill>
                  <a:srgbClr val="000000"/>
                </a:solidFill>
                <a:cs typeface="+mn-ea"/>
                <a:sym typeface="+mn-lt"/>
              </a:rPr>
              <a:t>12</a:t>
            </a:r>
            <a:r>
              <a:rPr lang="zh-CN" altLang="en-US" sz="1500" dirty="0">
                <a:solidFill>
                  <a:srgbClr val="000000"/>
                </a:solidFill>
                <a:cs typeface="+mn-ea"/>
                <a:sym typeface="+mn-lt"/>
              </a:rPr>
              <a:t>．北方的冬天，下过大雪后，常用装满盐水的洒水车，给主要马路喷洒盐水，使雪熔化，这是因为</a:t>
            </a:r>
            <a:r>
              <a:rPr lang="en-US" altLang="zh-CN" sz="1500" dirty="0">
                <a:solidFill>
                  <a:srgbClr val="000000"/>
                </a:solidFill>
                <a:cs typeface="+mn-ea"/>
                <a:sym typeface="+mn-lt"/>
              </a:rPr>
              <a:t>(        )</a:t>
            </a:r>
          </a:p>
          <a:p>
            <a:pPr algn="just">
              <a:lnSpc>
                <a:spcPct val="200000"/>
              </a:lnSpc>
            </a:pPr>
            <a:r>
              <a:rPr lang="en-US" altLang="zh-CN" sz="1500" dirty="0">
                <a:solidFill>
                  <a:srgbClr val="000000"/>
                </a:solidFill>
                <a:cs typeface="+mn-ea"/>
                <a:sym typeface="+mn-lt"/>
              </a:rPr>
              <a:t>A</a:t>
            </a:r>
            <a:r>
              <a:rPr lang="zh-CN" altLang="en-US" sz="1500" dirty="0">
                <a:solidFill>
                  <a:srgbClr val="000000"/>
                </a:solidFill>
                <a:cs typeface="+mn-ea"/>
                <a:sym typeface="+mn-lt"/>
              </a:rPr>
              <a:t>．盐水是热的，把雪熔化了</a:t>
            </a:r>
          </a:p>
          <a:p>
            <a:pPr algn="just">
              <a:lnSpc>
                <a:spcPct val="200000"/>
              </a:lnSpc>
            </a:pPr>
            <a:r>
              <a:rPr lang="en-US" altLang="zh-CN" sz="1500" dirty="0">
                <a:solidFill>
                  <a:srgbClr val="000000"/>
                </a:solidFill>
                <a:cs typeface="+mn-ea"/>
                <a:sym typeface="+mn-lt"/>
              </a:rPr>
              <a:t>B</a:t>
            </a:r>
            <a:r>
              <a:rPr lang="zh-CN" altLang="en-US" sz="1500" dirty="0">
                <a:solidFill>
                  <a:srgbClr val="000000"/>
                </a:solidFill>
                <a:cs typeface="+mn-ea"/>
                <a:sym typeface="+mn-lt"/>
              </a:rPr>
              <a:t>．盐水降低了水的凝固点</a:t>
            </a:r>
          </a:p>
          <a:p>
            <a:pPr algn="just">
              <a:lnSpc>
                <a:spcPct val="200000"/>
              </a:lnSpc>
            </a:pPr>
            <a:r>
              <a:rPr lang="en-US" altLang="zh-CN" sz="1500" dirty="0">
                <a:solidFill>
                  <a:srgbClr val="000000"/>
                </a:solidFill>
                <a:cs typeface="+mn-ea"/>
                <a:sym typeface="+mn-lt"/>
              </a:rPr>
              <a:t>C</a:t>
            </a:r>
            <a:r>
              <a:rPr lang="zh-CN" altLang="en-US" sz="1500" dirty="0">
                <a:solidFill>
                  <a:srgbClr val="000000"/>
                </a:solidFill>
                <a:cs typeface="+mn-ea"/>
                <a:sym typeface="+mn-lt"/>
              </a:rPr>
              <a:t>．盐水升高了水的熔点</a:t>
            </a:r>
          </a:p>
          <a:p>
            <a:pPr algn="just">
              <a:lnSpc>
                <a:spcPct val="200000"/>
              </a:lnSpc>
            </a:pPr>
            <a:r>
              <a:rPr lang="en-US" altLang="zh-CN" sz="1500" dirty="0">
                <a:solidFill>
                  <a:srgbClr val="000000"/>
                </a:solidFill>
                <a:cs typeface="+mn-ea"/>
                <a:sym typeface="+mn-lt"/>
              </a:rPr>
              <a:t>D</a:t>
            </a:r>
            <a:r>
              <a:rPr lang="zh-CN" altLang="en-US" sz="1500" dirty="0">
                <a:solidFill>
                  <a:srgbClr val="000000"/>
                </a:solidFill>
                <a:cs typeface="+mn-ea"/>
                <a:sym typeface="+mn-lt"/>
              </a:rPr>
              <a:t>．盐水吸收太阳的热量多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 fill="hold"/>
                                        <p:tgtEl>
                                          <p:spTgt spid="100354"/>
                                        </p:tgtEl>
                                        <p:attrNameLst>
                                          <p:attrName>ppt_x</p:attrName>
                                        </p:attrNameLst>
                                      </p:cBhvr>
                                      <p:tavLst>
                                        <p:tav tm="0">
                                          <p:val>
                                            <p:strVal val="#ppt_x"/>
                                          </p:val>
                                        </p:tav>
                                        <p:tav tm="100000">
                                          <p:val>
                                            <p:strVal val="#ppt_x"/>
                                          </p:val>
                                        </p:tav>
                                      </p:tavLst>
                                    </p:anim>
                                    <p:anim calcmode="lin" valueType="num">
                                      <p:cBhvr additive="base">
                                        <p:cTn id="8" dur="500" fill="hold"/>
                                        <p:tgtEl>
                                          <p:spTgt spid="1003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69584" y="840341"/>
            <a:ext cx="7545502" cy="2146742"/>
          </a:xfrm>
          <a:prstGeom prst="rect">
            <a:avLst/>
          </a:prstGeom>
          <a:noFill/>
          <a:ln w="9525">
            <a:noFill/>
            <a:miter lim="800000"/>
          </a:ln>
          <a:effectLst/>
        </p:spPr>
        <p:txBody>
          <a:bodyPr wrap="square" lIns="68580" tIns="34290" rIns="68580" bIns="34290" anchor="ctr">
            <a:spAutoFit/>
          </a:bodyPr>
          <a:lstStyle/>
          <a:p>
            <a:pPr indent="266693" algn="just">
              <a:lnSpc>
                <a:spcPct val="300000"/>
              </a:lnSpc>
            </a:pPr>
            <a:r>
              <a:rPr lang="en-US" altLang="zh-CN" sz="1500" dirty="0">
                <a:solidFill>
                  <a:srgbClr val="000000"/>
                </a:solidFill>
                <a:cs typeface="+mn-ea"/>
                <a:sym typeface="+mn-lt"/>
              </a:rPr>
              <a:t>14</a:t>
            </a:r>
            <a:r>
              <a:rPr lang="zh-CN" altLang="en-US" sz="1500" dirty="0">
                <a:solidFill>
                  <a:srgbClr val="000000"/>
                </a:solidFill>
                <a:cs typeface="+mn-ea"/>
                <a:sym typeface="+mn-lt"/>
              </a:rPr>
              <a:t>．北方冬季贮菜，人们常在地窖里放几桶水</a:t>
            </a:r>
            <a:r>
              <a:rPr lang="en-US" altLang="zh-CN" sz="1500" dirty="0">
                <a:solidFill>
                  <a:srgbClr val="000000"/>
                </a:solidFill>
                <a:cs typeface="+mn-ea"/>
                <a:sym typeface="+mn-lt"/>
              </a:rPr>
              <a:t>(</a:t>
            </a:r>
            <a:r>
              <a:rPr lang="zh-CN" altLang="en-US" sz="1500" dirty="0">
                <a:solidFill>
                  <a:srgbClr val="000000"/>
                </a:solidFill>
                <a:cs typeface="+mn-ea"/>
                <a:sym typeface="+mn-lt"/>
              </a:rPr>
              <a:t>如图所示</a:t>
            </a:r>
            <a:r>
              <a:rPr lang="en-US" altLang="zh-CN" sz="1500" dirty="0">
                <a:solidFill>
                  <a:srgbClr val="000000"/>
                </a:solidFill>
                <a:cs typeface="+mn-ea"/>
                <a:sym typeface="+mn-lt"/>
              </a:rPr>
              <a:t>)</a:t>
            </a:r>
            <a:r>
              <a:rPr lang="zh-CN" altLang="en-US" sz="1500" dirty="0">
                <a:solidFill>
                  <a:srgbClr val="000000"/>
                </a:solidFill>
                <a:cs typeface="+mn-ea"/>
                <a:sym typeface="+mn-lt"/>
              </a:rPr>
              <a:t>，以防止地窖里的菜冻坏。这是因为当气温下降时，桶里的水会</a:t>
            </a:r>
            <a:r>
              <a:rPr lang="en-US" altLang="zh-CN" sz="1500" dirty="0">
                <a:solidFill>
                  <a:srgbClr val="000000"/>
                </a:solidFill>
                <a:cs typeface="+mn-ea"/>
                <a:sym typeface="+mn-lt"/>
              </a:rPr>
              <a:t>_______</a:t>
            </a:r>
            <a:r>
              <a:rPr lang="zh-CN" altLang="en-US" sz="1500" dirty="0">
                <a:solidFill>
                  <a:srgbClr val="000000"/>
                </a:solidFill>
                <a:cs typeface="+mn-ea"/>
                <a:sym typeface="+mn-lt"/>
              </a:rPr>
              <a:t>成</a:t>
            </a:r>
            <a:r>
              <a:rPr lang="en-US" altLang="zh-CN" sz="1500" dirty="0">
                <a:solidFill>
                  <a:srgbClr val="000000"/>
                </a:solidFill>
                <a:cs typeface="+mn-ea"/>
                <a:sym typeface="+mn-lt"/>
              </a:rPr>
              <a:t>______</a:t>
            </a:r>
            <a:r>
              <a:rPr lang="zh-CN" altLang="en-US" sz="1500" dirty="0">
                <a:solidFill>
                  <a:srgbClr val="000000"/>
                </a:solidFill>
                <a:cs typeface="+mn-ea"/>
                <a:sym typeface="+mn-lt"/>
              </a:rPr>
              <a:t>，在</a:t>
            </a:r>
            <a:r>
              <a:rPr lang="en-US" altLang="zh-CN" sz="1500" dirty="0">
                <a:solidFill>
                  <a:srgbClr val="000000"/>
                </a:solidFill>
                <a:cs typeface="+mn-ea"/>
                <a:sym typeface="+mn-lt"/>
              </a:rPr>
              <a:t>______</a:t>
            </a:r>
            <a:r>
              <a:rPr lang="zh-CN" altLang="en-US" sz="1500" dirty="0">
                <a:solidFill>
                  <a:srgbClr val="000000"/>
                </a:solidFill>
                <a:cs typeface="+mn-ea"/>
                <a:sym typeface="+mn-lt"/>
              </a:rPr>
              <a:t>过程中，水会</a:t>
            </a:r>
            <a:r>
              <a:rPr lang="en-US" altLang="zh-CN" sz="1500" dirty="0">
                <a:solidFill>
                  <a:srgbClr val="000000"/>
                </a:solidFill>
                <a:cs typeface="+mn-ea"/>
                <a:sym typeface="+mn-lt"/>
              </a:rPr>
              <a:t>________</a:t>
            </a:r>
            <a:r>
              <a:rPr lang="zh-CN" altLang="en-US" sz="1500" dirty="0">
                <a:solidFill>
                  <a:srgbClr val="000000"/>
                </a:solidFill>
                <a:cs typeface="+mn-ea"/>
                <a:sym typeface="+mn-lt"/>
              </a:rPr>
              <a:t>热量，该热量可使地窖的温度不至于太</a:t>
            </a:r>
            <a:r>
              <a:rPr lang="en-US" altLang="zh-CN" sz="1500" dirty="0">
                <a:solidFill>
                  <a:srgbClr val="000000"/>
                </a:solidFill>
                <a:cs typeface="+mn-ea"/>
                <a:sym typeface="+mn-lt"/>
              </a:rPr>
              <a:t>______</a:t>
            </a:r>
            <a:r>
              <a:rPr lang="zh-CN" altLang="en-US" sz="1500" dirty="0">
                <a:solidFill>
                  <a:srgbClr val="000000"/>
                </a:solidFill>
                <a:cs typeface="+mn-ea"/>
                <a:sym typeface="+mn-lt"/>
              </a:rPr>
              <a:t>，可以避免</a:t>
            </a:r>
            <a:r>
              <a:rPr lang="en-US" altLang="zh-CN" sz="1500" dirty="0">
                <a:solidFill>
                  <a:srgbClr val="000000"/>
                </a:solidFill>
                <a:cs typeface="+mn-ea"/>
                <a:sym typeface="+mn-lt"/>
              </a:rPr>
              <a:t>_______</a:t>
            </a:r>
            <a:r>
              <a:rPr lang="zh-CN" altLang="en-US" sz="1500" dirty="0">
                <a:solidFill>
                  <a:srgbClr val="000000"/>
                </a:solidFill>
                <a:cs typeface="+mn-ea"/>
                <a:sym typeface="+mn-lt"/>
              </a:rPr>
              <a:t>蔬菜。</a:t>
            </a:r>
          </a:p>
        </p:txBody>
      </p:sp>
      <p:sp>
        <p:nvSpPr>
          <p:cNvPr id="81004" name="Rectangle 108"/>
          <p:cNvSpPr>
            <a:spLocks noChangeArrowheads="1"/>
          </p:cNvSpPr>
          <p:nvPr/>
        </p:nvSpPr>
        <p:spPr bwMode="auto">
          <a:xfrm>
            <a:off x="4195155" y="1846558"/>
            <a:ext cx="532838" cy="300083"/>
          </a:xfrm>
          <a:prstGeom prst="rect">
            <a:avLst/>
          </a:prstGeom>
          <a:noFill/>
          <a:ln w="9525">
            <a:noFill/>
            <a:miter lim="800000"/>
          </a:ln>
          <a:effectLst/>
        </p:spPr>
        <p:txBody>
          <a:bodyPr wrap="none" lIns="68580" tIns="34290" rIns="68580" bIns="34290">
            <a:spAutoFit/>
          </a:bodyPr>
          <a:lstStyle/>
          <a:p>
            <a:r>
              <a:rPr lang="zh-CN" altLang="zh-CN" sz="1500" b="1" dirty="0">
                <a:solidFill>
                  <a:srgbClr val="FF0066"/>
                </a:solidFill>
                <a:cs typeface="+mn-ea"/>
                <a:sym typeface="+mn-lt"/>
              </a:rPr>
              <a:t>凝固</a:t>
            </a:r>
            <a:endParaRPr lang="zh-CN" altLang="en-US" sz="1500" b="1" dirty="0">
              <a:solidFill>
                <a:srgbClr val="FF0066"/>
              </a:solidFill>
              <a:cs typeface="+mn-ea"/>
              <a:sym typeface="+mn-lt"/>
            </a:endParaRPr>
          </a:p>
        </p:txBody>
      </p:sp>
      <p:sp>
        <p:nvSpPr>
          <p:cNvPr id="81005" name="Rectangle 109"/>
          <p:cNvSpPr>
            <a:spLocks noChangeArrowheads="1"/>
          </p:cNvSpPr>
          <p:nvPr/>
        </p:nvSpPr>
        <p:spPr bwMode="auto">
          <a:xfrm>
            <a:off x="5268577" y="1854043"/>
            <a:ext cx="609600" cy="300083"/>
          </a:xfrm>
          <a:prstGeom prst="rect">
            <a:avLst/>
          </a:prstGeom>
          <a:noFill/>
          <a:ln w="9525">
            <a:noFill/>
            <a:miter lim="800000"/>
          </a:ln>
          <a:effectLst/>
        </p:spPr>
        <p:txBody>
          <a:bodyPr lIns="68580" tIns="34290" rIns="68580" bIns="34290">
            <a:spAutoFit/>
          </a:bodyPr>
          <a:lstStyle/>
          <a:p>
            <a:r>
              <a:rPr lang="zh-CN" altLang="en-US" sz="1500" b="1" dirty="0">
                <a:solidFill>
                  <a:srgbClr val="FF0066"/>
                </a:solidFill>
                <a:cs typeface="+mn-ea"/>
                <a:sym typeface="+mn-lt"/>
              </a:rPr>
              <a:t>冰</a:t>
            </a:r>
          </a:p>
        </p:txBody>
      </p:sp>
      <p:pic>
        <p:nvPicPr>
          <p:cNvPr id="81006" name="Picture 110" descr="C:\Users\Administrator\Desktop\八上物理（人教）四清 教师用书２０１５邹梨花√\C4.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367795" y="3154907"/>
            <a:ext cx="2390255" cy="1469379"/>
          </a:xfrm>
          <a:prstGeom prst="rect">
            <a:avLst/>
          </a:prstGeom>
          <a:noFill/>
          <a:ln w="9525">
            <a:noFill/>
            <a:miter lim="800000"/>
            <a:headEnd/>
            <a:tailEnd/>
          </a:ln>
        </p:spPr>
      </p:pic>
      <p:sp>
        <p:nvSpPr>
          <p:cNvPr id="81007" name="Rectangle 111"/>
          <p:cNvSpPr>
            <a:spLocks noChangeArrowheads="1"/>
          </p:cNvSpPr>
          <p:nvPr/>
        </p:nvSpPr>
        <p:spPr bwMode="auto">
          <a:xfrm>
            <a:off x="6247374" y="1885893"/>
            <a:ext cx="532838" cy="300083"/>
          </a:xfrm>
          <a:prstGeom prst="rect">
            <a:avLst/>
          </a:prstGeom>
          <a:noFill/>
          <a:ln w="9525">
            <a:noFill/>
            <a:miter lim="800000"/>
          </a:ln>
          <a:effectLst/>
        </p:spPr>
        <p:txBody>
          <a:bodyPr wrap="none" lIns="68580" tIns="34290" rIns="68580" bIns="34290">
            <a:spAutoFit/>
          </a:bodyPr>
          <a:lstStyle/>
          <a:p>
            <a:r>
              <a:rPr lang="zh-CN" altLang="zh-CN" sz="1500" b="1" dirty="0">
                <a:solidFill>
                  <a:srgbClr val="FF0066"/>
                </a:solidFill>
                <a:cs typeface="+mn-ea"/>
                <a:sym typeface="+mn-lt"/>
              </a:rPr>
              <a:t>凝固</a:t>
            </a:r>
            <a:endParaRPr lang="zh-CN" altLang="en-US" sz="1500" b="1" dirty="0">
              <a:solidFill>
                <a:srgbClr val="FF0066"/>
              </a:solidFill>
              <a:cs typeface="+mn-ea"/>
              <a:sym typeface="+mn-lt"/>
            </a:endParaRPr>
          </a:p>
        </p:txBody>
      </p:sp>
      <p:sp>
        <p:nvSpPr>
          <p:cNvPr id="81008" name="Rectangle 112"/>
          <p:cNvSpPr>
            <a:spLocks noChangeArrowheads="1"/>
          </p:cNvSpPr>
          <p:nvPr/>
        </p:nvSpPr>
        <p:spPr bwMode="auto">
          <a:xfrm>
            <a:off x="928915" y="2536870"/>
            <a:ext cx="532838" cy="300083"/>
          </a:xfrm>
          <a:prstGeom prst="rect">
            <a:avLst/>
          </a:prstGeom>
          <a:noFill/>
          <a:ln w="9525">
            <a:noFill/>
            <a:miter lim="800000"/>
          </a:ln>
          <a:effectLst/>
        </p:spPr>
        <p:txBody>
          <a:bodyPr wrap="none" lIns="68580" tIns="34290" rIns="68580" bIns="34290">
            <a:spAutoFit/>
          </a:bodyPr>
          <a:lstStyle/>
          <a:p>
            <a:r>
              <a:rPr lang="zh-CN" altLang="zh-CN" sz="1500" b="1" dirty="0">
                <a:solidFill>
                  <a:srgbClr val="FF0066"/>
                </a:solidFill>
                <a:cs typeface="+mn-ea"/>
                <a:sym typeface="+mn-lt"/>
              </a:rPr>
              <a:t>放出</a:t>
            </a:r>
            <a:endParaRPr lang="zh-CN" altLang="en-US" sz="1500" b="1" dirty="0">
              <a:solidFill>
                <a:srgbClr val="FF0066"/>
              </a:solidFill>
              <a:cs typeface="+mn-ea"/>
              <a:sym typeface="+mn-lt"/>
            </a:endParaRPr>
          </a:p>
        </p:txBody>
      </p:sp>
      <p:sp>
        <p:nvSpPr>
          <p:cNvPr id="81009" name="Rectangle 113"/>
          <p:cNvSpPr>
            <a:spLocks noChangeArrowheads="1"/>
          </p:cNvSpPr>
          <p:nvPr/>
        </p:nvSpPr>
        <p:spPr bwMode="auto">
          <a:xfrm>
            <a:off x="4853163" y="2563210"/>
            <a:ext cx="533400" cy="300083"/>
          </a:xfrm>
          <a:prstGeom prst="rect">
            <a:avLst/>
          </a:prstGeom>
          <a:noFill/>
          <a:ln w="9525">
            <a:noFill/>
            <a:miter lim="800000"/>
          </a:ln>
          <a:effectLst/>
        </p:spPr>
        <p:txBody>
          <a:bodyPr lIns="68580" tIns="34290" rIns="68580" bIns="34290">
            <a:spAutoFit/>
          </a:bodyPr>
          <a:lstStyle/>
          <a:p>
            <a:r>
              <a:rPr lang="zh-CN" altLang="en-US" sz="1500" b="1" dirty="0">
                <a:solidFill>
                  <a:srgbClr val="FF0066"/>
                </a:solidFill>
                <a:cs typeface="+mn-ea"/>
                <a:sym typeface="+mn-lt"/>
              </a:rPr>
              <a:t>低</a:t>
            </a:r>
          </a:p>
        </p:txBody>
      </p:sp>
      <p:sp>
        <p:nvSpPr>
          <p:cNvPr id="81010" name="Rectangle 114"/>
          <p:cNvSpPr>
            <a:spLocks noChangeArrowheads="1"/>
          </p:cNvSpPr>
          <p:nvPr/>
        </p:nvSpPr>
        <p:spPr bwMode="auto">
          <a:xfrm>
            <a:off x="6513793" y="2554167"/>
            <a:ext cx="532838" cy="300083"/>
          </a:xfrm>
          <a:prstGeom prst="rect">
            <a:avLst/>
          </a:prstGeom>
          <a:noFill/>
          <a:ln w="9525">
            <a:noFill/>
            <a:miter lim="800000"/>
          </a:ln>
          <a:effectLst/>
        </p:spPr>
        <p:txBody>
          <a:bodyPr wrap="none" lIns="68580" tIns="34290" rIns="68580" bIns="34290">
            <a:spAutoFit/>
          </a:bodyPr>
          <a:lstStyle/>
          <a:p>
            <a:r>
              <a:rPr lang="zh-CN" altLang="zh-CN" sz="1500" b="1" dirty="0">
                <a:solidFill>
                  <a:srgbClr val="FF0066"/>
                </a:solidFill>
                <a:cs typeface="+mn-ea"/>
                <a:sym typeface="+mn-lt"/>
              </a:rPr>
              <a:t>冻坏</a:t>
            </a:r>
            <a:endParaRPr lang="zh-CN" altLang="en-US" sz="1500" b="1" dirty="0">
              <a:solidFill>
                <a:srgbClr val="FF0066"/>
              </a:solidFill>
              <a:cs typeface="+mn-ea"/>
              <a:sym typeface="+mn-lt"/>
            </a:endParaRPr>
          </a:p>
        </p:txBody>
      </p:sp>
      <p:sp>
        <p:nvSpPr>
          <p:cNvPr id="10" name="文本框 9">
            <a:extLst>
              <a:ext uri="{FF2B5EF4-FFF2-40B4-BE49-F238E27FC236}">
                <a16:creationId xmlns:a16="http://schemas.microsoft.com/office/drawing/2014/main" id="{24A27435-66A2-4923-8DC6-BB29F0188350}"/>
              </a:ext>
            </a:extLst>
          </p:cNvPr>
          <p:cNvSpPr txBox="1"/>
          <p:nvPr/>
        </p:nvSpPr>
        <p:spPr>
          <a:xfrm>
            <a:off x="1051288" y="312162"/>
            <a:ext cx="243203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004"/>
                                        </p:tgtEl>
                                        <p:attrNameLst>
                                          <p:attrName>style.visibility</p:attrName>
                                        </p:attrNameLst>
                                      </p:cBhvr>
                                      <p:to>
                                        <p:strVal val="visible"/>
                                      </p:to>
                                    </p:set>
                                    <p:anim calcmode="lin" valueType="num">
                                      <p:cBhvr additive="base">
                                        <p:cTn id="7" dur="500" fill="hold"/>
                                        <p:tgtEl>
                                          <p:spTgt spid="81004"/>
                                        </p:tgtEl>
                                        <p:attrNameLst>
                                          <p:attrName>ppt_x</p:attrName>
                                        </p:attrNameLst>
                                      </p:cBhvr>
                                      <p:tavLst>
                                        <p:tav tm="0">
                                          <p:val>
                                            <p:strVal val="#ppt_x"/>
                                          </p:val>
                                        </p:tav>
                                        <p:tav tm="100000">
                                          <p:val>
                                            <p:strVal val="#ppt_x"/>
                                          </p:val>
                                        </p:tav>
                                      </p:tavLst>
                                    </p:anim>
                                    <p:anim calcmode="lin" valueType="num">
                                      <p:cBhvr additive="base">
                                        <p:cTn id="8" dur="500" fill="hold"/>
                                        <p:tgtEl>
                                          <p:spTgt spid="8100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005"/>
                                        </p:tgtEl>
                                        <p:attrNameLst>
                                          <p:attrName>style.visibility</p:attrName>
                                        </p:attrNameLst>
                                      </p:cBhvr>
                                      <p:to>
                                        <p:strVal val="visible"/>
                                      </p:to>
                                    </p:set>
                                    <p:anim calcmode="lin" valueType="num">
                                      <p:cBhvr additive="base">
                                        <p:cTn id="13" dur="500" fill="hold"/>
                                        <p:tgtEl>
                                          <p:spTgt spid="81005"/>
                                        </p:tgtEl>
                                        <p:attrNameLst>
                                          <p:attrName>ppt_x</p:attrName>
                                        </p:attrNameLst>
                                      </p:cBhvr>
                                      <p:tavLst>
                                        <p:tav tm="0">
                                          <p:val>
                                            <p:strVal val="#ppt_x"/>
                                          </p:val>
                                        </p:tav>
                                        <p:tav tm="100000">
                                          <p:val>
                                            <p:strVal val="#ppt_x"/>
                                          </p:val>
                                        </p:tav>
                                      </p:tavLst>
                                    </p:anim>
                                    <p:anim calcmode="lin" valueType="num">
                                      <p:cBhvr additive="base">
                                        <p:cTn id="14" dur="500" fill="hold"/>
                                        <p:tgtEl>
                                          <p:spTgt spid="8100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007"/>
                                        </p:tgtEl>
                                        <p:attrNameLst>
                                          <p:attrName>style.visibility</p:attrName>
                                        </p:attrNameLst>
                                      </p:cBhvr>
                                      <p:to>
                                        <p:strVal val="visible"/>
                                      </p:to>
                                    </p:set>
                                    <p:anim calcmode="lin" valueType="num">
                                      <p:cBhvr additive="base">
                                        <p:cTn id="19" dur="500" fill="hold"/>
                                        <p:tgtEl>
                                          <p:spTgt spid="81007"/>
                                        </p:tgtEl>
                                        <p:attrNameLst>
                                          <p:attrName>ppt_x</p:attrName>
                                        </p:attrNameLst>
                                      </p:cBhvr>
                                      <p:tavLst>
                                        <p:tav tm="0">
                                          <p:val>
                                            <p:strVal val="#ppt_x"/>
                                          </p:val>
                                        </p:tav>
                                        <p:tav tm="100000">
                                          <p:val>
                                            <p:strVal val="#ppt_x"/>
                                          </p:val>
                                        </p:tav>
                                      </p:tavLst>
                                    </p:anim>
                                    <p:anim calcmode="lin" valueType="num">
                                      <p:cBhvr additive="base">
                                        <p:cTn id="20" dur="500" fill="hold"/>
                                        <p:tgtEl>
                                          <p:spTgt spid="8100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008"/>
                                        </p:tgtEl>
                                        <p:attrNameLst>
                                          <p:attrName>style.visibility</p:attrName>
                                        </p:attrNameLst>
                                      </p:cBhvr>
                                      <p:to>
                                        <p:strVal val="visible"/>
                                      </p:to>
                                    </p:set>
                                    <p:anim calcmode="lin" valueType="num">
                                      <p:cBhvr additive="base">
                                        <p:cTn id="25" dur="500" fill="hold"/>
                                        <p:tgtEl>
                                          <p:spTgt spid="81008"/>
                                        </p:tgtEl>
                                        <p:attrNameLst>
                                          <p:attrName>ppt_x</p:attrName>
                                        </p:attrNameLst>
                                      </p:cBhvr>
                                      <p:tavLst>
                                        <p:tav tm="0">
                                          <p:val>
                                            <p:strVal val="#ppt_x"/>
                                          </p:val>
                                        </p:tav>
                                        <p:tav tm="100000">
                                          <p:val>
                                            <p:strVal val="#ppt_x"/>
                                          </p:val>
                                        </p:tav>
                                      </p:tavLst>
                                    </p:anim>
                                    <p:anim calcmode="lin" valueType="num">
                                      <p:cBhvr additive="base">
                                        <p:cTn id="26" dur="500" fill="hold"/>
                                        <p:tgtEl>
                                          <p:spTgt spid="8100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009"/>
                                        </p:tgtEl>
                                        <p:attrNameLst>
                                          <p:attrName>style.visibility</p:attrName>
                                        </p:attrNameLst>
                                      </p:cBhvr>
                                      <p:to>
                                        <p:strVal val="visible"/>
                                      </p:to>
                                    </p:set>
                                    <p:anim calcmode="lin" valueType="num">
                                      <p:cBhvr additive="base">
                                        <p:cTn id="31" dur="500" fill="hold"/>
                                        <p:tgtEl>
                                          <p:spTgt spid="81009"/>
                                        </p:tgtEl>
                                        <p:attrNameLst>
                                          <p:attrName>ppt_x</p:attrName>
                                        </p:attrNameLst>
                                      </p:cBhvr>
                                      <p:tavLst>
                                        <p:tav tm="0">
                                          <p:val>
                                            <p:strVal val="#ppt_x"/>
                                          </p:val>
                                        </p:tav>
                                        <p:tav tm="100000">
                                          <p:val>
                                            <p:strVal val="#ppt_x"/>
                                          </p:val>
                                        </p:tav>
                                      </p:tavLst>
                                    </p:anim>
                                    <p:anim calcmode="lin" valueType="num">
                                      <p:cBhvr additive="base">
                                        <p:cTn id="32" dur="500" fill="hold"/>
                                        <p:tgtEl>
                                          <p:spTgt spid="8100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010"/>
                                        </p:tgtEl>
                                        <p:attrNameLst>
                                          <p:attrName>style.visibility</p:attrName>
                                        </p:attrNameLst>
                                      </p:cBhvr>
                                      <p:to>
                                        <p:strVal val="visible"/>
                                      </p:to>
                                    </p:set>
                                    <p:anim calcmode="lin" valueType="num">
                                      <p:cBhvr additive="base">
                                        <p:cTn id="37" dur="500" fill="hold"/>
                                        <p:tgtEl>
                                          <p:spTgt spid="81010"/>
                                        </p:tgtEl>
                                        <p:attrNameLst>
                                          <p:attrName>ppt_x</p:attrName>
                                        </p:attrNameLst>
                                      </p:cBhvr>
                                      <p:tavLst>
                                        <p:tav tm="0">
                                          <p:val>
                                            <p:strVal val="#ppt_x"/>
                                          </p:val>
                                        </p:tav>
                                        <p:tav tm="100000">
                                          <p:val>
                                            <p:strVal val="#ppt_x"/>
                                          </p:val>
                                        </p:tav>
                                      </p:tavLst>
                                    </p:anim>
                                    <p:anim calcmode="lin" valueType="num">
                                      <p:cBhvr additive="base">
                                        <p:cTn id="38" dur="500" fill="hold"/>
                                        <p:tgtEl>
                                          <p:spTgt spid="810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004" grpId="0"/>
      <p:bldP spid="81005" grpId="0"/>
      <p:bldP spid="81007" grpId="0"/>
      <p:bldP spid="81008" grpId="0"/>
      <p:bldP spid="81009" grpId="0"/>
      <p:bldP spid="8101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bwMode="auto">
          <a:xfrm>
            <a:off x="1027255" y="-15479"/>
            <a:ext cx="4758929" cy="5158979"/>
          </a:xfrm>
          <a:custGeom>
            <a:avLst/>
            <a:gdLst>
              <a:gd name="T0" fmla="*/ 567 w 1457"/>
              <a:gd name="T1" fmla="*/ 1074 h 1575"/>
              <a:gd name="T2" fmla="*/ 1187 w 1457"/>
              <a:gd name="T3" fmla="*/ 133 h 1575"/>
              <a:gd name="T4" fmla="*/ 1457 w 1457"/>
              <a:gd name="T5" fmla="*/ 0 h 1575"/>
              <a:gd name="T6" fmla="*/ 1153 w 1457"/>
              <a:gd name="T7" fmla="*/ 0 h 1575"/>
              <a:gd name="T8" fmla="*/ 1129 w 1457"/>
              <a:gd name="T9" fmla="*/ 17 h 1575"/>
              <a:gd name="T10" fmla="*/ 605 w 1457"/>
              <a:gd name="T11" fmla="*/ 765 h 1575"/>
              <a:gd name="T12" fmla="*/ 164 w 1457"/>
              <a:gd name="T13" fmla="*/ 1484 h 1575"/>
              <a:gd name="T14" fmla="*/ 0 w 1457"/>
              <a:gd name="T15" fmla="*/ 1575 h 1575"/>
              <a:gd name="T16" fmla="*/ 9 w 1457"/>
              <a:gd name="T17" fmla="*/ 1575 h 1575"/>
              <a:gd name="T18" fmla="*/ 15 w 1457"/>
              <a:gd name="T19" fmla="*/ 1573 h 1575"/>
              <a:gd name="T20" fmla="*/ 567 w 1457"/>
              <a:gd name="T21" fmla="*/ 1074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7" h="1575">
                <a:moveTo>
                  <a:pt x="567" y="1074"/>
                </a:moveTo>
                <a:cubicBezTo>
                  <a:pt x="758" y="745"/>
                  <a:pt x="868" y="370"/>
                  <a:pt x="1187" y="133"/>
                </a:cubicBezTo>
                <a:cubicBezTo>
                  <a:pt x="1267" y="74"/>
                  <a:pt x="1360" y="29"/>
                  <a:pt x="1457" y="0"/>
                </a:cubicBezTo>
                <a:cubicBezTo>
                  <a:pt x="1153" y="0"/>
                  <a:pt x="1153" y="0"/>
                  <a:pt x="1153" y="0"/>
                </a:cubicBezTo>
                <a:cubicBezTo>
                  <a:pt x="1145" y="5"/>
                  <a:pt x="1137" y="11"/>
                  <a:pt x="1129" y="17"/>
                </a:cubicBezTo>
                <a:cubicBezTo>
                  <a:pt x="879" y="202"/>
                  <a:pt x="736" y="491"/>
                  <a:pt x="605" y="765"/>
                </a:cubicBezTo>
                <a:cubicBezTo>
                  <a:pt x="485" y="1017"/>
                  <a:pt x="386" y="1301"/>
                  <a:pt x="164" y="1484"/>
                </a:cubicBezTo>
                <a:cubicBezTo>
                  <a:pt x="115" y="1524"/>
                  <a:pt x="59" y="1554"/>
                  <a:pt x="0" y="1575"/>
                </a:cubicBezTo>
                <a:cubicBezTo>
                  <a:pt x="9" y="1575"/>
                  <a:pt x="9" y="1575"/>
                  <a:pt x="9" y="1575"/>
                </a:cubicBezTo>
                <a:cubicBezTo>
                  <a:pt x="11" y="1575"/>
                  <a:pt x="13" y="1574"/>
                  <a:pt x="15" y="1573"/>
                </a:cubicBezTo>
                <a:cubicBezTo>
                  <a:pt x="267" y="1490"/>
                  <a:pt x="438" y="1298"/>
                  <a:pt x="567" y="1074"/>
                </a:cubicBezTo>
                <a:close/>
              </a:path>
            </a:pathLst>
          </a:custGeom>
          <a:gradFill>
            <a:gsLst>
              <a:gs pos="0">
                <a:schemeClr val="accent6"/>
              </a:gs>
              <a:gs pos="100000">
                <a:schemeClr val="accent2"/>
              </a:gs>
            </a:gsLst>
            <a:lin ang="21594000" scaled="0"/>
          </a:gradFill>
          <a:ln>
            <a:noFill/>
          </a:ln>
        </p:spPr>
        <p:txBody>
          <a:bodyPr vert="horz" wrap="square" lIns="68580" tIns="34290" rIns="68580" bIns="34290" numCol="1" anchor="t" anchorCtr="0" compatLnSpc="1"/>
          <a:lstStyle/>
          <a:p>
            <a:pPr>
              <a:defRPr/>
            </a:pPr>
            <a:endParaRPr lang="en-US">
              <a:solidFill>
                <a:srgbClr val="3D3D3D"/>
              </a:solidFill>
              <a:cs typeface="+mn-ea"/>
              <a:sym typeface="+mn-lt"/>
            </a:endParaRPr>
          </a:p>
        </p:txBody>
      </p:sp>
      <p:pic>
        <p:nvPicPr>
          <p:cNvPr id="10" name="图片占位符 9"/>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pic>
        <p:nvPicPr>
          <p:cNvPr id="4" name="图片占位符 3"/>
          <p:cNvPicPr>
            <a:picLocks noGrp="1" noChangeAspect="1"/>
          </p:cNvPicPr>
          <p:nvPr>
            <p:ph type="pic" sz="quarter" idx="11"/>
          </p:nvPr>
        </p:nvPicPr>
        <p:blipFill>
          <a:blip r:embed="rId4" cstate="email">
            <a:extLst>
              <a:ext uri="{28A0092B-C50C-407E-A947-70E740481C1C}">
                <a14:useLocalDpi xmlns:a14="http://schemas.microsoft.com/office/drawing/2010/main"/>
              </a:ext>
            </a:extLst>
          </a:blip>
          <a:srcRect/>
          <a:stretch>
            <a:fillRect/>
          </a:stretch>
        </p:blipFill>
        <p:spPr/>
      </p:pic>
      <p:grpSp>
        <p:nvGrpSpPr>
          <p:cNvPr id="47" name="组合 46"/>
          <p:cNvGrpSpPr/>
          <p:nvPr/>
        </p:nvGrpSpPr>
        <p:grpSpPr>
          <a:xfrm>
            <a:off x="4151831" y="2553948"/>
            <a:ext cx="4153969" cy="552337"/>
            <a:chOff x="557374" y="3254526"/>
            <a:chExt cx="5538625" cy="736449"/>
          </a:xfrm>
        </p:grpSpPr>
        <p:sp>
          <p:nvSpPr>
            <p:cNvPr id="49" name="文本框 48"/>
            <p:cNvSpPr txBox="1"/>
            <p:nvPr/>
          </p:nvSpPr>
          <p:spPr>
            <a:xfrm>
              <a:off x="557374" y="3254526"/>
              <a:ext cx="5538625" cy="677108"/>
            </a:xfrm>
            <a:prstGeom prst="rect">
              <a:avLst/>
            </a:prstGeom>
            <a:noFill/>
          </p:spPr>
          <p:txBody>
            <a:bodyPr wrap="square" rtlCol="0">
              <a:spAutoFit/>
            </a:bodyPr>
            <a:lstStyle/>
            <a:p>
              <a:pPr algn="dist"/>
              <a:r>
                <a:rPr lang="zh-CN" altLang="en-US" sz="2700" b="1" dirty="0">
                  <a:solidFill>
                    <a:srgbClr val="3C9CD6"/>
                  </a:solidFill>
                  <a:cs typeface="+mn-ea"/>
                  <a:sym typeface="+mn-lt"/>
                </a:rPr>
                <a:t>感谢各位的仔细聆听</a:t>
              </a:r>
            </a:p>
          </p:txBody>
        </p:sp>
        <p:cxnSp>
          <p:nvCxnSpPr>
            <p:cNvPr id="51" name="直接连接符 50"/>
            <p:cNvCxnSpPr/>
            <p:nvPr/>
          </p:nvCxnSpPr>
          <p:spPr>
            <a:xfrm>
              <a:off x="658813" y="3990975"/>
              <a:ext cx="520858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descr="花束"/>
          <p:cNvSpPr>
            <a:spLocks noChangeArrowheads="1"/>
          </p:cNvSpPr>
          <p:nvPr/>
        </p:nvSpPr>
        <p:spPr bwMode="auto">
          <a:xfrm>
            <a:off x="1532310" y="3197114"/>
            <a:ext cx="6553200" cy="484748"/>
          </a:xfrm>
          <a:prstGeom prst="rect">
            <a:avLst/>
          </a:prstGeom>
          <a:noFill/>
          <a:ln w="9525"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a:defRPr/>
            </a:pPr>
            <a:r>
              <a:rPr lang="zh-CN" altLang="en-US" sz="2700" dirty="0">
                <a:solidFill>
                  <a:srgbClr val="000000"/>
                </a:solidFill>
                <a:cs typeface="+mn-ea"/>
                <a:sym typeface="+mn-lt"/>
              </a:rPr>
              <a:t>固态                   液态                 气态</a:t>
            </a:r>
          </a:p>
        </p:txBody>
      </p:sp>
      <p:sp>
        <p:nvSpPr>
          <p:cNvPr id="3" name="Line 5"/>
          <p:cNvSpPr>
            <a:spLocks noChangeShapeType="1"/>
          </p:cNvSpPr>
          <p:nvPr/>
        </p:nvSpPr>
        <p:spPr bwMode="auto">
          <a:xfrm>
            <a:off x="2468938" y="3358640"/>
            <a:ext cx="1223963" cy="0"/>
          </a:xfrm>
          <a:prstGeom prst="line">
            <a:avLst/>
          </a:prstGeom>
          <a:noFill/>
          <a:ln w="28575">
            <a:solidFill>
              <a:srgbClr val="3D8F95"/>
            </a:solidFill>
            <a:round/>
            <a:tailEnd type="stealth" w="lg" len="lg"/>
          </a:ln>
        </p:spPr>
        <p:txBody>
          <a:bodyPr lIns="68580" tIns="34290" rIns="68580" bIns="34290"/>
          <a:lstStyle/>
          <a:p>
            <a:endParaRPr lang="zh-CN" altLang="en-US" sz="1800" b="1">
              <a:cs typeface="+mn-ea"/>
              <a:sym typeface="+mn-lt"/>
            </a:endParaRPr>
          </a:p>
        </p:txBody>
      </p:sp>
      <p:sp>
        <p:nvSpPr>
          <p:cNvPr id="4" name="Line 7"/>
          <p:cNvSpPr>
            <a:spLocks noChangeShapeType="1"/>
          </p:cNvSpPr>
          <p:nvPr/>
        </p:nvSpPr>
        <p:spPr bwMode="auto">
          <a:xfrm flipH="1">
            <a:off x="2395913" y="3520163"/>
            <a:ext cx="1223963" cy="0"/>
          </a:xfrm>
          <a:prstGeom prst="line">
            <a:avLst/>
          </a:prstGeom>
          <a:noFill/>
          <a:ln w="28575">
            <a:solidFill>
              <a:srgbClr val="3D8F95"/>
            </a:solidFill>
            <a:round/>
            <a:tailEnd type="stealth" w="lg" len="lg"/>
          </a:ln>
        </p:spPr>
        <p:txBody>
          <a:bodyPr lIns="68580" tIns="34290" rIns="68580" bIns="34290"/>
          <a:lstStyle/>
          <a:p>
            <a:endParaRPr lang="zh-CN" altLang="en-US" sz="1800" b="1">
              <a:cs typeface="+mn-ea"/>
              <a:sym typeface="+mn-lt"/>
            </a:endParaRPr>
          </a:p>
        </p:txBody>
      </p:sp>
      <p:sp>
        <p:nvSpPr>
          <p:cNvPr id="5" name="Rectangle 10" descr="花束"/>
          <p:cNvSpPr>
            <a:spLocks noChangeArrowheads="1"/>
          </p:cNvSpPr>
          <p:nvPr/>
        </p:nvSpPr>
        <p:spPr bwMode="auto">
          <a:xfrm>
            <a:off x="683419" y="1334993"/>
            <a:ext cx="7777162" cy="415498"/>
          </a:xfrm>
          <a:prstGeom prst="rect">
            <a:avLst/>
          </a:prstGeom>
          <a:noFill/>
          <a:ln w="9525" algn="ctr">
            <a:noFill/>
            <a:miter lim="800000"/>
          </a:ln>
          <a:effectLst>
            <a:outerShdw dist="563972" dir="14049741" sx="125000" sy="125000" algn="tl" rotWithShape="0">
              <a:schemeClr val="bg2">
                <a:alpha val="80000"/>
              </a:schemeClr>
            </a:outerShdw>
          </a:effectLst>
        </p:spPr>
        <p:txBody>
          <a:bodyPr lIns="68580" tIns="34290" rIns="68580" bIns="34290">
            <a:spAutoFit/>
          </a:bodyPr>
          <a:lstStyle/>
          <a:p>
            <a:pPr marL="533387" indent="-533387">
              <a:lnSpc>
                <a:spcPct val="125000"/>
              </a:lnSpc>
              <a:defRPr/>
            </a:pPr>
            <a:r>
              <a:rPr lang="en-US" altLang="zh-CN" sz="1800" dirty="0">
                <a:cs typeface="+mn-ea"/>
                <a:sym typeface="+mn-lt"/>
              </a:rPr>
              <a:t>1</a:t>
            </a:r>
            <a:r>
              <a:rPr lang="zh-CN" altLang="en-US" sz="1800" dirty="0">
                <a:cs typeface="+mn-ea"/>
                <a:sym typeface="+mn-lt"/>
              </a:rPr>
              <a:t>．物质有三态：固态、液态、气态。 </a:t>
            </a:r>
          </a:p>
        </p:txBody>
      </p:sp>
      <p:sp>
        <p:nvSpPr>
          <p:cNvPr id="6" name="Line 11"/>
          <p:cNvSpPr>
            <a:spLocks noChangeShapeType="1"/>
          </p:cNvSpPr>
          <p:nvPr/>
        </p:nvSpPr>
        <p:spPr bwMode="auto">
          <a:xfrm>
            <a:off x="5061324" y="3358640"/>
            <a:ext cx="1223962" cy="0"/>
          </a:xfrm>
          <a:prstGeom prst="line">
            <a:avLst/>
          </a:prstGeom>
          <a:noFill/>
          <a:ln w="28575">
            <a:solidFill>
              <a:srgbClr val="3D8F95"/>
            </a:solidFill>
            <a:round/>
            <a:tailEnd type="stealth" w="lg" len="lg"/>
          </a:ln>
        </p:spPr>
        <p:txBody>
          <a:bodyPr lIns="68580" tIns="34290" rIns="68580" bIns="34290"/>
          <a:lstStyle/>
          <a:p>
            <a:endParaRPr lang="zh-CN" altLang="en-US" sz="1800" b="1">
              <a:cs typeface="+mn-ea"/>
              <a:sym typeface="+mn-lt"/>
            </a:endParaRPr>
          </a:p>
        </p:txBody>
      </p:sp>
      <p:sp>
        <p:nvSpPr>
          <p:cNvPr id="7" name="Line 12"/>
          <p:cNvSpPr>
            <a:spLocks noChangeShapeType="1"/>
          </p:cNvSpPr>
          <p:nvPr/>
        </p:nvSpPr>
        <p:spPr bwMode="auto">
          <a:xfrm flipH="1">
            <a:off x="5061324" y="3520163"/>
            <a:ext cx="1223962" cy="0"/>
          </a:xfrm>
          <a:prstGeom prst="line">
            <a:avLst/>
          </a:prstGeom>
          <a:noFill/>
          <a:ln w="28575">
            <a:solidFill>
              <a:srgbClr val="3D8F95"/>
            </a:solidFill>
            <a:round/>
            <a:tailEnd type="stealth" w="lg" len="lg"/>
          </a:ln>
        </p:spPr>
        <p:txBody>
          <a:bodyPr lIns="68580" tIns="34290" rIns="68580" bIns="34290"/>
          <a:lstStyle/>
          <a:p>
            <a:endParaRPr lang="zh-CN" altLang="en-US" sz="1800" b="1">
              <a:cs typeface="+mn-ea"/>
              <a:sym typeface="+mn-lt"/>
            </a:endParaRPr>
          </a:p>
        </p:txBody>
      </p:sp>
      <p:sp>
        <p:nvSpPr>
          <p:cNvPr id="8" name="AutoShape 15"/>
          <p:cNvSpPr/>
          <p:nvPr/>
        </p:nvSpPr>
        <p:spPr bwMode="auto">
          <a:xfrm rot="5400000">
            <a:off x="4250511" y="587663"/>
            <a:ext cx="323050" cy="4895850"/>
          </a:xfrm>
          <a:prstGeom prst="leftBracket">
            <a:avLst>
              <a:gd name="adj" fmla="val 65037"/>
            </a:avLst>
          </a:prstGeom>
          <a:noFill/>
          <a:ln w="28575">
            <a:solidFill>
              <a:srgbClr val="3D8F95"/>
            </a:solidFill>
            <a:round/>
            <a:headEnd type="stealth" w="lg" len="lg"/>
            <a:tailEnd type="none" w="med" len="lg"/>
          </a:ln>
        </p:spPr>
        <p:txBody>
          <a:bodyPr wrap="none" lIns="68580" tIns="34290" rIns="68580" bIns="34290" anchor="ctr"/>
          <a:lstStyle/>
          <a:p>
            <a:endParaRPr lang="zh-CN" altLang="en-US" sz="1800" b="1" dirty="0">
              <a:cs typeface="+mn-ea"/>
              <a:sym typeface="+mn-lt"/>
            </a:endParaRPr>
          </a:p>
        </p:txBody>
      </p:sp>
      <p:sp>
        <p:nvSpPr>
          <p:cNvPr id="9" name="AutoShape 16"/>
          <p:cNvSpPr/>
          <p:nvPr/>
        </p:nvSpPr>
        <p:spPr bwMode="auto">
          <a:xfrm rot="5400000" flipH="1" flipV="1">
            <a:off x="4252692" y="1341249"/>
            <a:ext cx="321862" cy="4895850"/>
          </a:xfrm>
          <a:prstGeom prst="leftBracket">
            <a:avLst>
              <a:gd name="adj" fmla="val 74129"/>
            </a:avLst>
          </a:prstGeom>
          <a:noFill/>
          <a:ln w="28575">
            <a:solidFill>
              <a:srgbClr val="3D8F95"/>
            </a:solidFill>
            <a:round/>
            <a:headEnd type="stealth" w="lg" len="lg"/>
            <a:tailEnd type="none" w="med" len="lg"/>
          </a:ln>
        </p:spPr>
        <p:txBody>
          <a:bodyPr wrap="none" lIns="68580" tIns="34290" rIns="68580" bIns="34290" anchor="ctr"/>
          <a:lstStyle/>
          <a:p>
            <a:endParaRPr lang="zh-CN" altLang="en-US" sz="1800" b="1">
              <a:cs typeface="+mn-ea"/>
              <a:sym typeface="+mn-lt"/>
            </a:endParaRPr>
          </a:p>
        </p:txBody>
      </p:sp>
      <p:sp>
        <p:nvSpPr>
          <p:cNvPr id="10" name="Rectangle 17"/>
          <p:cNvSpPr>
            <a:spLocks noChangeArrowheads="1"/>
          </p:cNvSpPr>
          <p:nvPr/>
        </p:nvSpPr>
        <p:spPr bwMode="auto">
          <a:xfrm>
            <a:off x="715532" y="2013779"/>
            <a:ext cx="7488238" cy="415498"/>
          </a:xfrm>
          <a:prstGeom prst="rect">
            <a:avLst/>
          </a:prstGeom>
          <a:noFill/>
          <a:ln w="9525">
            <a:noFill/>
            <a:miter lim="800000"/>
          </a:ln>
        </p:spPr>
        <p:txBody>
          <a:bodyPr lIns="68580" tIns="34290" rIns="68580" bIns="34290">
            <a:spAutoFit/>
          </a:bodyPr>
          <a:lstStyle/>
          <a:p>
            <a:pPr>
              <a:lnSpc>
                <a:spcPct val="125000"/>
              </a:lnSpc>
            </a:pPr>
            <a:r>
              <a:rPr lang="en-US" altLang="zh-CN" sz="1800" dirty="0">
                <a:cs typeface="+mn-ea"/>
                <a:sym typeface="+mn-lt"/>
              </a:rPr>
              <a:t>2</a:t>
            </a:r>
            <a:r>
              <a:rPr lang="zh-CN" altLang="en-US" sz="1800" dirty="0">
                <a:cs typeface="+mn-ea"/>
                <a:sym typeface="+mn-lt"/>
              </a:rPr>
              <a:t>．物质从一种状态变成另一种状态叫做物态变化</a:t>
            </a:r>
          </a:p>
        </p:txBody>
      </p:sp>
      <p:sp>
        <p:nvSpPr>
          <p:cNvPr id="16" name="文本框 15">
            <a:extLst>
              <a:ext uri="{FF2B5EF4-FFF2-40B4-BE49-F238E27FC236}">
                <a16:creationId xmlns:a16="http://schemas.microsoft.com/office/drawing/2014/main" id="{8557DD42-353C-456B-82DA-1A2F728ACD40}"/>
              </a:ext>
            </a:extLst>
          </p:cNvPr>
          <p:cNvSpPr txBox="1"/>
          <p:nvPr/>
        </p:nvSpPr>
        <p:spPr>
          <a:xfrm>
            <a:off x="1051288" y="312162"/>
            <a:ext cx="279718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一、物态变化</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1118869" y="1710474"/>
            <a:ext cx="2614604" cy="17403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6" name="Picture 16"/>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5484985" y="1716439"/>
            <a:ext cx="2613821" cy="17343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Text Box 17"/>
          <p:cNvSpPr txBox="1">
            <a:spLocks noChangeArrowheads="1"/>
          </p:cNvSpPr>
          <p:nvPr/>
        </p:nvSpPr>
        <p:spPr bwMode="auto">
          <a:xfrm>
            <a:off x="6109336" y="3648580"/>
            <a:ext cx="2140949" cy="392415"/>
          </a:xfrm>
          <a:prstGeom prst="rect">
            <a:avLst/>
          </a:prstGeom>
          <a:noFill/>
          <a:ln w="9525">
            <a:noFill/>
            <a:miter lim="800000"/>
          </a:ln>
        </p:spPr>
        <p:txBody>
          <a:bodyPr wrap="square" lIns="68580" tIns="34290" rIns="68580" bIns="34290">
            <a:spAutoFit/>
          </a:bodyPr>
          <a:lstStyle/>
          <a:p>
            <a:pPr>
              <a:spcBef>
                <a:spcPct val="50000"/>
              </a:spcBef>
            </a:pPr>
            <a:r>
              <a:rPr lang="zh-CN" altLang="en-US" sz="2100" dirty="0">
                <a:cs typeface="+mn-ea"/>
                <a:sym typeface="+mn-lt"/>
              </a:rPr>
              <a:t>火山熔岩</a:t>
            </a:r>
          </a:p>
        </p:txBody>
      </p:sp>
      <p:sp>
        <p:nvSpPr>
          <p:cNvPr id="19" name="Text Box 17"/>
          <p:cNvSpPr txBox="1">
            <a:spLocks noChangeArrowheads="1"/>
          </p:cNvSpPr>
          <p:nvPr/>
        </p:nvSpPr>
        <p:spPr bwMode="auto">
          <a:xfrm>
            <a:off x="1561222" y="3648580"/>
            <a:ext cx="2140949" cy="392415"/>
          </a:xfrm>
          <a:prstGeom prst="rect">
            <a:avLst/>
          </a:prstGeom>
          <a:noFill/>
          <a:ln w="9525">
            <a:noFill/>
            <a:miter lim="800000"/>
          </a:ln>
        </p:spPr>
        <p:txBody>
          <a:bodyPr wrap="square" lIns="68580" tIns="34290" rIns="68580" bIns="34290">
            <a:spAutoFit/>
          </a:bodyPr>
          <a:lstStyle/>
          <a:p>
            <a:pPr>
              <a:spcBef>
                <a:spcPct val="50000"/>
              </a:spcBef>
            </a:pPr>
            <a:r>
              <a:rPr lang="zh-CN" altLang="en-US" sz="2100" dirty="0">
                <a:cs typeface="+mn-ea"/>
                <a:sym typeface="+mn-lt"/>
              </a:rPr>
              <a:t>河水结冰</a:t>
            </a:r>
          </a:p>
        </p:txBody>
      </p:sp>
      <p:sp>
        <p:nvSpPr>
          <p:cNvPr id="6" name="文本框 5">
            <a:extLst>
              <a:ext uri="{FF2B5EF4-FFF2-40B4-BE49-F238E27FC236}">
                <a16:creationId xmlns:a16="http://schemas.microsoft.com/office/drawing/2014/main" id="{EC1E9E21-D2DE-4A3B-877E-525508A036AF}"/>
              </a:ext>
            </a:extLst>
          </p:cNvPr>
          <p:cNvSpPr txBox="1"/>
          <p:nvPr/>
        </p:nvSpPr>
        <p:spPr>
          <a:xfrm>
            <a:off x="1051288" y="312162"/>
            <a:ext cx="279718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一、物态变化</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p:cTn id="7" dur="500" fill="hold"/>
                                        <p:tgtEl>
                                          <p:spTgt spid="53250"/>
                                        </p:tgtEl>
                                        <p:attrNameLst>
                                          <p:attrName>ppt_w</p:attrName>
                                        </p:attrNameLst>
                                      </p:cBhvr>
                                      <p:tavLst>
                                        <p:tav tm="0">
                                          <p:val>
                                            <p:fltVal val="0"/>
                                          </p:val>
                                        </p:tav>
                                        <p:tav tm="100000">
                                          <p:val>
                                            <p:strVal val="#ppt_w"/>
                                          </p:val>
                                        </p:tav>
                                      </p:tavLst>
                                    </p:anim>
                                    <p:anim calcmode="lin" valueType="num">
                                      <p:cBhvr>
                                        <p:cTn id="8" dur="500" fill="hold"/>
                                        <p:tgtEl>
                                          <p:spTgt spid="53250"/>
                                        </p:tgtEl>
                                        <p:attrNameLst>
                                          <p:attrName>ppt_h</p:attrName>
                                        </p:attrNameLst>
                                      </p:cBhvr>
                                      <p:tavLst>
                                        <p:tav tm="0">
                                          <p:val>
                                            <p:fltVal val="0"/>
                                          </p:val>
                                        </p:tav>
                                        <p:tav tm="100000">
                                          <p:val>
                                            <p:strVal val="#ppt_h"/>
                                          </p:val>
                                        </p:tav>
                                      </p:tavLst>
                                    </p:anim>
                                    <p:animEffect transition="in" filter="fade">
                                      <p:cBhvr>
                                        <p:cTn id="9" dur="500"/>
                                        <p:tgtEl>
                                          <p:spTgt spid="53250"/>
                                        </p:tgtEl>
                                      </p:cBhvr>
                                    </p:animEffect>
                                  </p:childTnLst>
                                </p:cTn>
                              </p:par>
                              <p:par>
                                <p:cTn id="10" presetID="53" presetClass="entr" presetSubtype="16"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a:spLocks noChangeArrowheads="1"/>
          </p:cNvSpPr>
          <p:nvPr/>
        </p:nvSpPr>
        <p:spPr bwMode="auto">
          <a:xfrm>
            <a:off x="7344461" y="1315980"/>
            <a:ext cx="567060" cy="2285241"/>
          </a:xfrm>
          <a:prstGeom prst="rect">
            <a:avLst/>
          </a:prstGeom>
          <a:noFill/>
          <a:ln w="28575" algn="ctr">
            <a:noFill/>
            <a:miter lim="800000"/>
          </a:ln>
          <a:effectLst/>
        </p:spPr>
        <p:txBody>
          <a:bodyPr wrap="square" lIns="68580" tIns="34290" rIns="68580" bIns="34290">
            <a:spAutoFit/>
          </a:bodyPr>
          <a:lstStyle/>
          <a:p>
            <a:pPr algn="l">
              <a:lnSpc>
                <a:spcPct val="150000"/>
              </a:lnSpc>
              <a:spcBef>
                <a:spcPct val="0"/>
              </a:spcBef>
            </a:pPr>
            <a:r>
              <a:rPr lang="zh-CN" altLang="en-US" sz="2400" dirty="0">
                <a:cs typeface="+mn-ea"/>
                <a:sym typeface="+mn-lt"/>
              </a:rPr>
              <a:t>火山喷发</a:t>
            </a:r>
          </a:p>
        </p:txBody>
      </p:sp>
      <p:sp>
        <p:nvSpPr>
          <p:cNvPr id="3" name="Text Box 11"/>
          <p:cNvSpPr txBox="1">
            <a:spLocks noChangeArrowheads="1"/>
          </p:cNvSpPr>
          <p:nvPr/>
        </p:nvSpPr>
        <p:spPr bwMode="auto">
          <a:xfrm>
            <a:off x="694084" y="3763790"/>
            <a:ext cx="7755832" cy="586314"/>
          </a:xfrm>
          <a:prstGeom prst="rect">
            <a:avLst/>
          </a:prstGeom>
          <a:noFill/>
          <a:ln w="9525">
            <a:noFill/>
            <a:miter lim="800000"/>
          </a:ln>
          <a:effectLst/>
        </p:spPr>
        <p:txBody>
          <a:bodyPr wrap="square" lIns="68580" tIns="34290" rIns="68580" bIns="34290">
            <a:spAutoFit/>
          </a:bodyPr>
          <a:lstStyle/>
          <a:p>
            <a:pPr algn="l">
              <a:lnSpc>
                <a:spcPct val="140000"/>
              </a:lnSpc>
              <a:spcBef>
                <a:spcPct val="0"/>
              </a:spcBef>
            </a:pPr>
            <a:r>
              <a:rPr lang="zh-CN" altLang="en-US" sz="2400" dirty="0">
                <a:cs typeface="+mn-ea"/>
                <a:sym typeface="+mn-lt"/>
              </a:rPr>
              <a:t>熔化 </a:t>
            </a:r>
            <a:r>
              <a:rPr lang="en-US" altLang="zh-CN" sz="2400" dirty="0">
                <a:cs typeface="+mn-ea"/>
                <a:sym typeface="+mn-lt"/>
              </a:rPr>
              <a:t>—— </a:t>
            </a:r>
            <a:r>
              <a:rPr lang="zh-CN" altLang="en-US" sz="2400" dirty="0">
                <a:cs typeface="+mn-ea"/>
                <a:sym typeface="+mn-lt"/>
              </a:rPr>
              <a:t>物质从固态变成液态的过程叫做熔化</a:t>
            </a:r>
          </a:p>
        </p:txBody>
      </p:sp>
      <p:pic>
        <p:nvPicPr>
          <p:cNvPr id="4" name="Picture 14"/>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2770690" y="1107684"/>
            <a:ext cx="3342602" cy="22179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文本框 7">
            <a:extLst>
              <a:ext uri="{FF2B5EF4-FFF2-40B4-BE49-F238E27FC236}">
                <a16:creationId xmlns:a16="http://schemas.microsoft.com/office/drawing/2014/main" id="{1ECD94E7-66BC-493C-8601-484609575D42}"/>
              </a:ext>
            </a:extLst>
          </p:cNvPr>
          <p:cNvSpPr txBox="1"/>
          <p:nvPr/>
        </p:nvSpPr>
        <p:spPr>
          <a:xfrm>
            <a:off x="1051288" y="312162"/>
            <a:ext cx="2797188"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二、熔化和凝固</a:t>
            </a:r>
            <a:endParaRPr lang="zh-CN" altLang="zh-CN" sz="2700" dirty="0">
              <a:cs typeface="+mn-ea"/>
              <a:sym typeface="+mn-lt"/>
            </a:endParaRP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2565068" y="1291097"/>
            <a:ext cx="3381594" cy="22508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xt Box 10"/>
          <p:cNvSpPr txBox="1">
            <a:spLocks noChangeArrowheads="1"/>
          </p:cNvSpPr>
          <p:nvPr/>
        </p:nvSpPr>
        <p:spPr bwMode="auto">
          <a:xfrm>
            <a:off x="6770317" y="1649965"/>
            <a:ext cx="556544" cy="1177245"/>
          </a:xfrm>
          <a:prstGeom prst="rect">
            <a:avLst/>
          </a:prstGeom>
          <a:noFill/>
          <a:ln w="28575" algn="ctr">
            <a:noFill/>
            <a:miter lim="800000"/>
          </a:ln>
          <a:effectLst/>
        </p:spPr>
        <p:txBody>
          <a:bodyPr wrap="square" lIns="68580" tIns="34290" rIns="68580" bIns="34290">
            <a:spAutoFit/>
          </a:bodyPr>
          <a:lstStyle/>
          <a:p>
            <a:pPr algn="l">
              <a:lnSpc>
                <a:spcPct val="150000"/>
              </a:lnSpc>
              <a:spcBef>
                <a:spcPct val="0"/>
              </a:spcBef>
            </a:pPr>
            <a:r>
              <a:rPr lang="zh-CN" altLang="en-US" sz="2400" dirty="0">
                <a:cs typeface="+mn-ea"/>
                <a:sym typeface="+mn-lt"/>
              </a:rPr>
              <a:t>冰  山</a:t>
            </a:r>
          </a:p>
        </p:txBody>
      </p:sp>
      <p:sp>
        <p:nvSpPr>
          <p:cNvPr id="4" name="Text Box 12"/>
          <p:cNvSpPr txBox="1">
            <a:spLocks noChangeArrowheads="1"/>
          </p:cNvSpPr>
          <p:nvPr/>
        </p:nvSpPr>
        <p:spPr bwMode="auto">
          <a:xfrm>
            <a:off x="910123" y="3957763"/>
            <a:ext cx="8026185" cy="521681"/>
          </a:xfrm>
          <a:prstGeom prst="rect">
            <a:avLst/>
          </a:prstGeom>
          <a:noFill/>
          <a:ln w="9525">
            <a:noFill/>
            <a:miter lim="800000"/>
          </a:ln>
          <a:effectLst/>
        </p:spPr>
        <p:txBody>
          <a:bodyPr wrap="square" lIns="68580" tIns="34290" rIns="68580" bIns="34290">
            <a:spAutoFit/>
          </a:bodyPr>
          <a:lstStyle/>
          <a:p>
            <a:pPr algn="l">
              <a:lnSpc>
                <a:spcPct val="140000"/>
              </a:lnSpc>
              <a:spcBef>
                <a:spcPct val="0"/>
              </a:spcBef>
            </a:pPr>
            <a:r>
              <a:rPr lang="zh-CN" altLang="en-US" sz="2100" dirty="0">
                <a:cs typeface="+mn-ea"/>
                <a:sym typeface="+mn-lt"/>
              </a:rPr>
              <a:t>凝固 </a:t>
            </a:r>
            <a:r>
              <a:rPr lang="en-US" altLang="zh-CN" sz="2100" dirty="0">
                <a:cs typeface="+mn-ea"/>
                <a:sym typeface="+mn-lt"/>
              </a:rPr>
              <a:t>—— </a:t>
            </a:r>
            <a:r>
              <a:rPr lang="zh-CN" altLang="en-US" sz="2100" dirty="0">
                <a:cs typeface="+mn-ea"/>
                <a:sym typeface="+mn-lt"/>
              </a:rPr>
              <a:t>物质从液态变成固态的过程叫做凝固</a:t>
            </a:r>
          </a:p>
        </p:txBody>
      </p:sp>
      <p:sp>
        <p:nvSpPr>
          <p:cNvPr id="5" name="文本框 4">
            <a:extLst>
              <a:ext uri="{FF2B5EF4-FFF2-40B4-BE49-F238E27FC236}">
                <a16:creationId xmlns:a16="http://schemas.microsoft.com/office/drawing/2014/main" id="{0EBE319C-7D8F-4B46-9C13-D789D117E33F}"/>
              </a:ext>
            </a:extLst>
          </p:cNvPr>
          <p:cNvSpPr txBox="1"/>
          <p:nvPr/>
        </p:nvSpPr>
        <p:spPr>
          <a:xfrm>
            <a:off x="1051288" y="312162"/>
            <a:ext cx="2797188"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二、熔化和凝固</a:t>
            </a:r>
            <a:endParaRPr lang="zh-CN" altLang="zh-CN" sz="2700" dirty="0">
              <a:cs typeface="+mn-ea"/>
              <a:sym typeface="+mn-lt"/>
            </a:endParaRP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p:cNvSpPr>
            <a:spLocks noChangeArrowheads="1"/>
          </p:cNvSpPr>
          <p:nvPr/>
        </p:nvSpPr>
        <p:spPr bwMode="auto">
          <a:xfrm>
            <a:off x="1043608" y="964638"/>
            <a:ext cx="2106612" cy="553461"/>
          </a:xfrm>
          <a:prstGeom prst="roundRect">
            <a:avLst>
              <a:gd name="adj" fmla="val 16667"/>
            </a:avLst>
          </a:prstGeom>
          <a:noFill/>
          <a:ln w="9525" algn="ctr">
            <a:noFill/>
            <a:miter lim="800000"/>
          </a:ln>
          <a:effectLst/>
        </p:spPr>
        <p:txBody>
          <a:bodyPr lIns="68580" tIns="34290" rIns="68580" bIns="34290">
            <a:spAutoFit/>
          </a:bodyPr>
          <a:lstStyle/>
          <a:p>
            <a:endParaRPr lang="zh-CN" altLang="en-US" sz="2800">
              <a:cs typeface="+mn-ea"/>
              <a:sym typeface="+mn-lt"/>
            </a:endParaRPr>
          </a:p>
        </p:txBody>
      </p:sp>
      <p:sp>
        <p:nvSpPr>
          <p:cNvPr id="5" name="Text Box 6"/>
          <p:cNvSpPr txBox="1">
            <a:spLocks noChangeArrowheads="1"/>
          </p:cNvSpPr>
          <p:nvPr/>
        </p:nvSpPr>
        <p:spPr bwMode="auto">
          <a:xfrm>
            <a:off x="1145214" y="1304248"/>
            <a:ext cx="7129463" cy="1685077"/>
          </a:xfrm>
          <a:prstGeom prst="rect">
            <a:avLst/>
          </a:prstGeom>
          <a:noFill/>
          <a:ln w="28575" algn="ctr">
            <a:noFill/>
            <a:miter lim="800000"/>
          </a:ln>
          <a:effectLst/>
        </p:spPr>
        <p:txBody>
          <a:bodyPr lIns="68580" tIns="34290" rIns="68580" bIns="34290">
            <a:spAutoFit/>
          </a:bodyPr>
          <a:lstStyle/>
          <a:p>
            <a:pPr algn="l">
              <a:lnSpc>
                <a:spcPct val="250000"/>
              </a:lnSpc>
              <a:spcBef>
                <a:spcPct val="0"/>
              </a:spcBef>
            </a:pPr>
            <a:r>
              <a:rPr lang="zh-CN" altLang="en-US" sz="2100" dirty="0">
                <a:cs typeface="+mn-ea"/>
                <a:sym typeface="+mn-lt"/>
              </a:rPr>
              <a:t>物质熔化和凝固需要什么条件？</a:t>
            </a:r>
          </a:p>
          <a:p>
            <a:pPr algn="l">
              <a:lnSpc>
                <a:spcPct val="250000"/>
              </a:lnSpc>
              <a:spcBef>
                <a:spcPct val="0"/>
              </a:spcBef>
            </a:pPr>
            <a:r>
              <a:rPr lang="zh-CN" altLang="en-US" sz="2100" dirty="0">
                <a:cs typeface="+mn-ea"/>
                <a:sym typeface="+mn-lt"/>
              </a:rPr>
              <a:t>不同物质熔化和凝固的规律一样吗？ </a:t>
            </a:r>
          </a:p>
        </p:txBody>
      </p:sp>
      <p:grpSp>
        <p:nvGrpSpPr>
          <p:cNvPr id="6" name="Group 7"/>
          <p:cNvGrpSpPr>
            <a:grpSpLocks noChangeAspect="1"/>
          </p:cNvGrpSpPr>
          <p:nvPr/>
        </p:nvGrpSpPr>
        <p:grpSpPr bwMode="auto">
          <a:xfrm>
            <a:off x="623094" y="3625402"/>
            <a:ext cx="7897813" cy="865823"/>
            <a:chOff x="2362" y="9738"/>
            <a:chExt cx="10547" cy="1546"/>
          </a:xfrm>
        </p:grpSpPr>
        <p:sp>
          <p:nvSpPr>
            <p:cNvPr id="7" name="AutoShape 8"/>
            <p:cNvSpPr>
              <a:spLocks noChangeAspect="1" noChangeArrowheads="1"/>
            </p:cNvSpPr>
            <p:nvPr/>
          </p:nvSpPr>
          <p:spPr bwMode="auto">
            <a:xfrm>
              <a:off x="2362" y="9738"/>
              <a:ext cx="10547" cy="1546"/>
            </a:xfrm>
            <a:prstGeom prst="rect">
              <a:avLst/>
            </a:prstGeom>
            <a:noFill/>
            <a:ln w="9525">
              <a:noFill/>
              <a:miter lim="800000"/>
            </a:ln>
          </p:spPr>
          <p:txBody>
            <a:bodyPr/>
            <a:lstStyle/>
            <a:p>
              <a:endParaRPr lang="zh-CN" altLang="en-US" sz="1800">
                <a:cs typeface="+mn-ea"/>
                <a:sym typeface="+mn-lt"/>
              </a:endParaRPr>
            </a:p>
          </p:txBody>
        </p:sp>
        <p:sp>
          <p:nvSpPr>
            <p:cNvPr id="8" name="Freeform 9"/>
            <p:cNvSpPr/>
            <p:nvPr/>
          </p:nvSpPr>
          <p:spPr bwMode="auto">
            <a:xfrm>
              <a:off x="2362" y="10001"/>
              <a:ext cx="2111" cy="739"/>
            </a:xfrm>
            <a:custGeom>
              <a:avLst/>
              <a:gdLst/>
              <a:ahLst/>
              <a:cxnLst>
                <a:cxn ang="0">
                  <a:pos x="1119" y="59"/>
                </a:cxn>
                <a:cxn ang="0">
                  <a:pos x="957" y="59"/>
                </a:cxn>
                <a:cxn ang="0">
                  <a:pos x="957" y="147"/>
                </a:cxn>
                <a:cxn ang="0">
                  <a:pos x="918" y="186"/>
                </a:cxn>
                <a:cxn ang="0">
                  <a:pos x="870" y="186"/>
                </a:cxn>
                <a:cxn ang="0">
                  <a:pos x="870" y="93"/>
                </a:cxn>
                <a:cxn ang="0">
                  <a:pos x="737" y="93"/>
                </a:cxn>
                <a:cxn ang="0">
                  <a:pos x="737" y="204"/>
                </a:cxn>
                <a:cxn ang="0">
                  <a:pos x="689" y="204"/>
                </a:cxn>
                <a:cxn ang="0">
                  <a:pos x="685" y="166"/>
                </a:cxn>
                <a:cxn ang="0">
                  <a:pos x="678" y="135"/>
                </a:cxn>
                <a:cxn ang="0">
                  <a:pos x="667" y="108"/>
                </a:cxn>
                <a:cxn ang="0">
                  <a:pos x="653" y="85"/>
                </a:cxn>
                <a:cxn ang="0">
                  <a:pos x="639" y="66"/>
                </a:cxn>
                <a:cxn ang="0">
                  <a:pos x="627" y="51"/>
                </a:cxn>
                <a:cxn ang="0">
                  <a:pos x="615" y="38"/>
                </a:cxn>
                <a:cxn ang="0">
                  <a:pos x="607" y="27"/>
                </a:cxn>
                <a:cxn ang="0">
                  <a:pos x="599" y="40"/>
                </a:cxn>
                <a:cxn ang="0">
                  <a:pos x="590" y="55"/>
                </a:cxn>
                <a:cxn ang="0">
                  <a:pos x="580" y="73"/>
                </a:cxn>
                <a:cxn ang="0">
                  <a:pos x="571" y="93"/>
                </a:cxn>
                <a:cxn ang="0">
                  <a:pos x="563" y="111"/>
                </a:cxn>
                <a:cxn ang="0">
                  <a:pos x="556" y="130"/>
                </a:cxn>
                <a:cxn ang="0">
                  <a:pos x="551" y="145"/>
                </a:cxn>
                <a:cxn ang="0">
                  <a:pos x="547" y="156"/>
                </a:cxn>
                <a:cxn ang="0">
                  <a:pos x="541" y="142"/>
                </a:cxn>
                <a:cxn ang="0">
                  <a:pos x="536" y="126"/>
                </a:cxn>
                <a:cxn ang="0">
                  <a:pos x="529" y="109"/>
                </a:cxn>
                <a:cxn ang="0">
                  <a:pos x="521" y="92"/>
                </a:cxn>
                <a:cxn ang="0">
                  <a:pos x="514" y="76"/>
                </a:cxn>
                <a:cxn ang="0">
                  <a:pos x="506" y="61"/>
                </a:cxn>
                <a:cxn ang="0">
                  <a:pos x="499" y="48"/>
                </a:cxn>
                <a:cxn ang="0">
                  <a:pos x="493" y="39"/>
                </a:cxn>
                <a:cxn ang="0">
                  <a:pos x="483" y="55"/>
                </a:cxn>
                <a:cxn ang="0">
                  <a:pos x="472" y="76"/>
                </a:cxn>
                <a:cxn ang="0">
                  <a:pos x="462" y="100"/>
                </a:cxn>
                <a:cxn ang="0">
                  <a:pos x="453" y="127"/>
                </a:cxn>
                <a:cxn ang="0">
                  <a:pos x="445" y="155"/>
                </a:cxn>
                <a:cxn ang="0">
                  <a:pos x="439" y="184"/>
                </a:cxn>
                <a:cxn ang="0">
                  <a:pos x="434" y="212"/>
                </a:cxn>
                <a:cxn ang="0">
                  <a:pos x="432" y="240"/>
                </a:cxn>
                <a:cxn ang="0">
                  <a:pos x="351" y="240"/>
                </a:cxn>
                <a:cxn ang="0">
                  <a:pos x="351" y="186"/>
                </a:cxn>
                <a:cxn ang="0">
                  <a:pos x="375" y="186"/>
                </a:cxn>
                <a:cxn ang="0">
                  <a:pos x="318" y="87"/>
                </a:cxn>
                <a:cxn ang="0">
                  <a:pos x="150" y="87"/>
                </a:cxn>
                <a:cxn ang="0">
                  <a:pos x="104" y="0"/>
                </a:cxn>
                <a:cxn ang="0">
                  <a:pos x="0" y="229"/>
                </a:cxn>
                <a:cxn ang="0">
                  <a:pos x="0" y="600"/>
                </a:cxn>
                <a:cxn ang="0">
                  <a:pos x="1119" y="600"/>
                </a:cxn>
                <a:cxn ang="0">
                  <a:pos x="1119" y="59"/>
                </a:cxn>
              </a:cxnLst>
              <a:rect l="0" t="0" r="r" b="b"/>
              <a:pathLst>
                <a:path w="1119" h="600">
                  <a:moveTo>
                    <a:pt x="1119" y="59"/>
                  </a:moveTo>
                  <a:lnTo>
                    <a:pt x="957" y="59"/>
                  </a:lnTo>
                  <a:lnTo>
                    <a:pt x="957" y="147"/>
                  </a:lnTo>
                  <a:lnTo>
                    <a:pt x="918" y="186"/>
                  </a:lnTo>
                  <a:lnTo>
                    <a:pt x="870" y="186"/>
                  </a:lnTo>
                  <a:lnTo>
                    <a:pt x="870" y="93"/>
                  </a:lnTo>
                  <a:lnTo>
                    <a:pt x="737" y="93"/>
                  </a:lnTo>
                  <a:lnTo>
                    <a:pt x="737" y="204"/>
                  </a:lnTo>
                  <a:lnTo>
                    <a:pt x="689" y="204"/>
                  </a:lnTo>
                  <a:lnTo>
                    <a:pt x="685" y="166"/>
                  </a:lnTo>
                  <a:lnTo>
                    <a:pt x="678" y="135"/>
                  </a:lnTo>
                  <a:lnTo>
                    <a:pt x="667" y="108"/>
                  </a:lnTo>
                  <a:lnTo>
                    <a:pt x="653" y="85"/>
                  </a:lnTo>
                  <a:lnTo>
                    <a:pt x="639" y="66"/>
                  </a:lnTo>
                  <a:lnTo>
                    <a:pt x="627" y="51"/>
                  </a:lnTo>
                  <a:lnTo>
                    <a:pt x="615" y="38"/>
                  </a:lnTo>
                  <a:lnTo>
                    <a:pt x="607" y="27"/>
                  </a:lnTo>
                  <a:lnTo>
                    <a:pt x="599" y="40"/>
                  </a:lnTo>
                  <a:lnTo>
                    <a:pt x="590" y="55"/>
                  </a:lnTo>
                  <a:lnTo>
                    <a:pt x="580" y="73"/>
                  </a:lnTo>
                  <a:lnTo>
                    <a:pt x="571" y="93"/>
                  </a:lnTo>
                  <a:lnTo>
                    <a:pt x="563" y="111"/>
                  </a:lnTo>
                  <a:lnTo>
                    <a:pt x="556" y="130"/>
                  </a:lnTo>
                  <a:lnTo>
                    <a:pt x="551" y="145"/>
                  </a:lnTo>
                  <a:lnTo>
                    <a:pt x="547" y="156"/>
                  </a:lnTo>
                  <a:lnTo>
                    <a:pt x="541" y="142"/>
                  </a:lnTo>
                  <a:lnTo>
                    <a:pt x="536" y="126"/>
                  </a:lnTo>
                  <a:lnTo>
                    <a:pt x="529" y="109"/>
                  </a:lnTo>
                  <a:lnTo>
                    <a:pt x="521" y="92"/>
                  </a:lnTo>
                  <a:lnTo>
                    <a:pt x="514" y="76"/>
                  </a:lnTo>
                  <a:lnTo>
                    <a:pt x="506" y="61"/>
                  </a:lnTo>
                  <a:lnTo>
                    <a:pt x="499" y="48"/>
                  </a:lnTo>
                  <a:lnTo>
                    <a:pt x="493" y="39"/>
                  </a:lnTo>
                  <a:lnTo>
                    <a:pt x="483" y="55"/>
                  </a:lnTo>
                  <a:lnTo>
                    <a:pt x="472" y="76"/>
                  </a:lnTo>
                  <a:lnTo>
                    <a:pt x="462" y="100"/>
                  </a:lnTo>
                  <a:lnTo>
                    <a:pt x="453" y="127"/>
                  </a:lnTo>
                  <a:lnTo>
                    <a:pt x="445" y="155"/>
                  </a:lnTo>
                  <a:lnTo>
                    <a:pt x="439" y="184"/>
                  </a:lnTo>
                  <a:lnTo>
                    <a:pt x="434" y="212"/>
                  </a:lnTo>
                  <a:lnTo>
                    <a:pt x="432" y="240"/>
                  </a:lnTo>
                  <a:lnTo>
                    <a:pt x="351" y="240"/>
                  </a:lnTo>
                  <a:lnTo>
                    <a:pt x="351" y="186"/>
                  </a:lnTo>
                  <a:lnTo>
                    <a:pt x="375" y="186"/>
                  </a:lnTo>
                  <a:lnTo>
                    <a:pt x="318" y="87"/>
                  </a:lnTo>
                  <a:lnTo>
                    <a:pt x="150" y="87"/>
                  </a:lnTo>
                  <a:lnTo>
                    <a:pt x="104" y="0"/>
                  </a:lnTo>
                  <a:lnTo>
                    <a:pt x="0" y="229"/>
                  </a:lnTo>
                  <a:lnTo>
                    <a:pt x="0" y="600"/>
                  </a:lnTo>
                  <a:lnTo>
                    <a:pt x="1119" y="600"/>
                  </a:lnTo>
                  <a:lnTo>
                    <a:pt x="1119" y="59"/>
                  </a:lnTo>
                  <a:close/>
                </a:path>
              </a:pathLst>
            </a:custGeom>
            <a:solidFill>
              <a:srgbClr val="D8C6A5"/>
            </a:solidFill>
            <a:ln w="9525">
              <a:noFill/>
              <a:round/>
            </a:ln>
          </p:spPr>
          <p:txBody>
            <a:bodyPr/>
            <a:lstStyle/>
            <a:p>
              <a:endParaRPr lang="zh-CN" altLang="en-US" sz="1800">
                <a:cs typeface="+mn-ea"/>
                <a:sym typeface="+mn-lt"/>
              </a:endParaRPr>
            </a:p>
          </p:txBody>
        </p:sp>
        <p:sp>
          <p:nvSpPr>
            <p:cNvPr id="9" name="Rectangle 10"/>
            <p:cNvSpPr>
              <a:spLocks noChangeArrowheads="1"/>
            </p:cNvSpPr>
            <p:nvPr/>
          </p:nvSpPr>
          <p:spPr bwMode="auto">
            <a:xfrm>
              <a:off x="2362" y="10695"/>
              <a:ext cx="2108" cy="545"/>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10" name="Freeform 11"/>
            <p:cNvSpPr/>
            <p:nvPr/>
          </p:nvSpPr>
          <p:spPr bwMode="auto">
            <a:xfrm>
              <a:off x="8727" y="9974"/>
              <a:ext cx="4182" cy="766"/>
            </a:xfrm>
            <a:custGeom>
              <a:avLst/>
              <a:gdLst/>
              <a:ahLst/>
              <a:cxnLst>
                <a:cxn ang="0">
                  <a:pos x="2214" y="147"/>
                </a:cxn>
                <a:cxn ang="0">
                  <a:pos x="2087" y="190"/>
                </a:cxn>
                <a:cxn ang="0">
                  <a:pos x="2024" y="65"/>
                </a:cxn>
                <a:cxn ang="0">
                  <a:pos x="1977" y="168"/>
                </a:cxn>
                <a:cxn ang="0">
                  <a:pos x="1955" y="120"/>
                </a:cxn>
                <a:cxn ang="0">
                  <a:pos x="1882" y="49"/>
                </a:cxn>
                <a:cxn ang="0">
                  <a:pos x="1861" y="49"/>
                </a:cxn>
                <a:cxn ang="0">
                  <a:pos x="1828" y="49"/>
                </a:cxn>
                <a:cxn ang="0">
                  <a:pos x="1784" y="49"/>
                </a:cxn>
                <a:cxn ang="0">
                  <a:pos x="1738" y="49"/>
                </a:cxn>
                <a:cxn ang="0">
                  <a:pos x="1694" y="49"/>
                </a:cxn>
                <a:cxn ang="0">
                  <a:pos x="1660" y="49"/>
                </a:cxn>
                <a:cxn ang="0">
                  <a:pos x="1639" y="49"/>
                </a:cxn>
                <a:cxn ang="0">
                  <a:pos x="1631" y="53"/>
                </a:cxn>
                <a:cxn ang="0">
                  <a:pos x="1607" y="76"/>
                </a:cxn>
                <a:cxn ang="0">
                  <a:pos x="1577" y="108"/>
                </a:cxn>
                <a:cxn ang="0">
                  <a:pos x="1554" y="131"/>
                </a:cxn>
                <a:cxn ang="0">
                  <a:pos x="1587" y="135"/>
                </a:cxn>
                <a:cxn ang="0">
                  <a:pos x="1515" y="205"/>
                </a:cxn>
                <a:cxn ang="0">
                  <a:pos x="1515" y="121"/>
                </a:cxn>
                <a:cxn ang="0">
                  <a:pos x="1515" y="39"/>
                </a:cxn>
                <a:cxn ang="0">
                  <a:pos x="1505" y="40"/>
                </a:cxn>
                <a:cxn ang="0">
                  <a:pos x="1481" y="40"/>
                </a:cxn>
                <a:cxn ang="0">
                  <a:pos x="1448" y="40"/>
                </a:cxn>
                <a:cxn ang="0">
                  <a:pos x="1410" y="40"/>
                </a:cxn>
                <a:cxn ang="0">
                  <a:pos x="1371" y="40"/>
                </a:cxn>
                <a:cxn ang="0">
                  <a:pos x="1337" y="39"/>
                </a:cxn>
                <a:cxn ang="0">
                  <a:pos x="1313" y="39"/>
                </a:cxn>
                <a:cxn ang="0">
                  <a:pos x="1304" y="39"/>
                </a:cxn>
                <a:cxn ang="0">
                  <a:pos x="1063" y="84"/>
                </a:cxn>
                <a:cxn ang="0">
                  <a:pos x="1049" y="124"/>
                </a:cxn>
                <a:cxn ang="0">
                  <a:pos x="1020" y="137"/>
                </a:cxn>
                <a:cxn ang="0">
                  <a:pos x="996" y="159"/>
                </a:cxn>
                <a:cxn ang="0">
                  <a:pos x="981" y="190"/>
                </a:cxn>
                <a:cxn ang="0">
                  <a:pos x="955" y="207"/>
                </a:cxn>
                <a:cxn ang="0">
                  <a:pos x="944" y="153"/>
                </a:cxn>
                <a:cxn ang="0">
                  <a:pos x="921" y="132"/>
                </a:cxn>
                <a:cxn ang="0">
                  <a:pos x="898" y="149"/>
                </a:cxn>
                <a:cxn ang="0">
                  <a:pos x="888" y="207"/>
                </a:cxn>
                <a:cxn ang="0">
                  <a:pos x="822" y="11"/>
                </a:cxn>
                <a:cxn ang="0">
                  <a:pos x="783" y="75"/>
                </a:cxn>
                <a:cxn ang="0">
                  <a:pos x="524" y="9"/>
                </a:cxn>
                <a:cxn ang="0">
                  <a:pos x="237" y="75"/>
                </a:cxn>
                <a:cxn ang="0">
                  <a:pos x="175" y="156"/>
                </a:cxn>
                <a:cxn ang="0">
                  <a:pos x="162" y="139"/>
                </a:cxn>
                <a:cxn ang="0">
                  <a:pos x="147" y="117"/>
                </a:cxn>
                <a:cxn ang="0">
                  <a:pos x="134" y="98"/>
                </a:cxn>
                <a:cxn ang="0">
                  <a:pos x="129" y="90"/>
                </a:cxn>
                <a:cxn ang="0">
                  <a:pos x="84" y="0"/>
                </a:cxn>
                <a:cxn ang="0">
                  <a:pos x="45" y="87"/>
                </a:cxn>
                <a:cxn ang="0">
                  <a:pos x="33" y="156"/>
                </a:cxn>
                <a:cxn ang="0">
                  <a:pos x="0" y="621"/>
                </a:cxn>
                <a:cxn ang="0">
                  <a:pos x="2214" y="147"/>
                </a:cxn>
              </a:cxnLst>
              <a:rect l="0" t="0" r="r" b="b"/>
              <a:pathLst>
                <a:path w="2214" h="621">
                  <a:moveTo>
                    <a:pt x="2214" y="147"/>
                  </a:moveTo>
                  <a:lnTo>
                    <a:pt x="2214" y="147"/>
                  </a:lnTo>
                  <a:lnTo>
                    <a:pt x="2163" y="75"/>
                  </a:lnTo>
                  <a:lnTo>
                    <a:pt x="2087" y="190"/>
                  </a:lnTo>
                  <a:lnTo>
                    <a:pt x="2087" y="108"/>
                  </a:lnTo>
                  <a:lnTo>
                    <a:pt x="2024" y="65"/>
                  </a:lnTo>
                  <a:lnTo>
                    <a:pt x="1977" y="117"/>
                  </a:lnTo>
                  <a:lnTo>
                    <a:pt x="1977" y="168"/>
                  </a:lnTo>
                  <a:lnTo>
                    <a:pt x="1955" y="168"/>
                  </a:lnTo>
                  <a:lnTo>
                    <a:pt x="1955" y="120"/>
                  </a:lnTo>
                  <a:lnTo>
                    <a:pt x="1885" y="49"/>
                  </a:lnTo>
                  <a:lnTo>
                    <a:pt x="1882" y="49"/>
                  </a:lnTo>
                  <a:lnTo>
                    <a:pt x="1874" y="49"/>
                  </a:lnTo>
                  <a:lnTo>
                    <a:pt x="1861" y="49"/>
                  </a:lnTo>
                  <a:lnTo>
                    <a:pt x="1846" y="49"/>
                  </a:lnTo>
                  <a:lnTo>
                    <a:pt x="1828" y="49"/>
                  </a:lnTo>
                  <a:lnTo>
                    <a:pt x="1806" y="49"/>
                  </a:lnTo>
                  <a:lnTo>
                    <a:pt x="1784" y="49"/>
                  </a:lnTo>
                  <a:lnTo>
                    <a:pt x="1761" y="49"/>
                  </a:lnTo>
                  <a:lnTo>
                    <a:pt x="1738" y="49"/>
                  </a:lnTo>
                  <a:lnTo>
                    <a:pt x="1716" y="49"/>
                  </a:lnTo>
                  <a:lnTo>
                    <a:pt x="1694" y="49"/>
                  </a:lnTo>
                  <a:lnTo>
                    <a:pt x="1676" y="49"/>
                  </a:lnTo>
                  <a:lnTo>
                    <a:pt x="1660" y="49"/>
                  </a:lnTo>
                  <a:lnTo>
                    <a:pt x="1647" y="49"/>
                  </a:lnTo>
                  <a:lnTo>
                    <a:pt x="1639" y="49"/>
                  </a:lnTo>
                  <a:lnTo>
                    <a:pt x="1636" y="49"/>
                  </a:lnTo>
                  <a:lnTo>
                    <a:pt x="1631" y="53"/>
                  </a:lnTo>
                  <a:lnTo>
                    <a:pt x="1621" y="63"/>
                  </a:lnTo>
                  <a:lnTo>
                    <a:pt x="1607" y="76"/>
                  </a:lnTo>
                  <a:lnTo>
                    <a:pt x="1592" y="92"/>
                  </a:lnTo>
                  <a:lnTo>
                    <a:pt x="1577" y="108"/>
                  </a:lnTo>
                  <a:lnTo>
                    <a:pt x="1563" y="121"/>
                  </a:lnTo>
                  <a:lnTo>
                    <a:pt x="1554" y="131"/>
                  </a:lnTo>
                  <a:lnTo>
                    <a:pt x="1550" y="135"/>
                  </a:lnTo>
                  <a:lnTo>
                    <a:pt x="1587" y="135"/>
                  </a:lnTo>
                  <a:lnTo>
                    <a:pt x="1587" y="205"/>
                  </a:lnTo>
                  <a:lnTo>
                    <a:pt x="1515" y="205"/>
                  </a:lnTo>
                  <a:lnTo>
                    <a:pt x="1515" y="178"/>
                  </a:lnTo>
                  <a:lnTo>
                    <a:pt x="1515" y="121"/>
                  </a:lnTo>
                  <a:lnTo>
                    <a:pt x="1515" y="63"/>
                  </a:lnTo>
                  <a:lnTo>
                    <a:pt x="1515" y="39"/>
                  </a:lnTo>
                  <a:lnTo>
                    <a:pt x="1512" y="39"/>
                  </a:lnTo>
                  <a:lnTo>
                    <a:pt x="1505" y="40"/>
                  </a:lnTo>
                  <a:lnTo>
                    <a:pt x="1495" y="40"/>
                  </a:lnTo>
                  <a:lnTo>
                    <a:pt x="1481" y="40"/>
                  </a:lnTo>
                  <a:lnTo>
                    <a:pt x="1466" y="40"/>
                  </a:lnTo>
                  <a:lnTo>
                    <a:pt x="1448" y="40"/>
                  </a:lnTo>
                  <a:lnTo>
                    <a:pt x="1429" y="40"/>
                  </a:lnTo>
                  <a:lnTo>
                    <a:pt x="1410" y="40"/>
                  </a:lnTo>
                  <a:lnTo>
                    <a:pt x="1389" y="40"/>
                  </a:lnTo>
                  <a:lnTo>
                    <a:pt x="1371" y="40"/>
                  </a:lnTo>
                  <a:lnTo>
                    <a:pt x="1352" y="39"/>
                  </a:lnTo>
                  <a:lnTo>
                    <a:pt x="1337" y="39"/>
                  </a:lnTo>
                  <a:lnTo>
                    <a:pt x="1323" y="39"/>
                  </a:lnTo>
                  <a:lnTo>
                    <a:pt x="1313" y="39"/>
                  </a:lnTo>
                  <a:lnTo>
                    <a:pt x="1306" y="39"/>
                  </a:lnTo>
                  <a:lnTo>
                    <a:pt x="1304" y="39"/>
                  </a:lnTo>
                  <a:lnTo>
                    <a:pt x="1304" y="84"/>
                  </a:lnTo>
                  <a:lnTo>
                    <a:pt x="1063" y="84"/>
                  </a:lnTo>
                  <a:lnTo>
                    <a:pt x="1063" y="123"/>
                  </a:lnTo>
                  <a:lnTo>
                    <a:pt x="1049" y="124"/>
                  </a:lnTo>
                  <a:lnTo>
                    <a:pt x="1035" y="129"/>
                  </a:lnTo>
                  <a:lnTo>
                    <a:pt x="1020" y="137"/>
                  </a:lnTo>
                  <a:lnTo>
                    <a:pt x="1008" y="147"/>
                  </a:lnTo>
                  <a:lnTo>
                    <a:pt x="996" y="159"/>
                  </a:lnTo>
                  <a:lnTo>
                    <a:pt x="987" y="174"/>
                  </a:lnTo>
                  <a:lnTo>
                    <a:pt x="981" y="190"/>
                  </a:lnTo>
                  <a:lnTo>
                    <a:pt x="979" y="207"/>
                  </a:lnTo>
                  <a:lnTo>
                    <a:pt x="955" y="207"/>
                  </a:lnTo>
                  <a:lnTo>
                    <a:pt x="952" y="176"/>
                  </a:lnTo>
                  <a:lnTo>
                    <a:pt x="944" y="153"/>
                  </a:lnTo>
                  <a:lnTo>
                    <a:pt x="934" y="138"/>
                  </a:lnTo>
                  <a:lnTo>
                    <a:pt x="921" y="132"/>
                  </a:lnTo>
                  <a:lnTo>
                    <a:pt x="909" y="137"/>
                  </a:lnTo>
                  <a:lnTo>
                    <a:pt x="898" y="149"/>
                  </a:lnTo>
                  <a:lnTo>
                    <a:pt x="890" y="174"/>
                  </a:lnTo>
                  <a:lnTo>
                    <a:pt x="888" y="207"/>
                  </a:lnTo>
                  <a:lnTo>
                    <a:pt x="822" y="207"/>
                  </a:lnTo>
                  <a:lnTo>
                    <a:pt x="822" y="11"/>
                  </a:lnTo>
                  <a:lnTo>
                    <a:pt x="783" y="11"/>
                  </a:lnTo>
                  <a:lnTo>
                    <a:pt x="783" y="75"/>
                  </a:lnTo>
                  <a:lnTo>
                    <a:pt x="567" y="75"/>
                  </a:lnTo>
                  <a:lnTo>
                    <a:pt x="524" y="9"/>
                  </a:lnTo>
                  <a:lnTo>
                    <a:pt x="481" y="75"/>
                  </a:lnTo>
                  <a:lnTo>
                    <a:pt x="237" y="75"/>
                  </a:lnTo>
                  <a:lnTo>
                    <a:pt x="237" y="156"/>
                  </a:lnTo>
                  <a:lnTo>
                    <a:pt x="175" y="156"/>
                  </a:lnTo>
                  <a:lnTo>
                    <a:pt x="169" y="149"/>
                  </a:lnTo>
                  <a:lnTo>
                    <a:pt x="162" y="139"/>
                  </a:lnTo>
                  <a:lnTo>
                    <a:pt x="155" y="129"/>
                  </a:lnTo>
                  <a:lnTo>
                    <a:pt x="147" y="117"/>
                  </a:lnTo>
                  <a:lnTo>
                    <a:pt x="140" y="107"/>
                  </a:lnTo>
                  <a:lnTo>
                    <a:pt x="134" y="98"/>
                  </a:lnTo>
                  <a:lnTo>
                    <a:pt x="130" y="92"/>
                  </a:lnTo>
                  <a:lnTo>
                    <a:pt x="129" y="90"/>
                  </a:lnTo>
                  <a:lnTo>
                    <a:pt x="151" y="93"/>
                  </a:lnTo>
                  <a:lnTo>
                    <a:pt x="84" y="0"/>
                  </a:lnTo>
                  <a:lnTo>
                    <a:pt x="26" y="87"/>
                  </a:lnTo>
                  <a:lnTo>
                    <a:pt x="45" y="87"/>
                  </a:lnTo>
                  <a:lnTo>
                    <a:pt x="11" y="151"/>
                  </a:lnTo>
                  <a:lnTo>
                    <a:pt x="33" y="156"/>
                  </a:lnTo>
                  <a:lnTo>
                    <a:pt x="0" y="192"/>
                  </a:lnTo>
                  <a:lnTo>
                    <a:pt x="0" y="621"/>
                  </a:lnTo>
                  <a:lnTo>
                    <a:pt x="2214" y="621"/>
                  </a:lnTo>
                  <a:lnTo>
                    <a:pt x="2214" y="147"/>
                  </a:lnTo>
                  <a:close/>
                </a:path>
              </a:pathLst>
            </a:custGeom>
            <a:solidFill>
              <a:srgbClr val="D8C6A5"/>
            </a:solidFill>
            <a:ln w="9525">
              <a:noFill/>
              <a:round/>
            </a:ln>
          </p:spPr>
          <p:txBody>
            <a:bodyPr/>
            <a:lstStyle/>
            <a:p>
              <a:endParaRPr lang="zh-CN" altLang="en-US" sz="1800">
                <a:cs typeface="+mn-ea"/>
                <a:sym typeface="+mn-lt"/>
              </a:endParaRPr>
            </a:p>
          </p:txBody>
        </p:sp>
        <p:sp>
          <p:nvSpPr>
            <p:cNvPr id="11" name="Rectangle 12"/>
            <p:cNvSpPr>
              <a:spLocks noChangeArrowheads="1"/>
            </p:cNvSpPr>
            <p:nvPr/>
          </p:nvSpPr>
          <p:spPr bwMode="auto">
            <a:xfrm>
              <a:off x="8724" y="10740"/>
              <a:ext cx="4185" cy="544"/>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12" name="Freeform 13"/>
            <p:cNvSpPr/>
            <p:nvPr/>
          </p:nvSpPr>
          <p:spPr bwMode="auto">
            <a:xfrm>
              <a:off x="8724" y="10415"/>
              <a:ext cx="90"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13" name="Freeform 14"/>
            <p:cNvSpPr/>
            <p:nvPr/>
          </p:nvSpPr>
          <p:spPr bwMode="auto">
            <a:xfrm>
              <a:off x="8859"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4" name="Freeform 15"/>
            <p:cNvSpPr/>
            <p:nvPr/>
          </p:nvSpPr>
          <p:spPr bwMode="auto">
            <a:xfrm>
              <a:off x="9003" y="10415"/>
              <a:ext cx="95" cy="325"/>
            </a:xfrm>
            <a:custGeom>
              <a:avLst/>
              <a:gdLst/>
              <a:ahLst/>
              <a:cxnLst>
                <a:cxn ang="0">
                  <a:pos x="25" y="0"/>
                </a:cxn>
                <a:cxn ang="0">
                  <a:pos x="50" y="57"/>
                </a:cxn>
                <a:cxn ang="0">
                  <a:pos x="50" y="263"/>
                </a:cxn>
                <a:cxn ang="0">
                  <a:pos x="0" y="263"/>
                </a:cxn>
                <a:cxn ang="0">
                  <a:pos x="0" y="57"/>
                </a:cxn>
                <a:cxn ang="0">
                  <a:pos x="25" y="0"/>
                </a:cxn>
              </a:cxnLst>
              <a:rect l="0" t="0" r="r" b="b"/>
              <a:pathLst>
                <a:path w="50" h="263">
                  <a:moveTo>
                    <a:pt x="25" y="0"/>
                  </a:moveTo>
                  <a:lnTo>
                    <a:pt x="50" y="57"/>
                  </a:lnTo>
                  <a:lnTo>
                    <a:pt x="50"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15" name="Rectangle 16"/>
            <p:cNvSpPr>
              <a:spLocks noChangeArrowheads="1"/>
            </p:cNvSpPr>
            <p:nvPr/>
          </p:nvSpPr>
          <p:spPr bwMode="auto">
            <a:xfrm>
              <a:off x="8724" y="10501"/>
              <a:ext cx="403"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16" name="Rectangle 17"/>
            <p:cNvSpPr>
              <a:spLocks noChangeArrowheads="1"/>
            </p:cNvSpPr>
            <p:nvPr/>
          </p:nvSpPr>
          <p:spPr bwMode="auto">
            <a:xfrm>
              <a:off x="8724" y="10659"/>
              <a:ext cx="403"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17" name="Freeform 18"/>
            <p:cNvSpPr/>
            <p:nvPr/>
          </p:nvSpPr>
          <p:spPr bwMode="auto">
            <a:xfrm>
              <a:off x="11454" y="10415"/>
              <a:ext cx="92"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8" name="Freeform 19"/>
            <p:cNvSpPr/>
            <p:nvPr/>
          </p:nvSpPr>
          <p:spPr bwMode="auto">
            <a:xfrm>
              <a:off x="11591"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19" name="Freeform 20"/>
            <p:cNvSpPr/>
            <p:nvPr/>
          </p:nvSpPr>
          <p:spPr bwMode="auto">
            <a:xfrm>
              <a:off x="11734" y="10415"/>
              <a:ext cx="95"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0" name="Freeform 21"/>
            <p:cNvSpPr/>
            <p:nvPr/>
          </p:nvSpPr>
          <p:spPr bwMode="auto">
            <a:xfrm>
              <a:off x="1187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1" name="Freeform 22"/>
            <p:cNvSpPr/>
            <p:nvPr/>
          </p:nvSpPr>
          <p:spPr bwMode="auto">
            <a:xfrm>
              <a:off x="12021" y="10415"/>
              <a:ext cx="95" cy="354"/>
            </a:xfrm>
            <a:custGeom>
              <a:avLst/>
              <a:gdLst/>
              <a:ahLst/>
              <a:cxnLst>
                <a:cxn ang="0">
                  <a:pos x="25" y="0"/>
                </a:cxn>
                <a:cxn ang="0">
                  <a:pos x="49" y="57"/>
                </a:cxn>
                <a:cxn ang="0">
                  <a:pos x="49" y="286"/>
                </a:cxn>
                <a:cxn ang="0">
                  <a:pos x="0" y="272"/>
                </a:cxn>
                <a:cxn ang="0">
                  <a:pos x="0" y="57"/>
                </a:cxn>
                <a:cxn ang="0">
                  <a:pos x="25" y="0"/>
                </a:cxn>
              </a:cxnLst>
              <a:rect l="0" t="0" r="r" b="b"/>
              <a:pathLst>
                <a:path w="49" h="286">
                  <a:moveTo>
                    <a:pt x="25" y="0"/>
                  </a:moveTo>
                  <a:lnTo>
                    <a:pt x="49" y="57"/>
                  </a:lnTo>
                  <a:lnTo>
                    <a:pt x="49" y="286"/>
                  </a:lnTo>
                  <a:lnTo>
                    <a:pt x="0" y="272"/>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22" name="Freeform 23"/>
            <p:cNvSpPr/>
            <p:nvPr/>
          </p:nvSpPr>
          <p:spPr bwMode="auto">
            <a:xfrm>
              <a:off x="12165" y="10435"/>
              <a:ext cx="94" cy="364"/>
            </a:xfrm>
            <a:custGeom>
              <a:avLst/>
              <a:gdLst/>
              <a:ahLst/>
              <a:cxnLst>
                <a:cxn ang="0">
                  <a:pos x="25" y="0"/>
                </a:cxn>
                <a:cxn ang="0">
                  <a:pos x="50" y="56"/>
                </a:cxn>
                <a:cxn ang="0">
                  <a:pos x="50" y="295"/>
                </a:cxn>
                <a:cxn ang="0">
                  <a:pos x="0" y="276"/>
                </a:cxn>
                <a:cxn ang="0">
                  <a:pos x="0" y="56"/>
                </a:cxn>
                <a:cxn ang="0">
                  <a:pos x="25" y="0"/>
                </a:cxn>
              </a:cxnLst>
              <a:rect l="0" t="0" r="r" b="b"/>
              <a:pathLst>
                <a:path w="50" h="295">
                  <a:moveTo>
                    <a:pt x="25" y="0"/>
                  </a:moveTo>
                  <a:lnTo>
                    <a:pt x="50" y="56"/>
                  </a:lnTo>
                  <a:lnTo>
                    <a:pt x="50" y="295"/>
                  </a:lnTo>
                  <a:lnTo>
                    <a:pt x="0" y="276"/>
                  </a:lnTo>
                  <a:lnTo>
                    <a:pt x="0" y="56"/>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23" name="Freeform 24"/>
            <p:cNvSpPr/>
            <p:nvPr/>
          </p:nvSpPr>
          <p:spPr bwMode="auto">
            <a:xfrm>
              <a:off x="12312" y="10454"/>
              <a:ext cx="91" cy="384"/>
            </a:xfrm>
            <a:custGeom>
              <a:avLst/>
              <a:gdLst/>
              <a:ahLst/>
              <a:cxnLst>
                <a:cxn ang="0">
                  <a:pos x="24" y="0"/>
                </a:cxn>
                <a:cxn ang="0">
                  <a:pos x="49" y="57"/>
                </a:cxn>
                <a:cxn ang="0">
                  <a:pos x="49" y="313"/>
                </a:cxn>
                <a:cxn ang="0">
                  <a:pos x="0" y="290"/>
                </a:cxn>
                <a:cxn ang="0">
                  <a:pos x="0" y="57"/>
                </a:cxn>
                <a:cxn ang="0">
                  <a:pos x="24" y="0"/>
                </a:cxn>
              </a:cxnLst>
              <a:rect l="0" t="0" r="r" b="b"/>
              <a:pathLst>
                <a:path w="49" h="313">
                  <a:moveTo>
                    <a:pt x="24" y="0"/>
                  </a:moveTo>
                  <a:lnTo>
                    <a:pt x="49" y="57"/>
                  </a:lnTo>
                  <a:lnTo>
                    <a:pt x="49" y="313"/>
                  </a:lnTo>
                  <a:lnTo>
                    <a:pt x="0" y="290"/>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4" name="Freeform 25"/>
            <p:cNvSpPr/>
            <p:nvPr/>
          </p:nvSpPr>
          <p:spPr bwMode="auto">
            <a:xfrm>
              <a:off x="12456" y="10479"/>
              <a:ext cx="90" cy="416"/>
            </a:xfrm>
            <a:custGeom>
              <a:avLst/>
              <a:gdLst/>
              <a:ahLst/>
              <a:cxnLst>
                <a:cxn ang="0">
                  <a:pos x="24" y="0"/>
                </a:cxn>
                <a:cxn ang="0">
                  <a:pos x="50" y="58"/>
                </a:cxn>
                <a:cxn ang="0">
                  <a:pos x="50" y="340"/>
                </a:cxn>
                <a:cxn ang="0">
                  <a:pos x="0" y="309"/>
                </a:cxn>
                <a:cxn ang="0">
                  <a:pos x="0" y="58"/>
                </a:cxn>
                <a:cxn ang="0">
                  <a:pos x="24" y="0"/>
                </a:cxn>
              </a:cxnLst>
              <a:rect l="0" t="0" r="r" b="b"/>
              <a:pathLst>
                <a:path w="50" h="340">
                  <a:moveTo>
                    <a:pt x="24" y="0"/>
                  </a:moveTo>
                  <a:lnTo>
                    <a:pt x="50" y="58"/>
                  </a:lnTo>
                  <a:lnTo>
                    <a:pt x="50" y="340"/>
                  </a:lnTo>
                  <a:lnTo>
                    <a:pt x="0" y="309"/>
                  </a:lnTo>
                  <a:lnTo>
                    <a:pt x="0" y="58"/>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5" name="Freeform 26"/>
            <p:cNvSpPr/>
            <p:nvPr/>
          </p:nvSpPr>
          <p:spPr bwMode="auto">
            <a:xfrm>
              <a:off x="12599" y="10516"/>
              <a:ext cx="91" cy="458"/>
            </a:xfrm>
            <a:custGeom>
              <a:avLst/>
              <a:gdLst/>
              <a:ahLst/>
              <a:cxnLst>
                <a:cxn ang="0">
                  <a:pos x="24" y="0"/>
                </a:cxn>
                <a:cxn ang="0">
                  <a:pos x="50" y="58"/>
                </a:cxn>
                <a:cxn ang="0">
                  <a:pos x="50" y="373"/>
                </a:cxn>
                <a:cxn ang="0">
                  <a:pos x="0" y="326"/>
                </a:cxn>
                <a:cxn ang="0">
                  <a:pos x="0" y="58"/>
                </a:cxn>
                <a:cxn ang="0">
                  <a:pos x="24" y="0"/>
                </a:cxn>
              </a:cxnLst>
              <a:rect l="0" t="0" r="r" b="b"/>
              <a:pathLst>
                <a:path w="50" h="373">
                  <a:moveTo>
                    <a:pt x="24" y="0"/>
                  </a:moveTo>
                  <a:lnTo>
                    <a:pt x="50" y="58"/>
                  </a:lnTo>
                  <a:lnTo>
                    <a:pt x="50" y="373"/>
                  </a:lnTo>
                  <a:lnTo>
                    <a:pt x="0" y="326"/>
                  </a:lnTo>
                  <a:lnTo>
                    <a:pt x="0" y="58"/>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26" name="Freeform 27"/>
            <p:cNvSpPr/>
            <p:nvPr/>
          </p:nvSpPr>
          <p:spPr bwMode="auto">
            <a:xfrm>
              <a:off x="12743" y="10558"/>
              <a:ext cx="90" cy="532"/>
            </a:xfrm>
            <a:custGeom>
              <a:avLst/>
              <a:gdLst/>
              <a:ahLst/>
              <a:cxnLst>
                <a:cxn ang="0">
                  <a:pos x="26" y="0"/>
                </a:cxn>
                <a:cxn ang="0">
                  <a:pos x="50" y="56"/>
                </a:cxn>
                <a:cxn ang="0">
                  <a:pos x="50" y="430"/>
                </a:cxn>
                <a:cxn ang="0">
                  <a:pos x="0" y="368"/>
                </a:cxn>
                <a:cxn ang="0">
                  <a:pos x="0" y="56"/>
                </a:cxn>
                <a:cxn ang="0">
                  <a:pos x="26" y="0"/>
                </a:cxn>
              </a:cxnLst>
              <a:rect l="0" t="0" r="r" b="b"/>
              <a:pathLst>
                <a:path w="50" h="430">
                  <a:moveTo>
                    <a:pt x="26" y="0"/>
                  </a:moveTo>
                  <a:lnTo>
                    <a:pt x="50" y="56"/>
                  </a:lnTo>
                  <a:lnTo>
                    <a:pt x="50" y="430"/>
                  </a:lnTo>
                  <a:lnTo>
                    <a:pt x="0" y="368"/>
                  </a:lnTo>
                  <a:lnTo>
                    <a:pt x="0" y="56"/>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27" name="Freeform 28"/>
            <p:cNvSpPr/>
            <p:nvPr/>
          </p:nvSpPr>
          <p:spPr bwMode="auto">
            <a:xfrm>
              <a:off x="12886" y="10649"/>
              <a:ext cx="23" cy="524"/>
            </a:xfrm>
            <a:custGeom>
              <a:avLst/>
              <a:gdLst/>
              <a:ahLst/>
              <a:cxnLst>
                <a:cxn ang="0">
                  <a:pos x="13" y="0"/>
                </a:cxn>
                <a:cxn ang="0">
                  <a:pos x="13" y="427"/>
                </a:cxn>
                <a:cxn ang="0">
                  <a:pos x="0" y="396"/>
                </a:cxn>
                <a:cxn ang="0">
                  <a:pos x="0" y="29"/>
                </a:cxn>
                <a:cxn ang="0">
                  <a:pos x="13" y="0"/>
                </a:cxn>
              </a:cxnLst>
              <a:rect l="0" t="0" r="r" b="b"/>
              <a:pathLst>
                <a:path w="13" h="427">
                  <a:moveTo>
                    <a:pt x="13" y="0"/>
                  </a:moveTo>
                  <a:lnTo>
                    <a:pt x="13" y="427"/>
                  </a:lnTo>
                  <a:lnTo>
                    <a:pt x="0" y="396"/>
                  </a:lnTo>
                  <a:lnTo>
                    <a:pt x="0" y="29"/>
                  </a:lnTo>
                  <a:lnTo>
                    <a:pt x="13" y="0"/>
                  </a:lnTo>
                  <a:close/>
                </a:path>
              </a:pathLst>
            </a:custGeom>
            <a:solidFill>
              <a:srgbClr val="FFFFFF"/>
            </a:solidFill>
            <a:ln w="9525">
              <a:noFill/>
              <a:round/>
            </a:ln>
          </p:spPr>
          <p:txBody>
            <a:bodyPr/>
            <a:lstStyle/>
            <a:p>
              <a:endParaRPr lang="zh-CN" altLang="en-US" sz="1800">
                <a:cs typeface="+mn-ea"/>
                <a:sym typeface="+mn-lt"/>
              </a:endParaRPr>
            </a:p>
          </p:txBody>
        </p:sp>
        <p:sp>
          <p:nvSpPr>
            <p:cNvPr id="28" name="Freeform 29"/>
            <p:cNvSpPr/>
            <p:nvPr/>
          </p:nvSpPr>
          <p:spPr bwMode="auto">
            <a:xfrm>
              <a:off x="11406" y="10501"/>
              <a:ext cx="1503" cy="259"/>
            </a:xfrm>
            <a:custGeom>
              <a:avLst/>
              <a:gdLst/>
              <a:ahLst/>
              <a:cxnLst>
                <a:cxn ang="0">
                  <a:pos x="6" y="29"/>
                </a:cxn>
                <a:cxn ang="0">
                  <a:pos x="29" y="29"/>
                </a:cxn>
                <a:cxn ang="0">
                  <a:pos x="63" y="29"/>
                </a:cxn>
                <a:cxn ang="0">
                  <a:pos x="105" y="29"/>
                </a:cxn>
                <a:cxn ang="0">
                  <a:pos x="147" y="29"/>
                </a:cxn>
                <a:cxn ang="0">
                  <a:pos x="189" y="29"/>
                </a:cxn>
                <a:cxn ang="0">
                  <a:pos x="223" y="29"/>
                </a:cxn>
                <a:cxn ang="0">
                  <a:pos x="246" y="29"/>
                </a:cxn>
                <a:cxn ang="0">
                  <a:pos x="259" y="29"/>
                </a:cxn>
                <a:cxn ang="0">
                  <a:pos x="294" y="32"/>
                </a:cxn>
                <a:cxn ang="0">
                  <a:pos x="349" y="40"/>
                </a:cxn>
                <a:cxn ang="0">
                  <a:pos x="420" y="53"/>
                </a:cxn>
                <a:cxn ang="0">
                  <a:pos x="503" y="72"/>
                </a:cxn>
                <a:cxn ang="0">
                  <a:pos x="590" y="100"/>
                </a:cxn>
                <a:cxn ang="0">
                  <a:pos x="677" y="136"/>
                </a:cxn>
                <a:cxn ang="0">
                  <a:pos x="759" y="182"/>
                </a:cxn>
                <a:cxn ang="0">
                  <a:pos x="796" y="161"/>
                </a:cxn>
                <a:cxn ang="0">
                  <a:pos x="719" y="112"/>
                </a:cxn>
                <a:cxn ang="0">
                  <a:pos x="634" y="74"/>
                </a:cxn>
                <a:cxn ang="0">
                  <a:pos x="546" y="45"/>
                </a:cxn>
                <a:cxn ang="0">
                  <a:pos x="461" y="25"/>
                </a:cxn>
                <a:cxn ang="0">
                  <a:pos x="384" y="11"/>
                </a:cxn>
                <a:cxn ang="0">
                  <a:pos x="319" y="5"/>
                </a:cxn>
                <a:cxn ang="0">
                  <a:pos x="274" y="1"/>
                </a:cxn>
                <a:cxn ang="0">
                  <a:pos x="252" y="0"/>
                </a:cxn>
                <a:cxn ang="0">
                  <a:pos x="236" y="0"/>
                </a:cxn>
                <a:cxn ang="0">
                  <a:pos x="207" y="0"/>
                </a:cxn>
                <a:cxn ang="0">
                  <a:pos x="169" y="0"/>
                </a:cxn>
                <a:cxn ang="0">
                  <a:pos x="127" y="0"/>
                </a:cxn>
                <a:cxn ang="0">
                  <a:pos x="83" y="0"/>
                </a:cxn>
                <a:cxn ang="0">
                  <a:pos x="45" y="0"/>
                </a:cxn>
                <a:cxn ang="0">
                  <a:pos x="16" y="0"/>
                </a:cxn>
                <a:cxn ang="0">
                  <a:pos x="0" y="0"/>
                </a:cxn>
              </a:cxnLst>
              <a:rect l="0" t="0" r="r" b="b"/>
              <a:pathLst>
                <a:path w="796" h="208">
                  <a:moveTo>
                    <a:pt x="0" y="29"/>
                  </a:moveTo>
                  <a:lnTo>
                    <a:pt x="6" y="29"/>
                  </a:lnTo>
                  <a:lnTo>
                    <a:pt x="16" y="29"/>
                  </a:lnTo>
                  <a:lnTo>
                    <a:pt x="29" y="29"/>
                  </a:lnTo>
                  <a:lnTo>
                    <a:pt x="45" y="29"/>
                  </a:lnTo>
                  <a:lnTo>
                    <a:pt x="63" y="29"/>
                  </a:lnTo>
                  <a:lnTo>
                    <a:pt x="83" y="29"/>
                  </a:lnTo>
                  <a:lnTo>
                    <a:pt x="105" y="29"/>
                  </a:lnTo>
                  <a:lnTo>
                    <a:pt x="127" y="29"/>
                  </a:lnTo>
                  <a:lnTo>
                    <a:pt x="147" y="29"/>
                  </a:lnTo>
                  <a:lnTo>
                    <a:pt x="169" y="29"/>
                  </a:lnTo>
                  <a:lnTo>
                    <a:pt x="189" y="29"/>
                  </a:lnTo>
                  <a:lnTo>
                    <a:pt x="207" y="29"/>
                  </a:lnTo>
                  <a:lnTo>
                    <a:pt x="223" y="29"/>
                  </a:lnTo>
                  <a:lnTo>
                    <a:pt x="236" y="29"/>
                  </a:lnTo>
                  <a:lnTo>
                    <a:pt x="246" y="29"/>
                  </a:lnTo>
                  <a:lnTo>
                    <a:pt x="252" y="29"/>
                  </a:lnTo>
                  <a:lnTo>
                    <a:pt x="259" y="29"/>
                  </a:lnTo>
                  <a:lnTo>
                    <a:pt x="274" y="30"/>
                  </a:lnTo>
                  <a:lnTo>
                    <a:pt x="294" y="32"/>
                  </a:lnTo>
                  <a:lnTo>
                    <a:pt x="319" y="36"/>
                  </a:lnTo>
                  <a:lnTo>
                    <a:pt x="349" y="40"/>
                  </a:lnTo>
                  <a:lnTo>
                    <a:pt x="384" y="46"/>
                  </a:lnTo>
                  <a:lnTo>
                    <a:pt x="420" y="53"/>
                  </a:lnTo>
                  <a:lnTo>
                    <a:pt x="461" y="62"/>
                  </a:lnTo>
                  <a:lnTo>
                    <a:pt x="503" y="72"/>
                  </a:lnTo>
                  <a:lnTo>
                    <a:pt x="546" y="85"/>
                  </a:lnTo>
                  <a:lnTo>
                    <a:pt x="590" y="100"/>
                  </a:lnTo>
                  <a:lnTo>
                    <a:pt x="635" y="116"/>
                  </a:lnTo>
                  <a:lnTo>
                    <a:pt x="677" y="136"/>
                  </a:lnTo>
                  <a:lnTo>
                    <a:pt x="719" y="158"/>
                  </a:lnTo>
                  <a:lnTo>
                    <a:pt x="759" y="182"/>
                  </a:lnTo>
                  <a:lnTo>
                    <a:pt x="796" y="208"/>
                  </a:lnTo>
                  <a:lnTo>
                    <a:pt x="796" y="161"/>
                  </a:lnTo>
                  <a:lnTo>
                    <a:pt x="759" y="135"/>
                  </a:lnTo>
                  <a:lnTo>
                    <a:pt x="719" y="112"/>
                  </a:lnTo>
                  <a:lnTo>
                    <a:pt x="677" y="91"/>
                  </a:lnTo>
                  <a:lnTo>
                    <a:pt x="634" y="74"/>
                  </a:lnTo>
                  <a:lnTo>
                    <a:pt x="590" y="57"/>
                  </a:lnTo>
                  <a:lnTo>
                    <a:pt x="546" y="45"/>
                  </a:lnTo>
                  <a:lnTo>
                    <a:pt x="502" y="33"/>
                  </a:lnTo>
                  <a:lnTo>
                    <a:pt x="461" y="25"/>
                  </a:lnTo>
                  <a:lnTo>
                    <a:pt x="420" y="17"/>
                  </a:lnTo>
                  <a:lnTo>
                    <a:pt x="384" y="11"/>
                  </a:lnTo>
                  <a:lnTo>
                    <a:pt x="349" y="7"/>
                  </a:lnTo>
                  <a:lnTo>
                    <a:pt x="319" y="5"/>
                  </a:lnTo>
                  <a:lnTo>
                    <a:pt x="294" y="2"/>
                  </a:lnTo>
                  <a:lnTo>
                    <a:pt x="274" y="1"/>
                  </a:lnTo>
                  <a:lnTo>
                    <a:pt x="259" y="0"/>
                  </a:lnTo>
                  <a:lnTo>
                    <a:pt x="252" y="0"/>
                  </a:lnTo>
                  <a:lnTo>
                    <a:pt x="246" y="0"/>
                  </a:lnTo>
                  <a:lnTo>
                    <a:pt x="236" y="0"/>
                  </a:lnTo>
                  <a:lnTo>
                    <a:pt x="223" y="0"/>
                  </a:lnTo>
                  <a:lnTo>
                    <a:pt x="207" y="0"/>
                  </a:lnTo>
                  <a:lnTo>
                    <a:pt x="189" y="0"/>
                  </a:lnTo>
                  <a:lnTo>
                    <a:pt x="169" y="0"/>
                  </a:lnTo>
                  <a:lnTo>
                    <a:pt x="147" y="0"/>
                  </a:lnTo>
                  <a:lnTo>
                    <a:pt x="127" y="0"/>
                  </a:lnTo>
                  <a:lnTo>
                    <a:pt x="105" y="0"/>
                  </a:lnTo>
                  <a:lnTo>
                    <a:pt x="83" y="0"/>
                  </a:lnTo>
                  <a:lnTo>
                    <a:pt x="63" y="0"/>
                  </a:lnTo>
                  <a:lnTo>
                    <a:pt x="45" y="0"/>
                  </a:lnTo>
                  <a:lnTo>
                    <a:pt x="29" y="0"/>
                  </a:lnTo>
                  <a:lnTo>
                    <a:pt x="16" y="0"/>
                  </a:lnTo>
                  <a:lnTo>
                    <a:pt x="6" y="0"/>
                  </a:lnTo>
                  <a:lnTo>
                    <a:pt x="0" y="0"/>
                  </a:lnTo>
                  <a:lnTo>
                    <a:pt x="0" y="29"/>
                  </a:lnTo>
                  <a:close/>
                </a:path>
              </a:pathLst>
            </a:custGeom>
            <a:solidFill>
              <a:srgbClr val="FFFFFF"/>
            </a:solidFill>
            <a:ln w="9525">
              <a:noFill/>
              <a:round/>
            </a:ln>
          </p:spPr>
          <p:txBody>
            <a:bodyPr/>
            <a:lstStyle/>
            <a:p>
              <a:endParaRPr lang="zh-CN" altLang="en-US" sz="1800">
                <a:cs typeface="+mn-ea"/>
                <a:sym typeface="+mn-lt"/>
              </a:endParaRPr>
            </a:p>
          </p:txBody>
        </p:sp>
        <p:sp>
          <p:nvSpPr>
            <p:cNvPr id="29" name="Freeform 30"/>
            <p:cNvSpPr/>
            <p:nvPr/>
          </p:nvSpPr>
          <p:spPr bwMode="auto">
            <a:xfrm>
              <a:off x="11406" y="10659"/>
              <a:ext cx="1503" cy="379"/>
            </a:xfrm>
            <a:custGeom>
              <a:avLst/>
              <a:gdLst/>
              <a:ahLst/>
              <a:cxnLst>
                <a:cxn ang="0">
                  <a:pos x="6" y="32"/>
                </a:cxn>
                <a:cxn ang="0">
                  <a:pos x="29" y="32"/>
                </a:cxn>
                <a:cxn ang="0">
                  <a:pos x="63" y="32"/>
                </a:cxn>
                <a:cxn ang="0">
                  <a:pos x="105" y="32"/>
                </a:cxn>
                <a:cxn ang="0">
                  <a:pos x="147" y="32"/>
                </a:cxn>
                <a:cxn ang="0">
                  <a:pos x="189" y="32"/>
                </a:cxn>
                <a:cxn ang="0">
                  <a:pos x="223" y="32"/>
                </a:cxn>
                <a:cxn ang="0">
                  <a:pos x="246" y="32"/>
                </a:cxn>
                <a:cxn ang="0">
                  <a:pos x="299" y="33"/>
                </a:cxn>
                <a:cxn ang="0">
                  <a:pos x="390" y="46"/>
                </a:cxn>
                <a:cxn ang="0">
                  <a:pos x="473" y="69"/>
                </a:cxn>
                <a:cxn ang="0">
                  <a:pos x="551" y="101"/>
                </a:cxn>
                <a:cxn ang="0">
                  <a:pos x="620" y="140"/>
                </a:cxn>
                <a:cxn ang="0">
                  <a:pos x="681" y="185"/>
                </a:cxn>
                <a:cxn ang="0">
                  <a:pos x="734" y="233"/>
                </a:cxn>
                <a:cxn ang="0">
                  <a:pos x="778" y="283"/>
                </a:cxn>
                <a:cxn ang="0">
                  <a:pos x="796" y="255"/>
                </a:cxn>
                <a:cxn ang="0">
                  <a:pos x="757" y="208"/>
                </a:cxn>
                <a:cxn ang="0">
                  <a:pos x="708" y="161"/>
                </a:cxn>
                <a:cxn ang="0">
                  <a:pos x="652" y="118"/>
                </a:cxn>
                <a:cxn ang="0">
                  <a:pos x="586" y="79"/>
                </a:cxn>
                <a:cxn ang="0">
                  <a:pos x="514" y="47"/>
                </a:cxn>
                <a:cxn ang="0">
                  <a:pos x="433" y="21"/>
                </a:cxn>
                <a:cxn ang="0">
                  <a:pos x="346" y="5"/>
                </a:cxn>
                <a:cxn ang="0">
                  <a:pos x="252" y="0"/>
                </a:cxn>
                <a:cxn ang="0">
                  <a:pos x="236" y="0"/>
                </a:cxn>
                <a:cxn ang="0">
                  <a:pos x="207" y="0"/>
                </a:cxn>
                <a:cxn ang="0">
                  <a:pos x="169" y="0"/>
                </a:cxn>
                <a:cxn ang="0">
                  <a:pos x="127" y="0"/>
                </a:cxn>
                <a:cxn ang="0">
                  <a:pos x="83" y="0"/>
                </a:cxn>
                <a:cxn ang="0">
                  <a:pos x="45" y="0"/>
                </a:cxn>
                <a:cxn ang="0">
                  <a:pos x="16" y="0"/>
                </a:cxn>
                <a:cxn ang="0">
                  <a:pos x="0" y="0"/>
                </a:cxn>
              </a:cxnLst>
              <a:rect l="0" t="0" r="r" b="b"/>
              <a:pathLst>
                <a:path w="796" h="307">
                  <a:moveTo>
                    <a:pt x="0" y="32"/>
                  </a:moveTo>
                  <a:lnTo>
                    <a:pt x="6" y="32"/>
                  </a:lnTo>
                  <a:lnTo>
                    <a:pt x="16" y="32"/>
                  </a:lnTo>
                  <a:lnTo>
                    <a:pt x="29" y="32"/>
                  </a:lnTo>
                  <a:lnTo>
                    <a:pt x="45" y="32"/>
                  </a:lnTo>
                  <a:lnTo>
                    <a:pt x="63" y="32"/>
                  </a:lnTo>
                  <a:lnTo>
                    <a:pt x="83" y="32"/>
                  </a:lnTo>
                  <a:lnTo>
                    <a:pt x="105" y="32"/>
                  </a:lnTo>
                  <a:lnTo>
                    <a:pt x="127" y="32"/>
                  </a:lnTo>
                  <a:lnTo>
                    <a:pt x="147" y="32"/>
                  </a:lnTo>
                  <a:lnTo>
                    <a:pt x="169" y="32"/>
                  </a:lnTo>
                  <a:lnTo>
                    <a:pt x="189" y="32"/>
                  </a:lnTo>
                  <a:lnTo>
                    <a:pt x="207" y="32"/>
                  </a:lnTo>
                  <a:lnTo>
                    <a:pt x="223" y="32"/>
                  </a:lnTo>
                  <a:lnTo>
                    <a:pt x="236" y="32"/>
                  </a:lnTo>
                  <a:lnTo>
                    <a:pt x="246" y="32"/>
                  </a:lnTo>
                  <a:lnTo>
                    <a:pt x="252" y="32"/>
                  </a:lnTo>
                  <a:lnTo>
                    <a:pt x="299" y="33"/>
                  </a:lnTo>
                  <a:lnTo>
                    <a:pt x="346" y="39"/>
                  </a:lnTo>
                  <a:lnTo>
                    <a:pt x="390" y="46"/>
                  </a:lnTo>
                  <a:lnTo>
                    <a:pt x="433" y="56"/>
                  </a:lnTo>
                  <a:lnTo>
                    <a:pt x="473" y="69"/>
                  </a:lnTo>
                  <a:lnTo>
                    <a:pt x="514" y="85"/>
                  </a:lnTo>
                  <a:lnTo>
                    <a:pt x="551" y="101"/>
                  </a:lnTo>
                  <a:lnTo>
                    <a:pt x="586" y="120"/>
                  </a:lnTo>
                  <a:lnTo>
                    <a:pt x="620" y="140"/>
                  </a:lnTo>
                  <a:lnTo>
                    <a:pt x="652" y="162"/>
                  </a:lnTo>
                  <a:lnTo>
                    <a:pt x="681" y="185"/>
                  </a:lnTo>
                  <a:lnTo>
                    <a:pt x="708" y="209"/>
                  </a:lnTo>
                  <a:lnTo>
                    <a:pt x="734" y="233"/>
                  </a:lnTo>
                  <a:lnTo>
                    <a:pt x="757" y="257"/>
                  </a:lnTo>
                  <a:lnTo>
                    <a:pt x="778" y="283"/>
                  </a:lnTo>
                  <a:lnTo>
                    <a:pt x="796" y="307"/>
                  </a:lnTo>
                  <a:lnTo>
                    <a:pt x="796" y="255"/>
                  </a:lnTo>
                  <a:lnTo>
                    <a:pt x="778" y="231"/>
                  </a:lnTo>
                  <a:lnTo>
                    <a:pt x="757" y="208"/>
                  </a:lnTo>
                  <a:lnTo>
                    <a:pt x="734" y="184"/>
                  </a:lnTo>
                  <a:lnTo>
                    <a:pt x="708" y="161"/>
                  </a:lnTo>
                  <a:lnTo>
                    <a:pt x="681" y="139"/>
                  </a:lnTo>
                  <a:lnTo>
                    <a:pt x="652" y="118"/>
                  </a:lnTo>
                  <a:lnTo>
                    <a:pt x="620" y="99"/>
                  </a:lnTo>
                  <a:lnTo>
                    <a:pt x="586" y="79"/>
                  </a:lnTo>
                  <a:lnTo>
                    <a:pt x="551" y="62"/>
                  </a:lnTo>
                  <a:lnTo>
                    <a:pt x="514" y="47"/>
                  </a:lnTo>
                  <a:lnTo>
                    <a:pt x="473" y="33"/>
                  </a:lnTo>
                  <a:lnTo>
                    <a:pt x="433" y="21"/>
                  </a:lnTo>
                  <a:lnTo>
                    <a:pt x="390" y="12"/>
                  </a:lnTo>
                  <a:lnTo>
                    <a:pt x="346" y="5"/>
                  </a:lnTo>
                  <a:lnTo>
                    <a:pt x="299" y="1"/>
                  </a:lnTo>
                  <a:lnTo>
                    <a:pt x="252" y="0"/>
                  </a:lnTo>
                  <a:lnTo>
                    <a:pt x="246" y="0"/>
                  </a:lnTo>
                  <a:lnTo>
                    <a:pt x="236" y="0"/>
                  </a:lnTo>
                  <a:lnTo>
                    <a:pt x="223" y="0"/>
                  </a:lnTo>
                  <a:lnTo>
                    <a:pt x="207" y="0"/>
                  </a:lnTo>
                  <a:lnTo>
                    <a:pt x="189" y="0"/>
                  </a:lnTo>
                  <a:lnTo>
                    <a:pt x="169" y="0"/>
                  </a:lnTo>
                  <a:lnTo>
                    <a:pt x="147" y="0"/>
                  </a:lnTo>
                  <a:lnTo>
                    <a:pt x="127" y="0"/>
                  </a:lnTo>
                  <a:lnTo>
                    <a:pt x="105" y="0"/>
                  </a:lnTo>
                  <a:lnTo>
                    <a:pt x="83" y="0"/>
                  </a:lnTo>
                  <a:lnTo>
                    <a:pt x="63" y="0"/>
                  </a:lnTo>
                  <a:lnTo>
                    <a:pt x="45" y="0"/>
                  </a:lnTo>
                  <a:lnTo>
                    <a:pt x="29" y="0"/>
                  </a:lnTo>
                  <a:lnTo>
                    <a:pt x="16" y="0"/>
                  </a:lnTo>
                  <a:lnTo>
                    <a:pt x="6" y="0"/>
                  </a:lnTo>
                  <a:lnTo>
                    <a:pt x="0" y="0"/>
                  </a:lnTo>
                  <a:lnTo>
                    <a:pt x="0" y="32"/>
                  </a:lnTo>
                  <a:close/>
                </a:path>
              </a:pathLst>
            </a:custGeom>
            <a:solidFill>
              <a:srgbClr val="FFFFFF"/>
            </a:solidFill>
            <a:ln w="9525">
              <a:noFill/>
              <a:round/>
            </a:ln>
          </p:spPr>
          <p:txBody>
            <a:bodyPr/>
            <a:lstStyle/>
            <a:p>
              <a:endParaRPr lang="zh-CN" altLang="en-US" sz="1800">
                <a:cs typeface="+mn-ea"/>
                <a:sym typeface="+mn-lt"/>
              </a:endParaRPr>
            </a:p>
          </p:txBody>
        </p:sp>
        <p:sp>
          <p:nvSpPr>
            <p:cNvPr id="30" name="Freeform 31"/>
            <p:cNvSpPr/>
            <p:nvPr/>
          </p:nvSpPr>
          <p:spPr bwMode="auto">
            <a:xfrm>
              <a:off x="9124" y="10415"/>
              <a:ext cx="90"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31" name="Freeform 32"/>
            <p:cNvSpPr/>
            <p:nvPr/>
          </p:nvSpPr>
          <p:spPr bwMode="auto">
            <a:xfrm>
              <a:off x="9260"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32" name="Freeform 33"/>
            <p:cNvSpPr/>
            <p:nvPr/>
          </p:nvSpPr>
          <p:spPr bwMode="auto">
            <a:xfrm>
              <a:off x="9404" y="10415"/>
              <a:ext cx="94"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33" name="Rectangle 34"/>
            <p:cNvSpPr>
              <a:spLocks noChangeArrowheads="1"/>
            </p:cNvSpPr>
            <p:nvPr/>
          </p:nvSpPr>
          <p:spPr bwMode="auto">
            <a:xfrm>
              <a:off x="9124"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4" name="Rectangle 35"/>
            <p:cNvSpPr>
              <a:spLocks noChangeArrowheads="1"/>
            </p:cNvSpPr>
            <p:nvPr/>
          </p:nvSpPr>
          <p:spPr bwMode="auto">
            <a:xfrm>
              <a:off x="9124"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5" name="Freeform 36"/>
            <p:cNvSpPr/>
            <p:nvPr/>
          </p:nvSpPr>
          <p:spPr bwMode="auto">
            <a:xfrm>
              <a:off x="9525" y="10415"/>
              <a:ext cx="90" cy="325"/>
            </a:xfrm>
            <a:custGeom>
              <a:avLst/>
              <a:gdLst/>
              <a:ahLst/>
              <a:cxnLst>
                <a:cxn ang="0">
                  <a:pos x="25" y="0"/>
                </a:cxn>
                <a:cxn ang="0">
                  <a:pos x="50" y="57"/>
                </a:cxn>
                <a:cxn ang="0">
                  <a:pos x="50" y="263"/>
                </a:cxn>
                <a:cxn ang="0">
                  <a:pos x="0" y="263"/>
                </a:cxn>
                <a:cxn ang="0">
                  <a:pos x="0" y="57"/>
                </a:cxn>
                <a:cxn ang="0">
                  <a:pos x="25" y="0"/>
                </a:cxn>
              </a:cxnLst>
              <a:rect l="0" t="0" r="r" b="b"/>
              <a:pathLst>
                <a:path w="50" h="263">
                  <a:moveTo>
                    <a:pt x="25" y="0"/>
                  </a:moveTo>
                  <a:lnTo>
                    <a:pt x="50" y="57"/>
                  </a:lnTo>
                  <a:lnTo>
                    <a:pt x="50"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6" name="Freeform 37"/>
            <p:cNvSpPr/>
            <p:nvPr/>
          </p:nvSpPr>
          <p:spPr bwMode="auto">
            <a:xfrm>
              <a:off x="9657" y="10415"/>
              <a:ext cx="94"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37" name="Freeform 38"/>
            <p:cNvSpPr/>
            <p:nvPr/>
          </p:nvSpPr>
          <p:spPr bwMode="auto">
            <a:xfrm>
              <a:off x="9804"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38" name="Rectangle 39"/>
            <p:cNvSpPr>
              <a:spLocks noChangeArrowheads="1"/>
            </p:cNvSpPr>
            <p:nvPr/>
          </p:nvSpPr>
          <p:spPr bwMode="auto">
            <a:xfrm>
              <a:off x="9525" y="10501"/>
              <a:ext cx="403"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39" name="Rectangle 40"/>
            <p:cNvSpPr>
              <a:spLocks noChangeArrowheads="1"/>
            </p:cNvSpPr>
            <p:nvPr/>
          </p:nvSpPr>
          <p:spPr bwMode="auto">
            <a:xfrm>
              <a:off x="9525" y="10659"/>
              <a:ext cx="403"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0" name="Freeform 41"/>
            <p:cNvSpPr/>
            <p:nvPr/>
          </p:nvSpPr>
          <p:spPr bwMode="auto">
            <a:xfrm>
              <a:off x="9925" y="10415"/>
              <a:ext cx="90"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1" name="Freeform 42"/>
            <p:cNvSpPr/>
            <p:nvPr/>
          </p:nvSpPr>
          <p:spPr bwMode="auto">
            <a:xfrm>
              <a:off x="10057" y="10415"/>
              <a:ext cx="95"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2" name="Freeform 43"/>
            <p:cNvSpPr/>
            <p:nvPr/>
          </p:nvSpPr>
          <p:spPr bwMode="auto">
            <a:xfrm>
              <a:off x="10200" y="10415"/>
              <a:ext cx="95"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3" name="Rectangle 44"/>
            <p:cNvSpPr>
              <a:spLocks noChangeArrowheads="1"/>
            </p:cNvSpPr>
            <p:nvPr/>
          </p:nvSpPr>
          <p:spPr bwMode="auto">
            <a:xfrm>
              <a:off x="9925"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4" name="Rectangle 45"/>
            <p:cNvSpPr>
              <a:spLocks noChangeArrowheads="1"/>
            </p:cNvSpPr>
            <p:nvPr/>
          </p:nvSpPr>
          <p:spPr bwMode="auto">
            <a:xfrm>
              <a:off x="9925"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5" name="Freeform 46"/>
            <p:cNvSpPr/>
            <p:nvPr/>
          </p:nvSpPr>
          <p:spPr bwMode="auto">
            <a:xfrm>
              <a:off x="10321" y="10415"/>
              <a:ext cx="95"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46" name="Freeform 47"/>
            <p:cNvSpPr/>
            <p:nvPr/>
          </p:nvSpPr>
          <p:spPr bwMode="auto">
            <a:xfrm>
              <a:off x="1045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47" name="Freeform 48"/>
            <p:cNvSpPr/>
            <p:nvPr/>
          </p:nvSpPr>
          <p:spPr bwMode="auto">
            <a:xfrm>
              <a:off x="10601" y="10415"/>
              <a:ext cx="94"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48" name="Rectangle 49"/>
            <p:cNvSpPr>
              <a:spLocks noChangeArrowheads="1"/>
            </p:cNvSpPr>
            <p:nvPr/>
          </p:nvSpPr>
          <p:spPr bwMode="auto">
            <a:xfrm>
              <a:off x="10321" y="10501"/>
              <a:ext cx="408"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49" name="Rectangle 50"/>
            <p:cNvSpPr>
              <a:spLocks noChangeArrowheads="1"/>
            </p:cNvSpPr>
            <p:nvPr/>
          </p:nvSpPr>
          <p:spPr bwMode="auto">
            <a:xfrm>
              <a:off x="10321" y="10659"/>
              <a:ext cx="408"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0" name="Freeform 51"/>
            <p:cNvSpPr/>
            <p:nvPr/>
          </p:nvSpPr>
          <p:spPr bwMode="auto">
            <a:xfrm>
              <a:off x="10722" y="10415"/>
              <a:ext cx="94" cy="325"/>
            </a:xfrm>
            <a:custGeom>
              <a:avLst/>
              <a:gdLst/>
              <a:ahLst/>
              <a:cxnLst>
                <a:cxn ang="0">
                  <a:pos x="26" y="0"/>
                </a:cxn>
                <a:cxn ang="0">
                  <a:pos x="50" y="57"/>
                </a:cxn>
                <a:cxn ang="0">
                  <a:pos x="50" y="263"/>
                </a:cxn>
                <a:cxn ang="0">
                  <a:pos x="0" y="263"/>
                </a:cxn>
                <a:cxn ang="0">
                  <a:pos x="0" y="57"/>
                </a:cxn>
                <a:cxn ang="0">
                  <a:pos x="26" y="0"/>
                </a:cxn>
              </a:cxnLst>
              <a:rect l="0" t="0" r="r" b="b"/>
              <a:pathLst>
                <a:path w="50" h="263">
                  <a:moveTo>
                    <a:pt x="26" y="0"/>
                  </a:moveTo>
                  <a:lnTo>
                    <a:pt x="50" y="57"/>
                  </a:lnTo>
                  <a:lnTo>
                    <a:pt x="50" y="263"/>
                  </a:lnTo>
                  <a:lnTo>
                    <a:pt x="0" y="263"/>
                  </a:lnTo>
                  <a:lnTo>
                    <a:pt x="0" y="57"/>
                  </a:lnTo>
                  <a:lnTo>
                    <a:pt x="26" y="0"/>
                  </a:lnTo>
                  <a:close/>
                </a:path>
              </a:pathLst>
            </a:custGeom>
            <a:solidFill>
              <a:srgbClr val="FFFFFF"/>
            </a:solidFill>
            <a:ln w="9525">
              <a:noFill/>
              <a:round/>
            </a:ln>
          </p:spPr>
          <p:txBody>
            <a:bodyPr/>
            <a:lstStyle/>
            <a:p>
              <a:endParaRPr lang="zh-CN" altLang="en-US" sz="1800">
                <a:cs typeface="+mn-ea"/>
                <a:sym typeface="+mn-lt"/>
              </a:endParaRPr>
            </a:p>
          </p:txBody>
        </p:sp>
        <p:sp>
          <p:nvSpPr>
            <p:cNvPr id="51" name="Freeform 52"/>
            <p:cNvSpPr/>
            <p:nvPr/>
          </p:nvSpPr>
          <p:spPr bwMode="auto">
            <a:xfrm>
              <a:off x="10858"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2" name="Freeform 53"/>
            <p:cNvSpPr/>
            <p:nvPr/>
          </p:nvSpPr>
          <p:spPr bwMode="auto">
            <a:xfrm>
              <a:off x="11001" y="10415"/>
              <a:ext cx="95"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3" name="Rectangle 54"/>
            <p:cNvSpPr>
              <a:spLocks noChangeArrowheads="1"/>
            </p:cNvSpPr>
            <p:nvPr/>
          </p:nvSpPr>
          <p:spPr bwMode="auto">
            <a:xfrm>
              <a:off x="10722"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4" name="Rectangle 55"/>
            <p:cNvSpPr>
              <a:spLocks noChangeArrowheads="1"/>
            </p:cNvSpPr>
            <p:nvPr/>
          </p:nvSpPr>
          <p:spPr bwMode="auto">
            <a:xfrm>
              <a:off x="10722"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5" name="Freeform 56"/>
            <p:cNvSpPr/>
            <p:nvPr/>
          </p:nvSpPr>
          <p:spPr bwMode="auto">
            <a:xfrm>
              <a:off x="11122" y="10415"/>
              <a:ext cx="95" cy="325"/>
            </a:xfrm>
            <a:custGeom>
              <a:avLst/>
              <a:gdLst/>
              <a:ahLst/>
              <a:cxnLst>
                <a:cxn ang="0">
                  <a:pos x="24" y="0"/>
                </a:cxn>
                <a:cxn ang="0">
                  <a:pos x="50" y="57"/>
                </a:cxn>
                <a:cxn ang="0">
                  <a:pos x="50" y="263"/>
                </a:cxn>
                <a:cxn ang="0">
                  <a:pos x="0" y="263"/>
                </a:cxn>
                <a:cxn ang="0">
                  <a:pos x="0" y="57"/>
                </a:cxn>
                <a:cxn ang="0">
                  <a:pos x="24" y="0"/>
                </a:cxn>
              </a:cxnLst>
              <a:rect l="0" t="0" r="r" b="b"/>
              <a:pathLst>
                <a:path w="50" h="263">
                  <a:moveTo>
                    <a:pt x="24" y="0"/>
                  </a:moveTo>
                  <a:lnTo>
                    <a:pt x="50" y="57"/>
                  </a:lnTo>
                  <a:lnTo>
                    <a:pt x="50"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6" name="Freeform 57"/>
            <p:cNvSpPr/>
            <p:nvPr/>
          </p:nvSpPr>
          <p:spPr bwMode="auto">
            <a:xfrm>
              <a:off x="11259" y="10415"/>
              <a:ext cx="93" cy="325"/>
            </a:xfrm>
            <a:custGeom>
              <a:avLst/>
              <a:gdLst/>
              <a:ahLst/>
              <a:cxnLst>
                <a:cxn ang="0">
                  <a:pos x="25" y="0"/>
                </a:cxn>
                <a:cxn ang="0">
                  <a:pos x="49" y="57"/>
                </a:cxn>
                <a:cxn ang="0">
                  <a:pos x="49" y="263"/>
                </a:cxn>
                <a:cxn ang="0">
                  <a:pos x="0" y="263"/>
                </a:cxn>
                <a:cxn ang="0">
                  <a:pos x="0" y="57"/>
                </a:cxn>
                <a:cxn ang="0">
                  <a:pos x="25" y="0"/>
                </a:cxn>
              </a:cxnLst>
              <a:rect l="0" t="0" r="r" b="b"/>
              <a:pathLst>
                <a:path w="49" h="263">
                  <a:moveTo>
                    <a:pt x="25" y="0"/>
                  </a:moveTo>
                  <a:lnTo>
                    <a:pt x="49" y="57"/>
                  </a:lnTo>
                  <a:lnTo>
                    <a:pt x="49" y="263"/>
                  </a:lnTo>
                  <a:lnTo>
                    <a:pt x="0" y="263"/>
                  </a:lnTo>
                  <a:lnTo>
                    <a:pt x="0" y="57"/>
                  </a:lnTo>
                  <a:lnTo>
                    <a:pt x="25" y="0"/>
                  </a:lnTo>
                  <a:close/>
                </a:path>
              </a:pathLst>
            </a:custGeom>
            <a:solidFill>
              <a:srgbClr val="FFFFFF"/>
            </a:solidFill>
            <a:ln w="9525">
              <a:noFill/>
              <a:round/>
            </a:ln>
          </p:spPr>
          <p:txBody>
            <a:bodyPr/>
            <a:lstStyle/>
            <a:p>
              <a:endParaRPr lang="zh-CN" altLang="en-US" sz="1800">
                <a:cs typeface="+mn-ea"/>
                <a:sym typeface="+mn-lt"/>
              </a:endParaRPr>
            </a:p>
          </p:txBody>
        </p:sp>
        <p:sp>
          <p:nvSpPr>
            <p:cNvPr id="57" name="Freeform 58"/>
            <p:cNvSpPr/>
            <p:nvPr/>
          </p:nvSpPr>
          <p:spPr bwMode="auto">
            <a:xfrm>
              <a:off x="11402" y="10415"/>
              <a:ext cx="94" cy="325"/>
            </a:xfrm>
            <a:custGeom>
              <a:avLst/>
              <a:gdLst/>
              <a:ahLst/>
              <a:cxnLst>
                <a:cxn ang="0">
                  <a:pos x="24" y="0"/>
                </a:cxn>
                <a:cxn ang="0">
                  <a:pos x="49" y="57"/>
                </a:cxn>
                <a:cxn ang="0">
                  <a:pos x="49" y="263"/>
                </a:cxn>
                <a:cxn ang="0">
                  <a:pos x="0" y="263"/>
                </a:cxn>
                <a:cxn ang="0">
                  <a:pos x="0" y="57"/>
                </a:cxn>
                <a:cxn ang="0">
                  <a:pos x="24" y="0"/>
                </a:cxn>
              </a:cxnLst>
              <a:rect l="0" t="0" r="r" b="b"/>
              <a:pathLst>
                <a:path w="49" h="263">
                  <a:moveTo>
                    <a:pt x="24" y="0"/>
                  </a:moveTo>
                  <a:lnTo>
                    <a:pt x="49" y="57"/>
                  </a:lnTo>
                  <a:lnTo>
                    <a:pt x="49" y="263"/>
                  </a:lnTo>
                  <a:lnTo>
                    <a:pt x="0" y="263"/>
                  </a:lnTo>
                  <a:lnTo>
                    <a:pt x="0" y="57"/>
                  </a:lnTo>
                  <a:lnTo>
                    <a:pt x="24" y="0"/>
                  </a:lnTo>
                  <a:close/>
                </a:path>
              </a:pathLst>
            </a:custGeom>
            <a:solidFill>
              <a:srgbClr val="FFFFFF"/>
            </a:solidFill>
            <a:ln w="9525">
              <a:noFill/>
              <a:round/>
            </a:ln>
          </p:spPr>
          <p:txBody>
            <a:bodyPr/>
            <a:lstStyle/>
            <a:p>
              <a:endParaRPr lang="zh-CN" altLang="en-US" sz="1800">
                <a:cs typeface="+mn-ea"/>
                <a:sym typeface="+mn-lt"/>
              </a:endParaRPr>
            </a:p>
          </p:txBody>
        </p:sp>
        <p:sp>
          <p:nvSpPr>
            <p:cNvPr id="58" name="Rectangle 59"/>
            <p:cNvSpPr>
              <a:spLocks noChangeArrowheads="1"/>
            </p:cNvSpPr>
            <p:nvPr/>
          </p:nvSpPr>
          <p:spPr bwMode="auto">
            <a:xfrm>
              <a:off x="11122" y="10501"/>
              <a:ext cx="404" cy="37"/>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59" name="Rectangle 60"/>
            <p:cNvSpPr>
              <a:spLocks noChangeArrowheads="1"/>
            </p:cNvSpPr>
            <p:nvPr/>
          </p:nvSpPr>
          <p:spPr bwMode="auto">
            <a:xfrm>
              <a:off x="11122" y="10659"/>
              <a:ext cx="404" cy="36"/>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60" name="Freeform 61"/>
            <p:cNvSpPr/>
            <p:nvPr/>
          </p:nvSpPr>
          <p:spPr bwMode="auto">
            <a:xfrm>
              <a:off x="11519" y="9898"/>
              <a:ext cx="1148" cy="1034"/>
            </a:xfrm>
            <a:custGeom>
              <a:avLst/>
              <a:gdLst/>
              <a:ahLst/>
              <a:cxnLst>
                <a:cxn ang="0">
                  <a:pos x="52" y="391"/>
                </a:cxn>
                <a:cxn ang="0">
                  <a:pos x="138" y="429"/>
                </a:cxn>
                <a:cxn ang="0">
                  <a:pos x="219" y="537"/>
                </a:cxn>
                <a:cxn ang="0">
                  <a:pos x="264" y="761"/>
                </a:cxn>
                <a:cxn ang="0">
                  <a:pos x="301" y="787"/>
                </a:cxn>
                <a:cxn ang="0">
                  <a:pos x="310" y="651"/>
                </a:cxn>
                <a:cxn ang="0">
                  <a:pos x="364" y="504"/>
                </a:cxn>
                <a:cxn ang="0">
                  <a:pos x="499" y="376"/>
                </a:cxn>
                <a:cxn ang="0">
                  <a:pos x="584" y="336"/>
                </a:cxn>
                <a:cxn ang="0">
                  <a:pos x="517" y="359"/>
                </a:cxn>
                <a:cxn ang="0">
                  <a:pos x="434" y="408"/>
                </a:cxn>
                <a:cxn ang="0">
                  <a:pos x="355" y="498"/>
                </a:cxn>
                <a:cxn ang="0">
                  <a:pos x="326" y="533"/>
                </a:cxn>
                <a:cxn ang="0">
                  <a:pos x="341" y="437"/>
                </a:cxn>
                <a:cxn ang="0">
                  <a:pos x="379" y="306"/>
                </a:cxn>
                <a:cxn ang="0">
                  <a:pos x="454" y="160"/>
                </a:cxn>
                <a:cxn ang="0">
                  <a:pos x="467" y="131"/>
                </a:cxn>
                <a:cxn ang="0">
                  <a:pos x="411" y="216"/>
                </a:cxn>
                <a:cxn ang="0">
                  <a:pos x="396" y="208"/>
                </a:cxn>
                <a:cxn ang="0">
                  <a:pos x="420" y="82"/>
                </a:cxn>
                <a:cxn ang="0">
                  <a:pos x="419" y="73"/>
                </a:cxn>
                <a:cxn ang="0">
                  <a:pos x="389" y="192"/>
                </a:cxn>
                <a:cxn ang="0">
                  <a:pos x="362" y="315"/>
                </a:cxn>
                <a:cxn ang="0">
                  <a:pos x="300" y="529"/>
                </a:cxn>
                <a:cxn ang="0">
                  <a:pos x="265" y="581"/>
                </a:cxn>
                <a:cxn ang="0">
                  <a:pos x="242" y="386"/>
                </a:cxn>
                <a:cxn ang="0">
                  <a:pos x="276" y="168"/>
                </a:cxn>
                <a:cxn ang="0">
                  <a:pos x="318" y="34"/>
                </a:cxn>
                <a:cxn ang="0">
                  <a:pos x="313" y="39"/>
                </a:cxn>
                <a:cxn ang="0">
                  <a:pos x="257" y="200"/>
                </a:cxn>
                <a:cxn ang="0">
                  <a:pos x="218" y="234"/>
                </a:cxn>
                <a:cxn ang="0">
                  <a:pos x="150" y="116"/>
                </a:cxn>
                <a:cxn ang="0">
                  <a:pos x="145" y="116"/>
                </a:cxn>
                <a:cxn ang="0">
                  <a:pos x="217" y="261"/>
                </a:cxn>
                <a:cxn ang="0">
                  <a:pos x="229" y="363"/>
                </a:cxn>
                <a:cxn ang="0">
                  <a:pos x="181" y="366"/>
                </a:cxn>
                <a:cxn ang="0">
                  <a:pos x="107" y="214"/>
                </a:cxn>
                <a:cxn ang="0">
                  <a:pos x="98" y="171"/>
                </a:cxn>
                <a:cxn ang="0">
                  <a:pos x="82" y="224"/>
                </a:cxn>
                <a:cxn ang="0">
                  <a:pos x="45" y="145"/>
                </a:cxn>
                <a:cxn ang="0">
                  <a:pos x="43" y="148"/>
                </a:cxn>
                <a:cxn ang="0">
                  <a:pos x="78" y="234"/>
                </a:cxn>
                <a:cxn ang="0">
                  <a:pos x="127" y="301"/>
                </a:cxn>
                <a:cxn ang="0">
                  <a:pos x="160" y="361"/>
                </a:cxn>
                <a:cxn ang="0">
                  <a:pos x="194" y="397"/>
                </a:cxn>
                <a:cxn ang="0">
                  <a:pos x="227" y="462"/>
                </a:cxn>
                <a:cxn ang="0">
                  <a:pos x="221" y="502"/>
                </a:cxn>
                <a:cxn ang="0">
                  <a:pos x="173" y="439"/>
                </a:cxn>
                <a:cxn ang="0">
                  <a:pos x="134" y="379"/>
                </a:cxn>
                <a:cxn ang="0">
                  <a:pos x="130" y="387"/>
                </a:cxn>
                <a:cxn ang="0">
                  <a:pos x="105" y="398"/>
                </a:cxn>
                <a:cxn ang="0">
                  <a:pos x="30" y="379"/>
                </a:cxn>
              </a:cxnLst>
              <a:rect l="0" t="0" r="r" b="b"/>
              <a:pathLst>
                <a:path w="607" h="841">
                  <a:moveTo>
                    <a:pt x="0" y="379"/>
                  </a:moveTo>
                  <a:lnTo>
                    <a:pt x="15" y="383"/>
                  </a:lnTo>
                  <a:lnTo>
                    <a:pt x="32" y="386"/>
                  </a:lnTo>
                  <a:lnTo>
                    <a:pt x="52" y="391"/>
                  </a:lnTo>
                  <a:lnTo>
                    <a:pt x="73" y="397"/>
                  </a:lnTo>
                  <a:lnTo>
                    <a:pt x="93" y="405"/>
                  </a:lnTo>
                  <a:lnTo>
                    <a:pt x="116" y="415"/>
                  </a:lnTo>
                  <a:lnTo>
                    <a:pt x="138" y="429"/>
                  </a:lnTo>
                  <a:lnTo>
                    <a:pt x="160" y="447"/>
                  </a:lnTo>
                  <a:lnTo>
                    <a:pt x="181" y="471"/>
                  </a:lnTo>
                  <a:lnTo>
                    <a:pt x="202" y="501"/>
                  </a:lnTo>
                  <a:lnTo>
                    <a:pt x="219" y="537"/>
                  </a:lnTo>
                  <a:lnTo>
                    <a:pt x="235" y="580"/>
                  </a:lnTo>
                  <a:lnTo>
                    <a:pt x="248" y="631"/>
                  </a:lnTo>
                  <a:lnTo>
                    <a:pt x="258" y="691"/>
                  </a:lnTo>
                  <a:lnTo>
                    <a:pt x="264" y="761"/>
                  </a:lnTo>
                  <a:lnTo>
                    <a:pt x="266" y="841"/>
                  </a:lnTo>
                  <a:lnTo>
                    <a:pt x="301" y="841"/>
                  </a:lnTo>
                  <a:lnTo>
                    <a:pt x="301" y="815"/>
                  </a:lnTo>
                  <a:lnTo>
                    <a:pt x="301" y="787"/>
                  </a:lnTo>
                  <a:lnTo>
                    <a:pt x="301" y="756"/>
                  </a:lnTo>
                  <a:lnTo>
                    <a:pt x="302" y="722"/>
                  </a:lnTo>
                  <a:lnTo>
                    <a:pt x="304" y="687"/>
                  </a:lnTo>
                  <a:lnTo>
                    <a:pt x="310" y="651"/>
                  </a:lnTo>
                  <a:lnTo>
                    <a:pt x="318" y="613"/>
                  </a:lnTo>
                  <a:lnTo>
                    <a:pt x="329" y="576"/>
                  </a:lnTo>
                  <a:lnTo>
                    <a:pt x="344" y="539"/>
                  </a:lnTo>
                  <a:lnTo>
                    <a:pt x="364" y="504"/>
                  </a:lnTo>
                  <a:lnTo>
                    <a:pt x="388" y="468"/>
                  </a:lnTo>
                  <a:lnTo>
                    <a:pt x="419" y="435"/>
                  </a:lnTo>
                  <a:lnTo>
                    <a:pt x="455" y="405"/>
                  </a:lnTo>
                  <a:lnTo>
                    <a:pt x="499" y="376"/>
                  </a:lnTo>
                  <a:lnTo>
                    <a:pt x="548" y="351"/>
                  </a:lnTo>
                  <a:lnTo>
                    <a:pt x="607" y="330"/>
                  </a:lnTo>
                  <a:lnTo>
                    <a:pt x="597" y="332"/>
                  </a:lnTo>
                  <a:lnTo>
                    <a:pt x="584" y="336"/>
                  </a:lnTo>
                  <a:lnTo>
                    <a:pt x="570" y="339"/>
                  </a:lnTo>
                  <a:lnTo>
                    <a:pt x="554" y="344"/>
                  </a:lnTo>
                  <a:lnTo>
                    <a:pt x="536" y="351"/>
                  </a:lnTo>
                  <a:lnTo>
                    <a:pt x="517" y="359"/>
                  </a:lnTo>
                  <a:lnTo>
                    <a:pt x="498" y="368"/>
                  </a:lnTo>
                  <a:lnTo>
                    <a:pt x="477" y="378"/>
                  </a:lnTo>
                  <a:lnTo>
                    <a:pt x="456" y="392"/>
                  </a:lnTo>
                  <a:lnTo>
                    <a:pt x="434" y="408"/>
                  </a:lnTo>
                  <a:lnTo>
                    <a:pt x="414" y="426"/>
                  </a:lnTo>
                  <a:lnTo>
                    <a:pt x="394" y="447"/>
                  </a:lnTo>
                  <a:lnTo>
                    <a:pt x="373" y="471"/>
                  </a:lnTo>
                  <a:lnTo>
                    <a:pt x="355" y="498"/>
                  </a:lnTo>
                  <a:lnTo>
                    <a:pt x="338" y="528"/>
                  </a:lnTo>
                  <a:lnTo>
                    <a:pt x="321" y="562"/>
                  </a:lnTo>
                  <a:lnTo>
                    <a:pt x="324" y="550"/>
                  </a:lnTo>
                  <a:lnTo>
                    <a:pt x="326" y="533"/>
                  </a:lnTo>
                  <a:lnTo>
                    <a:pt x="328" y="514"/>
                  </a:lnTo>
                  <a:lnTo>
                    <a:pt x="332" y="491"/>
                  </a:lnTo>
                  <a:lnTo>
                    <a:pt x="335" y="464"/>
                  </a:lnTo>
                  <a:lnTo>
                    <a:pt x="341" y="437"/>
                  </a:lnTo>
                  <a:lnTo>
                    <a:pt x="348" y="407"/>
                  </a:lnTo>
                  <a:lnTo>
                    <a:pt x="356" y="375"/>
                  </a:lnTo>
                  <a:lnTo>
                    <a:pt x="366" y="341"/>
                  </a:lnTo>
                  <a:lnTo>
                    <a:pt x="379" y="306"/>
                  </a:lnTo>
                  <a:lnTo>
                    <a:pt x="394" y="270"/>
                  </a:lnTo>
                  <a:lnTo>
                    <a:pt x="411" y="234"/>
                  </a:lnTo>
                  <a:lnTo>
                    <a:pt x="431" y="196"/>
                  </a:lnTo>
                  <a:lnTo>
                    <a:pt x="454" y="160"/>
                  </a:lnTo>
                  <a:lnTo>
                    <a:pt x="480" y="123"/>
                  </a:lnTo>
                  <a:lnTo>
                    <a:pt x="510" y="87"/>
                  </a:lnTo>
                  <a:lnTo>
                    <a:pt x="486" y="109"/>
                  </a:lnTo>
                  <a:lnTo>
                    <a:pt x="467" y="131"/>
                  </a:lnTo>
                  <a:lnTo>
                    <a:pt x="449" y="153"/>
                  </a:lnTo>
                  <a:lnTo>
                    <a:pt x="434" y="175"/>
                  </a:lnTo>
                  <a:lnTo>
                    <a:pt x="422" y="196"/>
                  </a:lnTo>
                  <a:lnTo>
                    <a:pt x="411" y="216"/>
                  </a:lnTo>
                  <a:lnTo>
                    <a:pt x="402" y="234"/>
                  </a:lnTo>
                  <a:lnTo>
                    <a:pt x="394" y="250"/>
                  </a:lnTo>
                  <a:lnTo>
                    <a:pt x="394" y="233"/>
                  </a:lnTo>
                  <a:lnTo>
                    <a:pt x="396" y="208"/>
                  </a:lnTo>
                  <a:lnTo>
                    <a:pt x="400" y="179"/>
                  </a:lnTo>
                  <a:lnTo>
                    <a:pt x="406" y="146"/>
                  </a:lnTo>
                  <a:lnTo>
                    <a:pt x="412" y="114"/>
                  </a:lnTo>
                  <a:lnTo>
                    <a:pt x="420" y="82"/>
                  </a:lnTo>
                  <a:lnTo>
                    <a:pt x="430" y="57"/>
                  </a:lnTo>
                  <a:lnTo>
                    <a:pt x="440" y="38"/>
                  </a:lnTo>
                  <a:lnTo>
                    <a:pt x="430" y="53"/>
                  </a:lnTo>
                  <a:lnTo>
                    <a:pt x="419" y="73"/>
                  </a:lnTo>
                  <a:lnTo>
                    <a:pt x="410" y="97"/>
                  </a:lnTo>
                  <a:lnTo>
                    <a:pt x="402" y="126"/>
                  </a:lnTo>
                  <a:lnTo>
                    <a:pt x="394" y="158"/>
                  </a:lnTo>
                  <a:lnTo>
                    <a:pt x="389" y="192"/>
                  </a:lnTo>
                  <a:lnTo>
                    <a:pt x="385" y="227"/>
                  </a:lnTo>
                  <a:lnTo>
                    <a:pt x="384" y="263"/>
                  </a:lnTo>
                  <a:lnTo>
                    <a:pt x="374" y="283"/>
                  </a:lnTo>
                  <a:lnTo>
                    <a:pt x="362" y="315"/>
                  </a:lnTo>
                  <a:lnTo>
                    <a:pt x="346" y="359"/>
                  </a:lnTo>
                  <a:lnTo>
                    <a:pt x="329" y="410"/>
                  </a:lnTo>
                  <a:lnTo>
                    <a:pt x="313" y="468"/>
                  </a:lnTo>
                  <a:lnTo>
                    <a:pt x="300" y="529"/>
                  </a:lnTo>
                  <a:lnTo>
                    <a:pt x="289" y="590"/>
                  </a:lnTo>
                  <a:lnTo>
                    <a:pt x="283" y="650"/>
                  </a:lnTo>
                  <a:lnTo>
                    <a:pt x="274" y="617"/>
                  </a:lnTo>
                  <a:lnTo>
                    <a:pt x="265" y="581"/>
                  </a:lnTo>
                  <a:lnTo>
                    <a:pt x="257" y="538"/>
                  </a:lnTo>
                  <a:lnTo>
                    <a:pt x="249" y="491"/>
                  </a:lnTo>
                  <a:lnTo>
                    <a:pt x="244" y="440"/>
                  </a:lnTo>
                  <a:lnTo>
                    <a:pt x="242" y="386"/>
                  </a:lnTo>
                  <a:lnTo>
                    <a:pt x="245" y="330"/>
                  </a:lnTo>
                  <a:lnTo>
                    <a:pt x="253" y="271"/>
                  </a:lnTo>
                  <a:lnTo>
                    <a:pt x="265" y="216"/>
                  </a:lnTo>
                  <a:lnTo>
                    <a:pt x="276" y="168"/>
                  </a:lnTo>
                  <a:lnTo>
                    <a:pt x="287" y="125"/>
                  </a:lnTo>
                  <a:lnTo>
                    <a:pt x="297" y="89"/>
                  </a:lnTo>
                  <a:lnTo>
                    <a:pt x="308" y="59"/>
                  </a:lnTo>
                  <a:lnTo>
                    <a:pt x="318" y="34"/>
                  </a:lnTo>
                  <a:lnTo>
                    <a:pt x="326" y="15"/>
                  </a:lnTo>
                  <a:lnTo>
                    <a:pt x="334" y="0"/>
                  </a:lnTo>
                  <a:lnTo>
                    <a:pt x="326" y="15"/>
                  </a:lnTo>
                  <a:lnTo>
                    <a:pt x="313" y="39"/>
                  </a:lnTo>
                  <a:lnTo>
                    <a:pt x="300" y="72"/>
                  </a:lnTo>
                  <a:lnTo>
                    <a:pt x="285" y="111"/>
                  </a:lnTo>
                  <a:lnTo>
                    <a:pt x="270" y="155"/>
                  </a:lnTo>
                  <a:lnTo>
                    <a:pt x="257" y="200"/>
                  </a:lnTo>
                  <a:lnTo>
                    <a:pt x="248" y="245"/>
                  </a:lnTo>
                  <a:lnTo>
                    <a:pt x="243" y="288"/>
                  </a:lnTo>
                  <a:lnTo>
                    <a:pt x="233" y="263"/>
                  </a:lnTo>
                  <a:lnTo>
                    <a:pt x="218" y="234"/>
                  </a:lnTo>
                  <a:lnTo>
                    <a:pt x="200" y="206"/>
                  </a:lnTo>
                  <a:lnTo>
                    <a:pt x="182" y="175"/>
                  </a:lnTo>
                  <a:lnTo>
                    <a:pt x="165" y="145"/>
                  </a:lnTo>
                  <a:lnTo>
                    <a:pt x="150" y="116"/>
                  </a:lnTo>
                  <a:lnTo>
                    <a:pt x="139" y="88"/>
                  </a:lnTo>
                  <a:lnTo>
                    <a:pt x="136" y="63"/>
                  </a:lnTo>
                  <a:lnTo>
                    <a:pt x="136" y="86"/>
                  </a:lnTo>
                  <a:lnTo>
                    <a:pt x="145" y="116"/>
                  </a:lnTo>
                  <a:lnTo>
                    <a:pt x="160" y="152"/>
                  </a:lnTo>
                  <a:lnTo>
                    <a:pt x="180" y="189"/>
                  </a:lnTo>
                  <a:lnTo>
                    <a:pt x="199" y="227"/>
                  </a:lnTo>
                  <a:lnTo>
                    <a:pt x="217" y="261"/>
                  </a:lnTo>
                  <a:lnTo>
                    <a:pt x="230" y="290"/>
                  </a:lnTo>
                  <a:lnTo>
                    <a:pt x="236" y="309"/>
                  </a:lnTo>
                  <a:lnTo>
                    <a:pt x="233" y="336"/>
                  </a:lnTo>
                  <a:lnTo>
                    <a:pt x="229" y="363"/>
                  </a:lnTo>
                  <a:lnTo>
                    <a:pt x="226" y="390"/>
                  </a:lnTo>
                  <a:lnTo>
                    <a:pt x="226" y="414"/>
                  </a:lnTo>
                  <a:lnTo>
                    <a:pt x="204" y="392"/>
                  </a:lnTo>
                  <a:lnTo>
                    <a:pt x="181" y="366"/>
                  </a:lnTo>
                  <a:lnTo>
                    <a:pt x="158" y="334"/>
                  </a:lnTo>
                  <a:lnTo>
                    <a:pt x="136" y="299"/>
                  </a:lnTo>
                  <a:lnTo>
                    <a:pt x="119" y="259"/>
                  </a:lnTo>
                  <a:lnTo>
                    <a:pt x="107" y="214"/>
                  </a:lnTo>
                  <a:lnTo>
                    <a:pt x="101" y="163"/>
                  </a:lnTo>
                  <a:lnTo>
                    <a:pt x="105" y="108"/>
                  </a:lnTo>
                  <a:lnTo>
                    <a:pt x="99" y="134"/>
                  </a:lnTo>
                  <a:lnTo>
                    <a:pt x="98" y="171"/>
                  </a:lnTo>
                  <a:lnTo>
                    <a:pt x="100" y="212"/>
                  </a:lnTo>
                  <a:lnTo>
                    <a:pt x="107" y="252"/>
                  </a:lnTo>
                  <a:lnTo>
                    <a:pt x="94" y="240"/>
                  </a:lnTo>
                  <a:lnTo>
                    <a:pt x="82" y="224"/>
                  </a:lnTo>
                  <a:lnTo>
                    <a:pt x="70" y="206"/>
                  </a:lnTo>
                  <a:lnTo>
                    <a:pt x="61" y="185"/>
                  </a:lnTo>
                  <a:lnTo>
                    <a:pt x="52" y="164"/>
                  </a:lnTo>
                  <a:lnTo>
                    <a:pt x="45" y="145"/>
                  </a:lnTo>
                  <a:lnTo>
                    <a:pt x="41" y="128"/>
                  </a:lnTo>
                  <a:lnTo>
                    <a:pt x="39" y="116"/>
                  </a:lnTo>
                  <a:lnTo>
                    <a:pt x="39" y="130"/>
                  </a:lnTo>
                  <a:lnTo>
                    <a:pt x="43" y="148"/>
                  </a:lnTo>
                  <a:lnTo>
                    <a:pt x="47" y="169"/>
                  </a:lnTo>
                  <a:lnTo>
                    <a:pt x="55" y="191"/>
                  </a:lnTo>
                  <a:lnTo>
                    <a:pt x="66" y="214"/>
                  </a:lnTo>
                  <a:lnTo>
                    <a:pt x="78" y="234"/>
                  </a:lnTo>
                  <a:lnTo>
                    <a:pt x="94" y="254"/>
                  </a:lnTo>
                  <a:lnTo>
                    <a:pt x="113" y="269"/>
                  </a:lnTo>
                  <a:lnTo>
                    <a:pt x="119" y="285"/>
                  </a:lnTo>
                  <a:lnTo>
                    <a:pt x="127" y="301"/>
                  </a:lnTo>
                  <a:lnTo>
                    <a:pt x="134" y="318"/>
                  </a:lnTo>
                  <a:lnTo>
                    <a:pt x="143" y="333"/>
                  </a:lnTo>
                  <a:lnTo>
                    <a:pt x="151" y="348"/>
                  </a:lnTo>
                  <a:lnTo>
                    <a:pt x="160" y="361"/>
                  </a:lnTo>
                  <a:lnTo>
                    <a:pt x="169" y="372"/>
                  </a:lnTo>
                  <a:lnTo>
                    <a:pt x="177" y="382"/>
                  </a:lnTo>
                  <a:lnTo>
                    <a:pt x="185" y="389"/>
                  </a:lnTo>
                  <a:lnTo>
                    <a:pt x="194" y="397"/>
                  </a:lnTo>
                  <a:lnTo>
                    <a:pt x="203" y="407"/>
                  </a:lnTo>
                  <a:lnTo>
                    <a:pt x="211" y="420"/>
                  </a:lnTo>
                  <a:lnTo>
                    <a:pt x="219" y="438"/>
                  </a:lnTo>
                  <a:lnTo>
                    <a:pt x="227" y="462"/>
                  </a:lnTo>
                  <a:lnTo>
                    <a:pt x="233" y="496"/>
                  </a:lnTo>
                  <a:lnTo>
                    <a:pt x="238" y="537"/>
                  </a:lnTo>
                  <a:lnTo>
                    <a:pt x="230" y="521"/>
                  </a:lnTo>
                  <a:lnTo>
                    <a:pt x="221" y="502"/>
                  </a:lnTo>
                  <a:lnTo>
                    <a:pt x="210" y="485"/>
                  </a:lnTo>
                  <a:lnTo>
                    <a:pt x="197" y="468"/>
                  </a:lnTo>
                  <a:lnTo>
                    <a:pt x="184" y="453"/>
                  </a:lnTo>
                  <a:lnTo>
                    <a:pt x="173" y="439"/>
                  </a:lnTo>
                  <a:lnTo>
                    <a:pt x="164" y="429"/>
                  </a:lnTo>
                  <a:lnTo>
                    <a:pt x="156" y="422"/>
                  </a:lnTo>
                  <a:lnTo>
                    <a:pt x="145" y="405"/>
                  </a:lnTo>
                  <a:lnTo>
                    <a:pt x="134" y="379"/>
                  </a:lnTo>
                  <a:lnTo>
                    <a:pt x="126" y="357"/>
                  </a:lnTo>
                  <a:lnTo>
                    <a:pt x="122" y="348"/>
                  </a:lnTo>
                  <a:lnTo>
                    <a:pt x="124" y="366"/>
                  </a:lnTo>
                  <a:lnTo>
                    <a:pt x="130" y="387"/>
                  </a:lnTo>
                  <a:lnTo>
                    <a:pt x="136" y="406"/>
                  </a:lnTo>
                  <a:lnTo>
                    <a:pt x="138" y="414"/>
                  </a:lnTo>
                  <a:lnTo>
                    <a:pt x="122" y="406"/>
                  </a:lnTo>
                  <a:lnTo>
                    <a:pt x="105" y="398"/>
                  </a:lnTo>
                  <a:lnTo>
                    <a:pt x="86" y="391"/>
                  </a:lnTo>
                  <a:lnTo>
                    <a:pt x="67" y="386"/>
                  </a:lnTo>
                  <a:lnTo>
                    <a:pt x="48" y="382"/>
                  </a:lnTo>
                  <a:lnTo>
                    <a:pt x="30" y="379"/>
                  </a:lnTo>
                  <a:lnTo>
                    <a:pt x="14" y="378"/>
                  </a:lnTo>
                  <a:lnTo>
                    <a:pt x="0" y="379"/>
                  </a:lnTo>
                  <a:close/>
                </a:path>
              </a:pathLst>
            </a:custGeom>
            <a:solidFill>
              <a:srgbClr val="0C0000"/>
            </a:solidFill>
            <a:ln w="9525">
              <a:noFill/>
              <a:round/>
            </a:ln>
          </p:spPr>
          <p:txBody>
            <a:bodyPr/>
            <a:lstStyle/>
            <a:p>
              <a:endParaRPr lang="zh-CN" altLang="en-US" sz="1800">
                <a:cs typeface="+mn-ea"/>
                <a:sym typeface="+mn-lt"/>
              </a:endParaRPr>
            </a:p>
          </p:txBody>
        </p:sp>
        <p:sp>
          <p:nvSpPr>
            <p:cNvPr id="61" name="Freeform 62"/>
            <p:cNvSpPr/>
            <p:nvPr/>
          </p:nvSpPr>
          <p:spPr bwMode="auto">
            <a:xfrm>
              <a:off x="11194" y="9738"/>
              <a:ext cx="1609" cy="756"/>
            </a:xfrm>
            <a:custGeom>
              <a:avLst/>
              <a:gdLst/>
              <a:ahLst/>
              <a:cxnLst>
                <a:cxn ang="0">
                  <a:pos x="388" y="94"/>
                </a:cxn>
                <a:cxn ang="0">
                  <a:pos x="355" y="61"/>
                </a:cxn>
                <a:cxn ang="0">
                  <a:pos x="339" y="40"/>
                </a:cxn>
                <a:cxn ang="0">
                  <a:pos x="275" y="50"/>
                </a:cxn>
                <a:cxn ang="0">
                  <a:pos x="204" y="104"/>
                </a:cxn>
                <a:cxn ang="0">
                  <a:pos x="145" y="147"/>
                </a:cxn>
                <a:cxn ang="0">
                  <a:pos x="127" y="207"/>
                </a:cxn>
                <a:cxn ang="0">
                  <a:pos x="135" y="268"/>
                </a:cxn>
                <a:cxn ang="0">
                  <a:pos x="198" y="287"/>
                </a:cxn>
                <a:cxn ang="0">
                  <a:pos x="245" y="248"/>
                </a:cxn>
                <a:cxn ang="0">
                  <a:pos x="312" y="244"/>
                </a:cxn>
                <a:cxn ang="0">
                  <a:pos x="350" y="244"/>
                </a:cxn>
                <a:cxn ang="0">
                  <a:pos x="324" y="310"/>
                </a:cxn>
                <a:cxn ang="0">
                  <a:pos x="240" y="318"/>
                </a:cxn>
                <a:cxn ang="0">
                  <a:pos x="172" y="325"/>
                </a:cxn>
                <a:cxn ang="0">
                  <a:pos x="38" y="345"/>
                </a:cxn>
                <a:cxn ang="0">
                  <a:pos x="0" y="453"/>
                </a:cxn>
                <a:cxn ang="0">
                  <a:pos x="38" y="540"/>
                </a:cxn>
                <a:cxn ang="0">
                  <a:pos x="152" y="547"/>
                </a:cxn>
                <a:cxn ang="0">
                  <a:pos x="285" y="517"/>
                </a:cxn>
                <a:cxn ang="0">
                  <a:pos x="364" y="471"/>
                </a:cxn>
                <a:cxn ang="0">
                  <a:pos x="424" y="489"/>
                </a:cxn>
                <a:cxn ang="0">
                  <a:pos x="452" y="501"/>
                </a:cxn>
                <a:cxn ang="0">
                  <a:pos x="502" y="607"/>
                </a:cxn>
                <a:cxn ang="0">
                  <a:pos x="676" y="597"/>
                </a:cxn>
                <a:cxn ang="0">
                  <a:pos x="702" y="531"/>
                </a:cxn>
                <a:cxn ang="0">
                  <a:pos x="615" y="463"/>
                </a:cxn>
                <a:cxn ang="0">
                  <a:pos x="626" y="456"/>
                </a:cxn>
                <a:cxn ang="0">
                  <a:pos x="722" y="512"/>
                </a:cxn>
                <a:cxn ang="0">
                  <a:pos x="803" y="484"/>
                </a:cxn>
                <a:cxn ang="0">
                  <a:pos x="841" y="408"/>
                </a:cxn>
                <a:cxn ang="0">
                  <a:pos x="812" y="291"/>
                </a:cxn>
                <a:cxn ang="0">
                  <a:pos x="722" y="268"/>
                </a:cxn>
                <a:cxn ang="0">
                  <a:pos x="657" y="316"/>
                </a:cxn>
                <a:cxn ang="0">
                  <a:pos x="593" y="292"/>
                </a:cxn>
                <a:cxn ang="0">
                  <a:pos x="508" y="298"/>
                </a:cxn>
                <a:cxn ang="0">
                  <a:pos x="460" y="346"/>
                </a:cxn>
                <a:cxn ang="0">
                  <a:pos x="477" y="282"/>
                </a:cxn>
                <a:cxn ang="0">
                  <a:pos x="527" y="245"/>
                </a:cxn>
                <a:cxn ang="0">
                  <a:pos x="642" y="224"/>
                </a:cxn>
                <a:cxn ang="0">
                  <a:pos x="765" y="222"/>
                </a:cxn>
                <a:cxn ang="0">
                  <a:pos x="753" y="160"/>
                </a:cxn>
                <a:cxn ang="0">
                  <a:pos x="757" y="127"/>
                </a:cxn>
                <a:cxn ang="0">
                  <a:pos x="706" y="108"/>
                </a:cxn>
                <a:cxn ang="0">
                  <a:pos x="601" y="132"/>
                </a:cxn>
                <a:cxn ang="0">
                  <a:pos x="656" y="47"/>
                </a:cxn>
                <a:cxn ang="0">
                  <a:pos x="600" y="28"/>
                </a:cxn>
                <a:cxn ang="0">
                  <a:pos x="537" y="0"/>
                </a:cxn>
                <a:cxn ang="0">
                  <a:pos x="432" y="28"/>
                </a:cxn>
                <a:cxn ang="0">
                  <a:pos x="423" y="101"/>
                </a:cxn>
                <a:cxn ang="0">
                  <a:pos x="406" y="135"/>
                </a:cxn>
              </a:cxnLst>
              <a:rect l="0" t="0" r="r" b="b"/>
              <a:pathLst>
                <a:path w="854" h="614">
                  <a:moveTo>
                    <a:pt x="393" y="145"/>
                  </a:moveTo>
                  <a:lnTo>
                    <a:pt x="396" y="135"/>
                  </a:lnTo>
                  <a:lnTo>
                    <a:pt x="396" y="123"/>
                  </a:lnTo>
                  <a:lnTo>
                    <a:pt x="394" y="108"/>
                  </a:lnTo>
                  <a:lnTo>
                    <a:pt x="388" y="94"/>
                  </a:lnTo>
                  <a:lnTo>
                    <a:pt x="380" y="81"/>
                  </a:lnTo>
                  <a:lnTo>
                    <a:pt x="371" y="71"/>
                  </a:lnTo>
                  <a:lnTo>
                    <a:pt x="361" y="66"/>
                  </a:lnTo>
                  <a:lnTo>
                    <a:pt x="349" y="67"/>
                  </a:lnTo>
                  <a:lnTo>
                    <a:pt x="355" y="61"/>
                  </a:lnTo>
                  <a:lnTo>
                    <a:pt x="358" y="55"/>
                  </a:lnTo>
                  <a:lnTo>
                    <a:pt x="357" y="50"/>
                  </a:lnTo>
                  <a:lnTo>
                    <a:pt x="354" y="46"/>
                  </a:lnTo>
                  <a:lnTo>
                    <a:pt x="348" y="42"/>
                  </a:lnTo>
                  <a:lnTo>
                    <a:pt x="339" y="40"/>
                  </a:lnTo>
                  <a:lnTo>
                    <a:pt x="330" y="40"/>
                  </a:lnTo>
                  <a:lnTo>
                    <a:pt x="317" y="40"/>
                  </a:lnTo>
                  <a:lnTo>
                    <a:pt x="304" y="41"/>
                  </a:lnTo>
                  <a:lnTo>
                    <a:pt x="290" y="44"/>
                  </a:lnTo>
                  <a:lnTo>
                    <a:pt x="275" y="50"/>
                  </a:lnTo>
                  <a:lnTo>
                    <a:pt x="260" y="57"/>
                  </a:lnTo>
                  <a:lnTo>
                    <a:pt x="245" y="65"/>
                  </a:lnTo>
                  <a:lnTo>
                    <a:pt x="230" y="77"/>
                  </a:lnTo>
                  <a:lnTo>
                    <a:pt x="217" y="89"/>
                  </a:lnTo>
                  <a:lnTo>
                    <a:pt x="204" y="104"/>
                  </a:lnTo>
                  <a:lnTo>
                    <a:pt x="191" y="105"/>
                  </a:lnTo>
                  <a:lnTo>
                    <a:pt x="179" y="111"/>
                  </a:lnTo>
                  <a:lnTo>
                    <a:pt x="165" y="120"/>
                  </a:lnTo>
                  <a:lnTo>
                    <a:pt x="153" y="133"/>
                  </a:lnTo>
                  <a:lnTo>
                    <a:pt x="145" y="147"/>
                  </a:lnTo>
                  <a:lnTo>
                    <a:pt x="142" y="161"/>
                  </a:lnTo>
                  <a:lnTo>
                    <a:pt x="145" y="173"/>
                  </a:lnTo>
                  <a:lnTo>
                    <a:pt x="156" y="183"/>
                  </a:lnTo>
                  <a:lnTo>
                    <a:pt x="138" y="194"/>
                  </a:lnTo>
                  <a:lnTo>
                    <a:pt x="127" y="207"/>
                  </a:lnTo>
                  <a:lnTo>
                    <a:pt x="121" y="221"/>
                  </a:lnTo>
                  <a:lnTo>
                    <a:pt x="119" y="233"/>
                  </a:lnTo>
                  <a:lnTo>
                    <a:pt x="121" y="246"/>
                  </a:lnTo>
                  <a:lnTo>
                    <a:pt x="127" y="257"/>
                  </a:lnTo>
                  <a:lnTo>
                    <a:pt x="135" y="268"/>
                  </a:lnTo>
                  <a:lnTo>
                    <a:pt x="145" y="277"/>
                  </a:lnTo>
                  <a:lnTo>
                    <a:pt x="158" y="284"/>
                  </a:lnTo>
                  <a:lnTo>
                    <a:pt x="171" y="288"/>
                  </a:lnTo>
                  <a:lnTo>
                    <a:pt x="184" y="290"/>
                  </a:lnTo>
                  <a:lnTo>
                    <a:pt x="198" y="287"/>
                  </a:lnTo>
                  <a:lnTo>
                    <a:pt x="211" y="282"/>
                  </a:lnTo>
                  <a:lnTo>
                    <a:pt x="222" y="272"/>
                  </a:lnTo>
                  <a:lnTo>
                    <a:pt x="232" y="257"/>
                  </a:lnTo>
                  <a:lnTo>
                    <a:pt x="238" y="238"/>
                  </a:lnTo>
                  <a:lnTo>
                    <a:pt x="245" y="248"/>
                  </a:lnTo>
                  <a:lnTo>
                    <a:pt x="256" y="255"/>
                  </a:lnTo>
                  <a:lnTo>
                    <a:pt x="270" y="258"/>
                  </a:lnTo>
                  <a:lnTo>
                    <a:pt x="285" y="257"/>
                  </a:lnTo>
                  <a:lnTo>
                    <a:pt x="300" y="253"/>
                  </a:lnTo>
                  <a:lnTo>
                    <a:pt x="312" y="244"/>
                  </a:lnTo>
                  <a:lnTo>
                    <a:pt x="324" y="231"/>
                  </a:lnTo>
                  <a:lnTo>
                    <a:pt x="332" y="215"/>
                  </a:lnTo>
                  <a:lnTo>
                    <a:pt x="338" y="227"/>
                  </a:lnTo>
                  <a:lnTo>
                    <a:pt x="344" y="237"/>
                  </a:lnTo>
                  <a:lnTo>
                    <a:pt x="350" y="244"/>
                  </a:lnTo>
                  <a:lnTo>
                    <a:pt x="353" y="246"/>
                  </a:lnTo>
                  <a:lnTo>
                    <a:pt x="336" y="260"/>
                  </a:lnTo>
                  <a:lnTo>
                    <a:pt x="327" y="278"/>
                  </a:lnTo>
                  <a:lnTo>
                    <a:pt x="323" y="296"/>
                  </a:lnTo>
                  <a:lnTo>
                    <a:pt x="324" y="310"/>
                  </a:lnTo>
                  <a:lnTo>
                    <a:pt x="315" y="308"/>
                  </a:lnTo>
                  <a:lnTo>
                    <a:pt x="301" y="307"/>
                  </a:lnTo>
                  <a:lnTo>
                    <a:pt x="282" y="309"/>
                  </a:lnTo>
                  <a:lnTo>
                    <a:pt x="262" y="313"/>
                  </a:lnTo>
                  <a:lnTo>
                    <a:pt x="240" y="318"/>
                  </a:lnTo>
                  <a:lnTo>
                    <a:pt x="220" y="328"/>
                  </a:lnTo>
                  <a:lnTo>
                    <a:pt x="202" y="338"/>
                  </a:lnTo>
                  <a:lnTo>
                    <a:pt x="189" y="351"/>
                  </a:lnTo>
                  <a:lnTo>
                    <a:pt x="185" y="337"/>
                  </a:lnTo>
                  <a:lnTo>
                    <a:pt x="172" y="325"/>
                  </a:lnTo>
                  <a:lnTo>
                    <a:pt x="150" y="317"/>
                  </a:lnTo>
                  <a:lnTo>
                    <a:pt x="123" y="314"/>
                  </a:lnTo>
                  <a:lnTo>
                    <a:pt x="93" y="316"/>
                  </a:lnTo>
                  <a:lnTo>
                    <a:pt x="65" y="326"/>
                  </a:lnTo>
                  <a:lnTo>
                    <a:pt x="38" y="345"/>
                  </a:lnTo>
                  <a:lnTo>
                    <a:pt x="17" y="374"/>
                  </a:lnTo>
                  <a:lnTo>
                    <a:pt x="9" y="392"/>
                  </a:lnTo>
                  <a:lnTo>
                    <a:pt x="5" y="412"/>
                  </a:lnTo>
                  <a:lnTo>
                    <a:pt x="1" y="432"/>
                  </a:lnTo>
                  <a:lnTo>
                    <a:pt x="0" y="453"/>
                  </a:lnTo>
                  <a:lnTo>
                    <a:pt x="2" y="474"/>
                  </a:lnTo>
                  <a:lnTo>
                    <a:pt x="7" y="493"/>
                  </a:lnTo>
                  <a:lnTo>
                    <a:pt x="15" y="512"/>
                  </a:lnTo>
                  <a:lnTo>
                    <a:pt x="25" y="528"/>
                  </a:lnTo>
                  <a:lnTo>
                    <a:pt x="38" y="540"/>
                  </a:lnTo>
                  <a:lnTo>
                    <a:pt x="54" y="551"/>
                  </a:lnTo>
                  <a:lnTo>
                    <a:pt x="74" y="558"/>
                  </a:lnTo>
                  <a:lnTo>
                    <a:pt x="97" y="559"/>
                  </a:lnTo>
                  <a:lnTo>
                    <a:pt x="122" y="555"/>
                  </a:lnTo>
                  <a:lnTo>
                    <a:pt x="152" y="547"/>
                  </a:lnTo>
                  <a:lnTo>
                    <a:pt x="184" y="531"/>
                  </a:lnTo>
                  <a:lnTo>
                    <a:pt x="221" y="509"/>
                  </a:lnTo>
                  <a:lnTo>
                    <a:pt x="241" y="517"/>
                  </a:lnTo>
                  <a:lnTo>
                    <a:pt x="263" y="520"/>
                  </a:lnTo>
                  <a:lnTo>
                    <a:pt x="285" y="517"/>
                  </a:lnTo>
                  <a:lnTo>
                    <a:pt x="306" y="513"/>
                  </a:lnTo>
                  <a:lnTo>
                    <a:pt x="326" y="505"/>
                  </a:lnTo>
                  <a:lnTo>
                    <a:pt x="343" y="494"/>
                  </a:lnTo>
                  <a:lnTo>
                    <a:pt x="357" y="483"/>
                  </a:lnTo>
                  <a:lnTo>
                    <a:pt x="364" y="471"/>
                  </a:lnTo>
                  <a:lnTo>
                    <a:pt x="369" y="483"/>
                  </a:lnTo>
                  <a:lnTo>
                    <a:pt x="378" y="490"/>
                  </a:lnTo>
                  <a:lnTo>
                    <a:pt x="392" y="493"/>
                  </a:lnTo>
                  <a:lnTo>
                    <a:pt x="407" y="492"/>
                  </a:lnTo>
                  <a:lnTo>
                    <a:pt x="424" y="489"/>
                  </a:lnTo>
                  <a:lnTo>
                    <a:pt x="439" y="482"/>
                  </a:lnTo>
                  <a:lnTo>
                    <a:pt x="453" y="471"/>
                  </a:lnTo>
                  <a:lnTo>
                    <a:pt x="463" y="459"/>
                  </a:lnTo>
                  <a:lnTo>
                    <a:pt x="459" y="478"/>
                  </a:lnTo>
                  <a:lnTo>
                    <a:pt x="452" y="501"/>
                  </a:lnTo>
                  <a:lnTo>
                    <a:pt x="448" y="527"/>
                  </a:lnTo>
                  <a:lnTo>
                    <a:pt x="448" y="551"/>
                  </a:lnTo>
                  <a:lnTo>
                    <a:pt x="456" y="574"/>
                  </a:lnTo>
                  <a:lnTo>
                    <a:pt x="472" y="593"/>
                  </a:lnTo>
                  <a:lnTo>
                    <a:pt x="502" y="607"/>
                  </a:lnTo>
                  <a:lnTo>
                    <a:pt x="546" y="614"/>
                  </a:lnTo>
                  <a:lnTo>
                    <a:pt x="593" y="614"/>
                  </a:lnTo>
                  <a:lnTo>
                    <a:pt x="629" y="612"/>
                  </a:lnTo>
                  <a:lnTo>
                    <a:pt x="657" y="606"/>
                  </a:lnTo>
                  <a:lnTo>
                    <a:pt x="676" y="597"/>
                  </a:lnTo>
                  <a:lnTo>
                    <a:pt x="690" y="588"/>
                  </a:lnTo>
                  <a:lnTo>
                    <a:pt x="697" y="576"/>
                  </a:lnTo>
                  <a:lnTo>
                    <a:pt x="702" y="563"/>
                  </a:lnTo>
                  <a:lnTo>
                    <a:pt x="704" y="550"/>
                  </a:lnTo>
                  <a:lnTo>
                    <a:pt x="702" y="531"/>
                  </a:lnTo>
                  <a:lnTo>
                    <a:pt x="692" y="513"/>
                  </a:lnTo>
                  <a:lnTo>
                    <a:pt x="677" y="494"/>
                  </a:lnTo>
                  <a:lnTo>
                    <a:pt x="659" y="481"/>
                  </a:lnTo>
                  <a:lnTo>
                    <a:pt x="637" y="469"/>
                  </a:lnTo>
                  <a:lnTo>
                    <a:pt x="615" y="463"/>
                  </a:lnTo>
                  <a:lnTo>
                    <a:pt x="594" y="464"/>
                  </a:lnTo>
                  <a:lnTo>
                    <a:pt x="576" y="474"/>
                  </a:lnTo>
                  <a:lnTo>
                    <a:pt x="586" y="467"/>
                  </a:lnTo>
                  <a:lnTo>
                    <a:pt x="604" y="460"/>
                  </a:lnTo>
                  <a:lnTo>
                    <a:pt x="626" y="456"/>
                  </a:lnTo>
                  <a:lnTo>
                    <a:pt x="649" y="455"/>
                  </a:lnTo>
                  <a:lnTo>
                    <a:pt x="673" y="459"/>
                  </a:lnTo>
                  <a:lnTo>
                    <a:pt x="695" y="469"/>
                  </a:lnTo>
                  <a:lnTo>
                    <a:pt x="712" y="486"/>
                  </a:lnTo>
                  <a:lnTo>
                    <a:pt x="722" y="512"/>
                  </a:lnTo>
                  <a:lnTo>
                    <a:pt x="735" y="516"/>
                  </a:lnTo>
                  <a:lnTo>
                    <a:pt x="751" y="515"/>
                  </a:lnTo>
                  <a:lnTo>
                    <a:pt x="770" y="508"/>
                  </a:lnTo>
                  <a:lnTo>
                    <a:pt x="788" y="498"/>
                  </a:lnTo>
                  <a:lnTo>
                    <a:pt x="803" y="484"/>
                  </a:lnTo>
                  <a:lnTo>
                    <a:pt x="813" y="468"/>
                  </a:lnTo>
                  <a:lnTo>
                    <a:pt x="817" y="451"/>
                  </a:lnTo>
                  <a:lnTo>
                    <a:pt x="812" y="433"/>
                  </a:lnTo>
                  <a:lnTo>
                    <a:pt x="828" y="428"/>
                  </a:lnTo>
                  <a:lnTo>
                    <a:pt x="841" y="408"/>
                  </a:lnTo>
                  <a:lnTo>
                    <a:pt x="850" y="382"/>
                  </a:lnTo>
                  <a:lnTo>
                    <a:pt x="854" y="351"/>
                  </a:lnTo>
                  <a:lnTo>
                    <a:pt x="849" y="322"/>
                  </a:lnTo>
                  <a:lnTo>
                    <a:pt x="836" y="300"/>
                  </a:lnTo>
                  <a:lnTo>
                    <a:pt x="812" y="291"/>
                  </a:lnTo>
                  <a:lnTo>
                    <a:pt x="778" y="300"/>
                  </a:lnTo>
                  <a:lnTo>
                    <a:pt x="773" y="285"/>
                  </a:lnTo>
                  <a:lnTo>
                    <a:pt x="762" y="275"/>
                  </a:lnTo>
                  <a:lnTo>
                    <a:pt x="743" y="269"/>
                  </a:lnTo>
                  <a:lnTo>
                    <a:pt x="722" y="268"/>
                  </a:lnTo>
                  <a:lnTo>
                    <a:pt x="700" y="272"/>
                  </a:lnTo>
                  <a:lnTo>
                    <a:pt x="682" y="283"/>
                  </a:lnTo>
                  <a:lnTo>
                    <a:pt x="668" y="299"/>
                  </a:lnTo>
                  <a:lnTo>
                    <a:pt x="661" y="323"/>
                  </a:lnTo>
                  <a:lnTo>
                    <a:pt x="657" y="316"/>
                  </a:lnTo>
                  <a:lnTo>
                    <a:pt x="649" y="309"/>
                  </a:lnTo>
                  <a:lnTo>
                    <a:pt x="637" y="303"/>
                  </a:lnTo>
                  <a:lnTo>
                    <a:pt x="624" y="299"/>
                  </a:lnTo>
                  <a:lnTo>
                    <a:pt x="609" y="294"/>
                  </a:lnTo>
                  <a:lnTo>
                    <a:pt x="593" y="292"/>
                  </a:lnTo>
                  <a:lnTo>
                    <a:pt x="576" y="291"/>
                  </a:lnTo>
                  <a:lnTo>
                    <a:pt x="559" y="290"/>
                  </a:lnTo>
                  <a:lnTo>
                    <a:pt x="541" y="291"/>
                  </a:lnTo>
                  <a:lnTo>
                    <a:pt x="524" y="294"/>
                  </a:lnTo>
                  <a:lnTo>
                    <a:pt x="508" y="298"/>
                  </a:lnTo>
                  <a:lnTo>
                    <a:pt x="494" y="303"/>
                  </a:lnTo>
                  <a:lnTo>
                    <a:pt x="482" y="311"/>
                  </a:lnTo>
                  <a:lnTo>
                    <a:pt x="471" y="321"/>
                  </a:lnTo>
                  <a:lnTo>
                    <a:pt x="464" y="332"/>
                  </a:lnTo>
                  <a:lnTo>
                    <a:pt x="460" y="346"/>
                  </a:lnTo>
                  <a:lnTo>
                    <a:pt x="454" y="330"/>
                  </a:lnTo>
                  <a:lnTo>
                    <a:pt x="454" y="315"/>
                  </a:lnTo>
                  <a:lnTo>
                    <a:pt x="459" y="301"/>
                  </a:lnTo>
                  <a:lnTo>
                    <a:pt x="467" y="290"/>
                  </a:lnTo>
                  <a:lnTo>
                    <a:pt x="477" y="282"/>
                  </a:lnTo>
                  <a:lnTo>
                    <a:pt x="487" y="276"/>
                  </a:lnTo>
                  <a:lnTo>
                    <a:pt x="499" y="273"/>
                  </a:lnTo>
                  <a:lnTo>
                    <a:pt x="510" y="276"/>
                  </a:lnTo>
                  <a:lnTo>
                    <a:pt x="515" y="260"/>
                  </a:lnTo>
                  <a:lnTo>
                    <a:pt x="527" y="245"/>
                  </a:lnTo>
                  <a:lnTo>
                    <a:pt x="543" y="231"/>
                  </a:lnTo>
                  <a:lnTo>
                    <a:pt x="563" y="221"/>
                  </a:lnTo>
                  <a:lnTo>
                    <a:pt x="588" y="215"/>
                  </a:lnTo>
                  <a:lnTo>
                    <a:pt x="614" y="215"/>
                  </a:lnTo>
                  <a:lnTo>
                    <a:pt x="642" y="224"/>
                  </a:lnTo>
                  <a:lnTo>
                    <a:pt x="669" y="242"/>
                  </a:lnTo>
                  <a:lnTo>
                    <a:pt x="691" y="252"/>
                  </a:lnTo>
                  <a:lnTo>
                    <a:pt x="718" y="249"/>
                  </a:lnTo>
                  <a:lnTo>
                    <a:pt x="743" y="238"/>
                  </a:lnTo>
                  <a:lnTo>
                    <a:pt x="765" y="222"/>
                  </a:lnTo>
                  <a:lnTo>
                    <a:pt x="779" y="203"/>
                  </a:lnTo>
                  <a:lnTo>
                    <a:pt x="783" y="185"/>
                  </a:lnTo>
                  <a:lnTo>
                    <a:pt x="774" y="172"/>
                  </a:lnTo>
                  <a:lnTo>
                    <a:pt x="747" y="165"/>
                  </a:lnTo>
                  <a:lnTo>
                    <a:pt x="753" y="160"/>
                  </a:lnTo>
                  <a:lnTo>
                    <a:pt x="758" y="154"/>
                  </a:lnTo>
                  <a:lnTo>
                    <a:pt x="762" y="147"/>
                  </a:lnTo>
                  <a:lnTo>
                    <a:pt x="762" y="140"/>
                  </a:lnTo>
                  <a:lnTo>
                    <a:pt x="760" y="133"/>
                  </a:lnTo>
                  <a:lnTo>
                    <a:pt x="757" y="127"/>
                  </a:lnTo>
                  <a:lnTo>
                    <a:pt x="751" y="120"/>
                  </a:lnTo>
                  <a:lnTo>
                    <a:pt x="743" y="116"/>
                  </a:lnTo>
                  <a:lnTo>
                    <a:pt x="733" y="111"/>
                  </a:lnTo>
                  <a:lnTo>
                    <a:pt x="720" y="109"/>
                  </a:lnTo>
                  <a:lnTo>
                    <a:pt x="706" y="108"/>
                  </a:lnTo>
                  <a:lnTo>
                    <a:pt x="689" y="108"/>
                  </a:lnTo>
                  <a:lnTo>
                    <a:pt x="671" y="110"/>
                  </a:lnTo>
                  <a:lnTo>
                    <a:pt x="650" y="115"/>
                  </a:lnTo>
                  <a:lnTo>
                    <a:pt x="627" y="122"/>
                  </a:lnTo>
                  <a:lnTo>
                    <a:pt x="601" y="132"/>
                  </a:lnTo>
                  <a:lnTo>
                    <a:pt x="623" y="119"/>
                  </a:lnTo>
                  <a:lnTo>
                    <a:pt x="642" y="101"/>
                  </a:lnTo>
                  <a:lnTo>
                    <a:pt x="654" y="81"/>
                  </a:lnTo>
                  <a:lnTo>
                    <a:pt x="659" y="62"/>
                  </a:lnTo>
                  <a:lnTo>
                    <a:pt x="656" y="47"/>
                  </a:lnTo>
                  <a:lnTo>
                    <a:pt x="642" y="39"/>
                  </a:lnTo>
                  <a:lnTo>
                    <a:pt x="618" y="40"/>
                  </a:lnTo>
                  <a:lnTo>
                    <a:pt x="581" y="55"/>
                  </a:lnTo>
                  <a:lnTo>
                    <a:pt x="594" y="40"/>
                  </a:lnTo>
                  <a:lnTo>
                    <a:pt x="600" y="28"/>
                  </a:lnTo>
                  <a:lnTo>
                    <a:pt x="598" y="18"/>
                  </a:lnTo>
                  <a:lnTo>
                    <a:pt x="589" y="10"/>
                  </a:lnTo>
                  <a:lnTo>
                    <a:pt x="575" y="4"/>
                  </a:lnTo>
                  <a:lnTo>
                    <a:pt x="558" y="1"/>
                  </a:lnTo>
                  <a:lnTo>
                    <a:pt x="537" y="0"/>
                  </a:lnTo>
                  <a:lnTo>
                    <a:pt x="514" y="1"/>
                  </a:lnTo>
                  <a:lnTo>
                    <a:pt x="491" y="4"/>
                  </a:lnTo>
                  <a:lnTo>
                    <a:pt x="469" y="10"/>
                  </a:lnTo>
                  <a:lnTo>
                    <a:pt x="449" y="18"/>
                  </a:lnTo>
                  <a:lnTo>
                    <a:pt x="432" y="28"/>
                  </a:lnTo>
                  <a:lnTo>
                    <a:pt x="419" y="41"/>
                  </a:lnTo>
                  <a:lnTo>
                    <a:pt x="412" y="57"/>
                  </a:lnTo>
                  <a:lnTo>
                    <a:pt x="412" y="74"/>
                  </a:lnTo>
                  <a:lnTo>
                    <a:pt x="421" y="95"/>
                  </a:lnTo>
                  <a:lnTo>
                    <a:pt x="423" y="101"/>
                  </a:lnTo>
                  <a:lnTo>
                    <a:pt x="423" y="108"/>
                  </a:lnTo>
                  <a:lnTo>
                    <a:pt x="421" y="115"/>
                  </a:lnTo>
                  <a:lnTo>
                    <a:pt x="417" y="122"/>
                  </a:lnTo>
                  <a:lnTo>
                    <a:pt x="411" y="128"/>
                  </a:lnTo>
                  <a:lnTo>
                    <a:pt x="406" y="135"/>
                  </a:lnTo>
                  <a:lnTo>
                    <a:pt x="399" y="140"/>
                  </a:lnTo>
                  <a:lnTo>
                    <a:pt x="393" y="145"/>
                  </a:lnTo>
                  <a:close/>
                </a:path>
              </a:pathLst>
            </a:custGeom>
            <a:solidFill>
              <a:srgbClr val="007200"/>
            </a:solidFill>
            <a:ln w="9525">
              <a:noFill/>
              <a:round/>
            </a:ln>
          </p:spPr>
          <p:txBody>
            <a:bodyPr/>
            <a:lstStyle/>
            <a:p>
              <a:endParaRPr lang="zh-CN" altLang="en-US" sz="1800">
                <a:cs typeface="+mn-ea"/>
                <a:sym typeface="+mn-lt"/>
              </a:endParaRPr>
            </a:p>
          </p:txBody>
        </p:sp>
        <p:sp>
          <p:nvSpPr>
            <p:cNvPr id="62" name="Freeform 63"/>
            <p:cNvSpPr/>
            <p:nvPr/>
          </p:nvSpPr>
          <p:spPr bwMode="auto">
            <a:xfrm>
              <a:off x="4473" y="9982"/>
              <a:ext cx="4251" cy="758"/>
            </a:xfrm>
            <a:custGeom>
              <a:avLst/>
              <a:gdLst/>
              <a:ahLst/>
              <a:cxnLst>
                <a:cxn ang="0">
                  <a:pos x="2252" y="615"/>
                </a:cxn>
                <a:cxn ang="0">
                  <a:pos x="2248" y="134"/>
                </a:cxn>
                <a:cxn ang="0">
                  <a:pos x="2223" y="109"/>
                </a:cxn>
                <a:cxn ang="0">
                  <a:pos x="2190" y="74"/>
                </a:cxn>
                <a:cxn ang="0">
                  <a:pos x="2165" y="50"/>
                </a:cxn>
                <a:cxn ang="0">
                  <a:pos x="2162" y="42"/>
                </a:cxn>
                <a:cxn ang="0">
                  <a:pos x="2162" y="8"/>
                </a:cxn>
                <a:cxn ang="0">
                  <a:pos x="2132" y="0"/>
                </a:cxn>
                <a:cxn ang="0">
                  <a:pos x="1944" y="33"/>
                </a:cxn>
                <a:cxn ang="0">
                  <a:pos x="1882" y="120"/>
                </a:cxn>
                <a:cxn ang="0">
                  <a:pos x="1772" y="214"/>
                </a:cxn>
                <a:cxn ang="0">
                  <a:pos x="1821" y="132"/>
                </a:cxn>
                <a:cxn ang="0">
                  <a:pos x="1581" y="63"/>
                </a:cxn>
                <a:cxn ang="0">
                  <a:pos x="1542" y="39"/>
                </a:cxn>
                <a:cxn ang="0">
                  <a:pos x="1512" y="63"/>
                </a:cxn>
                <a:cxn ang="0">
                  <a:pos x="1214" y="204"/>
                </a:cxn>
                <a:cxn ang="0">
                  <a:pos x="1196" y="103"/>
                </a:cxn>
                <a:cxn ang="0">
                  <a:pos x="1162" y="55"/>
                </a:cxn>
                <a:cxn ang="0">
                  <a:pos x="1120" y="64"/>
                </a:cxn>
                <a:cxn ang="0">
                  <a:pos x="1082" y="137"/>
                </a:cxn>
                <a:cxn ang="0">
                  <a:pos x="909" y="126"/>
                </a:cxn>
                <a:cxn ang="0">
                  <a:pos x="728" y="123"/>
                </a:cxn>
                <a:cxn ang="0">
                  <a:pos x="566" y="204"/>
                </a:cxn>
                <a:cxn ang="0">
                  <a:pos x="537" y="176"/>
                </a:cxn>
                <a:cxn ang="0">
                  <a:pos x="529" y="110"/>
                </a:cxn>
                <a:cxn ang="0">
                  <a:pos x="514" y="64"/>
                </a:cxn>
                <a:cxn ang="0">
                  <a:pos x="496" y="63"/>
                </a:cxn>
                <a:cxn ang="0">
                  <a:pos x="481" y="71"/>
                </a:cxn>
                <a:cxn ang="0">
                  <a:pos x="466" y="49"/>
                </a:cxn>
                <a:cxn ang="0">
                  <a:pos x="446" y="51"/>
                </a:cxn>
                <a:cxn ang="0">
                  <a:pos x="430" y="88"/>
                </a:cxn>
                <a:cxn ang="0">
                  <a:pos x="415" y="119"/>
                </a:cxn>
                <a:cxn ang="0">
                  <a:pos x="399" y="163"/>
                </a:cxn>
                <a:cxn ang="0">
                  <a:pos x="363" y="208"/>
                </a:cxn>
                <a:cxn ang="0">
                  <a:pos x="317" y="107"/>
                </a:cxn>
                <a:cxn ang="0">
                  <a:pos x="128" y="55"/>
                </a:cxn>
                <a:cxn ang="0">
                  <a:pos x="74" y="216"/>
                </a:cxn>
                <a:cxn ang="0">
                  <a:pos x="0" y="615"/>
                </a:cxn>
              </a:cxnLst>
              <a:rect l="0" t="0" r="r" b="b"/>
              <a:pathLst>
                <a:path w="2252" h="615">
                  <a:moveTo>
                    <a:pt x="0" y="615"/>
                  </a:moveTo>
                  <a:lnTo>
                    <a:pt x="2252" y="615"/>
                  </a:lnTo>
                  <a:lnTo>
                    <a:pt x="2252" y="138"/>
                  </a:lnTo>
                  <a:lnTo>
                    <a:pt x="2248" y="134"/>
                  </a:lnTo>
                  <a:lnTo>
                    <a:pt x="2238" y="123"/>
                  </a:lnTo>
                  <a:lnTo>
                    <a:pt x="2223" y="109"/>
                  </a:lnTo>
                  <a:lnTo>
                    <a:pt x="2207" y="92"/>
                  </a:lnTo>
                  <a:lnTo>
                    <a:pt x="2190" y="74"/>
                  </a:lnTo>
                  <a:lnTo>
                    <a:pt x="2176" y="61"/>
                  </a:lnTo>
                  <a:lnTo>
                    <a:pt x="2165" y="50"/>
                  </a:lnTo>
                  <a:lnTo>
                    <a:pt x="2162" y="48"/>
                  </a:lnTo>
                  <a:lnTo>
                    <a:pt x="2162" y="42"/>
                  </a:lnTo>
                  <a:lnTo>
                    <a:pt x="2162" y="25"/>
                  </a:lnTo>
                  <a:lnTo>
                    <a:pt x="2162" y="8"/>
                  </a:lnTo>
                  <a:lnTo>
                    <a:pt x="2162" y="0"/>
                  </a:lnTo>
                  <a:lnTo>
                    <a:pt x="2132" y="0"/>
                  </a:lnTo>
                  <a:lnTo>
                    <a:pt x="2132" y="33"/>
                  </a:lnTo>
                  <a:lnTo>
                    <a:pt x="1944" y="33"/>
                  </a:lnTo>
                  <a:lnTo>
                    <a:pt x="1858" y="120"/>
                  </a:lnTo>
                  <a:lnTo>
                    <a:pt x="1882" y="120"/>
                  </a:lnTo>
                  <a:lnTo>
                    <a:pt x="1882" y="214"/>
                  </a:lnTo>
                  <a:lnTo>
                    <a:pt x="1772" y="214"/>
                  </a:lnTo>
                  <a:lnTo>
                    <a:pt x="1772" y="132"/>
                  </a:lnTo>
                  <a:lnTo>
                    <a:pt x="1821" y="132"/>
                  </a:lnTo>
                  <a:lnTo>
                    <a:pt x="1776" y="63"/>
                  </a:lnTo>
                  <a:lnTo>
                    <a:pt x="1581" y="63"/>
                  </a:lnTo>
                  <a:lnTo>
                    <a:pt x="1581" y="39"/>
                  </a:lnTo>
                  <a:lnTo>
                    <a:pt x="1542" y="39"/>
                  </a:lnTo>
                  <a:lnTo>
                    <a:pt x="1542" y="63"/>
                  </a:lnTo>
                  <a:lnTo>
                    <a:pt x="1512" y="63"/>
                  </a:lnTo>
                  <a:lnTo>
                    <a:pt x="1454" y="204"/>
                  </a:lnTo>
                  <a:lnTo>
                    <a:pt x="1214" y="204"/>
                  </a:lnTo>
                  <a:lnTo>
                    <a:pt x="1208" y="147"/>
                  </a:lnTo>
                  <a:lnTo>
                    <a:pt x="1196" y="103"/>
                  </a:lnTo>
                  <a:lnTo>
                    <a:pt x="1180" y="72"/>
                  </a:lnTo>
                  <a:lnTo>
                    <a:pt x="1162" y="55"/>
                  </a:lnTo>
                  <a:lnTo>
                    <a:pt x="1141" y="51"/>
                  </a:lnTo>
                  <a:lnTo>
                    <a:pt x="1120" y="64"/>
                  </a:lnTo>
                  <a:lnTo>
                    <a:pt x="1099" y="92"/>
                  </a:lnTo>
                  <a:lnTo>
                    <a:pt x="1082" y="137"/>
                  </a:lnTo>
                  <a:lnTo>
                    <a:pt x="1012" y="0"/>
                  </a:lnTo>
                  <a:lnTo>
                    <a:pt x="909" y="126"/>
                  </a:lnTo>
                  <a:lnTo>
                    <a:pt x="824" y="5"/>
                  </a:lnTo>
                  <a:lnTo>
                    <a:pt x="728" y="123"/>
                  </a:lnTo>
                  <a:lnTo>
                    <a:pt x="566" y="123"/>
                  </a:lnTo>
                  <a:lnTo>
                    <a:pt x="566" y="204"/>
                  </a:lnTo>
                  <a:lnTo>
                    <a:pt x="538" y="208"/>
                  </a:lnTo>
                  <a:lnTo>
                    <a:pt x="537" y="176"/>
                  </a:lnTo>
                  <a:lnTo>
                    <a:pt x="534" y="141"/>
                  </a:lnTo>
                  <a:lnTo>
                    <a:pt x="529" y="110"/>
                  </a:lnTo>
                  <a:lnTo>
                    <a:pt x="522" y="83"/>
                  </a:lnTo>
                  <a:lnTo>
                    <a:pt x="514" y="64"/>
                  </a:lnTo>
                  <a:lnTo>
                    <a:pt x="505" y="56"/>
                  </a:lnTo>
                  <a:lnTo>
                    <a:pt x="496" y="63"/>
                  </a:lnTo>
                  <a:lnTo>
                    <a:pt x="485" y="88"/>
                  </a:lnTo>
                  <a:lnTo>
                    <a:pt x="481" y="71"/>
                  </a:lnTo>
                  <a:lnTo>
                    <a:pt x="474" y="57"/>
                  </a:lnTo>
                  <a:lnTo>
                    <a:pt x="466" y="49"/>
                  </a:lnTo>
                  <a:lnTo>
                    <a:pt x="455" y="47"/>
                  </a:lnTo>
                  <a:lnTo>
                    <a:pt x="446" y="51"/>
                  </a:lnTo>
                  <a:lnTo>
                    <a:pt x="437" y="65"/>
                  </a:lnTo>
                  <a:lnTo>
                    <a:pt x="430" y="88"/>
                  </a:lnTo>
                  <a:lnTo>
                    <a:pt x="427" y="123"/>
                  </a:lnTo>
                  <a:lnTo>
                    <a:pt x="415" y="119"/>
                  </a:lnTo>
                  <a:lnTo>
                    <a:pt x="405" y="132"/>
                  </a:lnTo>
                  <a:lnTo>
                    <a:pt x="399" y="163"/>
                  </a:lnTo>
                  <a:lnTo>
                    <a:pt x="397" y="208"/>
                  </a:lnTo>
                  <a:lnTo>
                    <a:pt x="363" y="208"/>
                  </a:lnTo>
                  <a:lnTo>
                    <a:pt x="363" y="153"/>
                  </a:lnTo>
                  <a:lnTo>
                    <a:pt x="317" y="107"/>
                  </a:lnTo>
                  <a:lnTo>
                    <a:pt x="180" y="107"/>
                  </a:lnTo>
                  <a:lnTo>
                    <a:pt x="128" y="55"/>
                  </a:lnTo>
                  <a:lnTo>
                    <a:pt x="74" y="135"/>
                  </a:lnTo>
                  <a:lnTo>
                    <a:pt x="74" y="216"/>
                  </a:lnTo>
                  <a:lnTo>
                    <a:pt x="2" y="216"/>
                  </a:lnTo>
                  <a:lnTo>
                    <a:pt x="0" y="615"/>
                  </a:lnTo>
                  <a:close/>
                </a:path>
              </a:pathLst>
            </a:custGeom>
            <a:solidFill>
              <a:srgbClr val="D8C6A5"/>
            </a:solidFill>
            <a:ln w="9525">
              <a:noFill/>
              <a:round/>
            </a:ln>
          </p:spPr>
          <p:txBody>
            <a:bodyPr/>
            <a:lstStyle/>
            <a:p>
              <a:endParaRPr lang="zh-CN" altLang="en-US" sz="1800">
                <a:cs typeface="+mn-ea"/>
                <a:sym typeface="+mn-lt"/>
              </a:endParaRPr>
            </a:p>
          </p:txBody>
        </p:sp>
        <p:sp>
          <p:nvSpPr>
            <p:cNvPr id="63" name="Freeform 64"/>
            <p:cNvSpPr/>
            <p:nvPr/>
          </p:nvSpPr>
          <p:spPr bwMode="auto">
            <a:xfrm>
              <a:off x="4568" y="9955"/>
              <a:ext cx="665" cy="785"/>
            </a:xfrm>
            <a:custGeom>
              <a:avLst/>
              <a:gdLst/>
              <a:ahLst/>
              <a:cxnLst>
                <a:cxn ang="0">
                  <a:pos x="150" y="4"/>
                </a:cxn>
                <a:cxn ang="0">
                  <a:pos x="119" y="48"/>
                </a:cxn>
                <a:cxn ang="0">
                  <a:pos x="95" y="118"/>
                </a:cxn>
                <a:cxn ang="0">
                  <a:pos x="82" y="186"/>
                </a:cxn>
                <a:cxn ang="0">
                  <a:pos x="74" y="192"/>
                </a:cxn>
                <a:cxn ang="0">
                  <a:pos x="65" y="148"/>
                </a:cxn>
                <a:cxn ang="0">
                  <a:pos x="46" y="188"/>
                </a:cxn>
                <a:cxn ang="0">
                  <a:pos x="30" y="267"/>
                </a:cxn>
                <a:cxn ang="0">
                  <a:pos x="31" y="323"/>
                </a:cxn>
                <a:cxn ang="0">
                  <a:pos x="46" y="359"/>
                </a:cxn>
                <a:cxn ang="0">
                  <a:pos x="45" y="362"/>
                </a:cxn>
                <a:cxn ang="0">
                  <a:pos x="28" y="351"/>
                </a:cxn>
                <a:cxn ang="0">
                  <a:pos x="15" y="341"/>
                </a:cxn>
                <a:cxn ang="0">
                  <a:pos x="9" y="336"/>
                </a:cxn>
                <a:cxn ang="0">
                  <a:pos x="5" y="367"/>
                </a:cxn>
                <a:cxn ang="0">
                  <a:pos x="0" y="453"/>
                </a:cxn>
                <a:cxn ang="0">
                  <a:pos x="7" y="545"/>
                </a:cxn>
                <a:cxn ang="0">
                  <a:pos x="37" y="618"/>
                </a:cxn>
                <a:cxn ang="0">
                  <a:pos x="71" y="638"/>
                </a:cxn>
                <a:cxn ang="0">
                  <a:pos x="97" y="638"/>
                </a:cxn>
                <a:cxn ang="0">
                  <a:pos x="133" y="638"/>
                </a:cxn>
                <a:cxn ang="0">
                  <a:pos x="173" y="638"/>
                </a:cxn>
                <a:cxn ang="0">
                  <a:pos x="214" y="638"/>
                </a:cxn>
                <a:cxn ang="0">
                  <a:pos x="252" y="638"/>
                </a:cxn>
                <a:cxn ang="0">
                  <a:pos x="282" y="638"/>
                </a:cxn>
                <a:cxn ang="0">
                  <a:pos x="300" y="638"/>
                </a:cxn>
                <a:cxn ang="0">
                  <a:pos x="315" y="621"/>
                </a:cxn>
                <a:cxn ang="0">
                  <a:pos x="336" y="562"/>
                </a:cxn>
                <a:cxn ang="0">
                  <a:pos x="349" y="491"/>
                </a:cxn>
                <a:cxn ang="0">
                  <a:pos x="350" y="427"/>
                </a:cxn>
                <a:cxn ang="0">
                  <a:pos x="342" y="416"/>
                </a:cxn>
                <a:cxn ang="0">
                  <a:pos x="332" y="441"/>
                </a:cxn>
                <a:cxn ang="0">
                  <a:pos x="319" y="462"/>
                </a:cxn>
                <a:cxn ang="0">
                  <a:pos x="308" y="476"/>
                </a:cxn>
                <a:cxn ang="0">
                  <a:pos x="309" y="464"/>
                </a:cxn>
                <a:cxn ang="0">
                  <a:pos x="323" y="413"/>
                </a:cxn>
                <a:cxn ang="0">
                  <a:pos x="328" y="341"/>
                </a:cxn>
                <a:cxn ang="0">
                  <a:pos x="312" y="256"/>
                </a:cxn>
                <a:cxn ang="0">
                  <a:pos x="293" y="222"/>
                </a:cxn>
                <a:cxn ang="0">
                  <a:pos x="285" y="246"/>
                </a:cxn>
                <a:cxn ang="0">
                  <a:pos x="271" y="268"/>
                </a:cxn>
                <a:cxn ang="0">
                  <a:pos x="260" y="282"/>
                </a:cxn>
                <a:cxn ang="0">
                  <a:pos x="262" y="267"/>
                </a:cxn>
                <a:cxn ang="0">
                  <a:pos x="263" y="208"/>
                </a:cxn>
                <a:cxn ang="0">
                  <a:pos x="257" y="137"/>
                </a:cxn>
                <a:cxn ang="0">
                  <a:pos x="239" y="72"/>
                </a:cxn>
                <a:cxn ang="0">
                  <a:pos x="225" y="73"/>
                </a:cxn>
                <a:cxn ang="0">
                  <a:pos x="214" y="109"/>
                </a:cxn>
                <a:cxn ang="0">
                  <a:pos x="210" y="99"/>
                </a:cxn>
                <a:cxn ang="0">
                  <a:pos x="197" y="61"/>
                </a:cxn>
                <a:cxn ang="0">
                  <a:pos x="181" y="26"/>
                </a:cxn>
                <a:cxn ang="0">
                  <a:pos x="168" y="3"/>
                </a:cxn>
              </a:cxnLst>
              <a:rect l="0" t="0" r="r" b="b"/>
              <a:pathLst>
                <a:path w="351" h="638">
                  <a:moveTo>
                    <a:pt x="166" y="0"/>
                  </a:moveTo>
                  <a:lnTo>
                    <a:pt x="150" y="4"/>
                  </a:lnTo>
                  <a:lnTo>
                    <a:pt x="134" y="22"/>
                  </a:lnTo>
                  <a:lnTo>
                    <a:pt x="119" y="48"/>
                  </a:lnTo>
                  <a:lnTo>
                    <a:pt x="106" y="81"/>
                  </a:lnTo>
                  <a:lnTo>
                    <a:pt x="95" y="118"/>
                  </a:lnTo>
                  <a:lnTo>
                    <a:pt x="86" y="154"/>
                  </a:lnTo>
                  <a:lnTo>
                    <a:pt x="82" y="186"/>
                  </a:lnTo>
                  <a:lnTo>
                    <a:pt x="81" y="211"/>
                  </a:lnTo>
                  <a:lnTo>
                    <a:pt x="74" y="192"/>
                  </a:lnTo>
                  <a:lnTo>
                    <a:pt x="69" y="168"/>
                  </a:lnTo>
                  <a:lnTo>
                    <a:pt x="65" y="148"/>
                  </a:lnTo>
                  <a:lnTo>
                    <a:pt x="63" y="140"/>
                  </a:lnTo>
                  <a:lnTo>
                    <a:pt x="46" y="188"/>
                  </a:lnTo>
                  <a:lnTo>
                    <a:pt x="35" y="230"/>
                  </a:lnTo>
                  <a:lnTo>
                    <a:pt x="30" y="267"/>
                  </a:lnTo>
                  <a:lnTo>
                    <a:pt x="29" y="298"/>
                  </a:lnTo>
                  <a:lnTo>
                    <a:pt x="31" y="323"/>
                  </a:lnTo>
                  <a:lnTo>
                    <a:pt x="38" y="343"/>
                  </a:lnTo>
                  <a:lnTo>
                    <a:pt x="46" y="359"/>
                  </a:lnTo>
                  <a:lnTo>
                    <a:pt x="55" y="369"/>
                  </a:lnTo>
                  <a:lnTo>
                    <a:pt x="45" y="362"/>
                  </a:lnTo>
                  <a:lnTo>
                    <a:pt x="36" y="356"/>
                  </a:lnTo>
                  <a:lnTo>
                    <a:pt x="28" y="351"/>
                  </a:lnTo>
                  <a:lnTo>
                    <a:pt x="21" y="345"/>
                  </a:lnTo>
                  <a:lnTo>
                    <a:pt x="15" y="341"/>
                  </a:lnTo>
                  <a:lnTo>
                    <a:pt x="12" y="338"/>
                  </a:lnTo>
                  <a:lnTo>
                    <a:pt x="9" y="336"/>
                  </a:lnTo>
                  <a:lnTo>
                    <a:pt x="8" y="334"/>
                  </a:lnTo>
                  <a:lnTo>
                    <a:pt x="5" y="367"/>
                  </a:lnTo>
                  <a:lnTo>
                    <a:pt x="1" y="407"/>
                  </a:lnTo>
                  <a:lnTo>
                    <a:pt x="0" y="453"/>
                  </a:lnTo>
                  <a:lnTo>
                    <a:pt x="1" y="499"/>
                  </a:lnTo>
                  <a:lnTo>
                    <a:pt x="7" y="545"/>
                  </a:lnTo>
                  <a:lnTo>
                    <a:pt x="18" y="585"/>
                  </a:lnTo>
                  <a:lnTo>
                    <a:pt x="37" y="618"/>
                  </a:lnTo>
                  <a:lnTo>
                    <a:pt x="65" y="638"/>
                  </a:lnTo>
                  <a:lnTo>
                    <a:pt x="71" y="638"/>
                  </a:lnTo>
                  <a:lnTo>
                    <a:pt x="83" y="638"/>
                  </a:lnTo>
                  <a:lnTo>
                    <a:pt x="97" y="638"/>
                  </a:lnTo>
                  <a:lnTo>
                    <a:pt x="114" y="638"/>
                  </a:lnTo>
                  <a:lnTo>
                    <a:pt x="133" y="638"/>
                  </a:lnTo>
                  <a:lnTo>
                    <a:pt x="152" y="638"/>
                  </a:lnTo>
                  <a:lnTo>
                    <a:pt x="173" y="638"/>
                  </a:lnTo>
                  <a:lnTo>
                    <a:pt x="194" y="638"/>
                  </a:lnTo>
                  <a:lnTo>
                    <a:pt x="214" y="638"/>
                  </a:lnTo>
                  <a:lnTo>
                    <a:pt x="234" y="638"/>
                  </a:lnTo>
                  <a:lnTo>
                    <a:pt x="252" y="638"/>
                  </a:lnTo>
                  <a:lnTo>
                    <a:pt x="268" y="638"/>
                  </a:lnTo>
                  <a:lnTo>
                    <a:pt x="282" y="638"/>
                  </a:lnTo>
                  <a:lnTo>
                    <a:pt x="293" y="638"/>
                  </a:lnTo>
                  <a:lnTo>
                    <a:pt x="300" y="638"/>
                  </a:lnTo>
                  <a:lnTo>
                    <a:pt x="302" y="638"/>
                  </a:lnTo>
                  <a:lnTo>
                    <a:pt x="315" y="621"/>
                  </a:lnTo>
                  <a:lnTo>
                    <a:pt x="326" y="594"/>
                  </a:lnTo>
                  <a:lnTo>
                    <a:pt x="336" y="562"/>
                  </a:lnTo>
                  <a:lnTo>
                    <a:pt x="345" y="527"/>
                  </a:lnTo>
                  <a:lnTo>
                    <a:pt x="349" y="491"/>
                  </a:lnTo>
                  <a:lnTo>
                    <a:pt x="351" y="456"/>
                  </a:lnTo>
                  <a:lnTo>
                    <a:pt x="350" y="427"/>
                  </a:lnTo>
                  <a:lnTo>
                    <a:pt x="345" y="402"/>
                  </a:lnTo>
                  <a:lnTo>
                    <a:pt x="342" y="416"/>
                  </a:lnTo>
                  <a:lnTo>
                    <a:pt x="338" y="430"/>
                  </a:lnTo>
                  <a:lnTo>
                    <a:pt x="332" y="441"/>
                  </a:lnTo>
                  <a:lnTo>
                    <a:pt x="326" y="453"/>
                  </a:lnTo>
                  <a:lnTo>
                    <a:pt x="319" y="462"/>
                  </a:lnTo>
                  <a:lnTo>
                    <a:pt x="313" y="469"/>
                  </a:lnTo>
                  <a:lnTo>
                    <a:pt x="308" y="476"/>
                  </a:lnTo>
                  <a:lnTo>
                    <a:pt x="302" y="479"/>
                  </a:lnTo>
                  <a:lnTo>
                    <a:pt x="309" y="464"/>
                  </a:lnTo>
                  <a:lnTo>
                    <a:pt x="317" y="441"/>
                  </a:lnTo>
                  <a:lnTo>
                    <a:pt x="323" y="413"/>
                  </a:lnTo>
                  <a:lnTo>
                    <a:pt x="327" y="379"/>
                  </a:lnTo>
                  <a:lnTo>
                    <a:pt x="328" y="341"/>
                  </a:lnTo>
                  <a:lnTo>
                    <a:pt x="324" y="300"/>
                  </a:lnTo>
                  <a:lnTo>
                    <a:pt x="312" y="256"/>
                  </a:lnTo>
                  <a:lnTo>
                    <a:pt x="293" y="211"/>
                  </a:lnTo>
                  <a:lnTo>
                    <a:pt x="293" y="222"/>
                  </a:lnTo>
                  <a:lnTo>
                    <a:pt x="289" y="234"/>
                  </a:lnTo>
                  <a:lnTo>
                    <a:pt x="285" y="246"/>
                  </a:lnTo>
                  <a:lnTo>
                    <a:pt x="278" y="257"/>
                  </a:lnTo>
                  <a:lnTo>
                    <a:pt x="271" y="268"/>
                  </a:lnTo>
                  <a:lnTo>
                    <a:pt x="265" y="276"/>
                  </a:lnTo>
                  <a:lnTo>
                    <a:pt x="260" y="282"/>
                  </a:lnTo>
                  <a:lnTo>
                    <a:pt x="259" y="284"/>
                  </a:lnTo>
                  <a:lnTo>
                    <a:pt x="262" y="267"/>
                  </a:lnTo>
                  <a:lnTo>
                    <a:pt x="263" y="240"/>
                  </a:lnTo>
                  <a:lnTo>
                    <a:pt x="263" y="208"/>
                  </a:lnTo>
                  <a:lnTo>
                    <a:pt x="262" y="172"/>
                  </a:lnTo>
                  <a:lnTo>
                    <a:pt x="257" y="137"/>
                  </a:lnTo>
                  <a:lnTo>
                    <a:pt x="249" y="102"/>
                  </a:lnTo>
                  <a:lnTo>
                    <a:pt x="239" y="72"/>
                  </a:lnTo>
                  <a:lnTo>
                    <a:pt x="225" y="50"/>
                  </a:lnTo>
                  <a:lnTo>
                    <a:pt x="225" y="73"/>
                  </a:lnTo>
                  <a:lnTo>
                    <a:pt x="220" y="94"/>
                  </a:lnTo>
                  <a:lnTo>
                    <a:pt x="214" y="109"/>
                  </a:lnTo>
                  <a:lnTo>
                    <a:pt x="212" y="115"/>
                  </a:lnTo>
                  <a:lnTo>
                    <a:pt x="210" y="99"/>
                  </a:lnTo>
                  <a:lnTo>
                    <a:pt x="205" y="80"/>
                  </a:lnTo>
                  <a:lnTo>
                    <a:pt x="197" y="61"/>
                  </a:lnTo>
                  <a:lnTo>
                    <a:pt x="189" y="42"/>
                  </a:lnTo>
                  <a:lnTo>
                    <a:pt x="181" y="26"/>
                  </a:lnTo>
                  <a:lnTo>
                    <a:pt x="173" y="12"/>
                  </a:lnTo>
                  <a:lnTo>
                    <a:pt x="168" y="3"/>
                  </a:lnTo>
                  <a:lnTo>
                    <a:pt x="166" y="0"/>
                  </a:lnTo>
                  <a:close/>
                </a:path>
              </a:pathLst>
            </a:custGeom>
            <a:solidFill>
              <a:srgbClr val="007200"/>
            </a:solidFill>
            <a:ln w="9525">
              <a:noFill/>
              <a:round/>
            </a:ln>
          </p:spPr>
          <p:txBody>
            <a:bodyPr/>
            <a:lstStyle/>
            <a:p>
              <a:endParaRPr lang="zh-CN" altLang="en-US" sz="1800">
                <a:cs typeface="+mn-ea"/>
                <a:sym typeface="+mn-lt"/>
              </a:endParaRPr>
            </a:p>
          </p:txBody>
        </p:sp>
        <p:sp>
          <p:nvSpPr>
            <p:cNvPr id="64" name="Freeform 65"/>
            <p:cNvSpPr/>
            <p:nvPr/>
          </p:nvSpPr>
          <p:spPr bwMode="auto">
            <a:xfrm>
              <a:off x="4829" y="10188"/>
              <a:ext cx="1431" cy="552"/>
            </a:xfrm>
            <a:custGeom>
              <a:avLst/>
              <a:gdLst/>
              <a:ahLst/>
              <a:cxnLst>
                <a:cxn ang="0">
                  <a:pos x="0" y="228"/>
                </a:cxn>
                <a:cxn ang="0">
                  <a:pos x="150" y="0"/>
                </a:cxn>
                <a:cxn ang="0">
                  <a:pos x="299" y="228"/>
                </a:cxn>
                <a:cxn ang="0">
                  <a:pos x="758" y="228"/>
                </a:cxn>
                <a:cxn ang="0">
                  <a:pos x="758" y="449"/>
                </a:cxn>
                <a:cxn ang="0">
                  <a:pos x="0" y="449"/>
                </a:cxn>
                <a:cxn ang="0">
                  <a:pos x="0" y="228"/>
                </a:cxn>
              </a:cxnLst>
              <a:rect l="0" t="0" r="r" b="b"/>
              <a:pathLst>
                <a:path w="758" h="449">
                  <a:moveTo>
                    <a:pt x="0" y="228"/>
                  </a:moveTo>
                  <a:lnTo>
                    <a:pt x="150" y="0"/>
                  </a:lnTo>
                  <a:lnTo>
                    <a:pt x="299" y="228"/>
                  </a:lnTo>
                  <a:lnTo>
                    <a:pt x="758" y="228"/>
                  </a:lnTo>
                  <a:lnTo>
                    <a:pt x="758" y="449"/>
                  </a:lnTo>
                  <a:lnTo>
                    <a:pt x="0" y="449"/>
                  </a:lnTo>
                  <a:lnTo>
                    <a:pt x="0" y="228"/>
                  </a:lnTo>
                  <a:close/>
                </a:path>
              </a:pathLst>
            </a:custGeom>
            <a:solidFill>
              <a:srgbClr val="B26600"/>
            </a:solidFill>
            <a:ln w="9525">
              <a:noFill/>
              <a:round/>
            </a:ln>
          </p:spPr>
          <p:txBody>
            <a:bodyPr/>
            <a:lstStyle/>
            <a:p>
              <a:endParaRPr lang="zh-CN" altLang="en-US" sz="1800">
                <a:cs typeface="+mn-ea"/>
                <a:sym typeface="+mn-lt"/>
              </a:endParaRPr>
            </a:p>
          </p:txBody>
        </p:sp>
        <p:sp>
          <p:nvSpPr>
            <p:cNvPr id="65" name="Freeform 66"/>
            <p:cNvSpPr/>
            <p:nvPr/>
          </p:nvSpPr>
          <p:spPr bwMode="auto">
            <a:xfrm>
              <a:off x="4818" y="10142"/>
              <a:ext cx="1458" cy="327"/>
            </a:xfrm>
            <a:custGeom>
              <a:avLst/>
              <a:gdLst/>
              <a:ahLst/>
              <a:cxnLst>
                <a:cxn ang="0">
                  <a:pos x="763" y="264"/>
                </a:cxn>
                <a:cxn ang="0">
                  <a:pos x="304" y="264"/>
                </a:cxn>
                <a:cxn ang="0">
                  <a:pos x="155" y="36"/>
                </a:cxn>
                <a:cxn ang="0">
                  <a:pos x="5" y="264"/>
                </a:cxn>
                <a:cxn ang="0">
                  <a:pos x="0" y="237"/>
                </a:cxn>
                <a:cxn ang="0">
                  <a:pos x="155" y="0"/>
                </a:cxn>
                <a:cxn ang="0">
                  <a:pos x="309" y="237"/>
                </a:cxn>
                <a:cxn ang="0">
                  <a:pos x="770" y="237"/>
                </a:cxn>
                <a:cxn ang="0">
                  <a:pos x="763" y="264"/>
                </a:cxn>
              </a:cxnLst>
              <a:rect l="0" t="0" r="r" b="b"/>
              <a:pathLst>
                <a:path w="770" h="264">
                  <a:moveTo>
                    <a:pt x="763" y="264"/>
                  </a:moveTo>
                  <a:lnTo>
                    <a:pt x="304" y="264"/>
                  </a:lnTo>
                  <a:lnTo>
                    <a:pt x="155" y="36"/>
                  </a:lnTo>
                  <a:lnTo>
                    <a:pt x="5" y="264"/>
                  </a:lnTo>
                  <a:lnTo>
                    <a:pt x="0" y="237"/>
                  </a:lnTo>
                  <a:lnTo>
                    <a:pt x="155" y="0"/>
                  </a:lnTo>
                  <a:lnTo>
                    <a:pt x="309" y="237"/>
                  </a:lnTo>
                  <a:lnTo>
                    <a:pt x="770" y="237"/>
                  </a:lnTo>
                  <a:lnTo>
                    <a:pt x="763" y="264"/>
                  </a:lnTo>
                  <a:close/>
                </a:path>
              </a:pathLst>
            </a:custGeom>
            <a:solidFill>
              <a:srgbClr val="FFFFFF"/>
            </a:solidFill>
            <a:ln w="9525">
              <a:noFill/>
              <a:round/>
            </a:ln>
          </p:spPr>
          <p:txBody>
            <a:bodyPr/>
            <a:lstStyle/>
            <a:p>
              <a:endParaRPr lang="zh-CN" altLang="en-US" sz="1800">
                <a:cs typeface="+mn-ea"/>
                <a:sym typeface="+mn-lt"/>
              </a:endParaRPr>
            </a:p>
          </p:txBody>
        </p:sp>
        <p:sp>
          <p:nvSpPr>
            <p:cNvPr id="66" name="Rectangle 67"/>
            <p:cNvSpPr>
              <a:spLocks noChangeArrowheads="1"/>
            </p:cNvSpPr>
            <p:nvPr/>
          </p:nvSpPr>
          <p:spPr bwMode="auto">
            <a:xfrm>
              <a:off x="4871" y="10489"/>
              <a:ext cx="506" cy="251"/>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67" name="Freeform 68"/>
            <p:cNvSpPr/>
            <p:nvPr/>
          </p:nvSpPr>
          <p:spPr bwMode="auto">
            <a:xfrm>
              <a:off x="5112" y="10142"/>
              <a:ext cx="1164" cy="293"/>
            </a:xfrm>
            <a:custGeom>
              <a:avLst/>
              <a:gdLst/>
              <a:ahLst/>
              <a:cxnLst>
                <a:cxn ang="0">
                  <a:pos x="0" y="0"/>
                </a:cxn>
                <a:cxn ang="0">
                  <a:pos x="154" y="237"/>
                </a:cxn>
                <a:cxn ang="0">
                  <a:pos x="615" y="237"/>
                </a:cxn>
                <a:cxn ang="0">
                  <a:pos x="460" y="0"/>
                </a:cxn>
                <a:cxn ang="0">
                  <a:pos x="0" y="0"/>
                </a:cxn>
              </a:cxnLst>
              <a:rect l="0" t="0" r="r" b="b"/>
              <a:pathLst>
                <a:path w="615" h="237">
                  <a:moveTo>
                    <a:pt x="0" y="0"/>
                  </a:moveTo>
                  <a:lnTo>
                    <a:pt x="154" y="237"/>
                  </a:lnTo>
                  <a:lnTo>
                    <a:pt x="615" y="237"/>
                  </a:lnTo>
                  <a:lnTo>
                    <a:pt x="460" y="0"/>
                  </a:lnTo>
                  <a:lnTo>
                    <a:pt x="0" y="0"/>
                  </a:lnTo>
                  <a:close/>
                </a:path>
              </a:pathLst>
            </a:custGeom>
            <a:solidFill>
              <a:srgbClr val="5B0000"/>
            </a:solidFill>
            <a:ln w="9525">
              <a:noFill/>
              <a:round/>
            </a:ln>
          </p:spPr>
          <p:txBody>
            <a:bodyPr/>
            <a:lstStyle/>
            <a:p>
              <a:endParaRPr lang="zh-CN" altLang="en-US" sz="1800">
                <a:cs typeface="+mn-ea"/>
                <a:sym typeface="+mn-lt"/>
              </a:endParaRPr>
            </a:p>
          </p:txBody>
        </p:sp>
        <p:sp>
          <p:nvSpPr>
            <p:cNvPr id="68" name="Rectangle 69"/>
            <p:cNvSpPr>
              <a:spLocks noChangeArrowheads="1"/>
            </p:cNvSpPr>
            <p:nvPr/>
          </p:nvSpPr>
          <p:spPr bwMode="auto">
            <a:xfrm>
              <a:off x="4905" y="10509"/>
              <a:ext cx="430" cy="231"/>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69" name="Rectangle 70"/>
            <p:cNvSpPr>
              <a:spLocks noChangeArrowheads="1"/>
            </p:cNvSpPr>
            <p:nvPr/>
          </p:nvSpPr>
          <p:spPr bwMode="auto">
            <a:xfrm>
              <a:off x="4470" y="10740"/>
              <a:ext cx="4254" cy="544"/>
            </a:xfrm>
            <a:prstGeom prst="rect">
              <a:avLst/>
            </a:prstGeom>
            <a:solidFill>
              <a:srgbClr val="33BF0C"/>
            </a:solidFill>
            <a:ln w="9525">
              <a:noFill/>
              <a:miter lim="800000"/>
            </a:ln>
          </p:spPr>
          <p:txBody>
            <a:bodyPr/>
            <a:lstStyle/>
            <a:p>
              <a:endParaRPr lang="zh-CN" altLang="en-US" sz="1800">
                <a:cs typeface="+mn-ea"/>
                <a:sym typeface="+mn-lt"/>
              </a:endParaRPr>
            </a:p>
          </p:txBody>
        </p:sp>
        <p:sp>
          <p:nvSpPr>
            <p:cNvPr id="70" name="Freeform 71"/>
            <p:cNvSpPr/>
            <p:nvPr/>
          </p:nvSpPr>
          <p:spPr bwMode="auto">
            <a:xfrm>
              <a:off x="6181" y="9802"/>
              <a:ext cx="1644" cy="505"/>
            </a:xfrm>
            <a:custGeom>
              <a:avLst/>
              <a:gdLst/>
              <a:ahLst/>
              <a:cxnLst>
                <a:cxn ang="0">
                  <a:pos x="380" y="73"/>
                </a:cxn>
                <a:cxn ang="0">
                  <a:pos x="871" y="73"/>
                </a:cxn>
                <a:cxn ang="0">
                  <a:pos x="652" y="409"/>
                </a:cxn>
                <a:cxn ang="0">
                  <a:pos x="0" y="409"/>
                </a:cxn>
                <a:cxn ang="0">
                  <a:pos x="220" y="73"/>
                </a:cxn>
                <a:cxn ang="0">
                  <a:pos x="306" y="73"/>
                </a:cxn>
                <a:cxn ang="0">
                  <a:pos x="306" y="0"/>
                </a:cxn>
                <a:cxn ang="0">
                  <a:pos x="380" y="0"/>
                </a:cxn>
                <a:cxn ang="0">
                  <a:pos x="380" y="73"/>
                </a:cxn>
              </a:cxnLst>
              <a:rect l="0" t="0" r="r" b="b"/>
              <a:pathLst>
                <a:path w="871" h="409">
                  <a:moveTo>
                    <a:pt x="380" y="73"/>
                  </a:moveTo>
                  <a:lnTo>
                    <a:pt x="871" y="73"/>
                  </a:lnTo>
                  <a:lnTo>
                    <a:pt x="652" y="409"/>
                  </a:lnTo>
                  <a:lnTo>
                    <a:pt x="0" y="409"/>
                  </a:lnTo>
                  <a:lnTo>
                    <a:pt x="220" y="73"/>
                  </a:lnTo>
                  <a:lnTo>
                    <a:pt x="306" y="73"/>
                  </a:lnTo>
                  <a:lnTo>
                    <a:pt x="306" y="0"/>
                  </a:lnTo>
                  <a:lnTo>
                    <a:pt x="380" y="0"/>
                  </a:lnTo>
                  <a:lnTo>
                    <a:pt x="380" y="73"/>
                  </a:lnTo>
                  <a:close/>
                </a:path>
              </a:pathLst>
            </a:custGeom>
            <a:solidFill>
              <a:srgbClr val="5B0000"/>
            </a:solidFill>
            <a:ln w="9525">
              <a:noFill/>
              <a:round/>
            </a:ln>
          </p:spPr>
          <p:txBody>
            <a:bodyPr/>
            <a:lstStyle/>
            <a:p>
              <a:endParaRPr lang="zh-CN" altLang="en-US" sz="1800">
                <a:cs typeface="+mn-ea"/>
                <a:sym typeface="+mn-lt"/>
              </a:endParaRPr>
            </a:p>
          </p:txBody>
        </p:sp>
        <p:sp>
          <p:nvSpPr>
            <p:cNvPr id="71" name="Freeform 72"/>
            <p:cNvSpPr/>
            <p:nvPr/>
          </p:nvSpPr>
          <p:spPr bwMode="auto">
            <a:xfrm>
              <a:off x="6196" y="9957"/>
              <a:ext cx="2029" cy="783"/>
            </a:xfrm>
            <a:custGeom>
              <a:avLst/>
              <a:gdLst/>
              <a:ahLst/>
              <a:cxnLst>
                <a:cxn ang="0">
                  <a:pos x="1073" y="323"/>
                </a:cxn>
                <a:cxn ang="0">
                  <a:pos x="862" y="0"/>
                </a:cxn>
                <a:cxn ang="0">
                  <a:pos x="651" y="323"/>
                </a:cxn>
                <a:cxn ang="0">
                  <a:pos x="0" y="323"/>
                </a:cxn>
                <a:cxn ang="0">
                  <a:pos x="0" y="636"/>
                </a:cxn>
                <a:cxn ang="0">
                  <a:pos x="1073" y="636"/>
                </a:cxn>
                <a:cxn ang="0">
                  <a:pos x="1073" y="323"/>
                </a:cxn>
              </a:cxnLst>
              <a:rect l="0" t="0" r="r" b="b"/>
              <a:pathLst>
                <a:path w="1073" h="636">
                  <a:moveTo>
                    <a:pt x="1073" y="323"/>
                  </a:moveTo>
                  <a:lnTo>
                    <a:pt x="862" y="0"/>
                  </a:lnTo>
                  <a:lnTo>
                    <a:pt x="651" y="323"/>
                  </a:lnTo>
                  <a:lnTo>
                    <a:pt x="0" y="323"/>
                  </a:lnTo>
                  <a:lnTo>
                    <a:pt x="0" y="636"/>
                  </a:lnTo>
                  <a:lnTo>
                    <a:pt x="1073" y="636"/>
                  </a:lnTo>
                  <a:lnTo>
                    <a:pt x="1073" y="323"/>
                  </a:lnTo>
                  <a:close/>
                </a:path>
              </a:pathLst>
            </a:custGeom>
            <a:solidFill>
              <a:srgbClr val="B26600"/>
            </a:solidFill>
            <a:ln w="9525">
              <a:noFill/>
              <a:round/>
            </a:ln>
          </p:spPr>
          <p:txBody>
            <a:bodyPr/>
            <a:lstStyle/>
            <a:p>
              <a:endParaRPr lang="zh-CN" altLang="en-US" sz="1800">
                <a:cs typeface="+mn-ea"/>
                <a:sym typeface="+mn-lt"/>
              </a:endParaRPr>
            </a:p>
          </p:txBody>
        </p:sp>
        <p:sp>
          <p:nvSpPr>
            <p:cNvPr id="72" name="Rectangle 73"/>
            <p:cNvSpPr>
              <a:spLocks noChangeArrowheads="1"/>
            </p:cNvSpPr>
            <p:nvPr/>
          </p:nvSpPr>
          <p:spPr bwMode="auto">
            <a:xfrm>
              <a:off x="6230" y="10383"/>
              <a:ext cx="1179" cy="342"/>
            </a:xfrm>
            <a:prstGeom prst="rect">
              <a:avLst/>
            </a:prstGeom>
            <a:solidFill>
              <a:srgbClr val="D8B272"/>
            </a:solidFill>
            <a:ln w="9525">
              <a:noFill/>
              <a:miter lim="800000"/>
            </a:ln>
          </p:spPr>
          <p:txBody>
            <a:bodyPr/>
            <a:lstStyle/>
            <a:p>
              <a:endParaRPr lang="zh-CN" altLang="en-US" sz="1800">
                <a:cs typeface="+mn-ea"/>
                <a:sym typeface="+mn-lt"/>
              </a:endParaRPr>
            </a:p>
          </p:txBody>
        </p:sp>
        <p:sp>
          <p:nvSpPr>
            <p:cNvPr id="73" name="Freeform 74"/>
            <p:cNvSpPr/>
            <p:nvPr/>
          </p:nvSpPr>
          <p:spPr bwMode="auto">
            <a:xfrm>
              <a:off x="7889" y="10602"/>
              <a:ext cx="657" cy="138"/>
            </a:xfrm>
            <a:custGeom>
              <a:avLst/>
              <a:gdLst/>
              <a:ahLst/>
              <a:cxnLst>
                <a:cxn ang="0">
                  <a:pos x="303" y="55"/>
                </a:cxn>
                <a:cxn ang="0">
                  <a:pos x="303" y="0"/>
                </a:cxn>
                <a:cxn ang="0">
                  <a:pos x="0" y="0"/>
                </a:cxn>
                <a:cxn ang="0">
                  <a:pos x="0" y="113"/>
                </a:cxn>
                <a:cxn ang="0">
                  <a:pos x="348" y="113"/>
                </a:cxn>
                <a:cxn ang="0">
                  <a:pos x="348" y="55"/>
                </a:cxn>
                <a:cxn ang="0">
                  <a:pos x="303" y="55"/>
                </a:cxn>
              </a:cxnLst>
              <a:rect l="0" t="0" r="r" b="b"/>
              <a:pathLst>
                <a:path w="348" h="113">
                  <a:moveTo>
                    <a:pt x="303" y="55"/>
                  </a:moveTo>
                  <a:lnTo>
                    <a:pt x="303" y="0"/>
                  </a:lnTo>
                  <a:lnTo>
                    <a:pt x="0" y="0"/>
                  </a:lnTo>
                  <a:lnTo>
                    <a:pt x="0" y="113"/>
                  </a:lnTo>
                  <a:lnTo>
                    <a:pt x="348" y="113"/>
                  </a:lnTo>
                  <a:lnTo>
                    <a:pt x="348" y="55"/>
                  </a:lnTo>
                  <a:lnTo>
                    <a:pt x="303" y="55"/>
                  </a:lnTo>
                  <a:close/>
                </a:path>
              </a:pathLst>
            </a:custGeom>
            <a:solidFill>
              <a:srgbClr val="5B0000"/>
            </a:solidFill>
            <a:ln w="9525">
              <a:noFill/>
              <a:round/>
            </a:ln>
          </p:spPr>
          <p:txBody>
            <a:bodyPr/>
            <a:lstStyle/>
            <a:p>
              <a:endParaRPr lang="zh-CN" altLang="en-US" sz="1800">
                <a:cs typeface="+mn-ea"/>
                <a:sym typeface="+mn-lt"/>
              </a:endParaRPr>
            </a:p>
          </p:txBody>
        </p:sp>
        <p:sp>
          <p:nvSpPr>
            <p:cNvPr id="74" name="Rectangle 75"/>
            <p:cNvSpPr>
              <a:spLocks noChangeArrowheads="1"/>
            </p:cNvSpPr>
            <p:nvPr/>
          </p:nvSpPr>
          <p:spPr bwMode="auto">
            <a:xfrm>
              <a:off x="7889" y="10376"/>
              <a:ext cx="279" cy="226"/>
            </a:xfrm>
            <a:prstGeom prst="rect">
              <a:avLst/>
            </a:prstGeom>
            <a:solidFill>
              <a:srgbClr val="C1841E"/>
            </a:solidFill>
            <a:ln w="9525">
              <a:noFill/>
              <a:miter lim="800000"/>
            </a:ln>
          </p:spPr>
          <p:txBody>
            <a:bodyPr/>
            <a:lstStyle/>
            <a:p>
              <a:endParaRPr lang="zh-CN" altLang="en-US" sz="1800">
                <a:cs typeface="+mn-ea"/>
                <a:sym typeface="+mn-lt"/>
              </a:endParaRPr>
            </a:p>
          </p:txBody>
        </p:sp>
        <p:sp>
          <p:nvSpPr>
            <p:cNvPr id="75" name="Rectangle 76"/>
            <p:cNvSpPr>
              <a:spLocks noChangeArrowheads="1"/>
            </p:cNvSpPr>
            <p:nvPr/>
          </p:nvSpPr>
          <p:spPr bwMode="auto">
            <a:xfrm>
              <a:off x="6789" y="10420"/>
              <a:ext cx="507" cy="256"/>
            </a:xfrm>
            <a:prstGeom prst="rect">
              <a:avLst/>
            </a:prstGeom>
            <a:solidFill>
              <a:srgbClr val="C1841E"/>
            </a:solidFill>
            <a:ln w="9525">
              <a:noFill/>
              <a:miter lim="800000"/>
            </a:ln>
          </p:spPr>
          <p:txBody>
            <a:bodyPr/>
            <a:lstStyle/>
            <a:p>
              <a:endParaRPr lang="zh-CN" altLang="en-US" sz="1800">
                <a:cs typeface="+mn-ea"/>
                <a:sym typeface="+mn-lt"/>
              </a:endParaRPr>
            </a:p>
          </p:txBody>
        </p:sp>
        <p:sp>
          <p:nvSpPr>
            <p:cNvPr id="76" name="Rectangle 77"/>
            <p:cNvSpPr>
              <a:spLocks noChangeArrowheads="1"/>
            </p:cNvSpPr>
            <p:nvPr/>
          </p:nvSpPr>
          <p:spPr bwMode="auto">
            <a:xfrm>
              <a:off x="7946" y="10400"/>
              <a:ext cx="169" cy="20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7" name="Freeform 78"/>
            <p:cNvSpPr/>
            <p:nvPr/>
          </p:nvSpPr>
          <p:spPr bwMode="auto">
            <a:xfrm>
              <a:off x="6181" y="9893"/>
              <a:ext cx="2059" cy="463"/>
            </a:xfrm>
            <a:custGeom>
              <a:avLst/>
              <a:gdLst/>
              <a:ahLst/>
              <a:cxnLst>
                <a:cxn ang="0">
                  <a:pos x="9" y="375"/>
                </a:cxn>
                <a:cxn ang="0">
                  <a:pos x="660" y="375"/>
                </a:cxn>
                <a:cxn ang="0">
                  <a:pos x="871" y="52"/>
                </a:cxn>
                <a:cxn ang="0">
                  <a:pos x="1082" y="375"/>
                </a:cxn>
                <a:cxn ang="0">
                  <a:pos x="1091" y="336"/>
                </a:cxn>
                <a:cxn ang="0">
                  <a:pos x="871" y="0"/>
                </a:cxn>
                <a:cxn ang="0">
                  <a:pos x="652" y="336"/>
                </a:cxn>
                <a:cxn ang="0">
                  <a:pos x="0" y="336"/>
                </a:cxn>
                <a:cxn ang="0">
                  <a:pos x="9" y="375"/>
                </a:cxn>
              </a:cxnLst>
              <a:rect l="0" t="0" r="r" b="b"/>
              <a:pathLst>
                <a:path w="1091" h="375">
                  <a:moveTo>
                    <a:pt x="9" y="375"/>
                  </a:moveTo>
                  <a:lnTo>
                    <a:pt x="660" y="375"/>
                  </a:lnTo>
                  <a:lnTo>
                    <a:pt x="871" y="52"/>
                  </a:lnTo>
                  <a:lnTo>
                    <a:pt x="1082" y="375"/>
                  </a:lnTo>
                  <a:lnTo>
                    <a:pt x="1091" y="336"/>
                  </a:lnTo>
                  <a:lnTo>
                    <a:pt x="871" y="0"/>
                  </a:lnTo>
                  <a:lnTo>
                    <a:pt x="652" y="336"/>
                  </a:lnTo>
                  <a:lnTo>
                    <a:pt x="0" y="336"/>
                  </a:lnTo>
                  <a:lnTo>
                    <a:pt x="9" y="375"/>
                  </a:lnTo>
                  <a:close/>
                </a:path>
              </a:pathLst>
            </a:custGeom>
            <a:solidFill>
              <a:srgbClr val="FFFFFF"/>
            </a:solidFill>
            <a:ln w="9525">
              <a:noFill/>
              <a:round/>
            </a:ln>
          </p:spPr>
          <p:txBody>
            <a:bodyPr/>
            <a:lstStyle/>
            <a:p>
              <a:endParaRPr lang="zh-CN" altLang="en-US" sz="1800">
                <a:cs typeface="+mn-ea"/>
                <a:sym typeface="+mn-lt"/>
              </a:endParaRPr>
            </a:p>
          </p:txBody>
        </p:sp>
        <p:sp>
          <p:nvSpPr>
            <p:cNvPr id="78" name="Rectangle 79"/>
            <p:cNvSpPr>
              <a:spLocks noChangeArrowheads="1"/>
            </p:cNvSpPr>
            <p:nvPr/>
          </p:nvSpPr>
          <p:spPr bwMode="auto">
            <a:xfrm>
              <a:off x="6932" y="10435"/>
              <a:ext cx="22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79" name="Rectangle 80"/>
            <p:cNvSpPr>
              <a:spLocks noChangeArrowheads="1"/>
            </p:cNvSpPr>
            <p:nvPr/>
          </p:nvSpPr>
          <p:spPr bwMode="auto">
            <a:xfrm>
              <a:off x="6816" y="10435"/>
              <a:ext cx="9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0" name="Rectangle 81"/>
            <p:cNvSpPr>
              <a:spLocks noChangeArrowheads="1"/>
            </p:cNvSpPr>
            <p:nvPr/>
          </p:nvSpPr>
          <p:spPr bwMode="auto">
            <a:xfrm>
              <a:off x="7182" y="10435"/>
              <a:ext cx="87"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1" name="Rectangle 82"/>
            <p:cNvSpPr>
              <a:spLocks noChangeArrowheads="1"/>
            </p:cNvSpPr>
            <p:nvPr/>
          </p:nvSpPr>
          <p:spPr bwMode="auto">
            <a:xfrm>
              <a:off x="7586" y="10435"/>
              <a:ext cx="140"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2" name="Rectangle 83"/>
            <p:cNvSpPr>
              <a:spLocks noChangeArrowheads="1"/>
            </p:cNvSpPr>
            <p:nvPr/>
          </p:nvSpPr>
          <p:spPr bwMode="auto">
            <a:xfrm>
              <a:off x="7496" y="10435"/>
              <a:ext cx="64"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3" name="Rectangle 84"/>
            <p:cNvSpPr>
              <a:spLocks noChangeArrowheads="1"/>
            </p:cNvSpPr>
            <p:nvPr/>
          </p:nvSpPr>
          <p:spPr bwMode="auto">
            <a:xfrm>
              <a:off x="7757" y="10435"/>
              <a:ext cx="63" cy="224"/>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4" name="Freeform 85"/>
            <p:cNvSpPr/>
            <p:nvPr/>
          </p:nvSpPr>
          <p:spPr bwMode="auto">
            <a:xfrm>
              <a:off x="7704" y="10129"/>
              <a:ext cx="102" cy="50"/>
            </a:xfrm>
            <a:custGeom>
              <a:avLst/>
              <a:gdLst/>
              <a:ahLst/>
              <a:cxnLst>
                <a:cxn ang="0">
                  <a:pos x="21" y="0"/>
                </a:cxn>
                <a:cxn ang="0">
                  <a:pos x="13" y="8"/>
                </a:cxn>
                <a:cxn ang="0">
                  <a:pos x="7" y="19"/>
                </a:cxn>
                <a:cxn ang="0">
                  <a:pos x="2" y="30"/>
                </a:cxn>
                <a:cxn ang="0">
                  <a:pos x="0" y="42"/>
                </a:cxn>
                <a:cxn ang="0">
                  <a:pos x="55" y="42"/>
                </a:cxn>
                <a:cxn ang="0">
                  <a:pos x="21" y="0"/>
                </a:cxn>
              </a:cxnLst>
              <a:rect l="0" t="0" r="r" b="b"/>
              <a:pathLst>
                <a:path w="55" h="42">
                  <a:moveTo>
                    <a:pt x="21" y="0"/>
                  </a:moveTo>
                  <a:lnTo>
                    <a:pt x="13" y="8"/>
                  </a:lnTo>
                  <a:lnTo>
                    <a:pt x="7" y="19"/>
                  </a:lnTo>
                  <a:lnTo>
                    <a:pt x="2" y="30"/>
                  </a:lnTo>
                  <a:lnTo>
                    <a:pt x="0" y="42"/>
                  </a:lnTo>
                  <a:lnTo>
                    <a:pt x="55" y="42"/>
                  </a:lnTo>
                  <a:lnTo>
                    <a:pt x="21" y="0"/>
                  </a:lnTo>
                  <a:close/>
                </a:path>
              </a:pathLst>
            </a:custGeom>
            <a:solidFill>
              <a:srgbClr val="FFFFFF"/>
            </a:solidFill>
            <a:ln w="9525">
              <a:noFill/>
              <a:round/>
            </a:ln>
          </p:spPr>
          <p:txBody>
            <a:bodyPr/>
            <a:lstStyle/>
            <a:p>
              <a:endParaRPr lang="zh-CN" altLang="en-US" sz="1800">
                <a:cs typeface="+mn-ea"/>
                <a:sym typeface="+mn-lt"/>
              </a:endParaRPr>
            </a:p>
          </p:txBody>
        </p:sp>
        <p:sp>
          <p:nvSpPr>
            <p:cNvPr id="85" name="Freeform 86"/>
            <p:cNvSpPr/>
            <p:nvPr/>
          </p:nvSpPr>
          <p:spPr bwMode="auto">
            <a:xfrm>
              <a:off x="7843" y="10129"/>
              <a:ext cx="106" cy="50"/>
            </a:xfrm>
            <a:custGeom>
              <a:avLst/>
              <a:gdLst/>
              <a:ahLst/>
              <a:cxnLst>
                <a:cxn ang="0">
                  <a:pos x="33" y="0"/>
                </a:cxn>
                <a:cxn ang="0">
                  <a:pos x="41" y="8"/>
                </a:cxn>
                <a:cxn ang="0">
                  <a:pos x="48" y="19"/>
                </a:cxn>
                <a:cxn ang="0">
                  <a:pos x="53" y="30"/>
                </a:cxn>
                <a:cxn ang="0">
                  <a:pos x="55" y="42"/>
                </a:cxn>
                <a:cxn ang="0">
                  <a:pos x="0" y="42"/>
                </a:cxn>
                <a:cxn ang="0">
                  <a:pos x="33" y="0"/>
                </a:cxn>
              </a:cxnLst>
              <a:rect l="0" t="0" r="r" b="b"/>
              <a:pathLst>
                <a:path w="55" h="42">
                  <a:moveTo>
                    <a:pt x="33" y="0"/>
                  </a:moveTo>
                  <a:lnTo>
                    <a:pt x="41" y="8"/>
                  </a:lnTo>
                  <a:lnTo>
                    <a:pt x="48" y="19"/>
                  </a:lnTo>
                  <a:lnTo>
                    <a:pt x="53" y="30"/>
                  </a:lnTo>
                  <a:lnTo>
                    <a:pt x="55" y="42"/>
                  </a:lnTo>
                  <a:lnTo>
                    <a:pt x="0" y="42"/>
                  </a:lnTo>
                  <a:lnTo>
                    <a:pt x="33" y="0"/>
                  </a:lnTo>
                  <a:close/>
                </a:path>
              </a:pathLst>
            </a:custGeom>
            <a:solidFill>
              <a:srgbClr val="FFFFFF"/>
            </a:solidFill>
            <a:ln w="9525">
              <a:noFill/>
              <a:round/>
            </a:ln>
          </p:spPr>
          <p:txBody>
            <a:bodyPr/>
            <a:lstStyle/>
            <a:p>
              <a:endParaRPr lang="zh-CN" altLang="en-US" sz="1800">
                <a:cs typeface="+mn-ea"/>
                <a:sym typeface="+mn-lt"/>
              </a:endParaRPr>
            </a:p>
          </p:txBody>
        </p:sp>
        <p:sp>
          <p:nvSpPr>
            <p:cNvPr id="86" name="Freeform 87"/>
            <p:cNvSpPr/>
            <p:nvPr/>
          </p:nvSpPr>
          <p:spPr bwMode="auto">
            <a:xfrm>
              <a:off x="7764" y="10102"/>
              <a:ext cx="121" cy="67"/>
            </a:xfrm>
            <a:custGeom>
              <a:avLst/>
              <a:gdLst/>
              <a:ahLst/>
              <a:cxnLst>
                <a:cxn ang="0">
                  <a:pos x="33" y="53"/>
                </a:cxn>
                <a:cxn ang="0">
                  <a:pos x="66" y="12"/>
                </a:cxn>
                <a:cxn ang="0">
                  <a:pos x="59" y="7"/>
                </a:cxn>
                <a:cxn ang="0">
                  <a:pos x="52" y="4"/>
                </a:cxn>
                <a:cxn ang="0">
                  <a:pos x="43" y="2"/>
                </a:cxn>
                <a:cxn ang="0">
                  <a:pos x="34" y="0"/>
                </a:cxn>
                <a:cxn ang="0">
                  <a:pos x="25" y="2"/>
                </a:cxn>
                <a:cxn ang="0">
                  <a:pos x="15" y="4"/>
                </a:cxn>
                <a:cxn ang="0">
                  <a:pos x="7" y="7"/>
                </a:cxn>
                <a:cxn ang="0">
                  <a:pos x="0" y="12"/>
                </a:cxn>
                <a:cxn ang="0">
                  <a:pos x="33" y="53"/>
                </a:cxn>
              </a:cxnLst>
              <a:rect l="0" t="0" r="r" b="b"/>
              <a:pathLst>
                <a:path w="66" h="53">
                  <a:moveTo>
                    <a:pt x="33" y="53"/>
                  </a:moveTo>
                  <a:lnTo>
                    <a:pt x="66" y="12"/>
                  </a:lnTo>
                  <a:lnTo>
                    <a:pt x="59" y="7"/>
                  </a:lnTo>
                  <a:lnTo>
                    <a:pt x="52" y="4"/>
                  </a:lnTo>
                  <a:lnTo>
                    <a:pt x="43" y="2"/>
                  </a:lnTo>
                  <a:lnTo>
                    <a:pt x="34" y="0"/>
                  </a:lnTo>
                  <a:lnTo>
                    <a:pt x="25" y="2"/>
                  </a:lnTo>
                  <a:lnTo>
                    <a:pt x="15" y="4"/>
                  </a:lnTo>
                  <a:lnTo>
                    <a:pt x="7" y="7"/>
                  </a:lnTo>
                  <a:lnTo>
                    <a:pt x="0" y="12"/>
                  </a:lnTo>
                  <a:lnTo>
                    <a:pt x="33" y="53"/>
                  </a:lnTo>
                  <a:close/>
                </a:path>
              </a:pathLst>
            </a:custGeom>
            <a:solidFill>
              <a:srgbClr val="FFFFFF"/>
            </a:solidFill>
            <a:ln w="9525">
              <a:noFill/>
              <a:round/>
            </a:ln>
          </p:spPr>
          <p:txBody>
            <a:bodyPr/>
            <a:lstStyle/>
            <a:p>
              <a:endParaRPr lang="zh-CN" altLang="en-US" sz="1800">
                <a:cs typeface="+mn-ea"/>
                <a:sym typeface="+mn-lt"/>
              </a:endParaRPr>
            </a:p>
          </p:txBody>
        </p:sp>
        <p:sp>
          <p:nvSpPr>
            <p:cNvPr id="87" name="Freeform 88"/>
            <p:cNvSpPr/>
            <p:nvPr/>
          </p:nvSpPr>
          <p:spPr bwMode="auto">
            <a:xfrm>
              <a:off x="7839" y="10161"/>
              <a:ext cx="658" cy="215"/>
            </a:xfrm>
            <a:custGeom>
              <a:avLst/>
              <a:gdLst/>
              <a:ahLst/>
              <a:cxnLst>
                <a:cxn ang="0">
                  <a:pos x="1" y="136"/>
                </a:cxn>
                <a:cxn ang="0">
                  <a:pos x="88" y="0"/>
                </a:cxn>
                <a:cxn ang="0">
                  <a:pos x="122" y="0"/>
                </a:cxn>
                <a:cxn ang="0">
                  <a:pos x="35" y="136"/>
                </a:cxn>
                <a:cxn ang="0">
                  <a:pos x="171" y="136"/>
                </a:cxn>
                <a:cxn ang="0">
                  <a:pos x="259" y="0"/>
                </a:cxn>
                <a:cxn ang="0">
                  <a:pos x="348" y="136"/>
                </a:cxn>
                <a:cxn ang="0">
                  <a:pos x="340" y="174"/>
                </a:cxn>
                <a:cxn ang="0">
                  <a:pos x="259" y="50"/>
                </a:cxn>
                <a:cxn ang="0">
                  <a:pos x="179" y="174"/>
                </a:cxn>
                <a:cxn ang="0">
                  <a:pos x="9" y="174"/>
                </a:cxn>
                <a:cxn ang="0">
                  <a:pos x="0" y="136"/>
                </a:cxn>
                <a:cxn ang="0">
                  <a:pos x="1" y="136"/>
                </a:cxn>
              </a:cxnLst>
              <a:rect l="0" t="0" r="r" b="b"/>
              <a:pathLst>
                <a:path w="348" h="174">
                  <a:moveTo>
                    <a:pt x="1" y="136"/>
                  </a:moveTo>
                  <a:lnTo>
                    <a:pt x="88" y="0"/>
                  </a:lnTo>
                  <a:lnTo>
                    <a:pt x="122" y="0"/>
                  </a:lnTo>
                  <a:lnTo>
                    <a:pt x="35" y="136"/>
                  </a:lnTo>
                  <a:lnTo>
                    <a:pt x="171" y="136"/>
                  </a:lnTo>
                  <a:lnTo>
                    <a:pt x="259" y="0"/>
                  </a:lnTo>
                  <a:lnTo>
                    <a:pt x="348" y="136"/>
                  </a:lnTo>
                  <a:lnTo>
                    <a:pt x="340" y="174"/>
                  </a:lnTo>
                  <a:lnTo>
                    <a:pt x="259" y="50"/>
                  </a:lnTo>
                  <a:lnTo>
                    <a:pt x="179" y="174"/>
                  </a:lnTo>
                  <a:lnTo>
                    <a:pt x="9" y="174"/>
                  </a:lnTo>
                  <a:lnTo>
                    <a:pt x="0" y="136"/>
                  </a:lnTo>
                  <a:lnTo>
                    <a:pt x="1" y="136"/>
                  </a:lnTo>
                  <a:close/>
                </a:path>
              </a:pathLst>
            </a:custGeom>
            <a:solidFill>
              <a:srgbClr val="FFFFFF"/>
            </a:solidFill>
            <a:ln w="9525">
              <a:noFill/>
              <a:round/>
            </a:ln>
          </p:spPr>
          <p:txBody>
            <a:bodyPr/>
            <a:lstStyle/>
            <a:p>
              <a:endParaRPr lang="zh-CN" altLang="en-US" sz="1800">
                <a:cs typeface="+mn-ea"/>
                <a:sym typeface="+mn-lt"/>
              </a:endParaRPr>
            </a:p>
          </p:txBody>
        </p:sp>
        <p:sp>
          <p:nvSpPr>
            <p:cNvPr id="88" name="Rectangle 89"/>
            <p:cNvSpPr>
              <a:spLocks noChangeArrowheads="1"/>
            </p:cNvSpPr>
            <p:nvPr/>
          </p:nvSpPr>
          <p:spPr bwMode="auto">
            <a:xfrm>
              <a:off x="8270" y="10681"/>
              <a:ext cx="261" cy="5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89" name="Rectangle 90"/>
            <p:cNvSpPr>
              <a:spLocks noChangeArrowheads="1"/>
            </p:cNvSpPr>
            <p:nvPr/>
          </p:nvSpPr>
          <p:spPr bwMode="auto">
            <a:xfrm>
              <a:off x="8183" y="10614"/>
              <a:ext cx="261" cy="52"/>
            </a:xfrm>
            <a:prstGeom prst="rect">
              <a:avLst/>
            </a:prstGeom>
            <a:solidFill>
              <a:srgbClr val="FFFFFF"/>
            </a:solidFill>
            <a:ln w="9525">
              <a:noFill/>
              <a:miter lim="800000"/>
            </a:ln>
          </p:spPr>
          <p:txBody>
            <a:bodyPr/>
            <a:lstStyle/>
            <a:p>
              <a:endParaRPr lang="zh-CN" altLang="en-US" sz="1800">
                <a:cs typeface="+mn-ea"/>
                <a:sym typeface="+mn-lt"/>
              </a:endParaRPr>
            </a:p>
          </p:txBody>
        </p:sp>
        <p:sp>
          <p:nvSpPr>
            <p:cNvPr id="90" name="Freeform 91"/>
            <p:cNvSpPr/>
            <p:nvPr/>
          </p:nvSpPr>
          <p:spPr bwMode="auto">
            <a:xfrm>
              <a:off x="8179" y="10226"/>
              <a:ext cx="303" cy="150"/>
            </a:xfrm>
            <a:custGeom>
              <a:avLst/>
              <a:gdLst/>
              <a:ahLst/>
              <a:cxnLst>
                <a:cxn ang="0">
                  <a:pos x="161" y="124"/>
                </a:cxn>
                <a:cxn ang="0">
                  <a:pos x="80" y="0"/>
                </a:cxn>
                <a:cxn ang="0">
                  <a:pos x="0" y="124"/>
                </a:cxn>
                <a:cxn ang="0">
                  <a:pos x="161" y="124"/>
                </a:cxn>
              </a:cxnLst>
              <a:rect l="0" t="0" r="r" b="b"/>
              <a:pathLst>
                <a:path w="161" h="124">
                  <a:moveTo>
                    <a:pt x="161" y="124"/>
                  </a:moveTo>
                  <a:lnTo>
                    <a:pt x="80" y="0"/>
                  </a:lnTo>
                  <a:lnTo>
                    <a:pt x="0" y="124"/>
                  </a:lnTo>
                  <a:lnTo>
                    <a:pt x="161" y="124"/>
                  </a:lnTo>
                  <a:close/>
                </a:path>
              </a:pathLst>
            </a:custGeom>
            <a:solidFill>
              <a:srgbClr val="5B0000"/>
            </a:solidFill>
            <a:ln w="9525">
              <a:noFill/>
              <a:round/>
            </a:ln>
          </p:spPr>
          <p:txBody>
            <a:bodyPr/>
            <a:lstStyle/>
            <a:p>
              <a:endParaRPr lang="zh-CN" altLang="en-US" sz="1800">
                <a:cs typeface="+mn-ea"/>
                <a:sym typeface="+mn-lt"/>
              </a:endParaRPr>
            </a:p>
          </p:txBody>
        </p:sp>
        <p:sp>
          <p:nvSpPr>
            <p:cNvPr id="91" name="Rectangle 92"/>
            <p:cNvSpPr>
              <a:spLocks noChangeArrowheads="1"/>
            </p:cNvSpPr>
            <p:nvPr/>
          </p:nvSpPr>
          <p:spPr bwMode="auto">
            <a:xfrm>
              <a:off x="8413" y="10376"/>
              <a:ext cx="35"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92" name="Freeform 93"/>
            <p:cNvSpPr/>
            <p:nvPr/>
          </p:nvSpPr>
          <p:spPr bwMode="auto">
            <a:xfrm>
              <a:off x="7907" y="10161"/>
              <a:ext cx="419" cy="168"/>
            </a:xfrm>
            <a:custGeom>
              <a:avLst/>
              <a:gdLst/>
              <a:ahLst/>
              <a:cxnLst>
                <a:cxn ang="0">
                  <a:pos x="87" y="0"/>
                </a:cxn>
                <a:cxn ang="0">
                  <a:pos x="0" y="136"/>
                </a:cxn>
                <a:cxn ang="0">
                  <a:pos x="136" y="136"/>
                </a:cxn>
                <a:cxn ang="0">
                  <a:pos x="224" y="0"/>
                </a:cxn>
                <a:cxn ang="0">
                  <a:pos x="87" y="0"/>
                </a:cxn>
              </a:cxnLst>
              <a:rect l="0" t="0" r="r" b="b"/>
              <a:pathLst>
                <a:path w="224" h="136">
                  <a:moveTo>
                    <a:pt x="87" y="0"/>
                  </a:moveTo>
                  <a:lnTo>
                    <a:pt x="0" y="136"/>
                  </a:lnTo>
                  <a:lnTo>
                    <a:pt x="136" y="136"/>
                  </a:lnTo>
                  <a:lnTo>
                    <a:pt x="224" y="0"/>
                  </a:lnTo>
                  <a:lnTo>
                    <a:pt x="87" y="0"/>
                  </a:lnTo>
                  <a:close/>
                </a:path>
              </a:pathLst>
            </a:custGeom>
            <a:solidFill>
              <a:srgbClr val="5B0000"/>
            </a:solidFill>
            <a:ln w="9525">
              <a:noFill/>
              <a:round/>
            </a:ln>
          </p:spPr>
          <p:txBody>
            <a:bodyPr/>
            <a:lstStyle/>
            <a:p>
              <a:endParaRPr lang="zh-CN" altLang="en-US" sz="1800">
                <a:cs typeface="+mn-ea"/>
                <a:sym typeface="+mn-lt"/>
              </a:endParaRPr>
            </a:p>
          </p:txBody>
        </p:sp>
        <p:sp>
          <p:nvSpPr>
            <p:cNvPr id="93" name="Rectangle 94"/>
            <p:cNvSpPr>
              <a:spLocks noChangeArrowheads="1"/>
            </p:cNvSpPr>
            <p:nvPr/>
          </p:nvSpPr>
          <p:spPr bwMode="auto">
            <a:xfrm>
              <a:off x="8168" y="10376"/>
              <a:ext cx="57"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94" name="Rectangle 95"/>
            <p:cNvSpPr>
              <a:spLocks noChangeArrowheads="1"/>
            </p:cNvSpPr>
            <p:nvPr/>
          </p:nvSpPr>
          <p:spPr bwMode="auto">
            <a:xfrm>
              <a:off x="7889" y="10376"/>
              <a:ext cx="57" cy="226"/>
            </a:xfrm>
            <a:prstGeom prst="rect">
              <a:avLst/>
            </a:prstGeom>
            <a:solidFill>
              <a:srgbClr val="5B0000"/>
            </a:solidFill>
            <a:ln w="9525">
              <a:noFill/>
              <a:miter lim="800000"/>
            </a:ln>
          </p:spPr>
          <p:txBody>
            <a:bodyPr/>
            <a:lstStyle/>
            <a:p>
              <a:endParaRPr lang="zh-CN" altLang="en-US" sz="1800">
                <a:cs typeface="+mn-ea"/>
                <a:sym typeface="+mn-lt"/>
              </a:endParaRPr>
            </a:p>
          </p:txBody>
        </p:sp>
        <p:sp>
          <p:nvSpPr>
            <p:cNvPr id="95" name="Freeform 96"/>
            <p:cNvSpPr/>
            <p:nvPr/>
          </p:nvSpPr>
          <p:spPr bwMode="auto">
            <a:xfrm>
              <a:off x="3707" y="10740"/>
              <a:ext cx="1670" cy="544"/>
            </a:xfrm>
            <a:custGeom>
              <a:avLst/>
              <a:gdLst/>
              <a:ahLst/>
              <a:cxnLst>
                <a:cxn ang="0">
                  <a:pos x="646" y="4"/>
                </a:cxn>
                <a:cxn ang="0">
                  <a:pos x="683" y="23"/>
                </a:cxn>
                <a:cxn ang="0">
                  <a:pos x="706" y="52"/>
                </a:cxn>
                <a:cxn ang="0">
                  <a:pos x="682" y="80"/>
                </a:cxn>
                <a:cxn ang="0">
                  <a:pos x="613" y="96"/>
                </a:cxn>
                <a:cxn ang="0">
                  <a:pos x="555" y="104"/>
                </a:cxn>
                <a:cxn ang="0">
                  <a:pos x="493" y="111"/>
                </a:cxn>
                <a:cxn ang="0">
                  <a:pos x="427" y="118"/>
                </a:cxn>
                <a:cxn ang="0">
                  <a:pos x="361" y="126"/>
                </a:cxn>
                <a:cxn ang="0">
                  <a:pos x="295" y="135"/>
                </a:cxn>
                <a:cxn ang="0">
                  <a:pos x="232" y="146"/>
                </a:cxn>
                <a:cxn ang="0">
                  <a:pos x="172" y="161"/>
                </a:cxn>
                <a:cxn ang="0">
                  <a:pos x="116" y="181"/>
                </a:cxn>
                <a:cxn ang="0">
                  <a:pos x="69" y="207"/>
                </a:cxn>
                <a:cxn ang="0">
                  <a:pos x="32" y="241"/>
                </a:cxn>
                <a:cxn ang="0">
                  <a:pos x="8" y="278"/>
                </a:cxn>
                <a:cxn ang="0">
                  <a:pos x="0" y="317"/>
                </a:cxn>
                <a:cxn ang="0">
                  <a:pos x="10" y="356"/>
                </a:cxn>
                <a:cxn ang="0">
                  <a:pos x="41" y="393"/>
                </a:cxn>
                <a:cxn ang="0">
                  <a:pos x="98" y="427"/>
                </a:cxn>
                <a:cxn ang="0">
                  <a:pos x="151" y="442"/>
                </a:cxn>
                <a:cxn ang="0">
                  <a:pos x="196" y="442"/>
                </a:cxn>
                <a:cxn ang="0">
                  <a:pos x="256" y="442"/>
                </a:cxn>
                <a:cxn ang="0">
                  <a:pos x="323" y="442"/>
                </a:cxn>
                <a:cxn ang="0">
                  <a:pos x="392" y="442"/>
                </a:cxn>
                <a:cxn ang="0">
                  <a:pos x="454" y="442"/>
                </a:cxn>
                <a:cxn ang="0">
                  <a:pos x="502" y="442"/>
                </a:cxn>
                <a:cxn ang="0">
                  <a:pos x="530" y="442"/>
                </a:cxn>
                <a:cxn ang="0">
                  <a:pos x="505" y="436"/>
                </a:cxn>
                <a:cxn ang="0">
                  <a:pos x="437" y="422"/>
                </a:cxn>
                <a:cxn ang="0">
                  <a:pos x="363" y="404"/>
                </a:cxn>
                <a:cxn ang="0">
                  <a:pos x="293" y="381"/>
                </a:cxn>
                <a:cxn ang="0">
                  <a:pos x="234" y="353"/>
                </a:cxn>
                <a:cxn ang="0">
                  <a:pos x="194" y="321"/>
                </a:cxn>
                <a:cxn ang="0">
                  <a:pos x="180" y="284"/>
                </a:cxn>
                <a:cxn ang="0">
                  <a:pos x="202" y="241"/>
                </a:cxn>
                <a:cxn ang="0">
                  <a:pos x="247" y="207"/>
                </a:cxn>
                <a:cxn ang="0">
                  <a:pos x="302" y="191"/>
                </a:cxn>
                <a:cxn ang="0">
                  <a:pos x="373" y="180"/>
                </a:cxn>
                <a:cxn ang="0">
                  <a:pos x="456" y="170"/>
                </a:cxn>
                <a:cxn ang="0">
                  <a:pos x="545" y="162"/>
                </a:cxn>
                <a:cxn ang="0">
                  <a:pos x="631" y="153"/>
                </a:cxn>
                <a:cxn ang="0">
                  <a:pos x="712" y="142"/>
                </a:cxn>
                <a:cxn ang="0">
                  <a:pos x="778" y="124"/>
                </a:cxn>
                <a:cxn ang="0">
                  <a:pos x="843" y="92"/>
                </a:cxn>
                <a:cxn ang="0">
                  <a:pos x="880" y="53"/>
                </a:cxn>
                <a:cxn ang="0">
                  <a:pos x="880" y="23"/>
                </a:cxn>
                <a:cxn ang="0">
                  <a:pos x="866" y="5"/>
                </a:cxn>
                <a:cxn ang="0">
                  <a:pos x="632" y="0"/>
                </a:cxn>
              </a:cxnLst>
              <a:rect l="0" t="0" r="r" b="b"/>
              <a:pathLst>
                <a:path w="882" h="442">
                  <a:moveTo>
                    <a:pt x="632" y="0"/>
                  </a:moveTo>
                  <a:lnTo>
                    <a:pt x="646" y="4"/>
                  </a:lnTo>
                  <a:lnTo>
                    <a:pt x="665" y="12"/>
                  </a:lnTo>
                  <a:lnTo>
                    <a:pt x="683" y="23"/>
                  </a:lnTo>
                  <a:lnTo>
                    <a:pt x="699" y="37"/>
                  </a:lnTo>
                  <a:lnTo>
                    <a:pt x="706" y="52"/>
                  </a:lnTo>
                  <a:lnTo>
                    <a:pt x="703" y="67"/>
                  </a:lnTo>
                  <a:lnTo>
                    <a:pt x="682" y="80"/>
                  </a:lnTo>
                  <a:lnTo>
                    <a:pt x="641" y="91"/>
                  </a:lnTo>
                  <a:lnTo>
                    <a:pt x="613" y="96"/>
                  </a:lnTo>
                  <a:lnTo>
                    <a:pt x="585" y="99"/>
                  </a:lnTo>
                  <a:lnTo>
                    <a:pt x="555" y="104"/>
                  </a:lnTo>
                  <a:lnTo>
                    <a:pt x="524" y="107"/>
                  </a:lnTo>
                  <a:lnTo>
                    <a:pt x="493" y="111"/>
                  </a:lnTo>
                  <a:lnTo>
                    <a:pt x="460" y="114"/>
                  </a:lnTo>
                  <a:lnTo>
                    <a:pt x="427" y="118"/>
                  </a:lnTo>
                  <a:lnTo>
                    <a:pt x="394" y="121"/>
                  </a:lnTo>
                  <a:lnTo>
                    <a:pt x="361" y="126"/>
                  </a:lnTo>
                  <a:lnTo>
                    <a:pt x="328" y="130"/>
                  </a:lnTo>
                  <a:lnTo>
                    <a:pt x="295" y="135"/>
                  </a:lnTo>
                  <a:lnTo>
                    <a:pt x="263" y="141"/>
                  </a:lnTo>
                  <a:lnTo>
                    <a:pt x="232" y="146"/>
                  </a:lnTo>
                  <a:lnTo>
                    <a:pt x="200" y="153"/>
                  </a:lnTo>
                  <a:lnTo>
                    <a:pt x="172" y="161"/>
                  </a:lnTo>
                  <a:lnTo>
                    <a:pt x="143" y="170"/>
                  </a:lnTo>
                  <a:lnTo>
                    <a:pt x="116" y="181"/>
                  </a:lnTo>
                  <a:lnTo>
                    <a:pt x="91" y="194"/>
                  </a:lnTo>
                  <a:lnTo>
                    <a:pt x="69" y="207"/>
                  </a:lnTo>
                  <a:lnTo>
                    <a:pt x="48" y="223"/>
                  </a:lnTo>
                  <a:lnTo>
                    <a:pt x="32" y="241"/>
                  </a:lnTo>
                  <a:lnTo>
                    <a:pt x="18" y="259"/>
                  </a:lnTo>
                  <a:lnTo>
                    <a:pt x="8" y="278"/>
                  </a:lnTo>
                  <a:lnTo>
                    <a:pt x="1" y="297"/>
                  </a:lnTo>
                  <a:lnTo>
                    <a:pt x="0" y="317"/>
                  </a:lnTo>
                  <a:lnTo>
                    <a:pt x="2" y="336"/>
                  </a:lnTo>
                  <a:lnTo>
                    <a:pt x="10" y="356"/>
                  </a:lnTo>
                  <a:lnTo>
                    <a:pt x="23" y="374"/>
                  </a:lnTo>
                  <a:lnTo>
                    <a:pt x="41" y="393"/>
                  </a:lnTo>
                  <a:lnTo>
                    <a:pt x="67" y="411"/>
                  </a:lnTo>
                  <a:lnTo>
                    <a:pt x="98" y="427"/>
                  </a:lnTo>
                  <a:lnTo>
                    <a:pt x="136" y="442"/>
                  </a:lnTo>
                  <a:lnTo>
                    <a:pt x="151" y="442"/>
                  </a:lnTo>
                  <a:lnTo>
                    <a:pt x="170" y="442"/>
                  </a:lnTo>
                  <a:lnTo>
                    <a:pt x="196" y="442"/>
                  </a:lnTo>
                  <a:lnTo>
                    <a:pt x="223" y="442"/>
                  </a:lnTo>
                  <a:lnTo>
                    <a:pt x="256" y="442"/>
                  </a:lnTo>
                  <a:lnTo>
                    <a:pt x="288" y="442"/>
                  </a:lnTo>
                  <a:lnTo>
                    <a:pt x="323" y="442"/>
                  </a:lnTo>
                  <a:lnTo>
                    <a:pt x="357" y="442"/>
                  </a:lnTo>
                  <a:lnTo>
                    <a:pt x="392" y="442"/>
                  </a:lnTo>
                  <a:lnTo>
                    <a:pt x="424" y="442"/>
                  </a:lnTo>
                  <a:lnTo>
                    <a:pt x="454" y="442"/>
                  </a:lnTo>
                  <a:lnTo>
                    <a:pt x="480" y="442"/>
                  </a:lnTo>
                  <a:lnTo>
                    <a:pt x="502" y="442"/>
                  </a:lnTo>
                  <a:lnTo>
                    <a:pt x="518" y="442"/>
                  </a:lnTo>
                  <a:lnTo>
                    <a:pt x="530" y="442"/>
                  </a:lnTo>
                  <a:lnTo>
                    <a:pt x="533" y="442"/>
                  </a:lnTo>
                  <a:lnTo>
                    <a:pt x="505" y="436"/>
                  </a:lnTo>
                  <a:lnTo>
                    <a:pt x="471" y="429"/>
                  </a:lnTo>
                  <a:lnTo>
                    <a:pt x="437" y="422"/>
                  </a:lnTo>
                  <a:lnTo>
                    <a:pt x="400" y="413"/>
                  </a:lnTo>
                  <a:lnTo>
                    <a:pt x="363" y="404"/>
                  </a:lnTo>
                  <a:lnTo>
                    <a:pt x="327" y="393"/>
                  </a:lnTo>
                  <a:lnTo>
                    <a:pt x="293" y="381"/>
                  </a:lnTo>
                  <a:lnTo>
                    <a:pt x="262" y="367"/>
                  </a:lnTo>
                  <a:lnTo>
                    <a:pt x="234" y="353"/>
                  </a:lnTo>
                  <a:lnTo>
                    <a:pt x="211" y="338"/>
                  </a:lnTo>
                  <a:lnTo>
                    <a:pt x="194" y="321"/>
                  </a:lnTo>
                  <a:lnTo>
                    <a:pt x="182" y="303"/>
                  </a:lnTo>
                  <a:lnTo>
                    <a:pt x="180" y="284"/>
                  </a:lnTo>
                  <a:lnTo>
                    <a:pt x="185" y="264"/>
                  </a:lnTo>
                  <a:lnTo>
                    <a:pt x="202" y="241"/>
                  </a:lnTo>
                  <a:lnTo>
                    <a:pt x="228" y="218"/>
                  </a:lnTo>
                  <a:lnTo>
                    <a:pt x="247" y="207"/>
                  </a:lnTo>
                  <a:lnTo>
                    <a:pt x="272" y="198"/>
                  </a:lnTo>
                  <a:lnTo>
                    <a:pt x="302" y="191"/>
                  </a:lnTo>
                  <a:lnTo>
                    <a:pt x="335" y="184"/>
                  </a:lnTo>
                  <a:lnTo>
                    <a:pt x="373" y="180"/>
                  </a:lnTo>
                  <a:lnTo>
                    <a:pt x="414" y="174"/>
                  </a:lnTo>
                  <a:lnTo>
                    <a:pt x="456" y="170"/>
                  </a:lnTo>
                  <a:lnTo>
                    <a:pt x="500" y="166"/>
                  </a:lnTo>
                  <a:lnTo>
                    <a:pt x="545" y="162"/>
                  </a:lnTo>
                  <a:lnTo>
                    <a:pt x="589" y="158"/>
                  </a:lnTo>
                  <a:lnTo>
                    <a:pt x="631" y="153"/>
                  </a:lnTo>
                  <a:lnTo>
                    <a:pt x="673" y="147"/>
                  </a:lnTo>
                  <a:lnTo>
                    <a:pt x="712" y="142"/>
                  </a:lnTo>
                  <a:lnTo>
                    <a:pt x="747" y="134"/>
                  </a:lnTo>
                  <a:lnTo>
                    <a:pt x="778" y="124"/>
                  </a:lnTo>
                  <a:lnTo>
                    <a:pt x="804" y="114"/>
                  </a:lnTo>
                  <a:lnTo>
                    <a:pt x="843" y="92"/>
                  </a:lnTo>
                  <a:lnTo>
                    <a:pt x="868" y="72"/>
                  </a:lnTo>
                  <a:lnTo>
                    <a:pt x="880" y="53"/>
                  </a:lnTo>
                  <a:lnTo>
                    <a:pt x="882" y="37"/>
                  </a:lnTo>
                  <a:lnTo>
                    <a:pt x="880" y="23"/>
                  </a:lnTo>
                  <a:lnTo>
                    <a:pt x="873" y="13"/>
                  </a:lnTo>
                  <a:lnTo>
                    <a:pt x="866" y="5"/>
                  </a:lnTo>
                  <a:lnTo>
                    <a:pt x="861" y="0"/>
                  </a:lnTo>
                  <a:lnTo>
                    <a:pt x="632" y="0"/>
                  </a:lnTo>
                  <a:close/>
                </a:path>
              </a:pathLst>
            </a:custGeom>
            <a:solidFill>
              <a:srgbClr val="FFFFFF"/>
            </a:solidFill>
            <a:ln w="9525">
              <a:noFill/>
              <a:round/>
            </a:ln>
          </p:spPr>
          <p:txBody>
            <a:bodyPr/>
            <a:lstStyle/>
            <a:p>
              <a:endParaRPr lang="zh-CN" altLang="en-US" sz="1800">
                <a:cs typeface="+mn-ea"/>
                <a:sym typeface="+mn-lt"/>
              </a:endParaRPr>
            </a:p>
          </p:txBody>
        </p:sp>
        <p:sp>
          <p:nvSpPr>
            <p:cNvPr id="96" name="Freeform 97"/>
            <p:cNvSpPr/>
            <p:nvPr/>
          </p:nvSpPr>
          <p:spPr bwMode="auto">
            <a:xfrm>
              <a:off x="5819" y="10491"/>
              <a:ext cx="169" cy="418"/>
            </a:xfrm>
            <a:custGeom>
              <a:avLst/>
              <a:gdLst/>
              <a:ahLst/>
              <a:cxnLst>
                <a:cxn ang="0">
                  <a:pos x="7" y="338"/>
                </a:cxn>
                <a:cxn ang="0">
                  <a:pos x="4" y="338"/>
                </a:cxn>
                <a:cxn ang="0">
                  <a:pos x="0" y="335"/>
                </a:cxn>
                <a:cxn ang="0">
                  <a:pos x="4" y="145"/>
                </a:cxn>
                <a:cxn ang="0">
                  <a:pos x="5" y="7"/>
                </a:cxn>
                <a:cxn ang="0">
                  <a:pos x="3" y="4"/>
                </a:cxn>
                <a:cxn ang="0">
                  <a:pos x="3" y="2"/>
                </a:cxn>
                <a:cxn ang="0">
                  <a:pos x="59" y="0"/>
                </a:cxn>
                <a:cxn ang="0">
                  <a:pos x="66" y="7"/>
                </a:cxn>
                <a:cxn ang="0">
                  <a:pos x="67" y="10"/>
                </a:cxn>
                <a:cxn ang="0">
                  <a:pos x="65" y="10"/>
                </a:cxn>
                <a:cxn ang="0">
                  <a:pos x="91" y="335"/>
                </a:cxn>
                <a:cxn ang="0">
                  <a:pos x="87" y="335"/>
                </a:cxn>
                <a:cxn ang="0">
                  <a:pos x="82" y="332"/>
                </a:cxn>
                <a:cxn ang="0">
                  <a:pos x="58" y="11"/>
                </a:cxn>
                <a:cxn ang="0">
                  <a:pos x="15" y="13"/>
                </a:cxn>
                <a:cxn ang="0">
                  <a:pos x="7" y="338"/>
                </a:cxn>
              </a:cxnLst>
              <a:rect l="0" t="0" r="r" b="b"/>
              <a:pathLst>
                <a:path w="91" h="338">
                  <a:moveTo>
                    <a:pt x="7" y="338"/>
                  </a:moveTo>
                  <a:lnTo>
                    <a:pt x="4" y="338"/>
                  </a:lnTo>
                  <a:lnTo>
                    <a:pt x="0" y="335"/>
                  </a:lnTo>
                  <a:lnTo>
                    <a:pt x="4" y="145"/>
                  </a:lnTo>
                  <a:lnTo>
                    <a:pt x="5" y="7"/>
                  </a:lnTo>
                  <a:lnTo>
                    <a:pt x="3" y="4"/>
                  </a:lnTo>
                  <a:lnTo>
                    <a:pt x="3" y="2"/>
                  </a:lnTo>
                  <a:lnTo>
                    <a:pt x="59" y="0"/>
                  </a:lnTo>
                  <a:lnTo>
                    <a:pt x="66" y="7"/>
                  </a:lnTo>
                  <a:lnTo>
                    <a:pt x="67" y="10"/>
                  </a:lnTo>
                  <a:lnTo>
                    <a:pt x="65" y="10"/>
                  </a:lnTo>
                  <a:lnTo>
                    <a:pt x="91" y="335"/>
                  </a:lnTo>
                  <a:lnTo>
                    <a:pt x="87" y="335"/>
                  </a:lnTo>
                  <a:lnTo>
                    <a:pt x="82" y="332"/>
                  </a:lnTo>
                  <a:lnTo>
                    <a:pt x="58" y="11"/>
                  </a:lnTo>
                  <a:lnTo>
                    <a:pt x="15" y="13"/>
                  </a:lnTo>
                  <a:lnTo>
                    <a:pt x="7" y="338"/>
                  </a:lnTo>
                  <a:close/>
                </a:path>
              </a:pathLst>
            </a:custGeom>
            <a:solidFill>
              <a:srgbClr val="330000"/>
            </a:solidFill>
            <a:ln w="9525">
              <a:noFill/>
              <a:round/>
            </a:ln>
          </p:spPr>
          <p:txBody>
            <a:bodyPr/>
            <a:lstStyle/>
            <a:p>
              <a:endParaRPr lang="zh-CN" altLang="en-US" sz="1800">
                <a:cs typeface="+mn-ea"/>
                <a:sym typeface="+mn-lt"/>
              </a:endParaRPr>
            </a:p>
          </p:txBody>
        </p:sp>
        <p:sp>
          <p:nvSpPr>
            <p:cNvPr id="97" name="Freeform 98"/>
            <p:cNvSpPr/>
            <p:nvPr/>
          </p:nvSpPr>
          <p:spPr bwMode="auto">
            <a:xfrm>
              <a:off x="5838" y="10525"/>
              <a:ext cx="98" cy="13"/>
            </a:xfrm>
            <a:custGeom>
              <a:avLst/>
              <a:gdLst/>
              <a:ahLst/>
              <a:cxnLst>
                <a:cxn ang="0">
                  <a:pos x="49" y="0"/>
                </a:cxn>
                <a:cxn ang="0">
                  <a:pos x="1" y="2"/>
                </a:cxn>
                <a:cxn ang="0">
                  <a:pos x="0" y="10"/>
                </a:cxn>
                <a:cxn ang="0">
                  <a:pos x="51" y="9"/>
                </a:cxn>
                <a:cxn ang="0">
                  <a:pos x="49" y="0"/>
                </a:cxn>
              </a:cxnLst>
              <a:rect l="0" t="0" r="r" b="b"/>
              <a:pathLst>
                <a:path w="51" h="10">
                  <a:moveTo>
                    <a:pt x="49" y="0"/>
                  </a:moveTo>
                  <a:lnTo>
                    <a:pt x="1" y="2"/>
                  </a:lnTo>
                  <a:lnTo>
                    <a:pt x="0" y="10"/>
                  </a:lnTo>
                  <a:lnTo>
                    <a:pt x="51" y="9"/>
                  </a:lnTo>
                  <a:lnTo>
                    <a:pt x="49" y="0"/>
                  </a:lnTo>
                  <a:close/>
                </a:path>
              </a:pathLst>
            </a:custGeom>
            <a:solidFill>
              <a:srgbClr val="330000"/>
            </a:solidFill>
            <a:ln w="9525">
              <a:noFill/>
              <a:round/>
            </a:ln>
          </p:spPr>
          <p:txBody>
            <a:bodyPr/>
            <a:lstStyle/>
            <a:p>
              <a:endParaRPr lang="zh-CN" altLang="en-US" sz="1800">
                <a:cs typeface="+mn-ea"/>
                <a:sym typeface="+mn-lt"/>
              </a:endParaRPr>
            </a:p>
          </p:txBody>
        </p:sp>
        <p:sp>
          <p:nvSpPr>
            <p:cNvPr id="98" name="Freeform 99"/>
            <p:cNvSpPr/>
            <p:nvPr/>
          </p:nvSpPr>
          <p:spPr bwMode="auto">
            <a:xfrm>
              <a:off x="5838" y="10580"/>
              <a:ext cx="101" cy="10"/>
            </a:xfrm>
            <a:custGeom>
              <a:avLst/>
              <a:gdLst/>
              <a:ahLst/>
              <a:cxnLst>
                <a:cxn ang="0">
                  <a:pos x="52" y="0"/>
                </a:cxn>
                <a:cxn ang="0">
                  <a:pos x="1" y="1"/>
                </a:cxn>
                <a:cxn ang="0">
                  <a:pos x="0" y="9"/>
                </a:cxn>
                <a:cxn ang="0">
                  <a:pos x="53" y="8"/>
                </a:cxn>
                <a:cxn ang="0">
                  <a:pos x="52" y="0"/>
                </a:cxn>
              </a:cxnLst>
              <a:rect l="0" t="0" r="r" b="b"/>
              <a:pathLst>
                <a:path w="53" h="9">
                  <a:moveTo>
                    <a:pt x="52" y="0"/>
                  </a:moveTo>
                  <a:lnTo>
                    <a:pt x="1" y="1"/>
                  </a:lnTo>
                  <a:lnTo>
                    <a:pt x="0" y="9"/>
                  </a:lnTo>
                  <a:lnTo>
                    <a:pt x="53" y="8"/>
                  </a:lnTo>
                  <a:lnTo>
                    <a:pt x="52" y="0"/>
                  </a:lnTo>
                  <a:close/>
                </a:path>
              </a:pathLst>
            </a:custGeom>
            <a:solidFill>
              <a:srgbClr val="330000"/>
            </a:solidFill>
            <a:ln w="9525">
              <a:noFill/>
              <a:round/>
            </a:ln>
          </p:spPr>
          <p:txBody>
            <a:bodyPr/>
            <a:lstStyle/>
            <a:p>
              <a:endParaRPr lang="zh-CN" altLang="en-US" sz="1800">
                <a:cs typeface="+mn-ea"/>
                <a:sym typeface="+mn-lt"/>
              </a:endParaRPr>
            </a:p>
          </p:txBody>
        </p:sp>
        <p:sp>
          <p:nvSpPr>
            <p:cNvPr id="99" name="Freeform 100"/>
            <p:cNvSpPr/>
            <p:nvPr/>
          </p:nvSpPr>
          <p:spPr bwMode="auto">
            <a:xfrm>
              <a:off x="5838" y="10565"/>
              <a:ext cx="101" cy="7"/>
            </a:xfrm>
            <a:custGeom>
              <a:avLst/>
              <a:gdLst/>
              <a:ahLst/>
              <a:cxnLst>
                <a:cxn ang="0">
                  <a:pos x="52" y="0"/>
                </a:cxn>
                <a:cxn ang="0">
                  <a:pos x="1" y="1"/>
                </a:cxn>
                <a:cxn ang="0">
                  <a:pos x="0" y="4"/>
                </a:cxn>
                <a:cxn ang="0">
                  <a:pos x="53" y="3"/>
                </a:cxn>
                <a:cxn ang="0">
                  <a:pos x="52" y="0"/>
                </a:cxn>
              </a:cxnLst>
              <a:rect l="0" t="0" r="r" b="b"/>
              <a:pathLst>
                <a:path w="53" h="4">
                  <a:moveTo>
                    <a:pt x="52" y="0"/>
                  </a:moveTo>
                  <a:lnTo>
                    <a:pt x="1" y="1"/>
                  </a:lnTo>
                  <a:lnTo>
                    <a:pt x="0" y="4"/>
                  </a:lnTo>
                  <a:lnTo>
                    <a:pt x="53" y="3"/>
                  </a:lnTo>
                  <a:lnTo>
                    <a:pt x="52" y="0"/>
                  </a:lnTo>
                  <a:close/>
                </a:path>
              </a:pathLst>
            </a:custGeom>
            <a:solidFill>
              <a:srgbClr val="330000"/>
            </a:solidFill>
            <a:ln w="9525">
              <a:noFill/>
              <a:round/>
            </a:ln>
          </p:spPr>
          <p:txBody>
            <a:bodyPr/>
            <a:lstStyle/>
            <a:p>
              <a:endParaRPr lang="zh-CN" altLang="en-US" sz="1800">
                <a:cs typeface="+mn-ea"/>
                <a:sym typeface="+mn-lt"/>
              </a:endParaRPr>
            </a:p>
          </p:txBody>
        </p:sp>
        <p:sp>
          <p:nvSpPr>
            <p:cNvPr id="100" name="Freeform 101"/>
            <p:cNvSpPr/>
            <p:nvPr/>
          </p:nvSpPr>
          <p:spPr bwMode="auto">
            <a:xfrm>
              <a:off x="5838" y="10639"/>
              <a:ext cx="109" cy="13"/>
            </a:xfrm>
            <a:custGeom>
              <a:avLst/>
              <a:gdLst/>
              <a:ahLst/>
              <a:cxnLst>
                <a:cxn ang="0">
                  <a:pos x="57" y="0"/>
                </a:cxn>
                <a:cxn ang="0">
                  <a:pos x="1" y="2"/>
                </a:cxn>
                <a:cxn ang="0">
                  <a:pos x="0" y="10"/>
                </a:cxn>
                <a:cxn ang="0">
                  <a:pos x="58" y="8"/>
                </a:cxn>
                <a:cxn ang="0">
                  <a:pos x="57" y="0"/>
                </a:cxn>
              </a:cxnLst>
              <a:rect l="0" t="0" r="r" b="b"/>
              <a:pathLst>
                <a:path w="58" h="10">
                  <a:moveTo>
                    <a:pt x="57" y="0"/>
                  </a:moveTo>
                  <a:lnTo>
                    <a:pt x="1" y="2"/>
                  </a:lnTo>
                  <a:lnTo>
                    <a:pt x="0" y="10"/>
                  </a:lnTo>
                  <a:lnTo>
                    <a:pt x="58" y="8"/>
                  </a:lnTo>
                  <a:lnTo>
                    <a:pt x="57" y="0"/>
                  </a:lnTo>
                  <a:close/>
                </a:path>
              </a:pathLst>
            </a:custGeom>
            <a:solidFill>
              <a:srgbClr val="330000"/>
            </a:solidFill>
            <a:ln w="9525">
              <a:noFill/>
              <a:round/>
            </a:ln>
          </p:spPr>
          <p:txBody>
            <a:bodyPr/>
            <a:lstStyle/>
            <a:p>
              <a:endParaRPr lang="zh-CN" altLang="en-US" sz="1800">
                <a:cs typeface="+mn-ea"/>
                <a:sym typeface="+mn-lt"/>
              </a:endParaRPr>
            </a:p>
          </p:txBody>
        </p:sp>
        <p:sp>
          <p:nvSpPr>
            <p:cNvPr id="101" name="Freeform 102"/>
            <p:cNvSpPr/>
            <p:nvPr/>
          </p:nvSpPr>
          <p:spPr bwMode="auto">
            <a:xfrm>
              <a:off x="5838" y="10626"/>
              <a:ext cx="109" cy="8"/>
            </a:xfrm>
            <a:custGeom>
              <a:avLst/>
              <a:gdLst/>
              <a:ahLst/>
              <a:cxnLst>
                <a:cxn ang="0">
                  <a:pos x="57" y="0"/>
                </a:cxn>
                <a:cxn ang="0">
                  <a:pos x="1" y="2"/>
                </a:cxn>
                <a:cxn ang="0">
                  <a:pos x="0" y="6"/>
                </a:cxn>
                <a:cxn ang="0">
                  <a:pos x="57" y="4"/>
                </a:cxn>
                <a:cxn ang="0">
                  <a:pos x="57" y="0"/>
                </a:cxn>
              </a:cxnLst>
              <a:rect l="0" t="0" r="r" b="b"/>
              <a:pathLst>
                <a:path w="57" h="6">
                  <a:moveTo>
                    <a:pt x="57" y="0"/>
                  </a:moveTo>
                  <a:lnTo>
                    <a:pt x="1" y="2"/>
                  </a:lnTo>
                  <a:lnTo>
                    <a:pt x="0" y="6"/>
                  </a:lnTo>
                  <a:lnTo>
                    <a:pt x="57" y="4"/>
                  </a:lnTo>
                  <a:lnTo>
                    <a:pt x="57" y="0"/>
                  </a:lnTo>
                  <a:close/>
                </a:path>
              </a:pathLst>
            </a:custGeom>
            <a:solidFill>
              <a:srgbClr val="330000"/>
            </a:solidFill>
            <a:ln w="9525">
              <a:noFill/>
              <a:round/>
            </a:ln>
          </p:spPr>
          <p:txBody>
            <a:bodyPr/>
            <a:lstStyle/>
            <a:p>
              <a:endParaRPr lang="zh-CN" altLang="en-US" sz="1800">
                <a:cs typeface="+mn-ea"/>
                <a:sym typeface="+mn-lt"/>
              </a:endParaRPr>
            </a:p>
          </p:txBody>
        </p:sp>
        <p:sp>
          <p:nvSpPr>
            <p:cNvPr id="102" name="Freeform 103"/>
            <p:cNvSpPr/>
            <p:nvPr/>
          </p:nvSpPr>
          <p:spPr bwMode="auto">
            <a:xfrm>
              <a:off x="2566" y="9903"/>
              <a:ext cx="1148" cy="1093"/>
            </a:xfrm>
            <a:custGeom>
              <a:avLst/>
              <a:gdLst/>
              <a:ahLst/>
              <a:cxnLst>
                <a:cxn ang="0">
                  <a:pos x="555" y="391"/>
                </a:cxn>
                <a:cxn ang="0">
                  <a:pos x="469" y="434"/>
                </a:cxn>
                <a:cxn ang="0">
                  <a:pos x="390" y="553"/>
                </a:cxn>
                <a:cxn ang="0">
                  <a:pos x="345" y="800"/>
                </a:cxn>
                <a:cxn ang="0">
                  <a:pos x="308" y="818"/>
                </a:cxn>
                <a:cxn ang="0">
                  <a:pos x="299" y="663"/>
                </a:cxn>
                <a:cxn ang="0">
                  <a:pos x="243" y="506"/>
                </a:cxn>
                <a:cxn ang="0">
                  <a:pos x="108" y="376"/>
                </a:cxn>
                <a:cxn ang="0">
                  <a:pos x="23" y="336"/>
                </a:cxn>
                <a:cxn ang="0">
                  <a:pos x="91" y="359"/>
                </a:cxn>
                <a:cxn ang="0">
                  <a:pos x="173" y="409"/>
                </a:cxn>
                <a:cxn ang="0">
                  <a:pos x="254" y="498"/>
                </a:cxn>
                <a:cxn ang="0">
                  <a:pos x="282" y="534"/>
                </a:cxn>
                <a:cxn ang="0">
                  <a:pos x="266" y="437"/>
                </a:cxn>
                <a:cxn ang="0">
                  <a:pos x="229" y="306"/>
                </a:cxn>
                <a:cxn ang="0">
                  <a:pos x="153" y="160"/>
                </a:cxn>
                <a:cxn ang="0">
                  <a:pos x="141" y="131"/>
                </a:cxn>
                <a:cxn ang="0">
                  <a:pos x="196" y="217"/>
                </a:cxn>
                <a:cxn ang="0">
                  <a:pos x="212" y="208"/>
                </a:cxn>
                <a:cxn ang="0">
                  <a:pos x="188" y="83"/>
                </a:cxn>
                <a:cxn ang="0">
                  <a:pos x="189" y="74"/>
                </a:cxn>
                <a:cxn ang="0">
                  <a:pos x="219" y="192"/>
                </a:cxn>
                <a:cxn ang="0">
                  <a:pos x="247" y="315"/>
                </a:cxn>
                <a:cxn ang="0">
                  <a:pos x="309" y="529"/>
                </a:cxn>
                <a:cxn ang="0">
                  <a:pos x="342" y="581"/>
                </a:cxn>
                <a:cxn ang="0">
                  <a:pos x="365" y="387"/>
                </a:cxn>
                <a:cxn ang="0">
                  <a:pos x="332" y="168"/>
                </a:cxn>
                <a:cxn ang="0">
                  <a:pos x="290" y="35"/>
                </a:cxn>
                <a:cxn ang="0">
                  <a:pos x="294" y="39"/>
                </a:cxn>
                <a:cxn ang="0">
                  <a:pos x="350" y="200"/>
                </a:cxn>
                <a:cxn ang="0">
                  <a:pos x="390" y="236"/>
                </a:cxn>
                <a:cxn ang="0">
                  <a:pos x="459" y="116"/>
                </a:cxn>
                <a:cxn ang="0">
                  <a:pos x="462" y="116"/>
                </a:cxn>
                <a:cxn ang="0">
                  <a:pos x="391" y="261"/>
                </a:cxn>
                <a:cxn ang="0">
                  <a:pos x="378" y="364"/>
                </a:cxn>
                <a:cxn ang="0">
                  <a:pos x="428" y="366"/>
                </a:cxn>
                <a:cxn ang="0">
                  <a:pos x="501" y="214"/>
                </a:cxn>
                <a:cxn ang="0">
                  <a:pos x="512" y="172"/>
                </a:cxn>
                <a:cxn ang="0">
                  <a:pos x="525" y="226"/>
                </a:cxn>
                <a:cxn ang="0">
                  <a:pos x="562" y="145"/>
                </a:cxn>
                <a:cxn ang="0">
                  <a:pos x="566" y="149"/>
                </a:cxn>
                <a:cxn ang="0">
                  <a:pos x="529" y="235"/>
                </a:cxn>
                <a:cxn ang="0">
                  <a:pos x="482" y="302"/>
                </a:cxn>
                <a:cxn ang="0">
                  <a:pos x="448" y="362"/>
                </a:cxn>
                <a:cxn ang="0">
                  <a:pos x="415" y="398"/>
                </a:cxn>
                <a:cxn ang="0">
                  <a:pos x="381" y="464"/>
                </a:cxn>
                <a:cxn ang="0">
                  <a:pos x="387" y="503"/>
                </a:cxn>
                <a:cxn ang="0">
                  <a:pos x="434" y="440"/>
                </a:cxn>
                <a:cxn ang="0">
                  <a:pos x="475" y="380"/>
                </a:cxn>
                <a:cxn ang="0">
                  <a:pos x="478" y="388"/>
                </a:cxn>
                <a:cxn ang="0">
                  <a:pos x="502" y="398"/>
                </a:cxn>
                <a:cxn ang="0">
                  <a:pos x="577" y="380"/>
                </a:cxn>
              </a:cxnLst>
              <a:rect l="0" t="0" r="r" b="b"/>
              <a:pathLst>
                <a:path w="607" h="888">
                  <a:moveTo>
                    <a:pt x="607" y="380"/>
                  </a:moveTo>
                  <a:lnTo>
                    <a:pt x="592" y="383"/>
                  </a:lnTo>
                  <a:lnTo>
                    <a:pt x="575" y="388"/>
                  </a:lnTo>
                  <a:lnTo>
                    <a:pt x="555" y="391"/>
                  </a:lnTo>
                  <a:lnTo>
                    <a:pt x="535" y="398"/>
                  </a:lnTo>
                  <a:lnTo>
                    <a:pt x="514" y="406"/>
                  </a:lnTo>
                  <a:lnTo>
                    <a:pt x="492" y="418"/>
                  </a:lnTo>
                  <a:lnTo>
                    <a:pt x="469" y="434"/>
                  </a:lnTo>
                  <a:lnTo>
                    <a:pt x="447" y="455"/>
                  </a:lnTo>
                  <a:lnTo>
                    <a:pt x="426" y="480"/>
                  </a:lnTo>
                  <a:lnTo>
                    <a:pt x="407" y="513"/>
                  </a:lnTo>
                  <a:lnTo>
                    <a:pt x="390" y="553"/>
                  </a:lnTo>
                  <a:lnTo>
                    <a:pt x="373" y="601"/>
                  </a:lnTo>
                  <a:lnTo>
                    <a:pt x="361" y="657"/>
                  </a:lnTo>
                  <a:lnTo>
                    <a:pt x="350" y="724"/>
                  </a:lnTo>
                  <a:lnTo>
                    <a:pt x="345" y="800"/>
                  </a:lnTo>
                  <a:lnTo>
                    <a:pt x="342" y="888"/>
                  </a:lnTo>
                  <a:lnTo>
                    <a:pt x="308" y="888"/>
                  </a:lnTo>
                  <a:lnTo>
                    <a:pt x="308" y="855"/>
                  </a:lnTo>
                  <a:lnTo>
                    <a:pt x="308" y="818"/>
                  </a:lnTo>
                  <a:lnTo>
                    <a:pt x="308" y="781"/>
                  </a:lnTo>
                  <a:lnTo>
                    <a:pt x="307" y="742"/>
                  </a:lnTo>
                  <a:lnTo>
                    <a:pt x="303" y="703"/>
                  </a:lnTo>
                  <a:lnTo>
                    <a:pt x="299" y="663"/>
                  </a:lnTo>
                  <a:lnTo>
                    <a:pt x="290" y="623"/>
                  </a:lnTo>
                  <a:lnTo>
                    <a:pt x="279" y="582"/>
                  </a:lnTo>
                  <a:lnTo>
                    <a:pt x="264" y="543"/>
                  </a:lnTo>
                  <a:lnTo>
                    <a:pt x="243" y="506"/>
                  </a:lnTo>
                  <a:lnTo>
                    <a:pt x="219" y="471"/>
                  </a:lnTo>
                  <a:lnTo>
                    <a:pt x="189" y="436"/>
                  </a:lnTo>
                  <a:lnTo>
                    <a:pt x="152" y="405"/>
                  </a:lnTo>
                  <a:lnTo>
                    <a:pt x="108" y="376"/>
                  </a:lnTo>
                  <a:lnTo>
                    <a:pt x="59" y="351"/>
                  </a:lnTo>
                  <a:lnTo>
                    <a:pt x="0" y="330"/>
                  </a:lnTo>
                  <a:lnTo>
                    <a:pt x="11" y="333"/>
                  </a:lnTo>
                  <a:lnTo>
                    <a:pt x="23" y="336"/>
                  </a:lnTo>
                  <a:lnTo>
                    <a:pt x="37" y="340"/>
                  </a:lnTo>
                  <a:lnTo>
                    <a:pt x="54" y="344"/>
                  </a:lnTo>
                  <a:lnTo>
                    <a:pt x="72" y="351"/>
                  </a:lnTo>
                  <a:lnTo>
                    <a:pt x="91" y="359"/>
                  </a:lnTo>
                  <a:lnTo>
                    <a:pt x="111" y="368"/>
                  </a:lnTo>
                  <a:lnTo>
                    <a:pt x="131" y="379"/>
                  </a:lnTo>
                  <a:lnTo>
                    <a:pt x="152" y="393"/>
                  </a:lnTo>
                  <a:lnTo>
                    <a:pt x="173" y="409"/>
                  </a:lnTo>
                  <a:lnTo>
                    <a:pt x="194" y="427"/>
                  </a:lnTo>
                  <a:lnTo>
                    <a:pt x="214" y="448"/>
                  </a:lnTo>
                  <a:lnTo>
                    <a:pt x="234" y="472"/>
                  </a:lnTo>
                  <a:lnTo>
                    <a:pt x="254" y="498"/>
                  </a:lnTo>
                  <a:lnTo>
                    <a:pt x="271" y="528"/>
                  </a:lnTo>
                  <a:lnTo>
                    <a:pt x="287" y="563"/>
                  </a:lnTo>
                  <a:lnTo>
                    <a:pt x="285" y="550"/>
                  </a:lnTo>
                  <a:lnTo>
                    <a:pt x="282" y="534"/>
                  </a:lnTo>
                  <a:lnTo>
                    <a:pt x="280" y="515"/>
                  </a:lnTo>
                  <a:lnTo>
                    <a:pt x="277" y="492"/>
                  </a:lnTo>
                  <a:lnTo>
                    <a:pt x="272" y="465"/>
                  </a:lnTo>
                  <a:lnTo>
                    <a:pt x="266" y="437"/>
                  </a:lnTo>
                  <a:lnTo>
                    <a:pt x="261" y="408"/>
                  </a:lnTo>
                  <a:lnTo>
                    <a:pt x="251" y="375"/>
                  </a:lnTo>
                  <a:lnTo>
                    <a:pt x="241" y="342"/>
                  </a:lnTo>
                  <a:lnTo>
                    <a:pt x="229" y="306"/>
                  </a:lnTo>
                  <a:lnTo>
                    <a:pt x="214" y="271"/>
                  </a:lnTo>
                  <a:lnTo>
                    <a:pt x="197" y="235"/>
                  </a:lnTo>
                  <a:lnTo>
                    <a:pt x="176" y="197"/>
                  </a:lnTo>
                  <a:lnTo>
                    <a:pt x="153" y="160"/>
                  </a:lnTo>
                  <a:lnTo>
                    <a:pt x="127" y="123"/>
                  </a:lnTo>
                  <a:lnTo>
                    <a:pt x="97" y="88"/>
                  </a:lnTo>
                  <a:lnTo>
                    <a:pt x="121" y="110"/>
                  </a:lnTo>
                  <a:lnTo>
                    <a:pt x="141" y="131"/>
                  </a:lnTo>
                  <a:lnTo>
                    <a:pt x="158" y="153"/>
                  </a:lnTo>
                  <a:lnTo>
                    <a:pt x="173" y="175"/>
                  </a:lnTo>
                  <a:lnTo>
                    <a:pt x="186" y="197"/>
                  </a:lnTo>
                  <a:lnTo>
                    <a:pt x="196" y="217"/>
                  </a:lnTo>
                  <a:lnTo>
                    <a:pt x="206" y="235"/>
                  </a:lnTo>
                  <a:lnTo>
                    <a:pt x="214" y="251"/>
                  </a:lnTo>
                  <a:lnTo>
                    <a:pt x="214" y="234"/>
                  </a:lnTo>
                  <a:lnTo>
                    <a:pt x="212" y="208"/>
                  </a:lnTo>
                  <a:lnTo>
                    <a:pt x="209" y="180"/>
                  </a:lnTo>
                  <a:lnTo>
                    <a:pt x="203" y="146"/>
                  </a:lnTo>
                  <a:lnTo>
                    <a:pt x="196" y="114"/>
                  </a:lnTo>
                  <a:lnTo>
                    <a:pt x="188" y="83"/>
                  </a:lnTo>
                  <a:lnTo>
                    <a:pt x="178" y="58"/>
                  </a:lnTo>
                  <a:lnTo>
                    <a:pt x="167" y="38"/>
                  </a:lnTo>
                  <a:lnTo>
                    <a:pt x="179" y="53"/>
                  </a:lnTo>
                  <a:lnTo>
                    <a:pt x="189" y="74"/>
                  </a:lnTo>
                  <a:lnTo>
                    <a:pt x="198" y="98"/>
                  </a:lnTo>
                  <a:lnTo>
                    <a:pt x="206" y="127"/>
                  </a:lnTo>
                  <a:lnTo>
                    <a:pt x="213" y="159"/>
                  </a:lnTo>
                  <a:lnTo>
                    <a:pt x="219" y="192"/>
                  </a:lnTo>
                  <a:lnTo>
                    <a:pt x="222" y="228"/>
                  </a:lnTo>
                  <a:lnTo>
                    <a:pt x="225" y="264"/>
                  </a:lnTo>
                  <a:lnTo>
                    <a:pt x="234" y="283"/>
                  </a:lnTo>
                  <a:lnTo>
                    <a:pt x="247" y="315"/>
                  </a:lnTo>
                  <a:lnTo>
                    <a:pt x="263" y="359"/>
                  </a:lnTo>
                  <a:lnTo>
                    <a:pt x="279" y="411"/>
                  </a:lnTo>
                  <a:lnTo>
                    <a:pt x="295" y="469"/>
                  </a:lnTo>
                  <a:lnTo>
                    <a:pt x="309" y="529"/>
                  </a:lnTo>
                  <a:lnTo>
                    <a:pt x="319" y="590"/>
                  </a:lnTo>
                  <a:lnTo>
                    <a:pt x="325" y="650"/>
                  </a:lnTo>
                  <a:lnTo>
                    <a:pt x="333" y="618"/>
                  </a:lnTo>
                  <a:lnTo>
                    <a:pt x="342" y="581"/>
                  </a:lnTo>
                  <a:lnTo>
                    <a:pt x="352" y="539"/>
                  </a:lnTo>
                  <a:lnTo>
                    <a:pt x="358" y="492"/>
                  </a:lnTo>
                  <a:lnTo>
                    <a:pt x="364" y="441"/>
                  </a:lnTo>
                  <a:lnTo>
                    <a:pt x="365" y="387"/>
                  </a:lnTo>
                  <a:lnTo>
                    <a:pt x="363" y="330"/>
                  </a:lnTo>
                  <a:lnTo>
                    <a:pt x="355" y="272"/>
                  </a:lnTo>
                  <a:lnTo>
                    <a:pt x="343" y="217"/>
                  </a:lnTo>
                  <a:lnTo>
                    <a:pt x="332" y="168"/>
                  </a:lnTo>
                  <a:lnTo>
                    <a:pt x="322" y="126"/>
                  </a:lnTo>
                  <a:lnTo>
                    <a:pt x="310" y="90"/>
                  </a:lnTo>
                  <a:lnTo>
                    <a:pt x="300" y="60"/>
                  </a:lnTo>
                  <a:lnTo>
                    <a:pt x="290" y="35"/>
                  </a:lnTo>
                  <a:lnTo>
                    <a:pt x="282" y="15"/>
                  </a:lnTo>
                  <a:lnTo>
                    <a:pt x="274" y="0"/>
                  </a:lnTo>
                  <a:lnTo>
                    <a:pt x="282" y="15"/>
                  </a:lnTo>
                  <a:lnTo>
                    <a:pt x="294" y="39"/>
                  </a:lnTo>
                  <a:lnTo>
                    <a:pt x="309" y="73"/>
                  </a:lnTo>
                  <a:lnTo>
                    <a:pt x="324" y="112"/>
                  </a:lnTo>
                  <a:lnTo>
                    <a:pt x="338" y="156"/>
                  </a:lnTo>
                  <a:lnTo>
                    <a:pt x="350" y="200"/>
                  </a:lnTo>
                  <a:lnTo>
                    <a:pt x="360" y="245"/>
                  </a:lnTo>
                  <a:lnTo>
                    <a:pt x="365" y="289"/>
                  </a:lnTo>
                  <a:lnTo>
                    <a:pt x="376" y="264"/>
                  </a:lnTo>
                  <a:lnTo>
                    <a:pt x="390" y="236"/>
                  </a:lnTo>
                  <a:lnTo>
                    <a:pt x="408" y="206"/>
                  </a:lnTo>
                  <a:lnTo>
                    <a:pt x="426" y="176"/>
                  </a:lnTo>
                  <a:lnTo>
                    <a:pt x="444" y="145"/>
                  </a:lnTo>
                  <a:lnTo>
                    <a:pt x="459" y="116"/>
                  </a:lnTo>
                  <a:lnTo>
                    <a:pt x="468" y="89"/>
                  </a:lnTo>
                  <a:lnTo>
                    <a:pt x="471" y="64"/>
                  </a:lnTo>
                  <a:lnTo>
                    <a:pt x="471" y="87"/>
                  </a:lnTo>
                  <a:lnTo>
                    <a:pt x="462" y="116"/>
                  </a:lnTo>
                  <a:lnTo>
                    <a:pt x="447" y="152"/>
                  </a:lnTo>
                  <a:lnTo>
                    <a:pt x="429" y="190"/>
                  </a:lnTo>
                  <a:lnTo>
                    <a:pt x="409" y="228"/>
                  </a:lnTo>
                  <a:lnTo>
                    <a:pt x="391" y="261"/>
                  </a:lnTo>
                  <a:lnTo>
                    <a:pt x="377" y="290"/>
                  </a:lnTo>
                  <a:lnTo>
                    <a:pt x="371" y="310"/>
                  </a:lnTo>
                  <a:lnTo>
                    <a:pt x="375" y="336"/>
                  </a:lnTo>
                  <a:lnTo>
                    <a:pt x="378" y="364"/>
                  </a:lnTo>
                  <a:lnTo>
                    <a:pt x="381" y="390"/>
                  </a:lnTo>
                  <a:lnTo>
                    <a:pt x="383" y="414"/>
                  </a:lnTo>
                  <a:lnTo>
                    <a:pt x="405" y="393"/>
                  </a:lnTo>
                  <a:lnTo>
                    <a:pt x="428" y="366"/>
                  </a:lnTo>
                  <a:lnTo>
                    <a:pt x="451" y="335"/>
                  </a:lnTo>
                  <a:lnTo>
                    <a:pt x="471" y="299"/>
                  </a:lnTo>
                  <a:lnTo>
                    <a:pt x="489" y="259"/>
                  </a:lnTo>
                  <a:lnTo>
                    <a:pt x="501" y="214"/>
                  </a:lnTo>
                  <a:lnTo>
                    <a:pt x="507" y="164"/>
                  </a:lnTo>
                  <a:lnTo>
                    <a:pt x="504" y="108"/>
                  </a:lnTo>
                  <a:lnTo>
                    <a:pt x="509" y="135"/>
                  </a:lnTo>
                  <a:lnTo>
                    <a:pt x="512" y="172"/>
                  </a:lnTo>
                  <a:lnTo>
                    <a:pt x="508" y="213"/>
                  </a:lnTo>
                  <a:lnTo>
                    <a:pt x="501" y="253"/>
                  </a:lnTo>
                  <a:lnTo>
                    <a:pt x="514" y="242"/>
                  </a:lnTo>
                  <a:lnTo>
                    <a:pt x="525" y="226"/>
                  </a:lnTo>
                  <a:lnTo>
                    <a:pt x="537" y="206"/>
                  </a:lnTo>
                  <a:lnTo>
                    <a:pt x="547" y="185"/>
                  </a:lnTo>
                  <a:lnTo>
                    <a:pt x="555" y="165"/>
                  </a:lnTo>
                  <a:lnTo>
                    <a:pt x="562" y="145"/>
                  </a:lnTo>
                  <a:lnTo>
                    <a:pt x="567" y="129"/>
                  </a:lnTo>
                  <a:lnTo>
                    <a:pt x="569" y="116"/>
                  </a:lnTo>
                  <a:lnTo>
                    <a:pt x="569" y="130"/>
                  </a:lnTo>
                  <a:lnTo>
                    <a:pt x="566" y="149"/>
                  </a:lnTo>
                  <a:lnTo>
                    <a:pt x="561" y="169"/>
                  </a:lnTo>
                  <a:lnTo>
                    <a:pt x="553" y="191"/>
                  </a:lnTo>
                  <a:lnTo>
                    <a:pt x="543" y="214"/>
                  </a:lnTo>
                  <a:lnTo>
                    <a:pt x="529" y="235"/>
                  </a:lnTo>
                  <a:lnTo>
                    <a:pt x="513" y="255"/>
                  </a:lnTo>
                  <a:lnTo>
                    <a:pt x="494" y="269"/>
                  </a:lnTo>
                  <a:lnTo>
                    <a:pt x="489" y="286"/>
                  </a:lnTo>
                  <a:lnTo>
                    <a:pt x="482" y="302"/>
                  </a:lnTo>
                  <a:lnTo>
                    <a:pt x="474" y="319"/>
                  </a:lnTo>
                  <a:lnTo>
                    <a:pt x="466" y="334"/>
                  </a:lnTo>
                  <a:lnTo>
                    <a:pt x="456" y="349"/>
                  </a:lnTo>
                  <a:lnTo>
                    <a:pt x="448" y="362"/>
                  </a:lnTo>
                  <a:lnTo>
                    <a:pt x="439" y="373"/>
                  </a:lnTo>
                  <a:lnTo>
                    <a:pt x="431" y="382"/>
                  </a:lnTo>
                  <a:lnTo>
                    <a:pt x="423" y="390"/>
                  </a:lnTo>
                  <a:lnTo>
                    <a:pt x="415" y="398"/>
                  </a:lnTo>
                  <a:lnTo>
                    <a:pt x="406" y="408"/>
                  </a:lnTo>
                  <a:lnTo>
                    <a:pt x="398" y="421"/>
                  </a:lnTo>
                  <a:lnTo>
                    <a:pt x="390" y="439"/>
                  </a:lnTo>
                  <a:lnTo>
                    <a:pt x="381" y="464"/>
                  </a:lnTo>
                  <a:lnTo>
                    <a:pt x="376" y="496"/>
                  </a:lnTo>
                  <a:lnTo>
                    <a:pt x="370" y="538"/>
                  </a:lnTo>
                  <a:lnTo>
                    <a:pt x="377" y="521"/>
                  </a:lnTo>
                  <a:lnTo>
                    <a:pt x="387" y="503"/>
                  </a:lnTo>
                  <a:lnTo>
                    <a:pt x="399" y="486"/>
                  </a:lnTo>
                  <a:lnTo>
                    <a:pt x="411" y="469"/>
                  </a:lnTo>
                  <a:lnTo>
                    <a:pt x="423" y="454"/>
                  </a:lnTo>
                  <a:lnTo>
                    <a:pt x="434" y="440"/>
                  </a:lnTo>
                  <a:lnTo>
                    <a:pt x="445" y="429"/>
                  </a:lnTo>
                  <a:lnTo>
                    <a:pt x="453" y="422"/>
                  </a:lnTo>
                  <a:lnTo>
                    <a:pt x="463" y="405"/>
                  </a:lnTo>
                  <a:lnTo>
                    <a:pt x="475" y="380"/>
                  </a:lnTo>
                  <a:lnTo>
                    <a:pt x="483" y="358"/>
                  </a:lnTo>
                  <a:lnTo>
                    <a:pt x="486" y="349"/>
                  </a:lnTo>
                  <a:lnTo>
                    <a:pt x="484" y="366"/>
                  </a:lnTo>
                  <a:lnTo>
                    <a:pt x="478" y="388"/>
                  </a:lnTo>
                  <a:lnTo>
                    <a:pt x="471" y="406"/>
                  </a:lnTo>
                  <a:lnTo>
                    <a:pt x="469" y="414"/>
                  </a:lnTo>
                  <a:lnTo>
                    <a:pt x="485" y="406"/>
                  </a:lnTo>
                  <a:lnTo>
                    <a:pt x="502" y="398"/>
                  </a:lnTo>
                  <a:lnTo>
                    <a:pt x="522" y="391"/>
                  </a:lnTo>
                  <a:lnTo>
                    <a:pt x="540" y="387"/>
                  </a:lnTo>
                  <a:lnTo>
                    <a:pt x="560" y="383"/>
                  </a:lnTo>
                  <a:lnTo>
                    <a:pt x="577" y="380"/>
                  </a:lnTo>
                  <a:lnTo>
                    <a:pt x="593" y="380"/>
                  </a:lnTo>
                  <a:lnTo>
                    <a:pt x="607" y="380"/>
                  </a:lnTo>
                  <a:close/>
                </a:path>
              </a:pathLst>
            </a:custGeom>
            <a:solidFill>
              <a:srgbClr val="0C0000"/>
            </a:solidFill>
            <a:ln w="9525">
              <a:noFill/>
              <a:round/>
            </a:ln>
          </p:spPr>
          <p:txBody>
            <a:bodyPr/>
            <a:lstStyle/>
            <a:p>
              <a:endParaRPr lang="zh-CN" altLang="en-US" sz="1800">
                <a:cs typeface="+mn-ea"/>
                <a:sym typeface="+mn-lt"/>
              </a:endParaRPr>
            </a:p>
          </p:txBody>
        </p:sp>
        <p:sp>
          <p:nvSpPr>
            <p:cNvPr id="103" name="Freeform 104"/>
            <p:cNvSpPr/>
            <p:nvPr/>
          </p:nvSpPr>
          <p:spPr bwMode="auto">
            <a:xfrm>
              <a:off x="2373" y="9753"/>
              <a:ext cx="1541" cy="733"/>
            </a:xfrm>
            <a:custGeom>
              <a:avLst/>
              <a:gdLst/>
              <a:ahLst/>
              <a:cxnLst>
                <a:cxn ang="0">
                  <a:pos x="510" y="51"/>
                </a:cxn>
                <a:cxn ang="0">
                  <a:pos x="455" y="5"/>
                </a:cxn>
                <a:cxn ang="0">
                  <a:pos x="371" y="14"/>
                </a:cxn>
                <a:cxn ang="0">
                  <a:pos x="309" y="73"/>
                </a:cxn>
                <a:cxn ang="0">
                  <a:pos x="292" y="142"/>
                </a:cxn>
                <a:cxn ang="0">
                  <a:pos x="302" y="188"/>
                </a:cxn>
                <a:cxn ang="0">
                  <a:pos x="282" y="195"/>
                </a:cxn>
                <a:cxn ang="0">
                  <a:pos x="270" y="211"/>
                </a:cxn>
                <a:cxn ang="0">
                  <a:pos x="261" y="191"/>
                </a:cxn>
                <a:cxn ang="0">
                  <a:pos x="269" y="167"/>
                </a:cxn>
                <a:cxn ang="0">
                  <a:pos x="270" y="102"/>
                </a:cxn>
                <a:cxn ang="0">
                  <a:pos x="197" y="76"/>
                </a:cxn>
                <a:cxn ang="0">
                  <a:pos x="103" y="160"/>
                </a:cxn>
                <a:cxn ang="0">
                  <a:pos x="112" y="223"/>
                </a:cxn>
                <a:cxn ang="0">
                  <a:pos x="167" y="248"/>
                </a:cxn>
                <a:cxn ang="0">
                  <a:pos x="146" y="301"/>
                </a:cxn>
                <a:cxn ang="0">
                  <a:pos x="115" y="241"/>
                </a:cxn>
                <a:cxn ang="0">
                  <a:pos x="53" y="241"/>
                </a:cxn>
                <a:cxn ang="0">
                  <a:pos x="47" y="336"/>
                </a:cxn>
                <a:cxn ang="0">
                  <a:pos x="8" y="334"/>
                </a:cxn>
                <a:cxn ang="0">
                  <a:pos x="11" y="398"/>
                </a:cxn>
                <a:cxn ang="0">
                  <a:pos x="71" y="465"/>
                </a:cxn>
                <a:cxn ang="0">
                  <a:pos x="59" y="486"/>
                </a:cxn>
                <a:cxn ang="0">
                  <a:pos x="61" y="520"/>
                </a:cxn>
                <a:cxn ang="0">
                  <a:pos x="88" y="557"/>
                </a:cxn>
                <a:cxn ang="0">
                  <a:pos x="154" y="584"/>
                </a:cxn>
                <a:cxn ang="0">
                  <a:pos x="268" y="587"/>
                </a:cxn>
                <a:cxn ang="0">
                  <a:pos x="349" y="567"/>
                </a:cxn>
                <a:cxn ang="0">
                  <a:pos x="370" y="534"/>
                </a:cxn>
                <a:cxn ang="0">
                  <a:pos x="375" y="509"/>
                </a:cxn>
                <a:cxn ang="0">
                  <a:pos x="425" y="503"/>
                </a:cxn>
                <a:cxn ang="0">
                  <a:pos x="470" y="473"/>
                </a:cxn>
                <a:cxn ang="0">
                  <a:pos x="476" y="478"/>
                </a:cxn>
                <a:cxn ang="0">
                  <a:pos x="482" y="500"/>
                </a:cxn>
                <a:cxn ang="0">
                  <a:pos x="507" y="515"/>
                </a:cxn>
                <a:cxn ang="0">
                  <a:pos x="492" y="555"/>
                </a:cxn>
                <a:cxn ang="0">
                  <a:pos x="527" y="586"/>
                </a:cxn>
                <a:cxn ang="0">
                  <a:pos x="600" y="594"/>
                </a:cxn>
                <a:cxn ang="0">
                  <a:pos x="691" y="567"/>
                </a:cxn>
                <a:cxn ang="0">
                  <a:pos x="762" y="516"/>
                </a:cxn>
                <a:cxn ang="0">
                  <a:pos x="805" y="454"/>
                </a:cxn>
                <a:cxn ang="0">
                  <a:pos x="811" y="400"/>
                </a:cxn>
                <a:cxn ang="0">
                  <a:pos x="771" y="366"/>
                </a:cxn>
                <a:cxn ang="0">
                  <a:pos x="785" y="303"/>
                </a:cxn>
                <a:cxn ang="0">
                  <a:pos x="754" y="245"/>
                </a:cxn>
                <a:cxn ang="0">
                  <a:pos x="708" y="243"/>
                </a:cxn>
                <a:cxn ang="0">
                  <a:pos x="688" y="223"/>
                </a:cxn>
                <a:cxn ang="0">
                  <a:pos x="659" y="221"/>
                </a:cxn>
                <a:cxn ang="0">
                  <a:pos x="692" y="192"/>
                </a:cxn>
                <a:cxn ang="0">
                  <a:pos x="692" y="144"/>
                </a:cxn>
                <a:cxn ang="0">
                  <a:pos x="638" y="137"/>
                </a:cxn>
                <a:cxn ang="0">
                  <a:pos x="661" y="106"/>
                </a:cxn>
                <a:cxn ang="0">
                  <a:pos x="648" y="75"/>
                </a:cxn>
                <a:cxn ang="0">
                  <a:pos x="612" y="57"/>
                </a:cxn>
                <a:cxn ang="0">
                  <a:pos x="565" y="64"/>
                </a:cxn>
                <a:cxn ang="0">
                  <a:pos x="523" y="111"/>
                </a:cxn>
              </a:cxnLst>
              <a:rect l="0" t="0" r="r" b="b"/>
              <a:pathLst>
                <a:path w="814" h="595">
                  <a:moveTo>
                    <a:pt x="507" y="99"/>
                  </a:moveTo>
                  <a:lnTo>
                    <a:pt x="514" y="74"/>
                  </a:lnTo>
                  <a:lnTo>
                    <a:pt x="510" y="51"/>
                  </a:lnTo>
                  <a:lnTo>
                    <a:pt x="497" y="31"/>
                  </a:lnTo>
                  <a:lnTo>
                    <a:pt x="479" y="15"/>
                  </a:lnTo>
                  <a:lnTo>
                    <a:pt x="455" y="5"/>
                  </a:lnTo>
                  <a:lnTo>
                    <a:pt x="427" y="0"/>
                  </a:lnTo>
                  <a:lnTo>
                    <a:pt x="398" y="3"/>
                  </a:lnTo>
                  <a:lnTo>
                    <a:pt x="371" y="14"/>
                  </a:lnTo>
                  <a:lnTo>
                    <a:pt x="345" y="31"/>
                  </a:lnTo>
                  <a:lnTo>
                    <a:pt x="325" y="51"/>
                  </a:lnTo>
                  <a:lnTo>
                    <a:pt x="309" y="73"/>
                  </a:lnTo>
                  <a:lnTo>
                    <a:pt x="298" y="95"/>
                  </a:lnTo>
                  <a:lnTo>
                    <a:pt x="292" y="119"/>
                  </a:lnTo>
                  <a:lnTo>
                    <a:pt x="292" y="142"/>
                  </a:lnTo>
                  <a:lnTo>
                    <a:pt x="298" y="165"/>
                  </a:lnTo>
                  <a:lnTo>
                    <a:pt x="311" y="188"/>
                  </a:lnTo>
                  <a:lnTo>
                    <a:pt x="302" y="188"/>
                  </a:lnTo>
                  <a:lnTo>
                    <a:pt x="295" y="190"/>
                  </a:lnTo>
                  <a:lnTo>
                    <a:pt x="288" y="191"/>
                  </a:lnTo>
                  <a:lnTo>
                    <a:pt x="282" y="195"/>
                  </a:lnTo>
                  <a:lnTo>
                    <a:pt x="277" y="199"/>
                  </a:lnTo>
                  <a:lnTo>
                    <a:pt x="273" y="204"/>
                  </a:lnTo>
                  <a:lnTo>
                    <a:pt x="270" y="211"/>
                  </a:lnTo>
                  <a:lnTo>
                    <a:pt x="268" y="218"/>
                  </a:lnTo>
                  <a:lnTo>
                    <a:pt x="264" y="204"/>
                  </a:lnTo>
                  <a:lnTo>
                    <a:pt x="261" y="191"/>
                  </a:lnTo>
                  <a:lnTo>
                    <a:pt x="258" y="182"/>
                  </a:lnTo>
                  <a:lnTo>
                    <a:pt x="251" y="175"/>
                  </a:lnTo>
                  <a:lnTo>
                    <a:pt x="269" y="167"/>
                  </a:lnTo>
                  <a:lnTo>
                    <a:pt x="277" y="149"/>
                  </a:lnTo>
                  <a:lnTo>
                    <a:pt x="279" y="126"/>
                  </a:lnTo>
                  <a:lnTo>
                    <a:pt x="270" y="102"/>
                  </a:lnTo>
                  <a:lnTo>
                    <a:pt x="253" y="83"/>
                  </a:lnTo>
                  <a:lnTo>
                    <a:pt x="229" y="73"/>
                  </a:lnTo>
                  <a:lnTo>
                    <a:pt x="197" y="76"/>
                  </a:lnTo>
                  <a:lnTo>
                    <a:pt x="158" y="99"/>
                  </a:lnTo>
                  <a:lnTo>
                    <a:pt x="123" y="131"/>
                  </a:lnTo>
                  <a:lnTo>
                    <a:pt x="103" y="160"/>
                  </a:lnTo>
                  <a:lnTo>
                    <a:pt x="97" y="186"/>
                  </a:lnTo>
                  <a:lnTo>
                    <a:pt x="100" y="206"/>
                  </a:lnTo>
                  <a:lnTo>
                    <a:pt x="112" y="223"/>
                  </a:lnTo>
                  <a:lnTo>
                    <a:pt x="128" y="237"/>
                  </a:lnTo>
                  <a:lnTo>
                    <a:pt x="147" y="245"/>
                  </a:lnTo>
                  <a:lnTo>
                    <a:pt x="167" y="248"/>
                  </a:lnTo>
                  <a:lnTo>
                    <a:pt x="158" y="263"/>
                  </a:lnTo>
                  <a:lnTo>
                    <a:pt x="151" y="280"/>
                  </a:lnTo>
                  <a:lnTo>
                    <a:pt x="146" y="301"/>
                  </a:lnTo>
                  <a:lnTo>
                    <a:pt x="145" y="320"/>
                  </a:lnTo>
                  <a:lnTo>
                    <a:pt x="133" y="271"/>
                  </a:lnTo>
                  <a:lnTo>
                    <a:pt x="115" y="241"/>
                  </a:lnTo>
                  <a:lnTo>
                    <a:pt x="93" y="227"/>
                  </a:lnTo>
                  <a:lnTo>
                    <a:pt x="71" y="228"/>
                  </a:lnTo>
                  <a:lnTo>
                    <a:pt x="53" y="241"/>
                  </a:lnTo>
                  <a:lnTo>
                    <a:pt x="40" y="265"/>
                  </a:lnTo>
                  <a:lnTo>
                    <a:pt x="37" y="297"/>
                  </a:lnTo>
                  <a:lnTo>
                    <a:pt x="47" y="336"/>
                  </a:lnTo>
                  <a:lnTo>
                    <a:pt x="34" y="326"/>
                  </a:lnTo>
                  <a:lnTo>
                    <a:pt x="20" y="325"/>
                  </a:lnTo>
                  <a:lnTo>
                    <a:pt x="8" y="334"/>
                  </a:lnTo>
                  <a:lnTo>
                    <a:pt x="0" y="349"/>
                  </a:lnTo>
                  <a:lnTo>
                    <a:pt x="0" y="372"/>
                  </a:lnTo>
                  <a:lnTo>
                    <a:pt x="11" y="398"/>
                  </a:lnTo>
                  <a:lnTo>
                    <a:pt x="35" y="429"/>
                  </a:lnTo>
                  <a:lnTo>
                    <a:pt x="77" y="464"/>
                  </a:lnTo>
                  <a:lnTo>
                    <a:pt x="71" y="465"/>
                  </a:lnTo>
                  <a:lnTo>
                    <a:pt x="67" y="470"/>
                  </a:lnTo>
                  <a:lnTo>
                    <a:pt x="62" y="477"/>
                  </a:lnTo>
                  <a:lnTo>
                    <a:pt x="59" y="486"/>
                  </a:lnTo>
                  <a:lnTo>
                    <a:pt x="57" y="496"/>
                  </a:lnTo>
                  <a:lnTo>
                    <a:pt x="57" y="509"/>
                  </a:lnTo>
                  <a:lnTo>
                    <a:pt x="61" y="520"/>
                  </a:lnTo>
                  <a:lnTo>
                    <a:pt x="67" y="533"/>
                  </a:lnTo>
                  <a:lnTo>
                    <a:pt x="76" y="546"/>
                  </a:lnTo>
                  <a:lnTo>
                    <a:pt x="88" y="557"/>
                  </a:lnTo>
                  <a:lnTo>
                    <a:pt x="106" y="567"/>
                  </a:lnTo>
                  <a:lnTo>
                    <a:pt x="128" y="577"/>
                  </a:lnTo>
                  <a:lnTo>
                    <a:pt x="154" y="584"/>
                  </a:lnTo>
                  <a:lnTo>
                    <a:pt x="186" y="588"/>
                  </a:lnTo>
                  <a:lnTo>
                    <a:pt x="224" y="589"/>
                  </a:lnTo>
                  <a:lnTo>
                    <a:pt x="268" y="587"/>
                  </a:lnTo>
                  <a:lnTo>
                    <a:pt x="304" y="582"/>
                  </a:lnTo>
                  <a:lnTo>
                    <a:pt x="330" y="577"/>
                  </a:lnTo>
                  <a:lnTo>
                    <a:pt x="349" y="567"/>
                  </a:lnTo>
                  <a:lnTo>
                    <a:pt x="362" y="558"/>
                  </a:lnTo>
                  <a:lnTo>
                    <a:pt x="367" y="547"/>
                  </a:lnTo>
                  <a:lnTo>
                    <a:pt x="370" y="534"/>
                  </a:lnTo>
                  <a:lnTo>
                    <a:pt x="367" y="520"/>
                  </a:lnTo>
                  <a:lnTo>
                    <a:pt x="362" y="507"/>
                  </a:lnTo>
                  <a:lnTo>
                    <a:pt x="375" y="509"/>
                  </a:lnTo>
                  <a:lnTo>
                    <a:pt x="391" y="509"/>
                  </a:lnTo>
                  <a:lnTo>
                    <a:pt x="408" y="508"/>
                  </a:lnTo>
                  <a:lnTo>
                    <a:pt x="425" y="503"/>
                  </a:lnTo>
                  <a:lnTo>
                    <a:pt x="441" y="496"/>
                  </a:lnTo>
                  <a:lnTo>
                    <a:pt x="457" y="486"/>
                  </a:lnTo>
                  <a:lnTo>
                    <a:pt x="470" y="473"/>
                  </a:lnTo>
                  <a:lnTo>
                    <a:pt x="481" y="456"/>
                  </a:lnTo>
                  <a:lnTo>
                    <a:pt x="478" y="467"/>
                  </a:lnTo>
                  <a:lnTo>
                    <a:pt x="476" y="478"/>
                  </a:lnTo>
                  <a:lnTo>
                    <a:pt x="476" y="486"/>
                  </a:lnTo>
                  <a:lnTo>
                    <a:pt x="478" y="493"/>
                  </a:lnTo>
                  <a:lnTo>
                    <a:pt x="482" y="500"/>
                  </a:lnTo>
                  <a:lnTo>
                    <a:pt x="488" y="504"/>
                  </a:lnTo>
                  <a:lnTo>
                    <a:pt x="496" y="510"/>
                  </a:lnTo>
                  <a:lnTo>
                    <a:pt x="507" y="515"/>
                  </a:lnTo>
                  <a:lnTo>
                    <a:pt x="495" y="528"/>
                  </a:lnTo>
                  <a:lnTo>
                    <a:pt x="489" y="541"/>
                  </a:lnTo>
                  <a:lnTo>
                    <a:pt x="492" y="555"/>
                  </a:lnTo>
                  <a:lnTo>
                    <a:pt x="499" y="566"/>
                  </a:lnTo>
                  <a:lnTo>
                    <a:pt x="511" y="578"/>
                  </a:lnTo>
                  <a:lnTo>
                    <a:pt x="527" y="586"/>
                  </a:lnTo>
                  <a:lnTo>
                    <a:pt x="546" y="593"/>
                  </a:lnTo>
                  <a:lnTo>
                    <a:pt x="567" y="595"/>
                  </a:lnTo>
                  <a:lnTo>
                    <a:pt x="600" y="594"/>
                  </a:lnTo>
                  <a:lnTo>
                    <a:pt x="631" y="589"/>
                  </a:lnTo>
                  <a:lnTo>
                    <a:pt x="662" y="580"/>
                  </a:lnTo>
                  <a:lnTo>
                    <a:pt x="691" y="567"/>
                  </a:lnTo>
                  <a:lnTo>
                    <a:pt x="716" y="553"/>
                  </a:lnTo>
                  <a:lnTo>
                    <a:pt x="741" y="534"/>
                  </a:lnTo>
                  <a:lnTo>
                    <a:pt x="762" y="516"/>
                  </a:lnTo>
                  <a:lnTo>
                    <a:pt x="780" y="495"/>
                  </a:lnTo>
                  <a:lnTo>
                    <a:pt x="795" y="474"/>
                  </a:lnTo>
                  <a:lnTo>
                    <a:pt x="805" y="454"/>
                  </a:lnTo>
                  <a:lnTo>
                    <a:pt x="812" y="434"/>
                  </a:lnTo>
                  <a:lnTo>
                    <a:pt x="814" y="416"/>
                  </a:lnTo>
                  <a:lnTo>
                    <a:pt x="811" y="400"/>
                  </a:lnTo>
                  <a:lnTo>
                    <a:pt x="803" y="385"/>
                  </a:lnTo>
                  <a:lnTo>
                    <a:pt x="790" y="374"/>
                  </a:lnTo>
                  <a:lnTo>
                    <a:pt x="771" y="366"/>
                  </a:lnTo>
                  <a:lnTo>
                    <a:pt x="782" y="350"/>
                  </a:lnTo>
                  <a:lnTo>
                    <a:pt x="787" y="328"/>
                  </a:lnTo>
                  <a:lnTo>
                    <a:pt x="785" y="303"/>
                  </a:lnTo>
                  <a:lnTo>
                    <a:pt x="780" y="279"/>
                  </a:lnTo>
                  <a:lnTo>
                    <a:pt x="768" y="259"/>
                  </a:lnTo>
                  <a:lnTo>
                    <a:pt x="754" y="245"/>
                  </a:lnTo>
                  <a:lnTo>
                    <a:pt x="736" y="242"/>
                  </a:lnTo>
                  <a:lnTo>
                    <a:pt x="715" y="252"/>
                  </a:lnTo>
                  <a:lnTo>
                    <a:pt x="708" y="243"/>
                  </a:lnTo>
                  <a:lnTo>
                    <a:pt x="703" y="235"/>
                  </a:lnTo>
                  <a:lnTo>
                    <a:pt x="694" y="228"/>
                  </a:lnTo>
                  <a:lnTo>
                    <a:pt x="688" y="223"/>
                  </a:lnTo>
                  <a:lnTo>
                    <a:pt x="678" y="220"/>
                  </a:lnTo>
                  <a:lnTo>
                    <a:pt x="669" y="219"/>
                  </a:lnTo>
                  <a:lnTo>
                    <a:pt x="659" y="221"/>
                  </a:lnTo>
                  <a:lnTo>
                    <a:pt x="647" y="226"/>
                  </a:lnTo>
                  <a:lnTo>
                    <a:pt x="675" y="210"/>
                  </a:lnTo>
                  <a:lnTo>
                    <a:pt x="692" y="192"/>
                  </a:lnTo>
                  <a:lnTo>
                    <a:pt x="700" y="174"/>
                  </a:lnTo>
                  <a:lnTo>
                    <a:pt x="700" y="158"/>
                  </a:lnTo>
                  <a:lnTo>
                    <a:pt x="692" y="144"/>
                  </a:lnTo>
                  <a:lnTo>
                    <a:pt x="679" y="135"/>
                  </a:lnTo>
                  <a:lnTo>
                    <a:pt x="661" y="133"/>
                  </a:lnTo>
                  <a:lnTo>
                    <a:pt x="638" y="137"/>
                  </a:lnTo>
                  <a:lnTo>
                    <a:pt x="651" y="128"/>
                  </a:lnTo>
                  <a:lnTo>
                    <a:pt x="658" y="118"/>
                  </a:lnTo>
                  <a:lnTo>
                    <a:pt x="661" y="106"/>
                  </a:lnTo>
                  <a:lnTo>
                    <a:pt x="660" y="95"/>
                  </a:lnTo>
                  <a:lnTo>
                    <a:pt x="655" y="84"/>
                  </a:lnTo>
                  <a:lnTo>
                    <a:pt x="648" y="75"/>
                  </a:lnTo>
                  <a:lnTo>
                    <a:pt x="638" y="67"/>
                  </a:lnTo>
                  <a:lnTo>
                    <a:pt x="625" y="60"/>
                  </a:lnTo>
                  <a:lnTo>
                    <a:pt x="612" y="57"/>
                  </a:lnTo>
                  <a:lnTo>
                    <a:pt x="597" y="55"/>
                  </a:lnTo>
                  <a:lnTo>
                    <a:pt x="582" y="58"/>
                  </a:lnTo>
                  <a:lnTo>
                    <a:pt x="565" y="64"/>
                  </a:lnTo>
                  <a:lnTo>
                    <a:pt x="550" y="75"/>
                  </a:lnTo>
                  <a:lnTo>
                    <a:pt x="535" y="90"/>
                  </a:lnTo>
                  <a:lnTo>
                    <a:pt x="523" y="111"/>
                  </a:lnTo>
                  <a:lnTo>
                    <a:pt x="511" y="137"/>
                  </a:lnTo>
                  <a:lnTo>
                    <a:pt x="507" y="99"/>
                  </a:lnTo>
                  <a:close/>
                </a:path>
              </a:pathLst>
            </a:custGeom>
            <a:solidFill>
              <a:srgbClr val="007200"/>
            </a:solidFill>
            <a:ln w="9525">
              <a:noFill/>
              <a:round/>
            </a:ln>
          </p:spPr>
          <p:txBody>
            <a:bodyPr/>
            <a:lstStyle/>
            <a:p>
              <a:endParaRPr lang="zh-CN" altLang="en-US" sz="1800">
                <a:cs typeface="+mn-ea"/>
                <a:sym typeface="+mn-lt"/>
              </a:endParaRPr>
            </a:p>
          </p:txBody>
        </p:sp>
        <p:sp>
          <p:nvSpPr>
            <p:cNvPr id="104" name="Freeform 105"/>
            <p:cNvSpPr/>
            <p:nvPr/>
          </p:nvSpPr>
          <p:spPr bwMode="auto">
            <a:xfrm>
              <a:off x="3567" y="10681"/>
              <a:ext cx="302" cy="228"/>
            </a:xfrm>
            <a:custGeom>
              <a:avLst/>
              <a:gdLst/>
              <a:ahLst/>
              <a:cxnLst>
                <a:cxn ang="0">
                  <a:pos x="87" y="176"/>
                </a:cxn>
                <a:cxn ang="0">
                  <a:pos x="76" y="159"/>
                </a:cxn>
                <a:cxn ang="0">
                  <a:pos x="55" y="144"/>
                </a:cxn>
                <a:cxn ang="0">
                  <a:pos x="22" y="139"/>
                </a:cxn>
                <a:cxn ang="0">
                  <a:pos x="5" y="135"/>
                </a:cxn>
                <a:cxn ang="0">
                  <a:pos x="17" y="120"/>
                </a:cxn>
                <a:cxn ang="0">
                  <a:pos x="38" y="116"/>
                </a:cxn>
                <a:cxn ang="0">
                  <a:pos x="65" y="132"/>
                </a:cxn>
                <a:cxn ang="0">
                  <a:pos x="77" y="141"/>
                </a:cxn>
                <a:cxn ang="0">
                  <a:pos x="69" y="120"/>
                </a:cxn>
                <a:cxn ang="0">
                  <a:pos x="52" y="100"/>
                </a:cxn>
                <a:cxn ang="0">
                  <a:pos x="21" y="91"/>
                </a:cxn>
                <a:cxn ang="0">
                  <a:pos x="2" y="85"/>
                </a:cxn>
                <a:cxn ang="0">
                  <a:pos x="19" y="71"/>
                </a:cxn>
                <a:cxn ang="0">
                  <a:pos x="43" y="71"/>
                </a:cxn>
                <a:cxn ang="0">
                  <a:pos x="68" y="97"/>
                </a:cxn>
                <a:cxn ang="0">
                  <a:pos x="76" y="108"/>
                </a:cxn>
                <a:cxn ang="0">
                  <a:pos x="67" y="75"/>
                </a:cxn>
                <a:cxn ang="0">
                  <a:pos x="51" y="45"/>
                </a:cxn>
                <a:cxn ang="0">
                  <a:pos x="24" y="25"/>
                </a:cxn>
                <a:cxn ang="0">
                  <a:pos x="15" y="16"/>
                </a:cxn>
                <a:cxn ang="0">
                  <a:pos x="34" y="13"/>
                </a:cxn>
                <a:cxn ang="0">
                  <a:pos x="54" y="25"/>
                </a:cxn>
                <a:cxn ang="0">
                  <a:pos x="75" y="61"/>
                </a:cxn>
                <a:cxn ang="0">
                  <a:pos x="84" y="67"/>
                </a:cxn>
                <a:cxn ang="0">
                  <a:pos x="73" y="18"/>
                </a:cxn>
                <a:cxn ang="0">
                  <a:pos x="72" y="3"/>
                </a:cxn>
                <a:cxn ang="0">
                  <a:pos x="90" y="21"/>
                </a:cxn>
                <a:cxn ang="0">
                  <a:pos x="100" y="48"/>
                </a:cxn>
                <a:cxn ang="0">
                  <a:pos x="103" y="83"/>
                </a:cxn>
                <a:cxn ang="0">
                  <a:pos x="103" y="90"/>
                </a:cxn>
                <a:cxn ang="0">
                  <a:pos x="112" y="64"/>
                </a:cxn>
                <a:cxn ang="0">
                  <a:pos x="127" y="47"/>
                </a:cxn>
                <a:cxn ang="0">
                  <a:pos x="148" y="42"/>
                </a:cxn>
                <a:cxn ang="0">
                  <a:pos x="150" y="53"/>
                </a:cxn>
                <a:cxn ang="0">
                  <a:pos x="128" y="70"/>
                </a:cxn>
                <a:cxn ang="0">
                  <a:pos x="111" y="95"/>
                </a:cxn>
                <a:cxn ang="0">
                  <a:pos x="99" y="129"/>
                </a:cxn>
                <a:cxn ang="0">
                  <a:pos x="99" y="139"/>
                </a:cxn>
                <a:cxn ang="0">
                  <a:pos x="111" y="116"/>
                </a:cxn>
                <a:cxn ang="0">
                  <a:pos x="128" y="98"/>
                </a:cxn>
                <a:cxn ang="0">
                  <a:pos x="148" y="94"/>
                </a:cxn>
                <a:cxn ang="0">
                  <a:pos x="151" y="102"/>
                </a:cxn>
                <a:cxn ang="0">
                  <a:pos x="134" y="115"/>
                </a:cxn>
                <a:cxn ang="0">
                  <a:pos x="116" y="137"/>
                </a:cxn>
                <a:cxn ang="0">
                  <a:pos x="106" y="168"/>
                </a:cxn>
                <a:cxn ang="0">
                  <a:pos x="88" y="183"/>
                </a:cxn>
              </a:cxnLst>
              <a:rect l="0" t="0" r="r" b="b"/>
              <a:pathLst>
                <a:path w="160" h="185">
                  <a:moveTo>
                    <a:pt x="88" y="183"/>
                  </a:moveTo>
                  <a:lnTo>
                    <a:pt x="87" y="176"/>
                  </a:lnTo>
                  <a:lnTo>
                    <a:pt x="82" y="167"/>
                  </a:lnTo>
                  <a:lnTo>
                    <a:pt x="76" y="159"/>
                  </a:lnTo>
                  <a:lnTo>
                    <a:pt x="67" y="151"/>
                  </a:lnTo>
                  <a:lnTo>
                    <a:pt x="55" y="144"/>
                  </a:lnTo>
                  <a:lnTo>
                    <a:pt x="40" y="140"/>
                  </a:lnTo>
                  <a:lnTo>
                    <a:pt x="22" y="139"/>
                  </a:lnTo>
                  <a:lnTo>
                    <a:pt x="1" y="143"/>
                  </a:lnTo>
                  <a:lnTo>
                    <a:pt x="5" y="135"/>
                  </a:lnTo>
                  <a:lnTo>
                    <a:pt x="9" y="126"/>
                  </a:lnTo>
                  <a:lnTo>
                    <a:pt x="17" y="120"/>
                  </a:lnTo>
                  <a:lnTo>
                    <a:pt x="27" y="116"/>
                  </a:lnTo>
                  <a:lnTo>
                    <a:pt x="38" y="116"/>
                  </a:lnTo>
                  <a:lnTo>
                    <a:pt x="51" y="122"/>
                  </a:lnTo>
                  <a:lnTo>
                    <a:pt x="65" y="132"/>
                  </a:lnTo>
                  <a:lnTo>
                    <a:pt x="80" y="149"/>
                  </a:lnTo>
                  <a:lnTo>
                    <a:pt x="77" y="141"/>
                  </a:lnTo>
                  <a:lnTo>
                    <a:pt x="75" y="131"/>
                  </a:lnTo>
                  <a:lnTo>
                    <a:pt x="69" y="120"/>
                  </a:lnTo>
                  <a:lnTo>
                    <a:pt x="62" y="109"/>
                  </a:lnTo>
                  <a:lnTo>
                    <a:pt x="52" y="100"/>
                  </a:lnTo>
                  <a:lnTo>
                    <a:pt x="38" y="93"/>
                  </a:lnTo>
                  <a:lnTo>
                    <a:pt x="21" y="91"/>
                  </a:lnTo>
                  <a:lnTo>
                    <a:pt x="0" y="94"/>
                  </a:lnTo>
                  <a:lnTo>
                    <a:pt x="2" y="85"/>
                  </a:lnTo>
                  <a:lnTo>
                    <a:pt x="8" y="77"/>
                  </a:lnTo>
                  <a:lnTo>
                    <a:pt x="19" y="71"/>
                  </a:lnTo>
                  <a:lnTo>
                    <a:pt x="30" y="69"/>
                  </a:lnTo>
                  <a:lnTo>
                    <a:pt x="43" y="71"/>
                  </a:lnTo>
                  <a:lnTo>
                    <a:pt x="55" y="80"/>
                  </a:lnTo>
                  <a:lnTo>
                    <a:pt x="68" y="97"/>
                  </a:lnTo>
                  <a:lnTo>
                    <a:pt x="78" y="123"/>
                  </a:lnTo>
                  <a:lnTo>
                    <a:pt x="76" y="108"/>
                  </a:lnTo>
                  <a:lnTo>
                    <a:pt x="73" y="91"/>
                  </a:lnTo>
                  <a:lnTo>
                    <a:pt x="67" y="75"/>
                  </a:lnTo>
                  <a:lnTo>
                    <a:pt x="60" y="59"/>
                  </a:lnTo>
                  <a:lnTo>
                    <a:pt x="51" y="45"/>
                  </a:lnTo>
                  <a:lnTo>
                    <a:pt x="38" y="33"/>
                  </a:lnTo>
                  <a:lnTo>
                    <a:pt x="24" y="25"/>
                  </a:lnTo>
                  <a:lnTo>
                    <a:pt x="7" y="22"/>
                  </a:lnTo>
                  <a:lnTo>
                    <a:pt x="15" y="16"/>
                  </a:lnTo>
                  <a:lnTo>
                    <a:pt x="24" y="13"/>
                  </a:lnTo>
                  <a:lnTo>
                    <a:pt x="34" y="13"/>
                  </a:lnTo>
                  <a:lnTo>
                    <a:pt x="44" y="16"/>
                  </a:lnTo>
                  <a:lnTo>
                    <a:pt x="54" y="25"/>
                  </a:lnTo>
                  <a:lnTo>
                    <a:pt x="65" y="39"/>
                  </a:lnTo>
                  <a:lnTo>
                    <a:pt x="75" y="61"/>
                  </a:lnTo>
                  <a:lnTo>
                    <a:pt x="84" y="91"/>
                  </a:lnTo>
                  <a:lnTo>
                    <a:pt x="84" y="67"/>
                  </a:lnTo>
                  <a:lnTo>
                    <a:pt x="80" y="41"/>
                  </a:lnTo>
                  <a:lnTo>
                    <a:pt x="73" y="18"/>
                  </a:lnTo>
                  <a:lnTo>
                    <a:pt x="60" y="0"/>
                  </a:lnTo>
                  <a:lnTo>
                    <a:pt x="72" y="3"/>
                  </a:lnTo>
                  <a:lnTo>
                    <a:pt x="82" y="10"/>
                  </a:lnTo>
                  <a:lnTo>
                    <a:pt x="90" y="21"/>
                  </a:lnTo>
                  <a:lnTo>
                    <a:pt x="97" y="33"/>
                  </a:lnTo>
                  <a:lnTo>
                    <a:pt x="100" y="48"/>
                  </a:lnTo>
                  <a:lnTo>
                    <a:pt x="103" y="64"/>
                  </a:lnTo>
                  <a:lnTo>
                    <a:pt x="103" y="83"/>
                  </a:lnTo>
                  <a:lnTo>
                    <a:pt x="99" y="102"/>
                  </a:lnTo>
                  <a:lnTo>
                    <a:pt x="103" y="90"/>
                  </a:lnTo>
                  <a:lnTo>
                    <a:pt x="107" y="77"/>
                  </a:lnTo>
                  <a:lnTo>
                    <a:pt x="112" y="64"/>
                  </a:lnTo>
                  <a:lnTo>
                    <a:pt x="119" y="55"/>
                  </a:lnTo>
                  <a:lnTo>
                    <a:pt x="127" y="47"/>
                  </a:lnTo>
                  <a:lnTo>
                    <a:pt x="136" y="42"/>
                  </a:lnTo>
                  <a:lnTo>
                    <a:pt x="148" y="42"/>
                  </a:lnTo>
                  <a:lnTo>
                    <a:pt x="160" y="46"/>
                  </a:lnTo>
                  <a:lnTo>
                    <a:pt x="150" y="53"/>
                  </a:lnTo>
                  <a:lnTo>
                    <a:pt x="138" y="61"/>
                  </a:lnTo>
                  <a:lnTo>
                    <a:pt x="128" y="70"/>
                  </a:lnTo>
                  <a:lnTo>
                    <a:pt x="119" y="82"/>
                  </a:lnTo>
                  <a:lnTo>
                    <a:pt x="111" y="95"/>
                  </a:lnTo>
                  <a:lnTo>
                    <a:pt x="104" y="111"/>
                  </a:lnTo>
                  <a:lnTo>
                    <a:pt x="99" y="129"/>
                  </a:lnTo>
                  <a:lnTo>
                    <a:pt x="97" y="149"/>
                  </a:lnTo>
                  <a:lnTo>
                    <a:pt x="99" y="139"/>
                  </a:lnTo>
                  <a:lnTo>
                    <a:pt x="105" y="128"/>
                  </a:lnTo>
                  <a:lnTo>
                    <a:pt x="111" y="116"/>
                  </a:lnTo>
                  <a:lnTo>
                    <a:pt x="119" y="106"/>
                  </a:lnTo>
                  <a:lnTo>
                    <a:pt x="128" y="98"/>
                  </a:lnTo>
                  <a:lnTo>
                    <a:pt x="137" y="93"/>
                  </a:lnTo>
                  <a:lnTo>
                    <a:pt x="148" y="94"/>
                  </a:lnTo>
                  <a:lnTo>
                    <a:pt x="157" y="101"/>
                  </a:lnTo>
                  <a:lnTo>
                    <a:pt x="151" y="102"/>
                  </a:lnTo>
                  <a:lnTo>
                    <a:pt x="143" y="107"/>
                  </a:lnTo>
                  <a:lnTo>
                    <a:pt x="134" y="115"/>
                  </a:lnTo>
                  <a:lnTo>
                    <a:pt x="125" y="125"/>
                  </a:lnTo>
                  <a:lnTo>
                    <a:pt x="116" y="137"/>
                  </a:lnTo>
                  <a:lnTo>
                    <a:pt x="110" y="152"/>
                  </a:lnTo>
                  <a:lnTo>
                    <a:pt x="106" y="168"/>
                  </a:lnTo>
                  <a:lnTo>
                    <a:pt x="105" y="185"/>
                  </a:lnTo>
                  <a:lnTo>
                    <a:pt x="88" y="183"/>
                  </a:lnTo>
                  <a:close/>
                </a:path>
              </a:pathLst>
            </a:custGeom>
            <a:solidFill>
              <a:srgbClr val="007200"/>
            </a:solidFill>
            <a:ln w="9525">
              <a:noFill/>
              <a:round/>
            </a:ln>
          </p:spPr>
          <p:txBody>
            <a:bodyPr/>
            <a:lstStyle/>
            <a:p>
              <a:endParaRPr lang="zh-CN" altLang="en-US" sz="1800">
                <a:cs typeface="+mn-ea"/>
                <a:sym typeface="+mn-lt"/>
              </a:endParaRPr>
            </a:p>
          </p:txBody>
        </p:sp>
        <p:sp>
          <p:nvSpPr>
            <p:cNvPr id="105" name="Freeform 106"/>
            <p:cNvSpPr/>
            <p:nvPr/>
          </p:nvSpPr>
          <p:spPr bwMode="auto">
            <a:xfrm>
              <a:off x="3061" y="10769"/>
              <a:ext cx="178" cy="124"/>
            </a:xfrm>
            <a:custGeom>
              <a:avLst/>
              <a:gdLst/>
              <a:ahLst/>
              <a:cxnLst>
                <a:cxn ang="0">
                  <a:pos x="64" y="99"/>
                </a:cxn>
                <a:cxn ang="0">
                  <a:pos x="55" y="82"/>
                </a:cxn>
                <a:cxn ang="0">
                  <a:pos x="66" y="72"/>
                </a:cxn>
                <a:cxn ang="0">
                  <a:pos x="76" y="60"/>
                </a:cxn>
                <a:cxn ang="0">
                  <a:pos x="79" y="48"/>
                </a:cxn>
                <a:cxn ang="0">
                  <a:pos x="77" y="34"/>
                </a:cxn>
                <a:cxn ang="0">
                  <a:pos x="72" y="28"/>
                </a:cxn>
                <a:cxn ang="0">
                  <a:pos x="66" y="23"/>
                </a:cxn>
                <a:cxn ang="0">
                  <a:pos x="58" y="21"/>
                </a:cxn>
                <a:cxn ang="0">
                  <a:pos x="49" y="19"/>
                </a:cxn>
                <a:cxn ang="0">
                  <a:pos x="40" y="19"/>
                </a:cxn>
                <a:cxn ang="0">
                  <a:pos x="31" y="19"/>
                </a:cxn>
                <a:cxn ang="0">
                  <a:pos x="22" y="20"/>
                </a:cxn>
                <a:cxn ang="0">
                  <a:pos x="13" y="21"/>
                </a:cxn>
                <a:cxn ang="0">
                  <a:pos x="4" y="20"/>
                </a:cxn>
                <a:cxn ang="0">
                  <a:pos x="0" y="15"/>
                </a:cxn>
                <a:cxn ang="0">
                  <a:pos x="1" y="8"/>
                </a:cxn>
                <a:cxn ang="0">
                  <a:pos x="9" y="4"/>
                </a:cxn>
                <a:cxn ang="0">
                  <a:pos x="17" y="2"/>
                </a:cxn>
                <a:cxn ang="0">
                  <a:pos x="27" y="0"/>
                </a:cxn>
                <a:cxn ang="0">
                  <a:pos x="40" y="0"/>
                </a:cxn>
                <a:cxn ang="0">
                  <a:pos x="54" y="2"/>
                </a:cxn>
                <a:cxn ang="0">
                  <a:pos x="66" y="5"/>
                </a:cxn>
                <a:cxn ang="0">
                  <a:pos x="78" y="11"/>
                </a:cxn>
                <a:cxn ang="0">
                  <a:pos x="87" y="20"/>
                </a:cxn>
                <a:cxn ang="0">
                  <a:pos x="93" y="33"/>
                </a:cxn>
                <a:cxn ang="0">
                  <a:pos x="94" y="56"/>
                </a:cxn>
                <a:cxn ang="0">
                  <a:pos x="87" y="72"/>
                </a:cxn>
                <a:cxn ang="0">
                  <a:pos x="79" y="80"/>
                </a:cxn>
                <a:cxn ang="0">
                  <a:pos x="76" y="83"/>
                </a:cxn>
                <a:cxn ang="0">
                  <a:pos x="79" y="95"/>
                </a:cxn>
                <a:cxn ang="0">
                  <a:pos x="64" y="99"/>
                </a:cxn>
              </a:cxnLst>
              <a:rect l="0" t="0" r="r" b="b"/>
              <a:pathLst>
                <a:path w="94" h="99">
                  <a:moveTo>
                    <a:pt x="64" y="99"/>
                  </a:moveTo>
                  <a:lnTo>
                    <a:pt x="55" y="82"/>
                  </a:lnTo>
                  <a:lnTo>
                    <a:pt x="66" y="72"/>
                  </a:lnTo>
                  <a:lnTo>
                    <a:pt x="76" y="60"/>
                  </a:lnTo>
                  <a:lnTo>
                    <a:pt x="79" y="48"/>
                  </a:lnTo>
                  <a:lnTo>
                    <a:pt x="77" y="34"/>
                  </a:lnTo>
                  <a:lnTo>
                    <a:pt x="72" y="28"/>
                  </a:lnTo>
                  <a:lnTo>
                    <a:pt x="66" y="23"/>
                  </a:lnTo>
                  <a:lnTo>
                    <a:pt x="58" y="21"/>
                  </a:lnTo>
                  <a:lnTo>
                    <a:pt x="49" y="19"/>
                  </a:lnTo>
                  <a:lnTo>
                    <a:pt x="40" y="19"/>
                  </a:lnTo>
                  <a:lnTo>
                    <a:pt x="31" y="19"/>
                  </a:lnTo>
                  <a:lnTo>
                    <a:pt x="22" y="20"/>
                  </a:lnTo>
                  <a:lnTo>
                    <a:pt x="13" y="21"/>
                  </a:lnTo>
                  <a:lnTo>
                    <a:pt x="4" y="20"/>
                  </a:lnTo>
                  <a:lnTo>
                    <a:pt x="0" y="15"/>
                  </a:lnTo>
                  <a:lnTo>
                    <a:pt x="1" y="8"/>
                  </a:lnTo>
                  <a:lnTo>
                    <a:pt x="9" y="4"/>
                  </a:lnTo>
                  <a:lnTo>
                    <a:pt x="17" y="2"/>
                  </a:lnTo>
                  <a:lnTo>
                    <a:pt x="27" y="0"/>
                  </a:lnTo>
                  <a:lnTo>
                    <a:pt x="40" y="0"/>
                  </a:lnTo>
                  <a:lnTo>
                    <a:pt x="54" y="2"/>
                  </a:lnTo>
                  <a:lnTo>
                    <a:pt x="66" y="5"/>
                  </a:lnTo>
                  <a:lnTo>
                    <a:pt x="78" y="11"/>
                  </a:lnTo>
                  <a:lnTo>
                    <a:pt x="87" y="20"/>
                  </a:lnTo>
                  <a:lnTo>
                    <a:pt x="93" y="33"/>
                  </a:lnTo>
                  <a:lnTo>
                    <a:pt x="94" y="56"/>
                  </a:lnTo>
                  <a:lnTo>
                    <a:pt x="87" y="72"/>
                  </a:lnTo>
                  <a:lnTo>
                    <a:pt x="79" y="80"/>
                  </a:lnTo>
                  <a:lnTo>
                    <a:pt x="76" y="83"/>
                  </a:lnTo>
                  <a:lnTo>
                    <a:pt x="79" y="95"/>
                  </a:lnTo>
                  <a:lnTo>
                    <a:pt x="64" y="99"/>
                  </a:lnTo>
                  <a:close/>
                </a:path>
              </a:pathLst>
            </a:custGeom>
            <a:solidFill>
              <a:srgbClr val="330000"/>
            </a:solidFill>
            <a:ln w="9525">
              <a:noFill/>
              <a:round/>
            </a:ln>
          </p:spPr>
          <p:txBody>
            <a:bodyPr/>
            <a:lstStyle/>
            <a:p>
              <a:endParaRPr lang="zh-CN" altLang="en-US" sz="1800">
                <a:cs typeface="+mn-ea"/>
                <a:sym typeface="+mn-lt"/>
              </a:endParaRPr>
            </a:p>
          </p:txBody>
        </p:sp>
      </p:grpSp>
      <p:sp>
        <p:nvSpPr>
          <p:cNvPr id="106" name="文本框 105">
            <a:extLst>
              <a:ext uri="{FF2B5EF4-FFF2-40B4-BE49-F238E27FC236}">
                <a16:creationId xmlns:a16="http://schemas.microsoft.com/office/drawing/2014/main" id="{8276B249-2427-458B-AE0C-D167A8A94D6B}"/>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交流讨论</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null,&quot;Name&quot;:&quot;正常&quot;,&quot;HeaderHeight&quot;:15.0,&quot;FooterHeight&quot;:9.0,&quot;SideMargin&quot;:5.5,&quot;TopMargin&quot;:0.0,&quot;BottomMargin&quot;:0.0,&quot;IntervalMargin&quot;:1.5,&quot;SettingType&quot;:&quot;System&quot;}"/>
</p:tagLst>
</file>

<file path=ppt/theme/theme1.xml><?xml version="1.0" encoding="utf-8"?>
<a:theme xmlns:a="http://schemas.openxmlformats.org/drawingml/2006/main" name="办公资源网：www.bangongziyuan.com">
  <a:themeElements>
    <a:clrScheme name="Custom 61">
      <a:dk1>
        <a:srgbClr val="3D3D3D"/>
      </a:dk1>
      <a:lt1>
        <a:srgbClr val="F6F8F8"/>
      </a:lt1>
      <a:dk2>
        <a:srgbClr val="2B2B2B"/>
      </a:dk2>
      <a:lt2>
        <a:srgbClr val="FFFFFF"/>
      </a:lt2>
      <a:accent1>
        <a:srgbClr val="3780D7"/>
      </a:accent1>
      <a:accent2>
        <a:srgbClr val="3FACD0"/>
      </a:accent2>
      <a:accent3>
        <a:srgbClr val="3DA1D2"/>
      </a:accent3>
      <a:accent4>
        <a:srgbClr val="3B96D3"/>
      </a:accent4>
      <a:accent5>
        <a:srgbClr val="398BD5"/>
      </a:accent5>
      <a:accent6>
        <a:srgbClr val="3780D7"/>
      </a:accent6>
      <a:hlink>
        <a:srgbClr val="41B7D0"/>
      </a:hlink>
      <a:folHlink>
        <a:srgbClr val="70AD47"/>
      </a:folHlink>
    </a:clrScheme>
    <a:fontScheme name="vmmso1gk">
      <a:majorFont>
        <a:latin typeface="Arial"/>
        <a:ea typeface="思源黑体 CN Regular"/>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TotalTime>
  <Words>2003</Words>
  <PresentationFormat>全屏显示(16:9)</PresentationFormat>
  <Paragraphs>299</Paragraphs>
  <Slides>43</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43</vt:i4>
      </vt:variant>
    </vt:vector>
  </HeadingPairs>
  <TitlesOfParts>
    <vt:vector size="48" baseType="lpstr">
      <vt:lpstr>阿里巴巴普惠体 H</vt:lpstr>
      <vt:lpstr>思源黑体 CN Regular</vt:lpstr>
      <vt:lpstr>Arial</vt:lpstr>
      <vt:lpstr>Wingdings</vt:lpstr>
      <vt:lpstr>办公资源网：www.bangongziyuan.com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对海波的加热方式是水浴加热，实验中为什么要水浴加热？</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2020-05-15T06:12:00Z</dcterms:created>
  <dcterms:modified xsi:type="dcterms:W3CDTF">2023-10-04T01:45:09Z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