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4" r:id="rId1"/>
  </p:sldMasterIdLst>
  <p:notesMasterIdLst>
    <p:notesMasterId r:id="rId18"/>
  </p:notesMasterIdLst>
  <p:sldIdLst>
    <p:sldId id="271" r:id="rId2"/>
    <p:sldId id="273" r:id="rId3"/>
    <p:sldId id="270" r:id="rId4"/>
    <p:sldId id="288" r:id="rId5"/>
    <p:sldId id="291" r:id="rId6"/>
    <p:sldId id="292" r:id="rId7"/>
    <p:sldId id="296" r:id="rId8"/>
    <p:sldId id="295" r:id="rId9"/>
    <p:sldId id="294" r:id="rId10"/>
    <p:sldId id="306" r:id="rId11"/>
    <p:sldId id="293" r:id="rId12"/>
    <p:sldId id="301" r:id="rId13"/>
    <p:sldId id="303" r:id="rId14"/>
    <p:sldId id="298" r:id="rId15"/>
    <p:sldId id="289" r:id="rId16"/>
    <p:sldId id="272" r:id="rId17"/>
  </p:sldIdLst>
  <p:sldSz cx="9144000" cy="5143500" type="screen16x9"/>
  <p:notesSz cx="6858000" cy="9144000"/>
  <p:custDataLst>
    <p:tags r:id="rId19"/>
  </p:custDataLst>
  <p:defaultTextStyle>
    <a:defPPr>
      <a:defRPr lang="en-US"/>
    </a:defPPr>
    <a:lvl1pPr marL="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416" userDrawn="1">
          <p15:clr>
            <a:srgbClr val="A4A3A4"/>
          </p15:clr>
        </p15:guide>
        <p15:guide id="2" pos="7256" userDrawn="1">
          <p15:clr>
            <a:srgbClr val="A4A3A4"/>
          </p15:clr>
        </p15:guide>
        <p15:guide id="3" orient="horz" pos="640" userDrawn="1">
          <p15:clr>
            <a:srgbClr val="A4A3A4"/>
          </p15:clr>
        </p15:guide>
        <p15:guide id="4" orient="horz" pos="1638" userDrawn="1">
          <p15:clr>
            <a:srgbClr val="A4A3A4"/>
          </p15:clr>
        </p15:guide>
        <p15:guide id="5" orient="horz" pos="3906" userDrawn="1">
          <p15:clr>
            <a:srgbClr val="A4A3A4"/>
          </p15:clr>
        </p15:guide>
        <p15:guide id="6" orient="horz" pos="480">
          <p15:clr>
            <a:srgbClr val="A4A3A4"/>
          </p15:clr>
        </p15:guide>
        <p15:guide id="7" orient="horz" pos="1229">
          <p15:clr>
            <a:srgbClr val="A4A3A4"/>
          </p15:clr>
        </p15:guide>
        <p15:guide id="8" orient="horz" pos="2930">
          <p15:clr>
            <a:srgbClr val="A4A3A4"/>
          </p15:clr>
        </p15:guide>
        <p15:guide id="9" pos="312">
          <p15:clr>
            <a:srgbClr val="A4A3A4"/>
          </p15:clr>
        </p15:guide>
        <p15:guide id="10" pos="544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595" y="82"/>
      </p:cViewPr>
      <p:guideLst>
        <p:guide pos="416"/>
        <p:guide pos="7256"/>
        <p:guide orient="horz" pos="640"/>
        <p:guide orient="horz" pos="1638"/>
        <p:guide orient="horz" pos="3906"/>
        <p:guide orient="horz" pos="480"/>
        <p:guide orient="horz" pos="1229"/>
        <p:guide orient="horz" pos="2930"/>
        <p:guide pos="312"/>
        <p:guide pos="544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86" d="100"/>
        <a:sy n="18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FandolFang R" panose="00000500000000000000" pitchFamily="50" charset="-122"/>
                <a:ea typeface="FandolFang R" panose="00000500000000000000" pitchFamily="50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FandolFang R" panose="00000500000000000000" pitchFamily="50" charset="-122"/>
                <a:ea typeface="FandolFang R" panose="00000500000000000000" pitchFamily="50" charset="-122"/>
              </a:defRPr>
            </a:lvl1pPr>
          </a:lstStyle>
          <a:p>
            <a:fld id="{438DC602-BB3D-4621-8EA6-982685295214}" type="datetimeFigureOut">
              <a:rPr lang="zh-CN" altLang="en-US" smtClean="0"/>
              <a:pPr/>
              <a:t>2023/10/29</a:t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 dirty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FandolFang R" panose="00000500000000000000" pitchFamily="50" charset="-122"/>
                <a:ea typeface="FandolFang R" panose="00000500000000000000" pitchFamily="50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FandolFang R" panose="00000500000000000000" pitchFamily="50" charset="-122"/>
                <a:ea typeface="FandolFang R" panose="00000500000000000000" pitchFamily="50" charset="-122"/>
              </a:defRPr>
            </a:lvl1pPr>
          </a:lstStyle>
          <a:p>
            <a:fld id="{B41F2918-5E3A-428D-A0B5-94B80789B008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767620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FandolFang R" panose="00000500000000000000" pitchFamily="50" charset="-122"/>
        <a:ea typeface="FandolFang R" panose="00000500000000000000" pitchFamily="50" charset="-122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FandolFang R" panose="00000500000000000000" pitchFamily="50" charset="-122"/>
        <a:ea typeface="FandolFang R" panose="00000500000000000000" pitchFamily="50" charset="-122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FandolFang R" panose="00000500000000000000" pitchFamily="50" charset="-122"/>
        <a:ea typeface="FandolFang R" panose="00000500000000000000" pitchFamily="50" charset="-122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FandolFang R" panose="00000500000000000000" pitchFamily="50" charset="-122"/>
        <a:ea typeface="FandolFang R" panose="00000500000000000000" pitchFamily="50" charset="-122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FandolFang R" panose="00000500000000000000" pitchFamily="50" charset="-122"/>
        <a:ea typeface="FandolFang R" panose="00000500000000000000" pitchFamily="50" charset="-122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1F2918-5E3A-428D-A0B5-94B80789B008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115914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1F2918-5E3A-428D-A0B5-94B80789B008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62610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1F2918-5E3A-428D-A0B5-94B80789B008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343421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810118BD-DD1C-429E-B99B-B75C55DD46C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283766" y="417442"/>
            <a:ext cx="4005470" cy="4005470"/>
          </a:xfrm>
          <a:custGeom>
            <a:avLst/>
            <a:gdLst>
              <a:gd name="connsiteX0" fmla="*/ 2670313 w 5340626"/>
              <a:gd name="connsiteY0" fmla="*/ 1967799 h 5340626"/>
              <a:gd name="connsiteX1" fmla="*/ 1967799 w 5340626"/>
              <a:gd name="connsiteY1" fmla="*/ 2670313 h 5340626"/>
              <a:gd name="connsiteX2" fmla="*/ 2670313 w 5340626"/>
              <a:gd name="connsiteY2" fmla="*/ 3372827 h 5340626"/>
              <a:gd name="connsiteX3" fmla="*/ 3372827 w 5340626"/>
              <a:gd name="connsiteY3" fmla="*/ 2670313 h 5340626"/>
              <a:gd name="connsiteX4" fmla="*/ 2670313 w 5340626"/>
              <a:gd name="connsiteY4" fmla="*/ 1967799 h 5340626"/>
              <a:gd name="connsiteX5" fmla="*/ 2670313 w 5340626"/>
              <a:gd name="connsiteY5" fmla="*/ 582976 h 5340626"/>
              <a:gd name="connsiteX6" fmla="*/ 4757650 w 5340626"/>
              <a:gd name="connsiteY6" fmla="*/ 2670313 h 5340626"/>
              <a:gd name="connsiteX7" fmla="*/ 2670313 w 5340626"/>
              <a:gd name="connsiteY7" fmla="*/ 4757650 h 5340626"/>
              <a:gd name="connsiteX8" fmla="*/ 582976 w 5340626"/>
              <a:gd name="connsiteY8" fmla="*/ 2670313 h 5340626"/>
              <a:gd name="connsiteX9" fmla="*/ 2670313 w 5340626"/>
              <a:gd name="connsiteY9" fmla="*/ 582976 h 5340626"/>
              <a:gd name="connsiteX10" fmla="*/ 2670313 w 5340626"/>
              <a:gd name="connsiteY10" fmla="*/ 300197 h 5340626"/>
              <a:gd name="connsiteX11" fmla="*/ 300197 w 5340626"/>
              <a:gd name="connsiteY11" fmla="*/ 2670313 h 5340626"/>
              <a:gd name="connsiteX12" fmla="*/ 2670313 w 5340626"/>
              <a:gd name="connsiteY12" fmla="*/ 5040429 h 5340626"/>
              <a:gd name="connsiteX13" fmla="*/ 5040429 w 5340626"/>
              <a:gd name="connsiteY13" fmla="*/ 2670313 h 5340626"/>
              <a:gd name="connsiteX14" fmla="*/ 2670313 w 5340626"/>
              <a:gd name="connsiteY14" fmla="*/ 300197 h 5340626"/>
              <a:gd name="connsiteX15" fmla="*/ 2670313 w 5340626"/>
              <a:gd name="connsiteY15" fmla="*/ 0 h 5340626"/>
              <a:gd name="connsiteX16" fmla="*/ 5340626 w 5340626"/>
              <a:gd name="connsiteY16" fmla="*/ 2670313 h 5340626"/>
              <a:gd name="connsiteX17" fmla="*/ 2670313 w 5340626"/>
              <a:gd name="connsiteY17" fmla="*/ 5340626 h 5340626"/>
              <a:gd name="connsiteX18" fmla="*/ 0 w 5340626"/>
              <a:gd name="connsiteY18" fmla="*/ 2670313 h 5340626"/>
              <a:gd name="connsiteX19" fmla="*/ 2670313 w 5340626"/>
              <a:gd name="connsiteY19" fmla="*/ 0 h 5340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5340626" h="5340626">
                <a:moveTo>
                  <a:pt x="2670313" y="1967799"/>
                </a:moveTo>
                <a:cubicBezTo>
                  <a:pt x="2282325" y="1967799"/>
                  <a:pt x="1967799" y="2282325"/>
                  <a:pt x="1967799" y="2670313"/>
                </a:cubicBezTo>
                <a:cubicBezTo>
                  <a:pt x="1967799" y="3058301"/>
                  <a:pt x="2282325" y="3372827"/>
                  <a:pt x="2670313" y="3372827"/>
                </a:cubicBezTo>
                <a:cubicBezTo>
                  <a:pt x="3058301" y="3372827"/>
                  <a:pt x="3372827" y="3058301"/>
                  <a:pt x="3372827" y="2670313"/>
                </a:cubicBezTo>
                <a:cubicBezTo>
                  <a:pt x="3372827" y="2282325"/>
                  <a:pt x="3058301" y="1967799"/>
                  <a:pt x="2670313" y="1967799"/>
                </a:cubicBezTo>
                <a:close/>
                <a:moveTo>
                  <a:pt x="2670313" y="582976"/>
                </a:moveTo>
                <a:cubicBezTo>
                  <a:pt x="3823117" y="582976"/>
                  <a:pt x="4757650" y="1517509"/>
                  <a:pt x="4757650" y="2670313"/>
                </a:cubicBezTo>
                <a:cubicBezTo>
                  <a:pt x="4757650" y="3823117"/>
                  <a:pt x="3823117" y="4757650"/>
                  <a:pt x="2670313" y="4757650"/>
                </a:cubicBezTo>
                <a:cubicBezTo>
                  <a:pt x="1517509" y="4757650"/>
                  <a:pt x="582976" y="3823117"/>
                  <a:pt x="582976" y="2670313"/>
                </a:cubicBezTo>
                <a:cubicBezTo>
                  <a:pt x="582976" y="1517509"/>
                  <a:pt x="1517509" y="582976"/>
                  <a:pt x="2670313" y="582976"/>
                </a:cubicBezTo>
                <a:close/>
                <a:moveTo>
                  <a:pt x="2670313" y="300197"/>
                </a:moveTo>
                <a:cubicBezTo>
                  <a:pt x="1361334" y="300197"/>
                  <a:pt x="300197" y="1361334"/>
                  <a:pt x="300197" y="2670313"/>
                </a:cubicBezTo>
                <a:cubicBezTo>
                  <a:pt x="300197" y="3979292"/>
                  <a:pt x="1361334" y="5040429"/>
                  <a:pt x="2670313" y="5040429"/>
                </a:cubicBezTo>
                <a:cubicBezTo>
                  <a:pt x="3979292" y="5040429"/>
                  <a:pt x="5040429" y="3979292"/>
                  <a:pt x="5040429" y="2670313"/>
                </a:cubicBezTo>
                <a:cubicBezTo>
                  <a:pt x="5040429" y="1361334"/>
                  <a:pt x="3979292" y="300197"/>
                  <a:pt x="2670313" y="300197"/>
                </a:cubicBezTo>
                <a:close/>
                <a:moveTo>
                  <a:pt x="2670313" y="0"/>
                </a:moveTo>
                <a:cubicBezTo>
                  <a:pt x="4145086" y="0"/>
                  <a:pt x="5340626" y="1195540"/>
                  <a:pt x="5340626" y="2670313"/>
                </a:cubicBezTo>
                <a:cubicBezTo>
                  <a:pt x="5340626" y="4145086"/>
                  <a:pt x="4145086" y="5340626"/>
                  <a:pt x="2670313" y="5340626"/>
                </a:cubicBezTo>
                <a:cubicBezTo>
                  <a:pt x="1195540" y="5340626"/>
                  <a:pt x="0" y="4145086"/>
                  <a:pt x="0" y="2670313"/>
                </a:cubicBezTo>
                <a:cubicBezTo>
                  <a:pt x="0" y="1195540"/>
                  <a:pt x="1195540" y="0"/>
                  <a:pt x="2670313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 sz="9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矩形 2"/>
          <p:cNvSpPr/>
          <p:nvPr userDrawn="1"/>
        </p:nvSpPr>
        <p:spPr>
          <a:xfrm>
            <a:off x="350174" y="1916832"/>
            <a:ext cx="735006" cy="2412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100" dirty="0">
                <a:solidFill>
                  <a:schemeClr val="bg1"/>
                </a:solidFill>
              </a:rPr>
              <a:t>PPT</a:t>
            </a:r>
            <a:r>
              <a:rPr lang="zh-CN" altLang="en-US" sz="100" dirty="0">
                <a:solidFill>
                  <a:schemeClr val="bg1"/>
                </a:solidFill>
              </a:rPr>
              <a:t>模板：</a:t>
            </a:r>
            <a:r>
              <a:rPr lang="en-US" altLang="zh-CN" sz="100" dirty="0">
                <a:solidFill>
                  <a:schemeClr val="bg1"/>
                </a:solidFill>
              </a:rPr>
              <a:t>www.1ppt.com/moban/                  PPT</a:t>
            </a:r>
            <a:r>
              <a:rPr lang="zh-CN" altLang="en-US" sz="100" dirty="0">
                <a:solidFill>
                  <a:schemeClr val="bg1"/>
                </a:solidFill>
              </a:rPr>
              <a:t>素材：</a:t>
            </a:r>
            <a:r>
              <a:rPr lang="en-US" altLang="zh-CN" sz="100" dirty="0">
                <a:solidFill>
                  <a:schemeClr val="bg1"/>
                </a:solidFill>
              </a:rPr>
              <a:t>www.1ppt.com/sucai/</a:t>
            </a:r>
          </a:p>
          <a:p>
            <a:r>
              <a:rPr lang="en-US" altLang="zh-CN" sz="100" dirty="0">
                <a:solidFill>
                  <a:schemeClr val="bg1"/>
                </a:solidFill>
              </a:rPr>
              <a:t>PPT</a:t>
            </a:r>
            <a:r>
              <a:rPr lang="zh-CN" altLang="en-US" sz="100" dirty="0">
                <a:solidFill>
                  <a:schemeClr val="bg1"/>
                </a:solidFill>
              </a:rPr>
              <a:t>背景：</a:t>
            </a:r>
            <a:r>
              <a:rPr lang="en-US" altLang="zh-CN" sz="100" dirty="0">
                <a:solidFill>
                  <a:schemeClr val="bg1"/>
                </a:solidFill>
              </a:rPr>
              <a:t>www.1ppt.com/beijing/                   PPT</a:t>
            </a:r>
            <a:r>
              <a:rPr lang="zh-CN" altLang="en-US" sz="100" dirty="0">
                <a:solidFill>
                  <a:schemeClr val="bg1"/>
                </a:solidFill>
              </a:rPr>
              <a:t>图表：</a:t>
            </a:r>
            <a:r>
              <a:rPr lang="en-US" altLang="zh-CN" sz="100" dirty="0">
                <a:solidFill>
                  <a:schemeClr val="bg1"/>
                </a:solidFill>
              </a:rPr>
              <a:t>www.1ppt.com/tubiao/      </a:t>
            </a:r>
          </a:p>
          <a:p>
            <a:r>
              <a:rPr lang="en-US" altLang="zh-CN" sz="100" dirty="0">
                <a:solidFill>
                  <a:schemeClr val="bg1"/>
                </a:solidFill>
              </a:rPr>
              <a:t>PPT</a:t>
            </a:r>
            <a:r>
              <a:rPr lang="zh-CN" altLang="en-US" sz="100" dirty="0">
                <a:solidFill>
                  <a:schemeClr val="bg1"/>
                </a:solidFill>
              </a:rPr>
              <a:t>下载：</a:t>
            </a:r>
            <a:r>
              <a:rPr lang="en-US" altLang="zh-CN" sz="100" dirty="0">
                <a:solidFill>
                  <a:schemeClr val="bg1"/>
                </a:solidFill>
              </a:rPr>
              <a:t>www.1ppt.com/xiazai/                     PPT</a:t>
            </a:r>
            <a:r>
              <a:rPr lang="zh-CN" altLang="en-US" sz="100" dirty="0">
                <a:solidFill>
                  <a:schemeClr val="bg1"/>
                </a:solidFill>
              </a:rPr>
              <a:t>教程： </a:t>
            </a:r>
            <a:r>
              <a:rPr lang="en-US" altLang="zh-CN" sz="100" dirty="0">
                <a:solidFill>
                  <a:schemeClr val="bg1"/>
                </a:solidFill>
              </a:rPr>
              <a:t>www.1ppt.com/powerpoint/     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资料下载：</a:t>
            </a:r>
            <a:r>
              <a:rPr lang="en-US" altLang="zh-CN" sz="100" dirty="0">
                <a:solidFill>
                  <a:schemeClr val="bg1"/>
                </a:solidFill>
              </a:rPr>
              <a:t>www.1ppt.com/ziliao/                   </a:t>
            </a:r>
            <a:r>
              <a:rPr lang="zh-CN" altLang="en-US" sz="100" dirty="0">
                <a:solidFill>
                  <a:schemeClr val="bg1"/>
                </a:solidFill>
              </a:rPr>
              <a:t>个人简历：</a:t>
            </a:r>
            <a:r>
              <a:rPr lang="en-US" altLang="zh-CN" sz="100" dirty="0">
                <a:solidFill>
                  <a:schemeClr val="bg1"/>
                </a:solidFill>
              </a:rPr>
              <a:t>www.1ppt.com/jianli/            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试卷下载：</a:t>
            </a:r>
            <a:r>
              <a:rPr lang="en-US" altLang="zh-CN" sz="100" dirty="0">
                <a:solidFill>
                  <a:schemeClr val="bg1"/>
                </a:solidFill>
              </a:rPr>
              <a:t>www.1ppt.com/shiti/                     </a:t>
            </a:r>
            <a:r>
              <a:rPr lang="zh-CN" altLang="en-US" sz="100" dirty="0">
                <a:solidFill>
                  <a:schemeClr val="bg1"/>
                </a:solidFill>
              </a:rPr>
              <a:t>教案下载：</a:t>
            </a:r>
            <a:r>
              <a:rPr lang="en-US" altLang="zh-CN" sz="100" dirty="0">
                <a:solidFill>
                  <a:schemeClr val="bg1"/>
                </a:solidFill>
              </a:rPr>
              <a:t>www.1ppt.com/jiaoan/              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手抄报：</a:t>
            </a:r>
            <a:r>
              <a:rPr lang="en-US" altLang="zh-CN" sz="100" dirty="0">
                <a:solidFill>
                  <a:schemeClr val="bg1"/>
                </a:solidFill>
              </a:rPr>
              <a:t>www.1ppt.com/shouchaobao/          PPT</a:t>
            </a:r>
            <a:r>
              <a:rPr lang="zh-CN" altLang="en-US" sz="100" dirty="0">
                <a:solidFill>
                  <a:schemeClr val="bg1"/>
                </a:solidFill>
              </a:rPr>
              <a:t>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语文课件：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www.1ppt.com/kejian/yuwen/    </a:t>
            </a:r>
            <a:r>
              <a:rPr lang="zh-CN" altLang="en-US" sz="100" dirty="0">
                <a:solidFill>
                  <a:schemeClr val="bg1"/>
                </a:solidFill>
              </a:rPr>
              <a:t>数学课件：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www.1ppt.com/kejian/shuxue/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英语课件：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www.1ppt.com/kejian/yingyu/    </a:t>
            </a:r>
            <a:r>
              <a:rPr lang="zh-CN" altLang="en-US" sz="100" dirty="0">
                <a:solidFill>
                  <a:schemeClr val="bg1"/>
                </a:solidFill>
              </a:rPr>
              <a:t>美术课件：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www.1ppt.com/kejian/meishu/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科学课件：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www.1ppt.com/kejian/kexue/     </a:t>
            </a:r>
            <a:r>
              <a:rPr lang="zh-CN" altLang="en-US" sz="100" dirty="0">
                <a:solidFill>
                  <a:schemeClr val="bg1"/>
                </a:solidFill>
              </a:rPr>
              <a:t>物理课件：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www.1ppt.com/kejian/wuli/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化学课件：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www.1ppt.com/kejian/huaxue/  </a:t>
            </a:r>
            <a:r>
              <a:rPr lang="zh-CN" altLang="en-US" sz="100" dirty="0">
                <a:solidFill>
                  <a:schemeClr val="bg1"/>
                </a:solidFill>
              </a:rPr>
              <a:t>生物课件：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www.1ppt.com/kejian/shengwu/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地理课件：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www.1ppt.com/kejian/dili/          </a:t>
            </a:r>
            <a:r>
              <a:rPr lang="zh-CN" altLang="en-US" sz="100" dirty="0">
                <a:solidFill>
                  <a:schemeClr val="bg1"/>
                </a:solidFill>
              </a:rPr>
              <a:t>历史课件：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www.1ppt.com/kejian/lishi/ </a:t>
            </a:r>
          </a:p>
        </p:txBody>
      </p:sp>
    </p:spTree>
    <p:extLst>
      <p:ext uri="{BB962C8B-B14F-4D97-AF65-F5344CB8AC3E}">
        <p14:creationId xmlns:p14="http://schemas.microsoft.com/office/powerpoint/2010/main" val="1043875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椭圆 2">
            <a:extLst>
              <a:ext uri="{FF2B5EF4-FFF2-40B4-BE49-F238E27FC236}">
                <a16:creationId xmlns:a16="http://schemas.microsoft.com/office/drawing/2014/main" id="{BEABA7C6-3B44-4A00-A04B-F47A0E53DDA5}"/>
              </a:ext>
            </a:extLst>
          </p:cNvPr>
          <p:cNvSpPr/>
          <p:nvPr userDrawn="1"/>
        </p:nvSpPr>
        <p:spPr>
          <a:xfrm>
            <a:off x="314325" y="214313"/>
            <a:ext cx="800100" cy="800100"/>
          </a:xfrm>
          <a:prstGeom prst="ellipse">
            <a:avLst/>
          </a:prstGeom>
          <a:gradFill>
            <a:gsLst>
              <a:gs pos="0">
                <a:srgbClr val="7030A0"/>
              </a:gs>
              <a:gs pos="100000">
                <a:schemeClr val="accent1">
                  <a:lumMod val="30000"/>
                  <a:lumOff val="70000"/>
                  <a:alpha val="0"/>
                </a:schemeClr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22366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5866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416" userDrawn="1">
          <p15:clr>
            <a:srgbClr val="F26B43"/>
          </p15:clr>
        </p15:guide>
        <p15:guide id="2" pos="7256" userDrawn="1">
          <p15:clr>
            <a:srgbClr val="F26B43"/>
          </p15:clr>
        </p15:guide>
        <p15:guide id="3" orient="horz" pos="648" userDrawn="1">
          <p15:clr>
            <a:srgbClr val="F26B43"/>
          </p15:clr>
        </p15:guide>
        <p15:guide id="4" orient="horz" pos="712" userDrawn="1">
          <p15:clr>
            <a:srgbClr val="F26B43"/>
          </p15:clr>
        </p15:guide>
        <p15:guide id="5" orient="horz" pos="3928" userDrawn="1">
          <p15:clr>
            <a:srgbClr val="F26B43"/>
          </p15:clr>
        </p15:guide>
        <p15:guide id="6" orient="horz" pos="386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jpeg"/><Relationship Id="rId5" Type="http://schemas.openxmlformats.org/officeDocument/2006/relationships/image" Target="../media/image26.jpeg"/><Relationship Id="rId4" Type="http://schemas.openxmlformats.org/officeDocument/2006/relationships/image" Target="../media/image2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10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baike.baidu.com/item/%E6%B3%95%E5%9B%BD/1173384" TargetMode="Externa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baike.baidu.com/item/%E7%94%B5%E7%A3%81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组合 11">
            <a:extLst>
              <a:ext uri="{FF2B5EF4-FFF2-40B4-BE49-F238E27FC236}">
                <a16:creationId xmlns:a16="http://schemas.microsoft.com/office/drawing/2014/main" id="{18E63800-2722-4812-BB8E-EA07546A494B}"/>
              </a:ext>
            </a:extLst>
          </p:cNvPr>
          <p:cNvGrpSpPr/>
          <p:nvPr/>
        </p:nvGrpSpPr>
        <p:grpSpPr>
          <a:xfrm>
            <a:off x="1325909" y="1667864"/>
            <a:ext cx="4054815" cy="1761789"/>
            <a:chOff x="-4634728" y="1060347"/>
            <a:chExt cx="5406421" cy="1767499"/>
          </a:xfrm>
        </p:grpSpPr>
        <p:cxnSp>
          <p:nvCxnSpPr>
            <p:cNvPr id="14" name="直接连接符 13">
              <a:extLst>
                <a:ext uri="{FF2B5EF4-FFF2-40B4-BE49-F238E27FC236}">
                  <a16:creationId xmlns:a16="http://schemas.microsoft.com/office/drawing/2014/main" id="{F475BD02-CAC2-40E4-A5DA-8A7AB35B211A}"/>
                </a:ext>
              </a:extLst>
            </p:cNvPr>
            <p:cNvCxnSpPr>
              <a:cxnSpLocks/>
            </p:cNvCxnSpPr>
            <p:nvPr/>
          </p:nvCxnSpPr>
          <p:spPr>
            <a:xfrm>
              <a:off x="-4634728" y="2827846"/>
              <a:ext cx="4901428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文本占位符 19">
              <a:extLst>
                <a:ext uri="{FF2B5EF4-FFF2-40B4-BE49-F238E27FC236}">
                  <a16:creationId xmlns:a16="http://schemas.microsoft.com/office/drawing/2014/main" id="{3BAD67FB-C7CF-4EF9-BC47-EE55748FAC1F}"/>
                </a:ext>
              </a:extLst>
            </p:cNvPr>
            <p:cNvSpPr txBox="1">
              <a:spLocks/>
            </p:cNvSpPr>
            <p:nvPr/>
          </p:nvSpPr>
          <p:spPr>
            <a:xfrm>
              <a:off x="-4634728" y="2071237"/>
              <a:ext cx="5340628" cy="756609"/>
            </a:xfrm>
            <a:prstGeom prst="rect">
              <a:avLst/>
            </a:prstGeom>
          </p:spPr>
          <p:txBody>
            <a:bodyPr/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dist">
                <a:buNone/>
                <a:defRPr/>
              </a:pPr>
              <a:r>
                <a:rPr lang="zh-CN" altLang="en-US" sz="3600" b="1" dirty="0">
                  <a:solidFill>
                    <a:srgbClr val="7030A0"/>
                  </a:solidFill>
                  <a:cs typeface="+mn-ea"/>
                  <a:sym typeface="+mn-lt"/>
                </a:rPr>
                <a:t>第</a:t>
              </a:r>
              <a:r>
                <a:rPr lang="en-US" altLang="zh-CN" sz="3600" b="1" dirty="0">
                  <a:solidFill>
                    <a:srgbClr val="7030A0"/>
                  </a:solidFill>
                  <a:cs typeface="+mn-ea"/>
                  <a:sym typeface="+mn-lt"/>
                </a:rPr>
                <a:t>4</a:t>
              </a:r>
              <a:r>
                <a:rPr lang="zh-CN" altLang="en-US" sz="3600" b="1" dirty="0">
                  <a:solidFill>
                    <a:srgbClr val="7030A0"/>
                  </a:solidFill>
                  <a:cs typeface="+mn-ea"/>
                  <a:sym typeface="+mn-lt"/>
                </a:rPr>
                <a:t>节 电流的测量</a:t>
              </a:r>
            </a:p>
            <a:p>
              <a:pPr marL="0" indent="0" algn="dist">
                <a:buNone/>
                <a:defRPr/>
              </a:pPr>
              <a:endParaRPr lang="zh-CN" altLang="en-US" sz="3600" b="1" dirty="0">
                <a:solidFill>
                  <a:srgbClr val="7030A0"/>
                </a:solidFill>
                <a:cs typeface="+mn-ea"/>
                <a:sym typeface="+mn-lt"/>
              </a:endParaRPr>
            </a:p>
          </p:txBody>
        </p:sp>
        <p:sp>
          <p:nvSpPr>
            <p:cNvPr id="16" name="文本占位符 20">
              <a:extLst>
                <a:ext uri="{FF2B5EF4-FFF2-40B4-BE49-F238E27FC236}">
                  <a16:creationId xmlns:a16="http://schemas.microsoft.com/office/drawing/2014/main" id="{6D2C6622-337D-48A7-BF15-C6CD179D803A}"/>
                </a:ext>
              </a:extLst>
            </p:cNvPr>
            <p:cNvSpPr txBox="1">
              <a:spLocks/>
            </p:cNvSpPr>
            <p:nvPr/>
          </p:nvSpPr>
          <p:spPr>
            <a:xfrm>
              <a:off x="-3782351" y="1060347"/>
              <a:ext cx="4554044" cy="423271"/>
            </a:xfrm>
            <a:prstGeom prst="rect">
              <a:avLst/>
            </a:prstGeom>
          </p:spPr>
          <p:txBody>
            <a:bodyPr/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  <a:defRPr/>
              </a:pPr>
              <a:r>
                <a:rPr lang="zh-CN" altLang="en-US" sz="2000" dirty="0">
                  <a:solidFill>
                    <a:prstClr val="black"/>
                  </a:solidFill>
                  <a:cs typeface="+mn-ea"/>
                  <a:sym typeface="+mn-lt"/>
                </a:rPr>
                <a:t>第十五章   电流和电路</a:t>
              </a:r>
              <a:endParaRPr lang="en-US" altLang="zh-CN" sz="1800" dirty="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</p:grpSp>
      <p:sp>
        <p:nvSpPr>
          <p:cNvPr id="17" name="矩形 16">
            <a:extLst>
              <a:ext uri="{FF2B5EF4-FFF2-40B4-BE49-F238E27FC236}">
                <a16:creationId xmlns:a16="http://schemas.microsoft.com/office/drawing/2014/main" id="{2D525AA0-7CC6-4E6B-9969-FE5B23B3F488}"/>
              </a:ext>
            </a:extLst>
          </p:cNvPr>
          <p:cNvSpPr/>
          <p:nvPr/>
        </p:nvSpPr>
        <p:spPr>
          <a:xfrm>
            <a:off x="481039" y="278411"/>
            <a:ext cx="2445608" cy="290605"/>
          </a:xfrm>
          <a:prstGeom prst="rect">
            <a:avLst/>
          </a:prstGeom>
          <a:noFill/>
          <a:ln w="12700" cap="flat">
            <a:noFill/>
            <a:prstDash val="solid"/>
            <a:miter lim="800000"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  <a:softEdge rad="19050"/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wrap="square" lIns="43194" tIns="43194" rIns="43194" bIns="43194" spcCol="28575" anchor="ctr">
            <a:spAutoFit/>
          </a:bodyPr>
          <a:lstStyle/>
          <a:p>
            <a:pPr defTabSz="863828" latinLnBrk="1">
              <a:defRPr/>
            </a:pPr>
            <a:r>
              <a:rPr lang="zh-CN" altLang="en-US" sz="1300" spc="225" dirty="0">
                <a:solidFill>
                  <a:prstClr val="black"/>
                </a:solidFill>
                <a:cs typeface="+mn-ea"/>
                <a:sym typeface="+mn-lt"/>
              </a:rPr>
              <a:t>人教版九年级物理（初中）</a:t>
            </a: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5A2865B1-83AE-7D6A-CE66-01F24908FEE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5415" y="316242"/>
            <a:ext cx="4291446" cy="4291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53237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5090" name="TextBox 8"/>
          <p:cNvSpPr txBox="1">
            <a:spLocks noChangeArrowheads="1"/>
          </p:cNvSpPr>
          <p:nvPr/>
        </p:nvSpPr>
        <p:spPr bwMode="auto">
          <a:xfrm>
            <a:off x="491622" y="1229180"/>
            <a:ext cx="4080379" cy="346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defTabSz="914378"/>
            <a:r>
              <a:rPr lang="zh-CN" altLang="en-US" sz="1800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根据所给电路图连接实物图。 </a:t>
            </a:r>
          </a:p>
        </p:txBody>
      </p:sp>
      <p:grpSp>
        <p:nvGrpSpPr>
          <p:cNvPr id="985097" name="Group 9"/>
          <p:cNvGrpSpPr/>
          <p:nvPr/>
        </p:nvGrpSpPr>
        <p:grpSpPr bwMode="auto">
          <a:xfrm>
            <a:off x="656390" y="2027896"/>
            <a:ext cx="2783447" cy="1971453"/>
            <a:chOff x="0" y="0"/>
            <a:chExt cx="1728" cy="1351"/>
          </a:xfrm>
        </p:grpSpPr>
        <p:sp>
          <p:nvSpPr>
            <p:cNvPr id="985098" name="Text Box 10"/>
            <p:cNvSpPr txBox="1">
              <a:spLocks noChangeArrowheads="1"/>
            </p:cNvSpPr>
            <p:nvPr/>
          </p:nvSpPr>
          <p:spPr bwMode="auto">
            <a:xfrm>
              <a:off x="1338" y="852"/>
              <a:ext cx="386" cy="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defTabSz="914378"/>
              <a:r>
                <a:rPr lang="en-US" sz="2400" b="1" kern="0">
                  <a:solidFill>
                    <a:sysClr val="windowText" lastClr="000000"/>
                  </a:solidFill>
                  <a:cs typeface="+mn-ea"/>
                  <a:sym typeface="+mn-lt"/>
                </a:rPr>
                <a:t>L</a:t>
              </a:r>
              <a:r>
                <a:rPr lang="en-US" sz="2400" b="1" kern="0" baseline="-25000">
                  <a:solidFill>
                    <a:sysClr val="windowText" lastClr="000000"/>
                  </a:solidFill>
                  <a:cs typeface="+mn-ea"/>
                  <a:sym typeface="+mn-lt"/>
                </a:rPr>
                <a:t>2</a:t>
              </a:r>
              <a:endParaRPr lang="en-US" sz="2400" b="1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985099" name="Text Box 11"/>
            <p:cNvSpPr txBox="1">
              <a:spLocks noChangeArrowheads="1"/>
            </p:cNvSpPr>
            <p:nvPr/>
          </p:nvSpPr>
          <p:spPr bwMode="auto">
            <a:xfrm>
              <a:off x="930" y="331"/>
              <a:ext cx="356" cy="3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defTabSz="914378"/>
              <a:r>
                <a:rPr lang="en-US" sz="2400" b="1" kern="0">
                  <a:solidFill>
                    <a:sysClr val="windowText" lastClr="000000"/>
                  </a:solidFill>
                  <a:cs typeface="+mn-ea"/>
                  <a:sym typeface="+mn-lt"/>
                </a:rPr>
                <a:t>L</a:t>
              </a:r>
              <a:r>
                <a:rPr lang="en-US" sz="2400" b="1" kern="0" baseline="-25000">
                  <a:solidFill>
                    <a:sysClr val="windowText" lastClr="000000"/>
                  </a:solidFill>
                  <a:cs typeface="+mn-ea"/>
                  <a:sym typeface="+mn-lt"/>
                </a:rPr>
                <a:t>1</a:t>
              </a:r>
              <a:endParaRPr lang="en-US" sz="2400" b="1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985100" name="Rectangle 102"/>
            <p:cNvSpPr>
              <a:spLocks noChangeArrowheads="1"/>
            </p:cNvSpPr>
            <p:nvPr/>
          </p:nvSpPr>
          <p:spPr bwMode="auto">
            <a:xfrm>
              <a:off x="136" y="127"/>
              <a:ext cx="1592" cy="105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378"/>
              <a:endParaRPr lang="zh-CN" altLang="zh-CN" sz="18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grpSp>
          <p:nvGrpSpPr>
            <p:cNvPr id="985101" name="Group 13"/>
            <p:cNvGrpSpPr/>
            <p:nvPr/>
          </p:nvGrpSpPr>
          <p:grpSpPr bwMode="auto">
            <a:xfrm>
              <a:off x="726" y="0"/>
              <a:ext cx="67" cy="263"/>
              <a:chOff x="0" y="0"/>
              <a:chExt cx="85" cy="340"/>
            </a:xfrm>
          </p:grpSpPr>
          <p:sp>
            <p:nvSpPr>
              <p:cNvPr id="985102" name="Rectangle 23"/>
              <p:cNvSpPr>
                <a:spLocks noChangeArrowheads="1"/>
              </p:cNvSpPr>
              <p:nvPr/>
            </p:nvSpPr>
            <p:spPr bwMode="auto">
              <a:xfrm>
                <a:off x="0" y="113"/>
                <a:ext cx="85" cy="8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378"/>
                <a:endParaRPr lang="zh-CN" altLang="zh-CN" sz="1800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985103" name="Line 24"/>
              <p:cNvSpPr>
                <a:spLocks noChangeShapeType="1"/>
              </p:cNvSpPr>
              <p:nvPr/>
            </p:nvSpPr>
            <p:spPr bwMode="auto">
              <a:xfrm>
                <a:off x="0" y="0"/>
                <a:ext cx="0" cy="3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985104" name="Line 25"/>
              <p:cNvSpPr>
                <a:spLocks noChangeShapeType="1"/>
              </p:cNvSpPr>
              <p:nvPr/>
            </p:nvSpPr>
            <p:spPr bwMode="auto">
              <a:xfrm>
                <a:off x="85" y="85"/>
                <a:ext cx="0" cy="17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985105" name="Group 17"/>
            <p:cNvGrpSpPr/>
            <p:nvPr/>
          </p:nvGrpSpPr>
          <p:grpSpPr bwMode="auto">
            <a:xfrm>
              <a:off x="1134" y="40"/>
              <a:ext cx="223" cy="132"/>
              <a:chOff x="0" y="0"/>
              <a:chExt cx="256" cy="142"/>
            </a:xfrm>
          </p:grpSpPr>
          <p:sp>
            <p:nvSpPr>
              <p:cNvPr id="985106" name="Rectangle 15"/>
              <p:cNvSpPr>
                <a:spLocks noChangeArrowheads="1"/>
              </p:cNvSpPr>
              <p:nvPr/>
            </p:nvSpPr>
            <p:spPr bwMode="auto">
              <a:xfrm>
                <a:off x="29" y="0"/>
                <a:ext cx="226" cy="14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378"/>
                <a:endParaRPr lang="zh-CN" altLang="zh-CN" sz="1800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985107" name="Line 16"/>
              <p:cNvSpPr>
                <a:spLocks noChangeShapeType="1"/>
              </p:cNvSpPr>
              <p:nvPr/>
            </p:nvSpPr>
            <p:spPr bwMode="auto">
              <a:xfrm flipV="1">
                <a:off x="29" y="0"/>
                <a:ext cx="227" cy="8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985108" name="Oval 17"/>
              <p:cNvSpPr>
                <a:spLocks noChangeArrowheads="1"/>
              </p:cNvSpPr>
              <p:nvPr/>
            </p:nvSpPr>
            <p:spPr bwMode="auto">
              <a:xfrm>
                <a:off x="0" y="57"/>
                <a:ext cx="57" cy="56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chemeClr val="tx1"/>
                </a:solidFill>
                <a:rou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378"/>
                <a:endParaRPr lang="zh-CN" altLang="zh-CN" sz="1800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985109" name="Group 21"/>
            <p:cNvGrpSpPr/>
            <p:nvPr/>
          </p:nvGrpSpPr>
          <p:grpSpPr bwMode="auto">
            <a:xfrm>
              <a:off x="0" y="217"/>
              <a:ext cx="354" cy="343"/>
              <a:chOff x="0" y="0"/>
              <a:chExt cx="386" cy="363"/>
            </a:xfrm>
          </p:grpSpPr>
          <p:sp>
            <p:nvSpPr>
              <p:cNvPr id="985110" name="Oval 197"/>
              <p:cNvSpPr>
                <a:spLocks noChangeArrowheads="1"/>
              </p:cNvSpPr>
              <p:nvPr/>
            </p:nvSpPr>
            <p:spPr bwMode="auto">
              <a:xfrm>
                <a:off x="0" y="46"/>
                <a:ext cx="313" cy="317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chemeClr val="tx1"/>
                </a:solidFill>
                <a:rou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378"/>
                <a:endParaRPr lang="zh-CN" altLang="zh-CN" sz="1800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985111" name="Text Box 198"/>
              <p:cNvSpPr txBox="1">
                <a:spLocks noChangeArrowheads="1"/>
              </p:cNvSpPr>
              <p:nvPr/>
            </p:nvSpPr>
            <p:spPr bwMode="auto">
              <a:xfrm>
                <a:off x="0" y="0"/>
                <a:ext cx="386" cy="33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defTabSz="914378">
                  <a:spcBef>
                    <a:spcPct val="50000"/>
                  </a:spcBef>
                </a:pPr>
                <a:r>
                  <a:rPr lang="en-US" sz="2400" b="1" kern="0" dirty="0">
                    <a:solidFill>
                      <a:srgbClr val="000000"/>
                    </a:solidFill>
                    <a:latin typeface="+mn-lt"/>
                    <a:ea typeface="+mn-ea"/>
                    <a:cs typeface="+mn-ea"/>
                    <a:sym typeface="+mn-lt"/>
                  </a:rPr>
                  <a:t>A</a:t>
                </a:r>
                <a:r>
                  <a:rPr lang="en-US" sz="2400" b="1" kern="0" baseline="-25000" dirty="0">
                    <a:solidFill>
                      <a:srgbClr val="000000"/>
                    </a:solidFill>
                    <a:latin typeface="+mn-lt"/>
                    <a:ea typeface="+mn-ea"/>
                    <a:cs typeface="+mn-ea"/>
                    <a:sym typeface="+mn-lt"/>
                  </a:rPr>
                  <a:t>1</a:t>
                </a:r>
                <a:endParaRPr lang="en-US" sz="2400" b="1" kern="0" dirty="0">
                  <a:solidFill>
                    <a:srgbClr val="000000"/>
                  </a:solidFill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</p:grpSp>
        <p:sp>
          <p:nvSpPr>
            <p:cNvPr id="985112" name="Line 51"/>
            <p:cNvSpPr>
              <a:spLocks noChangeShapeType="1"/>
            </p:cNvSpPr>
            <p:nvPr/>
          </p:nvSpPr>
          <p:spPr bwMode="auto">
            <a:xfrm>
              <a:off x="136" y="670"/>
              <a:ext cx="15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985113" name="AutoShape 187"/>
            <p:cNvSpPr>
              <a:spLocks noChangeArrowheads="1"/>
            </p:cNvSpPr>
            <p:nvPr/>
          </p:nvSpPr>
          <p:spPr bwMode="auto">
            <a:xfrm>
              <a:off x="748" y="535"/>
              <a:ext cx="272" cy="272"/>
            </a:xfrm>
            <a:prstGeom prst="flowChartSummingJunction">
              <a:avLst/>
            </a:prstGeom>
            <a:solidFill>
              <a:srgbClr val="FFFFFF"/>
            </a:solidFill>
            <a:ln w="28575">
              <a:solidFill>
                <a:schemeClr val="tx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378"/>
              <a:endParaRPr lang="zh-CN" altLang="zh-CN" sz="18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985114" name="AutoShape 187"/>
            <p:cNvSpPr>
              <a:spLocks noChangeArrowheads="1"/>
            </p:cNvSpPr>
            <p:nvPr/>
          </p:nvSpPr>
          <p:spPr bwMode="auto">
            <a:xfrm>
              <a:off x="1111" y="1034"/>
              <a:ext cx="272" cy="272"/>
            </a:xfrm>
            <a:prstGeom prst="flowChartSummingJunction">
              <a:avLst/>
            </a:prstGeom>
            <a:solidFill>
              <a:srgbClr val="FFFFFF"/>
            </a:solidFill>
            <a:ln w="28575">
              <a:solidFill>
                <a:schemeClr val="tx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378"/>
              <a:endParaRPr lang="zh-CN" altLang="zh-CN" sz="18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grpSp>
          <p:nvGrpSpPr>
            <p:cNvPr id="985115" name="Group 27"/>
            <p:cNvGrpSpPr/>
            <p:nvPr/>
          </p:nvGrpSpPr>
          <p:grpSpPr bwMode="auto">
            <a:xfrm>
              <a:off x="431" y="1011"/>
              <a:ext cx="431" cy="340"/>
              <a:chOff x="0" y="0"/>
              <a:chExt cx="448" cy="363"/>
            </a:xfrm>
          </p:grpSpPr>
          <p:sp>
            <p:nvSpPr>
              <p:cNvPr id="985116" name="Oval 197"/>
              <p:cNvSpPr>
                <a:spLocks noChangeArrowheads="1"/>
              </p:cNvSpPr>
              <p:nvPr/>
            </p:nvSpPr>
            <p:spPr bwMode="auto">
              <a:xfrm>
                <a:off x="0" y="45"/>
                <a:ext cx="313" cy="318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chemeClr val="tx1"/>
                </a:solidFill>
                <a:rou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378"/>
                <a:endParaRPr lang="zh-CN" altLang="zh-CN" sz="1800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985117" name="Text Box 198"/>
              <p:cNvSpPr txBox="1">
                <a:spLocks noChangeArrowheads="1"/>
              </p:cNvSpPr>
              <p:nvPr/>
            </p:nvSpPr>
            <p:spPr bwMode="auto">
              <a:xfrm>
                <a:off x="0" y="0"/>
                <a:ext cx="448" cy="3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defTabSz="914378">
                  <a:spcBef>
                    <a:spcPct val="50000"/>
                  </a:spcBef>
                </a:pPr>
                <a:r>
                  <a:rPr lang="en-US" sz="2400" b="1" kern="0" dirty="0">
                    <a:solidFill>
                      <a:srgbClr val="000000"/>
                    </a:solidFill>
                    <a:latin typeface="+mn-lt"/>
                    <a:ea typeface="+mn-ea"/>
                    <a:cs typeface="+mn-ea"/>
                    <a:sym typeface="+mn-lt"/>
                  </a:rPr>
                  <a:t>A</a:t>
                </a:r>
                <a:r>
                  <a:rPr lang="en-US" sz="2400" b="1" kern="0" baseline="-25000" dirty="0">
                    <a:solidFill>
                      <a:srgbClr val="000000"/>
                    </a:solidFill>
                    <a:latin typeface="+mn-lt"/>
                    <a:ea typeface="+mn-ea"/>
                    <a:cs typeface="+mn-ea"/>
                    <a:sym typeface="+mn-lt"/>
                  </a:rPr>
                  <a:t>2</a:t>
                </a:r>
                <a:endParaRPr lang="en-US" sz="2400" b="1" kern="0" dirty="0">
                  <a:solidFill>
                    <a:srgbClr val="000000"/>
                  </a:solidFill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2" name="组合 1">
            <a:extLst>
              <a:ext uri="{FF2B5EF4-FFF2-40B4-BE49-F238E27FC236}">
                <a16:creationId xmlns:a16="http://schemas.microsoft.com/office/drawing/2014/main" id="{39B550BB-1BB4-439A-950F-506B17C74FE0}"/>
              </a:ext>
            </a:extLst>
          </p:cNvPr>
          <p:cNvGrpSpPr/>
          <p:nvPr/>
        </p:nvGrpSpPr>
        <p:grpSpPr>
          <a:xfrm>
            <a:off x="4499177" y="1978225"/>
            <a:ext cx="3687762" cy="2128697"/>
            <a:chOff x="5281084" y="2531111"/>
            <a:chExt cx="6040969" cy="3487044"/>
          </a:xfrm>
        </p:grpSpPr>
        <p:pic>
          <p:nvPicPr>
            <p:cNvPr id="985091" name="Picture 3" descr="H:\2\人教教参资源\九\图\铡刀开关.JPG"/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54702" y="2531111"/>
              <a:ext cx="1530351" cy="7316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85092" name="Picture 5" descr="H:\2\人教教参资源\九\图\小灯泡.JPG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15969" y="3573107"/>
              <a:ext cx="1631951" cy="8519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85093" name="Picture 10" descr="H:\2\人教教参资源\九\图\电池组.JPG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832852" y="2602373"/>
              <a:ext cx="2442633" cy="7205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85094" name="Picture 5" descr="H:\2\人教教参资源\九\图\小灯泡.JPG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552518" y="4972993"/>
              <a:ext cx="1631949" cy="8519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85095" name="Text Box 7"/>
            <p:cNvSpPr txBox="1">
              <a:spLocks noChangeArrowheads="1"/>
            </p:cNvSpPr>
            <p:nvPr/>
          </p:nvSpPr>
          <p:spPr bwMode="auto">
            <a:xfrm>
              <a:off x="10367436" y="4721202"/>
              <a:ext cx="954617" cy="6397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defTabSz="914378"/>
              <a:r>
                <a:rPr lang="en-US" sz="1500" b="1" kern="0">
                  <a:solidFill>
                    <a:sysClr val="windowText" lastClr="000000"/>
                  </a:solidFill>
                  <a:cs typeface="+mn-ea"/>
                  <a:sym typeface="+mn-lt"/>
                </a:rPr>
                <a:t>L</a:t>
              </a:r>
              <a:r>
                <a:rPr lang="en-US" sz="1500" b="1" kern="0" baseline="-25000">
                  <a:solidFill>
                    <a:sysClr val="windowText" lastClr="000000"/>
                  </a:solidFill>
                  <a:cs typeface="+mn-ea"/>
                  <a:sym typeface="+mn-lt"/>
                </a:rPr>
                <a:t>2</a:t>
              </a:r>
              <a:endParaRPr lang="en-US" sz="1500" b="1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985096" name="Text Box 8"/>
            <p:cNvSpPr txBox="1">
              <a:spLocks noChangeArrowheads="1"/>
            </p:cNvSpPr>
            <p:nvPr/>
          </p:nvSpPr>
          <p:spPr bwMode="auto">
            <a:xfrm>
              <a:off x="10134602" y="3284895"/>
              <a:ext cx="954617" cy="638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defTabSz="914378"/>
              <a:r>
                <a:rPr lang="en-US" sz="1500" b="1" kern="0">
                  <a:solidFill>
                    <a:sysClr val="windowText" lastClr="000000"/>
                  </a:solidFill>
                  <a:cs typeface="+mn-ea"/>
                  <a:sym typeface="+mn-lt"/>
                </a:rPr>
                <a:t>L</a:t>
              </a:r>
              <a:r>
                <a:rPr lang="en-US" sz="1500" b="1" kern="0" baseline="-25000">
                  <a:solidFill>
                    <a:sysClr val="windowText" lastClr="000000"/>
                  </a:solidFill>
                  <a:cs typeface="+mn-ea"/>
                  <a:sym typeface="+mn-lt"/>
                </a:rPr>
                <a:t>1</a:t>
              </a:r>
              <a:endParaRPr lang="en-US" sz="1500" b="1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grpSp>
          <p:nvGrpSpPr>
            <p:cNvPr id="985118" name="Group 30"/>
            <p:cNvGrpSpPr/>
            <p:nvPr/>
          </p:nvGrpSpPr>
          <p:grpSpPr bwMode="auto">
            <a:xfrm>
              <a:off x="7391402" y="4542259"/>
              <a:ext cx="1460500" cy="1293784"/>
              <a:chOff x="0" y="0"/>
              <a:chExt cx="690" cy="817"/>
            </a:xfrm>
          </p:grpSpPr>
          <p:pic>
            <p:nvPicPr>
              <p:cNvPr id="985119" name="Picture 6" descr="H:\2\人教教参资源\九\图\电流表.JPG"/>
              <p:cNvPicPr>
                <a:picLocks noChangeAspect="1" noChangeArrowheads="1"/>
              </p:cNvPicPr>
              <p:nvPr/>
            </p:nvPicPr>
            <p:blipFill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690" cy="8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985120" name="Rectangle 32"/>
              <p:cNvSpPr>
                <a:spLocks noChangeArrowheads="1"/>
              </p:cNvSpPr>
              <p:nvPr/>
            </p:nvSpPr>
            <p:spPr bwMode="auto">
              <a:xfrm>
                <a:off x="295" y="182"/>
                <a:ext cx="91" cy="9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378"/>
                <a:endParaRPr lang="zh-CN" altLang="en-US" sz="1200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985121" name="Text Box 33"/>
              <p:cNvSpPr txBox="1">
                <a:spLocks noChangeArrowheads="1"/>
              </p:cNvSpPr>
              <p:nvPr/>
            </p:nvSpPr>
            <p:spPr bwMode="auto">
              <a:xfrm>
                <a:off x="230" y="95"/>
                <a:ext cx="451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just" defTabSz="914378"/>
                <a:r>
                  <a:rPr lang="en-US" sz="1500" b="1" kern="0">
                    <a:solidFill>
                      <a:sysClr val="windowText" lastClr="000000"/>
                    </a:solidFill>
                    <a:cs typeface="+mn-ea"/>
                    <a:sym typeface="+mn-lt"/>
                  </a:rPr>
                  <a:t>A</a:t>
                </a:r>
                <a:r>
                  <a:rPr lang="en-US" sz="1500" b="1" kern="0" baseline="-25000">
                    <a:solidFill>
                      <a:sysClr val="windowText" lastClr="000000"/>
                    </a:solidFill>
                    <a:cs typeface="+mn-ea"/>
                    <a:sym typeface="+mn-lt"/>
                  </a:rPr>
                  <a:t>2</a:t>
                </a:r>
                <a:endParaRPr lang="en-US" sz="1500" b="1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985122" name="Group 34"/>
            <p:cNvGrpSpPr/>
            <p:nvPr/>
          </p:nvGrpSpPr>
          <p:grpSpPr bwMode="auto">
            <a:xfrm>
              <a:off x="5875869" y="3536684"/>
              <a:ext cx="1420284" cy="1257363"/>
              <a:chOff x="0" y="0"/>
              <a:chExt cx="671" cy="794"/>
            </a:xfrm>
          </p:grpSpPr>
          <p:pic>
            <p:nvPicPr>
              <p:cNvPr id="985123" name="Picture 6" descr="H:\2\人教教参资源\九\图\电流表.JPG"/>
              <p:cNvPicPr>
                <a:picLocks noChangeAspect="1" noChangeArrowheads="1"/>
              </p:cNvPicPr>
              <p:nvPr/>
            </p:nvPicPr>
            <p:blipFill>
              <a:blip r:embed="rId6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671" cy="7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985124" name="Rectangle 36"/>
              <p:cNvSpPr>
                <a:spLocks noChangeArrowheads="1"/>
              </p:cNvSpPr>
              <p:nvPr/>
            </p:nvSpPr>
            <p:spPr bwMode="auto">
              <a:xfrm>
                <a:off x="285" y="181"/>
                <a:ext cx="91" cy="9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378"/>
                <a:endParaRPr lang="zh-CN" altLang="en-US" sz="1200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985125" name="Text Box 37"/>
              <p:cNvSpPr txBox="1">
                <a:spLocks noChangeArrowheads="1"/>
              </p:cNvSpPr>
              <p:nvPr/>
            </p:nvSpPr>
            <p:spPr bwMode="auto">
              <a:xfrm>
                <a:off x="195" y="72"/>
                <a:ext cx="451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just" defTabSz="914378"/>
                <a:r>
                  <a:rPr lang="en-US" sz="1500" b="1" kern="0">
                    <a:solidFill>
                      <a:sysClr val="windowText" lastClr="000000"/>
                    </a:solidFill>
                    <a:cs typeface="+mn-ea"/>
                    <a:sym typeface="+mn-lt"/>
                  </a:rPr>
                  <a:t>A</a:t>
                </a:r>
                <a:r>
                  <a:rPr lang="en-US" sz="1500" b="1" kern="0" baseline="-25000">
                    <a:solidFill>
                      <a:sysClr val="windowText" lastClr="000000"/>
                    </a:solidFill>
                    <a:cs typeface="+mn-ea"/>
                    <a:sym typeface="+mn-lt"/>
                  </a:rPr>
                  <a:t>1</a:t>
                </a:r>
                <a:endParaRPr lang="en-US" sz="1500" b="1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985130" name="Freeform 42"/>
            <p:cNvSpPr/>
            <p:nvPr/>
          </p:nvSpPr>
          <p:spPr bwMode="auto">
            <a:xfrm>
              <a:off x="7063319" y="2958678"/>
              <a:ext cx="1900767" cy="175777"/>
            </a:xfrm>
            <a:custGeom>
              <a:avLst/>
              <a:gdLst>
                <a:gd name="T0" fmla="*/ 898 w 898"/>
                <a:gd name="T1" fmla="*/ 68 h 111"/>
                <a:gd name="T2" fmla="*/ 780 w 898"/>
                <a:gd name="T3" fmla="*/ 111 h 111"/>
                <a:gd name="T4" fmla="*/ 720 w 898"/>
                <a:gd name="T5" fmla="*/ 102 h 111"/>
                <a:gd name="T6" fmla="*/ 653 w 898"/>
                <a:gd name="T7" fmla="*/ 26 h 111"/>
                <a:gd name="T8" fmla="*/ 127 w 898"/>
                <a:gd name="T9" fmla="*/ 17 h 111"/>
                <a:gd name="T10" fmla="*/ 51 w 898"/>
                <a:gd name="T11" fmla="*/ 26 h 111"/>
                <a:gd name="T12" fmla="*/ 0 w 898"/>
                <a:gd name="T13" fmla="*/ 34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98" h="111">
                  <a:moveTo>
                    <a:pt x="898" y="68"/>
                  </a:moveTo>
                  <a:cubicBezTo>
                    <a:pt x="856" y="77"/>
                    <a:pt x="821" y="96"/>
                    <a:pt x="780" y="111"/>
                  </a:cubicBezTo>
                  <a:cubicBezTo>
                    <a:pt x="760" y="108"/>
                    <a:pt x="739" y="110"/>
                    <a:pt x="720" y="102"/>
                  </a:cubicBezTo>
                  <a:cubicBezTo>
                    <a:pt x="704" y="95"/>
                    <a:pt x="669" y="27"/>
                    <a:pt x="653" y="26"/>
                  </a:cubicBezTo>
                  <a:cubicBezTo>
                    <a:pt x="478" y="15"/>
                    <a:pt x="302" y="20"/>
                    <a:pt x="127" y="17"/>
                  </a:cubicBezTo>
                  <a:cubicBezTo>
                    <a:pt x="74" y="0"/>
                    <a:pt x="132" y="13"/>
                    <a:pt x="51" y="26"/>
                  </a:cubicBezTo>
                  <a:cubicBezTo>
                    <a:pt x="34" y="29"/>
                    <a:pt x="0" y="34"/>
                    <a:pt x="0" y="34"/>
                  </a:cubicBezTo>
                </a:path>
              </a:pathLst>
            </a:custGeom>
            <a:noFill/>
            <a:ln w="28575" cmpd="sng">
              <a:solidFill>
                <a:srgbClr val="FF0000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14378"/>
              <a:endParaRPr lang="zh-CN" altLang="en-US" sz="12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985131" name="Freeform 43"/>
            <p:cNvSpPr/>
            <p:nvPr/>
          </p:nvSpPr>
          <p:spPr bwMode="auto">
            <a:xfrm>
              <a:off x="5755220" y="2999851"/>
              <a:ext cx="867833" cy="1398301"/>
            </a:xfrm>
            <a:custGeom>
              <a:avLst/>
              <a:gdLst>
                <a:gd name="T0" fmla="*/ 203 w 407"/>
                <a:gd name="T1" fmla="*/ 0 h 872"/>
                <a:gd name="T2" fmla="*/ 76 w 407"/>
                <a:gd name="T3" fmla="*/ 119 h 872"/>
                <a:gd name="T4" fmla="*/ 25 w 407"/>
                <a:gd name="T5" fmla="*/ 279 h 872"/>
                <a:gd name="T6" fmla="*/ 17 w 407"/>
                <a:gd name="T7" fmla="*/ 339 h 872"/>
                <a:gd name="T8" fmla="*/ 0 w 407"/>
                <a:gd name="T9" fmla="*/ 415 h 872"/>
                <a:gd name="T10" fmla="*/ 9 w 407"/>
                <a:gd name="T11" fmla="*/ 567 h 872"/>
                <a:gd name="T12" fmla="*/ 17 w 407"/>
                <a:gd name="T13" fmla="*/ 644 h 872"/>
                <a:gd name="T14" fmla="*/ 34 w 407"/>
                <a:gd name="T15" fmla="*/ 695 h 872"/>
                <a:gd name="T16" fmla="*/ 110 w 407"/>
                <a:gd name="T17" fmla="*/ 711 h 872"/>
                <a:gd name="T18" fmla="*/ 153 w 407"/>
                <a:gd name="T19" fmla="*/ 771 h 872"/>
                <a:gd name="T20" fmla="*/ 330 w 407"/>
                <a:gd name="T21" fmla="*/ 830 h 872"/>
                <a:gd name="T22" fmla="*/ 407 w 407"/>
                <a:gd name="T23" fmla="*/ 872 h 8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07" h="872">
                  <a:moveTo>
                    <a:pt x="203" y="0"/>
                  </a:moveTo>
                  <a:cubicBezTo>
                    <a:pt x="162" y="42"/>
                    <a:pt x="125" y="87"/>
                    <a:pt x="76" y="119"/>
                  </a:cubicBezTo>
                  <a:cubicBezTo>
                    <a:pt x="59" y="172"/>
                    <a:pt x="43" y="226"/>
                    <a:pt x="25" y="279"/>
                  </a:cubicBezTo>
                  <a:cubicBezTo>
                    <a:pt x="22" y="299"/>
                    <a:pt x="21" y="319"/>
                    <a:pt x="17" y="339"/>
                  </a:cubicBezTo>
                  <a:cubicBezTo>
                    <a:pt x="12" y="365"/>
                    <a:pt x="0" y="415"/>
                    <a:pt x="0" y="415"/>
                  </a:cubicBezTo>
                  <a:cubicBezTo>
                    <a:pt x="3" y="466"/>
                    <a:pt x="5" y="516"/>
                    <a:pt x="9" y="567"/>
                  </a:cubicBezTo>
                  <a:cubicBezTo>
                    <a:pt x="11" y="593"/>
                    <a:pt x="12" y="619"/>
                    <a:pt x="17" y="644"/>
                  </a:cubicBezTo>
                  <a:cubicBezTo>
                    <a:pt x="20" y="662"/>
                    <a:pt x="17" y="690"/>
                    <a:pt x="34" y="695"/>
                  </a:cubicBezTo>
                  <a:cubicBezTo>
                    <a:pt x="75" y="708"/>
                    <a:pt x="50" y="702"/>
                    <a:pt x="110" y="711"/>
                  </a:cubicBezTo>
                  <a:cubicBezTo>
                    <a:pt x="130" y="771"/>
                    <a:pt x="110" y="756"/>
                    <a:pt x="153" y="771"/>
                  </a:cubicBezTo>
                  <a:cubicBezTo>
                    <a:pt x="193" y="833"/>
                    <a:pt x="262" y="824"/>
                    <a:pt x="330" y="830"/>
                  </a:cubicBezTo>
                  <a:cubicBezTo>
                    <a:pt x="364" y="839"/>
                    <a:pt x="382" y="847"/>
                    <a:pt x="407" y="872"/>
                  </a:cubicBezTo>
                </a:path>
              </a:pathLst>
            </a:custGeom>
            <a:noFill/>
            <a:ln w="28575" cmpd="sng">
              <a:solidFill>
                <a:srgbClr val="FF0000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14378"/>
              <a:endParaRPr lang="zh-CN" altLang="en-US" sz="12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985132" name="Freeform 44"/>
            <p:cNvSpPr/>
            <p:nvPr/>
          </p:nvSpPr>
          <p:spPr bwMode="auto">
            <a:xfrm>
              <a:off x="6256869" y="4086187"/>
              <a:ext cx="3263900" cy="804459"/>
            </a:xfrm>
            <a:custGeom>
              <a:avLst/>
              <a:gdLst>
                <a:gd name="T0" fmla="*/ 0 w 1542"/>
                <a:gd name="T1" fmla="*/ 246 h 508"/>
                <a:gd name="T2" fmla="*/ 110 w 1542"/>
                <a:gd name="T3" fmla="*/ 364 h 508"/>
                <a:gd name="T4" fmla="*/ 153 w 1542"/>
                <a:gd name="T5" fmla="*/ 424 h 508"/>
                <a:gd name="T6" fmla="*/ 254 w 1542"/>
                <a:gd name="T7" fmla="*/ 474 h 508"/>
                <a:gd name="T8" fmla="*/ 331 w 1542"/>
                <a:gd name="T9" fmla="*/ 508 h 508"/>
                <a:gd name="T10" fmla="*/ 424 w 1542"/>
                <a:gd name="T11" fmla="*/ 500 h 508"/>
                <a:gd name="T12" fmla="*/ 449 w 1542"/>
                <a:gd name="T13" fmla="*/ 483 h 508"/>
                <a:gd name="T14" fmla="*/ 500 w 1542"/>
                <a:gd name="T15" fmla="*/ 466 h 508"/>
                <a:gd name="T16" fmla="*/ 542 w 1542"/>
                <a:gd name="T17" fmla="*/ 415 h 508"/>
                <a:gd name="T18" fmla="*/ 610 w 1542"/>
                <a:gd name="T19" fmla="*/ 297 h 508"/>
                <a:gd name="T20" fmla="*/ 652 w 1542"/>
                <a:gd name="T21" fmla="*/ 263 h 508"/>
                <a:gd name="T22" fmla="*/ 669 w 1542"/>
                <a:gd name="T23" fmla="*/ 237 h 508"/>
                <a:gd name="T24" fmla="*/ 729 w 1542"/>
                <a:gd name="T25" fmla="*/ 212 h 508"/>
                <a:gd name="T26" fmla="*/ 847 w 1542"/>
                <a:gd name="T27" fmla="*/ 153 h 508"/>
                <a:gd name="T28" fmla="*/ 966 w 1542"/>
                <a:gd name="T29" fmla="*/ 127 h 508"/>
                <a:gd name="T30" fmla="*/ 1135 w 1542"/>
                <a:gd name="T31" fmla="*/ 93 h 508"/>
                <a:gd name="T32" fmla="*/ 1322 w 1542"/>
                <a:gd name="T33" fmla="*/ 51 h 508"/>
                <a:gd name="T34" fmla="*/ 1508 w 1542"/>
                <a:gd name="T35" fmla="*/ 9 h 508"/>
                <a:gd name="T36" fmla="*/ 1542 w 1542"/>
                <a:gd name="T37" fmla="*/ 0 h 5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542" h="508">
                  <a:moveTo>
                    <a:pt x="0" y="246"/>
                  </a:moveTo>
                  <a:cubicBezTo>
                    <a:pt x="58" y="260"/>
                    <a:pt x="86" y="311"/>
                    <a:pt x="110" y="364"/>
                  </a:cubicBezTo>
                  <a:cubicBezTo>
                    <a:pt x="138" y="426"/>
                    <a:pt x="106" y="408"/>
                    <a:pt x="153" y="424"/>
                  </a:cubicBezTo>
                  <a:cubicBezTo>
                    <a:pt x="183" y="454"/>
                    <a:pt x="214" y="461"/>
                    <a:pt x="254" y="474"/>
                  </a:cubicBezTo>
                  <a:cubicBezTo>
                    <a:pt x="280" y="491"/>
                    <a:pt x="302" y="499"/>
                    <a:pt x="331" y="508"/>
                  </a:cubicBezTo>
                  <a:cubicBezTo>
                    <a:pt x="362" y="505"/>
                    <a:pt x="394" y="506"/>
                    <a:pt x="424" y="500"/>
                  </a:cubicBezTo>
                  <a:cubicBezTo>
                    <a:pt x="434" y="498"/>
                    <a:pt x="440" y="487"/>
                    <a:pt x="449" y="483"/>
                  </a:cubicBezTo>
                  <a:cubicBezTo>
                    <a:pt x="465" y="476"/>
                    <a:pt x="500" y="466"/>
                    <a:pt x="500" y="466"/>
                  </a:cubicBezTo>
                  <a:cubicBezTo>
                    <a:pt x="512" y="448"/>
                    <a:pt x="530" y="433"/>
                    <a:pt x="542" y="415"/>
                  </a:cubicBezTo>
                  <a:cubicBezTo>
                    <a:pt x="573" y="368"/>
                    <a:pt x="552" y="334"/>
                    <a:pt x="610" y="297"/>
                  </a:cubicBezTo>
                  <a:cubicBezTo>
                    <a:pt x="660" y="221"/>
                    <a:pt x="593" y="310"/>
                    <a:pt x="652" y="263"/>
                  </a:cubicBezTo>
                  <a:cubicBezTo>
                    <a:pt x="660" y="256"/>
                    <a:pt x="661" y="244"/>
                    <a:pt x="669" y="237"/>
                  </a:cubicBezTo>
                  <a:cubicBezTo>
                    <a:pt x="694" y="216"/>
                    <a:pt x="703" y="224"/>
                    <a:pt x="729" y="212"/>
                  </a:cubicBezTo>
                  <a:cubicBezTo>
                    <a:pt x="769" y="194"/>
                    <a:pt x="808" y="172"/>
                    <a:pt x="847" y="153"/>
                  </a:cubicBezTo>
                  <a:cubicBezTo>
                    <a:pt x="883" y="136"/>
                    <a:pt x="928" y="133"/>
                    <a:pt x="966" y="127"/>
                  </a:cubicBezTo>
                  <a:cubicBezTo>
                    <a:pt x="1025" y="117"/>
                    <a:pt x="1074" y="100"/>
                    <a:pt x="1135" y="93"/>
                  </a:cubicBezTo>
                  <a:cubicBezTo>
                    <a:pt x="1201" y="74"/>
                    <a:pt x="1254" y="60"/>
                    <a:pt x="1322" y="51"/>
                  </a:cubicBezTo>
                  <a:cubicBezTo>
                    <a:pt x="1419" y="16"/>
                    <a:pt x="1367" y="19"/>
                    <a:pt x="1508" y="9"/>
                  </a:cubicBezTo>
                  <a:cubicBezTo>
                    <a:pt x="1519" y="6"/>
                    <a:pt x="1542" y="0"/>
                    <a:pt x="1542" y="0"/>
                  </a:cubicBezTo>
                </a:path>
              </a:pathLst>
            </a:custGeom>
            <a:noFill/>
            <a:ln w="28575" cmpd="sng">
              <a:solidFill>
                <a:srgbClr val="FF0000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14378"/>
              <a:endParaRPr lang="zh-CN" altLang="en-US" sz="12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985133" name="Freeform 45"/>
            <p:cNvSpPr/>
            <p:nvPr/>
          </p:nvSpPr>
          <p:spPr bwMode="auto">
            <a:xfrm>
              <a:off x="10579100" y="3026771"/>
              <a:ext cx="704851" cy="1086336"/>
            </a:xfrm>
            <a:custGeom>
              <a:avLst/>
              <a:gdLst>
                <a:gd name="T0" fmla="*/ 0 w 333"/>
                <a:gd name="T1" fmla="*/ 686 h 686"/>
                <a:gd name="T2" fmla="*/ 110 w 333"/>
                <a:gd name="T3" fmla="*/ 610 h 686"/>
                <a:gd name="T4" fmla="*/ 161 w 333"/>
                <a:gd name="T5" fmla="*/ 567 h 686"/>
                <a:gd name="T6" fmla="*/ 254 w 333"/>
                <a:gd name="T7" fmla="*/ 440 h 686"/>
                <a:gd name="T8" fmla="*/ 288 w 333"/>
                <a:gd name="T9" fmla="*/ 390 h 686"/>
                <a:gd name="T10" fmla="*/ 322 w 333"/>
                <a:gd name="T11" fmla="*/ 313 h 686"/>
                <a:gd name="T12" fmla="*/ 313 w 333"/>
                <a:gd name="T13" fmla="*/ 51 h 686"/>
                <a:gd name="T14" fmla="*/ 288 w 333"/>
                <a:gd name="T15" fmla="*/ 42 h 686"/>
                <a:gd name="T16" fmla="*/ 228 w 333"/>
                <a:gd name="T17" fmla="*/ 17 h 6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33" h="686">
                  <a:moveTo>
                    <a:pt x="0" y="686"/>
                  </a:moveTo>
                  <a:cubicBezTo>
                    <a:pt x="56" y="673"/>
                    <a:pt x="73" y="647"/>
                    <a:pt x="110" y="610"/>
                  </a:cubicBezTo>
                  <a:cubicBezTo>
                    <a:pt x="157" y="563"/>
                    <a:pt x="114" y="628"/>
                    <a:pt x="161" y="567"/>
                  </a:cubicBezTo>
                  <a:cubicBezTo>
                    <a:pt x="194" y="524"/>
                    <a:pt x="216" y="478"/>
                    <a:pt x="254" y="440"/>
                  </a:cubicBezTo>
                  <a:cubicBezTo>
                    <a:pt x="273" y="379"/>
                    <a:pt x="245" y="455"/>
                    <a:pt x="288" y="390"/>
                  </a:cubicBezTo>
                  <a:cubicBezTo>
                    <a:pt x="296" y="377"/>
                    <a:pt x="316" y="329"/>
                    <a:pt x="322" y="313"/>
                  </a:cubicBezTo>
                  <a:cubicBezTo>
                    <a:pt x="329" y="235"/>
                    <a:pt x="333" y="126"/>
                    <a:pt x="313" y="51"/>
                  </a:cubicBezTo>
                  <a:cubicBezTo>
                    <a:pt x="311" y="42"/>
                    <a:pt x="296" y="45"/>
                    <a:pt x="288" y="42"/>
                  </a:cubicBezTo>
                  <a:cubicBezTo>
                    <a:pt x="270" y="16"/>
                    <a:pt x="259" y="0"/>
                    <a:pt x="228" y="17"/>
                  </a:cubicBezTo>
                </a:path>
              </a:pathLst>
            </a:custGeom>
            <a:noFill/>
            <a:ln w="28575" cmpd="sng">
              <a:solidFill>
                <a:srgbClr val="FF0000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14378"/>
              <a:endParaRPr lang="zh-CN" altLang="en-US" sz="12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985134" name="Freeform 46"/>
            <p:cNvSpPr/>
            <p:nvPr/>
          </p:nvSpPr>
          <p:spPr bwMode="auto">
            <a:xfrm>
              <a:off x="5281084" y="3026771"/>
              <a:ext cx="2878667" cy="2467219"/>
            </a:xfrm>
            <a:custGeom>
              <a:avLst/>
              <a:gdLst>
                <a:gd name="T0" fmla="*/ 419 w 1360"/>
                <a:gd name="T1" fmla="*/ 0 h 1558"/>
                <a:gd name="T2" fmla="*/ 343 w 1360"/>
                <a:gd name="T3" fmla="*/ 25 h 1558"/>
                <a:gd name="T4" fmla="*/ 266 w 1360"/>
                <a:gd name="T5" fmla="*/ 102 h 1558"/>
                <a:gd name="T6" fmla="*/ 216 w 1360"/>
                <a:gd name="T7" fmla="*/ 152 h 1558"/>
                <a:gd name="T8" fmla="*/ 173 w 1360"/>
                <a:gd name="T9" fmla="*/ 229 h 1558"/>
                <a:gd name="T10" fmla="*/ 156 w 1360"/>
                <a:gd name="T11" fmla="*/ 254 h 1558"/>
                <a:gd name="T12" fmla="*/ 139 w 1360"/>
                <a:gd name="T13" fmla="*/ 279 h 1558"/>
                <a:gd name="T14" fmla="*/ 63 w 1360"/>
                <a:gd name="T15" fmla="*/ 440 h 1558"/>
                <a:gd name="T16" fmla="*/ 12 w 1360"/>
                <a:gd name="T17" fmla="*/ 686 h 1558"/>
                <a:gd name="T18" fmla="*/ 29 w 1360"/>
                <a:gd name="T19" fmla="*/ 999 h 1558"/>
                <a:gd name="T20" fmla="*/ 55 w 1360"/>
                <a:gd name="T21" fmla="*/ 1016 h 1558"/>
                <a:gd name="T22" fmla="*/ 80 w 1360"/>
                <a:gd name="T23" fmla="*/ 1067 h 1558"/>
                <a:gd name="T24" fmla="*/ 114 w 1360"/>
                <a:gd name="T25" fmla="*/ 1203 h 1558"/>
                <a:gd name="T26" fmla="*/ 131 w 1360"/>
                <a:gd name="T27" fmla="*/ 1270 h 1558"/>
                <a:gd name="T28" fmla="*/ 182 w 1360"/>
                <a:gd name="T29" fmla="*/ 1313 h 1558"/>
                <a:gd name="T30" fmla="*/ 283 w 1360"/>
                <a:gd name="T31" fmla="*/ 1372 h 1558"/>
                <a:gd name="T32" fmla="*/ 648 w 1360"/>
                <a:gd name="T33" fmla="*/ 1440 h 1558"/>
                <a:gd name="T34" fmla="*/ 792 w 1360"/>
                <a:gd name="T35" fmla="*/ 1448 h 1558"/>
                <a:gd name="T36" fmla="*/ 1156 w 1360"/>
                <a:gd name="T37" fmla="*/ 1448 h 1558"/>
                <a:gd name="T38" fmla="*/ 1300 w 1360"/>
                <a:gd name="T39" fmla="*/ 1474 h 1558"/>
                <a:gd name="T40" fmla="*/ 1334 w 1360"/>
                <a:gd name="T41" fmla="*/ 1558 h 15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360" h="1558">
                  <a:moveTo>
                    <a:pt x="419" y="0"/>
                  </a:moveTo>
                  <a:cubicBezTo>
                    <a:pt x="393" y="8"/>
                    <a:pt x="368" y="17"/>
                    <a:pt x="343" y="25"/>
                  </a:cubicBezTo>
                  <a:cubicBezTo>
                    <a:pt x="309" y="47"/>
                    <a:pt x="293" y="72"/>
                    <a:pt x="266" y="102"/>
                  </a:cubicBezTo>
                  <a:cubicBezTo>
                    <a:pt x="250" y="119"/>
                    <a:pt x="216" y="152"/>
                    <a:pt x="216" y="152"/>
                  </a:cubicBezTo>
                  <a:cubicBezTo>
                    <a:pt x="200" y="197"/>
                    <a:pt x="212" y="171"/>
                    <a:pt x="173" y="229"/>
                  </a:cubicBezTo>
                  <a:cubicBezTo>
                    <a:pt x="167" y="237"/>
                    <a:pt x="162" y="246"/>
                    <a:pt x="156" y="254"/>
                  </a:cubicBezTo>
                  <a:cubicBezTo>
                    <a:pt x="150" y="262"/>
                    <a:pt x="139" y="279"/>
                    <a:pt x="139" y="279"/>
                  </a:cubicBezTo>
                  <a:cubicBezTo>
                    <a:pt x="122" y="334"/>
                    <a:pt x="77" y="383"/>
                    <a:pt x="63" y="440"/>
                  </a:cubicBezTo>
                  <a:cubicBezTo>
                    <a:pt x="42" y="523"/>
                    <a:pt x="41" y="605"/>
                    <a:pt x="12" y="686"/>
                  </a:cubicBezTo>
                  <a:cubicBezTo>
                    <a:pt x="16" y="790"/>
                    <a:pt x="0" y="899"/>
                    <a:pt x="29" y="999"/>
                  </a:cubicBezTo>
                  <a:cubicBezTo>
                    <a:pt x="32" y="1009"/>
                    <a:pt x="46" y="1010"/>
                    <a:pt x="55" y="1016"/>
                  </a:cubicBezTo>
                  <a:cubicBezTo>
                    <a:pt x="82" y="1104"/>
                    <a:pt x="40" y="976"/>
                    <a:pt x="80" y="1067"/>
                  </a:cubicBezTo>
                  <a:cubicBezTo>
                    <a:pt x="98" y="1108"/>
                    <a:pt x="103" y="1160"/>
                    <a:pt x="114" y="1203"/>
                  </a:cubicBezTo>
                  <a:cubicBezTo>
                    <a:pt x="116" y="1209"/>
                    <a:pt x="122" y="1259"/>
                    <a:pt x="131" y="1270"/>
                  </a:cubicBezTo>
                  <a:cubicBezTo>
                    <a:pt x="145" y="1287"/>
                    <a:pt x="166" y="1297"/>
                    <a:pt x="182" y="1313"/>
                  </a:cubicBezTo>
                  <a:cubicBezTo>
                    <a:pt x="197" y="1359"/>
                    <a:pt x="241" y="1360"/>
                    <a:pt x="283" y="1372"/>
                  </a:cubicBezTo>
                  <a:cubicBezTo>
                    <a:pt x="410" y="1408"/>
                    <a:pt x="508" y="1432"/>
                    <a:pt x="648" y="1440"/>
                  </a:cubicBezTo>
                  <a:cubicBezTo>
                    <a:pt x="696" y="1443"/>
                    <a:pt x="744" y="1445"/>
                    <a:pt x="792" y="1448"/>
                  </a:cubicBezTo>
                  <a:cubicBezTo>
                    <a:pt x="940" y="1442"/>
                    <a:pt x="1011" y="1433"/>
                    <a:pt x="1156" y="1448"/>
                  </a:cubicBezTo>
                  <a:cubicBezTo>
                    <a:pt x="1205" y="1453"/>
                    <a:pt x="1252" y="1468"/>
                    <a:pt x="1300" y="1474"/>
                  </a:cubicBezTo>
                  <a:cubicBezTo>
                    <a:pt x="1321" y="1488"/>
                    <a:pt x="1360" y="1532"/>
                    <a:pt x="1334" y="1558"/>
                  </a:cubicBezTo>
                </a:path>
              </a:pathLst>
            </a:custGeom>
            <a:noFill/>
            <a:ln w="28575" cmpd="sng">
              <a:solidFill>
                <a:srgbClr val="FF0000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14378"/>
              <a:endParaRPr lang="zh-CN" altLang="en-US" sz="12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985135" name="Freeform 47"/>
            <p:cNvSpPr/>
            <p:nvPr/>
          </p:nvSpPr>
          <p:spPr bwMode="auto">
            <a:xfrm>
              <a:off x="7780869" y="5520911"/>
              <a:ext cx="2080684" cy="497244"/>
            </a:xfrm>
            <a:custGeom>
              <a:avLst/>
              <a:gdLst>
                <a:gd name="T0" fmla="*/ 0 w 983"/>
                <a:gd name="T1" fmla="*/ 0 h 314"/>
                <a:gd name="T2" fmla="*/ 76 w 983"/>
                <a:gd name="T3" fmla="*/ 102 h 314"/>
                <a:gd name="T4" fmla="*/ 170 w 983"/>
                <a:gd name="T5" fmla="*/ 212 h 314"/>
                <a:gd name="T6" fmla="*/ 305 w 983"/>
                <a:gd name="T7" fmla="*/ 305 h 314"/>
                <a:gd name="T8" fmla="*/ 398 w 983"/>
                <a:gd name="T9" fmla="*/ 314 h 314"/>
                <a:gd name="T10" fmla="*/ 636 w 983"/>
                <a:gd name="T11" fmla="*/ 297 h 314"/>
                <a:gd name="T12" fmla="*/ 686 w 983"/>
                <a:gd name="T13" fmla="*/ 263 h 314"/>
                <a:gd name="T14" fmla="*/ 746 w 983"/>
                <a:gd name="T15" fmla="*/ 246 h 314"/>
                <a:gd name="T16" fmla="*/ 771 w 983"/>
                <a:gd name="T17" fmla="*/ 221 h 314"/>
                <a:gd name="T18" fmla="*/ 796 w 983"/>
                <a:gd name="T19" fmla="*/ 212 h 314"/>
                <a:gd name="T20" fmla="*/ 873 w 983"/>
                <a:gd name="T21" fmla="*/ 144 h 314"/>
                <a:gd name="T22" fmla="*/ 924 w 983"/>
                <a:gd name="T23" fmla="*/ 94 h 314"/>
                <a:gd name="T24" fmla="*/ 949 w 983"/>
                <a:gd name="T25" fmla="*/ 68 h 314"/>
                <a:gd name="T26" fmla="*/ 983 w 983"/>
                <a:gd name="T27" fmla="*/ 0 h 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83" h="314">
                  <a:moveTo>
                    <a:pt x="0" y="0"/>
                  </a:moveTo>
                  <a:cubicBezTo>
                    <a:pt x="25" y="38"/>
                    <a:pt x="44" y="70"/>
                    <a:pt x="76" y="102"/>
                  </a:cubicBezTo>
                  <a:cubicBezTo>
                    <a:pt x="94" y="151"/>
                    <a:pt x="128" y="182"/>
                    <a:pt x="170" y="212"/>
                  </a:cubicBezTo>
                  <a:cubicBezTo>
                    <a:pt x="212" y="242"/>
                    <a:pt x="250" y="297"/>
                    <a:pt x="305" y="305"/>
                  </a:cubicBezTo>
                  <a:cubicBezTo>
                    <a:pt x="336" y="309"/>
                    <a:pt x="367" y="311"/>
                    <a:pt x="398" y="314"/>
                  </a:cubicBezTo>
                  <a:cubicBezTo>
                    <a:pt x="477" y="308"/>
                    <a:pt x="557" y="305"/>
                    <a:pt x="636" y="297"/>
                  </a:cubicBezTo>
                  <a:cubicBezTo>
                    <a:pt x="695" y="291"/>
                    <a:pt x="648" y="292"/>
                    <a:pt x="686" y="263"/>
                  </a:cubicBezTo>
                  <a:cubicBezTo>
                    <a:pt x="702" y="250"/>
                    <a:pt x="726" y="251"/>
                    <a:pt x="746" y="246"/>
                  </a:cubicBezTo>
                  <a:cubicBezTo>
                    <a:pt x="754" y="238"/>
                    <a:pt x="761" y="228"/>
                    <a:pt x="771" y="221"/>
                  </a:cubicBezTo>
                  <a:cubicBezTo>
                    <a:pt x="778" y="216"/>
                    <a:pt x="789" y="217"/>
                    <a:pt x="796" y="212"/>
                  </a:cubicBezTo>
                  <a:cubicBezTo>
                    <a:pt x="823" y="191"/>
                    <a:pt x="847" y="166"/>
                    <a:pt x="873" y="144"/>
                  </a:cubicBezTo>
                  <a:cubicBezTo>
                    <a:pt x="891" y="128"/>
                    <a:pt x="907" y="111"/>
                    <a:pt x="924" y="94"/>
                  </a:cubicBezTo>
                  <a:cubicBezTo>
                    <a:pt x="933" y="85"/>
                    <a:pt x="949" y="68"/>
                    <a:pt x="949" y="68"/>
                  </a:cubicBezTo>
                  <a:cubicBezTo>
                    <a:pt x="969" y="9"/>
                    <a:pt x="953" y="30"/>
                    <a:pt x="983" y="0"/>
                  </a:cubicBezTo>
                </a:path>
              </a:pathLst>
            </a:custGeom>
            <a:noFill/>
            <a:ln w="28575" cmpd="sng">
              <a:solidFill>
                <a:srgbClr val="FF0000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14378"/>
              <a:endParaRPr lang="zh-CN" altLang="en-US" sz="12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985136" name="Freeform 48"/>
            <p:cNvSpPr/>
            <p:nvPr/>
          </p:nvSpPr>
          <p:spPr bwMode="auto">
            <a:xfrm>
              <a:off x="10534653" y="4073518"/>
              <a:ext cx="654049" cy="1461644"/>
            </a:xfrm>
            <a:custGeom>
              <a:avLst/>
              <a:gdLst>
                <a:gd name="T0" fmla="*/ 199 w 309"/>
                <a:gd name="T1" fmla="*/ 923 h 923"/>
                <a:gd name="T2" fmla="*/ 283 w 309"/>
                <a:gd name="T3" fmla="*/ 796 h 923"/>
                <a:gd name="T4" fmla="*/ 309 w 309"/>
                <a:gd name="T5" fmla="*/ 559 h 923"/>
                <a:gd name="T6" fmla="*/ 300 w 309"/>
                <a:gd name="T7" fmla="*/ 381 h 923"/>
                <a:gd name="T8" fmla="*/ 283 w 309"/>
                <a:gd name="T9" fmla="*/ 355 h 923"/>
                <a:gd name="T10" fmla="*/ 232 w 309"/>
                <a:gd name="T11" fmla="*/ 211 h 923"/>
                <a:gd name="T12" fmla="*/ 215 w 309"/>
                <a:gd name="T13" fmla="*/ 161 h 923"/>
                <a:gd name="T14" fmla="*/ 46 w 309"/>
                <a:gd name="T15" fmla="*/ 93 h 923"/>
                <a:gd name="T16" fmla="*/ 21 w 309"/>
                <a:gd name="T17" fmla="*/ 0 h 9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09" h="923">
                  <a:moveTo>
                    <a:pt x="199" y="923"/>
                  </a:moveTo>
                  <a:cubicBezTo>
                    <a:pt x="272" y="903"/>
                    <a:pt x="258" y="857"/>
                    <a:pt x="283" y="796"/>
                  </a:cubicBezTo>
                  <a:cubicBezTo>
                    <a:pt x="297" y="718"/>
                    <a:pt x="301" y="638"/>
                    <a:pt x="309" y="559"/>
                  </a:cubicBezTo>
                  <a:cubicBezTo>
                    <a:pt x="306" y="500"/>
                    <a:pt x="308" y="440"/>
                    <a:pt x="300" y="381"/>
                  </a:cubicBezTo>
                  <a:cubicBezTo>
                    <a:pt x="299" y="371"/>
                    <a:pt x="286" y="365"/>
                    <a:pt x="283" y="355"/>
                  </a:cubicBezTo>
                  <a:cubicBezTo>
                    <a:pt x="267" y="300"/>
                    <a:pt x="281" y="243"/>
                    <a:pt x="232" y="211"/>
                  </a:cubicBezTo>
                  <a:cubicBezTo>
                    <a:pt x="231" y="208"/>
                    <a:pt x="217" y="164"/>
                    <a:pt x="215" y="161"/>
                  </a:cubicBezTo>
                  <a:cubicBezTo>
                    <a:pt x="159" y="89"/>
                    <a:pt x="139" y="101"/>
                    <a:pt x="46" y="93"/>
                  </a:cubicBezTo>
                  <a:cubicBezTo>
                    <a:pt x="0" y="62"/>
                    <a:pt x="21" y="86"/>
                    <a:pt x="21" y="0"/>
                  </a:cubicBezTo>
                </a:path>
              </a:pathLst>
            </a:custGeom>
            <a:noFill/>
            <a:ln w="28575" cmpd="sng">
              <a:solidFill>
                <a:srgbClr val="FF0000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14378"/>
              <a:endParaRPr lang="zh-CN" altLang="en-US" sz="12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</p:grpSp>
      <p:sp>
        <p:nvSpPr>
          <p:cNvPr id="47" name="文本框 46">
            <a:extLst>
              <a:ext uri="{FF2B5EF4-FFF2-40B4-BE49-F238E27FC236}">
                <a16:creationId xmlns:a16="http://schemas.microsoft.com/office/drawing/2014/main" id="{83841AFD-E7D9-4F51-A33F-CC658745BE90}"/>
              </a:ext>
            </a:extLst>
          </p:cNvPr>
          <p:cNvSpPr txBox="1"/>
          <p:nvPr/>
        </p:nvSpPr>
        <p:spPr>
          <a:xfrm>
            <a:off x="707571" y="564697"/>
            <a:ext cx="968054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练一练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5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850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850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85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5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850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850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85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509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6"/>
          <p:cNvSpPr>
            <a:spLocks noChangeArrowheads="1"/>
          </p:cNvSpPr>
          <p:nvPr/>
        </p:nvSpPr>
        <p:spPr bwMode="auto">
          <a:xfrm>
            <a:off x="495301" y="1003373"/>
            <a:ext cx="2286203" cy="401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120000"/>
              </a:lnSpc>
            </a:pPr>
            <a:r>
              <a:rPr lang="en-US" altLang="zh-CN" sz="1800" kern="0" dirty="0">
                <a:cs typeface="+mn-ea"/>
                <a:sym typeface="+mn-lt"/>
              </a:rPr>
              <a:t>4.</a:t>
            </a:r>
            <a:r>
              <a:rPr lang="zh-CN" altLang="en-US" sz="1800" kern="0" dirty="0">
                <a:cs typeface="+mn-ea"/>
                <a:sym typeface="+mn-lt"/>
              </a:rPr>
              <a:t>电流表的读数：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3934619" y="4140127"/>
            <a:ext cx="1274762" cy="4385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>
            <a:lvl1pPr eaLnBrk="1" hangingPunct="1">
              <a:defRPr sz="24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</a:lstStyle>
          <a:p>
            <a:pPr algn="ctr" defTabSz="914378"/>
            <a:r>
              <a:rPr lang="en-US" altLang="zh-CN" kern="0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0.58 A</a:t>
            </a: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6799827" y="4082007"/>
            <a:ext cx="690334" cy="346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580" tIns="34290" rIns="68580" bIns="3429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defTabSz="914378"/>
            <a:r>
              <a:rPr lang="en-US" altLang="zh-CN" sz="1800" b="1" kern="0" dirty="0">
                <a:latin typeface="+mn-lt"/>
                <a:ea typeface="+mn-ea"/>
                <a:cs typeface="+mn-ea"/>
                <a:sym typeface="+mn-lt"/>
              </a:rPr>
              <a:t>1.4 A</a:t>
            </a:r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auto">
          <a:xfrm>
            <a:off x="1200677" y="4140129"/>
            <a:ext cx="1209675" cy="346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/>
          <a:p>
            <a:pPr algn="ctr" defTabSz="914378"/>
            <a:r>
              <a:rPr lang="en-US" altLang="zh-CN" sz="1800" b="1" kern="0" dirty="0">
                <a:cs typeface="+mn-ea"/>
                <a:sym typeface="+mn-lt"/>
              </a:rPr>
              <a:t>0.32A</a:t>
            </a:r>
            <a:endParaRPr lang="zh-CN" altLang="en-US" sz="1800" kern="0" dirty="0">
              <a:cs typeface="+mn-ea"/>
              <a:sym typeface="+mn-lt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959415" y="1681642"/>
            <a:ext cx="1901753" cy="2413886"/>
            <a:chOff x="747182" y="1261534"/>
            <a:chExt cx="2326217" cy="2952657"/>
          </a:xfrm>
        </p:grpSpPr>
        <p:pic>
          <p:nvPicPr>
            <p:cNvPr id="9" name="Picture 3" descr="E:\R九物上\第十五章 电流和电路\第4节 电流的测量\第4节 电流的测量\图15.4-7甲.jpg"/>
            <p:cNvPicPr preferRelativeResize="0">
              <a:picLocks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7182" y="1261534"/>
              <a:ext cx="2326217" cy="2307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矩形 10"/>
            <p:cNvSpPr>
              <a:spLocks noChangeArrowheads="1"/>
            </p:cNvSpPr>
            <p:nvPr/>
          </p:nvSpPr>
          <p:spPr bwMode="auto">
            <a:xfrm>
              <a:off x="1474789" y="3687131"/>
              <a:ext cx="584200" cy="5270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defTabSz="914378"/>
              <a:r>
                <a:rPr lang="zh-CN" altLang="en-US" sz="2200" b="1" kern="0" dirty="0">
                  <a:solidFill>
                    <a:srgbClr val="000000"/>
                  </a:solidFill>
                  <a:cs typeface="+mn-ea"/>
                  <a:sym typeface="+mn-lt"/>
                </a:rPr>
                <a:t>甲</a:t>
              </a: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3800218" y="1620985"/>
            <a:ext cx="1707317" cy="2449392"/>
            <a:chOff x="3609684" y="1196914"/>
            <a:chExt cx="2088383" cy="2996087"/>
          </a:xfrm>
        </p:grpSpPr>
        <p:pic>
          <p:nvPicPr>
            <p:cNvPr id="4" name="Picture 6"/>
            <p:cNvPicPr preferRelativeResize="0"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09684" y="1196914"/>
              <a:ext cx="2088383" cy="24364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矩形 11"/>
            <p:cNvSpPr>
              <a:spLocks noChangeArrowheads="1"/>
            </p:cNvSpPr>
            <p:nvPr/>
          </p:nvSpPr>
          <p:spPr bwMode="auto">
            <a:xfrm>
              <a:off x="4370743" y="3665942"/>
              <a:ext cx="566264" cy="5270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defTabSz="914378"/>
              <a:r>
                <a:rPr lang="zh-CN" altLang="en-US" sz="2200" b="1" kern="0" dirty="0">
                  <a:solidFill>
                    <a:srgbClr val="000000"/>
                  </a:solidFill>
                  <a:cs typeface="+mn-ea"/>
                  <a:sym typeface="+mn-lt"/>
                </a:rPr>
                <a:t>乙</a:t>
              </a: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6307241" y="1536186"/>
            <a:ext cx="1691078" cy="2438235"/>
            <a:chOff x="6118519" y="1113361"/>
            <a:chExt cx="2068521" cy="2982440"/>
          </a:xfrm>
        </p:grpSpPr>
        <p:pic>
          <p:nvPicPr>
            <p:cNvPr id="5" name="Picture 7" descr="15-4-7丙"/>
            <p:cNvPicPr preferRelativeResize="0">
              <a:picLocks noChangeArrowheads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18519" y="1113361"/>
              <a:ext cx="2068521" cy="252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" name="矩形 12"/>
            <p:cNvSpPr>
              <a:spLocks noChangeArrowheads="1"/>
            </p:cNvSpPr>
            <p:nvPr/>
          </p:nvSpPr>
          <p:spPr bwMode="auto">
            <a:xfrm>
              <a:off x="6889203" y="3568742"/>
              <a:ext cx="658285" cy="5270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defTabSz="914378"/>
              <a:r>
                <a:rPr lang="zh-CN" altLang="en-US" sz="2200" b="1" kern="0" dirty="0">
                  <a:solidFill>
                    <a:srgbClr val="000000"/>
                  </a:solidFill>
                  <a:cs typeface="+mn-ea"/>
                  <a:sym typeface="+mn-lt"/>
                </a:rPr>
                <a:t>丙</a:t>
              </a:r>
            </a:p>
          </p:txBody>
        </p:sp>
      </p:grpSp>
      <p:sp>
        <p:nvSpPr>
          <p:cNvPr id="15" name="文本框 14">
            <a:extLst>
              <a:ext uri="{FF2B5EF4-FFF2-40B4-BE49-F238E27FC236}">
                <a16:creationId xmlns:a16="http://schemas.microsoft.com/office/drawing/2014/main" id="{3D819BA2-2EA8-4A0A-B2DB-C5D6BBFFC231}"/>
              </a:ext>
            </a:extLst>
          </p:cNvPr>
          <p:cNvSpPr txBox="1"/>
          <p:nvPr/>
        </p:nvSpPr>
        <p:spPr>
          <a:xfrm>
            <a:off x="707571" y="564697"/>
            <a:ext cx="968054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练一练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12299"/>
          <p:cNvSpPr txBox="1">
            <a:spLocks noChangeArrowheads="1"/>
          </p:cNvSpPr>
          <p:nvPr/>
        </p:nvSpPr>
        <p:spPr bwMode="auto">
          <a:xfrm>
            <a:off x="495300" y="1251265"/>
            <a:ext cx="7187142" cy="346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/>
          <a:p>
            <a:pPr defTabSz="914378"/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在实验过程中，如果出现以下情况，怎么处理？</a:t>
            </a:r>
          </a:p>
        </p:txBody>
      </p:sp>
      <p:sp>
        <p:nvSpPr>
          <p:cNvPr id="4" name="矩形 3"/>
          <p:cNvSpPr/>
          <p:nvPr/>
        </p:nvSpPr>
        <p:spPr>
          <a:xfrm>
            <a:off x="586486" y="2006577"/>
            <a:ext cx="1978427" cy="346249"/>
          </a:xfrm>
          <a:prstGeom prst="rect">
            <a:avLst/>
          </a:prstGeom>
          <a:noFill/>
          <a:ln>
            <a:noFill/>
          </a:ln>
        </p:spPr>
        <p:txBody>
          <a:bodyPr wrap="square" lIns="68580" tIns="34290" rIns="68580" bIns="34290">
            <a:spAutoFit/>
          </a:bodyPr>
          <a:lstStyle/>
          <a:p>
            <a:pPr defTabSz="914378"/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1.</a:t>
            </a: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指针不偏转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290860" y="1955754"/>
            <a:ext cx="6460067" cy="4309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>
            <a:lvl1pPr algn="l">
              <a:buFont typeface="Arial" panose="020B0604020202020204" pitchFamily="34" charset="0"/>
              <a:buNone/>
              <a:defRPr sz="24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pPr defTabSz="914378">
              <a:lnSpc>
                <a:spcPct val="150000"/>
              </a:lnSpc>
            </a:pPr>
            <a:r>
              <a:rPr lang="zh-CN" altLang="en-US" sz="1800" kern="0" dirty="0">
                <a:solidFill>
                  <a:srgbClr val="7030A0"/>
                </a:solidFill>
                <a:latin typeface="+mn-lt"/>
                <a:ea typeface="+mn-ea"/>
                <a:cs typeface="+mn-ea"/>
                <a:sym typeface="+mn-lt"/>
              </a:rPr>
              <a:t>在元件完好的前提下，电路有断路，查找断路。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553147" y="2682439"/>
            <a:ext cx="3475427" cy="346249"/>
          </a:xfrm>
          <a:prstGeom prst="rect">
            <a:avLst/>
          </a:prstGeom>
          <a:noFill/>
          <a:ln>
            <a:noFill/>
          </a:ln>
        </p:spPr>
        <p:txBody>
          <a:bodyPr wrap="square" lIns="68580" tIns="34290" rIns="68580" bIns="34290">
            <a:spAutoFit/>
          </a:bodyPr>
          <a:lstStyle>
            <a:lvl1pPr algn="l">
              <a:buFont typeface="Arial" panose="020B0604020202020204" pitchFamily="34" charset="0"/>
              <a:buNone/>
              <a:defRPr sz="24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pPr defTabSz="914378"/>
            <a:r>
              <a:rPr lang="en-US" altLang="zh-CN" sz="1800" kern="0" dirty="0">
                <a:solidFill>
                  <a:sysClr val="windowText" lastClr="000000"/>
                </a:solidFill>
                <a:latin typeface="+mn-lt"/>
                <a:ea typeface="+mn-ea"/>
                <a:cs typeface="+mn-ea"/>
                <a:sym typeface="+mn-lt"/>
              </a:rPr>
              <a:t>2.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+mn-lt"/>
                <a:ea typeface="+mn-ea"/>
                <a:cs typeface="+mn-ea"/>
                <a:sym typeface="+mn-lt"/>
              </a:rPr>
              <a:t>试触时指针反向偏转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042598" y="2612113"/>
            <a:ext cx="5090580" cy="430952"/>
          </a:xfrm>
          <a:prstGeom prst="rect">
            <a:avLst/>
          </a:prstGeom>
          <a:noFill/>
          <a:ln>
            <a:noFill/>
          </a:ln>
        </p:spPr>
        <p:txBody>
          <a:bodyPr wrap="square" lIns="68580" tIns="34290" rIns="68580" bIns="34290">
            <a:spAutoFit/>
          </a:bodyPr>
          <a:lstStyle>
            <a:lvl1pPr algn="l">
              <a:lnSpc>
                <a:spcPct val="150000"/>
              </a:lnSpc>
              <a:buFont typeface="Arial" panose="020B0604020202020204" pitchFamily="34" charset="0"/>
              <a:buNone/>
              <a:defRPr sz="24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pPr defTabSz="914378"/>
            <a:r>
              <a:rPr lang="zh-CN" altLang="en-US" sz="1800" kern="0" dirty="0">
                <a:solidFill>
                  <a:srgbClr val="7030A0"/>
                </a:solidFill>
                <a:latin typeface="+mn-lt"/>
                <a:ea typeface="+mn-ea"/>
                <a:cs typeface="+mn-ea"/>
                <a:sym typeface="+mn-lt"/>
              </a:rPr>
              <a:t>是正、负接线柱接反，应改接。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553147" y="3358301"/>
            <a:ext cx="3319713" cy="346249"/>
          </a:xfrm>
          <a:prstGeom prst="rect">
            <a:avLst/>
          </a:prstGeom>
          <a:noFill/>
          <a:ln>
            <a:noFill/>
          </a:ln>
        </p:spPr>
        <p:txBody>
          <a:bodyPr wrap="square" lIns="68580" tIns="34290" rIns="68580" bIns="34290">
            <a:spAutoFit/>
          </a:bodyPr>
          <a:lstStyle>
            <a:lvl1pPr algn="l">
              <a:buFont typeface="Arial" panose="020B0604020202020204" pitchFamily="34" charset="0"/>
              <a:buNone/>
              <a:defRPr sz="24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pPr defTabSz="914378"/>
            <a:r>
              <a:rPr lang="en-US" altLang="zh-CN" sz="1800" kern="0" dirty="0">
                <a:solidFill>
                  <a:sysClr val="windowText" lastClr="000000"/>
                </a:solidFill>
                <a:latin typeface="+mn-lt"/>
                <a:ea typeface="+mn-ea"/>
                <a:cs typeface="+mn-ea"/>
                <a:sym typeface="+mn-lt"/>
              </a:rPr>
              <a:t>3.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+mn-lt"/>
                <a:ea typeface="+mn-ea"/>
                <a:cs typeface="+mn-ea"/>
                <a:sym typeface="+mn-lt"/>
              </a:rPr>
              <a:t>指针正向偏转过大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809460" y="3307478"/>
            <a:ext cx="4923364" cy="430952"/>
          </a:xfrm>
          <a:prstGeom prst="rect">
            <a:avLst/>
          </a:prstGeom>
          <a:noFill/>
          <a:ln>
            <a:noFill/>
          </a:ln>
        </p:spPr>
        <p:txBody>
          <a:bodyPr wrap="square" lIns="68580" tIns="34290" rIns="68580" bIns="34290">
            <a:spAutoFit/>
          </a:bodyPr>
          <a:lstStyle>
            <a:lvl1pPr algn="l">
              <a:lnSpc>
                <a:spcPct val="150000"/>
              </a:lnSpc>
              <a:buFont typeface="Arial" panose="020B0604020202020204" pitchFamily="34" charset="0"/>
              <a:buNone/>
              <a:defRPr sz="24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pPr defTabSz="914378"/>
            <a:r>
              <a:rPr lang="zh-CN" altLang="en-US" sz="1800" kern="0" dirty="0">
                <a:solidFill>
                  <a:srgbClr val="7030A0"/>
                </a:solidFill>
                <a:latin typeface="+mn-lt"/>
                <a:ea typeface="+mn-ea"/>
                <a:cs typeface="+mn-ea"/>
                <a:sym typeface="+mn-lt"/>
              </a:rPr>
              <a:t>量程选择偏小，应改接较大量程。</a:t>
            </a: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570860" y="4034163"/>
            <a:ext cx="2471738" cy="346249"/>
          </a:xfrm>
          <a:prstGeom prst="rect">
            <a:avLst/>
          </a:prstGeom>
          <a:noFill/>
          <a:ln>
            <a:noFill/>
          </a:ln>
        </p:spPr>
        <p:txBody>
          <a:bodyPr wrap="square" lIns="68580" tIns="34290" rIns="68580" bIns="34290">
            <a:spAutoFit/>
          </a:bodyPr>
          <a:lstStyle>
            <a:lvl1pPr algn="l">
              <a:buFont typeface="Arial" panose="020B0604020202020204" pitchFamily="34" charset="0"/>
              <a:buNone/>
              <a:defRPr sz="24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pPr defTabSz="914378"/>
            <a:r>
              <a:rPr lang="en-US" altLang="zh-CN" sz="1800" kern="0" dirty="0">
                <a:solidFill>
                  <a:sysClr val="windowText" lastClr="000000"/>
                </a:solidFill>
                <a:latin typeface="+mn-lt"/>
                <a:ea typeface="+mn-ea"/>
                <a:cs typeface="+mn-ea"/>
                <a:sym typeface="+mn-lt"/>
              </a:rPr>
              <a:t>4.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+mn-lt"/>
                <a:ea typeface="+mn-ea"/>
                <a:cs typeface="+mn-ea"/>
                <a:sym typeface="+mn-lt"/>
              </a:rPr>
              <a:t>指针偏转过小</a:t>
            </a: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2394898" y="3940532"/>
            <a:ext cx="5079472" cy="430952"/>
          </a:xfrm>
          <a:prstGeom prst="rect">
            <a:avLst/>
          </a:prstGeom>
          <a:noFill/>
          <a:ln>
            <a:noFill/>
          </a:ln>
        </p:spPr>
        <p:txBody>
          <a:bodyPr wrap="square" lIns="68580" tIns="34290" rIns="68580" bIns="34290">
            <a:spAutoFit/>
          </a:bodyPr>
          <a:lstStyle>
            <a:lvl1pPr algn="l">
              <a:lnSpc>
                <a:spcPct val="150000"/>
              </a:lnSpc>
              <a:buFont typeface="Arial" panose="020B0604020202020204" pitchFamily="34" charset="0"/>
              <a:buNone/>
              <a:defRPr sz="24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pPr defTabSz="914378"/>
            <a:r>
              <a:rPr lang="zh-CN" altLang="en-US" sz="1800" kern="0" dirty="0">
                <a:solidFill>
                  <a:srgbClr val="7030A0"/>
                </a:solidFill>
                <a:latin typeface="+mn-lt"/>
                <a:ea typeface="+mn-ea"/>
                <a:cs typeface="+mn-ea"/>
                <a:sym typeface="+mn-lt"/>
              </a:rPr>
              <a:t>量程选择偏大，应改接较小量程。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71366155-3FFE-4531-B5EA-0D0A79DF4274}"/>
              </a:ext>
            </a:extLst>
          </p:cNvPr>
          <p:cNvSpPr txBox="1"/>
          <p:nvPr/>
        </p:nvSpPr>
        <p:spPr>
          <a:xfrm>
            <a:off x="707571" y="564697"/>
            <a:ext cx="968054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想一想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75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0" mute="1"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75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mute="1"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75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0" mute="1"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75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0" mute="1"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75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0" mute="1"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75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0" mute="1"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build="p" autoUpdateAnimBg="0"/>
      <p:bldP spid="7" grpId="0" build="p" autoUpdateAnimBg="0"/>
      <p:bldP spid="8" grpId="0" build="p" autoUpdateAnimBg="0"/>
      <p:bldP spid="9" grpId="0" build="p" autoUpdateAnimBg="0"/>
      <p:bldP spid="10" grpId="0" build="p" autoUpdateAnimBg="0"/>
      <p:bldP spid="11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>
            <a:extLst>
              <a:ext uri="{FF2B5EF4-FFF2-40B4-BE49-F238E27FC236}">
                <a16:creationId xmlns:a16="http://schemas.microsoft.com/office/drawing/2014/main" id="{30F32825-2A37-4E1B-A8F3-04C492A7BCC0}"/>
              </a:ext>
            </a:extLst>
          </p:cNvPr>
          <p:cNvGrpSpPr/>
          <p:nvPr/>
        </p:nvGrpSpPr>
        <p:grpSpPr>
          <a:xfrm>
            <a:off x="495300" y="1116961"/>
            <a:ext cx="7541405" cy="3590591"/>
            <a:chOff x="454722" y="1030404"/>
            <a:chExt cx="11690433" cy="5566013"/>
          </a:xfrm>
        </p:grpSpPr>
        <p:grpSp>
          <p:nvGrpSpPr>
            <p:cNvPr id="12" name="组合 11"/>
            <p:cNvGrpSpPr/>
            <p:nvPr/>
          </p:nvGrpSpPr>
          <p:grpSpPr>
            <a:xfrm>
              <a:off x="1088630" y="1030404"/>
              <a:ext cx="11056525" cy="4673354"/>
              <a:chOff x="816471" y="649154"/>
              <a:chExt cx="8292395" cy="3554155"/>
            </a:xfrm>
          </p:grpSpPr>
          <p:sp>
            <p:nvSpPr>
              <p:cNvPr id="45067" name="文本框 45066"/>
              <p:cNvSpPr txBox="1"/>
              <p:nvPr/>
            </p:nvSpPr>
            <p:spPr>
              <a:xfrm>
                <a:off x="5986644" y="3154329"/>
                <a:ext cx="2295975" cy="380987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>
                <a:spAutoFit/>
              </a:bodyPr>
              <a:lstStyle/>
              <a:p>
                <a:pPr defTabSz="914378">
                  <a:spcBef>
                    <a:spcPct val="50000"/>
                  </a:spcBef>
                  <a:buClr>
                    <a:srgbClr val="F2F2F2"/>
                  </a:buClr>
                </a:pPr>
                <a:r>
                  <a:rPr lang="zh-CN" altLang="en-US" sz="1500" kern="0" dirty="0">
                    <a:cs typeface="+mn-ea"/>
                    <a:sym typeface="+mn-lt"/>
                  </a:rPr>
                  <a:t>电流</a:t>
                </a:r>
                <a:r>
                  <a:rPr lang="zh-CN" altLang="en-US" sz="1500" b="1" kern="0" dirty="0">
                    <a:cs typeface="+mn-ea"/>
                    <a:sym typeface="+mn-lt"/>
                  </a:rPr>
                  <a:t>正进负出</a:t>
                </a:r>
              </a:p>
            </p:txBody>
          </p:sp>
          <p:sp>
            <p:nvSpPr>
              <p:cNvPr id="45081" name="文本框 45080"/>
              <p:cNvSpPr txBox="1"/>
              <p:nvPr/>
            </p:nvSpPr>
            <p:spPr>
              <a:xfrm>
                <a:off x="5437613" y="3780163"/>
                <a:ext cx="3079331" cy="380987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>
                <a:spAutoFit/>
              </a:bodyPr>
              <a:lstStyle/>
              <a:p>
                <a:pPr defTabSz="914378">
                  <a:spcBef>
                    <a:spcPct val="50000"/>
                  </a:spcBef>
                  <a:buClr>
                    <a:srgbClr val="F2F2F2"/>
                  </a:buClr>
                </a:pPr>
                <a:r>
                  <a:rPr lang="zh-CN" altLang="en-US" sz="1500" b="1" kern="0" dirty="0">
                    <a:cs typeface="+mn-ea"/>
                    <a:sym typeface="+mn-lt"/>
                  </a:rPr>
                  <a:t>不能与电源直接相连</a:t>
                </a:r>
              </a:p>
            </p:txBody>
          </p:sp>
          <p:grpSp>
            <p:nvGrpSpPr>
              <p:cNvPr id="11" name="组合 10"/>
              <p:cNvGrpSpPr/>
              <p:nvPr/>
            </p:nvGrpSpPr>
            <p:grpSpPr>
              <a:xfrm>
                <a:off x="816471" y="649154"/>
                <a:ext cx="8292395" cy="3554155"/>
                <a:chOff x="762229" y="761044"/>
                <a:chExt cx="8292395" cy="3554155"/>
              </a:xfrm>
            </p:grpSpPr>
            <p:sp>
              <p:nvSpPr>
                <p:cNvPr id="45058" name="文本框 45057"/>
                <p:cNvSpPr txBox="1"/>
                <p:nvPr/>
              </p:nvSpPr>
              <p:spPr>
                <a:xfrm>
                  <a:off x="762229" y="1766750"/>
                  <a:ext cx="483068" cy="969152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vert="eaVert">
                  <a:spAutoFit/>
                </a:bodyPr>
                <a:lstStyle/>
                <a:p>
                  <a:pPr defTabSz="914378">
                    <a:spcBef>
                      <a:spcPct val="50000"/>
                    </a:spcBef>
                    <a:buClr>
                      <a:srgbClr val="F2F2F2"/>
                    </a:buClr>
                  </a:pPr>
                  <a:r>
                    <a:rPr lang="zh-CN" altLang="en-US" sz="1500" kern="0" dirty="0">
                      <a:cs typeface="+mn-ea"/>
                      <a:sym typeface="+mn-lt"/>
                    </a:rPr>
                    <a:t>电流</a:t>
                  </a:r>
                </a:p>
              </p:txBody>
            </p:sp>
            <p:sp>
              <p:nvSpPr>
                <p:cNvPr id="45059" name="文本框 45058"/>
                <p:cNvSpPr txBox="1"/>
                <p:nvPr/>
              </p:nvSpPr>
              <p:spPr>
                <a:xfrm>
                  <a:off x="2213612" y="761044"/>
                  <a:ext cx="1136333" cy="380987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wrap="square">
                  <a:spAutoFit/>
                </a:bodyPr>
                <a:lstStyle/>
                <a:p>
                  <a:pPr algn="ctr" defTabSz="914378" eaLnBrk="0" hangingPunct="0">
                    <a:spcBef>
                      <a:spcPct val="50000"/>
                    </a:spcBef>
                    <a:buClr>
                      <a:srgbClr val="F2F2F2"/>
                    </a:buClr>
                  </a:pPr>
                  <a:r>
                    <a:rPr lang="zh-CN" altLang="en-US" sz="1500" kern="0" dirty="0">
                      <a:cs typeface="+mn-ea"/>
                      <a:sym typeface="+mn-lt"/>
                    </a:rPr>
                    <a:t>定义：</a:t>
                  </a:r>
                </a:p>
              </p:txBody>
            </p:sp>
            <p:sp>
              <p:nvSpPr>
                <p:cNvPr id="45060" name="左大括号 45059"/>
                <p:cNvSpPr/>
                <p:nvPr/>
              </p:nvSpPr>
              <p:spPr>
                <a:xfrm>
                  <a:off x="1231583" y="1002644"/>
                  <a:ext cx="228600" cy="2380807"/>
                </a:xfrm>
                <a:prstGeom prst="leftBrace">
                  <a:avLst>
                    <a:gd name="adj1" fmla="val 75000"/>
                    <a:gd name="adj2" fmla="val 49819"/>
                  </a:avLst>
                </a:prstGeom>
                <a:noFill/>
                <a:ln w="38100" cap="flat" cmpd="sng">
                  <a:solidFill>
                    <a:srgbClr val="993300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pPr defTabSz="914378"/>
                  <a:endParaRPr lang="zh-CN" altLang="en-US" sz="1500" kern="0">
                    <a:cs typeface="+mn-ea"/>
                    <a:sym typeface="+mn-lt"/>
                  </a:endParaRPr>
                </a:p>
              </p:txBody>
            </p:sp>
            <p:sp>
              <p:nvSpPr>
                <p:cNvPr id="45062" name="文本框 45061"/>
                <p:cNvSpPr txBox="1"/>
                <p:nvPr/>
              </p:nvSpPr>
              <p:spPr>
                <a:xfrm>
                  <a:off x="3286760" y="771812"/>
                  <a:ext cx="5767864" cy="380987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wrap="square">
                  <a:spAutoFit/>
                </a:bodyPr>
                <a:lstStyle/>
                <a:p>
                  <a:pPr defTabSz="914378">
                    <a:spcBef>
                      <a:spcPct val="50000"/>
                    </a:spcBef>
                    <a:buClr>
                      <a:srgbClr val="F2F2F2"/>
                    </a:buClr>
                  </a:pPr>
                  <a:r>
                    <a:rPr lang="zh-CN" altLang="en-US" sz="1500" kern="0" dirty="0">
                      <a:cs typeface="+mn-ea"/>
                      <a:sym typeface="+mn-lt"/>
                    </a:rPr>
                    <a:t>表示</a:t>
                  </a:r>
                  <a:r>
                    <a:rPr lang="zh-CN" altLang="en-US" sz="1500" b="1" kern="0" dirty="0">
                      <a:cs typeface="+mn-ea"/>
                      <a:sym typeface="+mn-lt"/>
                    </a:rPr>
                    <a:t>电流强弱</a:t>
                  </a:r>
                  <a:r>
                    <a:rPr lang="zh-CN" altLang="en-US" sz="1500" kern="0" dirty="0">
                      <a:cs typeface="+mn-ea"/>
                      <a:sym typeface="+mn-lt"/>
                    </a:rPr>
                    <a:t>的物理量，用</a:t>
                  </a:r>
                  <a:r>
                    <a:rPr lang="en-US" altLang="zh-CN" sz="1500" i="1" kern="0" dirty="0">
                      <a:cs typeface="+mn-ea"/>
                      <a:sym typeface="+mn-lt"/>
                    </a:rPr>
                    <a:t>I</a:t>
                  </a:r>
                  <a:r>
                    <a:rPr lang="zh-CN" altLang="en-US" sz="1500" kern="0" dirty="0">
                      <a:cs typeface="+mn-ea"/>
                      <a:sym typeface="+mn-lt"/>
                    </a:rPr>
                    <a:t>表示</a:t>
                  </a:r>
                </a:p>
              </p:txBody>
            </p:sp>
            <p:sp>
              <p:nvSpPr>
                <p:cNvPr id="45063" name="文本框 45062"/>
                <p:cNvSpPr txBox="1"/>
                <p:nvPr/>
              </p:nvSpPr>
              <p:spPr>
                <a:xfrm>
                  <a:off x="4152900" y="1274124"/>
                  <a:ext cx="4091940" cy="380987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wrap="square">
                  <a:spAutoFit/>
                </a:bodyPr>
                <a:lstStyle/>
                <a:p>
                  <a:pPr defTabSz="914378">
                    <a:spcBef>
                      <a:spcPct val="50000"/>
                    </a:spcBef>
                    <a:buClr>
                      <a:srgbClr val="F2F2F2"/>
                    </a:buClr>
                  </a:pPr>
                  <a:r>
                    <a:rPr lang="zh-CN" altLang="en-US" sz="1500" b="1" kern="0" dirty="0">
                      <a:cs typeface="+mn-ea"/>
                      <a:sym typeface="+mn-lt"/>
                    </a:rPr>
                    <a:t>安培，</a:t>
                  </a:r>
                  <a:r>
                    <a:rPr lang="zh-CN" altLang="en-US" sz="1500" kern="0" dirty="0">
                      <a:cs typeface="+mn-ea"/>
                      <a:sym typeface="+mn-lt"/>
                    </a:rPr>
                    <a:t>简称</a:t>
                  </a:r>
                  <a:r>
                    <a:rPr lang="zh-CN" altLang="en-US" sz="1500" b="1" kern="0" dirty="0">
                      <a:cs typeface="+mn-ea"/>
                      <a:sym typeface="+mn-lt"/>
                    </a:rPr>
                    <a:t>安，</a:t>
                  </a:r>
                  <a:r>
                    <a:rPr lang="zh-CN" altLang="en-US" sz="1500" kern="0" dirty="0">
                      <a:cs typeface="+mn-ea"/>
                      <a:sym typeface="+mn-lt"/>
                    </a:rPr>
                    <a:t>用</a:t>
                  </a:r>
                  <a:r>
                    <a:rPr lang="en-US" altLang="zh-CN" sz="1500" b="1" kern="0" dirty="0">
                      <a:cs typeface="+mn-ea"/>
                      <a:sym typeface="+mn-lt"/>
                    </a:rPr>
                    <a:t>A</a:t>
                  </a:r>
                  <a:r>
                    <a:rPr lang="zh-CN" altLang="en-US" sz="1500" kern="0" dirty="0">
                      <a:cs typeface="+mn-ea"/>
                      <a:sym typeface="+mn-lt"/>
                    </a:rPr>
                    <a:t>表示</a:t>
                  </a:r>
                </a:p>
              </p:txBody>
            </p:sp>
            <p:sp>
              <p:nvSpPr>
                <p:cNvPr id="45064" name="文本框 45063"/>
                <p:cNvSpPr txBox="1"/>
                <p:nvPr/>
              </p:nvSpPr>
              <p:spPr>
                <a:xfrm>
                  <a:off x="2213612" y="1616178"/>
                  <a:ext cx="1136333" cy="380987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wrap="square">
                  <a:spAutoFit/>
                </a:bodyPr>
                <a:lstStyle/>
                <a:p>
                  <a:pPr algn="ctr" defTabSz="914378" eaLnBrk="0" hangingPunct="0">
                    <a:spcBef>
                      <a:spcPct val="50000"/>
                    </a:spcBef>
                    <a:buClr>
                      <a:srgbClr val="F2F2F2"/>
                    </a:buClr>
                  </a:pPr>
                  <a:r>
                    <a:rPr lang="zh-CN" altLang="en-US" sz="1500" kern="0" dirty="0">
                      <a:cs typeface="+mn-ea"/>
                      <a:sym typeface="+mn-lt"/>
                    </a:rPr>
                    <a:t>单位：</a:t>
                  </a:r>
                </a:p>
              </p:txBody>
            </p:sp>
            <p:sp>
              <p:nvSpPr>
                <p:cNvPr id="45065" name="文本框 45064"/>
                <p:cNvSpPr txBox="1"/>
                <p:nvPr/>
              </p:nvSpPr>
              <p:spPr>
                <a:xfrm>
                  <a:off x="2166674" y="2594353"/>
                  <a:ext cx="1142524" cy="380987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wrap="square">
                  <a:spAutoFit/>
                </a:bodyPr>
                <a:lstStyle/>
                <a:p>
                  <a:pPr defTabSz="914378">
                    <a:spcBef>
                      <a:spcPct val="50000"/>
                    </a:spcBef>
                    <a:buClr>
                      <a:srgbClr val="F2F2F2"/>
                    </a:buClr>
                  </a:pPr>
                  <a:r>
                    <a:rPr lang="zh-CN" altLang="en-US" sz="1500" kern="0" dirty="0">
                      <a:cs typeface="+mn-ea"/>
                      <a:sym typeface="+mn-lt"/>
                    </a:rPr>
                    <a:t>仪器：</a:t>
                  </a:r>
                </a:p>
              </p:txBody>
            </p:sp>
            <p:sp>
              <p:nvSpPr>
                <p:cNvPr id="45066" name="文本框 45065"/>
                <p:cNvSpPr txBox="1"/>
                <p:nvPr/>
              </p:nvSpPr>
              <p:spPr>
                <a:xfrm>
                  <a:off x="2157258" y="3589963"/>
                  <a:ext cx="1556385" cy="380987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wrap="square">
                  <a:spAutoFit/>
                </a:bodyPr>
                <a:lstStyle>
                  <a:lvl1pPr>
                    <a:spcBef>
                      <a:spcPct val="50000"/>
                    </a:spcBef>
                    <a:buClr>
                      <a:schemeClr val="bg1"/>
                    </a:buClr>
                    <a:defRPr sz="2400">
                      <a:latin typeface="微软雅黑" panose="020B0503020204020204" charset="-122"/>
                      <a:ea typeface="微软雅黑" panose="020B0503020204020204" charset="-122"/>
                    </a:defRPr>
                  </a:lvl1pPr>
                </a:lstStyle>
                <a:p>
                  <a:pPr defTabSz="914378">
                    <a:buClr>
                      <a:srgbClr val="F2F2F2"/>
                    </a:buClr>
                  </a:pPr>
                  <a:r>
                    <a:rPr lang="zh-CN" altLang="en-US" sz="1500" kern="0" dirty="0">
                      <a:latin typeface="+mn-lt"/>
                      <a:ea typeface="+mn-ea"/>
                      <a:cs typeface="+mn-ea"/>
                      <a:sym typeface="+mn-lt"/>
                    </a:rPr>
                    <a:t>连接方法</a:t>
                  </a:r>
                </a:p>
              </p:txBody>
            </p:sp>
            <p:sp>
              <p:nvSpPr>
                <p:cNvPr id="45068" name="矩形 45067"/>
                <p:cNvSpPr/>
                <p:nvPr/>
              </p:nvSpPr>
              <p:spPr>
                <a:xfrm>
                  <a:off x="3858101" y="3306965"/>
                  <a:ext cx="2253144" cy="380987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wrap="square">
                  <a:spAutoFit/>
                </a:bodyPr>
                <a:lstStyle/>
                <a:p>
                  <a:pPr defTabSz="914378">
                    <a:spcBef>
                      <a:spcPct val="50000"/>
                    </a:spcBef>
                    <a:buClr>
                      <a:srgbClr val="F2F2F2"/>
                    </a:buClr>
                  </a:pPr>
                  <a:r>
                    <a:rPr lang="zh-CN" altLang="en-US" sz="1500" b="1" kern="0" dirty="0">
                      <a:cs typeface="+mn-ea"/>
                      <a:sym typeface="+mn-lt"/>
                    </a:rPr>
                    <a:t>串联</a:t>
                  </a:r>
                  <a:r>
                    <a:rPr lang="zh-CN" altLang="en-US" sz="1500" kern="0" dirty="0">
                      <a:cs typeface="+mn-ea"/>
                      <a:sym typeface="+mn-lt"/>
                    </a:rPr>
                    <a:t>在电路中；</a:t>
                  </a:r>
                </a:p>
              </p:txBody>
            </p:sp>
            <p:sp>
              <p:nvSpPr>
                <p:cNvPr id="45070" name="左大括号 45069"/>
                <p:cNvSpPr/>
                <p:nvPr/>
              </p:nvSpPr>
              <p:spPr>
                <a:xfrm>
                  <a:off x="2012315" y="2696130"/>
                  <a:ext cx="228600" cy="1140178"/>
                </a:xfrm>
                <a:prstGeom prst="leftBrace">
                  <a:avLst>
                    <a:gd name="adj1" fmla="val 41666"/>
                    <a:gd name="adj2" fmla="val 50000"/>
                  </a:avLst>
                </a:prstGeom>
                <a:noFill/>
                <a:ln w="28575" cap="flat" cmpd="sng">
                  <a:solidFill>
                    <a:srgbClr val="993300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pPr algn="ctr" defTabSz="914378">
                    <a:buClr>
                      <a:srgbClr val="F2F2F2"/>
                    </a:buClr>
                  </a:pPr>
                  <a:endParaRPr sz="1500" b="1" kern="0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45073" name="左大括号 45072"/>
                <p:cNvSpPr/>
                <p:nvPr/>
              </p:nvSpPr>
              <p:spPr>
                <a:xfrm>
                  <a:off x="3430271" y="3383451"/>
                  <a:ext cx="285075" cy="931748"/>
                </a:xfrm>
                <a:prstGeom prst="leftBrace">
                  <a:avLst>
                    <a:gd name="adj1" fmla="val 55555"/>
                    <a:gd name="adj2" fmla="val 50000"/>
                  </a:avLst>
                </a:prstGeom>
                <a:noFill/>
                <a:ln w="28575" cap="flat" cmpd="sng">
                  <a:solidFill>
                    <a:srgbClr val="993300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pPr defTabSz="914378"/>
                  <a:endParaRPr lang="zh-CN" altLang="en-US" sz="1500" kern="0">
                    <a:cs typeface="+mn-ea"/>
                    <a:sym typeface="+mn-lt"/>
                  </a:endParaRPr>
                </a:p>
              </p:txBody>
            </p:sp>
            <p:sp>
              <p:nvSpPr>
                <p:cNvPr id="45074" name="文本框 45073"/>
                <p:cNvSpPr txBox="1"/>
                <p:nvPr/>
              </p:nvSpPr>
              <p:spPr>
                <a:xfrm>
                  <a:off x="4480561" y="2864247"/>
                  <a:ext cx="800100" cy="380987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/>
                <a:p>
                  <a:pPr defTabSz="914378">
                    <a:spcBef>
                      <a:spcPct val="50000"/>
                    </a:spcBef>
                    <a:buClr>
                      <a:srgbClr val="F2F2F2"/>
                    </a:buClr>
                  </a:pPr>
                  <a:r>
                    <a:rPr lang="zh-CN" altLang="en-US" sz="1500" kern="0" dirty="0">
                      <a:cs typeface="+mn-ea"/>
                      <a:sym typeface="+mn-lt"/>
                    </a:rPr>
                    <a:t>使用</a:t>
                  </a:r>
                </a:p>
              </p:txBody>
            </p:sp>
            <p:grpSp>
              <p:nvGrpSpPr>
                <p:cNvPr id="45076" name="组合 45075"/>
                <p:cNvGrpSpPr/>
                <p:nvPr/>
              </p:nvGrpSpPr>
              <p:grpSpPr>
                <a:xfrm>
                  <a:off x="5411742" y="2427024"/>
                  <a:ext cx="664369" cy="491703"/>
                  <a:chOff x="3648" y="1506"/>
                  <a:chExt cx="558" cy="414"/>
                </a:xfrm>
              </p:grpSpPr>
              <p:sp>
                <p:nvSpPr>
                  <p:cNvPr id="45077" name="文本框 45076"/>
                  <p:cNvSpPr txBox="1"/>
                  <p:nvPr/>
                </p:nvSpPr>
                <p:spPr>
                  <a:xfrm>
                    <a:off x="3648" y="1506"/>
                    <a:ext cx="558" cy="412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 wrap="square">
                    <a:spAutoFit/>
                  </a:bodyPr>
                  <a:lstStyle/>
                  <a:p>
                    <a:pPr defTabSz="914378">
                      <a:spcBef>
                        <a:spcPct val="50000"/>
                      </a:spcBef>
                      <a:buClr>
                        <a:srgbClr val="F2F2F2"/>
                      </a:buClr>
                    </a:pPr>
                    <a:r>
                      <a:rPr lang="en-US" altLang="zh-CN" sz="2100" b="1" kern="0">
                        <a:cs typeface="+mn-ea"/>
                        <a:sym typeface="+mn-lt"/>
                      </a:rPr>
                      <a:t>A</a:t>
                    </a:r>
                  </a:p>
                </p:txBody>
              </p:sp>
              <p:sp>
                <p:nvSpPr>
                  <p:cNvPr id="45078" name="椭圆 45077"/>
                  <p:cNvSpPr/>
                  <p:nvPr/>
                </p:nvSpPr>
                <p:spPr>
                  <a:xfrm>
                    <a:off x="3648" y="1584"/>
                    <a:ext cx="336" cy="336"/>
                  </a:xfrm>
                  <a:prstGeom prst="ellipse">
                    <a:avLst/>
                  </a:prstGeom>
                  <a:noFill/>
                  <a:ln w="2857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pPr defTabSz="914378"/>
                    <a:endParaRPr lang="zh-CN" altLang="en-US" sz="1500" kern="0">
                      <a:cs typeface="+mn-ea"/>
                      <a:sym typeface="+mn-lt"/>
                    </a:endParaRPr>
                  </a:p>
                </p:txBody>
              </p:sp>
            </p:grpSp>
            <p:sp>
              <p:nvSpPr>
                <p:cNvPr id="45080" name="文本框 45079"/>
                <p:cNvSpPr txBox="1"/>
                <p:nvPr/>
              </p:nvSpPr>
              <p:spPr>
                <a:xfrm>
                  <a:off x="3839686" y="3903363"/>
                  <a:ext cx="1600200" cy="380987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/>
                <a:p>
                  <a:pPr defTabSz="914378">
                    <a:spcBef>
                      <a:spcPct val="50000"/>
                    </a:spcBef>
                    <a:buClr>
                      <a:srgbClr val="F2F2F2"/>
                    </a:buClr>
                  </a:pPr>
                  <a:r>
                    <a:rPr lang="zh-CN" altLang="en-US" sz="1500" b="1" kern="0" dirty="0">
                      <a:cs typeface="+mn-ea"/>
                      <a:sym typeface="+mn-lt"/>
                    </a:rPr>
                    <a:t>不超量程；</a:t>
                  </a:r>
                </a:p>
              </p:txBody>
            </p:sp>
            <p:sp>
              <p:nvSpPr>
                <p:cNvPr id="45082" name="左大括号 45081"/>
                <p:cNvSpPr/>
                <p:nvPr/>
              </p:nvSpPr>
              <p:spPr>
                <a:xfrm>
                  <a:off x="3121343" y="1435648"/>
                  <a:ext cx="228600" cy="798124"/>
                </a:xfrm>
                <a:prstGeom prst="leftBrace">
                  <a:avLst>
                    <a:gd name="adj1" fmla="val 29166"/>
                    <a:gd name="adj2" fmla="val 50000"/>
                  </a:avLst>
                </a:prstGeom>
                <a:noFill/>
                <a:ln w="28575" cap="flat" cmpd="sng">
                  <a:solidFill>
                    <a:srgbClr val="993300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pPr algn="ctr" defTabSz="914378">
                    <a:buClr>
                      <a:srgbClr val="F2F2F2"/>
                    </a:buClr>
                  </a:pPr>
                  <a:endParaRPr sz="1500" b="1" kern="0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45083" name="文本框 45082"/>
                <p:cNvSpPr txBox="1"/>
                <p:nvPr/>
              </p:nvSpPr>
              <p:spPr>
                <a:xfrm>
                  <a:off x="3286601" y="1274124"/>
                  <a:ext cx="1143000" cy="380987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wrap="square">
                  <a:spAutoFit/>
                </a:bodyPr>
                <a:lstStyle/>
                <a:p>
                  <a:pPr defTabSz="914378">
                    <a:spcBef>
                      <a:spcPct val="50000"/>
                    </a:spcBef>
                    <a:buClr>
                      <a:srgbClr val="F2F2F2"/>
                    </a:buClr>
                  </a:pPr>
                  <a:r>
                    <a:rPr lang="zh-CN" altLang="en-US" sz="1500" kern="0" dirty="0">
                      <a:cs typeface="+mn-ea"/>
                      <a:sym typeface="+mn-lt"/>
                    </a:rPr>
                    <a:t>国际：</a:t>
                  </a:r>
                </a:p>
              </p:txBody>
            </p:sp>
            <p:sp>
              <p:nvSpPr>
                <p:cNvPr id="45084" name="文本框 45083"/>
                <p:cNvSpPr txBox="1"/>
                <p:nvPr/>
              </p:nvSpPr>
              <p:spPr>
                <a:xfrm>
                  <a:off x="3400901" y="1965357"/>
                  <a:ext cx="1028700" cy="380987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wrap="square">
                  <a:spAutoFit/>
                </a:bodyPr>
                <a:lstStyle/>
                <a:p>
                  <a:pPr defTabSz="914378">
                    <a:spcBef>
                      <a:spcPct val="50000"/>
                    </a:spcBef>
                    <a:buClr>
                      <a:srgbClr val="F2F2F2"/>
                    </a:buClr>
                  </a:pPr>
                  <a:r>
                    <a:rPr lang="zh-CN" altLang="en-US" sz="1500" kern="0" dirty="0">
                      <a:cs typeface="+mn-ea"/>
                      <a:sym typeface="+mn-lt"/>
                    </a:rPr>
                    <a:t>常用</a:t>
                  </a:r>
                  <a:r>
                    <a:rPr lang="zh-CN" altLang="en-US" sz="1500" b="1" kern="0" dirty="0">
                      <a:cs typeface="+mn-ea"/>
                      <a:sym typeface="+mn-lt"/>
                    </a:rPr>
                    <a:t>：</a:t>
                  </a:r>
                </a:p>
              </p:txBody>
            </p:sp>
            <p:sp>
              <p:nvSpPr>
                <p:cNvPr id="45085" name="文本框 45084"/>
                <p:cNvSpPr txBox="1"/>
                <p:nvPr/>
              </p:nvSpPr>
              <p:spPr>
                <a:xfrm>
                  <a:off x="4238391" y="1965357"/>
                  <a:ext cx="2948733" cy="380987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wrap="none" anchor="t">
                  <a:spAutoFit/>
                </a:bodyPr>
                <a:lstStyle/>
                <a:p>
                  <a:pPr defTabSz="914378">
                    <a:buClr>
                      <a:srgbClr val="F2F2F2"/>
                    </a:buClr>
                  </a:pPr>
                  <a:r>
                    <a:rPr lang="zh-CN" altLang="en-US" sz="1500" b="1" kern="0" dirty="0">
                      <a:cs typeface="+mn-ea"/>
                      <a:sym typeface="+mn-lt"/>
                    </a:rPr>
                    <a:t>毫安（</a:t>
                  </a:r>
                  <a:r>
                    <a:rPr lang="en-US" altLang="zh-CN" sz="1500" b="1" kern="0" dirty="0" err="1">
                      <a:cs typeface="+mn-ea"/>
                      <a:sym typeface="+mn-lt"/>
                    </a:rPr>
                    <a:t>mA</a:t>
                  </a:r>
                  <a:r>
                    <a:rPr lang="zh-CN" altLang="en-US" sz="1500" b="1" kern="0" dirty="0">
                      <a:cs typeface="+mn-ea"/>
                      <a:sym typeface="+mn-lt"/>
                    </a:rPr>
                    <a:t>）和微安（</a:t>
                  </a:r>
                  <a:r>
                    <a:rPr lang="en-US" altLang="zh-CN" sz="1500" b="1" kern="0">
                      <a:cs typeface="+mn-ea"/>
                      <a:sym typeface="+mn-lt"/>
                    </a:rPr>
                    <a:t>μA </a:t>
                  </a:r>
                  <a:r>
                    <a:rPr lang="zh-CN" altLang="en-US" sz="1500" b="1" kern="0">
                      <a:cs typeface="+mn-ea"/>
                      <a:sym typeface="+mn-lt"/>
                    </a:rPr>
                    <a:t>）</a:t>
                  </a:r>
                </a:p>
              </p:txBody>
            </p:sp>
            <p:sp>
              <p:nvSpPr>
                <p:cNvPr id="45086" name="左大括号 45085"/>
                <p:cNvSpPr/>
                <p:nvPr/>
              </p:nvSpPr>
              <p:spPr>
                <a:xfrm>
                  <a:off x="1985010" y="932069"/>
                  <a:ext cx="228600" cy="798124"/>
                </a:xfrm>
                <a:prstGeom prst="leftBrace">
                  <a:avLst>
                    <a:gd name="adj1" fmla="val 29166"/>
                    <a:gd name="adj2" fmla="val 50000"/>
                  </a:avLst>
                </a:prstGeom>
                <a:noFill/>
                <a:ln w="28575" cap="flat" cmpd="sng">
                  <a:solidFill>
                    <a:srgbClr val="993300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 wrap="none" anchor="ctr"/>
                <a:lstStyle/>
                <a:p>
                  <a:pPr algn="ctr" defTabSz="914378">
                    <a:buClr>
                      <a:srgbClr val="F2F2F2"/>
                    </a:buClr>
                  </a:pPr>
                  <a:endParaRPr sz="1500" b="1" kern="0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2" name="文本框 1"/>
                <p:cNvSpPr txBox="1"/>
                <p:nvPr/>
              </p:nvSpPr>
              <p:spPr>
                <a:xfrm>
                  <a:off x="1379855" y="902299"/>
                  <a:ext cx="628650" cy="653122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/>
                <a:p>
                  <a:pPr algn="ctr" defTabSz="914378" eaLnBrk="0" hangingPunct="0">
                    <a:spcBef>
                      <a:spcPct val="50000"/>
                    </a:spcBef>
                    <a:buClr>
                      <a:srgbClr val="F2F2F2"/>
                    </a:buClr>
                  </a:pPr>
                  <a:r>
                    <a:rPr lang="zh-CN" altLang="en-US" sz="1500" kern="0" dirty="0">
                      <a:cs typeface="+mn-ea"/>
                      <a:sym typeface="+mn-lt"/>
                    </a:rPr>
                    <a:t>概念</a:t>
                  </a:r>
                </a:p>
              </p:txBody>
            </p:sp>
            <p:sp>
              <p:nvSpPr>
                <p:cNvPr id="5" name="文本框 4"/>
                <p:cNvSpPr txBox="1"/>
                <p:nvPr/>
              </p:nvSpPr>
              <p:spPr>
                <a:xfrm>
                  <a:off x="1379855" y="2758967"/>
                  <a:ext cx="628650" cy="653122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/>
                <a:p>
                  <a:pPr algn="ctr" defTabSz="914378" eaLnBrk="0" hangingPunct="0">
                    <a:spcBef>
                      <a:spcPct val="50000"/>
                    </a:spcBef>
                    <a:buClr>
                      <a:srgbClr val="F2F2F2"/>
                    </a:buClr>
                  </a:pPr>
                  <a:r>
                    <a:rPr lang="zh-CN" altLang="en-US" sz="1500" kern="0" dirty="0">
                      <a:cs typeface="+mn-ea"/>
                      <a:sym typeface="+mn-lt"/>
                    </a:rPr>
                    <a:t>测量</a:t>
                  </a:r>
                </a:p>
              </p:txBody>
            </p:sp>
            <p:sp>
              <p:nvSpPr>
                <p:cNvPr id="6" name="文本框 5"/>
                <p:cNvSpPr txBox="1"/>
                <p:nvPr/>
              </p:nvSpPr>
              <p:spPr>
                <a:xfrm>
                  <a:off x="4471035" y="2451146"/>
                  <a:ext cx="912336" cy="380987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wrap="square">
                  <a:spAutoFit/>
                </a:bodyPr>
                <a:lstStyle/>
                <a:p>
                  <a:pPr defTabSz="914378">
                    <a:spcBef>
                      <a:spcPct val="50000"/>
                    </a:spcBef>
                    <a:buClr>
                      <a:srgbClr val="F2F2F2"/>
                    </a:buClr>
                  </a:pPr>
                  <a:r>
                    <a:rPr lang="zh-CN" altLang="en-US" sz="1500" kern="0" dirty="0">
                      <a:cs typeface="+mn-ea"/>
                      <a:sym typeface="+mn-lt"/>
                    </a:rPr>
                    <a:t>符号</a:t>
                  </a:r>
                </a:p>
              </p:txBody>
            </p:sp>
            <p:sp>
              <p:nvSpPr>
                <p:cNvPr id="8" name="文本框 7"/>
                <p:cNvSpPr txBox="1"/>
                <p:nvPr/>
              </p:nvSpPr>
              <p:spPr>
                <a:xfrm>
                  <a:off x="3235643" y="2600159"/>
                  <a:ext cx="1244918" cy="380987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wrap="square">
                  <a:spAutoFit/>
                </a:bodyPr>
                <a:lstStyle>
                  <a:lvl1pPr>
                    <a:spcBef>
                      <a:spcPct val="50000"/>
                    </a:spcBef>
                    <a:buClr>
                      <a:schemeClr val="bg1"/>
                    </a:buClr>
                    <a:defRPr sz="2400">
                      <a:latin typeface="微软雅黑" panose="020B0503020204020204" charset="-122"/>
                      <a:ea typeface="微软雅黑" panose="020B0503020204020204" charset="-122"/>
                    </a:defRPr>
                  </a:lvl1pPr>
                </a:lstStyle>
                <a:p>
                  <a:pPr defTabSz="914378">
                    <a:buClr>
                      <a:srgbClr val="F2F2F2"/>
                    </a:buClr>
                  </a:pPr>
                  <a:r>
                    <a:rPr lang="zh-CN" altLang="en-US" sz="1500" kern="0" dirty="0">
                      <a:latin typeface="+mn-lt"/>
                      <a:ea typeface="+mn-ea"/>
                      <a:cs typeface="+mn-ea"/>
                      <a:sym typeface="+mn-lt"/>
                    </a:rPr>
                    <a:t>电流表</a:t>
                  </a:r>
                </a:p>
              </p:txBody>
            </p:sp>
            <p:sp>
              <p:nvSpPr>
                <p:cNvPr id="9" name="左大括号 8"/>
                <p:cNvSpPr/>
                <p:nvPr/>
              </p:nvSpPr>
              <p:spPr>
                <a:xfrm>
                  <a:off x="4299585" y="2594353"/>
                  <a:ext cx="171450" cy="636916"/>
                </a:xfrm>
                <a:prstGeom prst="leftBrace">
                  <a:avLst>
                    <a:gd name="adj1" fmla="val 22222"/>
                    <a:gd name="adj2" fmla="val 50000"/>
                  </a:avLst>
                </a:prstGeom>
                <a:noFill/>
                <a:ln w="28575" cap="flat" cmpd="sng">
                  <a:solidFill>
                    <a:srgbClr val="993300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pPr defTabSz="914378"/>
                  <a:endParaRPr lang="zh-CN" altLang="en-US" sz="1500" kern="0">
                    <a:cs typeface="+mn-ea"/>
                    <a:sym typeface="+mn-lt"/>
                  </a:endParaRPr>
                </a:p>
              </p:txBody>
            </p:sp>
          </p:grpSp>
        </p:grpSp>
        <p:sp>
          <p:nvSpPr>
            <p:cNvPr id="13" name="TextBox 12"/>
            <p:cNvSpPr txBox="1"/>
            <p:nvPr/>
          </p:nvSpPr>
          <p:spPr>
            <a:xfrm>
              <a:off x="454722" y="5979130"/>
              <a:ext cx="5385529" cy="548667"/>
            </a:xfrm>
            <a:prstGeom prst="rect">
              <a:avLst/>
            </a:prstGeom>
            <a:noFill/>
            <a:ln w="12700" cap="flat">
              <a:noFill/>
              <a:miter lim="400000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60959" tIns="60959" rIns="60959" bIns="60959" numCol="1" spcCol="38100" rtlCol="0" anchor="t">
              <a:spAutoFit/>
            </a:bodyPr>
            <a:lstStyle/>
            <a:p>
              <a:pPr defTabSz="914378" latinLnBrk="1" hangingPunct="0"/>
              <a:r>
                <a:rPr lang="zh-CN" altLang="en-US" sz="1500" kern="0" dirty="0">
                  <a:cs typeface="+mn-ea"/>
                  <a:sym typeface="+mn-lt"/>
                </a:rPr>
                <a:t>本堂重点：电流表的使用</a:t>
              </a: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5733426" y="6047750"/>
              <a:ext cx="5385529" cy="548667"/>
            </a:xfrm>
            <a:prstGeom prst="rect">
              <a:avLst/>
            </a:prstGeom>
            <a:noFill/>
            <a:ln w="12700" cap="flat">
              <a:noFill/>
              <a:miter lim="400000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60959" tIns="60959" rIns="60959" bIns="60959" numCol="1" spcCol="38100" rtlCol="0" anchor="t">
              <a:spAutoFit/>
            </a:bodyPr>
            <a:lstStyle/>
            <a:p>
              <a:pPr defTabSz="914378" latinLnBrk="1" hangingPunct="0"/>
              <a:r>
                <a:rPr lang="zh-CN" altLang="en-US" sz="1500" kern="0" dirty="0">
                  <a:cs typeface="+mn-ea"/>
                  <a:sym typeface="+mn-lt"/>
                </a:rPr>
                <a:t>本堂难点：电流表的连接</a:t>
              </a:r>
            </a:p>
          </p:txBody>
        </p:sp>
      </p:grpSp>
      <p:sp>
        <p:nvSpPr>
          <p:cNvPr id="38" name="文本框 37">
            <a:extLst>
              <a:ext uri="{FF2B5EF4-FFF2-40B4-BE49-F238E27FC236}">
                <a16:creationId xmlns:a16="http://schemas.microsoft.com/office/drawing/2014/main" id="{2BF029DC-4B3B-44A0-8731-5DD4737437E4}"/>
              </a:ext>
            </a:extLst>
          </p:cNvPr>
          <p:cNvSpPr txBox="1"/>
          <p:nvPr/>
        </p:nvSpPr>
        <p:spPr>
          <a:xfrm>
            <a:off x="707572" y="564697"/>
            <a:ext cx="1244572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课堂小结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"/>
          <p:cNvSpPr>
            <a:spLocks noChangeArrowheads="1"/>
          </p:cNvSpPr>
          <p:nvPr/>
        </p:nvSpPr>
        <p:spPr bwMode="auto">
          <a:xfrm>
            <a:off x="495300" y="1068054"/>
            <a:ext cx="8143875" cy="3293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defTabSz="914378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800" b="1" kern="0" dirty="0">
                <a:solidFill>
                  <a:srgbClr val="000000"/>
                </a:solidFill>
                <a:cs typeface="+mn-ea"/>
                <a:sym typeface="+mn-lt"/>
              </a:rPr>
              <a:t>（</a:t>
            </a:r>
            <a:r>
              <a:rPr lang="en-US" altLang="zh-CN" sz="1800" b="1" kern="0" dirty="0">
                <a:solidFill>
                  <a:srgbClr val="000000"/>
                </a:solidFill>
                <a:cs typeface="+mn-ea"/>
                <a:sym typeface="+mn-lt"/>
              </a:rPr>
              <a:t>2023 </a:t>
            </a:r>
            <a:r>
              <a:rPr lang="zh-CN" altLang="en-US" sz="1800" b="1" kern="0" dirty="0">
                <a:solidFill>
                  <a:srgbClr val="000000"/>
                </a:solidFill>
                <a:cs typeface="+mn-ea"/>
                <a:sym typeface="+mn-lt"/>
              </a:rPr>
              <a:t>海南）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如图所示，是某些学生实验时的情形，其中操作正确的是（      ）</a:t>
            </a:r>
          </a:p>
          <a:p>
            <a:pPr defTabSz="914378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A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．如图甲拉动物体测滑动摩擦力     </a:t>
            </a:r>
            <a:endParaRPr lang="en-US" altLang="zh-CN" sz="1800" kern="0" dirty="0">
              <a:solidFill>
                <a:srgbClr val="000000"/>
              </a:solidFill>
              <a:cs typeface="+mn-ea"/>
              <a:sym typeface="+mn-lt"/>
            </a:endParaRPr>
          </a:p>
          <a:p>
            <a:pPr defTabSz="914378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B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．如图乙闭合开关测电路电流</a:t>
            </a:r>
          </a:p>
          <a:p>
            <a:pPr defTabSz="914378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C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．如图丙使用温度计测液体温度     </a:t>
            </a:r>
            <a:endParaRPr lang="en-US" altLang="zh-CN" sz="1800" kern="0" dirty="0">
              <a:solidFill>
                <a:srgbClr val="000000"/>
              </a:solidFill>
              <a:cs typeface="+mn-ea"/>
              <a:sym typeface="+mn-lt"/>
            </a:endParaRPr>
          </a:p>
          <a:p>
            <a:pPr defTabSz="914378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D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．如图丁举着量筒读液体体积</a:t>
            </a:r>
          </a:p>
          <a:p>
            <a:pPr defTabSz="914378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endParaRPr lang="zh-CN" altLang="en-US" kern="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pic>
        <p:nvPicPr>
          <p:cNvPr id="17" name="图片 39" descr="mmexport1561673189101"/>
          <p:cNvPicPr>
            <a:picLocks noChangeAspect="1" noChangeArrowheads="1"/>
          </p:cNvPicPr>
          <p:nvPr/>
        </p:nvPicPr>
        <p:blipFill>
          <a:blip r:embed="rId2" cstate="email">
            <a:grayscl/>
            <a:lum bright="6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72000" y="2789466"/>
            <a:ext cx="3822540" cy="10821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8032373" y="1271918"/>
            <a:ext cx="31619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defTabSz="914378" fontAlgn="ctr">
              <a:spcBef>
                <a:spcPct val="0"/>
              </a:spcBef>
              <a:spcAft>
                <a:spcPct val="0"/>
              </a:spcAft>
            </a:pPr>
            <a:r>
              <a:rPr lang="en-US" altLang="zh-CN" sz="2400" kern="0" dirty="0">
                <a:solidFill>
                  <a:srgbClr val="FF0000"/>
                </a:solidFill>
                <a:cs typeface="+mn-ea"/>
                <a:sym typeface="+mn-lt"/>
              </a:rPr>
              <a:t>C</a:t>
            </a:r>
            <a:endParaRPr lang="en-US" altLang="zh-CN" sz="2400" kern="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03C72317-55AF-4A99-9B15-0CC125F5D4B6}"/>
              </a:ext>
            </a:extLst>
          </p:cNvPr>
          <p:cNvSpPr txBox="1"/>
          <p:nvPr/>
        </p:nvSpPr>
        <p:spPr>
          <a:xfrm>
            <a:off x="707572" y="564697"/>
            <a:ext cx="1244572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典型例题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bldLvl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95301" y="847693"/>
            <a:ext cx="8258174" cy="2741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defTabSz="914378" fontAlgn="base">
              <a:lnSpc>
                <a:spcPct val="2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800" b="1" kern="0" dirty="0">
                <a:solidFill>
                  <a:srgbClr val="000000"/>
                </a:solidFill>
                <a:cs typeface="+mn-ea"/>
                <a:sym typeface="+mn-lt"/>
              </a:rPr>
              <a:t>（</a:t>
            </a:r>
            <a:r>
              <a:rPr lang="en-US" altLang="zh-CN" sz="1800" b="1" kern="0" dirty="0">
                <a:solidFill>
                  <a:srgbClr val="000000"/>
                </a:solidFill>
                <a:cs typeface="+mn-ea"/>
                <a:sym typeface="+mn-lt"/>
              </a:rPr>
              <a:t>2023 </a:t>
            </a:r>
            <a:r>
              <a:rPr lang="zh-CN" altLang="en-US" sz="1800" b="1" kern="0" dirty="0">
                <a:solidFill>
                  <a:srgbClr val="000000"/>
                </a:solidFill>
                <a:cs typeface="+mn-ea"/>
                <a:sym typeface="+mn-lt"/>
              </a:rPr>
              <a:t>贵州 毕节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）如图所示电路，当开关</a:t>
            </a: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S</a:t>
            </a:r>
            <a:r>
              <a:rPr lang="en-US" altLang="zh-CN" sz="1800" kern="0" baseline="-30000" dirty="0">
                <a:solidFill>
                  <a:srgbClr val="000000"/>
                </a:solidFill>
                <a:cs typeface="+mn-ea"/>
                <a:sym typeface="+mn-lt"/>
              </a:rPr>
              <a:t>1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、</a:t>
            </a: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S</a:t>
            </a:r>
            <a:r>
              <a:rPr lang="en-US" altLang="zh-CN" sz="1800" kern="0" baseline="-30000" dirty="0">
                <a:solidFill>
                  <a:srgbClr val="000000"/>
                </a:solidFill>
                <a:cs typeface="+mn-ea"/>
                <a:sym typeface="+mn-lt"/>
              </a:rPr>
              <a:t>2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闭合后，</a:t>
            </a: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A</a:t>
            </a:r>
            <a:r>
              <a:rPr lang="en-US" altLang="zh-CN" sz="1800" kern="0" baseline="-30000" dirty="0">
                <a:solidFill>
                  <a:srgbClr val="000000"/>
                </a:solidFill>
                <a:cs typeface="+mn-ea"/>
                <a:sym typeface="+mn-lt"/>
              </a:rPr>
              <a:t>2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与</a:t>
            </a: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R</a:t>
            </a:r>
            <a:r>
              <a:rPr lang="en-US" altLang="zh-CN" sz="1800" kern="0" baseline="-30000" dirty="0">
                <a:solidFill>
                  <a:srgbClr val="000000"/>
                </a:solidFill>
                <a:cs typeface="+mn-ea"/>
                <a:sym typeface="+mn-lt"/>
              </a:rPr>
              <a:t>2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是</a:t>
            </a:r>
            <a:r>
              <a:rPr lang="zh-CN" altLang="en-US" sz="1800" u="sng" kern="0" dirty="0">
                <a:solidFill>
                  <a:srgbClr val="000000"/>
                </a:solidFill>
                <a:cs typeface="+mn-ea"/>
                <a:sym typeface="+mn-lt"/>
              </a:rPr>
              <a:t>　   　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（选填“串”或“并”）联的，电流表</a:t>
            </a: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A</a:t>
            </a:r>
            <a:r>
              <a:rPr lang="en-US" altLang="zh-CN" sz="1800" kern="0" baseline="-30000" dirty="0">
                <a:solidFill>
                  <a:srgbClr val="000000"/>
                </a:solidFill>
                <a:cs typeface="+mn-ea"/>
                <a:sym typeface="+mn-lt"/>
              </a:rPr>
              <a:t>1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测量的是通过</a:t>
            </a:r>
            <a:r>
              <a:rPr lang="zh-CN" altLang="en-US" sz="1800" u="sng" kern="0" dirty="0">
                <a:solidFill>
                  <a:srgbClr val="000000"/>
                </a:solidFill>
                <a:cs typeface="+mn-ea"/>
                <a:sym typeface="+mn-lt"/>
              </a:rPr>
              <a:t>　   　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（选填“干路”“</a:t>
            </a: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R</a:t>
            </a:r>
            <a:r>
              <a:rPr lang="en-US" altLang="zh-CN" sz="1800" kern="0" baseline="-30000" dirty="0">
                <a:solidFill>
                  <a:srgbClr val="000000"/>
                </a:solidFill>
                <a:cs typeface="+mn-ea"/>
                <a:sym typeface="+mn-lt"/>
              </a:rPr>
              <a:t>1</a:t>
            </a: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”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或“</a:t>
            </a: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R</a:t>
            </a:r>
            <a:r>
              <a:rPr lang="en-US" altLang="zh-CN" sz="1800" kern="0" baseline="-30000" dirty="0">
                <a:solidFill>
                  <a:srgbClr val="000000"/>
                </a:solidFill>
                <a:cs typeface="+mn-ea"/>
                <a:sym typeface="+mn-lt"/>
              </a:rPr>
              <a:t>2</a:t>
            </a: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”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）的电流，电流表的指针偏转如图</a:t>
            </a: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2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所示，电流表的示数为</a:t>
            </a:r>
            <a:r>
              <a:rPr lang="zh-CN" altLang="en-US" sz="1800" u="sng" kern="0" dirty="0">
                <a:solidFill>
                  <a:srgbClr val="000000"/>
                </a:solidFill>
                <a:cs typeface="+mn-ea"/>
                <a:sym typeface="+mn-lt"/>
              </a:rPr>
              <a:t>　   　</a:t>
            </a: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A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。</a:t>
            </a:r>
          </a:p>
          <a:p>
            <a:pPr defTabSz="914378" eaLnBrk="0" fontAlgn="base" hangingPunct="0">
              <a:lnSpc>
                <a:spcPct val="250000"/>
              </a:lnSpc>
              <a:spcBef>
                <a:spcPct val="0"/>
              </a:spcBef>
              <a:spcAft>
                <a:spcPct val="0"/>
              </a:spcAft>
            </a:pPr>
            <a:endParaRPr lang="zh-CN" altLang="en-US" sz="1800" kern="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62884" y="2930235"/>
            <a:ext cx="3456034" cy="1589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7569010" y="1131250"/>
            <a:ext cx="49569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defTabSz="914378" fontAlgn="ctr">
              <a:spcBef>
                <a:spcPct val="0"/>
              </a:spcBef>
              <a:spcAft>
                <a:spcPct val="0"/>
              </a:spcAft>
            </a:pPr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串</a:t>
            </a: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5612547" y="1801624"/>
            <a:ext cx="97702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defTabSz="914378" fontAlgn="ctr">
              <a:spcBef>
                <a:spcPct val="0"/>
              </a:spcBef>
              <a:spcAft>
                <a:spcPct val="0"/>
              </a:spcAft>
            </a:pPr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干路</a:t>
            </a:r>
            <a:endParaRPr lang="zh-CN" altLang="en-US" sz="1800" kern="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6953101" y="2459011"/>
            <a:ext cx="89165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defTabSz="914378" fontAlgn="ctr">
              <a:spcBef>
                <a:spcPct val="0"/>
              </a:spcBef>
              <a:spcAft>
                <a:spcPct val="0"/>
              </a:spcAft>
            </a:pPr>
            <a:r>
              <a:rPr lang="en-US" altLang="zh-CN" sz="1800" kern="0" dirty="0">
                <a:solidFill>
                  <a:srgbClr val="FF0000"/>
                </a:solidFill>
                <a:cs typeface="+mn-ea"/>
                <a:sym typeface="+mn-lt"/>
              </a:rPr>
              <a:t>0.28</a:t>
            </a:r>
            <a:endParaRPr lang="zh-CN" altLang="en-US" sz="1800" kern="0" dirty="0">
              <a:solidFill>
                <a:srgbClr val="FF0000"/>
              </a:solidFill>
              <a:cs typeface="+mn-ea"/>
              <a:sym typeface="+mn-lt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18DD6DE5-245E-4426-8AA5-CF26E128EF5E}"/>
              </a:ext>
            </a:extLst>
          </p:cNvPr>
          <p:cNvSpPr txBox="1"/>
          <p:nvPr/>
        </p:nvSpPr>
        <p:spPr>
          <a:xfrm>
            <a:off x="707572" y="564697"/>
            <a:ext cx="1244572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典型例题</a:t>
            </a:r>
          </a:p>
        </p:txBody>
      </p:sp>
    </p:spTree>
  </p:cSld>
  <p:clrMapOvr>
    <a:masterClrMapping/>
  </p:clrMapOvr>
  <p:transition spd="slow" advClick="0" advTm="2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组合 11">
            <a:extLst>
              <a:ext uri="{FF2B5EF4-FFF2-40B4-BE49-F238E27FC236}">
                <a16:creationId xmlns:a16="http://schemas.microsoft.com/office/drawing/2014/main" id="{18E63800-2722-4812-BB8E-EA07546A494B}"/>
              </a:ext>
            </a:extLst>
          </p:cNvPr>
          <p:cNvGrpSpPr/>
          <p:nvPr/>
        </p:nvGrpSpPr>
        <p:grpSpPr>
          <a:xfrm>
            <a:off x="579597" y="2178237"/>
            <a:ext cx="4279402" cy="710149"/>
            <a:chOff x="-4634728" y="1880980"/>
            <a:chExt cx="5705870" cy="946866"/>
          </a:xfrm>
        </p:grpSpPr>
        <p:cxnSp>
          <p:nvCxnSpPr>
            <p:cNvPr id="14" name="直接连接符 13">
              <a:extLst>
                <a:ext uri="{FF2B5EF4-FFF2-40B4-BE49-F238E27FC236}">
                  <a16:creationId xmlns:a16="http://schemas.microsoft.com/office/drawing/2014/main" id="{F475BD02-CAC2-40E4-A5DA-8A7AB35B211A}"/>
                </a:ext>
              </a:extLst>
            </p:cNvPr>
            <p:cNvCxnSpPr>
              <a:cxnSpLocks/>
            </p:cNvCxnSpPr>
            <p:nvPr/>
          </p:nvCxnSpPr>
          <p:spPr>
            <a:xfrm>
              <a:off x="-4634728" y="2827846"/>
              <a:ext cx="4901428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文本占位符 19">
              <a:extLst>
                <a:ext uri="{FF2B5EF4-FFF2-40B4-BE49-F238E27FC236}">
                  <a16:creationId xmlns:a16="http://schemas.microsoft.com/office/drawing/2014/main" id="{3BAD67FB-C7CF-4EF9-BC47-EE55748FAC1F}"/>
                </a:ext>
              </a:extLst>
            </p:cNvPr>
            <p:cNvSpPr txBox="1">
              <a:spLocks/>
            </p:cNvSpPr>
            <p:nvPr/>
          </p:nvSpPr>
          <p:spPr>
            <a:xfrm>
              <a:off x="-4269485" y="1880980"/>
              <a:ext cx="5340627" cy="756609"/>
            </a:xfrm>
            <a:prstGeom prst="rect">
              <a:avLst/>
            </a:prstGeom>
          </p:spPr>
          <p:txBody>
            <a:bodyPr/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dist">
                <a:buNone/>
                <a:defRPr/>
              </a:pPr>
              <a:r>
                <a:rPr lang="zh-CN" altLang="en-US" sz="3600" b="1" dirty="0">
                  <a:solidFill>
                    <a:srgbClr val="7030A0"/>
                  </a:solidFill>
                  <a:cs typeface="+mn-ea"/>
                  <a:sym typeface="+mn-lt"/>
                </a:rPr>
                <a:t>感谢！</a:t>
              </a:r>
            </a:p>
          </p:txBody>
        </p:sp>
      </p:grpSp>
      <p:sp>
        <p:nvSpPr>
          <p:cNvPr id="17" name="矩形 16">
            <a:extLst>
              <a:ext uri="{FF2B5EF4-FFF2-40B4-BE49-F238E27FC236}">
                <a16:creationId xmlns:a16="http://schemas.microsoft.com/office/drawing/2014/main" id="{2D525AA0-7CC6-4E6B-9969-FE5B23B3F488}"/>
              </a:ext>
            </a:extLst>
          </p:cNvPr>
          <p:cNvSpPr/>
          <p:nvPr/>
        </p:nvSpPr>
        <p:spPr>
          <a:xfrm>
            <a:off x="481039" y="278411"/>
            <a:ext cx="2445608" cy="290605"/>
          </a:xfrm>
          <a:prstGeom prst="rect">
            <a:avLst/>
          </a:prstGeom>
          <a:noFill/>
          <a:ln w="12700" cap="flat">
            <a:noFill/>
            <a:prstDash val="solid"/>
            <a:miter lim="800000"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  <a:softEdge rad="19050"/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wrap="square" lIns="43194" tIns="43194" rIns="43194" bIns="43194" spcCol="28575" anchor="ctr">
            <a:spAutoFit/>
          </a:bodyPr>
          <a:lstStyle/>
          <a:p>
            <a:pPr defTabSz="863828" latinLnBrk="1">
              <a:defRPr/>
            </a:pPr>
            <a:r>
              <a:rPr lang="zh-CN" altLang="en-US" sz="1300" spc="225" dirty="0">
                <a:solidFill>
                  <a:prstClr val="black"/>
                </a:solidFill>
                <a:cs typeface="+mn-ea"/>
                <a:sym typeface="+mn-lt"/>
              </a:rPr>
              <a:t>人教版九年级物理（初中）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536E83A3-B2F1-4F73-74C2-6B73DFB38F4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5415" y="316242"/>
            <a:ext cx="4291446" cy="4291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559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文本框 18">
            <a:extLst>
              <a:ext uri="{FF2B5EF4-FFF2-40B4-BE49-F238E27FC236}">
                <a16:creationId xmlns:a16="http://schemas.microsoft.com/office/drawing/2014/main" id="{9131AA21-ADAE-4FFA-8256-5F18ADC42BFD}"/>
              </a:ext>
            </a:extLst>
          </p:cNvPr>
          <p:cNvSpPr txBox="1"/>
          <p:nvPr/>
        </p:nvSpPr>
        <p:spPr>
          <a:xfrm>
            <a:off x="707572" y="564697"/>
            <a:ext cx="1244572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课堂导入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38B14F45-E4BD-4E65-9B39-4A23AF9C2DDA}"/>
              </a:ext>
            </a:extLst>
          </p:cNvPr>
          <p:cNvSpPr txBox="1"/>
          <p:nvPr/>
        </p:nvSpPr>
        <p:spPr>
          <a:xfrm>
            <a:off x="570440" y="1556676"/>
            <a:ext cx="762001" cy="36933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/>
          <a:p>
            <a:pPr defTabSz="914378" latinLnBrk="1" hangingPunct="0"/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复习</a:t>
            </a:r>
          </a:p>
        </p:txBody>
      </p:sp>
      <p:sp>
        <p:nvSpPr>
          <p:cNvPr id="4" name="TextBox 8">
            <a:extLst>
              <a:ext uri="{FF2B5EF4-FFF2-40B4-BE49-F238E27FC236}">
                <a16:creationId xmlns:a16="http://schemas.microsoft.com/office/drawing/2014/main" id="{EF6FF6A8-9B8A-42ED-A2E3-EE6DFF64C9BE}"/>
              </a:ext>
            </a:extLst>
          </p:cNvPr>
          <p:cNvSpPr txBox="1"/>
          <p:nvPr/>
        </p:nvSpPr>
        <p:spPr>
          <a:xfrm>
            <a:off x="1222253" y="1572006"/>
            <a:ext cx="4986868" cy="36933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/>
          <a:p>
            <a:pPr defTabSz="914378" latinLnBrk="1" hangingPunct="0"/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电路中，电流的方向是怎样的？</a:t>
            </a:r>
          </a:p>
        </p:txBody>
      </p:sp>
      <p:grpSp>
        <p:nvGrpSpPr>
          <p:cNvPr id="5" name="组合 4">
            <a:extLst>
              <a:ext uri="{FF2B5EF4-FFF2-40B4-BE49-F238E27FC236}">
                <a16:creationId xmlns:a16="http://schemas.microsoft.com/office/drawing/2014/main" id="{94C0E1B1-FF43-4B2A-850C-1B4B7F0F69F4}"/>
              </a:ext>
            </a:extLst>
          </p:cNvPr>
          <p:cNvGrpSpPr/>
          <p:nvPr/>
        </p:nvGrpSpPr>
        <p:grpSpPr>
          <a:xfrm>
            <a:off x="103296" y="2128417"/>
            <a:ext cx="5316529" cy="369332"/>
            <a:chOff x="284119" y="2242251"/>
            <a:chExt cx="5316529" cy="369332"/>
          </a:xfrm>
        </p:grpSpPr>
        <p:sp>
          <p:nvSpPr>
            <p:cNvPr id="6" name="Text Box 19">
              <a:extLst>
                <a:ext uri="{FF2B5EF4-FFF2-40B4-BE49-F238E27FC236}">
                  <a16:creationId xmlns:a16="http://schemas.microsoft.com/office/drawing/2014/main" id="{2AA4F24C-142A-4143-AF95-91C4EF229AE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4119" y="2242251"/>
              <a:ext cx="531652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defTabSz="914378">
                <a:spcBef>
                  <a:spcPct val="50000"/>
                </a:spcBef>
              </a:pPr>
              <a:r>
                <a:rPr lang="zh-CN" altLang="en-US" sz="1800" kern="0" dirty="0">
                  <a:solidFill>
                    <a:srgbClr val="000000"/>
                  </a:solidFill>
                  <a:latin typeface="+mn-lt"/>
                  <a:ea typeface="+mn-ea"/>
                  <a:cs typeface="+mn-ea"/>
                  <a:sym typeface="+mn-lt"/>
                </a:rPr>
                <a:t>电源正极             用电器             电源负极</a:t>
              </a:r>
            </a:p>
          </p:txBody>
        </p:sp>
        <p:sp>
          <p:nvSpPr>
            <p:cNvPr id="7" name="Line 21">
              <a:extLst>
                <a:ext uri="{FF2B5EF4-FFF2-40B4-BE49-F238E27FC236}">
                  <a16:creationId xmlns:a16="http://schemas.microsoft.com/office/drawing/2014/main" id="{5389F267-C2ED-47CF-B611-2AF14976459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23181" y="2422835"/>
              <a:ext cx="717802" cy="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914378"/>
              <a:endParaRPr lang="zh-CN" altLang="en-US" kern="0" dirty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8" name="Line 22">
              <a:extLst>
                <a:ext uri="{FF2B5EF4-FFF2-40B4-BE49-F238E27FC236}">
                  <a16:creationId xmlns:a16="http://schemas.microsoft.com/office/drawing/2014/main" id="{47DA833C-4A8A-4E05-8A79-A0745346F83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29366" y="2436892"/>
              <a:ext cx="596060" cy="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914378"/>
              <a:endParaRPr lang="zh-CN" altLang="en-US" kern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</p:grpSp>
      <p:pic>
        <p:nvPicPr>
          <p:cNvPr id="9" name="图片 8">
            <a:extLst>
              <a:ext uri="{FF2B5EF4-FFF2-40B4-BE49-F238E27FC236}">
                <a16:creationId xmlns:a16="http://schemas.microsoft.com/office/drawing/2014/main" id="{B5920EB9-37DE-4931-AA55-5546785F0C44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2626"/>
          <a:stretch>
            <a:fillRect/>
          </a:stretch>
        </p:blipFill>
        <p:spPr>
          <a:xfrm>
            <a:off x="6058068" y="1156656"/>
            <a:ext cx="2167247" cy="1415094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5546F672-BB7C-46C6-AE4F-48DE1B3DF2FE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058067" y="2880113"/>
            <a:ext cx="2014316" cy="150138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1" name="TextBox 18">
            <a:extLst>
              <a:ext uri="{FF2B5EF4-FFF2-40B4-BE49-F238E27FC236}">
                <a16:creationId xmlns:a16="http://schemas.microsoft.com/office/drawing/2014/main" id="{1C796A69-C164-4828-B13D-A0D123ED0912}"/>
              </a:ext>
            </a:extLst>
          </p:cNvPr>
          <p:cNvSpPr txBox="1"/>
          <p:nvPr/>
        </p:nvSpPr>
        <p:spPr>
          <a:xfrm>
            <a:off x="615675" y="3182107"/>
            <a:ext cx="4594501" cy="923328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>
            <a:lvl1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pPr defTabSz="914378">
              <a:lnSpc>
                <a:spcPct val="150000"/>
              </a:lnSpc>
            </a:pPr>
            <a:r>
              <a:rPr lang="zh-CN" altLang="en-US" sz="1800" kern="0" dirty="0">
                <a:latin typeface="+mn-lt"/>
                <a:ea typeface="+mn-ea"/>
                <a:cs typeface="+mn-ea"/>
                <a:sym typeface="+mn-lt"/>
              </a:rPr>
              <a:t>舞台灯的亮度可变，说明通过灯的</a:t>
            </a:r>
            <a:r>
              <a:rPr lang="zh-CN" altLang="en-US" sz="1800" u="sng" kern="0" dirty="0">
                <a:latin typeface="+mn-lt"/>
                <a:ea typeface="+mn-ea"/>
                <a:cs typeface="+mn-ea"/>
                <a:sym typeface="+mn-lt"/>
              </a:rPr>
              <a:t>           </a:t>
            </a:r>
            <a:r>
              <a:rPr lang="zh-CN" altLang="en-US" sz="1800" kern="0" dirty="0">
                <a:latin typeface="+mn-lt"/>
                <a:ea typeface="+mn-ea"/>
                <a:cs typeface="+mn-ea"/>
                <a:sym typeface="+mn-lt"/>
              </a:rPr>
              <a:t>是变化的。</a:t>
            </a:r>
          </a:p>
        </p:txBody>
      </p:sp>
      <p:sp>
        <p:nvSpPr>
          <p:cNvPr id="12" name="TextBox 15">
            <a:extLst>
              <a:ext uri="{FF2B5EF4-FFF2-40B4-BE49-F238E27FC236}">
                <a16:creationId xmlns:a16="http://schemas.microsoft.com/office/drawing/2014/main" id="{04CFE48B-2B46-44E8-A780-EBC73A69DB1F}"/>
              </a:ext>
            </a:extLst>
          </p:cNvPr>
          <p:cNvSpPr txBox="1"/>
          <p:nvPr/>
        </p:nvSpPr>
        <p:spPr>
          <a:xfrm>
            <a:off x="615675" y="2690477"/>
            <a:ext cx="1307615" cy="36933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/>
          <a:p>
            <a:pPr defTabSz="914378" latinLnBrk="1" hangingPunct="0"/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想一想</a:t>
            </a:r>
          </a:p>
        </p:txBody>
      </p:sp>
      <p:sp>
        <p:nvSpPr>
          <p:cNvPr id="13" name="TextBox 16">
            <a:extLst>
              <a:ext uri="{FF2B5EF4-FFF2-40B4-BE49-F238E27FC236}">
                <a16:creationId xmlns:a16="http://schemas.microsoft.com/office/drawing/2014/main" id="{F5AC1D21-11DA-4E45-A9D8-ED7B4275827D}"/>
              </a:ext>
            </a:extLst>
          </p:cNvPr>
          <p:cNvSpPr txBox="1"/>
          <p:nvPr/>
        </p:nvSpPr>
        <p:spPr>
          <a:xfrm>
            <a:off x="4147851" y="3205405"/>
            <a:ext cx="762001" cy="36933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/>
          <a:p>
            <a:pPr defTabSz="914378" latinLnBrk="1" hangingPunct="0"/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电流</a:t>
            </a:r>
          </a:p>
        </p:txBody>
      </p:sp>
    </p:spTree>
    <p:extLst>
      <p:ext uri="{BB962C8B-B14F-4D97-AF65-F5344CB8AC3E}">
        <p14:creationId xmlns:p14="http://schemas.microsoft.com/office/powerpoint/2010/main" val="699263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1"/>
          <p:cNvSpPr>
            <a:spLocks noChangeArrowheads="1"/>
          </p:cNvSpPr>
          <p:nvPr/>
        </p:nvSpPr>
        <p:spPr bwMode="auto">
          <a:xfrm>
            <a:off x="540031" y="3975629"/>
            <a:ext cx="7677606" cy="4847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三节干电池做电源灯泡更亮，说明通过灯泡的</a:t>
            </a:r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电流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越大 。</a:t>
            </a:r>
          </a:p>
        </p:txBody>
      </p:sp>
      <p:grpSp>
        <p:nvGrpSpPr>
          <p:cNvPr id="9" name="组合 27"/>
          <p:cNvGrpSpPr/>
          <p:nvPr/>
        </p:nvGrpSpPr>
        <p:grpSpPr bwMode="auto">
          <a:xfrm>
            <a:off x="4675713" y="1739059"/>
            <a:ext cx="2141206" cy="1665383"/>
            <a:chOff x="4625166" y="1139906"/>
            <a:chExt cx="3796285" cy="2365560"/>
          </a:xfrm>
        </p:grpSpPr>
        <p:pic>
          <p:nvPicPr>
            <p:cNvPr id="10" name="Picture 5" descr="H:\2\人教教参资源\九\图\小灯泡.JPG"/>
            <p:cNvPicPr preferRelativeResize="0"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39729" y="1139906"/>
              <a:ext cx="1454150" cy="1014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3" descr="H:\2\人教教参资源\九\图\铡刀开关.JPG"/>
            <p:cNvPicPr preferRelativeResize="0"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25166" y="1543131"/>
              <a:ext cx="1365250" cy="8715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" name="任意多边形 11"/>
            <p:cNvSpPr>
              <a:spLocks noChangeArrowheads="1"/>
            </p:cNvSpPr>
            <p:nvPr/>
          </p:nvSpPr>
          <p:spPr bwMode="auto">
            <a:xfrm rot="-1339167">
              <a:off x="5690379" y="1689181"/>
              <a:ext cx="1362075" cy="288925"/>
            </a:xfrm>
            <a:custGeom>
              <a:avLst/>
              <a:gdLst>
                <a:gd name="T0" fmla="*/ 0 w 1415143"/>
                <a:gd name="T1" fmla="*/ 51735 h 317500"/>
                <a:gd name="T2" fmla="*/ 503681 w 1415143"/>
                <a:gd name="T3" fmla="*/ 6933 h 317500"/>
                <a:gd name="T4" fmla="*/ 861561 w 1415143"/>
                <a:gd name="T5" fmla="*/ 93337 h 317500"/>
                <a:gd name="T6" fmla="*/ 0 60000 65536"/>
                <a:gd name="T7" fmla="*/ 0 60000 65536"/>
                <a:gd name="T8" fmla="*/ 0 60000 65536"/>
                <a:gd name="T9" fmla="*/ 0 w 1415143"/>
                <a:gd name="T10" fmla="*/ 0 h 317500"/>
                <a:gd name="T11" fmla="*/ 1415143 w 1415143"/>
                <a:gd name="T12" fmla="*/ 317500 h 3175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415143" h="317500">
                  <a:moveTo>
                    <a:pt x="0" y="175986"/>
                  </a:moveTo>
                  <a:cubicBezTo>
                    <a:pt x="295729" y="87993"/>
                    <a:pt x="591458" y="0"/>
                    <a:pt x="827315" y="23586"/>
                  </a:cubicBezTo>
                  <a:cubicBezTo>
                    <a:pt x="1063172" y="47172"/>
                    <a:pt x="1239157" y="182336"/>
                    <a:pt x="1415143" y="317500"/>
                  </a:cubicBezTo>
                </a:path>
              </a:pathLst>
            </a:custGeom>
            <a:noFill/>
            <a:ln w="38100" cmpd="sng">
              <a:solidFill>
                <a:srgbClr val="00B0F0"/>
              </a:solidFill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pic>
          <p:nvPicPr>
            <p:cNvPr id="13" name="Picture 2" descr="D:\我的文档\My Pictures\R九物上\3节干电池.jpg"/>
            <p:cNvPicPr>
              <a:picLocks noChangeAspect="1" noChangeArrowheads="1"/>
            </p:cNvPicPr>
            <p:nvPr/>
          </p:nvPicPr>
          <p:blipFill>
            <a:blip r:embed="rId4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77666" y="3018104"/>
              <a:ext cx="2524125" cy="4873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" name="任意多边形 22"/>
            <p:cNvSpPr/>
            <p:nvPr/>
          </p:nvSpPr>
          <p:spPr bwMode="auto">
            <a:xfrm>
              <a:off x="4836914" y="2190750"/>
              <a:ext cx="868561" cy="1123950"/>
            </a:xfrm>
            <a:custGeom>
              <a:avLst/>
              <a:gdLst>
                <a:gd name="T0" fmla="*/ 125611 w 868561"/>
                <a:gd name="T1" fmla="*/ 0 h 1123950"/>
                <a:gd name="T2" fmla="*/ 58936 w 868561"/>
                <a:gd name="T3" fmla="*/ 323850 h 1123950"/>
                <a:gd name="T4" fmla="*/ 868561 w 868561"/>
                <a:gd name="T5" fmla="*/ 1123950 h 112395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68561" h="1123950">
                  <a:moveTo>
                    <a:pt x="125611" y="0"/>
                  </a:moveTo>
                  <a:cubicBezTo>
                    <a:pt x="30361" y="68262"/>
                    <a:pt x="-64889" y="136525"/>
                    <a:pt x="58936" y="323850"/>
                  </a:cubicBezTo>
                  <a:cubicBezTo>
                    <a:pt x="182761" y="511175"/>
                    <a:pt x="525661" y="817562"/>
                    <a:pt x="868561" y="1123950"/>
                  </a:cubicBezTo>
                </a:path>
              </a:pathLst>
            </a:custGeom>
            <a:noFill/>
            <a:ln w="381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15" name="任意多边形 12"/>
            <p:cNvSpPr>
              <a:spLocks noChangeArrowheads="1"/>
            </p:cNvSpPr>
            <p:nvPr/>
          </p:nvSpPr>
          <p:spPr bwMode="auto">
            <a:xfrm rot="-810403">
              <a:off x="7810264" y="1837841"/>
              <a:ext cx="611187" cy="1434590"/>
            </a:xfrm>
            <a:custGeom>
              <a:avLst/>
              <a:gdLst>
                <a:gd name="T0" fmla="*/ 2217 w 945243"/>
                <a:gd name="T1" fmla="*/ 0 h 1774372"/>
                <a:gd name="T2" fmla="*/ 2894 w 945243"/>
                <a:gd name="T3" fmla="*/ 44371 h 1774372"/>
                <a:gd name="T4" fmla="*/ 0 w 945243"/>
                <a:gd name="T5" fmla="*/ 65157 h 1774372"/>
                <a:gd name="T6" fmla="*/ 0 60000 65536"/>
                <a:gd name="T7" fmla="*/ 0 60000 65536"/>
                <a:gd name="T8" fmla="*/ 0 60000 65536"/>
                <a:gd name="T9" fmla="*/ 0 w 945243"/>
                <a:gd name="T10" fmla="*/ 0 h 1774372"/>
                <a:gd name="T11" fmla="*/ 945243 w 945243"/>
                <a:gd name="T12" fmla="*/ 1774372 h 177437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45243" h="1774372">
                  <a:moveTo>
                    <a:pt x="642257" y="0"/>
                  </a:moveTo>
                  <a:cubicBezTo>
                    <a:pt x="793750" y="456293"/>
                    <a:pt x="945243" y="912586"/>
                    <a:pt x="838200" y="1208315"/>
                  </a:cubicBezTo>
                  <a:cubicBezTo>
                    <a:pt x="731157" y="1504044"/>
                    <a:pt x="0" y="1774372"/>
                    <a:pt x="0" y="1774372"/>
                  </a:cubicBezTo>
                </a:path>
              </a:pathLst>
            </a:custGeom>
            <a:noFill/>
            <a:ln w="38100" cmpd="sng">
              <a:solidFill>
                <a:srgbClr val="00B0F0"/>
              </a:solidFill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6" name="组合 26"/>
          <p:cNvGrpSpPr/>
          <p:nvPr/>
        </p:nvGrpSpPr>
        <p:grpSpPr bwMode="auto">
          <a:xfrm>
            <a:off x="1068409" y="1846313"/>
            <a:ext cx="2413271" cy="1876989"/>
            <a:chOff x="554825" y="1151940"/>
            <a:chExt cx="3668713" cy="2274487"/>
          </a:xfrm>
        </p:grpSpPr>
        <p:pic>
          <p:nvPicPr>
            <p:cNvPr id="17" name="Picture 5" descr="H:\2\人教教参资源\九\图\小灯泡.JPG"/>
            <p:cNvPicPr preferRelativeResize="0">
              <a:picLocks noChangeAspect="1" noChangeArrowheads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69388" y="1151940"/>
              <a:ext cx="1454150" cy="1014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" name="Picture 3" descr="H:\2\人教教参资源\九\图\铡刀开关.JPG"/>
            <p:cNvPicPr preferRelativeResize="0">
              <a:picLocks noChangeAspect="1" noChangeArrowheads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4825" y="1555165"/>
              <a:ext cx="1365250" cy="8715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" name="任意多边形 11"/>
            <p:cNvSpPr>
              <a:spLocks noChangeArrowheads="1"/>
            </p:cNvSpPr>
            <p:nvPr/>
          </p:nvSpPr>
          <p:spPr bwMode="auto">
            <a:xfrm rot="-1339167">
              <a:off x="1620038" y="1701215"/>
              <a:ext cx="1362075" cy="288925"/>
            </a:xfrm>
            <a:custGeom>
              <a:avLst/>
              <a:gdLst>
                <a:gd name="T0" fmla="*/ 0 w 1415143"/>
                <a:gd name="T1" fmla="*/ 51735 h 317500"/>
                <a:gd name="T2" fmla="*/ 503681 w 1415143"/>
                <a:gd name="T3" fmla="*/ 6933 h 317500"/>
                <a:gd name="T4" fmla="*/ 861561 w 1415143"/>
                <a:gd name="T5" fmla="*/ 93337 h 317500"/>
                <a:gd name="T6" fmla="*/ 0 60000 65536"/>
                <a:gd name="T7" fmla="*/ 0 60000 65536"/>
                <a:gd name="T8" fmla="*/ 0 60000 65536"/>
                <a:gd name="T9" fmla="*/ 0 w 1415143"/>
                <a:gd name="T10" fmla="*/ 0 h 317500"/>
                <a:gd name="T11" fmla="*/ 1415143 w 1415143"/>
                <a:gd name="T12" fmla="*/ 317500 h 3175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415143" h="317500">
                  <a:moveTo>
                    <a:pt x="0" y="175986"/>
                  </a:moveTo>
                  <a:cubicBezTo>
                    <a:pt x="295729" y="87993"/>
                    <a:pt x="591458" y="0"/>
                    <a:pt x="827315" y="23586"/>
                  </a:cubicBezTo>
                  <a:cubicBezTo>
                    <a:pt x="1063172" y="47172"/>
                    <a:pt x="1239157" y="182336"/>
                    <a:pt x="1415143" y="317500"/>
                  </a:cubicBezTo>
                </a:path>
              </a:pathLst>
            </a:custGeom>
            <a:noFill/>
            <a:ln w="38100" cmpd="sng">
              <a:solidFill>
                <a:srgbClr val="00B0F0"/>
              </a:solidFill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pic>
          <p:nvPicPr>
            <p:cNvPr id="20" name="Picture 3"/>
            <p:cNvPicPr>
              <a:picLocks noChangeAspect="1" noChangeArrowheads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52165" y="2838009"/>
              <a:ext cx="1152525" cy="5884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1" name="任意多边形 10"/>
            <p:cNvSpPr>
              <a:spLocks noChangeArrowheads="1"/>
            </p:cNvSpPr>
            <p:nvPr/>
          </p:nvSpPr>
          <p:spPr bwMode="auto">
            <a:xfrm>
              <a:off x="635788" y="2172702"/>
              <a:ext cx="1536700" cy="1028700"/>
            </a:xfrm>
            <a:custGeom>
              <a:avLst/>
              <a:gdLst>
                <a:gd name="T0" fmla="*/ 36836949 w 1179285"/>
                <a:gd name="T1" fmla="*/ 2330 h 1709057"/>
                <a:gd name="T2" fmla="*/ 5213834 w 1179285"/>
                <a:gd name="T3" fmla="*/ 920 h 1709057"/>
                <a:gd name="T4" fmla="*/ 5553881 w 1179285"/>
                <a:gd name="T5" fmla="*/ 0 h 1709057"/>
                <a:gd name="T6" fmla="*/ 0 60000 65536"/>
                <a:gd name="T7" fmla="*/ 0 60000 65536"/>
                <a:gd name="T8" fmla="*/ 0 60000 65536"/>
                <a:gd name="T9" fmla="*/ 0 w 1179285"/>
                <a:gd name="T10" fmla="*/ 0 h 1709057"/>
                <a:gd name="T11" fmla="*/ 1179285 w 1179285"/>
                <a:gd name="T12" fmla="*/ 1709057 h 170905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179285" h="1709057">
                  <a:moveTo>
                    <a:pt x="1179285" y="1709057"/>
                  </a:moveTo>
                  <a:cubicBezTo>
                    <a:pt x="756556" y="1334407"/>
                    <a:pt x="333828" y="959757"/>
                    <a:pt x="166914" y="674914"/>
                  </a:cubicBezTo>
                  <a:cubicBezTo>
                    <a:pt x="0" y="390071"/>
                    <a:pt x="88900" y="195035"/>
                    <a:pt x="177800" y="0"/>
                  </a:cubicBezTo>
                </a:path>
              </a:pathLst>
            </a:custGeom>
            <a:noFill/>
            <a:ln w="38100" cmpd="sng">
              <a:solidFill>
                <a:srgbClr val="C00000"/>
              </a:solidFill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22" name="任意多边形 23"/>
            <p:cNvSpPr/>
            <p:nvPr/>
          </p:nvSpPr>
          <p:spPr bwMode="auto">
            <a:xfrm>
              <a:off x="3057525" y="1838325"/>
              <a:ext cx="1038324" cy="1371600"/>
            </a:xfrm>
            <a:custGeom>
              <a:avLst/>
              <a:gdLst>
                <a:gd name="T0" fmla="*/ 895350 w 1038324"/>
                <a:gd name="T1" fmla="*/ 0 h 1371600"/>
                <a:gd name="T2" fmla="*/ 1038225 w 1038324"/>
                <a:gd name="T3" fmla="*/ 485775 h 1371600"/>
                <a:gd name="T4" fmla="*/ 876300 w 1038324"/>
                <a:gd name="T5" fmla="*/ 1133475 h 1371600"/>
                <a:gd name="T6" fmla="*/ 0 w 1038324"/>
                <a:gd name="T7" fmla="*/ 1371600 h 137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38324" h="1371600">
                  <a:moveTo>
                    <a:pt x="895350" y="0"/>
                  </a:moveTo>
                  <a:cubicBezTo>
                    <a:pt x="968375" y="148431"/>
                    <a:pt x="1041400" y="296863"/>
                    <a:pt x="1038225" y="485775"/>
                  </a:cubicBezTo>
                  <a:cubicBezTo>
                    <a:pt x="1035050" y="674687"/>
                    <a:pt x="1049337" y="985838"/>
                    <a:pt x="876300" y="1133475"/>
                  </a:cubicBezTo>
                  <a:cubicBezTo>
                    <a:pt x="703263" y="1281112"/>
                    <a:pt x="142875" y="1346200"/>
                    <a:pt x="0" y="1371600"/>
                  </a:cubicBezTo>
                </a:path>
              </a:pathLst>
            </a:custGeom>
            <a:noFill/>
            <a:ln w="38100" cap="flat" cmpd="sng" algn="ctr">
              <a:solidFill>
                <a:srgbClr val="00B0F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</p:grpSp>
      <p:sp>
        <p:nvSpPr>
          <p:cNvPr id="23" name="矩形 28"/>
          <p:cNvSpPr>
            <a:spLocks noChangeArrowheads="1"/>
          </p:cNvSpPr>
          <p:nvPr/>
        </p:nvSpPr>
        <p:spPr bwMode="auto">
          <a:xfrm>
            <a:off x="527544" y="1095421"/>
            <a:ext cx="8229634" cy="900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同一个灯泡，分别用一节干电池和三节干电池做电源，观察亮度的变化，这说明什么？</a:t>
            </a:r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4E8817C4-A29E-4977-B3DC-0433C4177855}"/>
              </a:ext>
            </a:extLst>
          </p:cNvPr>
          <p:cNvSpPr txBox="1"/>
          <p:nvPr/>
        </p:nvSpPr>
        <p:spPr>
          <a:xfrm>
            <a:off x="707572" y="564697"/>
            <a:ext cx="1244572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演示实验</a:t>
            </a:r>
          </a:p>
        </p:txBody>
      </p:sp>
    </p:spTree>
  </p:cSld>
  <p:clrMapOvr>
    <a:masterClrMapping/>
  </p:clrMapOvr>
  <p:transition spd="slow" advClick="0" advTm="2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1"/>
          <p:cNvSpPr>
            <a:spLocks noChangeArrowheads="1"/>
          </p:cNvSpPr>
          <p:nvPr/>
        </p:nvSpPr>
        <p:spPr bwMode="auto">
          <a:xfrm>
            <a:off x="622272" y="1169818"/>
            <a:ext cx="6629400" cy="401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8580" tIns="34290" rIns="68580" bIns="34290">
            <a:spAutoFit/>
          </a:bodyPr>
          <a:lstStyle/>
          <a:p>
            <a:pPr defTabSz="914378">
              <a:lnSpc>
                <a:spcPct val="120000"/>
              </a:lnSpc>
            </a:pPr>
            <a:r>
              <a:rPr lang="en-US" altLang="zh-CN" sz="1800" kern="0" dirty="0">
                <a:solidFill>
                  <a:srgbClr val="FF0000"/>
                </a:solidFill>
                <a:cs typeface="+mn-ea"/>
                <a:sym typeface="+mn-lt"/>
              </a:rPr>
              <a:t>1</a:t>
            </a:r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．电流（</a:t>
            </a:r>
            <a:r>
              <a:rPr lang="en-US" altLang="zh-CN" sz="1800" i="1" kern="0" dirty="0">
                <a:solidFill>
                  <a:srgbClr val="FF0000"/>
                </a:solidFill>
                <a:cs typeface="+mn-ea"/>
                <a:sym typeface="+mn-lt"/>
              </a:rPr>
              <a:t>I</a:t>
            </a:r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）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：表示电流强弱的物理量。</a:t>
            </a:r>
          </a:p>
        </p:txBody>
      </p:sp>
      <p:sp>
        <p:nvSpPr>
          <p:cNvPr id="10" name="Rectangle 22"/>
          <p:cNvSpPr>
            <a:spLocks noChangeArrowheads="1"/>
          </p:cNvSpPr>
          <p:nvPr/>
        </p:nvSpPr>
        <p:spPr bwMode="auto">
          <a:xfrm>
            <a:off x="622272" y="1587434"/>
            <a:ext cx="8172450" cy="1232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/>
          <a:p>
            <a:pPr defTabSz="914378">
              <a:lnSpc>
                <a:spcPct val="120000"/>
              </a:lnSpc>
            </a:pPr>
            <a:r>
              <a:rPr lang="en-US" altLang="zh-CN" sz="1800" kern="0" dirty="0">
                <a:solidFill>
                  <a:srgbClr val="FF0000"/>
                </a:solidFill>
                <a:cs typeface="+mn-ea"/>
                <a:sym typeface="+mn-lt"/>
              </a:rPr>
              <a:t>2</a:t>
            </a:r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．单位：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安培，简称安，符号是</a:t>
            </a: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A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。</a:t>
            </a:r>
            <a:endParaRPr lang="en-US" altLang="zh-CN" sz="1800" kern="0" dirty="0">
              <a:solidFill>
                <a:srgbClr val="000000"/>
              </a:solidFill>
              <a:cs typeface="+mn-ea"/>
              <a:sym typeface="+mn-lt"/>
            </a:endParaRPr>
          </a:p>
          <a:p>
            <a:pPr defTabSz="914378">
              <a:lnSpc>
                <a:spcPct val="150000"/>
              </a:lnSpc>
            </a:pP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                常用单位：</a:t>
            </a:r>
            <a:r>
              <a:rPr lang="zh-CN" altLang="en-US" sz="1800" b="1" kern="0" dirty="0">
                <a:solidFill>
                  <a:srgbClr val="000000"/>
                </a:solidFill>
                <a:cs typeface="+mn-ea"/>
                <a:sym typeface="+mn-lt"/>
              </a:rPr>
              <a:t>毫安（</a:t>
            </a:r>
            <a:r>
              <a:rPr lang="en-US" altLang="zh-CN" sz="1800" b="1" kern="0" dirty="0">
                <a:solidFill>
                  <a:srgbClr val="000000"/>
                </a:solidFill>
                <a:cs typeface="+mn-ea"/>
                <a:sym typeface="+mn-lt"/>
              </a:rPr>
              <a:t>mA</a:t>
            </a:r>
            <a:r>
              <a:rPr lang="zh-CN" altLang="en-US" sz="1800" b="1" kern="0" dirty="0">
                <a:solidFill>
                  <a:srgbClr val="000000"/>
                </a:solidFill>
                <a:cs typeface="+mn-ea"/>
                <a:sym typeface="+mn-lt"/>
              </a:rPr>
              <a:t>）            </a:t>
            </a:r>
            <a:r>
              <a:rPr lang="en-US" altLang="zh-CN" sz="1800" b="1" kern="0" dirty="0">
                <a:solidFill>
                  <a:srgbClr val="000000"/>
                </a:solidFill>
                <a:cs typeface="+mn-ea"/>
                <a:sym typeface="+mn-lt"/>
              </a:rPr>
              <a:t>1 mA=10</a:t>
            </a:r>
            <a:r>
              <a:rPr lang="en-US" altLang="zh-CN" sz="1800" b="1" kern="0" baseline="30000" dirty="0">
                <a:solidFill>
                  <a:srgbClr val="000000"/>
                </a:solidFill>
                <a:cs typeface="+mn-ea"/>
                <a:sym typeface="+mn-lt"/>
              </a:rPr>
              <a:t>-3 </a:t>
            </a:r>
            <a:r>
              <a:rPr lang="en-US" altLang="zh-CN" sz="1800" b="1" kern="0" dirty="0">
                <a:solidFill>
                  <a:srgbClr val="000000"/>
                </a:solidFill>
                <a:cs typeface="+mn-ea"/>
                <a:sym typeface="+mn-lt"/>
              </a:rPr>
              <a:t>A	</a:t>
            </a:r>
          </a:p>
          <a:p>
            <a:pPr defTabSz="914378">
              <a:lnSpc>
                <a:spcPct val="150000"/>
              </a:lnSpc>
            </a:pPr>
            <a:r>
              <a:rPr lang="zh-CN" altLang="en-US" sz="1800" b="1" kern="0" dirty="0">
                <a:solidFill>
                  <a:srgbClr val="000000"/>
                </a:solidFill>
                <a:cs typeface="+mn-ea"/>
                <a:sym typeface="+mn-lt"/>
              </a:rPr>
              <a:t>　　                               微安（</a:t>
            </a:r>
            <a:r>
              <a:rPr lang="en-US" altLang="zh-CN" sz="1800" b="1" kern="0" dirty="0">
                <a:solidFill>
                  <a:srgbClr val="000000"/>
                </a:solidFill>
                <a:cs typeface="+mn-ea"/>
                <a:sym typeface="+mn-lt"/>
              </a:rPr>
              <a:t>mA</a:t>
            </a:r>
            <a:r>
              <a:rPr lang="zh-CN" altLang="en-US" sz="1800" b="1" kern="0" dirty="0">
                <a:solidFill>
                  <a:srgbClr val="000000"/>
                </a:solidFill>
                <a:cs typeface="+mn-ea"/>
                <a:sym typeface="+mn-lt"/>
              </a:rPr>
              <a:t>）  </a:t>
            </a:r>
            <a:r>
              <a:rPr lang="en-US" sz="1800" b="1" kern="0" dirty="0">
                <a:solidFill>
                  <a:srgbClr val="000000"/>
                </a:solidFill>
                <a:cs typeface="+mn-ea"/>
                <a:sym typeface="+mn-lt"/>
              </a:rPr>
              <a:t>	</a:t>
            </a:r>
            <a:r>
              <a:rPr lang="en-US" altLang="zh-CN" sz="1800" b="1" kern="0" dirty="0">
                <a:solidFill>
                  <a:srgbClr val="000000"/>
                </a:solidFill>
                <a:cs typeface="+mn-ea"/>
                <a:sym typeface="+mn-lt"/>
              </a:rPr>
              <a:t>1 mA =10</a:t>
            </a:r>
            <a:r>
              <a:rPr lang="en-US" altLang="zh-CN" sz="1800" b="1" kern="0" baseline="30000" dirty="0">
                <a:solidFill>
                  <a:srgbClr val="000000"/>
                </a:solidFill>
                <a:cs typeface="+mn-ea"/>
                <a:sym typeface="+mn-lt"/>
              </a:rPr>
              <a:t>-6 </a:t>
            </a:r>
            <a:r>
              <a:rPr lang="en-US" altLang="zh-CN" sz="1800" b="1" kern="0" dirty="0">
                <a:solidFill>
                  <a:srgbClr val="000000"/>
                </a:solidFill>
                <a:cs typeface="+mn-ea"/>
                <a:sym typeface="+mn-lt"/>
              </a:rPr>
              <a:t>A</a:t>
            </a:r>
          </a:p>
        </p:txBody>
      </p:sp>
      <p:pic>
        <p:nvPicPr>
          <p:cNvPr id="7" name="图片 6"/>
          <p:cNvPicPr preferRelativeResize="0"/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07572" y="2819457"/>
            <a:ext cx="1282728" cy="163496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1" name="文本框 62482"/>
          <p:cNvSpPr txBox="1"/>
          <p:nvPr/>
        </p:nvSpPr>
        <p:spPr>
          <a:xfrm>
            <a:off x="2215276" y="3219279"/>
            <a:ext cx="6357224" cy="900246"/>
          </a:xfrm>
          <a:prstGeom prst="rect">
            <a:avLst/>
          </a:prstGeom>
          <a:noFill/>
          <a:ln w="9525">
            <a:noFill/>
          </a:ln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  <a:spcBef>
                <a:spcPct val="50000"/>
              </a:spcBef>
            </a:pPr>
            <a:r>
              <a:rPr lang="zh-CN" altLang="en-US" sz="1800" b="1" kern="0" dirty="0">
                <a:solidFill>
                  <a:srgbClr val="000000"/>
                </a:solidFill>
                <a:cs typeface="+mn-ea"/>
                <a:sym typeface="+mn-lt"/>
              </a:rPr>
              <a:t>安培</a:t>
            </a:r>
            <a:r>
              <a:rPr lang="en-US" altLang="zh-CN" sz="1800" b="1" kern="0" dirty="0">
                <a:solidFill>
                  <a:srgbClr val="000000"/>
                </a:solidFill>
                <a:cs typeface="+mn-ea"/>
                <a:sym typeface="+mn-lt"/>
              </a:rPr>
              <a:t>:(</a:t>
            </a: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1775</a:t>
            </a: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年</a:t>
            </a: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—1836</a:t>
            </a: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年</a:t>
            </a: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)</a:t>
            </a: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  <a:hlinkClick r:id="rId3"/>
              </a:rPr>
              <a:t>法国</a:t>
            </a: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物理学家、化学家，在</a:t>
            </a: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  <a:hlinkClick r:id="rId4"/>
              </a:rPr>
              <a:t>电磁</a:t>
            </a: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作用方面的研究成就卓著，电动力学的先创者</a:t>
            </a: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,</a:t>
            </a: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对数学也有贡献。</a:t>
            </a:r>
            <a:endParaRPr lang="zh-CN" altLang="en-US" sz="1800" b="1" kern="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92765268-2079-4FD1-A053-DB9C8569DA1E}"/>
              </a:ext>
            </a:extLst>
          </p:cNvPr>
          <p:cNvSpPr txBox="1"/>
          <p:nvPr/>
        </p:nvSpPr>
        <p:spPr>
          <a:xfrm>
            <a:off x="707572" y="564697"/>
            <a:ext cx="2074126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一、电流的强弱</a:t>
            </a:r>
          </a:p>
        </p:txBody>
      </p:sp>
    </p:spTree>
  </p:cSld>
  <p:clrMapOvr>
    <a:masterClrMapping/>
  </p:clrMapOvr>
  <p:transition spd="slow" advClick="0" advTm="2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1"/>
          <p:cNvSpPr>
            <a:spLocks noChangeArrowheads="1"/>
          </p:cNvSpPr>
          <p:nvPr/>
        </p:nvSpPr>
        <p:spPr bwMode="auto">
          <a:xfrm>
            <a:off x="684370" y="1223249"/>
            <a:ext cx="2200768" cy="401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120000"/>
              </a:lnSpc>
            </a:pPr>
            <a:r>
              <a:rPr lang="en-US" altLang="zh-CN" sz="1800" kern="0" dirty="0">
                <a:solidFill>
                  <a:srgbClr val="7030A0"/>
                </a:solidFill>
                <a:cs typeface="+mn-ea"/>
                <a:sym typeface="+mn-lt"/>
              </a:rPr>
              <a:t>3.</a:t>
            </a:r>
            <a:r>
              <a:rPr lang="zh-CN" altLang="en-US" sz="1800" kern="0" dirty="0">
                <a:solidFill>
                  <a:srgbClr val="7030A0"/>
                </a:solidFill>
                <a:cs typeface="+mn-ea"/>
                <a:sym typeface="+mn-lt"/>
              </a:rPr>
              <a:t>常见的电流：</a:t>
            </a:r>
          </a:p>
        </p:txBody>
      </p:sp>
      <p:grpSp>
        <p:nvGrpSpPr>
          <p:cNvPr id="5" name="组合 4">
            <a:extLst>
              <a:ext uri="{FF2B5EF4-FFF2-40B4-BE49-F238E27FC236}">
                <a16:creationId xmlns:a16="http://schemas.microsoft.com/office/drawing/2014/main" id="{C2DAF293-A219-4467-B288-FE5E76678DB0}"/>
              </a:ext>
            </a:extLst>
          </p:cNvPr>
          <p:cNvGrpSpPr/>
          <p:nvPr/>
        </p:nvGrpSpPr>
        <p:grpSpPr>
          <a:xfrm>
            <a:off x="643548" y="2244499"/>
            <a:ext cx="7640597" cy="1845713"/>
            <a:chOff x="858064" y="2294165"/>
            <a:chExt cx="7741878" cy="1870179"/>
          </a:xfrm>
        </p:grpSpPr>
        <p:grpSp>
          <p:nvGrpSpPr>
            <p:cNvPr id="21" name="组合 20"/>
            <p:cNvGrpSpPr/>
            <p:nvPr/>
          </p:nvGrpSpPr>
          <p:grpSpPr>
            <a:xfrm>
              <a:off x="858064" y="2294165"/>
              <a:ext cx="1927370" cy="1569307"/>
              <a:chOff x="338667" y="961924"/>
              <a:chExt cx="2286565" cy="1861772"/>
            </a:xfrm>
          </p:grpSpPr>
          <p:pic>
            <p:nvPicPr>
              <p:cNvPr id="2" name="图片 1"/>
              <p:cNvPicPr preferRelativeResize="0"/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804847" y="961924"/>
                <a:ext cx="1440000" cy="1440000"/>
              </a:xfrm>
              <a:prstGeom prst="rect">
                <a:avLst/>
              </a:prstGeom>
            </p:spPr>
          </p:pic>
          <p:sp>
            <p:nvSpPr>
              <p:cNvPr id="17" name="Rectangle 3"/>
              <p:cNvSpPr>
                <a:spLocks noChangeArrowheads="1"/>
              </p:cNvSpPr>
              <p:nvPr/>
            </p:nvSpPr>
            <p:spPr bwMode="auto">
              <a:xfrm>
                <a:off x="338667" y="2401924"/>
                <a:ext cx="2286565" cy="42177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 defTabSz="914378">
                  <a:lnSpc>
                    <a:spcPct val="120000"/>
                  </a:lnSpc>
                </a:pPr>
                <a:r>
                  <a:rPr lang="zh-CN" altLang="en-US" b="1" kern="0" dirty="0">
                    <a:solidFill>
                      <a:srgbClr val="000000"/>
                    </a:solidFill>
                    <a:cs typeface="+mn-ea"/>
                    <a:sym typeface="+mn-lt"/>
                  </a:rPr>
                  <a:t>计算器：约</a:t>
                </a:r>
                <a:r>
                  <a:rPr lang="en-US" altLang="zh-CN" b="1" kern="0" dirty="0">
                    <a:solidFill>
                      <a:srgbClr val="000000"/>
                    </a:solidFill>
                    <a:cs typeface="+mn-ea"/>
                    <a:sym typeface="+mn-lt"/>
                  </a:rPr>
                  <a:t>100μA</a:t>
                </a:r>
              </a:p>
            </p:txBody>
          </p:sp>
        </p:grpSp>
        <p:grpSp>
          <p:nvGrpSpPr>
            <p:cNvPr id="22" name="组合 21"/>
            <p:cNvGrpSpPr/>
            <p:nvPr/>
          </p:nvGrpSpPr>
          <p:grpSpPr>
            <a:xfrm>
              <a:off x="3085577" y="2294165"/>
              <a:ext cx="1740864" cy="1821511"/>
              <a:chOff x="2738681" y="777257"/>
              <a:chExt cx="2065301" cy="2160980"/>
            </a:xfrm>
          </p:grpSpPr>
          <p:pic>
            <p:nvPicPr>
              <p:cNvPr id="4" name="图片 3"/>
              <p:cNvPicPr preferRelativeResize="0"/>
              <p:nvPr/>
            </p:nvPicPr>
            <p:blipFill rotWithShape="1"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2828432" y="777257"/>
                <a:ext cx="1809284" cy="1440000"/>
              </a:xfrm>
              <a:prstGeom prst="rect">
                <a:avLst/>
              </a:prstGeom>
            </p:spPr>
          </p:pic>
          <p:sp>
            <p:nvSpPr>
              <p:cNvPr id="18" name="Rectangle 3"/>
              <p:cNvSpPr>
                <a:spLocks noChangeArrowheads="1"/>
              </p:cNvSpPr>
              <p:nvPr/>
            </p:nvSpPr>
            <p:spPr bwMode="auto">
              <a:xfrm>
                <a:off x="2738681" y="2205684"/>
                <a:ext cx="2065301" cy="73255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 defTabSz="914378">
                  <a:lnSpc>
                    <a:spcPct val="120000"/>
                  </a:lnSpc>
                </a:pPr>
                <a:r>
                  <a:rPr lang="zh-CN" altLang="en-US" b="1" kern="0" dirty="0">
                    <a:solidFill>
                      <a:srgbClr val="000000"/>
                    </a:solidFill>
                    <a:cs typeface="+mn-ea"/>
                    <a:sym typeface="+mn-lt"/>
                  </a:rPr>
                  <a:t>半导体收音机：约</a:t>
                </a:r>
                <a:r>
                  <a:rPr lang="en-US" altLang="zh-CN" b="1" kern="0" dirty="0">
                    <a:solidFill>
                      <a:srgbClr val="000000"/>
                    </a:solidFill>
                    <a:cs typeface="+mn-ea"/>
                    <a:sym typeface="+mn-lt"/>
                  </a:rPr>
                  <a:t>50mA</a:t>
                </a:r>
              </a:p>
            </p:txBody>
          </p:sp>
        </p:grpSp>
        <p:grpSp>
          <p:nvGrpSpPr>
            <p:cNvPr id="23" name="组合 22"/>
            <p:cNvGrpSpPr/>
            <p:nvPr/>
          </p:nvGrpSpPr>
          <p:grpSpPr>
            <a:xfrm>
              <a:off x="5126584" y="2294165"/>
              <a:ext cx="1459404" cy="1870179"/>
              <a:chOff x="4948880" y="777257"/>
              <a:chExt cx="1731388" cy="2218718"/>
            </a:xfrm>
          </p:grpSpPr>
          <p:pic>
            <p:nvPicPr>
              <p:cNvPr id="9" name="图片 8"/>
              <p:cNvPicPr preferRelativeResize="0"/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5134881" y="777257"/>
                <a:ext cx="1440000" cy="1440000"/>
              </a:xfrm>
              <a:prstGeom prst="rect">
                <a:avLst/>
              </a:prstGeom>
            </p:spPr>
          </p:pic>
          <p:sp>
            <p:nvSpPr>
              <p:cNvPr id="19" name="Rectangle 3"/>
              <p:cNvSpPr>
                <a:spLocks noChangeArrowheads="1"/>
              </p:cNvSpPr>
              <p:nvPr/>
            </p:nvSpPr>
            <p:spPr bwMode="auto">
              <a:xfrm>
                <a:off x="4948880" y="2263422"/>
                <a:ext cx="1731388" cy="73255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 defTabSz="914378">
                  <a:lnSpc>
                    <a:spcPct val="120000"/>
                  </a:lnSpc>
                </a:pPr>
                <a:r>
                  <a:rPr lang="zh-CN" altLang="en-US" b="1" kern="0" dirty="0">
                    <a:solidFill>
                      <a:srgbClr val="000000"/>
                    </a:solidFill>
                    <a:cs typeface="+mn-ea"/>
                    <a:sym typeface="+mn-lt"/>
                  </a:rPr>
                  <a:t>手电筒：约</a:t>
                </a:r>
                <a:r>
                  <a:rPr lang="en-US" altLang="zh-CN" b="1" kern="0" dirty="0">
                    <a:solidFill>
                      <a:srgbClr val="000000"/>
                    </a:solidFill>
                    <a:cs typeface="+mn-ea"/>
                    <a:sym typeface="+mn-lt"/>
                  </a:rPr>
                  <a:t>200mA</a:t>
                </a:r>
              </a:p>
            </p:txBody>
          </p:sp>
        </p:grpSp>
        <p:grpSp>
          <p:nvGrpSpPr>
            <p:cNvPr id="24" name="组合 23"/>
            <p:cNvGrpSpPr/>
            <p:nvPr/>
          </p:nvGrpSpPr>
          <p:grpSpPr>
            <a:xfrm>
              <a:off x="6886132" y="2294165"/>
              <a:ext cx="1713810" cy="1569307"/>
              <a:chOff x="7004685" y="879327"/>
              <a:chExt cx="2033205" cy="1861772"/>
            </a:xfrm>
          </p:grpSpPr>
          <p:pic>
            <p:nvPicPr>
              <p:cNvPr id="10" name="图片 9"/>
              <p:cNvPicPr preferRelativeResize="0"/>
              <p:nvPr/>
            </p:nvPicPr>
            <p:blipFill rotWithShape="1"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-5950"/>
              <a:stretch>
                <a:fillRect/>
              </a:stretch>
            </p:blipFill>
            <p:spPr>
              <a:xfrm>
                <a:off x="7147323" y="879327"/>
                <a:ext cx="1773963" cy="1428427"/>
              </a:xfrm>
              <a:prstGeom prst="rect">
                <a:avLst/>
              </a:prstGeom>
            </p:spPr>
          </p:pic>
          <p:sp>
            <p:nvSpPr>
              <p:cNvPr id="20" name="Rectangle 3"/>
              <p:cNvSpPr>
                <a:spLocks noChangeArrowheads="1"/>
              </p:cNvSpPr>
              <p:nvPr/>
            </p:nvSpPr>
            <p:spPr bwMode="auto">
              <a:xfrm>
                <a:off x="7004685" y="2319327"/>
                <a:ext cx="2033205" cy="42177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 defTabSz="914378">
                  <a:lnSpc>
                    <a:spcPct val="120000"/>
                  </a:lnSpc>
                </a:pPr>
                <a:r>
                  <a:rPr lang="zh-CN" altLang="en-US" b="1" kern="0" dirty="0">
                    <a:solidFill>
                      <a:srgbClr val="000000"/>
                    </a:solidFill>
                    <a:cs typeface="+mn-ea"/>
                    <a:sym typeface="+mn-lt"/>
                  </a:rPr>
                  <a:t>节能灯：约</a:t>
                </a:r>
                <a:r>
                  <a:rPr lang="en-US" altLang="zh-CN" b="1" kern="0" dirty="0">
                    <a:solidFill>
                      <a:srgbClr val="000000"/>
                    </a:solidFill>
                    <a:cs typeface="+mn-ea"/>
                    <a:sym typeface="+mn-lt"/>
                  </a:rPr>
                  <a:t>0.1A</a:t>
                </a:r>
              </a:p>
            </p:txBody>
          </p:sp>
        </p:grpSp>
      </p:grpSp>
      <p:sp>
        <p:nvSpPr>
          <p:cNvPr id="28" name="文本框 27">
            <a:extLst>
              <a:ext uri="{FF2B5EF4-FFF2-40B4-BE49-F238E27FC236}">
                <a16:creationId xmlns:a16="http://schemas.microsoft.com/office/drawing/2014/main" id="{DD2010AF-E4D2-4D8A-950F-505A6228FE39}"/>
              </a:ext>
            </a:extLst>
          </p:cNvPr>
          <p:cNvSpPr txBox="1"/>
          <p:nvPr/>
        </p:nvSpPr>
        <p:spPr>
          <a:xfrm>
            <a:off x="707572" y="564697"/>
            <a:ext cx="2074126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一、电流的强弱</a:t>
            </a:r>
          </a:p>
        </p:txBody>
      </p:sp>
    </p:spTree>
  </p:cSld>
  <p:clrMapOvr>
    <a:masterClrMapping/>
  </p:clrMapOvr>
  <p:transition spd="slow" advClick="0" advTm="2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451908" y="1337198"/>
            <a:ext cx="4120092" cy="369330"/>
          </a:xfrm>
          <a:prstGeom prst="rect">
            <a:avLst/>
          </a:prstGeom>
          <a:noFill/>
          <a:ln w="12700" cap="flat">
            <a:noFill/>
            <a:miter lim="400000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/>
          <a:p>
            <a:pPr defTabSz="914378" latinLnBrk="1" hangingPunct="0"/>
            <a:r>
              <a:rPr lang="en-US" sz="1800" kern="0" dirty="0">
                <a:cs typeface="+mn-ea"/>
                <a:sym typeface="+mn-lt"/>
              </a:rPr>
              <a:t>1. </a:t>
            </a:r>
            <a:r>
              <a:rPr lang="zh-CN" altLang="en-US" sz="1800" kern="0" dirty="0">
                <a:cs typeface="+mn-ea"/>
                <a:sym typeface="+mn-lt"/>
              </a:rPr>
              <a:t>电流表：测量电流的仪表。</a:t>
            </a:r>
          </a:p>
        </p:txBody>
      </p:sp>
      <p:sp>
        <p:nvSpPr>
          <p:cNvPr id="10" name="矩形 9"/>
          <p:cNvSpPr/>
          <p:nvPr/>
        </p:nvSpPr>
        <p:spPr>
          <a:xfrm>
            <a:off x="451908" y="1875660"/>
            <a:ext cx="2131431" cy="36933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/>
          <a:p>
            <a:pPr defTabSz="914378" latinLnBrk="1" hangingPunct="0"/>
            <a:r>
              <a:rPr lang="en-US" altLang="zh-CN" sz="1800" kern="0" dirty="0">
                <a:cs typeface="+mn-ea"/>
                <a:sym typeface="+mn-lt"/>
              </a:rPr>
              <a:t>2. </a:t>
            </a:r>
            <a:r>
              <a:rPr lang="zh-CN" altLang="en-US" sz="1800" kern="0" dirty="0">
                <a:cs typeface="+mn-ea"/>
                <a:sym typeface="+mn-lt"/>
              </a:rPr>
              <a:t>认识电流表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3695648" y="1598063"/>
            <a:ext cx="4120092" cy="2581612"/>
            <a:chOff x="2582332" y="1299633"/>
            <a:chExt cx="5892802" cy="3692375"/>
          </a:xfrm>
        </p:grpSpPr>
        <p:pic>
          <p:nvPicPr>
            <p:cNvPr id="11" name="Picture 3"/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83441" y="1299633"/>
              <a:ext cx="1933575" cy="34480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" name="AutoShape 22"/>
            <p:cNvSpPr>
              <a:spLocks noChangeArrowheads="1"/>
            </p:cNvSpPr>
            <p:nvPr/>
          </p:nvSpPr>
          <p:spPr bwMode="auto">
            <a:xfrm>
              <a:off x="6578599" y="1401877"/>
              <a:ext cx="1353445" cy="435205"/>
            </a:xfrm>
            <a:prstGeom prst="wedgeRoundRectCallout">
              <a:avLst>
                <a:gd name="adj1" fmla="val -113333"/>
                <a:gd name="adj2" fmla="val 53912"/>
                <a:gd name="adj3" fmla="val 16667"/>
              </a:avLst>
            </a:prstGeom>
            <a:solidFill>
              <a:schemeClr val="bg1"/>
            </a:solidFill>
            <a:ln w="28575">
              <a:solidFill>
                <a:srgbClr val="0066CC"/>
              </a:solidFill>
              <a:miter lim="800000"/>
            </a:ln>
          </p:spPr>
          <p:txBody>
            <a:bodyPr/>
            <a:lstStyle/>
            <a:p>
              <a:pPr algn="ctr" defTabSz="914378"/>
              <a:r>
                <a:rPr lang="zh-CN" altLang="en-US" kern="0" dirty="0">
                  <a:cs typeface="+mn-ea"/>
                  <a:sym typeface="+mn-lt"/>
                </a:rPr>
                <a:t>刻度盘</a:t>
              </a:r>
            </a:p>
          </p:txBody>
        </p:sp>
        <p:sp>
          <p:nvSpPr>
            <p:cNvPr id="13" name="AutoShape 22"/>
            <p:cNvSpPr>
              <a:spLocks noChangeArrowheads="1"/>
            </p:cNvSpPr>
            <p:nvPr/>
          </p:nvSpPr>
          <p:spPr bwMode="auto">
            <a:xfrm>
              <a:off x="3132667" y="1903942"/>
              <a:ext cx="857086" cy="508000"/>
            </a:xfrm>
            <a:prstGeom prst="wedgeRoundRectCallout">
              <a:avLst>
                <a:gd name="adj1" fmla="val 162416"/>
                <a:gd name="adj2" fmla="val 31019"/>
                <a:gd name="adj3" fmla="val 16667"/>
              </a:avLst>
            </a:prstGeom>
            <a:solidFill>
              <a:schemeClr val="bg1"/>
            </a:solidFill>
            <a:ln w="28575">
              <a:solidFill>
                <a:srgbClr val="0066CC"/>
              </a:solidFill>
              <a:miter lim="800000"/>
            </a:ln>
          </p:spPr>
          <p:txBody>
            <a:bodyPr/>
            <a:lstStyle/>
            <a:p>
              <a:pPr defTabSz="914378"/>
              <a:r>
                <a:rPr lang="zh-CN" altLang="en-US" kern="0" dirty="0">
                  <a:cs typeface="+mn-ea"/>
                  <a:sym typeface="+mn-lt"/>
                </a:rPr>
                <a:t>单位</a:t>
              </a:r>
            </a:p>
          </p:txBody>
        </p:sp>
        <p:sp>
          <p:nvSpPr>
            <p:cNvPr id="14" name="AutoShape 22"/>
            <p:cNvSpPr>
              <a:spLocks noChangeArrowheads="1"/>
            </p:cNvSpPr>
            <p:nvPr/>
          </p:nvSpPr>
          <p:spPr bwMode="auto">
            <a:xfrm>
              <a:off x="2966608" y="2681819"/>
              <a:ext cx="854869" cy="341840"/>
            </a:xfrm>
            <a:prstGeom prst="wedgeRoundRectCallout">
              <a:avLst>
                <a:gd name="adj1" fmla="val 166097"/>
                <a:gd name="adj2" fmla="val -74935"/>
                <a:gd name="adj3" fmla="val 16667"/>
              </a:avLst>
            </a:prstGeom>
            <a:solidFill>
              <a:schemeClr val="bg1"/>
            </a:solidFill>
            <a:ln w="28575">
              <a:solidFill>
                <a:srgbClr val="0066CC"/>
              </a:solidFill>
              <a:miter lim="800000"/>
            </a:ln>
          </p:spPr>
          <p:txBody>
            <a:bodyPr/>
            <a:lstStyle/>
            <a:p>
              <a:pPr algn="ctr" defTabSz="914378"/>
              <a:r>
                <a:rPr lang="zh-CN" altLang="en-US" kern="0" dirty="0">
                  <a:cs typeface="+mn-ea"/>
                  <a:sym typeface="+mn-lt"/>
                </a:rPr>
                <a:t>指针</a:t>
              </a:r>
              <a:endParaRPr lang="en-US" altLang="zh-CN" kern="0" dirty="0">
                <a:cs typeface="+mn-ea"/>
                <a:sym typeface="+mn-lt"/>
              </a:endParaRPr>
            </a:p>
          </p:txBody>
        </p:sp>
        <p:sp>
          <p:nvSpPr>
            <p:cNvPr id="15" name="AutoShape 22"/>
            <p:cNvSpPr>
              <a:spLocks noChangeArrowheads="1"/>
            </p:cNvSpPr>
            <p:nvPr/>
          </p:nvSpPr>
          <p:spPr bwMode="auto">
            <a:xfrm>
              <a:off x="6432918" y="2462741"/>
              <a:ext cx="1541460" cy="423333"/>
            </a:xfrm>
            <a:prstGeom prst="wedgeRoundRectCallout">
              <a:avLst>
                <a:gd name="adj1" fmla="val -122838"/>
                <a:gd name="adj2" fmla="val 113324"/>
                <a:gd name="adj3" fmla="val 16667"/>
              </a:avLst>
            </a:prstGeom>
            <a:solidFill>
              <a:schemeClr val="bg1"/>
            </a:solidFill>
            <a:ln w="28575">
              <a:solidFill>
                <a:srgbClr val="0066CC"/>
              </a:solidFill>
              <a:miter lim="800000"/>
            </a:ln>
          </p:spPr>
          <p:txBody>
            <a:bodyPr/>
            <a:lstStyle/>
            <a:p>
              <a:pPr algn="ctr" defTabSz="914378"/>
              <a:r>
                <a:rPr lang="zh-CN" altLang="en-US" kern="0" dirty="0">
                  <a:cs typeface="+mn-ea"/>
                  <a:sym typeface="+mn-lt"/>
                </a:rPr>
                <a:t>调零旋钮</a:t>
              </a:r>
            </a:p>
          </p:txBody>
        </p:sp>
        <p:sp>
          <p:nvSpPr>
            <p:cNvPr id="16" name="AutoShape 22"/>
            <p:cNvSpPr>
              <a:spLocks noChangeArrowheads="1"/>
            </p:cNvSpPr>
            <p:nvPr/>
          </p:nvSpPr>
          <p:spPr bwMode="auto">
            <a:xfrm>
              <a:off x="6721953" y="3144310"/>
              <a:ext cx="1579562" cy="476250"/>
            </a:xfrm>
            <a:prstGeom prst="wedgeRoundRectCallout">
              <a:avLst>
                <a:gd name="adj1" fmla="val -101764"/>
                <a:gd name="adj2" fmla="val 68829"/>
                <a:gd name="adj3" fmla="val 16667"/>
              </a:avLst>
            </a:prstGeom>
            <a:solidFill>
              <a:schemeClr val="bg1"/>
            </a:solidFill>
            <a:ln w="28575">
              <a:solidFill>
                <a:srgbClr val="0066CC"/>
              </a:solidFill>
              <a:miter lim="800000"/>
            </a:ln>
          </p:spPr>
          <p:txBody>
            <a:bodyPr/>
            <a:lstStyle/>
            <a:p>
              <a:pPr algn="ctr" defTabSz="914378"/>
              <a:r>
                <a:rPr lang="zh-CN" altLang="en-US" kern="0" dirty="0">
                  <a:cs typeface="+mn-ea"/>
                  <a:sym typeface="+mn-lt"/>
                </a:rPr>
                <a:t>正接线柱</a:t>
              </a:r>
            </a:p>
          </p:txBody>
        </p:sp>
        <p:sp>
          <p:nvSpPr>
            <p:cNvPr id="17" name="AutoShape 22"/>
            <p:cNvSpPr>
              <a:spLocks noChangeArrowheads="1"/>
            </p:cNvSpPr>
            <p:nvPr/>
          </p:nvSpPr>
          <p:spPr bwMode="auto">
            <a:xfrm>
              <a:off x="2582332" y="3644901"/>
              <a:ext cx="1407421" cy="444500"/>
            </a:xfrm>
            <a:prstGeom prst="wedgeRoundRectCallout">
              <a:avLst>
                <a:gd name="adj1" fmla="val 96727"/>
                <a:gd name="adj2" fmla="val -28023"/>
                <a:gd name="adj3" fmla="val 16667"/>
              </a:avLst>
            </a:prstGeom>
            <a:solidFill>
              <a:schemeClr val="bg1"/>
            </a:solidFill>
            <a:ln w="28575">
              <a:solidFill>
                <a:srgbClr val="0066CC"/>
              </a:solidFill>
              <a:miter lim="800000"/>
            </a:ln>
          </p:spPr>
          <p:txBody>
            <a:bodyPr/>
            <a:lstStyle/>
            <a:p>
              <a:pPr algn="ctr" defTabSz="914378"/>
              <a:r>
                <a:rPr lang="zh-CN" altLang="en-US" kern="0" dirty="0">
                  <a:cs typeface="+mn-ea"/>
                  <a:sym typeface="+mn-lt"/>
                </a:rPr>
                <a:t>负接线柱</a:t>
              </a:r>
            </a:p>
          </p:txBody>
        </p:sp>
        <p:sp>
          <p:nvSpPr>
            <p:cNvPr id="18" name="AutoShape 22"/>
            <p:cNvSpPr>
              <a:spLocks noChangeArrowheads="1"/>
            </p:cNvSpPr>
            <p:nvPr/>
          </p:nvSpPr>
          <p:spPr bwMode="auto">
            <a:xfrm>
              <a:off x="3989753" y="4503360"/>
              <a:ext cx="2134497" cy="488648"/>
            </a:xfrm>
            <a:prstGeom prst="wedgeRoundRectCallout">
              <a:avLst>
                <a:gd name="adj1" fmla="val 9389"/>
                <a:gd name="adj2" fmla="val -147662"/>
                <a:gd name="adj3" fmla="val 16667"/>
              </a:avLst>
            </a:prstGeom>
            <a:solidFill>
              <a:schemeClr val="bg1"/>
            </a:solidFill>
            <a:ln w="28575">
              <a:solidFill>
                <a:srgbClr val="0066CC"/>
              </a:solidFill>
              <a:miter lim="800000"/>
            </a:ln>
          </p:spPr>
          <p:txBody>
            <a:bodyPr/>
            <a:lstStyle/>
            <a:p>
              <a:pPr algn="ctr" defTabSz="914378"/>
              <a:r>
                <a:rPr lang="zh-CN" altLang="en-US" kern="0" dirty="0">
                  <a:cs typeface="+mn-ea"/>
                  <a:sym typeface="+mn-lt"/>
                </a:rPr>
                <a:t>量程为</a:t>
              </a:r>
              <a:r>
                <a:rPr lang="en-US" altLang="zh-CN" kern="0" dirty="0">
                  <a:cs typeface="+mn-ea"/>
                  <a:sym typeface="+mn-lt"/>
                </a:rPr>
                <a:t>0</a:t>
              </a:r>
              <a:r>
                <a:rPr lang="zh-CN" altLang="en-US" kern="0" dirty="0">
                  <a:cs typeface="+mn-ea"/>
                  <a:sym typeface="+mn-lt"/>
                </a:rPr>
                <a:t>～</a:t>
              </a:r>
              <a:r>
                <a:rPr lang="en-US" altLang="zh-CN" kern="0" dirty="0">
                  <a:cs typeface="+mn-ea"/>
                  <a:sym typeface="+mn-lt"/>
                </a:rPr>
                <a:t>0.6 A</a:t>
              </a:r>
            </a:p>
          </p:txBody>
        </p:sp>
        <p:sp>
          <p:nvSpPr>
            <p:cNvPr id="19" name="AutoShape 22"/>
            <p:cNvSpPr>
              <a:spLocks noChangeArrowheads="1"/>
            </p:cNvSpPr>
            <p:nvPr/>
          </p:nvSpPr>
          <p:spPr bwMode="auto">
            <a:xfrm>
              <a:off x="6520230" y="3968750"/>
              <a:ext cx="1954904" cy="329141"/>
            </a:xfrm>
            <a:prstGeom prst="wedgeRoundRectCallout">
              <a:avLst>
                <a:gd name="adj1" fmla="val -78435"/>
                <a:gd name="adj2" fmla="val -45764"/>
                <a:gd name="adj3" fmla="val 16667"/>
              </a:avLst>
            </a:prstGeom>
            <a:solidFill>
              <a:schemeClr val="bg1"/>
            </a:solidFill>
            <a:ln w="28575">
              <a:solidFill>
                <a:srgbClr val="0066CC"/>
              </a:solidFill>
              <a:miter lim="800000"/>
            </a:ln>
          </p:spPr>
          <p:txBody>
            <a:bodyPr/>
            <a:lstStyle/>
            <a:p>
              <a:pPr algn="ctr" defTabSz="914378"/>
              <a:r>
                <a:rPr lang="zh-CN" altLang="en-US" kern="0" dirty="0">
                  <a:cs typeface="+mn-ea"/>
                  <a:sym typeface="+mn-lt"/>
                </a:rPr>
                <a:t>量程为</a:t>
              </a:r>
              <a:r>
                <a:rPr lang="en-US" altLang="zh-CN" kern="0" dirty="0">
                  <a:cs typeface="+mn-ea"/>
                  <a:sym typeface="+mn-lt"/>
                </a:rPr>
                <a:t>0</a:t>
              </a:r>
              <a:r>
                <a:rPr lang="zh-CN" altLang="en-US" kern="0" dirty="0">
                  <a:cs typeface="+mn-ea"/>
                  <a:sym typeface="+mn-lt"/>
                </a:rPr>
                <a:t>～</a:t>
              </a:r>
              <a:r>
                <a:rPr lang="en-US" altLang="zh-CN" kern="0" dirty="0">
                  <a:cs typeface="+mn-ea"/>
                  <a:sym typeface="+mn-lt"/>
                </a:rPr>
                <a:t>3 A</a:t>
              </a:r>
            </a:p>
          </p:txBody>
        </p:sp>
      </p:grpSp>
      <p:sp>
        <p:nvSpPr>
          <p:cNvPr id="20" name="文本框 19">
            <a:extLst>
              <a:ext uri="{FF2B5EF4-FFF2-40B4-BE49-F238E27FC236}">
                <a16:creationId xmlns:a16="http://schemas.microsoft.com/office/drawing/2014/main" id="{1A664659-0381-443D-8E5E-2830F53C4F19}"/>
              </a:ext>
            </a:extLst>
          </p:cNvPr>
          <p:cNvSpPr txBox="1"/>
          <p:nvPr/>
        </p:nvSpPr>
        <p:spPr>
          <a:xfrm>
            <a:off x="707572" y="564697"/>
            <a:ext cx="2074126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二、电流的测量</a:t>
            </a:r>
          </a:p>
        </p:txBody>
      </p:sp>
    </p:spTree>
  </p:cSld>
  <p:clrMapOvr>
    <a:masterClrMapping/>
  </p:clrMapOvr>
  <p:transition spd="slow" advClick="0" advTm="2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oup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8927030"/>
              </p:ext>
            </p:extLst>
          </p:nvPr>
        </p:nvGraphicFramePr>
        <p:xfrm>
          <a:off x="553710" y="2273183"/>
          <a:ext cx="3735468" cy="2251837"/>
        </p:xfrm>
        <a:graphic>
          <a:graphicData uri="http://schemas.openxmlformats.org/drawingml/2006/table">
            <a:tbl>
              <a:tblPr/>
              <a:tblGrid>
                <a:gridCol w="12451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79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23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接线柱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量程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分度值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6112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“-”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“0.6”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</a:pPr>
                      <a:endParaRPr kumimoji="0" lang="zh-CN" alt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</a:pPr>
                      <a:endParaRPr kumimoji="0" lang="zh-CN" alt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852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“-”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“3”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</a:pPr>
                      <a:endParaRPr kumimoji="0" lang="zh-CN" alt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</a:pPr>
                      <a:endParaRPr kumimoji="0" lang="zh-CN" alt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Rectangle 146"/>
          <p:cNvSpPr>
            <a:spLocks noChangeArrowheads="1"/>
          </p:cNvSpPr>
          <p:nvPr/>
        </p:nvSpPr>
        <p:spPr bwMode="auto">
          <a:xfrm>
            <a:off x="1979377" y="2993283"/>
            <a:ext cx="992099" cy="346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68580" tIns="34290" rIns="68580" bIns="34290">
            <a:spAutoFit/>
          </a:bodyPr>
          <a:lstStyle/>
          <a:p>
            <a:pPr algn="ctr" defTabSz="914378"/>
            <a:r>
              <a:rPr lang="en-US" sz="1800" b="1" kern="0" dirty="0">
                <a:cs typeface="+mn-ea"/>
                <a:sym typeface="+mn-lt"/>
              </a:rPr>
              <a:t>0～0.6A</a:t>
            </a:r>
          </a:p>
        </p:txBody>
      </p:sp>
      <p:sp>
        <p:nvSpPr>
          <p:cNvPr id="4" name="Rectangle 147"/>
          <p:cNvSpPr>
            <a:spLocks noChangeArrowheads="1"/>
          </p:cNvSpPr>
          <p:nvPr/>
        </p:nvSpPr>
        <p:spPr bwMode="auto">
          <a:xfrm>
            <a:off x="2029471" y="3827778"/>
            <a:ext cx="863458" cy="346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68580" tIns="34290" rIns="68580" bIns="34290">
            <a:spAutoFit/>
          </a:bodyPr>
          <a:lstStyle/>
          <a:p>
            <a:pPr algn="ctr" defTabSz="914378" fontAlgn="ctr">
              <a:spcBef>
                <a:spcPct val="20000"/>
              </a:spcBef>
              <a:buClr>
                <a:srgbClr val="535353"/>
              </a:buClr>
              <a:buSzPct val="75000"/>
            </a:pPr>
            <a:r>
              <a:rPr lang="en-US" sz="1800" b="1" kern="0" dirty="0">
                <a:cs typeface="+mn-ea"/>
                <a:sym typeface="+mn-lt"/>
              </a:rPr>
              <a:t>0～3 A</a:t>
            </a:r>
          </a:p>
        </p:txBody>
      </p:sp>
      <p:sp>
        <p:nvSpPr>
          <p:cNvPr id="5" name="Rectangle 148"/>
          <p:cNvSpPr>
            <a:spLocks noChangeArrowheads="1"/>
          </p:cNvSpPr>
          <p:nvPr/>
        </p:nvSpPr>
        <p:spPr bwMode="auto">
          <a:xfrm>
            <a:off x="3258198" y="3038282"/>
            <a:ext cx="755255" cy="346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68580" tIns="34290" rIns="68580" bIns="34290">
            <a:spAutoFit/>
          </a:bodyPr>
          <a:lstStyle/>
          <a:p>
            <a:pPr algn="ctr" defTabSz="914378"/>
            <a:r>
              <a:rPr lang="en-US" sz="1800" b="1" kern="0" dirty="0">
                <a:cs typeface="+mn-ea"/>
                <a:sym typeface="+mn-lt"/>
              </a:rPr>
              <a:t>0.02A</a:t>
            </a:r>
          </a:p>
        </p:txBody>
      </p:sp>
      <p:sp>
        <p:nvSpPr>
          <p:cNvPr id="6" name="Rectangle 149"/>
          <p:cNvSpPr>
            <a:spLocks noChangeArrowheads="1"/>
          </p:cNvSpPr>
          <p:nvPr/>
        </p:nvSpPr>
        <p:spPr bwMode="auto">
          <a:xfrm>
            <a:off x="3334397" y="3827778"/>
            <a:ext cx="626614" cy="346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68580" tIns="34290" rIns="68580" bIns="34290">
            <a:spAutoFit/>
          </a:bodyPr>
          <a:lstStyle/>
          <a:p>
            <a:pPr algn="ctr" defTabSz="914378"/>
            <a:r>
              <a:rPr lang="en-US" sz="1800" b="1" kern="0" dirty="0">
                <a:cs typeface="+mn-ea"/>
                <a:sym typeface="+mn-lt"/>
              </a:rPr>
              <a:t>0.1A</a:t>
            </a:r>
          </a:p>
        </p:txBody>
      </p:sp>
      <p:grpSp>
        <p:nvGrpSpPr>
          <p:cNvPr id="7" name="Group 15"/>
          <p:cNvGrpSpPr/>
          <p:nvPr/>
        </p:nvGrpSpPr>
        <p:grpSpPr bwMode="auto">
          <a:xfrm>
            <a:off x="1979378" y="1095721"/>
            <a:ext cx="1067593" cy="485660"/>
            <a:chOff x="0" y="0"/>
            <a:chExt cx="998" cy="454"/>
          </a:xfrm>
        </p:grpSpPr>
        <p:sp>
          <p:nvSpPr>
            <p:cNvPr id="8" name="Line 16"/>
            <p:cNvSpPr>
              <a:spLocks noChangeShapeType="1"/>
            </p:cNvSpPr>
            <p:nvPr/>
          </p:nvSpPr>
          <p:spPr bwMode="auto">
            <a:xfrm>
              <a:off x="0" y="272"/>
              <a:ext cx="99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914378"/>
              <a:endParaRPr lang="zh-CN" altLang="en-US" sz="11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grpSp>
          <p:nvGrpSpPr>
            <p:cNvPr id="9" name="Group 17"/>
            <p:cNvGrpSpPr/>
            <p:nvPr/>
          </p:nvGrpSpPr>
          <p:grpSpPr bwMode="auto">
            <a:xfrm>
              <a:off x="295" y="68"/>
              <a:ext cx="385" cy="386"/>
              <a:chOff x="0" y="0"/>
              <a:chExt cx="385" cy="386"/>
            </a:xfrm>
          </p:grpSpPr>
          <p:sp>
            <p:nvSpPr>
              <p:cNvPr id="12" name="Oval 18"/>
              <p:cNvSpPr>
                <a:spLocks noChangeArrowheads="1"/>
              </p:cNvSpPr>
              <p:nvPr/>
            </p:nvSpPr>
            <p:spPr bwMode="auto">
              <a:xfrm>
                <a:off x="0" y="0"/>
                <a:ext cx="385" cy="386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round/>
              </a:ln>
            </p:spPr>
            <p:txBody>
              <a:bodyPr wrap="none" anchor="ctr"/>
              <a:lstStyle/>
              <a:p>
                <a:pPr defTabSz="914378"/>
                <a:endParaRPr lang="zh-CN" altLang="zh-CN" sz="1100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3" name="Text Box 19"/>
              <p:cNvSpPr txBox="1">
                <a:spLocks noChangeArrowheads="1"/>
              </p:cNvSpPr>
              <p:nvPr/>
            </p:nvSpPr>
            <p:spPr bwMode="auto">
              <a:xfrm>
                <a:off x="46" y="23"/>
                <a:ext cx="272" cy="3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defTabSz="914378">
                  <a:spcBef>
                    <a:spcPct val="50000"/>
                  </a:spcBef>
                </a:pPr>
                <a:r>
                  <a:rPr lang="en-US" altLang="zh-CN" sz="1800" b="1" kern="0" dirty="0">
                    <a:solidFill>
                      <a:srgbClr val="000000"/>
                    </a:solidFill>
                    <a:latin typeface="+mn-lt"/>
                    <a:ea typeface="+mn-ea"/>
                    <a:cs typeface="+mn-ea"/>
                    <a:sym typeface="+mn-lt"/>
                  </a:rPr>
                  <a:t>A</a:t>
                </a:r>
              </a:p>
            </p:txBody>
          </p:sp>
        </p:grpSp>
        <p:sp>
          <p:nvSpPr>
            <p:cNvPr id="10" name="Text Box 20"/>
            <p:cNvSpPr txBox="1">
              <a:spLocks noChangeArrowheads="1"/>
            </p:cNvSpPr>
            <p:nvPr/>
          </p:nvSpPr>
          <p:spPr bwMode="auto">
            <a:xfrm>
              <a:off x="46" y="0"/>
              <a:ext cx="272" cy="3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algn="l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algn="l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algn="l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algn="l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defTabSz="914378">
                <a:spcBef>
                  <a:spcPct val="50000"/>
                </a:spcBef>
              </a:pPr>
              <a:r>
                <a:rPr lang="en-US" altLang="zh-CN" sz="1800" b="1" kern="0" dirty="0">
                  <a:solidFill>
                    <a:srgbClr val="000000"/>
                  </a:solidFill>
                  <a:latin typeface="+mn-lt"/>
                  <a:ea typeface="+mn-ea"/>
                  <a:cs typeface="+mn-ea"/>
                  <a:sym typeface="+mn-lt"/>
                </a:rPr>
                <a:t>+</a:t>
              </a:r>
            </a:p>
          </p:txBody>
        </p:sp>
        <p:sp>
          <p:nvSpPr>
            <p:cNvPr id="11" name="Text Box 21"/>
            <p:cNvSpPr txBox="1">
              <a:spLocks noChangeArrowheads="1"/>
            </p:cNvSpPr>
            <p:nvPr/>
          </p:nvSpPr>
          <p:spPr bwMode="auto">
            <a:xfrm>
              <a:off x="681" y="0"/>
              <a:ext cx="27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algn="l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algn="l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algn="l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algn="l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defTabSz="914378">
                <a:spcBef>
                  <a:spcPct val="50000"/>
                </a:spcBef>
              </a:pPr>
              <a:r>
                <a:rPr lang="zh-CN" altLang="en-US" b="1" kern="0">
                  <a:solidFill>
                    <a:srgbClr val="000000"/>
                  </a:solidFill>
                  <a:latin typeface="+mn-lt"/>
                  <a:ea typeface="+mn-ea"/>
                  <a:cs typeface="+mn-ea"/>
                  <a:sym typeface="+mn-lt"/>
                </a:rPr>
                <a:t>－</a:t>
              </a:r>
              <a:endParaRPr lang="en-US" b="1" kern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sp>
        <p:nvSpPr>
          <p:cNvPr id="14" name="Rectangle 28"/>
          <p:cNvSpPr>
            <a:spLocks noChangeArrowheads="1"/>
          </p:cNvSpPr>
          <p:nvPr/>
        </p:nvSpPr>
        <p:spPr bwMode="auto">
          <a:xfrm>
            <a:off x="495300" y="1153573"/>
            <a:ext cx="2070100" cy="401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120000"/>
              </a:lnSpc>
            </a:pPr>
            <a:r>
              <a:rPr lang="en-US" altLang="zh-CN" sz="1800" kern="0" dirty="0">
                <a:cs typeface="+mn-ea"/>
                <a:sym typeface="+mn-lt"/>
              </a:rPr>
              <a:t>3.</a:t>
            </a:r>
            <a:r>
              <a:rPr lang="zh-CN" altLang="en-US" sz="1800" kern="0" dirty="0">
                <a:cs typeface="+mn-ea"/>
                <a:sym typeface="+mn-lt"/>
              </a:rPr>
              <a:t>元件符号：</a:t>
            </a:r>
          </a:p>
        </p:txBody>
      </p: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4142292" y="1250546"/>
            <a:ext cx="5946247" cy="4385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8580" tIns="34290" rIns="68580" bIns="34290">
            <a:spAutoFit/>
          </a:bodyPr>
          <a:lstStyle>
            <a:lvl1pPr>
              <a:lnSpc>
                <a:spcPct val="120000"/>
              </a:lnSpc>
              <a:defRPr sz="24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pPr defTabSz="914378">
              <a:lnSpc>
                <a:spcPct val="100000"/>
              </a:lnSpc>
            </a:pPr>
            <a:r>
              <a:rPr lang="zh-CN" altLang="en-US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（</a:t>
            </a:r>
            <a:r>
              <a:rPr lang="en-US" altLang="zh-CN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1</a:t>
            </a:r>
            <a:r>
              <a:rPr lang="zh-CN" altLang="en-US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）</a:t>
            </a:r>
            <a:r>
              <a:rPr lang="en-US" altLang="zh-CN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.</a:t>
            </a:r>
            <a:r>
              <a:rPr lang="zh-CN" altLang="en-US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调零：调零旋钮使指针指在零刻度线</a:t>
            </a:r>
            <a:endParaRPr lang="en-US" altLang="zh-CN" kern="0" dirty="0">
              <a:solidFill>
                <a:srgbClr val="000000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6" name="矩形 6"/>
          <p:cNvSpPr>
            <a:spLocks noChangeArrowheads="1"/>
          </p:cNvSpPr>
          <p:nvPr/>
        </p:nvSpPr>
        <p:spPr bwMode="auto">
          <a:xfrm>
            <a:off x="495301" y="1631633"/>
            <a:ext cx="2286203" cy="401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120000"/>
              </a:lnSpc>
            </a:pPr>
            <a:r>
              <a:rPr lang="en-US" altLang="zh-CN" sz="1800" kern="0" dirty="0">
                <a:cs typeface="+mn-ea"/>
                <a:sym typeface="+mn-lt"/>
              </a:rPr>
              <a:t>4.</a:t>
            </a:r>
            <a:r>
              <a:rPr lang="zh-CN" altLang="en-US" sz="1800" kern="0" dirty="0">
                <a:cs typeface="+mn-ea"/>
                <a:sym typeface="+mn-lt"/>
              </a:rPr>
              <a:t>电流表的使用：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406501" y="1212051"/>
            <a:ext cx="1425398" cy="36933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/>
          <a:p>
            <a:pPr defTabSz="914378" latinLnBrk="1" hangingPunct="0"/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使用前：</a:t>
            </a:r>
          </a:p>
        </p:txBody>
      </p:sp>
      <p:pic>
        <p:nvPicPr>
          <p:cNvPr id="18" name="Picture 7" descr="双量程电流表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14845" y="2264030"/>
            <a:ext cx="1873251" cy="224100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9" name="Text Box 6"/>
          <p:cNvSpPr txBox="1">
            <a:spLocks noChangeArrowheads="1"/>
          </p:cNvSpPr>
          <p:nvPr/>
        </p:nvSpPr>
        <p:spPr bwMode="auto">
          <a:xfrm>
            <a:off x="4142291" y="1596795"/>
            <a:ext cx="3870942" cy="4385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8580" tIns="34290" rIns="68580" bIns="34290">
            <a:spAutoFit/>
          </a:bodyPr>
          <a:lstStyle>
            <a:lvl1pPr algn="l">
              <a:lnSpc>
                <a:spcPct val="100000"/>
              </a:lnSpc>
              <a:defRPr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pPr defTabSz="914378"/>
            <a:r>
              <a:rPr lang="zh-CN" altLang="en-US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（</a:t>
            </a:r>
            <a:r>
              <a:rPr lang="en-US" altLang="zh-CN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2</a:t>
            </a:r>
            <a:r>
              <a:rPr lang="zh-CN" altLang="en-US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）</a:t>
            </a:r>
            <a:r>
              <a:rPr lang="en-US" altLang="zh-CN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.</a:t>
            </a:r>
            <a:r>
              <a:rPr lang="zh-CN" altLang="en-US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认清量程和分度值</a:t>
            </a:r>
            <a:endParaRPr lang="en-US" altLang="zh-CN" kern="0" dirty="0">
              <a:solidFill>
                <a:srgbClr val="000000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1CADB95E-16D3-4B40-9F97-62940C247D42}"/>
              </a:ext>
            </a:extLst>
          </p:cNvPr>
          <p:cNvSpPr txBox="1"/>
          <p:nvPr/>
        </p:nvSpPr>
        <p:spPr>
          <a:xfrm>
            <a:off x="707572" y="564697"/>
            <a:ext cx="2074126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二、电流的测量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4" grpId="0" autoUpdateAnimBg="0"/>
      <p:bldP spid="5" grpId="0" autoUpdateAnimBg="0"/>
      <p:bldP spid="6" grpId="0" autoUpdateAnimBg="0"/>
      <p:bldP spid="15" grpId="0"/>
      <p:bldP spid="16" grpId="0"/>
      <p:bldP spid="17" grpId="0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5"/>
          <p:cNvSpPr>
            <a:spLocks noChangeArrowheads="1"/>
          </p:cNvSpPr>
          <p:nvPr/>
        </p:nvSpPr>
        <p:spPr bwMode="auto">
          <a:xfrm>
            <a:off x="849708" y="1594626"/>
            <a:ext cx="7320488" cy="459700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zh-CN" altLang="en-US" sz="1500" kern="0" dirty="0">
                <a:solidFill>
                  <a:srgbClr val="000000"/>
                </a:solidFill>
                <a:cs typeface="+mn-ea"/>
                <a:sym typeface="+mn-lt"/>
              </a:rPr>
              <a:t>（</a:t>
            </a:r>
            <a:r>
              <a:rPr lang="en-US" altLang="zh-CN" sz="1500" kern="0" dirty="0">
                <a:solidFill>
                  <a:srgbClr val="000000"/>
                </a:solidFill>
                <a:cs typeface="+mn-ea"/>
                <a:sym typeface="+mn-lt"/>
              </a:rPr>
              <a:t>1</a:t>
            </a:r>
            <a:r>
              <a:rPr lang="zh-CN" altLang="en-US" sz="1500" kern="0" dirty="0">
                <a:solidFill>
                  <a:srgbClr val="000000"/>
                </a:solidFill>
                <a:cs typeface="+mn-ea"/>
                <a:sym typeface="+mn-lt"/>
              </a:rPr>
              <a:t>）电流表必须和被测的用电器</a:t>
            </a:r>
            <a:r>
              <a:rPr lang="zh-CN" altLang="en-US" sz="1500" kern="0" dirty="0">
                <a:solidFill>
                  <a:srgbClr val="CC0000"/>
                </a:solidFill>
                <a:cs typeface="+mn-ea"/>
                <a:sym typeface="+mn-lt"/>
              </a:rPr>
              <a:t>串联</a:t>
            </a:r>
            <a:r>
              <a:rPr lang="zh-CN" altLang="en-US" sz="1500" kern="0" dirty="0">
                <a:solidFill>
                  <a:srgbClr val="000000"/>
                </a:solidFill>
                <a:cs typeface="+mn-ea"/>
                <a:sym typeface="+mn-lt"/>
              </a:rPr>
              <a:t>。</a:t>
            </a:r>
            <a:endParaRPr lang="zh-CN" altLang="en-US" sz="1500" kern="0" dirty="0">
              <a:solidFill>
                <a:srgbClr val="CC0000"/>
              </a:solidFill>
              <a:cs typeface="+mn-ea"/>
              <a:sym typeface="+mn-lt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554433" y="1248377"/>
            <a:ext cx="2692400" cy="346249"/>
          </a:xfrm>
          <a:prstGeom prst="rect">
            <a:avLst/>
          </a:prstGeom>
          <a:noFill/>
        </p:spPr>
        <p:txBody>
          <a:bodyPr lIns="68580" tIns="34290" rIns="68580" bIns="34290">
            <a:spAutoFit/>
          </a:bodyPr>
          <a:lstStyle/>
          <a:p>
            <a:pPr defTabSz="914378" latinLnBrk="1" hangingPunct="0">
              <a:defRPr/>
            </a:pP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 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电流表的连接：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51467" y="2481531"/>
            <a:ext cx="2965943" cy="1557869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849708" y="2012986"/>
            <a:ext cx="7832221" cy="300083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defTabSz="914378"/>
            <a:r>
              <a:rPr lang="zh-CN" altLang="en-US" sz="1500" kern="0" dirty="0">
                <a:solidFill>
                  <a:srgbClr val="000000"/>
                </a:solidFill>
                <a:cs typeface="+mn-ea"/>
                <a:sym typeface="+mn-lt"/>
              </a:rPr>
              <a:t>（</a:t>
            </a:r>
            <a:r>
              <a:rPr lang="en-US" altLang="zh-CN" sz="1500" kern="0" dirty="0">
                <a:solidFill>
                  <a:srgbClr val="000000"/>
                </a:solidFill>
                <a:cs typeface="+mn-ea"/>
                <a:sym typeface="+mn-lt"/>
              </a:rPr>
              <a:t>2</a:t>
            </a:r>
            <a:r>
              <a:rPr lang="zh-CN" altLang="en-US" sz="1500" kern="0" dirty="0">
                <a:solidFill>
                  <a:srgbClr val="000000"/>
                </a:solidFill>
                <a:cs typeface="+mn-ea"/>
                <a:sym typeface="+mn-lt"/>
              </a:rPr>
              <a:t>）电流必须从</a:t>
            </a:r>
            <a:r>
              <a:rPr lang="zh-CN" altLang="en-US" sz="1500" kern="0" dirty="0">
                <a:solidFill>
                  <a:srgbClr val="CC0000"/>
                </a:solidFill>
                <a:cs typeface="+mn-ea"/>
                <a:sym typeface="+mn-lt"/>
              </a:rPr>
              <a:t>正</a:t>
            </a:r>
            <a:r>
              <a:rPr lang="zh-CN" altLang="en-US" sz="1500" kern="0" dirty="0">
                <a:solidFill>
                  <a:srgbClr val="000000"/>
                </a:solidFill>
                <a:cs typeface="+mn-ea"/>
                <a:sym typeface="+mn-lt"/>
              </a:rPr>
              <a:t>接线柱流</a:t>
            </a:r>
            <a:r>
              <a:rPr lang="zh-CN" altLang="en-US" sz="1500" kern="0" dirty="0">
                <a:solidFill>
                  <a:srgbClr val="CC0000"/>
                </a:solidFill>
                <a:cs typeface="+mn-ea"/>
                <a:sym typeface="+mn-lt"/>
              </a:rPr>
              <a:t>入</a:t>
            </a:r>
            <a:r>
              <a:rPr lang="zh-CN" altLang="en-US" sz="1500" kern="0" dirty="0">
                <a:solidFill>
                  <a:srgbClr val="000000"/>
                </a:solidFill>
                <a:cs typeface="+mn-ea"/>
                <a:sym typeface="+mn-lt"/>
              </a:rPr>
              <a:t>，从</a:t>
            </a:r>
            <a:r>
              <a:rPr lang="zh-CN" altLang="en-US" sz="1500" kern="0" dirty="0">
                <a:solidFill>
                  <a:srgbClr val="CC0000"/>
                </a:solidFill>
                <a:cs typeface="+mn-ea"/>
                <a:sym typeface="+mn-lt"/>
              </a:rPr>
              <a:t>负</a:t>
            </a:r>
            <a:r>
              <a:rPr lang="zh-CN" altLang="en-US" sz="1500" kern="0" dirty="0">
                <a:solidFill>
                  <a:srgbClr val="000000"/>
                </a:solidFill>
                <a:cs typeface="+mn-ea"/>
                <a:sym typeface="+mn-lt"/>
              </a:rPr>
              <a:t>接线柱流</a:t>
            </a:r>
            <a:r>
              <a:rPr lang="zh-CN" altLang="en-US" sz="1500" kern="0" dirty="0">
                <a:solidFill>
                  <a:srgbClr val="CC0000"/>
                </a:solidFill>
                <a:cs typeface="+mn-ea"/>
                <a:sym typeface="+mn-lt"/>
              </a:rPr>
              <a:t>出</a:t>
            </a:r>
            <a:r>
              <a:rPr lang="zh-CN" altLang="en-US" sz="1500" kern="0" dirty="0">
                <a:solidFill>
                  <a:srgbClr val="000000"/>
                </a:solidFill>
                <a:cs typeface="+mn-ea"/>
                <a:sym typeface="+mn-lt"/>
              </a:rPr>
              <a:t>。</a:t>
            </a:r>
            <a:endParaRPr lang="zh-CN" altLang="en-US" sz="1500" kern="0" dirty="0">
              <a:solidFill>
                <a:sysClr val="windowText" lastClr="000000"/>
              </a:solidFill>
              <a:cs typeface="+mn-ea"/>
              <a:sym typeface="+mn-lt"/>
            </a:endParaRPr>
          </a:p>
        </p:txBody>
      </p:sp>
      <p:pic>
        <p:nvPicPr>
          <p:cNvPr id="7" name="Picture 7" descr="双量程电流表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867262" y="1248377"/>
            <a:ext cx="2302934" cy="275503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479F8342-574D-42D1-9E98-4A0D3E46BD59}"/>
              </a:ext>
            </a:extLst>
          </p:cNvPr>
          <p:cNvSpPr txBox="1"/>
          <p:nvPr/>
        </p:nvSpPr>
        <p:spPr>
          <a:xfrm>
            <a:off x="707572" y="564697"/>
            <a:ext cx="2074126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二、电流的测量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5"/>
          <p:cNvSpPr>
            <a:spLocks noChangeArrowheads="1"/>
          </p:cNvSpPr>
          <p:nvPr/>
        </p:nvSpPr>
        <p:spPr bwMode="auto">
          <a:xfrm>
            <a:off x="301731" y="1307023"/>
            <a:ext cx="3676644" cy="383084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square" lIns="68580" tIns="34290" rIns="68580" bIns="34290">
            <a:spAutoFit/>
          </a:bodyPr>
          <a:lstStyle/>
          <a:p>
            <a:pPr defTabSz="914378"/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（</a:t>
            </a: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3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）必须正确选择</a:t>
            </a:r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量程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。</a:t>
            </a:r>
            <a:endParaRPr lang="zh-CN" altLang="en-US" sz="1800" kern="0" dirty="0">
              <a:solidFill>
                <a:srgbClr val="CC0000"/>
              </a:solidFill>
              <a:cs typeface="+mn-ea"/>
              <a:sym typeface="+mn-lt"/>
            </a:endParaRPr>
          </a:p>
        </p:txBody>
      </p:sp>
      <p:sp>
        <p:nvSpPr>
          <p:cNvPr id="3" name="TextBox 15"/>
          <p:cNvSpPr>
            <a:spLocks noChangeArrowheads="1"/>
          </p:cNvSpPr>
          <p:nvPr/>
        </p:nvSpPr>
        <p:spPr bwMode="auto">
          <a:xfrm>
            <a:off x="328170" y="3307420"/>
            <a:ext cx="4891531" cy="536317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（</a:t>
            </a: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4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）</a:t>
            </a:r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绝不允许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把电流表直接连到电源的两极！</a:t>
            </a: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799912" y="1801262"/>
            <a:ext cx="4120620" cy="300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/>
          <a:p>
            <a:pPr defTabSz="914378"/>
            <a:r>
              <a:rPr lang="zh-CN" altLang="en-US" sz="1500" kern="0" dirty="0">
                <a:solidFill>
                  <a:srgbClr val="000000"/>
                </a:solidFill>
                <a:cs typeface="+mn-ea"/>
                <a:sym typeface="+mn-lt"/>
              </a:rPr>
              <a:t>用试触法，从大量程开始选</a:t>
            </a:r>
          </a:p>
        </p:txBody>
      </p:sp>
      <p:pic>
        <p:nvPicPr>
          <p:cNvPr id="5" name="图片 4"/>
          <p:cNvPicPr preferRelativeResize="0"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21641" y="797800"/>
            <a:ext cx="2814788" cy="1784615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799913" y="2102629"/>
            <a:ext cx="4120620" cy="1107996"/>
          </a:xfrm>
          <a:prstGeom prst="rect">
            <a:avLst/>
          </a:prstGeom>
          <a:noFill/>
          <a:ln>
            <a:noFill/>
          </a:ln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zh-CN" altLang="en-US" sz="1500" kern="0" dirty="0">
                <a:solidFill>
                  <a:srgbClr val="000000"/>
                </a:solidFill>
                <a:cs typeface="+mn-ea"/>
                <a:sym typeface="+mn-lt"/>
              </a:rPr>
              <a:t>闭合开关后，用导线迅速碰触</a:t>
            </a:r>
            <a:r>
              <a:rPr lang="en-US" altLang="zh-CN" sz="1500" kern="0" dirty="0">
                <a:solidFill>
                  <a:srgbClr val="000000"/>
                </a:solidFill>
                <a:cs typeface="+mn-ea"/>
                <a:sym typeface="+mn-lt"/>
              </a:rPr>
              <a:t>3A</a:t>
            </a:r>
            <a:r>
              <a:rPr lang="zh-CN" altLang="en-US" sz="1500" kern="0" dirty="0">
                <a:solidFill>
                  <a:srgbClr val="000000"/>
                </a:solidFill>
                <a:cs typeface="+mn-ea"/>
                <a:sym typeface="+mn-lt"/>
              </a:rPr>
              <a:t>的接线柱，看闭合的瞬间，指针偏转是否超出最大值。若没有，则改用小量程再试触</a:t>
            </a:r>
          </a:p>
        </p:txBody>
      </p:sp>
      <p:grpSp>
        <p:nvGrpSpPr>
          <p:cNvPr id="15" name="组合 14"/>
          <p:cNvGrpSpPr/>
          <p:nvPr/>
        </p:nvGrpSpPr>
        <p:grpSpPr>
          <a:xfrm>
            <a:off x="5956997" y="2730393"/>
            <a:ext cx="2144074" cy="1640731"/>
            <a:chOff x="6335713" y="3589868"/>
            <a:chExt cx="1873250" cy="2732617"/>
          </a:xfrm>
        </p:grpSpPr>
        <p:grpSp>
          <p:nvGrpSpPr>
            <p:cNvPr id="7" name="Group 13"/>
            <p:cNvGrpSpPr/>
            <p:nvPr/>
          </p:nvGrpSpPr>
          <p:grpSpPr bwMode="auto">
            <a:xfrm>
              <a:off x="6516688" y="3589868"/>
              <a:ext cx="1452562" cy="2732617"/>
              <a:chOff x="0" y="0"/>
              <a:chExt cx="1090" cy="1539"/>
            </a:xfrm>
          </p:grpSpPr>
          <p:pic>
            <p:nvPicPr>
              <p:cNvPr id="8" name="Picture 6" descr="H:\2\人教教参资源\九\图\电流表.JPG"/>
              <p:cNvPicPr>
                <a:picLocks noChangeAspect="1" noChangeArrowheads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37" y="0"/>
                <a:ext cx="844" cy="9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" name="Picture 8" descr="H:\2\人教教参资源\九\图\电池.JPG"/>
              <p:cNvPicPr>
                <a:picLocks noChangeAspect="1" noChangeArrowheads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114" y="1044"/>
                <a:ext cx="908" cy="4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0" name="未知"/>
              <p:cNvSpPr/>
              <p:nvPr/>
            </p:nvSpPr>
            <p:spPr bwMode="auto">
              <a:xfrm>
                <a:off x="794" y="726"/>
                <a:ext cx="296" cy="590"/>
              </a:xfrm>
              <a:custGeom>
                <a:avLst/>
                <a:gdLst>
                  <a:gd name="T0" fmla="*/ 0 w 296"/>
                  <a:gd name="T1" fmla="*/ 0 h 590"/>
                  <a:gd name="T2" fmla="*/ 273 w 296"/>
                  <a:gd name="T3" fmla="*/ 182 h 590"/>
                  <a:gd name="T4" fmla="*/ 137 w 296"/>
                  <a:gd name="T5" fmla="*/ 590 h 59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96" h="590">
                    <a:moveTo>
                      <a:pt x="0" y="0"/>
                    </a:moveTo>
                    <a:cubicBezTo>
                      <a:pt x="125" y="42"/>
                      <a:pt x="250" y="84"/>
                      <a:pt x="273" y="182"/>
                    </a:cubicBezTo>
                    <a:cubicBezTo>
                      <a:pt x="296" y="280"/>
                      <a:pt x="216" y="435"/>
                      <a:pt x="137" y="590"/>
                    </a:cubicBezTo>
                  </a:path>
                </a:pathLst>
              </a:custGeom>
              <a:noFill/>
              <a:ln w="38100" cap="flat" cmpd="sng">
                <a:solidFill>
                  <a:schemeClr val="accent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1" name="未知"/>
              <p:cNvSpPr/>
              <p:nvPr/>
            </p:nvSpPr>
            <p:spPr bwMode="auto">
              <a:xfrm>
                <a:off x="0" y="688"/>
                <a:ext cx="341" cy="651"/>
              </a:xfrm>
              <a:custGeom>
                <a:avLst/>
                <a:gdLst>
                  <a:gd name="T0" fmla="*/ 341 w 341"/>
                  <a:gd name="T1" fmla="*/ 16 h 651"/>
                  <a:gd name="T2" fmla="*/ 23 w 341"/>
                  <a:gd name="T3" fmla="*/ 106 h 651"/>
                  <a:gd name="T4" fmla="*/ 205 w 341"/>
                  <a:gd name="T5" fmla="*/ 651 h 65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1" h="651">
                    <a:moveTo>
                      <a:pt x="341" y="16"/>
                    </a:moveTo>
                    <a:cubicBezTo>
                      <a:pt x="193" y="8"/>
                      <a:pt x="46" y="0"/>
                      <a:pt x="23" y="106"/>
                    </a:cubicBezTo>
                    <a:cubicBezTo>
                      <a:pt x="0" y="212"/>
                      <a:pt x="102" y="431"/>
                      <a:pt x="205" y="651"/>
                    </a:cubicBezTo>
                  </a:path>
                </a:pathLst>
              </a:custGeom>
              <a:noFill/>
              <a:ln w="38100" cmpd="sng">
                <a:solidFill>
                  <a:schemeClr val="accent2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12" name="Group 18"/>
            <p:cNvGrpSpPr/>
            <p:nvPr/>
          </p:nvGrpSpPr>
          <p:grpSpPr bwMode="auto">
            <a:xfrm>
              <a:off x="6335713" y="3831167"/>
              <a:ext cx="1873250" cy="2296584"/>
              <a:chOff x="0" y="0"/>
              <a:chExt cx="1406" cy="1293"/>
            </a:xfrm>
          </p:grpSpPr>
          <p:sp>
            <p:nvSpPr>
              <p:cNvPr id="13" name="Line 19"/>
              <p:cNvSpPr>
                <a:spLocks noChangeShapeType="1"/>
              </p:cNvSpPr>
              <p:nvPr/>
            </p:nvSpPr>
            <p:spPr bwMode="auto">
              <a:xfrm flipH="1">
                <a:off x="23" y="0"/>
                <a:ext cx="1315" cy="1293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4" name="Line 20"/>
              <p:cNvSpPr>
                <a:spLocks noChangeShapeType="1"/>
              </p:cNvSpPr>
              <p:nvPr/>
            </p:nvSpPr>
            <p:spPr bwMode="auto">
              <a:xfrm>
                <a:off x="0" y="68"/>
                <a:ext cx="1406" cy="1202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</p:grpSp>
      </p:grpSp>
      <p:sp>
        <p:nvSpPr>
          <p:cNvPr id="16" name="文本框 15">
            <a:extLst>
              <a:ext uri="{FF2B5EF4-FFF2-40B4-BE49-F238E27FC236}">
                <a16:creationId xmlns:a16="http://schemas.microsoft.com/office/drawing/2014/main" id="{789C264F-8E17-4D85-9C29-8C8F0C44980A}"/>
              </a:ext>
            </a:extLst>
          </p:cNvPr>
          <p:cNvSpPr txBox="1"/>
          <p:nvPr/>
        </p:nvSpPr>
        <p:spPr>
          <a:xfrm>
            <a:off x="707572" y="564697"/>
            <a:ext cx="2074126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二、电流的测量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utoUpdateAnimBg="0"/>
      <p:bldP spid="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GUIDESSETTING" val="{&quot;Id&quot;:null,&quot;Name&quot;:&quot;正常&quot;,&quot;HeaderHeight&quot;:15.0,&quot;FooterHeight&quot;:9.0,&quot;SideMargin&quot;:5.5,&quot;TopMargin&quot;:0.0,&quot;BottomMargin&quot;:0.0,&quot;IntervalMargin&quot;:1.5,&quot;SettingType&quot;:&quot;System&quot;}"/>
</p:tagLst>
</file>

<file path=ppt/theme/theme1.xml><?xml version="1.0" encoding="utf-8"?>
<a:theme xmlns:a="http://schemas.openxmlformats.org/drawingml/2006/main" name="第一PPT模板网-WWW.1PPT.COM">
  <a:themeElements>
    <a:clrScheme name="紫罗兰色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3pjb4xnz">
      <a:majorFont>
        <a:latin typeface="Arial"/>
        <a:ea typeface="思源黑体 CN Regular"/>
        <a:cs typeface=""/>
      </a:majorFont>
      <a:minorFont>
        <a:latin typeface="Arial"/>
        <a:ea typeface="思源黑体 CN Regular"/>
        <a:cs typeface="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</TotalTime>
  <Words>796</Words>
  <Application>Microsoft Office PowerPoint</Application>
  <PresentationFormat>全屏显示(16:9)</PresentationFormat>
  <Paragraphs>133</Paragraphs>
  <Slides>16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0" baseType="lpstr">
      <vt:lpstr>FandolFang R</vt:lpstr>
      <vt:lpstr>Arial</vt:lpstr>
      <vt:lpstr>Wingdings</vt:lpstr>
      <vt:lpstr>第一PPT模板网-WWW.1PPT.COM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cp:lastModifiedBy>Administrator</cp:lastModifiedBy>
  <cp:revision>2</cp:revision>
  <dcterms:created xsi:type="dcterms:W3CDTF">2020-05-16T14:57:27Z</dcterms:created>
  <dcterms:modified xsi:type="dcterms:W3CDTF">2023-10-29T01:01:42Z</dcterms:modified>
</cp:coreProperties>
</file>