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9"/>
  </p:notesMasterIdLst>
  <p:sldIdLst>
    <p:sldId id="271" r:id="rId2"/>
    <p:sldId id="273" r:id="rId3"/>
    <p:sldId id="270" r:id="rId4"/>
    <p:sldId id="288" r:id="rId5"/>
    <p:sldId id="291" r:id="rId6"/>
    <p:sldId id="318" r:id="rId7"/>
    <p:sldId id="293" r:id="rId8"/>
    <p:sldId id="296" r:id="rId9"/>
    <p:sldId id="295" r:id="rId10"/>
    <p:sldId id="302" r:id="rId11"/>
    <p:sldId id="294" r:id="rId12"/>
    <p:sldId id="303" r:id="rId13"/>
    <p:sldId id="299" r:id="rId14"/>
    <p:sldId id="305" r:id="rId15"/>
    <p:sldId id="289" r:id="rId16"/>
    <p:sldId id="314" r:id="rId17"/>
    <p:sldId id="319" r:id="rId18"/>
  </p:sldIdLst>
  <p:sldSz cx="9144000" cy="5143500" type="screen16x9"/>
  <p:notesSz cx="6858000" cy="9144000"/>
  <p:custDataLst>
    <p:tags r:id="rId20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30">
          <p15:clr>
            <a:srgbClr val="A4A3A4"/>
          </p15:clr>
        </p15:guide>
        <p15:guide id="10" orient="horz" pos="2913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7" y="82"/>
      </p:cViewPr>
      <p:guideLst>
        <p:guide pos="416"/>
        <p:guide pos="7256"/>
        <p:guide orient="horz" pos="648"/>
        <p:guide orient="horz" pos="712"/>
        <p:guide orient="horz" pos="3906"/>
        <p:guide orient="horz" pos="3884"/>
        <p:guide orient="horz" pos="486"/>
        <p:guide orient="horz" pos="534"/>
        <p:guide orient="horz" pos="2930"/>
        <p:guide orient="horz" pos="2913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38DC602-BB3D-4621-8EA6-982685295214}" type="datetimeFigureOut">
              <a:rPr lang="zh-CN" altLang="en-US" smtClean="0"/>
              <a:pPr/>
              <a:t>2023/10/29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B41F2918-5E3A-428D-A0B5-94B80789B008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676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59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26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10118BD-DD1C-429E-B99B-B75C55DD46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3766" y="417442"/>
            <a:ext cx="4005470" cy="4005470"/>
          </a:xfrm>
          <a:custGeom>
            <a:avLst/>
            <a:gdLst>
              <a:gd name="connsiteX0" fmla="*/ 2670313 w 5340626"/>
              <a:gd name="connsiteY0" fmla="*/ 1967799 h 5340626"/>
              <a:gd name="connsiteX1" fmla="*/ 1967799 w 5340626"/>
              <a:gd name="connsiteY1" fmla="*/ 2670313 h 5340626"/>
              <a:gd name="connsiteX2" fmla="*/ 2670313 w 5340626"/>
              <a:gd name="connsiteY2" fmla="*/ 3372827 h 5340626"/>
              <a:gd name="connsiteX3" fmla="*/ 3372827 w 5340626"/>
              <a:gd name="connsiteY3" fmla="*/ 2670313 h 5340626"/>
              <a:gd name="connsiteX4" fmla="*/ 2670313 w 5340626"/>
              <a:gd name="connsiteY4" fmla="*/ 1967799 h 5340626"/>
              <a:gd name="connsiteX5" fmla="*/ 2670313 w 5340626"/>
              <a:gd name="connsiteY5" fmla="*/ 582976 h 5340626"/>
              <a:gd name="connsiteX6" fmla="*/ 4757650 w 5340626"/>
              <a:gd name="connsiteY6" fmla="*/ 2670313 h 5340626"/>
              <a:gd name="connsiteX7" fmla="*/ 2670313 w 5340626"/>
              <a:gd name="connsiteY7" fmla="*/ 4757650 h 5340626"/>
              <a:gd name="connsiteX8" fmla="*/ 582976 w 5340626"/>
              <a:gd name="connsiteY8" fmla="*/ 2670313 h 5340626"/>
              <a:gd name="connsiteX9" fmla="*/ 2670313 w 5340626"/>
              <a:gd name="connsiteY9" fmla="*/ 582976 h 5340626"/>
              <a:gd name="connsiteX10" fmla="*/ 2670313 w 5340626"/>
              <a:gd name="connsiteY10" fmla="*/ 300197 h 5340626"/>
              <a:gd name="connsiteX11" fmla="*/ 300197 w 5340626"/>
              <a:gd name="connsiteY11" fmla="*/ 2670313 h 5340626"/>
              <a:gd name="connsiteX12" fmla="*/ 2670313 w 5340626"/>
              <a:gd name="connsiteY12" fmla="*/ 5040429 h 5340626"/>
              <a:gd name="connsiteX13" fmla="*/ 5040429 w 5340626"/>
              <a:gd name="connsiteY13" fmla="*/ 2670313 h 5340626"/>
              <a:gd name="connsiteX14" fmla="*/ 2670313 w 5340626"/>
              <a:gd name="connsiteY14" fmla="*/ 300197 h 5340626"/>
              <a:gd name="connsiteX15" fmla="*/ 2670313 w 5340626"/>
              <a:gd name="connsiteY15" fmla="*/ 0 h 5340626"/>
              <a:gd name="connsiteX16" fmla="*/ 5340626 w 5340626"/>
              <a:gd name="connsiteY16" fmla="*/ 2670313 h 5340626"/>
              <a:gd name="connsiteX17" fmla="*/ 2670313 w 5340626"/>
              <a:gd name="connsiteY17" fmla="*/ 5340626 h 5340626"/>
              <a:gd name="connsiteX18" fmla="*/ 0 w 5340626"/>
              <a:gd name="connsiteY18" fmla="*/ 2670313 h 5340626"/>
              <a:gd name="connsiteX19" fmla="*/ 2670313 w 5340626"/>
              <a:gd name="connsiteY19" fmla="*/ 0 h 534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40626" h="5340626">
                <a:moveTo>
                  <a:pt x="2670313" y="1967799"/>
                </a:moveTo>
                <a:cubicBezTo>
                  <a:pt x="2282325" y="1967799"/>
                  <a:pt x="1967799" y="2282325"/>
                  <a:pt x="1967799" y="2670313"/>
                </a:cubicBezTo>
                <a:cubicBezTo>
                  <a:pt x="1967799" y="3058301"/>
                  <a:pt x="2282325" y="3372827"/>
                  <a:pt x="2670313" y="3372827"/>
                </a:cubicBezTo>
                <a:cubicBezTo>
                  <a:pt x="3058301" y="3372827"/>
                  <a:pt x="3372827" y="3058301"/>
                  <a:pt x="3372827" y="2670313"/>
                </a:cubicBezTo>
                <a:cubicBezTo>
                  <a:pt x="3372827" y="2282325"/>
                  <a:pt x="3058301" y="1967799"/>
                  <a:pt x="2670313" y="1967799"/>
                </a:cubicBezTo>
                <a:close/>
                <a:moveTo>
                  <a:pt x="2670313" y="582976"/>
                </a:moveTo>
                <a:cubicBezTo>
                  <a:pt x="3823117" y="582976"/>
                  <a:pt x="4757650" y="1517509"/>
                  <a:pt x="4757650" y="2670313"/>
                </a:cubicBezTo>
                <a:cubicBezTo>
                  <a:pt x="4757650" y="3823117"/>
                  <a:pt x="3823117" y="4757650"/>
                  <a:pt x="2670313" y="4757650"/>
                </a:cubicBezTo>
                <a:cubicBezTo>
                  <a:pt x="1517509" y="4757650"/>
                  <a:pt x="582976" y="3823117"/>
                  <a:pt x="582976" y="2670313"/>
                </a:cubicBezTo>
                <a:cubicBezTo>
                  <a:pt x="582976" y="1517509"/>
                  <a:pt x="1517509" y="582976"/>
                  <a:pt x="2670313" y="582976"/>
                </a:cubicBezTo>
                <a:close/>
                <a:moveTo>
                  <a:pt x="2670313" y="300197"/>
                </a:moveTo>
                <a:cubicBezTo>
                  <a:pt x="1361334" y="300197"/>
                  <a:pt x="300197" y="1361334"/>
                  <a:pt x="300197" y="2670313"/>
                </a:cubicBezTo>
                <a:cubicBezTo>
                  <a:pt x="300197" y="3979292"/>
                  <a:pt x="1361334" y="5040429"/>
                  <a:pt x="2670313" y="5040429"/>
                </a:cubicBezTo>
                <a:cubicBezTo>
                  <a:pt x="3979292" y="5040429"/>
                  <a:pt x="5040429" y="3979292"/>
                  <a:pt x="5040429" y="2670313"/>
                </a:cubicBezTo>
                <a:cubicBezTo>
                  <a:pt x="5040429" y="1361334"/>
                  <a:pt x="3979292" y="300197"/>
                  <a:pt x="2670313" y="300197"/>
                </a:cubicBezTo>
                <a:close/>
                <a:moveTo>
                  <a:pt x="2670313" y="0"/>
                </a:moveTo>
                <a:cubicBezTo>
                  <a:pt x="4145086" y="0"/>
                  <a:pt x="5340626" y="1195540"/>
                  <a:pt x="5340626" y="2670313"/>
                </a:cubicBezTo>
                <a:cubicBezTo>
                  <a:pt x="5340626" y="4145086"/>
                  <a:pt x="4145086" y="5340626"/>
                  <a:pt x="2670313" y="5340626"/>
                </a:cubicBezTo>
                <a:cubicBezTo>
                  <a:pt x="1195540" y="5340626"/>
                  <a:pt x="0" y="4145086"/>
                  <a:pt x="0" y="2670313"/>
                </a:cubicBezTo>
                <a:cubicBezTo>
                  <a:pt x="0" y="1195540"/>
                  <a:pt x="1195540" y="0"/>
                  <a:pt x="26703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0438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BEABA7C6-3B44-4A00-A04B-F47A0E53DDA5}"/>
              </a:ext>
            </a:extLst>
          </p:cNvPr>
          <p:cNvSpPr/>
          <p:nvPr userDrawn="1"/>
        </p:nvSpPr>
        <p:spPr>
          <a:xfrm>
            <a:off x="314325" y="214313"/>
            <a:ext cx="800100" cy="800100"/>
          </a:xfrm>
          <a:prstGeom prst="ellipse">
            <a:avLst/>
          </a:prstGeom>
          <a:gradFill>
            <a:gsLst>
              <a:gs pos="0">
                <a:srgbClr val="7030A0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36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6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1230043" y="1622419"/>
            <a:ext cx="4005470" cy="2069941"/>
            <a:chOff x="-4708758" y="1015523"/>
            <a:chExt cx="5340627" cy="1601988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F475BD02-CAC2-40E4-A5DA-8A7AB35B211A}"/>
                </a:ext>
              </a:extLst>
            </p:cNvPr>
            <p:cNvCxnSpPr>
              <a:cxnSpLocks/>
            </p:cNvCxnSpPr>
            <p:nvPr/>
          </p:nvCxnSpPr>
          <p:spPr>
            <a:xfrm>
              <a:off x="-4489158" y="2463598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8" y="1860902"/>
              <a:ext cx="5340627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7030A0"/>
                  </a:solidFill>
                  <a:cs typeface="+mn-ea"/>
                  <a:sym typeface="+mn-lt"/>
                </a:rPr>
                <a:t>3</a:t>
              </a: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节 串联和并联</a:t>
              </a:r>
            </a:p>
          </p:txBody>
        </p:sp>
        <p:sp>
          <p:nvSpPr>
            <p:cNvPr id="16" name="文本占位符 20">
              <a:extLst>
                <a:ext uri="{FF2B5EF4-FFF2-40B4-BE49-F238E27FC236}">
                  <a16:creationId xmlns:a16="http://schemas.microsoft.com/office/drawing/2014/main" id="{6D2C6622-337D-48A7-BF15-C6CD179D803A}"/>
                </a:ext>
              </a:extLst>
            </p:cNvPr>
            <p:cNvSpPr txBox="1">
              <a:spLocks/>
            </p:cNvSpPr>
            <p:nvPr/>
          </p:nvSpPr>
          <p:spPr>
            <a:xfrm>
              <a:off x="-3897305" y="1015523"/>
              <a:ext cx="3717724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第十五章   电流和电路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5BAF349-3AAC-5D83-2370-ECCE02AC99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97" y="569016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2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61D075D-A6FD-4FFA-A4E1-8A11000D5826}"/>
              </a:ext>
            </a:extLst>
          </p:cNvPr>
          <p:cNvGrpSpPr/>
          <p:nvPr/>
        </p:nvGrpSpPr>
        <p:grpSpPr>
          <a:xfrm>
            <a:off x="917690" y="1386281"/>
            <a:ext cx="6481762" cy="2816620"/>
            <a:chOff x="692151" y="1132809"/>
            <a:chExt cx="11195051" cy="4864758"/>
          </a:xfrm>
        </p:grpSpPr>
        <p:sp>
          <p:nvSpPr>
            <p:cNvPr id="19490" name="AutoShape 7"/>
            <p:cNvSpPr>
              <a:spLocks noChangeArrowheads="1"/>
            </p:cNvSpPr>
            <p:nvPr/>
          </p:nvSpPr>
          <p:spPr bwMode="auto">
            <a:xfrm>
              <a:off x="5983819" y="4477330"/>
              <a:ext cx="5903383" cy="15202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91" name="Line 8"/>
            <p:cNvSpPr>
              <a:spLocks noChangeShapeType="1"/>
            </p:cNvSpPr>
            <p:nvPr/>
          </p:nvSpPr>
          <p:spPr bwMode="auto">
            <a:xfrm>
              <a:off x="1691217" y="1560377"/>
              <a:ext cx="0" cy="3686575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0" name="AutoShape 10"/>
            <p:cNvSpPr>
              <a:spLocks noChangeArrowheads="1"/>
            </p:cNvSpPr>
            <p:nvPr/>
          </p:nvSpPr>
          <p:spPr bwMode="auto">
            <a:xfrm>
              <a:off x="736602" y="2044951"/>
              <a:ext cx="681567" cy="266041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1" name="AutoShape 11"/>
            <p:cNvSpPr>
              <a:spLocks noChangeArrowheads="1"/>
            </p:cNvSpPr>
            <p:nvPr/>
          </p:nvSpPr>
          <p:spPr bwMode="auto">
            <a:xfrm>
              <a:off x="2247900" y="1132809"/>
              <a:ext cx="2956984" cy="9121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3" name="AutoShape 13"/>
            <p:cNvSpPr>
              <a:spLocks noChangeArrowheads="1"/>
            </p:cNvSpPr>
            <p:nvPr/>
          </p:nvSpPr>
          <p:spPr bwMode="auto">
            <a:xfrm>
              <a:off x="2188633" y="4643609"/>
              <a:ext cx="3007784" cy="108000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4" name="AutoShape 14"/>
            <p:cNvSpPr>
              <a:spLocks noChangeArrowheads="1"/>
            </p:cNvSpPr>
            <p:nvPr/>
          </p:nvSpPr>
          <p:spPr bwMode="auto">
            <a:xfrm>
              <a:off x="5939367" y="1132809"/>
              <a:ext cx="5734051" cy="9121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5" name="AutoShape 15"/>
            <p:cNvSpPr>
              <a:spLocks noChangeArrowheads="1"/>
            </p:cNvSpPr>
            <p:nvPr/>
          </p:nvSpPr>
          <p:spPr bwMode="auto">
            <a:xfrm>
              <a:off x="5915025" y="2308594"/>
              <a:ext cx="5782735" cy="19258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77" name="Line 17"/>
            <p:cNvSpPr>
              <a:spLocks noChangeShapeType="1"/>
            </p:cNvSpPr>
            <p:nvPr/>
          </p:nvSpPr>
          <p:spPr bwMode="auto">
            <a:xfrm>
              <a:off x="1691217" y="5233701"/>
              <a:ext cx="556683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9481" name="Line 21"/>
            <p:cNvSpPr>
              <a:spLocks noChangeShapeType="1"/>
            </p:cNvSpPr>
            <p:nvPr/>
          </p:nvSpPr>
          <p:spPr bwMode="auto">
            <a:xfrm>
              <a:off x="5221819" y="5237448"/>
              <a:ext cx="76411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6834" name="Text Box 34"/>
            <p:cNvSpPr txBox="1">
              <a:spLocks noChangeArrowheads="1"/>
            </p:cNvSpPr>
            <p:nvPr/>
          </p:nvSpPr>
          <p:spPr bwMode="auto">
            <a:xfrm>
              <a:off x="692151" y="2247650"/>
              <a:ext cx="786850" cy="2392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zh-CN" altLang="en-US" sz="21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串</a:t>
              </a:r>
            </a:p>
            <a:p>
              <a:pPr defTabSz="914378" eaLnBrk="1" hangingPunct="1"/>
              <a:r>
                <a:rPr lang="zh-CN" altLang="en-US" sz="21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联</a:t>
              </a:r>
            </a:p>
            <a:p>
              <a:pPr defTabSz="914378" eaLnBrk="1" hangingPunct="1"/>
              <a:r>
                <a:rPr lang="zh-CN" altLang="en-US" sz="21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</a:t>
              </a:r>
            </a:p>
            <a:p>
              <a:pPr defTabSz="914378" eaLnBrk="1" hangingPunct="1"/>
              <a:r>
                <a:rPr lang="zh-CN" altLang="en-US" sz="21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路</a:t>
              </a:r>
            </a:p>
          </p:txBody>
        </p:sp>
        <p:sp>
          <p:nvSpPr>
            <p:cNvPr id="76837" name="Text Box 37"/>
            <p:cNvSpPr txBox="1">
              <a:spLocks noChangeArrowheads="1"/>
            </p:cNvSpPr>
            <p:nvPr/>
          </p:nvSpPr>
          <p:spPr bwMode="auto">
            <a:xfrm>
              <a:off x="2120930" y="4983554"/>
              <a:ext cx="2644609" cy="558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dist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开关的控制特点</a:t>
              </a:r>
            </a:p>
          </p:txBody>
        </p:sp>
        <p:sp>
          <p:nvSpPr>
            <p:cNvPr id="76838" name="Text Box 38"/>
            <p:cNvSpPr txBox="1">
              <a:spLocks noChangeArrowheads="1"/>
            </p:cNvSpPr>
            <p:nvPr/>
          </p:nvSpPr>
          <p:spPr bwMode="auto">
            <a:xfrm>
              <a:off x="6937949" y="1301231"/>
              <a:ext cx="3641321" cy="558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依次逐个相连，无分支</a:t>
              </a:r>
            </a:p>
          </p:txBody>
        </p:sp>
        <p:sp>
          <p:nvSpPr>
            <p:cNvPr id="76839" name="Text Box 39"/>
            <p:cNvSpPr txBox="1">
              <a:spLocks noChangeArrowheads="1"/>
            </p:cNvSpPr>
            <p:nvPr/>
          </p:nvSpPr>
          <p:spPr bwMode="auto">
            <a:xfrm>
              <a:off x="5961592" y="2591224"/>
              <a:ext cx="5689600" cy="1355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lnSpc>
                  <a:spcPct val="15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各用电器互相影响。任意一个用电器不工作，其他用电器均停止工作</a:t>
              </a:r>
            </a:p>
          </p:txBody>
        </p:sp>
        <p:sp>
          <p:nvSpPr>
            <p:cNvPr id="76840" name="Text Box 40"/>
            <p:cNvSpPr txBox="1">
              <a:spLocks noChangeArrowheads="1"/>
            </p:cNvSpPr>
            <p:nvPr/>
          </p:nvSpPr>
          <p:spPr bwMode="auto">
            <a:xfrm>
              <a:off x="6095999" y="4560993"/>
              <a:ext cx="5655733" cy="1355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lnSpc>
                  <a:spcPct val="15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一只开关可控制各用电器工作，且与开关的位置无关</a:t>
              </a:r>
            </a:p>
          </p:txBody>
        </p:sp>
        <p:sp>
          <p:nvSpPr>
            <p:cNvPr id="4" name="Line 21"/>
            <p:cNvSpPr>
              <a:spLocks noChangeShapeType="1"/>
            </p:cNvSpPr>
            <p:nvPr/>
          </p:nvSpPr>
          <p:spPr bwMode="auto">
            <a:xfrm>
              <a:off x="5175251" y="3100177"/>
              <a:ext cx="76411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" name="Line 21"/>
            <p:cNvSpPr>
              <a:spLocks noChangeShapeType="1"/>
            </p:cNvSpPr>
            <p:nvPr/>
          </p:nvSpPr>
          <p:spPr bwMode="auto">
            <a:xfrm>
              <a:off x="5196419" y="1503367"/>
              <a:ext cx="76411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2142067" y="2605537"/>
              <a:ext cx="3007784" cy="9881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miter lim="800000"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1691217" y="1588880"/>
              <a:ext cx="556683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Line 18"/>
            <p:cNvSpPr>
              <a:spLocks noChangeShapeType="1"/>
            </p:cNvSpPr>
            <p:nvPr/>
          </p:nvSpPr>
          <p:spPr bwMode="auto">
            <a:xfrm>
              <a:off x="1426634" y="3099615"/>
              <a:ext cx="778933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" name="Text Box 35"/>
            <p:cNvSpPr txBox="1">
              <a:spLocks noChangeArrowheads="1"/>
            </p:cNvSpPr>
            <p:nvPr/>
          </p:nvSpPr>
          <p:spPr bwMode="auto">
            <a:xfrm>
              <a:off x="2309040" y="1407022"/>
              <a:ext cx="2889251" cy="558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连接特点</a:t>
              </a: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2102933" y="2856869"/>
              <a:ext cx="2948515" cy="558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工作特点</a:t>
              </a: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2DA85A57-2433-41AF-89B2-0B2CD0391DF9}"/>
              </a:ext>
            </a:extLst>
          </p:cNvPr>
          <p:cNvSpPr txBox="1"/>
          <p:nvPr/>
        </p:nvSpPr>
        <p:spPr>
          <a:xfrm>
            <a:off x="707572" y="564697"/>
            <a:ext cx="373323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二、连接串联电路和并联电路</a:t>
            </a:r>
          </a:p>
        </p:txBody>
      </p:sp>
    </p:spTree>
    <p:extLst>
      <p:ext uri="{BB962C8B-B14F-4D97-AF65-F5344CB8AC3E}">
        <p14:creationId xmlns:p14="http://schemas.microsoft.com/office/powerpoint/2010/main" val="8672456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80492" y="1124819"/>
            <a:ext cx="3403601" cy="401648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20000"/>
              </a:lnSpc>
              <a:defRPr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探究并联电路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569680" y="2343708"/>
            <a:ext cx="2463079" cy="2155194"/>
            <a:chOff x="0" y="0"/>
            <a:chExt cx="2582" cy="2189"/>
          </a:xfrm>
        </p:grpSpPr>
        <p:pic>
          <p:nvPicPr>
            <p:cNvPr id="4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91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726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" y="0"/>
              <a:ext cx="1329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1474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" y="816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" y="1497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未知"/>
            <p:cNvSpPr>
              <a:spLocks/>
            </p:cNvSpPr>
            <p:nvPr/>
          </p:nvSpPr>
          <p:spPr bwMode="auto">
            <a:xfrm>
              <a:off x="839" y="245"/>
              <a:ext cx="363" cy="231"/>
            </a:xfrm>
            <a:custGeom>
              <a:avLst/>
              <a:gdLst>
                <a:gd name="T0" fmla="*/ 363 w 363"/>
                <a:gd name="T1" fmla="*/ 72 h 231"/>
                <a:gd name="T2" fmla="*/ 137 w 363"/>
                <a:gd name="T3" fmla="*/ 27 h 231"/>
                <a:gd name="T4" fmla="*/ 0 w 363"/>
                <a:gd name="T5" fmla="*/ 231 h 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3" h="231">
                  <a:moveTo>
                    <a:pt x="363" y="72"/>
                  </a:moveTo>
                  <a:cubicBezTo>
                    <a:pt x="280" y="36"/>
                    <a:pt x="198" y="0"/>
                    <a:pt x="137" y="27"/>
                  </a:cubicBezTo>
                  <a:cubicBezTo>
                    <a:pt x="76" y="54"/>
                    <a:pt x="38" y="142"/>
                    <a:pt x="0" y="231"/>
                  </a:cubicBezTo>
                </a:path>
              </a:pathLst>
            </a:custGeom>
            <a:noFill/>
            <a:ln w="3810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未知"/>
            <p:cNvSpPr>
              <a:spLocks/>
            </p:cNvSpPr>
            <p:nvPr/>
          </p:nvSpPr>
          <p:spPr bwMode="auto">
            <a:xfrm>
              <a:off x="0" y="476"/>
              <a:ext cx="409" cy="790"/>
            </a:xfrm>
            <a:custGeom>
              <a:avLst/>
              <a:gdLst>
                <a:gd name="T0" fmla="*/ 295 w 409"/>
                <a:gd name="T1" fmla="*/ 0 h 790"/>
                <a:gd name="T2" fmla="*/ 23 w 409"/>
                <a:gd name="T3" fmla="*/ 227 h 790"/>
                <a:gd name="T4" fmla="*/ 159 w 409"/>
                <a:gd name="T5" fmla="*/ 703 h 790"/>
                <a:gd name="T6" fmla="*/ 409 w 409"/>
                <a:gd name="T7" fmla="*/ 749 h 7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9" h="790">
                  <a:moveTo>
                    <a:pt x="295" y="0"/>
                  </a:moveTo>
                  <a:cubicBezTo>
                    <a:pt x="170" y="55"/>
                    <a:pt x="46" y="110"/>
                    <a:pt x="23" y="227"/>
                  </a:cubicBezTo>
                  <a:cubicBezTo>
                    <a:pt x="0" y="344"/>
                    <a:pt x="95" y="616"/>
                    <a:pt x="159" y="703"/>
                  </a:cubicBezTo>
                  <a:cubicBezTo>
                    <a:pt x="223" y="790"/>
                    <a:pt x="367" y="741"/>
                    <a:pt x="409" y="749"/>
                  </a:cubicBezTo>
                </a:path>
              </a:pathLst>
            </a:custGeom>
            <a:noFill/>
            <a:ln w="3810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未知"/>
            <p:cNvSpPr>
              <a:spLocks/>
            </p:cNvSpPr>
            <p:nvPr/>
          </p:nvSpPr>
          <p:spPr bwMode="auto">
            <a:xfrm>
              <a:off x="953" y="1202"/>
              <a:ext cx="658" cy="72"/>
            </a:xfrm>
            <a:custGeom>
              <a:avLst/>
              <a:gdLst>
                <a:gd name="T0" fmla="*/ 0 w 658"/>
                <a:gd name="T1" fmla="*/ 23 h 72"/>
                <a:gd name="T2" fmla="*/ 317 w 658"/>
                <a:gd name="T3" fmla="*/ 68 h 72"/>
                <a:gd name="T4" fmla="*/ 658 w 658"/>
                <a:gd name="T5" fmla="*/ 0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8" h="72">
                  <a:moveTo>
                    <a:pt x="0" y="23"/>
                  </a:moveTo>
                  <a:cubicBezTo>
                    <a:pt x="103" y="47"/>
                    <a:pt x="207" y="72"/>
                    <a:pt x="317" y="68"/>
                  </a:cubicBezTo>
                  <a:cubicBezTo>
                    <a:pt x="427" y="64"/>
                    <a:pt x="542" y="32"/>
                    <a:pt x="658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未知"/>
            <p:cNvSpPr>
              <a:spLocks/>
            </p:cNvSpPr>
            <p:nvPr/>
          </p:nvSpPr>
          <p:spPr bwMode="auto">
            <a:xfrm>
              <a:off x="2268" y="317"/>
              <a:ext cx="314" cy="885"/>
            </a:xfrm>
            <a:custGeom>
              <a:avLst/>
              <a:gdLst>
                <a:gd name="T0" fmla="*/ 0 w 314"/>
                <a:gd name="T1" fmla="*/ 885 h 885"/>
                <a:gd name="T2" fmla="*/ 272 w 314"/>
                <a:gd name="T3" fmla="*/ 703 h 885"/>
                <a:gd name="T4" fmla="*/ 250 w 314"/>
                <a:gd name="T5" fmla="*/ 159 h 885"/>
                <a:gd name="T6" fmla="*/ 91 w 314"/>
                <a:gd name="T7" fmla="*/ 0 h 8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4" h="885">
                  <a:moveTo>
                    <a:pt x="0" y="885"/>
                  </a:moveTo>
                  <a:cubicBezTo>
                    <a:pt x="115" y="854"/>
                    <a:pt x="230" y="824"/>
                    <a:pt x="272" y="703"/>
                  </a:cubicBezTo>
                  <a:cubicBezTo>
                    <a:pt x="314" y="582"/>
                    <a:pt x="280" y="276"/>
                    <a:pt x="250" y="159"/>
                  </a:cubicBezTo>
                  <a:cubicBezTo>
                    <a:pt x="220" y="42"/>
                    <a:pt x="155" y="21"/>
                    <a:pt x="91" y="0"/>
                  </a:cubicBezTo>
                </a:path>
              </a:pathLst>
            </a:custGeom>
            <a:noFill/>
            <a:ln w="3810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未知"/>
            <p:cNvSpPr>
              <a:spLocks/>
            </p:cNvSpPr>
            <p:nvPr/>
          </p:nvSpPr>
          <p:spPr bwMode="auto">
            <a:xfrm>
              <a:off x="114" y="1225"/>
              <a:ext cx="272" cy="680"/>
            </a:xfrm>
            <a:custGeom>
              <a:avLst/>
              <a:gdLst>
                <a:gd name="T0" fmla="*/ 272 w 272"/>
                <a:gd name="T1" fmla="*/ 0 h 680"/>
                <a:gd name="T2" fmla="*/ 0 w 272"/>
                <a:gd name="T3" fmla="*/ 362 h 680"/>
                <a:gd name="T4" fmla="*/ 272 w 272"/>
                <a:gd name="T5" fmla="*/ 680 h 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680">
                  <a:moveTo>
                    <a:pt x="272" y="0"/>
                  </a:moveTo>
                  <a:cubicBezTo>
                    <a:pt x="136" y="124"/>
                    <a:pt x="0" y="249"/>
                    <a:pt x="0" y="362"/>
                  </a:cubicBezTo>
                  <a:cubicBezTo>
                    <a:pt x="0" y="475"/>
                    <a:pt x="136" y="577"/>
                    <a:pt x="272" y="680"/>
                  </a:cubicBezTo>
                </a:path>
              </a:pathLst>
            </a:custGeom>
            <a:noFill/>
            <a:ln w="38100" cmpd="sng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5" name="未知"/>
            <p:cNvSpPr>
              <a:spLocks/>
            </p:cNvSpPr>
            <p:nvPr/>
          </p:nvSpPr>
          <p:spPr bwMode="auto">
            <a:xfrm>
              <a:off x="953" y="1905"/>
              <a:ext cx="658" cy="166"/>
            </a:xfrm>
            <a:custGeom>
              <a:avLst/>
              <a:gdLst>
                <a:gd name="T0" fmla="*/ 0 w 658"/>
                <a:gd name="T1" fmla="*/ 0 h 166"/>
                <a:gd name="T2" fmla="*/ 340 w 658"/>
                <a:gd name="T3" fmla="*/ 159 h 166"/>
                <a:gd name="T4" fmla="*/ 658 w 658"/>
                <a:gd name="T5" fmla="*/ 45 h 1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8" h="166">
                  <a:moveTo>
                    <a:pt x="0" y="0"/>
                  </a:moveTo>
                  <a:cubicBezTo>
                    <a:pt x="115" y="76"/>
                    <a:pt x="230" y="152"/>
                    <a:pt x="340" y="159"/>
                  </a:cubicBezTo>
                  <a:cubicBezTo>
                    <a:pt x="450" y="166"/>
                    <a:pt x="554" y="105"/>
                    <a:pt x="658" y="45"/>
                  </a:cubicBezTo>
                </a:path>
              </a:pathLst>
            </a:custGeom>
            <a:noFill/>
            <a:ln w="38100" cmpd="sng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未知"/>
            <p:cNvSpPr>
              <a:spLocks/>
            </p:cNvSpPr>
            <p:nvPr/>
          </p:nvSpPr>
          <p:spPr bwMode="auto">
            <a:xfrm>
              <a:off x="2268" y="1179"/>
              <a:ext cx="280" cy="794"/>
            </a:xfrm>
            <a:custGeom>
              <a:avLst/>
              <a:gdLst>
                <a:gd name="T0" fmla="*/ 0 w 280"/>
                <a:gd name="T1" fmla="*/ 794 h 794"/>
                <a:gd name="T2" fmla="*/ 250 w 280"/>
                <a:gd name="T3" fmla="*/ 613 h 794"/>
                <a:gd name="T4" fmla="*/ 182 w 280"/>
                <a:gd name="T5" fmla="*/ 136 h 794"/>
                <a:gd name="T6" fmla="*/ 0 w 280"/>
                <a:gd name="T7" fmla="*/ 0 h 7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794">
                  <a:moveTo>
                    <a:pt x="0" y="794"/>
                  </a:moveTo>
                  <a:cubicBezTo>
                    <a:pt x="110" y="758"/>
                    <a:pt x="220" y="723"/>
                    <a:pt x="250" y="613"/>
                  </a:cubicBezTo>
                  <a:cubicBezTo>
                    <a:pt x="280" y="503"/>
                    <a:pt x="224" y="238"/>
                    <a:pt x="182" y="136"/>
                  </a:cubicBezTo>
                  <a:cubicBezTo>
                    <a:pt x="140" y="34"/>
                    <a:pt x="70" y="17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583360" y="4017406"/>
            <a:ext cx="593309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L</a:t>
            </a:r>
            <a:r>
              <a:rPr lang="en-US" altLang="zh-CN" sz="1500" b="1" kern="0" baseline="-250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470858" y="2847256"/>
            <a:ext cx="593309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L</a:t>
            </a:r>
            <a:r>
              <a:rPr lang="en-US" altLang="zh-CN" sz="1500" b="1" kern="0" baseline="-250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6080912" y="3295556"/>
            <a:ext cx="672056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S</a:t>
            </a:r>
            <a:r>
              <a:rPr lang="en-US" altLang="zh-CN" sz="1500" b="1" kern="0" baseline="-250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944330" y="4199989"/>
            <a:ext cx="610959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S</a:t>
            </a:r>
            <a:r>
              <a:rPr lang="en-US" altLang="zh-CN" sz="1500" b="1" kern="0" baseline="-250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5884535" y="2283400"/>
            <a:ext cx="646259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S</a:t>
            </a:r>
            <a:endParaRPr lang="en-US" altLang="zh-CN" sz="1500" b="1" kern="0" baseline="-2500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5985031" y="852975"/>
            <a:ext cx="1615205" cy="1415370"/>
            <a:chOff x="0" y="0"/>
            <a:chExt cx="1717" cy="1918"/>
          </a:xfrm>
        </p:grpSpPr>
        <p:cxnSp>
          <p:nvCxnSpPr>
            <p:cNvPr id="23" name="直接连接符 20"/>
            <p:cNvCxnSpPr>
              <a:cxnSpLocks noChangeShapeType="1"/>
            </p:cNvCxnSpPr>
            <p:nvPr/>
          </p:nvCxnSpPr>
          <p:spPr bwMode="auto">
            <a:xfrm flipV="1">
              <a:off x="605" y="1062"/>
              <a:ext cx="10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直接连接符 20"/>
            <p:cNvCxnSpPr>
              <a:cxnSpLocks noChangeShapeType="1"/>
            </p:cNvCxnSpPr>
            <p:nvPr/>
          </p:nvCxnSpPr>
          <p:spPr bwMode="auto">
            <a:xfrm flipV="1">
              <a:off x="601" y="1646"/>
              <a:ext cx="1088" cy="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1363" y="1321"/>
              <a:ext cx="654" cy="6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304" y="1330"/>
              <a:ext cx="654" cy="6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Line 41"/>
            <p:cNvSpPr>
              <a:spLocks noChangeShapeType="1"/>
            </p:cNvSpPr>
            <p:nvPr/>
          </p:nvSpPr>
          <p:spPr bwMode="auto">
            <a:xfrm>
              <a:off x="33" y="332"/>
              <a:ext cx="226" cy="1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28" name="直接连接符 20"/>
            <p:cNvCxnSpPr>
              <a:cxnSpLocks noChangeShapeType="1"/>
            </p:cNvCxnSpPr>
            <p:nvPr/>
          </p:nvCxnSpPr>
          <p:spPr bwMode="auto">
            <a:xfrm flipV="1">
              <a:off x="26" y="1045"/>
              <a:ext cx="36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AutoShape 21"/>
            <p:cNvSpPr>
              <a:spLocks noChangeArrowheads="1"/>
            </p:cNvSpPr>
            <p:nvPr/>
          </p:nvSpPr>
          <p:spPr bwMode="auto">
            <a:xfrm>
              <a:off x="963" y="886"/>
              <a:ext cx="318" cy="31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871" y="117"/>
              <a:ext cx="0" cy="4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955" y="201"/>
              <a:ext cx="0" cy="2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 flipV="1">
              <a:off x="960" y="325"/>
              <a:ext cx="743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33" name="直接连接符 23"/>
            <p:cNvCxnSpPr>
              <a:cxnSpLocks noChangeShapeType="1"/>
            </p:cNvCxnSpPr>
            <p:nvPr/>
          </p:nvCxnSpPr>
          <p:spPr bwMode="auto">
            <a:xfrm rot="5400000" flipH="1" flipV="1">
              <a:off x="1341" y="676"/>
              <a:ext cx="716" cy="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4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328" y="665"/>
              <a:ext cx="716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Line 41"/>
            <p:cNvSpPr>
              <a:spLocks noChangeShapeType="1"/>
            </p:cNvSpPr>
            <p:nvPr/>
          </p:nvSpPr>
          <p:spPr bwMode="auto">
            <a:xfrm>
              <a:off x="450" y="336"/>
              <a:ext cx="420" cy="1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1158" y="1277"/>
              <a:ext cx="400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1158" y="647"/>
              <a:ext cx="400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cxnSp>
          <p:nvCxnSpPr>
            <p:cNvPr id="38" name="直接连接符 20"/>
            <p:cNvCxnSpPr>
              <a:cxnSpLocks noChangeShapeType="1"/>
            </p:cNvCxnSpPr>
            <p:nvPr/>
          </p:nvCxnSpPr>
          <p:spPr bwMode="auto">
            <a:xfrm flipV="1">
              <a:off x="26" y="1660"/>
              <a:ext cx="347" cy="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AutoShape 21"/>
            <p:cNvSpPr>
              <a:spLocks noChangeArrowheads="1"/>
            </p:cNvSpPr>
            <p:nvPr/>
          </p:nvSpPr>
          <p:spPr bwMode="auto">
            <a:xfrm>
              <a:off x="963" y="1509"/>
              <a:ext cx="318" cy="315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0" y="1015"/>
              <a:ext cx="49" cy="5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1668" y="1024"/>
              <a:ext cx="49" cy="5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419" y="664"/>
              <a:ext cx="400" cy="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r>
                <a: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 flipV="1">
              <a:off x="386" y="962"/>
              <a:ext cx="263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419" y="1272"/>
              <a:ext cx="400" cy="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r>
                <a: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grpSp>
          <p:nvGrpSpPr>
            <p:cNvPr id="45" name="Group 45"/>
            <p:cNvGrpSpPr>
              <a:grpSpLocks/>
            </p:cNvGrpSpPr>
            <p:nvPr/>
          </p:nvGrpSpPr>
          <p:grpSpPr bwMode="auto">
            <a:xfrm>
              <a:off x="250" y="0"/>
              <a:ext cx="388" cy="438"/>
              <a:chOff x="0" y="0"/>
              <a:chExt cx="388" cy="438"/>
            </a:xfrm>
          </p:grpSpPr>
          <p:sp>
            <p:nvSpPr>
              <p:cNvPr id="49" name="Text Box 46"/>
              <p:cNvSpPr txBox="1">
                <a:spLocks noChangeArrowheads="1"/>
              </p:cNvSpPr>
              <p:nvPr/>
            </p:nvSpPr>
            <p:spPr bwMode="auto">
              <a:xfrm>
                <a:off x="55" y="0"/>
                <a:ext cx="333" cy="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 eaLnBrk="1" hangingPunct="1"/>
                <a:r>
                  <a:rPr lang="en-US" altLang="zh-CN" sz="1500" b="1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S</a:t>
                </a:r>
                <a:endPara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0" name="Line 44"/>
              <p:cNvSpPr>
                <a:spLocks noChangeShapeType="1"/>
              </p:cNvSpPr>
              <p:nvPr/>
            </p:nvSpPr>
            <p:spPr bwMode="auto">
              <a:xfrm flipV="1">
                <a:off x="68" y="236"/>
                <a:ext cx="239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Oval 42"/>
              <p:cNvSpPr>
                <a:spLocks noChangeArrowheads="1"/>
              </p:cNvSpPr>
              <p:nvPr/>
            </p:nvSpPr>
            <p:spPr bwMode="auto">
              <a:xfrm>
                <a:off x="0" y="304"/>
                <a:ext cx="67" cy="6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6" name="Oval 42"/>
            <p:cNvSpPr>
              <a:spLocks noChangeArrowheads="1"/>
            </p:cNvSpPr>
            <p:nvPr/>
          </p:nvSpPr>
          <p:spPr bwMode="auto">
            <a:xfrm>
              <a:off x="373" y="1019"/>
              <a:ext cx="67" cy="6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 flipV="1">
              <a:off x="386" y="1575"/>
              <a:ext cx="263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48" name="Oval 42"/>
            <p:cNvSpPr>
              <a:spLocks noChangeArrowheads="1"/>
            </p:cNvSpPr>
            <p:nvPr/>
          </p:nvSpPr>
          <p:spPr bwMode="auto">
            <a:xfrm>
              <a:off x="373" y="1634"/>
              <a:ext cx="67" cy="6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Rectangle 52"/>
          <p:cNvSpPr>
            <a:spLocks noChangeArrowheads="1"/>
          </p:cNvSpPr>
          <p:nvPr/>
        </p:nvSpPr>
        <p:spPr bwMode="auto">
          <a:xfrm>
            <a:off x="580492" y="1626144"/>
            <a:ext cx="3191018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(1)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根据电路图，连接实物图。</a:t>
            </a:r>
          </a:p>
        </p:txBody>
      </p:sp>
      <p:sp>
        <p:nvSpPr>
          <p:cNvPr id="53" name="文本框 4"/>
          <p:cNvSpPr txBox="1">
            <a:spLocks noChangeArrowheads="1"/>
          </p:cNvSpPr>
          <p:nvPr/>
        </p:nvSpPr>
        <p:spPr bwMode="auto">
          <a:xfrm>
            <a:off x="576274" y="2579690"/>
            <a:ext cx="4546060" cy="145424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20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干路上的开关可以控制</a:t>
            </a:r>
            <a:r>
              <a:rPr lang="zh-CN" altLang="en-US" sz="2000" u="sng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        </a:t>
            </a:r>
            <a:r>
              <a:rPr lang="zh-CN" altLang="en-US" sz="20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用电器，而支路上的开关只能控制</a:t>
            </a:r>
            <a:endParaRPr lang="en-US" altLang="zh-CN" sz="2000" kern="0" dirty="0">
              <a:solidFill>
                <a:sysClr val="windowText" lastClr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2000" u="sng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                     </a:t>
            </a:r>
            <a:r>
              <a:rPr lang="zh-CN" altLang="en-US" sz="20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的用电器。</a:t>
            </a: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576274" y="2044239"/>
            <a:ext cx="3883516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(2)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观察各个开关控制小灯泡的情况：</a:t>
            </a: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3122039" y="2655812"/>
            <a:ext cx="936625" cy="37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kumimoji="1"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所有</a:t>
            </a:r>
          </a:p>
        </p:txBody>
      </p:sp>
      <p:sp>
        <p:nvSpPr>
          <p:cNvPr id="57" name="Text Box 21"/>
          <p:cNvSpPr txBox="1">
            <a:spLocks noChangeArrowheads="1"/>
          </p:cNvSpPr>
          <p:nvPr/>
        </p:nvSpPr>
        <p:spPr bwMode="auto">
          <a:xfrm>
            <a:off x="780516" y="3418721"/>
            <a:ext cx="1914834" cy="37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kumimoji="1"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所在支路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81930732-1C18-49F1-B98F-D58E04BA04ED}"/>
              </a:ext>
            </a:extLst>
          </p:cNvPr>
          <p:cNvSpPr txBox="1"/>
          <p:nvPr/>
        </p:nvSpPr>
        <p:spPr>
          <a:xfrm>
            <a:off x="707572" y="564697"/>
            <a:ext cx="373323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二、连接串联电路和并联电路</a:t>
            </a:r>
          </a:p>
        </p:txBody>
      </p:sp>
    </p:spTree>
    <p:extLst>
      <p:ext uri="{BB962C8B-B14F-4D97-AF65-F5344CB8AC3E}">
        <p14:creationId xmlns:p14="http://schemas.microsoft.com/office/powerpoint/2010/main" val="123096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53" grpId="0" bldLvl="0" animBg="1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095501" y="608508"/>
            <a:ext cx="138548" cy="4385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defRPr/>
            </a:pPr>
            <a:endParaRPr lang="zh-CN" altLang="zh-CN" sz="2400" b="1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472D9AE-0536-4EB9-AE29-4320B44BAA9D}"/>
              </a:ext>
            </a:extLst>
          </p:cNvPr>
          <p:cNvGrpSpPr/>
          <p:nvPr/>
        </p:nvGrpSpPr>
        <p:grpSpPr>
          <a:xfrm>
            <a:off x="779464" y="1228724"/>
            <a:ext cx="6959576" cy="3129349"/>
            <a:chOff x="416985" y="859903"/>
            <a:chExt cx="11434233" cy="5141362"/>
          </a:xfrm>
        </p:grpSpPr>
        <p:sp>
          <p:nvSpPr>
            <p:cNvPr id="27661" name="AutoShape 16"/>
            <p:cNvSpPr>
              <a:spLocks noChangeArrowheads="1"/>
            </p:cNvSpPr>
            <p:nvPr/>
          </p:nvSpPr>
          <p:spPr bwMode="auto">
            <a:xfrm>
              <a:off x="5532967" y="859903"/>
              <a:ext cx="6318251" cy="15202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2" name="AutoShape 18"/>
            <p:cNvSpPr>
              <a:spLocks noChangeArrowheads="1"/>
            </p:cNvSpPr>
            <p:nvPr/>
          </p:nvSpPr>
          <p:spPr bwMode="auto">
            <a:xfrm>
              <a:off x="5519057" y="4100969"/>
              <a:ext cx="6318251" cy="190029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3" name="AutoShape 13"/>
            <p:cNvSpPr>
              <a:spLocks noChangeArrowheads="1"/>
            </p:cNvSpPr>
            <p:nvPr/>
          </p:nvSpPr>
          <p:spPr bwMode="auto">
            <a:xfrm>
              <a:off x="1957917" y="1226241"/>
              <a:ext cx="2819400" cy="76011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4" name="AutoShape 14"/>
            <p:cNvSpPr>
              <a:spLocks noChangeArrowheads="1"/>
            </p:cNvSpPr>
            <p:nvPr/>
          </p:nvSpPr>
          <p:spPr bwMode="auto">
            <a:xfrm>
              <a:off x="1957919" y="2670465"/>
              <a:ext cx="2821516" cy="8361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5519057" y="2518442"/>
              <a:ext cx="6318251" cy="14442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6" name="AutoShape 12"/>
            <p:cNvSpPr>
              <a:spLocks noChangeArrowheads="1"/>
            </p:cNvSpPr>
            <p:nvPr/>
          </p:nvSpPr>
          <p:spPr bwMode="auto">
            <a:xfrm>
              <a:off x="416985" y="2138383"/>
              <a:ext cx="865716" cy="243237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7" name="AutoShape 15"/>
            <p:cNvSpPr>
              <a:spLocks noChangeArrowheads="1"/>
            </p:cNvSpPr>
            <p:nvPr/>
          </p:nvSpPr>
          <p:spPr bwMode="auto">
            <a:xfrm>
              <a:off x="2072218" y="4418739"/>
              <a:ext cx="2821516" cy="12161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8" name="Line 22"/>
            <p:cNvSpPr>
              <a:spLocks noChangeShapeType="1"/>
            </p:cNvSpPr>
            <p:nvPr/>
          </p:nvSpPr>
          <p:spPr bwMode="auto">
            <a:xfrm>
              <a:off x="1621367" y="5049491"/>
              <a:ext cx="450851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>
              <a:off x="1621367" y="1563482"/>
              <a:ext cx="0" cy="3496545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70" name="Line 20"/>
            <p:cNvSpPr>
              <a:spLocks noChangeShapeType="1"/>
            </p:cNvSpPr>
            <p:nvPr/>
          </p:nvSpPr>
          <p:spPr bwMode="auto">
            <a:xfrm>
              <a:off x="1621367" y="1606300"/>
              <a:ext cx="338667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71" name="Line 23"/>
            <p:cNvSpPr>
              <a:spLocks noChangeShapeType="1"/>
            </p:cNvSpPr>
            <p:nvPr/>
          </p:nvSpPr>
          <p:spPr bwMode="auto">
            <a:xfrm>
              <a:off x="1282700" y="3126537"/>
              <a:ext cx="677333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72" name="Line 24"/>
            <p:cNvSpPr>
              <a:spLocks noChangeShapeType="1"/>
            </p:cNvSpPr>
            <p:nvPr/>
          </p:nvSpPr>
          <p:spPr bwMode="auto">
            <a:xfrm>
              <a:off x="4779434" y="1622136"/>
              <a:ext cx="677333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73" name="Line 25"/>
            <p:cNvSpPr>
              <a:spLocks noChangeShapeType="1"/>
            </p:cNvSpPr>
            <p:nvPr/>
          </p:nvSpPr>
          <p:spPr bwMode="auto">
            <a:xfrm>
              <a:off x="4779434" y="3126537"/>
              <a:ext cx="677333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4891618" y="5026833"/>
              <a:ext cx="565149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miter lim="800000"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15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44078" name="Rectangle 46"/>
            <p:cNvSpPr>
              <a:spLocks noChangeArrowheads="1"/>
            </p:cNvSpPr>
            <p:nvPr/>
          </p:nvSpPr>
          <p:spPr bwMode="auto">
            <a:xfrm>
              <a:off x="2554410" y="2816115"/>
              <a:ext cx="1567550" cy="530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defTabSz="914378"/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工作特点</a:t>
              </a:r>
            </a:p>
          </p:txBody>
        </p:sp>
        <p:sp>
          <p:nvSpPr>
            <p:cNvPr id="44080" name="Text Box 48"/>
            <p:cNvSpPr txBox="1">
              <a:spLocks noChangeArrowheads="1"/>
            </p:cNvSpPr>
            <p:nvPr/>
          </p:nvSpPr>
          <p:spPr bwMode="auto">
            <a:xfrm>
              <a:off x="448359" y="2237638"/>
              <a:ext cx="834341" cy="2497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21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并联电路</a:t>
              </a:r>
            </a:p>
          </p:txBody>
        </p:sp>
        <p:sp>
          <p:nvSpPr>
            <p:cNvPr id="44081" name="Text Box 49"/>
            <p:cNvSpPr txBox="1">
              <a:spLocks noChangeArrowheads="1"/>
            </p:cNvSpPr>
            <p:nvPr/>
          </p:nvSpPr>
          <p:spPr bwMode="auto">
            <a:xfrm>
              <a:off x="2554410" y="1333884"/>
              <a:ext cx="1567550" cy="530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连接特点</a:t>
              </a:r>
            </a:p>
          </p:txBody>
        </p:sp>
        <p:sp>
          <p:nvSpPr>
            <p:cNvPr id="44082" name="Text Box 50"/>
            <p:cNvSpPr txBox="1">
              <a:spLocks noChangeArrowheads="1"/>
            </p:cNvSpPr>
            <p:nvPr/>
          </p:nvSpPr>
          <p:spPr bwMode="auto">
            <a:xfrm>
              <a:off x="1957917" y="4581726"/>
              <a:ext cx="3175000" cy="910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开关的控制</a:t>
              </a:r>
            </a:p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特点</a:t>
              </a:r>
            </a:p>
          </p:txBody>
        </p:sp>
        <p:sp>
          <p:nvSpPr>
            <p:cNvPr id="44083" name="Text Box 51"/>
            <p:cNvSpPr txBox="1">
              <a:spLocks noChangeArrowheads="1"/>
            </p:cNvSpPr>
            <p:nvPr/>
          </p:nvSpPr>
          <p:spPr bwMode="auto">
            <a:xfrm>
              <a:off x="5689603" y="1186528"/>
              <a:ext cx="6007100" cy="910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各用电器（包括跟用电器相连的开关）各自接在电路两点之间</a:t>
              </a:r>
              <a:endPara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084" name="Text Box 52"/>
            <p:cNvSpPr txBox="1">
              <a:spLocks noChangeArrowheads="1"/>
            </p:cNvSpPr>
            <p:nvPr/>
          </p:nvSpPr>
          <p:spPr bwMode="auto">
            <a:xfrm>
              <a:off x="5689603" y="2856662"/>
              <a:ext cx="6007100" cy="910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某一条支路断开时，其他支路上的用电器照常工作</a:t>
              </a:r>
              <a:endPara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085" name="Text Box 53"/>
            <p:cNvSpPr txBox="1">
              <a:spLocks noChangeArrowheads="1"/>
            </p:cNvSpPr>
            <p:nvPr/>
          </p:nvSpPr>
          <p:spPr bwMode="auto">
            <a:xfrm>
              <a:off x="5676900" y="4604993"/>
              <a:ext cx="6098117" cy="910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干路上的开关可以控制所有用电器，而支路上的开关只能控制所在支路上的用电器</a:t>
              </a:r>
              <a:endPara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4901290C-DB91-4796-ACF3-AC6029B31941}"/>
              </a:ext>
            </a:extLst>
          </p:cNvPr>
          <p:cNvSpPr txBox="1"/>
          <p:nvPr/>
        </p:nvSpPr>
        <p:spPr>
          <a:xfrm>
            <a:off x="707572" y="564697"/>
            <a:ext cx="373323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二、连接串联电路和并联电路</a:t>
            </a:r>
          </a:p>
        </p:txBody>
      </p:sp>
    </p:spTree>
    <p:extLst>
      <p:ext uri="{BB962C8B-B14F-4D97-AF65-F5344CB8AC3E}">
        <p14:creationId xmlns:p14="http://schemas.microsoft.com/office/powerpoint/2010/main" val="23716051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 preferRelativeResize="0"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5855" y="1851701"/>
            <a:ext cx="3240000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06572" y="1306448"/>
            <a:ext cx="3711575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、你家中的电灯和电视机是怎么连接的？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506571" y="2285652"/>
            <a:ext cx="3989469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因为电灯亮时，洗衣机</a:t>
            </a:r>
            <a:endParaRPr lang="en-US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工作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所以是</a:t>
            </a:r>
            <a:r>
              <a:rPr lang="zh-CN" altLang="en-US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5172" y="2789561"/>
            <a:ext cx="1036319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可以不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1306" y="2770120"/>
            <a:ext cx="833119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并联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95300" y="3440627"/>
            <a:ext cx="3989469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而装饰用的小彩灯是</a:t>
            </a:r>
            <a:r>
              <a:rPr lang="zh-CN" altLang="en-US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9281" y="3494952"/>
            <a:ext cx="833119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串联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1352D63-D161-4CD7-80A8-26C8CCAB96CC}"/>
              </a:ext>
            </a:extLst>
          </p:cNvPr>
          <p:cNvSpPr txBox="1"/>
          <p:nvPr/>
        </p:nvSpPr>
        <p:spPr>
          <a:xfrm>
            <a:off x="707572" y="564697"/>
            <a:ext cx="2350643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三、生活中的电路</a:t>
            </a:r>
          </a:p>
        </p:txBody>
      </p:sp>
    </p:spTree>
    <p:extLst>
      <p:ext uri="{BB962C8B-B14F-4D97-AF65-F5344CB8AC3E}">
        <p14:creationId xmlns:p14="http://schemas.microsoft.com/office/powerpoint/2010/main" val="391015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1171" y="1091388"/>
            <a:ext cx="2520000" cy="144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7843" y="1296177"/>
            <a:ext cx="4237988" cy="101566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如图是一个简化了的玩具警车的电路图，电路图中的小灯泡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L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与电动机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M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是串联还是并联？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843" y="2622657"/>
            <a:ext cx="4528508" cy="1477326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如图所示电流从电源正极出来，在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点位置处分支。电流分别通过电动机和电灯，又在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点位置处合起来，回到负极。所以电动机和电灯是</a:t>
            </a:r>
            <a:r>
              <a:rPr lang="zh-CN" altLang="en-US" sz="15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    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pic>
        <p:nvPicPr>
          <p:cNvPr id="6" name="图片 5"/>
          <p:cNvPicPr preferRelativeResize="0">
            <a:picLocks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71171" y="2819832"/>
            <a:ext cx="2520000" cy="147555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659717" y="3384484"/>
            <a:ext cx="60016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并联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42948F8-9859-402E-B6D5-A41FDDB9CD61}"/>
              </a:ext>
            </a:extLst>
          </p:cNvPr>
          <p:cNvSpPr txBox="1"/>
          <p:nvPr/>
        </p:nvSpPr>
        <p:spPr>
          <a:xfrm>
            <a:off x="707572" y="564697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想想议议</a:t>
            </a:r>
          </a:p>
        </p:txBody>
      </p:sp>
    </p:spTree>
    <p:extLst>
      <p:ext uri="{BB962C8B-B14F-4D97-AF65-F5344CB8AC3E}">
        <p14:creationId xmlns:p14="http://schemas.microsoft.com/office/powerpoint/2010/main" val="274623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/>
          <p:nvPr>
            <p:extLst>
              <p:ext uri="{D42A27DB-BD31-4B8C-83A1-F6EECF244321}">
                <p14:modId xmlns:p14="http://schemas.microsoft.com/office/powerpoint/2010/main" val="3019894166"/>
              </p:ext>
            </p:extLst>
          </p:nvPr>
        </p:nvGraphicFramePr>
        <p:xfrm>
          <a:off x="707572" y="1186810"/>
          <a:ext cx="7674429" cy="2994088"/>
        </p:xfrm>
        <a:graphic>
          <a:graphicData uri="http://schemas.openxmlformats.org/drawingml/2006/table">
            <a:tbl>
              <a:tblPr/>
              <a:tblGrid>
                <a:gridCol w="164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4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48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 sz="15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串联电路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并联电路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8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连接特点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首尾顺次相连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首首、尾尾并列相连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59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电流的路径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电流只有一条路径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有多条路径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152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用电器的工作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各用电器之间互相影响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用电器可独立工电流作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68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开关的作用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开关控制所有的用电器，开关的位置对电路无影响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干路开关控制整个电路，支路开关控制所在的支路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349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5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电路图</a:t>
                      </a: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 sz="15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1pPr>
                      <a:lvl2pPr marL="742950" lvl="1" indent="-28575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u="none" kern="1200" baseline="0">
                          <a:solidFill>
                            <a:schemeClr val="tx1"/>
                          </a:solidFill>
                          <a:latin typeface="+mn-lt"/>
                          <a:ea typeface="微软雅黑" charset="0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 sz="15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0000" marR="90000" marT="46807" marB="46807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3293355" y="3418219"/>
            <a:ext cx="1089025" cy="657644"/>
            <a:chOff x="0" y="0"/>
            <a:chExt cx="2161" cy="1108"/>
          </a:xfrm>
        </p:grpSpPr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360" y="0"/>
              <a:ext cx="1801" cy="1108"/>
              <a:chOff x="0" y="0"/>
              <a:chExt cx="1801" cy="1108"/>
            </a:xfrm>
          </p:grpSpPr>
          <p:sp>
            <p:nvSpPr>
              <p:cNvPr id="14" name="AutoShape 53"/>
              <p:cNvSpPr>
                <a:spLocks noChangeArrowheads="1"/>
              </p:cNvSpPr>
              <p:nvPr/>
            </p:nvSpPr>
            <p:spPr bwMode="auto">
              <a:xfrm>
                <a:off x="0" y="781"/>
                <a:ext cx="360" cy="312"/>
              </a:xfrm>
              <a:prstGeom prst="flowChartSummingJunct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2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5" name="Group 39"/>
              <p:cNvGrpSpPr>
                <a:grpSpLocks/>
              </p:cNvGrpSpPr>
              <p:nvPr/>
            </p:nvGrpSpPr>
            <p:grpSpPr bwMode="auto">
              <a:xfrm>
                <a:off x="179" y="0"/>
                <a:ext cx="1622" cy="1108"/>
                <a:chOff x="0" y="0"/>
                <a:chExt cx="1622" cy="1108"/>
              </a:xfrm>
            </p:grpSpPr>
            <p:grpSp>
              <p:nvGrpSpPr>
                <p:cNvPr id="17" name="Group 4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622" cy="982"/>
                  <a:chOff x="0" y="0"/>
                  <a:chExt cx="1622" cy="982"/>
                </a:xfrm>
              </p:grpSpPr>
              <p:grpSp>
                <p:nvGrpSpPr>
                  <p:cNvPr id="20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1621" cy="469"/>
                    <a:chOff x="0" y="0"/>
                    <a:chExt cx="1621" cy="469"/>
                  </a:xfrm>
                </p:grpSpPr>
                <p:grpSp>
                  <p:nvGrpSpPr>
                    <p:cNvPr id="22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1096" cy="469"/>
                      <a:chOff x="0" y="0"/>
                      <a:chExt cx="1096" cy="469"/>
                    </a:xfrm>
                  </p:grpSpPr>
                  <p:grpSp>
                    <p:nvGrpSpPr>
                      <p:cNvPr id="24" name="Group 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961" cy="469"/>
                        <a:chOff x="0" y="0"/>
                        <a:chExt cx="961" cy="469"/>
                      </a:xfrm>
                    </p:grpSpPr>
                    <p:grpSp>
                      <p:nvGrpSpPr>
                        <p:cNvPr id="26" name="Group 5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0"/>
                          <a:ext cx="62" cy="469"/>
                          <a:chOff x="0" y="0"/>
                          <a:chExt cx="62" cy="469"/>
                        </a:xfrm>
                      </p:grpSpPr>
                      <p:sp>
                        <p:nvSpPr>
                          <p:cNvPr id="28" name="Line 5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157"/>
                            <a:ext cx="0" cy="156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defTabSz="914378"/>
                            <a:endParaRPr lang="zh-CN" altLang="en-US" sz="1800" kern="0">
                              <a:solidFill>
                                <a:sysClr val="windowText" lastClr="000000"/>
                              </a:solidFill>
                              <a:cs typeface="+mn-ea"/>
                              <a:sym typeface="+mn-lt"/>
                            </a:endParaRPr>
                          </a:p>
                        </p:txBody>
                      </p:sp>
                      <p:sp>
                        <p:nvSpPr>
                          <p:cNvPr id="29" name="Line 5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" y="0"/>
                            <a:ext cx="1" cy="469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defTabSz="914378"/>
                            <a:endParaRPr lang="zh-CN" altLang="en-US" sz="1800" kern="0">
                              <a:solidFill>
                                <a:sysClr val="windowText" lastClr="000000"/>
                              </a:solidFill>
                              <a:cs typeface="+mn-ea"/>
                              <a:sym typeface="+mn-lt"/>
                            </a:endParaRPr>
                          </a:p>
                        </p:txBody>
                      </p:sp>
                    </p:grpSp>
                    <p:sp>
                      <p:nvSpPr>
                        <p:cNvPr id="27" name="Line 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1" y="223"/>
                          <a:ext cx="900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defTabSz="914378"/>
                          <a:endParaRPr lang="zh-CN" altLang="en-US" sz="1800" kern="0">
                            <a:solidFill>
                              <a:sysClr val="windowText" lastClr="000000"/>
                            </a:solidFill>
                            <a:cs typeface="+mn-ea"/>
                            <a:sym typeface="+mn-lt"/>
                          </a:endParaRPr>
                        </a:p>
                      </p:txBody>
                    </p:sp>
                  </p:grpSp>
                  <p:sp>
                    <p:nvSpPr>
                      <p:cNvPr id="25" name="Line 4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16" y="61"/>
                        <a:ext cx="180" cy="15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defTabSz="914378"/>
                        <a:endParaRPr lang="zh-CN" altLang="en-US" sz="1800" kern="0">
                          <a:solidFill>
                            <a:sysClr val="windowText" lastClr="000000"/>
                          </a:solidFill>
                          <a:cs typeface="+mn-ea"/>
                          <a:sym typeface="+mn-lt"/>
                        </a:endParaRPr>
                      </a:p>
                    </p:txBody>
                  </p:sp>
                </p:grpSp>
                <p:sp>
                  <p:nvSpPr>
                    <p:cNvPr id="23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61" y="238"/>
                      <a:ext cx="360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914378"/>
                      <a:endParaRPr lang="zh-CN" altLang="en-US" sz="1800" kern="0">
                        <a:solidFill>
                          <a:sysClr val="windowText" lastClr="000000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2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621" y="202"/>
                    <a:ext cx="1" cy="7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8" name="Line 41"/>
                <p:cNvSpPr>
                  <a:spLocks noChangeShapeType="1"/>
                </p:cNvSpPr>
                <p:nvPr/>
              </p:nvSpPr>
              <p:spPr bwMode="auto">
                <a:xfrm>
                  <a:off x="1081" y="952"/>
                  <a:ext cx="54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AutoShape 40"/>
                <p:cNvSpPr>
                  <a:spLocks noChangeArrowheads="1"/>
                </p:cNvSpPr>
                <p:nvPr/>
              </p:nvSpPr>
              <p:spPr bwMode="auto">
                <a:xfrm>
                  <a:off x="706" y="796"/>
                  <a:ext cx="360" cy="312"/>
                </a:xfrm>
                <a:prstGeom prst="flowChartSummingJunction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2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6" name="Line 38"/>
              <p:cNvSpPr>
                <a:spLocks noChangeShapeType="1"/>
              </p:cNvSpPr>
              <p:nvPr/>
            </p:nvSpPr>
            <p:spPr bwMode="auto">
              <a:xfrm>
                <a:off x="360" y="952"/>
                <a:ext cx="5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Line 36"/>
            <p:cNvSpPr>
              <a:spLocks noChangeShapeType="1"/>
            </p:cNvSpPr>
            <p:nvPr/>
          </p:nvSpPr>
          <p:spPr bwMode="auto">
            <a:xfrm>
              <a:off x="0" y="937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0" y="217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Line 34"/>
            <p:cNvSpPr>
              <a:spLocks noChangeShapeType="1"/>
            </p:cNvSpPr>
            <p:nvPr/>
          </p:nvSpPr>
          <p:spPr bwMode="auto">
            <a:xfrm>
              <a:off x="0" y="202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6188784" y="3560076"/>
            <a:ext cx="1158875" cy="477946"/>
            <a:chOff x="0" y="0"/>
            <a:chExt cx="2146" cy="1434"/>
          </a:xfrm>
        </p:grpSpPr>
        <p:grpSp>
          <p:nvGrpSpPr>
            <p:cNvPr id="31" name="Group 8"/>
            <p:cNvGrpSpPr>
              <a:grpSpLocks/>
            </p:cNvGrpSpPr>
            <p:nvPr/>
          </p:nvGrpSpPr>
          <p:grpSpPr bwMode="auto">
            <a:xfrm>
              <a:off x="510" y="0"/>
              <a:ext cx="1636" cy="1434"/>
              <a:chOff x="0" y="0"/>
              <a:chExt cx="1636" cy="1434"/>
            </a:xfrm>
          </p:grpSpPr>
          <p:grpSp>
            <p:nvGrpSpPr>
              <p:cNvPr id="35" name="Group 18"/>
              <p:cNvGrpSpPr>
                <a:grpSpLocks/>
              </p:cNvGrpSpPr>
              <p:nvPr/>
            </p:nvGrpSpPr>
            <p:grpSpPr bwMode="auto">
              <a:xfrm>
                <a:off x="60" y="0"/>
                <a:ext cx="1576" cy="1293"/>
                <a:chOff x="0" y="0"/>
                <a:chExt cx="1576" cy="1293"/>
              </a:xfrm>
            </p:grpSpPr>
            <p:grpSp>
              <p:nvGrpSpPr>
                <p:cNvPr id="45" name="Group 2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576" cy="907"/>
                  <a:chOff x="0" y="0"/>
                  <a:chExt cx="1576" cy="907"/>
                </a:xfrm>
              </p:grpSpPr>
              <p:grpSp>
                <p:nvGrpSpPr>
                  <p:cNvPr id="4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1576" cy="906"/>
                    <a:chOff x="0" y="0"/>
                    <a:chExt cx="1576" cy="906"/>
                  </a:xfrm>
                </p:grpSpPr>
                <p:grpSp>
                  <p:nvGrpSpPr>
                    <p:cNvPr id="49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1575" cy="342"/>
                      <a:chOff x="0" y="0"/>
                      <a:chExt cx="1575" cy="342"/>
                    </a:xfrm>
                  </p:grpSpPr>
                  <p:grpSp>
                    <p:nvGrpSpPr>
                      <p:cNvPr id="51" name="Group 2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1080" cy="342"/>
                        <a:chOff x="0" y="0"/>
                        <a:chExt cx="1080" cy="342"/>
                      </a:xfrm>
                    </p:grpSpPr>
                    <p:grpSp>
                      <p:nvGrpSpPr>
                        <p:cNvPr id="53" name="Group 2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30"/>
                          <a:ext cx="780" cy="312"/>
                          <a:chOff x="0" y="0"/>
                          <a:chExt cx="780" cy="312"/>
                        </a:xfrm>
                      </p:grpSpPr>
                      <p:sp>
                        <p:nvSpPr>
                          <p:cNvPr id="55" name="Line 3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0" y="111"/>
                            <a:ext cx="720" cy="1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defTabSz="914378"/>
                            <a:endParaRPr lang="zh-CN" altLang="en-US" sz="1800" kern="0">
                              <a:solidFill>
                                <a:sysClr val="windowText" lastClr="000000"/>
                              </a:solidFill>
                              <a:cs typeface="+mn-ea"/>
                              <a:sym typeface="+mn-lt"/>
                            </a:endParaRPr>
                          </a:p>
                        </p:txBody>
                      </p:sp>
                      <p:grpSp>
                        <p:nvGrpSpPr>
                          <p:cNvPr id="56" name="Group 2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0" y="0"/>
                            <a:ext cx="76" cy="312"/>
                            <a:chOff x="0" y="0"/>
                            <a:chExt cx="76" cy="312"/>
                          </a:xfrm>
                        </p:grpSpPr>
                        <p:sp>
                          <p:nvSpPr>
                            <p:cNvPr id="57" name="Line 3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0" y="60"/>
                              <a:ext cx="0" cy="156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defTabSz="914378"/>
                              <a:endParaRPr lang="zh-CN" altLang="en-US" sz="1800" kern="0">
                                <a:solidFill>
                                  <a:sysClr val="windowText" lastClr="000000"/>
                                </a:solidFill>
                                <a:cs typeface="+mn-ea"/>
                                <a:sym typeface="+mn-lt"/>
                              </a:endParaRPr>
                            </a:p>
                          </p:txBody>
                        </p:sp>
                        <p:sp>
                          <p:nvSpPr>
                            <p:cNvPr id="58" name="Line 30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75" y="0"/>
                              <a:ext cx="1" cy="312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defTabSz="914378"/>
                              <a:endParaRPr lang="zh-CN" altLang="en-US" sz="1800" kern="0">
                                <a:solidFill>
                                  <a:sysClr val="windowText" lastClr="000000"/>
                                </a:solidFill>
                                <a:cs typeface="+mn-ea"/>
                                <a:sym typeface="+mn-lt"/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54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720" y="0"/>
                          <a:ext cx="360" cy="1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defTabSz="914378"/>
                          <a:endParaRPr lang="zh-CN" altLang="en-US" sz="1800" kern="0">
                            <a:solidFill>
                              <a:sysClr val="windowText" lastClr="000000"/>
                            </a:solidFill>
                            <a:cs typeface="+mn-ea"/>
                            <a:sym typeface="+mn-lt"/>
                          </a:endParaRPr>
                        </a:p>
                      </p:txBody>
                    </p:sp>
                  </p:grpSp>
                  <p:sp>
                    <p:nvSpPr>
                      <p:cNvPr id="52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5" y="156"/>
                        <a:ext cx="540" cy="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defTabSz="914378"/>
                        <a:endParaRPr lang="zh-CN" altLang="en-US" sz="1800" kern="0">
                          <a:solidFill>
                            <a:sysClr val="windowText" lastClr="000000"/>
                          </a:solidFill>
                          <a:cs typeface="+mn-ea"/>
                          <a:sym typeface="+mn-lt"/>
                        </a:endParaRPr>
                      </a:p>
                    </p:txBody>
                  </p:sp>
                </p:grpSp>
                <p:sp>
                  <p:nvSpPr>
                    <p:cNvPr id="50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75" y="126"/>
                      <a:ext cx="1" cy="78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914378"/>
                      <a:endParaRPr lang="zh-CN" altLang="en-US" sz="1800" kern="0">
                        <a:solidFill>
                          <a:sysClr val="windowText" lastClr="000000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035" y="906"/>
                    <a:ext cx="54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6" name="Line 19"/>
                <p:cNvSpPr>
                  <a:spLocks noChangeShapeType="1"/>
                </p:cNvSpPr>
                <p:nvPr/>
              </p:nvSpPr>
              <p:spPr bwMode="auto">
                <a:xfrm>
                  <a:off x="1020" y="513"/>
                  <a:ext cx="1" cy="7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6" name="Group 14"/>
              <p:cNvGrpSpPr>
                <a:grpSpLocks/>
              </p:cNvGrpSpPr>
              <p:nvPr/>
            </p:nvGrpSpPr>
            <p:grpSpPr bwMode="auto">
              <a:xfrm>
                <a:off x="0" y="372"/>
                <a:ext cx="1080" cy="312"/>
                <a:chOff x="0" y="0"/>
                <a:chExt cx="1080" cy="312"/>
              </a:xfrm>
            </p:grpSpPr>
            <p:sp>
              <p:nvSpPr>
                <p:cNvPr id="42" name="Line 17"/>
                <p:cNvSpPr>
                  <a:spLocks noChangeShapeType="1"/>
                </p:cNvSpPr>
                <p:nvPr/>
              </p:nvSpPr>
              <p:spPr bwMode="auto">
                <a:xfrm>
                  <a:off x="0" y="156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AutoShape 16"/>
                <p:cNvSpPr>
                  <a:spLocks noChangeArrowheads="1"/>
                </p:cNvSpPr>
                <p:nvPr/>
              </p:nvSpPr>
              <p:spPr bwMode="auto">
                <a:xfrm>
                  <a:off x="360" y="0"/>
                  <a:ext cx="360" cy="312"/>
                </a:xfrm>
                <a:prstGeom prst="flowChartSummingJunction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2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Line 15"/>
                <p:cNvSpPr>
                  <a:spLocks noChangeShapeType="1"/>
                </p:cNvSpPr>
                <p:nvPr/>
              </p:nvSpPr>
              <p:spPr bwMode="auto">
                <a:xfrm>
                  <a:off x="720" y="156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7" name="Group 10"/>
              <p:cNvGrpSpPr>
                <a:grpSpLocks/>
              </p:cNvGrpSpPr>
              <p:nvPr/>
            </p:nvGrpSpPr>
            <p:grpSpPr bwMode="auto">
              <a:xfrm>
                <a:off x="15" y="1122"/>
                <a:ext cx="1080" cy="312"/>
                <a:chOff x="0" y="0"/>
                <a:chExt cx="1080" cy="312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>
                  <a:off x="0" y="156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AutoShape 12"/>
                <p:cNvSpPr>
                  <a:spLocks noChangeArrowheads="1"/>
                </p:cNvSpPr>
                <p:nvPr/>
              </p:nvSpPr>
              <p:spPr bwMode="auto">
                <a:xfrm>
                  <a:off x="360" y="0"/>
                  <a:ext cx="360" cy="312"/>
                </a:xfrm>
                <a:prstGeom prst="flowChartSummingJunction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2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Line 11"/>
                <p:cNvSpPr>
                  <a:spLocks noChangeShapeType="1"/>
                </p:cNvSpPr>
                <p:nvPr/>
              </p:nvSpPr>
              <p:spPr bwMode="auto">
                <a:xfrm>
                  <a:off x="720" y="156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15" y="498"/>
                <a:ext cx="1" cy="7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0" y="906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0" y="120"/>
              <a:ext cx="1" cy="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0" y="126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76573" y="4325213"/>
            <a:ext cx="4533060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cs typeface="+mn-ea"/>
                <a:sym typeface="+mn-lt"/>
              </a:rPr>
              <a:t>重点：理解串、并联电路的特点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64982" y="4325213"/>
            <a:ext cx="3766621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难点：会分析串、并联电路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B7ACEF00-7364-45D3-98A3-6CA74A4DC98B}"/>
              </a:ext>
            </a:extLst>
          </p:cNvPr>
          <p:cNvSpPr txBox="1"/>
          <p:nvPr/>
        </p:nvSpPr>
        <p:spPr>
          <a:xfrm>
            <a:off x="707572" y="564697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8803" y="1158858"/>
            <a:ext cx="83856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重庆市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关于图所示电路的判断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,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正确的是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  )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2491" y="2168943"/>
            <a:ext cx="2343570" cy="199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04112" y="1686654"/>
            <a:ext cx="3876382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A.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只闭合开关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时，灯泡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并联。</a:t>
            </a:r>
          </a:p>
          <a:p>
            <a:pPr defTabSz="914378" eaLnBrk="0" fontAlgn="ctr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B.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只闭合开关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时，灯泡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并联。</a:t>
            </a:r>
          </a:p>
          <a:p>
            <a:pPr defTabSz="914378" eaLnBrk="0" fontAlgn="ctr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C.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只闭合开关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时，灯泡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串联。</a:t>
            </a:r>
          </a:p>
          <a:p>
            <a:pPr defTabSz="914378" eaLnBrk="0" fontAlgn="ctr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D.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闭合所有开关时灯泡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并联， 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短路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6" name="矩形 5"/>
          <p:cNvSpPr/>
          <p:nvPr/>
        </p:nvSpPr>
        <p:spPr>
          <a:xfrm>
            <a:off x="5642491" y="1124233"/>
            <a:ext cx="360917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E0247A-4E2A-4428-9774-80E95F34F779}"/>
              </a:ext>
            </a:extLst>
          </p:cNvPr>
          <p:cNvSpPr txBox="1"/>
          <p:nvPr/>
        </p:nvSpPr>
        <p:spPr>
          <a:xfrm>
            <a:off x="707572" y="564697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22119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71E0247A-4E2A-4428-9774-80E95F34F779}"/>
              </a:ext>
            </a:extLst>
          </p:cNvPr>
          <p:cNvSpPr txBox="1"/>
          <p:nvPr/>
        </p:nvSpPr>
        <p:spPr>
          <a:xfrm>
            <a:off x="707572" y="564697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典型例题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F84C2B-B6B3-4BD1-ABEB-7A74D9543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957112"/>
            <a:ext cx="81438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临沂市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）汽车尾灯内的示宽灯和刹车灯有时需要各自独立工作，有时需要同时工作。下列电路图符合要求的是（        ） 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28B9EC5-8D17-409F-B221-15D1CBCC9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026" y="1752926"/>
            <a:ext cx="4787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  <a:endParaRPr lang="en-US" altLang="zh-CN" sz="24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1674E1C-E3E3-4724-8868-BD7A3E504D75}"/>
              </a:ext>
            </a:extLst>
          </p:cNvPr>
          <p:cNvGrpSpPr/>
          <p:nvPr/>
        </p:nvGrpSpPr>
        <p:grpSpPr>
          <a:xfrm>
            <a:off x="4454965" y="2239921"/>
            <a:ext cx="1900191" cy="1127760"/>
            <a:chOff x="4932710" y="1582910"/>
            <a:chExt cx="2001691" cy="1188000"/>
          </a:xfrm>
        </p:grpSpPr>
        <p:pic>
          <p:nvPicPr>
            <p:cNvPr id="11" name="Picture 3">
              <a:extLst>
                <a:ext uri="{FF2B5EF4-FFF2-40B4-BE49-F238E27FC236}">
                  <a16:creationId xmlns:a16="http://schemas.microsoft.com/office/drawing/2014/main" id="{62FCAA05-D0A0-4835-9C82-10A25D49FF4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0401" y="1582910"/>
              <a:ext cx="1584000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DDCAD9FF-4333-4155-817A-D24B1DF38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710" y="2022956"/>
              <a:ext cx="477490" cy="518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B.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A739758-3ABF-4F81-B745-5103C7F54B12}"/>
              </a:ext>
            </a:extLst>
          </p:cNvPr>
          <p:cNvGrpSpPr/>
          <p:nvPr/>
        </p:nvGrpSpPr>
        <p:grpSpPr>
          <a:xfrm>
            <a:off x="1065899" y="3427921"/>
            <a:ext cx="1937697" cy="1127760"/>
            <a:chOff x="562290" y="3306603"/>
            <a:chExt cx="2041200" cy="1188000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B4299296-60C1-4E06-9F54-18CDBB1F6DF4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490" y="3306603"/>
              <a:ext cx="1584000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BF265242-A14C-4FAB-BB49-5B1C36BFE05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62290" y="3446700"/>
              <a:ext cx="457200" cy="907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C.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06D1F95-CE7B-4B31-BABE-396350AD9E85}"/>
              </a:ext>
            </a:extLst>
          </p:cNvPr>
          <p:cNvGrpSpPr/>
          <p:nvPr/>
        </p:nvGrpSpPr>
        <p:grpSpPr>
          <a:xfrm>
            <a:off x="4452061" y="3400247"/>
            <a:ext cx="1791497" cy="1127760"/>
            <a:chOff x="4684860" y="2927593"/>
            <a:chExt cx="1887190" cy="1188000"/>
          </a:xfrm>
        </p:grpSpPr>
        <p:pic>
          <p:nvPicPr>
            <p:cNvPr id="17" name="Picture 1">
              <a:extLst>
                <a:ext uri="{FF2B5EF4-FFF2-40B4-BE49-F238E27FC236}">
                  <a16:creationId xmlns:a16="http://schemas.microsoft.com/office/drawing/2014/main" id="{481B3168-5E94-40FD-B6D1-D47A9DC7B0F0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2350" y="2927593"/>
              <a:ext cx="1409700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16E1F5F4-3FAA-4A96-A6CF-74CDA68DE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4860" y="3289893"/>
              <a:ext cx="495699" cy="518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D. 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43D6C309-D15A-4A6D-B754-B140AD5CA9F1}"/>
              </a:ext>
            </a:extLst>
          </p:cNvPr>
          <p:cNvGrpSpPr/>
          <p:nvPr/>
        </p:nvGrpSpPr>
        <p:grpSpPr>
          <a:xfrm>
            <a:off x="1066761" y="2304286"/>
            <a:ext cx="1936859" cy="1127760"/>
            <a:chOff x="1533350" y="2154410"/>
            <a:chExt cx="2040316" cy="1188000"/>
          </a:xfrm>
        </p:grpSpPr>
        <p:pic>
          <p:nvPicPr>
            <p:cNvPr id="20" name="Picture 4">
              <a:extLst>
                <a:ext uri="{FF2B5EF4-FFF2-40B4-BE49-F238E27FC236}">
                  <a16:creationId xmlns:a16="http://schemas.microsoft.com/office/drawing/2014/main" id="{A1461B14-1D16-4685-958F-4AEDAFC2CBD8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9666" y="2154410"/>
              <a:ext cx="1584000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C11DB70-0A64-428E-900E-0D9C94A5113E}"/>
                </a:ext>
              </a:extLst>
            </p:cNvPr>
            <p:cNvSpPr/>
            <p:nvPr/>
          </p:nvSpPr>
          <p:spPr>
            <a:xfrm>
              <a:off x="1533350" y="2554520"/>
              <a:ext cx="500172" cy="4863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378" eaLnBrk="0" fontAlgn="ctr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47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9131AA21-ADAE-4FFA-8256-5F18ADC42BFD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1FD0AA5-DB98-4997-B480-FA501650C0B5}"/>
              </a:ext>
            </a:extLst>
          </p:cNvPr>
          <p:cNvPicPr preferRelativeResize="0"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144" y="2327347"/>
            <a:ext cx="2874372" cy="173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9040E078-9A42-4044-BC8A-4941B6F3DEC2}"/>
              </a:ext>
            </a:extLst>
          </p:cNvPr>
          <p:cNvSpPr txBox="1"/>
          <p:nvPr/>
        </p:nvSpPr>
        <p:spPr>
          <a:xfrm>
            <a:off x="575110" y="1738299"/>
            <a:ext cx="3574440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路灯之间是怎么连接的？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0543A09E-3F53-474C-9A31-492883912C49}"/>
              </a:ext>
            </a:extLst>
          </p:cNvPr>
          <p:cNvSpPr txBox="1"/>
          <p:nvPr/>
        </p:nvSpPr>
        <p:spPr>
          <a:xfrm>
            <a:off x="495301" y="1140746"/>
            <a:ext cx="110731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想一想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2256470-875A-410E-B242-843B54A0E06D}"/>
              </a:ext>
            </a:extLst>
          </p:cNvPr>
          <p:cNvPicPr preferRelativeResize="0"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6499" y="2301216"/>
            <a:ext cx="2683292" cy="1788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id="{6B12E680-15A2-48D8-8474-305D7A5CA464}"/>
              </a:ext>
            </a:extLst>
          </p:cNvPr>
          <p:cNvSpPr txBox="1"/>
          <p:nvPr/>
        </p:nvSpPr>
        <p:spPr>
          <a:xfrm>
            <a:off x="4572000" y="1738299"/>
            <a:ext cx="3784436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装饰小灯之间怎么连接的？</a:t>
            </a:r>
          </a:p>
        </p:txBody>
      </p:sp>
    </p:spTree>
    <p:extLst>
      <p:ext uri="{BB962C8B-B14F-4D97-AF65-F5344CB8AC3E}">
        <p14:creationId xmlns:p14="http://schemas.microsoft.com/office/powerpoint/2010/main" val="6992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5121"/>
          <p:cNvGrpSpPr>
            <a:grpSpLocks/>
          </p:cNvGrpSpPr>
          <p:nvPr/>
        </p:nvGrpSpPr>
        <p:grpSpPr bwMode="auto">
          <a:xfrm>
            <a:off x="2165994" y="2285952"/>
            <a:ext cx="4161748" cy="2076742"/>
            <a:chOff x="0" y="0"/>
            <a:chExt cx="3824" cy="2154"/>
          </a:xfrm>
        </p:grpSpPr>
        <p:pic>
          <p:nvPicPr>
            <p:cNvPr id="10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4" y="21"/>
              <a:ext cx="1025" cy="71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4" y="1152"/>
              <a:ext cx="2249" cy="88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圆角矩形 5124"/>
            <p:cNvSpPr>
              <a:spLocks noChangeArrowheads="1"/>
            </p:cNvSpPr>
            <p:nvPr/>
          </p:nvSpPr>
          <p:spPr bwMode="auto">
            <a:xfrm>
              <a:off x="0" y="0"/>
              <a:ext cx="3719" cy="215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378"/>
              <a:endParaRPr lang="zh-CN" altLang="zh-CN" sz="20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3" name="图片 7" descr="导线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" y="993"/>
              <a:ext cx="973" cy="1161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" y="21"/>
              <a:ext cx="1120" cy="71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9" y="21"/>
              <a:ext cx="1025" cy="71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5BE3816B-72F8-4867-89F3-119A6441FA6C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8F5FAEA0-A671-47D7-BFB0-2FB909F96A10}"/>
              </a:ext>
            </a:extLst>
          </p:cNvPr>
          <p:cNvSpPr txBox="1"/>
          <p:nvPr/>
        </p:nvSpPr>
        <p:spPr>
          <a:xfrm>
            <a:off x="495301" y="1140746"/>
            <a:ext cx="110731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想想做做</a:t>
            </a:r>
          </a:p>
        </p:txBody>
      </p:sp>
      <p:sp>
        <p:nvSpPr>
          <p:cNvPr id="18" name="Shape 120">
            <a:extLst>
              <a:ext uri="{FF2B5EF4-FFF2-40B4-BE49-F238E27FC236}">
                <a16:creationId xmlns:a16="http://schemas.microsoft.com/office/drawing/2014/main" id="{DAD5F486-BC5B-42DD-B0BB-871C9CE3AF21}"/>
              </a:ext>
            </a:extLst>
          </p:cNvPr>
          <p:cNvSpPr/>
          <p:nvPr/>
        </p:nvSpPr>
        <p:spPr>
          <a:xfrm>
            <a:off x="523551" y="1634234"/>
            <a:ext cx="6936981" cy="6924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500" b="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用一个电源、两个灯泡、一个开关和若干导线组成电路，要想让两个小灯泡都发光，可以有几种接法？</a:t>
            </a:r>
          </a:p>
        </p:txBody>
      </p:sp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097488" y="2050578"/>
            <a:ext cx="3249263" cy="1741825"/>
            <a:chOff x="0" y="0"/>
            <a:chExt cx="2585" cy="1531"/>
          </a:xfrm>
        </p:grpSpPr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0" y="34"/>
              <a:ext cx="2585" cy="1497"/>
              <a:chOff x="0" y="0"/>
              <a:chExt cx="2585" cy="1497"/>
            </a:xfrm>
          </p:grpSpPr>
          <p:pic>
            <p:nvPicPr>
              <p:cNvPr id="13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2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" y="855"/>
                <a:ext cx="910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0" descr="H:\2\人教教参资源\九\图\电池组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6" y="20"/>
                <a:ext cx="1179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3" descr="H:\2\人教教参资源\九\图\铡刀开关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53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2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8" y="651"/>
                <a:ext cx="909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未知"/>
              <p:cNvSpPr>
                <a:spLocks/>
              </p:cNvSpPr>
              <p:nvPr/>
            </p:nvSpPr>
            <p:spPr bwMode="auto">
              <a:xfrm>
                <a:off x="2253" y="285"/>
                <a:ext cx="332" cy="774"/>
              </a:xfrm>
              <a:custGeom>
                <a:avLst/>
                <a:gdLst>
                  <a:gd name="T0" fmla="*/ 60 w 374"/>
                  <a:gd name="T1" fmla="*/ 0 h 862"/>
                  <a:gd name="T2" fmla="*/ 322 w 374"/>
                  <a:gd name="T3" fmla="*/ 286 h 862"/>
                  <a:gd name="T4" fmla="*/ 0 w 374"/>
                  <a:gd name="T5" fmla="*/ 774 h 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" h="862">
                    <a:moveTo>
                      <a:pt x="68" y="0"/>
                    </a:moveTo>
                    <a:cubicBezTo>
                      <a:pt x="221" y="87"/>
                      <a:pt x="374" y="174"/>
                      <a:pt x="363" y="318"/>
                    </a:cubicBezTo>
                    <a:cubicBezTo>
                      <a:pt x="352" y="462"/>
                      <a:pt x="176" y="662"/>
                      <a:pt x="0" y="862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未知"/>
              <p:cNvSpPr>
                <a:spLocks/>
              </p:cNvSpPr>
              <p:nvPr/>
            </p:nvSpPr>
            <p:spPr bwMode="auto">
              <a:xfrm>
                <a:off x="965" y="1059"/>
                <a:ext cx="665" cy="224"/>
              </a:xfrm>
              <a:custGeom>
                <a:avLst/>
                <a:gdLst>
                  <a:gd name="T0" fmla="*/ 665 w 749"/>
                  <a:gd name="T1" fmla="*/ 0 h 250"/>
                  <a:gd name="T2" fmla="*/ 222 w 749"/>
                  <a:gd name="T3" fmla="*/ 61 h 250"/>
                  <a:gd name="T4" fmla="*/ 0 w 749"/>
                  <a:gd name="T5" fmla="*/ 224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49" h="250">
                    <a:moveTo>
                      <a:pt x="749" y="0"/>
                    </a:moveTo>
                    <a:cubicBezTo>
                      <a:pt x="562" y="13"/>
                      <a:pt x="375" y="26"/>
                      <a:pt x="250" y="68"/>
                    </a:cubicBezTo>
                    <a:cubicBezTo>
                      <a:pt x="125" y="110"/>
                      <a:pt x="62" y="180"/>
                      <a:pt x="0" y="250"/>
                    </a:cubicBezTo>
                  </a:path>
                </a:pathLst>
              </a:custGeom>
              <a:noFill/>
              <a:ln w="38100" cap="flat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未知"/>
              <p:cNvSpPr>
                <a:spLocks/>
              </p:cNvSpPr>
              <p:nvPr/>
            </p:nvSpPr>
            <p:spPr bwMode="auto">
              <a:xfrm>
                <a:off x="13" y="366"/>
                <a:ext cx="349" cy="917"/>
              </a:xfrm>
              <a:custGeom>
                <a:avLst/>
                <a:gdLst>
                  <a:gd name="T0" fmla="*/ 349 w 393"/>
                  <a:gd name="T1" fmla="*/ 917 h 1021"/>
                  <a:gd name="T2" fmla="*/ 27 w 393"/>
                  <a:gd name="T3" fmla="*/ 489 h 1021"/>
                  <a:gd name="T4" fmla="*/ 187 w 393"/>
                  <a:gd name="T5" fmla="*/ 0 h 10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3" h="1021">
                    <a:moveTo>
                      <a:pt x="393" y="1021"/>
                    </a:moveTo>
                    <a:cubicBezTo>
                      <a:pt x="226" y="867"/>
                      <a:pt x="60" y="714"/>
                      <a:pt x="30" y="544"/>
                    </a:cubicBezTo>
                    <a:cubicBezTo>
                      <a:pt x="0" y="374"/>
                      <a:pt x="105" y="187"/>
                      <a:pt x="211" y="0"/>
                    </a:cubicBezTo>
                  </a:path>
                </a:pathLst>
              </a:custGeom>
              <a:noFill/>
              <a:ln w="38100" cap="flat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未知"/>
              <p:cNvSpPr>
                <a:spLocks/>
              </p:cNvSpPr>
              <p:nvPr/>
            </p:nvSpPr>
            <p:spPr bwMode="auto">
              <a:xfrm>
                <a:off x="680" y="152"/>
                <a:ext cx="590" cy="188"/>
              </a:xfrm>
              <a:custGeom>
                <a:avLst/>
                <a:gdLst>
                  <a:gd name="T0" fmla="*/ 590 w 590"/>
                  <a:gd name="T1" fmla="*/ 143 h 188"/>
                  <a:gd name="T2" fmla="*/ 318 w 590"/>
                  <a:gd name="T3" fmla="*/ 7 h 188"/>
                  <a:gd name="T4" fmla="*/ 0 w 590"/>
                  <a:gd name="T5" fmla="*/ 188 h 18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90" h="188">
                    <a:moveTo>
                      <a:pt x="590" y="143"/>
                    </a:moveTo>
                    <a:cubicBezTo>
                      <a:pt x="503" y="71"/>
                      <a:pt x="416" y="0"/>
                      <a:pt x="318" y="7"/>
                    </a:cubicBezTo>
                    <a:cubicBezTo>
                      <a:pt x="220" y="14"/>
                      <a:pt x="53" y="158"/>
                      <a:pt x="0" y="188"/>
                    </a:cubicBezTo>
                  </a:path>
                </a:pathLst>
              </a:custGeom>
              <a:noFill/>
              <a:ln w="38100" cap="flat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698" y="714"/>
              <a:ext cx="387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340" y="0"/>
              <a:ext cx="310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2400" b="1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964" y="536"/>
              <a:ext cx="387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21" name="Group 15"/>
          <p:cNvGrpSpPr>
            <a:grpSpLocks/>
          </p:cNvGrpSpPr>
          <p:nvPr/>
        </p:nvGrpSpPr>
        <p:grpSpPr bwMode="auto">
          <a:xfrm>
            <a:off x="5040910" y="1837020"/>
            <a:ext cx="2989262" cy="1955382"/>
            <a:chOff x="0" y="0"/>
            <a:chExt cx="1883" cy="1298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0" y="227"/>
              <a:ext cx="1883" cy="8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8100" dir="2700000" algn="ctr" rotWithShape="0">
                      <a:srgbClr val="000000">
                        <a:alpha val="28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1293" y="0"/>
              <a:ext cx="91" cy="431"/>
              <a:chOff x="0" y="0"/>
              <a:chExt cx="91" cy="476"/>
            </a:xfrm>
          </p:grpSpPr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0" y="174"/>
                <a:ext cx="85" cy="1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8100" dir="2700000" algn="ctr" rotWithShape="0">
                        <a:srgbClr val="000000">
                          <a:alpha val="28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4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Line 33"/>
              <p:cNvSpPr>
                <a:spLocks noChangeShapeType="1"/>
              </p:cNvSpPr>
              <p:nvPr/>
            </p:nvSpPr>
            <p:spPr bwMode="auto">
              <a:xfrm>
                <a:off x="91" y="105"/>
                <a:ext cx="0" cy="25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21"/>
            <p:cNvGrpSpPr>
              <a:grpSpLocks/>
            </p:cNvGrpSpPr>
            <p:nvPr/>
          </p:nvGrpSpPr>
          <p:grpSpPr bwMode="auto">
            <a:xfrm>
              <a:off x="318" y="113"/>
              <a:ext cx="317" cy="182"/>
              <a:chOff x="0" y="0"/>
              <a:chExt cx="317" cy="182"/>
            </a:xfrm>
          </p:grpSpPr>
          <p:sp>
            <p:nvSpPr>
              <p:cNvPr id="29" name="Rectangle 22"/>
              <p:cNvSpPr>
                <a:spLocks noChangeArrowheads="1"/>
              </p:cNvSpPr>
              <p:nvPr/>
            </p:nvSpPr>
            <p:spPr bwMode="auto">
              <a:xfrm>
                <a:off x="23" y="23"/>
                <a:ext cx="272" cy="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8100" dir="2700000" algn="ctr" rotWithShape="0">
                        <a:srgbClr val="000000">
                          <a:alpha val="28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Line 44"/>
              <p:cNvSpPr>
                <a:spLocks noChangeShapeType="1"/>
              </p:cNvSpPr>
              <p:nvPr/>
            </p:nvSpPr>
            <p:spPr bwMode="auto">
              <a:xfrm flipV="1">
                <a:off x="45" y="0"/>
                <a:ext cx="272" cy="1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Oval 42"/>
              <p:cNvSpPr>
                <a:spLocks noChangeArrowheads="1"/>
              </p:cNvSpPr>
              <p:nvPr/>
            </p:nvSpPr>
            <p:spPr bwMode="auto">
              <a:xfrm>
                <a:off x="0" y="68"/>
                <a:ext cx="77" cy="7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" name="AutoShape 21"/>
            <p:cNvSpPr>
              <a:spLocks noChangeArrowheads="1"/>
            </p:cNvSpPr>
            <p:nvPr/>
          </p:nvSpPr>
          <p:spPr bwMode="auto">
            <a:xfrm>
              <a:off x="363" y="919"/>
              <a:ext cx="365" cy="379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1178" y="919"/>
              <a:ext cx="365" cy="379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1525" y="771"/>
              <a:ext cx="306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en-US" altLang="zh-CN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  <a:endParaRPr lang="zh-CN" altLang="en-US" sz="2400" b="1" kern="0" baseline="-2500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645" y="798"/>
              <a:ext cx="306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en-US" altLang="zh-CN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  <a:endParaRPr lang="zh-CN" altLang="en-US" sz="2400" b="1" kern="0" baseline="-2500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536877" y="1156198"/>
            <a:ext cx="4093108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．用电器逐个顺次相连的电路叫做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串联电路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924643B0-2B4B-4430-A335-AFC01533DEEB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一、串联和并联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0"/>
          <p:cNvSpPr/>
          <p:nvPr/>
        </p:nvSpPr>
        <p:spPr>
          <a:xfrm>
            <a:off x="556348" y="1135757"/>
            <a:ext cx="161582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b="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串联电路的特点</a:t>
            </a:r>
            <a:endParaRPr sz="1800" b="0" kern="0" dirty="0">
              <a:solidFill>
                <a:srgbClr val="7030A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4685123" y="3499367"/>
            <a:ext cx="3761639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）拧下一只灯泡后另一只灯泡不亮了；用电器的工作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相互影响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114138" y="1283650"/>
            <a:ext cx="2302401" cy="1946729"/>
            <a:chOff x="4783795" y="743310"/>
            <a:chExt cx="3473450" cy="2936875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4783795" y="743310"/>
              <a:ext cx="3473450" cy="2936875"/>
              <a:chOff x="0" y="-69"/>
              <a:chExt cx="2585" cy="1600"/>
            </a:xfrm>
          </p:grpSpPr>
          <p:grpSp>
            <p:nvGrpSpPr>
              <p:cNvPr id="9" name="Group 4"/>
              <p:cNvGrpSpPr>
                <a:grpSpLocks/>
              </p:cNvGrpSpPr>
              <p:nvPr/>
            </p:nvGrpSpPr>
            <p:grpSpPr bwMode="auto">
              <a:xfrm>
                <a:off x="0" y="54"/>
                <a:ext cx="2585" cy="1477"/>
                <a:chOff x="0" y="20"/>
                <a:chExt cx="2585" cy="1477"/>
              </a:xfrm>
            </p:grpSpPr>
            <p:pic>
              <p:nvPicPr>
                <p:cNvPr id="13" name="Picture 5" descr="H:\2\人教教参资源\九\图\小灯泡.JPG"/>
                <p:cNvPicPr>
                  <a:picLocks noChangeAspect="1" noChangeArrowheads="1"/>
                </p:cNvPicPr>
                <p:nvPr/>
              </p:nvPicPr>
              <p:blipFill>
                <a:blip r:embed="rId2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0" y="855"/>
                  <a:ext cx="910" cy="6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4" name="Picture 10" descr="H:\2\人教教参资源\九\图\电池组.JPG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06" y="20"/>
                  <a:ext cx="1179" cy="4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5" name="Picture 3" descr="H:\2\人教教参资源\九\图\铡刀开关.JPG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229"/>
                  <a:ext cx="853" cy="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6" name="Picture 5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84" y="640"/>
                  <a:ext cx="909" cy="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未知"/>
                <p:cNvSpPr>
                  <a:spLocks/>
                </p:cNvSpPr>
                <p:nvPr/>
              </p:nvSpPr>
              <p:spPr bwMode="auto">
                <a:xfrm>
                  <a:off x="2253" y="285"/>
                  <a:ext cx="332" cy="774"/>
                </a:xfrm>
                <a:custGeom>
                  <a:avLst/>
                  <a:gdLst>
                    <a:gd name="T0" fmla="*/ 14 w 374"/>
                    <a:gd name="T1" fmla="*/ 0 h 862"/>
                    <a:gd name="T2" fmla="*/ 77 w 374"/>
                    <a:gd name="T3" fmla="*/ 79 h 862"/>
                    <a:gd name="T4" fmla="*/ 0 w 374"/>
                    <a:gd name="T5" fmla="*/ 214 h 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74" h="862">
                      <a:moveTo>
                        <a:pt x="68" y="0"/>
                      </a:moveTo>
                      <a:cubicBezTo>
                        <a:pt x="221" y="87"/>
                        <a:pt x="374" y="174"/>
                        <a:pt x="363" y="318"/>
                      </a:cubicBezTo>
                      <a:cubicBezTo>
                        <a:pt x="352" y="462"/>
                        <a:pt x="176" y="662"/>
                        <a:pt x="0" y="862"/>
                      </a:cubicBezTo>
                    </a:path>
                  </a:pathLst>
                </a:custGeom>
                <a:noFill/>
                <a:ln w="38100" cmpd="sng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未知"/>
                <p:cNvSpPr>
                  <a:spLocks/>
                </p:cNvSpPr>
                <p:nvPr/>
              </p:nvSpPr>
              <p:spPr bwMode="auto">
                <a:xfrm>
                  <a:off x="965" y="1059"/>
                  <a:ext cx="665" cy="224"/>
                </a:xfrm>
                <a:custGeom>
                  <a:avLst/>
                  <a:gdLst>
                    <a:gd name="T0" fmla="*/ 159 w 749"/>
                    <a:gd name="T1" fmla="*/ 0 h 250"/>
                    <a:gd name="T2" fmla="*/ 52 w 749"/>
                    <a:gd name="T3" fmla="*/ 16 h 250"/>
                    <a:gd name="T4" fmla="*/ 0 w 749"/>
                    <a:gd name="T5" fmla="*/ 59 h 25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49" h="250">
                      <a:moveTo>
                        <a:pt x="749" y="0"/>
                      </a:moveTo>
                      <a:cubicBezTo>
                        <a:pt x="562" y="13"/>
                        <a:pt x="375" y="26"/>
                        <a:pt x="250" y="68"/>
                      </a:cubicBezTo>
                      <a:cubicBezTo>
                        <a:pt x="125" y="110"/>
                        <a:pt x="62" y="180"/>
                        <a:pt x="0" y="25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未知"/>
                <p:cNvSpPr>
                  <a:spLocks/>
                </p:cNvSpPr>
                <p:nvPr/>
              </p:nvSpPr>
              <p:spPr bwMode="auto">
                <a:xfrm>
                  <a:off x="13" y="366"/>
                  <a:ext cx="349" cy="917"/>
                </a:xfrm>
                <a:custGeom>
                  <a:avLst/>
                  <a:gdLst>
                    <a:gd name="T0" fmla="*/ 84 w 393"/>
                    <a:gd name="T1" fmla="*/ 252 h 1021"/>
                    <a:gd name="T2" fmla="*/ 7 w 393"/>
                    <a:gd name="T3" fmla="*/ 135 h 1021"/>
                    <a:gd name="T4" fmla="*/ 45 w 393"/>
                    <a:gd name="T5" fmla="*/ 0 h 10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3" h="1021">
                      <a:moveTo>
                        <a:pt x="393" y="1021"/>
                      </a:moveTo>
                      <a:cubicBezTo>
                        <a:pt x="226" y="867"/>
                        <a:pt x="60" y="714"/>
                        <a:pt x="30" y="544"/>
                      </a:cubicBezTo>
                      <a:cubicBezTo>
                        <a:pt x="0" y="374"/>
                        <a:pt x="105" y="187"/>
                        <a:pt x="211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未知"/>
                <p:cNvSpPr>
                  <a:spLocks/>
                </p:cNvSpPr>
                <p:nvPr/>
              </p:nvSpPr>
              <p:spPr bwMode="auto">
                <a:xfrm>
                  <a:off x="680" y="152"/>
                  <a:ext cx="590" cy="188"/>
                </a:xfrm>
                <a:custGeom>
                  <a:avLst/>
                  <a:gdLst>
                    <a:gd name="T0" fmla="*/ 590 w 590"/>
                    <a:gd name="T1" fmla="*/ 143 h 188"/>
                    <a:gd name="T2" fmla="*/ 318 w 590"/>
                    <a:gd name="T3" fmla="*/ 7 h 188"/>
                    <a:gd name="T4" fmla="*/ 0 w 590"/>
                    <a:gd name="T5" fmla="*/ 188 h 18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90" h="188">
                      <a:moveTo>
                        <a:pt x="590" y="143"/>
                      </a:moveTo>
                      <a:cubicBezTo>
                        <a:pt x="503" y="71"/>
                        <a:pt x="416" y="0"/>
                        <a:pt x="318" y="7"/>
                      </a:cubicBezTo>
                      <a:cubicBezTo>
                        <a:pt x="220" y="14"/>
                        <a:pt x="53" y="158"/>
                        <a:pt x="0" y="188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686" y="696"/>
                <a:ext cx="424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b="1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L</a:t>
                </a:r>
                <a:r>
                  <a:rPr lang="en-US" altLang="zh-CN" sz="1500" b="1" kern="0" baseline="-2500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11" name="Text Box 14"/>
              <p:cNvSpPr txBox="1">
                <a:spLocks noChangeArrowheads="1"/>
              </p:cNvSpPr>
              <p:nvPr/>
            </p:nvSpPr>
            <p:spPr bwMode="auto">
              <a:xfrm>
                <a:off x="364" y="-69"/>
                <a:ext cx="322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b="1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S</a:t>
                </a:r>
                <a:endPara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auto">
              <a:xfrm>
                <a:off x="1958" y="506"/>
                <a:ext cx="461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b="1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L</a:t>
                </a:r>
                <a:r>
                  <a:rPr lang="en-US" altLang="zh-CN" sz="1500" b="1" kern="0" baseline="-2500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</a:p>
            </p:txBody>
          </p:sp>
        </p:grpSp>
        <p:grpSp>
          <p:nvGrpSpPr>
            <p:cNvPr id="23" name="组合 22"/>
            <p:cNvGrpSpPr>
              <a:grpSpLocks/>
            </p:cNvGrpSpPr>
            <p:nvPr/>
          </p:nvGrpSpPr>
          <p:grpSpPr bwMode="auto">
            <a:xfrm>
              <a:off x="4789945" y="1060694"/>
              <a:ext cx="1814712" cy="906505"/>
              <a:chOff x="261406" y="1580698"/>
              <a:chExt cx="1505865" cy="563965"/>
            </a:xfrm>
          </p:grpSpPr>
          <p:pic>
            <p:nvPicPr>
              <p:cNvPr id="24" name="Picture 3" descr="H:\2\人教教参资源\九\图\铡刀开关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1406" y="1580698"/>
                <a:ext cx="753103" cy="307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矩形 37888"/>
              <p:cNvSpPr>
                <a:spLocks noChangeArrowheads="1"/>
              </p:cNvSpPr>
              <p:nvPr/>
            </p:nvSpPr>
            <p:spPr bwMode="auto">
              <a:xfrm>
                <a:off x="1014168" y="1837451"/>
                <a:ext cx="753103" cy="307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文本框 1"/>
          <p:cNvSpPr txBox="1">
            <a:spLocks noChangeArrowheads="1"/>
          </p:cNvSpPr>
          <p:nvPr/>
        </p:nvSpPr>
        <p:spPr bwMode="auto">
          <a:xfrm>
            <a:off x="552190" y="3799914"/>
            <a:ext cx="4377266" cy="300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）电路中电流</a:t>
            </a:r>
            <a:r>
              <a:rPr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只有一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条路径。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944" y="1662920"/>
            <a:ext cx="2441754" cy="1440156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1200CD33-C183-44B0-AB28-5819F1197628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一、串联和并联</a:t>
            </a:r>
          </a:p>
        </p:txBody>
      </p:sp>
      <p:pic>
        <p:nvPicPr>
          <p:cNvPr id="28" name="Picture 5" descr="H:\2\人教教参资源\九\图\小灯泡.JPG">
            <a:extLst>
              <a:ext uri="{FF2B5EF4-FFF2-40B4-BE49-F238E27FC236}">
                <a16:creationId xmlns:a16="http://schemas.microsoft.com/office/drawing/2014/main" id="{CE805A82-FC75-4F1D-975B-9B8A8E076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925" y="2152683"/>
            <a:ext cx="288818" cy="41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8.51485E-6 L -0.01111 -0.01145 L -0.01945 -0.01981 " pathEditMode="relative" ptsTypes="A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>
            <a:extLst>
              <a:ext uri="{FF2B5EF4-FFF2-40B4-BE49-F238E27FC236}">
                <a16:creationId xmlns:a16="http://schemas.microsoft.com/office/drawing/2014/main" id="{1200CD33-C183-44B0-AB28-5819F1197628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一、串联和并联</a:t>
            </a:r>
          </a:p>
        </p:txBody>
      </p:sp>
      <p:sp>
        <p:nvSpPr>
          <p:cNvPr id="29" name="Rectangle 42">
            <a:extLst>
              <a:ext uri="{FF2B5EF4-FFF2-40B4-BE49-F238E27FC236}">
                <a16:creationId xmlns:a16="http://schemas.microsoft.com/office/drawing/2014/main" id="{47818F25-A199-4819-BAB1-83DA02BB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169775"/>
            <a:ext cx="7165975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．用电器并列相连的电路叫做</a:t>
            </a:r>
            <a:r>
              <a:rPr lang="zh-CN" altLang="en-US" sz="1800" b="1" kern="0" dirty="0">
                <a:solidFill>
                  <a:srgbClr val="CC0000"/>
                </a:solidFill>
                <a:cs typeface="+mn-ea"/>
                <a:sym typeface="+mn-lt"/>
              </a:rPr>
              <a:t>并联电路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grpSp>
        <p:nvGrpSpPr>
          <p:cNvPr id="46" name="Group 2">
            <a:extLst>
              <a:ext uri="{FF2B5EF4-FFF2-40B4-BE49-F238E27FC236}">
                <a16:creationId xmlns:a16="http://schemas.microsoft.com/office/drawing/2014/main" id="{7069BEC6-F5A4-42F7-980F-0D26472AFC3D}"/>
              </a:ext>
            </a:extLst>
          </p:cNvPr>
          <p:cNvGrpSpPr>
            <a:grpSpLocks/>
          </p:cNvGrpSpPr>
          <p:nvPr/>
        </p:nvGrpSpPr>
        <p:grpSpPr bwMode="auto">
          <a:xfrm>
            <a:off x="1449892" y="2284642"/>
            <a:ext cx="2874458" cy="1807496"/>
            <a:chOff x="0" y="0"/>
            <a:chExt cx="2585" cy="1613"/>
          </a:xfrm>
        </p:grpSpPr>
        <p:pic>
          <p:nvPicPr>
            <p:cNvPr id="47" name="Picture 5" descr="H:\2\人教教参资源\九\图\小灯泡.JPG">
              <a:extLst>
                <a:ext uri="{FF2B5EF4-FFF2-40B4-BE49-F238E27FC236}">
                  <a16:creationId xmlns:a16="http://schemas.microsoft.com/office/drawing/2014/main" id="{CC8E6087-79AD-45A6-AE94-7E94055D5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" y="911"/>
              <a:ext cx="91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0" descr="H:\2\人教教参资源\九\图\电池组.JPG">
              <a:extLst>
                <a:ext uri="{FF2B5EF4-FFF2-40B4-BE49-F238E27FC236}">
                  <a16:creationId xmlns:a16="http://schemas.microsoft.com/office/drawing/2014/main" id="{E08956C7-E1A5-4324-AB36-3C469A6564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" y="76"/>
              <a:ext cx="1179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3" descr="H:\2\人教教参资源\九\图\铡刀开关.JPG">
              <a:extLst>
                <a:ext uri="{FF2B5EF4-FFF2-40B4-BE49-F238E27FC236}">
                  <a16:creationId xmlns:a16="http://schemas.microsoft.com/office/drawing/2014/main" id="{97441DE4-CAED-4E37-8573-1544ABB690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6"/>
              <a:ext cx="853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5" descr="H:\2\人教教参资源\九\图\小灯泡.JPG">
              <a:extLst>
                <a:ext uri="{FF2B5EF4-FFF2-40B4-BE49-F238E27FC236}">
                  <a16:creationId xmlns:a16="http://schemas.microsoft.com/office/drawing/2014/main" id="{62ABB075-3385-4A66-ABBF-2A04AA93C2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8" y="707"/>
              <a:ext cx="909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未知">
              <a:extLst>
                <a:ext uri="{FF2B5EF4-FFF2-40B4-BE49-F238E27FC236}">
                  <a16:creationId xmlns:a16="http://schemas.microsoft.com/office/drawing/2014/main" id="{A1B77653-0D1F-420D-87F5-168F57FD1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341"/>
              <a:ext cx="332" cy="774"/>
            </a:xfrm>
            <a:custGeom>
              <a:avLst/>
              <a:gdLst>
                <a:gd name="T0" fmla="*/ 60 w 374"/>
                <a:gd name="T1" fmla="*/ 0 h 862"/>
                <a:gd name="T2" fmla="*/ 322 w 374"/>
                <a:gd name="T3" fmla="*/ 286 h 862"/>
                <a:gd name="T4" fmla="*/ 0 w 374"/>
                <a:gd name="T5" fmla="*/ 774 h 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4" h="862">
                  <a:moveTo>
                    <a:pt x="68" y="0"/>
                  </a:moveTo>
                  <a:cubicBezTo>
                    <a:pt x="221" y="87"/>
                    <a:pt x="374" y="174"/>
                    <a:pt x="363" y="318"/>
                  </a:cubicBezTo>
                  <a:cubicBezTo>
                    <a:pt x="352" y="462"/>
                    <a:pt x="176" y="662"/>
                    <a:pt x="0" y="862"/>
                  </a:cubicBezTo>
                </a:path>
              </a:pathLst>
            </a:custGeom>
            <a:noFill/>
            <a:ln w="3810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2" name="未知">
              <a:extLst>
                <a:ext uri="{FF2B5EF4-FFF2-40B4-BE49-F238E27FC236}">
                  <a16:creationId xmlns:a16="http://schemas.microsoft.com/office/drawing/2014/main" id="{2291F57F-EAB4-4D66-84A0-19A59406A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" y="422"/>
              <a:ext cx="349" cy="917"/>
            </a:xfrm>
            <a:custGeom>
              <a:avLst/>
              <a:gdLst>
                <a:gd name="T0" fmla="*/ 349 w 393"/>
                <a:gd name="T1" fmla="*/ 917 h 1021"/>
                <a:gd name="T2" fmla="*/ 27 w 393"/>
                <a:gd name="T3" fmla="*/ 489 h 1021"/>
                <a:gd name="T4" fmla="*/ 187 w 393"/>
                <a:gd name="T5" fmla="*/ 0 h 10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1021">
                  <a:moveTo>
                    <a:pt x="393" y="1021"/>
                  </a:moveTo>
                  <a:cubicBezTo>
                    <a:pt x="226" y="867"/>
                    <a:pt x="60" y="714"/>
                    <a:pt x="30" y="544"/>
                  </a:cubicBezTo>
                  <a:cubicBezTo>
                    <a:pt x="0" y="374"/>
                    <a:pt x="105" y="187"/>
                    <a:pt x="211" y="0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3" name="未知">
              <a:extLst>
                <a:ext uri="{FF2B5EF4-FFF2-40B4-BE49-F238E27FC236}">
                  <a16:creationId xmlns:a16="http://schemas.microsoft.com/office/drawing/2014/main" id="{70B1DD1A-A380-4AB3-AA7D-07FBDC0C8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" y="733"/>
              <a:ext cx="1292" cy="571"/>
            </a:xfrm>
            <a:custGeom>
              <a:avLst/>
              <a:gdLst>
                <a:gd name="T0" fmla="*/ 1292 w 1292"/>
                <a:gd name="T1" fmla="*/ 412 h 571"/>
                <a:gd name="T2" fmla="*/ 362 w 1292"/>
                <a:gd name="T3" fmla="*/ 26 h 571"/>
                <a:gd name="T4" fmla="*/ 0 w 1292"/>
                <a:gd name="T5" fmla="*/ 571 h 5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2" h="571">
                  <a:moveTo>
                    <a:pt x="1292" y="412"/>
                  </a:moveTo>
                  <a:cubicBezTo>
                    <a:pt x="934" y="206"/>
                    <a:pt x="577" y="0"/>
                    <a:pt x="362" y="26"/>
                  </a:cubicBezTo>
                  <a:cubicBezTo>
                    <a:pt x="147" y="52"/>
                    <a:pt x="73" y="311"/>
                    <a:pt x="0" y="571"/>
                  </a:cubicBezTo>
                </a:path>
              </a:pathLst>
            </a:custGeom>
            <a:noFill/>
            <a:ln w="38100" cap="flat" cmpd="sng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4" name="未知">
              <a:extLst>
                <a:ext uri="{FF2B5EF4-FFF2-40B4-BE49-F238E27FC236}">
                  <a16:creationId xmlns:a16="http://schemas.microsoft.com/office/drawing/2014/main" id="{64715530-B59A-4347-B7DE-5DC7E3BFC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" y="1122"/>
              <a:ext cx="1501" cy="491"/>
            </a:xfrm>
            <a:custGeom>
              <a:avLst/>
              <a:gdLst>
                <a:gd name="T0" fmla="*/ 1315 w 1501"/>
                <a:gd name="T1" fmla="*/ 0 h 491"/>
                <a:gd name="T2" fmla="*/ 1361 w 1501"/>
                <a:gd name="T3" fmla="*/ 136 h 491"/>
                <a:gd name="T4" fmla="*/ 476 w 1501"/>
                <a:gd name="T5" fmla="*/ 476 h 491"/>
                <a:gd name="T6" fmla="*/ 0 w 1501"/>
                <a:gd name="T7" fmla="*/ 227 h 4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01" h="491">
                  <a:moveTo>
                    <a:pt x="1315" y="0"/>
                  </a:moveTo>
                  <a:cubicBezTo>
                    <a:pt x="1408" y="28"/>
                    <a:pt x="1501" y="57"/>
                    <a:pt x="1361" y="136"/>
                  </a:cubicBezTo>
                  <a:cubicBezTo>
                    <a:pt x="1221" y="215"/>
                    <a:pt x="703" y="461"/>
                    <a:pt x="476" y="476"/>
                  </a:cubicBezTo>
                  <a:cubicBezTo>
                    <a:pt x="249" y="491"/>
                    <a:pt x="124" y="359"/>
                    <a:pt x="0" y="227"/>
                  </a:cubicBezTo>
                </a:path>
              </a:pathLst>
            </a:custGeom>
            <a:noFill/>
            <a:ln w="38100" cap="flat" cmpd="sng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5" name="未知">
              <a:extLst>
                <a:ext uri="{FF2B5EF4-FFF2-40B4-BE49-F238E27FC236}">
                  <a16:creationId xmlns:a16="http://schemas.microsoft.com/office/drawing/2014/main" id="{9B7E8AA3-DFC1-4E7E-8D70-2AE23475B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" y="215"/>
              <a:ext cx="590" cy="188"/>
            </a:xfrm>
            <a:custGeom>
              <a:avLst/>
              <a:gdLst>
                <a:gd name="T0" fmla="*/ 590 w 590"/>
                <a:gd name="T1" fmla="*/ 143 h 188"/>
                <a:gd name="T2" fmla="*/ 318 w 590"/>
                <a:gd name="T3" fmla="*/ 7 h 188"/>
                <a:gd name="T4" fmla="*/ 0 w 590"/>
                <a:gd name="T5" fmla="*/ 188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0" h="188">
                  <a:moveTo>
                    <a:pt x="590" y="143"/>
                  </a:moveTo>
                  <a:cubicBezTo>
                    <a:pt x="503" y="71"/>
                    <a:pt x="416" y="0"/>
                    <a:pt x="318" y="7"/>
                  </a:cubicBezTo>
                  <a:cubicBezTo>
                    <a:pt x="220" y="14"/>
                    <a:pt x="53" y="158"/>
                    <a:pt x="0" y="188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6" name="Text Box 12">
              <a:extLst>
                <a:ext uri="{FF2B5EF4-FFF2-40B4-BE49-F238E27FC236}">
                  <a16:creationId xmlns:a16="http://schemas.microsoft.com/office/drawing/2014/main" id="{B1D215BD-00D3-41C2-9A54-B06EF47495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6" y="568"/>
              <a:ext cx="437" cy="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57" name="Text Box 13">
              <a:extLst>
                <a:ext uri="{FF2B5EF4-FFF2-40B4-BE49-F238E27FC236}">
                  <a16:creationId xmlns:a16="http://schemas.microsoft.com/office/drawing/2014/main" id="{E0A0B18F-F677-40AE-BDDC-94F30E4EB1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" y="817"/>
              <a:ext cx="437" cy="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58" name="Text Box 14">
              <a:extLst>
                <a:ext uri="{FF2B5EF4-FFF2-40B4-BE49-F238E27FC236}">
                  <a16:creationId xmlns:a16="http://schemas.microsoft.com/office/drawing/2014/main" id="{3C3E00B7-0A31-4FBB-8B15-89D537486F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0"/>
              <a:ext cx="351" cy="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2400" b="1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9" name="AutoShape 15">
            <a:extLst>
              <a:ext uri="{FF2B5EF4-FFF2-40B4-BE49-F238E27FC236}">
                <a16:creationId xmlns:a16="http://schemas.microsoft.com/office/drawing/2014/main" id="{E8BE3E80-B58C-4C0C-B4B9-F88C867BD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8606" y="1938383"/>
            <a:ext cx="652329" cy="238684"/>
          </a:xfrm>
          <a:prstGeom prst="wedgeRoundRectCallout">
            <a:avLst>
              <a:gd name="adj1" fmla="val 5556"/>
              <a:gd name="adj2" fmla="val 149056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defTabSz="914378"/>
            <a:r>
              <a:rPr lang="zh-CN" altLang="en-US" sz="1500" b="1" kern="0">
                <a:solidFill>
                  <a:srgbClr val="CC0000"/>
                </a:solidFill>
                <a:cs typeface="+mn-ea"/>
                <a:sym typeface="+mn-lt"/>
              </a:rPr>
              <a:t>干路</a:t>
            </a:r>
          </a:p>
        </p:txBody>
      </p:sp>
      <p:sp>
        <p:nvSpPr>
          <p:cNvPr id="60" name="AutoShape 16">
            <a:extLst>
              <a:ext uri="{FF2B5EF4-FFF2-40B4-BE49-F238E27FC236}">
                <a16:creationId xmlns:a16="http://schemas.microsoft.com/office/drawing/2014/main" id="{D835240A-1414-4E80-B5D5-7E100B42F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864" y="4523667"/>
            <a:ext cx="700211" cy="306217"/>
          </a:xfrm>
          <a:prstGeom prst="wedgeRoundRectCallout">
            <a:avLst>
              <a:gd name="adj1" fmla="val 103924"/>
              <a:gd name="adj2" fmla="val -198194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defTabSz="914378"/>
            <a:r>
              <a:rPr lang="en-US" altLang="zh-CN" sz="1500" b="1" kern="0" dirty="0">
                <a:solidFill>
                  <a:srgbClr val="000099"/>
                </a:solidFill>
                <a:cs typeface="+mn-ea"/>
                <a:sym typeface="+mn-lt"/>
              </a:rPr>
              <a:t>L</a:t>
            </a:r>
            <a:r>
              <a:rPr lang="en-US" altLang="zh-CN" sz="1500" b="1" kern="0" baseline="-25000" dirty="0">
                <a:solidFill>
                  <a:srgbClr val="000099"/>
                </a:solidFill>
                <a:cs typeface="+mn-ea"/>
                <a:sym typeface="+mn-lt"/>
              </a:rPr>
              <a:t>1</a:t>
            </a:r>
            <a:r>
              <a:rPr lang="zh-CN" altLang="en-US" sz="1500" b="1" kern="0" dirty="0">
                <a:solidFill>
                  <a:srgbClr val="000099"/>
                </a:solidFill>
                <a:cs typeface="+mn-ea"/>
                <a:sym typeface="+mn-lt"/>
              </a:rPr>
              <a:t>支路</a:t>
            </a:r>
          </a:p>
        </p:txBody>
      </p:sp>
      <p:sp>
        <p:nvSpPr>
          <p:cNvPr id="61" name="AutoShape 17">
            <a:extLst>
              <a:ext uri="{FF2B5EF4-FFF2-40B4-BE49-F238E27FC236}">
                <a16:creationId xmlns:a16="http://schemas.microsoft.com/office/drawing/2014/main" id="{7E15D193-BF5F-4399-89FD-B061A0686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5011" y="4476042"/>
            <a:ext cx="863427" cy="306217"/>
          </a:xfrm>
          <a:prstGeom prst="wedgeRoundRectCallout">
            <a:avLst>
              <a:gd name="adj1" fmla="val -119919"/>
              <a:gd name="adj2" fmla="val -422727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defTabSz="914378"/>
            <a:r>
              <a:rPr lang="en-US" altLang="zh-CN" sz="1500" b="1" kern="0" dirty="0">
                <a:solidFill>
                  <a:srgbClr val="339966"/>
                </a:solidFill>
                <a:cs typeface="+mn-ea"/>
                <a:sym typeface="+mn-lt"/>
              </a:rPr>
              <a:t>L</a:t>
            </a:r>
            <a:r>
              <a:rPr lang="en-US" altLang="zh-CN" sz="1500" b="1" kern="0" baseline="-25000" dirty="0">
                <a:solidFill>
                  <a:srgbClr val="339966"/>
                </a:solidFill>
                <a:cs typeface="+mn-ea"/>
                <a:sym typeface="+mn-lt"/>
              </a:rPr>
              <a:t>2</a:t>
            </a:r>
            <a:r>
              <a:rPr lang="zh-CN" altLang="en-US" sz="1500" b="1" kern="0" dirty="0">
                <a:solidFill>
                  <a:srgbClr val="339966"/>
                </a:solidFill>
                <a:cs typeface="+mn-ea"/>
                <a:sym typeface="+mn-lt"/>
              </a:rPr>
              <a:t>支路</a:t>
            </a:r>
          </a:p>
        </p:txBody>
      </p:sp>
      <p:sp>
        <p:nvSpPr>
          <p:cNvPr id="62" name="AutoShape 18">
            <a:extLst>
              <a:ext uri="{FF2B5EF4-FFF2-40B4-BE49-F238E27FC236}">
                <a16:creationId xmlns:a16="http://schemas.microsoft.com/office/drawing/2014/main" id="{DB579A6A-BC88-47C7-BB72-5F0B82C36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6255" y="1197678"/>
            <a:ext cx="766761" cy="374489"/>
          </a:xfrm>
          <a:prstGeom prst="wedgeRoundRectCallout">
            <a:avLst>
              <a:gd name="adj1" fmla="val 93051"/>
              <a:gd name="adj2" fmla="val 161824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defTabSz="914378"/>
            <a:r>
              <a:rPr lang="zh-CN" altLang="en-US" sz="1500" b="1" kern="0">
                <a:solidFill>
                  <a:srgbClr val="CC0000"/>
                </a:solidFill>
                <a:cs typeface="+mn-ea"/>
                <a:sym typeface="+mn-lt"/>
              </a:rPr>
              <a:t>干路</a:t>
            </a:r>
          </a:p>
        </p:txBody>
      </p:sp>
      <p:sp>
        <p:nvSpPr>
          <p:cNvPr id="63" name="AutoShape 19">
            <a:extLst>
              <a:ext uri="{FF2B5EF4-FFF2-40B4-BE49-F238E27FC236}">
                <a16:creationId xmlns:a16="http://schemas.microsoft.com/office/drawing/2014/main" id="{B4D05AEA-15DD-4AF2-91F5-8DFDF669A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614" y="4219048"/>
            <a:ext cx="896208" cy="346250"/>
          </a:xfrm>
          <a:prstGeom prst="wedgeRoundRectCallout">
            <a:avLst>
              <a:gd name="adj1" fmla="val 68242"/>
              <a:gd name="adj2" fmla="val -198016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algn="ctr" defTabSz="914378"/>
            <a:r>
              <a:rPr lang="en-US" altLang="zh-CN" sz="1500" b="1" kern="0">
                <a:solidFill>
                  <a:srgbClr val="000099"/>
                </a:solidFill>
                <a:cs typeface="+mn-ea"/>
                <a:sym typeface="+mn-lt"/>
              </a:rPr>
              <a:t>L</a:t>
            </a:r>
            <a:r>
              <a:rPr lang="en-US" altLang="zh-CN" sz="1500" b="1" kern="0" baseline="-25000">
                <a:solidFill>
                  <a:srgbClr val="000099"/>
                </a:solidFill>
                <a:cs typeface="+mn-ea"/>
                <a:sym typeface="+mn-lt"/>
              </a:rPr>
              <a:t>1</a:t>
            </a:r>
            <a:r>
              <a:rPr lang="zh-CN" altLang="en-US" sz="1500" b="1" kern="0">
                <a:solidFill>
                  <a:srgbClr val="000099"/>
                </a:solidFill>
                <a:cs typeface="+mn-ea"/>
                <a:sym typeface="+mn-lt"/>
              </a:rPr>
              <a:t>支路</a:t>
            </a:r>
          </a:p>
        </p:txBody>
      </p:sp>
      <p:sp>
        <p:nvSpPr>
          <p:cNvPr id="64" name="AutoShape 20">
            <a:extLst>
              <a:ext uri="{FF2B5EF4-FFF2-40B4-BE49-F238E27FC236}">
                <a16:creationId xmlns:a16="http://schemas.microsoft.com/office/drawing/2014/main" id="{A7EC017B-05F4-476C-B468-4928B2F31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1275" y="3915483"/>
            <a:ext cx="822551" cy="353309"/>
          </a:xfrm>
          <a:prstGeom prst="wedgeRoundRectCallout">
            <a:avLst>
              <a:gd name="adj1" fmla="val -77787"/>
              <a:gd name="adj2" fmla="val -311199"/>
              <a:gd name="adj3" fmla="val 16667"/>
            </a:avLst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4290" rIns="18000" bIns="34290"/>
          <a:lstStyle/>
          <a:p>
            <a:pPr algn="ctr" defTabSz="914378"/>
            <a:r>
              <a:rPr lang="en-US" altLang="zh-CN" sz="1500" b="1" kern="0" dirty="0">
                <a:solidFill>
                  <a:srgbClr val="339966"/>
                </a:solidFill>
                <a:cs typeface="+mn-ea"/>
                <a:sym typeface="+mn-lt"/>
              </a:rPr>
              <a:t>L</a:t>
            </a:r>
            <a:r>
              <a:rPr lang="en-US" altLang="zh-CN" sz="1500" b="1" kern="0" baseline="-25000" dirty="0">
                <a:solidFill>
                  <a:srgbClr val="339966"/>
                </a:solidFill>
                <a:cs typeface="+mn-ea"/>
                <a:sym typeface="+mn-lt"/>
              </a:rPr>
              <a:t>2</a:t>
            </a:r>
            <a:r>
              <a:rPr lang="zh-CN" altLang="en-US" sz="1500" b="1" kern="0" dirty="0">
                <a:solidFill>
                  <a:srgbClr val="339966"/>
                </a:solidFill>
                <a:cs typeface="+mn-ea"/>
                <a:sym typeface="+mn-lt"/>
              </a:rPr>
              <a:t>支路</a:t>
            </a:r>
          </a:p>
        </p:txBody>
      </p:sp>
      <p:grpSp>
        <p:nvGrpSpPr>
          <p:cNvPr id="65" name="Group 21">
            <a:extLst>
              <a:ext uri="{FF2B5EF4-FFF2-40B4-BE49-F238E27FC236}">
                <a16:creationId xmlns:a16="http://schemas.microsoft.com/office/drawing/2014/main" id="{F762FE4D-D0A3-4914-B484-0580BE03854C}"/>
              </a:ext>
            </a:extLst>
          </p:cNvPr>
          <p:cNvGrpSpPr>
            <a:grpSpLocks/>
          </p:cNvGrpSpPr>
          <p:nvPr/>
        </p:nvGrpSpPr>
        <p:grpSpPr bwMode="auto">
          <a:xfrm>
            <a:off x="5911916" y="1806429"/>
            <a:ext cx="2011532" cy="1989875"/>
            <a:chOff x="0" y="0"/>
            <a:chExt cx="1672" cy="1654"/>
          </a:xfrm>
        </p:grpSpPr>
        <p:cxnSp>
          <p:nvCxnSpPr>
            <p:cNvPr id="66" name="直接连接符 24">
              <a:extLst>
                <a:ext uri="{FF2B5EF4-FFF2-40B4-BE49-F238E27FC236}">
                  <a16:creationId xmlns:a16="http://schemas.microsoft.com/office/drawing/2014/main" id="{1C1E6380-B8D8-4257-AFCD-0FE0334CE2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330" y="1198"/>
              <a:ext cx="635" cy="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直接连接符 24">
              <a:extLst>
                <a:ext uri="{FF2B5EF4-FFF2-40B4-BE49-F238E27FC236}">
                  <a16:creationId xmlns:a16="http://schemas.microsoft.com/office/drawing/2014/main" id="{CF600C97-A01E-43DF-9A84-CA880FEF61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-292" y="1172"/>
              <a:ext cx="635" cy="6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Line 41">
              <a:extLst>
                <a:ext uri="{FF2B5EF4-FFF2-40B4-BE49-F238E27FC236}">
                  <a16:creationId xmlns:a16="http://schemas.microsoft.com/office/drawing/2014/main" id="{CA2EE58F-9330-4101-B7DA-7EDEF90E5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" y="209"/>
              <a:ext cx="220" cy="1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69" name="Line 44">
              <a:extLst>
                <a:ext uri="{FF2B5EF4-FFF2-40B4-BE49-F238E27FC236}">
                  <a16:creationId xmlns:a16="http://schemas.microsoft.com/office/drawing/2014/main" id="{DFB2261E-172F-468C-B123-D563AAB57D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" y="100"/>
              <a:ext cx="233" cy="1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70" name="直接连接符 20">
              <a:extLst>
                <a:ext uri="{FF2B5EF4-FFF2-40B4-BE49-F238E27FC236}">
                  <a16:creationId xmlns:a16="http://schemas.microsoft.com/office/drawing/2014/main" id="{A76588D4-FA5B-4215-85F4-AB33DC84FE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3" y="905"/>
              <a:ext cx="1633" cy="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" name="AutoShape 21">
              <a:extLst>
                <a:ext uri="{FF2B5EF4-FFF2-40B4-BE49-F238E27FC236}">
                  <a16:creationId xmlns:a16="http://schemas.microsoft.com/office/drawing/2014/main" id="{9952908B-C2A2-4E3E-8282-3CFDB6287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758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72" name="Line 32">
              <a:extLst>
                <a:ext uri="{FF2B5EF4-FFF2-40B4-BE49-F238E27FC236}">
                  <a16:creationId xmlns:a16="http://schemas.microsoft.com/office/drawing/2014/main" id="{C66D04A9-A035-41C7-BC45-F45E7735E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1" y="0"/>
              <a:ext cx="0" cy="40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3" name="Line 33">
              <a:extLst>
                <a:ext uri="{FF2B5EF4-FFF2-40B4-BE49-F238E27FC236}">
                  <a16:creationId xmlns:a16="http://schemas.microsoft.com/office/drawing/2014/main" id="{CACB29E1-863B-4546-99C3-E3BF0B637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91"/>
              <a:ext cx="0" cy="25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4" name="Line 34">
              <a:extLst>
                <a:ext uri="{FF2B5EF4-FFF2-40B4-BE49-F238E27FC236}">
                  <a16:creationId xmlns:a16="http://schemas.microsoft.com/office/drawing/2014/main" id="{D3DA3882-309F-4036-8A41-76C490EDD9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43" y="204"/>
              <a:ext cx="61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75" name="直接连接符 23">
              <a:extLst>
                <a:ext uri="{FF2B5EF4-FFF2-40B4-BE49-F238E27FC236}">
                  <a16:creationId xmlns:a16="http://schemas.microsoft.com/office/drawing/2014/main" id="{08EBEFCE-FB7C-4301-9809-627A6B3A9C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296" y="532"/>
              <a:ext cx="695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直接连接符 24">
              <a:extLst>
                <a:ext uri="{FF2B5EF4-FFF2-40B4-BE49-F238E27FC236}">
                  <a16:creationId xmlns:a16="http://schemas.microsoft.com/office/drawing/2014/main" id="{DB08F888-CFBB-4A21-921B-1C2A5AB788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-330" y="532"/>
              <a:ext cx="695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7" name="Line 41">
              <a:extLst>
                <a:ext uri="{FF2B5EF4-FFF2-40B4-BE49-F238E27FC236}">
                  <a16:creationId xmlns:a16="http://schemas.microsoft.com/office/drawing/2014/main" id="{D970EED2-3CE9-413C-AF52-B029DED7E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204"/>
              <a:ext cx="477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8" name="Text Box 34">
              <a:extLst>
                <a:ext uri="{FF2B5EF4-FFF2-40B4-BE49-F238E27FC236}">
                  <a16:creationId xmlns:a16="http://schemas.microsoft.com/office/drawing/2014/main" id="{D65A0DA4-97DD-49AC-BB95-D4AA74AAC3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3" y="1139"/>
              <a:ext cx="40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79" name="Text Box 35">
              <a:extLst>
                <a:ext uri="{FF2B5EF4-FFF2-40B4-BE49-F238E27FC236}">
                  <a16:creationId xmlns:a16="http://schemas.microsoft.com/office/drawing/2014/main" id="{5E4329BD-C6FC-45BF-98C4-C64EF9F0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" y="191"/>
              <a:ext cx="32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2400" b="1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0" name="Text Box 36">
              <a:extLst>
                <a:ext uri="{FF2B5EF4-FFF2-40B4-BE49-F238E27FC236}">
                  <a16:creationId xmlns:a16="http://schemas.microsoft.com/office/drawing/2014/main" id="{E2067E5D-3BCF-48BB-95CB-7F1DB7777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528"/>
              <a:ext cx="40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cxnSp>
          <p:nvCxnSpPr>
            <p:cNvPr id="81" name="直接连接符 20">
              <a:extLst>
                <a:ext uri="{FF2B5EF4-FFF2-40B4-BE49-F238E27FC236}">
                  <a16:creationId xmlns:a16="http://schemas.microsoft.com/office/drawing/2014/main" id="{9564E5E4-6692-40D3-856E-9D0B344583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3" y="1511"/>
              <a:ext cx="1633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AutoShape 21">
              <a:extLst>
                <a:ext uri="{FF2B5EF4-FFF2-40B4-BE49-F238E27FC236}">
                  <a16:creationId xmlns:a16="http://schemas.microsoft.com/office/drawing/2014/main" id="{B086FE61-2BA9-4A79-94A4-F71EFA3D2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1348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3" name="Oval 39">
              <a:extLst>
                <a:ext uri="{FF2B5EF4-FFF2-40B4-BE49-F238E27FC236}">
                  <a16:creationId xmlns:a16="http://schemas.microsoft.com/office/drawing/2014/main" id="{450FF99C-A9D9-4D4C-BD9F-AD77AABBD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72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84" name="Oval 40">
              <a:extLst>
                <a:ext uri="{FF2B5EF4-FFF2-40B4-BE49-F238E27FC236}">
                  <a16:creationId xmlns:a16="http://schemas.microsoft.com/office/drawing/2014/main" id="{EFCC66DB-4318-4579-8026-A0CBE6B0D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" y="881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85" name="Oval 42">
              <a:extLst>
                <a:ext uri="{FF2B5EF4-FFF2-40B4-BE49-F238E27FC236}">
                  <a16:creationId xmlns:a16="http://schemas.microsoft.com/office/drawing/2014/main" id="{8C76B0C6-33D1-4CB2-8572-3DA890EE0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" y="191"/>
              <a:ext cx="65" cy="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6278963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 autoUpdateAnimBg="0"/>
      <p:bldP spid="60" grpId="0" animBg="1" autoUpdateAnimBg="0"/>
      <p:bldP spid="61" grpId="0" animBg="1" autoUpdateAnimBg="0"/>
      <p:bldP spid="62" grpId="0" animBg="1" autoUpdateAnimBg="0"/>
      <p:bldP spid="63" grpId="0" animBg="1" autoUpdateAnimBg="0"/>
      <p:bldP spid="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0"/>
          <p:cNvSpPr/>
          <p:nvPr/>
        </p:nvSpPr>
        <p:spPr>
          <a:xfrm>
            <a:off x="713816" y="1167884"/>
            <a:ext cx="161582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b="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串联电路的特点</a:t>
            </a:r>
            <a:endParaRPr sz="1800" b="0" kern="0" dirty="0">
              <a:solidFill>
                <a:srgbClr val="7030A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669343" y="3478875"/>
            <a:ext cx="3566502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并联电路中，其中一只灯泡不亮了，另一只灯泡仍然亮着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.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用电器的工作互不影响。</a:t>
            </a:r>
          </a:p>
        </p:txBody>
      </p:sp>
      <p:grpSp>
        <p:nvGrpSpPr>
          <p:cNvPr id="4" name="组合 132"/>
          <p:cNvGrpSpPr>
            <a:grpSpLocks/>
          </p:cNvGrpSpPr>
          <p:nvPr/>
        </p:nvGrpSpPr>
        <p:grpSpPr bwMode="auto">
          <a:xfrm>
            <a:off x="4874718" y="957112"/>
            <a:ext cx="2783382" cy="1855589"/>
            <a:chOff x="5080948" y="2743138"/>
            <a:chExt cx="2976780" cy="1806654"/>
          </a:xfrm>
        </p:grpSpPr>
        <p:pic>
          <p:nvPicPr>
            <p:cNvPr id="5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4903" y="3802933"/>
              <a:ext cx="1050344" cy="746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6053" y="2831551"/>
              <a:ext cx="1360831" cy="546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948" y="3058583"/>
              <a:ext cx="982851" cy="38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8459" y="3565613"/>
              <a:ext cx="1049190" cy="746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未知"/>
            <p:cNvSpPr>
              <a:spLocks/>
            </p:cNvSpPr>
            <p:nvPr/>
          </p:nvSpPr>
          <p:spPr bwMode="auto">
            <a:xfrm>
              <a:off x="7674526" y="3139834"/>
              <a:ext cx="383202" cy="900418"/>
            </a:xfrm>
            <a:custGeom>
              <a:avLst/>
              <a:gdLst>
                <a:gd name="T0" fmla="*/ 2147483647 w 374"/>
                <a:gd name="T1" fmla="*/ 0 h 862"/>
                <a:gd name="T2" fmla="*/ 2147483647 w 374"/>
                <a:gd name="T3" fmla="*/ 2147483647 h 862"/>
                <a:gd name="T4" fmla="*/ 0 w 374"/>
                <a:gd name="T5" fmla="*/ 2147483647 h 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4" h="862">
                  <a:moveTo>
                    <a:pt x="68" y="0"/>
                  </a:moveTo>
                  <a:cubicBezTo>
                    <a:pt x="221" y="87"/>
                    <a:pt x="374" y="174"/>
                    <a:pt x="363" y="318"/>
                  </a:cubicBezTo>
                  <a:cubicBezTo>
                    <a:pt x="352" y="462"/>
                    <a:pt x="176" y="662"/>
                    <a:pt x="0" y="862"/>
                  </a:cubicBezTo>
                </a:path>
              </a:pathLst>
            </a:custGeom>
            <a:noFill/>
            <a:ln w="3810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未知"/>
            <p:cNvSpPr>
              <a:spLocks/>
            </p:cNvSpPr>
            <p:nvPr/>
          </p:nvSpPr>
          <p:spPr bwMode="auto">
            <a:xfrm>
              <a:off x="5089063" y="3234064"/>
              <a:ext cx="402824" cy="1066775"/>
            </a:xfrm>
            <a:custGeom>
              <a:avLst/>
              <a:gdLst>
                <a:gd name="T0" fmla="*/ 2147483647 w 393"/>
                <a:gd name="T1" fmla="*/ 2147483647 h 1021"/>
                <a:gd name="T2" fmla="*/ 2147483647 w 393"/>
                <a:gd name="T3" fmla="*/ 2147483647 h 1021"/>
                <a:gd name="T4" fmla="*/ 2147483647 w 393"/>
                <a:gd name="T5" fmla="*/ 0 h 10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1021">
                  <a:moveTo>
                    <a:pt x="393" y="1021"/>
                  </a:moveTo>
                  <a:cubicBezTo>
                    <a:pt x="226" y="867"/>
                    <a:pt x="60" y="714"/>
                    <a:pt x="30" y="544"/>
                  </a:cubicBezTo>
                  <a:cubicBezTo>
                    <a:pt x="0" y="374"/>
                    <a:pt x="105" y="187"/>
                    <a:pt x="211" y="0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未知"/>
            <p:cNvSpPr>
              <a:spLocks/>
            </p:cNvSpPr>
            <p:nvPr/>
          </p:nvSpPr>
          <p:spPr bwMode="auto">
            <a:xfrm>
              <a:off x="5441101" y="3595860"/>
              <a:ext cx="1491258" cy="664262"/>
            </a:xfrm>
            <a:custGeom>
              <a:avLst/>
              <a:gdLst>
                <a:gd name="T0" fmla="*/ 2147483647 w 1292"/>
                <a:gd name="T1" fmla="*/ 2147483647 h 571"/>
                <a:gd name="T2" fmla="*/ 2147483647 w 1292"/>
                <a:gd name="T3" fmla="*/ 2147483647 h 571"/>
                <a:gd name="T4" fmla="*/ 0 w 1292"/>
                <a:gd name="T5" fmla="*/ 2147483647 h 5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2" h="571">
                  <a:moveTo>
                    <a:pt x="1292" y="412"/>
                  </a:moveTo>
                  <a:cubicBezTo>
                    <a:pt x="934" y="206"/>
                    <a:pt x="577" y="0"/>
                    <a:pt x="362" y="26"/>
                  </a:cubicBezTo>
                  <a:cubicBezTo>
                    <a:pt x="147" y="52"/>
                    <a:pt x="73" y="311"/>
                    <a:pt x="0" y="571"/>
                  </a:cubicBezTo>
                </a:path>
              </a:pathLst>
            </a:custGeom>
            <a:noFill/>
            <a:ln w="38100" cap="flat" cmpd="sng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7366348" y="3403910"/>
              <a:ext cx="466656" cy="389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20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0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910871" y="3693579"/>
              <a:ext cx="466656" cy="389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20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0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518434" y="2743138"/>
              <a:ext cx="380937" cy="389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20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2000" b="1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" name="未知"/>
            <p:cNvSpPr>
              <a:spLocks/>
            </p:cNvSpPr>
            <p:nvPr/>
          </p:nvSpPr>
          <p:spPr bwMode="auto">
            <a:xfrm>
              <a:off x="5878552" y="3015580"/>
              <a:ext cx="693158" cy="226404"/>
            </a:xfrm>
            <a:custGeom>
              <a:avLst/>
              <a:gdLst>
                <a:gd name="T0" fmla="*/ 2147483647 w 590"/>
                <a:gd name="T1" fmla="*/ 2147483647 h 188"/>
                <a:gd name="T2" fmla="*/ 2147483647 w 590"/>
                <a:gd name="T3" fmla="*/ 2147483647 h 188"/>
                <a:gd name="T4" fmla="*/ 0 w 590"/>
                <a:gd name="T5" fmla="*/ 2147483647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0" h="188">
                  <a:moveTo>
                    <a:pt x="590" y="143"/>
                  </a:moveTo>
                  <a:cubicBezTo>
                    <a:pt x="503" y="71"/>
                    <a:pt x="416" y="0"/>
                    <a:pt x="318" y="7"/>
                  </a:cubicBezTo>
                  <a:cubicBezTo>
                    <a:pt x="220" y="14"/>
                    <a:pt x="53" y="158"/>
                    <a:pt x="0" y="18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未知"/>
          <p:cNvSpPr>
            <a:spLocks/>
          </p:cNvSpPr>
          <p:nvPr/>
        </p:nvSpPr>
        <p:spPr bwMode="auto">
          <a:xfrm>
            <a:off x="5892016" y="2315645"/>
            <a:ext cx="1550237" cy="655332"/>
          </a:xfrm>
          <a:custGeom>
            <a:avLst/>
            <a:gdLst>
              <a:gd name="T0" fmla="*/ 2147483647 w 1501"/>
              <a:gd name="T1" fmla="*/ 0 h 491"/>
              <a:gd name="T2" fmla="*/ 2147483647 w 1501"/>
              <a:gd name="T3" fmla="*/ 2147483647 h 491"/>
              <a:gd name="T4" fmla="*/ 2147483647 w 1501"/>
              <a:gd name="T5" fmla="*/ 2147483647 h 491"/>
              <a:gd name="T6" fmla="*/ 0 w 1501"/>
              <a:gd name="T7" fmla="*/ 2147483647 h 4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01" h="491">
                <a:moveTo>
                  <a:pt x="1315" y="0"/>
                </a:moveTo>
                <a:cubicBezTo>
                  <a:pt x="1408" y="28"/>
                  <a:pt x="1501" y="57"/>
                  <a:pt x="1361" y="136"/>
                </a:cubicBezTo>
                <a:cubicBezTo>
                  <a:pt x="1221" y="215"/>
                  <a:pt x="703" y="461"/>
                  <a:pt x="476" y="476"/>
                </a:cubicBezTo>
                <a:cubicBezTo>
                  <a:pt x="249" y="491"/>
                  <a:pt x="124" y="359"/>
                  <a:pt x="0" y="227"/>
                </a:cubicBezTo>
              </a:path>
            </a:pathLst>
          </a:custGeom>
          <a:noFill/>
          <a:ln w="38100" cap="flat" cmpd="sng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>
            <a:grpSpLocks/>
          </p:cNvGrpSpPr>
          <p:nvPr/>
        </p:nvGrpSpPr>
        <p:grpSpPr bwMode="auto">
          <a:xfrm>
            <a:off x="4872177" y="991455"/>
            <a:ext cx="1418393" cy="833245"/>
            <a:chOff x="365541" y="1527245"/>
            <a:chExt cx="1401730" cy="617418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541" y="1527245"/>
              <a:ext cx="742045" cy="30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矩形 148"/>
            <p:cNvSpPr>
              <a:spLocks noChangeArrowheads="1"/>
            </p:cNvSpPr>
            <p:nvPr/>
          </p:nvSpPr>
          <p:spPr bwMode="auto">
            <a:xfrm>
              <a:off x="1014168" y="1837451"/>
              <a:ext cx="753103" cy="30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1" name="Picture 16" descr="D:\360安全浏览器下载\u=2667186902,1467341641&amp;fm=21&amp;gp=0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2642" y="1616757"/>
            <a:ext cx="53498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21"/>
          <p:cNvPicPr preferRelativeResize="0">
            <a:picLocks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562" y="1704973"/>
            <a:ext cx="2260037" cy="1506691"/>
          </a:xfrm>
          <a:prstGeom prst="rect">
            <a:avLst/>
          </a:prstGeom>
        </p:spPr>
      </p:pic>
      <p:sp>
        <p:nvSpPr>
          <p:cNvPr id="44" name="矩形 43"/>
          <p:cNvSpPr>
            <a:spLocks noChangeArrowheads="1"/>
          </p:cNvSpPr>
          <p:nvPr/>
        </p:nvSpPr>
        <p:spPr bwMode="auto">
          <a:xfrm>
            <a:off x="581025" y="3698618"/>
            <a:ext cx="37165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在并联电路中，电流有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条或更多条路径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A4BEAE0-61D8-4E6D-A088-311610209033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一、串联和并联</a:t>
            </a:r>
          </a:p>
        </p:txBody>
      </p:sp>
    </p:spTree>
    <p:extLst>
      <p:ext uri="{BB962C8B-B14F-4D97-AF65-F5344CB8AC3E}">
        <p14:creationId xmlns:p14="http://schemas.microsoft.com/office/powerpoint/2010/main" val="280197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5300" y="1103048"/>
            <a:ext cx="3515671" cy="401648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20000"/>
              </a:lnSpc>
              <a:defRPr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探究串联电路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900857" y="1772920"/>
            <a:ext cx="3835470" cy="2114105"/>
            <a:chOff x="0" y="0"/>
            <a:chExt cx="2585" cy="1531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34"/>
              <a:ext cx="2585" cy="1497"/>
              <a:chOff x="0" y="0"/>
              <a:chExt cx="2585" cy="1497"/>
            </a:xfrm>
          </p:grpSpPr>
          <p:pic>
            <p:nvPicPr>
              <p:cNvPr id="9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" y="855"/>
                <a:ext cx="910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0" descr="H:\2\人教教参资源\九\图\电池组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6" y="20"/>
                <a:ext cx="1179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3" descr="H:\2\人教教参资源\九\图\铡刀开关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53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8" y="651"/>
                <a:ext cx="909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未知"/>
              <p:cNvSpPr>
                <a:spLocks/>
              </p:cNvSpPr>
              <p:nvPr/>
            </p:nvSpPr>
            <p:spPr bwMode="auto">
              <a:xfrm>
                <a:off x="2253" y="285"/>
                <a:ext cx="332" cy="774"/>
              </a:xfrm>
              <a:custGeom>
                <a:avLst/>
                <a:gdLst>
                  <a:gd name="T0" fmla="*/ 47 w 374"/>
                  <a:gd name="T1" fmla="*/ 0 h 862"/>
                  <a:gd name="T2" fmla="*/ 254 w 374"/>
                  <a:gd name="T3" fmla="*/ 231 h 862"/>
                  <a:gd name="T4" fmla="*/ 0 w 374"/>
                  <a:gd name="T5" fmla="*/ 624 h 862"/>
                  <a:gd name="T6" fmla="*/ 0 60000 65536"/>
                  <a:gd name="T7" fmla="*/ 0 60000 65536"/>
                  <a:gd name="T8" fmla="*/ 0 60000 65536"/>
                  <a:gd name="T9" fmla="*/ 0 w 374"/>
                  <a:gd name="T10" fmla="*/ 0 h 862"/>
                  <a:gd name="T11" fmla="*/ 374 w 374"/>
                  <a:gd name="T12" fmla="*/ 862 h 8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4" h="862">
                    <a:moveTo>
                      <a:pt x="68" y="0"/>
                    </a:moveTo>
                    <a:cubicBezTo>
                      <a:pt x="221" y="87"/>
                      <a:pt x="374" y="174"/>
                      <a:pt x="363" y="318"/>
                    </a:cubicBezTo>
                    <a:cubicBezTo>
                      <a:pt x="352" y="462"/>
                      <a:pt x="176" y="662"/>
                      <a:pt x="0" y="862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未知"/>
              <p:cNvSpPr>
                <a:spLocks/>
              </p:cNvSpPr>
              <p:nvPr/>
            </p:nvSpPr>
            <p:spPr bwMode="auto">
              <a:xfrm>
                <a:off x="965" y="1059"/>
                <a:ext cx="665" cy="224"/>
              </a:xfrm>
              <a:custGeom>
                <a:avLst/>
                <a:gdLst>
                  <a:gd name="T0" fmla="*/ 524 w 749"/>
                  <a:gd name="T1" fmla="*/ 0 h 250"/>
                  <a:gd name="T2" fmla="*/ 175 w 749"/>
                  <a:gd name="T3" fmla="*/ 49 h 250"/>
                  <a:gd name="T4" fmla="*/ 0 w 749"/>
                  <a:gd name="T5" fmla="*/ 180 h 250"/>
                  <a:gd name="T6" fmla="*/ 0 60000 65536"/>
                  <a:gd name="T7" fmla="*/ 0 60000 65536"/>
                  <a:gd name="T8" fmla="*/ 0 60000 65536"/>
                  <a:gd name="T9" fmla="*/ 0 w 749"/>
                  <a:gd name="T10" fmla="*/ 0 h 250"/>
                  <a:gd name="T11" fmla="*/ 749 w 749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9" h="250">
                    <a:moveTo>
                      <a:pt x="749" y="0"/>
                    </a:moveTo>
                    <a:cubicBezTo>
                      <a:pt x="562" y="13"/>
                      <a:pt x="375" y="26"/>
                      <a:pt x="250" y="68"/>
                    </a:cubicBezTo>
                    <a:cubicBezTo>
                      <a:pt x="125" y="110"/>
                      <a:pt x="62" y="180"/>
                      <a:pt x="0" y="250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未知"/>
              <p:cNvSpPr>
                <a:spLocks/>
              </p:cNvSpPr>
              <p:nvPr/>
            </p:nvSpPr>
            <p:spPr bwMode="auto">
              <a:xfrm>
                <a:off x="13" y="366"/>
                <a:ext cx="349" cy="917"/>
              </a:xfrm>
              <a:custGeom>
                <a:avLst/>
                <a:gdLst>
                  <a:gd name="T0" fmla="*/ 275 w 393"/>
                  <a:gd name="T1" fmla="*/ 740 h 1021"/>
                  <a:gd name="T2" fmla="*/ 21 w 393"/>
                  <a:gd name="T3" fmla="*/ 394 h 1021"/>
                  <a:gd name="T4" fmla="*/ 147 w 393"/>
                  <a:gd name="T5" fmla="*/ 0 h 1021"/>
                  <a:gd name="T6" fmla="*/ 0 60000 65536"/>
                  <a:gd name="T7" fmla="*/ 0 60000 65536"/>
                  <a:gd name="T8" fmla="*/ 0 60000 65536"/>
                  <a:gd name="T9" fmla="*/ 0 w 393"/>
                  <a:gd name="T10" fmla="*/ 0 h 1021"/>
                  <a:gd name="T11" fmla="*/ 393 w 393"/>
                  <a:gd name="T12" fmla="*/ 1021 h 10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3" h="1021">
                    <a:moveTo>
                      <a:pt x="393" y="1021"/>
                    </a:moveTo>
                    <a:cubicBezTo>
                      <a:pt x="226" y="867"/>
                      <a:pt x="60" y="714"/>
                      <a:pt x="30" y="544"/>
                    </a:cubicBezTo>
                    <a:cubicBezTo>
                      <a:pt x="0" y="374"/>
                      <a:pt x="105" y="187"/>
                      <a:pt x="211" y="0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未知"/>
              <p:cNvSpPr>
                <a:spLocks/>
              </p:cNvSpPr>
              <p:nvPr/>
            </p:nvSpPr>
            <p:spPr bwMode="auto">
              <a:xfrm>
                <a:off x="680" y="152"/>
                <a:ext cx="590" cy="188"/>
              </a:xfrm>
              <a:custGeom>
                <a:avLst/>
                <a:gdLst>
                  <a:gd name="T0" fmla="*/ 590 w 590"/>
                  <a:gd name="T1" fmla="*/ 143 h 188"/>
                  <a:gd name="T2" fmla="*/ 318 w 590"/>
                  <a:gd name="T3" fmla="*/ 7 h 188"/>
                  <a:gd name="T4" fmla="*/ 0 w 590"/>
                  <a:gd name="T5" fmla="*/ 188 h 188"/>
                  <a:gd name="T6" fmla="*/ 0 60000 65536"/>
                  <a:gd name="T7" fmla="*/ 0 60000 65536"/>
                  <a:gd name="T8" fmla="*/ 0 60000 65536"/>
                  <a:gd name="T9" fmla="*/ 0 w 590"/>
                  <a:gd name="T10" fmla="*/ 0 h 188"/>
                  <a:gd name="T11" fmla="*/ 590 w 590"/>
                  <a:gd name="T12" fmla="*/ 188 h 1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90" h="188">
                    <a:moveTo>
                      <a:pt x="590" y="143"/>
                    </a:moveTo>
                    <a:cubicBezTo>
                      <a:pt x="503" y="71"/>
                      <a:pt x="416" y="0"/>
                      <a:pt x="318" y="7"/>
                    </a:cubicBezTo>
                    <a:cubicBezTo>
                      <a:pt x="220" y="14"/>
                      <a:pt x="53" y="158"/>
                      <a:pt x="0" y="188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698" y="714"/>
              <a:ext cx="32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40" y="0"/>
              <a:ext cx="26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2400" b="1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1964" y="535"/>
              <a:ext cx="32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</p:grp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030839" y="1780672"/>
            <a:ext cx="86360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kumimoji="1"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断开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731063" y="2367424"/>
            <a:ext cx="86360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kumimoji="1"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闭合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184171" y="3440572"/>
            <a:ext cx="1150937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kumimoji="1"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都发光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128856" y="4001684"/>
            <a:ext cx="1439863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kumimoji="1"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都不发光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600075" y="1613409"/>
            <a:ext cx="4109380" cy="283923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20000"/>
              </a:lnSpc>
              <a:defRPr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(1)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连接电路时，开关要</a:t>
            </a:r>
            <a:r>
              <a:rPr lang="zh-CN" altLang="en-US" sz="1800" u="sng" kern="0" dirty="0">
                <a:latin typeface="+mn-lt"/>
                <a:ea typeface="+mn-ea"/>
                <a:cs typeface="+mn-ea"/>
                <a:sym typeface="+mn-lt"/>
              </a:rPr>
              <a:t>        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，</a:t>
            </a:r>
            <a:endParaRPr lang="en-US" altLang="zh-CN" sz="1800" kern="0" dirty="0">
              <a:latin typeface="+mn-lt"/>
              <a:ea typeface="+mn-ea"/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直到检查无误后，再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_____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开关。</a:t>
            </a:r>
            <a:r>
              <a:rPr lang="zh-CN" altLang="en-US" sz="1800" i="1" kern="0" dirty="0">
                <a:latin typeface="+mn-lt"/>
                <a:ea typeface="+mn-ea"/>
                <a:cs typeface="+mn-ea"/>
                <a:sym typeface="+mn-lt"/>
              </a:rPr>
              <a:t>　</a:t>
            </a:r>
            <a:endParaRPr lang="zh-CN" altLang="en-US" sz="1800" kern="0" dirty="0">
              <a:latin typeface="+mn-lt"/>
              <a:ea typeface="+mn-ea"/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(2)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在本电路中，将开关闭合，则两盏灯的工作情况是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_______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。若将开关断开，则两盏灯工作情况是 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____________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54CCC6B-78DE-4E9D-A2AA-1BE6336AACA8}"/>
              </a:ext>
            </a:extLst>
          </p:cNvPr>
          <p:cNvSpPr txBox="1"/>
          <p:nvPr/>
        </p:nvSpPr>
        <p:spPr>
          <a:xfrm>
            <a:off x="707572" y="564697"/>
            <a:ext cx="373323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二、连接串联电路和并联电路</a:t>
            </a:r>
          </a:p>
        </p:txBody>
      </p:sp>
    </p:spTree>
    <p:extLst>
      <p:ext uri="{BB962C8B-B14F-4D97-AF65-F5344CB8AC3E}">
        <p14:creationId xmlns:p14="http://schemas.microsoft.com/office/powerpoint/2010/main" val="128574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748775" y="1189687"/>
            <a:ext cx="936625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kumimoji="1"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不能</a:t>
            </a: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5238222" y="2157423"/>
            <a:ext cx="936625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kumimoji="1"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不变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3819794" y="2910769"/>
            <a:ext cx="1594085" cy="1274138"/>
            <a:chOff x="0" y="0"/>
            <a:chExt cx="2350" cy="1523"/>
          </a:xfrm>
        </p:grpSpPr>
        <p:pic>
          <p:nvPicPr>
            <p:cNvPr id="11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5" y="0"/>
              <a:ext cx="102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" name="Group 4"/>
            <p:cNvGrpSpPr>
              <a:grpSpLocks/>
            </p:cNvGrpSpPr>
            <p:nvPr/>
          </p:nvGrpSpPr>
          <p:grpSpPr bwMode="auto">
            <a:xfrm>
              <a:off x="0" y="199"/>
              <a:ext cx="989" cy="751"/>
              <a:chOff x="0" y="0"/>
              <a:chExt cx="989" cy="751"/>
            </a:xfrm>
          </p:grpSpPr>
          <p:pic>
            <p:nvPicPr>
              <p:cNvPr id="23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47"/>
                <a:ext cx="790" cy="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Text Box 6"/>
              <p:cNvSpPr txBox="1">
                <a:spLocks noChangeArrowheads="1"/>
              </p:cNvSpPr>
              <p:nvPr/>
            </p:nvSpPr>
            <p:spPr bwMode="auto">
              <a:xfrm>
                <a:off x="454" y="0"/>
                <a:ext cx="535" cy="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L</a:t>
                </a:r>
                <a:r>
                  <a:rPr lang="en-US" altLang="zh-CN" sz="1500" kern="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</a:p>
            </p:txBody>
          </p:sp>
        </p:grp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477" y="948"/>
              <a:ext cx="870" cy="575"/>
              <a:chOff x="0" y="0"/>
              <a:chExt cx="870" cy="575"/>
            </a:xfrm>
          </p:grpSpPr>
          <p:pic>
            <p:nvPicPr>
              <p:cNvPr id="21" name="Picture 3" descr="H:\2\人教教参资源\九\图\铡刀开关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56"/>
                <a:ext cx="741" cy="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409" y="0"/>
                <a:ext cx="461" cy="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S</a:t>
                </a:r>
                <a:endParaRPr lang="en-US" altLang="zh-CN" sz="1500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10"/>
            <p:cNvGrpSpPr>
              <a:grpSpLocks/>
            </p:cNvGrpSpPr>
            <p:nvPr/>
          </p:nvGrpSpPr>
          <p:grpSpPr bwMode="auto">
            <a:xfrm>
              <a:off x="1384" y="630"/>
              <a:ext cx="966" cy="744"/>
              <a:chOff x="0" y="0"/>
              <a:chExt cx="966" cy="744"/>
            </a:xfrm>
          </p:grpSpPr>
          <p:pic>
            <p:nvPicPr>
              <p:cNvPr id="19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40"/>
                <a:ext cx="789" cy="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431" y="0"/>
                <a:ext cx="535" cy="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/>
                <a:r>
                  <a:rPr lang="en-US" altLang="zh-CN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L</a:t>
                </a:r>
                <a:r>
                  <a:rPr lang="en-US" altLang="zh-CN" sz="1500" kern="0" baseline="-2500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</a:p>
            </p:txBody>
          </p:sp>
        </p:grpSp>
        <p:sp>
          <p:nvSpPr>
            <p:cNvPr id="15" name="未知"/>
            <p:cNvSpPr>
              <a:spLocks noChangeArrowheads="1"/>
            </p:cNvSpPr>
            <p:nvPr/>
          </p:nvSpPr>
          <p:spPr bwMode="auto">
            <a:xfrm>
              <a:off x="1996" y="256"/>
              <a:ext cx="258" cy="907"/>
            </a:xfrm>
            <a:custGeom>
              <a:avLst/>
              <a:gdLst>
                <a:gd name="T0" fmla="*/ 0 w 258"/>
                <a:gd name="T1" fmla="*/ 0 h 907"/>
                <a:gd name="T2" fmla="*/ 250 w 258"/>
                <a:gd name="T3" fmla="*/ 567 h 907"/>
                <a:gd name="T4" fmla="*/ 46 w 258"/>
                <a:gd name="T5" fmla="*/ 907 h 9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" h="907">
                  <a:moveTo>
                    <a:pt x="0" y="0"/>
                  </a:moveTo>
                  <a:cubicBezTo>
                    <a:pt x="121" y="208"/>
                    <a:pt x="242" y="416"/>
                    <a:pt x="250" y="567"/>
                  </a:cubicBezTo>
                  <a:cubicBezTo>
                    <a:pt x="258" y="718"/>
                    <a:pt x="80" y="847"/>
                    <a:pt x="46" y="907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未知"/>
            <p:cNvSpPr>
              <a:spLocks noChangeArrowheads="1"/>
            </p:cNvSpPr>
            <p:nvPr/>
          </p:nvSpPr>
          <p:spPr bwMode="auto">
            <a:xfrm>
              <a:off x="1089" y="1163"/>
              <a:ext cx="431" cy="283"/>
            </a:xfrm>
            <a:custGeom>
              <a:avLst/>
              <a:gdLst>
                <a:gd name="T0" fmla="*/ 431 w 431"/>
                <a:gd name="T1" fmla="*/ 0 h 283"/>
                <a:gd name="T2" fmla="*/ 249 w 431"/>
                <a:gd name="T3" fmla="*/ 249 h 283"/>
                <a:gd name="T4" fmla="*/ 0 w 431"/>
                <a:gd name="T5" fmla="*/ 204 h 2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" h="283">
                  <a:moveTo>
                    <a:pt x="431" y="0"/>
                  </a:moveTo>
                  <a:cubicBezTo>
                    <a:pt x="376" y="107"/>
                    <a:pt x="321" y="215"/>
                    <a:pt x="249" y="249"/>
                  </a:cubicBezTo>
                  <a:cubicBezTo>
                    <a:pt x="177" y="283"/>
                    <a:pt x="88" y="243"/>
                    <a:pt x="0" y="204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7" name="未知"/>
            <p:cNvSpPr>
              <a:spLocks noChangeArrowheads="1"/>
            </p:cNvSpPr>
            <p:nvPr/>
          </p:nvSpPr>
          <p:spPr bwMode="auto">
            <a:xfrm>
              <a:off x="95" y="754"/>
              <a:ext cx="563" cy="613"/>
            </a:xfrm>
            <a:custGeom>
              <a:avLst/>
              <a:gdLst>
                <a:gd name="T0" fmla="*/ 563 w 563"/>
                <a:gd name="T1" fmla="*/ 613 h 613"/>
                <a:gd name="T2" fmla="*/ 87 w 563"/>
                <a:gd name="T3" fmla="*/ 409 h 613"/>
                <a:gd name="T4" fmla="*/ 41 w 563"/>
                <a:gd name="T5" fmla="*/ 0 h 6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" h="613">
                  <a:moveTo>
                    <a:pt x="563" y="613"/>
                  </a:moveTo>
                  <a:cubicBezTo>
                    <a:pt x="368" y="562"/>
                    <a:pt x="174" y="511"/>
                    <a:pt x="87" y="409"/>
                  </a:cubicBezTo>
                  <a:cubicBezTo>
                    <a:pt x="0" y="307"/>
                    <a:pt x="20" y="153"/>
                    <a:pt x="41" y="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8" name="未知"/>
            <p:cNvSpPr>
              <a:spLocks noChangeArrowheads="1"/>
            </p:cNvSpPr>
            <p:nvPr/>
          </p:nvSpPr>
          <p:spPr bwMode="auto">
            <a:xfrm>
              <a:off x="658" y="256"/>
              <a:ext cx="408" cy="476"/>
            </a:xfrm>
            <a:custGeom>
              <a:avLst/>
              <a:gdLst>
                <a:gd name="T0" fmla="*/ 0 w 408"/>
                <a:gd name="T1" fmla="*/ 476 h 476"/>
                <a:gd name="T2" fmla="*/ 250 w 408"/>
                <a:gd name="T3" fmla="*/ 340 h 476"/>
                <a:gd name="T4" fmla="*/ 408 w 408"/>
                <a:gd name="T5" fmla="*/ 0 h 4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8" h="476">
                  <a:moveTo>
                    <a:pt x="0" y="476"/>
                  </a:moveTo>
                  <a:cubicBezTo>
                    <a:pt x="91" y="447"/>
                    <a:pt x="182" y="419"/>
                    <a:pt x="250" y="340"/>
                  </a:cubicBezTo>
                  <a:cubicBezTo>
                    <a:pt x="318" y="261"/>
                    <a:pt x="363" y="130"/>
                    <a:pt x="408" y="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6460295" y="2930529"/>
            <a:ext cx="1530334" cy="1274138"/>
            <a:chOff x="0" y="0"/>
            <a:chExt cx="2236" cy="1503"/>
          </a:xfrm>
        </p:grpSpPr>
        <p:pic>
          <p:nvPicPr>
            <p:cNvPr id="26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" y="899"/>
              <a:ext cx="790" cy="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" y="165"/>
              <a:ext cx="102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" y="49"/>
              <a:ext cx="741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" y="707"/>
              <a:ext cx="789" cy="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未知"/>
            <p:cNvSpPr>
              <a:spLocks noChangeArrowheads="1"/>
            </p:cNvSpPr>
            <p:nvPr/>
          </p:nvSpPr>
          <p:spPr bwMode="auto">
            <a:xfrm>
              <a:off x="1946" y="362"/>
              <a:ext cx="288" cy="729"/>
            </a:xfrm>
            <a:custGeom>
              <a:avLst/>
              <a:gdLst>
                <a:gd name="T0" fmla="*/ 52 w 374"/>
                <a:gd name="T1" fmla="*/ 0 h 862"/>
                <a:gd name="T2" fmla="*/ 280 w 374"/>
                <a:gd name="T3" fmla="*/ 269 h 862"/>
                <a:gd name="T4" fmla="*/ 0 w 374"/>
                <a:gd name="T5" fmla="*/ 729 h 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4" h="862">
                  <a:moveTo>
                    <a:pt x="68" y="0"/>
                  </a:moveTo>
                  <a:cubicBezTo>
                    <a:pt x="221" y="87"/>
                    <a:pt x="374" y="174"/>
                    <a:pt x="363" y="318"/>
                  </a:cubicBezTo>
                  <a:cubicBezTo>
                    <a:pt x="352" y="462"/>
                    <a:pt x="176" y="662"/>
                    <a:pt x="0" y="862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未知"/>
            <p:cNvSpPr>
              <a:spLocks noChangeArrowheads="1"/>
            </p:cNvSpPr>
            <p:nvPr/>
          </p:nvSpPr>
          <p:spPr bwMode="auto">
            <a:xfrm>
              <a:off x="827" y="1091"/>
              <a:ext cx="578" cy="211"/>
            </a:xfrm>
            <a:custGeom>
              <a:avLst/>
              <a:gdLst>
                <a:gd name="T0" fmla="*/ 578 w 749"/>
                <a:gd name="T1" fmla="*/ 0 h 250"/>
                <a:gd name="T2" fmla="*/ 193 w 749"/>
                <a:gd name="T3" fmla="*/ 57 h 250"/>
                <a:gd name="T4" fmla="*/ 0 w 749"/>
                <a:gd name="T5" fmla="*/ 211 h 2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9" h="250">
                  <a:moveTo>
                    <a:pt x="749" y="0"/>
                  </a:moveTo>
                  <a:cubicBezTo>
                    <a:pt x="562" y="13"/>
                    <a:pt x="375" y="26"/>
                    <a:pt x="250" y="68"/>
                  </a:cubicBezTo>
                  <a:cubicBezTo>
                    <a:pt x="125" y="110"/>
                    <a:pt x="62" y="180"/>
                    <a:pt x="0" y="25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未知"/>
            <p:cNvSpPr>
              <a:spLocks noChangeArrowheads="1"/>
            </p:cNvSpPr>
            <p:nvPr/>
          </p:nvSpPr>
          <p:spPr bwMode="auto">
            <a:xfrm>
              <a:off x="0" y="438"/>
              <a:ext cx="303" cy="864"/>
            </a:xfrm>
            <a:custGeom>
              <a:avLst/>
              <a:gdLst>
                <a:gd name="T0" fmla="*/ 303 w 393"/>
                <a:gd name="T1" fmla="*/ 864 h 1021"/>
                <a:gd name="T2" fmla="*/ 23 w 393"/>
                <a:gd name="T3" fmla="*/ 460 h 1021"/>
                <a:gd name="T4" fmla="*/ 163 w 393"/>
                <a:gd name="T5" fmla="*/ 0 h 10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1021">
                  <a:moveTo>
                    <a:pt x="393" y="1021"/>
                  </a:moveTo>
                  <a:cubicBezTo>
                    <a:pt x="226" y="867"/>
                    <a:pt x="60" y="714"/>
                    <a:pt x="30" y="544"/>
                  </a:cubicBezTo>
                  <a:cubicBezTo>
                    <a:pt x="0" y="374"/>
                    <a:pt x="105" y="187"/>
                    <a:pt x="211" y="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595" y="735"/>
              <a:ext cx="530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500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1779" y="0"/>
              <a:ext cx="457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500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1500" kern="0" baseline="-2500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695" y="568"/>
              <a:ext cx="530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500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6" name="未知"/>
            <p:cNvSpPr>
              <a:spLocks noChangeArrowheads="1"/>
            </p:cNvSpPr>
            <p:nvPr/>
          </p:nvSpPr>
          <p:spPr bwMode="auto">
            <a:xfrm>
              <a:off x="1078" y="244"/>
              <a:ext cx="499" cy="216"/>
            </a:xfrm>
            <a:custGeom>
              <a:avLst/>
              <a:gdLst>
                <a:gd name="T0" fmla="*/ 499 w 499"/>
                <a:gd name="T1" fmla="*/ 148 h 216"/>
                <a:gd name="T2" fmla="*/ 182 w 499"/>
                <a:gd name="T3" fmla="*/ 11 h 216"/>
                <a:gd name="T4" fmla="*/ 0 w 499"/>
                <a:gd name="T5" fmla="*/ 216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9" h="216">
                  <a:moveTo>
                    <a:pt x="499" y="148"/>
                  </a:moveTo>
                  <a:cubicBezTo>
                    <a:pt x="382" y="74"/>
                    <a:pt x="265" y="0"/>
                    <a:pt x="182" y="11"/>
                  </a:cubicBezTo>
                  <a:cubicBezTo>
                    <a:pt x="99" y="22"/>
                    <a:pt x="49" y="119"/>
                    <a:pt x="0" y="21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8193"/>
          <p:cNvGrpSpPr>
            <a:grpSpLocks/>
          </p:cNvGrpSpPr>
          <p:nvPr/>
        </p:nvGrpSpPr>
        <p:grpSpPr bwMode="auto">
          <a:xfrm>
            <a:off x="929648" y="2770599"/>
            <a:ext cx="1526008" cy="1358969"/>
            <a:chOff x="13" y="-102"/>
            <a:chExt cx="2580" cy="1634"/>
          </a:xfrm>
        </p:grpSpPr>
        <p:grpSp>
          <p:nvGrpSpPr>
            <p:cNvPr id="38" name="组合 8194"/>
            <p:cNvGrpSpPr>
              <a:grpSpLocks/>
            </p:cNvGrpSpPr>
            <p:nvPr/>
          </p:nvGrpSpPr>
          <p:grpSpPr bwMode="auto">
            <a:xfrm>
              <a:off x="13" y="-102"/>
              <a:ext cx="2572" cy="1634"/>
              <a:chOff x="13" y="-137"/>
              <a:chExt cx="2572" cy="1634"/>
            </a:xfrm>
          </p:grpSpPr>
          <p:pic>
            <p:nvPicPr>
              <p:cNvPr id="42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" y="855"/>
                <a:ext cx="910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Picture 10" descr="H:\2\人教教参资源\九\图\电池组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6" y="20"/>
                <a:ext cx="1179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" descr="H:\2\人教教参资源\九\图\铡刀开关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" y="-137"/>
                <a:ext cx="853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8" y="651"/>
                <a:ext cx="909" cy="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未知"/>
              <p:cNvSpPr>
                <a:spLocks noChangeArrowheads="1"/>
              </p:cNvSpPr>
              <p:nvPr/>
            </p:nvSpPr>
            <p:spPr bwMode="auto">
              <a:xfrm>
                <a:off x="2253" y="285"/>
                <a:ext cx="332" cy="774"/>
              </a:xfrm>
              <a:custGeom>
                <a:avLst/>
                <a:gdLst>
                  <a:gd name="T0" fmla="*/ 60 w 374"/>
                  <a:gd name="T1" fmla="*/ 0 h 862"/>
                  <a:gd name="T2" fmla="*/ 322 w 374"/>
                  <a:gd name="T3" fmla="*/ 286 h 862"/>
                  <a:gd name="T4" fmla="*/ 0 w 374"/>
                  <a:gd name="T5" fmla="*/ 774 h 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" h="862">
                    <a:moveTo>
                      <a:pt x="68" y="0"/>
                    </a:moveTo>
                    <a:cubicBezTo>
                      <a:pt x="221" y="87"/>
                      <a:pt x="374" y="174"/>
                      <a:pt x="363" y="318"/>
                    </a:cubicBezTo>
                    <a:cubicBezTo>
                      <a:pt x="352" y="462"/>
                      <a:pt x="176" y="662"/>
                      <a:pt x="0" y="862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未知"/>
              <p:cNvSpPr>
                <a:spLocks noChangeArrowheads="1"/>
              </p:cNvSpPr>
              <p:nvPr/>
            </p:nvSpPr>
            <p:spPr bwMode="auto">
              <a:xfrm>
                <a:off x="965" y="1059"/>
                <a:ext cx="665" cy="224"/>
              </a:xfrm>
              <a:custGeom>
                <a:avLst/>
                <a:gdLst>
                  <a:gd name="T0" fmla="*/ 665 w 749"/>
                  <a:gd name="T1" fmla="*/ 0 h 250"/>
                  <a:gd name="T2" fmla="*/ 222 w 749"/>
                  <a:gd name="T3" fmla="*/ 61 h 250"/>
                  <a:gd name="T4" fmla="*/ 0 w 749"/>
                  <a:gd name="T5" fmla="*/ 224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49" h="250">
                    <a:moveTo>
                      <a:pt x="749" y="0"/>
                    </a:moveTo>
                    <a:cubicBezTo>
                      <a:pt x="562" y="13"/>
                      <a:pt x="375" y="26"/>
                      <a:pt x="250" y="68"/>
                    </a:cubicBezTo>
                    <a:cubicBezTo>
                      <a:pt x="125" y="110"/>
                      <a:pt x="62" y="180"/>
                      <a:pt x="0" y="250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未知"/>
              <p:cNvSpPr>
                <a:spLocks noChangeArrowheads="1"/>
              </p:cNvSpPr>
              <p:nvPr/>
            </p:nvSpPr>
            <p:spPr bwMode="auto">
              <a:xfrm>
                <a:off x="13" y="366"/>
                <a:ext cx="349" cy="917"/>
              </a:xfrm>
              <a:custGeom>
                <a:avLst/>
                <a:gdLst>
                  <a:gd name="T0" fmla="*/ 349 w 393"/>
                  <a:gd name="T1" fmla="*/ 917 h 1021"/>
                  <a:gd name="T2" fmla="*/ 27 w 393"/>
                  <a:gd name="T3" fmla="*/ 489 h 1021"/>
                  <a:gd name="T4" fmla="*/ 187 w 393"/>
                  <a:gd name="T5" fmla="*/ 0 h 10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3" h="1021">
                    <a:moveTo>
                      <a:pt x="393" y="1021"/>
                    </a:moveTo>
                    <a:cubicBezTo>
                      <a:pt x="226" y="867"/>
                      <a:pt x="60" y="714"/>
                      <a:pt x="30" y="544"/>
                    </a:cubicBezTo>
                    <a:cubicBezTo>
                      <a:pt x="0" y="374"/>
                      <a:pt x="105" y="187"/>
                      <a:pt x="211" y="0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未知"/>
              <p:cNvSpPr>
                <a:spLocks noChangeArrowheads="1"/>
              </p:cNvSpPr>
              <p:nvPr/>
            </p:nvSpPr>
            <p:spPr bwMode="auto">
              <a:xfrm>
                <a:off x="680" y="152"/>
                <a:ext cx="590" cy="188"/>
              </a:xfrm>
              <a:custGeom>
                <a:avLst/>
                <a:gdLst>
                  <a:gd name="T0" fmla="*/ 590 w 590"/>
                  <a:gd name="T1" fmla="*/ 143 h 188"/>
                  <a:gd name="T2" fmla="*/ 318 w 590"/>
                  <a:gd name="T3" fmla="*/ 7 h 188"/>
                  <a:gd name="T4" fmla="*/ 0 w 590"/>
                  <a:gd name="T5" fmla="*/ 188 h 18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90" h="188">
                    <a:moveTo>
                      <a:pt x="590" y="143"/>
                    </a:moveTo>
                    <a:cubicBezTo>
                      <a:pt x="503" y="71"/>
                      <a:pt x="416" y="0"/>
                      <a:pt x="318" y="7"/>
                    </a:cubicBezTo>
                    <a:cubicBezTo>
                      <a:pt x="220" y="14"/>
                      <a:pt x="53" y="158"/>
                      <a:pt x="0" y="188"/>
                    </a:cubicBezTo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9" name="文本框 8203"/>
            <p:cNvSpPr txBox="1">
              <a:spLocks noChangeArrowheads="1"/>
            </p:cNvSpPr>
            <p:nvPr/>
          </p:nvSpPr>
          <p:spPr bwMode="auto">
            <a:xfrm>
              <a:off x="698" y="714"/>
              <a:ext cx="62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b="1" kern="0" baseline="-250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40" name="文本框 8204"/>
            <p:cNvSpPr txBox="1">
              <a:spLocks noChangeArrowheads="1"/>
            </p:cNvSpPr>
            <p:nvPr/>
          </p:nvSpPr>
          <p:spPr bwMode="auto">
            <a:xfrm>
              <a:off x="340" y="0"/>
              <a:ext cx="52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S</a:t>
              </a:r>
              <a:endParaRPr lang="en-US" altLang="zh-CN" sz="1500" b="1" kern="0" baseline="-250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文本框 8205"/>
            <p:cNvSpPr txBox="1">
              <a:spLocks noChangeArrowheads="1"/>
            </p:cNvSpPr>
            <p:nvPr/>
          </p:nvSpPr>
          <p:spPr bwMode="auto">
            <a:xfrm>
              <a:off x="1964" y="536"/>
              <a:ext cx="62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5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5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9071" y="4255640"/>
            <a:ext cx="3147009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cs typeface="+mn-ea"/>
                <a:sym typeface="+mn-lt"/>
              </a:rPr>
              <a:t>开关在灯和正极之间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07804" y="4255271"/>
            <a:ext cx="2398730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cs typeface="+mn-ea"/>
                <a:sym typeface="+mn-lt"/>
              </a:rPr>
              <a:t>开关在两灯之间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27798" y="4255270"/>
            <a:ext cx="3147009" cy="32316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cs typeface="+mn-ea"/>
                <a:sym typeface="+mn-lt"/>
              </a:rPr>
              <a:t>开关在灯和负极之间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3629" y="1677059"/>
            <a:ext cx="765391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改变开关在电路中的位置，观察其控制作用是否改变。</a:t>
            </a:r>
          </a:p>
        </p:txBody>
      </p:sp>
      <p:sp>
        <p:nvSpPr>
          <p:cNvPr id="54" name="矩形 53"/>
          <p:cNvSpPr/>
          <p:nvPr/>
        </p:nvSpPr>
        <p:spPr>
          <a:xfrm>
            <a:off x="646143" y="2167413"/>
            <a:ext cx="7999726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(4)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开关的位置改变了，其控制作用是否改变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5717" y="1105044"/>
            <a:ext cx="7175823" cy="507829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(3)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若取下其中的任意一只灯泡，另一只灯泡能否继续发光？</a:t>
            </a: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endParaRPr lang="zh-CN" altLang="en-US" sz="18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5AC5AF89-D1CF-4DC1-B153-D94587D2A856}"/>
              </a:ext>
            </a:extLst>
          </p:cNvPr>
          <p:cNvSpPr txBox="1"/>
          <p:nvPr/>
        </p:nvSpPr>
        <p:spPr>
          <a:xfrm>
            <a:off x="707572" y="564697"/>
            <a:ext cx="373323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二、连接串联电路和并联电路</a:t>
            </a:r>
          </a:p>
        </p:txBody>
      </p:sp>
    </p:spTree>
    <p:extLst>
      <p:ext uri="{BB962C8B-B14F-4D97-AF65-F5344CB8AC3E}">
        <p14:creationId xmlns:p14="http://schemas.microsoft.com/office/powerpoint/2010/main" val="320855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50" grpId="0"/>
      <p:bldP spid="51" grpId="0"/>
      <p:bldP spid="52" grpId="0"/>
      <p:bldP spid="53" grpId="0"/>
      <p:bldP spid="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zmktyacl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914</Words>
  <Application>Microsoft Office PowerPoint</Application>
  <PresentationFormat>全屏显示(16:9)</PresentationFormat>
  <Paragraphs>159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0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2020-05-16T14:57:27Z</dcterms:created>
  <dcterms:modified xsi:type="dcterms:W3CDTF">2023-10-29T01:01:08Z</dcterms:modified>
</cp:coreProperties>
</file>