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notesMasterIdLst>
    <p:notesMasterId r:id="rId25"/>
  </p:notesMasterIdLst>
  <p:sldIdLst>
    <p:sldId id="271" r:id="rId2"/>
    <p:sldId id="273" r:id="rId3"/>
    <p:sldId id="270" r:id="rId4"/>
    <p:sldId id="288" r:id="rId5"/>
    <p:sldId id="293" r:id="rId6"/>
    <p:sldId id="291" r:id="rId7"/>
    <p:sldId id="292" r:id="rId8"/>
    <p:sldId id="294" r:id="rId9"/>
    <p:sldId id="298" r:id="rId10"/>
    <p:sldId id="312" r:id="rId11"/>
    <p:sldId id="313" r:id="rId12"/>
    <p:sldId id="314" r:id="rId13"/>
    <p:sldId id="302" r:id="rId14"/>
    <p:sldId id="295" r:id="rId15"/>
    <p:sldId id="305" r:id="rId16"/>
    <p:sldId id="304" r:id="rId17"/>
    <p:sldId id="303" r:id="rId18"/>
    <p:sldId id="315" r:id="rId19"/>
    <p:sldId id="316" r:id="rId20"/>
    <p:sldId id="317" r:id="rId21"/>
    <p:sldId id="318" r:id="rId22"/>
    <p:sldId id="319" r:id="rId23"/>
    <p:sldId id="272" r:id="rId24"/>
  </p:sldIdLst>
  <p:sldSz cx="9144000" cy="5143500" type="screen16x9"/>
  <p:notesSz cx="6858000" cy="9144000"/>
  <p:custDataLst>
    <p:tags r:id="rId26"/>
  </p:custDataLst>
  <p:defaultTextStyle>
    <a:defPPr>
      <a:defRPr lang="en-US"/>
    </a:defPPr>
    <a:lvl1pPr marL="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9" userDrawn="1">
          <p15:clr>
            <a:srgbClr val="A4A3A4"/>
          </p15:clr>
        </p15:guide>
        <p15:guide id="2" pos="3817" userDrawn="1">
          <p15:clr>
            <a:srgbClr val="A4A3A4"/>
          </p15:clr>
        </p15:guide>
        <p15:guide id="3" pos="416" userDrawn="1">
          <p15:clr>
            <a:srgbClr val="A4A3A4"/>
          </p15:clr>
        </p15:guide>
        <p15:guide id="4" pos="7256" userDrawn="1">
          <p15:clr>
            <a:srgbClr val="A4A3A4"/>
          </p15:clr>
        </p15:guide>
        <p15:guide id="6" orient="horz" pos="712" userDrawn="1">
          <p15:clr>
            <a:srgbClr val="A4A3A4"/>
          </p15:clr>
        </p15:guide>
        <p15:guide id="7" orient="horz" pos="3929" userDrawn="1">
          <p15:clr>
            <a:srgbClr val="A4A3A4"/>
          </p15:clr>
        </p15:guide>
        <p15:guide id="8" orient="horz" pos="3861" userDrawn="1">
          <p15:clr>
            <a:srgbClr val="A4A3A4"/>
          </p15:clr>
        </p15:guide>
        <p15:guide id="9" orient="horz" pos="1807">
          <p15:clr>
            <a:srgbClr val="A4A3A4"/>
          </p15:clr>
        </p15:guide>
        <p15:guide id="10" orient="horz" pos="534">
          <p15:clr>
            <a:srgbClr val="A4A3A4"/>
          </p15:clr>
        </p15:guide>
        <p15:guide id="11" orient="horz" pos="2947">
          <p15:clr>
            <a:srgbClr val="A4A3A4"/>
          </p15:clr>
        </p15:guide>
        <p15:guide id="12" orient="horz" pos="2896">
          <p15:clr>
            <a:srgbClr val="A4A3A4"/>
          </p15:clr>
        </p15:guide>
        <p15:guide id="13" pos="2863">
          <p15:clr>
            <a:srgbClr val="A4A3A4"/>
          </p15:clr>
        </p15:guide>
        <p15:guide id="14" pos="312">
          <p15:clr>
            <a:srgbClr val="A4A3A4"/>
          </p15:clr>
        </p15:guide>
        <p15:guide id="15" pos="54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27" y="82"/>
      </p:cViewPr>
      <p:guideLst>
        <p:guide orient="horz" pos="2409"/>
        <p:guide pos="3817"/>
        <p:guide pos="416"/>
        <p:guide pos="7256"/>
        <p:guide orient="horz" pos="712"/>
        <p:guide orient="horz" pos="3929"/>
        <p:guide orient="horz" pos="3861"/>
        <p:guide orient="horz" pos="1807"/>
        <p:guide orient="horz" pos="534"/>
        <p:guide orient="horz" pos="2947"/>
        <p:guide orient="horz" pos="2896"/>
        <p:guide pos="2863"/>
        <p:guide pos="312"/>
        <p:guide pos="544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阿里巴巴普惠体 L" panose="00020600040101010101" pitchFamily="18" charset="-122"/>
                <a:ea typeface="阿里巴巴普惠体 L" panose="00020600040101010101" pitchFamily="18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阿里巴巴普惠体 L" panose="00020600040101010101" pitchFamily="18" charset="-122"/>
                <a:ea typeface="阿里巴巴普惠体 L" panose="00020600040101010101" pitchFamily="18" charset="-122"/>
              </a:defRPr>
            </a:lvl1pPr>
          </a:lstStyle>
          <a:p>
            <a:fld id="{438DC602-BB3D-4621-8EA6-982685295214}" type="datetimeFigureOut">
              <a:rPr lang="zh-CN" altLang="en-US" smtClean="0"/>
              <a:pPr/>
              <a:t>2023/10/29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阿里巴巴普惠体 L" panose="00020600040101010101" pitchFamily="18" charset="-122"/>
                <a:ea typeface="阿里巴巴普惠体 L" panose="00020600040101010101" pitchFamily="18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阿里巴巴普惠体 L" panose="00020600040101010101" pitchFamily="18" charset="-122"/>
                <a:ea typeface="阿里巴巴普惠体 L" panose="00020600040101010101" pitchFamily="18" charset="-122"/>
              </a:defRPr>
            </a:lvl1pPr>
          </a:lstStyle>
          <a:p>
            <a:fld id="{B41F2918-5E3A-428D-A0B5-94B80789B008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6762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阿里巴巴普惠体 L" panose="00020600040101010101" pitchFamily="18" charset="-122"/>
        <a:ea typeface="阿里巴巴普惠体 L" panose="00020600040101010101" pitchFamily="18" charset="-122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阿里巴巴普惠体 L" panose="00020600040101010101" pitchFamily="18" charset="-122"/>
        <a:ea typeface="阿里巴巴普惠体 L" panose="00020600040101010101" pitchFamily="18" charset="-122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阿里巴巴普惠体 L" panose="00020600040101010101" pitchFamily="18" charset="-122"/>
        <a:ea typeface="阿里巴巴普惠体 L" panose="00020600040101010101" pitchFamily="18" charset="-122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阿里巴巴普惠体 L" panose="00020600040101010101" pitchFamily="18" charset="-122"/>
        <a:ea typeface="阿里巴巴普惠体 L" panose="00020600040101010101" pitchFamily="18" charset="-122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阿里巴巴普惠体 L" panose="00020600040101010101" pitchFamily="18" charset="-122"/>
        <a:ea typeface="阿里巴巴普惠体 L" panose="00020600040101010101" pitchFamily="18" charset="-122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1F2918-5E3A-428D-A0B5-94B80789B00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1591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1F2918-5E3A-428D-A0B5-94B80789B00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6261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1F2918-5E3A-428D-A0B5-94B80789B008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4342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10118BD-DD1C-429E-B99B-B75C55DD46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283766" y="417442"/>
            <a:ext cx="4005470" cy="4005470"/>
          </a:xfrm>
          <a:custGeom>
            <a:avLst/>
            <a:gdLst>
              <a:gd name="connsiteX0" fmla="*/ 2670313 w 5340626"/>
              <a:gd name="connsiteY0" fmla="*/ 1967799 h 5340626"/>
              <a:gd name="connsiteX1" fmla="*/ 1967799 w 5340626"/>
              <a:gd name="connsiteY1" fmla="*/ 2670313 h 5340626"/>
              <a:gd name="connsiteX2" fmla="*/ 2670313 w 5340626"/>
              <a:gd name="connsiteY2" fmla="*/ 3372827 h 5340626"/>
              <a:gd name="connsiteX3" fmla="*/ 3372827 w 5340626"/>
              <a:gd name="connsiteY3" fmla="*/ 2670313 h 5340626"/>
              <a:gd name="connsiteX4" fmla="*/ 2670313 w 5340626"/>
              <a:gd name="connsiteY4" fmla="*/ 1967799 h 5340626"/>
              <a:gd name="connsiteX5" fmla="*/ 2670313 w 5340626"/>
              <a:gd name="connsiteY5" fmla="*/ 582976 h 5340626"/>
              <a:gd name="connsiteX6" fmla="*/ 4757650 w 5340626"/>
              <a:gd name="connsiteY6" fmla="*/ 2670313 h 5340626"/>
              <a:gd name="connsiteX7" fmla="*/ 2670313 w 5340626"/>
              <a:gd name="connsiteY7" fmla="*/ 4757650 h 5340626"/>
              <a:gd name="connsiteX8" fmla="*/ 582976 w 5340626"/>
              <a:gd name="connsiteY8" fmla="*/ 2670313 h 5340626"/>
              <a:gd name="connsiteX9" fmla="*/ 2670313 w 5340626"/>
              <a:gd name="connsiteY9" fmla="*/ 582976 h 5340626"/>
              <a:gd name="connsiteX10" fmla="*/ 2670313 w 5340626"/>
              <a:gd name="connsiteY10" fmla="*/ 300197 h 5340626"/>
              <a:gd name="connsiteX11" fmla="*/ 300197 w 5340626"/>
              <a:gd name="connsiteY11" fmla="*/ 2670313 h 5340626"/>
              <a:gd name="connsiteX12" fmla="*/ 2670313 w 5340626"/>
              <a:gd name="connsiteY12" fmla="*/ 5040429 h 5340626"/>
              <a:gd name="connsiteX13" fmla="*/ 5040429 w 5340626"/>
              <a:gd name="connsiteY13" fmla="*/ 2670313 h 5340626"/>
              <a:gd name="connsiteX14" fmla="*/ 2670313 w 5340626"/>
              <a:gd name="connsiteY14" fmla="*/ 300197 h 5340626"/>
              <a:gd name="connsiteX15" fmla="*/ 2670313 w 5340626"/>
              <a:gd name="connsiteY15" fmla="*/ 0 h 5340626"/>
              <a:gd name="connsiteX16" fmla="*/ 5340626 w 5340626"/>
              <a:gd name="connsiteY16" fmla="*/ 2670313 h 5340626"/>
              <a:gd name="connsiteX17" fmla="*/ 2670313 w 5340626"/>
              <a:gd name="connsiteY17" fmla="*/ 5340626 h 5340626"/>
              <a:gd name="connsiteX18" fmla="*/ 0 w 5340626"/>
              <a:gd name="connsiteY18" fmla="*/ 2670313 h 5340626"/>
              <a:gd name="connsiteX19" fmla="*/ 2670313 w 5340626"/>
              <a:gd name="connsiteY19" fmla="*/ 0 h 5340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340626" h="5340626">
                <a:moveTo>
                  <a:pt x="2670313" y="1967799"/>
                </a:moveTo>
                <a:cubicBezTo>
                  <a:pt x="2282325" y="1967799"/>
                  <a:pt x="1967799" y="2282325"/>
                  <a:pt x="1967799" y="2670313"/>
                </a:cubicBezTo>
                <a:cubicBezTo>
                  <a:pt x="1967799" y="3058301"/>
                  <a:pt x="2282325" y="3372827"/>
                  <a:pt x="2670313" y="3372827"/>
                </a:cubicBezTo>
                <a:cubicBezTo>
                  <a:pt x="3058301" y="3372827"/>
                  <a:pt x="3372827" y="3058301"/>
                  <a:pt x="3372827" y="2670313"/>
                </a:cubicBezTo>
                <a:cubicBezTo>
                  <a:pt x="3372827" y="2282325"/>
                  <a:pt x="3058301" y="1967799"/>
                  <a:pt x="2670313" y="1967799"/>
                </a:cubicBezTo>
                <a:close/>
                <a:moveTo>
                  <a:pt x="2670313" y="582976"/>
                </a:moveTo>
                <a:cubicBezTo>
                  <a:pt x="3823117" y="582976"/>
                  <a:pt x="4757650" y="1517509"/>
                  <a:pt x="4757650" y="2670313"/>
                </a:cubicBezTo>
                <a:cubicBezTo>
                  <a:pt x="4757650" y="3823117"/>
                  <a:pt x="3823117" y="4757650"/>
                  <a:pt x="2670313" y="4757650"/>
                </a:cubicBezTo>
                <a:cubicBezTo>
                  <a:pt x="1517509" y="4757650"/>
                  <a:pt x="582976" y="3823117"/>
                  <a:pt x="582976" y="2670313"/>
                </a:cubicBezTo>
                <a:cubicBezTo>
                  <a:pt x="582976" y="1517509"/>
                  <a:pt x="1517509" y="582976"/>
                  <a:pt x="2670313" y="582976"/>
                </a:cubicBezTo>
                <a:close/>
                <a:moveTo>
                  <a:pt x="2670313" y="300197"/>
                </a:moveTo>
                <a:cubicBezTo>
                  <a:pt x="1361334" y="300197"/>
                  <a:pt x="300197" y="1361334"/>
                  <a:pt x="300197" y="2670313"/>
                </a:cubicBezTo>
                <a:cubicBezTo>
                  <a:pt x="300197" y="3979292"/>
                  <a:pt x="1361334" y="5040429"/>
                  <a:pt x="2670313" y="5040429"/>
                </a:cubicBezTo>
                <a:cubicBezTo>
                  <a:pt x="3979292" y="5040429"/>
                  <a:pt x="5040429" y="3979292"/>
                  <a:pt x="5040429" y="2670313"/>
                </a:cubicBezTo>
                <a:cubicBezTo>
                  <a:pt x="5040429" y="1361334"/>
                  <a:pt x="3979292" y="300197"/>
                  <a:pt x="2670313" y="300197"/>
                </a:cubicBezTo>
                <a:close/>
                <a:moveTo>
                  <a:pt x="2670313" y="0"/>
                </a:moveTo>
                <a:cubicBezTo>
                  <a:pt x="4145086" y="0"/>
                  <a:pt x="5340626" y="1195540"/>
                  <a:pt x="5340626" y="2670313"/>
                </a:cubicBezTo>
                <a:cubicBezTo>
                  <a:pt x="5340626" y="4145086"/>
                  <a:pt x="4145086" y="5340626"/>
                  <a:pt x="2670313" y="5340626"/>
                </a:cubicBezTo>
                <a:cubicBezTo>
                  <a:pt x="1195540" y="5340626"/>
                  <a:pt x="0" y="4145086"/>
                  <a:pt x="0" y="2670313"/>
                </a:cubicBezTo>
                <a:cubicBezTo>
                  <a:pt x="0" y="1195540"/>
                  <a:pt x="1195540" y="0"/>
                  <a:pt x="267031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9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矩形 2"/>
          <p:cNvSpPr/>
          <p:nvPr userDrawn="1"/>
        </p:nvSpPr>
        <p:spPr>
          <a:xfrm>
            <a:off x="350174" y="1916832"/>
            <a:ext cx="735006" cy="2412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模板：</a:t>
            </a:r>
            <a:r>
              <a:rPr lang="en-US" altLang="zh-CN" sz="100" dirty="0">
                <a:solidFill>
                  <a:schemeClr val="bg1"/>
                </a:solidFill>
              </a:rPr>
              <a:t>www.1ppt.com/moban/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素材：</a:t>
            </a:r>
            <a:r>
              <a:rPr lang="en-US" altLang="zh-CN" sz="100" dirty="0">
                <a:solidFill>
                  <a:schemeClr val="bg1"/>
                </a:solidFill>
              </a:rPr>
              <a:t>www.1ppt.com/sucai/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背景：</a:t>
            </a:r>
            <a:r>
              <a:rPr lang="en-US" altLang="zh-CN" sz="100" dirty="0">
                <a:solidFill>
                  <a:schemeClr val="bg1"/>
                </a:solidFill>
              </a:rPr>
              <a:t>www.1ppt.com/beijing/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图表：</a:t>
            </a:r>
            <a:r>
              <a:rPr lang="en-US" altLang="zh-CN" sz="100" dirty="0">
                <a:solidFill>
                  <a:schemeClr val="bg1"/>
                </a:solidFill>
              </a:rPr>
              <a:t>www.1ppt.com/tubiao/      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www.1ppt.com/xiazai/  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教程： </a:t>
            </a:r>
            <a:r>
              <a:rPr lang="en-US" altLang="zh-CN" sz="100" dirty="0">
                <a:solidFill>
                  <a:schemeClr val="bg1"/>
                </a:solidFill>
              </a:rPr>
              <a:t>www.1ppt.com/powerpoint/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资料下载：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www.1ppt.com/ziliao/                   </a:t>
            </a:r>
            <a:r>
              <a:rPr lang="zh-CN" altLang="en-US" sz="100" dirty="0">
                <a:solidFill>
                  <a:schemeClr val="bg1"/>
                </a:solidFill>
              </a:rPr>
              <a:t>个人简历：</a:t>
            </a:r>
            <a:r>
              <a:rPr lang="en-US" altLang="zh-CN" sz="100" dirty="0">
                <a:solidFill>
                  <a:schemeClr val="bg1"/>
                </a:solidFill>
              </a:rPr>
              <a:t>www.1ppt.com/jianli/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试卷下载：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www.1ppt.com/shiti/                     </a:t>
            </a:r>
            <a:r>
              <a:rPr lang="zh-CN" altLang="en-US" sz="100" dirty="0">
                <a:solidFill>
                  <a:schemeClr val="bg1"/>
                </a:solidFill>
              </a:rPr>
              <a:t>教案下载：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www.1ppt.com/jiaoan/  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手抄报：</a:t>
            </a:r>
            <a:r>
              <a:rPr lang="en-US" altLang="zh-CN" sz="100" dirty="0">
                <a:solidFill>
                  <a:schemeClr val="bg1"/>
                </a:solidFill>
              </a:rPr>
              <a:t>www.1ppt.com/shouchaobao/          PPT</a:t>
            </a:r>
            <a:r>
              <a:rPr lang="zh-CN" altLang="en-US" sz="100" dirty="0">
                <a:solidFill>
                  <a:schemeClr val="bg1"/>
                </a:solidFill>
              </a:rPr>
              <a:t>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语文课件：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www.1ppt.com/kejian/yuwen/    </a:t>
            </a:r>
            <a:r>
              <a:rPr lang="zh-CN" altLang="en-US" sz="100" dirty="0">
                <a:solidFill>
                  <a:schemeClr val="bg1"/>
                </a:solidFill>
              </a:rPr>
              <a:t>数学课件：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www.1ppt.com/kejian/shuxue/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英语课件：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www.1ppt.com/kejian/yingyu/    </a:t>
            </a:r>
            <a:r>
              <a:rPr lang="zh-CN" altLang="en-US" sz="100" dirty="0">
                <a:solidFill>
                  <a:schemeClr val="bg1"/>
                </a:solidFill>
              </a:rPr>
              <a:t>美术课件：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www.1ppt.com/kejian/meishu/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科学课件：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www.1ppt.com/kejian/kexue/     </a:t>
            </a:r>
            <a:r>
              <a:rPr lang="zh-CN" altLang="en-US" sz="100" dirty="0">
                <a:solidFill>
                  <a:schemeClr val="bg1"/>
                </a:solidFill>
              </a:rPr>
              <a:t>物理课件：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www.1ppt.com/kejian/wuli/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化学课件：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www.1ppt.com/kejian/huaxue/  </a:t>
            </a:r>
            <a:r>
              <a:rPr lang="zh-CN" altLang="en-US" sz="100" dirty="0">
                <a:solidFill>
                  <a:schemeClr val="bg1"/>
                </a:solidFill>
              </a:rPr>
              <a:t>生物课件：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www.1ppt.com/kejian/shengwu/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地理课件：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www.1ppt.com/kejian/dili/          </a:t>
            </a:r>
            <a:r>
              <a:rPr lang="zh-CN" altLang="en-US" sz="100" dirty="0">
                <a:solidFill>
                  <a:schemeClr val="bg1"/>
                </a:solidFill>
              </a:rPr>
              <a:t>历史课件：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www.1ppt.com/kejian/lishi/ </a:t>
            </a:r>
          </a:p>
        </p:txBody>
      </p:sp>
    </p:spTree>
    <p:extLst>
      <p:ext uri="{BB962C8B-B14F-4D97-AF65-F5344CB8AC3E}">
        <p14:creationId xmlns:p14="http://schemas.microsoft.com/office/powerpoint/2010/main" val="104387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>
            <a:extLst>
              <a:ext uri="{FF2B5EF4-FFF2-40B4-BE49-F238E27FC236}">
                <a16:creationId xmlns:a16="http://schemas.microsoft.com/office/drawing/2014/main" id="{BEABA7C6-3B44-4A00-A04B-F47A0E53DDA5}"/>
              </a:ext>
            </a:extLst>
          </p:cNvPr>
          <p:cNvSpPr/>
          <p:nvPr userDrawn="1"/>
        </p:nvSpPr>
        <p:spPr>
          <a:xfrm>
            <a:off x="314325" y="214313"/>
            <a:ext cx="800100" cy="800100"/>
          </a:xfrm>
          <a:prstGeom prst="ellipse">
            <a:avLst/>
          </a:prstGeom>
          <a:gradFill>
            <a:gsLst>
              <a:gs pos="0">
                <a:srgbClr val="7030A0"/>
              </a:gs>
              <a:gs pos="100000">
                <a:schemeClr val="accent1">
                  <a:lumMod val="30000"/>
                  <a:lumOff val="70000"/>
                  <a:alpha val="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236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86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88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416" userDrawn="1">
          <p15:clr>
            <a:srgbClr val="F26B43"/>
          </p15:clr>
        </p15:guide>
        <p15:guide id="4" pos="7256" userDrawn="1">
          <p15:clr>
            <a:srgbClr val="F26B43"/>
          </p15:clr>
        </p15:guide>
        <p15:guide id="5" orient="horz" pos="648" userDrawn="1">
          <p15:clr>
            <a:srgbClr val="F26B43"/>
          </p15:clr>
        </p15:guide>
        <p15:guide id="6" orient="horz" pos="712" userDrawn="1">
          <p15:clr>
            <a:srgbClr val="F26B43"/>
          </p15:clr>
        </p15:guide>
        <p15:guide id="7" orient="horz" pos="3928" userDrawn="1">
          <p15:clr>
            <a:srgbClr val="F26B43"/>
          </p15:clr>
        </p15:guide>
        <p15:guide id="8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eg"/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0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jpe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jpe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jpeg"/><Relationship Id="rId5" Type="http://schemas.openxmlformats.org/officeDocument/2006/relationships/image" Target="../media/image58.jpeg"/><Relationship Id="rId4" Type="http://schemas.openxmlformats.org/officeDocument/2006/relationships/image" Target="../media/image57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>
            <a:extLst>
              <a:ext uri="{FF2B5EF4-FFF2-40B4-BE49-F238E27FC236}">
                <a16:creationId xmlns:a16="http://schemas.microsoft.com/office/drawing/2014/main" id="{18E63800-2722-4812-BB8E-EA07546A494B}"/>
              </a:ext>
            </a:extLst>
          </p:cNvPr>
          <p:cNvGrpSpPr/>
          <p:nvPr/>
        </p:nvGrpSpPr>
        <p:grpSpPr>
          <a:xfrm>
            <a:off x="1238910" y="1609827"/>
            <a:ext cx="4005470" cy="1821045"/>
            <a:chOff x="-4661079" y="1060347"/>
            <a:chExt cx="5340627" cy="1870856"/>
          </a:xfrm>
        </p:grpSpPr>
        <p:sp>
          <p:nvSpPr>
            <p:cNvPr id="15" name="文本占位符 19">
              <a:extLst>
                <a:ext uri="{FF2B5EF4-FFF2-40B4-BE49-F238E27FC236}">
                  <a16:creationId xmlns:a16="http://schemas.microsoft.com/office/drawing/2014/main" id="{3BAD67FB-C7CF-4EF9-BC47-EE55748FAC1F}"/>
                </a:ext>
              </a:extLst>
            </p:cNvPr>
            <p:cNvSpPr txBox="1">
              <a:spLocks/>
            </p:cNvSpPr>
            <p:nvPr/>
          </p:nvSpPr>
          <p:spPr>
            <a:xfrm>
              <a:off x="-4661079" y="2174594"/>
              <a:ext cx="5340627" cy="756609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dist">
                <a:buNone/>
                <a:defRPr/>
              </a:pPr>
              <a:r>
                <a:rPr lang="zh-CN" altLang="en-US" sz="3600" b="1" dirty="0">
                  <a:solidFill>
                    <a:srgbClr val="7030A0"/>
                  </a:solidFill>
                  <a:cs typeface="+mn-ea"/>
                  <a:sym typeface="+mn-lt"/>
                </a:rPr>
                <a:t>第</a:t>
              </a:r>
              <a:r>
                <a:rPr lang="en-US" altLang="zh-CN" sz="3600" b="1" dirty="0">
                  <a:solidFill>
                    <a:srgbClr val="7030A0"/>
                  </a:solidFill>
                  <a:cs typeface="+mn-ea"/>
                  <a:sym typeface="+mn-lt"/>
                </a:rPr>
                <a:t>2</a:t>
              </a:r>
              <a:r>
                <a:rPr lang="zh-CN" altLang="en-US" sz="3600" b="1" dirty="0">
                  <a:solidFill>
                    <a:srgbClr val="7030A0"/>
                  </a:solidFill>
                  <a:cs typeface="+mn-ea"/>
                  <a:sym typeface="+mn-lt"/>
                </a:rPr>
                <a:t>节  电流和电路</a:t>
              </a:r>
            </a:p>
            <a:p>
              <a:pPr marL="0" indent="0" algn="dist">
                <a:buNone/>
                <a:defRPr/>
              </a:pPr>
              <a:endParaRPr lang="zh-CN" altLang="en-US" sz="3600" b="1" dirty="0">
                <a:solidFill>
                  <a:srgbClr val="7030A0"/>
                </a:solidFill>
                <a:cs typeface="+mn-ea"/>
                <a:sym typeface="+mn-lt"/>
              </a:endParaRPr>
            </a:p>
          </p:txBody>
        </p:sp>
        <p:sp>
          <p:nvSpPr>
            <p:cNvPr id="16" name="文本占位符 20">
              <a:extLst>
                <a:ext uri="{FF2B5EF4-FFF2-40B4-BE49-F238E27FC236}">
                  <a16:creationId xmlns:a16="http://schemas.microsoft.com/office/drawing/2014/main" id="{6D2C6622-337D-48A7-BF15-C6CD179D803A}"/>
                </a:ext>
              </a:extLst>
            </p:cNvPr>
            <p:cNvSpPr txBox="1">
              <a:spLocks/>
            </p:cNvSpPr>
            <p:nvPr/>
          </p:nvSpPr>
          <p:spPr>
            <a:xfrm>
              <a:off x="-3729293" y="1060347"/>
              <a:ext cx="3717724" cy="423271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  <a:defRPr/>
              </a:pPr>
              <a:r>
                <a:rPr lang="zh-CN" altLang="en-US" sz="2000" dirty="0">
                  <a:solidFill>
                    <a:prstClr val="black"/>
                  </a:solidFill>
                  <a:cs typeface="+mn-ea"/>
                  <a:sym typeface="+mn-lt"/>
                </a:rPr>
                <a:t>第十五章   电流和电路</a:t>
              </a:r>
              <a:endParaRPr lang="en-US" altLang="zh-CN" sz="1800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2D525AA0-7CC6-4E6B-9969-FE5B23B3F488}"/>
              </a:ext>
            </a:extLst>
          </p:cNvPr>
          <p:cNvSpPr/>
          <p:nvPr/>
        </p:nvSpPr>
        <p:spPr>
          <a:xfrm>
            <a:off x="481039" y="278411"/>
            <a:ext cx="2445608" cy="290605"/>
          </a:xfrm>
          <a:prstGeom prst="rect">
            <a:avLst/>
          </a:prstGeom>
          <a:noFill/>
          <a:ln w="12700" cap="flat">
            <a:noFill/>
            <a:prstDash val="solid"/>
            <a:miter lim="800000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softEdge rad="190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3194" tIns="43194" rIns="43194" bIns="43194" spcCol="28575" anchor="ctr">
            <a:spAutoFit/>
          </a:bodyPr>
          <a:lstStyle/>
          <a:p>
            <a:pPr defTabSz="863828" latinLnBrk="1">
              <a:defRPr/>
            </a:pPr>
            <a:r>
              <a:rPr lang="zh-CN" altLang="en-US" sz="1300" spc="225" dirty="0">
                <a:solidFill>
                  <a:prstClr val="black"/>
                </a:solidFill>
                <a:cs typeface="+mn-ea"/>
                <a:sym typeface="+mn-lt"/>
              </a:rPr>
              <a:t>人教版九年级物理（初中）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5551E8A2-3F8B-D59D-5319-92789A54E6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0528" y="569016"/>
            <a:ext cx="4291446" cy="429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323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/>
          <p:cNvSpPr>
            <a:spLocks noChangeArrowheads="1"/>
          </p:cNvSpPr>
          <p:nvPr/>
        </p:nvSpPr>
        <p:spPr bwMode="auto">
          <a:xfrm>
            <a:off x="3545682" y="1516473"/>
            <a:ext cx="2052638" cy="39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algn="ctr" defTabSz="914378"/>
            <a:r>
              <a:rPr lang="zh-CN" altLang="en-US" sz="2100" kern="0" dirty="0">
                <a:solidFill>
                  <a:srgbClr val="7030A0"/>
                </a:solidFill>
                <a:cs typeface="+mn-ea"/>
                <a:sym typeface="+mn-lt"/>
              </a:rPr>
              <a:t>各种用电器</a:t>
            </a:r>
          </a:p>
        </p:txBody>
      </p:sp>
      <p:sp>
        <p:nvSpPr>
          <p:cNvPr id="28" name="矩形 27"/>
          <p:cNvSpPr/>
          <p:nvPr/>
        </p:nvSpPr>
        <p:spPr>
          <a:xfrm>
            <a:off x="661381" y="1033873"/>
            <a:ext cx="1985159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7030A0"/>
                </a:solidFill>
                <a:cs typeface="+mn-ea"/>
                <a:sym typeface="+mn-lt"/>
              </a:rPr>
              <a:t>电路各元件的作用</a:t>
            </a:r>
          </a:p>
        </p:txBody>
      </p:sp>
      <p:sp>
        <p:nvSpPr>
          <p:cNvPr id="29" name="矩形 28"/>
          <p:cNvSpPr/>
          <p:nvPr/>
        </p:nvSpPr>
        <p:spPr>
          <a:xfrm>
            <a:off x="489721" y="1530234"/>
            <a:ext cx="3460755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(2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）用电器：消耗电能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EDDF14B9-BD60-44A8-9472-AF3E6DCEB516}"/>
              </a:ext>
            </a:extLst>
          </p:cNvPr>
          <p:cNvSpPr txBox="1"/>
          <p:nvPr/>
        </p:nvSpPr>
        <p:spPr>
          <a:xfrm>
            <a:off x="707572" y="564697"/>
            <a:ext cx="2074126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二、电路的组成</a:t>
            </a:r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45CABE4E-6B3F-49A8-85D4-975599BD8E42}"/>
              </a:ext>
            </a:extLst>
          </p:cNvPr>
          <p:cNvGrpSpPr/>
          <p:nvPr/>
        </p:nvGrpSpPr>
        <p:grpSpPr>
          <a:xfrm>
            <a:off x="644647" y="2149797"/>
            <a:ext cx="1526706" cy="1199105"/>
            <a:chOff x="431800" y="1454150"/>
            <a:chExt cx="2387600" cy="2587502"/>
          </a:xfrm>
        </p:grpSpPr>
        <p:sp>
          <p:nvSpPr>
            <p:cNvPr id="32" name="TextBox 15">
              <a:extLst>
                <a:ext uri="{FF2B5EF4-FFF2-40B4-BE49-F238E27FC236}">
                  <a16:creationId xmlns:a16="http://schemas.microsoft.com/office/drawing/2014/main" id="{502BF0DC-E4BB-489C-A3C7-18B8BDF67B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9138" y="3284534"/>
              <a:ext cx="1728788" cy="757118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914378">
                <a:lnSpc>
                  <a:spcPct val="120000"/>
                </a:lnSpc>
              </a:pPr>
              <a:r>
                <a:rPr lang="zh-CN" altLang="en-US" kern="0" dirty="0">
                  <a:solidFill>
                    <a:srgbClr val="000000"/>
                  </a:solidFill>
                  <a:cs typeface="+mn-ea"/>
                  <a:sym typeface="+mn-lt"/>
                </a:rPr>
                <a:t>电视机</a:t>
              </a:r>
            </a:p>
          </p:txBody>
        </p:sp>
        <p:pic>
          <p:nvPicPr>
            <p:cNvPr id="33" name="Picture 6" descr="电视2">
              <a:extLst>
                <a:ext uri="{FF2B5EF4-FFF2-40B4-BE49-F238E27FC236}">
                  <a16:creationId xmlns:a16="http://schemas.microsoft.com/office/drawing/2014/main" id="{BB8E8300-17FF-4794-B516-ED45A4197657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800" y="1454150"/>
              <a:ext cx="2387600" cy="1830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383DB105-E449-449D-A3F6-1E4FD2D76DBD}"/>
              </a:ext>
            </a:extLst>
          </p:cNvPr>
          <p:cNvGrpSpPr/>
          <p:nvPr/>
        </p:nvGrpSpPr>
        <p:grpSpPr>
          <a:xfrm>
            <a:off x="2951691" y="2144284"/>
            <a:ext cx="1526706" cy="1309861"/>
            <a:chOff x="3011312" y="1457325"/>
            <a:chExt cx="1943276" cy="2486035"/>
          </a:xfrm>
        </p:grpSpPr>
        <p:sp>
          <p:nvSpPr>
            <p:cNvPr id="35" name="TextBox 15">
              <a:extLst>
                <a:ext uri="{FF2B5EF4-FFF2-40B4-BE49-F238E27FC236}">
                  <a16:creationId xmlns:a16="http://schemas.microsoft.com/office/drawing/2014/main" id="{9DAF9675-1954-4382-A766-BFDD28FBFF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1312" y="3277440"/>
              <a:ext cx="1871663" cy="665920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914378">
                <a:lnSpc>
                  <a:spcPct val="120000"/>
                </a:lnSpc>
              </a:pPr>
              <a:r>
                <a:rPr lang="zh-CN" altLang="en-US" kern="0" dirty="0">
                  <a:solidFill>
                    <a:srgbClr val="000000"/>
                  </a:solidFill>
                  <a:cs typeface="+mn-ea"/>
                  <a:sym typeface="+mn-lt"/>
                </a:rPr>
                <a:t>电冰箱</a:t>
              </a:r>
            </a:p>
          </p:txBody>
        </p:sp>
        <p:pic>
          <p:nvPicPr>
            <p:cNvPr id="36" name="图片 16" descr="wx3.jpg">
              <a:extLst>
                <a:ext uri="{FF2B5EF4-FFF2-40B4-BE49-F238E27FC236}">
                  <a16:creationId xmlns:a16="http://schemas.microsoft.com/office/drawing/2014/main" id="{503BB7B4-6C9E-45B7-BE4D-E2E12D8532B8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188" y="1457325"/>
              <a:ext cx="1930400" cy="1827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4E471D9C-562B-4261-BF90-EBBB2CE66BE3}"/>
              </a:ext>
            </a:extLst>
          </p:cNvPr>
          <p:cNvGrpSpPr/>
          <p:nvPr/>
        </p:nvGrpSpPr>
        <p:grpSpPr>
          <a:xfrm>
            <a:off x="4926733" y="2200504"/>
            <a:ext cx="1526706" cy="1315397"/>
            <a:chOff x="4967288" y="1414463"/>
            <a:chExt cx="1946275" cy="2550347"/>
          </a:xfrm>
        </p:grpSpPr>
        <p:sp>
          <p:nvSpPr>
            <p:cNvPr id="38" name="TextBox 15">
              <a:extLst>
                <a:ext uri="{FF2B5EF4-FFF2-40B4-BE49-F238E27FC236}">
                  <a16:creationId xmlns:a16="http://schemas.microsoft.com/office/drawing/2014/main" id="{E2C15D3B-24EC-444D-9E09-0F100956F9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7288" y="3284538"/>
              <a:ext cx="1871662" cy="680272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914378">
                <a:lnSpc>
                  <a:spcPct val="120000"/>
                </a:lnSpc>
              </a:pPr>
              <a:r>
                <a:rPr lang="zh-CN" altLang="en-US" kern="0" dirty="0">
                  <a:solidFill>
                    <a:srgbClr val="000000"/>
                  </a:solidFill>
                  <a:cs typeface="+mn-ea"/>
                  <a:sym typeface="+mn-lt"/>
                </a:rPr>
                <a:t>洗衣机</a:t>
              </a:r>
            </a:p>
          </p:txBody>
        </p:sp>
        <p:pic>
          <p:nvPicPr>
            <p:cNvPr id="39" name="图片 12" descr="洗衣机.jpg">
              <a:extLst>
                <a:ext uri="{FF2B5EF4-FFF2-40B4-BE49-F238E27FC236}">
                  <a16:creationId xmlns:a16="http://schemas.microsoft.com/office/drawing/2014/main" id="{F6688656-B303-4695-9936-E42123754A64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8263" y="1414463"/>
              <a:ext cx="1765300" cy="187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191B6EBF-2197-4F1C-85F1-162A9E652667}"/>
              </a:ext>
            </a:extLst>
          </p:cNvPr>
          <p:cNvGrpSpPr/>
          <p:nvPr/>
        </p:nvGrpSpPr>
        <p:grpSpPr>
          <a:xfrm>
            <a:off x="6998169" y="2107330"/>
            <a:ext cx="1526706" cy="1315397"/>
            <a:chOff x="6911975" y="1414463"/>
            <a:chExt cx="1925638" cy="2550347"/>
          </a:xfrm>
        </p:grpSpPr>
        <p:sp>
          <p:nvSpPr>
            <p:cNvPr id="41" name="TextBox 15">
              <a:extLst>
                <a:ext uri="{FF2B5EF4-FFF2-40B4-BE49-F238E27FC236}">
                  <a16:creationId xmlns:a16="http://schemas.microsoft.com/office/drawing/2014/main" id="{4F3CFD76-7FA7-481A-ABB4-17B572A0D3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11975" y="3284538"/>
              <a:ext cx="1871663" cy="680272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914378">
                <a:lnSpc>
                  <a:spcPct val="120000"/>
                </a:lnSpc>
              </a:pPr>
              <a:r>
                <a:rPr lang="zh-CN" altLang="en-US" kern="0" dirty="0">
                  <a:solidFill>
                    <a:srgbClr val="000000"/>
                  </a:solidFill>
                  <a:cs typeface="+mn-ea"/>
                  <a:sym typeface="+mn-lt"/>
                </a:rPr>
                <a:t>电风扇</a:t>
              </a:r>
            </a:p>
          </p:txBody>
        </p:sp>
        <p:pic>
          <p:nvPicPr>
            <p:cNvPr id="42" name="图片 14" descr="ibfymz1tdq1t.jpg">
              <a:extLst>
                <a:ext uri="{FF2B5EF4-FFF2-40B4-BE49-F238E27FC236}">
                  <a16:creationId xmlns:a16="http://schemas.microsoft.com/office/drawing/2014/main" id="{42D9FDDC-6862-4CC6-8F12-137AC83B1C1B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7875" y="1414463"/>
              <a:ext cx="1709738" cy="187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1F5C12EB-20D8-4053-A236-3163A1EB36F6}"/>
              </a:ext>
            </a:extLst>
          </p:cNvPr>
          <p:cNvGrpSpPr/>
          <p:nvPr/>
        </p:nvGrpSpPr>
        <p:grpSpPr>
          <a:xfrm>
            <a:off x="3059763" y="3532998"/>
            <a:ext cx="1526706" cy="1299297"/>
            <a:chOff x="2627313" y="4291013"/>
            <a:chExt cx="2286000" cy="2370516"/>
          </a:xfrm>
        </p:grpSpPr>
        <p:sp>
          <p:nvSpPr>
            <p:cNvPr id="44" name="TextBox 15">
              <a:extLst>
                <a:ext uri="{FF2B5EF4-FFF2-40B4-BE49-F238E27FC236}">
                  <a16:creationId xmlns:a16="http://schemas.microsoft.com/office/drawing/2014/main" id="{E2B8396D-188C-45B9-90B0-C8A27E23D0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3826" y="6021390"/>
              <a:ext cx="1871662" cy="640139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914378">
                <a:lnSpc>
                  <a:spcPct val="120000"/>
                </a:lnSpc>
              </a:pPr>
              <a:r>
                <a:rPr lang="zh-CN" altLang="en-US" kern="0" dirty="0">
                  <a:solidFill>
                    <a:srgbClr val="000000"/>
                  </a:solidFill>
                  <a:cs typeface="+mn-ea"/>
                  <a:sym typeface="+mn-lt"/>
                </a:rPr>
                <a:t>微波炉</a:t>
              </a:r>
            </a:p>
          </p:txBody>
        </p:sp>
        <p:pic>
          <p:nvPicPr>
            <p:cNvPr id="45" name="Picture 8">
              <a:extLst>
                <a:ext uri="{FF2B5EF4-FFF2-40B4-BE49-F238E27FC236}">
                  <a16:creationId xmlns:a16="http://schemas.microsoft.com/office/drawing/2014/main" id="{FA650D20-8C67-45DE-B430-A9A333848D44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7313" y="4291013"/>
              <a:ext cx="2286000" cy="1730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6" name="组合 45">
            <a:extLst>
              <a:ext uri="{FF2B5EF4-FFF2-40B4-BE49-F238E27FC236}">
                <a16:creationId xmlns:a16="http://schemas.microsoft.com/office/drawing/2014/main" id="{1BBE1B88-609C-4165-A88D-3428957AC04A}"/>
              </a:ext>
            </a:extLst>
          </p:cNvPr>
          <p:cNvGrpSpPr/>
          <p:nvPr/>
        </p:nvGrpSpPr>
        <p:grpSpPr>
          <a:xfrm>
            <a:off x="590065" y="3453930"/>
            <a:ext cx="1526706" cy="1311553"/>
            <a:chOff x="792163" y="4186238"/>
            <a:chExt cx="1476375" cy="2505387"/>
          </a:xfrm>
        </p:grpSpPr>
        <p:sp>
          <p:nvSpPr>
            <p:cNvPr id="47" name="TextBox 15">
              <a:extLst>
                <a:ext uri="{FF2B5EF4-FFF2-40B4-BE49-F238E27FC236}">
                  <a16:creationId xmlns:a16="http://schemas.microsoft.com/office/drawing/2014/main" id="{2BBCED74-F464-4E63-BD0D-ED594F6BB7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2163" y="6021387"/>
              <a:ext cx="1476375" cy="670238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914378">
                <a:lnSpc>
                  <a:spcPct val="120000"/>
                </a:lnSpc>
              </a:pPr>
              <a:r>
                <a:rPr lang="zh-CN" altLang="en-US" kern="0" dirty="0">
                  <a:solidFill>
                    <a:srgbClr val="000000"/>
                  </a:solidFill>
                  <a:cs typeface="+mn-ea"/>
                  <a:sym typeface="+mn-lt"/>
                </a:rPr>
                <a:t>台灯</a:t>
              </a:r>
            </a:p>
          </p:txBody>
        </p:sp>
        <p:pic>
          <p:nvPicPr>
            <p:cNvPr id="48" name="图片 15" descr="1211882946709_000.jpg">
              <a:extLst>
                <a:ext uri="{FF2B5EF4-FFF2-40B4-BE49-F238E27FC236}">
                  <a16:creationId xmlns:a16="http://schemas.microsoft.com/office/drawing/2014/main" id="{20437C9F-1C45-4FC5-805B-07AD8FDD6407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163" y="4186238"/>
              <a:ext cx="1387475" cy="1835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9" name="组合 48">
            <a:extLst>
              <a:ext uri="{FF2B5EF4-FFF2-40B4-BE49-F238E27FC236}">
                <a16:creationId xmlns:a16="http://schemas.microsoft.com/office/drawing/2014/main" id="{0BB92D85-94CE-495E-AA62-79D6E2A03900}"/>
              </a:ext>
            </a:extLst>
          </p:cNvPr>
          <p:cNvGrpSpPr/>
          <p:nvPr/>
        </p:nvGrpSpPr>
        <p:grpSpPr>
          <a:xfrm>
            <a:off x="7199983" y="3693410"/>
            <a:ext cx="1526706" cy="1300265"/>
            <a:chOff x="7235825" y="4283075"/>
            <a:chExt cx="1604963" cy="2380731"/>
          </a:xfrm>
        </p:grpSpPr>
        <p:sp>
          <p:nvSpPr>
            <p:cNvPr id="50" name="TextBox 15">
              <a:extLst>
                <a:ext uri="{FF2B5EF4-FFF2-40B4-BE49-F238E27FC236}">
                  <a16:creationId xmlns:a16="http://schemas.microsoft.com/office/drawing/2014/main" id="{408CF832-F0EC-4448-A5E3-F804E1B05A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72338" y="6021387"/>
              <a:ext cx="1547812" cy="642419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914378">
                <a:lnSpc>
                  <a:spcPct val="120000"/>
                </a:lnSpc>
              </a:pPr>
              <a:r>
                <a:rPr lang="zh-CN" altLang="en-US" kern="0" dirty="0">
                  <a:solidFill>
                    <a:srgbClr val="000000"/>
                  </a:solidFill>
                  <a:cs typeface="+mn-ea"/>
                  <a:sym typeface="+mn-lt"/>
                </a:rPr>
                <a:t>电烤箱</a:t>
              </a:r>
            </a:p>
          </p:txBody>
        </p:sp>
        <p:pic>
          <p:nvPicPr>
            <p:cNvPr id="51" name="Picture 5" descr="电烤箱1">
              <a:extLst>
                <a:ext uri="{FF2B5EF4-FFF2-40B4-BE49-F238E27FC236}">
                  <a16:creationId xmlns:a16="http://schemas.microsoft.com/office/drawing/2014/main" id="{51FF3EDD-694E-4720-AB0A-DBEFCF6CCF9F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5825" y="4283075"/>
              <a:ext cx="1604963" cy="1738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2C58DA56-D230-45AB-BC31-71F302B6C510}"/>
              </a:ext>
            </a:extLst>
          </p:cNvPr>
          <p:cNvGrpSpPr/>
          <p:nvPr/>
        </p:nvGrpSpPr>
        <p:grpSpPr>
          <a:xfrm>
            <a:off x="5103934" y="3533085"/>
            <a:ext cx="1526706" cy="1300265"/>
            <a:chOff x="4895850" y="4283075"/>
            <a:chExt cx="2120900" cy="2380731"/>
          </a:xfrm>
        </p:grpSpPr>
        <p:sp>
          <p:nvSpPr>
            <p:cNvPr id="53" name="TextBox 15">
              <a:extLst>
                <a:ext uri="{FF2B5EF4-FFF2-40B4-BE49-F238E27FC236}">
                  <a16:creationId xmlns:a16="http://schemas.microsoft.com/office/drawing/2014/main" id="{8A028243-EAA4-44E6-B96A-D5AD76AFC3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5850" y="6021387"/>
              <a:ext cx="1871662" cy="642419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914378">
                <a:lnSpc>
                  <a:spcPct val="120000"/>
                </a:lnSpc>
              </a:pPr>
              <a:r>
                <a:rPr lang="zh-CN" altLang="en-US" kern="0" dirty="0">
                  <a:solidFill>
                    <a:srgbClr val="000000"/>
                  </a:solidFill>
                  <a:cs typeface="+mn-ea"/>
                  <a:sym typeface="+mn-lt"/>
                </a:rPr>
                <a:t>电脑</a:t>
              </a:r>
            </a:p>
          </p:txBody>
        </p:sp>
        <p:pic>
          <p:nvPicPr>
            <p:cNvPr id="54" name="Picture 7" descr="电脑4">
              <a:extLst>
                <a:ext uri="{FF2B5EF4-FFF2-40B4-BE49-F238E27FC236}">
                  <a16:creationId xmlns:a16="http://schemas.microsoft.com/office/drawing/2014/main" id="{B8AF855A-EDC2-48C4-8B1E-A8E2277A40A7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7288" y="4283075"/>
              <a:ext cx="2049462" cy="1738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35743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/>
          <p:cNvSpPr>
            <a:spLocks noChangeArrowheads="1"/>
          </p:cNvSpPr>
          <p:nvPr/>
        </p:nvSpPr>
        <p:spPr bwMode="auto">
          <a:xfrm>
            <a:off x="3545682" y="1516473"/>
            <a:ext cx="2052638" cy="39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algn="ctr" defTabSz="914378"/>
            <a:r>
              <a:rPr lang="zh-CN" altLang="en-US" sz="2100" kern="0" dirty="0">
                <a:solidFill>
                  <a:srgbClr val="7030A0"/>
                </a:solidFill>
                <a:cs typeface="+mn-ea"/>
                <a:sym typeface="+mn-lt"/>
              </a:rPr>
              <a:t>各种开关</a:t>
            </a:r>
          </a:p>
        </p:txBody>
      </p:sp>
      <p:sp>
        <p:nvSpPr>
          <p:cNvPr id="28" name="矩形 27"/>
          <p:cNvSpPr/>
          <p:nvPr/>
        </p:nvSpPr>
        <p:spPr>
          <a:xfrm>
            <a:off x="661381" y="1033873"/>
            <a:ext cx="1985159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7030A0"/>
                </a:solidFill>
                <a:cs typeface="+mn-ea"/>
                <a:sym typeface="+mn-lt"/>
              </a:rPr>
              <a:t>电路各元件的作用</a:t>
            </a:r>
          </a:p>
        </p:txBody>
      </p:sp>
      <p:sp>
        <p:nvSpPr>
          <p:cNvPr id="29" name="矩形 28"/>
          <p:cNvSpPr/>
          <p:nvPr/>
        </p:nvSpPr>
        <p:spPr>
          <a:xfrm>
            <a:off x="489721" y="1530234"/>
            <a:ext cx="3460755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（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3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）开  关：控制电路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EDDF14B9-BD60-44A8-9472-AF3E6DCEB516}"/>
              </a:ext>
            </a:extLst>
          </p:cNvPr>
          <p:cNvSpPr txBox="1"/>
          <p:nvPr/>
        </p:nvSpPr>
        <p:spPr>
          <a:xfrm>
            <a:off x="707572" y="564697"/>
            <a:ext cx="2074126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二、电路的组成</a:t>
            </a:r>
          </a:p>
        </p:txBody>
      </p:sp>
      <p:grpSp>
        <p:nvGrpSpPr>
          <p:cNvPr id="79" name="组合 78">
            <a:extLst>
              <a:ext uri="{FF2B5EF4-FFF2-40B4-BE49-F238E27FC236}">
                <a16:creationId xmlns:a16="http://schemas.microsoft.com/office/drawing/2014/main" id="{4FAA4750-251E-4254-BB55-8AD639E9BF6B}"/>
              </a:ext>
            </a:extLst>
          </p:cNvPr>
          <p:cNvGrpSpPr/>
          <p:nvPr/>
        </p:nvGrpSpPr>
        <p:grpSpPr>
          <a:xfrm>
            <a:off x="795523" y="2146405"/>
            <a:ext cx="1313352" cy="1198628"/>
            <a:chOff x="468127" y="1484784"/>
            <a:chExt cx="2307000" cy="2696043"/>
          </a:xfrm>
        </p:grpSpPr>
        <p:sp>
          <p:nvSpPr>
            <p:cNvPr id="80" name="TextBox 15">
              <a:extLst>
                <a:ext uri="{FF2B5EF4-FFF2-40B4-BE49-F238E27FC236}">
                  <a16:creationId xmlns:a16="http://schemas.microsoft.com/office/drawing/2014/main" id="{A5938076-A821-457A-B75E-53DD7B3638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881" y="3350098"/>
              <a:ext cx="2016508" cy="830729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defTabSz="914378">
                <a:lnSpc>
                  <a:spcPct val="120000"/>
                </a:lnSpc>
              </a:pPr>
              <a:r>
                <a:rPr lang="zh-CN" altLang="en-US" sz="1500" kern="0" dirty="0">
                  <a:solidFill>
                    <a:srgbClr val="000000"/>
                  </a:solidFill>
                  <a:cs typeface="+mn-ea"/>
                  <a:sym typeface="+mn-lt"/>
                </a:rPr>
                <a:t>按钮开关</a:t>
              </a:r>
            </a:p>
          </p:txBody>
        </p:sp>
        <p:pic>
          <p:nvPicPr>
            <p:cNvPr id="81" name="图片 19" descr="按钮开关.jpg">
              <a:extLst>
                <a:ext uri="{FF2B5EF4-FFF2-40B4-BE49-F238E27FC236}">
                  <a16:creationId xmlns:a16="http://schemas.microsoft.com/office/drawing/2014/main" id="{223E1995-870A-4CF3-B296-6B18D499F1D0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127" y="1484784"/>
              <a:ext cx="2307000" cy="1865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2" name="组合 81">
            <a:extLst>
              <a:ext uri="{FF2B5EF4-FFF2-40B4-BE49-F238E27FC236}">
                <a16:creationId xmlns:a16="http://schemas.microsoft.com/office/drawing/2014/main" id="{84D566BC-AF8F-47E9-95C0-1B61FE2D25F0}"/>
              </a:ext>
            </a:extLst>
          </p:cNvPr>
          <p:cNvGrpSpPr/>
          <p:nvPr/>
        </p:nvGrpSpPr>
        <p:grpSpPr>
          <a:xfrm>
            <a:off x="2822423" y="2146487"/>
            <a:ext cx="1313352" cy="1199073"/>
            <a:chOff x="2592388" y="1414463"/>
            <a:chExt cx="2052637" cy="2702478"/>
          </a:xfrm>
        </p:grpSpPr>
        <p:sp>
          <p:nvSpPr>
            <p:cNvPr id="83" name="TextBox 15">
              <a:extLst>
                <a:ext uri="{FF2B5EF4-FFF2-40B4-BE49-F238E27FC236}">
                  <a16:creationId xmlns:a16="http://schemas.microsoft.com/office/drawing/2014/main" id="{770962DC-4294-4623-B559-CE87AA83FE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1774" y="3284538"/>
              <a:ext cx="1871663" cy="832403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914378">
                <a:lnSpc>
                  <a:spcPct val="120000"/>
                </a:lnSpc>
              </a:pPr>
              <a:r>
                <a:rPr lang="zh-CN" altLang="en-US" sz="1500" kern="0" dirty="0">
                  <a:solidFill>
                    <a:srgbClr val="000000"/>
                  </a:solidFill>
                  <a:cs typeface="+mn-ea"/>
                  <a:sym typeface="+mn-lt"/>
                </a:rPr>
                <a:t>接线开关</a:t>
              </a:r>
            </a:p>
          </p:txBody>
        </p:sp>
        <p:pic>
          <p:nvPicPr>
            <p:cNvPr id="84" name="Picture 14" descr="拉线开关">
              <a:extLst>
                <a:ext uri="{FF2B5EF4-FFF2-40B4-BE49-F238E27FC236}">
                  <a16:creationId xmlns:a16="http://schemas.microsoft.com/office/drawing/2014/main" id="{C24B2E5A-A84C-4781-8BEE-282D1C895399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2388" y="1414463"/>
              <a:ext cx="2052637" cy="187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5" name="组合 84">
            <a:extLst>
              <a:ext uri="{FF2B5EF4-FFF2-40B4-BE49-F238E27FC236}">
                <a16:creationId xmlns:a16="http://schemas.microsoft.com/office/drawing/2014/main" id="{E706F12F-876F-470E-B5D9-0130985B9DFD}"/>
              </a:ext>
            </a:extLst>
          </p:cNvPr>
          <p:cNvGrpSpPr/>
          <p:nvPr/>
        </p:nvGrpSpPr>
        <p:grpSpPr>
          <a:xfrm>
            <a:off x="4856814" y="2148121"/>
            <a:ext cx="1313354" cy="1207889"/>
            <a:chOff x="4716463" y="1316038"/>
            <a:chExt cx="2136775" cy="2835500"/>
          </a:xfrm>
        </p:grpSpPr>
        <p:sp>
          <p:nvSpPr>
            <p:cNvPr id="86" name="TextBox 15">
              <a:extLst>
                <a:ext uri="{FF2B5EF4-FFF2-40B4-BE49-F238E27FC236}">
                  <a16:creationId xmlns:a16="http://schemas.microsoft.com/office/drawing/2014/main" id="{BCDCAE1C-D1A8-4A15-A3DC-D45FA32A58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9338" y="3284537"/>
              <a:ext cx="1871663" cy="867001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914378">
                <a:lnSpc>
                  <a:spcPct val="120000"/>
                </a:lnSpc>
              </a:pPr>
              <a:r>
                <a:rPr lang="zh-CN" altLang="en-US" sz="1500" kern="0" dirty="0">
                  <a:solidFill>
                    <a:srgbClr val="000000"/>
                  </a:solidFill>
                  <a:cs typeface="+mn-ea"/>
                  <a:sym typeface="+mn-lt"/>
                </a:rPr>
                <a:t>单刀开关</a:t>
              </a:r>
            </a:p>
          </p:txBody>
        </p:sp>
        <p:pic>
          <p:nvPicPr>
            <p:cNvPr id="87" name="图片 21" descr="单刀单掷.jpg">
              <a:extLst>
                <a:ext uri="{FF2B5EF4-FFF2-40B4-BE49-F238E27FC236}">
                  <a16:creationId xmlns:a16="http://schemas.microsoft.com/office/drawing/2014/main" id="{728E0B87-C171-41F6-A609-4E295CFA796E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6463" y="1316038"/>
              <a:ext cx="2136775" cy="1968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8" name="组合 87">
            <a:extLst>
              <a:ext uri="{FF2B5EF4-FFF2-40B4-BE49-F238E27FC236}">
                <a16:creationId xmlns:a16="http://schemas.microsoft.com/office/drawing/2014/main" id="{052BD489-749B-4C09-9609-FE3EC8FB84E7}"/>
              </a:ext>
            </a:extLst>
          </p:cNvPr>
          <p:cNvGrpSpPr/>
          <p:nvPr/>
        </p:nvGrpSpPr>
        <p:grpSpPr>
          <a:xfrm>
            <a:off x="6994623" y="2148070"/>
            <a:ext cx="1313352" cy="1207617"/>
            <a:chOff x="6840538" y="1319213"/>
            <a:chExt cx="2005012" cy="2831210"/>
          </a:xfrm>
        </p:grpSpPr>
        <p:sp>
          <p:nvSpPr>
            <p:cNvPr id="89" name="TextBox 15">
              <a:extLst>
                <a:ext uri="{FF2B5EF4-FFF2-40B4-BE49-F238E27FC236}">
                  <a16:creationId xmlns:a16="http://schemas.microsoft.com/office/drawing/2014/main" id="{CEA768E8-4030-4C69-91EF-6A320F3FB7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0538" y="3284539"/>
              <a:ext cx="1871662" cy="865884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914378">
                <a:lnSpc>
                  <a:spcPct val="120000"/>
                </a:lnSpc>
              </a:pPr>
              <a:r>
                <a:rPr lang="zh-CN" altLang="en-US" sz="1500" kern="0" dirty="0">
                  <a:solidFill>
                    <a:srgbClr val="000000"/>
                  </a:solidFill>
                  <a:cs typeface="+mn-ea"/>
                  <a:sym typeface="+mn-lt"/>
                </a:rPr>
                <a:t>空气开关</a:t>
              </a:r>
            </a:p>
          </p:txBody>
        </p:sp>
        <p:pic>
          <p:nvPicPr>
            <p:cNvPr id="90" name="图片 22" descr="空气开关.jpg">
              <a:extLst>
                <a:ext uri="{FF2B5EF4-FFF2-40B4-BE49-F238E27FC236}">
                  <a16:creationId xmlns:a16="http://schemas.microsoft.com/office/drawing/2014/main" id="{96C1E145-C8BB-4665-937A-AD53399E7EC3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7050" y="1319213"/>
              <a:ext cx="1968500" cy="1965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1" name="组合 90">
            <a:extLst>
              <a:ext uri="{FF2B5EF4-FFF2-40B4-BE49-F238E27FC236}">
                <a16:creationId xmlns:a16="http://schemas.microsoft.com/office/drawing/2014/main" id="{EBE6D13C-7A1D-4312-BB9C-46C4FF7BC3F9}"/>
              </a:ext>
            </a:extLst>
          </p:cNvPr>
          <p:cNvGrpSpPr/>
          <p:nvPr/>
        </p:nvGrpSpPr>
        <p:grpSpPr>
          <a:xfrm>
            <a:off x="766269" y="3535729"/>
            <a:ext cx="1313352" cy="1190934"/>
            <a:chOff x="431800" y="4235450"/>
            <a:chExt cx="1908175" cy="2588767"/>
          </a:xfrm>
        </p:grpSpPr>
        <p:sp>
          <p:nvSpPr>
            <p:cNvPr id="92" name="TextBox 15">
              <a:extLst>
                <a:ext uri="{FF2B5EF4-FFF2-40B4-BE49-F238E27FC236}">
                  <a16:creationId xmlns:a16="http://schemas.microsoft.com/office/drawing/2014/main" id="{C6C9AF58-25A4-4A17-87DB-8D73C4F871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800" y="6021390"/>
              <a:ext cx="1871664" cy="802827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914378">
                <a:lnSpc>
                  <a:spcPct val="120000"/>
                </a:lnSpc>
              </a:pPr>
              <a:r>
                <a:rPr lang="zh-CN" altLang="en-US" sz="1500" kern="0" dirty="0">
                  <a:solidFill>
                    <a:srgbClr val="000000"/>
                  </a:solidFill>
                  <a:cs typeface="+mn-ea"/>
                  <a:sym typeface="+mn-lt"/>
                </a:rPr>
                <a:t>声控开关</a:t>
              </a:r>
            </a:p>
          </p:txBody>
        </p:sp>
        <p:pic>
          <p:nvPicPr>
            <p:cNvPr id="93" name="图片 23" descr="声控开关.jpg">
              <a:extLst>
                <a:ext uri="{FF2B5EF4-FFF2-40B4-BE49-F238E27FC236}">
                  <a16:creationId xmlns:a16="http://schemas.microsoft.com/office/drawing/2014/main" id="{ABFC60B2-3BA6-4C0A-B59C-913264682249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800" y="4235450"/>
              <a:ext cx="1908175" cy="1785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4" name="组合 93">
            <a:extLst>
              <a:ext uri="{FF2B5EF4-FFF2-40B4-BE49-F238E27FC236}">
                <a16:creationId xmlns:a16="http://schemas.microsoft.com/office/drawing/2014/main" id="{983B9514-FD2B-480C-8BD7-41876443CB18}"/>
              </a:ext>
            </a:extLst>
          </p:cNvPr>
          <p:cNvGrpSpPr/>
          <p:nvPr/>
        </p:nvGrpSpPr>
        <p:grpSpPr>
          <a:xfrm>
            <a:off x="2816671" y="3539777"/>
            <a:ext cx="1313352" cy="1212783"/>
            <a:chOff x="2700338" y="4119137"/>
            <a:chExt cx="1871662" cy="2735211"/>
          </a:xfrm>
        </p:grpSpPr>
        <p:sp>
          <p:nvSpPr>
            <p:cNvPr id="95" name="TextBox 15">
              <a:extLst>
                <a:ext uri="{FF2B5EF4-FFF2-40B4-BE49-F238E27FC236}">
                  <a16:creationId xmlns:a16="http://schemas.microsoft.com/office/drawing/2014/main" id="{81329D0C-0768-4BA8-A95C-97A88FBAAE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0338" y="6021387"/>
              <a:ext cx="1871662" cy="832961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914378">
                <a:lnSpc>
                  <a:spcPct val="120000"/>
                </a:lnSpc>
              </a:pPr>
              <a:r>
                <a:rPr lang="zh-CN" altLang="en-US" sz="1500" kern="0" dirty="0">
                  <a:solidFill>
                    <a:srgbClr val="000000"/>
                  </a:solidFill>
                  <a:cs typeface="+mn-ea"/>
                  <a:sym typeface="+mn-lt"/>
                </a:rPr>
                <a:t>光控开关</a:t>
              </a:r>
            </a:p>
          </p:txBody>
        </p:sp>
        <p:pic>
          <p:nvPicPr>
            <p:cNvPr id="96" name="图片 11" descr="光控开关2.jpg">
              <a:extLst>
                <a:ext uri="{FF2B5EF4-FFF2-40B4-BE49-F238E27FC236}">
                  <a16:creationId xmlns:a16="http://schemas.microsoft.com/office/drawing/2014/main" id="{1E7C67DD-E82A-4793-BE46-408A404F3B42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9890" y="4119137"/>
              <a:ext cx="1508905" cy="18190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7" name="组合 96">
            <a:extLst>
              <a:ext uri="{FF2B5EF4-FFF2-40B4-BE49-F238E27FC236}">
                <a16:creationId xmlns:a16="http://schemas.microsoft.com/office/drawing/2014/main" id="{CD95FDD8-677D-464E-AFC6-FD25378F5E12}"/>
              </a:ext>
            </a:extLst>
          </p:cNvPr>
          <p:cNvGrpSpPr/>
          <p:nvPr/>
        </p:nvGrpSpPr>
        <p:grpSpPr>
          <a:xfrm>
            <a:off x="6994623" y="3529702"/>
            <a:ext cx="1313352" cy="1193919"/>
            <a:chOff x="6624638" y="4205288"/>
            <a:chExt cx="2030412" cy="2629530"/>
          </a:xfrm>
        </p:grpSpPr>
        <p:sp>
          <p:nvSpPr>
            <p:cNvPr id="98" name="TextBox 15">
              <a:extLst>
                <a:ext uri="{FF2B5EF4-FFF2-40B4-BE49-F238E27FC236}">
                  <a16:creationId xmlns:a16="http://schemas.microsoft.com/office/drawing/2014/main" id="{F97161FE-BD60-493A-B52B-EC6971B49D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7513" y="6021388"/>
              <a:ext cx="1871663" cy="813430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914378">
                <a:lnSpc>
                  <a:spcPct val="120000"/>
                </a:lnSpc>
              </a:pPr>
              <a:r>
                <a:rPr lang="zh-CN" altLang="en-US" sz="1500" kern="0" dirty="0">
                  <a:solidFill>
                    <a:srgbClr val="000000"/>
                  </a:solidFill>
                  <a:cs typeface="+mn-ea"/>
                  <a:sym typeface="+mn-lt"/>
                </a:rPr>
                <a:t>温控开关</a:t>
              </a:r>
            </a:p>
          </p:txBody>
        </p:sp>
        <p:pic>
          <p:nvPicPr>
            <p:cNvPr id="99" name="图片 25" descr="温控开关.jpg">
              <a:extLst>
                <a:ext uri="{FF2B5EF4-FFF2-40B4-BE49-F238E27FC236}">
                  <a16:creationId xmlns:a16="http://schemas.microsoft.com/office/drawing/2014/main" id="{00B4F891-1C19-42D2-991D-6206C7B37EDB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4638" y="4205288"/>
              <a:ext cx="2030412" cy="1816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0" name="组合 99">
            <a:extLst>
              <a:ext uri="{FF2B5EF4-FFF2-40B4-BE49-F238E27FC236}">
                <a16:creationId xmlns:a16="http://schemas.microsoft.com/office/drawing/2014/main" id="{FC9BC3B0-1675-497C-ACCB-8EE1E476D31E}"/>
              </a:ext>
            </a:extLst>
          </p:cNvPr>
          <p:cNvGrpSpPr/>
          <p:nvPr/>
        </p:nvGrpSpPr>
        <p:grpSpPr>
          <a:xfrm>
            <a:off x="4901515" y="3530219"/>
            <a:ext cx="1313352" cy="1194693"/>
            <a:chOff x="4500563" y="4197350"/>
            <a:chExt cx="1906587" cy="2640259"/>
          </a:xfrm>
        </p:grpSpPr>
        <p:sp>
          <p:nvSpPr>
            <p:cNvPr id="101" name="TextBox 15">
              <a:extLst>
                <a:ext uri="{FF2B5EF4-FFF2-40B4-BE49-F238E27FC236}">
                  <a16:creationId xmlns:a16="http://schemas.microsoft.com/office/drawing/2014/main" id="{C543D682-1F6B-4A34-A1A0-7691248319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5488" y="6021389"/>
              <a:ext cx="1871662" cy="816220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914378">
                <a:lnSpc>
                  <a:spcPct val="120000"/>
                </a:lnSpc>
              </a:pPr>
              <a:r>
                <a:rPr lang="zh-CN" altLang="en-US" sz="1500" kern="0" dirty="0">
                  <a:solidFill>
                    <a:srgbClr val="000000"/>
                  </a:solidFill>
                  <a:cs typeface="+mn-ea"/>
                  <a:sym typeface="+mn-lt"/>
                </a:rPr>
                <a:t>感应开关</a:t>
              </a:r>
            </a:p>
          </p:txBody>
        </p:sp>
        <p:pic>
          <p:nvPicPr>
            <p:cNvPr id="102" name="图片 12" descr="红外线感应开关.jpg">
              <a:extLst>
                <a:ext uri="{FF2B5EF4-FFF2-40B4-BE49-F238E27FC236}">
                  <a16:creationId xmlns:a16="http://schemas.microsoft.com/office/drawing/2014/main" id="{82D45459-3B07-4691-A8C7-FCC468B7451D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0563" y="4197350"/>
              <a:ext cx="1893887" cy="182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4387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661381" y="1033873"/>
            <a:ext cx="1985159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7030A0"/>
                </a:solidFill>
                <a:cs typeface="+mn-ea"/>
                <a:sym typeface="+mn-lt"/>
              </a:rPr>
              <a:t>电路各元件的作用</a:t>
            </a:r>
          </a:p>
        </p:txBody>
      </p:sp>
      <p:sp>
        <p:nvSpPr>
          <p:cNvPr id="29" name="矩形 28"/>
          <p:cNvSpPr/>
          <p:nvPr/>
        </p:nvSpPr>
        <p:spPr>
          <a:xfrm>
            <a:off x="489721" y="1530234"/>
            <a:ext cx="3797466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（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4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）导  线：连接电路，输送电能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EDDF14B9-BD60-44A8-9472-AF3E6DCEB516}"/>
              </a:ext>
            </a:extLst>
          </p:cNvPr>
          <p:cNvSpPr txBox="1"/>
          <p:nvPr/>
        </p:nvSpPr>
        <p:spPr>
          <a:xfrm>
            <a:off x="707572" y="564697"/>
            <a:ext cx="2074126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二、电路的组成</a:t>
            </a:r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912A85D8-3EA6-469D-8686-C36A72539192}"/>
              </a:ext>
            </a:extLst>
          </p:cNvPr>
          <p:cNvGrpSpPr/>
          <p:nvPr/>
        </p:nvGrpSpPr>
        <p:grpSpPr>
          <a:xfrm>
            <a:off x="1896002" y="2026594"/>
            <a:ext cx="1771391" cy="1672365"/>
            <a:chOff x="1376611" y="893444"/>
            <a:chExt cx="2160000" cy="2039249"/>
          </a:xfrm>
        </p:grpSpPr>
        <p:pic>
          <p:nvPicPr>
            <p:cNvPr id="32" name="图片 31">
              <a:extLst>
                <a:ext uri="{FF2B5EF4-FFF2-40B4-BE49-F238E27FC236}">
                  <a16:creationId xmlns:a16="http://schemas.microsoft.com/office/drawing/2014/main" id="{0B4A442F-3483-4409-9DEE-A632C44EC9D7}"/>
                </a:ext>
              </a:extLst>
            </p:cNvPr>
            <p:cNvPicPr preferRelativeResize="0"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376611" y="893444"/>
              <a:ext cx="2160000" cy="14400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33" name="TextBox 5">
              <a:extLst>
                <a:ext uri="{FF2B5EF4-FFF2-40B4-BE49-F238E27FC236}">
                  <a16:creationId xmlns:a16="http://schemas.microsoft.com/office/drawing/2014/main" id="{9D5AFEE7-46FF-4D5A-960B-9D970F4491AB}"/>
                </a:ext>
              </a:extLst>
            </p:cNvPr>
            <p:cNvSpPr txBox="1"/>
            <p:nvPr/>
          </p:nvSpPr>
          <p:spPr>
            <a:xfrm>
              <a:off x="1951965" y="2444809"/>
              <a:ext cx="1009291" cy="487884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60959" tIns="60959" rIns="60959" bIns="60959" numCol="1" spcCol="38100" rtlCol="0" anchor="t">
              <a:spAutoFit/>
            </a:bodyPr>
            <a:lstStyle/>
            <a:p>
              <a:pPr defTabSz="914378" latinLnBrk="1" hangingPunct="0"/>
              <a:r>
                <a:rPr lang="zh-CN" altLang="en-US" sz="1800" kern="0" dirty="0">
                  <a:solidFill>
                    <a:srgbClr val="000000"/>
                  </a:solidFill>
                  <a:cs typeface="+mn-ea"/>
                  <a:sym typeface="+mn-lt"/>
                </a:rPr>
                <a:t>铝导线</a:t>
              </a:r>
            </a:p>
          </p:txBody>
        </p:sp>
      </p:grp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DD8F1FDB-8F12-453F-93A5-2B43E47FF918}"/>
              </a:ext>
            </a:extLst>
          </p:cNvPr>
          <p:cNvGrpSpPr/>
          <p:nvPr/>
        </p:nvGrpSpPr>
        <p:grpSpPr>
          <a:xfrm>
            <a:off x="5038984" y="2027234"/>
            <a:ext cx="1771391" cy="1678205"/>
            <a:chOff x="4278701" y="869350"/>
            <a:chExt cx="2160000" cy="2046369"/>
          </a:xfrm>
        </p:grpSpPr>
        <p:pic>
          <p:nvPicPr>
            <p:cNvPr id="35" name="图片 34">
              <a:extLst>
                <a:ext uri="{FF2B5EF4-FFF2-40B4-BE49-F238E27FC236}">
                  <a16:creationId xmlns:a16="http://schemas.microsoft.com/office/drawing/2014/main" id="{006D8007-1B56-4485-A5CC-C82E5F753460}"/>
                </a:ext>
              </a:extLst>
            </p:cNvPr>
            <p:cNvPicPr preferRelativeResize="0"/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4278701" y="869350"/>
              <a:ext cx="2160000" cy="1438215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36" name="TextBox 6">
              <a:extLst>
                <a:ext uri="{FF2B5EF4-FFF2-40B4-BE49-F238E27FC236}">
                  <a16:creationId xmlns:a16="http://schemas.microsoft.com/office/drawing/2014/main" id="{A570F865-17A3-466B-B7D0-D827425A5BA2}"/>
                </a:ext>
              </a:extLst>
            </p:cNvPr>
            <p:cNvSpPr txBox="1"/>
            <p:nvPr/>
          </p:nvSpPr>
          <p:spPr>
            <a:xfrm>
              <a:off x="4854055" y="2427835"/>
              <a:ext cx="1009291" cy="487884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60959" tIns="60959" rIns="60959" bIns="60959" numCol="1" spcCol="38100" rtlCol="0" anchor="t">
              <a:spAutoFit/>
            </a:bodyPr>
            <a:lstStyle/>
            <a:p>
              <a:pPr defTabSz="914378" latinLnBrk="1" hangingPunct="0"/>
              <a:r>
                <a:rPr lang="zh-CN" altLang="en-US" sz="1800" kern="0" dirty="0">
                  <a:solidFill>
                    <a:srgbClr val="000000"/>
                  </a:solidFill>
                  <a:cs typeface="+mn-ea"/>
                  <a:sym typeface="+mn-lt"/>
                </a:rPr>
                <a:t>铜导线</a:t>
              </a:r>
            </a:p>
          </p:txBody>
        </p:sp>
      </p:grpSp>
      <p:sp>
        <p:nvSpPr>
          <p:cNvPr id="37" name="矩形 36">
            <a:extLst>
              <a:ext uri="{FF2B5EF4-FFF2-40B4-BE49-F238E27FC236}">
                <a16:creationId xmlns:a16="http://schemas.microsoft.com/office/drawing/2014/main" id="{D5B256A5-80FA-4AD8-8160-3AB6122AFFD2}"/>
              </a:ext>
            </a:extLst>
          </p:cNvPr>
          <p:cNvSpPr/>
          <p:nvPr/>
        </p:nvSpPr>
        <p:spPr>
          <a:xfrm>
            <a:off x="707572" y="3998611"/>
            <a:ext cx="1061829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7030A0"/>
                </a:solidFill>
                <a:cs typeface="+mn-ea"/>
                <a:sym typeface="+mn-lt"/>
              </a:rPr>
              <a:t>想想议议</a:t>
            </a: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8C1A8DBC-696A-47F4-9CDA-D406677F87CC}"/>
              </a:ext>
            </a:extLst>
          </p:cNvPr>
          <p:cNvSpPr/>
          <p:nvPr/>
        </p:nvSpPr>
        <p:spPr>
          <a:xfrm>
            <a:off x="1769401" y="3966727"/>
            <a:ext cx="5727300" cy="41549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为什么常见铜导线和铝导线，而不用更经济实惠的铁做导线？</a:t>
            </a:r>
          </a:p>
        </p:txBody>
      </p:sp>
    </p:spTree>
    <p:extLst>
      <p:ext uri="{BB962C8B-B14F-4D97-AF65-F5344CB8AC3E}">
        <p14:creationId xmlns:p14="http://schemas.microsoft.com/office/powerpoint/2010/main" val="3586375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49445" y="1059980"/>
            <a:ext cx="1985159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7030A0"/>
                </a:solidFill>
                <a:cs typeface="+mn-ea"/>
                <a:sym typeface="+mn-lt"/>
              </a:rPr>
              <a:t>电路中电流的方向</a:t>
            </a:r>
          </a:p>
        </p:txBody>
      </p:sp>
      <p:pic>
        <p:nvPicPr>
          <p:cNvPr id="4" name="Picture 17" descr="未标题-1 trytry拷贝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62304" y="957112"/>
            <a:ext cx="1610852" cy="138285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838741" y="1476145"/>
            <a:ext cx="3645657" cy="30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914378">
              <a:spcBef>
                <a:spcPct val="50000"/>
              </a:spcBef>
            </a:pPr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电源</a:t>
            </a:r>
            <a:r>
              <a:rPr lang="zh-CN" altLang="en-US" sz="1500" kern="0" dirty="0">
                <a:solidFill>
                  <a:srgbClr val="0000FF"/>
                </a:solidFill>
                <a:latin typeface="+mn-lt"/>
                <a:ea typeface="+mn-ea"/>
                <a:cs typeface="+mn-ea"/>
                <a:sym typeface="+mn-lt"/>
              </a:rPr>
              <a:t>外部</a:t>
            </a:r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电流的方向：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151755" y="1862165"/>
            <a:ext cx="5522639" cy="369332"/>
            <a:chOff x="346496" y="2290056"/>
            <a:chExt cx="5545137" cy="369332"/>
          </a:xfrm>
        </p:grpSpPr>
        <p:sp>
          <p:nvSpPr>
            <p:cNvPr id="7" name="Text Box 19"/>
            <p:cNvSpPr txBox="1">
              <a:spLocks noChangeArrowheads="1"/>
            </p:cNvSpPr>
            <p:nvPr/>
          </p:nvSpPr>
          <p:spPr bwMode="auto">
            <a:xfrm>
              <a:off x="346496" y="2290056"/>
              <a:ext cx="554513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defTabSz="914378">
                <a:spcBef>
                  <a:spcPct val="50000"/>
                </a:spcBef>
              </a:pPr>
              <a:r>
                <a:rPr lang="zh-CN" altLang="en-US" sz="1800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电源正极              用电器           电源负极</a:t>
              </a:r>
            </a:p>
          </p:txBody>
        </p:sp>
        <p:grpSp>
          <p:nvGrpSpPr>
            <p:cNvPr id="8" name="Group 20"/>
            <p:cNvGrpSpPr/>
            <p:nvPr/>
          </p:nvGrpSpPr>
          <p:grpSpPr bwMode="auto">
            <a:xfrm>
              <a:off x="2097082" y="2463180"/>
              <a:ext cx="2132016" cy="0"/>
              <a:chOff x="-6" y="-137940"/>
              <a:chExt cx="1343" cy="0"/>
            </a:xfrm>
          </p:grpSpPr>
          <p:sp>
            <p:nvSpPr>
              <p:cNvPr id="9" name="Line 21"/>
              <p:cNvSpPr>
                <a:spLocks noChangeShapeType="1"/>
              </p:cNvSpPr>
              <p:nvPr/>
            </p:nvSpPr>
            <p:spPr bwMode="auto">
              <a:xfrm>
                <a:off x="-6" y="-137940"/>
                <a:ext cx="454" cy="0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kern="0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" name="Line 22"/>
              <p:cNvSpPr>
                <a:spLocks noChangeShapeType="1"/>
              </p:cNvSpPr>
              <p:nvPr/>
            </p:nvSpPr>
            <p:spPr bwMode="auto">
              <a:xfrm>
                <a:off x="960" y="-137940"/>
                <a:ext cx="377" cy="0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kern="0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549446" y="2337151"/>
            <a:ext cx="1061829" cy="34624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想想做做</a:t>
            </a:r>
          </a:p>
        </p:txBody>
      </p:sp>
      <p:sp>
        <p:nvSpPr>
          <p:cNvPr id="12" name="矩形 11"/>
          <p:cNvSpPr/>
          <p:nvPr/>
        </p:nvSpPr>
        <p:spPr>
          <a:xfrm>
            <a:off x="812548" y="2713654"/>
            <a:ext cx="3023905" cy="30008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利用发光二极管判断电流的方向。</a:t>
            </a:r>
            <a:endParaRPr lang="zh-CN" altLang="en-US" sz="1500" kern="0" dirty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0203" y="3069691"/>
            <a:ext cx="2400804" cy="136095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812548" y="3069691"/>
            <a:ext cx="5432334" cy="30008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>
            <a:lvl1pPr>
              <a:defRPr sz="24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defTabSz="914378"/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发光二极管也叫</a:t>
            </a:r>
            <a:r>
              <a:rPr lang="en-US" altLang="zh-CN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LED</a:t>
            </a:r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，具有</a:t>
            </a:r>
            <a:r>
              <a:rPr lang="zh-CN" altLang="en-US" sz="1500" kern="0" dirty="0">
                <a:latin typeface="+mn-lt"/>
                <a:ea typeface="+mn-ea"/>
                <a:cs typeface="+mn-ea"/>
                <a:sym typeface="+mn-lt"/>
              </a:rPr>
              <a:t>单向导电性</a:t>
            </a:r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。</a:t>
            </a: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82384" y="3269702"/>
            <a:ext cx="1404539" cy="1056974"/>
          </a:xfrm>
          <a:prstGeom prst="rect">
            <a:avLst/>
          </a:prstGeom>
        </p:spPr>
      </p:pic>
      <p:sp>
        <p:nvSpPr>
          <p:cNvPr id="21" name="文本框 20">
            <a:extLst>
              <a:ext uri="{FF2B5EF4-FFF2-40B4-BE49-F238E27FC236}">
                <a16:creationId xmlns:a16="http://schemas.microsoft.com/office/drawing/2014/main" id="{66983396-9421-4E7C-900C-AA44A85F6E77}"/>
              </a:ext>
            </a:extLst>
          </p:cNvPr>
          <p:cNvSpPr txBox="1"/>
          <p:nvPr/>
        </p:nvSpPr>
        <p:spPr>
          <a:xfrm>
            <a:off x="707572" y="564697"/>
            <a:ext cx="2074126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二、电路的组成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8"/>
          <p:cNvSpPr>
            <a:spLocks noChangeArrowheads="1"/>
          </p:cNvSpPr>
          <p:nvPr/>
        </p:nvSpPr>
        <p:spPr bwMode="auto">
          <a:xfrm>
            <a:off x="579639" y="4097508"/>
            <a:ext cx="8786392" cy="362992"/>
          </a:xfrm>
          <a:prstGeom prst="roundRect">
            <a:avLst>
              <a:gd name="adj" fmla="val 8958"/>
            </a:avLst>
          </a:prstGeom>
          <a:noFill/>
          <a:ln>
            <a:noFill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像图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3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这样，用符号表示电路连接的图，叫做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电路图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。</a:t>
            </a:r>
          </a:p>
        </p:txBody>
      </p:sp>
      <p:grpSp>
        <p:nvGrpSpPr>
          <p:cNvPr id="33" name="组合 32"/>
          <p:cNvGrpSpPr/>
          <p:nvPr/>
        </p:nvGrpSpPr>
        <p:grpSpPr>
          <a:xfrm>
            <a:off x="3164225" y="1238548"/>
            <a:ext cx="1750974" cy="1828549"/>
            <a:chOff x="2668234" y="1229840"/>
            <a:chExt cx="2696281" cy="3839401"/>
          </a:xfrm>
        </p:grpSpPr>
        <p:pic>
          <p:nvPicPr>
            <p:cNvPr id="11" name="图片 26" descr="226878t324643159_c.jpg"/>
            <p:cNvPicPr preferRelativeResize="0"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8234" y="1229840"/>
              <a:ext cx="2696281" cy="26267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3636634" y="3529041"/>
              <a:ext cx="713868" cy="154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342892" indent="-342892" algn="ctr" defTabSz="914378">
                <a:lnSpc>
                  <a:spcPts val="5000"/>
                </a:lnSpc>
                <a:spcBef>
                  <a:spcPct val="20000"/>
                </a:spcBef>
              </a:pPr>
              <a:r>
                <a:rPr lang="zh-CN" altLang="en-US" kern="0" dirty="0">
                  <a:solidFill>
                    <a:srgbClr val="000000"/>
                  </a:solidFill>
                  <a:cs typeface="+mn-ea"/>
                  <a:sym typeface="+mn-lt"/>
                </a:rPr>
                <a:t>图</a:t>
              </a:r>
              <a:r>
                <a:rPr lang="en-US" altLang="zh-CN" kern="0" dirty="0">
                  <a:solidFill>
                    <a:srgbClr val="000000"/>
                  </a:solidFill>
                  <a:cs typeface="+mn-ea"/>
                  <a:sym typeface="+mn-lt"/>
                </a:rPr>
                <a:t>2</a:t>
              </a:r>
              <a:endParaRPr lang="zh-CN" altLang="en-US" kern="0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946009" y="994556"/>
            <a:ext cx="7503056" cy="2112717"/>
            <a:chOff x="120119" y="738515"/>
            <a:chExt cx="8676763" cy="3049588"/>
          </a:xfrm>
        </p:grpSpPr>
        <p:pic>
          <p:nvPicPr>
            <p:cNvPr id="12" name="图片 33" descr="65_G_1288027558462.jpg"/>
            <p:cNvPicPr preferRelativeResize="0">
              <a:picLocks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119" y="1002074"/>
              <a:ext cx="1515725" cy="1894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Rectangle 7"/>
            <p:cNvSpPr>
              <a:spLocks noChangeArrowheads="1"/>
            </p:cNvSpPr>
            <p:nvPr/>
          </p:nvSpPr>
          <p:spPr bwMode="auto">
            <a:xfrm>
              <a:off x="648787" y="2671297"/>
              <a:ext cx="536107" cy="1058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342892" indent="-342892" defTabSz="914378">
                <a:lnSpc>
                  <a:spcPts val="5000"/>
                </a:lnSpc>
                <a:spcBef>
                  <a:spcPct val="20000"/>
                </a:spcBef>
              </a:pPr>
              <a:r>
                <a:rPr lang="zh-CN" altLang="en-US" kern="0" dirty="0">
                  <a:solidFill>
                    <a:srgbClr val="000000"/>
                  </a:solidFill>
                  <a:cs typeface="+mn-ea"/>
                  <a:sym typeface="+mn-lt"/>
                </a:rPr>
                <a:t>图</a:t>
              </a:r>
              <a:r>
                <a:rPr lang="en-US" altLang="zh-CN" kern="0" dirty="0">
                  <a:solidFill>
                    <a:srgbClr val="000000"/>
                  </a:solidFill>
                  <a:cs typeface="+mn-ea"/>
                  <a:sym typeface="+mn-lt"/>
                </a:rPr>
                <a:t>1</a:t>
              </a:r>
            </a:p>
          </p:txBody>
        </p:sp>
        <p:grpSp>
          <p:nvGrpSpPr>
            <p:cNvPr id="16" name="组合 15"/>
            <p:cNvGrpSpPr/>
            <p:nvPr/>
          </p:nvGrpSpPr>
          <p:grpSpPr bwMode="auto">
            <a:xfrm>
              <a:off x="5456782" y="738515"/>
              <a:ext cx="3340100" cy="3049588"/>
              <a:chOff x="0" y="0"/>
              <a:chExt cx="2104" cy="1921"/>
            </a:xfrm>
          </p:grpSpPr>
          <p:grpSp>
            <p:nvGrpSpPr>
              <p:cNvPr id="17" name="组合 14343"/>
              <p:cNvGrpSpPr/>
              <p:nvPr/>
            </p:nvGrpSpPr>
            <p:grpSpPr bwMode="auto">
              <a:xfrm>
                <a:off x="0" y="0"/>
                <a:ext cx="2104" cy="1251"/>
                <a:chOff x="-949" y="0"/>
                <a:chExt cx="3549282" cy="2075295"/>
              </a:xfrm>
            </p:grpSpPr>
            <p:grpSp>
              <p:nvGrpSpPr>
                <p:cNvPr id="19" name="组合 14344"/>
                <p:cNvGrpSpPr/>
                <p:nvPr/>
              </p:nvGrpSpPr>
              <p:grpSpPr bwMode="auto">
                <a:xfrm>
                  <a:off x="-949" y="0"/>
                  <a:ext cx="3549282" cy="2075295"/>
                  <a:chOff x="-949" y="0"/>
                  <a:chExt cx="3549282" cy="2075295"/>
                </a:xfrm>
              </p:grpSpPr>
              <p:pic>
                <p:nvPicPr>
                  <p:cNvPr id="25" name="Picture 2"/>
                  <p:cNvPicPr preferRelativeResize="0">
                    <a:picLocks noChangeArrowheads="1"/>
                  </p:cNvPicPr>
                  <p:nvPr/>
                </p:nvPicPr>
                <p:blipFill>
                  <a:blip r:embed="rId4" cstate="email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-949" y="0"/>
                    <a:ext cx="3142218" cy="19279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26" name="Text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2821" y="275416"/>
                    <a:ext cx="605269" cy="32497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defTabSz="914378"/>
                    <a:r>
                      <a:rPr lang="zh-CN" altLang="en-US" sz="800" ker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ea"/>
                        <a:sym typeface="+mn-lt"/>
                      </a:rPr>
                      <a:t>熔断器</a:t>
                    </a:r>
                  </a:p>
                </p:txBody>
              </p:sp>
              <p:sp>
                <p:nvSpPr>
                  <p:cNvPr id="27" name="TextBox 3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01205" y="418933"/>
                    <a:ext cx="747128" cy="39460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defTabSz="914378"/>
                    <a:r>
                      <a:rPr lang="zh-CN" altLang="en-US" sz="1100" kern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ea"/>
                        <a:sym typeface="+mn-lt"/>
                      </a:rPr>
                      <a:t>发热器</a:t>
                    </a:r>
                  </a:p>
                </p:txBody>
              </p:sp>
              <p:sp>
                <p:nvSpPr>
                  <p:cNvPr id="28" name="Text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82940" y="1680686"/>
                    <a:ext cx="1093665" cy="39460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defTabSz="914378"/>
                    <a:r>
                      <a:rPr lang="zh-CN" altLang="en-US" sz="1100" kern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ea"/>
                        <a:sym typeface="+mn-lt"/>
                      </a:rPr>
                      <a:t>保温指示灯</a:t>
                    </a:r>
                  </a:p>
                </p:txBody>
              </p:sp>
              <p:sp>
                <p:nvSpPr>
                  <p:cNvPr id="29" name="TextBox 38"/>
                  <p:cNvSpPr txBox="1">
                    <a:spLocks noChangeArrowheads="1"/>
                  </p:cNvSpPr>
                  <p:nvPr/>
                </p:nvSpPr>
                <p:spPr bwMode="auto">
                  <a:xfrm rot="5400000">
                    <a:off x="1736333" y="1024057"/>
                    <a:ext cx="1342431" cy="32148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defTabSz="914378"/>
                    <a:r>
                      <a:rPr lang="zh-CN" altLang="en-US" sz="1100" kern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ea"/>
                        <a:sym typeface="+mn-lt"/>
                      </a:rPr>
                      <a:t>加热指示灯</a:t>
                    </a:r>
                  </a:p>
                </p:txBody>
              </p:sp>
            </p:grpSp>
            <p:sp>
              <p:nvSpPr>
                <p:cNvPr id="20" name="椭圆 40"/>
                <p:cNvSpPr>
                  <a:spLocks noChangeArrowheads="1"/>
                </p:cNvSpPr>
                <p:nvPr/>
              </p:nvSpPr>
              <p:spPr bwMode="auto">
                <a:xfrm>
                  <a:off x="739824" y="1400185"/>
                  <a:ext cx="36515" cy="36512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round/>
                </a:ln>
              </p:spPr>
              <p:txBody>
                <a:bodyPr anchor="ctr"/>
                <a:lstStyle/>
                <a:p>
                  <a:pPr algn="ctr" defTabSz="914378"/>
                  <a:endParaRPr lang="zh-CN" altLang="en-US" sz="1100" kern="0">
                    <a:solidFill>
                      <a:srgbClr val="FFFFFF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1" name="椭圆 42"/>
                <p:cNvSpPr>
                  <a:spLocks noChangeArrowheads="1"/>
                </p:cNvSpPr>
                <p:nvPr/>
              </p:nvSpPr>
              <p:spPr bwMode="auto">
                <a:xfrm>
                  <a:off x="2011495" y="1382722"/>
                  <a:ext cx="36514" cy="36513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round/>
                </a:ln>
              </p:spPr>
              <p:txBody>
                <a:bodyPr anchor="ctr"/>
                <a:lstStyle/>
                <a:p>
                  <a:pPr algn="ctr" defTabSz="914378"/>
                  <a:endParaRPr lang="zh-CN" altLang="en-US" sz="1100" kern="0">
                    <a:solidFill>
                      <a:srgbClr val="FFFFFF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椭圆 43"/>
                <p:cNvSpPr>
                  <a:spLocks noChangeArrowheads="1"/>
                </p:cNvSpPr>
                <p:nvPr/>
              </p:nvSpPr>
              <p:spPr bwMode="auto">
                <a:xfrm>
                  <a:off x="2019433" y="1792300"/>
                  <a:ext cx="36515" cy="36513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round/>
                </a:ln>
              </p:spPr>
              <p:txBody>
                <a:bodyPr anchor="ctr"/>
                <a:lstStyle/>
                <a:p>
                  <a:pPr algn="ctr" defTabSz="914378"/>
                  <a:endParaRPr lang="zh-CN" altLang="en-US" sz="1100" kern="0">
                    <a:solidFill>
                      <a:srgbClr val="FFFFFF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3" name="椭圆 44"/>
                <p:cNvSpPr>
                  <a:spLocks noChangeArrowheads="1"/>
                </p:cNvSpPr>
                <p:nvPr/>
              </p:nvSpPr>
              <p:spPr bwMode="auto">
                <a:xfrm>
                  <a:off x="2492539" y="1787538"/>
                  <a:ext cx="36515" cy="36512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round/>
                </a:ln>
              </p:spPr>
              <p:txBody>
                <a:bodyPr anchor="ctr"/>
                <a:lstStyle/>
                <a:p>
                  <a:pPr algn="ctr" defTabSz="914378"/>
                  <a:endParaRPr lang="zh-CN" altLang="en-US" sz="1100" kern="0">
                    <a:solidFill>
                      <a:srgbClr val="FFFFFF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4" name="椭圆 45"/>
                <p:cNvSpPr>
                  <a:spLocks noChangeArrowheads="1"/>
                </p:cNvSpPr>
                <p:nvPr/>
              </p:nvSpPr>
              <p:spPr bwMode="auto">
                <a:xfrm>
                  <a:off x="2481426" y="200026"/>
                  <a:ext cx="36514" cy="36512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round/>
                </a:ln>
              </p:spPr>
              <p:txBody>
                <a:bodyPr anchor="ctr"/>
                <a:lstStyle/>
                <a:p>
                  <a:pPr algn="ctr" defTabSz="914378"/>
                  <a:endParaRPr lang="zh-CN" altLang="en-US" sz="1100" kern="0">
                    <a:solidFill>
                      <a:srgbClr val="FFFFFF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8" name="Rectangle 22"/>
              <p:cNvSpPr>
                <a:spLocks noChangeArrowheads="1"/>
              </p:cNvSpPr>
              <p:nvPr/>
            </p:nvSpPr>
            <p:spPr bwMode="auto">
              <a:xfrm>
                <a:off x="980" y="1254"/>
                <a:ext cx="338" cy="6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342892" indent="-342892" defTabSz="914378">
                  <a:lnSpc>
                    <a:spcPts val="5000"/>
                  </a:lnSpc>
                  <a:spcBef>
                    <a:spcPct val="20000"/>
                  </a:spcBef>
                </a:pPr>
                <a:r>
                  <a:rPr lang="zh-CN" altLang="en-US" kern="0" dirty="0">
                    <a:solidFill>
                      <a:srgbClr val="000000"/>
                    </a:solidFill>
                    <a:cs typeface="+mn-ea"/>
                    <a:sym typeface="+mn-lt"/>
                  </a:rPr>
                  <a:t>图</a:t>
                </a:r>
                <a:r>
                  <a:rPr lang="en-US" altLang="zh-CN" kern="0" dirty="0">
                    <a:solidFill>
                      <a:srgbClr val="000000"/>
                    </a:solidFill>
                    <a:cs typeface="+mn-ea"/>
                    <a:sym typeface="+mn-lt"/>
                  </a:rPr>
                  <a:t>3</a:t>
                </a:r>
              </a:p>
            </p:txBody>
          </p:sp>
        </p:grpSp>
      </p:grpSp>
      <p:sp>
        <p:nvSpPr>
          <p:cNvPr id="31" name="Rectangle 25"/>
          <p:cNvSpPr>
            <a:spLocks noChangeArrowheads="1"/>
          </p:cNvSpPr>
          <p:nvPr/>
        </p:nvSpPr>
        <p:spPr bwMode="auto">
          <a:xfrm>
            <a:off x="579639" y="3107591"/>
            <a:ext cx="6482718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图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2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是电饭锅下面的电路。是不是眼花缭乱？</a:t>
            </a:r>
          </a:p>
        </p:txBody>
      </p:sp>
      <p:sp>
        <p:nvSpPr>
          <p:cNvPr id="36" name="矩形 35"/>
          <p:cNvSpPr/>
          <p:nvPr/>
        </p:nvSpPr>
        <p:spPr>
          <a:xfrm>
            <a:off x="579639" y="3640910"/>
            <a:ext cx="830997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电路图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F25F8877-BC23-49D9-A405-12C5C875E486}"/>
              </a:ext>
            </a:extLst>
          </p:cNvPr>
          <p:cNvSpPr txBox="1"/>
          <p:nvPr/>
        </p:nvSpPr>
        <p:spPr>
          <a:xfrm>
            <a:off x="707572" y="564697"/>
            <a:ext cx="1521089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二、电路图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1" grpId="0"/>
      <p:bldP spid="3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03804006"/>
          <p:cNvPicPr preferRelativeResize="0">
            <a:picLocks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54465" y="1300027"/>
            <a:ext cx="6235071" cy="356289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3117756" y="689989"/>
            <a:ext cx="2908489" cy="438581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2400" kern="0" dirty="0">
                <a:solidFill>
                  <a:sysClr val="windowText" lastClr="000000"/>
                </a:solidFill>
                <a:cs typeface="+mn-ea"/>
                <a:sym typeface="+mn-lt"/>
              </a:rPr>
              <a:t>常用的原件及其符号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6C0AFD34-E990-4A25-913A-518BDAC18CC6}"/>
              </a:ext>
            </a:extLst>
          </p:cNvPr>
          <p:cNvSpPr txBox="1"/>
          <p:nvPr/>
        </p:nvSpPr>
        <p:spPr>
          <a:xfrm>
            <a:off x="707572" y="564697"/>
            <a:ext cx="1521089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二、电路图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26627"/>
          <p:cNvSpPr txBox="1">
            <a:spLocks noChangeArrowheads="1"/>
          </p:cNvSpPr>
          <p:nvPr/>
        </p:nvSpPr>
        <p:spPr>
          <a:xfrm>
            <a:off x="569516" y="1134852"/>
            <a:ext cx="7950200" cy="1806212"/>
          </a:xfrm>
          <a:prstGeom prst="rect">
            <a:avLst/>
          </a:prstGeom>
        </p:spPr>
        <p:txBody>
          <a:bodyPr lIns="68580" tIns="34290" rIns="68580" bIns="34290" rtlCol="0">
            <a:normAutofit/>
          </a:bodyPr>
          <a:lstStyle>
            <a:lvl1pPr marL="342900" indent="-342900">
              <a:spcBef>
                <a:spcPts val="700"/>
              </a:spcBef>
              <a:buSzPct val="100000"/>
              <a:buChar char="•"/>
              <a:defRPr sz="320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783590" indent="-326390">
              <a:spcBef>
                <a:spcPts val="700"/>
              </a:spcBef>
              <a:buSzPct val="100000"/>
              <a:buChar char="–"/>
              <a:defRPr sz="320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1219200" indent="-304800">
              <a:spcBef>
                <a:spcPts val="700"/>
              </a:spcBef>
              <a:buSzPct val="100000"/>
              <a:buChar char="•"/>
              <a:defRPr sz="320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1737360" indent="-365760">
              <a:spcBef>
                <a:spcPts val="700"/>
              </a:spcBef>
              <a:buSzPct val="100000"/>
              <a:buChar char="–"/>
              <a:defRPr sz="320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2194560" indent="-365760">
              <a:spcBef>
                <a:spcPts val="700"/>
              </a:spcBef>
              <a:buSzPct val="100000"/>
              <a:buChar char="»"/>
              <a:defRPr sz="320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2692400" indent="-406400">
              <a:spcBef>
                <a:spcPts val="700"/>
              </a:spcBef>
              <a:buSzPct val="100000"/>
              <a:buChar char="•"/>
              <a:defRPr sz="320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3149600" indent="-406400">
              <a:spcBef>
                <a:spcPts val="700"/>
              </a:spcBef>
              <a:buSzPct val="100000"/>
              <a:buChar char="•"/>
              <a:defRPr sz="320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3606800" indent="-406400">
              <a:spcBef>
                <a:spcPts val="700"/>
              </a:spcBef>
              <a:buSzPct val="100000"/>
              <a:buChar char="•"/>
              <a:defRPr sz="320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4064000" indent="-406400">
              <a:spcBef>
                <a:spcPts val="700"/>
              </a:spcBef>
              <a:buSzPct val="100000"/>
              <a:buChar char="•"/>
              <a:defRPr sz="320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indent="0" defTabSz="914378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画电路图</a:t>
            </a:r>
          </a:p>
          <a:p>
            <a:pPr marL="0" indent="0" defTabSz="914378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（</a:t>
            </a:r>
            <a:r>
              <a:rPr lang="en-US" altLang="zh-CN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1</a:t>
            </a:r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）导线横平竖直，图形呈矩形。</a:t>
            </a:r>
          </a:p>
          <a:p>
            <a:pPr marL="0" indent="0" defTabSz="914378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（</a:t>
            </a:r>
            <a:r>
              <a:rPr lang="en-US" altLang="zh-CN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2</a:t>
            </a:r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）</a:t>
            </a:r>
            <a:r>
              <a:rPr lang="zh-CN" altLang="zh-CN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元件符号要规范，</a:t>
            </a:r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元件分布均匀，不画在拐角处。</a:t>
            </a:r>
          </a:p>
          <a:p>
            <a:pPr marL="0" indent="0" defTabSz="914378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zh-CN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（3）按照电源正极→用电器→负极的顺序</a:t>
            </a:r>
          </a:p>
          <a:p>
            <a:pPr marL="0" indent="0" defTabSz="914378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zh-CN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（4）</a:t>
            </a:r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电路图</a:t>
            </a:r>
            <a:r>
              <a:rPr lang="en-US" altLang="zh-CN" sz="1500" kern="0" dirty="0" err="1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要画得简</a:t>
            </a:r>
            <a:r>
              <a:rPr lang="en-US" altLang="zh-CN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 洁、 整 齐、 美 观、 </a:t>
            </a:r>
            <a:r>
              <a:rPr lang="en-US" altLang="zh-CN" sz="1500" kern="0" dirty="0" err="1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布局合理</a:t>
            </a:r>
            <a:endParaRPr lang="zh-CN" altLang="en-US" sz="1500" kern="0" dirty="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  <a:p>
            <a:pPr marL="0" indent="0" defTabSz="914378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zh-CN" altLang="en-US" sz="1500" kern="0" dirty="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5" name="Group 3"/>
          <p:cNvGrpSpPr/>
          <p:nvPr/>
        </p:nvGrpSpPr>
        <p:grpSpPr bwMode="auto">
          <a:xfrm>
            <a:off x="1619042" y="3118804"/>
            <a:ext cx="1341135" cy="1057508"/>
            <a:chOff x="0" y="0"/>
            <a:chExt cx="2654" cy="1647"/>
          </a:xfrm>
        </p:grpSpPr>
        <p:pic>
          <p:nvPicPr>
            <p:cNvPr id="6" name="Picture 5" descr="H:\2\人教教参资源\九\图\小灯泡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61" y="0"/>
              <a:ext cx="1025" cy="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0" descr="H:\2\人教教参资源\九\图\电池组.JP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" y="1123"/>
              <a:ext cx="1329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3" descr="H:\2\人教教参资源\九\图\铡刀开关.JP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84"/>
              <a:ext cx="962" cy="6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任意多边形 10"/>
            <p:cNvSpPr>
              <a:spLocks noChangeArrowheads="1"/>
            </p:cNvSpPr>
            <p:nvPr/>
          </p:nvSpPr>
          <p:spPr bwMode="auto">
            <a:xfrm>
              <a:off x="23" y="692"/>
              <a:ext cx="1083" cy="726"/>
            </a:xfrm>
            <a:custGeom>
              <a:avLst/>
              <a:gdLst>
                <a:gd name="T0" fmla="*/ 0 w 1179285"/>
                <a:gd name="T1" fmla="*/ 0 h 1709057"/>
                <a:gd name="T2" fmla="*/ 0 w 1179285"/>
                <a:gd name="T3" fmla="*/ 0 h 1709057"/>
                <a:gd name="T4" fmla="*/ 0 w 1179285"/>
                <a:gd name="T5" fmla="*/ 0 h 1709057"/>
                <a:gd name="T6" fmla="*/ 0 60000 65536"/>
                <a:gd name="T7" fmla="*/ 0 60000 65536"/>
                <a:gd name="T8" fmla="*/ 0 60000 65536"/>
                <a:gd name="T9" fmla="*/ 0 w 1179285"/>
                <a:gd name="T10" fmla="*/ 0 h 1709057"/>
                <a:gd name="T11" fmla="*/ 1179285 w 1179285"/>
                <a:gd name="T12" fmla="*/ 1709057 h 17090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79285" h="1709057">
                  <a:moveTo>
                    <a:pt x="1179285" y="1709057"/>
                  </a:moveTo>
                  <a:cubicBezTo>
                    <a:pt x="756556" y="1334407"/>
                    <a:pt x="333828" y="959757"/>
                    <a:pt x="166914" y="674914"/>
                  </a:cubicBezTo>
                  <a:cubicBezTo>
                    <a:pt x="0" y="390071"/>
                    <a:pt x="88900" y="195035"/>
                    <a:pt x="177800" y="0"/>
                  </a:cubicBezTo>
                </a:path>
              </a:pathLst>
            </a:custGeom>
            <a:noFill/>
            <a:ln w="38100" cmpd="sng">
              <a:solidFill>
                <a:srgbClr val="C000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defTabSz="914378"/>
              <a:endParaRPr lang="zh-CN" altLang="en-US" sz="24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0" name="任意多边形 11"/>
            <p:cNvSpPr>
              <a:spLocks noChangeArrowheads="1"/>
            </p:cNvSpPr>
            <p:nvPr/>
          </p:nvSpPr>
          <p:spPr bwMode="auto">
            <a:xfrm rot="-1339167">
              <a:off x="751" y="387"/>
              <a:ext cx="960" cy="204"/>
            </a:xfrm>
            <a:custGeom>
              <a:avLst/>
              <a:gdLst>
                <a:gd name="T0" fmla="*/ 0 w 1415143"/>
                <a:gd name="T1" fmla="*/ 0 h 317500"/>
                <a:gd name="T2" fmla="*/ 0 w 1415143"/>
                <a:gd name="T3" fmla="*/ 0 h 317500"/>
                <a:gd name="T4" fmla="*/ 0 w 1415143"/>
                <a:gd name="T5" fmla="*/ 0 h 317500"/>
                <a:gd name="T6" fmla="*/ 0 60000 65536"/>
                <a:gd name="T7" fmla="*/ 0 60000 65536"/>
                <a:gd name="T8" fmla="*/ 0 60000 65536"/>
                <a:gd name="T9" fmla="*/ 0 w 1415143"/>
                <a:gd name="T10" fmla="*/ 0 h 317500"/>
                <a:gd name="T11" fmla="*/ 1415143 w 1415143"/>
                <a:gd name="T12" fmla="*/ 317500 h 3175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15143" h="317500">
                  <a:moveTo>
                    <a:pt x="0" y="175986"/>
                  </a:moveTo>
                  <a:cubicBezTo>
                    <a:pt x="295729" y="87993"/>
                    <a:pt x="591458" y="0"/>
                    <a:pt x="827315" y="23586"/>
                  </a:cubicBezTo>
                  <a:cubicBezTo>
                    <a:pt x="1063172" y="47172"/>
                    <a:pt x="1239157" y="182336"/>
                    <a:pt x="1415143" y="317500"/>
                  </a:cubicBezTo>
                </a:path>
              </a:pathLst>
            </a:custGeom>
            <a:noFill/>
            <a:ln w="38100" cmpd="sng">
              <a:solidFill>
                <a:srgbClr val="00B0F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defTabSz="914378"/>
              <a:endParaRPr lang="zh-CN" altLang="en-US" sz="24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1" name="任意多边形 12"/>
            <p:cNvSpPr>
              <a:spLocks noChangeArrowheads="1"/>
            </p:cNvSpPr>
            <p:nvPr/>
          </p:nvSpPr>
          <p:spPr bwMode="auto">
            <a:xfrm rot="-709446">
              <a:off x="2223" y="465"/>
              <a:ext cx="431" cy="908"/>
            </a:xfrm>
            <a:custGeom>
              <a:avLst/>
              <a:gdLst>
                <a:gd name="T0" fmla="*/ 0 w 945243"/>
                <a:gd name="T1" fmla="*/ 0 h 1774372"/>
                <a:gd name="T2" fmla="*/ 0 w 945243"/>
                <a:gd name="T3" fmla="*/ 0 h 1774372"/>
                <a:gd name="T4" fmla="*/ 0 w 945243"/>
                <a:gd name="T5" fmla="*/ 0 h 1774372"/>
                <a:gd name="T6" fmla="*/ 0 60000 65536"/>
                <a:gd name="T7" fmla="*/ 0 60000 65536"/>
                <a:gd name="T8" fmla="*/ 0 60000 65536"/>
                <a:gd name="T9" fmla="*/ 0 w 945243"/>
                <a:gd name="T10" fmla="*/ 0 h 1774372"/>
                <a:gd name="T11" fmla="*/ 945243 w 945243"/>
                <a:gd name="T12" fmla="*/ 1774372 h 17743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45243" h="1774372">
                  <a:moveTo>
                    <a:pt x="642257" y="0"/>
                  </a:moveTo>
                  <a:cubicBezTo>
                    <a:pt x="793750" y="456293"/>
                    <a:pt x="945243" y="912586"/>
                    <a:pt x="838200" y="1208315"/>
                  </a:cubicBezTo>
                  <a:cubicBezTo>
                    <a:pt x="731157" y="1504044"/>
                    <a:pt x="0" y="1774372"/>
                    <a:pt x="0" y="1774372"/>
                  </a:cubicBezTo>
                </a:path>
              </a:pathLst>
            </a:custGeom>
            <a:noFill/>
            <a:ln w="38100" cmpd="sng">
              <a:solidFill>
                <a:srgbClr val="00B0F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defTabSz="914378"/>
              <a:endParaRPr lang="zh-CN" altLang="en-US" sz="24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2" name="Group 17"/>
          <p:cNvGrpSpPr/>
          <p:nvPr/>
        </p:nvGrpSpPr>
        <p:grpSpPr bwMode="auto">
          <a:xfrm>
            <a:off x="5267179" y="3125016"/>
            <a:ext cx="1574226" cy="947150"/>
            <a:chOff x="0" y="0"/>
            <a:chExt cx="1769" cy="1247"/>
          </a:xfrm>
        </p:grpSpPr>
        <p:sp>
          <p:nvSpPr>
            <p:cNvPr id="13" name="Rectangle 18"/>
            <p:cNvSpPr>
              <a:spLocks noChangeArrowheads="1"/>
            </p:cNvSpPr>
            <p:nvPr/>
          </p:nvSpPr>
          <p:spPr bwMode="auto">
            <a:xfrm>
              <a:off x="0" y="182"/>
              <a:ext cx="1769" cy="88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8100" dir="2700000" algn="ctr" rotWithShape="0">
                      <a:srgbClr val="000000">
                        <a:alpha val="32999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378"/>
              <a:endParaRPr lang="zh-CN" altLang="en-US" sz="16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grpSp>
          <p:nvGrpSpPr>
            <p:cNvPr id="14" name="Group 19"/>
            <p:cNvGrpSpPr/>
            <p:nvPr/>
          </p:nvGrpSpPr>
          <p:grpSpPr bwMode="auto">
            <a:xfrm>
              <a:off x="930" y="879"/>
              <a:ext cx="98" cy="368"/>
              <a:chOff x="0" y="0"/>
              <a:chExt cx="98" cy="368"/>
            </a:xfrm>
          </p:grpSpPr>
          <p:sp>
            <p:nvSpPr>
              <p:cNvPr id="20" name="Rectangle 20"/>
              <p:cNvSpPr>
                <a:spLocks noChangeArrowheads="1"/>
              </p:cNvSpPr>
              <p:nvPr/>
            </p:nvSpPr>
            <p:spPr bwMode="auto">
              <a:xfrm>
                <a:off x="0" y="136"/>
                <a:ext cx="91" cy="11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8100" dir="2700000" algn="ctr" rotWithShape="0">
                        <a:srgbClr val="000000">
                          <a:alpha val="32999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378"/>
                <a:endParaRPr lang="zh-CN" altLang="en-US" sz="16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Line 32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36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Line 33"/>
              <p:cNvSpPr>
                <a:spLocks noChangeShapeType="1"/>
              </p:cNvSpPr>
              <p:nvPr/>
            </p:nvSpPr>
            <p:spPr bwMode="auto">
              <a:xfrm>
                <a:off x="98" y="74"/>
                <a:ext cx="0" cy="23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5" name="Group 23"/>
            <p:cNvGrpSpPr/>
            <p:nvPr/>
          </p:nvGrpSpPr>
          <p:grpSpPr bwMode="auto">
            <a:xfrm>
              <a:off x="317" y="91"/>
              <a:ext cx="318" cy="159"/>
              <a:chOff x="0" y="0"/>
              <a:chExt cx="318" cy="159"/>
            </a:xfrm>
          </p:grpSpPr>
          <p:sp>
            <p:nvSpPr>
              <p:cNvPr id="17" name="Rectangle 24"/>
              <p:cNvSpPr>
                <a:spLocks noChangeArrowheads="1"/>
              </p:cNvSpPr>
              <p:nvPr/>
            </p:nvSpPr>
            <p:spPr bwMode="auto">
              <a:xfrm>
                <a:off x="23" y="0"/>
                <a:ext cx="272" cy="15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8100" dir="2700000" algn="ctr" rotWithShape="0">
                        <a:srgbClr val="000000">
                          <a:alpha val="32999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378"/>
                <a:endParaRPr lang="zh-CN" altLang="en-US" sz="16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" name="Line 44"/>
              <p:cNvSpPr>
                <a:spLocks noChangeShapeType="1"/>
              </p:cNvSpPr>
              <p:nvPr/>
            </p:nvSpPr>
            <p:spPr bwMode="auto">
              <a:xfrm flipV="1">
                <a:off x="46" y="0"/>
                <a:ext cx="272" cy="10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Oval 42"/>
              <p:cNvSpPr>
                <a:spLocks noChangeArrowheads="1"/>
              </p:cNvSpPr>
              <p:nvPr/>
            </p:nvSpPr>
            <p:spPr bwMode="auto">
              <a:xfrm>
                <a:off x="0" y="45"/>
                <a:ext cx="77" cy="79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 defTabSz="914378"/>
                <a:endParaRPr lang="zh-CN" altLang="en-US" sz="1600" kern="0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6" name="AutoShape 21"/>
            <p:cNvSpPr>
              <a:spLocks noChangeArrowheads="1"/>
            </p:cNvSpPr>
            <p:nvPr/>
          </p:nvSpPr>
          <p:spPr bwMode="auto">
            <a:xfrm>
              <a:off x="1020" y="0"/>
              <a:ext cx="365" cy="379"/>
            </a:xfrm>
            <a:prstGeom prst="flowChartSummingJunction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pPr defTabSz="914378"/>
              <a:endParaRPr lang="zh-CN" altLang="en-US" sz="1600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3" name="右箭头 22"/>
          <p:cNvSpPr/>
          <p:nvPr/>
        </p:nvSpPr>
        <p:spPr>
          <a:xfrm>
            <a:off x="3351925" y="3281028"/>
            <a:ext cx="1473200" cy="733660"/>
          </a:xfrm>
          <a:prstGeom prst="rightArrow">
            <a:avLst/>
          </a:prstGeom>
          <a:solidFill>
            <a:srgbClr val="7030A0"/>
          </a:solidFill>
          <a:ln w="12700" cap="flat">
            <a:solidFill>
              <a:schemeClr val="accent1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endParaRPr lang="zh-CN" altLang="en-US" sz="1800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B4850516-2018-4140-82FF-1320D17B3B8D}"/>
              </a:ext>
            </a:extLst>
          </p:cNvPr>
          <p:cNvSpPr txBox="1"/>
          <p:nvPr/>
        </p:nvSpPr>
        <p:spPr>
          <a:xfrm>
            <a:off x="707572" y="564697"/>
            <a:ext cx="2350643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三、电路图的画法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1890" y="2308993"/>
            <a:ext cx="2967354" cy="1990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组合 17410"/>
          <p:cNvGrpSpPr/>
          <p:nvPr/>
        </p:nvGrpSpPr>
        <p:grpSpPr bwMode="auto">
          <a:xfrm>
            <a:off x="5085239" y="2357383"/>
            <a:ext cx="2808288" cy="1981200"/>
            <a:chOff x="0" y="0"/>
            <a:chExt cx="1769" cy="1248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0" y="182"/>
              <a:ext cx="1769" cy="88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grpSp>
          <p:nvGrpSpPr>
            <p:cNvPr id="6" name="组合 17412"/>
            <p:cNvGrpSpPr/>
            <p:nvPr/>
          </p:nvGrpSpPr>
          <p:grpSpPr bwMode="auto">
            <a:xfrm flipH="1">
              <a:off x="929" y="880"/>
              <a:ext cx="98" cy="368"/>
              <a:chOff x="0" y="0"/>
              <a:chExt cx="98" cy="368"/>
            </a:xfrm>
          </p:grpSpPr>
          <p:sp>
            <p:nvSpPr>
              <p:cNvPr id="12" name="Rectangle 7"/>
              <p:cNvSpPr>
                <a:spLocks noChangeArrowheads="1"/>
              </p:cNvSpPr>
              <p:nvPr/>
            </p:nvSpPr>
            <p:spPr bwMode="auto">
              <a:xfrm>
                <a:off x="0" y="136"/>
                <a:ext cx="91" cy="11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" name="Line 32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36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" name="Line 33"/>
              <p:cNvSpPr>
                <a:spLocks noChangeShapeType="1"/>
              </p:cNvSpPr>
              <p:nvPr/>
            </p:nvSpPr>
            <p:spPr bwMode="auto">
              <a:xfrm>
                <a:off x="98" y="74"/>
                <a:ext cx="0" cy="23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" name="组合 17416"/>
            <p:cNvGrpSpPr/>
            <p:nvPr/>
          </p:nvGrpSpPr>
          <p:grpSpPr bwMode="auto">
            <a:xfrm flipH="1">
              <a:off x="1043" y="91"/>
              <a:ext cx="322" cy="159"/>
              <a:chOff x="0" y="0"/>
              <a:chExt cx="322" cy="159"/>
            </a:xfrm>
          </p:grpSpPr>
          <p:sp>
            <p:nvSpPr>
              <p:cNvPr id="9" name="Rectangle 11"/>
              <p:cNvSpPr>
                <a:spLocks noChangeArrowheads="1"/>
              </p:cNvSpPr>
              <p:nvPr/>
            </p:nvSpPr>
            <p:spPr bwMode="auto">
              <a:xfrm>
                <a:off x="23" y="0"/>
                <a:ext cx="272" cy="15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" name="Line 44"/>
              <p:cNvSpPr>
                <a:spLocks noChangeShapeType="1"/>
              </p:cNvSpPr>
              <p:nvPr/>
            </p:nvSpPr>
            <p:spPr bwMode="auto">
              <a:xfrm flipV="1">
                <a:off x="45" y="68"/>
                <a:ext cx="277" cy="4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" name="Oval 42"/>
              <p:cNvSpPr>
                <a:spLocks noChangeArrowheads="1"/>
              </p:cNvSpPr>
              <p:nvPr/>
            </p:nvSpPr>
            <p:spPr bwMode="auto">
              <a:xfrm>
                <a:off x="0" y="45"/>
                <a:ext cx="77" cy="79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 defTabSz="914378"/>
                <a:endParaRPr lang="zh-CN" altLang="en-US" sz="1800" kern="0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8" name="AutoShape 21"/>
            <p:cNvSpPr>
              <a:spLocks noChangeArrowheads="1"/>
            </p:cNvSpPr>
            <p:nvPr/>
          </p:nvSpPr>
          <p:spPr bwMode="auto">
            <a:xfrm>
              <a:off x="317" y="0"/>
              <a:ext cx="365" cy="379"/>
            </a:xfrm>
            <a:prstGeom prst="flowChartSummingJunction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707572" y="1113064"/>
            <a:ext cx="4322337" cy="73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marL="342892" indent="-342892" defTabSz="914378">
              <a:lnSpc>
                <a:spcPct val="120000"/>
              </a:lnSpc>
            </a:pPr>
            <a:r>
              <a:rPr lang="en-US" altLang="zh-CN" sz="1800" b="1" kern="0" dirty="0">
                <a:solidFill>
                  <a:srgbClr val="000000"/>
                </a:solidFill>
                <a:cs typeface="+mn-ea"/>
                <a:sym typeface="+mn-lt"/>
              </a:rPr>
              <a:t>1</a:t>
            </a:r>
            <a:r>
              <a:rPr lang="zh-CN" altLang="en-US" sz="1800" b="1" kern="0" dirty="0">
                <a:solidFill>
                  <a:srgbClr val="000000"/>
                </a:solidFill>
                <a:cs typeface="+mn-ea"/>
                <a:sym typeface="+mn-lt"/>
              </a:rPr>
              <a:t>．通路：</a:t>
            </a:r>
          </a:p>
          <a:p>
            <a:pPr marL="342892" indent="-342892" defTabSz="914378">
              <a:lnSpc>
                <a:spcPct val="120000"/>
              </a:lnSpc>
            </a:pPr>
            <a:r>
              <a:rPr lang="zh-CN" altLang="en-US" sz="1800" b="1" kern="0" dirty="0">
                <a:solidFill>
                  <a:srgbClr val="000000"/>
                </a:solidFill>
                <a:cs typeface="+mn-ea"/>
                <a:sym typeface="+mn-lt"/>
              </a:rPr>
              <a:t>　　处处连通，用电器能够工作的电路。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90B64C8A-A49A-444D-821D-B484B75263AE}"/>
              </a:ext>
            </a:extLst>
          </p:cNvPr>
          <p:cNvSpPr txBox="1"/>
          <p:nvPr/>
        </p:nvSpPr>
        <p:spPr>
          <a:xfrm>
            <a:off x="707572" y="564697"/>
            <a:ext cx="2903680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四、通路、断路、短路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707572" y="1113064"/>
            <a:ext cx="4322337" cy="73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marL="342892" indent="-342892" defTabSz="914378">
              <a:lnSpc>
                <a:spcPct val="120000"/>
              </a:lnSpc>
            </a:pPr>
            <a:r>
              <a:rPr lang="en-US" altLang="zh-CN" sz="1800" b="1" kern="0" dirty="0">
                <a:solidFill>
                  <a:srgbClr val="000000"/>
                </a:solidFill>
                <a:cs typeface="+mn-ea"/>
                <a:sym typeface="+mn-lt"/>
              </a:rPr>
              <a:t>2</a:t>
            </a:r>
            <a:r>
              <a:rPr lang="zh-CN" altLang="en-US" sz="1800" b="1" kern="0" dirty="0">
                <a:solidFill>
                  <a:srgbClr val="000000"/>
                </a:solidFill>
                <a:cs typeface="+mn-ea"/>
                <a:sym typeface="+mn-lt"/>
              </a:rPr>
              <a:t>．断路：</a:t>
            </a:r>
          </a:p>
          <a:p>
            <a:pPr marL="342892" indent="-342892" defTabSz="914378">
              <a:lnSpc>
                <a:spcPct val="120000"/>
              </a:lnSpc>
            </a:pPr>
            <a:r>
              <a:rPr lang="zh-CN" altLang="en-US" sz="1800" b="1" kern="0" dirty="0">
                <a:solidFill>
                  <a:srgbClr val="000000"/>
                </a:solidFill>
                <a:cs typeface="+mn-ea"/>
                <a:sym typeface="+mn-lt"/>
              </a:rPr>
              <a:t>　　某处被断开，没有电流通过的电路。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90B64C8A-A49A-444D-821D-B484B75263AE}"/>
              </a:ext>
            </a:extLst>
          </p:cNvPr>
          <p:cNvSpPr txBox="1"/>
          <p:nvPr/>
        </p:nvSpPr>
        <p:spPr>
          <a:xfrm>
            <a:off x="707572" y="564697"/>
            <a:ext cx="2903680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四、通路、断路、短路</a:t>
            </a:r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BEAC6134-8F78-45AB-83B8-BE22575E57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87958" y="2067798"/>
            <a:ext cx="3273575" cy="210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" name="组合 18434">
            <a:extLst>
              <a:ext uri="{FF2B5EF4-FFF2-40B4-BE49-F238E27FC236}">
                <a16:creationId xmlns:a16="http://schemas.microsoft.com/office/drawing/2014/main" id="{35CF4224-EBBF-49F4-8C75-BBEF0E4B71C3}"/>
              </a:ext>
            </a:extLst>
          </p:cNvPr>
          <p:cNvGrpSpPr/>
          <p:nvPr/>
        </p:nvGrpSpPr>
        <p:grpSpPr bwMode="auto">
          <a:xfrm>
            <a:off x="5109258" y="2454275"/>
            <a:ext cx="2879725" cy="1908175"/>
            <a:chOff x="0" y="0"/>
            <a:chExt cx="1814" cy="1202"/>
          </a:xfrm>
        </p:grpSpPr>
        <p:sp>
          <p:nvSpPr>
            <p:cNvPr id="19" name="Line 40">
              <a:extLst>
                <a:ext uri="{FF2B5EF4-FFF2-40B4-BE49-F238E27FC236}">
                  <a16:creationId xmlns:a16="http://schemas.microsoft.com/office/drawing/2014/main" id="{99F8A28C-2B88-42B4-AE5C-B4C27FB2B4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09" y="168"/>
              <a:ext cx="705" cy="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0" name="Line 41">
              <a:extLst>
                <a:ext uri="{FF2B5EF4-FFF2-40B4-BE49-F238E27FC236}">
                  <a16:creationId xmlns:a16="http://schemas.microsoft.com/office/drawing/2014/main" id="{664E6B58-DECF-4766-8AF8-339068BDC9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" y="168"/>
              <a:ext cx="244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1" name="Oval 42">
              <a:extLst>
                <a:ext uri="{FF2B5EF4-FFF2-40B4-BE49-F238E27FC236}">
                  <a16:creationId xmlns:a16="http://schemas.microsoft.com/office/drawing/2014/main" id="{749F160C-F6C0-46D5-9F7A-440125AE53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" y="136"/>
              <a:ext cx="72" cy="7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2" name="Line 44">
              <a:extLst>
                <a:ext uri="{FF2B5EF4-FFF2-40B4-BE49-F238E27FC236}">
                  <a16:creationId xmlns:a16="http://schemas.microsoft.com/office/drawing/2014/main" id="{7CFB9F08-A4E4-4350-9C88-8B050D4615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4" y="136"/>
              <a:ext cx="273" cy="5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cxnSp>
          <p:nvCxnSpPr>
            <p:cNvPr id="23" name="直接连接符 20">
              <a:extLst>
                <a:ext uri="{FF2B5EF4-FFF2-40B4-BE49-F238E27FC236}">
                  <a16:creationId xmlns:a16="http://schemas.microsoft.com/office/drawing/2014/main" id="{FB683DBC-DAB3-452E-90CD-F579B2BCAAF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0" y="966"/>
              <a:ext cx="911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" name="AutoShape 21">
              <a:extLst>
                <a:ext uri="{FF2B5EF4-FFF2-40B4-BE49-F238E27FC236}">
                  <a16:creationId xmlns:a16="http://schemas.microsoft.com/office/drawing/2014/main" id="{0688AA87-76C9-4AE1-AB69-FFFEFC6DA5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0" y="0"/>
              <a:ext cx="343" cy="353"/>
            </a:xfrm>
            <a:prstGeom prst="flowChartSummingJunction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grpSp>
          <p:nvGrpSpPr>
            <p:cNvPr id="25" name="组合 18441">
              <a:extLst>
                <a:ext uri="{FF2B5EF4-FFF2-40B4-BE49-F238E27FC236}">
                  <a16:creationId xmlns:a16="http://schemas.microsoft.com/office/drawing/2014/main" id="{766BC8F7-25FA-4B0F-8A70-7F5034E34095}"/>
                </a:ext>
              </a:extLst>
            </p:cNvPr>
            <p:cNvGrpSpPr/>
            <p:nvPr/>
          </p:nvGrpSpPr>
          <p:grpSpPr bwMode="auto">
            <a:xfrm>
              <a:off x="914" y="733"/>
              <a:ext cx="900" cy="469"/>
              <a:chOff x="0" y="0"/>
              <a:chExt cx="1138244" cy="576262"/>
            </a:xfrm>
          </p:grpSpPr>
          <p:sp>
            <p:nvSpPr>
              <p:cNvPr id="29" name="Line 32">
                <a:extLst>
                  <a:ext uri="{FF2B5EF4-FFF2-40B4-BE49-F238E27FC236}">
                    <a16:creationId xmlns:a16="http://schemas.microsoft.com/office/drawing/2014/main" id="{F4B9103B-2A71-43C0-99BF-4E83E593F2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2" y="-2"/>
                <a:ext cx="0" cy="57626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0" name="Line 33">
                <a:extLst>
                  <a:ext uri="{FF2B5EF4-FFF2-40B4-BE49-F238E27FC236}">
                    <a16:creationId xmlns:a16="http://schemas.microsoft.com/office/drawing/2014/main" id="{3F1F5B47-D227-456C-B201-243B0014C2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5887" y="115885"/>
                <a:ext cx="0" cy="36036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Line 34">
                <a:extLst>
                  <a:ext uri="{FF2B5EF4-FFF2-40B4-BE49-F238E27FC236}">
                    <a16:creationId xmlns:a16="http://schemas.microsoft.com/office/drawing/2014/main" id="{5110E76F-86CF-4660-932E-310BA9AD37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2237" y="285749"/>
                <a:ext cx="1016007" cy="317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cxnSp>
          <p:nvCxnSpPr>
            <p:cNvPr id="26" name="直接连接符 23">
              <a:extLst>
                <a:ext uri="{FF2B5EF4-FFF2-40B4-BE49-F238E27FC236}">
                  <a16:creationId xmlns:a16="http://schemas.microsoft.com/office/drawing/2014/main" id="{78079129-1300-4465-A4BE-A5EF4895D2B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1404" y="559"/>
              <a:ext cx="812" cy="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直接连接符 24">
              <a:extLst>
                <a:ext uri="{FF2B5EF4-FFF2-40B4-BE49-F238E27FC236}">
                  <a16:creationId xmlns:a16="http://schemas.microsoft.com/office/drawing/2014/main" id="{B3CB109D-3AC8-4814-A50D-D9870061F50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-402" y="559"/>
              <a:ext cx="812" cy="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8" name="Line 41">
              <a:extLst>
                <a:ext uri="{FF2B5EF4-FFF2-40B4-BE49-F238E27FC236}">
                  <a16:creationId xmlns:a16="http://schemas.microsoft.com/office/drawing/2014/main" id="{75C074C9-5593-4D83-BE0E-C8D18BDB83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9" y="173"/>
              <a:ext cx="454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1651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707572" y="1113064"/>
            <a:ext cx="4554773" cy="73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marL="342892" indent="-342892" defTabSz="914378">
              <a:lnSpc>
                <a:spcPct val="120000"/>
              </a:lnSpc>
            </a:pPr>
            <a:r>
              <a:rPr lang="en-US" altLang="zh-CN" sz="1800" b="1" kern="0" dirty="0">
                <a:solidFill>
                  <a:srgbClr val="000000"/>
                </a:solidFill>
                <a:cs typeface="+mn-ea"/>
                <a:sym typeface="+mn-lt"/>
              </a:rPr>
              <a:t>3</a:t>
            </a:r>
            <a:r>
              <a:rPr lang="zh-CN" altLang="en-US" sz="1800" b="1" kern="0" dirty="0">
                <a:solidFill>
                  <a:srgbClr val="000000"/>
                </a:solidFill>
                <a:cs typeface="+mn-ea"/>
                <a:sym typeface="+mn-lt"/>
              </a:rPr>
              <a:t>．短路：</a:t>
            </a:r>
          </a:p>
          <a:p>
            <a:pPr marL="342892" indent="-342892" defTabSz="914378">
              <a:lnSpc>
                <a:spcPct val="120000"/>
              </a:lnSpc>
            </a:pPr>
            <a:r>
              <a:rPr lang="zh-CN" altLang="en-US" sz="1800" b="1" kern="0" dirty="0">
                <a:solidFill>
                  <a:srgbClr val="000000"/>
                </a:solidFill>
                <a:cs typeface="+mn-ea"/>
                <a:sym typeface="+mn-lt"/>
              </a:rPr>
              <a:t>　　直接用导线将电源正负极相连的电路。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90B64C8A-A49A-444D-821D-B484B75263AE}"/>
              </a:ext>
            </a:extLst>
          </p:cNvPr>
          <p:cNvSpPr txBox="1"/>
          <p:nvPr/>
        </p:nvSpPr>
        <p:spPr>
          <a:xfrm>
            <a:off x="707572" y="564697"/>
            <a:ext cx="2903680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四、通路、断路、短路</a:t>
            </a:r>
          </a:p>
        </p:txBody>
      </p:sp>
      <p:sp>
        <p:nvSpPr>
          <p:cNvPr id="32" name="TextBox 5">
            <a:extLst>
              <a:ext uri="{FF2B5EF4-FFF2-40B4-BE49-F238E27FC236}">
                <a16:creationId xmlns:a16="http://schemas.microsoft.com/office/drawing/2014/main" id="{ABD17464-65CA-4130-904C-E182BB3BA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572" y="1903942"/>
            <a:ext cx="6262272" cy="444377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wrap="square" lIns="68580" tIns="34290" rIns="68580" bIns="34290">
            <a:spAutoFit/>
          </a:bodyPr>
          <a:lstStyle/>
          <a:p>
            <a:pPr marL="342892" indent="-342892" defTabSz="914378">
              <a:lnSpc>
                <a:spcPct val="120000"/>
              </a:lnSpc>
            </a:pPr>
            <a:r>
              <a:rPr lang="zh-CN" altLang="en-US" sz="1800" kern="0" dirty="0">
                <a:solidFill>
                  <a:srgbClr val="7030A0"/>
                </a:solidFill>
                <a:cs typeface="+mn-ea"/>
                <a:sym typeface="+mn-lt"/>
              </a:rPr>
              <a:t>电源短路时会损坏电源，甚至引起火灾！</a:t>
            </a:r>
          </a:p>
        </p:txBody>
      </p: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1837CE9B-56C6-47A6-AED5-CBC65244EF78}"/>
              </a:ext>
            </a:extLst>
          </p:cNvPr>
          <p:cNvGrpSpPr/>
          <p:nvPr/>
        </p:nvGrpSpPr>
        <p:grpSpPr>
          <a:xfrm>
            <a:off x="1359957" y="2482207"/>
            <a:ext cx="5774268" cy="1916018"/>
            <a:chOff x="767947" y="2351313"/>
            <a:chExt cx="7031250" cy="2333109"/>
          </a:xfrm>
        </p:grpSpPr>
        <p:pic>
          <p:nvPicPr>
            <p:cNvPr id="34" name="Picture 6">
              <a:extLst>
                <a:ext uri="{FF2B5EF4-FFF2-40B4-BE49-F238E27FC236}">
                  <a16:creationId xmlns:a16="http://schemas.microsoft.com/office/drawing/2014/main" id="{21E82FBD-F0BB-419B-946D-F51CA10EF091}"/>
                </a:ext>
              </a:extLst>
            </p:cNvPr>
            <p:cNvPicPr preferRelativeResize="0"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7681" y="2351313"/>
              <a:ext cx="2821516" cy="180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id="{308F63EB-8237-4BE5-BAF4-F5B1E6D87A67}"/>
                </a:ext>
              </a:extLst>
            </p:cNvPr>
            <p:cNvGrpSpPr/>
            <p:nvPr/>
          </p:nvGrpSpPr>
          <p:grpSpPr>
            <a:xfrm>
              <a:off x="767947" y="2706688"/>
              <a:ext cx="3007518" cy="1977734"/>
              <a:chOff x="767947" y="2706688"/>
              <a:chExt cx="3007518" cy="1977734"/>
            </a:xfrm>
          </p:grpSpPr>
          <p:grpSp>
            <p:nvGrpSpPr>
              <p:cNvPr id="37" name="组合 36">
                <a:extLst>
                  <a:ext uri="{FF2B5EF4-FFF2-40B4-BE49-F238E27FC236}">
                    <a16:creationId xmlns:a16="http://schemas.microsoft.com/office/drawing/2014/main" id="{A8FFBAF0-FF7B-4093-81A7-E63142B06234}"/>
                  </a:ext>
                </a:extLst>
              </p:cNvPr>
              <p:cNvGrpSpPr/>
              <p:nvPr/>
            </p:nvGrpSpPr>
            <p:grpSpPr>
              <a:xfrm>
                <a:off x="767947" y="2706688"/>
                <a:ext cx="3007518" cy="1444625"/>
                <a:chOff x="767947" y="2706688"/>
                <a:chExt cx="3007518" cy="1444625"/>
              </a:xfrm>
            </p:grpSpPr>
            <p:grpSp>
              <p:nvGrpSpPr>
                <p:cNvPr id="39" name="组合 38">
                  <a:extLst>
                    <a:ext uri="{FF2B5EF4-FFF2-40B4-BE49-F238E27FC236}">
                      <a16:creationId xmlns:a16="http://schemas.microsoft.com/office/drawing/2014/main" id="{9713235E-707F-4FAD-84DC-800171274002}"/>
                    </a:ext>
                  </a:extLst>
                </p:cNvPr>
                <p:cNvGrpSpPr/>
                <p:nvPr/>
              </p:nvGrpSpPr>
              <p:grpSpPr bwMode="auto">
                <a:xfrm>
                  <a:off x="767947" y="2706688"/>
                  <a:ext cx="3007518" cy="1444625"/>
                  <a:chOff x="0" y="0"/>
                  <a:chExt cx="2041" cy="910"/>
                </a:xfrm>
              </p:grpSpPr>
              <p:pic>
                <p:nvPicPr>
                  <p:cNvPr id="43" name="Picture 10" descr="H:\2\人教教参资源\九\图\电池组.JPG">
                    <a:extLst>
                      <a:ext uri="{FF2B5EF4-FFF2-40B4-BE49-F238E27FC236}">
                        <a16:creationId xmlns:a16="http://schemas.microsoft.com/office/drawing/2014/main" id="{BB8B83E1-4769-4D3E-AE58-54C14E0DD96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3" cstate="email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58" y="320"/>
                    <a:ext cx="1497" cy="59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4" name="Freeform 18">
                    <a:extLst>
                      <a:ext uri="{FF2B5EF4-FFF2-40B4-BE49-F238E27FC236}">
                        <a16:creationId xmlns:a16="http://schemas.microsoft.com/office/drawing/2014/main" id="{CA6EE462-8B07-4E87-8D60-3C65DD8BD3E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21169426">
                    <a:off x="0" y="0"/>
                    <a:ext cx="2041" cy="771"/>
                  </a:xfrm>
                  <a:custGeom>
                    <a:avLst/>
                    <a:gdLst>
                      <a:gd name="T0" fmla="*/ 283 w 2086"/>
                      <a:gd name="T1" fmla="*/ 520 h 831"/>
                      <a:gd name="T2" fmla="*/ 109 w 2086"/>
                      <a:gd name="T3" fmla="*/ 247 h 831"/>
                      <a:gd name="T4" fmla="*/ 933 w 2086"/>
                      <a:gd name="T5" fmla="*/ 13 h 831"/>
                      <a:gd name="T6" fmla="*/ 1888 w 2086"/>
                      <a:gd name="T7" fmla="*/ 325 h 831"/>
                      <a:gd name="T8" fmla="*/ 1584 w 2086"/>
                      <a:gd name="T9" fmla="*/ 715 h 831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086" h="831">
                        <a:moveTo>
                          <a:pt x="295" y="604"/>
                        </a:moveTo>
                        <a:cubicBezTo>
                          <a:pt x="147" y="494"/>
                          <a:pt x="0" y="385"/>
                          <a:pt x="113" y="287"/>
                        </a:cubicBezTo>
                        <a:cubicBezTo>
                          <a:pt x="226" y="189"/>
                          <a:pt x="665" y="0"/>
                          <a:pt x="975" y="15"/>
                        </a:cubicBezTo>
                        <a:cubicBezTo>
                          <a:pt x="1285" y="30"/>
                          <a:pt x="1860" y="241"/>
                          <a:pt x="1973" y="377"/>
                        </a:cubicBezTo>
                        <a:cubicBezTo>
                          <a:pt x="2086" y="513"/>
                          <a:pt x="1870" y="672"/>
                          <a:pt x="1655" y="831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0000"/>
                    </a:solidFill>
                    <a:miter lim="800000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defTabSz="914378"/>
                    <a:endParaRPr lang="zh-CN" altLang="en-US" kern="0">
                      <a:solidFill>
                        <a:sysClr val="windowText" lastClr="000000"/>
                      </a:solidFill>
                      <a:cs typeface="+mn-ea"/>
                      <a:sym typeface="+mn-lt"/>
                    </a:endParaRPr>
                  </a:p>
                </p:txBody>
              </p:sp>
            </p:grpSp>
            <p:grpSp>
              <p:nvGrpSpPr>
                <p:cNvPr id="40" name="组合 39">
                  <a:extLst>
                    <a:ext uri="{FF2B5EF4-FFF2-40B4-BE49-F238E27FC236}">
                      <a16:creationId xmlns:a16="http://schemas.microsoft.com/office/drawing/2014/main" id="{F839F3A0-3B11-4374-A347-2BD1B89541B3}"/>
                    </a:ext>
                  </a:extLst>
                </p:cNvPr>
                <p:cNvGrpSpPr/>
                <p:nvPr/>
              </p:nvGrpSpPr>
              <p:grpSpPr bwMode="auto">
                <a:xfrm>
                  <a:off x="2771775" y="3295650"/>
                  <a:ext cx="360363" cy="468313"/>
                  <a:chOff x="0" y="0"/>
                  <a:chExt cx="227" cy="295"/>
                </a:xfrm>
              </p:grpSpPr>
              <p:sp>
                <p:nvSpPr>
                  <p:cNvPr id="41" name="Line 16">
                    <a:extLst>
                      <a:ext uri="{FF2B5EF4-FFF2-40B4-BE49-F238E27FC236}">
                        <a16:creationId xmlns:a16="http://schemas.microsoft.com/office/drawing/2014/main" id="{8184332C-555E-41C1-B262-26DE7F8C343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0" y="0"/>
                    <a:ext cx="227" cy="295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defTabSz="914378"/>
                    <a:endParaRPr lang="zh-CN" altLang="en-US" kern="0">
                      <a:solidFill>
                        <a:sysClr val="windowText" lastClr="000000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42" name="Line 17">
                    <a:extLst>
                      <a:ext uri="{FF2B5EF4-FFF2-40B4-BE49-F238E27FC236}">
                        <a16:creationId xmlns:a16="http://schemas.microsoft.com/office/drawing/2014/main" id="{5AB46EA1-4220-48EC-A156-0598B827C9B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0" y="0"/>
                    <a:ext cx="227" cy="295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defTabSz="914378"/>
                    <a:endParaRPr lang="zh-CN" altLang="en-US" kern="0">
                      <a:solidFill>
                        <a:sysClr val="windowText" lastClr="000000"/>
                      </a:solidFill>
                      <a:cs typeface="+mn-ea"/>
                      <a:sym typeface="+mn-lt"/>
                    </a:endParaRPr>
                  </a:p>
                </p:txBody>
              </p:sp>
            </p:grpSp>
          </p:grpSp>
          <p:sp>
            <p:nvSpPr>
              <p:cNvPr id="38" name="TextBox 11">
                <a:extLst>
                  <a:ext uri="{FF2B5EF4-FFF2-40B4-BE49-F238E27FC236}">
                    <a16:creationId xmlns:a16="http://schemas.microsoft.com/office/drawing/2014/main" id="{D21394AA-B45F-4264-A8FB-18994F30B44E}"/>
                  </a:ext>
                </a:extLst>
              </p:cNvPr>
              <p:cNvSpPr txBox="1"/>
              <p:nvPr/>
            </p:nvSpPr>
            <p:spPr>
              <a:xfrm>
                <a:off x="1493310" y="4197216"/>
                <a:ext cx="1515534" cy="48720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60959" tIns="60959" rIns="60959" bIns="60959" numCol="1" spcCol="38100" rtlCol="0" anchor="t">
                <a:spAutoFit/>
              </a:bodyPr>
              <a:lstStyle/>
              <a:p>
                <a:pPr defTabSz="914378" latinLnBrk="1" hangingPunct="0"/>
                <a:r>
                  <a:rPr lang="zh-CN" altLang="en-US" sz="1800" kern="0" dirty="0">
                    <a:solidFill>
                      <a:srgbClr val="000000"/>
                    </a:solidFill>
                    <a:cs typeface="+mn-ea"/>
                    <a:sym typeface="+mn-lt"/>
                  </a:rPr>
                  <a:t>电源短路</a:t>
                </a:r>
              </a:p>
            </p:txBody>
          </p:sp>
        </p:grpSp>
        <p:sp>
          <p:nvSpPr>
            <p:cNvPr id="36" name="TextBox 12">
              <a:extLst>
                <a:ext uri="{FF2B5EF4-FFF2-40B4-BE49-F238E27FC236}">
                  <a16:creationId xmlns:a16="http://schemas.microsoft.com/office/drawing/2014/main" id="{B163326E-EE77-4566-A795-22986B05DBB9}"/>
                </a:ext>
              </a:extLst>
            </p:cNvPr>
            <p:cNvSpPr txBox="1"/>
            <p:nvPr/>
          </p:nvSpPr>
          <p:spPr>
            <a:xfrm>
              <a:off x="5397838" y="4197215"/>
              <a:ext cx="1981201" cy="487206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60959" tIns="60959" rIns="60959" bIns="60959" numCol="1" spcCol="38100" rtlCol="0" anchor="t">
              <a:spAutoFit/>
            </a:bodyPr>
            <a:lstStyle/>
            <a:p>
              <a:pPr defTabSz="914378" latinLnBrk="1" hangingPunct="0"/>
              <a:r>
                <a:rPr lang="zh-CN" altLang="en-US" sz="1800" kern="0" dirty="0">
                  <a:solidFill>
                    <a:srgbClr val="000000"/>
                  </a:solidFill>
                  <a:cs typeface="+mn-ea"/>
                  <a:sym typeface="+mn-lt"/>
                </a:rPr>
                <a:t>用电器短路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1024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>
            <a:extLst>
              <a:ext uri="{FF2B5EF4-FFF2-40B4-BE49-F238E27FC236}">
                <a16:creationId xmlns:a16="http://schemas.microsoft.com/office/drawing/2014/main" id="{9131AA21-ADAE-4FFA-8256-5F18ADC42BFD}"/>
              </a:ext>
            </a:extLst>
          </p:cNvPr>
          <p:cNvSpPr txBox="1"/>
          <p:nvPr/>
        </p:nvSpPr>
        <p:spPr>
          <a:xfrm>
            <a:off x="707572" y="5646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课堂导入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381B3A7E-25EA-44C1-B5AE-4C64DF7BB845}"/>
              </a:ext>
            </a:extLst>
          </p:cNvPr>
          <p:cNvSpPr txBox="1"/>
          <p:nvPr/>
        </p:nvSpPr>
        <p:spPr>
          <a:xfrm>
            <a:off x="629431" y="1222869"/>
            <a:ext cx="1378244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复习回顾</a:t>
            </a:r>
          </a:p>
        </p:txBody>
      </p:sp>
      <p:sp>
        <p:nvSpPr>
          <p:cNvPr id="4" name="TextBox 8">
            <a:extLst>
              <a:ext uri="{FF2B5EF4-FFF2-40B4-BE49-F238E27FC236}">
                <a16:creationId xmlns:a16="http://schemas.microsoft.com/office/drawing/2014/main" id="{3238CF1E-09D4-4273-9EDC-95FF2318BE1B}"/>
              </a:ext>
            </a:extLst>
          </p:cNvPr>
          <p:cNvSpPr txBox="1"/>
          <p:nvPr/>
        </p:nvSpPr>
        <p:spPr>
          <a:xfrm>
            <a:off x="1769734" y="1239809"/>
            <a:ext cx="3203400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金属导体靠什么导电？</a:t>
            </a: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314B09DA-FF1D-45E4-8F89-9AC59DFC6FBB}"/>
              </a:ext>
            </a:extLst>
          </p:cNvPr>
          <p:cNvSpPr txBox="1"/>
          <p:nvPr/>
        </p:nvSpPr>
        <p:spPr>
          <a:xfrm>
            <a:off x="4533079" y="1259066"/>
            <a:ext cx="1378244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自由电子</a:t>
            </a:r>
          </a:p>
        </p:txBody>
      </p:sp>
      <p:sp>
        <p:nvSpPr>
          <p:cNvPr id="6" name="TextBox 10">
            <a:extLst>
              <a:ext uri="{FF2B5EF4-FFF2-40B4-BE49-F238E27FC236}">
                <a16:creationId xmlns:a16="http://schemas.microsoft.com/office/drawing/2014/main" id="{9AFE78EF-F5F3-441A-8BAD-EAD880C59FFF}"/>
              </a:ext>
            </a:extLst>
          </p:cNvPr>
          <p:cNvSpPr txBox="1"/>
          <p:nvPr/>
        </p:nvSpPr>
        <p:spPr>
          <a:xfrm>
            <a:off x="629430" y="1796885"/>
            <a:ext cx="1034433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演示</a:t>
            </a: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7810C0FE-24AF-4007-A81F-68965CA2FEA4}"/>
              </a:ext>
            </a:extLst>
          </p:cNvPr>
          <p:cNvGrpSpPr>
            <a:grpSpLocks noChangeAspect="1"/>
          </p:cNvGrpSpPr>
          <p:nvPr/>
        </p:nvGrpSpPr>
        <p:grpSpPr>
          <a:xfrm>
            <a:off x="5363208" y="2672118"/>
            <a:ext cx="1096230" cy="1644345"/>
            <a:chOff x="6011863" y="1773238"/>
            <a:chExt cx="2447925" cy="3960812"/>
          </a:xfrm>
        </p:grpSpPr>
        <p:grpSp>
          <p:nvGrpSpPr>
            <p:cNvPr id="8" name="组合 181257">
              <a:extLst>
                <a:ext uri="{FF2B5EF4-FFF2-40B4-BE49-F238E27FC236}">
                  <a16:creationId xmlns:a16="http://schemas.microsoft.com/office/drawing/2014/main" id="{B73A326A-104A-4812-BD7D-75E02744E49F}"/>
                </a:ext>
              </a:extLst>
            </p:cNvPr>
            <p:cNvGrpSpPr/>
            <p:nvPr/>
          </p:nvGrpSpPr>
          <p:grpSpPr bwMode="auto">
            <a:xfrm>
              <a:off x="6011863" y="1773238"/>
              <a:ext cx="2447925" cy="3960812"/>
              <a:chOff x="1247" y="1117"/>
              <a:chExt cx="1542" cy="2495"/>
            </a:xfrm>
          </p:grpSpPr>
          <p:sp>
            <p:nvSpPr>
              <p:cNvPr id="12" name="椭圆 181258">
                <a:extLst>
                  <a:ext uri="{FF2B5EF4-FFF2-40B4-BE49-F238E27FC236}">
                    <a16:creationId xmlns:a16="http://schemas.microsoft.com/office/drawing/2014/main" id="{FAC383BA-A14C-407B-A8F5-A62CFFD7DE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7" y="1706"/>
                <a:ext cx="1542" cy="1542"/>
              </a:xfrm>
              <a:prstGeom prst="ellipse">
                <a:avLst/>
              </a:prstGeom>
              <a:noFill/>
              <a:ln w="5715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" name="直接连接符 181259">
                <a:extLst>
                  <a:ext uri="{FF2B5EF4-FFF2-40B4-BE49-F238E27FC236}">
                    <a16:creationId xmlns:a16="http://schemas.microsoft.com/office/drawing/2014/main" id="{6CE4F68C-C474-494B-A20C-91F01BEDEE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83" y="3158"/>
                <a:ext cx="272" cy="45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" name="直接连接符 181260">
                <a:extLst>
                  <a:ext uri="{FF2B5EF4-FFF2-40B4-BE49-F238E27FC236}">
                    <a16:creationId xmlns:a16="http://schemas.microsoft.com/office/drawing/2014/main" id="{669761BA-9061-42FC-B404-C946BE7700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26" y="3158"/>
                <a:ext cx="318" cy="45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" name="直接连接符 181261">
                <a:extLst>
                  <a:ext uri="{FF2B5EF4-FFF2-40B4-BE49-F238E27FC236}">
                    <a16:creationId xmlns:a16="http://schemas.microsoft.com/office/drawing/2014/main" id="{F07ED636-75B3-48D7-8572-3D4DEE0712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383" y="3612"/>
                <a:ext cx="1361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" name="直接连接符 181262">
                <a:extLst>
                  <a:ext uri="{FF2B5EF4-FFF2-40B4-BE49-F238E27FC236}">
                    <a16:creationId xmlns:a16="http://schemas.microsoft.com/office/drawing/2014/main" id="{63F803C3-40C3-4A1B-A187-3870E9CB35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8" y="1389"/>
                <a:ext cx="0" cy="127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7" name="椭圆 181263">
                <a:extLst>
                  <a:ext uri="{FF2B5EF4-FFF2-40B4-BE49-F238E27FC236}">
                    <a16:creationId xmlns:a16="http://schemas.microsoft.com/office/drawing/2014/main" id="{F36F9D58-CB65-4A48-9CF6-BC02E05312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82" y="1117"/>
                <a:ext cx="272" cy="272"/>
              </a:xfrm>
              <a:prstGeom prst="ellipse">
                <a:avLst/>
              </a:prstGeom>
              <a:gradFill rotWithShape="1">
                <a:gsLst>
                  <a:gs pos="0">
                    <a:schemeClr val="bg2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bg2"/>
                </a:solidFill>
                <a:rou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9" name="直接连接符 181266">
              <a:extLst>
                <a:ext uri="{FF2B5EF4-FFF2-40B4-BE49-F238E27FC236}">
                  <a16:creationId xmlns:a16="http://schemas.microsoft.com/office/drawing/2014/main" id="{E7B65695-2120-495F-A095-147EFC38E3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877050" y="4221163"/>
              <a:ext cx="360363" cy="5762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0" name="直接连接符 181267">
              <a:extLst>
                <a:ext uri="{FF2B5EF4-FFF2-40B4-BE49-F238E27FC236}">
                  <a16:creationId xmlns:a16="http://schemas.microsoft.com/office/drawing/2014/main" id="{87A12023-B9F0-45A8-8E6C-D582FA723C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35825" y="4221163"/>
              <a:ext cx="360363" cy="5048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1" name="文本框 2">
              <a:extLst>
                <a:ext uri="{FF2B5EF4-FFF2-40B4-BE49-F238E27FC236}">
                  <a16:creationId xmlns:a16="http://schemas.microsoft.com/office/drawing/2014/main" id="{149517FF-CD4A-421F-988E-59137FA25B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32550" y="3349626"/>
              <a:ext cx="444500" cy="1260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rgbClr val="0070C0"/>
                  </a:solidFill>
                  <a:latin typeface="微软雅黑" panose="020B0503020204020204" charset="-122"/>
                  <a:ea typeface="微软雅黑" panose="020B0503020204020204" charset="-122"/>
                </a:defRPr>
              </a:lvl1pPr>
              <a:lvl2pPr marL="742950" indent="-285750" eaLnBrk="0" hangingPunct="0">
                <a:defRPr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defTabSz="914378"/>
              <a:r>
                <a:rPr lang="en-US" altLang="zh-CN" kern="0">
                  <a:latin typeface="+mn-lt"/>
                  <a:ea typeface="+mn-ea"/>
                  <a:cs typeface="+mn-ea"/>
                  <a:sym typeface="+mn-lt"/>
                </a:rPr>
                <a:t>B</a:t>
              </a:r>
            </a:p>
          </p:txBody>
        </p:sp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9BF8DE6F-359D-49F3-B5FF-E186511364C5}"/>
              </a:ext>
            </a:extLst>
          </p:cNvPr>
          <p:cNvGrpSpPr>
            <a:grpSpLocks noChangeAspect="1"/>
          </p:cNvGrpSpPr>
          <p:nvPr/>
        </p:nvGrpSpPr>
        <p:grpSpPr>
          <a:xfrm>
            <a:off x="2135296" y="2737123"/>
            <a:ext cx="1096230" cy="1644345"/>
            <a:chOff x="1547813" y="973932"/>
            <a:chExt cx="2447925" cy="3960812"/>
          </a:xfrm>
        </p:grpSpPr>
        <p:sp>
          <p:nvSpPr>
            <p:cNvPr id="20" name="直接连接符 181264">
              <a:extLst>
                <a:ext uri="{FF2B5EF4-FFF2-40B4-BE49-F238E27FC236}">
                  <a16:creationId xmlns:a16="http://schemas.microsoft.com/office/drawing/2014/main" id="{E84B2EBF-E1EF-498D-B9F9-6BF521376A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54013" y="3397249"/>
              <a:ext cx="288925" cy="5032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1" name="直接连接符 181265">
              <a:extLst>
                <a:ext uri="{FF2B5EF4-FFF2-40B4-BE49-F238E27FC236}">
                  <a16:creationId xmlns:a16="http://schemas.microsoft.com/office/drawing/2014/main" id="{B690EC5B-6DA9-4768-8D92-AA5DF76A66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98764" y="3421857"/>
              <a:ext cx="360363" cy="5032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id="{F4D5E1AA-1954-4C4E-92AA-908A37A1E6FB}"/>
                </a:ext>
              </a:extLst>
            </p:cNvPr>
            <p:cNvGrpSpPr/>
            <p:nvPr/>
          </p:nvGrpSpPr>
          <p:grpSpPr>
            <a:xfrm>
              <a:off x="1547813" y="973932"/>
              <a:ext cx="2447925" cy="3960812"/>
              <a:chOff x="1116013" y="1773238"/>
              <a:chExt cx="2447925" cy="3960812"/>
            </a:xfrm>
          </p:grpSpPr>
          <p:grpSp>
            <p:nvGrpSpPr>
              <p:cNvPr id="23" name="组合 181250">
                <a:extLst>
                  <a:ext uri="{FF2B5EF4-FFF2-40B4-BE49-F238E27FC236}">
                    <a16:creationId xmlns:a16="http://schemas.microsoft.com/office/drawing/2014/main" id="{3E0D1020-A061-474E-B9DA-F4C7607DD632}"/>
                  </a:ext>
                </a:extLst>
              </p:cNvPr>
              <p:cNvGrpSpPr/>
              <p:nvPr/>
            </p:nvGrpSpPr>
            <p:grpSpPr bwMode="auto">
              <a:xfrm>
                <a:off x="1116013" y="1773238"/>
                <a:ext cx="2447925" cy="3960812"/>
                <a:chOff x="1247" y="1117"/>
                <a:chExt cx="1542" cy="2495"/>
              </a:xfrm>
            </p:grpSpPr>
            <p:sp>
              <p:nvSpPr>
                <p:cNvPr id="33" name="椭圆 181251">
                  <a:extLst>
                    <a:ext uri="{FF2B5EF4-FFF2-40B4-BE49-F238E27FC236}">
                      <a16:creationId xmlns:a16="http://schemas.microsoft.com/office/drawing/2014/main" id="{59929C73-27A1-4E1A-95C2-5C8BB79F99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7" y="1706"/>
                  <a:ext cx="1542" cy="1542"/>
                </a:xfrm>
                <a:prstGeom prst="ellips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4" name="直接连接符 181252">
                  <a:extLst>
                    <a:ext uri="{FF2B5EF4-FFF2-40B4-BE49-F238E27FC236}">
                      <a16:creationId xmlns:a16="http://schemas.microsoft.com/office/drawing/2014/main" id="{AD87CC59-917C-4E7D-AB40-288D2C0B9B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383" y="3158"/>
                  <a:ext cx="272" cy="454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5" name="直接连接符 181253">
                  <a:extLst>
                    <a:ext uri="{FF2B5EF4-FFF2-40B4-BE49-F238E27FC236}">
                      <a16:creationId xmlns:a16="http://schemas.microsoft.com/office/drawing/2014/main" id="{8D129E7D-3C26-48A9-B391-21F8B7788F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26" y="3158"/>
                  <a:ext cx="318" cy="454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6" name="直接连接符 181254">
                  <a:extLst>
                    <a:ext uri="{FF2B5EF4-FFF2-40B4-BE49-F238E27FC236}">
                      <a16:creationId xmlns:a16="http://schemas.microsoft.com/office/drawing/2014/main" id="{62D23FDC-AF2D-40EE-8EE2-16978E8067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383" y="3612"/>
                  <a:ext cx="1361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7" name="直接连接符 181255">
                  <a:extLst>
                    <a:ext uri="{FF2B5EF4-FFF2-40B4-BE49-F238E27FC236}">
                      <a16:creationId xmlns:a16="http://schemas.microsoft.com/office/drawing/2014/main" id="{D6C41F49-FD4F-4838-93B0-7EE7D510EE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018" y="1389"/>
                  <a:ext cx="0" cy="127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8" name="椭圆 181256">
                  <a:extLst>
                    <a:ext uri="{FF2B5EF4-FFF2-40B4-BE49-F238E27FC236}">
                      <a16:creationId xmlns:a16="http://schemas.microsoft.com/office/drawing/2014/main" id="{6A1C0BEE-2318-402C-A7F1-6BCD55D4AF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82" y="1117"/>
                  <a:ext cx="272" cy="272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9525">
                  <a:solidFill>
                    <a:schemeClr val="bg2"/>
                  </a:solidFill>
                  <a:rou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4" name="文本框 181268">
                <a:extLst>
                  <a:ext uri="{FF2B5EF4-FFF2-40B4-BE49-F238E27FC236}">
                    <a16:creationId xmlns:a16="http://schemas.microsoft.com/office/drawing/2014/main" id="{2810098C-BD54-469A-87EE-D22CD39D0E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63715" y="4417127"/>
                <a:ext cx="503238" cy="667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defTabSz="914378" eaLnBrk="1" hangingPunct="1">
                  <a:spcBef>
                    <a:spcPct val="50000"/>
                  </a:spcBef>
                </a:pPr>
                <a:r>
                  <a:rPr lang="en-US" altLang="zh-CN" sz="1200" kern="0" dirty="0">
                    <a:solidFill>
                      <a:srgbClr val="FF00FF"/>
                    </a:solidFill>
                    <a:latin typeface="+mn-lt"/>
                    <a:ea typeface="+mn-ea"/>
                    <a:cs typeface="+mn-ea"/>
                    <a:sym typeface="+mn-lt"/>
                  </a:rPr>
                  <a:t>—</a:t>
                </a:r>
              </a:p>
            </p:txBody>
          </p:sp>
          <p:sp>
            <p:nvSpPr>
              <p:cNvPr id="25" name="文本框 181269">
                <a:extLst>
                  <a:ext uri="{FF2B5EF4-FFF2-40B4-BE49-F238E27FC236}">
                    <a16:creationId xmlns:a16="http://schemas.microsoft.com/office/drawing/2014/main" id="{4A9CB2AB-228F-49A2-AB49-03CC40B9DD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08970" y="4221164"/>
                <a:ext cx="503238" cy="667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defTabSz="914378" eaLnBrk="1" hangingPunct="1">
                  <a:spcBef>
                    <a:spcPct val="50000"/>
                  </a:spcBef>
                </a:pPr>
                <a:r>
                  <a:rPr lang="en-US" altLang="zh-CN" sz="1200" kern="0" dirty="0">
                    <a:solidFill>
                      <a:srgbClr val="FF00FF"/>
                    </a:solidFill>
                    <a:latin typeface="+mn-lt"/>
                    <a:ea typeface="+mn-ea"/>
                    <a:cs typeface="+mn-ea"/>
                    <a:sym typeface="+mn-lt"/>
                  </a:rPr>
                  <a:t>—</a:t>
                </a:r>
              </a:p>
            </p:txBody>
          </p:sp>
          <p:sp>
            <p:nvSpPr>
              <p:cNvPr id="26" name="文本框 181270">
                <a:extLst>
                  <a:ext uri="{FF2B5EF4-FFF2-40B4-BE49-F238E27FC236}">
                    <a16:creationId xmlns:a16="http://schemas.microsoft.com/office/drawing/2014/main" id="{90FB42F4-3035-4773-8762-E3B4152055A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31157" y="4142487"/>
                <a:ext cx="503238" cy="667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defTabSz="914378" eaLnBrk="1" hangingPunct="1">
                  <a:spcBef>
                    <a:spcPct val="50000"/>
                  </a:spcBef>
                </a:pPr>
                <a:r>
                  <a:rPr lang="en-US" altLang="zh-CN" sz="1200" kern="0" dirty="0">
                    <a:solidFill>
                      <a:srgbClr val="FF00FF"/>
                    </a:solidFill>
                    <a:latin typeface="+mn-lt"/>
                    <a:ea typeface="+mn-ea"/>
                    <a:cs typeface="+mn-ea"/>
                    <a:sym typeface="+mn-lt"/>
                  </a:rPr>
                  <a:t>—</a:t>
                </a:r>
              </a:p>
            </p:txBody>
          </p:sp>
          <p:sp>
            <p:nvSpPr>
              <p:cNvPr id="27" name="文本框 181271">
                <a:extLst>
                  <a:ext uri="{FF2B5EF4-FFF2-40B4-BE49-F238E27FC236}">
                    <a16:creationId xmlns:a16="http://schemas.microsoft.com/office/drawing/2014/main" id="{115DF35B-D534-4070-97D2-4CE1718CBE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66964" y="4310856"/>
                <a:ext cx="503238" cy="667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defTabSz="914378" eaLnBrk="1" hangingPunct="1">
                  <a:spcBef>
                    <a:spcPct val="50000"/>
                  </a:spcBef>
                </a:pPr>
                <a:r>
                  <a:rPr lang="en-US" altLang="zh-CN" sz="1200" kern="0" dirty="0">
                    <a:solidFill>
                      <a:srgbClr val="FF00FF"/>
                    </a:solidFill>
                    <a:latin typeface="+mn-lt"/>
                    <a:ea typeface="+mn-ea"/>
                    <a:cs typeface="+mn-ea"/>
                    <a:sym typeface="+mn-lt"/>
                  </a:rPr>
                  <a:t>—</a:t>
                </a:r>
              </a:p>
            </p:txBody>
          </p:sp>
          <p:sp>
            <p:nvSpPr>
              <p:cNvPr id="28" name="文本框 3">
                <a:extLst>
                  <a:ext uri="{FF2B5EF4-FFF2-40B4-BE49-F238E27FC236}">
                    <a16:creationId xmlns:a16="http://schemas.microsoft.com/office/drawing/2014/main" id="{97F657D9-EC5C-4657-9153-BF510566BE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03376" y="3213101"/>
                <a:ext cx="520700" cy="12603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defTabSz="914378" eaLnBrk="1" hangingPunct="1"/>
                <a:r>
                  <a:rPr lang="en-US" altLang="zh-CN" sz="2800" kern="0" dirty="0">
                    <a:solidFill>
                      <a:srgbClr val="0070C0"/>
                    </a:solidFill>
                    <a:latin typeface="+mn-lt"/>
                    <a:ea typeface="+mn-ea"/>
                    <a:cs typeface="+mn-ea"/>
                    <a:sym typeface="+mn-lt"/>
                  </a:rPr>
                  <a:t>A</a:t>
                </a:r>
              </a:p>
            </p:txBody>
          </p:sp>
          <p:sp>
            <p:nvSpPr>
              <p:cNvPr id="29" name="文本框 181270">
                <a:extLst>
                  <a:ext uri="{FF2B5EF4-FFF2-40B4-BE49-F238E27FC236}">
                    <a16:creationId xmlns:a16="http://schemas.microsoft.com/office/drawing/2014/main" id="{D02620B0-CC97-4CF0-AE97-8F462365636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66964" y="4233865"/>
                <a:ext cx="503238" cy="667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defTabSz="914378" eaLnBrk="1" hangingPunct="1">
                  <a:spcBef>
                    <a:spcPct val="50000"/>
                  </a:spcBef>
                </a:pPr>
                <a:r>
                  <a:rPr lang="en-US" altLang="zh-CN" sz="1200" kern="0" dirty="0">
                    <a:solidFill>
                      <a:srgbClr val="FF00FF"/>
                    </a:solidFill>
                    <a:latin typeface="+mn-lt"/>
                    <a:ea typeface="+mn-ea"/>
                    <a:cs typeface="+mn-ea"/>
                    <a:sym typeface="+mn-lt"/>
                  </a:rPr>
                  <a:t>—</a:t>
                </a:r>
              </a:p>
            </p:txBody>
          </p:sp>
          <p:sp>
            <p:nvSpPr>
              <p:cNvPr id="30" name="文本框 181271">
                <a:extLst>
                  <a:ext uri="{FF2B5EF4-FFF2-40B4-BE49-F238E27FC236}">
                    <a16:creationId xmlns:a16="http://schemas.microsoft.com/office/drawing/2014/main" id="{CA966A69-C503-4330-9F2A-D1BC6CA0A45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67591" y="4483277"/>
                <a:ext cx="520086" cy="667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defTabSz="914378" eaLnBrk="1" hangingPunct="1">
                  <a:spcBef>
                    <a:spcPct val="50000"/>
                  </a:spcBef>
                </a:pPr>
                <a:r>
                  <a:rPr lang="en-US" altLang="zh-CN" sz="1200" kern="0" dirty="0">
                    <a:solidFill>
                      <a:srgbClr val="FF00FF"/>
                    </a:solidFill>
                    <a:latin typeface="+mn-lt"/>
                    <a:ea typeface="+mn-ea"/>
                    <a:cs typeface="+mn-ea"/>
                    <a:sym typeface="+mn-lt"/>
                  </a:rPr>
                  <a:t>—</a:t>
                </a:r>
              </a:p>
            </p:txBody>
          </p:sp>
          <p:sp>
            <p:nvSpPr>
              <p:cNvPr id="31" name="文本框 181270">
                <a:extLst>
                  <a:ext uri="{FF2B5EF4-FFF2-40B4-BE49-F238E27FC236}">
                    <a16:creationId xmlns:a16="http://schemas.microsoft.com/office/drawing/2014/main" id="{B52DDEFF-E81E-4036-AB5A-ECDC73AAC12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6166" y="4310856"/>
                <a:ext cx="287339" cy="667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defTabSz="914378" eaLnBrk="1" hangingPunct="1">
                  <a:spcBef>
                    <a:spcPct val="50000"/>
                  </a:spcBef>
                </a:pPr>
                <a:r>
                  <a:rPr lang="en-US" altLang="zh-CN" sz="1200" kern="0" dirty="0">
                    <a:solidFill>
                      <a:srgbClr val="FF00FF"/>
                    </a:solidFill>
                    <a:latin typeface="+mn-lt"/>
                    <a:ea typeface="+mn-ea"/>
                    <a:cs typeface="+mn-ea"/>
                    <a:sym typeface="+mn-lt"/>
                  </a:rPr>
                  <a:t>—</a:t>
                </a:r>
              </a:p>
            </p:txBody>
          </p:sp>
          <p:sp>
            <p:nvSpPr>
              <p:cNvPr id="32" name="文本框 181271">
                <a:extLst>
                  <a:ext uri="{FF2B5EF4-FFF2-40B4-BE49-F238E27FC236}">
                    <a16:creationId xmlns:a16="http://schemas.microsoft.com/office/drawing/2014/main" id="{29B6C462-F1F8-4C7D-B7F6-93E2B140028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15332" y="4083846"/>
                <a:ext cx="503238" cy="667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defTabSz="914378" eaLnBrk="1" hangingPunct="1">
                  <a:spcBef>
                    <a:spcPct val="50000"/>
                  </a:spcBef>
                </a:pPr>
                <a:r>
                  <a:rPr lang="en-US" altLang="zh-CN" sz="1200" kern="0" dirty="0">
                    <a:solidFill>
                      <a:srgbClr val="FF00FF"/>
                    </a:solidFill>
                    <a:latin typeface="+mn-lt"/>
                    <a:ea typeface="+mn-ea"/>
                    <a:cs typeface="+mn-ea"/>
                    <a:sym typeface="+mn-lt"/>
                  </a:rPr>
                  <a:t>—</a:t>
                </a:r>
              </a:p>
            </p:txBody>
          </p:sp>
        </p:grpSp>
      </p:grpSp>
      <p:sp>
        <p:nvSpPr>
          <p:cNvPr id="39" name="TextBox 42">
            <a:extLst>
              <a:ext uri="{FF2B5EF4-FFF2-40B4-BE49-F238E27FC236}">
                <a16:creationId xmlns:a16="http://schemas.microsoft.com/office/drawing/2014/main" id="{87D77035-CE44-480E-89EA-0F6EA7A435AB}"/>
              </a:ext>
            </a:extLst>
          </p:cNvPr>
          <p:cNvSpPr txBox="1"/>
          <p:nvPr/>
        </p:nvSpPr>
        <p:spPr>
          <a:xfrm>
            <a:off x="1273323" y="1748790"/>
            <a:ext cx="7241248" cy="923328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>
              <a:lnSpc>
                <a:spcPct val="150000"/>
              </a:lnSpc>
            </a:pP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验电器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A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带有电荷，如果用带绝缘柄的金属棒。把验电器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A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和不带电的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B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的金属球连接起来，会怎样？</a:t>
            </a:r>
          </a:p>
        </p:txBody>
      </p:sp>
    </p:spTree>
    <p:extLst>
      <p:ext uri="{BB962C8B-B14F-4D97-AF65-F5344CB8AC3E}">
        <p14:creationId xmlns:p14="http://schemas.microsoft.com/office/powerpoint/2010/main" val="69926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3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>
            <a:extLst>
              <a:ext uri="{FF2B5EF4-FFF2-40B4-BE49-F238E27FC236}">
                <a16:creationId xmlns:a16="http://schemas.microsoft.com/office/drawing/2014/main" id="{90B64C8A-A49A-444D-821D-B484B75263AE}"/>
              </a:ext>
            </a:extLst>
          </p:cNvPr>
          <p:cNvSpPr txBox="1"/>
          <p:nvPr/>
        </p:nvSpPr>
        <p:spPr>
          <a:xfrm>
            <a:off x="707572" y="5646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课堂小结</a:t>
            </a:r>
          </a:p>
        </p:txBody>
      </p: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84E9590F-CCD9-4642-8C85-886CD691ACFF}"/>
              </a:ext>
            </a:extLst>
          </p:cNvPr>
          <p:cNvGrpSpPr/>
          <p:nvPr/>
        </p:nvGrpSpPr>
        <p:grpSpPr>
          <a:xfrm>
            <a:off x="867426" y="1085974"/>
            <a:ext cx="5457539" cy="2971552"/>
            <a:chOff x="-338841" y="1036638"/>
            <a:chExt cx="7483045" cy="5370512"/>
          </a:xfrm>
        </p:grpSpPr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096ACECD-8A45-4D58-8FEC-B84024D289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0546" y="1534556"/>
              <a:ext cx="841867" cy="665163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 w="19050" algn="ctr">
              <a:solidFill>
                <a:srgbClr val="0066FF"/>
              </a:solidFill>
              <a:rou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defTabSz="914378" eaLnBrk="1" hangingPunct="1">
                <a:defRPr/>
              </a:pPr>
              <a:r>
                <a:rPr lang="zh-CN" altLang="en-US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电流</a:t>
              </a: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2DD640C6-C479-433C-BBCA-8EC9DBDB49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9484" y="4438401"/>
              <a:ext cx="989184" cy="663574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 w="19050" algn="ctr">
              <a:solidFill>
                <a:srgbClr val="0066FF"/>
              </a:solidFill>
              <a:rou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defTabSz="914378" eaLnBrk="1" hangingPunct="1">
                <a:defRPr/>
              </a:pPr>
              <a:r>
                <a:rPr lang="zh-CN" altLang="en-US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电路</a:t>
              </a:r>
            </a:p>
          </p:txBody>
        </p: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id="{CD753F11-8134-473F-97C1-BA4B2A5A6E17}"/>
                </a:ext>
              </a:extLst>
            </p:cNvPr>
            <p:cNvGrpSpPr/>
            <p:nvPr/>
          </p:nvGrpSpPr>
          <p:grpSpPr bwMode="auto">
            <a:xfrm>
              <a:off x="1426684" y="1867139"/>
              <a:ext cx="507514" cy="2905827"/>
              <a:chOff x="-196395" y="1158590"/>
              <a:chExt cx="674567" cy="1749007"/>
            </a:xfrm>
          </p:grpSpPr>
          <p:cxnSp>
            <p:nvCxnSpPr>
              <p:cNvPr id="57" name="直接连接符 16">
                <a:extLst>
                  <a:ext uri="{FF2B5EF4-FFF2-40B4-BE49-F238E27FC236}">
                    <a16:creationId xmlns:a16="http://schemas.microsoft.com/office/drawing/2014/main" id="{5C23DFA8-7A07-443E-841C-6771F7A1DD80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-9657" y="1184706"/>
                <a:ext cx="487829" cy="8140"/>
              </a:xfrm>
              <a:prstGeom prst="line">
                <a:avLst/>
              </a:prstGeom>
              <a:noFill/>
              <a:ln w="19050" algn="ctr">
                <a:solidFill>
                  <a:srgbClr val="0070C0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8" name="直接连接符 53">
                <a:extLst>
                  <a:ext uri="{FF2B5EF4-FFF2-40B4-BE49-F238E27FC236}">
                    <a16:creationId xmlns:a16="http://schemas.microsoft.com/office/drawing/2014/main" id="{AF73342C-8A92-44B2-AE73-12935C664AD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0093" y="2898847"/>
                <a:ext cx="343362" cy="8750"/>
              </a:xfrm>
              <a:prstGeom prst="line">
                <a:avLst/>
              </a:prstGeom>
              <a:noFill/>
              <a:ln w="19050" algn="ctr">
                <a:solidFill>
                  <a:srgbClr val="0070C0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9" name="直接连接符 54">
                <a:extLst>
                  <a:ext uri="{FF2B5EF4-FFF2-40B4-BE49-F238E27FC236}">
                    <a16:creationId xmlns:a16="http://schemas.microsoft.com/office/drawing/2014/main" id="{EAD0F036-D27D-453B-AADC-E45D6CEFC16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7591" y="1158590"/>
                <a:ext cx="0" cy="1733296"/>
              </a:xfrm>
              <a:prstGeom prst="line">
                <a:avLst/>
              </a:prstGeom>
              <a:noFill/>
              <a:ln w="19050" algn="ctr">
                <a:solidFill>
                  <a:srgbClr val="0070C0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0" name="直接连接符 55">
                <a:extLst>
                  <a:ext uri="{FF2B5EF4-FFF2-40B4-BE49-F238E27FC236}">
                    <a16:creationId xmlns:a16="http://schemas.microsoft.com/office/drawing/2014/main" id="{735F7CE0-5411-40F1-B4F0-FFBC62DC1312}"/>
                  </a:ext>
                </a:extLst>
              </p:cNvPr>
              <p:cNvCxnSpPr>
                <a:cxnSpLocks noChangeShapeType="1"/>
                <a:stCxn id="28" idx="3"/>
              </p:cNvCxnSpPr>
              <p:nvPr/>
            </p:nvCxnSpPr>
            <p:spPr bwMode="auto">
              <a:xfrm>
                <a:off x="-196395" y="2025238"/>
                <a:ext cx="186738" cy="0"/>
              </a:xfrm>
              <a:prstGeom prst="line">
                <a:avLst/>
              </a:prstGeom>
              <a:noFill/>
              <a:ln w="19050" algn="ctr">
                <a:solidFill>
                  <a:srgbClr val="0070C0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F2497C8E-4B77-4C9E-A43D-D3055BC61814}"/>
                </a:ext>
              </a:extLst>
            </p:cNvPr>
            <p:cNvGrpSpPr/>
            <p:nvPr/>
          </p:nvGrpSpPr>
          <p:grpSpPr bwMode="auto">
            <a:xfrm>
              <a:off x="2792413" y="1376363"/>
              <a:ext cx="282575" cy="1095375"/>
              <a:chOff x="214368" y="1193800"/>
              <a:chExt cx="357927" cy="1733296"/>
            </a:xfrm>
          </p:grpSpPr>
          <p:cxnSp>
            <p:nvCxnSpPr>
              <p:cNvPr id="53" name="直接连接符 16">
                <a:extLst>
                  <a:ext uri="{FF2B5EF4-FFF2-40B4-BE49-F238E27FC236}">
                    <a16:creationId xmlns:a16="http://schemas.microsoft.com/office/drawing/2014/main" id="{C20654F0-FCDF-4E13-9DA0-3FEBCFD8BD2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84048" y="1193800"/>
                <a:ext cx="188247" cy="0"/>
              </a:xfrm>
              <a:prstGeom prst="line">
                <a:avLst/>
              </a:prstGeom>
              <a:noFill/>
              <a:ln w="19050" algn="ctr">
                <a:solidFill>
                  <a:srgbClr val="0070C0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4" name="直接连接符 53">
                <a:extLst>
                  <a:ext uri="{FF2B5EF4-FFF2-40B4-BE49-F238E27FC236}">
                    <a16:creationId xmlns:a16="http://schemas.microsoft.com/office/drawing/2014/main" id="{83B25A99-B009-40DB-9967-55560E8BA74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84048" y="2927096"/>
                <a:ext cx="188247" cy="0"/>
              </a:xfrm>
              <a:prstGeom prst="line">
                <a:avLst/>
              </a:prstGeom>
              <a:noFill/>
              <a:ln w="19050" algn="ctr">
                <a:solidFill>
                  <a:srgbClr val="0070C0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5" name="直接连接符 54">
                <a:extLst>
                  <a:ext uri="{FF2B5EF4-FFF2-40B4-BE49-F238E27FC236}">
                    <a16:creationId xmlns:a16="http://schemas.microsoft.com/office/drawing/2014/main" id="{4CA15288-D5F4-4F8F-921F-01A8B3CB591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84048" y="1193800"/>
                <a:ext cx="0" cy="1733296"/>
              </a:xfrm>
              <a:prstGeom prst="line">
                <a:avLst/>
              </a:prstGeom>
              <a:noFill/>
              <a:ln w="19050" algn="ctr">
                <a:solidFill>
                  <a:srgbClr val="0070C0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id="{ED3D8217-8122-4DEB-8D23-E3D45C23A51A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4368" y="2039049"/>
                <a:ext cx="158132" cy="0"/>
              </a:xfrm>
              <a:prstGeom prst="line">
                <a:avLst/>
              </a:prstGeom>
              <a:noFill/>
              <a:ln w="19050" algn="ctr">
                <a:solidFill>
                  <a:srgbClr val="0070C0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80A6F15D-1AFC-4E76-9B97-F9DF8D034E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875" y="1036638"/>
              <a:ext cx="3972701" cy="665162"/>
            </a:xfrm>
            <a:prstGeom prst="rect">
              <a:avLst/>
            </a:prstGeom>
            <a:solidFill>
              <a:schemeClr val="accent5">
                <a:lumMod val="60000"/>
                <a:lumOff val="40000"/>
                <a:alpha val="39999"/>
              </a:schemeClr>
            </a:solidFill>
            <a:ln w="19050" algn="ctr">
              <a:solidFill>
                <a:schemeClr val="accent5">
                  <a:lumMod val="75000"/>
                </a:schemeClr>
              </a:solidFill>
              <a:rou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defTabSz="914378" eaLnBrk="1" hangingPunct="1">
                <a:defRPr/>
              </a:pPr>
              <a:r>
                <a:rPr lang="zh-CN" altLang="en-US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形成原因：电荷的定向移动</a:t>
              </a: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343BB8B8-9ABB-4E83-8482-C49A09EED6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875" y="2139950"/>
              <a:ext cx="4080329" cy="665163"/>
            </a:xfrm>
            <a:prstGeom prst="rect">
              <a:avLst/>
            </a:prstGeom>
            <a:solidFill>
              <a:schemeClr val="accent5">
                <a:lumMod val="60000"/>
                <a:lumOff val="40000"/>
                <a:alpha val="39999"/>
              </a:schemeClr>
            </a:solidFill>
            <a:ln w="19050" algn="ctr">
              <a:solidFill>
                <a:schemeClr val="accent5">
                  <a:lumMod val="75000"/>
                </a:schemeClr>
              </a:solidFill>
              <a:rou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defTabSz="914378" eaLnBrk="1" hangingPunct="1">
                <a:defRPr/>
              </a:pPr>
              <a:r>
                <a:rPr lang="zh-CN" altLang="en-US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方向：正电荷定向移动的方向</a:t>
              </a:r>
            </a:p>
          </p:txBody>
        </p: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id="{7AF20220-6C1C-43E7-ADC0-F9FFA7F8B15E}"/>
                </a:ext>
              </a:extLst>
            </p:cNvPr>
            <p:cNvGrpSpPr/>
            <p:nvPr/>
          </p:nvGrpSpPr>
          <p:grpSpPr bwMode="auto">
            <a:xfrm>
              <a:off x="2838668" y="3487738"/>
              <a:ext cx="247430" cy="2587625"/>
              <a:chOff x="273938" y="1193800"/>
              <a:chExt cx="298357" cy="1733296"/>
            </a:xfrm>
          </p:grpSpPr>
          <p:cxnSp>
            <p:nvCxnSpPr>
              <p:cNvPr id="49" name="直接连接符 16">
                <a:extLst>
                  <a:ext uri="{FF2B5EF4-FFF2-40B4-BE49-F238E27FC236}">
                    <a16:creationId xmlns:a16="http://schemas.microsoft.com/office/drawing/2014/main" id="{733C75F1-15C3-4511-A6A7-DB61E84DB41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84048" y="1193800"/>
                <a:ext cx="188247" cy="0"/>
              </a:xfrm>
              <a:prstGeom prst="line">
                <a:avLst/>
              </a:prstGeom>
              <a:noFill/>
              <a:ln w="19050" algn="ctr">
                <a:solidFill>
                  <a:srgbClr val="0070C0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0" name="直接连接符 53">
                <a:extLst>
                  <a:ext uri="{FF2B5EF4-FFF2-40B4-BE49-F238E27FC236}">
                    <a16:creationId xmlns:a16="http://schemas.microsoft.com/office/drawing/2014/main" id="{36CDD47B-A853-41C4-8D97-B953CFC1558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84048" y="2927096"/>
                <a:ext cx="188247" cy="0"/>
              </a:xfrm>
              <a:prstGeom prst="line">
                <a:avLst/>
              </a:prstGeom>
              <a:noFill/>
              <a:ln w="19050" algn="ctr">
                <a:solidFill>
                  <a:srgbClr val="0070C0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" name="直接连接符 54">
                <a:extLst>
                  <a:ext uri="{FF2B5EF4-FFF2-40B4-BE49-F238E27FC236}">
                    <a16:creationId xmlns:a16="http://schemas.microsoft.com/office/drawing/2014/main" id="{1E5F7610-B823-4A0D-BA4D-B9973C4F20E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84048" y="1193800"/>
                <a:ext cx="0" cy="1733296"/>
              </a:xfrm>
              <a:prstGeom prst="line">
                <a:avLst/>
              </a:prstGeom>
              <a:noFill/>
              <a:ln w="19050" algn="ctr">
                <a:solidFill>
                  <a:srgbClr val="0070C0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2" name="直接连接符 55">
                <a:extLst>
                  <a:ext uri="{FF2B5EF4-FFF2-40B4-BE49-F238E27FC236}">
                    <a16:creationId xmlns:a16="http://schemas.microsoft.com/office/drawing/2014/main" id="{1F586D56-E96E-4FAA-AC35-331738D6BD98}"/>
                  </a:ext>
                </a:extLst>
              </p:cNvPr>
              <p:cNvCxnSpPr>
                <a:cxnSpLocks noChangeShapeType="1"/>
                <a:stCxn id="19" idx="3"/>
              </p:cNvCxnSpPr>
              <p:nvPr/>
            </p:nvCxnSpPr>
            <p:spPr bwMode="auto">
              <a:xfrm>
                <a:off x="273938" y="2052837"/>
                <a:ext cx="94761" cy="20098"/>
              </a:xfrm>
              <a:prstGeom prst="line">
                <a:avLst/>
              </a:prstGeom>
              <a:noFill/>
              <a:ln w="19050" algn="ctr">
                <a:solidFill>
                  <a:srgbClr val="0070C0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5C9EE487-665F-4288-848C-446CB7CAC6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6100" y="3138489"/>
              <a:ext cx="3294931" cy="665162"/>
            </a:xfrm>
            <a:prstGeom prst="rect">
              <a:avLst/>
            </a:prstGeom>
            <a:solidFill>
              <a:schemeClr val="accent5">
                <a:lumMod val="60000"/>
                <a:lumOff val="40000"/>
                <a:alpha val="39999"/>
              </a:schemeClr>
            </a:solidFill>
            <a:ln w="19050" algn="ctr">
              <a:solidFill>
                <a:schemeClr val="accent5">
                  <a:lumMod val="75000"/>
                </a:schemeClr>
              </a:solidFill>
              <a:rou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defTabSz="914378" eaLnBrk="1" hangingPunct="1">
                <a:defRPr/>
              </a:pPr>
              <a:r>
                <a:rPr lang="zh-CN" altLang="en-US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基本构成及各元件作用</a:t>
              </a: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152E85F3-3D7E-446B-AF18-0FFBEAF145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7213" y="4449763"/>
              <a:ext cx="1149350" cy="663575"/>
            </a:xfrm>
            <a:prstGeom prst="rect">
              <a:avLst/>
            </a:prstGeom>
            <a:solidFill>
              <a:schemeClr val="accent5">
                <a:lumMod val="60000"/>
                <a:lumOff val="40000"/>
                <a:alpha val="39999"/>
              </a:schemeClr>
            </a:solidFill>
            <a:ln w="19050" algn="ctr">
              <a:solidFill>
                <a:schemeClr val="accent5">
                  <a:lumMod val="75000"/>
                </a:schemeClr>
              </a:solidFill>
              <a:rou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defTabSz="914378" eaLnBrk="1" hangingPunct="1">
                <a:defRPr/>
              </a:pPr>
              <a:r>
                <a:rPr lang="zh-CN" altLang="en-US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电路图</a:t>
              </a: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A4D58A57-E514-4488-A776-563CDAD780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7212" y="5741988"/>
              <a:ext cx="2589133" cy="665162"/>
            </a:xfrm>
            <a:prstGeom prst="rect">
              <a:avLst/>
            </a:prstGeom>
            <a:solidFill>
              <a:schemeClr val="accent5">
                <a:lumMod val="60000"/>
                <a:lumOff val="40000"/>
                <a:alpha val="39999"/>
              </a:schemeClr>
            </a:solidFill>
            <a:ln w="19050" algn="ctr">
              <a:solidFill>
                <a:schemeClr val="accent5">
                  <a:lumMod val="75000"/>
                </a:schemeClr>
              </a:solidFill>
              <a:rou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defTabSz="914378" eaLnBrk="1" hangingPunct="1">
                <a:defRPr/>
              </a:pPr>
              <a:r>
                <a:rPr lang="zh-CN" altLang="en-US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电路的三种状态</a:t>
              </a:r>
            </a:p>
          </p:txBody>
        </p:sp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6E802034-6B7E-4ACC-9CED-505AEC6C87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38841" y="2975214"/>
              <a:ext cx="1765525" cy="663574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 w="19050" algn="ctr">
              <a:solidFill>
                <a:srgbClr val="0066FF"/>
              </a:solidFill>
              <a:rou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defTabSz="914378" eaLnBrk="1" hangingPunct="1">
                <a:defRPr/>
              </a:pPr>
              <a:r>
                <a:rPr lang="zh-CN" altLang="en-US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电流和电路</a:t>
              </a:r>
            </a:p>
          </p:txBody>
        </p:sp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id="{07398941-E7CA-4E1B-955D-C2F4A12584A9}"/>
                </a:ext>
              </a:extLst>
            </p:cNvPr>
            <p:cNvGrpSpPr/>
            <p:nvPr/>
          </p:nvGrpSpPr>
          <p:grpSpPr bwMode="auto">
            <a:xfrm>
              <a:off x="4243388" y="4375150"/>
              <a:ext cx="317500" cy="858838"/>
              <a:chOff x="177577" y="1193800"/>
              <a:chExt cx="394718" cy="1733296"/>
            </a:xfrm>
          </p:grpSpPr>
          <p:cxnSp>
            <p:nvCxnSpPr>
              <p:cNvPr id="45" name="直接连接符 16">
                <a:extLst>
                  <a:ext uri="{FF2B5EF4-FFF2-40B4-BE49-F238E27FC236}">
                    <a16:creationId xmlns:a16="http://schemas.microsoft.com/office/drawing/2014/main" id="{7740903D-B699-4293-B04F-E49B5987472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84048" y="1193800"/>
                <a:ext cx="188247" cy="0"/>
              </a:xfrm>
              <a:prstGeom prst="line">
                <a:avLst/>
              </a:prstGeom>
              <a:noFill/>
              <a:ln w="19050" algn="ctr">
                <a:solidFill>
                  <a:srgbClr val="0070C0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6" name="直接连接符 53">
                <a:extLst>
                  <a:ext uri="{FF2B5EF4-FFF2-40B4-BE49-F238E27FC236}">
                    <a16:creationId xmlns:a16="http://schemas.microsoft.com/office/drawing/2014/main" id="{74097909-6CE2-4B6A-B39D-7FC81A67278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84048" y="2927096"/>
                <a:ext cx="188247" cy="0"/>
              </a:xfrm>
              <a:prstGeom prst="line">
                <a:avLst/>
              </a:prstGeom>
              <a:noFill/>
              <a:ln w="19050" algn="ctr">
                <a:solidFill>
                  <a:srgbClr val="0070C0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7" name="直接连接符 54">
                <a:extLst>
                  <a:ext uri="{FF2B5EF4-FFF2-40B4-BE49-F238E27FC236}">
                    <a16:creationId xmlns:a16="http://schemas.microsoft.com/office/drawing/2014/main" id="{D4B10CC7-322E-4B6F-B79D-5927D668D1A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84048" y="1193800"/>
                <a:ext cx="0" cy="1733296"/>
              </a:xfrm>
              <a:prstGeom prst="line">
                <a:avLst/>
              </a:prstGeom>
              <a:noFill/>
              <a:ln w="19050" algn="ctr">
                <a:solidFill>
                  <a:srgbClr val="0070C0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8" name="直接连接符 55">
                <a:extLst>
                  <a:ext uri="{FF2B5EF4-FFF2-40B4-BE49-F238E27FC236}">
                    <a16:creationId xmlns:a16="http://schemas.microsoft.com/office/drawing/2014/main" id="{D45E752F-6A74-41E9-BE96-38FE56B28EBA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77577" y="2039049"/>
                <a:ext cx="201295" cy="0"/>
              </a:xfrm>
              <a:prstGeom prst="line">
                <a:avLst/>
              </a:prstGeom>
              <a:noFill/>
              <a:ln w="19050" algn="ctr">
                <a:solidFill>
                  <a:srgbClr val="0070C0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5277541A-9D64-4907-91B5-DD434DDBF0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1363" y="4044950"/>
              <a:ext cx="1463675" cy="665163"/>
            </a:xfrm>
            <a:prstGeom prst="rect">
              <a:avLst/>
            </a:prstGeom>
            <a:solidFill>
              <a:schemeClr val="accent5">
                <a:lumMod val="60000"/>
                <a:lumOff val="40000"/>
                <a:alpha val="39999"/>
              </a:schemeClr>
            </a:solidFill>
            <a:ln w="19050" algn="ctr">
              <a:solidFill>
                <a:schemeClr val="accent5">
                  <a:lumMod val="75000"/>
                </a:schemeClr>
              </a:solidFill>
              <a:rou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defTabSz="914378" eaLnBrk="1" hangingPunct="1">
                <a:defRPr/>
              </a:pPr>
              <a:r>
                <a:rPr lang="zh-CN" altLang="en-US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元件符号</a:t>
              </a:r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89FCE2DB-656B-473E-8945-D78AF3281F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1363" y="4897438"/>
              <a:ext cx="1052512" cy="665162"/>
            </a:xfrm>
            <a:prstGeom prst="rect">
              <a:avLst/>
            </a:prstGeom>
            <a:solidFill>
              <a:schemeClr val="accent5">
                <a:lumMod val="60000"/>
                <a:lumOff val="40000"/>
                <a:alpha val="39999"/>
              </a:schemeClr>
            </a:solidFill>
            <a:ln w="19050" algn="ctr">
              <a:solidFill>
                <a:schemeClr val="accent5">
                  <a:lumMod val="75000"/>
                </a:schemeClr>
              </a:solidFill>
              <a:rou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defTabSz="914378" eaLnBrk="1" hangingPunct="1">
                <a:defRPr/>
              </a:pPr>
              <a:r>
                <a:rPr lang="zh-CN" altLang="en-US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画法</a:t>
              </a:r>
            </a:p>
          </p:txBody>
        </p:sp>
      </p:grpSp>
      <p:sp>
        <p:nvSpPr>
          <p:cNvPr id="61" name="TextBox 93">
            <a:extLst>
              <a:ext uri="{FF2B5EF4-FFF2-40B4-BE49-F238E27FC236}">
                <a16:creationId xmlns:a16="http://schemas.microsoft.com/office/drawing/2014/main" id="{0E94CEF8-17C0-44A9-B538-ABF34A577FFA}"/>
              </a:ext>
            </a:extLst>
          </p:cNvPr>
          <p:cNvSpPr txBox="1"/>
          <p:nvPr/>
        </p:nvSpPr>
        <p:spPr>
          <a:xfrm>
            <a:off x="729185" y="4323854"/>
            <a:ext cx="3711715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cs typeface="+mn-ea"/>
                <a:sym typeface="+mn-lt"/>
              </a:rPr>
              <a:t>本堂重点：画电路图</a:t>
            </a:r>
          </a:p>
        </p:txBody>
      </p:sp>
      <p:sp>
        <p:nvSpPr>
          <p:cNvPr id="62" name="TextBox 94">
            <a:extLst>
              <a:ext uri="{FF2B5EF4-FFF2-40B4-BE49-F238E27FC236}">
                <a16:creationId xmlns:a16="http://schemas.microsoft.com/office/drawing/2014/main" id="{25AD1912-039C-4A96-B9D6-55299A4739DF}"/>
              </a:ext>
            </a:extLst>
          </p:cNvPr>
          <p:cNvSpPr txBox="1"/>
          <p:nvPr/>
        </p:nvSpPr>
        <p:spPr>
          <a:xfrm>
            <a:off x="4313391" y="4350165"/>
            <a:ext cx="3835908" cy="461663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>
            <a:lvl1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defTabSz="914378"/>
            <a:r>
              <a:rPr lang="zh-CN" altLang="en-US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本堂难点：短路的理解</a:t>
            </a:r>
          </a:p>
        </p:txBody>
      </p:sp>
    </p:spTree>
    <p:extLst>
      <p:ext uri="{BB962C8B-B14F-4D97-AF65-F5344CB8AC3E}">
        <p14:creationId xmlns:p14="http://schemas.microsoft.com/office/powerpoint/2010/main" val="3109810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>
            <a:extLst>
              <a:ext uri="{FF2B5EF4-FFF2-40B4-BE49-F238E27FC236}">
                <a16:creationId xmlns:a16="http://schemas.microsoft.com/office/drawing/2014/main" id="{90B64C8A-A49A-444D-821D-B484B75263AE}"/>
              </a:ext>
            </a:extLst>
          </p:cNvPr>
          <p:cNvSpPr txBox="1"/>
          <p:nvPr/>
        </p:nvSpPr>
        <p:spPr>
          <a:xfrm>
            <a:off x="707572" y="5646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典型例题</a:t>
            </a:r>
          </a:p>
        </p:txBody>
      </p:sp>
      <p:pic>
        <p:nvPicPr>
          <p:cNvPr id="36" name="Picture 5">
            <a:extLst>
              <a:ext uri="{FF2B5EF4-FFF2-40B4-BE49-F238E27FC236}">
                <a16:creationId xmlns:a16="http://schemas.microsoft.com/office/drawing/2014/main" id="{6AF7C198-E4EB-43F7-B620-9EA60AC2A9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85933" y="2720919"/>
            <a:ext cx="2281342" cy="1198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6">
            <a:extLst>
              <a:ext uri="{FF2B5EF4-FFF2-40B4-BE49-F238E27FC236}">
                <a16:creationId xmlns:a16="http://schemas.microsoft.com/office/drawing/2014/main" id="{A306FEE2-FAB0-4736-B3BE-396FAA1371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175" y="978399"/>
            <a:ext cx="781314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defTabSz="914378" fontAlgn="ctr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kern="0" dirty="0">
                <a:solidFill>
                  <a:srgbClr val="000000"/>
                </a:solidFill>
                <a:cs typeface="+mn-ea"/>
                <a:sym typeface="+mn-lt"/>
              </a:rPr>
              <a:t>(2023  </a:t>
            </a:r>
            <a:r>
              <a:rPr lang="zh-CN" altLang="en-US" sz="1500" b="1" kern="0" dirty="0">
                <a:solidFill>
                  <a:srgbClr val="000000"/>
                </a:solidFill>
                <a:cs typeface="+mn-ea"/>
                <a:sym typeface="+mn-lt"/>
              </a:rPr>
              <a:t>浙江金华市</a:t>
            </a:r>
            <a:r>
              <a:rPr lang="en-US" altLang="zh-CN" sz="1500" b="1" kern="0" dirty="0">
                <a:solidFill>
                  <a:srgbClr val="000000"/>
                </a:solidFill>
                <a:cs typeface="+mn-ea"/>
                <a:sym typeface="+mn-lt"/>
              </a:rPr>
              <a:t>)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如图是壁挂式拿起即亮手电筒的结构示意图，手电筒插入基座不亮，拔离即亮，塑料片起到了开关的作用。该手电筒的工作电路图是（　　）</a:t>
            </a:r>
          </a:p>
        </p:txBody>
      </p: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10A61CD5-32AE-41DC-B06C-D3D02450348C}"/>
              </a:ext>
            </a:extLst>
          </p:cNvPr>
          <p:cNvGrpSpPr/>
          <p:nvPr/>
        </p:nvGrpSpPr>
        <p:grpSpPr>
          <a:xfrm>
            <a:off x="915832" y="2353866"/>
            <a:ext cx="1970889" cy="1028700"/>
            <a:chOff x="994775" y="2920759"/>
            <a:chExt cx="1970889" cy="1028700"/>
          </a:xfrm>
        </p:grpSpPr>
        <p:pic>
          <p:nvPicPr>
            <p:cNvPr id="39" name="Picture 4">
              <a:extLst>
                <a:ext uri="{FF2B5EF4-FFF2-40B4-BE49-F238E27FC236}">
                  <a16:creationId xmlns:a16="http://schemas.microsoft.com/office/drawing/2014/main" id="{3182ACEC-026B-4343-8FA9-863D62BA05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17864" y="2920759"/>
              <a:ext cx="1447800" cy="10287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Rectangle 7">
              <a:extLst>
                <a:ext uri="{FF2B5EF4-FFF2-40B4-BE49-F238E27FC236}">
                  <a16:creationId xmlns:a16="http://schemas.microsoft.com/office/drawing/2014/main" id="{47040974-80E8-4E83-94ED-C461684B62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4775" y="3272422"/>
              <a:ext cx="611949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121920" tIns="60960" rIns="121920" bIns="60960" numCol="1" anchor="ctr" anchorCtr="0" compatLnSpc="1">
              <a:spAutoFit/>
            </a:bodyPr>
            <a:lstStyle/>
            <a:p>
              <a:pPr defTabSz="914378" font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kern="0" dirty="0">
                  <a:solidFill>
                    <a:srgbClr val="000000"/>
                  </a:solidFill>
                  <a:cs typeface="+mn-ea"/>
                  <a:sym typeface="+mn-lt"/>
                </a:rPr>
                <a:t>A.</a:t>
              </a:r>
            </a:p>
          </p:txBody>
        </p:sp>
      </p:grp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8D5C0B16-D312-478A-B792-C0D6576E93A9}"/>
              </a:ext>
            </a:extLst>
          </p:cNvPr>
          <p:cNvGrpSpPr/>
          <p:nvPr/>
        </p:nvGrpSpPr>
        <p:grpSpPr>
          <a:xfrm>
            <a:off x="3220015" y="2292066"/>
            <a:ext cx="1919223" cy="1057275"/>
            <a:chOff x="3281983" y="2831451"/>
            <a:chExt cx="1919223" cy="1057275"/>
          </a:xfrm>
        </p:grpSpPr>
        <p:pic>
          <p:nvPicPr>
            <p:cNvPr id="42" name="Picture 3">
              <a:extLst>
                <a:ext uri="{FF2B5EF4-FFF2-40B4-BE49-F238E27FC236}">
                  <a16:creationId xmlns:a16="http://schemas.microsoft.com/office/drawing/2014/main" id="{2D5521D0-8B26-4323-A224-C934CD7B6D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23243" y="2831451"/>
              <a:ext cx="1477963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Rectangle 7">
              <a:extLst>
                <a:ext uri="{FF2B5EF4-FFF2-40B4-BE49-F238E27FC236}">
                  <a16:creationId xmlns:a16="http://schemas.microsoft.com/office/drawing/2014/main" id="{4999262D-A475-40F5-AA4C-17BFBF8C38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983" y="3113867"/>
              <a:ext cx="487392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121920" tIns="60960" rIns="121920" bIns="60960" numCol="1" anchor="ctr" anchorCtr="0" compatLnSpc="1">
              <a:spAutoFit/>
            </a:bodyPr>
            <a:lstStyle/>
            <a:p>
              <a:pPr defTabSz="914378" font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kern="0" dirty="0">
                  <a:solidFill>
                    <a:srgbClr val="000000"/>
                  </a:solidFill>
                  <a:cs typeface="+mn-ea"/>
                  <a:sym typeface="+mn-lt"/>
                </a:rPr>
                <a:t>B.</a:t>
              </a:r>
            </a:p>
          </p:txBody>
        </p:sp>
      </p:grpSp>
      <p:grpSp>
        <p:nvGrpSpPr>
          <p:cNvPr id="44" name="组合 43">
            <a:extLst>
              <a:ext uri="{FF2B5EF4-FFF2-40B4-BE49-F238E27FC236}">
                <a16:creationId xmlns:a16="http://schemas.microsoft.com/office/drawing/2014/main" id="{B0CA10E6-3002-4D8E-BDD3-5643E6654BAE}"/>
              </a:ext>
            </a:extLst>
          </p:cNvPr>
          <p:cNvGrpSpPr/>
          <p:nvPr/>
        </p:nvGrpSpPr>
        <p:grpSpPr>
          <a:xfrm>
            <a:off x="994776" y="3383620"/>
            <a:ext cx="1891945" cy="1085850"/>
            <a:chOff x="994775" y="3949459"/>
            <a:chExt cx="1891945" cy="1085850"/>
          </a:xfrm>
        </p:grpSpPr>
        <p:pic>
          <p:nvPicPr>
            <p:cNvPr id="63" name="Picture 2">
              <a:extLst>
                <a:ext uri="{FF2B5EF4-FFF2-40B4-BE49-F238E27FC236}">
                  <a16:creationId xmlns:a16="http://schemas.microsoft.com/office/drawing/2014/main" id="{DDFCAA87-8A55-4738-A2A9-7DC8D42E83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7032" y="3949459"/>
              <a:ext cx="1309688" cy="10858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4" name="Rectangle 7">
              <a:extLst>
                <a:ext uri="{FF2B5EF4-FFF2-40B4-BE49-F238E27FC236}">
                  <a16:creationId xmlns:a16="http://schemas.microsoft.com/office/drawing/2014/main" id="{91F4B5C6-90F2-4209-9E49-34126752CC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4775" y="4246162"/>
              <a:ext cx="487392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121920" tIns="60960" rIns="121920" bIns="60960" numCol="1" anchor="ctr" anchorCtr="0" compatLnSpc="1">
              <a:spAutoFit/>
            </a:bodyPr>
            <a:lstStyle/>
            <a:p>
              <a:pPr defTabSz="914378" font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kern="0" dirty="0">
                  <a:solidFill>
                    <a:srgbClr val="000000"/>
                  </a:solidFill>
                  <a:cs typeface="+mn-ea"/>
                  <a:sym typeface="+mn-lt"/>
                </a:rPr>
                <a:t>C.</a:t>
              </a:r>
            </a:p>
          </p:txBody>
        </p:sp>
      </p:grpSp>
      <p:grpSp>
        <p:nvGrpSpPr>
          <p:cNvPr id="65" name="组合 64">
            <a:extLst>
              <a:ext uri="{FF2B5EF4-FFF2-40B4-BE49-F238E27FC236}">
                <a16:creationId xmlns:a16="http://schemas.microsoft.com/office/drawing/2014/main" id="{51F86659-DEF4-49C7-BEE1-9B4ADA44743C}"/>
              </a:ext>
            </a:extLst>
          </p:cNvPr>
          <p:cNvGrpSpPr/>
          <p:nvPr/>
        </p:nvGrpSpPr>
        <p:grpSpPr>
          <a:xfrm>
            <a:off x="3268893" y="3463423"/>
            <a:ext cx="1898315" cy="1114496"/>
            <a:chOff x="3268892" y="4029260"/>
            <a:chExt cx="1898315" cy="1114496"/>
          </a:xfrm>
        </p:grpSpPr>
        <p:sp>
          <p:nvSpPr>
            <p:cNvPr id="66" name="Rectangle 7">
              <a:extLst>
                <a:ext uri="{FF2B5EF4-FFF2-40B4-BE49-F238E27FC236}">
                  <a16:creationId xmlns:a16="http://schemas.microsoft.com/office/drawing/2014/main" id="{B9B9CAD7-1025-45C2-BF02-B4DD33EFC9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892" y="4246122"/>
              <a:ext cx="487392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121920" tIns="60960" rIns="121920" bIns="60960" numCol="1" anchor="ctr" anchorCtr="0" compatLnSpc="1">
              <a:spAutoFit/>
            </a:bodyPr>
            <a:lstStyle/>
            <a:p>
              <a:pPr defTabSz="914378" font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kern="0" dirty="0">
                  <a:solidFill>
                    <a:srgbClr val="000000"/>
                  </a:solidFill>
                  <a:cs typeface="+mn-ea"/>
                  <a:sym typeface="+mn-lt"/>
                </a:rPr>
                <a:t>D.</a:t>
              </a:r>
            </a:p>
          </p:txBody>
        </p:sp>
        <p:pic>
          <p:nvPicPr>
            <p:cNvPr id="67" name="图片 66">
              <a:extLst>
                <a:ext uri="{FF2B5EF4-FFF2-40B4-BE49-F238E27FC236}">
                  <a16:creationId xmlns:a16="http://schemas.microsoft.com/office/drawing/2014/main" id="{79D7FDBC-88F3-448B-94DE-54F16294BE0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756285" y="4029260"/>
              <a:ext cx="1410922" cy="1114496"/>
            </a:xfrm>
            <a:prstGeom prst="rect">
              <a:avLst/>
            </a:prstGeom>
          </p:spPr>
        </p:pic>
      </p:grpSp>
      <p:sp>
        <p:nvSpPr>
          <p:cNvPr id="68" name="矩形 67">
            <a:extLst>
              <a:ext uri="{FF2B5EF4-FFF2-40B4-BE49-F238E27FC236}">
                <a16:creationId xmlns:a16="http://schemas.microsoft.com/office/drawing/2014/main" id="{AD99999F-EE59-42D7-B1C6-7A2ACFC9841B}"/>
              </a:ext>
            </a:extLst>
          </p:cNvPr>
          <p:cNvSpPr/>
          <p:nvPr/>
        </p:nvSpPr>
        <p:spPr>
          <a:xfrm>
            <a:off x="5985933" y="1576768"/>
            <a:ext cx="459277" cy="43858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en-US" altLang="zh-CN" sz="2400" kern="0" dirty="0">
                <a:solidFill>
                  <a:srgbClr val="FF0000"/>
                </a:solidFill>
                <a:cs typeface="+mn-ea"/>
                <a:sym typeface="+mn-lt"/>
              </a:rPr>
              <a:t>D</a:t>
            </a:r>
            <a:endParaRPr lang="zh-CN" altLang="en-US" sz="2400" kern="0" dirty="0">
              <a:solidFill>
                <a:srgbClr val="FF0000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8586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>
            <a:extLst>
              <a:ext uri="{FF2B5EF4-FFF2-40B4-BE49-F238E27FC236}">
                <a16:creationId xmlns:a16="http://schemas.microsoft.com/office/drawing/2014/main" id="{90B64C8A-A49A-444D-821D-B484B75263AE}"/>
              </a:ext>
            </a:extLst>
          </p:cNvPr>
          <p:cNvSpPr txBox="1"/>
          <p:nvPr/>
        </p:nvSpPr>
        <p:spPr>
          <a:xfrm>
            <a:off x="707572" y="5646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典型例题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C30420C8-2AB4-4DA9-A8B5-633730D9A682}"/>
              </a:ext>
            </a:extLst>
          </p:cNvPr>
          <p:cNvSpPr/>
          <p:nvPr/>
        </p:nvSpPr>
        <p:spPr>
          <a:xfrm>
            <a:off x="423334" y="1338989"/>
            <a:ext cx="8001000" cy="302390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2400" b="1" kern="0" dirty="0">
                <a:solidFill>
                  <a:sysClr val="windowText" lastClr="000000"/>
                </a:solidFill>
                <a:cs typeface="+mn-ea"/>
                <a:sym typeface="+mn-lt"/>
              </a:rPr>
              <a:t>（</a:t>
            </a:r>
            <a:r>
              <a:rPr lang="en-US" altLang="zh-CN" sz="2400" b="1" kern="0" dirty="0">
                <a:solidFill>
                  <a:sysClr val="windowText" lastClr="000000"/>
                </a:solidFill>
                <a:cs typeface="+mn-ea"/>
                <a:sym typeface="+mn-lt"/>
              </a:rPr>
              <a:t>2023 </a:t>
            </a:r>
            <a:r>
              <a:rPr lang="zh-CN" altLang="zh-CN" sz="2400" b="1" kern="0" dirty="0">
                <a:solidFill>
                  <a:sysClr val="windowText" lastClr="000000"/>
                </a:solidFill>
                <a:cs typeface="+mn-ea"/>
                <a:sym typeface="+mn-lt"/>
              </a:rPr>
              <a:t>四川凉山州</a:t>
            </a:r>
            <a:r>
              <a:rPr lang="en-US" altLang="zh-CN" sz="2400" b="1" kern="0" dirty="0">
                <a:solidFill>
                  <a:sysClr val="windowText" lastClr="000000"/>
                </a:solidFill>
                <a:cs typeface="+mn-ea"/>
                <a:sym typeface="+mn-lt"/>
              </a:rPr>
              <a:t>)</a:t>
            </a:r>
            <a:r>
              <a:rPr lang="zh-CN" altLang="zh-CN" sz="2400" kern="0" dirty="0">
                <a:solidFill>
                  <a:sysClr val="windowText" lastClr="000000"/>
                </a:solidFill>
                <a:cs typeface="+mn-ea"/>
                <a:sym typeface="+mn-lt"/>
              </a:rPr>
              <a:t>在</a:t>
            </a:r>
            <a:r>
              <a:rPr lang="en-US" altLang="zh-CN" sz="2400" kern="0" dirty="0">
                <a:solidFill>
                  <a:sysClr val="windowText" lastClr="000000"/>
                </a:solidFill>
                <a:cs typeface="+mn-ea"/>
                <a:sym typeface="+mn-lt"/>
              </a:rPr>
              <a:t>19</a:t>
            </a:r>
            <a:r>
              <a:rPr lang="zh-CN" altLang="zh-CN" sz="2400" kern="0" dirty="0">
                <a:solidFill>
                  <a:sysClr val="windowText" lastClr="000000"/>
                </a:solidFill>
                <a:cs typeface="+mn-ea"/>
                <a:sym typeface="+mn-lt"/>
              </a:rPr>
              <a:t>世纪初，物理学家刚刚开始研究电流时，规定正电荷</a:t>
            </a:r>
            <a:r>
              <a:rPr lang="zh-CN" altLang="zh-CN" sz="2400" u="sng" kern="0" dirty="0">
                <a:solidFill>
                  <a:sysClr val="windowText" lastClr="000000"/>
                </a:solidFill>
                <a:cs typeface="+mn-ea"/>
                <a:sym typeface="+mn-lt"/>
              </a:rPr>
              <a:t>　</a:t>
            </a:r>
            <a:r>
              <a:rPr lang="en-US" altLang="zh-CN" sz="2400" u="sng" kern="0" dirty="0">
                <a:solidFill>
                  <a:sysClr val="windowText" lastClr="000000"/>
                </a:solidFill>
                <a:cs typeface="+mn-ea"/>
                <a:sym typeface="+mn-lt"/>
              </a:rPr>
              <a:t>   </a:t>
            </a:r>
            <a:r>
              <a:rPr lang="zh-CN" altLang="zh-CN" sz="2400" u="sng" kern="0" dirty="0">
                <a:solidFill>
                  <a:sysClr val="windowText" lastClr="000000"/>
                </a:solidFill>
                <a:cs typeface="+mn-ea"/>
                <a:sym typeface="+mn-lt"/>
              </a:rPr>
              <a:t>　</a:t>
            </a:r>
            <a:r>
              <a:rPr lang="en-US" altLang="zh-CN" sz="2400" u="sng" kern="0" dirty="0">
                <a:solidFill>
                  <a:sysClr val="windowText" lastClr="000000"/>
                </a:solidFill>
                <a:cs typeface="+mn-ea"/>
                <a:sym typeface="+mn-lt"/>
              </a:rPr>
              <a:t>        </a:t>
            </a:r>
            <a:r>
              <a:rPr lang="zh-CN" altLang="zh-CN" sz="2400" kern="0" dirty="0">
                <a:solidFill>
                  <a:sysClr val="windowText" lastClr="000000"/>
                </a:solidFill>
                <a:cs typeface="+mn-ea"/>
                <a:sym typeface="+mn-lt"/>
              </a:rPr>
              <a:t>的方向为电流方向，随着科学的发展，我们可以利用发光二极管判断电流的方向，是因为发光二极管具有</a:t>
            </a:r>
            <a:r>
              <a:rPr lang="zh-CN" altLang="zh-CN" sz="2400" u="sng" kern="0" dirty="0">
                <a:solidFill>
                  <a:sysClr val="windowText" lastClr="000000"/>
                </a:solidFill>
                <a:cs typeface="+mn-ea"/>
                <a:sym typeface="+mn-lt"/>
              </a:rPr>
              <a:t>　</a:t>
            </a:r>
            <a:r>
              <a:rPr lang="en-US" altLang="zh-CN" sz="2400" u="sng" kern="0" dirty="0">
                <a:solidFill>
                  <a:sysClr val="windowText" lastClr="000000"/>
                </a:solidFill>
                <a:cs typeface="+mn-ea"/>
                <a:sym typeface="+mn-lt"/>
              </a:rPr>
              <a:t>   </a:t>
            </a:r>
            <a:r>
              <a:rPr lang="zh-CN" altLang="zh-CN" sz="2400" u="sng" kern="0" dirty="0">
                <a:solidFill>
                  <a:sysClr val="windowText" lastClr="000000"/>
                </a:solidFill>
                <a:cs typeface="+mn-ea"/>
                <a:sym typeface="+mn-lt"/>
              </a:rPr>
              <a:t>　</a:t>
            </a:r>
            <a:r>
              <a:rPr lang="en-US" altLang="zh-CN" sz="2400" u="sng" kern="0" dirty="0">
                <a:solidFill>
                  <a:sysClr val="windowText" lastClr="000000"/>
                </a:solidFill>
                <a:cs typeface="+mn-ea"/>
                <a:sym typeface="+mn-lt"/>
              </a:rPr>
              <a:t>           </a:t>
            </a:r>
            <a:r>
              <a:rPr lang="zh-CN" altLang="zh-CN" sz="2400" kern="0" dirty="0">
                <a:solidFill>
                  <a:sysClr val="windowText" lastClr="000000"/>
                </a:solidFill>
                <a:cs typeface="+mn-ea"/>
                <a:sym typeface="+mn-lt"/>
              </a:rPr>
              <a:t>。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65B1DEA2-3E70-4184-AA3B-23F3E08CB497}"/>
              </a:ext>
            </a:extLst>
          </p:cNvPr>
          <p:cNvSpPr/>
          <p:nvPr/>
        </p:nvSpPr>
        <p:spPr>
          <a:xfrm>
            <a:off x="3327472" y="2134980"/>
            <a:ext cx="1369606" cy="6232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zh-CN" sz="2400" kern="0" dirty="0">
                <a:solidFill>
                  <a:srgbClr val="FF0000"/>
                </a:solidFill>
                <a:cs typeface="+mn-ea"/>
                <a:sym typeface="+mn-lt"/>
              </a:rPr>
              <a:t>定向移动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7A26CAED-C8B5-4A4B-8D33-DD8675B10FC3}"/>
              </a:ext>
            </a:extLst>
          </p:cNvPr>
          <p:cNvSpPr/>
          <p:nvPr/>
        </p:nvSpPr>
        <p:spPr>
          <a:xfrm>
            <a:off x="3628957" y="3629513"/>
            <a:ext cx="1677382" cy="6232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zh-CN" sz="2400" kern="0" dirty="0">
                <a:solidFill>
                  <a:srgbClr val="FF0000"/>
                </a:solidFill>
                <a:cs typeface="+mn-ea"/>
                <a:sym typeface="+mn-lt"/>
              </a:rPr>
              <a:t>单向导电性</a:t>
            </a:r>
          </a:p>
        </p:txBody>
      </p:sp>
    </p:spTree>
    <p:extLst>
      <p:ext uri="{BB962C8B-B14F-4D97-AF65-F5344CB8AC3E}">
        <p14:creationId xmlns:p14="http://schemas.microsoft.com/office/powerpoint/2010/main" val="883250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>
            <a:extLst>
              <a:ext uri="{FF2B5EF4-FFF2-40B4-BE49-F238E27FC236}">
                <a16:creationId xmlns:a16="http://schemas.microsoft.com/office/drawing/2014/main" id="{18E63800-2722-4812-BB8E-EA07546A494B}"/>
              </a:ext>
            </a:extLst>
          </p:cNvPr>
          <p:cNvGrpSpPr/>
          <p:nvPr/>
        </p:nvGrpSpPr>
        <p:grpSpPr>
          <a:xfrm>
            <a:off x="579597" y="2298186"/>
            <a:ext cx="4676090" cy="590199"/>
            <a:chOff x="-4634728" y="2040913"/>
            <a:chExt cx="6234787" cy="786933"/>
          </a:xfrm>
        </p:grpSpPr>
        <p:cxnSp>
          <p:nvCxnSpPr>
            <p:cNvPr id="14" name="直接连接符 13">
              <a:extLst>
                <a:ext uri="{FF2B5EF4-FFF2-40B4-BE49-F238E27FC236}">
                  <a16:creationId xmlns:a16="http://schemas.microsoft.com/office/drawing/2014/main" id="{F475BD02-CAC2-40E4-A5DA-8A7AB35B211A}"/>
                </a:ext>
              </a:extLst>
            </p:cNvPr>
            <p:cNvCxnSpPr>
              <a:cxnSpLocks/>
            </p:cNvCxnSpPr>
            <p:nvPr/>
          </p:nvCxnSpPr>
          <p:spPr>
            <a:xfrm>
              <a:off x="-4634728" y="2827846"/>
              <a:ext cx="4901428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文本占位符 19">
              <a:extLst>
                <a:ext uri="{FF2B5EF4-FFF2-40B4-BE49-F238E27FC236}">
                  <a16:creationId xmlns:a16="http://schemas.microsoft.com/office/drawing/2014/main" id="{3BAD67FB-C7CF-4EF9-BC47-EE55748FAC1F}"/>
                </a:ext>
              </a:extLst>
            </p:cNvPr>
            <p:cNvSpPr txBox="1">
              <a:spLocks/>
            </p:cNvSpPr>
            <p:nvPr/>
          </p:nvSpPr>
          <p:spPr>
            <a:xfrm>
              <a:off x="-3740568" y="2040913"/>
              <a:ext cx="5340627" cy="756609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dist">
                <a:buNone/>
                <a:defRPr/>
              </a:pPr>
              <a:r>
                <a:rPr lang="zh-CN" altLang="en-US" sz="3600" b="1" dirty="0">
                  <a:solidFill>
                    <a:srgbClr val="7030A0"/>
                  </a:solidFill>
                  <a:cs typeface="+mn-ea"/>
                  <a:sym typeface="+mn-lt"/>
                </a:rPr>
                <a:t>感谢！</a:t>
              </a:r>
            </a:p>
          </p:txBody>
        </p: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2D525AA0-7CC6-4E6B-9969-FE5B23B3F488}"/>
              </a:ext>
            </a:extLst>
          </p:cNvPr>
          <p:cNvSpPr/>
          <p:nvPr/>
        </p:nvSpPr>
        <p:spPr>
          <a:xfrm>
            <a:off x="481039" y="278411"/>
            <a:ext cx="2445608" cy="290605"/>
          </a:xfrm>
          <a:prstGeom prst="rect">
            <a:avLst/>
          </a:prstGeom>
          <a:noFill/>
          <a:ln w="12700" cap="flat">
            <a:noFill/>
            <a:prstDash val="solid"/>
            <a:miter lim="800000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softEdge rad="190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3194" tIns="43194" rIns="43194" bIns="43194" spcCol="28575" anchor="ctr">
            <a:spAutoFit/>
          </a:bodyPr>
          <a:lstStyle/>
          <a:p>
            <a:pPr defTabSz="863828" latinLnBrk="1">
              <a:defRPr/>
            </a:pPr>
            <a:r>
              <a:rPr lang="zh-CN" altLang="en-US" sz="1300" spc="225" dirty="0">
                <a:solidFill>
                  <a:prstClr val="black"/>
                </a:solidFill>
                <a:cs typeface="+mn-ea"/>
                <a:sym typeface="+mn-lt"/>
              </a:rPr>
              <a:t>人教版九年级物理（初中）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DCC869C6-CFB3-8DFD-CF98-9FBC568194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415" y="316242"/>
            <a:ext cx="4291446" cy="429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59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4239585" y="1395579"/>
            <a:ext cx="803402" cy="1071203"/>
            <a:chOff x="6011863" y="1773238"/>
            <a:chExt cx="2447925" cy="3960812"/>
          </a:xfrm>
        </p:grpSpPr>
        <p:grpSp>
          <p:nvGrpSpPr>
            <p:cNvPr id="9" name="组合 180233"/>
            <p:cNvGrpSpPr/>
            <p:nvPr/>
          </p:nvGrpSpPr>
          <p:grpSpPr bwMode="auto">
            <a:xfrm>
              <a:off x="6011863" y="1773238"/>
              <a:ext cx="2447925" cy="3960812"/>
              <a:chOff x="1247" y="1117"/>
              <a:chExt cx="1542" cy="2495"/>
            </a:xfrm>
          </p:grpSpPr>
          <p:sp>
            <p:nvSpPr>
              <p:cNvPr id="12" name="椭圆 180234"/>
              <p:cNvSpPr>
                <a:spLocks noChangeArrowheads="1"/>
              </p:cNvSpPr>
              <p:nvPr/>
            </p:nvSpPr>
            <p:spPr bwMode="auto">
              <a:xfrm>
                <a:off x="1247" y="1706"/>
                <a:ext cx="1542" cy="1542"/>
              </a:xfrm>
              <a:prstGeom prst="ellipse">
                <a:avLst/>
              </a:prstGeom>
              <a:noFill/>
              <a:ln w="5715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" name="直接连接符 180235"/>
              <p:cNvSpPr>
                <a:spLocks noChangeShapeType="1"/>
              </p:cNvSpPr>
              <p:nvPr/>
            </p:nvSpPr>
            <p:spPr bwMode="auto">
              <a:xfrm flipH="1">
                <a:off x="1383" y="3158"/>
                <a:ext cx="272" cy="45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" name="直接连接符 180236"/>
              <p:cNvSpPr>
                <a:spLocks noChangeShapeType="1"/>
              </p:cNvSpPr>
              <p:nvPr/>
            </p:nvSpPr>
            <p:spPr bwMode="auto">
              <a:xfrm>
                <a:off x="2426" y="3158"/>
                <a:ext cx="318" cy="45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" name="直接连接符 180237"/>
              <p:cNvSpPr>
                <a:spLocks noChangeShapeType="1"/>
              </p:cNvSpPr>
              <p:nvPr/>
            </p:nvSpPr>
            <p:spPr bwMode="auto">
              <a:xfrm flipV="1">
                <a:off x="1383" y="3612"/>
                <a:ext cx="1361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" name="直接连接符 180238"/>
              <p:cNvSpPr>
                <a:spLocks noChangeShapeType="1"/>
              </p:cNvSpPr>
              <p:nvPr/>
            </p:nvSpPr>
            <p:spPr bwMode="auto">
              <a:xfrm flipH="1">
                <a:off x="2018" y="1389"/>
                <a:ext cx="0" cy="127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7" name="椭圆 180239"/>
              <p:cNvSpPr>
                <a:spLocks noChangeArrowheads="1"/>
              </p:cNvSpPr>
              <p:nvPr/>
            </p:nvSpPr>
            <p:spPr bwMode="auto">
              <a:xfrm>
                <a:off x="1882" y="1117"/>
                <a:ext cx="272" cy="272"/>
              </a:xfrm>
              <a:prstGeom prst="ellipse">
                <a:avLst/>
              </a:prstGeom>
              <a:gradFill rotWithShape="1">
                <a:gsLst>
                  <a:gs pos="0">
                    <a:schemeClr val="bg2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bg2"/>
                </a:solidFill>
                <a:rou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0" name="直接连接符 180242"/>
            <p:cNvSpPr>
              <a:spLocks noChangeShapeType="1"/>
            </p:cNvSpPr>
            <p:nvPr/>
          </p:nvSpPr>
          <p:spPr bwMode="auto">
            <a:xfrm flipH="1">
              <a:off x="7254613" y="4140724"/>
              <a:ext cx="1588" cy="7207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1" name="直接连接符 180243"/>
            <p:cNvSpPr>
              <a:spLocks noChangeShapeType="1"/>
            </p:cNvSpPr>
            <p:nvPr/>
          </p:nvSpPr>
          <p:spPr bwMode="auto">
            <a:xfrm>
              <a:off x="7222831" y="4176443"/>
              <a:ext cx="12994" cy="68500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1141680" y="1395579"/>
            <a:ext cx="803402" cy="1071203"/>
            <a:chOff x="1148291" y="1895376"/>
            <a:chExt cx="2447925" cy="3684588"/>
          </a:xfrm>
        </p:grpSpPr>
        <p:grpSp>
          <p:nvGrpSpPr>
            <p:cNvPr id="19" name="组合 18"/>
            <p:cNvGrpSpPr/>
            <p:nvPr/>
          </p:nvGrpSpPr>
          <p:grpSpPr>
            <a:xfrm>
              <a:off x="1148291" y="1895376"/>
              <a:ext cx="2447925" cy="3684588"/>
              <a:chOff x="1116013" y="1905000"/>
              <a:chExt cx="2447925" cy="3684588"/>
            </a:xfrm>
          </p:grpSpPr>
          <p:grpSp>
            <p:nvGrpSpPr>
              <p:cNvPr id="21" name="组合 180226"/>
              <p:cNvGrpSpPr/>
              <p:nvPr/>
            </p:nvGrpSpPr>
            <p:grpSpPr bwMode="auto">
              <a:xfrm>
                <a:off x="1116013" y="1905000"/>
                <a:ext cx="2447925" cy="3684588"/>
                <a:chOff x="1247" y="1117"/>
                <a:chExt cx="1542" cy="2495"/>
              </a:xfrm>
            </p:grpSpPr>
            <p:sp>
              <p:nvSpPr>
                <p:cNvPr id="32" name="椭圆 180227"/>
                <p:cNvSpPr>
                  <a:spLocks noChangeArrowheads="1"/>
                </p:cNvSpPr>
                <p:nvPr/>
              </p:nvSpPr>
              <p:spPr bwMode="auto">
                <a:xfrm>
                  <a:off x="1247" y="1706"/>
                  <a:ext cx="1542" cy="1542"/>
                </a:xfrm>
                <a:prstGeom prst="ellips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3" name="直接连接符 180228"/>
                <p:cNvSpPr>
                  <a:spLocks noChangeShapeType="1"/>
                </p:cNvSpPr>
                <p:nvPr/>
              </p:nvSpPr>
              <p:spPr bwMode="auto">
                <a:xfrm flipH="1">
                  <a:off x="1383" y="3158"/>
                  <a:ext cx="272" cy="454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4" name="直接连接符 180229"/>
                <p:cNvSpPr>
                  <a:spLocks noChangeShapeType="1"/>
                </p:cNvSpPr>
                <p:nvPr/>
              </p:nvSpPr>
              <p:spPr bwMode="auto">
                <a:xfrm>
                  <a:off x="2426" y="3158"/>
                  <a:ext cx="318" cy="454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5" name="直接连接符 180230"/>
                <p:cNvSpPr>
                  <a:spLocks noChangeShapeType="1"/>
                </p:cNvSpPr>
                <p:nvPr/>
              </p:nvSpPr>
              <p:spPr bwMode="auto">
                <a:xfrm flipV="1">
                  <a:off x="1383" y="3612"/>
                  <a:ext cx="1361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6" name="直接连接符 180231"/>
                <p:cNvSpPr>
                  <a:spLocks noChangeShapeType="1"/>
                </p:cNvSpPr>
                <p:nvPr/>
              </p:nvSpPr>
              <p:spPr bwMode="auto">
                <a:xfrm flipH="1">
                  <a:off x="2018" y="1389"/>
                  <a:ext cx="0" cy="127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7" name="椭圆 180232"/>
                <p:cNvSpPr>
                  <a:spLocks noChangeArrowheads="1"/>
                </p:cNvSpPr>
                <p:nvPr/>
              </p:nvSpPr>
              <p:spPr bwMode="auto">
                <a:xfrm>
                  <a:off x="1882" y="1117"/>
                  <a:ext cx="272" cy="272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9525">
                  <a:solidFill>
                    <a:schemeClr val="bg2"/>
                  </a:solidFill>
                  <a:rou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2" name="直接连接符 180240"/>
              <p:cNvSpPr>
                <a:spLocks noChangeShapeType="1"/>
              </p:cNvSpPr>
              <p:nvPr/>
            </p:nvSpPr>
            <p:spPr bwMode="auto">
              <a:xfrm flipH="1">
                <a:off x="1664568" y="4176744"/>
                <a:ext cx="647700" cy="36036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直接连接符 180241"/>
              <p:cNvSpPr>
                <a:spLocks noChangeShapeType="1"/>
              </p:cNvSpPr>
              <p:nvPr/>
            </p:nvSpPr>
            <p:spPr bwMode="auto">
              <a:xfrm>
                <a:off x="2339975" y="4168613"/>
                <a:ext cx="719138" cy="36036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4" name="文本框 180244"/>
              <p:cNvSpPr txBox="1">
                <a:spLocks noChangeArrowheads="1"/>
              </p:cNvSpPr>
              <p:nvPr/>
            </p:nvSpPr>
            <p:spPr bwMode="auto">
              <a:xfrm>
                <a:off x="1622059" y="4259786"/>
                <a:ext cx="503240" cy="952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defTabSz="914378" eaLnBrk="1" hangingPunct="1">
                  <a:spcBef>
                    <a:spcPct val="50000"/>
                  </a:spcBef>
                </a:pPr>
                <a:r>
                  <a:rPr lang="en-US" altLang="zh-CN" sz="1200" kern="0" dirty="0">
                    <a:solidFill>
                      <a:srgbClr val="FF00FF"/>
                    </a:solidFill>
                    <a:latin typeface="+mn-lt"/>
                    <a:ea typeface="+mn-ea"/>
                    <a:cs typeface="+mn-ea"/>
                    <a:sym typeface="+mn-lt"/>
                  </a:rPr>
                  <a:t>—</a:t>
                </a:r>
              </a:p>
            </p:txBody>
          </p:sp>
          <p:sp>
            <p:nvSpPr>
              <p:cNvPr id="25" name="文本框 180245"/>
              <p:cNvSpPr txBox="1">
                <a:spLocks noChangeArrowheads="1"/>
              </p:cNvSpPr>
              <p:nvPr/>
            </p:nvSpPr>
            <p:spPr bwMode="auto">
              <a:xfrm>
                <a:off x="1451601" y="4348791"/>
                <a:ext cx="503237" cy="952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defTabSz="914378" eaLnBrk="1" hangingPunct="1">
                  <a:spcBef>
                    <a:spcPct val="50000"/>
                  </a:spcBef>
                </a:pPr>
                <a:r>
                  <a:rPr lang="en-US" altLang="zh-CN" sz="1200" kern="0" dirty="0">
                    <a:solidFill>
                      <a:srgbClr val="FF00FF"/>
                    </a:solidFill>
                    <a:latin typeface="+mn-lt"/>
                    <a:ea typeface="+mn-ea"/>
                    <a:cs typeface="+mn-ea"/>
                    <a:sym typeface="+mn-lt"/>
                  </a:rPr>
                  <a:t>—</a:t>
                </a:r>
              </a:p>
            </p:txBody>
          </p:sp>
          <p:sp>
            <p:nvSpPr>
              <p:cNvPr id="26" name="文本框 180246"/>
              <p:cNvSpPr txBox="1">
                <a:spLocks noChangeArrowheads="1"/>
              </p:cNvSpPr>
              <p:nvPr/>
            </p:nvSpPr>
            <p:spPr bwMode="auto">
              <a:xfrm>
                <a:off x="1842723" y="4080947"/>
                <a:ext cx="503240" cy="952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defTabSz="914378" eaLnBrk="1" hangingPunct="1">
                  <a:spcBef>
                    <a:spcPct val="50000"/>
                  </a:spcBef>
                </a:pPr>
                <a:r>
                  <a:rPr lang="en-US" altLang="zh-CN" sz="1200" kern="0" dirty="0">
                    <a:solidFill>
                      <a:srgbClr val="FF00FF"/>
                    </a:solidFill>
                    <a:latin typeface="+mn-lt"/>
                    <a:ea typeface="+mn-ea"/>
                    <a:cs typeface="+mn-ea"/>
                    <a:sym typeface="+mn-lt"/>
                  </a:rPr>
                  <a:t>—</a:t>
                </a:r>
              </a:p>
            </p:txBody>
          </p:sp>
          <p:sp>
            <p:nvSpPr>
              <p:cNvPr id="27" name="文本框 180247"/>
              <p:cNvSpPr txBox="1">
                <a:spLocks noChangeArrowheads="1"/>
              </p:cNvSpPr>
              <p:nvPr/>
            </p:nvSpPr>
            <p:spPr bwMode="auto">
              <a:xfrm>
                <a:off x="1988419" y="3972821"/>
                <a:ext cx="503237" cy="952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defTabSz="914378" eaLnBrk="1" hangingPunct="1">
                  <a:spcBef>
                    <a:spcPct val="50000"/>
                  </a:spcBef>
                </a:pPr>
                <a:r>
                  <a:rPr lang="en-US" altLang="zh-CN" sz="1200" kern="0" dirty="0">
                    <a:solidFill>
                      <a:srgbClr val="FF00FF"/>
                    </a:solidFill>
                    <a:latin typeface="+mn-lt"/>
                    <a:ea typeface="+mn-ea"/>
                    <a:cs typeface="+mn-ea"/>
                    <a:sym typeface="+mn-lt"/>
                  </a:rPr>
                  <a:t>—</a:t>
                </a:r>
              </a:p>
            </p:txBody>
          </p:sp>
          <p:sp>
            <p:nvSpPr>
              <p:cNvPr id="28" name="文本框 180248"/>
              <p:cNvSpPr txBox="1">
                <a:spLocks noChangeArrowheads="1"/>
              </p:cNvSpPr>
              <p:nvPr/>
            </p:nvSpPr>
            <p:spPr bwMode="auto">
              <a:xfrm>
                <a:off x="2594039" y="4247455"/>
                <a:ext cx="503237" cy="952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defTabSz="914378" eaLnBrk="1" hangingPunct="1">
                  <a:spcBef>
                    <a:spcPct val="50000"/>
                  </a:spcBef>
                </a:pPr>
                <a:r>
                  <a:rPr lang="en-US" altLang="zh-CN" sz="1200" kern="0" dirty="0">
                    <a:solidFill>
                      <a:srgbClr val="FF00FF"/>
                    </a:solidFill>
                    <a:latin typeface="+mn-lt"/>
                    <a:ea typeface="+mn-ea"/>
                    <a:cs typeface="+mn-ea"/>
                    <a:sym typeface="+mn-lt"/>
                  </a:rPr>
                  <a:t>—</a:t>
                </a:r>
              </a:p>
            </p:txBody>
          </p:sp>
          <p:sp>
            <p:nvSpPr>
              <p:cNvPr id="29" name="文本框 180249"/>
              <p:cNvSpPr txBox="1">
                <a:spLocks noChangeArrowheads="1"/>
              </p:cNvSpPr>
              <p:nvPr/>
            </p:nvSpPr>
            <p:spPr bwMode="auto">
              <a:xfrm>
                <a:off x="2345960" y="4044893"/>
                <a:ext cx="503240" cy="952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defTabSz="914378" eaLnBrk="1" hangingPunct="1">
                  <a:spcBef>
                    <a:spcPct val="50000"/>
                  </a:spcBef>
                </a:pPr>
                <a:r>
                  <a:rPr lang="en-US" altLang="zh-CN" sz="1200" kern="0" dirty="0">
                    <a:solidFill>
                      <a:srgbClr val="FF00FF"/>
                    </a:solidFill>
                    <a:latin typeface="+mn-lt"/>
                    <a:ea typeface="+mn-ea"/>
                    <a:cs typeface="+mn-ea"/>
                    <a:sym typeface="+mn-lt"/>
                  </a:rPr>
                  <a:t>—</a:t>
                </a:r>
              </a:p>
            </p:txBody>
          </p:sp>
          <p:sp>
            <p:nvSpPr>
              <p:cNvPr id="30" name="文本框 180250"/>
              <p:cNvSpPr txBox="1">
                <a:spLocks noChangeArrowheads="1"/>
              </p:cNvSpPr>
              <p:nvPr/>
            </p:nvSpPr>
            <p:spPr bwMode="auto">
              <a:xfrm>
                <a:off x="2849197" y="4383897"/>
                <a:ext cx="503237" cy="952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defTabSz="914378" eaLnBrk="1" hangingPunct="1">
                  <a:spcBef>
                    <a:spcPct val="50000"/>
                  </a:spcBef>
                </a:pPr>
                <a:r>
                  <a:rPr lang="en-US" altLang="zh-CN" sz="1200" kern="0" dirty="0">
                    <a:solidFill>
                      <a:srgbClr val="FF00FF"/>
                    </a:solidFill>
                    <a:latin typeface="+mn-lt"/>
                    <a:ea typeface="+mn-ea"/>
                    <a:cs typeface="+mn-ea"/>
                    <a:sym typeface="+mn-lt"/>
                  </a:rPr>
                  <a:t>—</a:t>
                </a:r>
              </a:p>
            </p:txBody>
          </p:sp>
          <p:sp>
            <p:nvSpPr>
              <p:cNvPr id="31" name="文本框 180251"/>
              <p:cNvSpPr txBox="1">
                <a:spLocks noChangeArrowheads="1"/>
              </p:cNvSpPr>
              <p:nvPr/>
            </p:nvSpPr>
            <p:spPr bwMode="auto">
              <a:xfrm>
                <a:off x="2499995" y="4145524"/>
                <a:ext cx="503240" cy="952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defTabSz="914378" eaLnBrk="1" hangingPunct="1">
                  <a:spcBef>
                    <a:spcPct val="50000"/>
                  </a:spcBef>
                </a:pPr>
                <a:r>
                  <a:rPr lang="en-US" altLang="zh-CN" sz="1200" kern="0" dirty="0">
                    <a:solidFill>
                      <a:srgbClr val="FF00FF"/>
                    </a:solidFill>
                    <a:latin typeface="+mn-lt"/>
                    <a:ea typeface="+mn-ea"/>
                    <a:cs typeface="+mn-ea"/>
                    <a:sym typeface="+mn-lt"/>
                  </a:rPr>
                  <a:t>—</a:t>
                </a:r>
              </a:p>
            </p:txBody>
          </p:sp>
        </p:grpSp>
        <p:sp>
          <p:nvSpPr>
            <p:cNvPr id="20" name="椭圆 19"/>
            <p:cNvSpPr>
              <a:spLocks noChangeArrowheads="1"/>
            </p:cNvSpPr>
            <p:nvPr/>
          </p:nvSpPr>
          <p:spPr bwMode="auto">
            <a:xfrm>
              <a:off x="2264304" y="3963194"/>
              <a:ext cx="215900" cy="215900"/>
            </a:xfrm>
            <a:prstGeom prst="ellipse">
              <a:avLst/>
            </a:prstGeom>
            <a:gradFill rotWithShape="1">
              <a:gsLst>
                <a:gs pos="0">
                  <a:schemeClr val="tx1"/>
                </a:gs>
                <a:gs pos="100000">
                  <a:srgbClr val="FF0000"/>
                </a:gs>
              </a:gsLst>
              <a:lin ang="2700000" scaled="1"/>
            </a:gradFill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9" name="直接连接符 181274"/>
          <p:cNvSpPr>
            <a:spLocks noChangeShapeType="1"/>
          </p:cNvSpPr>
          <p:nvPr/>
        </p:nvSpPr>
        <p:spPr bwMode="auto">
          <a:xfrm flipV="1">
            <a:off x="1838796" y="3029669"/>
            <a:ext cx="2697139" cy="1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grpSp>
        <p:nvGrpSpPr>
          <p:cNvPr id="54" name="组合 53"/>
          <p:cNvGrpSpPr/>
          <p:nvPr/>
        </p:nvGrpSpPr>
        <p:grpSpPr>
          <a:xfrm>
            <a:off x="1212537" y="3578146"/>
            <a:ext cx="803402" cy="1071203"/>
            <a:chOff x="1116013" y="1773238"/>
            <a:chExt cx="2447925" cy="3960812"/>
          </a:xfrm>
        </p:grpSpPr>
        <p:grpSp>
          <p:nvGrpSpPr>
            <p:cNvPr id="55" name="组合 181250"/>
            <p:cNvGrpSpPr/>
            <p:nvPr/>
          </p:nvGrpSpPr>
          <p:grpSpPr bwMode="auto">
            <a:xfrm>
              <a:off x="1116013" y="1773238"/>
              <a:ext cx="2447925" cy="3960812"/>
              <a:chOff x="1247" y="1117"/>
              <a:chExt cx="1542" cy="2495"/>
            </a:xfrm>
          </p:grpSpPr>
          <p:sp>
            <p:nvSpPr>
              <p:cNvPr id="63" name="椭圆 181251"/>
              <p:cNvSpPr>
                <a:spLocks noChangeArrowheads="1"/>
              </p:cNvSpPr>
              <p:nvPr/>
            </p:nvSpPr>
            <p:spPr bwMode="auto">
              <a:xfrm>
                <a:off x="1247" y="1706"/>
                <a:ext cx="1542" cy="1542"/>
              </a:xfrm>
              <a:prstGeom prst="ellipse">
                <a:avLst/>
              </a:prstGeom>
              <a:noFill/>
              <a:ln w="5715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4" name="直接连接符 181252"/>
              <p:cNvSpPr>
                <a:spLocks noChangeShapeType="1"/>
              </p:cNvSpPr>
              <p:nvPr/>
            </p:nvSpPr>
            <p:spPr bwMode="auto">
              <a:xfrm flipH="1">
                <a:off x="1383" y="3158"/>
                <a:ext cx="272" cy="45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5" name="直接连接符 181253"/>
              <p:cNvSpPr>
                <a:spLocks noChangeShapeType="1"/>
              </p:cNvSpPr>
              <p:nvPr/>
            </p:nvSpPr>
            <p:spPr bwMode="auto">
              <a:xfrm>
                <a:off x="2426" y="3158"/>
                <a:ext cx="318" cy="45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6" name="直接连接符 181254"/>
              <p:cNvSpPr>
                <a:spLocks noChangeShapeType="1"/>
              </p:cNvSpPr>
              <p:nvPr/>
            </p:nvSpPr>
            <p:spPr bwMode="auto">
              <a:xfrm flipV="1">
                <a:off x="1383" y="3612"/>
                <a:ext cx="1361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7" name="直接连接符 181255"/>
              <p:cNvSpPr>
                <a:spLocks noChangeShapeType="1"/>
              </p:cNvSpPr>
              <p:nvPr/>
            </p:nvSpPr>
            <p:spPr bwMode="auto">
              <a:xfrm flipH="1">
                <a:off x="2018" y="1389"/>
                <a:ext cx="0" cy="127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8" name="椭圆 181256"/>
              <p:cNvSpPr>
                <a:spLocks noChangeArrowheads="1"/>
              </p:cNvSpPr>
              <p:nvPr/>
            </p:nvSpPr>
            <p:spPr bwMode="auto">
              <a:xfrm>
                <a:off x="1882" y="1117"/>
                <a:ext cx="272" cy="272"/>
              </a:xfrm>
              <a:prstGeom prst="ellipse">
                <a:avLst/>
              </a:prstGeom>
              <a:gradFill rotWithShape="1">
                <a:gsLst>
                  <a:gs pos="0">
                    <a:schemeClr val="bg2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bg2"/>
                </a:solidFill>
                <a:rou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56" name="直接连接符 181264"/>
            <p:cNvSpPr>
              <a:spLocks noChangeShapeType="1"/>
            </p:cNvSpPr>
            <p:nvPr/>
          </p:nvSpPr>
          <p:spPr bwMode="auto">
            <a:xfrm flipH="1">
              <a:off x="2051050" y="4221163"/>
              <a:ext cx="288925" cy="5032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57" name="直接连接符 181265"/>
            <p:cNvSpPr>
              <a:spLocks noChangeShapeType="1"/>
            </p:cNvSpPr>
            <p:nvPr/>
          </p:nvSpPr>
          <p:spPr bwMode="auto">
            <a:xfrm>
              <a:off x="2339975" y="4221163"/>
              <a:ext cx="360363" cy="5032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58" name="文本框 181268"/>
            <p:cNvSpPr txBox="1">
              <a:spLocks noChangeArrowheads="1"/>
            </p:cNvSpPr>
            <p:nvPr/>
          </p:nvSpPr>
          <p:spPr bwMode="auto">
            <a:xfrm>
              <a:off x="1620841" y="4306886"/>
              <a:ext cx="503237" cy="1024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defTabSz="914378" eaLnBrk="1" hangingPunct="1">
                <a:spcBef>
                  <a:spcPct val="50000"/>
                </a:spcBef>
              </a:pPr>
              <a:r>
                <a:rPr lang="en-US" altLang="zh-CN" sz="1200" kern="0">
                  <a:solidFill>
                    <a:srgbClr val="FF00FF"/>
                  </a:solidFill>
                  <a:latin typeface="+mn-lt"/>
                  <a:ea typeface="+mn-ea"/>
                  <a:cs typeface="+mn-ea"/>
                  <a:sym typeface="+mn-lt"/>
                </a:rPr>
                <a:t>—</a:t>
              </a:r>
            </a:p>
          </p:txBody>
        </p:sp>
        <p:sp>
          <p:nvSpPr>
            <p:cNvPr id="59" name="文本框 181269"/>
            <p:cNvSpPr txBox="1">
              <a:spLocks noChangeArrowheads="1"/>
            </p:cNvSpPr>
            <p:nvPr/>
          </p:nvSpPr>
          <p:spPr bwMode="auto">
            <a:xfrm>
              <a:off x="1835151" y="3933827"/>
              <a:ext cx="503240" cy="1024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defTabSz="914378" eaLnBrk="1" hangingPunct="1">
                <a:spcBef>
                  <a:spcPct val="50000"/>
                </a:spcBef>
              </a:pPr>
              <a:r>
                <a:rPr lang="en-US" altLang="zh-CN" sz="1200" kern="0">
                  <a:solidFill>
                    <a:srgbClr val="FF00FF"/>
                  </a:solidFill>
                  <a:latin typeface="+mn-lt"/>
                  <a:ea typeface="+mn-ea"/>
                  <a:cs typeface="+mn-ea"/>
                  <a:sym typeface="+mn-lt"/>
                </a:rPr>
                <a:t>—</a:t>
              </a:r>
            </a:p>
          </p:txBody>
        </p:sp>
        <p:sp>
          <p:nvSpPr>
            <p:cNvPr id="60" name="文本框 181270"/>
            <p:cNvSpPr txBox="1">
              <a:spLocks noChangeArrowheads="1"/>
            </p:cNvSpPr>
            <p:nvPr/>
          </p:nvSpPr>
          <p:spPr bwMode="auto">
            <a:xfrm>
              <a:off x="2268537" y="3933827"/>
              <a:ext cx="503237" cy="1024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defTabSz="914378" eaLnBrk="1" hangingPunct="1">
                <a:spcBef>
                  <a:spcPct val="50000"/>
                </a:spcBef>
              </a:pPr>
              <a:r>
                <a:rPr lang="en-US" altLang="zh-CN" sz="1200" kern="0">
                  <a:solidFill>
                    <a:srgbClr val="FF00FF"/>
                  </a:solidFill>
                  <a:latin typeface="+mn-lt"/>
                  <a:ea typeface="+mn-ea"/>
                  <a:cs typeface="+mn-ea"/>
                  <a:sym typeface="+mn-lt"/>
                </a:rPr>
                <a:t>—</a:t>
              </a:r>
            </a:p>
          </p:txBody>
        </p:sp>
        <p:sp>
          <p:nvSpPr>
            <p:cNvPr id="61" name="文本框 181271"/>
            <p:cNvSpPr txBox="1">
              <a:spLocks noChangeArrowheads="1"/>
            </p:cNvSpPr>
            <p:nvPr/>
          </p:nvSpPr>
          <p:spPr bwMode="auto">
            <a:xfrm>
              <a:off x="2484437" y="4233863"/>
              <a:ext cx="503237" cy="1024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defTabSz="914378" eaLnBrk="1" hangingPunct="1">
                <a:spcBef>
                  <a:spcPct val="50000"/>
                </a:spcBef>
              </a:pPr>
              <a:r>
                <a:rPr lang="en-US" altLang="zh-CN" sz="1200" kern="0">
                  <a:solidFill>
                    <a:srgbClr val="FF00FF"/>
                  </a:solidFill>
                  <a:latin typeface="+mn-lt"/>
                  <a:ea typeface="+mn-ea"/>
                  <a:cs typeface="+mn-ea"/>
                  <a:sym typeface="+mn-lt"/>
                </a:rPr>
                <a:t>—</a:t>
              </a:r>
            </a:p>
          </p:txBody>
        </p:sp>
        <p:sp>
          <p:nvSpPr>
            <p:cNvPr id="62" name="文本框 3"/>
            <p:cNvSpPr txBox="1">
              <a:spLocks noChangeArrowheads="1"/>
            </p:cNvSpPr>
            <p:nvPr/>
          </p:nvSpPr>
          <p:spPr bwMode="auto">
            <a:xfrm>
              <a:off x="1530352" y="3110748"/>
              <a:ext cx="520699" cy="17070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defTabSz="914378" eaLnBrk="1" hangingPunct="1"/>
              <a:r>
                <a:rPr lang="en-US" altLang="zh-CN" sz="2400" kern="0" dirty="0">
                  <a:solidFill>
                    <a:srgbClr val="0070C0"/>
                  </a:solidFill>
                  <a:latin typeface="+mn-lt"/>
                  <a:ea typeface="+mn-ea"/>
                  <a:cs typeface="+mn-ea"/>
                  <a:sym typeface="+mn-lt"/>
                </a:rPr>
                <a:t>A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4374248" y="3451990"/>
            <a:ext cx="803402" cy="1071203"/>
            <a:chOff x="4702512" y="3278514"/>
            <a:chExt cx="1080000" cy="1440000"/>
          </a:xfrm>
        </p:grpSpPr>
        <p:grpSp>
          <p:nvGrpSpPr>
            <p:cNvPr id="40" name="组合 39"/>
            <p:cNvGrpSpPr/>
            <p:nvPr/>
          </p:nvGrpSpPr>
          <p:grpSpPr>
            <a:xfrm>
              <a:off x="4702512" y="3278514"/>
              <a:ext cx="1080000" cy="1440000"/>
              <a:chOff x="6011863" y="1773238"/>
              <a:chExt cx="2447925" cy="3960812"/>
            </a:xfrm>
          </p:grpSpPr>
          <p:grpSp>
            <p:nvGrpSpPr>
              <p:cNvPr id="41" name="组合 181257"/>
              <p:cNvGrpSpPr/>
              <p:nvPr/>
            </p:nvGrpSpPr>
            <p:grpSpPr bwMode="auto">
              <a:xfrm>
                <a:off x="6011863" y="1773238"/>
                <a:ext cx="2447925" cy="3960812"/>
                <a:chOff x="1247" y="1117"/>
                <a:chExt cx="1542" cy="2495"/>
              </a:xfrm>
            </p:grpSpPr>
            <p:sp>
              <p:nvSpPr>
                <p:cNvPr id="48" name="椭圆 181258"/>
                <p:cNvSpPr>
                  <a:spLocks noChangeArrowheads="1"/>
                </p:cNvSpPr>
                <p:nvPr/>
              </p:nvSpPr>
              <p:spPr bwMode="auto">
                <a:xfrm>
                  <a:off x="1247" y="1706"/>
                  <a:ext cx="1542" cy="1542"/>
                </a:xfrm>
                <a:prstGeom prst="ellips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9" name="直接连接符 181259"/>
                <p:cNvSpPr>
                  <a:spLocks noChangeShapeType="1"/>
                </p:cNvSpPr>
                <p:nvPr/>
              </p:nvSpPr>
              <p:spPr bwMode="auto">
                <a:xfrm flipH="1">
                  <a:off x="1383" y="3158"/>
                  <a:ext cx="272" cy="454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0" name="直接连接符 181260"/>
                <p:cNvSpPr>
                  <a:spLocks noChangeShapeType="1"/>
                </p:cNvSpPr>
                <p:nvPr/>
              </p:nvSpPr>
              <p:spPr bwMode="auto">
                <a:xfrm>
                  <a:off x="2426" y="3158"/>
                  <a:ext cx="318" cy="454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1" name="直接连接符 181261"/>
                <p:cNvSpPr>
                  <a:spLocks noChangeShapeType="1"/>
                </p:cNvSpPr>
                <p:nvPr/>
              </p:nvSpPr>
              <p:spPr bwMode="auto">
                <a:xfrm flipV="1">
                  <a:off x="1383" y="3612"/>
                  <a:ext cx="1361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2" name="直接连接符 181262"/>
                <p:cNvSpPr>
                  <a:spLocks noChangeShapeType="1"/>
                </p:cNvSpPr>
                <p:nvPr/>
              </p:nvSpPr>
              <p:spPr bwMode="auto">
                <a:xfrm flipH="1">
                  <a:off x="2018" y="1389"/>
                  <a:ext cx="0" cy="127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3" name="椭圆 181263"/>
                <p:cNvSpPr>
                  <a:spLocks noChangeArrowheads="1"/>
                </p:cNvSpPr>
                <p:nvPr/>
              </p:nvSpPr>
              <p:spPr bwMode="auto">
                <a:xfrm>
                  <a:off x="1882" y="1117"/>
                  <a:ext cx="272" cy="272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9525">
                  <a:solidFill>
                    <a:schemeClr val="bg2"/>
                  </a:solidFill>
                  <a:rou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42" name="直接连接符 181266"/>
              <p:cNvSpPr>
                <a:spLocks noChangeShapeType="1"/>
              </p:cNvSpPr>
              <p:nvPr/>
            </p:nvSpPr>
            <p:spPr bwMode="auto">
              <a:xfrm flipH="1">
                <a:off x="6877050" y="4221163"/>
                <a:ext cx="360363" cy="57626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3" name="直接连接符 181267"/>
              <p:cNvSpPr>
                <a:spLocks noChangeShapeType="1"/>
              </p:cNvSpPr>
              <p:nvPr/>
            </p:nvSpPr>
            <p:spPr bwMode="auto">
              <a:xfrm>
                <a:off x="7235825" y="4221163"/>
                <a:ext cx="360363" cy="50482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4" name="文本框 181272"/>
              <p:cNvSpPr txBox="1">
                <a:spLocks noChangeArrowheads="1"/>
              </p:cNvSpPr>
              <p:nvPr/>
            </p:nvSpPr>
            <p:spPr bwMode="auto">
              <a:xfrm>
                <a:off x="6661150" y="4149726"/>
                <a:ext cx="503240" cy="10242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defTabSz="914378" eaLnBrk="1" hangingPunct="1">
                  <a:spcBef>
                    <a:spcPct val="50000"/>
                  </a:spcBef>
                </a:pPr>
                <a:r>
                  <a:rPr lang="en-US" altLang="zh-CN" sz="1200" kern="0">
                    <a:solidFill>
                      <a:srgbClr val="FF00FF"/>
                    </a:solidFill>
                    <a:latin typeface="+mn-lt"/>
                    <a:ea typeface="+mn-ea"/>
                    <a:cs typeface="+mn-ea"/>
                    <a:sym typeface="+mn-lt"/>
                  </a:rPr>
                  <a:t>—</a:t>
                </a:r>
              </a:p>
            </p:txBody>
          </p:sp>
          <p:sp>
            <p:nvSpPr>
              <p:cNvPr id="45" name="文本框 181273"/>
              <p:cNvSpPr txBox="1">
                <a:spLocks noChangeArrowheads="1"/>
              </p:cNvSpPr>
              <p:nvPr/>
            </p:nvSpPr>
            <p:spPr bwMode="auto">
              <a:xfrm>
                <a:off x="7380287" y="4149726"/>
                <a:ext cx="503237" cy="10242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defTabSz="914378" eaLnBrk="1" hangingPunct="1">
                  <a:spcBef>
                    <a:spcPct val="50000"/>
                  </a:spcBef>
                </a:pPr>
                <a:r>
                  <a:rPr lang="en-US" altLang="zh-CN" sz="1200" kern="0" dirty="0">
                    <a:solidFill>
                      <a:srgbClr val="FF00FF"/>
                    </a:solidFill>
                    <a:latin typeface="+mn-lt"/>
                    <a:ea typeface="+mn-ea"/>
                    <a:cs typeface="+mn-ea"/>
                    <a:sym typeface="+mn-lt"/>
                  </a:rPr>
                  <a:t>—</a:t>
                </a:r>
              </a:p>
            </p:txBody>
          </p:sp>
          <p:sp>
            <p:nvSpPr>
              <p:cNvPr id="46" name="文本框 181275"/>
              <p:cNvSpPr txBox="1">
                <a:spLocks noChangeArrowheads="1"/>
              </p:cNvSpPr>
              <p:nvPr/>
            </p:nvSpPr>
            <p:spPr bwMode="auto">
              <a:xfrm>
                <a:off x="7596188" y="4449763"/>
                <a:ext cx="503237" cy="10242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defTabSz="914378" eaLnBrk="1" hangingPunct="1">
                  <a:spcBef>
                    <a:spcPct val="50000"/>
                  </a:spcBef>
                </a:pPr>
                <a:r>
                  <a:rPr lang="en-US" altLang="zh-CN" sz="1200" kern="0">
                    <a:solidFill>
                      <a:srgbClr val="FF00FF"/>
                    </a:solidFill>
                    <a:latin typeface="+mn-lt"/>
                    <a:ea typeface="+mn-ea"/>
                    <a:cs typeface="+mn-ea"/>
                    <a:sym typeface="+mn-lt"/>
                  </a:rPr>
                  <a:t>—</a:t>
                </a:r>
              </a:p>
            </p:txBody>
          </p:sp>
          <p:sp>
            <p:nvSpPr>
              <p:cNvPr id="47" name="文本框 181276"/>
              <p:cNvSpPr txBox="1">
                <a:spLocks noChangeArrowheads="1"/>
              </p:cNvSpPr>
              <p:nvPr/>
            </p:nvSpPr>
            <p:spPr bwMode="auto">
              <a:xfrm>
                <a:off x="6516691" y="4449763"/>
                <a:ext cx="503237" cy="10242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defTabSz="914378" eaLnBrk="1" hangingPunct="1">
                  <a:spcBef>
                    <a:spcPct val="50000"/>
                  </a:spcBef>
                </a:pPr>
                <a:r>
                  <a:rPr lang="en-US" altLang="zh-CN" sz="1200" kern="0">
                    <a:solidFill>
                      <a:srgbClr val="FF00FF"/>
                    </a:solidFill>
                    <a:latin typeface="+mn-lt"/>
                    <a:ea typeface="+mn-ea"/>
                    <a:cs typeface="+mn-ea"/>
                    <a:sym typeface="+mn-lt"/>
                  </a:rPr>
                  <a:t>—</a:t>
                </a:r>
              </a:p>
            </p:txBody>
          </p:sp>
        </p:grpSp>
        <p:sp>
          <p:nvSpPr>
            <p:cNvPr id="69" name="文本框 2"/>
            <p:cNvSpPr txBox="1">
              <a:spLocks noChangeArrowheads="1"/>
            </p:cNvSpPr>
            <p:nvPr/>
          </p:nvSpPr>
          <p:spPr bwMode="auto">
            <a:xfrm>
              <a:off x="4832605" y="3811575"/>
              <a:ext cx="378390" cy="6206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defTabSz="914378" eaLnBrk="1" hangingPunct="1"/>
              <a:r>
                <a:rPr lang="en-US" altLang="zh-CN" sz="2400" kern="0" dirty="0">
                  <a:solidFill>
                    <a:srgbClr val="0070C0"/>
                  </a:solidFill>
                  <a:latin typeface="+mn-lt"/>
                  <a:ea typeface="+mn-ea"/>
                  <a:cs typeface="+mn-ea"/>
                  <a:sym typeface="+mn-lt"/>
                </a:rPr>
                <a:t>B</a:t>
              </a:r>
            </a:p>
          </p:txBody>
        </p:sp>
      </p:grpSp>
      <p:sp>
        <p:nvSpPr>
          <p:cNvPr id="70" name="文本框 181249"/>
          <p:cNvSpPr txBox="1">
            <a:spLocks noChangeArrowheads="1"/>
          </p:cNvSpPr>
          <p:nvPr/>
        </p:nvSpPr>
        <p:spPr bwMode="auto">
          <a:xfrm>
            <a:off x="802311" y="2606679"/>
            <a:ext cx="4754032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defTabSz="914378" eaLnBrk="1" hangingPunct="1"/>
            <a:r>
              <a:rPr lang="zh-CN" altLang="en-US" sz="18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电荷在导体中形成了定向移动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1678479" y="2987345"/>
            <a:ext cx="2092129" cy="672521"/>
            <a:chOff x="2104149" y="3122992"/>
            <a:chExt cx="2092129" cy="672521"/>
          </a:xfrm>
        </p:grpSpPr>
        <p:sp>
          <p:nvSpPr>
            <p:cNvPr id="72" name="文本框 181249"/>
            <p:cNvSpPr txBox="1">
              <a:spLocks noChangeArrowheads="1"/>
            </p:cNvSpPr>
            <p:nvPr/>
          </p:nvSpPr>
          <p:spPr bwMode="auto">
            <a:xfrm>
              <a:off x="2104149" y="3324807"/>
              <a:ext cx="1625600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r" defTabSz="914378" eaLnBrk="1" hangingPunct="1"/>
              <a:r>
                <a:rPr lang="zh-CN" altLang="en-US" sz="1500" kern="0" dirty="0">
                  <a:solidFill>
                    <a:srgbClr val="FF0000"/>
                  </a:solidFill>
                  <a:latin typeface="+mn-lt"/>
                  <a:ea typeface="+mn-ea"/>
                  <a:cs typeface="+mn-ea"/>
                  <a:sym typeface="+mn-lt"/>
                </a:rPr>
                <a:t>自由电子</a:t>
              </a:r>
            </a:p>
          </p:txBody>
        </p:sp>
        <p:sp>
          <p:nvSpPr>
            <p:cNvPr id="2" name="右箭头 1"/>
            <p:cNvSpPr/>
            <p:nvPr/>
          </p:nvSpPr>
          <p:spPr>
            <a:xfrm>
              <a:off x="3729749" y="3122992"/>
              <a:ext cx="466529" cy="672521"/>
            </a:xfrm>
            <a:prstGeom prst="rightArrow">
              <a:avLst/>
            </a:prstGeom>
            <a:solidFill>
              <a:srgbClr val="FFFFFF"/>
            </a:solidFill>
            <a:ln w="12700" cap="flat">
              <a:solidFill>
                <a:srgbClr val="00B0F0"/>
              </a:solidFill>
              <a:prstDash val="solid"/>
              <a:miter lim="8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60959" tIns="60959" rIns="60959" bIns="60959" numCol="1" spcCol="38100" rtlCol="0" anchor="ctr">
              <a:spAutoFit/>
            </a:bodyPr>
            <a:lstStyle/>
            <a:p>
              <a:pPr defTabSz="914378" latinLnBrk="1" hangingPunct="0"/>
              <a:endParaRPr lang="zh-CN" altLang="en-US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51875" y="761365"/>
            <a:ext cx="3251421" cy="65754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36294" y="1445760"/>
            <a:ext cx="3251421" cy="923328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>
              <a:lnSpc>
                <a:spcPct val="150000"/>
              </a:lnSpc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现象：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验电器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B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的金属箔张开了一个角度。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636295" y="3179676"/>
            <a:ext cx="2950357" cy="120032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>
            <a:lvl1pPr marL="0" marR="0" indent="0" algn="l" defTabSz="9144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400" b="0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defTabSz="914378"/>
            <a:r>
              <a:rPr lang="zh-CN" altLang="en-US" kern="0" dirty="0">
                <a:latin typeface="+mn-lt"/>
                <a:ea typeface="+mn-ea"/>
                <a:cs typeface="+mn-ea"/>
                <a:sym typeface="+mn-lt"/>
              </a:rPr>
              <a:t>结论：</a:t>
            </a:r>
            <a:r>
              <a:rPr lang="zh-CN" altLang="en-US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自由电子沿着金属棒从</a:t>
            </a:r>
            <a:r>
              <a:rPr lang="en-US" altLang="zh-CN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A</a:t>
            </a:r>
            <a:r>
              <a:rPr lang="zh-CN" altLang="en-US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移动到了</a:t>
            </a:r>
            <a:r>
              <a:rPr lang="en-US" altLang="zh-CN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B</a:t>
            </a:r>
            <a:endParaRPr lang="zh-CN" altLang="en-US" kern="0" dirty="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74" name="文本框 73">
            <a:extLst>
              <a:ext uri="{FF2B5EF4-FFF2-40B4-BE49-F238E27FC236}">
                <a16:creationId xmlns:a16="http://schemas.microsoft.com/office/drawing/2014/main" id="{45132C6F-AC07-4EC1-BD48-182AEE8670D6}"/>
              </a:ext>
            </a:extLst>
          </p:cNvPr>
          <p:cNvSpPr txBox="1"/>
          <p:nvPr/>
        </p:nvSpPr>
        <p:spPr>
          <a:xfrm>
            <a:off x="707572" y="564697"/>
            <a:ext cx="691535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演示</a:t>
            </a:r>
          </a:p>
        </p:txBody>
      </p:sp>
    </p:spTree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70" grpId="0"/>
      <p:bldP spid="7" grpId="0"/>
      <p:bldP spid="7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181249"/>
          <p:cNvSpPr txBox="1">
            <a:spLocks noChangeArrowheads="1"/>
          </p:cNvSpPr>
          <p:nvPr/>
        </p:nvSpPr>
        <p:spPr bwMode="auto">
          <a:xfrm>
            <a:off x="1270759" y="1261363"/>
            <a:ext cx="3619533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914378" eaLnBrk="1" hangingPunct="1"/>
            <a:r>
              <a:rPr lang="zh-CN" altLang="en-US" sz="18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电荷的定向移动形成电流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1841061" y="2526721"/>
            <a:ext cx="5022768" cy="2075165"/>
            <a:chOff x="1187450" y="2686750"/>
            <a:chExt cx="6913563" cy="3096061"/>
          </a:xfrm>
        </p:grpSpPr>
        <p:sp>
          <p:nvSpPr>
            <p:cNvPr id="11" name="Rectangle 2"/>
            <p:cNvSpPr>
              <a:spLocks noChangeArrowheads="1"/>
            </p:cNvSpPr>
            <p:nvPr/>
          </p:nvSpPr>
          <p:spPr bwMode="auto">
            <a:xfrm>
              <a:off x="1187450" y="4025899"/>
              <a:ext cx="6913563" cy="167322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 defTabSz="914378"/>
              <a:endParaRPr lang="zh-CN" altLang="en-US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2" name="Rectangle 3"/>
            <p:cNvSpPr>
              <a:spLocks noChangeArrowheads="1"/>
            </p:cNvSpPr>
            <p:nvPr/>
          </p:nvSpPr>
          <p:spPr bwMode="auto">
            <a:xfrm>
              <a:off x="1187450" y="3371967"/>
              <a:ext cx="6913563" cy="79363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 defTabSz="914378"/>
              <a:endParaRPr lang="zh-CN" altLang="en-US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3" name="文本框 4"/>
            <p:cNvSpPr txBox="1">
              <a:spLocks noChangeArrowheads="1"/>
            </p:cNvSpPr>
            <p:nvPr/>
          </p:nvSpPr>
          <p:spPr bwMode="auto">
            <a:xfrm>
              <a:off x="4711699" y="4381499"/>
              <a:ext cx="518955" cy="482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defTabSz="914378"/>
              <a:r>
                <a:rPr lang="zh-CN" altLang="en-US" sz="1500" kern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→</a:t>
              </a:r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1930282" y="2686750"/>
              <a:ext cx="5480168" cy="3096061"/>
              <a:chOff x="1930282" y="2686750"/>
              <a:chExt cx="5480168" cy="3096061"/>
            </a:xfrm>
          </p:grpSpPr>
          <p:grpSp>
            <p:nvGrpSpPr>
              <p:cNvPr id="15" name="Group 6"/>
              <p:cNvGrpSpPr/>
              <p:nvPr/>
            </p:nvGrpSpPr>
            <p:grpSpPr bwMode="auto">
              <a:xfrm>
                <a:off x="2313990" y="4437063"/>
                <a:ext cx="386347" cy="431800"/>
                <a:chOff x="0" y="0"/>
                <a:chExt cx="272" cy="272"/>
              </a:xfrm>
            </p:grpSpPr>
            <p:sp>
              <p:nvSpPr>
                <p:cNvPr id="70" name="Oval 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72" cy="27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1" name="Line 8"/>
                <p:cNvSpPr>
                  <a:spLocks noChangeShapeType="1"/>
                </p:cNvSpPr>
                <p:nvPr/>
              </p:nvSpPr>
              <p:spPr bwMode="auto">
                <a:xfrm>
                  <a:off x="0" y="136"/>
                  <a:ext cx="2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2" name="Line 9"/>
                <p:cNvSpPr>
                  <a:spLocks noChangeShapeType="1"/>
                </p:cNvSpPr>
                <p:nvPr/>
              </p:nvSpPr>
              <p:spPr bwMode="auto">
                <a:xfrm>
                  <a:off x="136" y="0"/>
                  <a:ext cx="0" cy="2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6" name="Group 10"/>
              <p:cNvGrpSpPr/>
              <p:nvPr/>
            </p:nvGrpSpPr>
            <p:grpSpPr bwMode="auto">
              <a:xfrm>
                <a:off x="6346240" y="4868863"/>
                <a:ext cx="386347" cy="431800"/>
                <a:chOff x="0" y="0"/>
                <a:chExt cx="272" cy="272"/>
              </a:xfrm>
            </p:grpSpPr>
            <p:sp>
              <p:nvSpPr>
                <p:cNvPr id="67" name="Oval 1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72" cy="27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8" name="Line 12"/>
                <p:cNvSpPr>
                  <a:spLocks noChangeShapeType="1"/>
                </p:cNvSpPr>
                <p:nvPr/>
              </p:nvSpPr>
              <p:spPr bwMode="auto">
                <a:xfrm>
                  <a:off x="0" y="136"/>
                  <a:ext cx="2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9" name="Line 13"/>
                <p:cNvSpPr>
                  <a:spLocks noChangeShapeType="1"/>
                </p:cNvSpPr>
                <p:nvPr/>
              </p:nvSpPr>
              <p:spPr bwMode="auto">
                <a:xfrm>
                  <a:off x="136" y="0"/>
                  <a:ext cx="0" cy="2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7" name="Group 14"/>
              <p:cNvGrpSpPr/>
              <p:nvPr/>
            </p:nvGrpSpPr>
            <p:grpSpPr bwMode="auto">
              <a:xfrm>
                <a:off x="5193715" y="4292600"/>
                <a:ext cx="386347" cy="431800"/>
                <a:chOff x="0" y="0"/>
                <a:chExt cx="272" cy="272"/>
              </a:xfrm>
            </p:grpSpPr>
            <p:sp>
              <p:nvSpPr>
                <p:cNvPr id="64" name="Oval 1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72" cy="27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5" name="Line 16"/>
                <p:cNvSpPr>
                  <a:spLocks noChangeShapeType="1"/>
                </p:cNvSpPr>
                <p:nvPr/>
              </p:nvSpPr>
              <p:spPr bwMode="auto">
                <a:xfrm>
                  <a:off x="0" y="136"/>
                  <a:ext cx="2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6" name="Line 17"/>
                <p:cNvSpPr>
                  <a:spLocks noChangeShapeType="1"/>
                </p:cNvSpPr>
                <p:nvPr/>
              </p:nvSpPr>
              <p:spPr bwMode="auto">
                <a:xfrm>
                  <a:off x="136" y="0"/>
                  <a:ext cx="0" cy="2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8" name="Group 18"/>
              <p:cNvGrpSpPr/>
              <p:nvPr/>
            </p:nvGrpSpPr>
            <p:grpSpPr bwMode="auto">
              <a:xfrm>
                <a:off x="3979277" y="4365625"/>
                <a:ext cx="386347" cy="431800"/>
                <a:chOff x="0" y="0"/>
                <a:chExt cx="272" cy="272"/>
              </a:xfrm>
            </p:grpSpPr>
            <p:sp>
              <p:nvSpPr>
                <p:cNvPr id="61" name="Oval 1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72" cy="27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2" name="Line 20"/>
                <p:cNvSpPr>
                  <a:spLocks noChangeShapeType="1"/>
                </p:cNvSpPr>
                <p:nvPr/>
              </p:nvSpPr>
              <p:spPr bwMode="auto">
                <a:xfrm>
                  <a:off x="0" y="136"/>
                  <a:ext cx="2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3" name="Line 21"/>
                <p:cNvSpPr>
                  <a:spLocks noChangeShapeType="1"/>
                </p:cNvSpPr>
                <p:nvPr/>
              </p:nvSpPr>
              <p:spPr bwMode="auto">
                <a:xfrm>
                  <a:off x="136" y="0"/>
                  <a:ext cx="0" cy="2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9" name="Group 22"/>
              <p:cNvGrpSpPr/>
              <p:nvPr/>
            </p:nvGrpSpPr>
            <p:grpSpPr bwMode="auto">
              <a:xfrm>
                <a:off x="4761915" y="5157788"/>
                <a:ext cx="386347" cy="431800"/>
                <a:chOff x="0" y="0"/>
                <a:chExt cx="272" cy="272"/>
              </a:xfrm>
            </p:grpSpPr>
            <p:sp>
              <p:nvSpPr>
                <p:cNvPr id="58" name="Oval 2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72" cy="27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9" name="Line 24"/>
                <p:cNvSpPr>
                  <a:spLocks noChangeShapeType="1"/>
                </p:cNvSpPr>
                <p:nvPr/>
              </p:nvSpPr>
              <p:spPr bwMode="auto">
                <a:xfrm>
                  <a:off x="0" y="136"/>
                  <a:ext cx="2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0" name="Line 25"/>
                <p:cNvSpPr>
                  <a:spLocks noChangeShapeType="1"/>
                </p:cNvSpPr>
                <p:nvPr/>
              </p:nvSpPr>
              <p:spPr bwMode="auto">
                <a:xfrm>
                  <a:off x="136" y="0"/>
                  <a:ext cx="0" cy="2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0" name="Group 26"/>
              <p:cNvGrpSpPr/>
              <p:nvPr/>
            </p:nvGrpSpPr>
            <p:grpSpPr bwMode="auto">
              <a:xfrm>
                <a:off x="3177590" y="5157788"/>
                <a:ext cx="386347" cy="431800"/>
                <a:chOff x="0" y="0"/>
                <a:chExt cx="272" cy="272"/>
              </a:xfrm>
            </p:grpSpPr>
            <p:sp>
              <p:nvSpPr>
                <p:cNvPr id="55" name="Oval 2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72" cy="27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6" name="Line 28"/>
                <p:cNvSpPr>
                  <a:spLocks noChangeShapeType="1"/>
                </p:cNvSpPr>
                <p:nvPr/>
              </p:nvSpPr>
              <p:spPr bwMode="auto">
                <a:xfrm>
                  <a:off x="0" y="136"/>
                  <a:ext cx="2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7" name="Line 29"/>
                <p:cNvSpPr>
                  <a:spLocks noChangeShapeType="1"/>
                </p:cNvSpPr>
                <p:nvPr/>
              </p:nvSpPr>
              <p:spPr bwMode="auto">
                <a:xfrm>
                  <a:off x="136" y="0"/>
                  <a:ext cx="0" cy="2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1" name="Group 30"/>
              <p:cNvGrpSpPr/>
              <p:nvPr/>
            </p:nvGrpSpPr>
            <p:grpSpPr bwMode="auto">
              <a:xfrm>
                <a:off x="2873459" y="4365625"/>
                <a:ext cx="257091" cy="287338"/>
                <a:chOff x="0" y="0"/>
                <a:chExt cx="590" cy="589"/>
              </a:xfrm>
            </p:grpSpPr>
            <p:sp>
              <p:nvSpPr>
                <p:cNvPr id="53" name="Oval 3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590" cy="589"/>
                </a:xfrm>
                <a:prstGeom prst="ellipse">
                  <a:avLst/>
                </a:prstGeom>
                <a:solidFill>
                  <a:srgbClr val="FF99FF"/>
                </a:solidFill>
                <a:ln w="9525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4" name="Line 32"/>
                <p:cNvSpPr>
                  <a:spLocks noChangeShapeType="1"/>
                </p:cNvSpPr>
                <p:nvPr/>
              </p:nvSpPr>
              <p:spPr bwMode="auto">
                <a:xfrm>
                  <a:off x="46" y="317"/>
                  <a:ext cx="499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2" name="Group 33"/>
              <p:cNvGrpSpPr/>
              <p:nvPr/>
            </p:nvGrpSpPr>
            <p:grpSpPr bwMode="auto">
              <a:xfrm>
                <a:off x="2298784" y="5300663"/>
                <a:ext cx="257091" cy="287337"/>
                <a:chOff x="0" y="0"/>
                <a:chExt cx="590" cy="589"/>
              </a:xfrm>
            </p:grpSpPr>
            <p:sp>
              <p:nvSpPr>
                <p:cNvPr id="51" name="Oval 3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590" cy="589"/>
                </a:xfrm>
                <a:prstGeom prst="ellipse">
                  <a:avLst/>
                </a:prstGeom>
                <a:solidFill>
                  <a:srgbClr val="FF99FF"/>
                </a:solidFill>
                <a:ln w="9525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2" name="Line 35"/>
                <p:cNvSpPr>
                  <a:spLocks noChangeShapeType="1"/>
                </p:cNvSpPr>
                <p:nvPr/>
              </p:nvSpPr>
              <p:spPr bwMode="auto">
                <a:xfrm>
                  <a:off x="46" y="317"/>
                  <a:ext cx="499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3" name="Group 36"/>
              <p:cNvGrpSpPr/>
              <p:nvPr/>
            </p:nvGrpSpPr>
            <p:grpSpPr bwMode="auto">
              <a:xfrm>
                <a:off x="4530809" y="4437063"/>
                <a:ext cx="257091" cy="287337"/>
                <a:chOff x="0" y="0"/>
                <a:chExt cx="590" cy="589"/>
              </a:xfrm>
            </p:grpSpPr>
            <p:sp>
              <p:nvSpPr>
                <p:cNvPr id="49" name="Oval 3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590" cy="589"/>
                </a:xfrm>
                <a:prstGeom prst="ellipse">
                  <a:avLst/>
                </a:prstGeom>
                <a:solidFill>
                  <a:srgbClr val="FF99FF"/>
                </a:solidFill>
                <a:ln w="9525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auto">
                <a:xfrm>
                  <a:off x="46" y="317"/>
                  <a:ext cx="499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4" name="Group 39"/>
              <p:cNvGrpSpPr/>
              <p:nvPr/>
            </p:nvGrpSpPr>
            <p:grpSpPr bwMode="auto">
              <a:xfrm>
                <a:off x="3954546" y="5373688"/>
                <a:ext cx="257092" cy="287337"/>
                <a:chOff x="0" y="0"/>
                <a:chExt cx="590" cy="589"/>
              </a:xfrm>
            </p:grpSpPr>
            <p:sp>
              <p:nvSpPr>
                <p:cNvPr id="47" name="Oval 40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590" cy="589"/>
                </a:xfrm>
                <a:prstGeom prst="ellipse">
                  <a:avLst/>
                </a:prstGeom>
                <a:solidFill>
                  <a:srgbClr val="FF99FF"/>
                </a:solidFill>
                <a:ln w="9525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8" name="Line 41"/>
                <p:cNvSpPr>
                  <a:spLocks noChangeShapeType="1"/>
                </p:cNvSpPr>
                <p:nvPr/>
              </p:nvSpPr>
              <p:spPr bwMode="auto">
                <a:xfrm>
                  <a:off x="46" y="317"/>
                  <a:ext cx="499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5" name="Group 42"/>
              <p:cNvGrpSpPr/>
              <p:nvPr/>
            </p:nvGrpSpPr>
            <p:grpSpPr bwMode="auto">
              <a:xfrm>
                <a:off x="5465846" y="5084763"/>
                <a:ext cx="257092" cy="287337"/>
                <a:chOff x="0" y="0"/>
                <a:chExt cx="590" cy="589"/>
              </a:xfrm>
            </p:grpSpPr>
            <p:sp>
              <p:nvSpPr>
                <p:cNvPr id="45" name="Oval 4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590" cy="589"/>
                </a:xfrm>
                <a:prstGeom prst="ellipse">
                  <a:avLst/>
                </a:prstGeom>
                <a:solidFill>
                  <a:srgbClr val="FF99FF"/>
                </a:solidFill>
                <a:ln w="9525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6" name="Line 44"/>
                <p:cNvSpPr>
                  <a:spLocks noChangeShapeType="1"/>
                </p:cNvSpPr>
                <p:nvPr/>
              </p:nvSpPr>
              <p:spPr bwMode="auto">
                <a:xfrm>
                  <a:off x="46" y="317"/>
                  <a:ext cx="499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6" name="Group 45"/>
              <p:cNvGrpSpPr/>
              <p:nvPr/>
            </p:nvGrpSpPr>
            <p:grpSpPr bwMode="auto">
              <a:xfrm>
                <a:off x="5897646" y="4221163"/>
                <a:ext cx="257092" cy="287337"/>
                <a:chOff x="0" y="0"/>
                <a:chExt cx="590" cy="589"/>
              </a:xfrm>
            </p:grpSpPr>
            <p:sp>
              <p:nvSpPr>
                <p:cNvPr id="43" name="Oval 4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590" cy="589"/>
                </a:xfrm>
                <a:prstGeom prst="ellipse">
                  <a:avLst/>
                </a:prstGeom>
                <a:solidFill>
                  <a:srgbClr val="FF99FF"/>
                </a:solidFill>
                <a:ln w="9525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4" name="Line 47"/>
                <p:cNvSpPr>
                  <a:spLocks noChangeShapeType="1"/>
                </p:cNvSpPr>
                <p:nvPr/>
              </p:nvSpPr>
              <p:spPr bwMode="auto">
                <a:xfrm>
                  <a:off x="46" y="317"/>
                  <a:ext cx="499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7" name="Group 48"/>
              <p:cNvGrpSpPr/>
              <p:nvPr/>
            </p:nvGrpSpPr>
            <p:grpSpPr bwMode="auto">
              <a:xfrm>
                <a:off x="6834271" y="4581525"/>
                <a:ext cx="257092" cy="287338"/>
                <a:chOff x="0" y="0"/>
                <a:chExt cx="590" cy="589"/>
              </a:xfrm>
            </p:grpSpPr>
            <p:sp>
              <p:nvSpPr>
                <p:cNvPr id="41" name="Oval 4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590" cy="589"/>
                </a:xfrm>
                <a:prstGeom prst="ellipse">
                  <a:avLst/>
                </a:prstGeom>
                <a:solidFill>
                  <a:srgbClr val="FF99FF"/>
                </a:solidFill>
                <a:ln w="9525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2" name="Line 50"/>
                <p:cNvSpPr>
                  <a:spLocks noChangeShapeType="1"/>
                </p:cNvSpPr>
                <p:nvPr/>
              </p:nvSpPr>
              <p:spPr bwMode="auto">
                <a:xfrm>
                  <a:off x="46" y="317"/>
                  <a:ext cx="499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8" name="Text Box 15"/>
              <p:cNvSpPr txBox="1">
                <a:spLocks noChangeArrowheads="1"/>
              </p:cNvSpPr>
              <p:nvPr/>
            </p:nvSpPr>
            <p:spPr bwMode="auto">
              <a:xfrm>
                <a:off x="1930282" y="2686750"/>
                <a:ext cx="5458577" cy="551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defTabSz="914378"/>
                <a:r>
                  <a:rPr lang="zh-CN" altLang="en-US" sz="1800" kern="0" dirty="0">
                    <a:solidFill>
                      <a:srgbClr val="FF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哪个是电流的方向？</a:t>
                </a:r>
              </a:p>
            </p:txBody>
          </p:sp>
          <p:sp>
            <p:nvSpPr>
              <p:cNvPr id="29" name="文本框 1"/>
              <p:cNvSpPr txBox="1">
                <a:spLocks noChangeArrowheads="1"/>
              </p:cNvSpPr>
              <p:nvPr/>
            </p:nvSpPr>
            <p:spPr bwMode="auto">
              <a:xfrm>
                <a:off x="3326827" y="3424390"/>
                <a:ext cx="2842711" cy="551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defTabSz="914378"/>
                <a:r>
                  <a:rPr lang="en-US" altLang="zh-CN" sz="1800" kern="0" dirty="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Na CI</a:t>
                </a:r>
                <a:r>
                  <a:rPr lang="zh-CN" altLang="zh-CN" sz="1800" kern="0" dirty="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水溶液</a:t>
                </a:r>
              </a:p>
            </p:txBody>
          </p:sp>
          <p:sp>
            <p:nvSpPr>
              <p:cNvPr id="30" name="文本框 6"/>
              <p:cNvSpPr txBox="1">
                <a:spLocks noChangeArrowheads="1"/>
              </p:cNvSpPr>
              <p:nvPr/>
            </p:nvSpPr>
            <p:spPr bwMode="auto">
              <a:xfrm>
                <a:off x="5626017" y="5056189"/>
                <a:ext cx="390608" cy="482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defTabSz="914378"/>
                <a:r>
                  <a:rPr lang="zh-CN" altLang="en-US" sz="1500" kern="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→</a:t>
                </a:r>
              </a:p>
            </p:txBody>
          </p:sp>
          <p:sp>
            <p:nvSpPr>
              <p:cNvPr id="31" name="文本框 8"/>
              <p:cNvSpPr txBox="1">
                <a:spLocks noChangeArrowheads="1"/>
              </p:cNvSpPr>
              <p:nvPr/>
            </p:nvSpPr>
            <p:spPr bwMode="auto">
              <a:xfrm flipV="1">
                <a:off x="2125579" y="4508498"/>
                <a:ext cx="282658" cy="482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defTabSz="914378"/>
                <a:r>
                  <a:rPr lang="zh-CN" altLang="en-US" sz="1500" kern="0" dirty="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→</a:t>
                </a:r>
              </a:p>
            </p:txBody>
          </p:sp>
          <p:sp>
            <p:nvSpPr>
              <p:cNvPr id="32" name="文本框 9"/>
              <p:cNvSpPr txBox="1">
                <a:spLocks noChangeArrowheads="1"/>
              </p:cNvSpPr>
              <p:nvPr/>
            </p:nvSpPr>
            <p:spPr bwMode="auto">
              <a:xfrm>
                <a:off x="4132179" y="5300662"/>
                <a:ext cx="390609" cy="482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defTabSz="914378"/>
                <a:r>
                  <a:rPr lang="zh-CN" altLang="en-US" sz="1500" kern="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→</a:t>
                </a:r>
              </a:p>
            </p:txBody>
          </p:sp>
          <p:sp>
            <p:nvSpPr>
              <p:cNvPr id="33" name="文本框 10"/>
              <p:cNvSpPr txBox="1">
                <a:spLocks noChangeArrowheads="1"/>
              </p:cNvSpPr>
              <p:nvPr/>
            </p:nvSpPr>
            <p:spPr bwMode="auto">
              <a:xfrm>
                <a:off x="7019842" y="4537075"/>
                <a:ext cx="390608" cy="482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defTabSz="914378"/>
                <a:r>
                  <a:rPr lang="zh-CN" altLang="en-US" sz="1500" kern="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→</a:t>
                </a:r>
              </a:p>
            </p:txBody>
          </p:sp>
          <p:sp>
            <p:nvSpPr>
              <p:cNvPr id="34" name="文本框 11"/>
              <p:cNvSpPr txBox="1">
                <a:spLocks noChangeArrowheads="1"/>
              </p:cNvSpPr>
              <p:nvPr/>
            </p:nvSpPr>
            <p:spPr bwMode="auto">
              <a:xfrm>
                <a:off x="2454191" y="5262563"/>
                <a:ext cx="390608" cy="482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defTabSz="914378"/>
                <a:r>
                  <a:rPr lang="zh-CN" altLang="en-US" sz="1500" kern="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→</a:t>
                </a:r>
              </a:p>
            </p:txBody>
          </p:sp>
          <p:sp>
            <p:nvSpPr>
              <p:cNvPr id="35" name="文本框 12"/>
              <p:cNvSpPr txBox="1">
                <a:spLocks noChangeArrowheads="1"/>
              </p:cNvSpPr>
              <p:nvPr/>
            </p:nvSpPr>
            <p:spPr bwMode="auto">
              <a:xfrm>
                <a:off x="3078245" y="4337051"/>
                <a:ext cx="392029" cy="482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defTabSz="914378"/>
                <a:r>
                  <a:rPr lang="zh-CN" altLang="en-US" sz="1500" kern="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→</a:t>
                </a:r>
              </a:p>
            </p:txBody>
          </p:sp>
          <p:sp>
            <p:nvSpPr>
              <p:cNvPr id="36" name="文本框 13"/>
              <p:cNvSpPr txBox="1">
                <a:spLocks noChangeArrowheads="1"/>
              </p:cNvSpPr>
              <p:nvPr/>
            </p:nvSpPr>
            <p:spPr bwMode="auto">
              <a:xfrm>
                <a:off x="6126080" y="4165601"/>
                <a:ext cx="390609" cy="482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defTabSz="914378"/>
                <a:r>
                  <a:rPr lang="zh-CN" altLang="en-US" sz="1500" kern="0" dirty="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→</a:t>
                </a:r>
              </a:p>
            </p:txBody>
          </p:sp>
          <p:sp>
            <p:nvSpPr>
              <p:cNvPr id="37" name="文本框 16"/>
              <p:cNvSpPr txBox="1">
                <a:spLocks noChangeArrowheads="1"/>
              </p:cNvSpPr>
              <p:nvPr/>
            </p:nvSpPr>
            <p:spPr bwMode="auto">
              <a:xfrm flipV="1">
                <a:off x="4556042" y="5175250"/>
                <a:ext cx="282658" cy="482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defTabSz="914378"/>
                <a:r>
                  <a:rPr lang="zh-CN" altLang="en-US" sz="1500" kern="0" dirty="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→</a:t>
                </a:r>
              </a:p>
            </p:txBody>
          </p:sp>
          <p:sp>
            <p:nvSpPr>
              <p:cNvPr id="38" name="文本框 17"/>
              <p:cNvSpPr txBox="1">
                <a:spLocks noChangeArrowheads="1"/>
              </p:cNvSpPr>
              <p:nvPr/>
            </p:nvSpPr>
            <p:spPr bwMode="auto">
              <a:xfrm flipV="1">
                <a:off x="3804988" y="4398962"/>
                <a:ext cx="281238" cy="482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defTabSz="914378"/>
                <a:r>
                  <a:rPr lang="zh-CN" altLang="en-US" sz="1500" kern="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→</a:t>
                </a:r>
              </a:p>
            </p:txBody>
          </p:sp>
          <p:sp>
            <p:nvSpPr>
              <p:cNvPr id="39" name="文本框 19"/>
              <p:cNvSpPr txBox="1">
                <a:spLocks noChangeArrowheads="1"/>
              </p:cNvSpPr>
              <p:nvPr/>
            </p:nvSpPr>
            <p:spPr bwMode="auto">
              <a:xfrm flipV="1">
                <a:off x="6113213" y="4935539"/>
                <a:ext cx="281238" cy="482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defTabSz="914378"/>
                <a:r>
                  <a:rPr lang="zh-CN" altLang="en-US" sz="1500" kern="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→</a:t>
                </a:r>
              </a:p>
            </p:txBody>
          </p:sp>
          <p:sp>
            <p:nvSpPr>
              <p:cNvPr id="40" name="文本框 21"/>
              <p:cNvSpPr txBox="1">
                <a:spLocks noChangeArrowheads="1"/>
              </p:cNvSpPr>
              <p:nvPr/>
            </p:nvSpPr>
            <p:spPr bwMode="auto">
              <a:xfrm flipV="1">
                <a:off x="2949325" y="5191125"/>
                <a:ext cx="281238" cy="482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defTabSz="914378"/>
                <a:r>
                  <a:rPr lang="zh-CN" altLang="en-US" sz="1500" kern="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→</a:t>
                </a:r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509063" y="1648020"/>
            <a:ext cx="8485173" cy="923328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>
              <a:lnSpc>
                <a:spcPct val="150000"/>
              </a:lnSpc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问题与讨论：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Na CI</a:t>
            </a:r>
            <a:r>
              <a:rPr lang="zh-CN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水溶液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中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Na+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和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CI-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都是自由电荷，都能定向移动形成电流，但是他们的运动方向相反。</a:t>
            </a:r>
            <a:endParaRPr lang="zh-CN" altLang="en-US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509063" y="1244834"/>
            <a:ext cx="830997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电流：</a:t>
            </a:r>
            <a:endParaRPr lang="zh-CN" altLang="en-US" sz="1800" kern="0" dirty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75" name="文本框 74">
            <a:extLst>
              <a:ext uri="{FF2B5EF4-FFF2-40B4-BE49-F238E27FC236}">
                <a16:creationId xmlns:a16="http://schemas.microsoft.com/office/drawing/2014/main" id="{40553C6D-E986-4160-AC6E-72BC71586D11}"/>
              </a:ext>
            </a:extLst>
          </p:cNvPr>
          <p:cNvSpPr txBox="1"/>
          <p:nvPr/>
        </p:nvSpPr>
        <p:spPr>
          <a:xfrm>
            <a:off x="707572" y="5646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一、电流</a:t>
            </a:r>
          </a:p>
        </p:txBody>
      </p:sp>
    </p:spTree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20"/>
          <p:cNvSpPr/>
          <p:nvPr/>
        </p:nvSpPr>
        <p:spPr>
          <a:xfrm>
            <a:off x="560417" y="1231508"/>
            <a:ext cx="1154162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none" lIns="0" tIns="0" rIns="0" bIns="0" numCol="1" anchor="t">
            <a:spAutoFit/>
          </a:bodyPr>
          <a:lstStyle>
            <a:lvl1pPr>
              <a:defRPr b="1">
                <a:solidFill>
                  <a:srgbClr val="B61C2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pPr defTabSz="914378">
              <a:defRPr b="0">
                <a:solidFill>
                  <a:srgbClr val="000000"/>
                </a:solidFill>
              </a:defRPr>
            </a:pPr>
            <a:r>
              <a:rPr lang="zh-CN" altLang="en-US" sz="1800" kern="0" dirty="0">
                <a:solidFill>
                  <a:srgbClr val="7030A0"/>
                </a:solidFill>
                <a:latin typeface="+mn-lt"/>
                <a:ea typeface="+mn-ea"/>
                <a:cs typeface="+mn-ea"/>
                <a:sym typeface="+mn-lt"/>
              </a:rPr>
              <a:t>电流的方向</a:t>
            </a:r>
            <a:endParaRPr sz="1800" kern="0" dirty="0">
              <a:solidFill>
                <a:srgbClr val="7030A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714579" y="1196883"/>
            <a:ext cx="4524316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正电荷定向移动的方向规定为电流的方向。</a:t>
            </a:r>
            <a:endParaRPr lang="zh-CN" altLang="en-US" sz="1800" kern="0" dirty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93715" y="1876641"/>
            <a:ext cx="4663564" cy="1592728"/>
          </a:xfrm>
          <a:prstGeom prst="rect">
            <a:avLst/>
          </a:prstGeom>
        </p:spPr>
      </p:pic>
      <p:sp>
        <p:nvSpPr>
          <p:cNvPr id="237" name="矩形 236"/>
          <p:cNvSpPr/>
          <p:nvPr/>
        </p:nvSpPr>
        <p:spPr>
          <a:xfrm>
            <a:off x="537724" y="3726678"/>
            <a:ext cx="8006201" cy="4847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根据这规定，金属导体中自由电子的定向移动方向和所形成电流的方向相反。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B6D46493-4D0C-4F75-B6B7-B36C8EA93004}"/>
              </a:ext>
            </a:extLst>
          </p:cNvPr>
          <p:cNvSpPr txBox="1"/>
          <p:nvPr/>
        </p:nvSpPr>
        <p:spPr>
          <a:xfrm>
            <a:off x="707572" y="5646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一、电流</a:t>
            </a:r>
          </a:p>
        </p:txBody>
      </p:sp>
    </p:spTree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4097"/>
          <p:cNvGrpSpPr/>
          <p:nvPr/>
        </p:nvGrpSpPr>
        <p:grpSpPr bwMode="auto">
          <a:xfrm>
            <a:off x="607794" y="2064487"/>
            <a:ext cx="4802224" cy="2477552"/>
            <a:chOff x="0" y="-58"/>
            <a:chExt cx="3719" cy="2212"/>
          </a:xfrm>
        </p:grpSpPr>
        <p:pic>
          <p:nvPicPr>
            <p:cNvPr id="11" name="Picture 5" descr="H:\2\人教教参资源\九\图\小灯泡.JPG"/>
            <p:cNvPicPr preferRelativeResize="0"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8" y="0"/>
              <a:ext cx="1025" cy="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0" descr="H:\2\人教教参资源\九\图\电池组.JPG"/>
            <p:cNvPicPr preferRelativeResize="0"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8" y="1338"/>
              <a:ext cx="1329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AutoShape 26"/>
            <p:cNvSpPr>
              <a:spLocks noChangeArrowheads="1"/>
            </p:cNvSpPr>
            <p:nvPr/>
          </p:nvSpPr>
          <p:spPr bwMode="auto">
            <a:xfrm>
              <a:off x="0" y="0"/>
              <a:ext cx="3719" cy="2154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pic>
          <p:nvPicPr>
            <p:cNvPr id="14" name="图片 7" descr="导线.jpg"/>
            <p:cNvPicPr>
              <a:picLocks noChangeAspect="1" noChangeArrowheads="1"/>
            </p:cNvPicPr>
            <p:nvPr/>
          </p:nvPicPr>
          <p:blipFill>
            <a:blip r:embed="rId4" cstate="email">
              <a:lum bright="30000" contrast="3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" y="646"/>
              <a:ext cx="1170" cy="13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3" descr="H:\2\人教教参资源\九\图\铡刀开关.JPG"/>
            <p:cNvPicPr preferRelativeResize="0"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" y="-58"/>
              <a:ext cx="962" cy="6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" name="TextBox 5"/>
          <p:cNvSpPr>
            <a:spLocks noChangeArrowheads="1"/>
          </p:cNvSpPr>
          <p:nvPr/>
        </p:nvSpPr>
        <p:spPr bwMode="auto">
          <a:xfrm>
            <a:off x="5055979" y="2627198"/>
            <a:ext cx="3091556" cy="759652"/>
          </a:xfrm>
          <a:prstGeom prst="roundRect">
            <a:avLst>
              <a:gd name="adj" fmla="val 16667"/>
            </a:avLst>
          </a:prstGeom>
          <a:solidFill>
            <a:srgbClr val="7030A0"/>
          </a:solidFill>
          <a:ln w="28575">
            <a:solidFill>
              <a:schemeClr val="accent4">
                <a:lumMod val="20000"/>
                <a:lumOff val="80000"/>
              </a:schemeClr>
            </a:solidFill>
            <a:round/>
          </a:ln>
        </p:spPr>
        <p:txBody>
          <a:bodyPr wrap="square" lIns="18000" tIns="10800" rIns="18000" bIns="10800">
            <a:spAutoFit/>
          </a:bodyPr>
          <a:lstStyle/>
          <a:p>
            <a:pPr algn="ctr" defTabSz="914378">
              <a:lnSpc>
                <a:spcPct val="120000"/>
              </a:lnSpc>
            </a:pPr>
            <a:r>
              <a:rPr lang="zh-CN" altLang="en-US" sz="1800" kern="0" dirty="0">
                <a:solidFill>
                  <a:schemeClr val="bg1"/>
                </a:solidFill>
                <a:cs typeface="+mn-ea"/>
                <a:sym typeface="+mn-lt"/>
              </a:rPr>
              <a:t>提示：不能把电池的两端用导线直接连在一起。</a:t>
            </a:r>
          </a:p>
        </p:txBody>
      </p:sp>
      <p:sp>
        <p:nvSpPr>
          <p:cNvPr id="21" name="Rectangle 38"/>
          <p:cNvSpPr>
            <a:spLocks noChangeArrowheads="1"/>
          </p:cNvSpPr>
          <p:nvPr/>
        </p:nvSpPr>
        <p:spPr bwMode="auto">
          <a:xfrm>
            <a:off x="1791265" y="1392039"/>
            <a:ext cx="6029855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实验：怎样使小灯泡持续发光？</a:t>
            </a:r>
          </a:p>
        </p:txBody>
      </p:sp>
      <p:sp>
        <p:nvSpPr>
          <p:cNvPr id="22" name="Text Box 41"/>
          <p:cNvSpPr txBox="1">
            <a:spLocks noChangeArrowheads="1"/>
          </p:cNvSpPr>
          <p:nvPr/>
        </p:nvSpPr>
        <p:spPr bwMode="auto">
          <a:xfrm>
            <a:off x="495300" y="1376118"/>
            <a:ext cx="1904721" cy="359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914378"/>
            <a:r>
              <a:rPr lang="zh-CN" altLang="en-US" sz="2100" kern="0" dirty="0">
                <a:solidFill>
                  <a:srgbClr val="7030A0"/>
                </a:solidFill>
                <a:latin typeface="+mn-lt"/>
                <a:ea typeface="+mn-ea"/>
                <a:cs typeface="+mn-ea"/>
                <a:sym typeface="+mn-lt"/>
              </a:rPr>
              <a:t>想想做做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1C87A100-844C-4CAF-9DF3-22852D2BE236}"/>
              </a:ext>
            </a:extLst>
          </p:cNvPr>
          <p:cNvSpPr txBox="1"/>
          <p:nvPr/>
        </p:nvSpPr>
        <p:spPr>
          <a:xfrm>
            <a:off x="707572" y="564697"/>
            <a:ext cx="2074126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二、电路的组成</a:t>
            </a:r>
          </a:p>
        </p:txBody>
      </p:sp>
    </p:spTree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20"/>
          <p:cNvSpPr/>
          <p:nvPr/>
        </p:nvSpPr>
        <p:spPr>
          <a:xfrm>
            <a:off x="638306" y="1389469"/>
            <a:ext cx="276860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spAutoFit/>
          </a:bodyPr>
          <a:lstStyle>
            <a:lvl1pPr>
              <a:defRPr b="1">
                <a:solidFill>
                  <a:srgbClr val="B61C2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pPr defTabSz="914378">
              <a:defRPr b="0">
                <a:solidFill>
                  <a:srgbClr val="000000"/>
                </a:solidFill>
              </a:defRPr>
            </a:pPr>
            <a:r>
              <a:rPr lang="zh-CN" altLang="en-US" sz="1800" b="0" kern="0" dirty="0">
                <a:solidFill>
                  <a:srgbClr val="7030A0"/>
                </a:solidFill>
                <a:latin typeface="+mn-lt"/>
                <a:ea typeface="+mn-ea"/>
                <a:cs typeface="+mn-ea"/>
                <a:sym typeface="+mn-lt"/>
              </a:rPr>
              <a:t>形成持续电流的条件</a:t>
            </a:r>
            <a:endParaRPr sz="1800" b="0" kern="0" dirty="0">
              <a:solidFill>
                <a:srgbClr val="7030A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" name="文本框 68620"/>
          <p:cNvSpPr txBox="1">
            <a:spLocks noChangeArrowheads="1"/>
          </p:cNvSpPr>
          <p:nvPr/>
        </p:nvSpPr>
        <p:spPr bwMode="auto">
          <a:xfrm>
            <a:off x="638306" y="3564517"/>
            <a:ext cx="8062911" cy="484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要想让小灯泡亮，必须要有</a:t>
            </a:r>
            <a:r>
              <a:rPr lang="zh-CN" altLang="en-US" sz="18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电池</a:t>
            </a:r>
            <a:r>
              <a:rPr lang="zh-CN" altLang="en-US" sz="18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，还要用导线将它们与电池连接成</a:t>
            </a:r>
            <a:r>
              <a:rPr lang="zh-CN" altLang="en-US" sz="18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闭合的回路</a:t>
            </a:r>
            <a:r>
              <a:rPr lang="en-US" altLang="zh-CN" sz="18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.</a:t>
            </a:r>
            <a:endParaRPr lang="zh-CN" altLang="en-US" sz="1800" kern="0" dirty="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7" name="TextBox 18"/>
          <p:cNvSpPr>
            <a:spLocks noChangeArrowheads="1"/>
          </p:cNvSpPr>
          <p:nvPr/>
        </p:nvSpPr>
        <p:spPr bwMode="auto">
          <a:xfrm>
            <a:off x="638306" y="4063868"/>
            <a:ext cx="8062912" cy="508189"/>
          </a:xfrm>
          <a:prstGeom prst="roundRect">
            <a:avLst>
              <a:gd name="adj" fmla="val 8958"/>
            </a:avLst>
          </a:prstGeom>
          <a:noFill/>
          <a:ln>
            <a:noFill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电流形成的条件：（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1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）有电源；（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2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）电路要闭合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.</a:t>
            </a:r>
            <a:endParaRPr lang="zh-CN" altLang="en-US" sz="1800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3960467" y="1139104"/>
            <a:ext cx="3553258" cy="2072734"/>
            <a:chOff x="2556591" y="459570"/>
            <a:chExt cx="4800941" cy="3409698"/>
          </a:xfrm>
        </p:grpSpPr>
        <p:grpSp>
          <p:nvGrpSpPr>
            <p:cNvPr id="16" name="组合 11"/>
            <p:cNvGrpSpPr/>
            <p:nvPr/>
          </p:nvGrpSpPr>
          <p:grpSpPr bwMode="auto">
            <a:xfrm>
              <a:off x="3149354" y="459570"/>
              <a:ext cx="4208178" cy="3067755"/>
              <a:chOff x="2786985" y="828423"/>
              <a:chExt cx="3736975" cy="2301598"/>
            </a:xfrm>
          </p:grpSpPr>
          <p:pic>
            <p:nvPicPr>
              <p:cNvPr id="17" name="Picture 5" descr="H:\2\人教教参资源\九\图\小灯泡.JPG"/>
              <p:cNvPicPr preferRelativeResize="0">
                <a:picLocks noChangeAspect="1" noChangeArrowheads="1"/>
              </p:cNvPicPr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01548" y="828423"/>
                <a:ext cx="1454150" cy="10144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" name="Picture 10" descr="H:\2\人教教参资源\九\图\电池组.JPG"/>
              <p:cNvPicPr preferRelativeResize="0"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32417" y="2387071"/>
                <a:ext cx="1885950" cy="742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9" name="Picture 3" descr="H:\2\人教教参资源\九\图\铡刀开关.JPG"/>
              <p:cNvPicPr preferRelativeResize="0"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86985" y="1231648"/>
                <a:ext cx="1365250" cy="8715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" name="任意多边形 10"/>
              <p:cNvSpPr>
                <a:spLocks noChangeArrowheads="1"/>
              </p:cNvSpPr>
              <p:nvPr/>
            </p:nvSpPr>
            <p:spPr bwMode="auto">
              <a:xfrm>
                <a:off x="2820323" y="1811085"/>
                <a:ext cx="1536700" cy="1028700"/>
              </a:xfrm>
              <a:custGeom>
                <a:avLst/>
                <a:gdLst>
                  <a:gd name="T0" fmla="*/ 81506943 w 1179285"/>
                  <a:gd name="T1" fmla="*/ 508 h 1709057"/>
                  <a:gd name="T2" fmla="*/ 11536342 w 1179285"/>
                  <a:gd name="T3" fmla="*/ 200 h 1709057"/>
                  <a:gd name="T4" fmla="*/ 12288746 w 1179285"/>
                  <a:gd name="T5" fmla="*/ 0 h 1709057"/>
                  <a:gd name="T6" fmla="*/ 0 60000 65536"/>
                  <a:gd name="T7" fmla="*/ 0 60000 65536"/>
                  <a:gd name="T8" fmla="*/ 0 60000 65536"/>
                  <a:gd name="T9" fmla="*/ 0 w 1179285"/>
                  <a:gd name="T10" fmla="*/ 0 h 1709057"/>
                  <a:gd name="T11" fmla="*/ 1179285 w 1179285"/>
                  <a:gd name="T12" fmla="*/ 1709057 h 170905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179285" h="1709057">
                    <a:moveTo>
                      <a:pt x="1179285" y="1709057"/>
                    </a:moveTo>
                    <a:cubicBezTo>
                      <a:pt x="756556" y="1334407"/>
                      <a:pt x="333828" y="959757"/>
                      <a:pt x="166914" y="674914"/>
                    </a:cubicBezTo>
                    <a:cubicBezTo>
                      <a:pt x="0" y="390071"/>
                      <a:pt x="88900" y="195035"/>
                      <a:pt x="177800" y="0"/>
                    </a:cubicBezTo>
                  </a:path>
                </a:pathLst>
              </a:custGeom>
              <a:noFill/>
              <a:ln w="38100" cmpd="sng">
                <a:solidFill>
                  <a:srgbClr val="C00000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defTabSz="914378"/>
                <a:endParaRPr lang="zh-CN" altLang="en-US" sz="12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任意多边形 11"/>
              <p:cNvSpPr>
                <a:spLocks noChangeArrowheads="1"/>
              </p:cNvSpPr>
              <p:nvPr/>
            </p:nvSpPr>
            <p:spPr bwMode="auto">
              <a:xfrm rot="-1339167">
                <a:off x="3852198" y="1377698"/>
                <a:ext cx="1362075" cy="288925"/>
              </a:xfrm>
              <a:custGeom>
                <a:avLst/>
                <a:gdLst>
                  <a:gd name="T0" fmla="*/ 0 w 1415143"/>
                  <a:gd name="T1" fmla="*/ 38986 h 317500"/>
                  <a:gd name="T2" fmla="*/ 449115 w 1415143"/>
                  <a:gd name="T3" fmla="*/ 5224 h 317500"/>
                  <a:gd name="T4" fmla="*/ 768224 w 1415143"/>
                  <a:gd name="T5" fmla="*/ 70337 h 317500"/>
                  <a:gd name="T6" fmla="*/ 0 60000 65536"/>
                  <a:gd name="T7" fmla="*/ 0 60000 65536"/>
                  <a:gd name="T8" fmla="*/ 0 60000 65536"/>
                  <a:gd name="T9" fmla="*/ 0 w 1415143"/>
                  <a:gd name="T10" fmla="*/ 0 h 317500"/>
                  <a:gd name="T11" fmla="*/ 1415143 w 1415143"/>
                  <a:gd name="T12" fmla="*/ 317500 h 3175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15143" h="317500">
                    <a:moveTo>
                      <a:pt x="0" y="175986"/>
                    </a:moveTo>
                    <a:cubicBezTo>
                      <a:pt x="295729" y="87993"/>
                      <a:pt x="591458" y="0"/>
                      <a:pt x="827315" y="23586"/>
                    </a:cubicBezTo>
                    <a:cubicBezTo>
                      <a:pt x="1063172" y="47172"/>
                      <a:pt x="1239157" y="182336"/>
                      <a:pt x="1415143" y="317500"/>
                    </a:cubicBezTo>
                  </a:path>
                </a:pathLst>
              </a:custGeom>
              <a:noFill/>
              <a:ln w="38100" cmpd="sng">
                <a:solidFill>
                  <a:srgbClr val="00B0F0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defTabSz="914378"/>
                <a:endParaRPr lang="zh-CN" altLang="en-US" sz="12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任意多边形 12"/>
              <p:cNvSpPr>
                <a:spLocks noChangeArrowheads="1"/>
              </p:cNvSpPr>
              <p:nvPr/>
            </p:nvSpPr>
            <p:spPr bwMode="auto">
              <a:xfrm rot="-709446">
                <a:off x="5912773" y="1536448"/>
                <a:ext cx="611187" cy="1287462"/>
              </a:xfrm>
              <a:custGeom>
                <a:avLst/>
                <a:gdLst>
                  <a:gd name="T0" fmla="*/ 599 w 945243"/>
                  <a:gd name="T1" fmla="*/ 0 h 1774372"/>
                  <a:gd name="T2" fmla="*/ 782 w 945243"/>
                  <a:gd name="T3" fmla="*/ 7133 h 1774372"/>
                  <a:gd name="T4" fmla="*/ 0 w 945243"/>
                  <a:gd name="T5" fmla="*/ 10473 h 1774372"/>
                  <a:gd name="T6" fmla="*/ 0 60000 65536"/>
                  <a:gd name="T7" fmla="*/ 0 60000 65536"/>
                  <a:gd name="T8" fmla="*/ 0 60000 65536"/>
                  <a:gd name="T9" fmla="*/ 0 w 945243"/>
                  <a:gd name="T10" fmla="*/ 0 h 1774372"/>
                  <a:gd name="T11" fmla="*/ 945243 w 945243"/>
                  <a:gd name="T12" fmla="*/ 1774372 h 177437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45243" h="1774372">
                    <a:moveTo>
                      <a:pt x="642257" y="0"/>
                    </a:moveTo>
                    <a:cubicBezTo>
                      <a:pt x="793750" y="456293"/>
                      <a:pt x="945243" y="912586"/>
                      <a:pt x="838200" y="1208315"/>
                    </a:cubicBezTo>
                    <a:cubicBezTo>
                      <a:pt x="731157" y="1504044"/>
                      <a:pt x="0" y="1774372"/>
                      <a:pt x="0" y="1774372"/>
                    </a:cubicBezTo>
                  </a:path>
                </a:pathLst>
              </a:custGeom>
              <a:noFill/>
              <a:ln w="38100" cmpd="sng">
                <a:solidFill>
                  <a:srgbClr val="00B0F0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defTabSz="914378"/>
                <a:endParaRPr lang="zh-CN" altLang="en-US" sz="12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3" name="椭圆 22"/>
            <p:cNvSpPr/>
            <p:nvPr/>
          </p:nvSpPr>
          <p:spPr bwMode="auto">
            <a:xfrm>
              <a:off x="4796252" y="2053168"/>
              <a:ext cx="2162175" cy="1816100"/>
            </a:xfrm>
            <a:prstGeom prst="ellipse">
              <a:avLst/>
            </a:prstGeom>
            <a:noFill/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/>
            <a:lstStyle/>
            <a:p>
              <a:pPr defTabSz="914378">
                <a:defRPr/>
              </a:pPr>
              <a:endParaRPr lang="zh-CN" altLang="en-US" sz="1200" kern="0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4" name="矩形 23"/>
            <p:cNvSpPr>
              <a:spLocks noChangeArrowheads="1"/>
            </p:cNvSpPr>
            <p:nvPr/>
          </p:nvSpPr>
          <p:spPr bwMode="auto">
            <a:xfrm>
              <a:off x="5068434" y="3275169"/>
              <a:ext cx="1766187" cy="5316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914378"/>
              <a:r>
                <a:rPr lang="zh-CN" altLang="en-US" sz="1500" kern="0" dirty="0">
                  <a:solidFill>
                    <a:srgbClr val="0066CC"/>
                  </a:solidFill>
                  <a:cs typeface="+mn-ea"/>
                  <a:sym typeface="+mn-lt"/>
                </a:rPr>
                <a:t>要有电源</a:t>
              </a:r>
            </a:p>
          </p:txBody>
        </p:sp>
        <p:sp>
          <p:nvSpPr>
            <p:cNvPr id="25" name="椭圆 24"/>
            <p:cNvSpPr/>
            <p:nvPr/>
          </p:nvSpPr>
          <p:spPr bwMode="auto">
            <a:xfrm>
              <a:off x="2664402" y="584200"/>
              <a:ext cx="2162175" cy="1816100"/>
            </a:xfrm>
            <a:prstGeom prst="ellipse">
              <a:avLst/>
            </a:prstGeom>
            <a:noFill/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/>
            <a:lstStyle/>
            <a:p>
              <a:pPr defTabSz="914378">
                <a:defRPr/>
              </a:pPr>
              <a:endParaRPr lang="zh-CN" altLang="en-US" sz="1200" kern="0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6" name="矩形 25"/>
            <p:cNvSpPr>
              <a:spLocks noChangeArrowheads="1"/>
            </p:cNvSpPr>
            <p:nvPr/>
          </p:nvSpPr>
          <p:spPr bwMode="auto">
            <a:xfrm>
              <a:off x="2556591" y="2617149"/>
              <a:ext cx="2130161" cy="5316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914378"/>
              <a:r>
                <a:rPr lang="zh-CN" altLang="en-US" sz="1500" kern="0" dirty="0">
                  <a:solidFill>
                    <a:srgbClr val="0066CC"/>
                  </a:solidFill>
                  <a:cs typeface="+mn-ea"/>
                  <a:sym typeface="+mn-lt"/>
                </a:rPr>
                <a:t>开关要闭合</a:t>
              </a:r>
            </a:p>
          </p:txBody>
        </p:sp>
      </p:grpSp>
      <p:sp>
        <p:nvSpPr>
          <p:cNvPr id="28" name="文本框 27">
            <a:extLst>
              <a:ext uri="{FF2B5EF4-FFF2-40B4-BE49-F238E27FC236}">
                <a16:creationId xmlns:a16="http://schemas.microsoft.com/office/drawing/2014/main" id="{484AA6AB-1AD1-41B0-B0A8-6C63CA23F395}"/>
              </a:ext>
            </a:extLst>
          </p:cNvPr>
          <p:cNvSpPr txBox="1"/>
          <p:nvPr/>
        </p:nvSpPr>
        <p:spPr>
          <a:xfrm>
            <a:off x="707572" y="564697"/>
            <a:ext cx="2074126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二、电路的组成</a:t>
            </a:r>
          </a:p>
        </p:txBody>
      </p:sp>
    </p:spTree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7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51931" y="1299525"/>
            <a:ext cx="1523494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7030A0"/>
                </a:solidFill>
                <a:cs typeface="+mn-ea"/>
                <a:sym typeface="+mn-lt"/>
              </a:rPr>
              <a:t>电路的构成：</a:t>
            </a:r>
          </a:p>
        </p:txBody>
      </p:sp>
      <p:sp>
        <p:nvSpPr>
          <p:cNvPr id="5" name="TextBox 18"/>
          <p:cNvSpPr>
            <a:spLocks noChangeArrowheads="1"/>
          </p:cNvSpPr>
          <p:nvPr/>
        </p:nvSpPr>
        <p:spPr bwMode="auto">
          <a:xfrm>
            <a:off x="1905212" y="1279659"/>
            <a:ext cx="5909310" cy="362992"/>
          </a:xfrm>
          <a:prstGeom prst="roundRect">
            <a:avLst>
              <a:gd name="adj" fmla="val 8958"/>
            </a:avLst>
          </a:prstGeom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由电源、用电器、开关、导线连接而成的电流流通的路径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1903715" y="1956854"/>
            <a:ext cx="5276019" cy="2510895"/>
            <a:chOff x="841085" y="1773238"/>
            <a:chExt cx="6966509" cy="3759200"/>
          </a:xfrm>
        </p:grpSpPr>
        <p:grpSp>
          <p:nvGrpSpPr>
            <p:cNvPr id="7" name="Group 3"/>
            <p:cNvGrpSpPr/>
            <p:nvPr/>
          </p:nvGrpSpPr>
          <p:grpSpPr bwMode="auto">
            <a:xfrm>
              <a:off x="1150938" y="2181225"/>
              <a:ext cx="4860925" cy="2994025"/>
              <a:chOff x="0" y="0"/>
              <a:chExt cx="2970" cy="1522"/>
            </a:xfrm>
          </p:grpSpPr>
          <p:pic>
            <p:nvPicPr>
              <p:cNvPr id="12" name="Picture 10" descr="H:\2\人教教参资源\九\图\电池组.JPG"/>
              <p:cNvPicPr>
                <a:picLocks noChangeAspect="1"/>
              </p:cNvPicPr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" y="182"/>
                <a:ext cx="1329" cy="5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" name="Picture 3" descr="H:\2\人教教参资源\九\图\铡刀开关.JPG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61" y="908"/>
                <a:ext cx="962" cy="6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" name="Picture 16" descr="H:\2\人教教参资源\九\图\电动机.JPG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9" y="0"/>
                <a:ext cx="927" cy="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5" name="任意多边形 10"/>
              <p:cNvSpPr/>
              <p:nvPr/>
            </p:nvSpPr>
            <p:spPr bwMode="auto">
              <a:xfrm>
                <a:off x="0" y="500"/>
                <a:ext cx="1588" cy="839"/>
              </a:xfrm>
              <a:custGeom>
                <a:avLst/>
                <a:gdLst>
                  <a:gd name="T0" fmla="*/ 0 w 1179285"/>
                  <a:gd name="T1" fmla="*/ 0 h 1709057"/>
                  <a:gd name="T2" fmla="*/ 0 w 1179285"/>
                  <a:gd name="T3" fmla="*/ 0 h 1709057"/>
                  <a:gd name="T4" fmla="*/ 0 w 1179285"/>
                  <a:gd name="T5" fmla="*/ 0 h 1709057"/>
                  <a:gd name="T6" fmla="*/ 0 60000 65536"/>
                  <a:gd name="T7" fmla="*/ 0 60000 65536"/>
                  <a:gd name="T8" fmla="*/ 0 60000 65536"/>
                  <a:gd name="T9" fmla="*/ 0 w 1179285"/>
                  <a:gd name="T10" fmla="*/ 0 h 1709057"/>
                  <a:gd name="T11" fmla="*/ 1179285 w 1179285"/>
                  <a:gd name="T12" fmla="*/ 1709057 h 170905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179285" h="1709057">
                    <a:moveTo>
                      <a:pt x="1179285" y="1709057"/>
                    </a:moveTo>
                    <a:cubicBezTo>
                      <a:pt x="756556" y="1334407"/>
                      <a:pt x="333828" y="959757"/>
                      <a:pt x="166914" y="674914"/>
                    </a:cubicBezTo>
                    <a:cubicBezTo>
                      <a:pt x="0" y="390071"/>
                      <a:pt x="88900" y="195035"/>
                      <a:pt x="177800" y="0"/>
                    </a:cubicBezTo>
                  </a:path>
                </a:pathLst>
              </a:custGeom>
              <a:noFill/>
              <a:ln w="38100" cap="flat" cmpd="sng">
                <a:solidFill>
                  <a:srgbClr val="C0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" name="任意多边形 12"/>
              <p:cNvSpPr/>
              <p:nvPr/>
            </p:nvSpPr>
            <p:spPr bwMode="auto">
              <a:xfrm rot="502281">
                <a:off x="2197" y="545"/>
                <a:ext cx="773" cy="841"/>
              </a:xfrm>
              <a:custGeom>
                <a:avLst/>
                <a:gdLst>
                  <a:gd name="T0" fmla="*/ 0 w 945243"/>
                  <a:gd name="T1" fmla="*/ 0 h 1774372"/>
                  <a:gd name="T2" fmla="*/ 0 w 945243"/>
                  <a:gd name="T3" fmla="*/ 0 h 1774372"/>
                  <a:gd name="T4" fmla="*/ 0 w 945243"/>
                  <a:gd name="T5" fmla="*/ 0 h 1774372"/>
                  <a:gd name="T6" fmla="*/ 0 60000 65536"/>
                  <a:gd name="T7" fmla="*/ 0 60000 65536"/>
                  <a:gd name="T8" fmla="*/ 0 60000 65536"/>
                  <a:gd name="T9" fmla="*/ 0 w 945243"/>
                  <a:gd name="T10" fmla="*/ 0 h 1774372"/>
                  <a:gd name="T11" fmla="*/ 945243 w 945243"/>
                  <a:gd name="T12" fmla="*/ 1774372 h 177437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45243" h="1774372">
                    <a:moveTo>
                      <a:pt x="642257" y="0"/>
                    </a:moveTo>
                    <a:cubicBezTo>
                      <a:pt x="793750" y="456293"/>
                      <a:pt x="945243" y="912586"/>
                      <a:pt x="838200" y="1208315"/>
                    </a:cubicBezTo>
                    <a:cubicBezTo>
                      <a:pt x="731157" y="1504044"/>
                      <a:pt x="0" y="1774372"/>
                      <a:pt x="0" y="1774372"/>
                    </a:cubicBezTo>
                  </a:path>
                </a:pathLst>
              </a:custGeom>
              <a:noFill/>
              <a:ln w="38100" cap="flat" cmpd="sng">
                <a:solidFill>
                  <a:srgbClr val="00B0F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7" name="任意多边形 11"/>
              <p:cNvSpPr/>
              <p:nvPr/>
            </p:nvSpPr>
            <p:spPr bwMode="auto">
              <a:xfrm rot="-137307">
                <a:off x="1329" y="373"/>
                <a:ext cx="803" cy="204"/>
              </a:xfrm>
              <a:custGeom>
                <a:avLst/>
                <a:gdLst>
                  <a:gd name="T0" fmla="*/ 0 w 1415143"/>
                  <a:gd name="T1" fmla="*/ 0 h 317500"/>
                  <a:gd name="T2" fmla="*/ 0 w 1415143"/>
                  <a:gd name="T3" fmla="*/ 0 h 317500"/>
                  <a:gd name="T4" fmla="*/ 0 w 1415143"/>
                  <a:gd name="T5" fmla="*/ 0 h 317500"/>
                  <a:gd name="T6" fmla="*/ 0 60000 65536"/>
                  <a:gd name="T7" fmla="*/ 0 60000 65536"/>
                  <a:gd name="T8" fmla="*/ 0 60000 65536"/>
                  <a:gd name="T9" fmla="*/ 0 w 1415143"/>
                  <a:gd name="T10" fmla="*/ 0 h 317500"/>
                  <a:gd name="T11" fmla="*/ 1415143 w 1415143"/>
                  <a:gd name="T12" fmla="*/ 317500 h 3175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15143" h="317500">
                    <a:moveTo>
                      <a:pt x="0" y="175986"/>
                    </a:moveTo>
                    <a:cubicBezTo>
                      <a:pt x="295729" y="87993"/>
                      <a:pt x="591458" y="0"/>
                      <a:pt x="827315" y="23586"/>
                    </a:cubicBezTo>
                    <a:cubicBezTo>
                      <a:pt x="1063172" y="47172"/>
                      <a:pt x="1239157" y="182336"/>
                      <a:pt x="1415143" y="317500"/>
                    </a:cubicBezTo>
                  </a:path>
                </a:pathLst>
              </a:custGeom>
              <a:noFill/>
              <a:ln w="38100" cap="flat" cmpd="sng">
                <a:solidFill>
                  <a:srgbClr val="00B0F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8" name="AutoShape 22"/>
            <p:cNvSpPr>
              <a:spLocks noChangeArrowheads="1"/>
            </p:cNvSpPr>
            <p:nvPr/>
          </p:nvSpPr>
          <p:spPr bwMode="auto">
            <a:xfrm>
              <a:off x="3321050" y="1773238"/>
              <a:ext cx="1423368" cy="576261"/>
            </a:xfrm>
            <a:prstGeom prst="wedgeRoundRectCallout">
              <a:avLst>
                <a:gd name="adj1" fmla="val -63968"/>
                <a:gd name="adj2" fmla="val 115528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0066CC"/>
              </a:solidFill>
              <a:miter lim="800000"/>
            </a:ln>
          </p:spPr>
          <p:txBody>
            <a:bodyPr/>
            <a:lstStyle/>
            <a:p>
              <a:pPr defTabSz="914378"/>
              <a:r>
                <a:rPr lang="zh-CN" altLang="en-US" sz="2400" kern="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电源</a:t>
              </a:r>
            </a:p>
          </p:txBody>
        </p:sp>
        <p:sp>
          <p:nvSpPr>
            <p:cNvPr id="9" name="AutoShape 24"/>
            <p:cNvSpPr>
              <a:spLocks noChangeArrowheads="1"/>
            </p:cNvSpPr>
            <p:nvPr/>
          </p:nvSpPr>
          <p:spPr bwMode="auto">
            <a:xfrm>
              <a:off x="841085" y="4598989"/>
              <a:ext cx="1437410" cy="576261"/>
            </a:xfrm>
            <a:prstGeom prst="wedgeRoundRectCallout">
              <a:avLst>
                <a:gd name="adj1" fmla="val 65009"/>
                <a:gd name="adj2" fmla="val -83611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0066CC"/>
              </a:solidFill>
              <a:miter lim="800000"/>
            </a:ln>
          </p:spPr>
          <p:txBody>
            <a:bodyPr/>
            <a:lstStyle/>
            <a:p>
              <a:pPr defTabSz="914378"/>
              <a:r>
                <a:rPr lang="zh-CN" altLang="en-US" sz="2400" kern="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导线</a:t>
              </a:r>
            </a:p>
          </p:txBody>
        </p:sp>
        <p:sp>
          <p:nvSpPr>
            <p:cNvPr id="10" name="AutoShape 25"/>
            <p:cNvSpPr>
              <a:spLocks noChangeArrowheads="1"/>
            </p:cNvSpPr>
            <p:nvPr/>
          </p:nvSpPr>
          <p:spPr bwMode="auto">
            <a:xfrm>
              <a:off x="6094411" y="2589213"/>
              <a:ext cx="1713183" cy="576261"/>
            </a:xfrm>
            <a:prstGeom prst="wedgeRoundRectCallout">
              <a:avLst>
                <a:gd name="adj1" fmla="val -107500"/>
                <a:gd name="adj2" fmla="val 28500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0066CC"/>
              </a:solidFill>
              <a:miter lim="800000"/>
            </a:ln>
          </p:spPr>
          <p:txBody>
            <a:bodyPr/>
            <a:lstStyle/>
            <a:p>
              <a:pPr defTabSz="914378"/>
              <a:r>
                <a:rPr lang="zh-CN" altLang="en-US" sz="2400" kern="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用电器</a:t>
              </a:r>
            </a:p>
          </p:txBody>
        </p:sp>
        <p:sp>
          <p:nvSpPr>
            <p:cNvPr id="11" name="AutoShape 26"/>
            <p:cNvSpPr>
              <a:spLocks noChangeArrowheads="1"/>
            </p:cNvSpPr>
            <p:nvPr/>
          </p:nvSpPr>
          <p:spPr bwMode="auto">
            <a:xfrm>
              <a:off x="5681662" y="4956175"/>
              <a:ext cx="1186856" cy="576263"/>
            </a:xfrm>
            <a:prstGeom prst="wedgeRoundRectCallout">
              <a:avLst>
                <a:gd name="adj1" fmla="val -183000"/>
                <a:gd name="adj2" fmla="val -59477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0066CC"/>
              </a:solidFill>
              <a:miter lim="800000"/>
            </a:ln>
          </p:spPr>
          <p:txBody>
            <a:bodyPr/>
            <a:lstStyle/>
            <a:p>
              <a:pPr defTabSz="914378"/>
              <a:r>
                <a:rPr lang="zh-CN" altLang="en-US" sz="2400" kern="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开关</a:t>
              </a:r>
            </a:p>
          </p:txBody>
        </p:sp>
      </p:grpSp>
      <p:sp>
        <p:nvSpPr>
          <p:cNvPr id="18" name="文本框 17">
            <a:extLst>
              <a:ext uri="{FF2B5EF4-FFF2-40B4-BE49-F238E27FC236}">
                <a16:creationId xmlns:a16="http://schemas.microsoft.com/office/drawing/2014/main" id="{C8788AEC-5C4B-4BCB-9964-129BD691C00E}"/>
              </a:ext>
            </a:extLst>
          </p:cNvPr>
          <p:cNvSpPr txBox="1"/>
          <p:nvPr/>
        </p:nvSpPr>
        <p:spPr>
          <a:xfrm>
            <a:off x="707572" y="564697"/>
            <a:ext cx="2074126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二、电路的组成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/>
          <p:cNvSpPr>
            <a:spLocks noChangeArrowheads="1"/>
          </p:cNvSpPr>
          <p:nvPr/>
        </p:nvSpPr>
        <p:spPr bwMode="auto">
          <a:xfrm>
            <a:off x="3545682" y="1516473"/>
            <a:ext cx="2052638" cy="39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algn="ctr" defTabSz="914378"/>
            <a:r>
              <a:rPr lang="zh-CN" altLang="en-US" sz="2100" kern="0" dirty="0">
                <a:solidFill>
                  <a:srgbClr val="7030A0"/>
                </a:solidFill>
                <a:cs typeface="+mn-ea"/>
                <a:sym typeface="+mn-lt"/>
              </a:rPr>
              <a:t>各种电源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823648" y="2269990"/>
            <a:ext cx="1396451" cy="1244785"/>
            <a:chOff x="296429" y="1391074"/>
            <a:chExt cx="1944688" cy="2707391"/>
          </a:xfrm>
        </p:grpSpPr>
        <p:pic>
          <p:nvPicPr>
            <p:cNvPr id="4" name="图片 18" descr="干电池.jpg"/>
            <p:cNvPicPr preferRelativeResize="0"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429" y="1391074"/>
              <a:ext cx="1944688" cy="1782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TextBox 15"/>
            <p:cNvSpPr>
              <a:spLocks noChangeArrowheads="1"/>
            </p:cNvSpPr>
            <p:nvPr/>
          </p:nvSpPr>
          <p:spPr bwMode="auto">
            <a:xfrm>
              <a:off x="680068" y="3335338"/>
              <a:ext cx="1333500" cy="763127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914378">
                <a:lnSpc>
                  <a:spcPct val="120000"/>
                </a:lnSpc>
              </a:pPr>
              <a:r>
                <a:rPr lang="zh-CN" altLang="en-US" kern="0" dirty="0">
                  <a:solidFill>
                    <a:srgbClr val="000000"/>
                  </a:solidFill>
                  <a:cs typeface="+mn-ea"/>
                  <a:sym typeface="+mn-lt"/>
                </a:rPr>
                <a:t>干电池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2883918" y="2265359"/>
            <a:ext cx="1396451" cy="1212738"/>
            <a:chOff x="2700337" y="1603375"/>
            <a:chExt cx="1871663" cy="2365554"/>
          </a:xfrm>
        </p:grpSpPr>
        <p:pic>
          <p:nvPicPr>
            <p:cNvPr id="7" name="图片 20" descr="氧化银电池.jpg"/>
            <p:cNvPicPr preferRelativeResize="0"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47961" y="1603375"/>
              <a:ext cx="1776413" cy="1681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15"/>
            <p:cNvSpPr>
              <a:spLocks noChangeArrowheads="1"/>
            </p:cNvSpPr>
            <p:nvPr/>
          </p:nvSpPr>
          <p:spPr bwMode="auto">
            <a:xfrm>
              <a:off x="2700337" y="3284535"/>
              <a:ext cx="1871663" cy="684394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defTabSz="914378">
                <a:lnSpc>
                  <a:spcPct val="120000"/>
                </a:lnSpc>
              </a:pPr>
              <a:r>
                <a:rPr lang="zh-CN" altLang="en-US" kern="0" dirty="0">
                  <a:solidFill>
                    <a:srgbClr val="000000"/>
                  </a:solidFill>
                  <a:cs typeface="+mn-ea"/>
                  <a:sym typeface="+mn-lt"/>
                </a:rPr>
                <a:t>氧化银电池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4787758" y="2184471"/>
            <a:ext cx="1396452" cy="1195888"/>
            <a:chOff x="4608513" y="1738313"/>
            <a:chExt cx="1871662" cy="2188237"/>
          </a:xfrm>
        </p:grpSpPr>
        <p:pic>
          <p:nvPicPr>
            <p:cNvPr id="10" name="图片 19" descr="蓄电池.jpg"/>
            <p:cNvPicPr preferRelativeResize="0"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1388" y="1738313"/>
              <a:ext cx="1604962" cy="154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5"/>
            <p:cNvSpPr>
              <a:spLocks noChangeArrowheads="1"/>
            </p:cNvSpPr>
            <p:nvPr/>
          </p:nvSpPr>
          <p:spPr bwMode="auto">
            <a:xfrm>
              <a:off x="4608513" y="3284537"/>
              <a:ext cx="1871662" cy="642013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914378">
                <a:lnSpc>
                  <a:spcPct val="120000"/>
                </a:lnSpc>
              </a:pPr>
              <a:r>
                <a:rPr lang="zh-CN" altLang="en-US" kern="0" dirty="0">
                  <a:solidFill>
                    <a:srgbClr val="000000"/>
                  </a:solidFill>
                  <a:cs typeface="+mn-ea"/>
                  <a:sym typeface="+mn-lt"/>
                </a:rPr>
                <a:t>蓄电池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6949185" y="2167681"/>
            <a:ext cx="1396451" cy="1201275"/>
            <a:chOff x="6659563" y="1697038"/>
            <a:chExt cx="1908175" cy="2242476"/>
          </a:xfrm>
        </p:grpSpPr>
        <p:pic>
          <p:nvPicPr>
            <p:cNvPr id="13" name="图片 22" descr="硅光电池.jpg"/>
            <p:cNvPicPr preferRelativeResize="0"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59563" y="1697038"/>
              <a:ext cx="1906587" cy="1587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Box 15"/>
            <p:cNvSpPr>
              <a:spLocks noChangeArrowheads="1"/>
            </p:cNvSpPr>
            <p:nvPr/>
          </p:nvSpPr>
          <p:spPr bwMode="auto">
            <a:xfrm>
              <a:off x="6696074" y="3284538"/>
              <a:ext cx="1871664" cy="654976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914378">
                <a:lnSpc>
                  <a:spcPct val="120000"/>
                </a:lnSpc>
              </a:pPr>
              <a:r>
                <a:rPr lang="zh-CN" altLang="en-US" kern="0" dirty="0">
                  <a:solidFill>
                    <a:srgbClr val="000000"/>
                  </a:solidFill>
                  <a:cs typeface="+mn-ea"/>
                  <a:sym typeface="+mn-lt"/>
                </a:rPr>
                <a:t>硅光电池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754105" y="3605490"/>
            <a:ext cx="1396451" cy="1229842"/>
            <a:chOff x="431800" y="4147256"/>
            <a:chExt cx="1692275" cy="2571152"/>
          </a:xfrm>
        </p:grpSpPr>
        <p:pic>
          <p:nvPicPr>
            <p:cNvPr id="16" name="图片 21" descr="锂电池.jpg"/>
            <p:cNvPicPr preferRelativeResize="0"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7212" y="4147256"/>
              <a:ext cx="1441450" cy="1800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TextBox 15"/>
            <p:cNvSpPr>
              <a:spLocks noChangeArrowheads="1"/>
            </p:cNvSpPr>
            <p:nvPr/>
          </p:nvSpPr>
          <p:spPr bwMode="auto">
            <a:xfrm>
              <a:off x="431800" y="5984877"/>
              <a:ext cx="1692275" cy="733531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914378">
                <a:lnSpc>
                  <a:spcPct val="120000"/>
                </a:lnSpc>
              </a:pPr>
              <a:r>
                <a:rPr lang="zh-CN" altLang="en-US" kern="0" dirty="0">
                  <a:solidFill>
                    <a:srgbClr val="000000"/>
                  </a:solidFill>
                  <a:cs typeface="+mn-ea"/>
                  <a:sym typeface="+mn-lt"/>
                </a:rPr>
                <a:t>锂电池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2845705" y="3578755"/>
            <a:ext cx="1396451" cy="1185580"/>
            <a:chOff x="2339975" y="4513263"/>
            <a:chExt cx="2089150" cy="2090193"/>
          </a:xfrm>
        </p:grpSpPr>
        <p:pic>
          <p:nvPicPr>
            <p:cNvPr id="19" name="图片 24" descr="学生电源.jpg"/>
            <p:cNvPicPr preferRelativeResize="0"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9975" y="4513263"/>
              <a:ext cx="2089150" cy="1471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TextBox 15"/>
            <p:cNvSpPr>
              <a:spLocks noChangeArrowheads="1"/>
            </p:cNvSpPr>
            <p:nvPr/>
          </p:nvSpPr>
          <p:spPr bwMode="auto">
            <a:xfrm>
              <a:off x="2447925" y="5984876"/>
              <a:ext cx="1871663" cy="618580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914378">
                <a:lnSpc>
                  <a:spcPct val="120000"/>
                </a:lnSpc>
              </a:pPr>
              <a:r>
                <a:rPr lang="zh-CN" altLang="en-US" kern="0" dirty="0">
                  <a:solidFill>
                    <a:srgbClr val="000000"/>
                  </a:solidFill>
                  <a:cs typeface="+mn-ea"/>
                  <a:sym typeface="+mn-lt"/>
                </a:rPr>
                <a:t>学生电源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4847512" y="3427699"/>
            <a:ext cx="1396451" cy="1236826"/>
            <a:chOff x="4500563" y="4076700"/>
            <a:chExt cx="1871662" cy="2663866"/>
          </a:xfrm>
        </p:grpSpPr>
        <p:pic>
          <p:nvPicPr>
            <p:cNvPr id="22" name="图片 23" descr="燃料电池.jpg"/>
            <p:cNvPicPr preferRelativeResize="0"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7900" y="4076700"/>
              <a:ext cx="1400175" cy="1908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TextBox 15"/>
            <p:cNvSpPr>
              <a:spLocks noChangeArrowheads="1"/>
            </p:cNvSpPr>
            <p:nvPr/>
          </p:nvSpPr>
          <p:spPr bwMode="auto">
            <a:xfrm>
              <a:off x="4500563" y="5984876"/>
              <a:ext cx="1871662" cy="755690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914378">
                <a:lnSpc>
                  <a:spcPct val="120000"/>
                </a:lnSpc>
              </a:pPr>
              <a:r>
                <a:rPr lang="zh-CN" altLang="en-US" kern="0" dirty="0">
                  <a:solidFill>
                    <a:srgbClr val="000000"/>
                  </a:solidFill>
                  <a:cs typeface="+mn-ea"/>
                  <a:sym typeface="+mn-lt"/>
                </a:rPr>
                <a:t>燃料电池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6949185" y="3428401"/>
            <a:ext cx="1396451" cy="1207424"/>
            <a:chOff x="6408738" y="4348163"/>
            <a:chExt cx="2374900" cy="2307146"/>
          </a:xfrm>
        </p:grpSpPr>
        <p:pic>
          <p:nvPicPr>
            <p:cNvPr id="25" name="图片 26" descr="柴油发电机.jpg"/>
            <p:cNvPicPr preferRelativeResize="0">
              <a:picLocks noChangeAspect="1" noChangeArrowheads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08738" y="4348163"/>
              <a:ext cx="2374900" cy="163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TextBox 15"/>
            <p:cNvSpPr>
              <a:spLocks noChangeArrowheads="1"/>
            </p:cNvSpPr>
            <p:nvPr/>
          </p:nvSpPr>
          <p:spPr bwMode="auto">
            <a:xfrm>
              <a:off x="6624638" y="5984876"/>
              <a:ext cx="1871664" cy="670433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914378">
                <a:lnSpc>
                  <a:spcPct val="120000"/>
                </a:lnSpc>
              </a:pPr>
              <a:r>
                <a:rPr lang="zh-CN" altLang="en-US" kern="0" dirty="0">
                  <a:solidFill>
                    <a:srgbClr val="000000"/>
                  </a:solidFill>
                  <a:cs typeface="+mn-ea"/>
                  <a:sym typeface="+mn-lt"/>
                </a:rPr>
                <a:t>发电机</a:t>
              </a:r>
            </a:p>
          </p:txBody>
        </p:sp>
      </p:grpSp>
      <p:sp>
        <p:nvSpPr>
          <p:cNvPr id="28" name="矩形 27"/>
          <p:cNvSpPr/>
          <p:nvPr/>
        </p:nvSpPr>
        <p:spPr>
          <a:xfrm>
            <a:off x="661381" y="1033873"/>
            <a:ext cx="1985159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7030A0"/>
                </a:solidFill>
                <a:cs typeface="+mn-ea"/>
                <a:sym typeface="+mn-lt"/>
              </a:rPr>
              <a:t>电路各元件的作用</a:t>
            </a:r>
          </a:p>
        </p:txBody>
      </p:sp>
      <p:sp>
        <p:nvSpPr>
          <p:cNvPr id="29" name="矩形 28"/>
          <p:cNvSpPr/>
          <p:nvPr/>
        </p:nvSpPr>
        <p:spPr>
          <a:xfrm>
            <a:off x="489721" y="1530234"/>
            <a:ext cx="3460755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（1）电  源：提供电能</a:t>
            </a:r>
            <a:endParaRPr lang="zh-CN" altLang="en-US" sz="1800" kern="0" dirty="0">
              <a:solidFill>
                <a:srgbClr val="CC0000"/>
              </a:solidFill>
              <a:cs typeface="+mn-ea"/>
              <a:sym typeface="+mn-lt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EDDF14B9-BD60-44A8-9472-AF3E6DCEB516}"/>
              </a:ext>
            </a:extLst>
          </p:cNvPr>
          <p:cNvSpPr txBox="1"/>
          <p:nvPr/>
        </p:nvSpPr>
        <p:spPr>
          <a:xfrm>
            <a:off x="707572" y="564697"/>
            <a:ext cx="2074126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二、电路的组成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null,&quot;Name&quot;:&quot;正常&quot;,&quot;HeaderHeight&quot;:15.0,&quot;FooterHeight&quot;:9.0,&quot;SideMargin&quot;:5.5,&quot;TopMargin&quot;:0.0,&quot;BottomMargin&quot;:0.0,&quot;IntervalMargin&quot;:1.5,&quot;SettingType&quot;:&quot;System&quot;}"/>
</p:tagLst>
</file>

<file path=ppt/theme/theme1.xml><?xml version="1.0" encoding="utf-8"?>
<a:theme xmlns:a="http://schemas.openxmlformats.org/drawingml/2006/main" name="第一PPT模板网-WWW.1PPT.COM">
  <a:themeElements>
    <a:clrScheme name="紫罗兰色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5sohbs4q">
      <a:majorFont>
        <a:latin typeface="Arial"/>
        <a:ea typeface="思源黑体 CN Regular"/>
        <a:cs typeface=""/>
      </a:majorFont>
      <a:minorFont>
        <a:latin typeface="Arial"/>
        <a:ea typeface="思源黑体 CN Regular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889</Words>
  <Application>Microsoft Office PowerPoint</Application>
  <PresentationFormat>全屏显示(16:9)</PresentationFormat>
  <Paragraphs>191</Paragraphs>
  <Slides>23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6" baseType="lpstr">
      <vt:lpstr>阿里巴巴普惠体 L</vt:lpstr>
      <vt:lpstr>Arial</vt:lpstr>
      <vt:lpstr>第一PPT模板网-WWW.1PPT.COM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Administrator</cp:lastModifiedBy>
  <cp:revision>2</cp:revision>
  <dcterms:created xsi:type="dcterms:W3CDTF">2020-05-16T14:57:27Z</dcterms:created>
  <dcterms:modified xsi:type="dcterms:W3CDTF">2023-10-29T01:00:29Z</dcterms:modified>
</cp:coreProperties>
</file>