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ctiveX/activeX1.xml" ContentType="application/vnd.ms-office.activeX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323" r:id="rId2"/>
    <p:sldId id="327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4"/>
    <p:sldId id="352" r:id="rId25"/>
    <p:sldId id="353" r:id="rId26"/>
    <p:sldId id="354" r:id="rId27"/>
    <p:sldId id="355" r:id="rId28"/>
    <p:sldId id="356" r:id="rId29"/>
    <p:sldId id="357" r:id="rId30"/>
    <p:sldId id="358" r:id="rId31"/>
    <p:sldId id="359" r:id="rId32"/>
    <p:sldId id="360" r:id="rId33"/>
    <p:sldId id="361" r:id="rId34"/>
    <p:sldId id="362" r:id="rId35"/>
    <p:sldId id="364" r:id="rId36"/>
    <p:sldId id="365" r:id="rId37"/>
    <p:sldId id="367" r:id="rId38"/>
    <p:sldId id="324" r:id="rId39"/>
  </p:sldIdLst>
  <p:sldSz cx="9144000" cy="5143500" type="screen16x9"/>
  <p:notesSz cx="6858000" cy="9144000"/>
  <p:custDataLst>
    <p:tags r:id="rId41"/>
  </p:custData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 userDrawn="1">
          <p15:clr>
            <a:srgbClr val="A4A3A4"/>
          </p15:clr>
        </p15:guide>
        <p15:guide id="3" orient="horz" pos="648" userDrawn="1">
          <p15:clr>
            <a:srgbClr val="A4A3A4"/>
          </p15:clr>
        </p15:guide>
        <p15:guide id="4" orient="horz" pos="754" userDrawn="1">
          <p15:clr>
            <a:srgbClr val="A4A3A4"/>
          </p15:clr>
        </p15:guide>
        <p15:guide id="5" orient="horz" pos="3928" userDrawn="1">
          <p15:clr>
            <a:srgbClr val="A4A3A4"/>
          </p15:clr>
        </p15:guide>
        <p15:guide id="6" orient="horz" pos="3864" userDrawn="1">
          <p15:clr>
            <a:srgbClr val="A4A3A4"/>
          </p15:clr>
        </p15:guide>
        <p15:guide id="7" orient="horz" pos="486">
          <p15:clr>
            <a:srgbClr val="A4A3A4"/>
          </p15:clr>
        </p15:guide>
        <p15:guide id="8" orient="horz" pos="566">
          <p15:clr>
            <a:srgbClr val="A4A3A4"/>
          </p15:clr>
        </p15:guide>
        <p15:guide id="9" orient="horz" pos="2946">
          <p15:clr>
            <a:srgbClr val="A4A3A4"/>
          </p15:clr>
        </p15:guide>
        <p15:guide id="10" orient="horz" pos="2898">
          <p15:clr>
            <a:srgbClr val="A4A3A4"/>
          </p15:clr>
        </p15:guide>
        <p15:guide id="11" pos="3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43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8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25" y="72"/>
      </p:cViewPr>
      <p:guideLst>
        <p:guide pos="416"/>
        <p:guide orient="horz" pos="648"/>
        <p:guide orient="horz" pos="754"/>
        <p:guide orient="horz" pos="3928"/>
        <p:guide orient="horz" pos="3864"/>
        <p:guide orient="horz" pos="486"/>
        <p:guide orient="horz" pos="566"/>
        <p:guide orient="horz" pos="2946"/>
        <p:guide orient="horz" pos="2898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tags" Target="tags/tag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阿里巴巴普惠体 R" panose="00020600040101010101" pitchFamily="18" charset="-122"/>
                <a:ea typeface="阿里巴巴普惠体 R" panose="00020600040101010101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阿里巴巴普惠体 R" panose="00020600040101010101" pitchFamily="18" charset="-122"/>
                <a:ea typeface="阿里巴巴普惠体 R" panose="00020600040101010101" pitchFamily="18" charset="-122"/>
              </a:defRPr>
            </a:lvl1pPr>
          </a:lstStyle>
          <a:p>
            <a:fld id="{22F57EB4-9DF0-49D2-BBDC-95D6E576AF7F}" type="datetimeFigureOut">
              <a:rPr lang="zh-CN" altLang="en-US" smtClean="0"/>
              <a:pPr/>
              <a:t>2023/10/4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阿里巴巴普惠体 R" panose="00020600040101010101" pitchFamily="18" charset="-122"/>
                <a:ea typeface="阿里巴巴普惠体 R" panose="00020600040101010101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阿里巴巴普惠体 R" panose="00020600040101010101" pitchFamily="18" charset="-122"/>
                <a:ea typeface="阿里巴巴普惠体 R" panose="00020600040101010101" pitchFamily="18" charset="-122"/>
              </a:defRPr>
            </a:lvl1pPr>
          </a:lstStyle>
          <a:p>
            <a:fld id="{97821E28-CEC7-4A51-B9A5-FFE987244BB9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6936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阿里巴巴普惠体 R" panose="00020600040101010101" pitchFamily="18" charset="-122"/>
        <a:ea typeface="阿里巴巴普惠体 R" panose="00020600040101010101" pitchFamily="18" charset="-122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阿里巴巴普惠体 R" panose="00020600040101010101" pitchFamily="18" charset="-122"/>
        <a:ea typeface="阿里巴巴普惠体 R" panose="00020600040101010101" pitchFamily="18" charset="-122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阿里巴巴普惠体 R" panose="00020600040101010101" pitchFamily="18" charset="-122"/>
        <a:ea typeface="阿里巴巴普惠体 R" panose="00020600040101010101" pitchFamily="18" charset="-122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阿里巴巴普惠体 R" panose="00020600040101010101" pitchFamily="18" charset="-122"/>
        <a:ea typeface="阿里巴巴普惠体 R" panose="00020600040101010101" pitchFamily="18" charset="-122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阿里巴巴普惠体 R" panose="00020600040101010101" pitchFamily="18" charset="-122"/>
        <a:ea typeface="阿里巴巴普惠体 R" panose="00020600040101010101" pitchFamily="18" charset="-122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21E28-CEC7-4A51-B9A5-FFE987244BB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5921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DB4AE5-26FB-4758-9A89-2AEAE3487CEB}" type="slidenum"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altLang="zh-CN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853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DB4AE5-26FB-4758-9A89-2AEAE3487CEB}" type="slidenum"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altLang="zh-CN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943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21E28-CEC7-4A51-B9A5-FFE987244BB9}" type="slidenum">
              <a:rPr lang="zh-CN" altLang="en-US" smtClean="0"/>
              <a:t>38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4071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59008E1-45C8-4B05-B019-B7C3D01989D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54919" y="0"/>
            <a:ext cx="3263321" cy="3700463"/>
          </a:xfrm>
          <a:custGeom>
            <a:avLst/>
            <a:gdLst>
              <a:gd name="connsiteX0" fmla="*/ 245958 w 4351094"/>
              <a:gd name="connsiteY0" fmla="*/ 0 h 4933950"/>
              <a:gd name="connsiteX1" fmla="*/ 4351094 w 4351094"/>
              <a:gd name="connsiteY1" fmla="*/ 0 h 4933950"/>
              <a:gd name="connsiteX2" fmla="*/ 1809149 w 4351094"/>
              <a:gd name="connsiteY2" fmla="*/ 4933950 h 4933950"/>
              <a:gd name="connsiteX3" fmla="*/ 312851 w 4351094"/>
              <a:gd name="connsiteY3" fmla="*/ 2824942 h 4933950"/>
              <a:gd name="connsiteX4" fmla="*/ 245958 w 4351094"/>
              <a:gd name="connsiteY4" fmla="*/ 0 h 493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51094" h="4933950">
                <a:moveTo>
                  <a:pt x="245958" y="0"/>
                </a:moveTo>
                <a:cubicBezTo>
                  <a:pt x="245958" y="0"/>
                  <a:pt x="245958" y="0"/>
                  <a:pt x="4351094" y="0"/>
                </a:cubicBezTo>
                <a:cubicBezTo>
                  <a:pt x="3801865" y="345624"/>
                  <a:pt x="1837314" y="1812760"/>
                  <a:pt x="1809149" y="4933950"/>
                </a:cubicBezTo>
                <a:cubicBezTo>
                  <a:pt x="1266961" y="4249757"/>
                  <a:pt x="647318" y="3600831"/>
                  <a:pt x="312851" y="2824942"/>
                </a:cubicBezTo>
                <a:cubicBezTo>
                  <a:pt x="-84988" y="1904456"/>
                  <a:pt x="-99071" y="909907"/>
                  <a:pt x="245958" y="0"/>
                </a:cubicBezTo>
                <a:close/>
              </a:path>
            </a:pathLst>
          </a:custGeom>
        </p:spPr>
        <p:txBody>
          <a:bodyPr wrap="square" lIns="68580" tIns="34290" rIns="68580" bIns="34290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87EEC24-8B91-4F37-872D-9C92EF064BA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985271" y="1"/>
            <a:ext cx="3158729" cy="5147072"/>
          </a:xfrm>
          <a:custGeom>
            <a:avLst/>
            <a:gdLst>
              <a:gd name="connsiteX0" fmla="*/ 2570416 w 4211638"/>
              <a:gd name="connsiteY0" fmla="*/ 0 h 6862763"/>
              <a:gd name="connsiteX1" fmla="*/ 4211638 w 4211638"/>
              <a:gd name="connsiteY1" fmla="*/ 0 h 6862763"/>
              <a:gd name="connsiteX2" fmla="*/ 4211638 w 4211638"/>
              <a:gd name="connsiteY2" fmla="*/ 6862763 h 6862763"/>
              <a:gd name="connsiteX3" fmla="*/ 993277 w 4211638"/>
              <a:gd name="connsiteY3" fmla="*/ 6862763 h 6862763"/>
              <a:gd name="connsiteX4" fmla="*/ 0 w 4211638"/>
              <a:gd name="connsiteY4" fmla="*/ 4987536 h 6862763"/>
              <a:gd name="connsiteX5" fmla="*/ 2570416 w 4211638"/>
              <a:gd name="connsiteY5" fmla="*/ 0 h 6862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11638" h="6862763">
                <a:moveTo>
                  <a:pt x="2570416" y="0"/>
                </a:moveTo>
                <a:cubicBezTo>
                  <a:pt x="2570416" y="0"/>
                  <a:pt x="2570416" y="0"/>
                  <a:pt x="4211638" y="0"/>
                </a:cubicBezTo>
                <a:lnTo>
                  <a:pt x="4211638" y="6862763"/>
                </a:lnTo>
                <a:cubicBezTo>
                  <a:pt x="4211638" y="6862763"/>
                  <a:pt x="4211638" y="6862763"/>
                  <a:pt x="993277" y="6862763"/>
                </a:cubicBezTo>
                <a:cubicBezTo>
                  <a:pt x="854432" y="6156879"/>
                  <a:pt x="455697" y="5561512"/>
                  <a:pt x="0" y="4987536"/>
                </a:cubicBezTo>
                <a:cubicBezTo>
                  <a:pt x="28481" y="1832447"/>
                  <a:pt x="2015036" y="349377"/>
                  <a:pt x="2570416" y="0"/>
                </a:cubicBezTo>
                <a:close/>
              </a:path>
            </a:pathLst>
          </a:custGeom>
        </p:spPr>
        <p:txBody>
          <a:bodyPr wrap="square" lIns="68580" tIns="34290" rIns="68580" bIns="34290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3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6CF912F7-4985-432C-835A-A6E2A877C8F0}"/>
              </a:ext>
            </a:extLst>
          </p:cNvPr>
          <p:cNvSpPr/>
          <p:nvPr userDrawn="1"/>
        </p:nvSpPr>
        <p:spPr>
          <a:xfrm>
            <a:off x="261258" y="217715"/>
            <a:ext cx="794657" cy="794657"/>
          </a:xfrm>
          <a:prstGeom prst="ellipse">
            <a:avLst/>
          </a:prstGeom>
          <a:gradFill>
            <a:gsLst>
              <a:gs pos="0">
                <a:srgbClr val="D343A9"/>
              </a:gs>
              <a:gs pos="100000">
                <a:srgbClr val="D343A9">
                  <a:alpha val="0"/>
                </a:srgb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>
              <a:ea typeface="阿里巴巴普惠体 R" panose="00020600040101010101" pitchFamily="18" charset="-122"/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350174" y="1916832"/>
            <a:ext cx="735006" cy="241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模板：</a:t>
            </a:r>
            <a:r>
              <a:rPr lang="en-US" altLang="zh-CN" sz="100" dirty="0">
                <a:solidFill>
                  <a:schemeClr val="bg1"/>
                </a:solidFill>
              </a:rPr>
              <a:t>www.1ppt.com/moban/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素材：</a:t>
            </a:r>
            <a:r>
              <a:rPr lang="en-US" altLang="zh-CN" sz="100" dirty="0">
                <a:solidFill>
                  <a:schemeClr val="bg1"/>
                </a:solidFill>
              </a:rPr>
              <a:t>www.1ppt.com/sucai/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背景：</a:t>
            </a:r>
            <a:r>
              <a:rPr lang="en-US" altLang="zh-CN" sz="100" dirty="0">
                <a:solidFill>
                  <a:schemeClr val="bg1"/>
                </a:solidFill>
              </a:rPr>
              <a:t>www.1ppt.com/beijing/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图表：</a:t>
            </a:r>
            <a:r>
              <a:rPr lang="en-US" altLang="zh-CN" sz="100" dirty="0">
                <a:solidFill>
                  <a:schemeClr val="bg1"/>
                </a:solidFill>
              </a:rPr>
              <a:t>www.1ppt.com/tubiao/      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www.1ppt.com/xiazai/  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教程： </a:t>
            </a:r>
            <a:r>
              <a:rPr lang="en-US" altLang="zh-CN" sz="100" dirty="0">
                <a:solidFill>
                  <a:schemeClr val="bg1"/>
                </a:solidFill>
              </a:rPr>
              <a:t>www.1ppt.com/powerpoint/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资料下载：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www.1ppt.com/ziliao/                   </a:t>
            </a:r>
            <a:r>
              <a:rPr lang="zh-CN" altLang="en-US" sz="100" dirty="0">
                <a:solidFill>
                  <a:schemeClr val="bg1"/>
                </a:solidFill>
              </a:rPr>
              <a:t>个人简历：</a:t>
            </a:r>
            <a:r>
              <a:rPr lang="en-US" altLang="zh-CN" sz="100" dirty="0">
                <a:solidFill>
                  <a:schemeClr val="bg1"/>
                </a:solidFill>
              </a:rPr>
              <a:t>www.1ppt.com/jianli/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试卷下载：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www.1ppt.com/shiti/                     </a:t>
            </a:r>
            <a:r>
              <a:rPr lang="zh-CN" altLang="en-US" sz="100" dirty="0">
                <a:solidFill>
                  <a:schemeClr val="bg1"/>
                </a:solidFill>
              </a:rPr>
              <a:t>教案下载：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www.1ppt.com/jiaoan/  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手抄报：</a:t>
            </a:r>
            <a:r>
              <a:rPr lang="en-US" altLang="zh-CN" sz="100" dirty="0">
                <a:solidFill>
                  <a:schemeClr val="bg1"/>
                </a:solidFill>
              </a:rPr>
              <a:t>www.1ppt.com/shouchaobao/          PPT</a:t>
            </a:r>
            <a:r>
              <a:rPr lang="zh-CN" altLang="en-US" sz="100" dirty="0">
                <a:solidFill>
                  <a:schemeClr val="bg1"/>
                </a:solidFill>
              </a:rPr>
              <a:t>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语文课件：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www.1ppt.com/kejian/yuwen/    </a:t>
            </a:r>
            <a:r>
              <a:rPr lang="zh-CN" altLang="en-US" sz="100" dirty="0">
                <a:solidFill>
                  <a:schemeClr val="bg1"/>
                </a:solidFill>
              </a:rPr>
              <a:t>数学课件：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www.1ppt.com/kejian/shuxue/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英语课件：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www.1ppt.com/kejian/yingyu/    </a:t>
            </a:r>
            <a:r>
              <a:rPr lang="zh-CN" altLang="en-US" sz="100" dirty="0">
                <a:solidFill>
                  <a:schemeClr val="bg1"/>
                </a:solidFill>
              </a:rPr>
              <a:t>美术课件：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www.1ppt.com/kejian/meishu/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科学课件：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www.1ppt.com/kejian/kexue/     </a:t>
            </a:r>
            <a:r>
              <a:rPr lang="zh-CN" altLang="en-US" sz="100" dirty="0">
                <a:solidFill>
                  <a:schemeClr val="bg1"/>
                </a:solidFill>
              </a:rPr>
              <a:t>物理课件：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www.1ppt.com/kejian/wuli/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化学课件：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www.1ppt.com/kejian/huaxue/  </a:t>
            </a:r>
            <a:r>
              <a:rPr lang="zh-CN" altLang="en-US" sz="100" dirty="0">
                <a:solidFill>
                  <a:schemeClr val="bg1"/>
                </a:solidFill>
              </a:rPr>
              <a:t>生物课件：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www.1ppt.com/kejian/shengwu/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地理课件：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www.1ppt.com/kejian/dili/          </a:t>
            </a:r>
            <a:r>
              <a:rPr lang="zh-CN" altLang="en-US" sz="100" dirty="0">
                <a:solidFill>
                  <a:schemeClr val="bg1"/>
                </a:solidFill>
              </a:rPr>
              <a:t>历史课件：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www.1ppt.com/kejian/lishi/ </a:t>
            </a:r>
          </a:p>
        </p:txBody>
      </p:sp>
    </p:spTree>
    <p:extLst>
      <p:ext uri="{BB962C8B-B14F-4D97-AF65-F5344CB8AC3E}">
        <p14:creationId xmlns:p14="http://schemas.microsoft.com/office/powerpoint/2010/main" val="237059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996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S183.TIF" TargetMode="Externa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S181.TIF" TargetMode="Externa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control" Target="../activeX/activeX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占位符 8">
            <a:extLst>
              <a:ext uri="{FF2B5EF4-FFF2-40B4-BE49-F238E27FC236}">
                <a16:creationId xmlns:a16="http://schemas.microsoft.com/office/drawing/2014/main" id="{6298BB6D-EC1A-4031-AEAA-26BEA89C0D0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7281" y="0"/>
            <a:ext cx="2901554" cy="3700463"/>
          </a:xfrm>
        </p:spPr>
      </p:pic>
      <p:pic>
        <p:nvPicPr>
          <p:cNvPr id="6" name="图片占位符 5">
            <a:extLst>
              <a:ext uri="{FF2B5EF4-FFF2-40B4-BE49-F238E27FC236}">
                <a16:creationId xmlns:a16="http://schemas.microsoft.com/office/drawing/2014/main" id="{7B51BE27-C47B-49D3-A1A7-6761A04FB0EA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35316" y="1"/>
            <a:ext cx="2808684" cy="5143500"/>
          </a:xfrm>
        </p:spPr>
      </p:pic>
      <p:grpSp>
        <p:nvGrpSpPr>
          <p:cNvPr id="32" name="组合 31">
            <a:extLst>
              <a:ext uri="{FF2B5EF4-FFF2-40B4-BE49-F238E27FC236}">
                <a16:creationId xmlns:a16="http://schemas.microsoft.com/office/drawing/2014/main" id="{C4DBA189-7667-4BC7-A0A5-548864E9513A}"/>
              </a:ext>
            </a:extLst>
          </p:cNvPr>
          <p:cNvGrpSpPr/>
          <p:nvPr/>
        </p:nvGrpSpPr>
        <p:grpSpPr>
          <a:xfrm>
            <a:off x="154073" y="1335313"/>
            <a:ext cx="5041705" cy="2435575"/>
            <a:chOff x="205429" y="2482870"/>
            <a:chExt cx="6722272" cy="3247432"/>
          </a:xfrm>
        </p:grpSpPr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F91870DE-EC74-46DA-8A16-725CE05D444D}"/>
                </a:ext>
              </a:extLst>
            </p:cNvPr>
            <p:cNvSpPr txBox="1"/>
            <p:nvPr/>
          </p:nvSpPr>
          <p:spPr>
            <a:xfrm>
              <a:off x="1621931" y="2482870"/>
              <a:ext cx="4931534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100" spc="-113" dirty="0">
                  <a:latin typeface="Arial" panose="020B0604020202020204" pitchFamily="34" charset="0"/>
                  <a:ea typeface="思源黑体 CN Medium" panose="020B0600000000000000" pitchFamily="34" charset="-122"/>
                  <a:cs typeface="阿里巴巴普惠体 R" panose="00020600040101010101" pitchFamily="18" charset="-122"/>
                  <a:sym typeface="Arial" panose="020B0604020202020204" pitchFamily="34" charset="0"/>
                </a:rPr>
                <a:t>第五章 透镜及其应用</a:t>
              </a: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BA652EBA-4A35-4CB2-9795-23E68BA44856}"/>
                </a:ext>
              </a:extLst>
            </p:cNvPr>
            <p:cNvSpPr txBox="1"/>
            <p:nvPr/>
          </p:nvSpPr>
          <p:spPr>
            <a:xfrm>
              <a:off x="205429" y="4129864"/>
              <a:ext cx="6722272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b="1" dirty="0">
                  <a:latin typeface="Arial" panose="020B0604020202020204" pitchFamily="34" charset="0"/>
                  <a:ea typeface="思源黑体 CN Medium" panose="020B0600000000000000" pitchFamily="34" charset="-122"/>
                  <a:cs typeface="阿里巴巴普惠体 R" panose="00020600040101010101" pitchFamily="18" charset="-122"/>
                  <a:sym typeface="Arial" panose="020B0604020202020204" pitchFamily="34" charset="0"/>
                </a:rPr>
                <a:t>第</a:t>
              </a:r>
              <a:r>
                <a:rPr lang="en-US" altLang="zh-CN" sz="3600" b="1" dirty="0">
                  <a:latin typeface="Arial" panose="020B0604020202020204" pitchFamily="34" charset="0"/>
                  <a:ea typeface="思源黑体 CN Medium" panose="020B0600000000000000" pitchFamily="34" charset="-122"/>
                  <a:cs typeface="阿里巴巴普惠体 R" panose="00020600040101010101" pitchFamily="18" charset="-122"/>
                  <a:sym typeface="Arial" panose="020B0604020202020204" pitchFamily="34" charset="0"/>
                </a:rPr>
                <a:t>5</a:t>
              </a:r>
              <a:r>
                <a:rPr lang="zh-CN" altLang="en-US" sz="3600" b="1" dirty="0">
                  <a:latin typeface="Arial" panose="020B0604020202020204" pitchFamily="34" charset="0"/>
                  <a:ea typeface="思源黑体 CN Medium" panose="020B0600000000000000" pitchFamily="34" charset="-122"/>
                  <a:cs typeface="阿里巴巴普惠体 R" panose="00020600040101010101" pitchFamily="18" charset="-122"/>
                  <a:sym typeface="Arial" panose="020B0604020202020204" pitchFamily="34" charset="0"/>
                </a:rPr>
                <a:t>节 显微镜和望远镜</a:t>
              </a:r>
            </a:p>
            <a:p>
              <a:pPr algn="dist"/>
              <a:endParaRPr lang="zh-CN" altLang="en-US" sz="3600" b="1" dirty="0"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endParaRPr>
            </a:p>
          </p:txBody>
        </p: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id="{23017F92-9E63-4FD1-9EDD-8E008E4C2B5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5993" y="5241970"/>
              <a:ext cx="6611708" cy="15460"/>
            </a:xfrm>
            <a:prstGeom prst="line">
              <a:avLst/>
            </a:prstGeom>
            <a:ln>
              <a:solidFill>
                <a:srgbClr val="D343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Freeform 13">
            <a:extLst>
              <a:ext uri="{FF2B5EF4-FFF2-40B4-BE49-F238E27FC236}">
                <a16:creationId xmlns:a16="http://schemas.microsoft.com/office/drawing/2014/main" id="{AEE3D63A-2274-4628-B04A-4A05D16F34E5}"/>
              </a:ext>
            </a:extLst>
          </p:cNvPr>
          <p:cNvSpPr>
            <a:spLocks/>
          </p:cNvSpPr>
          <p:nvPr/>
        </p:nvSpPr>
        <p:spPr bwMode="auto">
          <a:xfrm>
            <a:off x="3899614" y="0"/>
            <a:ext cx="3824171" cy="5141119"/>
          </a:xfrm>
          <a:custGeom>
            <a:avLst/>
            <a:gdLst>
              <a:gd name="T0" fmla="*/ 868 w 1147"/>
              <a:gd name="T1" fmla="*/ 1399 h 1925"/>
              <a:gd name="T2" fmla="*/ 443 w 1147"/>
              <a:gd name="T3" fmla="*/ 801 h 1925"/>
              <a:gd name="T4" fmla="*/ 424 w 1147"/>
              <a:gd name="T5" fmla="*/ 0 h 1925"/>
              <a:gd name="T6" fmla="*/ 0 w 1147"/>
              <a:gd name="T7" fmla="*/ 0 h 1925"/>
              <a:gd name="T8" fmla="*/ 323 w 1147"/>
              <a:gd name="T9" fmla="*/ 1925 h 1925"/>
              <a:gd name="T10" fmla="*/ 1147 w 1147"/>
              <a:gd name="T11" fmla="*/ 1925 h 1925"/>
              <a:gd name="T12" fmla="*/ 868 w 1147"/>
              <a:gd name="T13" fmla="*/ 1399 h 19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7" h="1925">
                <a:moveTo>
                  <a:pt x="868" y="1399"/>
                </a:moveTo>
                <a:cubicBezTo>
                  <a:pt x="714" y="1205"/>
                  <a:pt x="538" y="1021"/>
                  <a:pt x="443" y="801"/>
                </a:cubicBezTo>
                <a:cubicBezTo>
                  <a:pt x="330" y="540"/>
                  <a:pt x="326" y="258"/>
                  <a:pt x="424" y="0"/>
                </a:cubicBezTo>
                <a:cubicBezTo>
                  <a:pt x="0" y="0"/>
                  <a:pt x="0" y="0"/>
                  <a:pt x="0" y="0"/>
                </a:cubicBezTo>
                <a:cubicBezTo>
                  <a:pt x="212" y="333"/>
                  <a:pt x="636" y="1145"/>
                  <a:pt x="323" y="1925"/>
                </a:cubicBezTo>
                <a:cubicBezTo>
                  <a:pt x="1147" y="1925"/>
                  <a:pt x="1147" y="1925"/>
                  <a:pt x="1147" y="1925"/>
                </a:cubicBezTo>
                <a:cubicBezTo>
                  <a:pt x="1108" y="1727"/>
                  <a:pt x="996" y="1560"/>
                  <a:pt x="868" y="1399"/>
                </a:cubicBezTo>
                <a:close/>
              </a:path>
            </a:pathLst>
          </a:custGeom>
          <a:gradFill>
            <a:gsLst>
              <a:gs pos="0">
                <a:schemeClr val="accent6"/>
              </a:gs>
              <a:gs pos="100000">
                <a:schemeClr val="accent2"/>
              </a:gs>
            </a:gsLst>
            <a:lin ang="21594000" scaled="0"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3D3D3D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67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95116" y="1470331"/>
            <a:ext cx="2124235" cy="2259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749426" y="1726997"/>
            <a:ext cx="2805804" cy="18705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1576116" y="3812959"/>
            <a:ext cx="2454442" cy="553998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21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电子显微镜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04449" y="3812958"/>
            <a:ext cx="2873829" cy="553998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21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手术显微镜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一、显微镜</a:t>
            </a:r>
          </a:p>
        </p:txBody>
      </p:sp>
    </p:spTree>
    <p:extLst>
      <p:ext uri="{BB962C8B-B14F-4D97-AF65-F5344CB8AC3E}">
        <p14:creationId xmlns:p14="http://schemas.microsoft.com/office/powerpoint/2010/main" val="235099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8516" y="1492089"/>
            <a:ext cx="3270142" cy="2228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097780" y="1713372"/>
            <a:ext cx="2748284" cy="17704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" name="TextBox 18"/>
          <p:cNvSpPr txBox="1"/>
          <p:nvPr/>
        </p:nvSpPr>
        <p:spPr>
          <a:xfrm>
            <a:off x="1815601" y="3720099"/>
            <a:ext cx="2530070" cy="553998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21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数码望远镜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96450" y="3720098"/>
            <a:ext cx="2722575" cy="553998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21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哈勃太空望远镜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二、望远镜</a:t>
            </a:r>
          </a:p>
        </p:txBody>
      </p:sp>
    </p:spTree>
    <p:extLst>
      <p:ext uri="{BB962C8B-B14F-4D97-AF65-F5344CB8AC3E}">
        <p14:creationId xmlns:p14="http://schemas.microsoft.com/office/powerpoint/2010/main" val="70561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300925" y="1256180"/>
            <a:ext cx="4264025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1.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望远镜的结构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二、望远镜</a:t>
            </a:r>
          </a:p>
        </p:txBody>
      </p:sp>
      <p:pic>
        <p:nvPicPr>
          <p:cNvPr id="12" name="图片 49153" descr="望远镜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49999" y="1648595"/>
            <a:ext cx="5976902" cy="27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线形标注 1(无边框) 49154"/>
          <p:cNvSpPr>
            <a:spLocks/>
          </p:cNvSpPr>
          <p:nvPr/>
        </p:nvSpPr>
        <p:spPr bwMode="auto">
          <a:xfrm>
            <a:off x="2981058" y="4222959"/>
            <a:ext cx="860822" cy="407080"/>
          </a:xfrm>
          <a:prstGeom prst="callout1">
            <a:avLst>
              <a:gd name="adj1" fmla="val 15755"/>
              <a:gd name="adj2" fmla="val -6639"/>
              <a:gd name="adj3" fmla="val -74181"/>
              <a:gd name="adj4" fmla="val -10514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algn="ctr"/>
            <a:r>
              <a:rPr lang="zh-CN" altLang="en-US" sz="2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目镜</a:t>
            </a:r>
          </a:p>
        </p:txBody>
      </p:sp>
      <p:sp>
        <p:nvSpPr>
          <p:cNvPr id="14" name="文本框 49155"/>
          <p:cNvSpPr txBox="1">
            <a:spLocks noChangeArrowheads="1"/>
          </p:cNvSpPr>
          <p:nvPr/>
        </p:nvSpPr>
        <p:spPr bwMode="auto">
          <a:xfrm>
            <a:off x="5843319" y="1644839"/>
            <a:ext cx="11430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10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物镜</a:t>
            </a:r>
          </a:p>
        </p:txBody>
      </p:sp>
      <p:sp>
        <p:nvSpPr>
          <p:cNvPr id="15" name="直接连接符 49156"/>
          <p:cNvSpPr>
            <a:spLocks noChangeShapeType="1"/>
          </p:cNvSpPr>
          <p:nvPr/>
        </p:nvSpPr>
        <p:spPr bwMode="auto">
          <a:xfrm>
            <a:off x="2981057" y="3988439"/>
            <a:ext cx="285750" cy="2565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6" name="直接连接符 49157"/>
          <p:cNvSpPr>
            <a:spLocks noChangeShapeType="1"/>
          </p:cNvSpPr>
          <p:nvPr/>
        </p:nvSpPr>
        <p:spPr bwMode="auto">
          <a:xfrm>
            <a:off x="6383864" y="2008271"/>
            <a:ext cx="60722" cy="13094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7" name="椭圆形标注 16"/>
          <p:cNvSpPr>
            <a:spLocks noChangeArrowheads="1"/>
          </p:cNvSpPr>
          <p:nvPr/>
        </p:nvSpPr>
        <p:spPr bwMode="auto">
          <a:xfrm>
            <a:off x="1880937" y="2286640"/>
            <a:ext cx="2516319" cy="614880"/>
          </a:xfrm>
          <a:prstGeom prst="wedgeEllipseCallout">
            <a:avLst>
              <a:gd name="adj1" fmla="val -4278"/>
              <a:gd name="adj2" fmla="val 196315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68580" tIns="34290" rIns="68580" bIns="34290"/>
          <a:lstStyle/>
          <a:p>
            <a:r>
              <a:rPr lang="zh-CN" altLang="en-US" sz="18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靠近眼睛的透镜</a:t>
            </a:r>
          </a:p>
        </p:txBody>
      </p:sp>
      <p:sp>
        <p:nvSpPr>
          <p:cNvPr id="18" name="椭圆形标注 17"/>
          <p:cNvSpPr>
            <a:spLocks noChangeArrowheads="1"/>
          </p:cNvSpPr>
          <p:nvPr/>
        </p:nvSpPr>
        <p:spPr bwMode="auto">
          <a:xfrm>
            <a:off x="4870579" y="3422805"/>
            <a:ext cx="3146822" cy="403516"/>
          </a:xfrm>
          <a:prstGeom prst="wedgeEllipseCallout">
            <a:avLst>
              <a:gd name="adj1" fmla="val 9319"/>
              <a:gd name="adj2" fmla="val -187352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68580" tIns="34290" rIns="68580" bIns="34290"/>
          <a:lstStyle/>
          <a:p>
            <a:r>
              <a:rPr lang="zh-CN" altLang="en-US" sz="18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靠近物体的透镜</a:t>
            </a:r>
          </a:p>
        </p:txBody>
      </p:sp>
    </p:spTree>
    <p:extLst>
      <p:ext uri="{BB962C8B-B14F-4D97-AF65-F5344CB8AC3E}">
        <p14:creationId xmlns:p14="http://schemas.microsoft.com/office/powerpoint/2010/main" val="170331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 bldLvl="0" animBg="1"/>
      <p:bldP spid="18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8" name="矩形 18467"/>
          <p:cNvSpPr>
            <a:spLocks noChangeArrowheads="1"/>
          </p:cNvSpPr>
          <p:nvPr/>
        </p:nvSpPr>
        <p:spPr bwMode="auto">
          <a:xfrm>
            <a:off x="393022" y="1196682"/>
            <a:ext cx="4264025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2.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望远镜的光路图</a:t>
            </a:r>
          </a:p>
        </p:txBody>
      </p:sp>
      <p:sp>
        <p:nvSpPr>
          <p:cNvPr id="45" name="下箭头 44"/>
          <p:cNvSpPr>
            <a:spLocks noChangeArrowheads="1"/>
          </p:cNvSpPr>
          <p:nvPr/>
        </p:nvSpPr>
        <p:spPr bwMode="auto">
          <a:xfrm>
            <a:off x="5328558" y="2891306"/>
            <a:ext cx="171450" cy="299297"/>
          </a:xfrm>
          <a:prstGeom prst="downArrow">
            <a:avLst>
              <a:gd name="adj1" fmla="val 50000"/>
              <a:gd name="adj2" fmla="val 58236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6" name="直接连接符 45"/>
          <p:cNvSpPr>
            <a:spLocks noChangeShapeType="1"/>
          </p:cNvSpPr>
          <p:nvPr/>
        </p:nvSpPr>
        <p:spPr bwMode="auto">
          <a:xfrm flipV="1">
            <a:off x="3614058" y="3190603"/>
            <a:ext cx="2400300" cy="726863"/>
          </a:xfrm>
          <a:prstGeom prst="line">
            <a:avLst/>
          </a:prstGeom>
          <a:noFill/>
          <a:ln w="38100">
            <a:solidFill>
              <a:srgbClr val="FF3300"/>
            </a:solidFill>
            <a:prstDash val="lgDash"/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7" name="直接连接符 46"/>
          <p:cNvSpPr>
            <a:spLocks noChangeShapeType="1"/>
          </p:cNvSpPr>
          <p:nvPr/>
        </p:nvSpPr>
        <p:spPr bwMode="auto">
          <a:xfrm flipV="1">
            <a:off x="3614058" y="3276117"/>
            <a:ext cx="2400300" cy="641350"/>
          </a:xfrm>
          <a:prstGeom prst="line">
            <a:avLst/>
          </a:prstGeom>
          <a:noFill/>
          <a:ln w="28575">
            <a:solidFill>
              <a:srgbClr val="FF3300"/>
            </a:solidFill>
            <a:prstDash val="lgDash"/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8" name="下箭头 47"/>
          <p:cNvSpPr>
            <a:spLocks noChangeArrowheads="1"/>
          </p:cNvSpPr>
          <p:nvPr/>
        </p:nvSpPr>
        <p:spPr bwMode="auto">
          <a:xfrm>
            <a:off x="3442608" y="2207200"/>
            <a:ext cx="342900" cy="1704922"/>
          </a:xfrm>
          <a:prstGeom prst="downArrow">
            <a:avLst>
              <a:gd name="adj1" fmla="val 43046"/>
              <a:gd name="adj2" fmla="val 261587"/>
            </a:avLst>
          </a:prstGeom>
          <a:noFill/>
          <a:ln w="38100">
            <a:solidFill>
              <a:srgbClr val="0000FF"/>
            </a:solidFill>
            <a:prstDash val="lgDash"/>
            <a:miter lim="800000"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49" name="组合 18438"/>
          <p:cNvGrpSpPr>
            <a:grpSpLocks/>
          </p:cNvGrpSpPr>
          <p:nvPr/>
        </p:nvGrpSpPr>
        <p:grpSpPr bwMode="auto">
          <a:xfrm rot="-430439">
            <a:off x="1613808" y="2394261"/>
            <a:ext cx="1771650" cy="154993"/>
            <a:chOff x="0" y="0"/>
            <a:chExt cx="1488" cy="174"/>
          </a:xfrm>
        </p:grpSpPr>
        <p:sp>
          <p:nvSpPr>
            <p:cNvPr id="50" name="直接连接符 18439"/>
            <p:cNvSpPr>
              <a:spLocks noChangeShapeType="1"/>
            </p:cNvSpPr>
            <p:nvPr/>
          </p:nvSpPr>
          <p:spPr bwMode="auto">
            <a:xfrm>
              <a:off x="0" y="30"/>
              <a:ext cx="1488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51" name="组合 18440"/>
            <p:cNvGrpSpPr>
              <a:grpSpLocks/>
            </p:cNvGrpSpPr>
            <p:nvPr/>
          </p:nvGrpSpPr>
          <p:grpSpPr bwMode="auto">
            <a:xfrm>
              <a:off x="384" y="0"/>
              <a:ext cx="240" cy="144"/>
              <a:chOff x="0" y="0"/>
              <a:chExt cx="240" cy="144"/>
            </a:xfrm>
          </p:grpSpPr>
          <p:sp>
            <p:nvSpPr>
              <p:cNvPr id="52" name="直接连接符 18441"/>
              <p:cNvSpPr>
                <a:spLocks noChangeShapeType="1"/>
              </p:cNvSpPr>
              <p:nvPr/>
            </p:nvSpPr>
            <p:spPr bwMode="auto">
              <a:xfrm>
                <a:off x="48" y="0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53" name="直接连接符 18442"/>
              <p:cNvSpPr>
                <a:spLocks noChangeShapeType="1"/>
              </p:cNvSpPr>
              <p:nvPr/>
            </p:nvSpPr>
            <p:spPr bwMode="auto">
              <a:xfrm flipH="1">
                <a:off x="0" y="96"/>
                <a:ext cx="240" cy="4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54" name="组合 18443"/>
          <p:cNvGrpSpPr>
            <a:grpSpLocks/>
          </p:cNvGrpSpPr>
          <p:nvPr/>
        </p:nvGrpSpPr>
        <p:grpSpPr bwMode="auto">
          <a:xfrm rot="243119">
            <a:off x="3325927" y="2550145"/>
            <a:ext cx="2571750" cy="726863"/>
            <a:chOff x="0" y="0"/>
            <a:chExt cx="2064" cy="768"/>
          </a:xfrm>
        </p:grpSpPr>
        <p:sp>
          <p:nvSpPr>
            <p:cNvPr id="55" name="直接连接符 18444"/>
            <p:cNvSpPr>
              <a:spLocks noChangeShapeType="1"/>
            </p:cNvSpPr>
            <p:nvPr/>
          </p:nvSpPr>
          <p:spPr bwMode="auto">
            <a:xfrm>
              <a:off x="0" y="0"/>
              <a:ext cx="2064" cy="76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56" name="组合 18445"/>
            <p:cNvGrpSpPr>
              <a:grpSpLocks/>
            </p:cNvGrpSpPr>
            <p:nvPr/>
          </p:nvGrpSpPr>
          <p:grpSpPr bwMode="auto">
            <a:xfrm rot="684879">
              <a:off x="516" y="159"/>
              <a:ext cx="240" cy="144"/>
              <a:chOff x="0" y="0"/>
              <a:chExt cx="240" cy="144"/>
            </a:xfrm>
          </p:grpSpPr>
          <p:sp>
            <p:nvSpPr>
              <p:cNvPr id="57" name="直接连接符 18446"/>
              <p:cNvSpPr>
                <a:spLocks noChangeShapeType="1"/>
              </p:cNvSpPr>
              <p:nvPr/>
            </p:nvSpPr>
            <p:spPr bwMode="auto">
              <a:xfrm>
                <a:off x="48" y="0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58" name="直接连接符 18447"/>
              <p:cNvSpPr>
                <a:spLocks noChangeShapeType="1"/>
              </p:cNvSpPr>
              <p:nvPr/>
            </p:nvSpPr>
            <p:spPr bwMode="auto">
              <a:xfrm flipH="1">
                <a:off x="0" y="96"/>
                <a:ext cx="240" cy="4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59" name="组合 18448"/>
          <p:cNvGrpSpPr>
            <a:grpSpLocks/>
          </p:cNvGrpSpPr>
          <p:nvPr/>
        </p:nvGrpSpPr>
        <p:grpSpPr bwMode="auto">
          <a:xfrm rot="-475728">
            <a:off x="5900059" y="3105090"/>
            <a:ext cx="835819" cy="154993"/>
            <a:chOff x="0" y="0"/>
            <a:chExt cx="702" cy="174"/>
          </a:xfrm>
        </p:grpSpPr>
        <p:sp>
          <p:nvSpPr>
            <p:cNvPr id="60" name="直接连接符 18449"/>
            <p:cNvSpPr>
              <a:spLocks noChangeShapeType="1"/>
            </p:cNvSpPr>
            <p:nvPr/>
          </p:nvSpPr>
          <p:spPr bwMode="auto">
            <a:xfrm flipV="1">
              <a:off x="0" y="0"/>
              <a:ext cx="702" cy="17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61" name="组合 18450"/>
            <p:cNvGrpSpPr>
              <a:grpSpLocks/>
            </p:cNvGrpSpPr>
            <p:nvPr/>
          </p:nvGrpSpPr>
          <p:grpSpPr bwMode="auto">
            <a:xfrm rot="-1418487">
              <a:off x="240" y="9"/>
              <a:ext cx="240" cy="144"/>
              <a:chOff x="0" y="0"/>
              <a:chExt cx="240" cy="144"/>
            </a:xfrm>
          </p:grpSpPr>
          <p:sp>
            <p:nvSpPr>
              <p:cNvPr id="62" name="直接连接符 18451"/>
              <p:cNvSpPr>
                <a:spLocks noChangeShapeType="1"/>
              </p:cNvSpPr>
              <p:nvPr/>
            </p:nvSpPr>
            <p:spPr bwMode="auto">
              <a:xfrm>
                <a:off x="48" y="0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63" name="直接连接符 18452"/>
              <p:cNvSpPr>
                <a:spLocks noChangeShapeType="1"/>
              </p:cNvSpPr>
              <p:nvPr/>
            </p:nvSpPr>
            <p:spPr bwMode="auto">
              <a:xfrm flipH="1">
                <a:off x="0" y="96"/>
                <a:ext cx="240" cy="4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64" name="组合 18453"/>
          <p:cNvGrpSpPr>
            <a:grpSpLocks/>
          </p:cNvGrpSpPr>
          <p:nvPr/>
        </p:nvGrpSpPr>
        <p:grpSpPr bwMode="auto">
          <a:xfrm>
            <a:off x="1670958" y="2592010"/>
            <a:ext cx="1714500" cy="342053"/>
            <a:chOff x="0" y="0"/>
            <a:chExt cx="1536" cy="210"/>
          </a:xfrm>
        </p:grpSpPr>
        <p:sp>
          <p:nvSpPr>
            <p:cNvPr id="65" name="直接连接符 18454"/>
            <p:cNvSpPr>
              <a:spLocks noChangeShapeType="1"/>
            </p:cNvSpPr>
            <p:nvPr/>
          </p:nvSpPr>
          <p:spPr bwMode="auto">
            <a:xfrm>
              <a:off x="0" y="59"/>
              <a:ext cx="1536" cy="151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66" name="组合 18455"/>
            <p:cNvGrpSpPr>
              <a:grpSpLocks/>
            </p:cNvGrpSpPr>
            <p:nvPr/>
          </p:nvGrpSpPr>
          <p:grpSpPr bwMode="auto">
            <a:xfrm>
              <a:off x="144" y="0"/>
              <a:ext cx="240" cy="144"/>
              <a:chOff x="0" y="0"/>
              <a:chExt cx="240" cy="144"/>
            </a:xfrm>
          </p:grpSpPr>
          <p:sp>
            <p:nvSpPr>
              <p:cNvPr id="67" name="直接连接符 18456"/>
              <p:cNvSpPr>
                <a:spLocks noChangeShapeType="1"/>
              </p:cNvSpPr>
              <p:nvPr/>
            </p:nvSpPr>
            <p:spPr bwMode="auto">
              <a:xfrm>
                <a:off x="48" y="0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68" name="直接连接符 18457"/>
              <p:cNvSpPr>
                <a:spLocks noChangeShapeType="1"/>
              </p:cNvSpPr>
              <p:nvPr/>
            </p:nvSpPr>
            <p:spPr bwMode="auto">
              <a:xfrm flipH="1">
                <a:off x="0" y="96"/>
                <a:ext cx="240" cy="4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69" name="组合 18458"/>
          <p:cNvGrpSpPr>
            <a:grpSpLocks/>
          </p:cNvGrpSpPr>
          <p:nvPr/>
        </p:nvGrpSpPr>
        <p:grpSpPr bwMode="auto">
          <a:xfrm>
            <a:off x="3442608" y="2934063"/>
            <a:ext cx="2400300" cy="299297"/>
            <a:chOff x="0" y="0"/>
            <a:chExt cx="1968" cy="240"/>
          </a:xfrm>
        </p:grpSpPr>
        <p:sp>
          <p:nvSpPr>
            <p:cNvPr id="70" name="直接连接符 18459"/>
            <p:cNvSpPr>
              <a:spLocks noChangeShapeType="1"/>
            </p:cNvSpPr>
            <p:nvPr/>
          </p:nvSpPr>
          <p:spPr bwMode="auto">
            <a:xfrm>
              <a:off x="0" y="7"/>
              <a:ext cx="1968" cy="233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71" name="组合 18460"/>
            <p:cNvGrpSpPr>
              <a:grpSpLocks/>
            </p:cNvGrpSpPr>
            <p:nvPr/>
          </p:nvGrpSpPr>
          <p:grpSpPr bwMode="auto">
            <a:xfrm>
              <a:off x="480" y="0"/>
              <a:ext cx="240" cy="144"/>
              <a:chOff x="0" y="0"/>
              <a:chExt cx="240" cy="144"/>
            </a:xfrm>
          </p:grpSpPr>
          <p:sp>
            <p:nvSpPr>
              <p:cNvPr id="72" name="直接连接符 18461"/>
              <p:cNvSpPr>
                <a:spLocks noChangeShapeType="1"/>
              </p:cNvSpPr>
              <p:nvPr/>
            </p:nvSpPr>
            <p:spPr bwMode="auto">
              <a:xfrm>
                <a:off x="48" y="0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73" name="直接连接符 18462"/>
              <p:cNvSpPr>
                <a:spLocks noChangeShapeType="1"/>
              </p:cNvSpPr>
              <p:nvPr/>
            </p:nvSpPr>
            <p:spPr bwMode="auto">
              <a:xfrm flipH="1">
                <a:off x="0" y="96"/>
                <a:ext cx="240" cy="4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74" name="文本框 73"/>
          <p:cNvSpPr txBox="1">
            <a:spLocks noChangeArrowheads="1"/>
          </p:cNvSpPr>
          <p:nvPr/>
        </p:nvSpPr>
        <p:spPr bwMode="auto">
          <a:xfrm>
            <a:off x="2813958" y="1779633"/>
            <a:ext cx="10287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10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物镜</a:t>
            </a:r>
          </a:p>
        </p:txBody>
      </p:sp>
      <p:sp>
        <p:nvSpPr>
          <p:cNvPr id="75" name="文本框 74"/>
          <p:cNvSpPr txBox="1">
            <a:spLocks noChangeArrowheads="1"/>
          </p:cNvSpPr>
          <p:nvPr/>
        </p:nvSpPr>
        <p:spPr bwMode="auto">
          <a:xfrm>
            <a:off x="5557158" y="1822390"/>
            <a:ext cx="85725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10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目镜</a:t>
            </a:r>
          </a:p>
        </p:txBody>
      </p:sp>
      <p:sp>
        <p:nvSpPr>
          <p:cNvPr id="76" name="文本框 75"/>
          <p:cNvSpPr txBox="1">
            <a:spLocks noChangeArrowheads="1"/>
          </p:cNvSpPr>
          <p:nvPr/>
        </p:nvSpPr>
        <p:spPr bwMode="auto">
          <a:xfrm>
            <a:off x="4657047" y="3440782"/>
            <a:ext cx="3359944" cy="39241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zh-CN" altLang="en-US" sz="2100">
                <a:solidFill>
                  <a:srgbClr val="3333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第一次：倒立、缩小、实像</a:t>
            </a:r>
          </a:p>
        </p:txBody>
      </p:sp>
      <p:grpSp>
        <p:nvGrpSpPr>
          <p:cNvPr id="77" name="组合 18468"/>
          <p:cNvGrpSpPr>
            <a:grpSpLocks/>
          </p:cNvGrpSpPr>
          <p:nvPr/>
        </p:nvGrpSpPr>
        <p:grpSpPr bwMode="auto">
          <a:xfrm rot="-671998">
            <a:off x="5957209" y="2976820"/>
            <a:ext cx="835819" cy="154993"/>
            <a:chOff x="0" y="0"/>
            <a:chExt cx="702" cy="174"/>
          </a:xfrm>
        </p:grpSpPr>
        <p:sp>
          <p:nvSpPr>
            <p:cNvPr id="78" name="直接连接符 18469"/>
            <p:cNvSpPr>
              <a:spLocks noChangeShapeType="1"/>
            </p:cNvSpPr>
            <p:nvPr/>
          </p:nvSpPr>
          <p:spPr bwMode="auto">
            <a:xfrm flipV="1">
              <a:off x="0" y="0"/>
              <a:ext cx="702" cy="17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79" name="组合 18470"/>
            <p:cNvGrpSpPr>
              <a:grpSpLocks/>
            </p:cNvGrpSpPr>
            <p:nvPr/>
          </p:nvGrpSpPr>
          <p:grpSpPr bwMode="auto">
            <a:xfrm rot="-1418487">
              <a:off x="240" y="9"/>
              <a:ext cx="240" cy="144"/>
              <a:chOff x="0" y="0"/>
              <a:chExt cx="240" cy="144"/>
            </a:xfrm>
          </p:grpSpPr>
          <p:sp>
            <p:nvSpPr>
              <p:cNvPr id="80" name="直接连接符 18471"/>
              <p:cNvSpPr>
                <a:spLocks noChangeShapeType="1"/>
              </p:cNvSpPr>
              <p:nvPr/>
            </p:nvSpPr>
            <p:spPr bwMode="auto">
              <a:xfrm>
                <a:off x="48" y="0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81" name="直接连接符 18472"/>
              <p:cNvSpPr>
                <a:spLocks noChangeShapeType="1"/>
              </p:cNvSpPr>
              <p:nvPr/>
            </p:nvSpPr>
            <p:spPr bwMode="auto">
              <a:xfrm flipH="1">
                <a:off x="0" y="96"/>
                <a:ext cx="240" cy="4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82" name="文本框 81"/>
          <p:cNvSpPr txBox="1">
            <a:spLocks noChangeArrowheads="1"/>
          </p:cNvSpPr>
          <p:nvPr/>
        </p:nvSpPr>
        <p:spPr bwMode="auto">
          <a:xfrm>
            <a:off x="2684618" y="3958718"/>
            <a:ext cx="4286250" cy="392415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zh-CN" altLang="en-US" sz="210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第二次：“正立”、放大、虚像</a:t>
            </a:r>
          </a:p>
        </p:txBody>
      </p:sp>
      <p:sp>
        <p:nvSpPr>
          <p:cNvPr id="83" name="下箭头 82"/>
          <p:cNvSpPr>
            <a:spLocks noChangeArrowheads="1"/>
          </p:cNvSpPr>
          <p:nvPr/>
        </p:nvSpPr>
        <p:spPr bwMode="auto">
          <a:xfrm flipH="1" flipV="1">
            <a:off x="1499508" y="2463740"/>
            <a:ext cx="285750" cy="427567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84" name="xjhgx2"/>
          <p:cNvSpPr>
            <a:spLocks noChangeArrowheads="1"/>
          </p:cNvSpPr>
          <p:nvPr/>
        </p:nvSpPr>
        <p:spPr bwMode="auto">
          <a:xfrm>
            <a:off x="3010411" y="2104762"/>
            <a:ext cx="432197" cy="1545475"/>
          </a:xfrm>
          <a:custGeom>
            <a:avLst/>
            <a:gdLst/>
            <a:ahLst/>
            <a:cxnLst>
              <a:cxn ang="0">
                <a:pos x="310" y="0"/>
              </a:cxn>
              <a:cxn ang="0">
                <a:pos x="237" y="270"/>
              </a:cxn>
              <a:cxn ang="0">
                <a:pos x="175" y="542"/>
              </a:cxn>
              <a:cxn ang="0">
                <a:pos x="121" y="816"/>
              </a:cxn>
              <a:cxn ang="0">
                <a:pos x="78" y="1091"/>
              </a:cxn>
              <a:cxn ang="0">
                <a:pos x="44" y="1368"/>
              </a:cxn>
              <a:cxn ang="0">
                <a:pos x="19" y="1646"/>
              </a:cxn>
              <a:cxn ang="0">
                <a:pos x="5" y="1925"/>
              </a:cxn>
              <a:cxn ang="0">
                <a:pos x="0" y="2204"/>
              </a:cxn>
              <a:cxn ang="0">
                <a:pos x="5" y="2483"/>
              </a:cxn>
              <a:cxn ang="0">
                <a:pos x="19" y="2762"/>
              </a:cxn>
              <a:cxn ang="0">
                <a:pos x="44" y="3040"/>
              </a:cxn>
              <a:cxn ang="0">
                <a:pos x="78" y="3317"/>
              </a:cxn>
              <a:cxn ang="0">
                <a:pos x="121" y="3592"/>
              </a:cxn>
              <a:cxn ang="0">
                <a:pos x="175" y="3866"/>
              </a:cxn>
              <a:cxn ang="0">
                <a:pos x="237" y="4138"/>
              </a:cxn>
              <a:cxn ang="0">
                <a:pos x="310" y="4408"/>
              </a:cxn>
              <a:cxn ang="0">
                <a:pos x="310" y="4408"/>
              </a:cxn>
              <a:cxn ang="0">
                <a:pos x="383" y="4138"/>
              </a:cxn>
              <a:cxn ang="0">
                <a:pos x="445" y="3866"/>
              </a:cxn>
              <a:cxn ang="0">
                <a:pos x="499" y="3592"/>
              </a:cxn>
              <a:cxn ang="0">
                <a:pos x="542" y="3317"/>
              </a:cxn>
              <a:cxn ang="0">
                <a:pos x="576" y="3040"/>
              </a:cxn>
              <a:cxn ang="0">
                <a:pos x="601" y="2762"/>
              </a:cxn>
              <a:cxn ang="0">
                <a:pos x="615" y="2483"/>
              </a:cxn>
              <a:cxn ang="0">
                <a:pos x="620" y="2204"/>
              </a:cxn>
              <a:cxn ang="0">
                <a:pos x="615" y="1925"/>
              </a:cxn>
              <a:cxn ang="0">
                <a:pos x="601" y="1646"/>
              </a:cxn>
              <a:cxn ang="0">
                <a:pos x="576" y="1368"/>
              </a:cxn>
              <a:cxn ang="0">
                <a:pos x="542" y="1091"/>
              </a:cxn>
              <a:cxn ang="0">
                <a:pos x="499" y="816"/>
              </a:cxn>
              <a:cxn ang="0">
                <a:pos x="445" y="542"/>
              </a:cxn>
              <a:cxn ang="0">
                <a:pos x="383" y="270"/>
              </a:cxn>
              <a:cxn ang="0">
                <a:pos x="310" y="0"/>
              </a:cxn>
            </a:cxnLst>
            <a:rect l="0" t="0" r="r" b="b"/>
            <a:pathLst>
              <a:path w="620" h="4408">
                <a:moveTo>
                  <a:pt x="310" y="0"/>
                </a:moveTo>
                <a:lnTo>
                  <a:pt x="237" y="270"/>
                </a:lnTo>
                <a:lnTo>
                  <a:pt x="175" y="542"/>
                </a:lnTo>
                <a:lnTo>
                  <a:pt x="121" y="816"/>
                </a:lnTo>
                <a:lnTo>
                  <a:pt x="78" y="1091"/>
                </a:lnTo>
                <a:lnTo>
                  <a:pt x="44" y="1368"/>
                </a:lnTo>
                <a:lnTo>
                  <a:pt x="19" y="1646"/>
                </a:lnTo>
                <a:lnTo>
                  <a:pt x="5" y="1925"/>
                </a:lnTo>
                <a:lnTo>
                  <a:pt x="0" y="2204"/>
                </a:lnTo>
                <a:lnTo>
                  <a:pt x="5" y="2483"/>
                </a:lnTo>
                <a:lnTo>
                  <a:pt x="19" y="2762"/>
                </a:lnTo>
                <a:lnTo>
                  <a:pt x="44" y="3040"/>
                </a:lnTo>
                <a:lnTo>
                  <a:pt x="78" y="3317"/>
                </a:lnTo>
                <a:lnTo>
                  <a:pt x="121" y="3592"/>
                </a:lnTo>
                <a:lnTo>
                  <a:pt x="175" y="3866"/>
                </a:lnTo>
                <a:lnTo>
                  <a:pt x="237" y="4138"/>
                </a:lnTo>
                <a:lnTo>
                  <a:pt x="310" y="4408"/>
                </a:lnTo>
                <a:lnTo>
                  <a:pt x="383" y="4138"/>
                </a:lnTo>
                <a:lnTo>
                  <a:pt x="445" y="3866"/>
                </a:lnTo>
                <a:lnTo>
                  <a:pt x="499" y="3592"/>
                </a:lnTo>
                <a:lnTo>
                  <a:pt x="542" y="3317"/>
                </a:lnTo>
                <a:lnTo>
                  <a:pt x="576" y="3040"/>
                </a:lnTo>
                <a:lnTo>
                  <a:pt x="601" y="2762"/>
                </a:lnTo>
                <a:lnTo>
                  <a:pt x="615" y="2483"/>
                </a:lnTo>
                <a:lnTo>
                  <a:pt x="620" y="2204"/>
                </a:lnTo>
                <a:lnTo>
                  <a:pt x="615" y="1925"/>
                </a:lnTo>
                <a:lnTo>
                  <a:pt x="601" y="1646"/>
                </a:lnTo>
                <a:lnTo>
                  <a:pt x="576" y="1368"/>
                </a:lnTo>
                <a:lnTo>
                  <a:pt x="542" y="1091"/>
                </a:lnTo>
                <a:lnTo>
                  <a:pt x="499" y="816"/>
                </a:lnTo>
                <a:lnTo>
                  <a:pt x="445" y="542"/>
                </a:lnTo>
                <a:lnTo>
                  <a:pt x="383" y="270"/>
                </a:lnTo>
                <a:lnTo>
                  <a:pt x="310" y="0"/>
                </a:lnTo>
                <a:close/>
              </a:path>
            </a:pathLst>
          </a:custGeom>
          <a:solidFill>
            <a:schemeClr val="bg1"/>
          </a:solidFill>
          <a:ln w="31750">
            <a:solidFill>
              <a:srgbClr val="2D5FFF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cxnSp>
        <p:nvCxnSpPr>
          <p:cNvPr id="85" name="直接连接符 84"/>
          <p:cNvCxnSpPr/>
          <p:nvPr/>
        </p:nvCxnSpPr>
        <p:spPr>
          <a:xfrm>
            <a:off x="1963852" y="2880617"/>
            <a:ext cx="498991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xjhgx2"/>
          <p:cNvSpPr>
            <a:spLocks noChangeArrowheads="1"/>
          </p:cNvSpPr>
          <p:nvPr/>
        </p:nvSpPr>
        <p:spPr bwMode="auto">
          <a:xfrm>
            <a:off x="5767900" y="2348831"/>
            <a:ext cx="307181" cy="1057337"/>
          </a:xfrm>
          <a:custGeom>
            <a:avLst/>
            <a:gdLst/>
            <a:ahLst/>
            <a:cxnLst>
              <a:cxn ang="0">
                <a:pos x="310" y="0"/>
              </a:cxn>
              <a:cxn ang="0">
                <a:pos x="237" y="270"/>
              </a:cxn>
              <a:cxn ang="0">
                <a:pos x="175" y="542"/>
              </a:cxn>
              <a:cxn ang="0">
                <a:pos x="121" y="816"/>
              </a:cxn>
              <a:cxn ang="0">
                <a:pos x="78" y="1091"/>
              </a:cxn>
              <a:cxn ang="0">
                <a:pos x="44" y="1368"/>
              </a:cxn>
              <a:cxn ang="0">
                <a:pos x="19" y="1646"/>
              </a:cxn>
              <a:cxn ang="0">
                <a:pos x="5" y="1925"/>
              </a:cxn>
              <a:cxn ang="0">
                <a:pos x="0" y="2204"/>
              </a:cxn>
              <a:cxn ang="0">
                <a:pos x="5" y="2483"/>
              </a:cxn>
              <a:cxn ang="0">
                <a:pos x="19" y="2762"/>
              </a:cxn>
              <a:cxn ang="0">
                <a:pos x="44" y="3040"/>
              </a:cxn>
              <a:cxn ang="0">
                <a:pos x="78" y="3317"/>
              </a:cxn>
              <a:cxn ang="0">
                <a:pos x="121" y="3592"/>
              </a:cxn>
              <a:cxn ang="0">
                <a:pos x="175" y="3866"/>
              </a:cxn>
              <a:cxn ang="0">
                <a:pos x="237" y="4138"/>
              </a:cxn>
              <a:cxn ang="0">
                <a:pos x="310" y="4408"/>
              </a:cxn>
              <a:cxn ang="0">
                <a:pos x="310" y="4408"/>
              </a:cxn>
              <a:cxn ang="0">
                <a:pos x="383" y="4138"/>
              </a:cxn>
              <a:cxn ang="0">
                <a:pos x="445" y="3866"/>
              </a:cxn>
              <a:cxn ang="0">
                <a:pos x="499" y="3592"/>
              </a:cxn>
              <a:cxn ang="0">
                <a:pos x="542" y="3317"/>
              </a:cxn>
              <a:cxn ang="0">
                <a:pos x="576" y="3040"/>
              </a:cxn>
              <a:cxn ang="0">
                <a:pos x="601" y="2762"/>
              </a:cxn>
              <a:cxn ang="0">
                <a:pos x="615" y="2483"/>
              </a:cxn>
              <a:cxn ang="0">
                <a:pos x="620" y="2204"/>
              </a:cxn>
              <a:cxn ang="0">
                <a:pos x="615" y="1925"/>
              </a:cxn>
              <a:cxn ang="0">
                <a:pos x="601" y="1646"/>
              </a:cxn>
              <a:cxn ang="0">
                <a:pos x="576" y="1368"/>
              </a:cxn>
              <a:cxn ang="0">
                <a:pos x="542" y="1091"/>
              </a:cxn>
              <a:cxn ang="0">
                <a:pos x="499" y="816"/>
              </a:cxn>
              <a:cxn ang="0">
                <a:pos x="445" y="542"/>
              </a:cxn>
              <a:cxn ang="0">
                <a:pos x="383" y="270"/>
              </a:cxn>
              <a:cxn ang="0">
                <a:pos x="310" y="0"/>
              </a:cxn>
            </a:cxnLst>
            <a:rect l="0" t="0" r="r" b="b"/>
            <a:pathLst>
              <a:path w="620" h="4408">
                <a:moveTo>
                  <a:pt x="310" y="0"/>
                </a:moveTo>
                <a:lnTo>
                  <a:pt x="237" y="270"/>
                </a:lnTo>
                <a:lnTo>
                  <a:pt x="175" y="542"/>
                </a:lnTo>
                <a:lnTo>
                  <a:pt x="121" y="816"/>
                </a:lnTo>
                <a:lnTo>
                  <a:pt x="78" y="1091"/>
                </a:lnTo>
                <a:lnTo>
                  <a:pt x="44" y="1368"/>
                </a:lnTo>
                <a:lnTo>
                  <a:pt x="19" y="1646"/>
                </a:lnTo>
                <a:lnTo>
                  <a:pt x="5" y="1925"/>
                </a:lnTo>
                <a:lnTo>
                  <a:pt x="0" y="2204"/>
                </a:lnTo>
                <a:lnTo>
                  <a:pt x="5" y="2483"/>
                </a:lnTo>
                <a:lnTo>
                  <a:pt x="19" y="2762"/>
                </a:lnTo>
                <a:lnTo>
                  <a:pt x="44" y="3040"/>
                </a:lnTo>
                <a:lnTo>
                  <a:pt x="78" y="3317"/>
                </a:lnTo>
                <a:lnTo>
                  <a:pt x="121" y="3592"/>
                </a:lnTo>
                <a:lnTo>
                  <a:pt x="175" y="3866"/>
                </a:lnTo>
                <a:lnTo>
                  <a:pt x="237" y="4138"/>
                </a:lnTo>
                <a:lnTo>
                  <a:pt x="310" y="4408"/>
                </a:lnTo>
                <a:lnTo>
                  <a:pt x="383" y="4138"/>
                </a:lnTo>
                <a:lnTo>
                  <a:pt x="445" y="3866"/>
                </a:lnTo>
                <a:lnTo>
                  <a:pt x="499" y="3592"/>
                </a:lnTo>
                <a:lnTo>
                  <a:pt x="542" y="3317"/>
                </a:lnTo>
                <a:lnTo>
                  <a:pt x="576" y="3040"/>
                </a:lnTo>
                <a:lnTo>
                  <a:pt x="601" y="2762"/>
                </a:lnTo>
                <a:lnTo>
                  <a:pt x="615" y="2483"/>
                </a:lnTo>
                <a:lnTo>
                  <a:pt x="620" y="2204"/>
                </a:lnTo>
                <a:lnTo>
                  <a:pt x="615" y="1925"/>
                </a:lnTo>
                <a:lnTo>
                  <a:pt x="601" y="1646"/>
                </a:lnTo>
                <a:lnTo>
                  <a:pt x="576" y="1368"/>
                </a:lnTo>
                <a:lnTo>
                  <a:pt x="542" y="1091"/>
                </a:lnTo>
                <a:lnTo>
                  <a:pt x="499" y="816"/>
                </a:lnTo>
                <a:lnTo>
                  <a:pt x="445" y="542"/>
                </a:lnTo>
                <a:lnTo>
                  <a:pt x="383" y="270"/>
                </a:lnTo>
                <a:lnTo>
                  <a:pt x="310" y="0"/>
                </a:lnTo>
                <a:close/>
              </a:path>
            </a:pathLst>
          </a:custGeom>
          <a:solidFill>
            <a:schemeClr val="bg1"/>
          </a:solidFill>
          <a:ln w="31750">
            <a:solidFill>
              <a:srgbClr val="2D5FFF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29" name="文本框 128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二、望远镜</a:t>
            </a:r>
          </a:p>
        </p:txBody>
      </p:sp>
    </p:spTree>
    <p:extLst>
      <p:ext uri="{BB962C8B-B14F-4D97-AF65-F5344CB8AC3E}">
        <p14:creationId xmlns:p14="http://schemas.microsoft.com/office/powerpoint/2010/main" val="22456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8" grpId="0"/>
      <p:bldP spid="46" grpId="0" animBg="1"/>
      <p:bldP spid="47" grpId="0" animBg="1"/>
      <p:bldP spid="74" grpId="0"/>
      <p:bldP spid="75" grpId="0"/>
      <p:bldP spid="76" grpId="0" bldLvl="0" animBg="1"/>
      <p:bldP spid="82" grpId="0" bldLvl="0" animBg="1"/>
      <p:bldP spid="84" grpId="0" animBg="1"/>
      <p:bldP spid="84" grpId="1" animBg="1"/>
      <p:bldP spid="86" grpId="0" animBg="1"/>
      <p:bldP spid="8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矩形 19457"/>
          <p:cNvSpPr>
            <a:spLocks noChangeArrowheads="1"/>
          </p:cNvSpPr>
          <p:nvPr/>
        </p:nvSpPr>
        <p:spPr bwMode="auto">
          <a:xfrm>
            <a:off x="495300" y="1208042"/>
            <a:ext cx="61722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3.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望远镜的原理</a:t>
            </a:r>
          </a:p>
        </p:txBody>
      </p:sp>
      <p:sp>
        <p:nvSpPr>
          <p:cNvPr id="19460" name="矩形 19459"/>
          <p:cNvSpPr>
            <a:spLocks noChangeArrowheads="1"/>
          </p:cNvSpPr>
          <p:nvPr/>
        </p:nvSpPr>
        <p:spPr bwMode="auto">
          <a:xfrm>
            <a:off x="494110" y="1815647"/>
            <a:ext cx="3370154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目镜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的作用（相当于</a:t>
            </a:r>
            <a:r>
              <a:rPr lang="zh-CN" altLang="en-US" sz="2100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放大镜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）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二、望远镜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4474746" y="3253241"/>
            <a:ext cx="3216265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物镜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的作用（相当于</a:t>
            </a:r>
            <a:r>
              <a:rPr lang="zh-CN" altLang="en-US" sz="180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照相机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）</a:t>
            </a: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4707643" y="3789092"/>
            <a:ext cx="2562240" cy="734047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使被观察的物体成一个</a:t>
            </a:r>
          </a:p>
          <a:p>
            <a:pPr>
              <a:spcBef>
                <a:spcPct val="20000"/>
              </a:spcBef>
            </a:pPr>
            <a:r>
              <a:rPr lang="zh-CN" altLang="en-US" sz="210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倒立</a:t>
            </a:r>
            <a:r>
              <a:rPr lang="zh-CN" altLang="en-US" sz="21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</a:t>
            </a:r>
            <a:r>
              <a:rPr lang="zh-CN" altLang="en-US" sz="210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缩小</a:t>
            </a:r>
            <a:r>
              <a:rPr lang="zh-CN" altLang="en-US" sz="21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</a:t>
            </a:r>
            <a:r>
              <a:rPr lang="zh-CN" altLang="en-US" sz="210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实像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848423" y="2423251"/>
            <a:ext cx="3115463" cy="734047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把物镜成的实像，再一次</a:t>
            </a:r>
          </a:p>
          <a:p>
            <a:pPr>
              <a:spcBef>
                <a:spcPct val="20000"/>
              </a:spcBef>
            </a:pPr>
            <a:r>
              <a:rPr lang="zh-CN" altLang="en-US" sz="210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放大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成</a:t>
            </a:r>
            <a:r>
              <a:rPr lang="zh-CN" altLang="en-US" sz="210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虚像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</a:t>
            </a:r>
          </a:p>
        </p:txBody>
      </p:sp>
      <p:pic>
        <p:nvPicPr>
          <p:cNvPr id="12" name="图片 11" descr="望远镜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64752" y="2815587"/>
            <a:ext cx="2971800" cy="1607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8691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60" grpId="0"/>
      <p:bldP spid="9" grpId="0"/>
      <p:bldP spid="10" grpId="0" bldLvl="0" animBg="1"/>
      <p:bldP spid="11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开普勒望远镜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05239" y="1491241"/>
            <a:ext cx="1680635" cy="230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731124" y="3973202"/>
            <a:ext cx="28194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开普勒望远镜</a:t>
            </a:r>
          </a:p>
        </p:txBody>
      </p:sp>
      <p:pic>
        <p:nvPicPr>
          <p:cNvPr id="30724" name="Picture 4" descr="开普勒空间望远镜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9897" y="1581331"/>
            <a:ext cx="1699319" cy="2214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398124" y="3961809"/>
            <a:ext cx="2886075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开普勒空间望远镜</a:t>
            </a:r>
          </a:p>
        </p:txBody>
      </p:sp>
      <p:pic>
        <p:nvPicPr>
          <p:cNvPr id="30726" name="Picture 6" descr="伽利略望远镜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4124" y="1603076"/>
            <a:ext cx="1530114" cy="219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064124" y="3984595"/>
            <a:ext cx="26670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伽利略望远镜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二、望远镜</a:t>
            </a:r>
          </a:p>
        </p:txBody>
      </p:sp>
    </p:spTree>
    <p:extLst>
      <p:ext uri="{BB962C8B-B14F-4D97-AF65-F5344CB8AC3E}">
        <p14:creationId xmlns:p14="http://schemas.microsoft.com/office/powerpoint/2010/main" val="270070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5" grpId="0"/>
      <p:bldP spid="307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51" name="Picture 7" descr="10404012##伽利略望远镜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61314" y="1439600"/>
            <a:ext cx="2014922" cy="2271205"/>
          </a:xfrm>
          <a:prstGeom prst="rect">
            <a:avLst/>
          </a:prstGeom>
          <a:noFill/>
        </p:spPr>
      </p:pic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6372225" y="4012827"/>
            <a:ext cx="2771775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伽利略望远镜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494110" y="2074347"/>
            <a:ext cx="4679950" cy="2146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　　第一个把望远镜指向天空的是伽利略，支持了哥白尼的“日心说”。第一个观测到了木星的卫星，太阳黑子和月球上的环形山。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495301" y="1354024"/>
            <a:ext cx="2675225" cy="720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 anchor="ctr"/>
          <a:lstStyle/>
          <a:p>
            <a:pPr algn="just" defTabSz="914378" eaLnBrk="0" hangingPunct="0"/>
            <a:r>
              <a:rPr lang="zh-CN" altLang="en-US" sz="2100" b="1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探索宇宙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二、望远镜</a:t>
            </a:r>
          </a:p>
        </p:txBody>
      </p:sp>
    </p:spTree>
    <p:extLst>
      <p:ext uri="{BB962C8B-B14F-4D97-AF65-F5344CB8AC3E}">
        <p14:creationId xmlns:p14="http://schemas.microsoft.com/office/powerpoint/2010/main" val="257868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94110" y="1289296"/>
            <a:ext cx="2808288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海王星的发现</a:t>
            </a: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639461" y="1810456"/>
            <a:ext cx="2642092" cy="24326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494110" y="1791653"/>
            <a:ext cx="4539938" cy="2503235"/>
          </a:xfrm>
          <a:prstGeom prst="rect">
            <a:avLst/>
          </a:prstGeom>
          <a:solidFill>
            <a:srgbClr val="FAFAFA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68580" tIns="44436" rIns="17457" bIns="34290" anchor="ctr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500" b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　　海王星外观为蓝色，原因是其大气层中的甲烷。海王星大气层</a:t>
            </a:r>
            <a:r>
              <a:rPr lang="en-US" altLang="zh-CN" sz="1500" b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85%</a:t>
            </a:r>
            <a:r>
              <a:rPr lang="zh-CN" altLang="en-US" sz="1500" b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是氢气，</a:t>
            </a:r>
            <a:r>
              <a:rPr lang="en-US" altLang="zh-CN" sz="1500" b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13%</a:t>
            </a:r>
            <a:r>
              <a:rPr lang="zh-CN" altLang="en-US" sz="1500" b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是氦气，</a:t>
            </a:r>
            <a:r>
              <a:rPr lang="en-US" altLang="zh-CN" sz="1500" b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2%</a:t>
            </a:r>
            <a:r>
              <a:rPr lang="zh-CN" altLang="en-US" sz="1500" b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是甲烷， 除此之外还有少量氨气。 海王星可能有一个固态的核，其表面可能覆盖有一层冰。外面的大气层可能分层。海王星表面温度为摄氏</a:t>
            </a:r>
            <a:r>
              <a:rPr lang="en-US" altLang="zh-CN" sz="1500" b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-218</a:t>
            </a:r>
            <a:r>
              <a:rPr lang="zh-CN" altLang="en-US" sz="1500" b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度，表面风速可达每小时</a:t>
            </a:r>
            <a:r>
              <a:rPr lang="en-US" altLang="zh-CN" sz="1500" b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2000</a:t>
            </a:r>
            <a:r>
              <a:rPr lang="zh-CN" altLang="en-US" sz="1500" b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公里。 此外，海王星有磁场和极光。还有因甲烷受太阳照射而产生的烟雾。 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二、望远镜</a:t>
            </a:r>
          </a:p>
        </p:txBody>
      </p:sp>
    </p:spTree>
    <p:extLst>
      <p:ext uri="{BB962C8B-B14F-4D97-AF65-F5344CB8AC3E}">
        <p14:creationId xmlns:p14="http://schemas.microsoft.com/office/powerpoint/2010/main" val="210781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文本框 20482"/>
          <p:cNvSpPr txBox="1">
            <a:spLocks noChangeArrowheads="1"/>
          </p:cNvSpPr>
          <p:nvPr/>
        </p:nvSpPr>
        <p:spPr bwMode="auto">
          <a:xfrm>
            <a:off x="494110" y="1249564"/>
            <a:ext cx="8001000" cy="388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defTabSz="914378">
              <a:lnSpc>
                <a:spcPct val="2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物体距离物镜很远，它的像却离物镜很近，这样的像应该是缩小的，为什么用望远镜观察物体时会感到像被放大了？</a:t>
            </a:r>
          </a:p>
        </p:txBody>
      </p:sp>
      <p:sp>
        <p:nvSpPr>
          <p:cNvPr id="20484" name="文本框 20483"/>
          <p:cNvSpPr txBox="1">
            <a:spLocks noChangeArrowheads="1"/>
          </p:cNvSpPr>
          <p:nvPr/>
        </p:nvSpPr>
        <p:spPr bwMode="auto">
          <a:xfrm>
            <a:off x="561431" y="2780251"/>
            <a:ext cx="7933679" cy="1361911"/>
          </a:xfrm>
          <a:prstGeom prst="rect">
            <a:avLst/>
          </a:prstGeom>
          <a:noFill/>
          <a:ln w="19050">
            <a:noFill/>
            <a:prstDash val="dash"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原来，我们能不能看清一个物体，它对我们的眼睛所成“</a:t>
            </a:r>
            <a:r>
              <a:rPr lang="zh-CN" altLang="en-US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视角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”的大小十分重要。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思考</a:t>
            </a:r>
          </a:p>
        </p:txBody>
      </p:sp>
    </p:spTree>
    <p:extLst>
      <p:ext uri="{BB962C8B-B14F-4D97-AF65-F5344CB8AC3E}">
        <p14:creationId xmlns:p14="http://schemas.microsoft.com/office/powerpoint/2010/main" val="144502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文本框 21506"/>
          <p:cNvSpPr txBox="1">
            <a:spLocks noChangeArrowheads="1"/>
          </p:cNvSpPr>
          <p:nvPr/>
        </p:nvSpPr>
        <p:spPr bwMode="auto">
          <a:xfrm>
            <a:off x="250438" y="1245701"/>
            <a:ext cx="7693025" cy="798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defTabSz="914378">
              <a:lnSpc>
                <a:spcPct val="15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从眼睛的光心向观察物体的两端所引的两条直线的夹角。</a:t>
            </a:r>
          </a:p>
        </p:txBody>
      </p:sp>
      <p:grpSp>
        <p:nvGrpSpPr>
          <p:cNvPr id="2" name="组合 21507"/>
          <p:cNvGrpSpPr>
            <a:grpSpLocks/>
          </p:cNvGrpSpPr>
          <p:nvPr/>
        </p:nvGrpSpPr>
        <p:grpSpPr bwMode="auto">
          <a:xfrm>
            <a:off x="2135982" y="2087153"/>
            <a:ext cx="4872038" cy="1304597"/>
            <a:chOff x="0" y="0"/>
            <a:chExt cx="4557" cy="1930"/>
          </a:xfrm>
        </p:grpSpPr>
        <p:pic>
          <p:nvPicPr>
            <p:cNvPr id="19460" name="图片 21508" descr="人 "/>
            <p:cNvPicPr>
              <a:picLocks noChangeAspect="1" noChangeArrowheads="1"/>
            </p:cNvPicPr>
            <p:nvPr/>
          </p:nvPicPr>
          <p:blipFill>
            <a:blip r:embed="rId2" cstate="email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970"/>
              <a:ext cx="431" cy="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1" name="图片 21509" descr="树 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2" y="0"/>
              <a:ext cx="1005" cy="1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2" name="直接连接符 21510"/>
            <p:cNvSpPr>
              <a:spLocks noChangeShapeType="1"/>
            </p:cNvSpPr>
            <p:nvPr/>
          </p:nvSpPr>
          <p:spPr bwMode="auto">
            <a:xfrm flipV="1">
              <a:off x="336" y="28"/>
              <a:ext cx="3744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63" name="直接连接符 21511"/>
            <p:cNvSpPr>
              <a:spLocks noChangeShapeType="1"/>
            </p:cNvSpPr>
            <p:nvPr/>
          </p:nvSpPr>
          <p:spPr bwMode="auto">
            <a:xfrm>
              <a:off x="327" y="1249"/>
              <a:ext cx="3696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64" name="任意多边形 21512"/>
            <p:cNvSpPr>
              <a:spLocks noChangeArrowheads="1"/>
            </p:cNvSpPr>
            <p:nvPr/>
          </p:nvSpPr>
          <p:spPr bwMode="auto">
            <a:xfrm>
              <a:off x="864" y="1066"/>
              <a:ext cx="48" cy="2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600" y="21600"/>
                </a:cxn>
                <a:cxn ang="0">
                  <a:pos x="0" y="0"/>
                </a:cxn>
                <a:cxn ang="0">
                  <a:pos x="21600" y="21600"/>
                </a:cxn>
                <a:cxn ang="0">
                  <a:pos x="0" y="21600"/>
                </a:cxn>
              </a:cxnLst>
              <a:rect l="0" t="0" r="r" b="b"/>
              <a:pathLst>
                <a:path w="21600" h="21600" fill="none">
                  <a:moveTo>
                    <a:pt x="0" y="0"/>
                  </a:moveTo>
                  <a:cubicBezTo>
                    <a:pt x="11929" y="0"/>
                    <a:pt x="21600" y="9671"/>
                    <a:pt x="21600" y="21600"/>
                  </a:cubicBezTo>
                </a:path>
                <a:path w="21600" h="21600" stroke="0">
                  <a:moveTo>
                    <a:pt x="0" y="0"/>
                  </a:moveTo>
                  <a:cubicBezTo>
                    <a:pt x="11929" y="0"/>
                    <a:pt x="21600" y="9671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65" name="文本框 21513"/>
            <p:cNvSpPr txBox="1">
              <a:spLocks noChangeArrowheads="1"/>
            </p:cNvSpPr>
            <p:nvPr/>
          </p:nvSpPr>
          <p:spPr bwMode="auto">
            <a:xfrm>
              <a:off x="1152" y="1018"/>
              <a:ext cx="864" cy="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378">
                <a:spcBef>
                  <a:spcPct val="50000"/>
                </a:spcBef>
              </a:pPr>
              <a:r>
                <a:rPr lang="zh-CN" altLang="en-US" sz="15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视角</a:t>
              </a:r>
            </a:p>
          </p:txBody>
        </p:sp>
      </p:grpSp>
      <p:sp>
        <p:nvSpPr>
          <p:cNvPr id="21515" name="文本框 21514"/>
          <p:cNvSpPr txBox="1">
            <a:spLocks noChangeArrowheads="1"/>
          </p:cNvSpPr>
          <p:nvPr/>
        </p:nvSpPr>
        <p:spPr bwMode="auto">
          <a:xfrm>
            <a:off x="552926" y="3661549"/>
            <a:ext cx="7839959" cy="761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</a:pPr>
            <a:r>
              <a:rPr lang="en-US" altLang="zh-CN" sz="1800" kern="0" dirty="0">
                <a:solidFill>
                  <a:srgbClr val="3333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物体对眼睛所成视角的大小不仅和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物体本身的大小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有关，还和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物体到眼睛的距离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有关。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三、视角</a:t>
            </a:r>
          </a:p>
        </p:txBody>
      </p:sp>
    </p:spTree>
    <p:extLst>
      <p:ext uri="{BB962C8B-B14F-4D97-AF65-F5344CB8AC3E}">
        <p14:creationId xmlns:p14="http://schemas.microsoft.com/office/powerpoint/2010/main" val="382172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215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5122"/>
          <p:cNvSpPr txBox="1">
            <a:spLocks noChangeArrowheads="1"/>
          </p:cNvSpPr>
          <p:nvPr/>
        </p:nvSpPr>
        <p:spPr bwMode="auto">
          <a:xfrm>
            <a:off x="495300" y="1231162"/>
            <a:ext cx="85185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这个仪器是我们在生物实验课上用过的，这是什么？</a:t>
            </a:r>
          </a:p>
        </p:txBody>
      </p:sp>
      <p:pic>
        <p:nvPicPr>
          <p:cNvPr id="10" name="图片 9" descr="显微镜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789" y="1970736"/>
            <a:ext cx="2240226" cy="2821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课堂导入</a:t>
            </a:r>
          </a:p>
        </p:txBody>
      </p:sp>
    </p:spTree>
    <p:extLst>
      <p:ext uri="{BB962C8B-B14F-4D97-AF65-F5344CB8AC3E}">
        <p14:creationId xmlns:p14="http://schemas.microsoft.com/office/powerpoint/2010/main" val="194343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5" name="文本框 22544"/>
          <p:cNvSpPr txBox="1"/>
          <p:nvPr/>
        </p:nvSpPr>
        <p:spPr>
          <a:xfrm>
            <a:off x="487363" y="4035125"/>
            <a:ext cx="8151812" cy="473206"/>
          </a:xfrm>
          <a:prstGeom prst="rect">
            <a:avLst/>
          </a:prstGeom>
          <a:noFill/>
          <a:ln w="22225">
            <a:noFill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</a:pPr>
            <a:r>
              <a:rPr lang="en-US" altLang="zh-CN" sz="21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 </a:t>
            </a:r>
            <a:r>
              <a:rPr lang="zh-CN" altLang="en-US" sz="21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距离相等时，大物体的视角大，小物体的视角小。</a:t>
            </a:r>
            <a:endParaRPr lang="zh-CN" altLang="en-US" sz="2100" kern="0" noProof="1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三、视角</a:t>
            </a:r>
          </a:p>
        </p:txBody>
      </p:sp>
      <p:pic>
        <p:nvPicPr>
          <p:cNvPr id="19" name="图片 22529" descr="眼睛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438882">
            <a:off x="6890659" y="3157141"/>
            <a:ext cx="564356" cy="42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图片 22530" descr="眼睛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438882">
            <a:off x="6890659" y="2121183"/>
            <a:ext cx="564356" cy="42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直接连接符 20"/>
          <p:cNvSpPr>
            <a:spLocks noChangeShapeType="1"/>
          </p:cNvSpPr>
          <p:nvPr/>
        </p:nvSpPr>
        <p:spPr bwMode="auto">
          <a:xfrm flipV="1">
            <a:off x="1929325" y="2349217"/>
            <a:ext cx="5097065" cy="401735"/>
          </a:xfrm>
          <a:prstGeom prst="line">
            <a:avLst/>
          </a:prstGeom>
          <a:noFill/>
          <a:ln w="19050">
            <a:solidFill>
              <a:srgbClr val="0066CC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2" name="Tree"/>
          <p:cNvSpPr>
            <a:spLocks noEditPoints="1" noChangeArrowheads="1"/>
          </p:cNvSpPr>
          <p:nvPr/>
        </p:nvSpPr>
        <p:spPr bwMode="auto">
          <a:xfrm>
            <a:off x="1355442" y="1414806"/>
            <a:ext cx="1143000" cy="1325457"/>
          </a:xfrm>
          <a:custGeom>
            <a:avLst/>
            <a:gdLst/>
            <a:ahLst/>
            <a:cxnLst>
              <a:cxn ang="0">
                <a:pos x="0" y="18900"/>
              </a:cxn>
              <a:cxn ang="0">
                <a:pos x="9257" y="18900"/>
              </a:cxn>
              <a:cxn ang="0">
                <a:pos x="9257" y="21600"/>
              </a:cxn>
              <a:cxn ang="0">
                <a:pos x="12343" y="21600"/>
              </a:cxn>
              <a:cxn ang="0">
                <a:pos x="12343" y="18900"/>
              </a:cxn>
              <a:cxn ang="0">
                <a:pos x="21600" y="18900"/>
              </a:cxn>
              <a:cxn ang="0">
                <a:pos x="12343" y="12600"/>
              </a:cxn>
              <a:cxn ang="0">
                <a:pos x="18514" y="12600"/>
              </a:cxn>
              <a:cxn ang="0">
                <a:pos x="12343" y="6300"/>
              </a:cxn>
              <a:cxn ang="0">
                <a:pos x="15429" y="6300"/>
              </a:cxn>
              <a:cxn ang="0">
                <a:pos x="10800" y="0"/>
              </a:cxn>
              <a:cxn ang="0">
                <a:pos x="6171" y="6300"/>
              </a:cxn>
              <a:cxn ang="0">
                <a:pos x="9257" y="6300"/>
              </a:cxn>
              <a:cxn ang="0">
                <a:pos x="3086" y="12600"/>
              </a:cxn>
              <a:cxn ang="0">
                <a:pos x="9257" y="12600"/>
              </a:cxn>
            </a:cxnLst>
            <a:rect l="0" t="0" r="r" b="b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3" name="直接连接符 22"/>
          <p:cNvSpPr>
            <a:spLocks noChangeShapeType="1"/>
          </p:cNvSpPr>
          <p:nvPr/>
        </p:nvSpPr>
        <p:spPr bwMode="auto">
          <a:xfrm>
            <a:off x="1929324" y="1414807"/>
            <a:ext cx="5130403" cy="934411"/>
          </a:xfrm>
          <a:prstGeom prst="line">
            <a:avLst/>
          </a:prstGeom>
          <a:noFill/>
          <a:ln w="19050">
            <a:solidFill>
              <a:srgbClr val="0066CC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4" name="圆角矩形标注 23"/>
          <p:cNvSpPr>
            <a:spLocks noChangeArrowheads="1"/>
          </p:cNvSpPr>
          <p:nvPr/>
        </p:nvSpPr>
        <p:spPr bwMode="auto">
          <a:xfrm>
            <a:off x="5483294" y="1362012"/>
            <a:ext cx="1114425" cy="331415"/>
          </a:xfrm>
          <a:prstGeom prst="wedgeRoundRectCallout">
            <a:avLst>
              <a:gd name="adj1" fmla="val 35361"/>
              <a:gd name="adj2" fmla="val 257736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68580" tIns="34290" rIns="68580" bIns="34290"/>
          <a:lstStyle/>
          <a:p>
            <a:pPr algn="ctr"/>
            <a:r>
              <a:rPr lang="zh-CN" altLang="en-US" sz="180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视角大</a:t>
            </a:r>
          </a:p>
        </p:txBody>
      </p:sp>
      <p:sp>
        <p:nvSpPr>
          <p:cNvPr id="25" name="直接连接符 24"/>
          <p:cNvSpPr>
            <a:spLocks noChangeShapeType="1"/>
          </p:cNvSpPr>
          <p:nvPr/>
        </p:nvSpPr>
        <p:spPr bwMode="auto">
          <a:xfrm flipV="1">
            <a:off x="1929325" y="3384285"/>
            <a:ext cx="5097065" cy="302860"/>
          </a:xfrm>
          <a:prstGeom prst="line">
            <a:avLst/>
          </a:prstGeom>
          <a:noFill/>
          <a:ln w="19050">
            <a:solidFill>
              <a:srgbClr val="0066CC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6" name="Tree"/>
          <p:cNvSpPr>
            <a:spLocks noEditPoints="1" noChangeArrowheads="1"/>
          </p:cNvSpPr>
          <p:nvPr/>
        </p:nvSpPr>
        <p:spPr bwMode="auto">
          <a:xfrm>
            <a:off x="1456646" y="2879222"/>
            <a:ext cx="878681" cy="807923"/>
          </a:xfrm>
          <a:custGeom>
            <a:avLst/>
            <a:gdLst/>
            <a:ahLst/>
            <a:cxnLst>
              <a:cxn ang="0">
                <a:pos x="0" y="18900"/>
              </a:cxn>
              <a:cxn ang="0">
                <a:pos x="9257" y="18900"/>
              </a:cxn>
              <a:cxn ang="0">
                <a:pos x="9257" y="21600"/>
              </a:cxn>
              <a:cxn ang="0">
                <a:pos x="12343" y="21600"/>
              </a:cxn>
              <a:cxn ang="0">
                <a:pos x="12343" y="18900"/>
              </a:cxn>
              <a:cxn ang="0">
                <a:pos x="21600" y="18900"/>
              </a:cxn>
              <a:cxn ang="0">
                <a:pos x="12343" y="12600"/>
              </a:cxn>
              <a:cxn ang="0">
                <a:pos x="18514" y="12600"/>
              </a:cxn>
              <a:cxn ang="0">
                <a:pos x="12343" y="6300"/>
              </a:cxn>
              <a:cxn ang="0">
                <a:pos x="15429" y="6300"/>
              </a:cxn>
              <a:cxn ang="0">
                <a:pos x="10800" y="0"/>
              </a:cxn>
              <a:cxn ang="0">
                <a:pos x="6171" y="6300"/>
              </a:cxn>
              <a:cxn ang="0">
                <a:pos x="9257" y="6300"/>
              </a:cxn>
              <a:cxn ang="0">
                <a:pos x="3086" y="12600"/>
              </a:cxn>
              <a:cxn ang="0">
                <a:pos x="9257" y="12600"/>
              </a:cxn>
            </a:cxnLst>
            <a:rect l="0" t="0" r="r" b="b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7" name="直接连接符 26"/>
          <p:cNvSpPr>
            <a:spLocks noChangeShapeType="1"/>
          </p:cNvSpPr>
          <p:nvPr/>
        </p:nvSpPr>
        <p:spPr bwMode="auto">
          <a:xfrm>
            <a:off x="1895986" y="2879223"/>
            <a:ext cx="5130403" cy="505063"/>
          </a:xfrm>
          <a:prstGeom prst="line">
            <a:avLst/>
          </a:prstGeom>
          <a:noFill/>
          <a:ln w="19050">
            <a:solidFill>
              <a:srgbClr val="0066CC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8" name="任意多边形 27"/>
          <p:cNvSpPr>
            <a:spLocks noChangeArrowheads="1"/>
          </p:cNvSpPr>
          <p:nvPr/>
        </p:nvSpPr>
        <p:spPr bwMode="auto">
          <a:xfrm rot="13682" flipH="1">
            <a:off x="6013167" y="2171956"/>
            <a:ext cx="66675" cy="252086"/>
          </a:xfrm>
          <a:custGeom>
            <a:avLst/>
            <a:gdLst/>
            <a:ahLst/>
            <a:cxnLst>
              <a:cxn ang="0">
                <a:pos x="4402" y="0"/>
              </a:cxn>
              <a:cxn ang="0">
                <a:pos x="21600" y="21147"/>
              </a:cxn>
              <a:cxn ang="0">
                <a:pos x="5121" y="42136"/>
              </a:cxn>
              <a:cxn ang="0">
                <a:pos x="4402" y="0"/>
              </a:cxn>
              <a:cxn ang="0">
                <a:pos x="21600" y="21147"/>
              </a:cxn>
              <a:cxn ang="0">
                <a:pos x="5121" y="42136"/>
              </a:cxn>
              <a:cxn ang="0">
                <a:pos x="0" y="21147"/>
              </a:cxn>
            </a:cxnLst>
            <a:rect l="0" t="0" r="r" b="b"/>
            <a:pathLst>
              <a:path w="21600" h="42134" fill="none">
                <a:moveTo>
                  <a:pt x="4402" y="0"/>
                </a:moveTo>
                <a:cubicBezTo>
                  <a:pt x="14226" y="2035"/>
                  <a:pt x="21600" y="10730"/>
                  <a:pt x="21600" y="21147"/>
                </a:cubicBezTo>
                <a:cubicBezTo>
                  <a:pt x="21600" y="31314"/>
                  <a:pt x="14575" y="39841"/>
                  <a:pt x="5121" y="42136"/>
                </a:cubicBezTo>
              </a:path>
              <a:path w="21600" h="42134" stroke="0">
                <a:moveTo>
                  <a:pt x="4402" y="0"/>
                </a:moveTo>
                <a:cubicBezTo>
                  <a:pt x="14226" y="2035"/>
                  <a:pt x="21600" y="10730"/>
                  <a:pt x="21600" y="21147"/>
                </a:cubicBezTo>
                <a:cubicBezTo>
                  <a:pt x="21600" y="31314"/>
                  <a:pt x="14575" y="39841"/>
                  <a:pt x="5121" y="42136"/>
                </a:cubicBezTo>
                <a:lnTo>
                  <a:pt x="0" y="21147"/>
                </a:lnTo>
                <a:close/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9" name="文本框 28"/>
          <p:cNvSpPr txBox="1">
            <a:spLocks noChangeArrowheads="1"/>
          </p:cNvSpPr>
          <p:nvPr/>
        </p:nvSpPr>
        <p:spPr bwMode="auto">
          <a:xfrm>
            <a:off x="5979830" y="2147015"/>
            <a:ext cx="438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zh-CN" altLang="en-US" sz="2400" b="1" i="1">
                <a:solidFill>
                  <a:srgbClr val="0066CC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</a:t>
            </a:r>
            <a:endParaRPr lang="el-GR" altLang="en-US" sz="2400" b="1" i="1">
              <a:solidFill>
                <a:srgbClr val="0066CC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0" name="任意多边形 29"/>
          <p:cNvSpPr>
            <a:spLocks noChangeArrowheads="1"/>
          </p:cNvSpPr>
          <p:nvPr/>
        </p:nvSpPr>
        <p:spPr bwMode="auto">
          <a:xfrm rot="251695" flipH="1">
            <a:off x="6215573" y="3308572"/>
            <a:ext cx="33338" cy="126488"/>
          </a:xfrm>
          <a:custGeom>
            <a:avLst/>
            <a:gdLst/>
            <a:ahLst/>
            <a:cxnLst>
              <a:cxn ang="0">
                <a:pos x="4402" y="0"/>
              </a:cxn>
              <a:cxn ang="0">
                <a:pos x="21600" y="21147"/>
              </a:cxn>
              <a:cxn ang="0">
                <a:pos x="5121" y="42136"/>
              </a:cxn>
              <a:cxn ang="0">
                <a:pos x="4402" y="0"/>
              </a:cxn>
              <a:cxn ang="0">
                <a:pos x="21600" y="21147"/>
              </a:cxn>
              <a:cxn ang="0">
                <a:pos x="5121" y="42136"/>
              </a:cxn>
              <a:cxn ang="0">
                <a:pos x="0" y="21147"/>
              </a:cxn>
            </a:cxnLst>
            <a:rect l="0" t="0" r="r" b="b"/>
            <a:pathLst>
              <a:path w="21600" h="42134" fill="none">
                <a:moveTo>
                  <a:pt x="4402" y="0"/>
                </a:moveTo>
                <a:cubicBezTo>
                  <a:pt x="14226" y="2035"/>
                  <a:pt x="21600" y="10730"/>
                  <a:pt x="21600" y="21147"/>
                </a:cubicBezTo>
                <a:cubicBezTo>
                  <a:pt x="21600" y="31314"/>
                  <a:pt x="14575" y="39841"/>
                  <a:pt x="5121" y="42136"/>
                </a:cubicBezTo>
              </a:path>
              <a:path w="21600" h="42134" stroke="0">
                <a:moveTo>
                  <a:pt x="4402" y="0"/>
                </a:moveTo>
                <a:cubicBezTo>
                  <a:pt x="14226" y="2035"/>
                  <a:pt x="21600" y="10730"/>
                  <a:pt x="21600" y="21147"/>
                </a:cubicBezTo>
                <a:cubicBezTo>
                  <a:pt x="21600" y="31314"/>
                  <a:pt x="14575" y="39841"/>
                  <a:pt x="5121" y="42136"/>
                </a:cubicBezTo>
                <a:lnTo>
                  <a:pt x="0" y="21147"/>
                </a:lnTo>
                <a:close/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1" name="圆角矩形标注 30"/>
          <p:cNvSpPr>
            <a:spLocks noChangeArrowheads="1"/>
          </p:cNvSpPr>
          <p:nvPr/>
        </p:nvSpPr>
        <p:spPr bwMode="auto">
          <a:xfrm>
            <a:off x="5372611" y="2594390"/>
            <a:ext cx="1013222" cy="304227"/>
          </a:xfrm>
          <a:prstGeom prst="wedgeRoundRectCallout">
            <a:avLst>
              <a:gd name="adj1" fmla="val 52116"/>
              <a:gd name="adj2" fmla="val 217306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68580" tIns="34290" rIns="68580" bIns="34290"/>
          <a:lstStyle/>
          <a:p>
            <a:pPr algn="ctr"/>
            <a:r>
              <a:rPr lang="zh-CN" altLang="en-US" sz="180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视角小</a:t>
            </a:r>
          </a:p>
        </p:txBody>
      </p:sp>
      <p:sp>
        <p:nvSpPr>
          <p:cNvPr id="32" name="文本框 31"/>
          <p:cNvSpPr txBox="1">
            <a:spLocks noChangeArrowheads="1"/>
          </p:cNvSpPr>
          <p:nvPr/>
        </p:nvSpPr>
        <p:spPr bwMode="auto">
          <a:xfrm>
            <a:off x="5777423" y="3182083"/>
            <a:ext cx="438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zh-CN" altLang="en-US" sz="2400" b="1" i="1">
                <a:solidFill>
                  <a:srgbClr val="0066CC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</a:t>
            </a:r>
            <a:endParaRPr lang="el-GR" altLang="en-US" sz="2400" b="1" i="1">
              <a:solidFill>
                <a:srgbClr val="0066CC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5" grpId="0" bldLvl="0"/>
      <p:bldP spid="22545" grpId="1" bldLvl="0"/>
      <p:bldP spid="21" grpId="0" animBg="1"/>
      <p:bldP spid="23" grpId="0" animBg="1"/>
      <p:bldP spid="24" grpId="0" bldLvl="0" animBg="1"/>
      <p:bldP spid="25" grpId="0" animBg="1"/>
      <p:bldP spid="27" grpId="0" animBg="1"/>
      <p:bldP spid="29" grpId="0"/>
      <p:bldP spid="31" grpId="0" bldLvl="0" animBg="1"/>
      <p:bldP spid="3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4" name="文本框 23563"/>
          <p:cNvSpPr txBox="1"/>
          <p:nvPr/>
        </p:nvSpPr>
        <p:spPr>
          <a:xfrm>
            <a:off x="495300" y="4042470"/>
            <a:ext cx="8511481" cy="473206"/>
          </a:xfrm>
          <a:prstGeom prst="rect">
            <a:avLst/>
          </a:prstGeom>
          <a:solidFill>
            <a:schemeClr val="bg1"/>
          </a:solidFill>
          <a:ln w="22225">
            <a:noFill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</a:pPr>
            <a:r>
              <a:rPr lang="zh-CN" altLang="en-US" sz="21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物体大小一定时，看近处的物体，视角大，远处的物体视角小。</a:t>
            </a:r>
            <a:endParaRPr lang="zh-CN" altLang="en-US" sz="2100" kern="0" noProof="1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17" name="图片 23553" descr="眼睛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438882">
            <a:off x="6568455" y="3016851"/>
            <a:ext cx="564356" cy="42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图片 23554" descr="眼睛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438882">
            <a:off x="6558930" y="1816992"/>
            <a:ext cx="564356" cy="42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直接连接符 18"/>
          <p:cNvSpPr>
            <a:spLocks noChangeShapeType="1"/>
          </p:cNvSpPr>
          <p:nvPr/>
        </p:nvSpPr>
        <p:spPr bwMode="auto">
          <a:xfrm flipV="1">
            <a:off x="1434478" y="2044136"/>
            <a:ext cx="5292329" cy="464088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0" name="Tree"/>
          <p:cNvSpPr>
            <a:spLocks noEditPoints="1" noChangeArrowheads="1"/>
          </p:cNvSpPr>
          <p:nvPr/>
        </p:nvSpPr>
        <p:spPr bwMode="auto">
          <a:xfrm>
            <a:off x="3632374" y="2410240"/>
            <a:ext cx="1013222" cy="1162448"/>
          </a:xfrm>
          <a:custGeom>
            <a:avLst/>
            <a:gdLst/>
            <a:ahLst/>
            <a:cxnLst>
              <a:cxn ang="0">
                <a:pos x="0" y="18900"/>
              </a:cxn>
              <a:cxn ang="0">
                <a:pos x="9257" y="18900"/>
              </a:cxn>
              <a:cxn ang="0">
                <a:pos x="9257" y="21600"/>
              </a:cxn>
              <a:cxn ang="0">
                <a:pos x="12343" y="21600"/>
              </a:cxn>
              <a:cxn ang="0">
                <a:pos x="12343" y="18900"/>
              </a:cxn>
              <a:cxn ang="0">
                <a:pos x="21600" y="18900"/>
              </a:cxn>
              <a:cxn ang="0">
                <a:pos x="12343" y="12600"/>
              </a:cxn>
              <a:cxn ang="0">
                <a:pos x="18514" y="12600"/>
              </a:cxn>
              <a:cxn ang="0">
                <a:pos x="12343" y="6300"/>
              </a:cxn>
              <a:cxn ang="0">
                <a:pos x="15429" y="6300"/>
              </a:cxn>
              <a:cxn ang="0">
                <a:pos x="10800" y="0"/>
              </a:cxn>
              <a:cxn ang="0">
                <a:pos x="6171" y="6300"/>
              </a:cxn>
              <a:cxn ang="0">
                <a:pos x="9257" y="6300"/>
              </a:cxn>
              <a:cxn ang="0">
                <a:pos x="3086" y="12600"/>
              </a:cxn>
              <a:cxn ang="0">
                <a:pos x="9257" y="12600"/>
              </a:cxn>
            </a:cxnLst>
            <a:rect l="0" t="0" r="r" b="b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1" name="直接连接符 20"/>
          <p:cNvSpPr>
            <a:spLocks noChangeShapeType="1"/>
          </p:cNvSpPr>
          <p:nvPr/>
        </p:nvSpPr>
        <p:spPr bwMode="auto">
          <a:xfrm>
            <a:off x="1461864" y="1361812"/>
            <a:ext cx="5231606" cy="682325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2" name="圆角矩形标注 21"/>
          <p:cNvSpPr>
            <a:spLocks noChangeArrowheads="1"/>
          </p:cNvSpPr>
          <p:nvPr/>
        </p:nvSpPr>
        <p:spPr bwMode="auto">
          <a:xfrm>
            <a:off x="5343301" y="1286987"/>
            <a:ext cx="1181100" cy="299297"/>
          </a:xfrm>
          <a:prstGeom prst="wedgeRoundRectCallout">
            <a:avLst>
              <a:gd name="adj1" fmla="val 29736"/>
              <a:gd name="adj2" fmla="val 205060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68580" tIns="34290" rIns="68580" bIns="34290"/>
          <a:lstStyle/>
          <a:p>
            <a:pPr algn="ctr"/>
            <a:r>
              <a:rPr lang="zh-CN" altLang="en-US" sz="180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视角小</a:t>
            </a:r>
          </a:p>
        </p:txBody>
      </p:sp>
      <p:sp>
        <p:nvSpPr>
          <p:cNvPr id="23" name="直接连接符 22"/>
          <p:cNvSpPr>
            <a:spLocks noChangeShapeType="1"/>
          </p:cNvSpPr>
          <p:nvPr/>
        </p:nvSpPr>
        <p:spPr bwMode="auto">
          <a:xfrm flipV="1">
            <a:off x="4171727" y="3268937"/>
            <a:ext cx="2544365" cy="30286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4" name="直接连接符 23"/>
          <p:cNvSpPr>
            <a:spLocks noChangeShapeType="1"/>
          </p:cNvSpPr>
          <p:nvPr/>
        </p:nvSpPr>
        <p:spPr bwMode="auto">
          <a:xfrm>
            <a:off x="4138390" y="2410240"/>
            <a:ext cx="2564606" cy="858697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5" name="圆角矩形标注 24"/>
          <p:cNvSpPr>
            <a:spLocks noChangeArrowheads="1"/>
          </p:cNvSpPr>
          <p:nvPr/>
        </p:nvSpPr>
        <p:spPr bwMode="auto">
          <a:xfrm>
            <a:off x="5420692" y="2360358"/>
            <a:ext cx="1013222" cy="324238"/>
          </a:xfrm>
          <a:prstGeom prst="wedgeRoundRectCallout">
            <a:avLst>
              <a:gd name="adj1" fmla="val 34134"/>
              <a:gd name="adj2" fmla="val 225000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68580" tIns="34290" rIns="68580" bIns="34290"/>
          <a:lstStyle/>
          <a:p>
            <a:pPr algn="ctr"/>
            <a:r>
              <a:rPr lang="zh-CN" altLang="en-US" sz="180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视角大</a:t>
            </a:r>
          </a:p>
        </p:txBody>
      </p:sp>
      <p:sp>
        <p:nvSpPr>
          <p:cNvPr id="26" name="任意多边形 25"/>
          <p:cNvSpPr>
            <a:spLocks noChangeArrowheads="1"/>
          </p:cNvSpPr>
          <p:nvPr/>
        </p:nvSpPr>
        <p:spPr bwMode="auto">
          <a:xfrm rot="13682" flipH="1">
            <a:off x="6129113" y="3092566"/>
            <a:ext cx="66675" cy="252086"/>
          </a:xfrm>
          <a:custGeom>
            <a:avLst/>
            <a:gdLst/>
            <a:ahLst/>
            <a:cxnLst>
              <a:cxn ang="0">
                <a:pos x="4402" y="0"/>
              </a:cxn>
              <a:cxn ang="0">
                <a:pos x="21600" y="21147"/>
              </a:cxn>
              <a:cxn ang="0">
                <a:pos x="5121" y="42136"/>
              </a:cxn>
              <a:cxn ang="0">
                <a:pos x="4402" y="0"/>
              </a:cxn>
              <a:cxn ang="0">
                <a:pos x="21600" y="21147"/>
              </a:cxn>
              <a:cxn ang="0">
                <a:pos x="5121" y="42136"/>
              </a:cxn>
              <a:cxn ang="0">
                <a:pos x="0" y="21147"/>
              </a:cxn>
            </a:cxnLst>
            <a:rect l="0" t="0" r="r" b="b"/>
            <a:pathLst>
              <a:path w="21600" h="42134" fill="none">
                <a:moveTo>
                  <a:pt x="4402" y="0"/>
                </a:moveTo>
                <a:cubicBezTo>
                  <a:pt x="14226" y="2035"/>
                  <a:pt x="21600" y="10730"/>
                  <a:pt x="21600" y="21147"/>
                </a:cubicBezTo>
                <a:cubicBezTo>
                  <a:pt x="21600" y="31314"/>
                  <a:pt x="14575" y="39841"/>
                  <a:pt x="5121" y="42136"/>
                </a:cubicBezTo>
              </a:path>
              <a:path w="21600" h="42134" stroke="0">
                <a:moveTo>
                  <a:pt x="4402" y="0"/>
                </a:moveTo>
                <a:cubicBezTo>
                  <a:pt x="14226" y="2035"/>
                  <a:pt x="21600" y="10730"/>
                  <a:pt x="21600" y="21147"/>
                </a:cubicBezTo>
                <a:cubicBezTo>
                  <a:pt x="21600" y="31314"/>
                  <a:pt x="14575" y="39841"/>
                  <a:pt x="5121" y="42136"/>
                </a:cubicBezTo>
                <a:lnTo>
                  <a:pt x="0" y="21147"/>
                </a:lnTo>
                <a:close/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 sz="180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7" name="文本框 26"/>
          <p:cNvSpPr txBox="1">
            <a:spLocks noChangeArrowheads="1"/>
          </p:cNvSpPr>
          <p:nvPr/>
        </p:nvSpPr>
        <p:spPr bwMode="auto">
          <a:xfrm>
            <a:off x="5512370" y="1866874"/>
            <a:ext cx="438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zh-CN" altLang="en-US" sz="1800" b="1" i="1" dirty="0">
                <a:solidFill>
                  <a:srgbClr val="0066CC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</a:t>
            </a:r>
            <a:endParaRPr lang="el-GR" altLang="en-US" sz="1800" b="1" i="1" dirty="0">
              <a:solidFill>
                <a:srgbClr val="0066CC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8" name="任意多边形 27"/>
          <p:cNvSpPr>
            <a:spLocks noChangeArrowheads="1"/>
          </p:cNvSpPr>
          <p:nvPr/>
        </p:nvSpPr>
        <p:spPr bwMode="auto">
          <a:xfrm rot="21564251" flipH="1">
            <a:off x="6119588" y="1968422"/>
            <a:ext cx="33338" cy="126488"/>
          </a:xfrm>
          <a:custGeom>
            <a:avLst/>
            <a:gdLst/>
            <a:ahLst/>
            <a:cxnLst>
              <a:cxn ang="0">
                <a:pos x="4402" y="0"/>
              </a:cxn>
              <a:cxn ang="0">
                <a:pos x="21600" y="21147"/>
              </a:cxn>
              <a:cxn ang="0">
                <a:pos x="5121" y="42136"/>
              </a:cxn>
              <a:cxn ang="0">
                <a:pos x="4402" y="0"/>
              </a:cxn>
              <a:cxn ang="0">
                <a:pos x="21600" y="21147"/>
              </a:cxn>
              <a:cxn ang="0">
                <a:pos x="5121" y="42136"/>
              </a:cxn>
              <a:cxn ang="0">
                <a:pos x="0" y="21147"/>
              </a:cxn>
            </a:cxnLst>
            <a:rect l="0" t="0" r="r" b="b"/>
            <a:pathLst>
              <a:path w="21600" h="42134" fill="none">
                <a:moveTo>
                  <a:pt x="4402" y="0"/>
                </a:moveTo>
                <a:cubicBezTo>
                  <a:pt x="14226" y="2035"/>
                  <a:pt x="21600" y="10730"/>
                  <a:pt x="21600" y="21147"/>
                </a:cubicBezTo>
                <a:cubicBezTo>
                  <a:pt x="21600" y="31314"/>
                  <a:pt x="14575" y="39841"/>
                  <a:pt x="5121" y="42136"/>
                </a:cubicBezTo>
              </a:path>
              <a:path w="21600" h="42134" stroke="0">
                <a:moveTo>
                  <a:pt x="4402" y="0"/>
                </a:moveTo>
                <a:cubicBezTo>
                  <a:pt x="14226" y="2035"/>
                  <a:pt x="21600" y="10730"/>
                  <a:pt x="21600" y="21147"/>
                </a:cubicBezTo>
                <a:cubicBezTo>
                  <a:pt x="21600" y="31314"/>
                  <a:pt x="14575" y="39841"/>
                  <a:pt x="5121" y="42136"/>
                </a:cubicBezTo>
                <a:lnTo>
                  <a:pt x="0" y="21147"/>
                </a:lnTo>
                <a:close/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 sz="180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9" name="文本框 28"/>
          <p:cNvSpPr txBox="1">
            <a:spLocks noChangeArrowheads="1"/>
          </p:cNvSpPr>
          <p:nvPr/>
        </p:nvSpPr>
        <p:spPr bwMode="auto">
          <a:xfrm>
            <a:off x="5690963" y="3041792"/>
            <a:ext cx="438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zh-CN" altLang="en-US" sz="1800" b="1" i="1">
                <a:solidFill>
                  <a:srgbClr val="0066CC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</a:t>
            </a:r>
            <a:endParaRPr lang="el-GR" altLang="en-US" sz="1800" b="1" i="1">
              <a:solidFill>
                <a:srgbClr val="0066CC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三、视角</a:t>
            </a:r>
          </a:p>
        </p:txBody>
      </p:sp>
    </p:spTree>
    <p:extLst>
      <p:ext uri="{BB962C8B-B14F-4D97-AF65-F5344CB8AC3E}">
        <p14:creationId xmlns:p14="http://schemas.microsoft.com/office/powerpoint/2010/main" val="272368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4" grpId="0" bldLvl="0" animBg="1"/>
      <p:bldP spid="19" grpId="0" animBg="1"/>
      <p:bldP spid="21" grpId="0" animBg="1"/>
      <p:bldP spid="22" grpId="0" bldLvl="0" animBg="1"/>
      <p:bldP spid="23" grpId="0" animBg="1"/>
      <p:bldP spid="24" grpId="0" animBg="1"/>
      <p:bldP spid="25" grpId="0" bldLvl="0" animBg="1"/>
      <p:bldP spid="27" grpId="0"/>
      <p:bldP spid="2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9" name="文本框 24588"/>
          <p:cNvSpPr txBox="1">
            <a:spLocks noChangeArrowheads="1"/>
          </p:cNvSpPr>
          <p:nvPr/>
        </p:nvSpPr>
        <p:spPr bwMode="auto">
          <a:xfrm>
            <a:off x="478462" y="1213340"/>
            <a:ext cx="32004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通过望远镜看物体</a:t>
            </a:r>
          </a:p>
        </p:txBody>
      </p:sp>
      <p:sp>
        <p:nvSpPr>
          <p:cNvPr id="24592" name="文本框 24591"/>
          <p:cNvSpPr txBox="1">
            <a:spLocks noChangeArrowheads="1"/>
          </p:cNvSpPr>
          <p:nvPr/>
        </p:nvSpPr>
        <p:spPr bwMode="auto">
          <a:xfrm>
            <a:off x="4075340" y="2949181"/>
            <a:ext cx="4343400" cy="131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spcBef>
                <a:spcPts val="50"/>
              </a:spcBef>
            </a:pPr>
            <a:r>
              <a:rPr lang="en-US" altLang="zh-CN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</a:t>
            </a: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通过目镜可观察物体的虚像，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视角增大了</a:t>
            </a: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，好像物体被移近，从而使我们能看清远处的物体。</a:t>
            </a:r>
          </a:p>
        </p:txBody>
      </p:sp>
      <p:grpSp>
        <p:nvGrpSpPr>
          <p:cNvPr id="18" name="组合 24577"/>
          <p:cNvGrpSpPr>
            <a:grpSpLocks/>
          </p:cNvGrpSpPr>
          <p:nvPr/>
        </p:nvGrpSpPr>
        <p:grpSpPr bwMode="auto">
          <a:xfrm>
            <a:off x="674915" y="1623724"/>
            <a:ext cx="6229350" cy="1325457"/>
            <a:chOff x="0" y="0"/>
            <a:chExt cx="5232" cy="1488"/>
          </a:xfrm>
        </p:grpSpPr>
        <p:sp>
          <p:nvSpPr>
            <p:cNvPr id="19" name="直接连接符 24578"/>
            <p:cNvSpPr>
              <a:spLocks noChangeShapeType="1"/>
            </p:cNvSpPr>
            <p:nvPr/>
          </p:nvSpPr>
          <p:spPr bwMode="auto">
            <a:xfrm flipV="1">
              <a:off x="528" y="1008"/>
              <a:ext cx="4704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20" name="组合 24579"/>
            <p:cNvGrpSpPr>
              <a:grpSpLocks/>
            </p:cNvGrpSpPr>
            <p:nvPr/>
          </p:nvGrpSpPr>
          <p:grpSpPr bwMode="auto">
            <a:xfrm>
              <a:off x="0" y="0"/>
              <a:ext cx="5232" cy="1488"/>
              <a:chOff x="0" y="0"/>
              <a:chExt cx="5232" cy="1488"/>
            </a:xfrm>
          </p:grpSpPr>
          <p:sp>
            <p:nvSpPr>
              <p:cNvPr id="21" name="Tree"/>
              <p:cNvSpPr>
                <a:spLocks noEditPoints="1" noChangeArrowheads="1"/>
              </p:cNvSpPr>
              <p:nvPr/>
            </p:nvSpPr>
            <p:spPr bwMode="auto">
              <a:xfrm>
                <a:off x="0" y="0"/>
                <a:ext cx="960" cy="1488"/>
              </a:xfrm>
              <a:custGeom>
                <a:avLst/>
                <a:gdLst/>
                <a:ahLst/>
                <a:cxnLst>
                  <a:cxn ang="0">
                    <a:pos x="0" y="18900"/>
                  </a:cxn>
                  <a:cxn ang="0">
                    <a:pos x="9257" y="18900"/>
                  </a:cxn>
                  <a:cxn ang="0">
                    <a:pos x="9257" y="21600"/>
                  </a:cxn>
                  <a:cxn ang="0">
                    <a:pos x="12343" y="21600"/>
                  </a:cxn>
                  <a:cxn ang="0">
                    <a:pos x="12343" y="18900"/>
                  </a:cxn>
                  <a:cxn ang="0">
                    <a:pos x="21600" y="18900"/>
                  </a:cxn>
                  <a:cxn ang="0">
                    <a:pos x="12343" y="12600"/>
                  </a:cxn>
                  <a:cxn ang="0">
                    <a:pos x="18514" y="12600"/>
                  </a:cxn>
                  <a:cxn ang="0">
                    <a:pos x="12343" y="6300"/>
                  </a:cxn>
                  <a:cxn ang="0">
                    <a:pos x="15429" y="6300"/>
                  </a:cxn>
                  <a:cxn ang="0">
                    <a:pos x="10800" y="0"/>
                  </a:cxn>
                  <a:cxn ang="0">
                    <a:pos x="6171" y="6300"/>
                  </a:cxn>
                  <a:cxn ang="0">
                    <a:pos x="9257" y="6300"/>
                  </a:cxn>
                  <a:cxn ang="0">
                    <a:pos x="3086" y="12600"/>
                  </a:cxn>
                  <a:cxn ang="0">
                    <a:pos x="9257" y="12600"/>
                  </a:cxn>
                </a:cxnLst>
                <a:rect l="0" t="0" r="r" b="b"/>
                <a:pathLst>
                  <a:path w="21600" h="21600">
                    <a:moveTo>
                      <a:pt x="0" y="18900"/>
                    </a:moveTo>
                    <a:lnTo>
                      <a:pt x="9257" y="18900"/>
                    </a:lnTo>
                    <a:lnTo>
                      <a:pt x="9257" y="21600"/>
                    </a:lnTo>
                    <a:lnTo>
                      <a:pt x="12343" y="21600"/>
                    </a:lnTo>
                    <a:lnTo>
                      <a:pt x="12343" y="18900"/>
                    </a:lnTo>
                    <a:lnTo>
                      <a:pt x="21600" y="18900"/>
                    </a:lnTo>
                    <a:lnTo>
                      <a:pt x="12343" y="12600"/>
                    </a:lnTo>
                    <a:lnTo>
                      <a:pt x="18514" y="12600"/>
                    </a:lnTo>
                    <a:lnTo>
                      <a:pt x="12343" y="6300"/>
                    </a:lnTo>
                    <a:lnTo>
                      <a:pt x="15429" y="6300"/>
                    </a:lnTo>
                    <a:lnTo>
                      <a:pt x="10800" y="0"/>
                    </a:lnTo>
                    <a:lnTo>
                      <a:pt x="6171" y="6300"/>
                    </a:lnTo>
                    <a:lnTo>
                      <a:pt x="9257" y="6300"/>
                    </a:lnTo>
                    <a:lnTo>
                      <a:pt x="3086" y="12600"/>
                    </a:lnTo>
                    <a:lnTo>
                      <a:pt x="9257" y="12600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" name="直接连接符 24581"/>
              <p:cNvSpPr>
                <a:spLocks noChangeShapeType="1"/>
              </p:cNvSpPr>
              <p:nvPr/>
            </p:nvSpPr>
            <p:spPr bwMode="auto">
              <a:xfrm>
                <a:off x="480" y="0"/>
                <a:ext cx="4752" cy="100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3" name="未知"/>
              <p:cNvSpPr>
                <a:spLocks noChangeArrowheads="1"/>
              </p:cNvSpPr>
              <p:nvPr/>
            </p:nvSpPr>
            <p:spPr bwMode="auto">
              <a:xfrm>
                <a:off x="4072" y="768"/>
                <a:ext cx="104" cy="336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144"/>
                  </a:cxn>
                  <a:cxn ang="0">
                    <a:pos x="104" y="336"/>
                  </a:cxn>
                </a:cxnLst>
                <a:rect l="0" t="0" r="r" b="b"/>
                <a:pathLst>
                  <a:path w="104" h="336">
                    <a:moveTo>
                      <a:pt x="56" y="0"/>
                    </a:moveTo>
                    <a:cubicBezTo>
                      <a:pt x="28" y="44"/>
                      <a:pt x="0" y="88"/>
                      <a:pt x="8" y="144"/>
                    </a:cubicBezTo>
                    <a:cubicBezTo>
                      <a:pt x="16" y="200"/>
                      <a:pt x="88" y="304"/>
                      <a:pt x="104" y="336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24" name="组合 24583"/>
          <p:cNvGrpSpPr>
            <a:grpSpLocks/>
          </p:cNvGrpSpPr>
          <p:nvPr/>
        </p:nvGrpSpPr>
        <p:grpSpPr bwMode="auto">
          <a:xfrm>
            <a:off x="903515" y="3462260"/>
            <a:ext cx="2286000" cy="940647"/>
            <a:chOff x="0" y="0"/>
            <a:chExt cx="1344" cy="768"/>
          </a:xfrm>
        </p:grpSpPr>
        <p:sp>
          <p:nvSpPr>
            <p:cNvPr id="25" name="Tree"/>
            <p:cNvSpPr>
              <a:spLocks noEditPoints="1" noChangeArrowheads="1"/>
            </p:cNvSpPr>
            <p:nvPr/>
          </p:nvSpPr>
          <p:spPr bwMode="auto">
            <a:xfrm>
              <a:off x="0" y="0"/>
              <a:ext cx="384" cy="768"/>
            </a:xfrm>
            <a:custGeom>
              <a:avLst/>
              <a:gdLst/>
              <a:ahLst/>
              <a:cxnLst>
                <a:cxn ang="0">
                  <a:pos x="0" y="18900"/>
                </a:cxn>
                <a:cxn ang="0">
                  <a:pos x="9257" y="18900"/>
                </a:cxn>
                <a:cxn ang="0">
                  <a:pos x="9257" y="21600"/>
                </a:cxn>
                <a:cxn ang="0">
                  <a:pos x="12343" y="21600"/>
                </a:cxn>
                <a:cxn ang="0">
                  <a:pos x="12343" y="18900"/>
                </a:cxn>
                <a:cxn ang="0">
                  <a:pos x="21600" y="18900"/>
                </a:cxn>
                <a:cxn ang="0">
                  <a:pos x="12343" y="12600"/>
                </a:cxn>
                <a:cxn ang="0">
                  <a:pos x="18514" y="12600"/>
                </a:cxn>
                <a:cxn ang="0">
                  <a:pos x="12343" y="6300"/>
                </a:cxn>
                <a:cxn ang="0">
                  <a:pos x="15429" y="6300"/>
                </a:cxn>
                <a:cxn ang="0">
                  <a:pos x="10800" y="0"/>
                </a:cxn>
                <a:cxn ang="0">
                  <a:pos x="6171" y="6300"/>
                </a:cxn>
                <a:cxn ang="0">
                  <a:pos x="9257" y="6300"/>
                </a:cxn>
                <a:cxn ang="0">
                  <a:pos x="3086" y="12600"/>
                </a:cxn>
                <a:cxn ang="0">
                  <a:pos x="9257" y="12600"/>
                </a:cxn>
              </a:cxnLst>
              <a:rect l="0" t="0" r="r" b="b"/>
              <a:pathLst>
                <a:path w="21600" h="21600">
                  <a:moveTo>
                    <a:pt x="0" y="18900"/>
                  </a:moveTo>
                  <a:lnTo>
                    <a:pt x="9257" y="18900"/>
                  </a:lnTo>
                  <a:lnTo>
                    <a:pt x="9257" y="21600"/>
                  </a:lnTo>
                  <a:lnTo>
                    <a:pt x="12343" y="21600"/>
                  </a:lnTo>
                  <a:lnTo>
                    <a:pt x="12343" y="18900"/>
                  </a:lnTo>
                  <a:lnTo>
                    <a:pt x="21600" y="18900"/>
                  </a:lnTo>
                  <a:lnTo>
                    <a:pt x="12343" y="12600"/>
                  </a:lnTo>
                  <a:lnTo>
                    <a:pt x="18514" y="12600"/>
                  </a:lnTo>
                  <a:lnTo>
                    <a:pt x="12343" y="6300"/>
                  </a:lnTo>
                  <a:lnTo>
                    <a:pt x="15429" y="6300"/>
                  </a:lnTo>
                  <a:lnTo>
                    <a:pt x="10800" y="0"/>
                  </a:lnTo>
                  <a:lnTo>
                    <a:pt x="6171" y="6300"/>
                  </a:lnTo>
                  <a:lnTo>
                    <a:pt x="9257" y="6300"/>
                  </a:lnTo>
                  <a:lnTo>
                    <a:pt x="3086" y="12600"/>
                  </a:lnTo>
                  <a:lnTo>
                    <a:pt x="9257" y="12600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6" name="直接连接符 24585"/>
            <p:cNvSpPr>
              <a:spLocks noChangeShapeType="1"/>
            </p:cNvSpPr>
            <p:nvPr/>
          </p:nvSpPr>
          <p:spPr bwMode="auto">
            <a:xfrm>
              <a:off x="192" y="0"/>
              <a:ext cx="1152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7" name="直接连接符 24586"/>
            <p:cNvSpPr>
              <a:spLocks noChangeShapeType="1"/>
            </p:cNvSpPr>
            <p:nvPr/>
          </p:nvSpPr>
          <p:spPr bwMode="auto">
            <a:xfrm flipV="1">
              <a:off x="240" y="384"/>
              <a:ext cx="1056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8" name="未知"/>
            <p:cNvSpPr>
              <a:spLocks noChangeArrowheads="1"/>
            </p:cNvSpPr>
            <p:nvPr/>
          </p:nvSpPr>
          <p:spPr bwMode="auto">
            <a:xfrm>
              <a:off x="808" y="240"/>
              <a:ext cx="104" cy="288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144"/>
                </a:cxn>
                <a:cxn ang="0">
                  <a:pos x="104" y="288"/>
                </a:cxn>
              </a:cxnLst>
              <a:rect l="0" t="0" r="r" b="b"/>
              <a:pathLst>
                <a:path w="104" h="288">
                  <a:moveTo>
                    <a:pt x="56" y="0"/>
                  </a:moveTo>
                  <a:cubicBezTo>
                    <a:pt x="28" y="48"/>
                    <a:pt x="0" y="96"/>
                    <a:pt x="8" y="144"/>
                  </a:cubicBezTo>
                  <a:cubicBezTo>
                    <a:pt x="16" y="192"/>
                    <a:pt x="88" y="264"/>
                    <a:pt x="104" y="288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9" name="圆角矩形标注 28"/>
          <p:cNvSpPr>
            <a:spLocks noChangeArrowheads="1"/>
          </p:cNvSpPr>
          <p:nvPr/>
        </p:nvSpPr>
        <p:spPr bwMode="auto">
          <a:xfrm>
            <a:off x="2078662" y="2008534"/>
            <a:ext cx="1028700" cy="299297"/>
          </a:xfrm>
          <a:prstGeom prst="wedgeRoundRectCallout">
            <a:avLst>
              <a:gd name="adj1" fmla="val -79861"/>
              <a:gd name="adj2" fmla="val 108630"/>
              <a:gd name="adj3" fmla="val 16667"/>
            </a:avLst>
          </a:prstGeom>
          <a:noFill/>
          <a:ln w="0">
            <a:solidFill>
              <a:schemeClr val="tx1"/>
            </a:solidFill>
            <a:miter lim="800000"/>
            <a:headEnd/>
            <a:tailEnd/>
          </a:ln>
        </p:spPr>
        <p:txBody>
          <a:bodyPr lIns="68580" tIns="34290" rIns="68580" bIns="34290"/>
          <a:lstStyle/>
          <a:p>
            <a:pPr algn="ctr"/>
            <a:r>
              <a:rPr lang="zh-CN" altLang="en-US" sz="180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物体</a:t>
            </a:r>
          </a:p>
        </p:txBody>
      </p:sp>
      <p:sp>
        <p:nvSpPr>
          <p:cNvPr id="30" name="圆角矩形标注 29"/>
          <p:cNvSpPr>
            <a:spLocks noChangeArrowheads="1"/>
          </p:cNvSpPr>
          <p:nvPr/>
        </p:nvSpPr>
        <p:spPr bwMode="auto">
          <a:xfrm>
            <a:off x="1646465" y="3205721"/>
            <a:ext cx="2057400" cy="342053"/>
          </a:xfrm>
          <a:prstGeom prst="wedgeRoundRectCallout">
            <a:avLst>
              <a:gd name="adj1" fmla="val -57931"/>
              <a:gd name="adj2" fmla="val 115106"/>
              <a:gd name="adj3" fmla="val 16667"/>
            </a:avLst>
          </a:prstGeom>
          <a:noFill/>
          <a:ln w="0">
            <a:solidFill>
              <a:schemeClr val="tx1"/>
            </a:solidFill>
            <a:miter lim="800000"/>
            <a:headEnd/>
            <a:tailEnd/>
          </a:ln>
        </p:spPr>
        <p:txBody>
          <a:bodyPr lIns="68580" tIns="34290" rIns="68580" bIns="34290"/>
          <a:lstStyle/>
          <a:p>
            <a:pPr algn="ctr"/>
            <a:r>
              <a:rPr lang="zh-CN" altLang="en-US" sz="180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缩小的像</a:t>
            </a:r>
          </a:p>
        </p:txBody>
      </p:sp>
      <p:sp>
        <p:nvSpPr>
          <p:cNvPr id="31" name="矩形 30"/>
          <p:cNvSpPr>
            <a:spLocks noChangeArrowheads="1"/>
          </p:cNvSpPr>
          <p:nvPr/>
        </p:nvSpPr>
        <p:spPr bwMode="auto">
          <a:xfrm>
            <a:off x="4732566" y="2307831"/>
            <a:ext cx="600164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视角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三、视角</a:t>
            </a:r>
          </a:p>
        </p:txBody>
      </p:sp>
    </p:spTree>
    <p:extLst>
      <p:ext uri="{BB962C8B-B14F-4D97-AF65-F5344CB8AC3E}">
        <p14:creationId xmlns:p14="http://schemas.microsoft.com/office/powerpoint/2010/main" val="198659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9" grpId="0"/>
      <p:bldP spid="24592" grpId="0"/>
      <p:bldP spid="29" grpId="0" bldLvl="0" animBg="1"/>
      <p:bldP spid="30" grpId="0" bldLvl="0" animBg="1"/>
      <p:bldP spid="3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5" name="文本框 26634"/>
          <p:cNvSpPr txBox="1">
            <a:spLocks noChangeArrowheads="1"/>
          </p:cNvSpPr>
          <p:nvPr/>
        </p:nvSpPr>
        <p:spPr bwMode="auto">
          <a:xfrm>
            <a:off x="495300" y="3789331"/>
            <a:ext cx="7903369" cy="761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  <a:spcBef>
                <a:spcPts val="5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望远镜虽然没有把物体放大，但成的像离物体很近，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增大了视角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，所以感觉看到的物体放大了，变清楚了。</a:t>
            </a:r>
          </a:p>
        </p:txBody>
      </p:sp>
      <p:sp>
        <p:nvSpPr>
          <p:cNvPr id="25603" name="内容占位符 25602"/>
          <p:cNvSpPr>
            <a:spLocks noGrp="1" noChangeArrowheads="1"/>
          </p:cNvSpPr>
          <p:nvPr>
            <p:ph idx="4294967295"/>
          </p:nvPr>
        </p:nvSpPr>
        <p:spPr bwMode="auto">
          <a:xfrm>
            <a:off x="495300" y="1355669"/>
            <a:ext cx="8398669" cy="94892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zh-CN" altLang="en-US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你找到看清微小物体和很远物体的方法了吗？</a:t>
            </a:r>
          </a:p>
          <a:p>
            <a:pPr>
              <a:lnSpc>
                <a:spcPct val="90000"/>
              </a:lnSpc>
              <a:buFontTx/>
              <a:buNone/>
            </a:pPr>
            <a:endParaRPr lang="zh-CN" altLang="en-US" dirty="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3577" name="文本框 1"/>
          <p:cNvSpPr txBox="1">
            <a:spLocks noChangeArrowheads="1"/>
          </p:cNvSpPr>
          <p:nvPr/>
        </p:nvSpPr>
        <p:spPr bwMode="auto">
          <a:xfrm>
            <a:off x="6047661" y="1347619"/>
            <a:ext cx="1215718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增大视角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三、视角</a:t>
            </a:r>
          </a:p>
        </p:txBody>
      </p:sp>
      <p:sp>
        <p:nvSpPr>
          <p:cNvPr id="28" name="直接连接符 26625"/>
          <p:cNvSpPr>
            <a:spLocks noChangeShapeType="1"/>
          </p:cNvSpPr>
          <p:nvPr/>
        </p:nvSpPr>
        <p:spPr bwMode="auto">
          <a:xfrm flipV="1">
            <a:off x="1010126" y="2696004"/>
            <a:ext cx="0" cy="864041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9" name="直接连接符 26626"/>
          <p:cNvSpPr>
            <a:spLocks noChangeShapeType="1"/>
          </p:cNvSpPr>
          <p:nvPr/>
        </p:nvSpPr>
        <p:spPr bwMode="auto">
          <a:xfrm>
            <a:off x="5696426" y="2791315"/>
            <a:ext cx="0" cy="60304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30" name="图片 266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29902" y="2831400"/>
            <a:ext cx="535781" cy="53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直接连接符 26628"/>
          <p:cNvSpPr>
            <a:spLocks noChangeShapeType="1"/>
          </p:cNvSpPr>
          <p:nvPr/>
        </p:nvSpPr>
        <p:spPr bwMode="auto">
          <a:xfrm flipH="1" flipV="1">
            <a:off x="1025605" y="2711147"/>
            <a:ext cx="5940028" cy="403516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2" name="直接连接符 26629"/>
          <p:cNvSpPr>
            <a:spLocks noChangeShapeType="1"/>
          </p:cNvSpPr>
          <p:nvPr/>
        </p:nvSpPr>
        <p:spPr bwMode="auto">
          <a:xfrm flipH="1">
            <a:off x="970836" y="3114663"/>
            <a:ext cx="5994797" cy="444491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3" name="直接连接符 26630"/>
          <p:cNvSpPr>
            <a:spLocks noChangeShapeType="1"/>
          </p:cNvSpPr>
          <p:nvPr/>
        </p:nvSpPr>
        <p:spPr bwMode="auto">
          <a:xfrm flipH="1" flipV="1">
            <a:off x="5669044" y="2791315"/>
            <a:ext cx="1296590" cy="32334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4" name="直接连接符 26631"/>
          <p:cNvSpPr>
            <a:spLocks noChangeShapeType="1"/>
          </p:cNvSpPr>
          <p:nvPr/>
        </p:nvSpPr>
        <p:spPr bwMode="auto">
          <a:xfrm flipH="1">
            <a:off x="5669044" y="3114662"/>
            <a:ext cx="1296590" cy="2832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5" name="未知"/>
          <p:cNvSpPr>
            <a:spLocks noChangeArrowheads="1"/>
          </p:cNvSpPr>
          <p:nvPr/>
        </p:nvSpPr>
        <p:spPr bwMode="auto">
          <a:xfrm>
            <a:off x="6092906" y="3074578"/>
            <a:ext cx="116681" cy="121144"/>
          </a:xfrm>
          <a:custGeom>
            <a:avLst/>
            <a:gdLst/>
            <a:ahLst/>
            <a:cxnLst>
              <a:cxn ang="0">
                <a:pos x="53" y="90"/>
              </a:cxn>
              <a:cxn ang="0">
                <a:pos x="7" y="45"/>
              </a:cxn>
              <a:cxn ang="0">
                <a:pos x="98" y="0"/>
              </a:cxn>
            </a:cxnLst>
            <a:rect l="0" t="0" r="r" b="b"/>
            <a:pathLst>
              <a:path w="98" h="90">
                <a:moveTo>
                  <a:pt x="53" y="90"/>
                </a:moveTo>
                <a:cubicBezTo>
                  <a:pt x="26" y="75"/>
                  <a:pt x="0" y="60"/>
                  <a:pt x="7" y="45"/>
                </a:cubicBezTo>
                <a:cubicBezTo>
                  <a:pt x="14" y="30"/>
                  <a:pt x="56" y="15"/>
                  <a:pt x="98" y="0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6" name="未知"/>
          <p:cNvSpPr>
            <a:spLocks noChangeArrowheads="1"/>
          </p:cNvSpPr>
          <p:nvPr/>
        </p:nvSpPr>
        <p:spPr bwMode="auto">
          <a:xfrm>
            <a:off x="5994084" y="2912460"/>
            <a:ext cx="107156" cy="404407"/>
          </a:xfrm>
          <a:custGeom>
            <a:avLst/>
            <a:gdLst/>
            <a:ahLst/>
            <a:cxnLst>
              <a:cxn ang="0">
                <a:pos x="90" y="454"/>
              </a:cxn>
              <a:cxn ang="0">
                <a:pos x="0" y="227"/>
              </a:cxn>
              <a:cxn ang="0">
                <a:pos x="90" y="0"/>
              </a:cxn>
            </a:cxnLst>
            <a:rect l="0" t="0" r="r" b="b"/>
            <a:pathLst>
              <a:path w="90" h="454">
                <a:moveTo>
                  <a:pt x="90" y="454"/>
                </a:moveTo>
                <a:cubicBezTo>
                  <a:pt x="45" y="378"/>
                  <a:pt x="0" y="303"/>
                  <a:pt x="0" y="227"/>
                </a:cubicBezTo>
                <a:cubicBezTo>
                  <a:pt x="0" y="151"/>
                  <a:pt x="45" y="75"/>
                  <a:pt x="90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7" name="矩形 26635"/>
          <p:cNvSpPr>
            <a:spLocks noChangeArrowheads="1"/>
          </p:cNvSpPr>
          <p:nvPr/>
        </p:nvSpPr>
        <p:spPr bwMode="auto">
          <a:xfrm>
            <a:off x="755333" y="1943308"/>
            <a:ext cx="6610350" cy="1777965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8" name="直接连接符 26636"/>
          <p:cNvSpPr>
            <a:spLocks noChangeShapeType="1"/>
          </p:cNvSpPr>
          <p:nvPr/>
        </p:nvSpPr>
        <p:spPr bwMode="auto">
          <a:xfrm flipV="1">
            <a:off x="1025605" y="2266655"/>
            <a:ext cx="0" cy="113127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9" name="直接连接符 38"/>
          <p:cNvSpPr>
            <a:spLocks noChangeShapeType="1"/>
          </p:cNvSpPr>
          <p:nvPr/>
        </p:nvSpPr>
        <p:spPr bwMode="auto">
          <a:xfrm>
            <a:off x="5696426" y="2467968"/>
            <a:ext cx="0" cy="60304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40" name="图片 2663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29902" y="2508052"/>
            <a:ext cx="535781" cy="53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直接连接符 40"/>
          <p:cNvSpPr>
            <a:spLocks noChangeShapeType="1"/>
          </p:cNvSpPr>
          <p:nvPr/>
        </p:nvSpPr>
        <p:spPr bwMode="auto">
          <a:xfrm flipH="1" flipV="1">
            <a:off x="1025605" y="2266655"/>
            <a:ext cx="5940028" cy="52466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2" name="直接连接符 41"/>
          <p:cNvSpPr>
            <a:spLocks noChangeShapeType="1"/>
          </p:cNvSpPr>
          <p:nvPr/>
        </p:nvSpPr>
        <p:spPr bwMode="auto">
          <a:xfrm flipH="1">
            <a:off x="970836" y="2791316"/>
            <a:ext cx="5994797" cy="60661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3" name="直接连接符 42"/>
          <p:cNvSpPr>
            <a:spLocks noChangeShapeType="1"/>
          </p:cNvSpPr>
          <p:nvPr/>
        </p:nvSpPr>
        <p:spPr bwMode="auto">
          <a:xfrm flipH="1" flipV="1">
            <a:off x="5669044" y="2467968"/>
            <a:ext cx="1296590" cy="3233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4" name="直接连接符 43"/>
          <p:cNvSpPr>
            <a:spLocks noChangeShapeType="1"/>
          </p:cNvSpPr>
          <p:nvPr/>
        </p:nvSpPr>
        <p:spPr bwMode="auto">
          <a:xfrm flipH="1">
            <a:off x="5669044" y="2791316"/>
            <a:ext cx="1296590" cy="2832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5" name="未知"/>
          <p:cNvSpPr>
            <a:spLocks noChangeArrowheads="1"/>
          </p:cNvSpPr>
          <p:nvPr/>
        </p:nvSpPr>
        <p:spPr bwMode="auto">
          <a:xfrm>
            <a:off x="6092906" y="2711147"/>
            <a:ext cx="63103" cy="161228"/>
          </a:xfrm>
          <a:custGeom>
            <a:avLst/>
            <a:gdLst/>
            <a:ahLst/>
            <a:cxnLst>
              <a:cxn ang="0">
                <a:pos x="53" y="90"/>
              </a:cxn>
              <a:cxn ang="0">
                <a:pos x="7" y="45"/>
              </a:cxn>
              <a:cxn ang="0">
                <a:pos x="98" y="0"/>
              </a:cxn>
            </a:cxnLst>
            <a:rect l="0" t="0" r="r" b="b"/>
            <a:pathLst>
              <a:path w="98" h="90">
                <a:moveTo>
                  <a:pt x="53" y="90"/>
                </a:moveTo>
                <a:cubicBezTo>
                  <a:pt x="26" y="75"/>
                  <a:pt x="0" y="60"/>
                  <a:pt x="7" y="45"/>
                </a:cubicBezTo>
                <a:cubicBezTo>
                  <a:pt x="14" y="30"/>
                  <a:pt x="56" y="15"/>
                  <a:pt x="98" y="0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6" name="未知"/>
          <p:cNvSpPr>
            <a:spLocks noChangeArrowheads="1"/>
          </p:cNvSpPr>
          <p:nvPr/>
        </p:nvSpPr>
        <p:spPr bwMode="auto">
          <a:xfrm>
            <a:off x="5994084" y="2589112"/>
            <a:ext cx="107156" cy="404407"/>
          </a:xfrm>
          <a:custGeom>
            <a:avLst/>
            <a:gdLst/>
            <a:ahLst/>
            <a:cxnLst>
              <a:cxn ang="0">
                <a:pos x="90" y="454"/>
              </a:cxn>
              <a:cxn ang="0">
                <a:pos x="0" y="227"/>
              </a:cxn>
              <a:cxn ang="0">
                <a:pos x="90" y="0"/>
              </a:cxn>
            </a:cxnLst>
            <a:rect l="0" t="0" r="r" b="b"/>
            <a:pathLst>
              <a:path w="90" h="454">
                <a:moveTo>
                  <a:pt x="90" y="454"/>
                </a:moveTo>
                <a:cubicBezTo>
                  <a:pt x="45" y="378"/>
                  <a:pt x="0" y="303"/>
                  <a:pt x="0" y="227"/>
                </a:cubicBezTo>
                <a:cubicBezTo>
                  <a:pt x="0" y="151"/>
                  <a:pt x="45" y="75"/>
                  <a:pt x="90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7" name="文本框 26645"/>
          <p:cNvSpPr txBox="1">
            <a:spLocks noChangeArrowheads="1"/>
          </p:cNvSpPr>
          <p:nvPr/>
        </p:nvSpPr>
        <p:spPr bwMode="auto">
          <a:xfrm>
            <a:off x="808911" y="3356950"/>
            <a:ext cx="75604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 b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物体</a:t>
            </a:r>
          </a:p>
        </p:txBody>
      </p:sp>
      <p:sp>
        <p:nvSpPr>
          <p:cNvPr id="48" name="文本框 47"/>
          <p:cNvSpPr txBox="1">
            <a:spLocks noChangeArrowheads="1"/>
          </p:cNvSpPr>
          <p:nvPr/>
        </p:nvSpPr>
        <p:spPr bwMode="auto">
          <a:xfrm>
            <a:off x="5507117" y="3154747"/>
            <a:ext cx="75604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 b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像</a:t>
            </a:r>
          </a:p>
        </p:txBody>
      </p:sp>
    </p:spTree>
    <p:extLst>
      <p:ext uri="{BB962C8B-B14F-4D97-AF65-F5344CB8AC3E}">
        <p14:creationId xmlns:p14="http://schemas.microsoft.com/office/powerpoint/2010/main" val="196956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5" grpId="0"/>
      <p:bldP spid="25603" grpId="0" build="p" animBg="1"/>
      <p:bldP spid="23577" grpId="0"/>
      <p:bldP spid="39" grpId="0" animBg="1"/>
      <p:bldP spid="41" grpId="0" animBg="1"/>
      <p:bldP spid="42" grpId="0" animBg="1"/>
      <p:bldP spid="43" grpId="0" animBg="1"/>
      <p:bldP spid="44" grpId="0" animBg="1"/>
      <p:bldP spid="4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209338"/>
              </p:ext>
            </p:extLst>
          </p:nvPr>
        </p:nvGraphicFramePr>
        <p:xfrm>
          <a:off x="598171" y="1949540"/>
          <a:ext cx="7957344" cy="2547475"/>
        </p:xfrm>
        <a:graphic>
          <a:graphicData uri="http://schemas.openxmlformats.org/drawingml/2006/table">
            <a:tbl>
              <a:tblPr/>
              <a:tblGrid>
                <a:gridCol w="1186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4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9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75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93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物镜</a:t>
                      </a:r>
                      <a:r>
                        <a:rPr kumimoji="0" 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的作用</a:t>
                      </a: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目镜</a:t>
                      </a:r>
                      <a:r>
                        <a:rPr kumimoji="0" 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的作用</a:t>
                      </a: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增大</a:t>
                      </a:r>
                      <a:r>
                        <a:rPr kumimoji="0" 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视角</a:t>
                      </a:r>
                      <a:r>
                        <a:rPr kumimoji="0" lang="zh-CN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的方法</a:t>
                      </a: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3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显微镜</a:t>
                      </a:r>
                    </a:p>
                  </a:txBody>
                  <a:tcPr marT="34205" marB="342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5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5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3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望远镜</a:t>
                      </a:r>
                    </a:p>
                  </a:txBody>
                  <a:tcPr marT="34205" marB="342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5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1597819" y="3390203"/>
            <a:ext cx="138548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endParaRPr lang="zh-CN" altLang="zh-CN" sz="24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1844450" y="2957136"/>
            <a:ext cx="1870960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defTabSz="914378">
              <a:spcBef>
                <a:spcPct val="20000"/>
              </a:spcBef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使被观察的物体成一个</a:t>
            </a:r>
            <a:r>
              <a:rPr lang="zh-CN" altLang="en-US" sz="1500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倒立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</a:t>
            </a:r>
            <a:r>
              <a:rPr lang="zh-CN" altLang="en-US" sz="1500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放大实像</a:t>
            </a:r>
            <a:endParaRPr lang="zh-CN" altLang="en-US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2554" name="Text Box 26"/>
          <p:cNvSpPr txBox="1">
            <a:spLocks noChangeArrowheads="1"/>
          </p:cNvSpPr>
          <p:nvPr/>
        </p:nvSpPr>
        <p:spPr bwMode="auto">
          <a:xfrm>
            <a:off x="3909720" y="2938614"/>
            <a:ext cx="185100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defTabSz="914378">
              <a:spcBef>
                <a:spcPct val="20000"/>
              </a:spcBef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把物镜成的实像，再次</a:t>
            </a:r>
            <a:r>
              <a:rPr lang="zh-CN" altLang="en-US" sz="1500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放大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成</a:t>
            </a:r>
            <a:r>
              <a:rPr lang="zh-CN" altLang="en-US" sz="1500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虚像</a:t>
            </a:r>
            <a:endParaRPr lang="zh-CN" altLang="en-US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6143783" y="3022195"/>
            <a:ext cx="3279799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把物体的像</a:t>
            </a:r>
            <a:r>
              <a:rPr lang="zh-CN" altLang="en-US" sz="1500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放大</a:t>
            </a:r>
          </a:p>
        </p:txBody>
      </p:sp>
      <p:sp>
        <p:nvSpPr>
          <p:cNvPr id="22556" name="Text Box 28"/>
          <p:cNvSpPr txBox="1">
            <a:spLocks noChangeArrowheads="1"/>
          </p:cNvSpPr>
          <p:nvPr/>
        </p:nvSpPr>
        <p:spPr bwMode="auto">
          <a:xfrm>
            <a:off x="1754457" y="3828784"/>
            <a:ext cx="2050943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defTabSz="914378">
              <a:spcBef>
                <a:spcPct val="50000"/>
              </a:spcBef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使远处的物体在焦点附近成</a:t>
            </a:r>
            <a:r>
              <a:rPr lang="zh-CN" altLang="en-US" sz="1500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倒立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</a:t>
            </a:r>
            <a:r>
              <a:rPr lang="zh-CN" altLang="en-US" sz="1500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缩小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</a:t>
            </a:r>
            <a:r>
              <a:rPr lang="zh-CN" altLang="en-US" sz="1500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实像</a:t>
            </a:r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4049901" y="3828036"/>
            <a:ext cx="1710819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defTabSz="914378">
              <a:spcBef>
                <a:spcPct val="20000"/>
              </a:spcBef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把物镜成的实像，再次</a:t>
            </a:r>
            <a:r>
              <a:rPr lang="zh-CN" altLang="en-US" sz="1500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放大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成</a:t>
            </a:r>
            <a:r>
              <a:rPr lang="zh-CN" altLang="en-US" sz="1500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虚像</a:t>
            </a:r>
            <a:endParaRPr lang="zh-CN" altLang="en-US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6275364" y="3781870"/>
            <a:ext cx="3279799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20000"/>
              </a:spcBef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把物体的像</a:t>
            </a:r>
            <a:r>
              <a:rPr lang="zh-CN" altLang="en-US" sz="1500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移近</a:t>
            </a:r>
          </a:p>
          <a:p>
            <a:pPr defTabSz="914378">
              <a:spcBef>
                <a:spcPct val="20000"/>
              </a:spcBef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把物体的像</a:t>
            </a:r>
            <a:r>
              <a:rPr lang="zh-CN" altLang="en-US" sz="1500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放大</a:t>
            </a:r>
            <a:endParaRPr lang="zh-CN" altLang="en-US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3" name="文本框 31770"/>
          <p:cNvSpPr txBox="1">
            <a:spLocks noChangeArrowheads="1"/>
          </p:cNvSpPr>
          <p:nvPr/>
        </p:nvSpPr>
        <p:spPr bwMode="auto">
          <a:xfrm>
            <a:off x="400709" y="1311387"/>
            <a:ext cx="66294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在显微镜和望远镜中看到的像都是倒立的。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三、视角</a:t>
            </a:r>
          </a:p>
        </p:txBody>
      </p:sp>
    </p:spTree>
    <p:extLst>
      <p:ext uri="{BB962C8B-B14F-4D97-AF65-F5344CB8AC3E}">
        <p14:creationId xmlns:p14="http://schemas.microsoft.com/office/powerpoint/2010/main" val="206808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ntr" presetSubtype="0" fill="hold" grpId="2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3" grpId="0" autoUpdateAnimBg="0"/>
      <p:bldP spid="22554" grpId="0" autoUpdateAnimBg="0"/>
      <p:bldP spid="22555" grpId="0" autoUpdateAnimBg="0"/>
      <p:bldP spid="22556" grpId="0" autoUpdateAnimBg="0"/>
      <p:bldP spid="22557" grpId="0" autoUpdateAnimBg="0"/>
      <p:bldP spid="22558" grpId="0" autoUpdateAnimBg="0"/>
      <p:bldP spid="13" grpId="0" bldLvl="0"/>
      <p:bldP spid="13" grpId="1" bldLvl="0"/>
      <p:bldP spid="13" grpId="2" bldLvl="0"/>
      <p:bldP spid="13" grpId="3" bldLvl="0"/>
      <p:bldP spid="13" grpId="4" bldLvl="0"/>
      <p:bldP spid="13" grpId="5" bldLvl="0"/>
      <p:bldP spid="13" grpId="6" bldLvl="0"/>
      <p:bldP spid="13" grpId="7" bldLvl="0"/>
      <p:bldP spid="13" grpId="8" bldLvl="0"/>
      <p:bldP spid="13" grpId="9" bldLvl="0"/>
      <p:bldP spid="13" grpId="10" bldLvl="0"/>
      <p:bldP spid="13" grpId="11" bldLvl="0"/>
      <p:bldP spid="13" grpId="12" bldLvl="0"/>
      <p:bldP spid="13" grpId="13" bldLvl="0"/>
      <p:bldP spid="13" grpId="14" bldLvl="0"/>
      <p:bldP spid="13" grpId="15" bldLvl="0"/>
      <p:bldP spid="13" grpId="16" bldLvl="0"/>
      <p:bldP spid="13" grpId="17" bldLvl="0"/>
      <p:bldP spid="13" grpId="18" bldLvl="0"/>
      <p:bldP spid="13" grpId="19" bldLvl="0"/>
      <p:bldP spid="13" grpId="20" bldLvl="0"/>
      <p:bldP spid="13" grpId="21" bldLvl="0"/>
      <p:bldP spid="13" grpId="22" bldLvl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文本框 25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课堂小结</a:t>
            </a: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561431" y="2132272"/>
            <a:ext cx="498598" cy="1685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68580" tIns="34290" rIns="68580" bIns="3429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800" b="1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显微镜和望远镜</a:t>
            </a: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1171990" y="2017727"/>
            <a:ext cx="1890713" cy="42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80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显微镜</a:t>
            </a:r>
          </a:p>
        </p:txBody>
      </p:sp>
      <p:sp>
        <p:nvSpPr>
          <p:cNvPr id="29" name="AutoShape 4"/>
          <p:cNvSpPr>
            <a:spLocks/>
          </p:cNvSpPr>
          <p:nvPr/>
        </p:nvSpPr>
        <p:spPr bwMode="auto">
          <a:xfrm>
            <a:off x="2033242" y="1900334"/>
            <a:ext cx="122777" cy="999105"/>
          </a:xfrm>
          <a:prstGeom prst="leftBrace">
            <a:avLst>
              <a:gd name="adj1" fmla="val 80637"/>
              <a:gd name="adj2" fmla="val 34144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68580" tIns="34290" rIns="68580" bIns="34290" anchor="ctr"/>
          <a:lstStyle/>
          <a:p>
            <a:pPr>
              <a:lnSpc>
                <a:spcPct val="130000"/>
              </a:lnSpc>
            </a:pPr>
            <a:endParaRPr lang="zh-CN" altLang="en-US" sz="180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2144731" y="1744263"/>
            <a:ext cx="1079897" cy="4293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结构</a:t>
            </a:r>
          </a:p>
        </p:txBody>
      </p:sp>
      <p:sp>
        <p:nvSpPr>
          <p:cNvPr id="31" name="AutoShape 6"/>
          <p:cNvSpPr>
            <a:spLocks/>
          </p:cNvSpPr>
          <p:nvPr/>
        </p:nvSpPr>
        <p:spPr bwMode="auto">
          <a:xfrm>
            <a:off x="2801478" y="1318455"/>
            <a:ext cx="108347" cy="1252414"/>
          </a:xfrm>
          <a:prstGeom prst="leftBrace">
            <a:avLst>
              <a:gd name="adj1" fmla="val 128754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68580" tIns="34290" rIns="68580" bIns="34290" anchor="ctr"/>
          <a:lstStyle/>
          <a:p>
            <a:pPr>
              <a:lnSpc>
                <a:spcPct val="130000"/>
              </a:lnSpc>
            </a:pPr>
            <a:endParaRPr lang="zh-CN" altLang="en-US" sz="180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2948413" y="1210219"/>
            <a:ext cx="4116491" cy="1509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8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物镜</a:t>
            </a:r>
            <a:r>
              <a:rPr lang="zh-CN" altLang="en-US" sz="1800" dirty="0">
                <a:solidFill>
                  <a:schemeClr val="tx2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：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作用相当于</a:t>
            </a:r>
            <a:r>
              <a:rPr lang="zh-CN" altLang="en-US" sz="18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投影仪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的镜头</a:t>
            </a:r>
            <a:r>
              <a:rPr lang="zh-CN" altLang="en-US" sz="1800" dirty="0">
                <a:solidFill>
                  <a:schemeClr val="tx2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</a:t>
            </a:r>
            <a:endParaRPr lang="en-US" altLang="zh-CN" sz="180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8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目镜</a:t>
            </a:r>
            <a:r>
              <a:rPr lang="zh-CN" altLang="en-US" sz="1800" dirty="0">
                <a:solidFill>
                  <a:schemeClr val="tx2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：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作用像一个普通的</a:t>
            </a:r>
            <a:r>
              <a:rPr lang="zh-CN" altLang="en-US" sz="18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放大镜</a:t>
            </a:r>
            <a:r>
              <a:rPr lang="zh-CN" altLang="en-US" sz="1800" dirty="0">
                <a:solidFill>
                  <a:schemeClr val="tx2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</a:t>
            </a:r>
          </a:p>
          <a:p>
            <a:pPr>
              <a:lnSpc>
                <a:spcPct val="130000"/>
              </a:lnSpc>
            </a:pP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载物台：承载被观察物体。</a:t>
            </a:r>
          </a:p>
          <a:p>
            <a:pPr>
              <a:lnSpc>
                <a:spcPct val="130000"/>
              </a:lnSpc>
            </a:pP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反光镜：增加光的强度，便于观察物体。</a:t>
            </a:r>
          </a:p>
        </p:txBody>
      </p:sp>
      <p:sp>
        <p:nvSpPr>
          <p:cNvPr id="33" name="AutoShape 8"/>
          <p:cNvSpPr>
            <a:spLocks/>
          </p:cNvSpPr>
          <p:nvPr/>
        </p:nvSpPr>
        <p:spPr bwMode="auto">
          <a:xfrm>
            <a:off x="956488" y="2178955"/>
            <a:ext cx="270272" cy="1656821"/>
          </a:xfrm>
          <a:prstGeom prst="leftBrace">
            <a:avLst>
              <a:gd name="adj1" fmla="val 68282"/>
              <a:gd name="adj2" fmla="val 50000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68580" tIns="34290" rIns="68580" bIns="34290" anchor="ctr"/>
          <a:lstStyle/>
          <a:p>
            <a:pPr>
              <a:lnSpc>
                <a:spcPct val="130000"/>
              </a:lnSpc>
            </a:pPr>
            <a:endParaRPr lang="zh-CN" altLang="en-US" sz="180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2155044" y="2669340"/>
            <a:ext cx="4698448" cy="4293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原理：</a:t>
            </a:r>
            <a:r>
              <a:rPr lang="zh-CN" altLang="zh-CN" sz="1800" dirty="0">
                <a:solidFill>
                  <a:srgbClr val="9900CC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放大的实像  </a:t>
            </a:r>
            <a:r>
              <a:rPr lang="en-US" altLang="zh-CN" sz="1800" dirty="0">
                <a:solidFill>
                  <a:srgbClr val="9900CC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</a:t>
            </a:r>
            <a:r>
              <a:rPr lang="zh-CN" altLang="zh-CN" sz="1800" dirty="0">
                <a:solidFill>
                  <a:srgbClr val="9900CC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rgbClr val="9900CC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     </a:t>
            </a:r>
            <a:r>
              <a:rPr lang="zh-CN" altLang="zh-CN" sz="1800" dirty="0">
                <a:solidFill>
                  <a:srgbClr val="9900CC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放大的虚像</a:t>
            </a:r>
            <a:endParaRPr lang="zh-CN" altLang="en-US" sz="1800" dirty="0">
              <a:solidFill>
                <a:schemeClr val="tx2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2251889" y="3108913"/>
            <a:ext cx="4658915" cy="42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lnSpc>
                <a:spcPct val="130000"/>
              </a:lnSpc>
            </a:pPr>
            <a:endParaRPr lang="zh-CN" altLang="en-US" sz="180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1280338" y="3714632"/>
            <a:ext cx="1565672" cy="4293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80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望远镜</a:t>
            </a:r>
          </a:p>
        </p:txBody>
      </p:sp>
      <p:sp>
        <p:nvSpPr>
          <p:cNvPr id="37" name="AutoShape 12"/>
          <p:cNvSpPr>
            <a:spLocks/>
          </p:cNvSpPr>
          <p:nvPr/>
        </p:nvSpPr>
        <p:spPr bwMode="auto">
          <a:xfrm>
            <a:off x="2251887" y="3502736"/>
            <a:ext cx="177421" cy="732207"/>
          </a:xfrm>
          <a:prstGeom prst="leftBrace">
            <a:avLst>
              <a:gd name="adj1" fmla="val 50000"/>
              <a:gd name="adj2" fmla="val 50000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68580" tIns="34290" rIns="68580" bIns="34290" anchor="ctr"/>
          <a:lstStyle/>
          <a:p>
            <a:pPr>
              <a:lnSpc>
                <a:spcPct val="130000"/>
              </a:lnSpc>
            </a:pPr>
            <a:endParaRPr lang="zh-CN" altLang="en-US" sz="180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8" name="Text Box 13"/>
          <p:cNvSpPr txBox="1">
            <a:spLocks noChangeArrowheads="1"/>
          </p:cNvSpPr>
          <p:nvPr/>
        </p:nvSpPr>
        <p:spPr bwMode="auto">
          <a:xfrm>
            <a:off x="2413814" y="3351201"/>
            <a:ext cx="864394" cy="4293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结构</a:t>
            </a:r>
          </a:p>
        </p:txBody>
      </p:sp>
      <p:sp>
        <p:nvSpPr>
          <p:cNvPr id="39" name="AutoShape 14"/>
          <p:cNvSpPr>
            <a:spLocks/>
          </p:cNvSpPr>
          <p:nvPr/>
        </p:nvSpPr>
        <p:spPr bwMode="auto">
          <a:xfrm>
            <a:off x="3062703" y="3189082"/>
            <a:ext cx="114300" cy="51308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68580" tIns="34290" rIns="68580" bIns="34290" anchor="ctr"/>
          <a:lstStyle/>
          <a:p>
            <a:pPr>
              <a:lnSpc>
                <a:spcPct val="130000"/>
              </a:lnSpc>
            </a:pPr>
            <a:endParaRPr lang="zh-CN" altLang="en-US" sz="180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3240509" y="3134971"/>
            <a:ext cx="3829551" cy="789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800" dirty="0">
                <a:solidFill>
                  <a:srgbClr val="0066CC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物镜</a:t>
            </a:r>
            <a:r>
              <a:rPr lang="zh-CN" altLang="en-US" sz="1800" dirty="0">
                <a:solidFill>
                  <a:schemeClr val="tx2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：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远处物体在焦点附近成</a:t>
            </a:r>
            <a:r>
              <a:rPr lang="zh-CN" altLang="en-US" sz="18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实象</a:t>
            </a:r>
            <a:r>
              <a:rPr lang="zh-CN" altLang="en-US" sz="1800" dirty="0">
                <a:solidFill>
                  <a:schemeClr val="tx2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</a:t>
            </a:r>
          </a:p>
          <a:p>
            <a:pPr>
              <a:lnSpc>
                <a:spcPct val="130000"/>
              </a:lnSpc>
            </a:pPr>
            <a:r>
              <a:rPr lang="zh-CN" altLang="en-US" sz="1800" dirty="0">
                <a:solidFill>
                  <a:srgbClr val="0066CC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目镜</a:t>
            </a:r>
            <a:r>
              <a:rPr lang="zh-CN" altLang="en-US" sz="1800" dirty="0">
                <a:solidFill>
                  <a:schemeClr val="tx2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：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靠近眼睛，作用相当于</a:t>
            </a:r>
            <a:r>
              <a:rPr lang="zh-CN" altLang="en-US" sz="1800" dirty="0">
                <a:solidFill>
                  <a:srgbClr val="0066CC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放大镜</a:t>
            </a:r>
            <a:r>
              <a:rPr lang="zh-CN" altLang="en-US" sz="1800" dirty="0">
                <a:solidFill>
                  <a:schemeClr val="tx2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2413814" y="3956920"/>
            <a:ext cx="4408739" cy="4293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原理：</a:t>
            </a:r>
            <a:r>
              <a:rPr lang="zh-CN" altLang="zh-CN" sz="1800" dirty="0">
                <a:solidFill>
                  <a:srgbClr val="9900CC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缩小的实像   </a:t>
            </a:r>
            <a:r>
              <a:rPr lang="en-US" altLang="zh-CN" sz="1800" dirty="0">
                <a:solidFill>
                  <a:srgbClr val="9900CC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</a:t>
            </a:r>
            <a:r>
              <a:rPr lang="zh-CN" altLang="zh-CN" sz="1800" dirty="0">
                <a:solidFill>
                  <a:srgbClr val="9900CC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rgbClr val="9900CC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       </a:t>
            </a:r>
            <a:r>
              <a:rPr lang="zh-CN" altLang="zh-CN" sz="1800" dirty="0">
                <a:solidFill>
                  <a:srgbClr val="9900CC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放大的虚像</a:t>
            </a:r>
            <a:endParaRPr lang="zh-CN" altLang="en-US" sz="1800" dirty="0">
              <a:solidFill>
                <a:schemeClr val="tx2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5" name="右箭头 44"/>
          <p:cNvSpPr/>
          <p:nvPr/>
        </p:nvSpPr>
        <p:spPr>
          <a:xfrm>
            <a:off x="4504267" y="3873177"/>
            <a:ext cx="902123" cy="56552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34289" tIns="34289" rIns="34289" bIns="34289" numCol="1" spcCol="28575" rtlCol="0" anchor="ctr">
            <a:spAutoFit/>
          </a:bodyPr>
          <a:lstStyle/>
          <a:p>
            <a:pPr latinLnBrk="1" hangingPunct="0"/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6" name="右箭头 45"/>
          <p:cNvSpPr/>
          <p:nvPr/>
        </p:nvSpPr>
        <p:spPr>
          <a:xfrm>
            <a:off x="4167121" y="2592806"/>
            <a:ext cx="902123" cy="56552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34289" tIns="34289" rIns="34289" bIns="34289" numCol="1" spcCol="28575" rtlCol="0" anchor="ctr">
            <a:spAutoFit/>
          </a:bodyPr>
          <a:lstStyle/>
          <a:p>
            <a:pPr latinLnBrk="1" hangingPunct="0"/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3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 animBg="1"/>
      <p:bldP spid="30" grpId="0"/>
      <p:bldP spid="31" grpId="0" animBg="1"/>
      <p:bldP spid="32" grpId="0"/>
      <p:bldP spid="33" grpId="0" animBg="1"/>
      <p:bldP spid="34" grpId="0"/>
      <p:bldP spid="36" grpId="0"/>
      <p:bldP spid="37" grpId="0" animBg="1"/>
      <p:bldP spid="38" grpId="0"/>
      <p:bldP spid="39" grpId="0" animBg="1"/>
      <p:bldP spid="40" grpId="0"/>
      <p:bldP spid="4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: 圆角 3"/>
          <p:cNvSpPr/>
          <p:nvPr/>
        </p:nvSpPr>
        <p:spPr>
          <a:xfrm>
            <a:off x="495300" y="1724135"/>
            <a:ext cx="1293222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典型例题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1</a:t>
            </a:r>
            <a:endParaRPr lang="zh-CN" altLang="en-US" sz="18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8" name="文本框 6"/>
          <p:cNvSpPr txBox="1"/>
          <p:nvPr/>
        </p:nvSpPr>
        <p:spPr>
          <a:xfrm>
            <a:off x="495300" y="1107104"/>
            <a:ext cx="1977463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考点一：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显微镜</a:t>
            </a:r>
            <a:endParaRPr lang="zh-CN" altLang="en-US" sz="2100" kern="0" dirty="0">
              <a:solidFill>
                <a:srgbClr val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8" name="文本框 33793"/>
          <p:cNvSpPr txBox="1">
            <a:spLocks noChangeArrowheads="1"/>
          </p:cNvSpPr>
          <p:nvPr/>
        </p:nvSpPr>
        <p:spPr bwMode="auto">
          <a:xfrm>
            <a:off x="561431" y="2268277"/>
            <a:ext cx="8229600" cy="2146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buClr>
                <a:srgbClr val="FF3300"/>
              </a:buClr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显微镜镜筒两端各有一组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_______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，靠近眼睛的叫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，靠近被观察物体的是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_______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</a:t>
            </a:r>
          </a:p>
          <a:p>
            <a:pPr defTabSz="914378">
              <a:lnSpc>
                <a:spcPct val="150000"/>
              </a:lnSpc>
              <a:buClr>
                <a:srgbClr val="FF3300"/>
              </a:buClr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用显微镜观察物体时，物镜对物体所成的像是一个放大的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像（“虚”或“实”），道理就像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_______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的镜头成像一样，目镜的作用则像一个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_______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再次对这个像成放大的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______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（“虚像”或“实像”）。</a:t>
            </a:r>
          </a:p>
        </p:txBody>
      </p:sp>
      <p:sp>
        <p:nvSpPr>
          <p:cNvPr id="9" name="文本框 33794"/>
          <p:cNvSpPr txBox="1">
            <a:spLocks noChangeArrowheads="1"/>
          </p:cNvSpPr>
          <p:nvPr/>
        </p:nvSpPr>
        <p:spPr bwMode="auto">
          <a:xfrm>
            <a:off x="3357931" y="2351197"/>
            <a:ext cx="146208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b="1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凸透镜</a:t>
            </a:r>
          </a:p>
        </p:txBody>
      </p:sp>
      <p:sp>
        <p:nvSpPr>
          <p:cNvPr id="10" name="文本框 33795"/>
          <p:cNvSpPr txBox="1">
            <a:spLocks noChangeArrowheads="1"/>
          </p:cNvSpPr>
          <p:nvPr/>
        </p:nvSpPr>
        <p:spPr bwMode="auto">
          <a:xfrm>
            <a:off x="5844148" y="2268278"/>
            <a:ext cx="12192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b="1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目镜</a:t>
            </a:r>
          </a:p>
        </p:txBody>
      </p:sp>
      <p:sp>
        <p:nvSpPr>
          <p:cNvPr id="11" name="文本框 33796"/>
          <p:cNvSpPr txBox="1">
            <a:spLocks noChangeArrowheads="1"/>
          </p:cNvSpPr>
          <p:nvPr/>
        </p:nvSpPr>
        <p:spPr bwMode="auto">
          <a:xfrm>
            <a:off x="945819" y="2723490"/>
            <a:ext cx="13716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b="1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物镜</a:t>
            </a:r>
          </a:p>
        </p:txBody>
      </p:sp>
      <p:sp>
        <p:nvSpPr>
          <p:cNvPr id="12" name="文本框 33797"/>
          <p:cNvSpPr txBox="1">
            <a:spLocks noChangeArrowheads="1"/>
          </p:cNvSpPr>
          <p:nvPr/>
        </p:nvSpPr>
        <p:spPr bwMode="auto">
          <a:xfrm>
            <a:off x="6608750" y="3168524"/>
            <a:ext cx="6985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b="1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实</a:t>
            </a:r>
          </a:p>
        </p:txBody>
      </p:sp>
      <p:sp>
        <p:nvSpPr>
          <p:cNvPr id="19" name="文本框 33798"/>
          <p:cNvSpPr txBox="1">
            <a:spLocks noChangeArrowheads="1"/>
          </p:cNvSpPr>
          <p:nvPr/>
        </p:nvSpPr>
        <p:spPr bwMode="auto">
          <a:xfrm>
            <a:off x="2755296" y="3564951"/>
            <a:ext cx="1205269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b="1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投影仪</a:t>
            </a:r>
          </a:p>
        </p:txBody>
      </p:sp>
      <p:sp>
        <p:nvSpPr>
          <p:cNvPr id="20" name="文本框 33799"/>
          <p:cNvSpPr txBox="1">
            <a:spLocks noChangeArrowheads="1"/>
          </p:cNvSpPr>
          <p:nvPr/>
        </p:nvSpPr>
        <p:spPr bwMode="auto">
          <a:xfrm>
            <a:off x="7457018" y="3558760"/>
            <a:ext cx="1334013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b="1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放大镜</a:t>
            </a:r>
          </a:p>
        </p:txBody>
      </p:sp>
      <p:sp>
        <p:nvSpPr>
          <p:cNvPr id="21" name="文本框 33800"/>
          <p:cNvSpPr txBox="1">
            <a:spLocks noChangeArrowheads="1"/>
          </p:cNvSpPr>
          <p:nvPr/>
        </p:nvSpPr>
        <p:spPr bwMode="auto">
          <a:xfrm>
            <a:off x="2879000" y="3985700"/>
            <a:ext cx="957859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b="1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虚像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137794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9" grpId="0"/>
      <p:bldP spid="20" grpId="0"/>
      <p:bldP spid="2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文本框 35841"/>
          <p:cNvSpPr txBox="1">
            <a:spLocks noChangeArrowheads="1"/>
          </p:cNvSpPr>
          <p:nvPr/>
        </p:nvSpPr>
        <p:spPr bwMode="auto">
          <a:xfrm>
            <a:off x="614293" y="1889509"/>
            <a:ext cx="8208974" cy="2700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小明在用显微镜时，物镜和目镜的成像情况是（     ）</a:t>
            </a:r>
          </a:p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、物镜成放大的虚像，目镜成放大的虚像</a:t>
            </a:r>
          </a:p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、物镜成放大的实像，目镜成放大的实像</a:t>
            </a:r>
          </a:p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、物镜成放大的虚像，目镜成放大的实像</a:t>
            </a:r>
          </a:p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D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、物镜成放大的实像，目镜成放大的虚像</a:t>
            </a:r>
          </a:p>
        </p:txBody>
      </p:sp>
      <p:sp>
        <p:nvSpPr>
          <p:cNvPr id="35843" name="文本框 35842"/>
          <p:cNvSpPr txBox="1">
            <a:spLocks noChangeArrowheads="1"/>
          </p:cNvSpPr>
          <p:nvPr/>
        </p:nvSpPr>
        <p:spPr bwMode="auto">
          <a:xfrm>
            <a:off x="5657095" y="1889510"/>
            <a:ext cx="360917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400" b="1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D</a:t>
            </a:r>
          </a:p>
        </p:txBody>
      </p:sp>
      <p:sp>
        <p:nvSpPr>
          <p:cNvPr id="5" name="矩形: 圆角 6"/>
          <p:cNvSpPr/>
          <p:nvPr/>
        </p:nvSpPr>
        <p:spPr>
          <a:xfrm>
            <a:off x="495300" y="1278887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392805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495300" y="1647618"/>
            <a:ext cx="8322415" cy="283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4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.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显微镜由目镜和物镜等元件构成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下列关于显微镜的说法正确的是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     )</a:t>
            </a:r>
          </a:p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目镜的焦距很短</a:t>
            </a:r>
          </a:p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通过目镜看到放大的实像</a:t>
            </a:r>
          </a:p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物镜的焦距很短</a:t>
            </a:r>
          </a:p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D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显微镜的放大倍数等于物镜和目镜放大倍数之和</a:t>
            </a:r>
          </a:p>
        </p:txBody>
      </p:sp>
      <p:sp>
        <p:nvSpPr>
          <p:cNvPr id="339989" name="Rectangle 21"/>
          <p:cNvSpPr>
            <a:spLocks noChangeArrowheads="1"/>
          </p:cNvSpPr>
          <p:nvPr/>
        </p:nvSpPr>
        <p:spPr bwMode="auto">
          <a:xfrm>
            <a:off x="7403661" y="1825133"/>
            <a:ext cx="360917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4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</a:t>
            </a:r>
          </a:p>
        </p:txBody>
      </p:sp>
      <p:sp>
        <p:nvSpPr>
          <p:cNvPr id="4" name="矩形: 圆角 6"/>
          <p:cNvSpPr/>
          <p:nvPr/>
        </p:nvSpPr>
        <p:spPr>
          <a:xfrm>
            <a:off x="495300" y="1278887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119890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99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99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9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8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9"/>
          <p:cNvSpPr>
            <a:spLocks noChangeArrowheads="1"/>
          </p:cNvSpPr>
          <p:nvPr/>
        </p:nvSpPr>
        <p:spPr bwMode="auto">
          <a:xfrm>
            <a:off x="495300" y="1812100"/>
            <a:ext cx="8229600" cy="2562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5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．李洋在用显微镜观察上皮组织细胞时，通过调节，被观察的物体已经处在视野中央了，但像太小，观察不清楚，这时应该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     )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．使物镜远离物体，目镜位置不变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．使物镜靠近物体，目镜远离物镜一些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．使物镜远离物体，目镜靠近物镜一些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D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．使物镜位置不变，目镜靠近物镜一些</a:t>
            </a:r>
          </a:p>
        </p:txBody>
      </p:sp>
      <p:sp>
        <p:nvSpPr>
          <p:cNvPr id="333849" name="Rectangle 25"/>
          <p:cNvSpPr>
            <a:spLocks noChangeArrowheads="1"/>
          </p:cNvSpPr>
          <p:nvPr/>
        </p:nvSpPr>
        <p:spPr bwMode="auto">
          <a:xfrm>
            <a:off x="5215747" y="2292391"/>
            <a:ext cx="344085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4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</a:p>
        </p:txBody>
      </p:sp>
      <p:sp>
        <p:nvSpPr>
          <p:cNvPr id="4" name="矩形: 圆角 6"/>
          <p:cNvSpPr/>
          <p:nvPr/>
        </p:nvSpPr>
        <p:spPr>
          <a:xfrm>
            <a:off x="495300" y="1278887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211378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38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38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3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文本框 99"/>
          <p:cNvSpPr txBox="1">
            <a:spLocks noChangeArrowheads="1"/>
          </p:cNvSpPr>
          <p:nvPr/>
        </p:nvSpPr>
        <p:spPr bwMode="auto">
          <a:xfrm>
            <a:off x="561431" y="992927"/>
            <a:ext cx="8058150" cy="297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3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了解显微镜和望远镜的基本结构。（重点）</a:t>
            </a:r>
          </a:p>
          <a:p>
            <a:pPr defTabSz="914378">
              <a:lnSpc>
                <a:spcPct val="3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2.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知道影响视角大小的因素。（重点） </a:t>
            </a:r>
          </a:p>
          <a:p>
            <a:pPr defTabSz="914378">
              <a:lnSpc>
                <a:spcPct val="3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3.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能说出显微镜和望远镜的成像原理。（难点）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学习目标</a:t>
            </a:r>
          </a:p>
        </p:txBody>
      </p:sp>
    </p:spTree>
    <p:extLst>
      <p:ext uri="{BB962C8B-B14F-4D97-AF65-F5344CB8AC3E}">
        <p14:creationId xmlns:p14="http://schemas.microsoft.com/office/powerpoint/2010/main" val="39623085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485775" y="1666631"/>
            <a:ext cx="8153400" cy="283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>
            <a:spAutoFit/>
          </a:bodyPr>
          <a:lstStyle/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6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显微镜由目镜和物镜等元件构成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下列关于显微镜的说法正确的是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     )</a:t>
            </a:r>
          </a:p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目镜的焦距很短</a:t>
            </a:r>
          </a:p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通过目镜看到放大的实像</a:t>
            </a:r>
          </a:p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物镜的焦距很短</a:t>
            </a:r>
          </a:p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D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显微镜的放大倍数等于物镜和目镜放大倍数之和</a:t>
            </a:r>
          </a:p>
        </p:txBody>
      </p:sp>
      <p:sp>
        <p:nvSpPr>
          <p:cNvPr id="339989" name="Rectangle 21"/>
          <p:cNvSpPr>
            <a:spLocks noChangeArrowheads="1"/>
          </p:cNvSpPr>
          <p:nvPr/>
        </p:nvSpPr>
        <p:spPr bwMode="auto">
          <a:xfrm>
            <a:off x="7575383" y="1839440"/>
            <a:ext cx="360917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400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</a:t>
            </a:r>
          </a:p>
        </p:txBody>
      </p:sp>
      <p:sp>
        <p:nvSpPr>
          <p:cNvPr id="4" name="矩形: 圆角 6"/>
          <p:cNvSpPr/>
          <p:nvPr/>
        </p:nvSpPr>
        <p:spPr>
          <a:xfrm>
            <a:off x="495300" y="1278887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134918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99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99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9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8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: 圆角 3"/>
          <p:cNvSpPr/>
          <p:nvPr/>
        </p:nvSpPr>
        <p:spPr>
          <a:xfrm>
            <a:off x="522002" y="1771544"/>
            <a:ext cx="1293222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典型例题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endParaRPr lang="zh-CN" altLang="en-US" sz="18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2732" y="1185458"/>
            <a:ext cx="1977463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考点二：望远镜</a:t>
            </a:r>
          </a:p>
        </p:txBody>
      </p:sp>
      <p:sp>
        <p:nvSpPr>
          <p:cNvPr id="4" name="文本框 34817"/>
          <p:cNvSpPr txBox="1">
            <a:spLocks noChangeArrowheads="1"/>
          </p:cNvSpPr>
          <p:nvPr/>
        </p:nvSpPr>
        <p:spPr bwMode="auto">
          <a:xfrm>
            <a:off x="495300" y="2304590"/>
            <a:ext cx="8143875" cy="1731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  <a:spcBef>
                <a:spcPts val="50"/>
              </a:spcBef>
              <a:buClr>
                <a:srgbClr val="FF3300"/>
              </a:buClr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7.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望远镜物镜的作用是使远处的物体在焦点附近成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像（填“虚”或“实”），这个像是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________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（填“放大的”或“缩小的”），道理就像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_______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的镜头成像一样，目镜的作用则像一个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__________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用来把这个像放大。</a:t>
            </a:r>
          </a:p>
        </p:txBody>
      </p:sp>
      <p:sp>
        <p:nvSpPr>
          <p:cNvPr id="5" name="文本框 34818"/>
          <p:cNvSpPr txBox="1">
            <a:spLocks noChangeArrowheads="1"/>
          </p:cNvSpPr>
          <p:nvPr/>
        </p:nvSpPr>
        <p:spPr bwMode="auto">
          <a:xfrm>
            <a:off x="5678681" y="2410424"/>
            <a:ext cx="6858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实</a:t>
            </a:r>
          </a:p>
        </p:txBody>
      </p:sp>
      <p:sp>
        <p:nvSpPr>
          <p:cNvPr id="8" name="文本框 34819"/>
          <p:cNvSpPr txBox="1">
            <a:spLocks noChangeArrowheads="1"/>
          </p:cNvSpPr>
          <p:nvPr/>
        </p:nvSpPr>
        <p:spPr bwMode="auto">
          <a:xfrm>
            <a:off x="2694782" y="2977522"/>
            <a:ext cx="19050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缩小的</a:t>
            </a:r>
          </a:p>
        </p:txBody>
      </p:sp>
      <p:sp>
        <p:nvSpPr>
          <p:cNvPr id="9" name="文本框 34820"/>
          <p:cNvSpPr txBox="1">
            <a:spLocks noChangeArrowheads="1"/>
          </p:cNvSpPr>
          <p:nvPr/>
        </p:nvSpPr>
        <p:spPr bwMode="auto">
          <a:xfrm>
            <a:off x="582144" y="3501540"/>
            <a:ext cx="16002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照相机</a:t>
            </a:r>
          </a:p>
        </p:txBody>
      </p:sp>
      <p:sp>
        <p:nvSpPr>
          <p:cNvPr id="10" name="文本框 34821"/>
          <p:cNvSpPr txBox="1">
            <a:spLocks noChangeArrowheads="1"/>
          </p:cNvSpPr>
          <p:nvPr/>
        </p:nvSpPr>
        <p:spPr bwMode="auto">
          <a:xfrm>
            <a:off x="5564381" y="3501540"/>
            <a:ext cx="16002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放大镜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351658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06"/>
          <p:cNvSpPr>
            <a:spLocks noChangeArrowheads="1"/>
          </p:cNvSpPr>
          <p:nvPr/>
        </p:nvSpPr>
        <p:spPr bwMode="auto">
          <a:xfrm>
            <a:off x="495300" y="1687508"/>
            <a:ext cx="7924800" cy="283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8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．对于天文望远镜，下列说法正确的是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(      )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．望远镜看到的是景物的正立的像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．望远镜的目镜、物镜一定都是凸透镜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．望远镜的目镜、物镜都成实像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D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．望远镜的物镜都尽量会聚更多的光</a:t>
            </a:r>
          </a:p>
        </p:txBody>
      </p:sp>
      <p:sp>
        <p:nvSpPr>
          <p:cNvPr id="5" name="Rectangle 314"/>
          <p:cNvSpPr>
            <a:spLocks noChangeArrowheads="1"/>
          </p:cNvSpPr>
          <p:nvPr/>
        </p:nvSpPr>
        <p:spPr bwMode="auto">
          <a:xfrm>
            <a:off x="4679883" y="1862755"/>
            <a:ext cx="360917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4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D</a:t>
            </a:r>
          </a:p>
        </p:txBody>
      </p:sp>
      <p:sp>
        <p:nvSpPr>
          <p:cNvPr id="6" name="矩形: 圆角 6"/>
          <p:cNvSpPr/>
          <p:nvPr/>
        </p:nvSpPr>
        <p:spPr>
          <a:xfrm>
            <a:off x="495300" y="1278887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89250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5"/>
          <p:cNvSpPr>
            <a:spLocks noChangeArrowheads="1"/>
          </p:cNvSpPr>
          <p:nvPr/>
        </p:nvSpPr>
        <p:spPr bwMode="auto">
          <a:xfrm>
            <a:off x="495300" y="2042776"/>
            <a:ext cx="8243350" cy="2146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algn="just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9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．关于显微镜和望远镜的物镜和目镜成像的特点，下列说法中正确的是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     )</a:t>
            </a:r>
          </a:p>
          <a:p>
            <a:pPr algn="just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．显微镜的物镜成像与照相机成像特点相同</a:t>
            </a:r>
          </a:p>
          <a:p>
            <a:pPr algn="just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．望远镜的物镜成像与投影仪成像特点相同</a:t>
            </a:r>
          </a:p>
          <a:p>
            <a:pPr algn="just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．两者的目镜成像都与放大镜成像特点相同</a:t>
            </a:r>
          </a:p>
          <a:p>
            <a:pPr algn="just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D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．两者的物镜成像都与放大镜成像特点相同</a:t>
            </a:r>
          </a:p>
        </p:txBody>
      </p:sp>
      <p:sp>
        <p:nvSpPr>
          <p:cNvPr id="329761" name="Rectangle 33"/>
          <p:cNvSpPr>
            <a:spLocks noChangeArrowheads="1"/>
          </p:cNvSpPr>
          <p:nvPr/>
        </p:nvSpPr>
        <p:spPr bwMode="auto">
          <a:xfrm>
            <a:off x="7800503" y="2065355"/>
            <a:ext cx="360917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400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</a:t>
            </a:r>
          </a:p>
        </p:txBody>
      </p:sp>
      <p:sp>
        <p:nvSpPr>
          <p:cNvPr id="4" name="矩形: 圆角 6"/>
          <p:cNvSpPr/>
          <p:nvPr/>
        </p:nvSpPr>
        <p:spPr>
          <a:xfrm>
            <a:off x="495300" y="1278887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385826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9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9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9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6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3"/>
          <p:cNvSpPr>
            <a:spLocks noChangeArrowheads="1"/>
          </p:cNvSpPr>
          <p:nvPr/>
        </p:nvSpPr>
        <p:spPr bwMode="auto">
          <a:xfrm>
            <a:off x="561431" y="1851146"/>
            <a:ext cx="8054340" cy="2562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10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．如图所示，望远镜的物镜的直径比我们眼睛的瞳孔大得多，这样做的目的是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      )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．这样可以会聚更多的光，使得所成的像更明亮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．这样它可以扩大视角，使我们看到更广阔的宇宙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．这样做既美观又有气势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D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．这样做可以使物镜焦距更长，从而使人看得更远</a:t>
            </a:r>
          </a:p>
        </p:txBody>
      </p:sp>
      <p:sp>
        <p:nvSpPr>
          <p:cNvPr id="342032" name="Rectangle 16"/>
          <p:cNvSpPr>
            <a:spLocks noChangeArrowheads="1"/>
          </p:cNvSpPr>
          <p:nvPr/>
        </p:nvSpPr>
        <p:spPr bwMode="auto">
          <a:xfrm>
            <a:off x="955294" y="2346366"/>
            <a:ext cx="344085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4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</a:p>
        </p:txBody>
      </p:sp>
      <p:pic>
        <p:nvPicPr>
          <p:cNvPr id="16388" name="Picture 17" descr="C:\Users\Administrator\Desktop\八上物理（人教）四清 教师用书２０１５邹梨花√\S183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6878" y="2899247"/>
            <a:ext cx="1647825" cy="1416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: 圆角 6"/>
          <p:cNvSpPr/>
          <p:nvPr/>
        </p:nvSpPr>
        <p:spPr>
          <a:xfrm>
            <a:off x="495300" y="1278887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59330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2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3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: 圆角 3"/>
          <p:cNvSpPr/>
          <p:nvPr/>
        </p:nvSpPr>
        <p:spPr>
          <a:xfrm>
            <a:off x="559129" y="1658553"/>
            <a:ext cx="1293222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典型例题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3</a:t>
            </a:r>
            <a:endParaRPr lang="zh-CN" altLang="en-US" sz="18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文本框 6"/>
          <p:cNvSpPr txBox="1"/>
          <p:nvPr/>
        </p:nvSpPr>
        <p:spPr>
          <a:xfrm>
            <a:off x="495300" y="1149529"/>
            <a:ext cx="1708159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考点三：视角</a:t>
            </a:r>
          </a:p>
        </p:txBody>
      </p:sp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559129" y="2114535"/>
            <a:ext cx="7848600" cy="2562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12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．如图所示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小芳向平面镜走近时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看到自己的像在不断变大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则下列说法正确的是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    )</a:t>
            </a:r>
            <a:endParaRPr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因为平面镜能成放大的像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这是小芳的一种错误感觉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因为走近时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像相对于眼睛的视角变大了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D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上述三种说法都正确</a:t>
            </a:r>
          </a:p>
        </p:txBody>
      </p:sp>
      <p:sp>
        <p:nvSpPr>
          <p:cNvPr id="5" name="Rectangle 32"/>
          <p:cNvSpPr>
            <a:spLocks noChangeArrowheads="1"/>
          </p:cNvSpPr>
          <p:nvPr/>
        </p:nvSpPr>
        <p:spPr bwMode="auto">
          <a:xfrm>
            <a:off x="1810495" y="2617879"/>
            <a:ext cx="360917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4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</a:t>
            </a:r>
          </a:p>
        </p:txBody>
      </p:sp>
      <p:pic>
        <p:nvPicPr>
          <p:cNvPr id="6" name="Picture 33" descr="C:\Users\Administrator\Desktop\八上物理（人教）四清 教师用书２０１５邹梨花√\S181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54031" y="2919720"/>
            <a:ext cx="1785938" cy="1680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222027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06"/>
          <p:cNvSpPr>
            <a:spLocks noChangeArrowheads="1"/>
          </p:cNvSpPr>
          <p:nvPr/>
        </p:nvSpPr>
        <p:spPr bwMode="auto">
          <a:xfrm>
            <a:off x="495300" y="1846320"/>
            <a:ext cx="7962900" cy="2562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13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．物体在视网膜上所成的像的大小是由视角决定的。下面四种情况中，眼睛感觉到最高的物体是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(     )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．站在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20 m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远的高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1.6 m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的人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18 m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远的一棵高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1.7 m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的小树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20 m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远的高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1.7 m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的栏杆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D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40 m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远的高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1.7 m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的竹竿</a:t>
            </a:r>
          </a:p>
        </p:txBody>
      </p:sp>
      <p:sp>
        <p:nvSpPr>
          <p:cNvPr id="5" name="Rectangle 315"/>
          <p:cNvSpPr>
            <a:spLocks noChangeArrowheads="1"/>
          </p:cNvSpPr>
          <p:nvPr/>
        </p:nvSpPr>
        <p:spPr bwMode="auto">
          <a:xfrm>
            <a:off x="2679375" y="2401867"/>
            <a:ext cx="344085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4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B</a:t>
            </a:r>
          </a:p>
        </p:txBody>
      </p:sp>
      <p:sp>
        <p:nvSpPr>
          <p:cNvPr id="6" name="矩形: 圆角 6"/>
          <p:cNvSpPr/>
          <p:nvPr/>
        </p:nvSpPr>
        <p:spPr>
          <a:xfrm>
            <a:off x="495300" y="1278887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3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321584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495301" y="1761336"/>
            <a:ext cx="8190641" cy="283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分析表格中的数据可得到的结论有：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(1)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在观察相同高度的物体时，视角的大小与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_____________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有关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越远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视角越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； 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(2)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观察者的眼睛与物体距离不变时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视角的大小与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________________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有关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越大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视角越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351238" name="Rectangle 6"/>
          <p:cNvSpPr>
            <a:spLocks noChangeArrowheads="1"/>
          </p:cNvSpPr>
          <p:nvPr/>
        </p:nvSpPr>
        <p:spPr bwMode="auto">
          <a:xfrm>
            <a:off x="5108630" y="2492304"/>
            <a:ext cx="1523494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距物体的距离</a:t>
            </a:r>
          </a:p>
        </p:txBody>
      </p:sp>
      <p:sp>
        <p:nvSpPr>
          <p:cNvPr id="351239" name="Rectangle 7"/>
          <p:cNvSpPr>
            <a:spLocks noChangeArrowheads="1"/>
          </p:cNvSpPr>
          <p:nvPr/>
        </p:nvSpPr>
        <p:spPr bwMode="auto">
          <a:xfrm>
            <a:off x="7463381" y="2492304"/>
            <a:ext cx="600164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距离</a:t>
            </a:r>
          </a:p>
        </p:txBody>
      </p:sp>
      <p:sp>
        <p:nvSpPr>
          <p:cNvPr id="351240" name="Rectangle 8"/>
          <p:cNvSpPr>
            <a:spLocks noChangeArrowheads="1"/>
          </p:cNvSpPr>
          <p:nvPr/>
        </p:nvSpPr>
        <p:spPr bwMode="auto">
          <a:xfrm>
            <a:off x="1874368" y="3007831"/>
            <a:ext cx="36933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小</a:t>
            </a:r>
          </a:p>
        </p:txBody>
      </p:sp>
      <p:sp>
        <p:nvSpPr>
          <p:cNvPr id="351241" name="Rectangle 9"/>
          <p:cNvSpPr>
            <a:spLocks noChangeArrowheads="1"/>
          </p:cNvSpPr>
          <p:nvPr/>
        </p:nvSpPr>
        <p:spPr bwMode="auto">
          <a:xfrm>
            <a:off x="5938803" y="3518048"/>
            <a:ext cx="129266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物体的高度</a:t>
            </a:r>
          </a:p>
        </p:txBody>
      </p:sp>
      <p:sp>
        <p:nvSpPr>
          <p:cNvPr id="351242" name="Rectangle 10"/>
          <p:cNvSpPr>
            <a:spLocks noChangeArrowheads="1"/>
          </p:cNvSpPr>
          <p:nvPr/>
        </p:nvSpPr>
        <p:spPr bwMode="auto">
          <a:xfrm>
            <a:off x="846566" y="4092608"/>
            <a:ext cx="600164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高度</a:t>
            </a:r>
          </a:p>
        </p:txBody>
      </p:sp>
      <p:sp>
        <p:nvSpPr>
          <p:cNvPr id="351243" name="Rectangle 11"/>
          <p:cNvSpPr>
            <a:spLocks noChangeArrowheads="1"/>
          </p:cNvSpPr>
          <p:nvPr/>
        </p:nvSpPr>
        <p:spPr bwMode="auto">
          <a:xfrm>
            <a:off x="3082119" y="4137933"/>
            <a:ext cx="36933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大</a:t>
            </a:r>
          </a:p>
        </p:txBody>
      </p:sp>
      <p:sp>
        <p:nvSpPr>
          <p:cNvPr id="9" name="矩形: 圆角 6"/>
          <p:cNvSpPr/>
          <p:nvPr/>
        </p:nvSpPr>
        <p:spPr>
          <a:xfrm>
            <a:off x="495300" y="1278887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3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212303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1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1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1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1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1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1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1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1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1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1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1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1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1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1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1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1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51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8" grpId="0"/>
      <p:bldP spid="351239" grpId="0"/>
      <p:bldP spid="351240" grpId="0"/>
      <p:bldP spid="351241" grpId="0"/>
      <p:bldP spid="351242" grpId="0"/>
      <p:bldP spid="35124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占位符 2">
            <a:extLst>
              <a:ext uri="{FF2B5EF4-FFF2-40B4-BE49-F238E27FC236}">
                <a16:creationId xmlns:a16="http://schemas.microsoft.com/office/drawing/2014/main" id="{7FDF647C-0A8A-41C5-A4EA-9027E38B257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7281" y="0"/>
            <a:ext cx="2901554" cy="3700463"/>
          </a:xfrm>
        </p:spPr>
      </p:pic>
      <p:pic>
        <p:nvPicPr>
          <p:cNvPr id="6" name="图片占位符 5">
            <a:extLst>
              <a:ext uri="{FF2B5EF4-FFF2-40B4-BE49-F238E27FC236}">
                <a16:creationId xmlns:a16="http://schemas.microsoft.com/office/drawing/2014/main" id="{15AAC413-ADA8-46EC-976F-09B70D8ED336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35316" y="1"/>
            <a:ext cx="2808684" cy="5147072"/>
          </a:xfrm>
        </p:spPr>
      </p:pic>
      <p:grpSp>
        <p:nvGrpSpPr>
          <p:cNvPr id="32" name="组合 31">
            <a:extLst>
              <a:ext uri="{FF2B5EF4-FFF2-40B4-BE49-F238E27FC236}">
                <a16:creationId xmlns:a16="http://schemas.microsoft.com/office/drawing/2014/main" id="{C4DBA189-7667-4BC7-A0A5-548864E9513A}"/>
              </a:ext>
            </a:extLst>
          </p:cNvPr>
          <p:cNvGrpSpPr/>
          <p:nvPr/>
        </p:nvGrpSpPr>
        <p:grpSpPr>
          <a:xfrm>
            <a:off x="418032" y="1914056"/>
            <a:ext cx="4153969" cy="552337"/>
            <a:chOff x="557374" y="3254526"/>
            <a:chExt cx="5538625" cy="736449"/>
          </a:xfrm>
        </p:grpSpPr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BA652EBA-4A35-4CB2-9795-23E68BA44856}"/>
                </a:ext>
              </a:extLst>
            </p:cNvPr>
            <p:cNvSpPr txBox="1"/>
            <p:nvPr/>
          </p:nvSpPr>
          <p:spPr>
            <a:xfrm>
              <a:off x="557374" y="3254526"/>
              <a:ext cx="5538625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700" b="1" dirty="0">
                  <a:latin typeface="Arial" panose="020B0604020202020204" pitchFamily="34" charset="0"/>
                  <a:ea typeface="思源黑体 CN Medium" panose="020B0600000000000000" pitchFamily="34" charset="-122"/>
                  <a:cs typeface="阿里巴巴普惠体 R" panose="00020600040101010101" pitchFamily="18" charset="-122"/>
                  <a:sym typeface="Arial" panose="020B0604020202020204" pitchFamily="34" charset="0"/>
                </a:rPr>
                <a:t>感谢各位的仔细聆听</a:t>
              </a:r>
            </a:p>
          </p:txBody>
        </p: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id="{23017F92-9E63-4FD1-9EDD-8E008E4C2B5F}"/>
                </a:ext>
              </a:extLst>
            </p:cNvPr>
            <p:cNvCxnSpPr>
              <a:cxnSpLocks/>
            </p:cNvCxnSpPr>
            <p:nvPr/>
          </p:nvCxnSpPr>
          <p:spPr>
            <a:xfrm>
              <a:off x="658813" y="3990975"/>
              <a:ext cx="5208587" cy="0"/>
            </a:xfrm>
            <a:prstGeom prst="line">
              <a:avLst/>
            </a:prstGeom>
            <a:ln>
              <a:solidFill>
                <a:srgbClr val="D343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Freeform 13">
            <a:extLst>
              <a:ext uri="{FF2B5EF4-FFF2-40B4-BE49-F238E27FC236}">
                <a16:creationId xmlns:a16="http://schemas.microsoft.com/office/drawing/2014/main" id="{AEE3D63A-2274-4628-B04A-4A05D16F34E5}"/>
              </a:ext>
            </a:extLst>
          </p:cNvPr>
          <p:cNvSpPr>
            <a:spLocks/>
          </p:cNvSpPr>
          <p:nvPr/>
        </p:nvSpPr>
        <p:spPr bwMode="auto">
          <a:xfrm>
            <a:off x="3899614" y="0"/>
            <a:ext cx="3824171" cy="5141119"/>
          </a:xfrm>
          <a:custGeom>
            <a:avLst/>
            <a:gdLst>
              <a:gd name="T0" fmla="*/ 868 w 1147"/>
              <a:gd name="T1" fmla="*/ 1399 h 1925"/>
              <a:gd name="T2" fmla="*/ 443 w 1147"/>
              <a:gd name="T3" fmla="*/ 801 h 1925"/>
              <a:gd name="T4" fmla="*/ 424 w 1147"/>
              <a:gd name="T5" fmla="*/ 0 h 1925"/>
              <a:gd name="T6" fmla="*/ 0 w 1147"/>
              <a:gd name="T7" fmla="*/ 0 h 1925"/>
              <a:gd name="T8" fmla="*/ 323 w 1147"/>
              <a:gd name="T9" fmla="*/ 1925 h 1925"/>
              <a:gd name="T10" fmla="*/ 1147 w 1147"/>
              <a:gd name="T11" fmla="*/ 1925 h 1925"/>
              <a:gd name="T12" fmla="*/ 868 w 1147"/>
              <a:gd name="T13" fmla="*/ 1399 h 19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7" h="1925">
                <a:moveTo>
                  <a:pt x="868" y="1399"/>
                </a:moveTo>
                <a:cubicBezTo>
                  <a:pt x="714" y="1205"/>
                  <a:pt x="538" y="1021"/>
                  <a:pt x="443" y="801"/>
                </a:cubicBezTo>
                <a:cubicBezTo>
                  <a:pt x="330" y="540"/>
                  <a:pt x="326" y="258"/>
                  <a:pt x="424" y="0"/>
                </a:cubicBezTo>
                <a:cubicBezTo>
                  <a:pt x="0" y="0"/>
                  <a:pt x="0" y="0"/>
                  <a:pt x="0" y="0"/>
                </a:cubicBezTo>
                <a:cubicBezTo>
                  <a:pt x="212" y="333"/>
                  <a:pt x="636" y="1145"/>
                  <a:pt x="323" y="1925"/>
                </a:cubicBezTo>
                <a:cubicBezTo>
                  <a:pt x="1147" y="1925"/>
                  <a:pt x="1147" y="1925"/>
                  <a:pt x="1147" y="1925"/>
                </a:cubicBezTo>
                <a:cubicBezTo>
                  <a:pt x="1108" y="1727"/>
                  <a:pt x="996" y="1560"/>
                  <a:pt x="868" y="1399"/>
                </a:cubicBezTo>
                <a:close/>
              </a:path>
            </a:pathLst>
          </a:custGeom>
          <a:gradFill>
            <a:gsLst>
              <a:gs pos="0">
                <a:schemeClr val="accent6"/>
              </a:gs>
              <a:gs pos="100000">
                <a:schemeClr val="accent2"/>
              </a:gs>
            </a:gsLst>
            <a:lin ang="21594000" scaled="0"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3D3D3D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04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文本框 8193"/>
          <p:cNvSpPr txBox="1">
            <a:spLocks noChangeArrowheads="1"/>
          </p:cNvSpPr>
          <p:nvPr/>
        </p:nvSpPr>
        <p:spPr bwMode="auto">
          <a:xfrm>
            <a:off x="495300" y="1121228"/>
            <a:ext cx="4953000" cy="297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3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一般的放大镜，放大倍数有限，要想看清楚动植物的细胞等非常小的物体，就要使用</a:t>
            </a:r>
            <a:r>
              <a:rPr lang="zh-CN" altLang="en-US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显微镜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</a:t>
            </a:r>
          </a:p>
        </p:txBody>
      </p:sp>
      <p:pic>
        <p:nvPicPr>
          <p:cNvPr id="8197" name="图片 819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24671" y="836429"/>
            <a:ext cx="2885636" cy="33710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一、显微镜</a:t>
            </a:r>
          </a:p>
        </p:txBody>
      </p:sp>
    </p:spTree>
    <p:extLst>
      <p:ext uri="{BB962C8B-B14F-4D97-AF65-F5344CB8AC3E}">
        <p14:creationId xmlns:p14="http://schemas.microsoft.com/office/powerpoint/2010/main" val="260888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图片 45057" descr="显微镜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58343" y="708837"/>
            <a:ext cx="3734552" cy="4302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9" name="椭圆形标注 45058"/>
          <p:cNvSpPr>
            <a:spLocks noChangeArrowheads="1"/>
          </p:cNvSpPr>
          <p:nvPr/>
        </p:nvSpPr>
        <p:spPr bwMode="auto">
          <a:xfrm>
            <a:off x="3516312" y="1056156"/>
            <a:ext cx="2111375" cy="853145"/>
          </a:xfrm>
          <a:prstGeom prst="wedgeEllipseCallout">
            <a:avLst>
              <a:gd name="adj1" fmla="val 77928"/>
              <a:gd name="adj2" fmla="val -1923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68580" tIns="34290" rIns="68580" bIns="34290"/>
          <a:lstStyle/>
          <a:p>
            <a:pPr algn="ctr" defTabSz="914378"/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靠近眼睛的透镜叫目镜</a:t>
            </a:r>
          </a:p>
        </p:txBody>
      </p:sp>
      <p:sp>
        <p:nvSpPr>
          <p:cNvPr id="45060" name="椭圆形标注 45059"/>
          <p:cNvSpPr>
            <a:spLocks noChangeArrowheads="1"/>
          </p:cNvSpPr>
          <p:nvPr/>
        </p:nvSpPr>
        <p:spPr bwMode="auto">
          <a:xfrm>
            <a:off x="3681255" y="3168291"/>
            <a:ext cx="1946432" cy="919053"/>
          </a:xfrm>
          <a:prstGeom prst="wedgeEllipseCallout">
            <a:avLst>
              <a:gd name="adj1" fmla="val 76653"/>
              <a:gd name="adj2" fmla="val -10222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68580" tIns="34290" rIns="68580" bIns="34290"/>
          <a:lstStyle/>
          <a:p>
            <a:pPr algn="ctr" defTabSz="914378"/>
            <a:r>
              <a:rPr lang="zh-CN" altLang="en-US" sz="1800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靠近物体的透镜叫物镜</a:t>
            </a:r>
          </a:p>
        </p:txBody>
      </p:sp>
      <p:sp>
        <p:nvSpPr>
          <p:cNvPr id="10245" name="文本框 9228"/>
          <p:cNvSpPr txBox="1">
            <a:spLocks noChangeArrowheads="1"/>
          </p:cNvSpPr>
          <p:nvPr/>
        </p:nvSpPr>
        <p:spPr bwMode="auto">
          <a:xfrm>
            <a:off x="388331" y="1286522"/>
            <a:ext cx="2836863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显微镜的结构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一、显微镜</a:t>
            </a:r>
          </a:p>
        </p:txBody>
      </p:sp>
    </p:spTree>
    <p:extLst>
      <p:ext uri="{BB962C8B-B14F-4D97-AF65-F5344CB8AC3E}">
        <p14:creationId xmlns:p14="http://schemas.microsoft.com/office/powerpoint/2010/main" val="88342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ldLvl="0" animBg="1"/>
      <p:bldP spid="45060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矩形 10271"/>
          <p:cNvSpPr>
            <a:spLocks noChangeArrowheads="1"/>
          </p:cNvSpPr>
          <p:nvPr/>
        </p:nvSpPr>
        <p:spPr bwMode="auto">
          <a:xfrm>
            <a:off x="331647" y="1135784"/>
            <a:ext cx="3489325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2.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显微镜成像原理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一、显微镜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r:id="rId1" imgW="6383160" imgH="4441680"/>
        </mc:Choice>
        <mc:Fallback>
          <p:control r:id="rId1" imgW="6383160" imgH="4441680">
            <p:pic>
              <p:nvPicPr>
                <p:cNvPr id="2" name="ShockwaveFlash1"/>
                <p:cNvPicPr>
                  <a:picLocks noChangeArrowheads="1" noChangeShapeType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79575" y="1763713"/>
                  <a:ext cx="5786438" cy="26527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911368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矩形 10271"/>
          <p:cNvSpPr>
            <a:spLocks noChangeArrowheads="1"/>
          </p:cNvSpPr>
          <p:nvPr/>
        </p:nvSpPr>
        <p:spPr bwMode="auto">
          <a:xfrm>
            <a:off x="348773" y="1158143"/>
            <a:ext cx="54102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3.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显微镜的光路图</a:t>
            </a:r>
          </a:p>
        </p:txBody>
      </p:sp>
      <p:grpSp>
        <p:nvGrpSpPr>
          <p:cNvPr id="37" name="组合 10241"/>
          <p:cNvGrpSpPr>
            <a:grpSpLocks/>
          </p:cNvGrpSpPr>
          <p:nvPr/>
        </p:nvGrpSpPr>
        <p:grpSpPr bwMode="auto">
          <a:xfrm>
            <a:off x="2082323" y="2484860"/>
            <a:ext cx="1771650" cy="881856"/>
            <a:chOff x="0" y="0"/>
            <a:chExt cx="1488" cy="990"/>
          </a:xfrm>
        </p:grpSpPr>
        <p:sp>
          <p:nvSpPr>
            <p:cNvPr id="38" name="直接连接符 10242"/>
            <p:cNvSpPr>
              <a:spLocks noChangeShapeType="1"/>
            </p:cNvSpPr>
            <p:nvPr/>
          </p:nvSpPr>
          <p:spPr bwMode="auto">
            <a:xfrm>
              <a:off x="0" y="0"/>
              <a:ext cx="1488" cy="99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9" name="未知"/>
            <p:cNvSpPr>
              <a:spLocks noChangeArrowheads="1"/>
            </p:cNvSpPr>
            <p:nvPr/>
          </p:nvSpPr>
          <p:spPr bwMode="auto">
            <a:xfrm rot="1738114">
              <a:off x="192" y="126"/>
              <a:ext cx="192" cy="1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144"/>
                </a:cxn>
                <a:cxn ang="0">
                  <a:pos x="48" y="199"/>
                </a:cxn>
              </a:cxnLst>
              <a:rect l="0" t="0" r="r" b="b"/>
              <a:pathLst>
                <a:path w="152" h="199">
                  <a:moveTo>
                    <a:pt x="0" y="0"/>
                  </a:moveTo>
                  <a:cubicBezTo>
                    <a:pt x="68" y="55"/>
                    <a:pt x="136" y="111"/>
                    <a:pt x="144" y="144"/>
                  </a:cubicBezTo>
                  <a:cubicBezTo>
                    <a:pt x="152" y="177"/>
                    <a:pt x="72" y="191"/>
                    <a:pt x="48" y="199"/>
                  </a:cubicBezTo>
                </a:path>
              </a:pathLst>
            </a:cu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0" name="未知"/>
            <p:cNvSpPr>
              <a:spLocks noChangeArrowheads="1"/>
            </p:cNvSpPr>
            <p:nvPr/>
          </p:nvSpPr>
          <p:spPr bwMode="auto">
            <a:xfrm rot="1738114">
              <a:off x="960" y="629"/>
              <a:ext cx="192" cy="1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144"/>
                </a:cxn>
                <a:cxn ang="0">
                  <a:pos x="48" y="199"/>
                </a:cxn>
              </a:cxnLst>
              <a:rect l="0" t="0" r="r" b="b"/>
              <a:pathLst>
                <a:path w="152" h="199">
                  <a:moveTo>
                    <a:pt x="0" y="0"/>
                  </a:moveTo>
                  <a:cubicBezTo>
                    <a:pt x="68" y="55"/>
                    <a:pt x="136" y="111"/>
                    <a:pt x="144" y="144"/>
                  </a:cubicBezTo>
                  <a:cubicBezTo>
                    <a:pt x="152" y="177"/>
                    <a:pt x="72" y="191"/>
                    <a:pt x="48" y="199"/>
                  </a:cubicBezTo>
                </a:path>
              </a:pathLst>
            </a:cu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pic>
        <p:nvPicPr>
          <p:cNvPr id="41" name="图片 40" descr="反人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96973" y="1886267"/>
            <a:ext cx="1301354" cy="116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未知"/>
          <p:cNvSpPr>
            <a:spLocks noChangeArrowheads="1"/>
          </p:cNvSpPr>
          <p:nvPr/>
        </p:nvSpPr>
        <p:spPr bwMode="auto">
          <a:xfrm>
            <a:off x="5458936" y="2794846"/>
            <a:ext cx="171450" cy="709048"/>
          </a:xfrm>
          <a:custGeom>
            <a:avLst/>
            <a:gdLst/>
            <a:ahLst/>
            <a:cxnLst>
              <a:cxn ang="0">
                <a:pos x="664" y="2052"/>
              </a:cxn>
              <a:cxn ang="0">
                <a:pos x="638" y="2344"/>
              </a:cxn>
              <a:cxn ang="0">
                <a:pos x="606" y="2695"/>
              </a:cxn>
              <a:cxn ang="0">
                <a:pos x="586" y="2895"/>
              </a:cxn>
              <a:cxn ang="0">
                <a:pos x="564" y="3075"/>
              </a:cxn>
              <a:cxn ang="0">
                <a:pos x="541" y="3232"/>
              </a:cxn>
              <a:cxn ang="0">
                <a:pos x="519" y="3372"/>
              </a:cxn>
              <a:cxn ang="0">
                <a:pos x="504" y="3453"/>
              </a:cxn>
              <a:cxn ang="0">
                <a:pos x="484" y="3541"/>
              </a:cxn>
              <a:cxn ang="0">
                <a:pos x="471" y="3588"/>
              </a:cxn>
              <a:cxn ang="0">
                <a:pos x="446" y="3667"/>
              </a:cxn>
              <a:cxn ang="0">
                <a:pos x="421" y="3724"/>
              </a:cxn>
              <a:cxn ang="0">
                <a:pos x="399" y="3756"/>
              </a:cxn>
              <a:cxn ang="0">
                <a:pos x="386" y="3770"/>
              </a:cxn>
              <a:cxn ang="0">
                <a:pos x="359" y="3780"/>
              </a:cxn>
              <a:cxn ang="0">
                <a:pos x="331" y="3770"/>
              </a:cxn>
              <a:cxn ang="0">
                <a:pos x="303" y="3739"/>
              </a:cxn>
              <a:cxn ang="0">
                <a:pos x="277" y="3688"/>
              </a:cxn>
              <a:cxn ang="0">
                <a:pos x="251" y="3617"/>
              </a:cxn>
              <a:cxn ang="0">
                <a:pos x="226" y="3525"/>
              </a:cxn>
              <a:cxn ang="0">
                <a:pos x="204" y="3414"/>
              </a:cxn>
              <a:cxn ang="0">
                <a:pos x="179" y="3281"/>
              </a:cxn>
              <a:cxn ang="0">
                <a:pos x="158" y="3130"/>
              </a:cxn>
              <a:cxn ang="0">
                <a:pos x="137" y="2957"/>
              </a:cxn>
              <a:cxn ang="0">
                <a:pos x="116" y="2764"/>
              </a:cxn>
              <a:cxn ang="0">
                <a:pos x="90" y="2486"/>
              </a:cxn>
              <a:cxn ang="0">
                <a:pos x="55" y="2052"/>
              </a:cxn>
              <a:cxn ang="0">
                <a:pos x="55" y="2092"/>
              </a:cxn>
              <a:cxn ang="0">
                <a:pos x="80" y="2559"/>
              </a:cxn>
              <a:cxn ang="0">
                <a:pos x="110" y="2894"/>
              </a:cxn>
              <a:cxn ang="0">
                <a:pos x="130" y="3095"/>
              </a:cxn>
              <a:cxn ang="0">
                <a:pos x="150" y="3274"/>
              </a:cxn>
              <a:cxn ang="0">
                <a:pos x="172" y="3432"/>
              </a:cxn>
              <a:cxn ang="0">
                <a:pos x="195" y="3571"/>
              </a:cxn>
              <a:cxn ang="0">
                <a:pos x="220" y="3690"/>
              </a:cxn>
              <a:cxn ang="0">
                <a:pos x="242" y="3788"/>
              </a:cxn>
              <a:cxn ang="0">
                <a:pos x="268" y="3866"/>
              </a:cxn>
              <a:cxn ang="0">
                <a:pos x="294" y="3924"/>
              </a:cxn>
              <a:cxn ang="0">
                <a:pos x="322" y="3961"/>
              </a:cxn>
              <a:cxn ang="0">
                <a:pos x="349" y="3978"/>
              </a:cxn>
              <a:cxn ang="0">
                <a:pos x="377" y="3975"/>
              </a:cxn>
              <a:cxn ang="0">
                <a:pos x="396" y="3958"/>
              </a:cxn>
              <a:cxn ang="0">
                <a:pos x="412" y="3939"/>
              </a:cxn>
              <a:cxn ang="0">
                <a:pos x="437" y="3888"/>
              </a:cxn>
              <a:cxn ang="0">
                <a:pos x="464" y="3816"/>
              </a:cxn>
              <a:cxn ang="0">
                <a:pos x="481" y="3748"/>
              </a:cxn>
              <a:cxn ang="0">
                <a:pos x="497" y="3690"/>
              </a:cxn>
              <a:cxn ang="0">
                <a:pos x="512" y="3613"/>
              </a:cxn>
              <a:cxn ang="0">
                <a:pos x="535" y="3481"/>
              </a:cxn>
              <a:cxn ang="0">
                <a:pos x="557" y="3330"/>
              </a:cxn>
              <a:cxn ang="0">
                <a:pos x="578" y="3156"/>
              </a:cxn>
              <a:cxn ang="0">
                <a:pos x="599" y="2964"/>
              </a:cxn>
              <a:cxn ang="0">
                <a:pos x="620" y="2737"/>
              </a:cxn>
              <a:cxn ang="0">
                <a:pos x="641" y="2468"/>
              </a:cxn>
              <a:cxn ang="0">
                <a:pos x="658" y="2187"/>
              </a:cxn>
            </a:cxnLst>
            <a:rect l="0" t="0" r="r" b="b"/>
            <a:pathLst>
              <a:path w="719" h="3979">
                <a:moveTo>
                  <a:pt x="719" y="39"/>
                </a:moveTo>
                <a:lnTo>
                  <a:pt x="719" y="0"/>
                </a:lnTo>
                <a:lnTo>
                  <a:pt x="664" y="2052"/>
                </a:lnTo>
                <a:lnTo>
                  <a:pt x="650" y="2199"/>
                </a:lnTo>
                <a:lnTo>
                  <a:pt x="644" y="2272"/>
                </a:lnTo>
                <a:lnTo>
                  <a:pt x="638" y="2344"/>
                </a:lnTo>
                <a:lnTo>
                  <a:pt x="624" y="2486"/>
                </a:lnTo>
                <a:lnTo>
                  <a:pt x="613" y="2626"/>
                </a:lnTo>
                <a:lnTo>
                  <a:pt x="606" y="2695"/>
                </a:lnTo>
                <a:lnTo>
                  <a:pt x="599" y="2764"/>
                </a:lnTo>
                <a:lnTo>
                  <a:pt x="593" y="2831"/>
                </a:lnTo>
                <a:lnTo>
                  <a:pt x="586" y="2895"/>
                </a:lnTo>
                <a:lnTo>
                  <a:pt x="578" y="2957"/>
                </a:lnTo>
                <a:lnTo>
                  <a:pt x="571" y="3017"/>
                </a:lnTo>
                <a:lnTo>
                  <a:pt x="564" y="3075"/>
                </a:lnTo>
                <a:lnTo>
                  <a:pt x="557" y="3130"/>
                </a:lnTo>
                <a:lnTo>
                  <a:pt x="548" y="3181"/>
                </a:lnTo>
                <a:lnTo>
                  <a:pt x="541" y="3232"/>
                </a:lnTo>
                <a:lnTo>
                  <a:pt x="535" y="3281"/>
                </a:lnTo>
                <a:lnTo>
                  <a:pt x="528" y="3328"/>
                </a:lnTo>
                <a:lnTo>
                  <a:pt x="519" y="3372"/>
                </a:lnTo>
                <a:lnTo>
                  <a:pt x="512" y="3414"/>
                </a:lnTo>
                <a:lnTo>
                  <a:pt x="507" y="3433"/>
                </a:lnTo>
                <a:lnTo>
                  <a:pt x="504" y="3453"/>
                </a:lnTo>
                <a:lnTo>
                  <a:pt x="497" y="3491"/>
                </a:lnTo>
                <a:lnTo>
                  <a:pt x="488" y="3525"/>
                </a:lnTo>
                <a:lnTo>
                  <a:pt x="484" y="3541"/>
                </a:lnTo>
                <a:lnTo>
                  <a:pt x="481" y="3549"/>
                </a:lnTo>
                <a:lnTo>
                  <a:pt x="480" y="3558"/>
                </a:lnTo>
                <a:lnTo>
                  <a:pt x="471" y="3588"/>
                </a:lnTo>
                <a:lnTo>
                  <a:pt x="464" y="3617"/>
                </a:lnTo>
                <a:lnTo>
                  <a:pt x="455" y="3643"/>
                </a:lnTo>
                <a:lnTo>
                  <a:pt x="446" y="3667"/>
                </a:lnTo>
                <a:lnTo>
                  <a:pt x="437" y="3688"/>
                </a:lnTo>
                <a:lnTo>
                  <a:pt x="430" y="3707"/>
                </a:lnTo>
                <a:lnTo>
                  <a:pt x="421" y="3724"/>
                </a:lnTo>
                <a:lnTo>
                  <a:pt x="412" y="3739"/>
                </a:lnTo>
                <a:lnTo>
                  <a:pt x="403" y="3752"/>
                </a:lnTo>
                <a:lnTo>
                  <a:pt x="399" y="3756"/>
                </a:lnTo>
                <a:lnTo>
                  <a:pt x="396" y="3758"/>
                </a:lnTo>
                <a:lnTo>
                  <a:pt x="395" y="3762"/>
                </a:lnTo>
                <a:lnTo>
                  <a:pt x="386" y="3770"/>
                </a:lnTo>
                <a:lnTo>
                  <a:pt x="377" y="3775"/>
                </a:lnTo>
                <a:lnTo>
                  <a:pt x="368" y="3779"/>
                </a:lnTo>
                <a:lnTo>
                  <a:pt x="359" y="3780"/>
                </a:lnTo>
                <a:lnTo>
                  <a:pt x="349" y="3779"/>
                </a:lnTo>
                <a:lnTo>
                  <a:pt x="340" y="3775"/>
                </a:lnTo>
                <a:lnTo>
                  <a:pt x="331" y="3770"/>
                </a:lnTo>
                <a:lnTo>
                  <a:pt x="322" y="3762"/>
                </a:lnTo>
                <a:lnTo>
                  <a:pt x="312" y="3752"/>
                </a:lnTo>
                <a:lnTo>
                  <a:pt x="303" y="3739"/>
                </a:lnTo>
                <a:lnTo>
                  <a:pt x="294" y="3724"/>
                </a:lnTo>
                <a:lnTo>
                  <a:pt x="286" y="3707"/>
                </a:lnTo>
                <a:lnTo>
                  <a:pt x="277" y="3688"/>
                </a:lnTo>
                <a:lnTo>
                  <a:pt x="268" y="3667"/>
                </a:lnTo>
                <a:lnTo>
                  <a:pt x="259" y="3643"/>
                </a:lnTo>
                <a:lnTo>
                  <a:pt x="251" y="3617"/>
                </a:lnTo>
                <a:lnTo>
                  <a:pt x="242" y="3588"/>
                </a:lnTo>
                <a:lnTo>
                  <a:pt x="235" y="3558"/>
                </a:lnTo>
                <a:lnTo>
                  <a:pt x="226" y="3525"/>
                </a:lnTo>
                <a:lnTo>
                  <a:pt x="220" y="3491"/>
                </a:lnTo>
                <a:lnTo>
                  <a:pt x="210" y="3453"/>
                </a:lnTo>
                <a:lnTo>
                  <a:pt x="204" y="3414"/>
                </a:lnTo>
                <a:lnTo>
                  <a:pt x="195" y="3372"/>
                </a:lnTo>
                <a:lnTo>
                  <a:pt x="188" y="3328"/>
                </a:lnTo>
                <a:lnTo>
                  <a:pt x="179" y="3281"/>
                </a:lnTo>
                <a:lnTo>
                  <a:pt x="172" y="3232"/>
                </a:lnTo>
                <a:lnTo>
                  <a:pt x="165" y="3181"/>
                </a:lnTo>
                <a:lnTo>
                  <a:pt x="158" y="3130"/>
                </a:lnTo>
                <a:lnTo>
                  <a:pt x="150" y="3075"/>
                </a:lnTo>
                <a:lnTo>
                  <a:pt x="144" y="3017"/>
                </a:lnTo>
                <a:lnTo>
                  <a:pt x="137" y="2957"/>
                </a:lnTo>
                <a:lnTo>
                  <a:pt x="130" y="2895"/>
                </a:lnTo>
                <a:lnTo>
                  <a:pt x="123" y="2831"/>
                </a:lnTo>
                <a:lnTo>
                  <a:pt x="116" y="2764"/>
                </a:lnTo>
                <a:lnTo>
                  <a:pt x="110" y="2695"/>
                </a:lnTo>
                <a:lnTo>
                  <a:pt x="104" y="2626"/>
                </a:lnTo>
                <a:lnTo>
                  <a:pt x="90" y="2486"/>
                </a:lnTo>
                <a:lnTo>
                  <a:pt x="79" y="2344"/>
                </a:lnTo>
                <a:lnTo>
                  <a:pt x="66" y="2199"/>
                </a:lnTo>
                <a:lnTo>
                  <a:pt x="55" y="2052"/>
                </a:lnTo>
                <a:lnTo>
                  <a:pt x="0" y="0"/>
                </a:lnTo>
                <a:lnTo>
                  <a:pt x="0" y="39"/>
                </a:lnTo>
                <a:lnTo>
                  <a:pt x="55" y="2092"/>
                </a:lnTo>
                <a:lnTo>
                  <a:pt x="63" y="2282"/>
                </a:lnTo>
                <a:lnTo>
                  <a:pt x="74" y="2468"/>
                </a:lnTo>
                <a:lnTo>
                  <a:pt x="80" y="2559"/>
                </a:lnTo>
                <a:lnTo>
                  <a:pt x="87" y="2648"/>
                </a:lnTo>
                <a:lnTo>
                  <a:pt x="104" y="2825"/>
                </a:lnTo>
                <a:lnTo>
                  <a:pt x="110" y="2894"/>
                </a:lnTo>
                <a:lnTo>
                  <a:pt x="116" y="2964"/>
                </a:lnTo>
                <a:lnTo>
                  <a:pt x="123" y="3030"/>
                </a:lnTo>
                <a:lnTo>
                  <a:pt x="130" y="3095"/>
                </a:lnTo>
                <a:lnTo>
                  <a:pt x="137" y="3156"/>
                </a:lnTo>
                <a:lnTo>
                  <a:pt x="144" y="3216"/>
                </a:lnTo>
                <a:lnTo>
                  <a:pt x="150" y="3274"/>
                </a:lnTo>
                <a:lnTo>
                  <a:pt x="158" y="3330"/>
                </a:lnTo>
                <a:lnTo>
                  <a:pt x="165" y="3381"/>
                </a:lnTo>
                <a:lnTo>
                  <a:pt x="172" y="3432"/>
                </a:lnTo>
                <a:lnTo>
                  <a:pt x="179" y="3481"/>
                </a:lnTo>
                <a:lnTo>
                  <a:pt x="188" y="3527"/>
                </a:lnTo>
                <a:lnTo>
                  <a:pt x="195" y="3571"/>
                </a:lnTo>
                <a:lnTo>
                  <a:pt x="204" y="3613"/>
                </a:lnTo>
                <a:lnTo>
                  <a:pt x="210" y="3653"/>
                </a:lnTo>
                <a:lnTo>
                  <a:pt x="220" y="3690"/>
                </a:lnTo>
                <a:lnTo>
                  <a:pt x="226" y="3724"/>
                </a:lnTo>
                <a:lnTo>
                  <a:pt x="235" y="3757"/>
                </a:lnTo>
                <a:lnTo>
                  <a:pt x="242" y="3788"/>
                </a:lnTo>
                <a:lnTo>
                  <a:pt x="251" y="3816"/>
                </a:lnTo>
                <a:lnTo>
                  <a:pt x="259" y="3842"/>
                </a:lnTo>
                <a:lnTo>
                  <a:pt x="268" y="3866"/>
                </a:lnTo>
                <a:lnTo>
                  <a:pt x="277" y="3888"/>
                </a:lnTo>
                <a:lnTo>
                  <a:pt x="286" y="3907"/>
                </a:lnTo>
                <a:lnTo>
                  <a:pt x="294" y="3924"/>
                </a:lnTo>
                <a:lnTo>
                  <a:pt x="303" y="3939"/>
                </a:lnTo>
                <a:lnTo>
                  <a:pt x="312" y="3951"/>
                </a:lnTo>
                <a:lnTo>
                  <a:pt x="322" y="3961"/>
                </a:lnTo>
                <a:lnTo>
                  <a:pt x="331" y="3969"/>
                </a:lnTo>
                <a:lnTo>
                  <a:pt x="340" y="3975"/>
                </a:lnTo>
                <a:lnTo>
                  <a:pt x="349" y="3978"/>
                </a:lnTo>
                <a:lnTo>
                  <a:pt x="359" y="3979"/>
                </a:lnTo>
                <a:lnTo>
                  <a:pt x="368" y="3978"/>
                </a:lnTo>
                <a:lnTo>
                  <a:pt x="377" y="3975"/>
                </a:lnTo>
                <a:lnTo>
                  <a:pt x="386" y="3969"/>
                </a:lnTo>
                <a:lnTo>
                  <a:pt x="395" y="3961"/>
                </a:lnTo>
                <a:lnTo>
                  <a:pt x="396" y="3958"/>
                </a:lnTo>
                <a:lnTo>
                  <a:pt x="399" y="3956"/>
                </a:lnTo>
                <a:lnTo>
                  <a:pt x="403" y="3951"/>
                </a:lnTo>
                <a:lnTo>
                  <a:pt x="412" y="3939"/>
                </a:lnTo>
                <a:lnTo>
                  <a:pt x="421" y="3924"/>
                </a:lnTo>
                <a:lnTo>
                  <a:pt x="430" y="3907"/>
                </a:lnTo>
                <a:lnTo>
                  <a:pt x="437" y="3888"/>
                </a:lnTo>
                <a:lnTo>
                  <a:pt x="446" y="3866"/>
                </a:lnTo>
                <a:lnTo>
                  <a:pt x="455" y="3842"/>
                </a:lnTo>
                <a:lnTo>
                  <a:pt x="464" y="3816"/>
                </a:lnTo>
                <a:lnTo>
                  <a:pt x="471" y="3788"/>
                </a:lnTo>
                <a:lnTo>
                  <a:pt x="480" y="3757"/>
                </a:lnTo>
                <a:lnTo>
                  <a:pt x="481" y="3748"/>
                </a:lnTo>
                <a:lnTo>
                  <a:pt x="484" y="3740"/>
                </a:lnTo>
                <a:lnTo>
                  <a:pt x="488" y="3724"/>
                </a:lnTo>
                <a:lnTo>
                  <a:pt x="497" y="3690"/>
                </a:lnTo>
                <a:lnTo>
                  <a:pt x="504" y="3653"/>
                </a:lnTo>
                <a:lnTo>
                  <a:pt x="507" y="3633"/>
                </a:lnTo>
                <a:lnTo>
                  <a:pt x="512" y="3613"/>
                </a:lnTo>
                <a:lnTo>
                  <a:pt x="519" y="3571"/>
                </a:lnTo>
                <a:lnTo>
                  <a:pt x="528" y="3527"/>
                </a:lnTo>
                <a:lnTo>
                  <a:pt x="535" y="3481"/>
                </a:lnTo>
                <a:lnTo>
                  <a:pt x="541" y="3432"/>
                </a:lnTo>
                <a:lnTo>
                  <a:pt x="548" y="3381"/>
                </a:lnTo>
                <a:lnTo>
                  <a:pt x="557" y="3330"/>
                </a:lnTo>
                <a:lnTo>
                  <a:pt x="564" y="3274"/>
                </a:lnTo>
                <a:lnTo>
                  <a:pt x="571" y="3216"/>
                </a:lnTo>
                <a:lnTo>
                  <a:pt x="578" y="3156"/>
                </a:lnTo>
                <a:lnTo>
                  <a:pt x="586" y="3095"/>
                </a:lnTo>
                <a:lnTo>
                  <a:pt x="593" y="3030"/>
                </a:lnTo>
                <a:lnTo>
                  <a:pt x="599" y="2964"/>
                </a:lnTo>
                <a:lnTo>
                  <a:pt x="606" y="2894"/>
                </a:lnTo>
                <a:lnTo>
                  <a:pt x="613" y="2825"/>
                </a:lnTo>
                <a:lnTo>
                  <a:pt x="620" y="2737"/>
                </a:lnTo>
                <a:lnTo>
                  <a:pt x="628" y="2648"/>
                </a:lnTo>
                <a:lnTo>
                  <a:pt x="634" y="2559"/>
                </a:lnTo>
                <a:lnTo>
                  <a:pt x="641" y="2468"/>
                </a:lnTo>
                <a:lnTo>
                  <a:pt x="647" y="2375"/>
                </a:lnTo>
                <a:lnTo>
                  <a:pt x="654" y="2282"/>
                </a:lnTo>
                <a:lnTo>
                  <a:pt x="658" y="2187"/>
                </a:lnTo>
                <a:lnTo>
                  <a:pt x="664" y="2092"/>
                </a:lnTo>
                <a:lnTo>
                  <a:pt x="719" y="3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3" name="未知"/>
          <p:cNvSpPr>
            <a:spLocks noChangeArrowheads="1"/>
          </p:cNvSpPr>
          <p:nvPr/>
        </p:nvSpPr>
        <p:spPr bwMode="auto">
          <a:xfrm>
            <a:off x="2477611" y="2064421"/>
            <a:ext cx="23813" cy="2672"/>
          </a:xfrm>
          <a:custGeom>
            <a:avLst/>
            <a:gdLst/>
            <a:ahLst/>
            <a:cxnLst>
              <a:cxn ang="0">
                <a:pos x="25" y="0"/>
              </a:cxn>
              <a:cxn ang="0">
                <a:pos x="0" y="3"/>
              </a:cxn>
              <a:cxn ang="0">
                <a:pos x="3" y="3"/>
              </a:cxn>
              <a:cxn ang="0">
                <a:pos x="25" y="3"/>
              </a:cxn>
              <a:cxn ang="0">
                <a:pos x="62" y="4"/>
              </a:cxn>
              <a:cxn ang="0">
                <a:pos x="80" y="7"/>
              </a:cxn>
              <a:cxn ang="0">
                <a:pos x="99" y="14"/>
              </a:cxn>
              <a:cxn ang="0">
                <a:pos x="80" y="7"/>
              </a:cxn>
              <a:cxn ang="0">
                <a:pos x="62" y="4"/>
              </a:cxn>
              <a:cxn ang="0">
                <a:pos x="25" y="0"/>
              </a:cxn>
            </a:cxnLst>
            <a:rect l="0" t="0" r="r" b="b"/>
            <a:pathLst>
              <a:path w="99" h="14">
                <a:moveTo>
                  <a:pt x="25" y="0"/>
                </a:moveTo>
                <a:lnTo>
                  <a:pt x="0" y="3"/>
                </a:lnTo>
                <a:lnTo>
                  <a:pt x="3" y="3"/>
                </a:lnTo>
                <a:lnTo>
                  <a:pt x="25" y="3"/>
                </a:lnTo>
                <a:lnTo>
                  <a:pt x="62" y="4"/>
                </a:lnTo>
                <a:lnTo>
                  <a:pt x="80" y="7"/>
                </a:lnTo>
                <a:lnTo>
                  <a:pt x="99" y="14"/>
                </a:lnTo>
                <a:lnTo>
                  <a:pt x="80" y="7"/>
                </a:lnTo>
                <a:lnTo>
                  <a:pt x="62" y="4"/>
                </a:lnTo>
                <a:lnTo>
                  <a:pt x="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4" name="未知"/>
          <p:cNvSpPr>
            <a:spLocks noChangeArrowheads="1"/>
          </p:cNvSpPr>
          <p:nvPr/>
        </p:nvSpPr>
        <p:spPr bwMode="auto">
          <a:xfrm>
            <a:off x="2564527" y="2271077"/>
            <a:ext cx="317897" cy="983403"/>
          </a:xfrm>
          <a:custGeom>
            <a:avLst/>
            <a:gdLst/>
            <a:ahLst/>
            <a:cxnLst>
              <a:cxn ang="0">
                <a:pos x="610" y="17"/>
              </a:cxn>
              <a:cxn ang="0">
                <a:pos x="543" y="71"/>
              </a:cxn>
              <a:cxn ang="0">
                <a:pos x="479" y="160"/>
              </a:cxn>
              <a:cxn ang="0">
                <a:pos x="403" y="321"/>
              </a:cxn>
              <a:cxn ang="0">
                <a:pos x="330" y="539"/>
              </a:cxn>
              <a:cxn ang="0">
                <a:pos x="276" y="754"/>
              </a:cxn>
              <a:cxn ang="0">
                <a:pos x="224" y="1004"/>
              </a:cxn>
              <a:cxn ang="0">
                <a:pos x="130" y="1586"/>
              </a:cxn>
              <a:cxn ang="0">
                <a:pos x="62" y="2232"/>
              </a:cxn>
              <a:cxn ang="0">
                <a:pos x="17" y="2936"/>
              </a:cxn>
              <a:cxn ang="0">
                <a:pos x="0" y="3699"/>
              </a:cxn>
              <a:cxn ang="0">
                <a:pos x="3" y="4313"/>
              </a:cxn>
              <a:cxn ang="0">
                <a:pos x="28" y="5056"/>
              </a:cxn>
              <a:cxn ang="0">
                <a:pos x="78" y="5741"/>
              </a:cxn>
              <a:cxn ang="0">
                <a:pos x="151" y="6367"/>
              </a:cxn>
              <a:cxn ang="0">
                <a:pos x="224" y="6795"/>
              </a:cxn>
              <a:cxn ang="0">
                <a:pos x="276" y="7045"/>
              </a:cxn>
              <a:cxn ang="0">
                <a:pos x="330" y="7259"/>
              </a:cxn>
              <a:cxn ang="0">
                <a:pos x="388" y="7437"/>
              </a:cxn>
              <a:cxn ang="0">
                <a:pos x="448" y="7580"/>
              </a:cxn>
              <a:cxn ang="0">
                <a:pos x="511" y="7688"/>
              </a:cxn>
              <a:cxn ang="0">
                <a:pos x="576" y="7759"/>
              </a:cxn>
              <a:cxn ang="0">
                <a:pos x="644" y="7796"/>
              </a:cxn>
              <a:cxn ang="0">
                <a:pos x="715" y="7796"/>
              </a:cxn>
              <a:cxn ang="0">
                <a:pos x="772" y="7765"/>
              </a:cxn>
              <a:cxn ang="0">
                <a:pos x="831" y="7709"/>
              </a:cxn>
              <a:cxn ang="0">
                <a:pos x="886" y="7624"/>
              </a:cxn>
              <a:cxn ang="0">
                <a:pos x="941" y="7514"/>
              </a:cxn>
              <a:cxn ang="0">
                <a:pos x="970" y="7437"/>
              </a:cxn>
              <a:cxn ang="0">
                <a:pos x="1028" y="7259"/>
              </a:cxn>
              <a:cxn ang="0">
                <a:pos x="1058" y="7142"/>
              </a:cxn>
              <a:cxn ang="0">
                <a:pos x="1096" y="6985"/>
              </a:cxn>
              <a:cxn ang="0">
                <a:pos x="1122" y="6860"/>
              </a:cxn>
              <a:cxn ang="0">
                <a:pos x="1184" y="6514"/>
              </a:cxn>
              <a:cxn ang="0">
                <a:pos x="1255" y="5982"/>
              </a:cxn>
              <a:cxn ang="0">
                <a:pos x="1288" y="5658"/>
              </a:cxn>
              <a:cxn ang="0">
                <a:pos x="1310" y="5406"/>
              </a:cxn>
              <a:cxn ang="0">
                <a:pos x="1335" y="4965"/>
              </a:cxn>
              <a:cxn ang="0">
                <a:pos x="1343" y="4784"/>
              </a:cxn>
              <a:cxn ang="0">
                <a:pos x="1359" y="4118"/>
              </a:cxn>
              <a:cxn ang="0">
                <a:pos x="1360" y="3699"/>
              </a:cxn>
              <a:cxn ang="0">
                <a:pos x="1344" y="3028"/>
              </a:cxn>
              <a:cxn ang="0">
                <a:pos x="1322" y="2576"/>
              </a:cxn>
              <a:cxn ang="0">
                <a:pos x="1274" y="1982"/>
              </a:cxn>
              <a:cxn ang="0">
                <a:pos x="1228" y="1586"/>
              </a:cxn>
              <a:cxn ang="0">
                <a:pos x="1161" y="1143"/>
              </a:cxn>
              <a:cxn ang="0">
                <a:pos x="1109" y="874"/>
              </a:cxn>
              <a:cxn ang="0">
                <a:pos x="1056" y="643"/>
              </a:cxn>
              <a:cxn ang="0">
                <a:pos x="999" y="446"/>
              </a:cxn>
              <a:cxn ang="0">
                <a:pos x="926" y="251"/>
              </a:cxn>
              <a:cxn ang="0">
                <a:pos x="863" y="134"/>
              </a:cxn>
              <a:cxn ang="0">
                <a:pos x="797" y="54"/>
              </a:cxn>
              <a:cxn ang="0">
                <a:pos x="731" y="9"/>
              </a:cxn>
            </a:cxnLst>
            <a:rect l="0" t="0" r="r" b="b"/>
            <a:pathLst>
              <a:path w="1361" h="7800">
                <a:moveTo>
                  <a:pt x="681" y="0"/>
                </a:moveTo>
                <a:lnTo>
                  <a:pt x="644" y="3"/>
                </a:lnTo>
                <a:lnTo>
                  <a:pt x="626" y="9"/>
                </a:lnTo>
                <a:lnTo>
                  <a:pt x="610" y="17"/>
                </a:lnTo>
                <a:lnTo>
                  <a:pt x="592" y="27"/>
                </a:lnTo>
                <a:lnTo>
                  <a:pt x="576" y="40"/>
                </a:lnTo>
                <a:lnTo>
                  <a:pt x="559" y="54"/>
                </a:lnTo>
                <a:lnTo>
                  <a:pt x="543" y="71"/>
                </a:lnTo>
                <a:lnTo>
                  <a:pt x="526" y="89"/>
                </a:lnTo>
                <a:lnTo>
                  <a:pt x="511" y="110"/>
                </a:lnTo>
                <a:lnTo>
                  <a:pt x="495" y="134"/>
                </a:lnTo>
                <a:lnTo>
                  <a:pt x="479" y="160"/>
                </a:lnTo>
                <a:lnTo>
                  <a:pt x="448" y="218"/>
                </a:lnTo>
                <a:lnTo>
                  <a:pt x="432" y="251"/>
                </a:lnTo>
                <a:lnTo>
                  <a:pt x="419" y="286"/>
                </a:lnTo>
                <a:lnTo>
                  <a:pt x="403" y="321"/>
                </a:lnTo>
                <a:lnTo>
                  <a:pt x="388" y="361"/>
                </a:lnTo>
                <a:lnTo>
                  <a:pt x="359" y="446"/>
                </a:lnTo>
                <a:lnTo>
                  <a:pt x="344" y="490"/>
                </a:lnTo>
                <a:lnTo>
                  <a:pt x="330" y="539"/>
                </a:lnTo>
                <a:lnTo>
                  <a:pt x="317" y="590"/>
                </a:lnTo>
                <a:lnTo>
                  <a:pt x="303" y="643"/>
                </a:lnTo>
                <a:lnTo>
                  <a:pt x="290" y="696"/>
                </a:lnTo>
                <a:lnTo>
                  <a:pt x="276" y="754"/>
                </a:lnTo>
                <a:lnTo>
                  <a:pt x="262" y="812"/>
                </a:lnTo>
                <a:lnTo>
                  <a:pt x="250" y="874"/>
                </a:lnTo>
                <a:lnTo>
                  <a:pt x="236" y="937"/>
                </a:lnTo>
                <a:lnTo>
                  <a:pt x="224" y="1004"/>
                </a:lnTo>
                <a:lnTo>
                  <a:pt x="199" y="1143"/>
                </a:lnTo>
                <a:lnTo>
                  <a:pt x="174" y="1286"/>
                </a:lnTo>
                <a:lnTo>
                  <a:pt x="151" y="1434"/>
                </a:lnTo>
                <a:lnTo>
                  <a:pt x="130" y="1586"/>
                </a:lnTo>
                <a:lnTo>
                  <a:pt x="112" y="1743"/>
                </a:lnTo>
                <a:lnTo>
                  <a:pt x="92" y="1902"/>
                </a:lnTo>
                <a:lnTo>
                  <a:pt x="76" y="2065"/>
                </a:lnTo>
                <a:lnTo>
                  <a:pt x="62" y="2232"/>
                </a:lnTo>
                <a:lnTo>
                  <a:pt x="49" y="2403"/>
                </a:lnTo>
                <a:lnTo>
                  <a:pt x="37" y="2576"/>
                </a:lnTo>
                <a:lnTo>
                  <a:pt x="26" y="2754"/>
                </a:lnTo>
                <a:lnTo>
                  <a:pt x="17" y="2936"/>
                </a:lnTo>
                <a:lnTo>
                  <a:pt x="12" y="3122"/>
                </a:lnTo>
                <a:lnTo>
                  <a:pt x="6" y="3310"/>
                </a:lnTo>
                <a:lnTo>
                  <a:pt x="3" y="3503"/>
                </a:lnTo>
                <a:lnTo>
                  <a:pt x="0" y="3699"/>
                </a:lnTo>
                <a:lnTo>
                  <a:pt x="0" y="3901"/>
                </a:lnTo>
                <a:lnTo>
                  <a:pt x="0" y="3921"/>
                </a:lnTo>
                <a:lnTo>
                  <a:pt x="0" y="4118"/>
                </a:lnTo>
                <a:lnTo>
                  <a:pt x="3" y="4313"/>
                </a:lnTo>
                <a:lnTo>
                  <a:pt x="6" y="4504"/>
                </a:lnTo>
                <a:lnTo>
                  <a:pt x="13" y="4692"/>
                </a:lnTo>
                <a:lnTo>
                  <a:pt x="19" y="4876"/>
                </a:lnTo>
                <a:lnTo>
                  <a:pt x="28" y="5056"/>
                </a:lnTo>
                <a:lnTo>
                  <a:pt x="38" y="5233"/>
                </a:lnTo>
                <a:lnTo>
                  <a:pt x="50" y="5406"/>
                </a:lnTo>
                <a:lnTo>
                  <a:pt x="63" y="5575"/>
                </a:lnTo>
                <a:lnTo>
                  <a:pt x="78" y="5741"/>
                </a:lnTo>
                <a:lnTo>
                  <a:pt x="93" y="5903"/>
                </a:lnTo>
                <a:lnTo>
                  <a:pt x="112" y="6062"/>
                </a:lnTo>
                <a:lnTo>
                  <a:pt x="130" y="6216"/>
                </a:lnTo>
                <a:lnTo>
                  <a:pt x="151" y="6367"/>
                </a:lnTo>
                <a:lnTo>
                  <a:pt x="174" y="6514"/>
                </a:lnTo>
                <a:lnTo>
                  <a:pt x="199" y="6658"/>
                </a:lnTo>
                <a:lnTo>
                  <a:pt x="210" y="6727"/>
                </a:lnTo>
                <a:lnTo>
                  <a:pt x="224" y="6795"/>
                </a:lnTo>
                <a:lnTo>
                  <a:pt x="236" y="6860"/>
                </a:lnTo>
                <a:lnTo>
                  <a:pt x="250" y="6925"/>
                </a:lnTo>
                <a:lnTo>
                  <a:pt x="262" y="6985"/>
                </a:lnTo>
                <a:lnTo>
                  <a:pt x="276" y="7045"/>
                </a:lnTo>
                <a:lnTo>
                  <a:pt x="290" y="7102"/>
                </a:lnTo>
                <a:lnTo>
                  <a:pt x="303" y="7157"/>
                </a:lnTo>
                <a:lnTo>
                  <a:pt x="317" y="7208"/>
                </a:lnTo>
                <a:lnTo>
                  <a:pt x="330" y="7259"/>
                </a:lnTo>
                <a:lnTo>
                  <a:pt x="344" y="7307"/>
                </a:lnTo>
                <a:lnTo>
                  <a:pt x="359" y="7353"/>
                </a:lnTo>
                <a:lnTo>
                  <a:pt x="372" y="7395"/>
                </a:lnTo>
                <a:lnTo>
                  <a:pt x="388" y="7437"/>
                </a:lnTo>
                <a:lnTo>
                  <a:pt x="403" y="7477"/>
                </a:lnTo>
                <a:lnTo>
                  <a:pt x="419" y="7514"/>
                </a:lnTo>
                <a:lnTo>
                  <a:pt x="432" y="7547"/>
                </a:lnTo>
                <a:lnTo>
                  <a:pt x="448" y="7580"/>
                </a:lnTo>
                <a:lnTo>
                  <a:pt x="463" y="7611"/>
                </a:lnTo>
                <a:lnTo>
                  <a:pt x="479" y="7639"/>
                </a:lnTo>
                <a:lnTo>
                  <a:pt x="495" y="7664"/>
                </a:lnTo>
                <a:lnTo>
                  <a:pt x="511" y="7688"/>
                </a:lnTo>
                <a:lnTo>
                  <a:pt x="526" y="7709"/>
                </a:lnTo>
                <a:lnTo>
                  <a:pt x="543" y="7729"/>
                </a:lnTo>
                <a:lnTo>
                  <a:pt x="559" y="7745"/>
                </a:lnTo>
                <a:lnTo>
                  <a:pt x="576" y="7759"/>
                </a:lnTo>
                <a:lnTo>
                  <a:pt x="592" y="7772"/>
                </a:lnTo>
                <a:lnTo>
                  <a:pt x="610" y="7782"/>
                </a:lnTo>
                <a:lnTo>
                  <a:pt x="626" y="7790"/>
                </a:lnTo>
                <a:lnTo>
                  <a:pt x="644" y="7796"/>
                </a:lnTo>
                <a:lnTo>
                  <a:pt x="663" y="7799"/>
                </a:lnTo>
                <a:lnTo>
                  <a:pt x="681" y="7800"/>
                </a:lnTo>
                <a:lnTo>
                  <a:pt x="697" y="7799"/>
                </a:lnTo>
                <a:lnTo>
                  <a:pt x="715" y="7796"/>
                </a:lnTo>
                <a:lnTo>
                  <a:pt x="731" y="7790"/>
                </a:lnTo>
                <a:lnTo>
                  <a:pt x="749" y="7782"/>
                </a:lnTo>
                <a:lnTo>
                  <a:pt x="765" y="7772"/>
                </a:lnTo>
                <a:lnTo>
                  <a:pt x="772" y="7765"/>
                </a:lnTo>
                <a:lnTo>
                  <a:pt x="782" y="7759"/>
                </a:lnTo>
                <a:lnTo>
                  <a:pt x="797" y="7745"/>
                </a:lnTo>
                <a:lnTo>
                  <a:pt x="816" y="7729"/>
                </a:lnTo>
                <a:lnTo>
                  <a:pt x="831" y="7709"/>
                </a:lnTo>
                <a:lnTo>
                  <a:pt x="847" y="7688"/>
                </a:lnTo>
                <a:lnTo>
                  <a:pt x="863" y="7664"/>
                </a:lnTo>
                <a:lnTo>
                  <a:pt x="879" y="7639"/>
                </a:lnTo>
                <a:lnTo>
                  <a:pt x="886" y="7624"/>
                </a:lnTo>
                <a:lnTo>
                  <a:pt x="894" y="7611"/>
                </a:lnTo>
                <a:lnTo>
                  <a:pt x="910" y="7580"/>
                </a:lnTo>
                <a:lnTo>
                  <a:pt x="926" y="7547"/>
                </a:lnTo>
                <a:lnTo>
                  <a:pt x="941" y="7514"/>
                </a:lnTo>
                <a:lnTo>
                  <a:pt x="955" y="7477"/>
                </a:lnTo>
                <a:lnTo>
                  <a:pt x="962" y="7457"/>
                </a:lnTo>
                <a:lnTo>
                  <a:pt x="965" y="7446"/>
                </a:lnTo>
                <a:lnTo>
                  <a:pt x="970" y="7437"/>
                </a:lnTo>
                <a:lnTo>
                  <a:pt x="983" y="7395"/>
                </a:lnTo>
                <a:lnTo>
                  <a:pt x="999" y="7353"/>
                </a:lnTo>
                <a:lnTo>
                  <a:pt x="1013" y="7307"/>
                </a:lnTo>
                <a:lnTo>
                  <a:pt x="1028" y="7259"/>
                </a:lnTo>
                <a:lnTo>
                  <a:pt x="1041" y="7208"/>
                </a:lnTo>
                <a:lnTo>
                  <a:pt x="1048" y="7182"/>
                </a:lnTo>
                <a:lnTo>
                  <a:pt x="1056" y="7157"/>
                </a:lnTo>
                <a:lnTo>
                  <a:pt x="1058" y="7142"/>
                </a:lnTo>
                <a:lnTo>
                  <a:pt x="1062" y="7129"/>
                </a:lnTo>
                <a:lnTo>
                  <a:pt x="1068" y="7102"/>
                </a:lnTo>
                <a:lnTo>
                  <a:pt x="1082" y="7045"/>
                </a:lnTo>
                <a:lnTo>
                  <a:pt x="1096" y="6985"/>
                </a:lnTo>
                <a:lnTo>
                  <a:pt x="1109" y="6925"/>
                </a:lnTo>
                <a:lnTo>
                  <a:pt x="1111" y="6908"/>
                </a:lnTo>
                <a:lnTo>
                  <a:pt x="1115" y="6892"/>
                </a:lnTo>
                <a:lnTo>
                  <a:pt x="1122" y="6860"/>
                </a:lnTo>
                <a:lnTo>
                  <a:pt x="1135" y="6795"/>
                </a:lnTo>
                <a:lnTo>
                  <a:pt x="1148" y="6727"/>
                </a:lnTo>
                <a:lnTo>
                  <a:pt x="1161" y="6658"/>
                </a:lnTo>
                <a:lnTo>
                  <a:pt x="1184" y="6514"/>
                </a:lnTo>
                <a:lnTo>
                  <a:pt x="1207" y="6367"/>
                </a:lnTo>
                <a:lnTo>
                  <a:pt x="1227" y="6216"/>
                </a:lnTo>
                <a:lnTo>
                  <a:pt x="1248" y="6062"/>
                </a:lnTo>
                <a:lnTo>
                  <a:pt x="1255" y="5982"/>
                </a:lnTo>
                <a:lnTo>
                  <a:pt x="1265" y="5903"/>
                </a:lnTo>
                <a:lnTo>
                  <a:pt x="1272" y="5821"/>
                </a:lnTo>
                <a:lnTo>
                  <a:pt x="1282" y="5741"/>
                </a:lnTo>
                <a:lnTo>
                  <a:pt x="1288" y="5658"/>
                </a:lnTo>
                <a:lnTo>
                  <a:pt x="1289" y="5637"/>
                </a:lnTo>
                <a:lnTo>
                  <a:pt x="1292" y="5616"/>
                </a:lnTo>
                <a:lnTo>
                  <a:pt x="1296" y="5575"/>
                </a:lnTo>
                <a:lnTo>
                  <a:pt x="1310" y="5406"/>
                </a:lnTo>
                <a:lnTo>
                  <a:pt x="1321" y="5233"/>
                </a:lnTo>
                <a:lnTo>
                  <a:pt x="1326" y="5145"/>
                </a:lnTo>
                <a:lnTo>
                  <a:pt x="1331" y="5056"/>
                </a:lnTo>
                <a:lnTo>
                  <a:pt x="1335" y="4965"/>
                </a:lnTo>
                <a:lnTo>
                  <a:pt x="1339" y="4876"/>
                </a:lnTo>
                <a:lnTo>
                  <a:pt x="1339" y="4852"/>
                </a:lnTo>
                <a:lnTo>
                  <a:pt x="1341" y="4829"/>
                </a:lnTo>
                <a:lnTo>
                  <a:pt x="1343" y="4784"/>
                </a:lnTo>
                <a:lnTo>
                  <a:pt x="1347" y="4692"/>
                </a:lnTo>
                <a:lnTo>
                  <a:pt x="1352" y="4504"/>
                </a:lnTo>
                <a:lnTo>
                  <a:pt x="1356" y="4313"/>
                </a:lnTo>
                <a:lnTo>
                  <a:pt x="1359" y="4118"/>
                </a:lnTo>
                <a:lnTo>
                  <a:pt x="1361" y="3921"/>
                </a:lnTo>
                <a:lnTo>
                  <a:pt x="1361" y="3901"/>
                </a:lnTo>
                <a:lnTo>
                  <a:pt x="1360" y="3799"/>
                </a:lnTo>
                <a:lnTo>
                  <a:pt x="1360" y="3699"/>
                </a:lnTo>
                <a:lnTo>
                  <a:pt x="1358" y="3503"/>
                </a:lnTo>
                <a:lnTo>
                  <a:pt x="1353" y="3310"/>
                </a:lnTo>
                <a:lnTo>
                  <a:pt x="1348" y="3122"/>
                </a:lnTo>
                <a:lnTo>
                  <a:pt x="1344" y="3028"/>
                </a:lnTo>
                <a:lnTo>
                  <a:pt x="1341" y="2936"/>
                </a:lnTo>
                <a:lnTo>
                  <a:pt x="1336" y="2844"/>
                </a:lnTo>
                <a:lnTo>
                  <a:pt x="1333" y="2754"/>
                </a:lnTo>
                <a:lnTo>
                  <a:pt x="1322" y="2576"/>
                </a:lnTo>
                <a:lnTo>
                  <a:pt x="1311" y="2403"/>
                </a:lnTo>
                <a:lnTo>
                  <a:pt x="1297" y="2232"/>
                </a:lnTo>
                <a:lnTo>
                  <a:pt x="1283" y="2065"/>
                </a:lnTo>
                <a:lnTo>
                  <a:pt x="1274" y="1982"/>
                </a:lnTo>
                <a:lnTo>
                  <a:pt x="1266" y="1902"/>
                </a:lnTo>
                <a:lnTo>
                  <a:pt x="1257" y="1821"/>
                </a:lnTo>
                <a:lnTo>
                  <a:pt x="1249" y="1743"/>
                </a:lnTo>
                <a:lnTo>
                  <a:pt x="1228" y="1586"/>
                </a:lnTo>
                <a:lnTo>
                  <a:pt x="1208" y="1434"/>
                </a:lnTo>
                <a:lnTo>
                  <a:pt x="1185" y="1286"/>
                </a:lnTo>
                <a:lnTo>
                  <a:pt x="1173" y="1213"/>
                </a:lnTo>
                <a:lnTo>
                  <a:pt x="1161" y="1143"/>
                </a:lnTo>
                <a:lnTo>
                  <a:pt x="1148" y="1072"/>
                </a:lnTo>
                <a:lnTo>
                  <a:pt x="1135" y="1004"/>
                </a:lnTo>
                <a:lnTo>
                  <a:pt x="1122" y="937"/>
                </a:lnTo>
                <a:lnTo>
                  <a:pt x="1109" y="874"/>
                </a:lnTo>
                <a:lnTo>
                  <a:pt x="1096" y="812"/>
                </a:lnTo>
                <a:lnTo>
                  <a:pt x="1082" y="754"/>
                </a:lnTo>
                <a:lnTo>
                  <a:pt x="1068" y="696"/>
                </a:lnTo>
                <a:lnTo>
                  <a:pt x="1056" y="643"/>
                </a:lnTo>
                <a:lnTo>
                  <a:pt x="1041" y="590"/>
                </a:lnTo>
                <a:lnTo>
                  <a:pt x="1028" y="539"/>
                </a:lnTo>
                <a:lnTo>
                  <a:pt x="1013" y="490"/>
                </a:lnTo>
                <a:lnTo>
                  <a:pt x="999" y="446"/>
                </a:lnTo>
                <a:lnTo>
                  <a:pt x="970" y="361"/>
                </a:lnTo>
                <a:lnTo>
                  <a:pt x="955" y="321"/>
                </a:lnTo>
                <a:lnTo>
                  <a:pt x="941" y="286"/>
                </a:lnTo>
                <a:lnTo>
                  <a:pt x="926" y="251"/>
                </a:lnTo>
                <a:lnTo>
                  <a:pt x="910" y="218"/>
                </a:lnTo>
                <a:lnTo>
                  <a:pt x="894" y="187"/>
                </a:lnTo>
                <a:lnTo>
                  <a:pt x="879" y="160"/>
                </a:lnTo>
                <a:lnTo>
                  <a:pt x="863" y="134"/>
                </a:lnTo>
                <a:lnTo>
                  <a:pt x="847" y="110"/>
                </a:lnTo>
                <a:lnTo>
                  <a:pt x="831" y="89"/>
                </a:lnTo>
                <a:lnTo>
                  <a:pt x="816" y="71"/>
                </a:lnTo>
                <a:lnTo>
                  <a:pt x="797" y="54"/>
                </a:lnTo>
                <a:lnTo>
                  <a:pt x="782" y="40"/>
                </a:lnTo>
                <a:lnTo>
                  <a:pt x="765" y="27"/>
                </a:lnTo>
                <a:lnTo>
                  <a:pt x="749" y="17"/>
                </a:lnTo>
                <a:lnTo>
                  <a:pt x="731" y="9"/>
                </a:lnTo>
                <a:lnTo>
                  <a:pt x="715" y="3"/>
                </a:lnTo>
                <a:lnTo>
                  <a:pt x="681" y="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5" name="未知"/>
          <p:cNvSpPr>
            <a:spLocks noChangeArrowheads="1"/>
          </p:cNvSpPr>
          <p:nvPr/>
        </p:nvSpPr>
        <p:spPr bwMode="auto">
          <a:xfrm>
            <a:off x="4354036" y="2071546"/>
            <a:ext cx="171450" cy="1403844"/>
          </a:xfrm>
          <a:custGeom>
            <a:avLst/>
            <a:gdLst/>
            <a:ahLst/>
            <a:cxnLst>
              <a:cxn ang="0">
                <a:pos x="600" y="1014"/>
              </a:cxn>
              <a:cxn ang="0">
                <a:pos x="578" y="820"/>
              </a:cxn>
              <a:cxn ang="0">
                <a:pos x="558" y="649"/>
              </a:cxn>
              <a:cxn ang="0">
                <a:pos x="535" y="496"/>
              </a:cxn>
              <a:cxn ang="0">
                <a:pos x="513" y="363"/>
              </a:cxn>
              <a:cxn ang="0">
                <a:pos x="489" y="253"/>
              </a:cxn>
              <a:cxn ang="0">
                <a:pos x="465" y="161"/>
              </a:cxn>
              <a:cxn ang="0">
                <a:pos x="431" y="71"/>
              </a:cxn>
              <a:cxn ang="0">
                <a:pos x="404" y="27"/>
              </a:cxn>
              <a:cxn ang="0">
                <a:pos x="378" y="3"/>
              </a:cxn>
              <a:cxn ang="0">
                <a:pos x="331" y="9"/>
              </a:cxn>
              <a:cxn ang="0">
                <a:pos x="304" y="40"/>
              </a:cxn>
              <a:cxn ang="0">
                <a:pos x="269" y="111"/>
              </a:cxn>
              <a:cxn ang="0">
                <a:pos x="243" y="189"/>
              </a:cxn>
              <a:cxn ang="0">
                <a:pos x="220" y="288"/>
              </a:cxn>
              <a:cxn ang="0">
                <a:pos x="195" y="405"/>
              </a:cxn>
              <a:cxn ang="0">
                <a:pos x="173" y="544"/>
              </a:cxn>
              <a:cxn ang="0">
                <a:pos x="151" y="702"/>
              </a:cxn>
              <a:cxn ang="0">
                <a:pos x="131" y="882"/>
              </a:cxn>
              <a:cxn ang="0">
                <a:pos x="110" y="1083"/>
              </a:cxn>
              <a:cxn ang="0">
                <a:pos x="75" y="1510"/>
              </a:cxn>
              <a:cxn ang="0">
                <a:pos x="3" y="3921"/>
              </a:cxn>
              <a:cxn ang="0">
                <a:pos x="0" y="3980"/>
              </a:cxn>
              <a:cxn ang="0">
                <a:pos x="0" y="4100"/>
              </a:cxn>
              <a:cxn ang="0">
                <a:pos x="80" y="6445"/>
              </a:cxn>
              <a:cxn ang="0">
                <a:pos x="110" y="6795"/>
              </a:cxn>
              <a:cxn ang="0">
                <a:pos x="131" y="6996"/>
              </a:cxn>
              <a:cxn ang="0">
                <a:pos x="151" y="7175"/>
              </a:cxn>
              <a:cxn ang="0">
                <a:pos x="173" y="7333"/>
              </a:cxn>
              <a:cxn ang="0">
                <a:pos x="195" y="7472"/>
              </a:cxn>
              <a:cxn ang="0">
                <a:pos x="220" y="7591"/>
              </a:cxn>
              <a:cxn ang="0">
                <a:pos x="243" y="7689"/>
              </a:cxn>
              <a:cxn ang="0">
                <a:pos x="269" y="7767"/>
              </a:cxn>
              <a:cxn ang="0">
                <a:pos x="295" y="7825"/>
              </a:cxn>
              <a:cxn ang="0">
                <a:pos x="322" y="7862"/>
              </a:cxn>
              <a:cxn ang="0">
                <a:pos x="349" y="7879"/>
              </a:cxn>
              <a:cxn ang="0">
                <a:pos x="378" y="7876"/>
              </a:cxn>
              <a:cxn ang="0">
                <a:pos x="397" y="7859"/>
              </a:cxn>
              <a:cxn ang="0">
                <a:pos x="413" y="7840"/>
              </a:cxn>
              <a:cxn ang="0">
                <a:pos x="438" y="7789"/>
              </a:cxn>
              <a:cxn ang="0">
                <a:pos x="465" y="7717"/>
              </a:cxn>
              <a:cxn ang="0">
                <a:pos x="482" y="7649"/>
              </a:cxn>
              <a:cxn ang="0">
                <a:pos x="498" y="7591"/>
              </a:cxn>
              <a:cxn ang="0">
                <a:pos x="513" y="7514"/>
              </a:cxn>
              <a:cxn ang="0">
                <a:pos x="535" y="7382"/>
              </a:cxn>
              <a:cxn ang="0">
                <a:pos x="558" y="7231"/>
              </a:cxn>
              <a:cxn ang="0">
                <a:pos x="578" y="7057"/>
              </a:cxn>
              <a:cxn ang="0">
                <a:pos x="600" y="6865"/>
              </a:cxn>
              <a:cxn ang="0">
                <a:pos x="625" y="6587"/>
              </a:cxn>
              <a:cxn ang="0">
                <a:pos x="664" y="6153"/>
              </a:cxn>
              <a:cxn ang="0">
                <a:pos x="720" y="4021"/>
              </a:cxn>
              <a:cxn ang="0">
                <a:pos x="720" y="3940"/>
              </a:cxn>
              <a:cxn ang="0">
                <a:pos x="658" y="1793"/>
              </a:cxn>
              <a:cxn ang="0">
                <a:pos x="628" y="1329"/>
              </a:cxn>
            </a:cxnLst>
            <a:rect l="0" t="0" r="r" b="b"/>
            <a:pathLst>
              <a:path w="720" h="7881">
                <a:moveTo>
                  <a:pt x="614" y="1154"/>
                </a:moveTo>
                <a:lnTo>
                  <a:pt x="607" y="1083"/>
                </a:lnTo>
                <a:lnTo>
                  <a:pt x="600" y="1014"/>
                </a:lnTo>
                <a:lnTo>
                  <a:pt x="593" y="947"/>
                </a:lnTo>
                <a:lnTo>
                  <a:pt x="586" y="882"/>
                </a:lnTo>
                <a:lnTo>
                  <a:pt x="578" y="820"/>
                </a:lnTo>
                <a:lnTo>
                  <a:pt x="572" y="760"/>
                </a:lnTo>
                <a:lnTo>
                  <a:pt x="565" y="702"/>
                </a:lnTo>
                <a:lnTo>
                  <a:pt x="558" y="649"/>
                </a:lnTo>
                <a:lnTo>
                  <a:pt x="549" y="595"/>
                </a:lnTo>
                <a:lnTo>
                  <a:pt x="542" y="544"/>
                </a:lnTo>
                <a:lnTo>
                  <a:pt x="535" y="496"/>
                </a:lnTo>
                <a:lnTo>
                  <a:pt x="529" y="449"/>
                </a:lnTo>
                <a:lnTo>
                  <a:pt x="520" y="405"/>
                </a:lnTo>
                <a:lnTo>
                  <a:pt x="513" y="363"/>
                </a:lnTo>
                <a:lnTo>
                  <a:pt x="505" y="323"/>
                </a:lnTo>
                <a:lnTo>
                  <a:pt x="498" y="288"/>
                </a:lnTo>
                <a:lnTo>
                  <a:pt x="489" y="253"/>
                </a:lnTo>
                <a:lnTo>
                  <a:pt x="481" y="220"/>
                </a:lnTo>
                <a:lnTo>
                  <a:pt x="472" y="189"/>
                </a:lnTo>
                <a:lnTo>
                  <a:pt x="465" y="161"/>
                </a:lnTo>
                <a:lnTo>
                  <a:pt x="456" y="135"/>
                </a:lnTo>
                <a:lnTo>
                  <a:pt x="447" y="111"/>
                </a:lnTo>
                <a:lnTo>
                  <a:pt x="431" y="71"/>
                </a:lnTo>
                <a:lnTo>
                  <a:pt x="422" y="54"/>
                </a:lnTo>
                <a:lnTo>
                  <a:pt x="413" y="40"/>
                </a:lnTo>
                <a:lnTo>
                  <a:pt x="404" y="27"/>
                </a:lnTo>
                <a:lnTo>
                  <a:pt x="396" y="17"/>
                </a:lnTo>
                <a:lnTo>
                  <a:pt x="387" y="9"/>
                </a:lnTo>
                <a:lnTo>
                  <a:pt x="378" y="3"/>
                </a:lnTo>
                <a:lnTo>
                  <a:pt x="360" y="0"/>
                </a:lnTo>
                <a:lnTo>
                  <a:pt x="340" y="3"/>
                </a:lnTo>
                <a:lnTo>
                  <a:pt x="331" y="9"/>
                </a:lnTo>
                <a:lnTo>
                  <a:pt x="322" y="17"/>
                </a:lnTo>
                <a:lnTo>
                  <a:pt x="313" y="27"/>
                </a:lnTo>
                <a:lnTo>
                  <a:pt x="304" y="40"/>
                </a:lnTo>
                <a:lnTo>
                  <a:pt x="295" y="54"/>
                </a:lnTo>
                <a:lnTo>
                  <a:pt x="287" y="71"/>
                </a:lnTo>
                <a:lnTo>
                  <a:pt x="269" y="111"/>
                </a:lnTo>
                <a:lnTo>
                  <a:pt x="260" y="135"/>
                </a:lnTo>
                <a:lnTo>
                  <a:pt x="252" y="161"/>
                </a:lnTo>
                <a:lnTo>
                  <a:pt x="243" y="189"/>
                </a:lnTo>
                <a:lnTo>
                  <a:pt x="236" y="220"/>
                </a:lnTo>
                <a:lnTo>
                  <a:pt x="227" y="253"/>
                </a:lnTo>
                <a:lnTo>
                  <a:pt x="220" y="288"/>
                </a:lnTo>
                <a:lnTo>
                  <a:pt x="211" y="323"/>
                </a:lnTo>
                <a:lnTo>
                  <a:pt x="204" y="363"/>
                </a:lnTo>
                <a:lnTo>
                  <a:pt x="195" y="405"/>
                </a:lnTo>
                <a:lnTo>
                  <a:pt x="188" y="449"/>
                </a:lnTo>
                <a:lnTo>
                  <a:pt x="179" y="496"/>
                </a:lnTo>
                <a:lnTo>
                  <a:pt x="173" y="544"/>
                </a:lnTo>
                <a:lnTo>
                  <a:pt x="166" y="595"/>
                </a:lnTo>
                <a:lnTo>
                  <a:pt x="159" y="649"/>
                </a:lnTo>
                <a:lnTo>
                  <a:pt x="151" y="702"/>
                </a:lnTo>
                <a:lnTo>
                  <a:pt x="144" y="760"/>
                </a:lnTo>
                <a:lnTo>
                  <a:pt x="137" y="820"/>
                </a:lnTo>
                <a:lnTo>
                  <a:pt x="131" y="882"/>
                </a:lnTo>
                <a:lnTo>
                  <a:pt x="124" y="947"/>
                </a:lnTo>
                <a:lnTo>
                  <a:pt x="117" y="1014"/>
                </a:lnTo>
                <a:lnTo>
                  <a:pt x="110" y="1083"/>
                </a:lnTo>
                <a:lnTo>
                  <a:pt x="105" y="1154"/>
                </a:lnTo>
                <a:lnTo>
                  <a:pt x="88" y="1329"/>
                </a:lnTo>
                <a:lnTo>
                  <a:pt x="75" y="1510"/>
                </a:lnTo>
                <a:lnTo>
                  <a:pt x="64" y="1697"/>
                </a:lnTo>
                <a:lnTo>
                  <a:pt x="56" y="1890"/>
                </a:lnTo>
                <a:lnTo>
                  <a:pt x="3" y="3921"/>
                </a:lnTo>
                <a:lnTo>
                  <a:pt x="0" y="3940"/>
                </a:lnTo>
                <a:lnTo>
                  <a:pt x="0" y="3961"/>
                </a:lnTo>
                <a:lnTo>
                  <a:pt x="0" y="3980"/>
                </a:lnTo>
                <a:lnTo>
                  <a:pt x="0" y="4021"/>
                </a:lnTo>
                <a:lnTo>
                  <a:pt x="0" y="4061"/>
                </a:lnTo>
                <a:lnTo>
                  <a:pt x="0" y="4100"/>
                </a:lnTo>
                <a:lnTo>
                  <a:pt x="56" y="6153"/>
                </a:lnTo>
                <a:lnTo>
                  <a:pt x="67" y="6300"/>
                </a:lnTo>
                <a:lnTo>
                  <a:pt x="80" y="6445"/>
                </a:lnTo>
                <a:lnTo>
                  <a:pt x="91" y="6587"/>
                </a:lnTo>
                <a:lnTo>
                  <a:pt x="105" y="6726"/>
                </a:lnTo>
                <a:lnTo>
                  <a:pt x="110" y="6795"/>
                </a:lnTo>
                <a:lnTo>
                  <a:pt x="117" y="6865"/>
                </a:lnTo>
                <a:lnTo>
                  <a:pt x="124" y="6932"/>
                </a:lnTo>
                <a:lnTo>
                  <a:pt x="131" y="6996"/>
                </a:lnTo>
                <a:lnTo>
                  <a:pt x="137" y="7057"/>
                </a:lnTo>
                <a:lnTo>
                  <a:pt x="144" y="7118"/>
                </a:lnTo>
                <a:lnTo>
                  <a:pt x="151" y="7175"/>
                </a:lnTo>
                <a:lnTo>
                  <a:pt x="159" y="7231"/>
                </a:lnTo>
                <a:lnTo>
                  <a:pt x="166" y="7282"/>
                </a:lnTo>
                <a:lnTo>
                  <a:pt x="173" y="7333"/>
                </a:lnTo>
                <a:lnTo>
                  <a:pt x="179" y="7382"/>
                </a:lnTo>
                <a:lnTo>
                  <a:pt x="188" y="7428"/>
                </a:lnTo>
                <a:lnTo>
                  <a:pt x="195" y="7472"/>
                </a:lnTo>
                <a:lnTo>
                  <a:pt x="204" y="7514"/>
                </a:lnTo>
                <a:lnTo>
                  <a:pt x="211" y="7554"/>
                </a:lnTo>
                <a:lnTo>
                  <a:pt x="220" y="7591"/>
                </a:lnTo>
                <a:lnTo>
                  <a:pt x="227" y="7625"/>
                </a:lnTo>
                <a:lnTo>
                  <a:pt x="236" y="7658"/>
                </a:lnTo>
                <a:lnTo>
                  <a:pt x="243" y="7689"/>
                </a:lnTo>
                <a:lnTo>
                  <a:pt x="252" y="7717"/>
                </a:lnTo>
                <a:lnTo>
                  <a:pt x="260" y="7743"/>
                </a:lnTo>
                <a:lnTo>
                  <a:pt x="269" y="7767"/>
                </a:lnTo>
                <a:lnTo>
                  <a:pt x="278" y="7789"/>
                </a:lnTo>
                <a:lnTo>
                  <a:pt x="287" y="7808"/>
                </a:lnTo>
                <a:lnTo>
                  <a:pt x="295" y="7825"/>
                </a:lnTo>
                <a:lnTo>
                  <a:pt x="304" y="7840"/>
                </a:lnTo>
                <a:lnTo>
                  <a:pt x="313" y="7852"/>
                </a:lnTo>
                <a:lnTo>
                  <a:pt x="322" y="7862"/>
                </a:lnTo>
                <a:lnTo>
                  <a:pt x="331" y="7870"/>
                </a:lnTo>
                <a:lnTo>
                  <a:pt x="340" y="7876"/>
                </a:lnTo>
                <a:lnTo>
                  <a:pt x="349" y="7879"/>
                </a:lnTo>
                <a:lnTo>
                  <a:pt x="360" y="7881"/>
                </a:lnTo>
                <a:lnTo>
                  <a:pt x="369" y="7879"/>
                </a:lnTo>
                <a:lnTo>
                  <a:pt x="378" y="7876"/>
                </a:lnTo>
                <a:lnTo>
                  <a:pt x="387" y="7870"/>
                </a:lnTo>
                <a:lnTo>
                  <a:pt x="396" y="7862"/>
                </a:lnTo>
                <a:lnTo>
                  <a:pt x="397" y="7859"/>
                </a:lnTo>
                <a:lnTo>
                  <a:pt x="399" y="7857"/>
                </a:lnTo>
                <a:lnTo>
                  <a:pt x="404" y="7852"/>
                </a:lnTo>
                <a:lnTo>
                  <a:pt x="413" y="7840"/>
                </a:lnTo>
                <a:lnTo>
                  <a:pt x="422" y="7825"/>
                </a:lnTo>
                <a:lnTo>
                  <a:pt x="431" y="7808"/>
                </a:lnTo>
                <a:lnTo>
                  <a:pt x="438" y="7789"/>
                </a:lnTo>
                <a:lnTo>
                  <a:pt x="447" y="7767"/>
                </a:lnTo>
                <a:lnTo>
                  <a:pt x="456" y="7743"/>
                </a:lnTo>
                <a:lnTo>
                  <a:pt x="465" y="7717"/>
                </a:lnTo>
                <a:lnTo>
                  <a:pt x="472" y="7689"/>
                </a:lnTo>
                <a:lnTo>
                  <a:pt x="481" y="7658"/>
                </a:lnTo>
                <a:lnTo>
                  <a:pt x="482" y="7649"/>
                </a:lnTo>
                <a:lnTo>
                  <a:pt x="484" y="7641"/>
                </a:lnTo>
                <a:lnTo>
                  <a:pt x="489" y="7625"/>
                </a:lnTo>
                <a:lnTo>
                  <a:pt x="498" y="7591"/>
                </a:lnTo>
                <a:lnTo>
                  <a:pt x="505" y="7554"/>
                </a:lnTo>
                <a:lnTo>
                  <a:pt x="508" y="7534"/>
                </a:lnTo>
                <a:lnTo>
                  <a:pt x="513" y="7514"/>
                </a:lnTo>
                <a:lnTo>
                  <a:pt x="520" y="7472"/>
                </a:lnTo>
                <a:lnTo>
                  <a:pt x="529" y="7428"/>
                </a:lnTo>
                <a:lnTo>
                  <a:pt x="535" y="7382"/>
                </a:lnTo>
                <a:lnTo>
                  <a:pt x="542" y="7333"/>
                </a:lnTo>
                <a:lnTo>
                  <a:pt x="549" y="7282"/>
                </a:lnTo>
                <a:lnTo>
                  <a:pt x="558" y="7231"/>
                </a:lnTo>
                <a:lnTo>
                  <a:pt x="565" y="7175"/>
                </a:lnTo>
                <a:lnTo>
                  <a:pt x="572" y="7118"/>
                </a:lnTo>
                <a:lnTo>
                  <a:pt x="578" y="7057"/>
                </a:lnTo>
                <a:lnTo>
                  <a:pt x="586" y="6996"/>
                </a:lnTo>
                <a:lnTo>
                  <a:pt x="593" y="6932"/>
                </a:lnTo>
                <a:lnTo>
                  <a:pt x="600" y="6865"/>
                </a:lnTo>
                <a:lnTo>
                  <a:pt x="607" y="6795"/>
                </a:lnTo>
                <a:lnTo>
                  <a:pt x="614" y="6726"/>
                </a:lnTo>
                <a:lnTo>
                  <a:pt x="625" y="6587"/>
                </a:lnTo>
                <a:lnTo>
                  <a:pt x="639" y="6445"/>
                </a:lnTo>
                <a:lnTo>
                  <a:pt x="650" y="6300"/>
                </a:lnTo>
                <a:lnTo>
                  <a:pt x="664" y="6153"/>
                </a:lnTo>
                <a:lnTo>
                  <a:pt x="720" y="4100"/>
                </a:lnTo>
                <a:lnTo>
                  <a:pt x="720" y="4061"/>
                </a:lnTo>
                <a:lnTo>
                  <a:pt x="720" y="4021"/>
                </a:lnTo>
                <a:lnTo>
                  <a:pt x="720" y="3980"/>
                </a:lnTo>
                <a:lnTo>
                  <a:pt x="720" y="3961"/>
                </a:lnTo>
                <a:lnTo>
                  <a:pt x="720" y="3940"/>
                </a:lnTo>
                <a:lnTo>
                  <a:pt x="720" y="3921"/>
                </a:lnTo>
                <a:lnTo>
                  <a:pt x="664" y="1890"/>
                </a:lnTo>
                <a:lnTo>
                  <a:pt x="658" y="1793"/>
                </a:lnTo>
                <a:lnTo>
                  <a:pt x="653" y="1697"/>
                </a:lnTo>
                <a:lnTo>
                  <a:pt x="642" y="1510"/>
                </a:lnTo>
                <a:lnTo>
                  <a:pt x="628" y="1329"/>
                </a:lnTo>
                <a:lnTo>
                  <a:pt x="620" y="1241"/>
                </a:lnTo>
                <a:lnTo>
                  <a:pt x="614" y="1154"/>
                </a:lnTo>
              </a:path>
            </a:pathLst>
          </a:custGeom>
          <a:gradFill rotWithShape="1">
            <a:gsLst>
              <a:gs pos="0">
                <a:srgbClr val="FFFFFB"/>
              </a:gs>
              <a:gs pos="999">
                <a:srgbClr val="FFFFFB"/>
              </a:gs>
              <a:gs pos="58000">
                <a:srgbClr val="FFFFFB"/>
              </a:gs>
              <a:gs pos="100000">
                <a:srgbClr val="FFFFFD"/>
              </a:gs>
            </a:gsLst>
            <a:lin ang="5400000"/>
          </a:gradFill>
          <a:ln w="12700">
            <a:solidFill>
              <a:srgbClr val="00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6" name="直接连接符 45"/>
          <p:cNvSpPr>
            <a:spLocks noChangeShapeType="1"/>
          </p:cNvSpPr>
          <p:nvPr/>
        </p:nvSpPr>
        <p:spPr bwMode="auto">
          <a:xfrm flipH="1">
            <a:off x="3053873" y="3339994"/>
            <a:ext cx="800100" cy="812377"/>
          </a:xfrm>
          <a:prstGeom prst="line">
            <a:avLst/>
          </a:prstGeom>
          <a:noFill/>
          <a:ln w="28575">
            <a:solidFill>
              <a:srgbClr val="FF3300"/>
            </a:solidFill>
            <a:prstDash val="lgDash"/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7" name="直接连接符 46"/>
          <p:cNvSpPr>
            <a:spLocks noChangeShapeType="1"/>
          </p:cNvSpPr>
          <p:nvPr/>
        </p:nvSpPr>
        <p:spPr bwMode="auto">
          <a:xfrm flipV="1">
            <a:off x="3053873" y="3339994"/>
            <a:ext cx="1371600" cy="812377"/>
          </a:xfrm>
          <a:prstGeom prst="line">
            <a:avLst/>
          </a:prstGeom>
          <a:noFill/>
          <a:ln w="28575">
            <a:solidFill>
              <a:srgbClr val="FF3300"/>
            </a:solidFill>
            <a:prstDash val="lgDash"/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48" name="组合 10252"/>
          <p:cNvGrpSpPr>
            <a:grpSpLocks/>
          </p:cNvGrpSpPr>
          <p:nvPr/>
        </p:nvGrpSpPr>
        <p:grpSpPr bwMode="auto">
          <a:xfrm>
            <a:off x="2082323" y="2393113"/>
            <a:ext cx="800100" cy="91748"/>
            <a:chOff x="0" y="0"/>
            <a:chExt cx="672" cy="103"/>
          </a:xfrm>
        </p:grpSpPr>
        <p:sp>
          <p:nvSpPr>
            <p:cNvPr id="49" name="直接连接符 10253"/>
            <p:cNvSpPr>
              <a:spLocks noChangeShapeType="1"/>
            </p:cNvSpPr>
            <p:nvPr/>
          </p:nvSpPr>
          <p:spPr bwMode="auto">
            <a:xfrm>
              <a:off x="0" y="73"/>
              <a:ext cx="672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0" name="未知"/>
            <p:cNvSpPr>
              <a:spLocks noChangeArrowheads="1"/>
            </p:cNvSpPr>
            <p:nvPr/>
          </p:nvSpPr>
          <p:spPr bwMode="auto">
            <a:xfrm>
              <a:off x="240" y="0"/>
              <a:ext cx="192" cy="1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144"/>
                </a:cxn>
                <a:cxn ang="0">
                  <a:pos x="48" y="199"/>
                </a:cxn>
              </a:cxnLst>
              <a:rect l="0" t="0" r="r" b="b"/>
              <a:pathLst>
                <a:path w="152" h="199">
                  <a:moveTo>
                    <a:pt x="0" y="0"/>
                  </a:moveTo>
                  <a:cubicBezTo>
                    <a:pt x="68" y="55"/>
                    <a:pt x="136" y="111"/>
                    <a:pt x="144" y="144"/>
                  </a:cubicBezTo>
                  <a:cubicBezTo>
                    <a:pt x="152" y="177"/>
                    <a:pt x="72" y="191"/>
                    <a:pt x="48" y="199"/>
                  </a:cubicBezTo>
                </a:path>
              </a:pathLst>
            </a:cu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1" name="组合 10255"/>
          <p:cNvGrpSpPr>
            <a:grpSpLocks/>
          </p:cNvGrpSpPr>
          <p:nvPr/>
        </p:nvGrpSpPr>
        <p:grpSpPr bwMode="auto">
          <a:xfrm>
            <a:off x="3853973" y="3274969"/>
            <a:ext cx="571500" cy="91748"/>
            <a:chOff x="0" y="0"/>
            <a:chExt cx="480" cy="103"/>
          </a:xfrm>
        </p:grpSpPr>
        <p:sp>
          <p:nvSpPr>
            <p:cNvPr id="52" name="直接连接符 10256"/>
            <p:cNvSpPr>
              <a:spLocks noChangeShapeType="1"/>
            </p:cNvSpPr>
            <p:nvPr/>
          </p:nvSpPr>
          <p:spPr bwMode="auto">
            <a:xfrm>
              <a:off x="0" y="73"/>
              <a:ext cx="480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3" name="未知"/>
            <p:cNvSpPr>
              <a:spLocks noChangeArrowheads="1"/>
            </p:cNvSpPr>
            <p:nvPr/>
          </p:nvSpPr>
          <p:spPr bwMode="auto">
            <a:xfrm>
              <a:off x="144" y="0"/>
              <a:ext cx="192" cy="1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144"/>
                </a:cxn>
                <a:cxn ang="0">
                  <a:pos x="48" y="199"/>
                </a:cxn>
              </a:cxnLst>
              <a:rect l="0" t="0" r="r" b="b"/>
              <a:pathLst>
                <a:path w="152" h="199">
                  <a:moveTo>
                    <a:pt x="0" y="0"/>
                  </a:moveTo>
                  <a:cubicBezTo>
                    <a:pt x="68" y="55"/>
                    <a:pt x="136" y="111"/>
                    <a:pt x="144" y="144"/>
                  </a:cubicBezTo>
                  <a:cubicBezTo>
                    <a:pt x="152" y="177"/>
                    <a:pt x="72" y="191"/>
                    <a:pt x="48" y="199"/>
                  </a:cubicBezTo>
                </a:path>
              </a:pathLst>
            </a:cu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4" name="组合 10258"/>
          <p:cNvGrpSpPr>
            <a:grpSpLocks/>
          </p:cNvGrpSpPr>
          <p:nvPr/>
        </p:nvGrpSpPr>
        <p:grpSpPr bwMode="auto">
          <a:xfrm>
            <a:off x="4425473" y="2698644"/>
            <a:ext cx="1071563" cy="641350"/>
            <a:chOff x="0" y="0"/>
            <a:chExt cx="900" cy="720"/>
          </a:xfrm>
        </p:grpSpPr>
        <p:sp>
          <p:nvSpPr>
            <p:cNvPr id="55" name="直接连接符 10259"/>
            <p:cNvSpPr>
              <a:spLocks noChangeShapeType="1"/>
            </p:cNvSpPr>
            <p:nvPr/>
          </p:nvSpPr>
          <p:spPr bwMode="auto">
            <a:xfrm flipV="1">
              <a:off x="0" y="0"/>
              <a:ext cx="900" cy="72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6" name="未知"/>
            <p:cNvSpPr>
              <a:spLocks noChangeArrowheads="1"/>
            </p:cNvSpPr>
            <p:nvPr/>
          </p:nvSpPr>
          <p:spPr bwMode="auto">
            <a:xfrm rot="-2706508">
              <a:off x="224" y="367"/>
              <a:ext cx="192" cy="1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144"/>
                </a:cxn>
                <a:cxn ang="0">
                  <a:pos x="48" y="199"/>
                </a:cxn>
              </a:cxnLst>
              <a:rect l="0" t="0" r="r" b="b"/>
              <a:pathLst>
                <a:path w="152" h="199">
                  <a:moveTo>
                    <a:pt x="0" y="0"/>
                  </a:moveTo>
                  <a:cubicBezTo>
                    <a:pt x="68" y="55"/>
                    <a:pt x="136" y="111"/>
                    <a:pt x="144" y="144"/>
                  </a:cubicBezTo>
                  <a:cubicBezTo>
                    <a:pt x="152" y="177"/>
                    <a:pt x="72" y="191"/>
                    <a:pt x="48" y="199"/>
                  </a:cubicBezTo>
                </a:path>
              </a:pathLst>
            </a:cu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7" name="组合 10261"/>
          <p:cNvGrpSpPr>
            <a:grpSpLocks/>
          </p:cNvGrpSpPr>
          <p:nvPr/>
        </p:nvGrpSpPr>
        <p:grpSpPr bwMode="auto">
          <a:xfrm>
            <a:off x="3853973" y="2442104"/>
            <a:ext cx="914400" cy="897890"/>
            <a:chOff x="0" y="0"/>
            <a:chExt cx="768" cy="1008"/>
          </a:xfrm>
        </p:grpSpPr>
        <p:sp>
          <p:nvSpPr>
            <p:cNvPr id="58" name="直接连接符 10262"/>
            <p:cNvSpPr>
              <a:spLocks noChangeShapeType="1"/>
            </p:cNvSpPr>
            <p:nvPr/>
          </p:nvSpPr>
          <p:spPr bwMode="auto">
            <a:xfrm flipV="1">
              <a:off x="0" y="0"/>
              <a:ext cx="768" cy="100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9" name="未知"/>
            <p:cNvSpPr>
              <a:spLocks noChangeArrowheads="1"/>
            </p:cNvSpPr>
            <p:nvPr/>
          </p:nvSpPr>
          <p:spPr bwMode="auto">
            <a:xfrm rot="-4126384">
              <a:off x="128" y="616"/>
              <a:ext cx="192" cy="1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144"/>
                </a:cxn>
                <a:cxn ang="0">
                  <a:pos x="48" y="199"/>
                </a:cxn>
              </a:cxnLst>
              <a:rect l="0" t="0" r="r" b="b"/>
              <a:pathLst>
                <a:path w="152" h="199">
                  <a:moveTo>
                    <a:pt x="0" y="0"/>
                  </a:moveTo>
                  <a:cubicBezTo>
                    <a:pt x="68" y="55"/>
                    <a:pt x="136" y="111"/>
                    <a:pt x="144" y="144"/>
                  </a:cubicBezTo>
                  <a:cubicBezTo>
                    <a:pt x="152" y="177"/>
                    <a:pt x="72" y="191"/>
                    <a:pt x="48" y="199"/>
                  </a:cubicBezTo>
                </a:path>
              </a:pathLst>
            </a:cu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0" name="组合 10264"/>
          <p:cNvGrpSpPr>
            <a:grpSpLocks/>
          </p:cNvGrpSpPr>
          <p:nvPr/>
        </p:nvGrpSpPr>
        <p:grpSpPr bwMode="auto">
          <a:xfrm>
            <a:off x="2825275" y="2442104"/>
            <a:ext cx="992981" cy="897890"/>
            <a:chOff x="0" y="0"/>
            <a:chExt cx="834" cy="1008"/>
          </a:xfrm>
        </p:grpSpPr>
        <p:sp>
          <p:nvSpPr>
            <p:cNvPr id="61" name="直接连接符 10265"/>
            <p:cNvSpPr>
              <a:spLocks noChangeShapeType="1"/>
            </p:cNvSpPr>
            <p:nvPr/>
          </p:nvSpPr>
          <p:spPr bwMode="auto">
            <a:xfrm>
              <a:off x="0" y="0"/>
              <a:ext cx="834" cy="100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2" name="未知"/>
            <p:cNvSpPr>
              <a:spLocks noChangeArrowheads="1"/>
            </p:cNvSpPr>
            <p:nvPr/>
          </p:nvSpPr>
          <p:spPr bwMode="auto">
            <a:xfrm rot="2926402">
              <a:off x="101" y="154"/>
              <a:ext cx="192" cy="1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144"/>
                </a:cxn>
                <a:cxn ang="0">
                  <a:pos x="48" y="199"/>
                </a:cxn>
              </a:cxnLst>
              <a:rect l="0" t="0" r="r" b="b"/>
              <a:pathLst>
                <a:path w="152" h="199">
                  <a:moveTo>
                    <a:pt x="0" y="0"/>
                  </a:moveTo>
                  <a:cubicBezTo>
                    <a:pt x="68" y="55"/>
                    <a:pt x="136" y="111"/>
                    <a:pt x="144" y="144"/>
                  </a:cubicBezTo>
                  <a:cubicBezTo>
                    <a:pt x="152" y="177"/>
                    <a:pt x="72" y="191"/>
                    <a:pt x="48" y="199"/>
                  </a:cubicBezTo>
                </a:path>
              </a:pathLst>
            </a:cu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63" name="文本框 62"/>
          <p:cNvSpPr txBox="1">
            <a:spLocks noChangeArrowheads="1"/>
          </p:cNvSpPr>
          <p:nvPr/>
        </p:nvSpPr>
        <p:spPr bwMode="auto">
          <a:xfrm>
            <a:off x="2310923" y="1843511"/>
            <a:ext cx="1081088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物镜</a:t>
            </a:r>
          </a:p>
        </p:txBody>
      </p:sp>
      <p:sp>
        <p:nvSpPr>
          <p:cNvPr id="64" name="文本框 63"/>
          <p:cNvSpPr txBox="1">
            <a:spLocks noChangeArrowheads="1"/>
          </p:cNvSpPr>
          <p:nvPr/>
        </p:nvSpPr>
        <p:spPr bwMode="auto">
          <a:xfrm>
            <a:off x="4082573" y="1843511"/>
            <a:ext cx="914400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目镜</a:t>
            </a:r>
          </a:p>
        </p:txBody>
      </p:sp>
      <p:sp>
        <p:nvSpPr>
          <p:cNvPr id="65" name="文本框 64"/>
          <p:cNvSpPr txBox="1">
            <a:spLocks noChangeArrowheads="1"/>
          </p:cNvSpPr>
          <p:nvPr/>
        </p:nvSpPr>
        <p:spPr bwMode="auto">
          <a:xfrm>
            <a:off x="3549567" y="3477235"/>
            <a:ext cx="4000500" cy="392415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zh-CN" altLang="en-US" sz="2100">
                <a:solidFill>
                  <a:srgbClr val="3333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第一次：“倒立”、放大、实像</a:t>
            </a:r>
          </a:p>
        </p:txBody>
      </p:sp>
      <p:sp>
        <p:nvSpPr>
          <p:cNvPr id="66" name="文本框 65"/>
          <p:cNvSpPr txBox="1">
            <a:spLocks noChangeArrowheads="1"/>
          </p:cNvSpPr>
          <p:nvPr/>
        </p:nvSpPr>
        <p:spPr bwMode="auto">
          <a:xfrm>
            <a:off x="2425223" y="4152371"/>
            <a:ext cx="4229100" cy="39241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zh-CN" altLang="en-US" sz="210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第二次：“正立”、放大、虚像</a:t>
            </a:r>
          </a:p>
        </p:txBody>
      </p:sp>
      <p:sp>
        <p:nvSpPr>
          <p:cNvPr id="67" name="直接连接符 66"/>
          <p:cNvSpPr>
            <a:spLocks noChangeShapeType="1"/>
          </p:cNvSpPr>
          <p:nvPr/>
        </p:nvSpPr>
        <p:spPr bwMode="auto">
          <a:xfrm>
            <a:off x="1425098" y="2741400"/>
            <a:ext cx="57721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68" name="下箭头 67"/>
          <p:cNvSpPr>
            <a:spLocks noChangeArrowheads="1"/>
          </p:cNvSpPr>
          <p:nvPr/>
        </p:nvSpPr>
        <p:spPr bwMode="auto">
          <a:xfrm flipH="1" flipV="1">
            <a:off x="1968023" y="2442103"/>
            <a:ext cx="171450" cy="299297"/>
          </a:xfrm>
          <a:prstGeom prst="downArrow">
            <a:avLst>
              <a:gd name="adj1" fmla="val 50000"/>
              <a:gd name="adj2" fmla="val 58236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69" name="下箭头 68"/>
          <p:cNvSpPr>
            <a:spLocks noChangeArrowheads="1"/>
          </p:cNvSpPr>
          <p:nvPr/>
        </p:nvSpPr>
        <p:spPr bwMode="auto">
          <a:xfrm flipH="1">
            <a:off x="3739673" y="2741400"/>
            <a:ext cx="228600" cy="598593"/>
          </a:xfrm>
          <a:prstGeom prst="downArrow">
            <a:avLst>
              <a:gd name="adj1" fmla="val 50000"/>
              <a:gd name="adj2" fmla="val 87500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70" name="下箭头 69"/>
          <p:cNvSpPr>
            <a:spLocks noChangeArrowheads="1"/>
          </p:cNvSpPr>
          <p:nvPr/>
        </p:nvSpPr>
        <p:spPr bwMode="auto">
          <a:xfrm>
            <a:off x="2939573" y="2741400"/>
            <a:ext cx="285750" cy="1368213"/>
          </a:xfrm>
          <a:prstGeom prst="downArrow">
            <a:avLst>
              <a:gd name="adj1" fmla="val 43046"/>
              <a:gd name="adj2" fmla="val 252000"/>
            </a:avLst>
          </a:prstGeom>
          <a:noFill/>
          <a:ln w="38100">
            <a:solidFill>
              <a:srgbClr val="0000FF"/>
            </a:solidFill>
            <a:prstDash val="lgDash"/>
            <a:miter lim="800000"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71" name="文本框 70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一、显微镜</a:t>
            </a:r>
          </a:p>
        </p:txBody>
      </p:sp>
    </p:spTree>
    <p:extLst>
      <p:ext uri="{BB962C8B-B14F-4D97-AF65-F5344CB8AC3E}">
        <p14:creationId xmlns:p14="http://schemas.microsoft.com/office/powerpoint/2010/main" val="1722274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2" grpId="0"/>
      <p:bldP spid="46" grpId="0" animBg="1"/>
      <p:bldP spid="47" grpId="0" animBg="1"/>
      <p:bldP spid="63" grpId="0"/>
      <p:bldP spid="64" grpId="0"/>
      <p:bldP spid="65" grpId="0" bldLvl="0" animBg="1"/>
      <p:bldP spid="66" grpId="0" bldLvl="0" animBg="1"/>
      <p:bldP spid="6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图片 13313" descr="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38441" y="1679371"/>
            <a:ext cx="1870690" cy="235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矩形 13314"/>
          <p:cNvSpPr>
            <a:spLocks noChangeArrowheads="1"/>
          </p:cNvSpPr>
          <p:nvPr/>
        </p:nvSpPr>
        <p:spPr bwMode="auto">
          <a:xfrm>
            <a:off x="495300" y="1286956"/>
            <a:ext cx="50292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4.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显微镜的工作原理</a:t>
            </a:r>
          </a:p>
        </p:txBody>
      </p:sp>
      <p:sp>
        <p:nvSpPr>
          <p:cNvPr id="13316" name="矩形 13315"/>
          <p:cNvSpPr>
            <a:spLocks noChangeArrowheads="1"/>
          </p:cNvSpPr>
          <p:nvPr/>
        </p:nvSpPr>
        <p:spPr bwMode="auto">
          <a:xfrm>
            <a:off x="675774" y="2072059"/>
            <a:ext cx="287001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物镜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的作用（相当于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投影仪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）</a:t>
            </a:r>
          </a:p>
        </p:txBody>
      </p:sp>
      <p:sp>
        <p:nvSpPr>
          <p:cNvPr id="13317" name="矩形 13316"/>
          <p:cNvSpPr>
            <a:spLocks noChangeArrowheads="1"/>
          </p:cNvSpPr>
          <p:nvPr/>
        </p:nvSpPr>
        <p:spPr bwMode="auto">
          <a:xfrm>
            <a:off x="675774" y="3107220"/>
            <a:ext cx="287001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目镜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的作用（相当于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放大镜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）</a:t>
            </a:r>
          </a:p>
        </p:txBody>
      </p:sp>
      <p:sp>
        <p:nvSpPr>
          <p:cNvPr id="13318" name="矩形 13317"/>
          <p:cNvSpPr>
            <a:spLocks noChangeArrowheads="1"/>
          </p:cNvSpPr>
          <p:nvPr/>
        </p:nvSpPr>
        <p:spPr bwMode="auto">
          <a:xfrm>
            <a:off x="675774" y="2619964"/>
            <a:ext cx="4004369" cy="30008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20000"/>
              </a:spcBef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使被观察的物体成一个</a:t>
            </a:r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倒立、放大、实像</a:t>
            </a:r>
            <a:r>
              <a:rPr lang="zh-CN" altLang="en-US" sz="1500" kern="0" dirty="0">
                <a:solidFill>
                  <a:schemeClr val="tx2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</a:t>
            </a:r>
            <a:endParaRPr lang="zh-CN" altLang="en-US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3319" name="矩形 13318"/>
          <p:cNvSpPr>
            <a:spLocks noChangeArrowheads="1"/>
          </p:cNvSpPr>
          <p:nvPr/>
        </p:nvSpPr>
        <p:spPr bwMode="auto">
          <a:xfrm>
            <a:off x="675774" y="3640641"/>
            <a:ext cx="3830052" cy="30008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把物镜成的实像，再一次</a:t>
            </a:r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放大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成</a:t>
            </a:r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虚像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一、显微镜</a:t>
            </a:r>
          </a:p>
        </p:txBody>
      </p:sp>
    </p:spTree>
    <p:extLst>
      <p:ext uri="{BB962C8B-B14F-4D97-AF65-F5344CB8AC3E}">
        <p14:creationId xmlns:p14="http://schemas.microsoft.com/office/powerpoint/2010/main" val="138920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/>
      <p:bldP spid="13318" grpId="0" bldLvl="0"/>
      <p:bldP spid="13319" grpId="0" bldLvl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文本框 14337"/>
          <p:cNvSpPr txBox="1">
            <a:spLocks noChangeArrowheads="1"/>
          </p:cNvSpPr>
          <p:nvPr/>
        </p:nvSpPr>
        <p:spPr bwMode="auto">
          <a:xfrm>
            <a:off x="495301" y="1369624"/>
            <a:ext cx="8104187" cy="48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30000"/>
              </a:lnSpc>
            </a:pPr>
            <a:r>
              <a:rPr lang="zh-CN" altLang="en-US" sz="2100" kern="0" dirty="0">
                <a:solidFill>
                  <a:srgbClr val="2F2F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经过两次放大作用，我们就可以看到肉眼看不见的小物体了。</a:t>
            </a:r>
          </a:p>
        </p:txBody>
      </p:sp>
      <p:sp>
        <p:nvSpPr>
          <p:cNvPr id="14339" name="文本框 14338"/>
          <p:cNvSpPr txBox="1">
            <a:spLocks noChangeArrowheads="1"/>
          </p:cNvSpPr>
          <p:nvPr/>
        </p:nvSpPr>
        <p:spPr bwMode="auto">
          <a:xfrm>
            <a:off x="3106439" y="4188200"/>
            <a:ext cx="41148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21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显微镜下的植物细胞</a:t>
            </a:r>
          </a:p>
        </p:txBody>
      </p:sp>
      <p:pic>
        <p:nvPicPr>
          <p:cNvPr id="14340" name="图片 1433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2706" y="2362742"/>
            <a:ext cx="2385307" cy="14814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341" name="图片 1434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7011" y="2362742"/>
            <a:ext cx="2323943" cy="14814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202937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阿里巴巴普惠体 R" panose="00020600040101010101" pitchFamily="18" charset="-122"/>
                <a:sym typeface="Arial" panose="020B0604020202020204" pitchFamily="34" charset="0"/>
              </a:rPr>
              <a:t>一、显微镜</a:t>
            </a:r>
          </a:p>
        </p:txBody>
      </p:sp>
    </p:spTree>
    <p:extLst>
      <p:ext uri="{BB962C8B-B14F-4D97-AF65-F5344CB8AC3E}">
        <p14:creationId xmlns:p14="http://schemas.microsoft.com/office/powerpoint/2010/main" val="261399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heme/theme1.xml><?xml version="1.0" encoding="utf-8"?>
<a:theme xmlns:a="http://schemas.openxmlformats.org/drawingml/2006/main" name="第一PPT模板网-WWW.1PPT.COM">
  <a:themeElements>
    <a:clrScheme name="紫红色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1865</Words>
  <PresentationFormat>全屏显示(16:9)</PresentationFormat>
  <Paragraphs>236</Paragraphs>
  <Slides>38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38</vt:i4>
      </vt:variant>
    </vt:vector>
  </HeadingPairs>
  <TitlesOfParts>
    <vt:vector size="43" baseType="lpstr">
      <vt:lpstr>阿里巴巴普惠体 R</vt:lpstr>
      <vt:lpstr>Arial</vt:lpstr>
      <vt:lpstr>Calibri</vt:lpstr>
      <vt:lpstr>Wingdings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2020-05-15T06:53:01Z</dcterms:created>
  <dcterms:modified xsi:type="dcterms:W3CDTF">2023-10-04T01:53:53Z</dcterms:modified>
</cp:coreProperties>
</file>