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323" r:id="rId2"/>
    <p:sldId id="327" r:id="rId3"/>
    <p:sldId id="328" r:id="rId4"/>
    <p:sldId id="329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9" r:id="rId31"/>
    <p:sldId id="360" r:id="rId32"/>
    <p:sldId id="365" r:id="rId33"/>
    <p:sldId id="368" r:id="rId34"/>
    <p:sldId id="369" r:id="rId35"/>
    <p:sldId id="370" r:id="rId36"/>
    <p:sldId id="377" r:id="rId37"/>
    <p:sldId id="324" r:id="rId38"/>
  </p:sldIdLst>
  <p:sldSz cx="9144000" cy="5143500" type="screen16x9"/>
  <p:notesSz cx="6858000" cy="9144000"/>
  <p:custDataLst>
    <p:tags r:id="rId40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2898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6"/>
        <p:guide pos="7256"/>
        <p:guide orient="horz" pos="648"/>
        <p:guide orient="horz" pos="712"/>
        <p:guide orient="horz" pos="3928"/>
        <p:guide orient="horz" pos="3864"/>
        <p:guide orient="horz" pos="486"/>
        <p:guide orient="horz" pos="534"/>
        <p:guide orient="horz" pos="2946"/>
        <p:guide orient="horz" pos="2898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22F57EB4-9DF0-49D2-BBDC-95D6E576AF7F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97821E28-CEC7-4A51-B9A5-FFE987244BB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69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9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45613-1D6A-4B78-A4C8-0A02417CB1F2}" type="slidenum">
              <a:rPr kumimoji="0" lang="en-US" altLang="zh-CN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7693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7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59008E1-45C8-4B05-B019-B7C3D0198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54919" y="0"/>
            <a:ext cx="3263321" cy="3700463"/>
          </a:xfrm>
          <a:custGeom>
            <a:avLst/>
            <a:gdLst>
              <a:gd name="connsiteX0" fmla="*/ 245958 w 4351094"/>
              <a:gd name="connsiteY0" fmla="*/ 0 h 4933950"/>
              <a:gd name="connsiteX1" fmla="*/ 4351094 w 4351094"/>
              <a:gd name="connsiteY1" fmla="*/ 0 h 4933950"/>
              <a:gd name="connsiteX2" fmla="*/ 1809149 w 4351094"/>
              <a:gd name="connsiteY2" fmla="*/ 4933950 h 4933950"/>
              <a:gd name="connsiteX3" fmla="*/ 312851 w 4351094"/>
              <a:gd name="connsiteY3" fmla="*/ 2824942 h 4933950"/>
              <a:gd name="connsiteX4" fmla="*/ 245958 w 4351094"/>
              <a:gd name="connsiteY4" fmla="*/ 0 h 493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1094" h="4933950">
                <a:moveTo>
                  <a:pt x="245958" y="0"/>
                </a:moveTo>
                <a:cubicBezTo>
                  <a:pt x="245958" y="0"/>
                  <a:pt x="245958" y="0"/>
                  <a:pt x="4351094" y="0"/>
                </a:cubicBezTo>
                <a:cubicBezTo>
                  <a:pt x="3801865" y="345624"/>
                  <a:pt x="1837314" y="1812760"/>
                  <a:pt x="1809149" y="4933950"/>
                </a:cubicBezTo>
                <a:cubicBezTo>
                  <a:pt x="1266961" y="4249757"/>
                  <a:pt x="647318" y="3600831"/>
                  <a:pt x="312851" y="2824942"/>
                </a:cubicBezTo>
                <a:cubicBezTo>
                  <a:pt x="-84988" y="1904456"/>
                  <a:pt x="-99071" y="909907"/>
                  <a:pt x="24595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7EEC24-8B91-4F37-872D-9C92EF064B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85271" y="1"/>
            <a:ext cx="3158729" cy="5147072"/>
          </a:xfrm>
          <a:custGeom>
            <a:avLst/>
            <a:gdLst>
              <a:gd name="connsiteX0" fmla="*/ 2570416 w 4211638"/>
              <a:gd name="connsiteY0" fmla="*/ 0 h 6862763"/>
              <a:gd name="connsiteX1" fmla="*/ 4211638 w 4211638"/>
              <a:gd name="connsiteY1" fmla="*/ 0 h 6862763"/>
              <a:gd name="connsiteX2" fmla="*/ 4211638 w 4211638"/>
              <a:gd name="connsiteY2" fmla="*/ 6862763 h 6862763"/>
              <a:gd name="connsiteX3" fmla="*/ 993277 w 4211638"/>
              <a:gd name="connsiteY3" fmla="*/ 6862763 h 6862763"/>
              <a:gd name="connsiteX4" fmla="*/ 0 w 4211638"/>
              <a:gd name="connsiteY4" fmla="*/ 4987536 h 6862763"/>
              <a:gd name="connsiteX5" fmla="*/ 2570416 w 4211638"/>
              <a:gd name="connsiteY5" fmla="*/ 0 h 686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1638" h="6862763">
                <a:moveTo>
                  <a:pt x="2570416" y="0"/>
                </a:moveTo>
                <a:cubicBezTo>
                  <a:pt x="2570416" y="0"/>
                  <a:pt x="2570416" y="0"/>
                  <a:pt x="4211638" y="0"/>
                </a:cubicBezTo>
                <a:lnTo>
                  <a:pt x="4211638" y="6862763"/>
                </a:lnTo>
                <a:cubicBezTo>
                  <a:pt x="4211638" y="6862763"/>
                  <a:pt x="4211638" y="6862763"/>
                  <a:pt x="993277" y="6862763"/>
                </a:cubicBezTo>
                <a:cubicBezTo>
                  <a:pt x="854432" y="6156879"/>
                  <a:pt x="455697" y="5561512"/>
                  <a:pt x="0" y="4987536"/>
                </a:cubicBezTo>
                <a:cubicBezTo>
                  <a:pt x="28481" y="1832447"/>
                  <a:pt x="2015036" y="349377"/>
                  <a:pt x="2570416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4" name="矩形 3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309373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6CF912F7-4985-432C-835A-A6E2A877C8F0}"/>
              </a:ext>
            </a:extLst>
          </p:cNvPr>
          <p:cNvSpPr/>
          <p:nvPr userDrawn="1"/>
        </p:nvSpPr>
        <p:spPr>
          <a:xfrm>
            <a:off x="261258" y="217715"/>
            <a:ext cx="794657" cy="794657"/>
          </a:xfrm>
          <a:prstGeom prst="ellipse">
            <a:avLst/>
          </a:prstGeom>
          <a:gradFill>
            <a:gsLst>
              <a:gs pos="0">
                <a:srgbClr val="D343A9"/>
              </a:gs>
              <a:gs pos="100000">
                <a:srgbClr val="D343A9">
                  <a:alpha val="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05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9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59.TIF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>
            <a:extLst>
              <a:ext uri="{FF2B5EF4-FFF2-40B4-BE49-F238E27FC236}">
                <a16:creationId xmlns:a16="http://schemas.microsoft.com/office/drawing/2014/main" id="{6298BB6D-EC1A-4031-AEAA-26BEA89C0D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7B51BE27-C47B-49D3-A1A7-6761A04FB0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0"/>
            <a:ext cx="2808684" cy="5141119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278198" y="1268555"/>
            <a:ext cx="4731953" cy="1793261"/>
            <a:chOff x="370929" y="2393858"/>
            <a:chExt cx="6309270" cy="2391014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91870DE-EC74-46DA-8A16-725CE05D444D}"/>
                </a:ext>
              </a:extLst>
            </p:cNvPr>
            <p:cNvSpPr txBox="1"/>
            <p:nvPr/>
          </p:nvSpPr>
          <p:spPr>
            <a:xfrm>
              <a:off x="1748665" y="2393858"/>
              <a:ext cx="4931534" cy="55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cs typeface="+mn-ea"/>
                  <a:sym typeface="+mn-lt"/>
                </a:rPr>
                <a:t>第五章 透镜及其应用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370929" y="3859563"/>
              <a:ext cx="6309270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cs typeface="+mn-ea"/>
                  <a:sym typeface="+mn-lt"/>
                </a:rPr>
                <a:t>第</a:t>
              </a:r>
              <a:r>
                <a:rPr lang="en-US" altLang="zh-CN" sz="3200" b="1" dirty="0">
                  <a:cs typeface="+mn-ea"/>
                  <a:sym typeface="+mn-lt"/>
                </a:rPr>
                <a:t>3</a:t>
              </a:r>
              <a:r>
                <a:rPr lang="zh-CN" altLang="en-US" sz="3200" b="1" dirty="0">
                  <a:cs typeface="+mn-ea"/>
                  <a:sym typeface="+mn-lt"/>
                </a:rPr>
                <a:t>节 凸透镜成像的规律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722393" y="4784872"/>
              <a:ext cx="5208586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06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占位符 7170"/>
          <p:cNvSpPr>
            <a:spLocks noGrp="1"/>
          </p:cNvSpPr>
          <p:nvPr>
            <p:ph idx="4294967295"/>
          </p:nvPr>
        </p:nvSpPr>
        <p:spPr>
          <a:xfrm>
            <a:off x="409575" y="1726393"/>
            <a:ext cx="8229600" cy="3798094"/>
          </a:xfrm>
          <a:prstGeom prst="rect">
            <a:avLst/>
          </a:prstGeom>
        </p:spPr>
        <p:txBody>
          <a:bodyPr lIns="68580" tIns="34290" rIns="68580" bIns="34290" anchor="t"/>
          <a:lstStyle/>
          <a:p>
            <a:pPr fontAlgn="t">
              <a:lnSpc>
                <a:spcPct val="150000"/>
              </a:lnSpc>
              <a:buFontTx/>
              <a:buNone/>
            </a:pPr>
            <a:r>
              <a:rPr lang="en-US" altLang="zh-CN" sz="1800" noProof="1">
                <a:solidFill>
                  <a:srgbClr val="0D0D0D"/>
                </a:solidFill>
                <a:cs typeface="+mn-ea"/>
                <a:sym typeface="+mn-lt"/>
              </a:rPr>
              <a:t>  </a:t>
            </a:r>
            <a:r>
              <a:rPr lang="zh-CN" altLang="en-US" sz="1800" noProof="1">
                <a:solidFill>
                  <a:srgbClr val="0D0D0D"/>
                </a:solidFill>
                <a:cs typeface="+mn-ea"/>
                <a:sym typeface="+mn-lt"/>
              </a:rPr>
              <a:t>分别使物距u在</a:t>
            </a:r>
          </a:p>
          <a:p>
            <a:pPr fontAlgn="t">
              <a:lnSpc>
                <a:spcPct val="150000"/>
              </a:lnSpc>
              <a:buFontTx/>
              <a:buNone/>
            </a:pPr>
            <a:r>
              <a:rPr lang="zh-CN" altLang="en-US" sz="1800" noProof="1">
                <a:cs typeface="+mn-ea"/>
                <a:sym typeface="+mn-lt"/>
              </a:rPr>
              <a:t>    1</a:t>
            </a:r>
            <a:r>
              <a:rPr lang="en-US" altLang="zh-CN" sz="1800" noProof="1">
                <a:cs typeface="+mn-ea"/>
                <a:sym typeface="+mn-lt"/>
              </a:rPr>
              <a:t>.</a:t>
            </a:r>
            <a:r>
              <a:rPr lang="zh-CN" altLang="en-US" sz="1800" noProof="1">
                <a:cs typeface="+mn-ea"/>
                <a:sym typeface="+mn-lt"/>
              </a:rPr>
              <a:t>大于二倍焦距（</a:t>
            </a:r>
            <a:r>
              <a:rPr lang="zh-CN" altLang="en-US" sz="1800" i="1" noProof="1">
                <a:cs typeface="+mn-ea"/>
                <a:sym typeface="+mn-lt"/>
              </a:rPr>
              <a:t>u</a:t>
            </a:r>
            <a:r>
              <a:rPr lang="zh-CN" altLang="en-US" sz="1800" noProof="1">
                <a:cs typeface="+mn-ea"/>
                <a:sym typeface="+mn-lt"/>
              </a:rPr>
              <a:t>&gt;2</a:t>
            </a:r>
            <a:r>
              <a:rPr lang="zh-CN" altLang="en-US" sz="1800" i="1" noProof="1">
                <a:cs typeface="+mn-ea"/>
                <a:sym typeface="+mn-lt"/>
              </a:rPr>
              <a:t>f</a:t>
            </a:r>
            <a:r>
              <a:rPr lang="zh-CN" altLang="en-US" sz="1800" noProof="1">
                <a:cs typeface="+mn-ea"/>
                <a:sym typeface="+mn-lt"/>
              </a:rPr>
              <a:t>）</a:t>
            </a:r>
          </a:p>
          <a:p>
            <a:pPr marL="260978" indent="-259709" fontAlgn="t">
              <a:lnSpc>
                <a:spcPct val="150000"/>
              </a:lnSpc>
              <a:buNone/>
            </a:pPr>
            <a:r>
              <a:rPr lang="zh-CN" altLang="en-US" sz="1800" noProof="1">
                <a:cs typeface="+mn-ea"/>
                <a:sym typeface="+mn-lt"/>
              </a:rPr>
              <a:t>    2</a:t>
            </a:r>
            <a:r>
              <a:rPr lang="en-US" altLang="zh-CN" sz="1800" noProof="1">
                <a:cs typeface="+mn-ea"/>
                <a:sym typeface="+mn-lt"/>
              </a:rPr>
              <a:t>.</a:t>
            </a:r>
            <a:r>
              <a:rPr lang="zh-CN" altLang="en-US" sz="1800" noProof="1">
                <a:cs typeface="+mn-ea"/>
                <a:sym typeface="+mn-lt"/>
              </a:rPr>
              <a:t>大于一倍焦距小于二倍焦距（</a:t>
            </a:r>
            <a:r>
              <a:rPr lang="zh-CN" altLang="en-US" sz="1800" i="1" noProof="1">
                <a:cs typeface="+mn-ea"/>
                <a:sym typeface="+mn-lt"/>
              </a:rPr>
              <a:t>f</a:t>
            </a:r>
            <a:r>
              <a:rPr lang="zh-CN" altLang="en-US" sz="1800" noProof="1">
                <a:cs typeface="+mn-ea"/>
                <a:sym typeface="+mn-lt"/>
              </a:rPr>
              <a:t>&lt;</a:t>
            </a:r>
            <a:r>
              <a:rPr lang="zh-CN" altLang="en-US" sz="1800" i="1" noProof="1">
                <a:cs typeface="+mn-ea"/>
                <a:sym typeface="+mn-lt"/>
              </a:rPr>
              <a:t>u</a:t>
            </a:r>
            <a:r>
              <a:rPr lang="zh-CN" altLang="en-US" sz="1800" noProof="1">
                <a:cs typeface="+mn-ea"/>
                <a:sym typeface="+mn-lt"/>
              </a:rPr>
              <a:t>&lt;2</a:t>
            </a:r>
            <a:r>
              <a:rPr lang="zh-CN" altLang="en-US" sz="1800" i="1" noProof="1">
                <a:cs typeface="+mn-ea"/>
                <a:sym typeface="+mn-lt"/>
              </a:rPr>
              <a:t>f</a:t>
            </a:r>
            <a:r>
              <a:rPr lang="zh-CN" altLang="en-US" sz="1800" noProof="1">
                <a:cs typeface="+mn-ea"/>
                <a:sym typeface="+mn-lt"/>
              </a:rPr>
              <a:t>）</a:t>
            </a:r>
          </a:p>
          <a:p>
            <a:pPr fontAlgn="t">
              <a:lnSpc>
                <a:spcPct val="150000"/>
              </a:lnSpc>
              <a:buFontTx/>
              <a:buNone/>
            </a:pPr>
            <a:r>
              <a:rPr lang="zh-CN" altLang="en-US" sz="1800" noProof="1">
                <a:cs typeface="+mn-ea"/>
                <a:sym typeface="+mn-lt"/>
              </a:rPr>
              <a:t>    3</a:t>
            </a:r>
            <a:r>
              <a:rPr lang="en-US" altLang="zh-CN" sz="1800" noProof="1">
                <a:cs typeface="+mn-ea"/>
                <a:sym typeface="+mn-lt"/>
              </a:rPr>
              <a:t>.</a:t>
            </a:r>
            <a:r>
              <a:rPr lang="zh-CN" altLang="en-US" sz="1800" noProof="1">
                <a:cs typeface="+mn-ea"/>
                <a:sym typeface="+mn-lt"/>
              </a:rPr>
              <a:t>小于一倍焦距（</a:t>
            </a:r>
            <a:r>
              <a:rPr lang="zh-CN" altLang="en-US" sz="1800" i="1" noProof="1">
                <a:cs typeface="+mn-ea"/>
                <a:sym typeface="+mn-lt"/>
              </a:rPr>
              <a:t>u</a:t>
            </a:r>
            <a:r>
              <a:rPr lang="zh-CN" altLang="en-US" sz="1800" noProof="1">
                <a:cs typeface="+mn-ea"/>
                <a:sym typeface="+mn-lt"/>
              </a:rPr>
              <a:t>&lt;</a:t>
            </a:r>
            <a:r>
              <a:rPr lang="zh-CN" altLang="en-US" sz="1800" i="1" noProof="1">
                <a:cs typeface="+mn-ea"/>
                <a:sym typeface="+mn-lt"/>
              </a:rPr>
              <a:t>f</a:t>
            </a:r>
            <a:r>
              <a:rPr lang="zh-CN" altLang="en-US" sz="1800" noProof="1">
                <a:cs typeface="+mn-ea"/>
                <a:sym typeface="+mn-lt"/>
              </a:rPr>
              <a:t>）</a:t>
            </a:r>
          </a:p>
          <a:p>
            <a:pPr fontAlgn="t">
              <a:lnSpc>
                <a:spcPct val="150000"/>
              </a:lnSpc>
              <a:spcBef>
                <a:spcPts val="25"/>
              </a:spcBef>
              <a:buNone/>
            </a:pPr>
            <a:r>
              <a:rPr lang="zh-CN" altLang="en-US" sz="1800" noProof="1">
                <a:solidFill>
                  <a:srgbClr val="0D0D0D"/>
                </a:solidFill>
                <a:cs typeface="+mn-ea"/>
                <a:sym typeface="+mn-lt"/>
              </a:rPr>
              <a:t>    的范围内，观察烛焰通过凸透镜在光屏上成像的变化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4060" y="1067062"/>
            <a:ext cx="3981450" cy="8036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6004" tIns="43002" rIns="86004" bIns="43002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zh-CN" altLang="en-US" sz="2100" dirty="0">
                <a:latin typeface="+mn-lt"/>
                <a:ea typeface="+mn-ea"/>
                <a:cs typeface="+mn-ea"/>
                <a:sym typeface="+mn-lt"/>
              </a:rPr>
              <a:t>（四）进行实验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</p:spTree>
    <p:extLst>
      <p:ext uri="{BB962C8B-B14F-4D97-AF65-F5344CB8AC3E}">
        <p14:creationId xmlns:p14="http://schemas.microsoft.com/office/powerpoint/2010/main" val="7089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build="p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/>
          <p:cNvSpPr txBox="1">
            <a:spLocks noChangeArrowheads="1"/>
          </p:cNvSpPr>
          <p:nvPr/>
        </p:nvSpPr>
        <p:spPr bwMode="auto">
          <a:xfrm>
            <a:off x="424157" y="1199467"/>
            <a:ext cx="50673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模拟实验：拖动蜡烛试一试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</p:spTree>
    <p:extLst>
      <p:ext uri="{BB962C8B-B14F-4D97-AF65-F5344CB8AC3E}">
        <p14:creationId xmlns:p14="http://schemas.microsoft.com/office/powerpoint/2010/main" val="21494624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8" name="文本框 19478"/>
          <p:cNvSpPr txBox="1">
            <a:spLocks noChangeArrowheads="1"/>
          </p:cNvSpPr>
          <p:nvPr/>
        </p:nvSpPr>
        <p:spPr bwMode="auto">
          <a:xfrm>
            <a:off x="495300" y="1140467"/>
            <a:ext cx="3266544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①当</a:t>
            </a:r>
            <a:r>
              <a:rPr lang="en-US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u</a:t>
            </a:r>
            <a:r>
              <a:rPr lang="zh-CN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＞</a:t>
            </a:r>
            <a:r>
              <a:rPr lang="zh-CN" altLang="en-US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2 f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时</a:t>
            </a:r>
          </a:p>
        </p:txBody>
      </p:sp>
      <p:sp>
        <p:nvSpPr>
          <p:cNvPr id="14360" name="文本框 1"/>
          <p:cNvSpPr txBox="1">
            <a:spLocks noChangeArrowheads="1"/>
          </p:cNvSpPr>
          <p:nvPr/>
        </p:nvSpPr>
        <p:spPr bwMode="auto">
          <a:xfrm>
            <a:off x="495301" y="1786370"/>
            <a:ext cx="235064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2100" b="1" kern="0" dirty="0">
                <a:solidFill>
                  <a:srgbClr val="FF0000"/>
                </a:solidFill>
                <a:cs typeface="+mn-ea"/>
                <a:sym typeface="+mn-lt"/>
              </a:rPr>
              <a:t>凸透镜成像光路图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grpSp>
        <p:nvGrpSpPr>
          <p:cNvPr id="26" name="组合 19457"/>
          <p:cNvGrpSpPr>
            <a:grpSpLocks/>
          </p:cNvGrpSpPr>
          <p:nvPr/>
        </p:nvGrpSpPr>
        <p:grpSpPr bwMode="auto">
          <a:xfrm>
            <a:off x="1584068" y="2449590"/>
            <a:ext cx="5772150" cy="1239944"/>
            <a:chOff x="0" y="0"/>
            <a:chExt cx="4848" cy="1392"/>
          </a:xfrm>
        </p:grpSpPr>
        <p:sp>
          <p:nvSpPr>
            <p:cNvPr id="27" name="直接连接符 19458"/>
            <p:cNvSpPr>
              <a:spLocks noChangeShapeType="1"/>
            </p:cNvSpPr>
            <p:nvPr/>
          </p:nvSpPr>
          <p:spPr bwMode="auto">
            <a:xfrm>
              <a:off x="0" y="672"/>
              <a:ext cx="4848" cy="0"/>
            </a:xfrm>
            <a:prstGeom prst="line">
              <a:avLst/>
            </a:prstGeom>
            <a:noFill/>
            <a:ln w="38100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19459"/>
            <p:cNvSpPr>
              <a:spLocks noChangeArrowheads="1"/>
            </p:cNvSpPr>
            <p:nvPr/>
          </p:nvSpPr>
          <p:spPr bwMode="auto">
            <a:xfrm>
              <a:off x="2208" y="0"/>
              <a:ext cx="336" cy="1392"/>
            </a:xfrm>
            <a:prstGeom prst="ellipse">
              <a:avLst/>
            </a:prstGeom>
            <a:gradFill rotWithShape="1">
              <a:gsLst>
                <a:gs pos="0">
                  <a:srgbClr val="FFFFFC"/>
                </a:gs>
                <a:gs pos="50000">
                  <a:srgbClr val="99CCFF"/>
                </a:gs>
                <a:gs pos="100000">
                  <a:srgbClr val="FFFFFD"/>
                </a:gs>
              </a:gsLst>
              <a:lin ang="8100000"/>
            </a:gradFill>
            <a:ln w="952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直接连接符 19460"/>
            <p:cNvSpPr>
              <a:spLocks noChangeShapeType="1"/>
            </p:cNvSpPr>
            <p:nvPr/>
          </p:nvSpPr>
          <p:spPr bwMode="auto">
            <a:xfrm>
              <a:off x="1488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直接连接符 19461"/>
            <p:cNvSpPr>
              <a:spLocks noChangeShapeType="1"/>
            </p:cNvSpPr>
            <p:nvPr/>
          </p:nvSpPr>
          <p:spPr bwMode="auto">
            <a:xfrm>
              <a:off x="624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直接连接符 19462"/>
            <p:cNvSpPr>
              <a:spLocks noChangeShapeType="1"/>
            </p:cNvSpPr>
            <p:nvPr/>
          </p:nvSpPr>
          <p:spPr bwMode="auto">
            <a:xfrm>
              <a:off x="2352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直接连接符 19463"/>
            <p:cNvSpPr>
              <a:spLocks noChangeShapeType="1"/>
            </p:cNvSpPr>
            <p:nvPr/>
          </p:nvSpPr>
          <p:spPr bwMode="auto">
            <a:xfrm>
              <a:off x="3216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直接连接符 19464"/>
            <p:cNvSpPr>
              <a:spLocks noChangeShapeType="1"/>
            </p:cNvSpPr>
            <p:nvPr/>
          </p:nvSpPr>
          <p:spPr bwMode="auto">
            <a:xfrm>
              <a:off x="4080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4" name="直接连接符 33"/>
          <p:cNvSpPr>
            <a:spLocks noChangeShapeType="1"/>
          </p:cNvSpPr>
          <p:nvPr/>
        </p:nvSpPr>
        <p:spPr bwMode="auto">
          <a:xfrm rot="-10721883">
            <a:off x="1643601" y="2599238"/>
            <a:ext cx="1190" cy="470324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直接连接符 34"/>
          <p:cNvSpPr>
            <a:spLocks noChangeShapeType="1"/>
          </p:cNvSpPr>
          <p:nvPr/>
        </p:nvSpPr>
        <p:spPr bwMode="auto">
          <a:xfrm>
            <a:off x="3965320" y="2988503"/>
            <a:ext cx="3402806" cy="5656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直接连接符 35"/>
          <p:cNvSpPr>
            <a:spLocks noChangeShapeType="1"/>
          </p:cNvSpPr>
          <p:nvPr/>
        </p:nvSpPr>
        <p:spPr bwMode="auto">
          <a:xfrm>
            <a:off x="1701940" y="2625070"/>
            <a:ext cx="120015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直接连接符 36"/>
          <p:cNvSpPr>
            <a:spLocks noChangeShapeType="1"/>
          </p:cNvSpPr>
          <p:nvPr/>
        </p:nvSpPr>
        <p:spPr bwMode="auto">
          <a:xfrm>
            <a:off x="5099983" y="2908334"/>
            <a:ext cx="1566863" cy="727754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直接连接符 37"/>
          <p:cNvSpPr>
            <a:spLocks noChangeShapeType="1"/>
          </p:cNvSpPr>
          <p:nvPr/>
        </p:nvSpPr>
        <p:spPr bwMode="auto">
          <a:xfrm rot="2610030">
            <a:off x="5898103" y="3091552"/>
            <a:ext cx="205655" cy="21659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左大括号 38"/>
          <p:cNvSpPr>
            <a:spLocks/>
          </p:cNvSpPr>
          <p:nvPr/>
        </p:nvSpPr>
        <p:spPr bwMode="auto">
          <a:xfrm rot="-5400000">
            <a:off x="2908308" y="2007057"/>
            <a:ext cx="213783" cy="2743200"/>
          </a:xfrm>
          <a:prstGeom prst="leftBrace">
            <a:avLst>
              <a:gd name="adj1" fmla="val 80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2235065" y="3790939"/>
            <a:ext cx="205263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大于</a:t>
            </a:r>
            <a:r>
              <a:rPr lang="en-US" altLang="zh-CN" sz="2100" dirty="0">
                <a:cs typeface="+mn-ea"/>
                <a:sym typeface="+mn-lt"/>
              </a:rPr>
              <a:t>2</a:t>
            </a:r>
            <a:r>
              <a:rPr lang="zh-CN" altLang="en-US" sz="2100" dirty="0">
                <a:cs typeface="+mn-ea"/>
                <a:sym typeface="+mn-lt"/>
              </a:rPr>
              <a:t>倍焦距</a:t>
            </a:r>
          </a:p>
        </p:txBody>
      </p:sp>
      <p:sp>
        <p:nvSpPr>
          <p:cNvPr id="41" name="左大括号 40"/>
          <p:cNvSpPr>
            <a:spLocks/>
          </p:cNvSpPr>
          <p:nvPr/>
        </p:nvSpPr>
        <p:spPr bwMode="auto">
          <a:xfrm rot="-5400000">
            <a:off x="5160362" y="2777603"/>
            <a:ext cx="203094" cy="1512094"/>
          </a:xfrm>
          <a:prstGeom prst="leftBrace">
            <a:avLst>
              <a:gd name="adj1" fmla="val 4598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文本框 41"/>
          <p:cNvSpPr txBox="1">
            <a:spLocks noChangeArrowheads="1"/>
          </p:cNvSpPr>
          <p:nvPr/>
        </p:nvSpPr>
        <p:spPr bwMode="auto">
          <a:xfrm>
            <a:off x="4212969" y="3790939"/>
            <a:ext cx="238244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倒立、缩小、实像</a:t>
            </a:r>
          </a:p>
        </p:txBody>
      </p:sp>
      <p:sp>
        <p:nvSpPr>
          <p:cNvPr id="43" name="直接连接符 42"/>
          <p:cNvSpPr>
            <a:spLocks noChangeShapeType="1"/>
          </p:cNvSpPr>
          <p:nvPr/>
        </p:nvSpPr>
        <p:spPr bwMode="auto">
          <a:xfrm>
            <a:off x="5957234" y="3311849"/>
            <a:ext cx="1143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直接连接符 43"/>
          <p:cNvSpPr>
            <a:spLocks noChangeShapeType="1"/>
          </p:cNvSpPr>
          <p:nvPr/>
        </p:nvSpPr>
        <p:spPr bwMode="auto">
          <a:xfrm>
            <a:off x="2787790" y="2625070"/>
            <a:ext cx="14859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直接连接符 44"/>
          <p:cNvSpPr>
            <a:spLocks noChangeShapeType="1"/>
          </p:cNvSpPr>
          <p:nvPr/>
        </p:nvSpPr>
        <p:spPr bwMode="auto">
          <a:xfrm>
            <a:off x="4559440" y="2665155"/>
            <a:ext cx="647700" cy="283263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直接连接符 45"/>
          <p:cNvSpPr>
            <a:spLocks noChangeShapeType="1"/>
          </p:cNvSpPr>
          <p:nvPr/>
        </p:nvSpPr>
        <p:spPr bwMode="auto">
          <a:xfrm>
            <a:off x="1750756" y="2625071"/>
            <a:ext cx="2268140" cy="36343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275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40" grpId="0" bldLvl="0"/>
      <p:bldP spid="42" grpId="0" bldLvl="0"/>
      <p:bldP spid="43" grpId="0" animBg="1"/>
      <p:bldP spid="44" grpId="0" animBg="1"/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2" name="文本框 20502"/>
          <p:cNvSpPr txBox="1">
            <a:spLocks noChangeArrowheads="1"/>
          </p:cNvSpPr>
          <p:nvPr/>
        </p:nvSpPr>
        <p:spPr bwMode="auto">
          <a:xfrm>
            <a:off x="495300" y="1253421"/>
            <a:ext cx="2625725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②当</a:t>
            </a:r>
            <a:r>
              <a:rPr lang="en-US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u=</a:t>
            </a:r>
            <a:r>
              <a:rPr lang="zh-CN" altLang="en-US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2 f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时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grpSp>
        <p:nvGrpSpPr>
          <p:cNvPr id="25" name="组合 20481"/>
          <p:cNvGrpSpPr>
            <a:grpSpLocks/>
          </p:cNvGrpSpPr>
          <p:nvPr/>
        </p:nvGrpSpPr>
        <p:grpSpPr bwMode="auto">
          <a:xfrm>
            <a:off x="1557494" y="2207199"/>
            <a:ext cx="5772150" cy="1239944"/>
            <a:chOff x="0" y="0"/>
            <a:chExt cx="4848" cy="1392"/>
          </a:xfrm>
        </p:grpSpPr>
        <p:sp>
          <p:nvSpPr>
            <p:cNvPr id="26" name="直接连接符 20482"/>
            <p:cNvSpPr>
              <a:spLocks noChangeShapeType="1"/>
            </p:cNvSpPr>
            <p:nvPr/>
          </p:nvSpPr>
          <p:spPr bwMode="auto">
            <a:xfrm>
              <a:off x="0" y="672"/>
              <a:ext cx="4848" cy="0"/>
            </a:xfrm>
            <a:prstGeom prst="line">
              <a:avLst/>
            </a:prstGeom>
            <a:noFill/>
            <a:ln w="38100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0483"/>
            <p:cNvSpPr>
              <a:spLocks noChangeArrowheads="1"/>
            </p:cNvSpPr>
            <p:nvPr/>
          </p:nvSpPr>
          <p:spPr bwMode="auto">
            <a:xfrm>
              <a:off x="2208" y="0"/>
              <a:ext cx="336" cy="1392"/>
            </a:xfrm>
            <a:prstGeom prst="ellipse">
              <a:avLst/>
            </a:prstGeom>
            <a:gradFill rotWithShape="1">
              <a:gsLst>
                <a:gs pos="0">
                  <a:srgbClr val="FFFFFC"/>
                </a:gs>
                <a:gs pos="50000">
                  <a:srgbClr val="99CCFF"/>
                </a:gs>
                <a:gs pos="100000">
                  <a:srgbClr val="FFFFFD"/>
                </a:gs>
              </a:gsLst>
              <a:lin ang="8100000"/>
            </a:gradFill>
            <a:ln w="952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直接连接符 20484"/>
            <p:cNvSpPr>
              <a:spLocks noChangeShapeType="1"/>
            </p:cNvSpPr>
            <p:nvPr/>
          </p:nvSpPr>
          <p:spPr bwMode="auto">
            <a:xfrm>
              <a:off x="1488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直接连接符 20485"/>
            <p:cNvSpPr>
              <a:spLocks noChangeShapeType="1"/>
            </p:cNvSpPr>
            <p:nvPr/>
          </p:nvSpPr>
          <p:spPr bwMode="auto">
            <a:xfrm>
              <a:off x="624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直接连接符 20486"/>
            <p:cNvSpPr>
              <a:spLocks noChangeShapeType="1"/>
            </p:cNvSpPr>
            <p:nvPr/>
          </p:nvSpPr>
          <p:spPr bwMode="auto">
            <a:xfrm>
              <a:off x="2352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直接连接符 20487"/>
            <p:cNvSpPr>
              <a:spLocks noChangeShapeType="1"/>
            </p:cNvSpPr>
            <p:nvPr/>
          </p:nvSpPr>
          <p:spPr bwMode="auto">
            <a:xfrm>
              <a:off x="3216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直接连接符 20488"/>
            <p:cNvSpPr>
              <a:spLocks noChangeShapeType="1"/>
            </p:cNvSpPr>
            <p:nvPr/>
          </p:nvSpPr>
          <p:spPr bwMode="auto">
            <a:xfrm>
              <a:off x="4080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3" name="直接连接符 32"/>
          <p:cNvSpPr>
            <a:spLocks noChangeShapeType="1"/>
          </p:cNvSpPr>
          <p:nvPr/>
        </p:nvSpPr>
        <p:spPr bwMode="auto">
          <a:xfrm>
            <a:off x="4014944" y="2720279"/>
            <a:ext cx="3543300" cy="81237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直接连接符 33"/>
          <p:cNvSpPr>
            <a:spLocks noChangeShapeType="1"/>
          </p:cNvSpPr>
          <p:nvPr/>
        </p:nvSpPr>
        <p:spPr bwMode="auto">
          <a:xfrm>
            <a:off x="2369501" y="2361302"/>
            <a:ext cx="97155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直接连接符 34"/>
          <p:cNvSpPr>
            <a:spLocks noChangeShapeType="1"/>
          </p:cNvSpPr>
          <p:nvPr/>
        </p:nvSpPr>
        <p:spPr bwMode="auto">
          <a:xfrm>
            <a:off x="5272244" y="2720279"/>
            <a:ext cx="2000250" cy="940647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直接连接符 35"/>
          <p:cNvSpPr>
            <a:spLocks noChangeShapeType="1"/>
          </p:cNvSpPr>
          <p:nvPr/>
        </p:nvSpPr>
        <p:spPr bwMode="auto">
          <a:xfrm>
            <a:off x="3271994" y="2361302"/>
            <a:ext cx="97155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直接连接符 36"/>
          <p:cNvSpPr>
            <a:spLocks noChangeShapeType="1"/>
          </p:cNvSpPr>
          <p:nvPr/>
        </p:nvSpPr>
        <p:spPr bwMode="auto">
          <a:xfrm>
            <a:off x="4529294" y="2378227"/>
            <a:ext cx="742950" cy="342053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直接连接符 37"/>
          <p:cNvSpPr>
            <a:spLocks noChangeShapeType="1"/>
          </p:cNvSpPr>
          <p:nvPr/>
        </p:nvSpPr>
        <p:spPr bwMode="auto">
          <a:xfrm>
            <a:off x="2357594" y="2378227"/>
            <a:ext cx="1657350" cy="34205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直接连接符 38"/>
          <p:cNvSpPr>
            <a:spLocks noChangeShapeType="1"/>
          </p:cNvSpPr>
          <p:nvPr/>
        </p:nvSpPr>
        <p:spPr bwMode="auto">
          <a:xfrm rot="-10721883">
            <a:off x="2313543" y="2335469"/>
            <a:ext cx="1190" cy="470324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左大括号 39"/>
          <p:cNvSpPr>
            <a:spLocks/>
          </p:cNvSpPr>
          <p:nvPr/>
        </p:nvSpPr>
        <p:spPr bwMode="auto">
          <a:xfrm rot="-5400000">
            <a:off x="3222253" y="2012255"/>
            <a:ext cx="213783" cy="2057400"/>
          </a:xfrm>
          <a:prstGeom prst="leftBrace">
            <a:avLst>
              <a:gd name="adj1" fmla="val 60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文本框 40"/>
          <p:cNvSpPr txBox="1">
            <a:spLocks noChangeArrowheads="1"/>
          </p:cNvSpPr>
          <p:nvPr/>
        </p:nvSpPr>
        <p:spPr bwMode="auto">
          <a:xfrm>
            <a:off x="2471894" y="3233360"/>
            <a:ext cx="17145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等于</a:t>
            </a:r>
            <a:r>
              <a:rPr lang="en-US" altLang="zh-CN" sz="2100" dirty="0">
                <a:cs typeface="+mn-ea"/>
                <a:sym typeface="+mn-lt"/>
              </a:rPr>
              <a:t>2</a:t>
            </a:r>
            <a:r>
              <a:rPr lang="zh-CN" altLang="en-US" sz="2100" dirty="0">
                <a:cs typeface="+mn-ea"/>
                <a:sym typeface="+mn-lt"/>
              </a:rPr>
              <a:t>倍焦距</a:t>
            </a:r>
          </a:p>
        </p:txBody>
      </p:sp>
      <p:sp>
        <p:nvSpPr>
          <p:cNvPr id="42" name="左大括号 41"/>
          <p:cNvSpPr>
            <a:spLocks/>
          </p:cNvSpPr>
          <p:nvPr/>
        </p:nvSpPr>
        <p:spPr bwMode="auto">
          <a:xfrm rot="-5400000">
            <a:off x="5358181" y="2418443"/>
            <a:ext cx="171027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4357845" y="3678502"/>
            <a:ext cx="229433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倒立、等大、实像</a:t>
            </a:r>
          </a:p>
        </p:txBody>
      </p:sp>
      <p:sp>
        <p:nvSpPr>
          <p:cNvPr id="44" name="直接连接符 43"/>
          <p:cNvSpPr>
            <a:spLocks noChangeShapeType="1"/>
          </p:cNvSpPr>
          <p:nvPr/>
        </p:nvSpPr>
        <p:spPr bwMode="auto">
          <a:xfrm rot="10721883" flipV="1">
            <a:off x="6472394" y="2805793"/>
            <a:ext cx="1191" cy="470324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直接连接符 44"/>
          <p:cNvSpPr>
            <a:spLocks noChangeShapeType="1"/>
          </p:cNvSpPr>
          <p:nvPr/>
        </p:nvSpPr>
        <p:spPr bwMode="auto">
          <a:xfrm flipV="1">
            <a:off x="6412863" y="3276116"/>
            <a:ext cx="114300" cy="0"/>
          </a:xfrm>
          <a:prstGeom prst="line">
            <a:avLst/>
          </a:prstGeom>
          <a:noFill/>
          <a:ln w="13017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29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bldLvl="0"/>
      <p:bldP spid="43" grpId="0" bldLvl="0"/>
      <p:bldP spid="44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6" name="文本框 21526"/>
          <p:cNvSpPr txBox="1">
            <a:spLocks noChangeArrowheads="1"/>
          </p:cNvSpPr>
          <p:nvPr/>
        </p:nvSpPr>
        <p:spPr bwMode="auto">
          <a:xfrm>
            <a:off x="495300" y="1364008"/>
            <a:ext cx="3171295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③当</a:t>
            </a:r>
            <a:r>
              <a:rPr lang="zh-CN" altLang="en-US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f&lt;u&lt;2f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时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grpSp>
        <p:nvGrpSpPr>
          <p:cNvPr id="25" name="组合 21505"/>
          <p:cNvGrpSpPr>
            <a:grpSpLocks/>
          </p:cNvGrpSpPr>
          <p:nvPr/>
        </p:nvGrpSpPr>
        <p:grpSpPr bwMode="auto">
          <a:xfrm>
            <a:off x="1423726" y="2002125"/>
            <a:ext cx="6115050" cy="1239944"/>
            <a:chOff x="0" y="0"/>
            <a:chExt cx="4848" cy="1392"/>
          </a:xfrm>
        </p:grpSpPr>
        <p:sp>
          <p:nvSpPr>
            <p:cNvPr id="26" name="直接连接符 21506"/>
            <p:cNvSpPr>
              <a:spLocks noChangeShapeType="1"/>
            </p:cNvSpPr>
            <p:nvPr/>
          </p:nvSpPr>
          <p:spPr bwMode="auto">
            <a:xfrm>
              <a:off x="0" y="672"/>
              <a:ext cx="48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1507"/>
            <p:cNvSpPr>
              <a:spLocks noChangeArrowheads="1"/>
            </p:cNvSpPr>
            <p:nvPr/>
          </p:nvSpPr>
          <p:spPr bwMode="auto">
            <a:xfrm>
              <a:off x="2208" y="0"/>
              <a:ext cx="336" cy="1392"/>
            </a:xfrm>
            <a:prstGeom prst="ellipse">
              <a:avLst/>
            </a:prstGeom>
            <a:gradFill rotWithShape="1">
              <a:gsLst>
                <a:gs pos="0">
                  <a:srgbClr val="FFFFFC"/>
                </a:gs>
                <a:gs pos="50000">
                  <a:srgbClr val="99CCFF"/>
                </a:gs>
                <a:gs pos="100000">
                  <a:srgbClr val="FFFFFD"/>
                </a:gs>
              </a:gsLst>
              <a:lin ang="810000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直接连接符 21508"/>
            <p:cNvSpPr>
              <a:spLocks noChangeShapeType="1"/>
            </p:cNvSpPr>
            <p:nvPr/>
          </p:nvSpPr>
          <p:spPr bwMode="auto">
            <a:xfrm>
              <a:off x="1488" y="672"/>
              <a:ext cx="48" cy="0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直接连接符 21509"/>
            <p:cNvSpPr>
              <a:spLocks noChangeShapeType="1"/>
            </p:cNvSpPr>
            <p:nvPr/>
          </p:nvSpPr>
          <p:spPr bwMode="auto">
            <a:xfrm>
              <a:off x="624" y="672"/>
              <a:ext cx="48" cy="0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直接连接符 21510"/>
            <p:cNvSpPr>
              <a:spLocks noChangeShapeType="1"/>
            </p:cNvSpPr>
            <p:nvPr/>
          </p:nvSpPr>
          <p:spPr bwMode="auto">
            <a:xfrm>
              <a:off x="2352" y="672"/>
              <a:ext cx="48" cy="0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直接连接符 21511"/>
            <p:cNvSpPr>
              <a:spLocks noChangeShapeType="1"/>
            </p:cNvSpPr>
            <p:nvPr/>
          </p:nvSpPr>
          <p:spPr bwMode="auto">
            <a:xfrm>
              <a:off x="3216" y="672"/>
              <a:ext cx="48" cy="0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直接连接符 21512"/>
            <p:cNvSpPr>
              <a:spLocks noChangeShapeType="1"/>
            </p:cNvSpPr>
            <p:nvPr/>
          </p:nvSpPr>
          <p:spPr bwMode="auto">
            <a:xfrm>
              <a:off x="4080" y="672"/>
              <a:ext cx="48" cy="0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3" name="直接连接符 32"/>
          <p:cNvSpPr>
            <a:spLocks noChangeShapeType="1"/>
          </p:cNvSpPr>
          <p:nvPr/>
        </p:nvSpPr>
        <p:spPr bwMode="auto">
          <a:xfrm rot="-10721883">
            <a:off x="3081076" y="2130394"/>
            <a:ext cx="1191" cy="47032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直接连接符 33"/>
          <p:cNvSpPr>
            <a:spLocks noChangeShapeType="1"/>
          </p:cNvSpPr>
          <p:nvPr/>
        </p:nvSpPr>
        <p:spPr bwMode="auto">
          <a:xfrm>
            <a:off x="3138226" y="2173152"/>
            <a:ext cx="742950" cy="2565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直接连接符 34"/>
          <p:cNvSpPr>
            <a:spLocks noChangeShapeType="1"/>
          </p:cNvSpPr>
          <p:nvPr/>
        </p:nvSpPr>
        <p:spPr bwMode="auto">
          <a:xfrm>
            <a:off x="3081076" y="2130395"/>
            <a:ext cx="5715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直接连接符 35"/>
          <p:cNvSpPr>
            <a:spLocks noChangeShapeType="1"/>
          </p:cNvSpPr>
          <p:nvPr/>
        </p:nvSpPr>
        <p:spPr bwMode="auto">
          <a:xfrm>
            <a:off x="4552688" y="2130395"/>
            <a:ext cx="823913" cy="38926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左大括号 36"/>
          <p:cNvSpPr>
            <a:spLocks/>
          </p:cNvSpPr>
          <p:nvPr/>
        </p:nvSpPr>
        <p:spPr bwMode="auto">
          <a:xfrm rot="-5400000">
            <a:off x="3631409" y="2178655"/>
            <a:ext cx="213783" cy="1314450"/>
          </a:xfrm>
          <a:prstGeom prst="leftBrace">
            <a:avLst>
              <a:gd name="adj1" fmla="val 3797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/>
          <p:cNvSpPr txBox="1">
            <a:spLocks noChangeArrowheads="1"/>
          </p:cNvSpPr>
          <p:nvPr/>
        </p:nvSpPr>
        <p:spPr bwMode="auto">
          <a:xfrm>
            <a:off x="2918114" y="3096795"/>
            <a:ext cx="1714500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小于</a:t>
            </a:r>
            <a:r>
              <a:rPr lang="en-US" altLang="zh-CN" sz="1800" dirty="0">
                <a:cs typeface="+mn-ea"/>
                <a:sym typeface="+mn-lt"/>
              </a:rPr>
              <a:t>2</a:t>
            </a:r>
            <a:r>
              <a:rPr lang="zh-CN" altLang="en-US" sz="1800" dirty="0">
                <a:cs typeface="+mn-ea"/>
                <a:sym typeface="+mn-lt"/>
              </a:rPr>
              <a:t>倍焦距</a:t>
            </a:r>
          </a:p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大于</a:t>
            </a:r>
            <a:r>
              <a:rPr lang="en-US" altLang="zh-CN" sz="1800" dirty="0">
                <a:cs typeface="+mn-ea"/>
                <a:sym typeface="+mn-lt"/>
              </a:rPr>
              <a:t>1</a:t>
            </a:r>
            <a:r>
              <a:rPr lang="zh-CN" altLang="en-US" sz="1800" dirty="0">
                <a:cs typeface="+mn-ea"/>
                <a:sym typeface="+mn-lt"/>
              </a:rPr>
              <a:t>倍焦距</a:t>
            </a:r>
          </a:p>
        </p:txBody>
      </p:sp>
      <p:sp>
        <p:nvSpPr>
          <p:cNvPr id="39" name="左大括号 38"/>
          <p:cNvSpPr>
            <a:spLocks/>
          </p:cNvSpPr>
          <p:nvPr/>
        </p:nvSpPr>
        <p:spPr bwMode="auto">
          <a:xfrm rot="-5400000">
            <a:off x="5792500" y="2342123"/>
            <a:ext cx="299297" cy="2867025"/>
          </a:xfrm>
          <a:prstGeom prst="leftBrace">
            <a:avLst>
              <a:gd name="adj1" fmla="val 59158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4841422" y="4010382"/>
            <a:ext cx="233481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倒立、放大、实像</a:t>
            </a:r>
          </a:p>
        </p:txBody>
      </p:sp>
      <p:sp>
        <p:nvSpPr>
          <p:cNvPr id="41" name="直接连接符 40"/>
          <p:cNvSpPr>
            <a:spLocks noChangeShapeType="1"/>
          </p:cNvSpPr>
          <p:nvPr/>
        </p:nvSpPr>
        <p:spPr bwMode="auto">
          <a:xfrm>
            <a:off x="3652576" y="2130395"/>
            <a:ext cx="6286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直接连接符 41"/>
          <p:cNvSpPr>
            <a:spLocks noChangeShapeType="1"/>
          </p:cNvSpPr>
          <p:nvPr/>
        </p:nvSpPr>
        <p:spPr bwMode="auto">
          <a:xfrm>
            <a:off x="3810930" y="2398515"/>
            <a:ext cx="3996928" cy="133347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直接连接符 42"/>
          <p:cNvSpPr>
            <a:spLocks noChangeShapeType="1"/>
          </p:cNvSpPr>
          <p:nvPr/>
        </p:nvSpPr>
        <p:spPr bwMode="auto">
          <a:xfrm>
            <a:off x="5214677" y="2439490"/>
            <a:ext cx="2593181" cy="13735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直接连接符 43"/>
          <p:cNvSpPr>
            <a:spLocks noChangeShapeType="1"/>
          </p:cNvSpPr>
          <p:nvPr/>
        </p:nvSpPr>
        <p:spPr bwMode="auto">
          <a:xfrm>
            <a:off x="7320892" y="3610844"/>
            <a:ext cx="114300" cy="0"/>
          </a:xfrm>
          <a:prstGeom prst="line">
            <a:avLst/>
          </a:prstGeom>
          <a:noFill/>
          <a:ln w="1492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直接连接符 44"/>
          <p:cNvSpPr>
            <a:spLocks noChangeShapeType="1"/>
          </p:cNvSpPr>
          <p:nvPr/>
        </p:nvSpPr>
        <p:spPr bwMode="auto">
          <a:xfrm rot="10721883" flipV="1">
            <a:off x="7375660" y="2600719"/>
            <a:ext cx="4763" cy="1010126"/>
          </a:xfrm>
          <a:prstGeom prst="line">
            <a:avLst/>
          </a:prstGeom>
          <a:noFill/>
          <a:ln w="139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19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8" grpId="0" bldLvl="0"/>
      <p:bldP spid="40" grpId="0" bldLvl="0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文本框 22548"/>
          <p:cNvSpPr txBox="1">
            <a:spLocks noChangeArrowheads="1"/>
          </p:cNvSpPr>
          <p:nvPr/>
        </p:nvSpPr>
        <p:spPr bwMode="auto">
          <a:xfrm>
            <a:off x="433958" y="1228183"/>
            <a:ext cx="325649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④当</a:t>
            </a:r>
            <a:r>
              <a:rPr lang="en-US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u=</a:t>
            </a:r>
            <a:r>
              <a:rPr lang="zh-CN" altLang="en-US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 f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时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grpSp>
        <p:nvGrpSpPr>
          <p:cNvPr id="23" name="组合 22529"/>
          <p:cNvGrpSpPr>
            <a:grpSpLocks/>
          </p:cNvGrpSpPr>
          <p:nvPr/>
        </p:nvGrpSpPr>
        <p:grpSpPr bwMode="auto">
          <a:xfrm>
            <a:off x="1592808" y="2579870"/>
            <a:ext cx="5772150" cy="1239944"/>
            <a:chOff x="0" y="0"/>
            <a:chExt cx="4848" cy="1392"/>
          </a:xfrm>
        </p:grpSpPr>
        <p:sp>
          <p:nvSpPr>
            <p:cNvPr id="24" name="直接连接符 22530"/>
            <p:cNvSpPr>
              <a:spLocks noChangeShapeType="1"/>
            </p:cNvSpPr>
            <p:nvPr/>
          </p:nvSpPr>
          <p:spPr bwMode="auto">
            <a:xfrm>
              <a:off x="0" y="672"/>
              <a:ext cx="4848" cy="0"/>
            </a:xfrm>
            <a:prstGeom prst="line">
              <a:avLst/>
            </a:prstGeom>
            <a:noFill/>
            <a:ln w="38100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2531"/>
            <p:cNvSpPr>
              <a:spLocks noChangeArrowheads="1"/>
            </p:cNvSpPr>
            <p:nvPr/>
          </p:nvSpPr>
          <p:spPr bwMode="auto">
            <a:xfrm>
              <a:off x="2208" y="0"/>
              <a:ext cx="336" cy="1392"/>
            </a:xfrm>
            <a:prstGeom prst="ellipse">
              <a:avLst/>
            </a:prstGeom>
            <a:gradFill rotWithShape="1">
              <a:gsLst>
                <a:gs pos="0">
                  <a:srgbClr val="FFFFFC"/>
                </a:gs>
                <a:gs pos="50000">
                  <a:srgbClr val="99CCFF"/>
                </a:gs>
                <a:gs pos="100000">
                  <a:srgbClr val="FFFFFD"/>
                </a:gs>
              </a:gsLst>
              <a:lin ang="8100000"/>
            </a:gradFill>
            <a:ln w="952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直接连接符 22532"/>
            <p:cNvSpPr>
              <a:spLocks noChangeShapeType="1"/>
            </p:cNvSpPr>
            <p:nvPr/>
          </p:nvSpPr>
          <p:spPr bwMode="auto">
            <a:xfrm>
              <a:off x="1488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直接连接符 22533"/>
            <p:cNvSpPr>
              <a:spLocks noChangeShapeType="1"/>
            </p:cNvSpPr>
            <p:nvPr/>
          </p:nvSpPr>
          <p:spPr bwMode="auto">
            <a:xfrm>
              <a:off x="624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直接连接符 22534"/>
            <p:cNvSpPr>
              <a:spLocks noChangeShapeType="1"/>
            </p:cNvSpPr>
            <p:nvPr/>
          </p:nvSpPr>
          <p:spPr bwMode="auto">
            <a:xfrm>
              <a:off x="2352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直接连接符 22535"/>
            <p:cNvSpPr>
              <a:spLocks noChangeShapeType="1"/>
            </p:cNvSpPr>
            <p:nvPr/>
          </p:nvSpPr>
          <p:spPr bwMode="auto">
            <a:xfrm>
              <a:off x="3216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直接连接符 22536"/>
            <p:cNvSpPr>
              <a:spLocks noChangeShapeType="1"/>
            </p:cNvSpPr>
            <p:nvPr/>
          </p:nvSpPr>
          <p:spPr bwMode="auto">
            <a:xfrm>
              <a:off x="4080" y="672"/>
              <a:ext cx="48" cy="0"/>
            </a:xfrm>
            <a:prstGeom prst="line">
              <a:avLst/>
            </a:prstGeom>
            <a:noFill/>
            <a:ln w="92075">
              <a:solidFill>
                <a:srgbClr val="2F2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1" name="直接连接符 30"/>
          <p:cNvSpPr>
            <a:spLocks noChangeShapeType="1"/>
          </p:cNvSpPr>
          <p:nvPr/>
        </p:nvSpPr>
        <p:spPr bwMode="auto">
          <a:xfrm rot="-10721883">
            <a:off x="3376366" y="2733972"/>
            <a:ext cx="1190" cy="47032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直接连接符 31"/>
          <p:cNvSpPr>
            <a:spLocks noChangeShapeType="1"/>
          </p:cNvSpPr>
          <p:nvPr/>
        </p:nvSpPr>
        <p:spPr bwMode="auto">
          <a:xfrm>
            <a:off x="3364458" y="2708140"/>
            <a:ext cx="571500" cy="2565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直接连接符 32"/>
          <p:cNvSpPr>
            <a:spLocks noChangeShapeType="1"/>
          </p:cNvSpPr>
          <p:nvPr/>
        </p:nvSpPr>
        <p:spPr bwMode="auto">
          <a:xfrm>
            <a:off x="3364458" y="270814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直接连接符 33"/>
          <p:cNvSpPr>
            <a:spLocks noChangeShapeType="1"/>
          </p:cNvSpPr>
          <p:nvPr/>
        </p:nvSpPr>
        <p:spPr bwMode="auto">
          <a:xfrm>
            <a:off x="4564608" y="2750897"/>
            <a:ext cx="571500" cy="2565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左大括号 34"/>
          <p:cNvSpPr>
            <a:spLocks/>
          </p:cNvSpPr>
          <p:nvPr/>
        </p:nvSpPr>
        <p:spPr bwMode="auto">
          <a:xfrm rot="-5400000">
            <a:off x="3771917" y="2899275"/>
            <a:ext cx="213783" cy="1028700"/>
          </a:xfrm>
          <a:prstGeom prst="leftBrace">
            <a:avLst>
              <a:gd name="adj1" fmla="val 30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3071564" y="3726225"/>
            <a:ext cx="1714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等于</a:t>
            </a:r>
            <a:r>
              <a:rPr lang="en-US" altLang="zh-CN" sz="1800" dirty="0">
                <a:cs typeface="+mn-ea"/>
                <a:sym typeface="+mn-lt"/>
              </a:rPr>
              <a:t>1</a:t>
            </a:r>
            <a:r>
              <a:rPr lang="zh-CN" altLang="en-US" sz="1800" dirty="0">
                <a:cs typeface="+mn-ea"/>
                <a:sym typeface="+mn-lt"/>
              </a:rPr>
              <a:t>倍焦距</a:t>
            </a: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5340896" y="2442060"/>
            <a:ext cx="107037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不成像</a:t>
            </a:r>
          </a:p>
        </p:txBody>
      </p:sp>
      <p:sp>
        <p:nvSpPr>
          <p:cNvPr id="38" name="直接连接符 37"/>
          <p:cNvSpPr>
            <a:spLocks noChangeShapeType="1"/>
          </p:cNvSpPr>
          <p:nvPr/>
        </p:nvSpPr>
        <p:spPr bwMode="auto">
          <a:xfrm>
            <a:off x="2689374" y="1878840"/>
            <a:ext cx="4675585" cy="2151194"/>
          </a:xfrm>
          <a:prstGeom prst="line">
            <a:avLst/>
          </a:prstGeom>
          <a:noFill/>
          <a:ln w="412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直接连接符 38"/>
          <p:cNvSpPr>
            <a:spLocks noChangeShapeType="1"/>
          </p:cNvSpPr>
          <p:nvPr/>
        </p:nvSpPr>
        <p:spPr bwMode="auto">
          <a:xfrm>
            <a:off x="1797595" y="2027597"/>
            <a:ext cx="5567363" cy="2433567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直接连接符 39"/>
          <p:cNvSpPr>
            <a:spLocks noChangeShapeType="1"/>
          </p:cNvSpPr>
          <p:nvPr/>
        </p:nvSpPr>
        <p:spPr bwMode="auto">
          <a:xfrm>
            <a:off x="4888458" y="2895202"/>
            <a:ext cx="2190750" cy="1010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直接连接符 40"/>
          <p:cNvSpPr>
            <a:spLocks noChangeShapeType="1"/>
          </p:cNvSpPr>
          <p:nvPr/>
        </p:nvSpPr>
        <p:spPr bwMode="auto">
          <a:xfrm>
            <a:off x="3821658" y="2921923"/>
            <a:ext cx="3314700" cy="145372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98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6" grpId="0" bldLvl="0"/>
      <p:bldP spid="37" grpId="0" bldLvl="0"/>
      <p:bldP spid="38" grpId="0" animBg="1"/>
      <p:bldP spid="39" grpId="0" animBg="1"/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6" name="文本框 23576"/>
          <p:cNvSpPr txBox="1">
            <a:spLocks noChangeArrowheads="1"/>
          </p:cNvSpPr>
          <p:nvPr/>
        </p:nvSpPr>
        <p:spPr bwMode="auto">
          <a:xfrm>
            <a:off x="495300" y="1114498"/>
            <a:ext cx="2351616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⑤当</a:t>
            </a:r>
            <a:r>
              <a:rPr lang="en-US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u</a:t>
            </a:r>
            <a:r>
              <a:rPr lang="zh-CN" altLang="en-US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＜</a:t>
            </a:r>
            <a:r>
              <a:rPr lang="en-US" altLang="zh-CN" sz="21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f 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时</a:t>
            </a:r>
          </a:p>
        </p:txBody>
      </p:sp>
      <p:grpSp>
        <p:nvGrpSpPr>
          <p:cNvPr id="26" name="组合 23553"/>
          <p:cNvGrpSpPr>
            <a:grpSpLocks/>
          </p:cNvGrpSpPr>
          <p:nvPr/>
        </p:nvGrpSpPr>
        <p:grpSpPr bwMode="auto">
          <a:xfrm>
            <a:off x="1513468" y="2552092"/>
            <a:ext cx="5772150" cy="1239944"/>
            <a:chOff x="0" y="0"/>
            <a:chExt cx="4848" cy="1392"/>
          </a:xfrm>
        </p:grpSpPr>
        <p:sp>
          <p:nvSpPr>
            <p:cNvPr id="27" name="直接连接符 23554"/>
            <p:cNvSpPr>
              <a:spLocks noChangeShapeType="1"/>
            </p:cNvSpPr>
            <p:nvPr/>
          </p:nvSpPr>
          <p:spPr bwMode="auto">
            <a:xfrm>
              <a:off x="0" y="672"/>
              <a:ext cx="484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3555"/>
            <p:cNvSpPr>
              <a:spLocks noChangeArrowheads="1"/>
            </p:cNvSpPr>
            <p:nvPr/>
          </p:nvSpPr>
          <p:spPr bwMode="auto">
            <a:xfrm>
              <a:off x="2208" y="0"/>
              <a:ext cx="336" cy="1392"/>
            </a:xfrm>
            <a:prstGeom prst="ellipse">
              <a:avLst/>
            </a:prstGeom>
            <a:gradFill rotWithShape="1">
              <a:gsLst>
                <a:gs pos="0">
                  <a:srgbClr val="FFFFFC"/>
                </a:gs>
                <a:gs pos="50000">
                  <a:srgbClr val="99CCFF"/>
                </a:gs>
                <a:gs pos="100000">
                  <a:srgbClr val="FFFFFD"/>
                </a:gs>
              </a:gsLst>
              <a:lin ang="810000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直接连接符 23556"/>
            <p:cNvSpPr>
              <a:spLocks noChangeShapeType="1"/>
            </p:cNvSpPr>
            <p:nvPr/>
          </p:nvSpPr>
          <p:spPr bwMode="auto">
            <a:xfrm>
              <a:off x="1488" y="672"/>
              <a:ext cx="48" cy="0"/>
            </a:xfrm>
            <a:prstGeom prst="line">
              <a:avLst/>
            </a:prstGeom>
            <a:noFill/>
            <a:ln w="920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直接连接符 23557"/>
            <p:cNvSpPr>
              <a:spLocks noChangeShapeType="1"/>
            </p:cNvSpPr>
            <p:nvPr/>
          </p:nvSpPr>
          <p:spPr bwMode="auto">
            <a:xfrm>
              <a:off x="624" y="672"/>
              <a:ext cx="48" cy="0"/>
            </a:xfrm>
            <a:prstGeom prst="line">
              <a:avLst/>
            </a:prstGeom>
            <a:noFill/>
            <a:ln w="920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直接连接符 23558"/>
            <p:cNvSpPr>
              <a:spLocks noChangeShapeType="1"/>
            </p:cNvSpPr>
            <p:nvPr/>
          </p:nvSpPr>
          <p:spPr bwMode="auto">
            <a:xfrm>
              <a:off x="2352" y="672"/>
              <a:ext cx="48" cy="0"/>
            </a:xfrm>
            <a:prstGeom prst="line">
              <a:avLst/>
            </a:prstGeom>
            <a:noFill/>
            <a:ln w="920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直接连接符 23559"/>
            <p:cNvSpPr>
              <a:spLocks noChangeShapeType="1"/>
            </p:cNvSpPr>
            <p:nvPr/>
          </p:nvSpPr>
          <p:spPr bwMode="auto">
            <a:xfrm>
              <a:off x="3216" y="672"/>
              <a:ext cx="48" cy="0"/>
            </a:xfrm>
            <a:prstGeom prst="line">
              <a:avLst/>
            </a:prstGeom>
            <a:noFill/>
            <a:ln w="920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直接连接符 23560"/>
            <p:cNvSpPr>
              <a:spLocks noChangeShapeType="1"/>
            </p:cNvSpPr>
            <p:nvPr/>
          </p:nvSpPr>
          <p:spPr bwMode="auto">
            <a:xfrm>
              <a:off x="4080" y="672"/>
              <a:ext cx="48" cy="0"/>
            </a:xfrm>
            <a:prstGeom prst="line">
              <a:avLst/>
            </a:prstGeom>
            <a:noFill/>
            <a:ln w="920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4" name="直接连接符 33"/>
          <p:cNvSpPr>
            <a:spLocks noChangeShapeType="1"/>
          </p:cNvSpPr>
          <p:nvPr/>
        </p:nvSpPr>
        <p:spPr bwMode="auto">
          <a:xfrm rot="-10721883">
            <a:off x="3798277" y="2675017"/>
            <a:ext cx="1191" cy="470324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直接连接符 34"/>
          <p:cNvSpPr>
            <a:spLocks noChangeShapeType="1"/>
          </p:cNvSpPr>
          <p:nvPr/>
        </p:nvSpPr>
        <p:spPr bwMode="auto">
          <a:xfrm>
            <a:off x="3798277" y="2700849"/>
            <a:ext cx="342900" cy="29929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直接连接符 35"/>
          <p:cNvSpPr>
            <a:spLocks noChangeShapeType="1"/>
          </p:cNvSpPr>
          <p:nvPr/>
        </p:nvSpPr>
        <p:spPr bwMode="auto">
          <a:xfrm>
            <a:off x="3798277" y="2700849"/>
            <a:ext cx="4000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直接连接符 36"/>
          <p:cNvSpPr>
            <a:spLocks noChangeShapeType="1"/>
          </p:cNvSpPr>
          <p:nvPr/>
        </p:nvSpPr>
        <p:spPr bwMode="auto">
          <a:xfrm>
            <a:off x="4484077" y="2727573"/>
            <a:ext cx="571500" cy="2565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左大括号 37"/>
          <p:cNvSpPr>
            <a:spLocks/>
          </p:cNvSpPr>
          <p:nvPr/>
        </p:nvSpPr>
        <p:spPr bwMode="auto">
          <a:xfrm rot="-5400000">
            <a:off x="3948560" y="3144706"/>
            <a:ext cx="213783" cy="514350"/>
          </a:xfrm>
          <a:prstGeom prst="leftBrace">
            <a:avLst>
              <a:gd name="adj1" fmla="val 1500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文本框 38"/>
          <p:cNvSpPr txBox="1">
            <a:spLocks noChangeArrowheads="1"/>
          </p:cNvSpPr>
          <p:nvPr/>
        </p:nvSpPr>
        <p:spPr bwMode="auto">
          <a:xfrm>
            <a:off x="3342268" y="3792687"/>
            <a:ext cx="16347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小于</a:t>
            </a:r>
            <a:r>
              <a:rPr lang="en-US" altLang="zh-CN" sz="1800" dirty="0">
                <a:cs typeface="+mn-ea"/>
                <a:sym typeface="+mn-lt"/>
              </a:rPr>
              <a:t>1</a:t>
            </a:r>
            <a:r>
              <a:rPr lang="zh-CN" altLang="en-US" sz="1800" dirty="0">
                <a:cs typeface="+mn-ea"/>
                <a:sym typeface="+mn-lt"/>
              </a:rPr>
              <a:t>倍焦距</a:t>
            </a: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3895237" y="1813017"/>
            <a:ext cx="244911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cs typeface="+mn-ea"/>
                <a:sym typeface="+mn-lt"/>
              </a:rPr>
              <a:t> </a:t>
            </a:r>
            <a:r>
              <a:rPr lang="zh-CN" altLang="en-US" sz="1800">
                <a:cs typeface="+mn-ea"/>
                <a:sym typeface="+mn-lt"/>
              </a:rPr>
              <a:t>正立、放大、虚像</a:t>
            </a:r>
          </a:p>
        </p:txBody>
      </p:sp>
      <p:sp>
        <p:nvSpPr>
          <p:cNvPr id="41" name="直接连接符 40"/>
          <p:cNvSpPr>
            <a:spLocks noChangeShapeType="1"/>
          </p:cNvSpPr>
          <p:nvPr/>
        </p:nvSpPr>
        <p:spPr bwMode="auto">
          <a:xfrm>
            <a:off x="2540977" y="1811867"/>
            <a:ext cx="4744641" cy="2273230"/>
          </a:xfrm>
          <a:prstGeom prst="line">
            <a:avLst/>
          </a:prstGeom>
          <a:noFill/>
          <a:ln w="412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直接连接符 41"/>
          <p:cNvSpPr>
            <a:spLocks noChangeShapeType="1"/>
          </p:cNvSpPr>
          <p:nvPr/>
        </p:nvSpPr>
        <p:spPr bwMode="auto">
          <a:xfrm>
            <a:off x="2757670" y="1811868"/>
            <a:ext cx="2881313" cy="2424659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直接连接符 23570"/>
          <p:cNvSpPr>
            <a:spLocks noChangeShapeType="1"/>
          </p:cNvSpPr>
          <p:nvPr/>
        </p:nvSpPr>
        <p:spPr bwMode="auto">
          <a:xfrm rot="-10721883">
            <a:off x="2971984" y="1990019"/>
            <a:ext cx="51197" cy="1155321"/>
          </a:xfrm>
          <a:prstGeom prst="line">
            <a:avLst/>
          </a:prstGeom>
          <a:noFill/>
          <a:ln w="161925">
            <a:pattFill prst="pct60">
              <a:fgClr>
                <a:schemeClr val="bg1"/>
              </a:fgClr>
              <a:bgClr>
                <a:srgbClr val="FF6600"/>
              </a:bgClr>
            </a:patt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直接连接符 43"/>
          <p:cNvSpPr>
            <a:spLocks noChangeShapeType="1"/>
          </p:cNvSpPr>
          <p:nvPr/>
        </p:nvSpPr>
        <p:spPr bwMode="auto">
          <a:xfrm>
            <a:off x="2941027" y="2014070"/>
            <a:ext cx="114300" cy="0"/>
          </a:xfrm>
          <a:prstGeom prst="line">
            <a:avLst/>
          </a:prstGeom>
          <a:noFill/>
          <a:ln w="136525">
            <a:solidFill>
              <a:srgbClr val="FF66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直接连接符 44"/>
          <p:cNvSpPr>
            <a:spLocks noChangeShapeType="1"/>
          </p:cNvSpPr>
          <p:nvPr/>
        </p:nvSpPr>
        <p:spPr bwMode="auto">
          <a:xfrm flipH="1">
            <a:off x="5240124" y="2418477"/>
            <a:ext cx="1143000" cy="0"/>
          </a:xfrm>
          <a:prstGeom prst="line">
            <a:avLst/>
          </a:prstGeom>
          <a:noFill/>
          <a:ln w="920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46" name="图片 45" descr="12"/>
          <p:cNvPicPr>
            <a:picLocks noChangeAspect="1" noChangeArrowheads="1"/>
          </p:cNvPicPr>
          <p:nvPr/>
        </p:nvPicPr>
        <p:blipFill>
          <a:blip r:embed="rId6" cstate="email">
            <a:lum contrast="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1477" y="2095130"/>
            <a:ext cx="600075" cy="71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直接连接符 46"/>
          <p:cNvSpPr>
            <a:spLocks noChangeShapeType="1"/>
          </p:cNvSpPr>
          <p:nvPr/>
        </p:nvSpPr>
        <p:spPr bwMode="auto">
          <a:xfrm>
            <a:off x="5055578" y="3000147"/>
            <a:ext cx="2003822" cy="9709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直接连接符 47"/>
          <p:cNvSpPr>
            <a:spLocks noChangeShapeType="1"/>
          </p:cNvSpPr>
          <p:nvPr/>
        </p:nvSpPr>
        <p:spPr bwMode="auto">
          <a:xfrm>
            <a:off x="4142369" y="2991239"/>
            <a:ext cx="1496615" cy="1245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</p:spTree>
    <p:extLst>
      <p:ext uri="{BB962C8B-B14F-4D97-AF65-F5344CB8AC3E}">
        <p14:creationId xmlns:p14="http://schemas.microsoft.com/office/powerpoint/2010/main" val="38595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XP 注销音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9" grpId="0" bldLvl="0"/>
      <p:bldP spid="40" grpId="0" bldLvl="0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表格 8193"/>
          <p:cNvGraphicFramePr/>
          <p:nvPr>
            <p:extLst>
              <p:ext uri="{D42A27DB-BD31-4B8C-83A1-F6EECF244321}">
                <p14:modId xmlns:p14="http://schemas.microsoft.com/office/powerpoint/2010/main" val="4212669498"/>
              </p:ext>
            </p:extLst>
          </p:nvPr>
        </p:nvGraphicFramePr>
        <p:xfrm>
          <a:off x="751865" y="1751014"/>
          <a:ext cx="7600076" cy="2874772"/>
        </p:xfrm>
        <a:graphic>
          <a:graphicData uri="http://schemas.openxmlformats.org/drawingml/2006/table">
            <a:tbl>
              <a:tblPr/>
              <a:tblGrid>
                <a:gridCol w="1932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1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50000"/>
                        </a:spcBef>
                        <a:buNone/>
                      </a:pPr>
                      <a:r>
                        <a:rPr lang="zh-CN" altLang="en-US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物体到凸透镜     的距离</a:t>
                      </a: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 fontAlgn="ctr">
                        <a:buNone/>
                      </a:pPr>
                      <a:r>
                        <a:rPr lang="zh-CN" altLang="en-US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像的情况</a:t>
                      </a: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b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应用</a:t>
                      </a: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346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50000"/>
                        </a:spcBef>
                        <a:buNone/>
                      </a:pP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u</a:t>
                      </a:r>
                      <a:r>
                        <a:rPr lang="zh-CN" altLang="en-US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&gt;2</a:t>
                      </a: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</a:t>
                      </a:r>
                    </a:p>
                  </a:txBody>
                  <a:tcPr marL="19050" marR="19050" marT="14252" marB="14252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46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ct val="50000"/>
                        </a:spcBef>
                        <a:buNone/>
                      </a:pP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u</a:t>
                      </a:r>
                      <a:r>
                        <a:rPr lang="en-US" altLang="zh-CN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=</a:t>
                      </a:r>
                      <a:r>
                        <a:rPr lang="zh-CN" altLang="en-US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</a:t>
                      </a:r>
                    </a:p>
                  </a:txBody>
                  <a:tcPr marL="19050" marR="19050" marT="14252" marB="14252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zh-CN" altLang="en-US" sz="1500" dirty="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09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f&lt;u</a:t>
                      </a:r>
                      <a:r>
                        <a:rPr lang="zh-CN" altLang="en-US" sz="1500" b="0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&lt;2</a:t>
                      </a: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</a:t>
                      </a: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 dirty="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87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b="0" i="1" dirty="0"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u&lt;f</a:t>
                      </a: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500" dirty="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0" marR="0" marT="0" marB="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29" name="文本框 8228"/>
          <p:cNvSpPr txBox="1">
            <a:spLocks noChangeArrowheads="1"/>
          </p:cNvSpPr>
          <p:nvPr/>
        </p:nvSpPr>
        <p:spPr bwMode="auto">
          <a:xfrm>
            <a:off x="2671919" y="2363519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 立</a:t>
            </a:r>
          </a:p>
        </p:txBody>
      </p:sp>
      <p:sp>
        <p:nvSpPr>
          <p:cNvPr id="8230" name="文本框 8229"/>
          <p:cNvSpPr txBox="1">
            <a:spLocks noChangeArrowheads="1"/>
          </p:cNvSpPr>
          <p:nvPr/>
        </p:nvSpPr>
        <p:spPr bwMode="auto">
          <a:xfrm>
            <a:off x="4138029" y="2437978"/>
            <a:ext cx="1279525" cy="3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缩 小</a:t>
            </a:r>
          </a:p>
        </p:txBody>
      </p:sp>
      <p:sp>
        <p:nvSpPr>
          <p:cNvPr id="8231" name="文本框 8230"/>
          <p:cNvSpPr txBox="1">
            <a:spLocks noChangeArrowheads="1"/>
          </p:cNvSpPr>
          <p:nvPr/>
        </p:nvSpPr>
        <p:spPr bwMode="auto">
          <a:xfrm>
            <a:off x="5524795" y="2401685"/>
            <a:ext cx="12430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 像</a:t>
            </a:r>
          </a:p>
        </p:txBody>
      </p:sp>
      <p:sp>
        <p:nvSpPr>
          <p:cNvPr id="8232" name="文本框 8231"/>
          <p:cNvSpPr txBox="1">
            <a:spLocks noChangeArrowheads="1"/>
          </p:cNvSpPr>
          <p:nvPr/>
        </p:nvSpPr>
        <p:spPr bwMode="auto">
          <a:xfrm>
            <a:off x="2717958" y="2935682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 立</a:t>
            </a:r>
          </a:p>
        </p:txBody>
      </p:sp>
      <p:sp>
        <p:nvSpPr>
          <p:cNvPr id="8233" name="文本框 8232"/>
          <p:cNvSpPr txBox="1">
            <a:spLocks noChangeArrowheads="1"/>
          </p:cNvSpPr>
          <p:nvPr/>
        </p:nvSpPr>
        <p:spPr bwMode="auto">
          <a:xfrm>
            <a:off x="4173347" y="2939967"/>
            <a:ext cx="12557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等 大</a:t>
            </a:r>
          </a:p>
        </p:txBody>
      </p:sp>
      <p:sp>
        <p:nvSpPr>
          <p:cNvPr id="8234" name="文本框 8233"/>
          <p:cNvSpPr txBox="1">
            <a:spLocks noChangeArrowheads="1"/>
          </p:cNvSpPr>
          <p:nvPr/>
        </p:nvSpPr>
        <p:spPr bwMode="auto">
          <a:xfrm>
            <a:off x="5533335" y="3576014"/>
            <a:ext cx="1190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 像</a:t>
            </a:r>
          </a:p>
        </p:txBody>
      </p:sp>
      <p:sp>
        <p:nvSpPr>
          <p:cNvPr id="8235" name="文本框 8234"/>
          <p:cNvSpPr txBox="1">
            <a:spLocks noChangeArrowheads="1"/>
          </p:cNvSpPr>
          <p:nvPr/>
        </p:nvSpPr>
        <p:spPr bwMode="auto">
          <a:xfrm>
            <a:off x="2756058" y="4164704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正 立</a:t>
            </a:r>
          </a:p>
        </p:txBody>
      </p:sp>
      <p:sp>
        <p:nvSpPr>
          <p:cNvPr id="8236" name="文本框 8235"/>
          <p:cNvSpPr txBox="1">
            <a:spLocks noChangeArrowheads="1"/>
          </p:cNvSpPr>
          <p:nvPr/>
        </p:nvSpPr>
        <p:spPr bwMode="auto">
          <a:xfrm>
            <a:off x="4197160" y="4164704"/>
            <a:ext cx="1231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 大</a:t>
            </a:r>
          </a:p>
        </p:txBody>
      </p:sp>
      <p:sp>
        <p:nvSpPr>
          <p:cNvPr id="8237" name="文本框 8236"/>
          <p:cNvSpPr txBox="1">
            <a:spLocks noChangeArrowheads="1"/>
          </p:cNvSpPr>
          <p:nvPr/>
        </p:nvSpPr>
        <p:spPr bwMode="auto">
          <a:xfrm>
            <a:off x="5550195" y="4164704"/>
            <a:ext cx="1192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虚 像</a:t>
            </a:r>
          </a:p>
        </p:txBody>
      </p:sp>
      <p:sp>
        <p:nvSpPr>
          <p:cNvPr id="8238" name="文本框 8237"/>
          <p:cNvSpPr txBox="1">
            <a:spLocks noChangeArrowheads="1"/>
          </p:cNvSpPr>
          <p:nvPr/>
        </p:nvSpPr>
        <p:spPr bwMode="auto">
          <a:xfrm>
            <a:off x="7203518" y="2401685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照相机</a:t>
            </a:r>
          </a:p>
        </p:txBody>
      </p:sp>
      <p:sp>
        <p:nvSpPr>
          <p:cNvPr id="8239" name="文本框 8238"/>
          <p:cNvSpPr txBox="1">
            <a:spLocks noChangeArrowheads="1"/>
          </p:cNvSpPr>
          <p:nvPr/>
        </p:nvSpPr>
        <p:spPr bwMode="auto">
          <a:xfrm>
            <a:off x="7010451" y="3560251"/>
            <a:ext cx="12414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幻灯机、投影仪</a:t>
            </a:r>
          </a:p>
        </p:txBody>
      </p:sp>
      <p:sp>
        <p:nvSpPr>
          <p:cNvPr id="8240" name="文本框 8239"/>
          <p:cNvSpPr txBox="1">
            <a:spLocks noChangeArrowheads="1"/>
          </p:cNvSpPr>
          <p:nvPr/>
        </p:nvSpPr>
        <p:spPr bwMode="auto">
          <a:xfrm>
            <a:off x="7307442" y="4176298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放大镜</a:t>
            </a:r>
          </a:p>
        </p:txBody>
      </p:sp>
      <p:sp>
        <p:nvSpPr>
          <p:cNvPr id="8241" name="文本框 8240"/>
          <p:cNvSpPr txBox="1">
            <a:spLocks noChangeArrowheads="1"/>
          </p:cNvSpPr>
          <p:nvPr/>
        </p:nvSpPr>
        <p:spPr bwMode="auto">
          <a:xfrm>
            <a:off x="482598" y="1187030"/>
            <a:ext cx="414813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b="1" kern="0">
                <a:solidFill>
                  <a:sysClr val="windowText" lastClr="000000"/>
                </a:solidFill>
                <a:cs typeface="+mn-ea"/>
                <a:sym typeface="+mn-lt"/>
              </a:rPr>
              <a:t>凸透镜成像基本规律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710019" y="353002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 立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185253" y="3506972"/>
            <a:ext cx="12557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 大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507142" y="2990375"/>
            <a:ext cx="12430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 像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小结</a:t>
            </a:r>
            <a:endParaRPr lang="zh-CN" altLang="en-US" sz="27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944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5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0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5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0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5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0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9" grpId="0"/>
      <p:bldP spid="8230" grpId="0"/>
      <p:bldP spid="8231" grpId="0"/>
      <p:bldP spid="8232" grpId="0"/>
      <p:bldP spid="8233" grpId="0"/>
      <p:bldP spid="8234" grpId="0"/>
      <p:bldP spid="8235" grpId="0"/>
      <p:bldP spid="8236" grpId="0"/>
      <p:bldP spid="8237" grpId="0"/>
      <p:bldP spid="8238" grpId="0"/>
      <p:bldP spid="8239" grpId="0"/>
      <p:bldP spid="8240" grpId="0"/>
      <p:bldP spid="8241" grpId="0"/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534028" y="2401973"/>
            <a:ext cx="8035751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 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、当成实像时，如用手挡住透镜的上半部，猜一猜，光屏上的像可能有什么变化？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交流合作</a:t>
            </a:r>
          </a:p>
        </p:txBody>
      </p:sp>
      <p:sp>
        <p:nvSpPr>
          <p:cNvPr id="5" name="矩形 4"/>
          <p:cNvSpPr/>
          <p:nvPr/>
        </p:nvSpPr>
        <p:spPr>
          <a:xfrm>
            <a:off x="495300" y="1349951"/>
            <a:ext cx="121571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dirty="0">
                <a:cs typeface="+mn-ea"/>
                <a:sym typeface="+mn-lt"/>
              </a:rPr>
              <a:t>实验思考</a:t>
            </a:r>
          </a:p>
        </p:txBody>
      </p:sp>
    </p:spTree>
    <p:extLst>
      <p:ext uri="{BB962C8B-B14F-4D97-AF65-F5344CB8AC3E}">
        <p14:creationId xmlns:p14="http://schemas.microsoft.com/office/powerpoint/2010/main" val="211657171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4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交流合作</a:t>
            </a:r>
          </a:p>
        </p:txBody>
      </p:sp>
      <p:grpSp>
        <p:nvGrpSpPr>
          <p:cNvPr id="87" name="组合 50"/>
          <p:cNvGrpSpPr>
            <a:grpSpLocks/>
          </p:cNvGrpSpPr>
          <p:nvPr/>
        </p:nvGrpSpPr>
        <p:grpSpPr bwMode="auto">
          <a:xfrm>
            <a:off x="2144618" y="2065457"/>
            <a:ext cx="4554141" cy="2164556"/>
            <a:chOff x="1526702" y="1199660"/>
            <a:chExt cx="6072230" cy="3858446"/>
          </a:xfrm>
        </p:grpSpPr>
        <p:grpSp>
          <p:nvGrpSpPr>
            <p:cNvPr id="88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91" name="TextBox 5"/>
              <p:cNvSpPr txBox="1">
                <a:spLocks noChangeArrowheads="1"/>
              </p:cNvSpPr>
              <p:nvPr/>
            </p:nvSpPr>
            <p:spPr bwMode="auto">
              <a:xfrm>
                <a:off x="5461915" y="1883900"/>
                <a:ext cx="357190" cy="7406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100">
                    <a:cs typeface="+mn-ea"/>
                    <a:sym typeface="+mn-lt"/>
                  </a:rPr>
                  <a:t>F</a:t>
                </a:r>
                <a:endParaRPr lang="zh-CN" altLang="en-US" sz="2100">
                  <a:cs typeface="+mn-ea"/>
                  <a:sym typeface="+mn-lt"/>
                </a:endParaRPr>
              </a:p>
            </p:txBody>
          </p:sp>
          <p:grpSp>
            <p:nvGrpSpPr>
              <p:cNvPr id="92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93" name="椭圆 92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>
                    <a:cs typeface="+mn-ea"/>
                    <a:sym typeface="+mn-lt"/>
                  </a:endParaRPr>
                </a:p>
              </p:txBody>
            </p:sp>
            <p:cxnSp>
              <p:nvCxnSpPr>
                <p:cNvPr id="94" name="直接连接符 93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接连接符 94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接连接符 96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接连接符 98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接连接符 100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7"/>
                  <a:ext cx="357190" cy="7406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100">
                      <a:cs typeface="+mn-ea"/>
                      <a:sym typeface="+mn-lt"/>
                    </a:rPr>
                    <a:t>F</a:t>
                  </a: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cxnSp>
              <p:nvCxnSpPr>
                <p:cNvPr id="105" name="直接连接符 10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接连接符 10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接箭头连接符 107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接箭头连接符 109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3860943" y="4007292"/>
                  <a:ext cx="312482" cy="5486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cs typeface="+mn-ea"/>
                      <a:sym typeface="+mn-lt"/>
                    </a:rPr>
                    <a:t>f</a:t>
                  </a:r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89" name="椭圆 88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112" name="直接箭头连接符 111"/>
          <p:cNvCxnSpPr/>
          <p:nvPr/>
        </p:nvCxnSpPr>
        <p:spPr>
          <a:xfrm rot="5400000" flipH="1" flipV="1">
            <a:off x="2555979" y="2557455"/>
            <a:ext cx="481013" cy="1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直接箭头连接符 112"/>
          <p:cNvCxnSpPr/>
          <p:nvPr/>
        </p:nvCxnSpPr>
        <p:spPr>
          <a:xfrm rot="5400000">
            <a:off x="5826402" y="3004172"/>
            <a:ext cx="419549" cy="1191"/>
          </a:xfrm>
          <a:prstGeom prst="straightConnector1">
            <a:avLst/>
          </a:prstGeom>
          <a:ln w="3175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组合 87"/>
          <p:cNvGrpSpPr>
            <a:grpSpLocks/>
          </p:cNvGrpSpPr>
          <p:nvPr/>
        </p:nvGrpSpPr>
        <p:grpSpPr bwMode="auto">
          <a:xfrm>
            <a:off x="2779222" y="2313980"/>
            <a:ext cx="2675636" cy="1862363"/>
            <a:chOff x="2373299" y="1643050"/>
            <a:chExt cx="3567904" cy="3319086"/>
          </a:xfrm>
        </p:grpSpPr>
        <p:cxnSp>
          <p:nvCxnSpPr>
            <p:cNvPr id="115" name="直接箭头连接符 114"/>
            <p:cNvCxnSpPr/>
            <p:nvPr/>
          </p:nvCxnSpPr>
          <p:spPr>
            <a:xfrm flipV="1">
              <a:off x="2373299" y="1643050"/>
              <a:ext cx="2214804" cy="127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>
              <a:endCxn id="89" idx="6"/>
            </p:cNvCxnSpPr>
            <p:nvPr/>
          </p:nvCxnSpPr>
          <p:spPr>
            <a:xfrm>
              <a:off x="3689882" y="4139805"/>
              <a:ext cx="2251321" cy="82233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/>
            <p:cNvCxnSpPr/>
            <p:nvPr/>
          </p:nvCxnSpPr>
          <p:spPr>
            <a:xfrm>
              <a:off x="2409815" y="1666862"/>
              <a:ext cx="2162411" cy="19050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/>
            <p:cNvCxnSpPr/>
            <p:nvPr/>
          </p:nvCxnSpPr>
          <p:spPr>
            <a:xfrm>
              <a:off x="2409815" y="1662100"/>
              <a:ext cx="2162411" cy="40957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箭头连接符 118"/>
            <p:cNvCxnSpPr/>
            <p:nvPr/>
          </p:nvCxnSpPr>
          <p:spPr>
            <a:xfrm>
              <a:off x="2405052" y="1666862"/>
              <a:ext cx="2167174" cy="54769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箭头连接符 119"/>
            <p:cNvCxnSpPr/>
            <p:nvPr/>
          </p:nvCxnSpPr>
          <p:spPr>
            <a:xfrm>
              <a:off x="2405052" y="1666862"/>
              <a:ext cx="2167174" cy="1047757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/>
            <p:nvPr/>
          </p:nvCxnSpPr>
          <p:spPr>
            <a:xfrm>
              <a:off x="2405052" y="1671625"/>
              <a:ext cx="2167174" cy="154306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箭头连接符 121"/>
            <p:cNvCxnSpPr/>
            <p:nvPr/>
          </p:nvCxnSpPr>
          <p:spPr>
            <a:xfrm>
              <a:off x="2405052" y="1671625"/>
              <a:ext cx="2167174" cy="125730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组合 88"/>
          <p:cNvGrpSpPr>
            <a:grpSpLocks/>
          </p:cNvGrpSpPr>
          <p:nvPr/>
        </p:nvGrpSpPr>
        <p:grpSpPr bwMode="auto">
          <a:xfrm>
            <a:off x="4386566" y="2305073"/>
            <a:ext cx="2934890" cy="1331692"/>
            <a:chOff x="4516891" y="1626721"/>
            <a:chExt cx="3912761" cy="2373783"/>
          </a:xfrm>
        </p:grpSpPr>
        <p:cxnSp>
          <p:nvCxnSpPr>
            <p:cNvPr id="124" name="直接箭头连接符 123"/>
            <p:cNvCxnSpPr/>
            <p:nvPr/>
          </p:nvCxnSpPr>
          <p:spPr>
            <a:xfrm>
              <a:off x="4516891" y="1626721"/>
              <a:ext cx="3198464" cy="237378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箭头连接符 124"/>
            <p:cNvCxnSpPr/>
            <p:nvPr/>
          </p:nvCxnSpPr>
          <p:spPr>
            <a:xfrm>
              <a:off x="4572447" y="1856954"/>
              <a:ext cx="3214338" cy="207209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箭头连接符 125"/>
            <p:cNvCxnSpPr/>
            <p:nvPr/>
          </p:nvCxnSpPr>
          <p:spPr>
            <a:xfrm>
              <a:off x="4572447" y="2071309"/>
              <a:ext cx="3428627" cy="185774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箭头连接符 126"/>
            <p:cNvCxnSpPr/>
            <p:nvPr/>
          </p:nvCxnSpPr>
          <p:spPr>
            <a:xfrm>
              <a:off x="4572447" y="2214213"/>
              <a:ext cx="3571486" cy="171484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箭头连接符 127"/>
            <p:cNvCxnSpPr/>
            <p:nvPr/>
          </p:nvCxnSpPr>
          <p:spPr>
            <a:xfrm>
              <a:off x="4572447" y="3214536"/>
              <a:ext cx="3285767" cy="7145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箭头连接符 128"/>
            <p:cNvCxnSpPr/>
            <p:nvPr/>
          </p:nvCxnSpPr>
          <p:spPr>
            <a:xfrm>
              <a:off x="4572447" y="2928729"/>
              <a:ext cx="3857205" cy="57161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箭头连接符 129"/>
            <p:cNvCxnSpPr/>
            <p:nvPr/>
          </p:nvCxnSpPr>
          <p:spPr>
            <a:xfrm>
              <a:off x="4572447" y="2714374"/>
              <a:ext cx="3642916" cy="92887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/>
            <p:nvPr/>
          </p:nvCxnSpPr>
          <p:spPr>
            <a:xfrm>
              <a:off x="4577209" y="2476202"/>
              <a:ext cx="3281005" cy="11670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圆角矩形 131"/>
          <p:cNvSpPr/>
          <p:nvPr/>
        </p:nvSpPr>
        <p:spPr>
          <a:xfrm>
            <a:off x="4374660" y="2805682"/>
            <a:ext cx="107156" cy="921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3" name="组合 105"/>
          <p:cNvGrpSpPr>
            <a:grpSpLocks/>
          </p:cNvGrpSpPr>
          <p:nvPr/>
        </p:nvGrpSpPr>
        <p:grpSpPr bwMode="auto">
          <a:xfrm>
            <a:off x="4428237" y="2313981"/>
            <a:ext cx="2035969" cy="1082278"/>
            <a:chOff x="4572000" y="1643050"/>
            <a:chExt cx="2714646" cy="1928826"/>
          </a:xfrm>
        </p:grpSpPr>
        <p:cxnSp>
          <p:nvCxnSpPr>
            <p:cNvPr id="134" name="直接箭头连接符 133"/>
            <p:cNvCxnSpPr/>
            <p:nvPr/>
          </p:nvCxnSpPr>
          <p:spPr>
            <a:xfrm>
              <a:off x="4572000" y="1643050"/>
              <a:ext cx="2500332" cy="185738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箭头连接符 134"/>
            <p:cNvCxnSpPr/>
            <p:nvPr/>
          </p:nvCxnSpPr>
          <p:spPr>
            <a:xfrm>
              <a:off x="4572000" y="1857364"/>
              <a:ext cx="2643208" cy="171451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箭头连接符 135"/>
            <p:cNvCxnSpPr/>
            <p:nvPr/>
          </p:nvCxnSpPr>
          <p:spPr>
            <a:xfrm>
              <a:off x="4572000" y="2071678"/>
              <a:ext cx="2643208" cy="142876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箭头连接符 136"/>
            <p:cNvCxnSpPr/>
            <p:nvPr/>
          </p:nvCxnSpPr>
          <p:spPr>
            <a:xfrm>
              <a:off x="4572000" y="2214554"/>
              <a:ext cx="2714646" cy="128588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箭头连接符 137"/>
            <p:cNvCxnSpPr/>
            <p:nvPr/>
          </p:nvCxnSpPr>
          <p:spPr>
            <a:xfrm>
              <a:off x="4586288" y="2473318"/>
              <a:ext cx="2700358" cy="9604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直接箭头连接符 138"/>
          <p:cNvCxnSpPr/>
          <p:nvPr/>
        </p:nvCxnSpPr>
        <p:spPr>
          <a:xfrm rot="5400000">
            <a:off x="5826402" y="3009516"/>
            <a:ext cx="419549" cy="1191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文本框 14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465148" y="1393567"/>
            <a:ext cx="3990473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1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能成完整的像，像变晴了</a:t>
            </a:r>
          </a:p>
        </p:txBody>
      </p:sp>
    </p:spTree>
    <p:extLst>
      <p:ext uri="{BB962C8B-B14F-4D97-AF65-F5344CB8AC3E}">
        <p14:creationId xmlns:p14="http://schemas.microsoft.com/office/powerpoint/2010/main" val="354349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5150" y="1330211"/>
            <a:ext cx="824547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1.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以上都是生活中常见的透镜，他们成的像有什么不同呢？</a:t>
            </a:r>
          </a:p>
        </p:txBody>
      </p:sp>
      <p:pic>
        <p:nvPicPr>
          <p:cNvPr id="11" name="Picture 11" descr="C:\Users\Administrator\Desktop\timg (6).jpgtimg (6)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6707" y="2314688"/>
            <a:ext cx="1616634" cy="163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" descr="C:\Users\Administrator\Desktop\timg (7).jpgtimg (7)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6837" y="2462652"/>
            <a:ext cx="1939724" cy="136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8" descr="C:\Users\Administrator\Desktop\timg (5).jpgtimg (5)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79561" y="2365788"/>
            <a:ext cx="1994363" cy="149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314228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8" name="Text Box 11"/>
          <p:cNvSpPr txBox="1">
            <a:spLocks noChangeArrowheads="1"/>
          </p:cNvSpPr>
          <p:nvPr/>
        </p:nvSpPr>
        <p:spPr bwMode="auto">
          <a:xfrm>
            <a:off x="561431" y="1490885"/>
            <a:ext cx="813752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在实验中，你能发现实像和虚像的分界点在什么位置吗？</a:t>
            </a:r>
          </a:p>
        </p:txBody>
      </p:sp>
      <p:sp>
        <p:nvSpPr>
          <p:cNvPr id="138249" name="Text Box 12"/>
          <p:cNvSpPr txBox="1">
            <a:spLocks noChangeArrowheads="1"/>
          </p:cNvSpPr>
          <p:nvPr/>
        </p:nvSpPr>
        <p:spPr bwMode="auto">
          <a:xfrm>
            <a:off x="583905" y="2763932"/>
            <a:ext cx="801211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>
                <a:solidFill>
                  <a:sysClr val="windowText" lastClr="000000"/>
                </a:solidFill>
                <a:cs typeface="+mn-ea"/>
                <a:sym typeface="+mn-lt"/>
              </a:rPr>
              <a:t>2.在实验中，你能发现放大的像和缩小的像的分界点在什么位置吗？</a:t>
            </a:r>
          </a:p>
        </p:txBody>
      </p:sp>
      <p:sp>
        <p:nvSpPr>
          <p:cNvPr id="20484" name="文本框 3"/>
          <p:cNvSpPr txBox="1">
            <a:spLocks noChangeArrowheads="1"/>
          </p:cNvSpPr>
          <p:nvPr/>
        </p:nvSpPr>
        <p:spPr bwMode="auto">
          <a:xfrm>
            <a:off x="624138" y="2160177"/>
            <a:ext cx="63595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焦点是实像和虚像的分界点</a:t>
            </a:r>
          </a:p>
        </p:txBody>
      </p:sp>
      <p:sp>
        <p:nvSpPr>
          <p:cNvPr id="20485" name="文本框 4"/>
          <p:cNvSpPr txBox="1">
            <a:spLocks noChangeArrowheads="1"/>
          </p:cNvSpPr>
          <p:nvPr/>
        </p:nvSpPr>
        <p:spPr bwMode="auto">
          <a:xfrm>
            <a:off x="583906" y="3409092"/>
            <a:ext cx="63595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二倍焦距是缩小像和放大像的分界点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分析与结论</a:t>
            </a:r>
          </a:p>
        </p:txBody>
      </p:sp>
    </p:spTree>
    <p:extLst>
      <p:ext uri="{BB962C8B-B14F-4D97-AF65-F5344CB8AC3E}">
        <p14:creationId xmlns:p14="http://schemas.microsoft.com/office/powerpoint/2010/main" val="4030092419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8" grpId="0"/>
      <p:bldP spid="138249" grpId="0"/>
      <p:bldP spid="20484" grpId="0"/>
      <p:bldP spid="204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3"/>
          <p:cNvSpPr txBox="1">
            <a:spLocks noChangeArrowheads="1"/>
          </p:cNvSpPr>
          <p:nvPr/>
        </p:nvSpPr>
        <p:spPr bwMode="auto">
          <a:xfrm>
            <a:off x="561431" y="1298943"/>
            <a:ext cx="4867358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、什么情况下像和物体在凸透镜</a:t>
            </a:r>
            <a:r>
              <a:rPr lang="zh-CN" altLang="en-US" sz="2100" b="1" kern="0" dirty="0">
                <a:solidFill>
                  <a:srgbClr val="FF0000"/>
                </a:solidFill>
                <a:cs typeface="+mn-ea"/>
                <a:sym typeface="+mn-lt"/>
              </a:rPr>
              <a:t>两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侧？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什么情况下像和物体在凸透镜</a:t>
            </a:r>
            <a:r>
              <a:rPr lang="zh-CN" altLang="en-US" sz="2100" b="1" kern="0" dirty="0">
                <a:solidFill>
                  <a:srgbClr val="FF0000"/>
                </a:solidFill>
                <a:cs typeface="+mn-ea"/>
                <a:sym typeface="+mn-lt"/>
              </a:rPr>
              <a:t>同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侧？</a:t>
            </a:r>
          </a:p>
        </p:txBody>
      </p:sp>
      <p:sp>
        <p:nvSpPr>
          <p:cNvPr id="21507" name="文本框 3"/>
          <p:cNvSpPr txBox="1">
            <a:spLocks noChangeArrowheads="1"/>
          </p:cNvSpPr>
          <p:nvPr/>
        </p:nvSpPr>
        <p:spPr bwMode="auto">
          <a:xfrm>
            <a:off x="856586" y="2651889"/>
            <a:ext cx="3579813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成实像时物像异侧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成虚像时物像同侧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实验思考</a:t>
            </a:r>
          </a:p>
        </p:txBody>
      </p:sp>
    </p:spTree>
    <p:extLst>
      <p:ext uri="{BB962C8B-B14F-4D97-AF65-F5344CB8AC3E}">
        <p14:creationId xmlns:p14="http://schemas.microsoft.com/office/powerpoint/2010/main" val="129099473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215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3"/>
          <p:cNvSpPr txBox="1">
            <a:spLocks noChangeArrowheads="1"/>
          </p:cNvSpPr>
          <p:nvPr/>
        </p:nvSpPr>
        <p:spPr bwMode="auto">
          <a:xfrm>
            <a:off x="501651" y="1246363"/>
            <a:ext cx="81375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、当凸透镜成实像时，随着物距的减少，像距是怎样变化的？</a:t>
            </a:r>
          </a:p>
        </p:txBody>
      </p:sp>
      <p:sp>
        <p:nvSpPr>
          <p:cNvPr id="22530" name="文本框 3"/>
          <p:cNvSpPr txBox="1">
            <a:spLocks noChangeArrowheads="1"/>
          </p:cNvSpPr>
          <p:nvPr/>
        </p:nvSpPr>
        <p:spPr bwMode="auto">
          <a:xfrm>
            <a:off x="2387600" y="2239264"/>
            <a:ext cx="4365625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物距减少 像距增大</a:t>
            </a:r>
          </a:p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即物像同方向移动</a:t>
            </a:r>
          </a:p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像跟着物体在移动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实验思考</a:t>
            </a:r>
          </a:p>
        </p:txBody>
      </p:sp>
    </p:spTree>
    <p:extLst>
      <p:ext uri="{BB962C8B-B14F-4D97-AF65-F5344CB8AC3E}">
        <p14:creationId xmlns:p14="http://schemas.microsoft.com/office/powerpoint/2010/main" val="30785559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文本框 3"/>
          <p:cNvSpPr txBox="1">
            <a:spLocks noChangeArrowheads="1"/>
          </p:cNvSpPr>
          <p:nvPr/>
        </p:nvSpPr>
        <p:spPr bwMode="auto">
          <a:xfrm>
            <a:off x="1379538" y="1806303"/>
            <a:ext cx="6384925" cy="200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一倍焦距分虚实；二倍焦距分大小。</a:t>
            </a:r>
          </a:p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实像总是异侧倒；物近像远像变大。</a:t>
            </a:r>
          </a:p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虚像总是同侧正；物近像近像变小。</a:t>
            </a:r>
          </a:p>
          <a:p>
            <a:pPr algn="ctr" defTabSz="914378">
              <a:lnSpc>
                <a:spcPct val="150000"/>
              </a:lnSpc>
            </a:pP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像的大小像距定；像儿跟着物体跑。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规律精炼</a:t>
            </a:r>
          </a:p>
        </p:txBody>
      </p:sp>
    </p:spTree>
    <p:extLst>
      <p:ext uri="{BB962C8B-B14F-4D97-AF65-F5344CB8AC3E}">
        <p14:creationId xmlns:p14="http://schemas.microsoft.com/office/powerpoint/2010/main" val="247114130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26711" y="1835558"/>
            <a:ext cx="91440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696524" y="2013381"/>
            <a:ext cx="1152525" cy="1578434"/>
            <a:chOff x="3239" y="1178"/>
            <a:chExt cx="1248" cy="1584"/>
          </a:xfrm>
        </p:grpSpPr>
        <p:sp>
          <p:nvSpPr>
            <p:cNvPr id="24677" name="Oval 21"/>
            <p:cNvSpPr>
              <a:spLocks noChangeArrowheads="1"/>
            </p:cNvSpPr>
            <p:nvPr/>
          </p:nvSpPr>
          <p:spPr bwMode="auto">
            <a:xfrm>
              <a:off x="3239" y="1658"/>
              <a:ext cx="144" cy="67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78" name="Line 22"/>
            <p:cNvSpPr>
              <a:spLocks noChangeShapeType="1"/>
            </p:cNvSpPr>
            <p:nvPr/>
          </p:nvSpPr>
          <p:spPr bwMode="auto">
            <a:xfrm>
              <a:off x="3287" y="1658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79" name="Line 23"/>
            <p:cNvSpPr>
              <a:spLocks noChangeShapeType="1"/>
            </p:cNvSpPr>
            <p:nvPr/>
          </p:nvSpPr>
          <p:spPr bwMode="auto">
            <a:xfrm>
              <a:off x="3287" y="2331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80" name="Line 24"/>
            <p:cNvSpPr>
              <a:spLocks noChangeShapeType="1"/>
            </p:cNvSpPr>
            <p:nvPr/>
          </p:nvSpPr>
          <p:spPr bwMode="auto">
            <a:xfrm flipV="1">
              <a:off x="3959" y="117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81" name="Line 25"/>
            <p:cNvSpPr>
              <a:spLocks noChangeShapeType="1"/>
            </p:cNvSpPr>
            <p:nvPr/>
          </p:nvSpPr>
          <p:spPr bwMode="auto">
            <a:xfrm>
              <a:off x="4007" y="2331"/>
              <a:ext cx="0" cy="4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82" name="Line 26"/>
            <p:cNvSpPr>
              <a:spLocks noChangeShapeType="1"/>
            </p:cNvSpPr>
            <p:nvPr/>
          </p:nvSpPr>
          <p:spPr bwMode="auto">
            <a:xfrm>
              <a:off x="3959" y="117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83" name="Line 27"/>
            <p:cNvSpPr>
              <a:spLocks noChangeShapeType="1"/>
            </p:cNvSpPr>
            <p:nvPr/>
          </p:nvSpPr>
          <p:spPr bwMode="auto">
            <a:xfrm>
              <a:off x="4007" y="276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84" name="Line 28"/>
            <p:cNvSpPr>
              <a:spLocks noChangeShapeType="1"/>
            </p:cNvSpPr>
            <p:nvPr/>
          </p:nvSpPr>
          <p:spPr bwMode="auto">
            <a:xfrm>
              <a:off x="4487" y="1178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32713" y="2228352"/>
            <a:ext cx="3671887" cy="1400280"/>
            <a:chOff x="793" y="1482"/>
            <a:chExt cx="3683" cy="1285"/>
          </a:xfrm>
        </p:grpSpPr>
        <p:sp>
          <p:nvSpPr>
            <p:cNvPr id="24673" name="Freeform 30"/>
            <p:cNvSpPr>
              <a:spLocks/>
            </p:cNvSpPr>
            <p:nvPr/>
          </p:nvSpPr>
          <p:spPr bwMode="auto">
            <a:xfrm>
              <a:off x="793" y="1482"/>
              <a:ext cx="3673" cy="660"/>
            </a:xfrm>
            <a:custGeom>
              <a:avLst/>
              <a:gdLst>
                <a:gd name="T0" fmla="*/ 0 w 3673"/>
                <a:gd name="T1" fmla="*/ 0 h 661"/>
                <a:gd name="T2" fmla="*/ 3673 w 3673"/>
                <a:gd name="T3" fmla="*/ 661 h 661"/>
                <a:gd name="T4" fmla="*/ 0 60000 65536"/>
                <a:gd name="T5" fmla="*/ 0 60000 65536"/>
                <a:gd name="T6" fmla="*/ 0 w 3673"/>
                <a:gd name="T7" fmla="*/ 0 h 661"/>
                <a:gd name="T8" fmla="*/ 3673 w 3673"/>
                <a:gd name="T9" fmla="*/ 661 h 6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73" h="661">
                  <a:moveTo>
                    <a:pt x="0" y="0"/>
                  </a:moveTo>
                  <a:lnTo>
                    <a:pt x="3673" y="661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74" name="Freeform 31"/>
            <p:cNvSpPr>
              <a:spLocks/>
            </p:cNvSpPr>
            <p:nvPr/>
          </p:nvSpPr>
          <p:spPr bwMode="auto">
            <a:xfrm>
              <a:off x="793" y="1851"/>
              <a:ext cx="3683" cy="916"/>
            </a:xfrm>
            <a:custGeom>
              <a:avLst/>
              <a:gdLst>
                <a:gd name="T0" fmla="*/ 0 w 3683"/>
                <a:gd name="T1" fmla="*/ 916 h 916"/>
                <a:gd name="T2" fmla="*/ 3683 w 3683"/>
                <a:gd name="T3" fmla="*/ 0 h 916"/>
                <a:gd name="T4" fmla="*/ 0 60000 65536"/>
                <a:gd name="T5" fmla="*/ 0 60000 65536"/>
                <a:gd name="T6" fmla="*/ 0 w 3683"/>
                <a:gd name="T7" fmla="*/ 0 h 916"/>
                <a:gd name="T8" fmla="*/ 3683 w 3683"/>
                <a:gd name="T9" fmla="*/ 916 h 9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3" h="916">
                  <a:moveTo>
                    <a:pt x="0" y="916"/>
                  </a:moveTo>
                  <a:lnTo>
                    <a:pt x="3683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75" name="Freeform 32"/>
            <p:cNvSpPr>
              <a:spLocks/>
            </p:cNvSpPr>
            <p:nvPr/>
          </p:nvSpPr>
          <p:spPr bwMode="auto">
            <a:xfrm>
              <a:off x="1384" y="2469"/>
              <a:ext cx="578" cy="153"/>
            </a:xfrm>
            <a:custGeom>
              <a:avLst/>
              <a:gdLst>
                <a:gd name="T0" fmla="*/ 0 w 572"/>
                <a:gd name="T1" fmla="*/ 316 h 74"/>
                <a:gd name="T2" fmla="*/ 586 w 572"/>
                <a:gd name="T3" fmla="*/ 0 h 74"/>
                <a:gd name="T4" fmla="*/ 0 60000 65536"/>
                <a:gd name="T5" fmla="*/ 0 60000 65536"/>
                <a:gd name="T6" fmla="*/ 0 w 572"/>
                <a:gd name="T7" fmla="*/ 0 h 74"/>
                <a:gd name="T8" fmla="*/ 572 w 572"/>
                <a:gd name="T9" fmla="*/ 74 h 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2" h="74">
                  <a:moveTo>
                    <a:pt x="0" y="74"/>
                  </a:moveTo>
                  <a:lnTo>
                    <a:pt x="572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676" name="Freeform 33"/>
            <p:cNvSpPr>
              <a:spLocks/>
            </p:cNvSpPr>
            <p:nvPr/>
          </p:nvSpPr>
          <p:spPr bwMode="auto">
            <a:xfrm>
              <a:off x="1291" y="1570"/>
              <a:ext cx="691" cy="130"/>
            </a:xfrm>
            <a:custGeom>
              <a:avLst/>
              <a:gdLst>
                <a:gd name="T0" fmla="*/ 0 w 691"/>
                <a:gd name="T1" fmla="*/ 0 h 130"/>
                <a:gd name="T2" fmla="*/ 691 w 691"/>
                <a:gd name="T3" fmla="*/ 130 h 130"/>
                <a:gd name="T4" fmla="*/ 0 60000 65536"/>
                <a:gd name="T5" fmla="*/ 0 60000 65536"/>
                <a:gd name="T6" fmla="*/ 0 w 691"/>
                <a:gd name="T7" fmla="*/ 0 h 130"/>
                <a:gd name="T8" fmla="*/ 691 w 691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1" h="130">
                  <a:moveTo>
                    <a:pt x="0" y="0"/>
                  </a:moveTo>
                  <a:lnTo>
                    <a:pt x="691" y="13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 defTabSz="914378">
                <a:defRPr/>
              </a:pPr>
              <a:endParaRPr lang="zh-CN" altLang="en-US" sz="28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2134402" y="1967277"/>
            <a:ext cx="22542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defRPr/>
            </a:pPr>
            <a:r>
              <a:rPr kumimoji="1"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镜头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凸透镜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4918388" y="2511169"/>
            <a:ext cx="461665" cy="96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68580" tIns="34290" rIns="68580" bIns="34290">
            <a:spAutoFit/>
          </a:bodyPr>
          <a:lstStyle/>
          <a:p>
            <a:pPr defTabSz="914378">
              <a:defRPr/>
            </a:pPr>
            <a:r>
              <a:rPr kumimoji="1"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kumimoji="1"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像</a:t>
            </a:r>
            <a:r>
              <a:rPr kumimoji="1"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</a:p>
        </p:txBody>
      </p:sp>
      <p:pic>
        <p:nvPicPr>
          <p:cNvPr id="44068" name="Picture 36" descr="x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423" y="2121462"/>
            <a:ext cx="755650" cy="150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9" name="Picture 37" descr="xx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7450" y="2616726"/>
            <a:ext cx="130175" cy="377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5571362" y="2712720"/>
            <a:ext cx="3240042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照相机能成</a:t>
            </a:r>
            <a:r>
              <a:rPr kumimoji="1"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的、</a:t>
            </a:r>
            <a:r>
              <a:rPr kumimoji="1"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缩小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的</a:t>
            </a:r>
            <a:r>
              <a:rPr kumimoji="1"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实像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二、凸透镜成像规律的应用</a:t>
            </a:r>
          </a:p>
        </p:txBody>
      </p:sp>
    </p:spTree>
    <p:extLst>
      <p:ext uri="{BB962C8B-B14F-4D97-AF65-F5344CB8AC3E}">
        <p14:creationId xmlns:p14="http://schemas.microsoft.com/office/powerpoint/2010/main" val="37596729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6" grpId="0"/>
      <p:bldP spid="44067" grpId="0"/>
      <p:bldP spid="4407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文本框 6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二、凸透镜成像规律的应用</a:t>
            </a:r>
          </a:p>
        </p:txBody>
      </p:sp>
      <p:grpSp>
        <p:nvGrpSpPr>
          <p:cNvPr id="71" name="Group 39"/>
          <p:cNvGrpSpPr>
            <a:grpSpLocks/>
          </p:cNvGrpSpPr>
          <p:nvPr/>
        </p:nvGrpSpPr>
        <p:grpSpPr bwMode="auto">
          <a:xfrm>
            <a:off x="4434974" y="1859137"/>
            <a:ext cx="3906441" cy="2189498"/>
            <a:chOff x="22" y="1006"/>
            <a:chExt cx="3281" cy="2458"/>
          </a:xfrm>
        </p:grpSpPr>
        <p:sp>
          <p:nvSpPr>
            <p:cNvPr id="73" name="Rectangle 40"/>
            <p:cNvSpPr>
              <a:spLocks noChangeArrowheads="1"/>
            </p:cNvSpPr>
            <p:nvPr/>
          </p:nvSpPr>
          <p:spPr bwMode="auto">
            <a:xfrm flipH="1">
              <a:off x="249" y="1525"/>
              <a:ext cx="48" cy="12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74" name="AutoShape 41"/>
            <p:cNvSpPr>
              <a:spLocks noChangeArrowheads="1"/>
            </p:cNvSpPr>
            <p:nvPr/>
          </p:nvSpPr>
          <p:spPr bwMode="auto">
            <a:xfrm>
              <a:off x="2092" y="2568"/>
              <a:ext cx="726" cy="428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92 h 21600"/>
                <a:gd name="T14" fmla="*/ 17107 w 21600"/>
                <a:gd name="T15" fmla="*/ 1710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75" name="Rectangle 42"/>
            <p:cNvSpPr>
              <a:spLocks noChangeArrowheads="1"/>
            </p:cNvSpPr>
            <p:nvPr/>
          </p:nvSpPr>
          <p:spPr bwMode="auto">
            <a:xfrm flipV="1">
              <a:off x="2092" y="2524"/>
              <a:ext cx="725" cy="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76" name="Group 43"/>
            <p:cNvGrpSpPr>
              <a:grpSpLocks/>
            </p:cNvGrpSpPr>
            <p:nvPr/>
          </p:nvGrpSpPr>
          <p:grpSpPr bwMode="auto">
            <a:xfrm>
              <a:off x="2275" y="1627"/>
              <a:ext cx="500" cy="893"/>
              <a:chOff x="3755" y="636"/>
              <a:chExt cx="1078" cy="1649"/>
            </a:xfrm>
          </p:grpSpPr>
          <p:sp>
            <p:nvSpPr>
              <p:cNvPr id="130" name="Oval 44"/>
              <p:cNvSpPr>
                <a:spLocks noChangeArrowheads="1"/>
              </p:cNvSpPr>
              <p:nvPr/>
            </p:nvSpPr>
            <p:spPr bwMode="auto">
              <a:xfrm>
                <a:off x="3755" y="1068"/>
                <a:ext cx="768" cy="96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31" name="Rectangle 45"/>
              <p:cNvSpPr>
                <a:spLocks noChangeArrowheads="1"/>
              </p:cNvSpPr>
              <p:nvPr/>
            </p:nvSpPr>
            <p:spPr bwMode="auto">
              <a:xfrm>
                <a:off x="4786" y="845"/>
                <a:ext cx="47" cy="14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32" name="Rectangle 46"/>
              <p:cNvSpPr>
                <a:spLocks noChangeArrowheads="1"/>
              </p:cNvSpPr>
              <p:nvPr/>
            </p:nvSpPr>
            <p:spPr bwMode="auto">
              <a:xfrm>
                <a:off x="4497" y="1105"/>
                <a:ext cx="289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grpSp>
            <p:nvGrpSpPr>
              <p:cNvPr id="133" name="lxqlx8"/>
              <p:cNvGrpSpPr>
                <a:grpSpLocks/>
              </p:cNvGrpSpPr>
              <p:nvPr/>
            </p:nvGrpSpPr>
            <p:grpSpPr bwMode="auto">
              <a:xfrm rot="2398839" flipV="1">
                <a:off x="3851" y="636"/>
                <a:ext cx="576" cy="63"/>
                <a:chOff x="4373" y="6238"/>
                <a:chExt cx="3035" cy="93"/>
              </a:xfrm>
            </p:grpSpPr>
            <p:sp>
              <p:nvSpPr>
                <p:cNvPr id="135" name="Rectangle 48" descr="浅色上对角线"/>
                <p:cNvSpPr>
                  <a:spLocks noChangeArrowheads="1"/>
                </p:cNvSpPr>
                <p:nvPr/>
              </p:nvSpPr>
              <p:spPr bwMode="auto">
                <a:xfrm>
                  <a:off x="4356" y="6244"/>
                  <a:ext cx="3022" cy="93"/>
                </a:xfrm>
                <a:prstGeom prst="rect">
                  <a:avLst/>
                </a:pr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Line 49"/>
                <p:cNvSpPr>
                  <a:spLocks noChangeShapeType="1"/>
                </p:cNvSpPr>
                <p:nvPr/>
              </p:nvSpPr>
              <p:spPr bwMode="auto">
                <a:xfrm>
                  <a:off x="4376" y="6239"/>
                  <a:ext cx="303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4" name="Rectangle 50"/>
              <p:cNvSpPr>
                <a:spLocks noChangeArrowheads="1"/>
              </p:cNvSpPr>
              <p:nvPr/>
            </p:nvSpPr>
            <p:spPr bwMode="auto">
              <a:xfrm>
                <a:off x="4331" y="828"/>
                <a:ext cx="481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sp>
          <p:nvSpPr>
            <p:cNvPr id="77" name="Text Box 51"/>
            <p:cNvSpPr txBox="1">
              <a:spLocks noChangeArrowheads="1"/>
            </p:cNvSpPr>
            <p:nvPr/>
          </p:nvSpPr>
          <p:spPr bwMode="auto">
            <a:xfrm>
              <a:off x="1868" y="1006"/>
              <a:ext cx="1435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1" lang="zh-CN" altLang="en-US" sz="2100" dirty="0">
                  <a:cs typeface="+mn-ea"/>
                  <a:sym typeface="+mn-lt"/>
                </a:rPr>
                <a:t>镜头</a:t>
              </a:r>
              <a:r>
                <a:rPr kumimoji="1" lang="en-US" altLang="zh-CN" sz="2100" dirty="0">
                  <a:cs typeface="+mn-ea"/>
                  <a:sym typeface="+mn-lt"/>
                </a:rPr>
                <a:t>(</a:t>
              </a:r>
              <a:r>
                <a:rPr kumimoji="1" lang="zh-CN" altLang="en-US" sz="2100" dirty="0">
                  <a:cs typeface="+mn-ea"/>
                  <a:sym typeface="+mn-lt"/>
                </a:rPr>
                <a:t>凸透镜</a:t>
              </a:r>
              <a:r>
                <a:rPr kumimoji="1" lang="en-US" altLang="zh-CN" sz="2100" dirty="0">
                  <a:cs typeface="+mn-ea"/>
                  <a:sym typeface="+mn-lt"/>
                </a:rPr>
                <a:t>)</a:t>
              </a:r>
            </a:p>
          </p:txBody>
        </p:sp>
        <p:grpSp>
          <p:nvGrpSpPr>
            <p:cNvPr id="78" name="Group 52"/>
            <p:cNvGrpSpPr>
              <a:grpSpLocks/>
            </p:cNvGrpSpPr>
            <p:nvPr/>
          </p:nvGrpSpPr>
          <p:grpSpPr bwMode="auto">
            <a:xfrm>
              <a:off x="341" y="1646"/>
              <a:ext cx="2164" cy="1354"/>
              <a:chOff x="839" y="603"/>
              <a:chExt cx="3198" cy="1354"/>
            </a:xfrm>
          </p:grpSpPr>
          <p:sp>
            <p:nvSpPr>
              <p:cNvPr id="126" name="Line 53"/>
              <p:cNvSpPr>
                <a:spLocks noChangeShapeType="1"/>
              </p:cNvSpPr>
              <p:nvPr/>
            </p:nvSpPr>
            <p:spPr bwMode="auto">
              <a:xfrm flipH="1">
                <a:off x="839" y="603"/>
                <a:ext cx="2982" cy="10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7" name="Line 54"/>
              <p:cNvSpPr>
                <a:spLocks noChangeShapeType="1"/>
              </p:cNvSpPr>
              <p:nvPr/>
            </p:nvSpPr>
            <p:spPr bwMode="auto">
              <a:xfrm flipH="1">
                <a:off x="839" y="703"/>
                <a:ext cx="3198" cy="125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8" name="Line 55"/>
              <p:cNvSpPr>
                <a:spLocks noChangeShapeType="1"/>
              </p:cNvSpPr>
              <p:nvPr/>
            </p:nvSpPr>
            <p:spPr bwMode="auto">
              <a:xfrm flipH="1">
                <a:off x="2246" y="1308"/>
                <a:ext cx="28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9" name="Line 56"/>
              <p:cNvSpPr>
                <a:spLocks noChangeShapeType="1"/>
              </p:cNvSpPr>
              <p:nvPr/>
            </p:nvSpPr>
            <p:spPr bwMode="auto">
              <a:xfrm flipH="1" flipV="1">
                <a:off x="2295" y="639"/>
                <a:ext cx="310" cy="9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sp>
          <p:nvSpPr>
            <p:cNvPr id="79" name="AutoShape 57"/>
            <p:cNvSpPr>
              <a:spLocks noChangeArrowheads="1"/>
            </p:cNvSpPr>
            <p:nvPr/>
          </p:nvSpPr>
          <p:spPr bwMode="auto">
            <a:xfrm>
              <a:off x="324" y="1765"/>
              <a:ext cx="97" cy="1197"/>
            </a:xfrm>
            <a:prstGeom prst="upArrow">
              <a:avLst>
                <a:gd name="adj1" fmla="val 50000"/>
                <a:gd name="adj2" fmla="val 274176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80" name="Group 58"/>
            <p:cNvGrpSpPr>
              <a:grpSpLocks/>
            </p:cNvGrpSpPr>
            <p:nvPr/>
          </p:nvGrpSpPr>
          <p:grpSpPr bwMode="auto">
            <a:xfrm>
              <a:off x="2240" y="1616"/>
              <a:ext cx="481" cy="906"/>
              <a:chOff x="3622" y="712"/>
              <a:chExt cx="720" cy="1632"/>
            </a:xfrm>
          </p:grpSpPr>
          <p:sp>
            <p:nvSpPr>
              <p:cNvPr id="122" name="Line 59"/>
              <p:cNvSpPr>
                <a:spLocks noChangeShapeType="1"/>
              </p:cNvSpPr>
              <p:nvPr/>
            </p:nvSpPr>
            <p:spPr bwMode="auto">
              <a:xfrm flipH="1" flipV="1">
                <a:off x="3814" y="712"/>
                <a:ext cx="528" cy="16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3" name="Line 60"/>
              <p:cNvSpPr>
                <a:spLocks noChangeShapeType="1"/>
              </p:cNvSpPr>
              <p:nvPr/>
            </p:nvSpPr>
            <p:spPr bwMode="auto">
              <a:xfrm flipV="1">
                <a:off x="3622" y="952"/>
                <a:ext cx="433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4" name="Line 61"/>
              <p:cNvSpPr>
                <a:spLocks noChangeShapeType="1"/>
              </p:cNvSpPr>
              <p:nvPr/>
            </p:nvSpPr>
            <p:spPr bwMode="auto">
              <a:xfrm flipH="1" flipV="1">
                <a:off x="4189" y="1865"/>
                <a:ext cx="48" cy="14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5" name="Line 62"/>
              <p:cNvSpPr>
                <a:spLocks noChangeShapeType="1"/>
              </p:cNvSpPr>
              <p:nvPr/>
            </p:nvSpPr>
            <p:spPr bwMode="auto">
              <a:xfrm flipV="1">
                <a:off x="3709" y="191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grpSp>
          <p:nvGrpSpPr>
            <p:cNvPr id="81" name="Group 63"/>
            <p:cNvGrpSpPr>
              <a:grpSpLocks/>
            </p:cNvGrpSpPr>
            <p:nvPr/>
          </p:nvGrpSpPr>
          <p:grpSpPr bwMode="auto">
            <a:xfrm>
              <a:off x="2501" y="2522"/>
              <a:ext cx="227" cy="318"/>
              <a:chOff x="4513" y="2069"/>
              <a:chExt cx="182" cy="363"/>
            </a:xfrm>
          </p:grpSpPr>
          <p:sp>
            <p:nvSpPr>
              <p:cNvPr id="120" name="Line 64"/>
              <p:cNvSpPr>
                <a:spLocks noChangeShapeType="1"/>
              </p:cNvSpPr>
              <p:nvPr/>
            </p:nvSpPr>
            <p:spPr bwMode="auto">
              <a:xfrm flipV="1">
                <a:off x="4513" y="2069"/>
                <a:ext cx="182" cy="36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21" name="Line 65"/>
              <p:cNvSpPr>
                <a:spLocks noChangeShapeType="1"/>
              </p:cNvSpPr>
              <p:nvPr/>
            </p:nvSpPr>
            <p:spPr bwMode="auto">
              <a:xfrm flipV="1">
                <a:off x="4574" y="2177"/>
                <a:ext cx="60" cy="14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grpSp>
          <p:nvGrpSpPr>
            <p:cNvPr id="82" name="Group 66"/>
            <p:cNvGrpSpPr>
              <a:grpSpLocks/>
            </p:cNvGrpSpPr>
            <p:nvPr/>
          </p:nvGrpSpPr>
          <p:grpSpPr bwMode="auto">
            <a:xfrm>
              <a:off x="2228" y="2522"/>
              <a:ext cx="182" cy="318"/>
              <a:chOff x="4241" y="2069"/>
              <a:chExt cx="151" cy="327"/>
            </a:xfrm>
          </p:grpSpPr>
          <p:sp>
            <p:nvSpPr>
              <p:cNvPr id="118" name="Line 67"/>
              <p:cNvSpPr>
                <a:spLocks noChangeShapeType="1"/>
              </p:cNvSpPr>
              <p:nvPr/>
            </p:nvSpPr>
            <p:spPr bwMode="auto">
              <a:xfrm flipH="1" flipV="1">
                <a:off x="4241" y="2069"/>
                <a:ext cx="151" cy="3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19" name="Line 68"/>
              <p:cNvSpPr>
                <a:spLocks noChangeShapeType="1"/>
              </p:cNvSpPr>
              <p:nvPr/>
            </p:nvSpPr>
            <p:spPr bwMode="auto">
              <a:xfrm flipH="1" flipV="1">
                <a:off x="4296" y="2178"/>
                <a:ext cx="61" cy="1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grpSp>
          <p:nvGrpSpPr>
            <p:cNvPr id="83" name="Group 69"/>
            <p:cNvGrpSpPr>
              <a:grpSpLocks/>
            </p:cNvGrpSpPr>
            <p:nvPr/>
          </p:nvGrpSpPr>
          <p:grpSpPr bwMode="auto">
            <a:xfrm>
              <a:off x="1371" y="2272"/>
              <a:ext cx="1358" cy="1192"/>
              <a:chOff x="2513" y="1925"/>
              <a:chExt cx="1781" cy="1468"/>
            </a:xfrm>
          </p:grpSpPr>
          <p:sp>
            <p:nvSpPr>
              <p:cNvPr id="116" name="AutoShape 70"/>
              <p:cNvSpPr>
                <a:spLocks noChangeArrowheads="1"/>
              </p:cNvSpPr>
              <p:nvPr/>
            </p:nvSpPr>
            <p:spPr bwMode="auto">
              <a:xfrm>
                <a:off x="3670" y="2200"/>
                <a:ext cx="624" cy="96"/>
              </a:xfrm>
              <a:prstGeom prst="rightArrow">
                <a:avLst>
                  <a:gd name="adj1" fmla="val 50000"/>
                  <a:gd name="adj2" fmla="val 162500"/>
                </a:avLst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117" name="Text Box 71"/>
              <p:cNvSpPr txBox="1">
                <a:spLocks noChangeArrowheads="1"/>
              </p:cNvSpPr>
              <p:nvPr/>
            </p:nvSpPr>
            <p:spPr bwMode="auto">
              <a:xfrm>
                <a:off x="2513" y="1925"/>
                <a:ext cx="1044" cy="1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kumimoji="1" lang="zh-CN" altLang="en-US" sz="2100" dirty="0">
                    <a:cs typeface="+mn-ea"/>
                    <a:sym typeface="+mn-lt"/>
                  </a:rPr>
                  <a:t>投影片（物）</a:t>
                </a:r>
              </a:p>
            </p:txBody>
          </p:sp>
        </p:grpSp>
        <p:sp>
          <p:nvSpPr>
            <p:cNvPr id="84" name="Text Box 72"/>
            <p:cNvSpPr txBox="1">
              <a:spLocks noChangeArrowheads="1"/>
            </p:cNvSpPr>
            <p:nvPr/>
          </p:nvSpPr>
          <p:spPr bwMode="auto">
            <a:xfrm>
              <a:off x="335" y="2023"/>
              <a:ext cx="44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1" lang="zh-CN" altLang="en-US" sz="2100">
                  <a:cs typeface="+mn-ea"/>
                  <a:sym typeface="+mn-lt"/>
                </a:rPr>
                <a:t>像</a:t>
              </a:r>
            </a:p>
          </p:txBody>
        </p:sp>
        <p:grpSp>
          <p:nvGrpSpPr>
            <p:cNvPr id="85" name="lxqdxt11"/>
            <p:cNvGrpSpPr>
              <a:grpSpLocks/>
            </p:cNvGrpSpPr>
            <p:nvPr/>
          </p:nvGrpSpPr>
          <p:grpSpPr bwMode="auto">
            <a:xfrm>
              <a:off x="2408" y="2813"/>
              <a:ext cx="89" cy="188"/>
              <a:chOff x="1936" y="6723"/>
              <a:chExt cx="1874" cy="2763"/>
            </a:xfrm>
          </p:grpSpPr>
          <p:grpSp>
            <p:nvGrpSpPr>
              <p:cNvPr id="87" name="Group 74"/>
              <p:cNvGrpSpPr>
                <a:grpSpLocks noChangeAspect="1"/>
              </p:cNvGrpSpPr>
              <p:nvPr/>
            </p:nvGrpSpPr>
            <p:grpSpPr bwMode="auto">
              <a:xfrm>
                <a:off x="2658" y="9339"/>
                <a:ext cx="462" cy="147"/>
                <a:chOff x="6549" y="5081"/>
                <a:chExt cx="498" cy="198"/>
              </a:xfrm>
            </p:grpSpPr>
            <p:sp>
              <p:nvSpPr>
                <p:cNvPr id="114" name="Freeform 75"/>
                <p:cNvSpPr>
                  <a:spLocks noChangeAspect="1"/>
                </p:cNvSpPr>
                <p:nvPr/>
              </p:nvSpPr>
              <p:spPr bwMode="auto">
                <a:xfrm>
                  <a:off x="6542" y="5081"/>
                  <a:ext cx="499" cy="198"/>
                </a:xfrm>
                <a:custGeom>
                  <a:avLst/>
                  <a:gdLst>
                    <a:gd name="T0" fmla="*/ 0 w 498"/>
                    <a:gd name="T1" fmla="*/ 0 h 198"/>
                    <a:gd name="T2" fmla="*/ 101 w 498"/>
                    <a:gd name="T3" fmla="*/ 157 h 198"/>
                    <a:gd name="T4" fmla="*/ 110 w 498"/>
                    <a:gd name="T5" fmla="*/ 167 h 198"/>
                    <a:gd name="T6" fmla="*/ 121 w 498"/>
                    <a:gd name="T7" fmla="*/ 173 h 198"/>
                    <a:gd name="T8" fmla="*/ 136 w 498"/>
                    <a:gd name="T9" fmla="*/ 178 h 198"/>
                    <a:gd name="T10" fmla="*/ 153 w 498"/>
                    <a:gd name="T11" fmla="*/ 186 h 198"/>
                    <a:gd name="T12" fmla="*/ 174 w 498"/>
                    <a:gd name="T13" fmla="*/ 190 h 198"/>
                    <a:gd name="T14" fmla="*/ 188 w 498"/>
                    <a:gd name="T15" fmla="*/ 191 h 198"/>
                    <a:gd name="T16" fmla="*/ 205 w 498"/>
                    <a:gd name="T17" fmla="*/ 194 h 198"/>
                    <a:gd name="T18" fmla="*/ 222 w 498"/>
                    <a:gd name="T19" fmla="*/ 195 h 198"/>
                    <a:gd name="T20" fmla="*/ 243 w 498"/>
                    <a:gd name="T21" fmla="*/ 198 h 198"/>
                    <a:gd name="T22" fmla="*/ 257 w 498"/>
                    <a:gd name="T23" fmla="*/ 198 h 198"/>
                    <a:gd name="T24" fmla="*/ 278 w 498"/>
                    <a:gd name="T25" fmla="*/ 195 h 198"/>
                    <a:gd name="T26" fmla="*/ 295 w 498"/>
                    <a:gd name="T27" fmla="*/ 194 h 198"/>
                    <a:gd name="T28" fmla="*/ 315 w 498"/>
                    <a:gd name="T29" fmla="*/ 191 h 198"/>
                    <a:gd name="T30" fmla="*/ 332 w 498"/>
                    <a:gd name="T31" fmla="*/ 190 h 198"/>
                    <a:gd name="T32" fmla="*/ 349 w 498"/>
                    <a:gd name="T33" fmla="*/ 185 h 198"/>
                    <a:gd name="T34" fmla="*/ 366 w 498"/>
                    <a:gd name="T35" fmla="*/ 181 h 198"/>
                    <a:gd name="T36" fmla="*/ 380 w 498"/>
                    <a:gd name="T37" fmla="*/ 173 h 198"/>
                    <a:gd name="T38" fmla="*/ 392 w 498"/>
                    <a:gd name="T39" fmla="*/ 165 h 198"/>
                    <a:gd name="T40" fmla="*/ 397 w 498"/>
                    <a:gd name="T41" fmla="*/ 160 h 198"/>
                    <a:gd name="T42" fmla="*/ 405 w 498"/>
                    <a:gd name="T43" fmla="*/ 152 h 198"/>
                    <a:gd name="T44" fmla="*/ 498 w 498"/>
                    <a:gd name="T45" fmla="*/ 0 h 198"/>
                    <a:gd name="T46" fmla="*/ 0 w 498"/>
                    <a:gd name="T47" fmla="*/ 0 h 19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498"/>
                    <a:gd name="T73" fmla="*/ 0 h 198"/>
                    <a:gd name="T74" fmla="*/ 498 w 498"/>
                    <a:gd name="T75" fmla="*/ 198 h 198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498" h="198">
                      <a:moveTo>
                        <a:pt x="0" y="0"/>
                      </a:moveTo>
                      <a:lnTo>
                        <a:pt x="101" y="157"/>
                      </a:lnTo>
                      <a:lnTo>
                        <a:pt x="110" y="167"/>
                      </a:lnTo>
                      <a:lnTo>
                        <a:pt x="121" y="173"/>
                      </a:lnTo>
                      <a:lnTo>
                        <a:pt x="136" y="178"/>
                      </a:lnTo>
                      <a:lnTo>
                        <a:pt x="153" y="186"/>
                      </a:lnTo>
                      <a:lnTo>
                        <a:pt x="174" y="190"/>
                      </a:lnTo>
                      <a:lnTo>
                        <a:pt x="188" y="191"/>
                      </a:lnTo>
                      <a:lnTo>
                        <a:pt x="205" y="194"/>
                      </a:lnTo>
                      <a:lnTo>
                        <a:pt x="222" y="195"/>
                      </a:lnTo>
                      <a:lnTo>
                        <a:pt x="243" y="198"/>
                      </a:lnTo>
                      <a:lnTo>
                        <a:pt x="257" y="198"/>
                      </a:lnTo>
                      <a:lnTo>
                        <a:pt x="278" y="195"/>
                      </a:lnTo>
                      <a:lnTo>
                        <a:pt x="295" y="194"/>
                      </a:lnTo>
                      <a:lnTo>
                        <a:pt x="315" y="191"/>
                      </a:lnTo>
                      <a:lnTo>
                        <a:pt x="332" y="190"/>
                      </a:lnTo>
                      <a:lnTo>
                        <a:pt x="349" y="185"/>
                      </a:lnTo>
                      <a:lnTo>
                        <a:pt x="366" y="181"/>
                      </a:lnTo>
                      <a:lnTo>
                        <a:pt x="380" y="173"/>
                      </a:lnTo>
                      <a:lnTo>
                        <a:pt x="392" y="165"/>
                      </a:lnTo>
                      <a:lnTo>
                        <a:pt x="397" y="160"/>
                      </a:lnTo>
                      <a:lnTo>
                        <a:pt x="405" y="152"/>
                      </a:lnTo>
                      <a:lnTo>
                        <a:pt x="4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Freeform 76"/>
                <p:cNvSpPr>
                  <a:spLocks noChangeAspect="1"/>
                </p:cNvSpPr>
                <p:nvPr/>
              </p:nvSpPr>
              <p:spPr bwMode="auto">
                <a:xfrm>
                  <a:off x="6611" y="5081"/>
                  <a:ext cx="227" cy="198"/>
                </a:xfrm>
                <a:custGeom>
                  <a:avLst/>
                  <a:gdLst>
                    <a:gd name="T0" fmla="*/ 0 w 222"/>
                    <a:gd name="T1" fmla="*/ 0 h 198"/>
                    <a:gd name="T2" fmla="*/ 62 w 222"/>
                    <a:gd name="T3" fmla="*/ 178 h 198"/>
                    <a:gd name="T4" fmla="*/ 75 w 222"/>
                    <a:gd name="T5" fmla="*/ 186 h 198"/>
                    <a:gd name="T6" fmla="*/ 96 w 222"/>
                    <a:gd name="T7" fmla="*/ 190 h 198"/>
                    <a:gd name="T8" fmla="*/ 110 w 222"/>
                    <a:gd name="T9" fmla="*/ 191 h 198"/>
                    <a:gd name="T10" fmla="*/ 127 w 222"/>
                    <a:gd name="T11" fmla="*/ 194 h 198"/>
                    <a:gd name="T12" fmla="*/ 144 w 222"/>
                    <a:gd name="T13" fmla="*/ 195 h 198"/>
                    <a:gd name="T14" fmla="*/ 165 w 222"/>
                    <a:gd name="T15" fmla="*/ 198 h 198"/>
                    <a:gd name="T16" fmla="*/ 179 w 222"/>
                    <a:gd name="T17" fmla="*/ 198 h 198"/>
                    <a:gd name="T18" fmla="*/ 200 w 222"/>
                    <a:gd name="T19" fmla="*/ 195 h 198"/>
                    <a:gd name="T20" fmla="*/ 222 w 222"/>
                    <a:gd name="T21" fmla="*/ 0 h 198"/>
                    <a:gd name="T22" fmla="*/ 0 w 222"/>
                    <a:gd name="T23" fmla="*/ 0 h 19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2"/>
                    <a:gd name="T37" fmla="*/ 0 h 198"/>
                    <a:gd name="T38" fmla="*/ 222 w 222"/>
                    <a:gd name="T39" fmla="*/ 198 h 19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2" h="198">
                      <a:moveTo>
                        <a:pt x="0" y="0"/>
                      </a:moveTo>
                      <a:lnTo>
                        <a:pt x="62" y="178"/>
                      </a:lnTo>
                      <a:lnTo>
                        <a:pt x="75" y="186"/>
                      </a:lnTo>
                      <a:lnTo>
                        <a:pt x="96" y="190"/>
                      </a:lnTo>
                      <a:lnTo>
                        <a:pt x="110" y="191"/>
                      </a:lnTo>
                      <a:lnTo>
                        <a:pt x="127" y="194"/>
                      </a:lnTo>
                      <a:lnTo>
                        <a:pt x="144" y="195"/>
                      </a:lnTo>
                      <a:lnTo>
                        <a:pt x="165" y="198"/>
                      </a:lnTo>
                      <a:lnTo>
                        <a:pt x="179" y="198"/>
                      </a:lnTo>
                      <a:lnTo>
                        <a:pt x="200" y="195"/>
                      </a:lnTo>
                      <a:lnTo>
                        <a:pt x="2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8" name="Freeform 77"/>
              <p:cNvSpPr>
                <a:spLocks noChangeAspect="1"/>
              </p:cNvSpPr>
              <p:nvPr/>
            </p:nvSpPr>
            <p:spPr bwMode="auto">
              <a:xfrm>
                <a:off x="2441" y="8839"/>
                <a:ext cx="842" cy="529"/>
              </a:xfrm>
              <a:custGeom>
                <a:avLst/>
                <a:gdLst>
                  <a:gd name="T0" fmla="*/ 18 w 913"/>
                  <a:gd name="T1" fmla="*/ 11 h 718"/>
                  <a:gd name="T2" fmla="*/ 21 w 913"/>
                  <a:gd name="T3" fmla="*/ 21 h 718"/>
                  <a:gd name="T4" fmla="*/ 19 w 913"/>
                  <a:gd name="T5" fmla="*/ 40 h 718"/>
                  <a:gd name="T6" fmla="*/ 10 w 913"/>
                  <a:gd name="T7" fmla="*/ 53 h 718"/>
                  <a:gd name="T8" fmla="*/ 6 w 913"/>
                  <a:gd name="T9" fmla="*/ 70 h 718"/>
                  <a:gd name="T10" fmla="*/ 15 w 913"/>
                  <a:gd name="T11" fmla="*/ 82 h 718"/>
                  <a:gd name="T12" fmla="*/ 30 w 913"/>
                  <a:gd name="T13" fmla="*/ 97 h 718"/>
                  <a:gd name="T14" fmla="*/ 26 w 913"/>
                  <a:gd name="T15" fmla="*/ 108 h 718"/>
                  <a:gd name="T16" fmla="*/ 11 w 913"/>
                  <a:gd name="T17" fmla="*/ 119 h 718"/>
                  <a:gd name="T18" fmla="*/ 6 w 913"/>
                  <a:gd name="T19" fmla="*/ 130 h 718"/>
                  <a:gd name="T20" fmla="*/ 17 w 913"/>
                  <a:gd name="T21" fmla="*/ 143 h 718"/>
                  <a:gd name="T22" fmla="*/ 26 w 913"/>
                  <a:gd name="T23" fmla="*/ 153 h 718"/>
                  <a:gd name="T24" fmla="*/ 26 w 913"/>
                  <a:gd name="T25" fmla="*/ 166 h 718"/>
                  <a:gd name="T26" fmla="*/ 10 w 913"/>
                  <a:gd name="T27" fmla="*/ 177 h 718"/>
                  <a:gd name="T28" fmla="*/ 0 w 913"/>
                  <a:gd name="T29" fmla="*/ 192 h 718"/>
                  <a:gd name="T30" fmla="*/ 11 w 913"/>
                  <a:gd name="T31" fmla="*/ 205 h 718"/>
                  <a:gd name="T32" fmla="*/ 29 w 913"/>
                  <a:gd name="T33" fmla="*/ 218 h 718"/>
                  <a:gd name="T34" fmla="*/ 29 w 913"/>
                  <a:gd name="T35" fmla="*/ 238 h 718"/>
                  <a:gd name="T36" fmla="*/ 17 w 913"/>
                  <a:gd name="T37" fmla="*/ 251 h 718"/>
                  <a:gd name="T38" fmla="*/ 18 w 913"/>
                  <a:gd name="T39" fmla="*/ 261 h 718"/>
                  <a:gd name="T40" fmla="*/ 36 w 913"/>
                  <a:gd name="T41" fmla="*/ 275 h 718"/>
                  <a:gd name="T42" fmla="*/ 92 w 913"/>
                  <a:gd name="T43" fmla="*/ 315 h 718"/>
                  <a:gd name="T44" fmla="*/ 143 w 913"/>
                  <a:gd name="T45" fmla="*/ 347 h 718"/>
                  <a:gd name="T46" fmla="*/ 186 w 913"/>
                  <a:gd name="T47" fmla="*/ 364 h 718"/>
                  <a:gd name="T48" fmla="*/ 269 w 913"/>
                  <a:gd name="T49" fmla="*/ 386 h 718"/>
                  <a:gd name="T50" fmla="*/ 345 w 913"/>
                  <a:gd name="T51" fmla="*/ 395 h 718"/>
                  <a:gd name="T52" fmla="*/ 450 w 913"/>
                  <a:gd name="T53" fmla="*/ 395 h 718"/>
                  <a:gd name="T54" fmla="*/ 538 w 913"/>
                  <a:gd name="T55" fmla="*/ 389 h 718"/>
                  <a:gd name="T56" fmla="*/ 600 w 913"/>
                  <a:gd name="T57" fmla="*/ 378 h 718"/>
                  <a:gd name="T58" fmla="*/ 640 w 913"/>
                  <a:gd name="T59" fmla="*/ 363 h 718"/>
                  <a:gd name="T60" fmla="*/ 670 w 913"/>
                  <a:gd name="T61" fmla="*/ 347 h 718"/>
                  <a:gd name="T62" fmla="*/ 752 w 913"/>
                  <a:gd name="T63" fmla="*/ 272 h 718"/>
                  <a:gd name="T64" fmla="*/ 769 w 913"/>
                  <a:gd name="T65" fmla="*/ 247 h 718"/>
                  <a:gd name="T66" fmla="*/ 770 w 913"/>
                  <a:gd name="T67" fmla="*/ 235 h 718"/>
                  <a:gd name="T68" fmla="*/ 759 w 913"/>
                  <a:gd name="T69" fmla="*/ 223 h 718"/>
                  <a:gd name="T70" fmla="*/ 759 w 913"/>
                  <a:gd name="T71" fmla="*/ 210 h 718"/>
                  <a:gd name="T72" fmla="*/ 769 w 913"/>
                  <a:gd name="T73" fmla="*/ 200 h 718"/>
                  <a:gd name="T74" fmla="*/ 781 w 913"/>
                  <a:gd name="T75" fmla="*/ 188 h 718"/>
                  <a:gd name="T76" fmla="*/ 785 w 913"/>
                  <a:gd name="T77" fmla="*/ 174 h 718"/>
                  <a:gd name="T78" fmla="*/ 775 w 913"/>
                  <a:gd name="T79" fmla="*/ 163 h 718"/>
                  <a:gd name="T80" fmla="*/ 763 w 913"/>
                  <a:gd name="T81" fmla="*/ 151 h 718"/>
                  <a:gd name="T82" fmla="*/ 763 w 913"/>
                  <a:gd name="T83" fmla="*/ 140 h 718"/>
                  <a:gd name="T84" fmla="*/ 778 w 913"/>
                  <a:gd name="T85" fmla="*/ 126 h 718"/>
                  <a:gd name="T86" fmla="*/ 781 w 913"/>
                  <a:gd name="T87" fmla="*/ 111 h 718"/>
                  <a:gd name="T88" fmla="*/ 769 w 913"/>
                  <a:gd name="T89" fmla="*/ 97 h 718"/>
                  <a:gd name="T90" fmla="*/ 763 w 913"/>
                  <a:gd name="T91" fmla="*/ 85 h 718"/>
                  <a:gd name="T92" fmla="*/ 770 w 913"/>
                  <a:gd name="T93" fmla="*/ 72 h 718"/>
                  <a:gd name="T94" fmla="*/ 781 w 913"/>
                  <a:gd name="T95" fmla="*/ 62 h 718"/>
                  <a:gd name="T96" fmla="*/ 786 w 913"/>
                  <a:gd name="T97" fmla="*/ 48 h 718"/>
                  <a:gd name="T98" fmla="*/ 777 w 913"/>
                  <a:gd name="T99" fmla="*/ 37 h 718"/>
                  <a:gd name="T100" fmla="*/ 766 w 913"/>
                  <a:gd name="T101" fmla="*/ 23 h 718"/>
                  <a:gd name="T102" fmla="*/ 769 w 913"/>
                  <a:gd name="T103" fmla="*/ 10 h 718"/>
                  <a:gd name="T104" fmla="*/ 22 w 913"/>
                  <a:gd name="T105" fmla="*/ 0 h 71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13"/>
                  <a:gd name="T160" fmla="*/ 0 h 718"/>
                  <a:gd name="T161" fmla="*/ 913 w 913"/>
                  <a:gd name="T162" fmla="*/ 718 h 71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13" h="718">
                    <a:moveTo>
                      <a:pt x="26" y="0"/>
                    </a:moveTo>
                    <a:lnTo>
                      <a:pt x="21" y="20"/>
                    </a:lnTo>
                    <a:lnTo>
                      <a:pt x="23" y="29"/>
                    </a:lnTo>
                    <a:lnTo>
                      <a:pt x="25" y="38"/>
                    </a:lnTo>
                    <a:lnTo>
                      <a:pt x="26" y="59"/>
                    </a:lnTo>
                    <a:lnTo>
                      <a:pt x="23" y="73"/>
                    </a:lnTo>
                    <a:lnTo>
                      <a:pt x="17" y="86"/>
                    </a:lnTo>
                    <a:lnTo>
                      <a:pt x="12" y="96"/>
                    </a:lnTo>
                    <a:lnTo>
                      <a:pt x="6" y="113"/>
                    </a:lnTo>
                    <a:lnTo>
                      <a:pt x="6" y="126"/>
                    </a:lnTo>
                    <a:lnTo>
                      <a:pt x="12" y="138"/>
                    </a:lnTo>
                    <a:lnTo>
                      <a:pt x="17" y="149"/>
                    </a:lnTo>
                    <a:lnTo>
                      <a:pt x="29" y="162"/>
                    </a:lnTo>
                    <a:lnTo>
                      <a:pt x="34" y="176"/>
                    </a:lnTo>
                    <a:lnTo>
                      <a:pt x="34" y="185"/>
                    </a:lnTo>
                    <a:lnTo>
                      <a:pt x="30" y="195"/>
                    </a:lnTo>
                    <a:lnTo>
                      <a:pt x="21" y="204"/>
                    </a:lnTo>
                    <a:lnTo>
                      <a:pt x="13" y="216"/>
                    </a:lnTo>
                    <a:lnTo>
                      <a:pt x="8" y="225"/>
                    </a:lnTo>
                    <a:lnTo>
                      <a:pt x="6" y="236"/>
                    </a:lnTo>
                    <a:lnTo>
                      <a:pt x="12" y="248"/>
                    </a:lnTo>
                    <a:lnTo>
                      <a:pt x="19" y="259"/>
                    </a:lnTo>
                    <a:lnTo>
                      <a:pt x="26" y="269"/>
                    </a:lnTo>
                    <a:lnTo>
                      <a:pt x="30" y="278"/>
                    </a:lnTo>
                    <a:lnTo>
                      <a:pt x="34" y="288"/>
                    </a:lnTo>
                    <a:lnTo>
                      <a:pt x="30" y="301"/>
                    </a:lnTo>
                    <a:lnTo>
                      <a:pt x="21" y="313"/>
                    </a:lnTo>
                    <a:lnTo>
                      <a:pt x="12" y="322"/>
                    </a:lnTo>
                    <a:lnTo>
                      <a:pt x="2" y="337"/>
                    </a:lnTo>
                    <a:lnTo>
                      <a:pt x="0" y="349"/>
                    </a:lnTo>
                    <a:lnTo>
                      <a:pt x="4" y="362"/>
                    </a:lnTo>
                    <a:lnTo>
                      <a:pt x="13" y="372"/>
                    </a:lnTo>
                    <a:lnTo>
                      <a:pt x="23" y="383"/>
                    </a:lnTo>
                    <a:lnTo>
                      <a:pt x="33" y="396"/>
                    </a:lnTo>
                    <a:lnTo>
                      <a:pt x="38" y="414"/>
                    </a:lnTo>
                    <a:lnTo>
                      <a:pt x="33" y="431"/>
                    </a:lnTo>
                    <a:lnTo>
                      <a:pt x="23" y="444"/>
                    </a:lnTo>
                    <a:lnTo>
                      <a:pt x="19" y="455"/>
                    </a:lnTo>
                    <a:lnTo>
                      <a:pt x="19" y="466"/>
                    </a:lnTo>
                    <a:lnTo>
                      <a:pt x="21" y="473"/>
                    </a:lnTo>
                    <a:lnTo>
                      <a:pt x="29" y="484"/>
                    </a:lnTo>
                    <a:lnTo>
                      <a:pt x="42" y="499"/>
                    </a:lnTo>
                    <a:lnTo>
                      <a:pt x="64" y="528"/>
                    </a:lnTo>
                    <a:lnTo>
                      <a:pt x="107" y="573"/>
                    </a:lnTo>
                    <a:lnTo>
                      <a:pt x="144" y="609"/>
                    </a:lnTo>
                    <a:lnTo>
                      <a:pt x="166" y="629"/>
                    </a:lnTo>
                    <a:lnTo>
                      <a:pt x="190" y="643"/>
                    </a:lnTo>
                    <a:lnTo>
                      <a:pt x="217" y="660"/>
                    </a:lnTo>
                    <a:lnTo>
                      <a:pt x="255" y="681"/>
                    </a:lnTo>
                    <a:lnTo>
                      <a:pt x="313" y="701"/>
                    </a:lnTo>
                    <a:lnTo>
                      <a:pt x="356" y="710"/>
                    </a:lnTo>
                    <a:lnTo>
                      <a:pt x="401" y="716"/>
                    </a:lnTo>
                    <a:lnTo>
                      <a:pt x="460" y="718"/>
                    </a:lnTo>
                    <a:lnTo>
                      <a:pt x="523" y="716"/>
                    </a:lnTo>
                    <a:lnTo>
                      <a:pt x="578" y="714"/>
                    </a:lnTo>
                    <a:lnTo>
                      <a:pt x="625" y="706"/>
                    </a:lnTo>
                    <a:lnTo>
                      <a:pt x="667" y="697"/>
                    </a:lnTo>
                    <a:lnTo>
                      <a:pt x="697" y="685"/>
                    </a:lnTo>
                    <a:lnTo>
                      <a:pt x="723" y="672"/>
                    </a:lnTo>
                    <a:lnTo>
                      <a:pt x="744" y="659"/>
                    </a:lnTo>
                    <a:lnTo>
                      <a:pt x="761" y="647"/>
                    </a:lnTo>
                    <a:lnTo>
                      <a:pt x="778" y="629"/>
                    </a:lnTo>
                    <a:lnTo>
                      <a:pt x="832" y="556"/>
                    </a:lnTo>
                    <a:lnTo>
                      <a:pt x="874" y="493"/>
                    </a:lnTo>
                    <a:lnTo>
                      <a:pt x="890" y="461"/>
                    </a:lnTo>
                    <a:lnTo>
                      <a:pt x="894" y="448"/>
                    </a:lnTo>
                    <a:lnTo>
                      <a:pt x="895" y="438"/>
                    </a:lnTo>
                    <a:lnTo>
                      <a:pt x="895" y="427"/>
                    </a:lnTo>
                    <a:lnTo>
                      <a:pt x="887" y="414"/>
                    </a:lnTo>
                    <a:lnTo>
                      <a:pt x="882" y="406"/>
                    </a:lnTo>
                    <a:lnTo>
                      <a:pt x="879" y="394"/>
                    </a:lnTo>
                    <a:lnTo>
                      <a:pt x="882" y="381"/>
                    </a:lnTo>
                    <a:lnTo>
                      <a:pt x="887" y="372"/>
                    </a:lnTo>
                    <a:lnTo>
                      <a:pt x="894" y="362"/>
                    </a:lnTo>
                    <a:lnTo>
                      <a:pt x="900" y="352"/>
                    </a:lnTo>
                    <a:lnTo>
                      <a:pt x="908" y="341"/>
                    </a:lnTo>
                    <a:lnTo>
                      <a:pt x="913" y="330"/>
                    </a:lnTo>
                    <a:lnTo>
                      <a:pt x="912" y="316"/>
                    </a:lnTo>
                    <a:lnTo>
                      <a:pt x="907" y="305"/>
                    </a:lnTo>
                    <a:lnTo>
                      <a:pt x="900" y="295"/>
                    </a:lnTo>
                    <a:lnTo>
                      <a:pt x="894" y="286"/>
                    </a:lnTo>
                    <a:lnTo>
                      <a:pt x="886" y="275"/>
                    </a:lnTo>
                    <a:lnTo>
                      <a:pt x="883" y="263"/>
                    </a:lnTo>
                    <a:lnTo>
                      <a:pt x="886" y="254"/>
                    </a:lnTo>
                    <a:lnTo>
                      <a:pt x="895" y="240"/>
                    </a:lnTo>
                    <a:lnTo>
                      <a:pt x="904" y="229"/>
                    </a:lnTo>
                    <a:lnTo>
                      <a:pt x="908" y="217"/>
                    </a:lnTo>
                    <a:lnTo>
                      <a:pt x="908" y="202"/>
                    </a:lnTo>
                    <a:lnTo>
                      <a:pt x="903" y="187"/>
                    </a:lnTo>
                    <a:lnTo>
                      <a:pt x="894" y="176"/>
                    </a:lnTo>
                    <a:lnTo>
                      <a:pt x="890" y="168"/>
                    </a:lnTo>
                    <a:lnTo>
                      <a:pt x="886" y="155"/>
                    </a:lnTo>
                    <a:lnTo>
                      <a:pt x="887" y="141"/>
                    </a:lnTo>
                    <a:lnTo>
                      <a:pt x="895" y="130"/>
                    </a:lnTo>
                    <a:lnTo>
                      <a:pt x="900" y="122"/>
                    </a:lnTo>
                    <a:lnTo>
                      <a:pt x="908" y="113"/>
                    </a:lnTo>
                    <a:lnTo>
                      <a:pt x="912" y="101"/>
                    </a:lnTo>
                    <a:lnTo>
                      <a:pt x="913" y="88"/>
                    </a:lnTo>
                    <a:lnTo>
                      <a:pt x="911" y="80"/>
                    </a:lnTo>
                    <a:lnTo>
                      <a:pt x="903" y="67"/>
                    </a:lnTo>
                    <a:lnTo>
                      <a:pt x="895" y="56"/>
                    </a:lnTo>
                    <a:lnTo>
                      <a:pt x="890" y="42"/>
                    </a:lnTo>
                    <a:lnTo>
                      <a:pt x="890" y="29"/>
                    </a:lnTo>
                    <a:lnTo>
                      <a:pt x="894" y="18"/>
                    </a:lnTo>
                    <a:lnTo>
                      <a:pt x="89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89" name="Freeform 78"/>
              <p:cNvSpPr>
                <a:spLocks noChangeAspect="1"/>
              </p:cNvSpPr>
              <p:nvPr/>
            </p:nvSpPr>
            <p:spPr bwMode="auto">
              <a:xfrm>
                <a:off x="2462" y="8883"/>
                <a:ext cx="84" cy="73"/>
              </a:xfrm>
              <a:custGeom>
                <a:avLst/>
                <a:gdLst>
                  <a:gd name="T0" fmla="*/ 6 w 113"/>
                  <a:gd name="T1" fmla="*/ 0 h 99"/>
                  <a:gd name="T2" fmla="*/ 11 w 113"/>
                  <a:gd name="T3" fmla="*/ 7 h 99"/>
                  <a:gd name="T4" fmla="*/ 20 w 113"/>
                  <a:gd name="T5" fmla="*/ 14 h 99"/>
                  <a:gd name="T6" fmla="*/ 38 w 113"/>
                  <a:gd name="T7" fmla="*/ 24 h 99"/>
                  <a:gd name="T8" fmla="*/ 59 w 113"/>
                  <a:gd name="T9" fmla="*/ 32 h 99"/>
                  <a:gd name="T10" fmla="*/ 79 w 113"/>
                  <a:gd name="T11" fmla="*/ 37 h 99"/>
                  <a:gd name="T12" fmla="*/ 98 w 113"/>
                  <a:gd name="T13" fmla="*/ 40 h 99"/>
                  <a:gd name="T14" fmla="*/ 90 w 113"/>
                  <a:gd name="T15" fmla="*/ 50 h 99"/>
                  <a:gd name="T16" fmla="*/ 65 w 113"/>
                  <a:gd name="T17" fmla="*/ 48 h 99"/>
                  <a:gd name="T18" fmla="*/ 38 w 113"/>
                  <a:gd name="T19" fmla="*/ 49 h 99"/>
                  <a:gd name="T20" fmla="*/ 20 w 113"/>
                  <a:gd name="T21" fmla="*/ 55 h 99"/>
                  <a:gd name="T22" fmla="*/ 24 w 113"/>
                  <a:gd name="T23" fmla="*/ 50 h 99"/>
                  <a:gd name="T24" fmla="*/ 23 w 113"/>
                  <a:gd name="T25" fmla="*/ 43 h 99"/>
                  <a:gd name="T26" fmla="*/ 18 w 113"/>
                  <a:gd name="T27" fmla="*/ 34 h 99"/>
                  <a:gd name="T28" fmla="*/ 9 w 113"/>
                  <a:gd name="T29" fmla="*/ 28 h 99"/>
                  <a:gd name="T30" fmla="*/ 2 w 113"/>
                  <a:gd name="T31" fmla="*/ 19 h 99"/>
                  <a:gd name="T32" fmla="*/ 0 w 113"/>
                  <a:gd name="T33" fmla="*/ 10 h 99"/>
                  <a:gd name="T34" fmla="*/ 6 w 113"/>
                  <a:gd name="T35" fmla="*/ 0 h 9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99"/>
                  <a:gd name="T56" fmla="*/ 113 w 113"/>
                  <a:gd name="T57" fmla="*/ 99 h 9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99">
                    <a:moveTo>
                      <a:pt x="6" y="0"/>
                    </a:moveTo>
                    <a:lnTo>
                      <a:pt x="13" y="13"/>
                    </a:lnTo>
                    <a:lnTo>
                      <a:pt x="24" y="26"/>
                    </a:lnTo>
                    <a:lnTo>
                      <a:pt x="44" y="43"/>
                    </a:lnTo>
                    <a:lnTo>
                      <a:pt x="68" y="57"/>
                    </a:lnTo>
                    <a:lnTo>
                      <a:pt x="91" y="66"/>
                    </a:lnTo>
                    <a:lnTo>
                      <a:pt x="113" y="72"/>
                    </a:lnTo>
                    <a:lnTo>
                      <a:pt x="104" y="89"/>
                    </a:lnTo>
                    <a:lnTo>
                      <a:pt x="75" y="85"/>
                    </a:lnTo>
                    <a:lnTo>
                      <a:pt x="44" y="87"/>
                    </a:lnTo>
                    <a:lnTo>
                      <a:pt x="24" y="99"/>
                    </a:lnTo>
                    <a:lnTo>
                      <a:pt x="28" y="89"/>
                    </a:lnTo>
                    <a:lnTo>
                      <a:pt x="27" y="78"/>
                    </a:lnTo>
                    <a:lnTo>
                      <a:pt x="20" y="62"/>
                    </a:lnTo>
                    <a:lnTo>
                      <a:pt x="11" y="49"/>
                    </a:lnTo>
                    <a:lnTo>
                      <a:pt x="2" y="34"/>
                    </a:lnTo>
                    <a:lnTo>
                      <a:pt x="0" y="1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0" name="Freeform 79"/>
              <p:cNvSpPr>
                <a:spLocks noChangeAspect="1"/>
              </p:cNvSpPr>
              <p:nvPr/>
            </p:nvSpPr>
            <p:spPr bwMode="auto">
              <a:xfrm>
                <a:off x="2462" y="8972"/>
                <a:ext cx="126" cy="59"/>
              </a:xfrm>
              <a:custGeom>
                <a:avLst/>
                <a:gdLst>
                  <a:gd name="T0" fmla="*/ 0 w 149"/>
                  <a:gd name="T1" fmla="*/ 5 h 84"/>
                  <a:gd name="T2" fmla="*/ 4 w 149"/>
                  <a:gd name="T3" fmla="*/ 0 h 84"/>
                  <a:gd name="T4" fmla="*/ 7 w 149"/>
                  <a:gd name="T5" fmla="*/ 5 h 84"/>
                  <a:gd name="T6" fmla="*/ 18 w 149"/>
                  <a:gd name="T7" fmla="*/ 8 h 84"/>
                  <a:gd name="T8" fmla="*/ 36 w 149"/>
                  <a:gd name="T9" fmla="*/ 13 h 84"/>
                  <a:gd name="T10" fmla="*/ 55 w 149"/>
                  <a:gd name="T11" fmla="*/ 17 h 84"/>
                  <a:gd name="T12" fmla="*/ 84 w 149"/>
                  <a:gd name="T13" fmla="*/ 21 h 84"/>
                  <a:gd name="T14" fmla="*/ 118 w 149"/>
                  <a:gd name="T15" fmla="*/ 24 h 84"/>
                  <a:gd name="T16" fmla="*/ 128 w 149"/>
                  <a:gd name="T17" fmla="*/ 44 h 84"/>
                  <a:gd name="T18" fmla="*/ 91 w 149"/>
                  <a:gd name="T19" fmla="*/ 38 h 84"/>
                  <a:gd name="T20" fmla="*/ 62 w 149"/>
                  <a:gd name="T21" fmla="*/ 35 h 84"/>
                  <a:gd name="T22" fmla="*/ 39 w 149"/>
                  <a:gd name="T23" fmla="*/ 38 h 84"/>
                  <a:gd name="T24" fmla="*/ 21 w 149"/>
                  <a:gd name="T25" fmla="*/ 46 h 84"/>
                  <a:gd name="T26" fmla="*/ 21 w 149"/>
                  <a:gd name="T27" fmla="*/ 40 h 84"/>
                  <a:gd name="T28" fmla="*/ 21 w 149"/>
                  <a:gd name="T29" fmla="*/ 34 h 84"/>
                  <a:gd name="T30" fmla="*/ 18 w 149"/>
                  <a:gd name="T31" fmla="*/ 28 h 84"/>
                  <a:gd name="T32" fmla="*/ 7 w 149"/>
                  <a:gd name="T33" fmla="*/ 20 h 84"/>
                  <a:gd name="T34" fmla="*/ 0 w 149"/>
                  <a:gd name="T35" fmla="*/ 13 h 84"/>
                  <a:gd name="T36" fmla="*/ 0 w 149"/>
                  <a:gd name="T37" fmla="*/ 5 h 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9"/>
                  <a:gd name="T58" fmla="*/ 0 h 84"/>
                  <a:gd name="T59" fmla="*/ 149 w 149"/>
                  <a:gd name="T60" fmla="*/ 84 h 8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9" h="84">
                    <a:moveTo>
                      <a:pt x="0" y="10"/>
                    </a:moveTo>
                    <a:lnTo>
                      <a:pt x="4" y="0"/>
                    </a:lnTo>
                    <a:lnTo>
                      <a:pt x="9" y="10"/>
                    </a:lnTo>
                    <a:lnTo>
                      <a:pt x="21" y="15"/>
                    </a:lnTo>
                    <a:lnTo>
                      <a:pt x="42" y="25"/>
                    </a:lnTo>
                    <a:lnTo>
                      <a:pt x="64" y="31"/>
                    </a:lnTo>
                    <a:lnTo>
                      <a:pt x="98" y="38"/>
                    </a:lnTo>
                    <a:lnTo>
                      <a:pt x="137" y="44"/>
                    </a:lnTo>
                    <a:lnTo>
                      <a:pt x="149" y="80"/>
                    </a:lnTo>
                    <a:lnTo>
                      <a:pt x="106" y="69"/>
                    </a:lnTo>
                    <a:lnTo>
                      <a:pt x="72" y="65"/>
                    </a:lnTo>
                    <a:lnTo>
                      <a:pt x="45" y="71"/>
                    </a:lnTo>
                    <a:lnTo>
                      <a:pt x="25" y="84"/>
                    </a:lnTo>
                    <a:lnTo>
                      <a:pt x="25" y="73"/>
                    </a:lnTo>
                    <a:lnTo>
                      <a:pt x="25" y="63"/>
                    </a:lnTo>
                    <a:lnTo>
                      <a:pt x="21" y="52"/>
                    </a:lnTo>
                    <a:lnTo>
                      <a:pt x="9" y="36"/>
                    </a:lnTo>
                    <a:lnTo>
                      <a:pt x="0" y="2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1" name="Freeform 80"/>
              <p:cNvSpPr>
                <a:spLocks noChangeAspect="1"/>
              </p:cNvSpPr>
              <p:nvPr/>
            </p:nvSpPr>
            <p:spPr bwMode="auto">
              <a:xfrm>
                <a:off x="2441" y="9045"/>
                <a:ext cx="168" cy="88"/>
              </a:xfrm>
              <a:custGeom>
                <a:avLst/>
                <a:gdLst>
                  <a:gd name="T0" fmla="*/ 2 w 175"/>
                  <a:gd name="T1" fmla="*/ 8 h 104"/>
                  <a:gd name="T2" fmla="*/ 8 w 175"/>
                  <a:gd name="T3" fmla="*/ 0 h 104"/>
                  <a:gd name="T4" fmla="*/ 19 w 175"/>
                  <a:gd name="T5" fmla="*/ 10 h 104"/>
                  <a:gd name="T6" fmla="*/ 28 w 175"/>
                  <a:gd name="T7" fmla="*/ 14 h 104"/>
                  <a:gd name="T8" fmla="*/ 39 w 175"/>
                  <a:gd name="T9" fmla="*/ 20 h 104"/>
                  <a:gd name="T10" fmla="*/ 60 w 175"/>
                  <a:gd name="T11" fmla="*/ 24 h 104"/>
                  <a:gd name="T12" fmla="*/ 83 w 175"/>
                  <a:gd name="T13" fmla="*/ 28 h 104"/>
                  <a:gd name="T14" fmla="*/ 109 w 175"/>
                  <a:gd name="T15" fmla="*/ 33 h 104"/>
                  <a:gd name="T16" fmla="*/ 145 w 175"/>
                  <a:gd name="T17" fmla="*/ 40 h 104"/>
                  <a:gd name="T18" fmla="*/ 152 w 175"/>
                  <a:gd name="T19" fmla="*/ 59 h 104"/>
                  <a:gd name="T20" fmla="*/ 115 w 175"/>
                  <a:gd name="T21" fmla="*/ 49 h 104"/>
                  <a:gd name="T22" fmla="*/ 89 w 175"/>
                  <a:gd name="T23" fmla="*/ 43 h 104"/>
                  <a:gd name="T24" fmla="*/ 68 w 175"/>
                  <a:gd name="T25" fmla="*/ 40 h 104"/>
                  <a:gd name="T26" fmla="*/ 50 w 175"/>
                  <a:gd name="T27" fmla="*/ 40 h 104"/>
                  <a:gd name="T28" fmla="*/ 42 w 175"/>
                  <a:gd name="T29" fmla="*/ 45 h 104"/>
                  <a:gd name="T30" fmla="*/ 32 w 175"/>
                  <a:gd name="T31" fmla="*/ 51 h 104"/>
                  <a:gd name="T32" fmla="*/ 30 w 175"/>
                  <a:gd name="T33" fmla="*/ 44 h 104"/>
                  <a:gd name="T34" fmla="*/ 19 w 175"/>
                  <a:gd name="T35" fmla="*/ 33 h 104"/>
                  <a:gd name="T36" fmla="*/ 8 w 175"/>
                  <a:gd name="T37" fmla="*/ 26 h 104"/>
                  <a:gd name="T38" fmla="*/ 0 w 175"/>
                  <a:gd name="T39" fmla="*/ 17 h 104"/>
                  <a:gd name="T40" fmla="*/ 2 w 175"/>
                  <a:gd name="T41" fmla="*/ 8 h 10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75"/>
                  <a:gd name="T64" fmla="*/ 0 h 104"/>
                  <a:gd name="T65" fmla="*/ 175 w 175"/>
                  <a:gd name="T66" fmla="*/ 104 h 10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75" h="104">
                    <a:moveTo>
                      <a:pt x="2" y="13"/>
                    </a:moveTo>
                    <a:lnTo>
                      <a:pt x="10" y="0"/>
                    </a:lnTo>
                    <a:lnTo>
                      <a:pt x="21" y="17"/>
                    </a:lnTo>
                    <a:lnTo>
                      <a:pt x="32" y="25"/>
                    </a:lnTo>
                    <a:lnTo>
                      <a:pt x="45" y="34"/>
                    </a:lnTo>
                    <a:lnTo>
                      <a:pt x="69" y="42"/>
                    </a:lnTo>
                    <a:lnTo>
                      <a:pt x="96" y="49"/>
                    </a:lnTo>
                    <a:lnTo>
                      <a:pt x="126" y="59"/>
                    </a:lnTo>
                    <a:lnTo>
                      <a:pt x="167" y="72"/>
                    </a:lnTo>
                    <a:lnTo>
                      <a:pt x="175" y="104"/>
                    </a:lnTo>
                    <a:lnTo>
                      <a:pt x="133" y="87"/>
                    </a:lnTo>
                    <a:lnTo>
                      <a:pt x="103" y="76"/>
                    </a:lnTo>
                    <a:lnTo>
                      <a:pt x="78" y="72"/>
                    </a:lnTo>
                    <a:lnTo>
                      <a:pt x="58" y="72"/>
                    </a:lnTo>
                    <a:lnTo>
                      <a:pt x="48" y="80"/>
                    </a:lnTo>
                    <a:lnTo>
                      <a:pt x="36" y="91"/>
                    </a:lnTo>
                    <a:lnTo>
                      <a:pt x="34" y="78"/>
                    </a:lnTo>
                    <a:lnTo>
                      <a:pt x="21" y="59"/>
                    </a:lnTo>
                    <a:lnTo>
                      <a:pt x="10" y="45"/>
                    </a:lnTo>
                    <a:lnTo>
                      <a:pt x="0" y="31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2" name="Freeform 81"/>
              <p:cNvSpPr>
                <a:spLocks noChangeAspect="1"/>
              </p:cNvSpPr>
              <p:nvPr/>
            </p:nvSpPr>
            <p:spPr bwMode="auto">
              <a:xfrm>
                <a:off x="2462" y="9133"/>
                <a:ext cx="189" cy="176"/>
              </a:xfrm>
              <a:custGeom>
                <a:avLst/>
                <a:gdLst>
                  <a:gd name="T0" fmla="*/ 2 w 208"/>
                  <a:gd name="T1" fmla="*/ 19 h 230"/>
                  <a:gd name="T2" fmla="*/ 0 w 208"/>
                  <a:gd name="T3" fmla="*/ 12 h 230"/>
                  <a:gd name="T4" fmla="*/ 0 w 208"/>
                  <a:gd name="T5" fmla="*/ 6 h 230"/>
                  <a:gd name="T6" fmla="*/ 6 w 208"/>
                  <a:gd name="T7" fmla="*/ 0 h 230"/>
                  <a:gd name="T8" fmla="*/ 19 w 208"/>
                  <a:gd name="T9" fmla="*/ 10 h 230"/>
                  <a:gd name="T10" fmla="*/ 41 w 208"/>
                  <a:gd name="T11" fmla="*/ 18 h 230"/>
                  <a:gd name="T12" fmla="*/ 62 w 208"/>
                  <a:gd name="T13" fmla="*/ 25 h 230"/>
                  <a:gd name="T14" fmla="*/ 91 w 208"/>
                  <a:gd name="T15" fmla="*/ 30 h 230"/>
                  <a:gd name="T16" fmla="*/ 135 w 208"/>
                  <a:gd name="T17" fmla="*/ 36 h 230"/>
                  <a:gd name="T18" fmla="*/ 143 w 208"/>
                  <a:gd name="T19" fmla="*/ 51 h 230"/>
                  <a:gd name="T20" fmla="*/ 121 w 208"/>
                  <a:gd name="T21" fmla="*/ 46 h 230"/>
                  <a:gd name="T22" fmla="*/ 98 w 208"/>
                  <a:gd name="T23" fmla="*/ 44 h 230"/>
                  <a:gd name="T24" fmla="*/ 87 w 208"/>
                  <a:gd name="T25" fmla="*/ 45 h 230"/>
                  <a:gd name="T26" fmla="*/ 84 w 208"/>
                  <a:gd name="T27" fmla="*/ 53 h 230"/>
                  <a:gd name="T28" fmla="*/ 90 w 208"/>
                  <a:gd name="T29" fmla="*/ 62 h 230"/>
                  <a:gd name="T30" fmla="*/ 99 w 208"/>
                  <a:gd name="T31" fmla="*/ 71 h 230"/>
                  <a:gd name="T32" fmla="*/ 117 w 208"/>
                  <a:gd name="T33" fmla="*/ 85 h 230"/>
                  <a:gd name="T34" fmla="*/ 143 w 208"/>
                  <a:gd name="T35" fmla="*/ 99 h 230"/>
                  <a:gd name="T36" fmla="*/ 179 w 208"/>
                  <a:gd name="T37" fmla="*/ 115 h 230"/>
                  <a:gd name="T38" fmla="*/ 179 w 208"/>
                  <a:gd name="T39" fmla="*/ 127 h 230"/>
                  <a:gd name="T40" fmla="*/ 163 w 208"/>
                  <a:gd name="T41" fmla="*/ 121 h 230"/>
                  <a:gd name="T42" fmla="*/ 143 w 208"/>
                  <a:gd name="T43" fmla="*/ 113 h 230"/>
                  <a:gd name="T44" fmla="*/ 113 w 208"/>
                  <a:gd name="T45" fmla="*/ 99 h 230"/>
                  <a:gd name="T46" fmla="*/ 90 w 208"/>
                  <a:gd name="T47" fmla="*/ 83 h 230"/>
                  <a:gd name="T48" fmla="*/ 69 w 208"/>
                  <a:gd name="T49" fmla="*/ 71 h 230"/>
                  <a:gd name="T50" fmla="*/ 48 w 208"/>
                  <a:gd name="T51" fmla="*/ 56 h 230"/>
                  <a:gd name="T52" fmla="*/ 31 w 208"/>
                  <a:gd name="T53" fmla="*/ 43 h 230"/>
                  <a:gd name="T54" fmla="*/ 13 w 208"/>
                  <a:gd name="T55" fmla="*/ 31 h 230"/>
                  <a:gd name="T56" fmla="*/ 2 w 208"/>
                  <a:gd name="T57" fmla="*/ 19 h 2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08"/>
                  <a:gd name="T88" fmla="*/ 0 h 230"/>
                  <a:gd name="T89" fmla="*/ 208 w 208"/>
                  <a:gd name="T90" fmla="*/ 230 h 2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08" h="230">
                    <a:moveTo>
                      <a:pt x="2" y="35"/>
                    </a:moveTo>
                    <a:lnTo>
                      <a:pt x="0" y="21"/>
                    </a:lnTo>
                    <a:lnTo>
                      <a:pt x="0" y="11"/>
                    </a:lnTo>
                    <a:lnTo>
                      <a:pt x="8" y="0"/>
                    </a:lnTo>
                    <a:lnTo>
                      <a:pt x="22" y="17"/>
                    </a:lnTo>
                    <a:lnTo>
                      <a:pt x="47" y="32"/>
                    </a:lnTo>
                    <a:lnTo>
                      <a:pt x="72" y="44"/>
                    </a:lnTo>
                    <a:lnTo>
                      <a:pt x="106" y="55"/>
                    </a:lnTo>
                    <a:lnTo>
                      <a:pt x="156" y="65"/>
                    </a:lnTo>
                    <a:lnTo>
                      <a:pt x="166" y="91"/>
                    </a:lnTo>
                    <a:lnTo>
                      <a:pt x="140" y="84"/>
                    </a:lnTo>
                    <a:lnTo>
                      <a:pt x="114" y="80"/>
                    </a:lnTo>
                    <a:lnTo>
                      <a:pt x="101" y="82"/>
                    </a:lnTo>
                    <a:lnTo>
                      <a:pt x="97" y="95"/>
                    </a:lnTo>
                    <a:lnTo>
                      <a:pt x="105" y="112"/>
                    </a:lnTo>
                    <a:lnTo>
                      <a:pt x="115" y="128"/>
                    </a:lnTo>
                    <a:lnTo>
                      <a:pt x="136" y="153"/>
                    </a:lnTo>
                    <a:lnTo>
                      <a:pt x="166" y="179"/>
                    </a:lnTo>
                    <a:lnTo>
                      <a:pt x="208" y="209"/>
                    </a:lnTo>
                    <a:lnTo>
                      <a:pt x="208" y="230"/>
                    </a:lnTo>
                    <a:lnTo>
                      <a:pt x="190" y="219"/>
                    </a:lnTo>
                    <a:lnTo>
                      <a:pt x="166" y="205"/>
                    </a:lnTo>
                    <a:lnTo>
                      <a:pt x="132" y="179"/>
                    </a:lnTo>
                    <a:lnTo>
                      <a:pt x="105" y="150"/>
                    </a:lnTo>
                    <a:lnTo>
                      <a:pt x="80" y="128"/>
                    </a:lnTo>
                    <a:lnTo>
                      <a:pt x="56" y="101"/>
                    </a:lnTo>
                    <a:lnTo>
                      <a:pt x="36" y="78"/>
                    </a:lnTo>
                    <a:lnTo>
                      <a:pt x="15" y="57"/>
                    </a:ln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3" name="Freeform 82"/>
              <p:cNvSpPr>
                <a:spLocks noChangeAspect="1"/>
              </p:cNvSpPr>
              <p:nvPr/>
            </p:nvSpPr>
            <p:spPr bwMode="auto">
              <a:xfrm>
                <a:off x="2462" y="8825"/>
                <a:ext cx="84" cy="59"/>
              </a:xfrm>
              <a:custGeom>
                <a:avLst/>
                <a:gdLst>
                  <a:gd name="T0" fmla="*/ 0 w 86"/>
                  <a:gd name="T1" fmla="*/ 0 h 69"/>
                  <a:gd name="T2" fmla="*/ 9 w 86"/>
                  <a:gd name="T3" fmla="*/ 5 h 69"/>
                  <a:gd name="T4" fmla="*/ 21 w 86"/>
                  <a:gd name="T5" fmla="*/ 12 h 69"/>
                  <a:gd name="T6" fmla="*/ 36 w 86"/>
                  <a:gd name="T7" fmla="*/ 18 h 69"/>
                  <a:gd name="T8" fmla="*/ 51 w 86"/>
                  <a:gd name="T9" fmla="*/ 24 h 69"/>
                  <a:gd name="T10" fmla="*/ 65 w 86"/>
                  <a:gd name="T11" fmla="*/ 30 h 69"/>
                  <a:gd name="T12" fmla="*/ 73 w 86"/>
                  <a:gd name="T13" fmla="*/ 33 h 69"/>
                  <a:gd name="T14" fmla="*/ 55 w 86"/>
                  <a:gd name="T15" fmla="*/ 38 h 69"/>
                  <a:gd name="T16" fmla="*/ 36 w 86"/>
                  <a:gd name="T17" fmla="*/ 33 h 69"/>
                  <a:gd name="T18" fmla="*/ 16 w 86"/>
                  <a:gd name="T19" fmla="*/ 28 h 69"/>
                  <a:gd name="T20" fmla="*/ 0 w 86"/>
                  <a:gd name="T21" fmla="*/ 23 h 69"/>
                  <a:gd name="T22" fmla="*/ 1 w 86"/>
                  <a:gd name="T23" fmla="*/ 18 h 69"/>
                  <a:gd name="T24" fmla="*/ 4 w 86"/>
                  <a:gd name="T25" fmla="*/ 10 h 69"/>
                  <a:gd name="T26" fmla="*/ 0 w 86"/>
                  <a:gd name="T27" fmla="*/ 0 h 6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"/>
                  <a:gd name="T43" fmla="*/ 0 h 69"/>
                  <a:gd name="T44" fmla="*/ 86 w 86"/>
                  <a:gd name="T45" fmla="*/ 69 h 6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" h="69">
                    <a:moveTo>
                      <a:pt x="0" y="0"/>
                    </a:moveTo>
                    <a:lnTo>
                      <a:pt x="11" y="10"/>
                    </a:lnTo>
                    <a:lnTo>
                      <a:pt x="25" y="21"/>
                    </a:lnTo>
                    <a:lnTo>
                      <a:pt x="42" y="33"/>
                    </a:lnTo>
                    <a:lnTo>
                      <a:pt x="60" y="44"/>
                    </a:lnTo>
                    <a:lnTo>
                      <a:pt x="77" y="54"/>
                    </a:lnTo>
                    <a:lnTo>
                      <a:pt x="86" y="61"/>
                    </a:lnTo>
                    <a:lnTo>
                      <a:pt x="65" y="69"/>
                    </a:lnTo>
                    <a:lnTo>
                      <a:pt x="42" y="61"/>
                    </a:lnTo>
                    <a:lnTo>
                      <a:pt x="18" y="52"/>
                    </a:lnTo>
                    <a:lnTo>
                      <a:pt x="0" y="42"/>
                    </a:lnTo>
                    <a:lnTo>
                      <a:pt x="1" y="33"/>
                    </a:lnTo>
                    <a:lnTo>
                      <a:pt x="4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4" name="Freeform 83"/>
              <p:cNvSpPr>
                <a:spLocks noChangeAspect="1"/>
              </p:cNvSpPr>
              <p:nvPr/>
            </p:nvSpPr>
            <p:spPr bwMode="auto">
              <a:xfrm>
                <a:off x="2610" y="8825"/>
                <a:ext cx="674" cy="514"/>
              </a:xfrm>
              <a:custGeom>
                <a:avLst/>
                <a:gdLst>
                  <a:gd name="T0" fmla="*/ 298 w 732"/>
                  <a:gd name="T1" fmla="*/ 87 h 689"/>
                  <a:gd name="T2" fmla="*/ 250 w 732"/>
                  <a:gd name="T3" fmla="*/ 99 h 689"/>
                  <a:gd name="T4" fmla="*/ 150 w 732"/>
                  <a:gd name="T5" fmla="*/ 110 h 689"/>
                  <a:gd name="T6" fmla="*/ 0 w 732"/>
                  <a:gd name="T7" fmla="*/ 115 h 689"/>
                  <a:gd name="T8" fmla="*/ 176 w 732"/>
                  <a:gd name="T9" fmla="*/ 134 h 689"/>
                  <a:gd name="T10" fmla="*/ 373 w 732"/>
                  <a:gd name="T11" fmla="*/ 124 h 689"/>
                  <a:gd name="T12" fmla="*/ 512 w 732"/>
                  <a:gd name="T13" fmla="*/ 97 h 689"/>
                  <a:gd name="T14" fmla="*/ 556 w 732"/>
                  <a:gd name="T15" fmla="*/ 93 h 689"/>
                  <a:gd name="T16" fmla="*/ 536 w 732"/>
                  <a:gd name="T17" fmla="*/ 114 h 689"/>
                  <a:gd name="T18" fmla="*/ 437 w 732"/>
                  <a:gd name="T19" fmla="*/ 145 h 689"/>
                  <a:gd name="T20" fmla="*/ 261 w 732"/>
                  <a:gd name="T21" fmla="*/ 169 h 689"/>
                  <a:gd name="T22" fmla="*/ 152 w 732"/>
                  <a:gd name="T23" fmla="*/ 194 h 689"/>
                  <a:gd name="T24" fmla="*/ 353 w 732"/>
                  <a:gd name="T25" fmla="*/ 191 h 689"/>
                  <a:gd name="T26" fmla="*/ 486 w 732"/>
                  <a:gd name="T27" fmla="*/ 169 h 689"/>
                  <a:gd name="T28" fmla="*/ 565 w 732"/>
                  <a:gd name="T29" fmla="*/ 152 h 689"/>
                  <a:gd name="T30" fmla="*/ 567 w 732"/>
                  <a:gd name="T31" fmla="*/ 165 h 689"/>
                  <a:gd name="T32" fmla="*/ 501 w 732"/>
                  <a:gd name="T33" fmla="*/ 195 h 689"/>
                  <a:gd name="T34" fmla="*/ 377 w 732"/>
                  <a:gd name="T35" fmla="*/ 224 h 689"/>
                  <a:gd name="T36" fmla="*/ 204 w 732"/>
                  <a:gd name="T37" fmla="*/ 244 h 689"/>
                  <a:gd name="T38" fmla="*/ 262 w 732"/>
                  <a:gd name="T39" fmla="*/ 257 h 689"/>
                  <a:gd name="T40" fmla="*/ 413 w 732"/>
                  <a:gd name="T41" fmla="*/ 252 h 689"/>
                  <a:gd name="T42" fmla="*/ 540 w 732"/>
                  <a:gd name="T43" fmla="*/ 227 h 689"/>
                  <a:gd name="T44" fmla="*/ 551 w 732"/>
                  <a:gd name="T45" fmla="*/ 237 h 689"/>
                  <a:gd name="T46" fmla="*/ 514 w 732"/>
                  <a:gd name="T47" fmla="*/ 261 h 689"/>
                  <a:gd name="T48" fmla="*/ 420 w 732"/>
                  <a:gd name="T49" fmla="*/ 286 h 689"/>
                  <a:gd name="T50" fmla="*/ 308 w 732"/>
                  <a:gd name="T51" fmla="*/ 298 h 689"/>
                  <a:gd name="T52" fmla="*/ 143 w 732"/>
                  <a:gd name="T53" fmla="*/ 300 h 689"/>
                  <a:gd name="T54" fmla="*/ 258 w 732"/>
                  <a:gd name="T55" fmla="*/ 318 h 689"/>
                  <a:gd name="T56" fmla="*/ 366 w 732"/>
                  <a:gd name="T57" fmla="*/ 319 h 689"/>
                  <a:gd name="T58" fmla="*/ 463 w 732"/>
                  <a:gd name="T59" fmla="*/ 309 h 689"/>
                  <a:gd name="T60" fmla="*/ 506 w 732"/>
                  <a:gd name="T61" fmla="*/ 311 h 689"/>
                  <a:gd name="T62" fmla="*/ 482 w 732"/>
                  <a:gd name="T63" fmla="*/ 329 h 689"/>
                  <a:gd name="T64" fmla="*/ 424 w 732"/>
                  <a:gd name="T65" fmla="*/ 342 h 689"/>
                  <a:gd name="T66" fmla="*/ 217 w 732"/>
                  <a:gd name="T67" fmla="*/ 357 h 689"/>
                  <a:gd name="T68" fmla="*/ 389 w 732"/>
                  <a:gd name="T69" fmla="*/ 365 h 689"/>
                  <a:gd name="T70" fmla="*/ 400 w 732"/>
                  <a:gd name="T71" fmla="*/ 378 h 689"/>
                  <a:gd name="T72" fmla="*/ 465 w 732"/>
                  <a:gd name="T73" fmla="*/ 365 h 689"/>
                  <a:gd name="T74" fmla="*/ 512 w 732"/>
                  <a:gd name="T75" fmla="*/ 342 h 689"/>
                  <a:gd name="T76" fmla="*/ 609 w 732"/>
                  <a:gd name="T77" fmla="*/ 249 h 689"/>
                  <a:gd name="T78" fmla="*/ 612 w 732"/>
                  <a:gd name="T79" fmla="*/ 231 h 689"/>
                  <a:gd name="T80" fmla="*/ 599 w 732"/>
                  <a:gd name="T81" fmla="*/ 212 h 689"/>
                  <a:gd name="T82" fmla="*/ 611 w 732"/>
                  <a:gd name="T83" fmla="*/ 195 h 689"/>
                  <a:gd name="T84" fmla="*/ 628 w 732"/>
                  <a:gd name="T85" fmla="*/ 177 h 689"/>
                  <a:gd name="T86" fmla="*/ 617 w 732"/>
                  <a:gd name="T87" fmla="*/ 158 h 689"/>
                  <a:gd name="T88" fmla="*/ 602 w 732"/>
                  <a:gd name="T89" fmla="*/ 140 h 689"/>
                  <a:gd name="T90" fmla="*/ 621 w 732"/>
                  <a:gd name="T91" fmla="*/ 122 h 689"/>
                  <a:gd name="T92" fmla="*/ 620 w 732"/>
                  <a:gd name="T93" fmla="*/ 99 h 689"/>
                  <a:gd name="T94" fmla="*/ 605 w 732"/>
                  <a:gd name="T95" fmla="*/ 81 h 689"/>
                  <a:gd name="T96" fmla="*/ 617 w 732"/>
                  <a:gd name="T97" fmla="*/ 63 h 689"/>
                  <a:gd name="T98" fmla="*/ 628 w 732"/>
                  <a:gd name="T99" fmla="*/ 44 h 689"/>
                  <a:gd name="T100" fmla="*/ 612 w 732"/>
                  <a:gd name="T101" fmla="*/ 27 h 689"/>
                  <a:gd name="T102" fmla="*/ 544 w 732"/>
                  <a:gd name="T103" fmla="*/ 27 h 689"/>
                  <a:gd name="T104" fmla="*/ 408 w 732"/>
                  <a:gd name="T105" fmla="*/ 58 h 689"/>
                  <a:gd name="T106" fmla="*/ 252 w 732"/>
                  <a:gd name="T107" fmla="*/ 74 h 6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32"/>
                  <a:gd name="T163" fmla="*/ 0 h 689"/>
                  <a:gd name="T164" fmla="*/ 732 w 732"/>
                  <a:gd name="T165" fmla="*/ 689 h 6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32" h="689">
                    <a:moveTo>
                      <a:pt x="294" y="135"/>
                    </a:moveTo>
                    <a:lnTo>
                      <a:pt x="186" y="143"/>
                    </a:lnTo>
                    <a:lnTo>
                      <a:pt x="348" y="158"/>
                    </a:lnTo>
                    <a:lnTo>
                      <a:pt x="338" y="166"/>
                    </a:lnTo>
                    <a:lnTo>
                      <a:pt x="318" y="173"/>
                    </a:lnTo>
                    <a:lnTo>
                      <a:pt x="292" y="181"/>
                    </a:lnTo>
                    <a:lnTo>
                      <a:pt x="258" y="190"/>
                    </a:lnTo>
                    <a:lnTo>
                      <a:pt x="222" y="196"/>
                    </a:lnTo>
                    <a:lnTo>
                      <a:pt x="175" y="200"/>
                    </a:lnTo>
                    <a:lnTo>
                      <a:pt x="120" y="206"/>
                    </a:lnTo>
                    <a:lnTo>
                      <a:pt x="61" y="209"/>
                    </a:lnTo>
                    <a:lnTo>
                      <a:pt x="0" y="209"/>
                    </a:lnTo>
                    <a:lnTo>
                      <a:pt x="95" y="232"/>
                    </a:lnTo>
                    <a:lnTo>
                      <a:pt x="154" y="244"/>
                    </a:lnTo>
                    <a:lnTo>
                      <a:pt x="205" y="244"/>
                    </a:lnTo>
                    <a:lnTo>
                      <a:pt x="267" y="244"/>
                    </a:lnTo>
                    <a:lnTo>
                      <a:pt x="359" y="236"/>
                    </a:lnTo>
                    <a:lnTo>
                      <a:pt x="435" y="225"/>
                    </a:lnTo>
                    <a:lnTo>
                      <a:pt x="499" y="209"/>
                    </a:lnTo>
                    <a:lnTo>
                      <a:pt x="567" y="188"/>
                    </a:lnTo>
                    <a:lnTo>
                      <a:pt x="597" y="177"/>
                    </a:lnTo>
                    <a:lnTo>
                      <a:pt x="625" y="168"/>
                    </a:lnTo>
                    <a:lnTo>
                      <a:pt x="640" y="164"/>
                    </a:lnTo>
                    <a:lnTo>
                      <a:pt x="648" y="169"/>
                    </a:lnTo>
                    <a:lnTo>
                      <a:pt x="648" y="181"/>
                    </a:lnTo>
                    <a:lnTo>
                      <a:pt x="642" y="194"/>
                    </a:lnTo>
                    <a:lnTo>
                      <a:pt x="625" y="208"/>
                    </a:lnTo>
                    <a:lnTo>
                      <a:pt x="597" y="226"/>
                    </a:lnTo>
                    <a:lnTo>
                      <a:pt x="557" y="244"/>
                    </a:lnTo>
                    <a:lnTo>
                      <a:pt x="510" y="263"/>
                    </a:lnTo>
                    <a:lnTo>
                      <a:pt x="448" y="282"/>
                    </a:lnTo>
                    <a:lnTo>
                      <a:pt x="376" y="297"/>
                    </a:lnTo>
                    <a:lnTo>
                      <a:pt x="304" y="308"/>
                    </a:lnTo>
                    <a:lnTo>
                      <a:pt x="228" y="320"/>
                    </a:lnTo>
                    <a:lnTo>
                      <a:pt x="95" y="333"/>
                    </a:lnTo>
                    <a:lnTo>
                      <a:pt x="177" y="352"/>
                    </a:lnTo>
                    <a:lnTo>
                      <a:pt x="243" y="360"/>
                    </a:lnTo>
                    <a:lnTo>
                      <a:pt x="326" y="358"/>
                    </a:lnTo>
                    <a:lnTo>
                      <a:pt x="411" y="347"/>
                    </a:lnTo>
                    <a:lnTo>
                      <a:pt x="474" y="333"/>
                    </a:lnTo>
                    <a:lnTo>
                      <a:pt x="525" y="320"/>
                    </a:lnTo>
                    <a:lnTo>
                      <a:pt x="567" y="308"/>
                    </a:lnTo>
                    <a:lnTo>
                      <a:pt x="610" y="293"/>
                    </a:lnTo>
                    <a:lnTo>
                      <a:pt x="644" y="280"/>
                    </a:lnTo>
                    <a:lnTo>
                      <a:pt x="659" y="276"/>
                    </a:lnTo>
                    <a:lnTo>
                      <a:pt x="668" y="276"/>
                    </a:lnTo>
                    <a:lnTo>
                      <a:pt x="667" y="287"/>
                    </a:lnTo>
                    <a:lnTo>
                      <a:pt x="661" y="299"/>
                    </a:lnTo>
                    <a:lnTo>
                      <a:pt x="648" y="314"/>
                    </a:lnTo>
                    <a:lnTo>
                      <a:pt x="617" y="335"/>
                    </a:lnTo>
                    <a:lnTo>
                      <a:pt x="584" y="354"/>
                    </a:lnTo>
                    <a:lnTo>
                      <a:pt x="546" y="371"/>
                    </a:lnTo>
                    <a:lnTo>
                      <a:pt x="496" y="390"/>
                    </a:lnTo>
                    <a:lnTo>
                      <a:pt x="439" y="407"/>
                    </a:lnTo>
                    <a:lnTo>
                      <a:pt x="352" y="426"/>
                    </a:lnTo>
                    <a:lnTo>
                      <a:pt x="294" y="438"/>
                    </a:lnTo>
                    <a:lnTo>
                      <a:pt x="237" y="444"/>
                    </a:lnTo>
                    <a:lnTo>
                      <a:pt x="154" y="449"/>
                    </a:lnTo>
                    <a:lnTo>
                      <a:pt x="239" y="461"/>
                    </a:lnTo>
                    <a:lnTo>
                      <a:pt x="305" y="466"/>
                    </a:lnTo>
                    <a:lnTo>
                      <a:pt x="360" y="468"/>
                    </a:lnTo>
                    <a:lnTo>
                      <a:pt x="423" y="466"/>
                    </a:lnTo>
                    <a:lnTo>
                      <a:pt x="482" y="458"/>
                    </a:lnTo>
                    <a:lnTo>
                      <a:pt x="530" y="447"/>
                    </a:lnTo>
                    <a:lnTo>
                      <a:pt x="568" y="434"/>
                    </a:lnTo>
                    <a:lnTo>
                      <a:pt x="629" y="413"/>
                    </a:lnTo>
                    <a:lnTo>
                      <a:pt x="637" y="413"/>
                    </a:lnTo>
                    <a:lnTo>
                      <a:pt x="644" y="417"/>
                    </a:lnTo>
                    <a:lnTo>
                      <a:pt x="642" y="430"/>
                    </a:lnTo>
                    <a:lnTo>
                      <a:pt x="634" y="444"/>
                    </a:lnTo>
                    <a:lnTo>
                      <a:pt x="620" y="458"/>
                    </a:lnTo>
                    <a:lnTo>
                      <a:pt x="599" y="474"/>
                    </a:lnTo>
                    <a:lnTo>
                      <a:pt x="563" y="493"/>
                    </a:lnTo>
                    <a:lnTo>
                      <a:pt x="525" y="510"/>
                    </a:lnTo>
                    <a:lnTo>
                      <a:pt x="489" y="521"/>
                    </a:lnTo>
                    <a:lnTo>
                      <a:pt x="448" y="531"/>
                    </a:lnTo>
                    <a:lnTo>
                      <a:pt x="410" y="537"/>
                    </a:lnTo>
                    <a:lnTo>
                      <a:pt x="360" y="542"/>
                    </a:lnTo>
                    <a:lnTo>
                      <a:pt x="305" y="545"/>
                    </a:lnTo>
                    <a:lnTo>
                      <a:pt x="250" y="546"/>
                    </a:lnTo>
                    <a:lnTo>
                      <a:pt x="166" y="546"/>
                    </a:lnTo>
                    <a:lnTo>
                      <a:pt x="211" y="562"/>
                    </a:lnTo>
                    <a:lnTo>
                      <a:pt x="253" y="573"/>
                    </a:lnTo>
                    <a:lnTo>
                      <a:pt x="301" y="579"/>
                    </a:lnTo>
                    <a:lnTo>
                      <a:pt x="342" y="580"/>
                    </a:lnTo>
                    <a:lnTo>
                      <a:pt x="384" y="583"/>
                    </a:lnTo>
                    <a:lnTo>
                      <a:pt x="427" y="580"/>
                    </a:lnTo>
                    <a:lnTo>
                      <a:pt x="462" y="579"/>
                    </a:lnTo>
                    <a:lnTo>
                      <a:pt x="495" y="573"/>
                    </a:lnTo>
                    <a:lnTo>
                      <a:pt x="540" y="562"/>
                    </a:lnTo>
                    <a:lnTo>
                      <a:pt x="574" y="554"/>
                    </a:lnTo>
                    <a:lnTo>
                      <a:pt x="587" y="555"/>
                    </a:lnTo>
                    <a:lnTo>
                      <a:pt x="589" y="565"/>
                    </a:lnTo>
                    <a:lnTo>
                      <a:pt x="585" y="575"/>
                    </a:lnTo>
                    <a:lnTo>
                      <a:pt x="576" y="586"/>
                    </a:lnTo>
                    <a:lnTo>
                      <a:pt x="561" y="597"/>
                    </a:lnTo>
                    <a:lnTo>
                      <a:pt x="544" y="605"/>
                    </a:lnTo>
                    <a:lnTo>
                      <a:pt x="525" y="614"/>
                    </a:lnTo>
                    <a:lnTo>
                      <a:pt x="495" y="622"/>
                    </a:lnTo>
                    <a:lnTo>
                      <a:pt x="432" y="631"/>
                    </a:lnTo>
                    <a:lnTo>
                      <a:pt x="372" y="639"/>
                    </a:lnTo>
                    <a:lnTo>
                      <a:pt x="253" y="649"/>
                    </a:lnTo>
                    <a:lnTo>
                      <a:pt x="407" y="656"/>
                    </a:lnTo>
                    <a:lnTo>
                      <a:pt x="439" y="656"/>
                    </a:lnTo>
                    <a:lnTo>
                      <a:pt x="453" y="663"/>
                    </a:lnTo>
                    <a:lnTo>
                      <a:pt x="461" y="670"/>
                    </a:lnTo>
                    <a:lnTo>
                      <a:pt x="458" y="681"/>
                    </a:lnTo>
                    <a:lnTo>
                      <a:pt x="466" y="687"/>
                    </a:lnTo>
                    <a:lnTo>
                      <a:pt x="486" y="689"/>
                    </a:lnTo>
                    <a:lnTo>
                      <a:pt x="516" y="677"/>
                    </a:lnTo>
                    <a:lnTo>
                      <a:pt x="542" y="664"/>
                    </a:lnTo>
                    <a:lnTo>
                      <a:pt x="563" y="651"/>
                    </a:lnTo>
                    <a:lnTo>
                      <a:pt x="580" y="639"/>
                    </a:lnTo>
                    <a:lnTo>
                      <a:pt x="597" y="621"/>
                    </a:lnTo>
                    <a:lnTo>
                      <a:pt x="651" y="548"/>
                    </a:lnTo>
                    <a:lnTo>
                      <a:pt x="693" y="485"/>
                    </a:lnTo>
                    <a:lnTo>
                      <a:pt x="709" y="453"/>
                    </a:lnTo>
                    <a:lnTo>
                      <a:pt x="713" y="440"/>
                    </a:lnTo>
                    <a:lnTo>
                      <a:pt x="714" y="430"/>
                    </a:lnTo>
                    <a:lnTo>
                      <a:pt x="714" y="419"/>
                    </a:lnTo>
                    <a:lnTo>
                      <a:pt x="706" y="406"/>
                    </a:lnTo>
                    <a:lnTo>
                      <a:pt x="701" y="398"/>
                    </a:lnTo>
                    <a:lnTo>
                      <a:pt x="698" y="386"/>
                    </a:lnTo>
                    <a:lnTo>
                      <a:pt x="701" y="373"/>
                    </a:lnTo>
                    <a:lnTo>
                      <a:pt x="706" y="364"/>
                    </a:lnTo>
                    <a:lnTo>
                      <a:pt x="713" y="354"/>
                    </a:lnTo>
                    <a:lnTo>
                      <a:pt x="719" y="344"/>
                    </a:lnTo>
                    <a:lnTo>
                      <a:pt x="727" y="333"/>
                    </a:lnTo>
                    <a:lnTo>
                      <a:pt x="732" y="322"/>
                    </a:lnTo>
                    <a:lnTo>
                      <a:pt x="731" y="308"/>
                    </a:lnTo>
                    <a:lnTo>
                      <a:pt x="726" y="297"/>
                    </a:lnTo>
                    <a:lnTo>
                      <a:pt x="719" y="287"/>
                    </a:lnTo>
                    <a:lnTo>
                      <a:pt x="713" y="278"/>
                    </a:lnTo>
                    <a:lnTo>
                      <a:pt x="705" y="267"/>
                    </a:lnTo>
                    <a:lnTo>
                      <a:pt x="702" y="255"/>
                    </a:lnTo>
                    <a:lnTo>
                      <a:pt x="705" y="246"/>
                    </a:lnTo>
                    <a:lnTo>
                      <a:pt x="714" y="232"/>
                    </a:lnTo>
                    <a:lnTo>
                      <a:pt x="723" y="221"/>
                    </a:lnTo>
                    <a:lnTo>
                      <a:pt x="727" y="209"/>
                    </a:lnTo>
                    <a:lnTo>
                      <a:pt x="727" y="194"/>
                    </a:lnTo>
                    <a:lnTo>
                      <a:pt x="722" y="179"/>
                    </a:lnTo>
                    <a:lnTo>
                      <a:pt x="713" y="168"/>
                    </a:lnTo>
                    <a:lnTo>
                      <a:pt x="709" y="160"/>
                    </a:lnTo>
                    <a:lnTo>
                      <a:pt x="705" y="147"/>
                    </a:lnTo>
                    <a:lnTo>
                      <a:pt x="706" y="133"/>
                    </a:lnTo>
                    <a:lnTo>
                      <a:pt x="714" y="122"/>
                    </a:lnTo>
                    <a:lnTo>
                      <a:pt x="719" y="114"/>
                    </a:lnTo>
                    <a:lnTo>
                      <a:pt x="727" y="105"/>
                    </a:lnTo>
                    <a:lnTo>
                      <a:pt x="731" y="93"/>
                    </a:lnTo>
                    <a:lnTo>
                      <a:pt x="732" y="80"/>
                    </a:lnTo>
                    <a:lnTo>
                      <a:pt x="730" y="72"/>
                    </a:lnTo>
                    <a:lnTo>
                      <a:pt x="722" y="59"/>
                    </a:lnTo>
                    <a:lnTo>
                      <a:pt x="714" y="48"/>
                    </a:lnTo>
                    <a:lnTo>
                      <a:pt x="709" y="34"/>
                    </a:lnTo>
                    <a:lnTo>
                      <a:pt x="709" y="0"/>
                    </a:lnTo>
                    <a:lnTo>
                      <a:pt x="634" y="50"/>
                    </a:lnTo>
                    <a:lnTo>
                      <a:pt x="589" y="69"/>
                    </a:lnTo>
                    <a:lnTo>
                      <a:pt x="536" y="86"/>
                    </a:lnTo>
                    <a:lnTo>
                      <a:pt x="475" y="105"/>
                    </a:lnTo>
                    <a:lnTo>
                      <a:pt x="420" y="116"/>
                    </a:lnTo>
                    <a:lnTo>
                      <a:pt x="365" y="126"/>
                    </a:lnTo>
                    <a:lnTo>
                      <a:pt x="294" y="1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grpSp>
            <p:nvGrpSpPr>
              <p:cNvPr id="95" name="Group 84"/>
              <p:cNvGrpSpPr>
                <a:grpSpLocks noChangeAspect="1"/>
              </p:cNvGrpSpPr>
              <p:nvPr/>
            </p:nvGrpSpPr>
            <p:grpSpPr bwMode="auto">
              <a:xfrm>
                <a:off x="3013" y="8956"/>
                <a:ext cx="203" cy="323"/>
                <a:chOff x="6929" y="4535"/>
                <a:chExt cx="218" cy="436"/>
              </a:xfrm>
            </p:grpSpPr>
            <p:sp>
              <p:nvSpPr>
                <p:cNvPr id="110" name="Freeform 85"/>
                <p:cNvSpPr>
                  <a:spLocks noChangeAspect="1"/>
                </p:cNvSpPr>
                <p:nvPr/>
              </p:nvSpPr>
              <p:spPr bwMode="auto">
                <a:xfrm>
                  <a:off x="6971" y="4655"/>
                  <a:ext cx="181" cy="60"/>
                </a:xfrm>
                <a:custGeom>
                  <a:avLst/>
                  <a:gdLst>
                    <a:gd name="T0" fmla="*/ 167 w 167"/>
                    <a:gd name="T1" fmla="*/ 13 h 70"/>
                    <a:gd name="T2" fmla="*/ 151 w 167"/>
                    <a:gd name="T3" fmla="*/ 0 h 70"/>
                    <a:gd name="T4" fmla="*/ 100 w 167"/>
                    <a:gd name="T5" fmla="*/ 26 h 70"/>
                    <a:gd name="T6" fmla="*/ 49 w 167"/>
                    <a:gd name="T7" fmla="*/ 45 h 70"/>
                    <a:gd name="T8" fmla="*/ 0 w 167"/>
                    <a:gd name="T9" fmla="*/ 59 h 70"/>
                    <a:gd name="T10" fmla="*/ 9 w 167"/>
                    <a:gd name="T11" fmla="*/ 70 h 70"/>
                    <a:gd name="T12" fmla="*/ 43 w 167"/>
                    <a:gd name="T13" fmla="*/ 70 h 70"/>
                    <a:gd name="T14" fmla="*/ 89 w 167"/>
                    <a:gd name="T15" fmla="*/ 60 h 70"/>
                    <a:gd name="T16" fmla="*/ 130 w 167"/>
                    <a:gd name="T17" fmla="*/ 40 h 70"/>
                    <a:gd name="T18" fmla="*/ 167 w 167"/>
                    <a:gd name="T19" fmla="*/ 13 h 7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7"/>
                    <a:gd name="T31" fmla="*/ 0 h 70"/>
                    <a:gd name="T32" fmla="*/ 167 w 167"/>
                    <a:gd name="T33" fmla="*/ 70 h 7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7" h="70">
                      <a:moveTo>
                        <a:pt x="167" y="13"/>
                      </a:moveTo>
                      <a:lnTo>
                        <a:pt x="151" y="0"/>
                      </a:lnTo>
                      <a:lnTo>
                        <a:pt x="100" y="26"/>
                      </a:lnTo>
                      <a:lnTo>
                        <a:pt x="49" y="45"/>
                      </a:lnTo>
                      <a:lnTo>
                        <a:pt x="0" y="59"/>
                      </a:lnTo>
                      <a:lnTo>
                        <a:pt x="9" y="70"/>
                      </a:lnTo>
                      <a:lnTo>
                        <a:pt x="43" y="70"/>
                      </a:lnTo>
                      <a:lnTo>
                        <a:pt x="89" y="60"/>
                      </a:lnTo>
                      <a:lnTo>
                        <a:pt x="130" y="40"/>
                      </a:lnTo>
                      <a:lnTo>
                        <a:pt x="167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 86"/>
                <p:cNvSpPr>
                  <a:spLocks noChangeAspect="1"/>
                </p:cNvSpPr>
                <p:nvPr/>
              </p:nvSpPr>
              <p:spPr bwMode="auto">
                <a:xfrm>
                  <a:off x="6993" y="4774"/>
                  <a:ext cx="158" cy="60"/>
                </a:xfrm>
                <a:custGeom>
                  <a:avLst/>
                  <a:gdLst>
                    <a:gd name="T0" fmla="*/ 146 w 146"/>
                    <a:gd name="T1" fmla="*/ 15 h 78"/>
                    <a:gd name="T2" fmla="*/ 138 w 146"/>
                    <a:gd name="T3" fmla="*/ 0 h 78"/>
                    <a:gd name="T4" fmla="*/ 89 w 146"/>
                    <a:gd name="T5" fmla="*/ 34 h 78"/>
                    <a:gd name="T6" fmla="*/ 50 w 146"/>
                    <a:gd name="T7" fmla="*/ 51 h 78"/>
                    <a:gd name="T8" fmla="*/ 0 w 146"/>
                    <a:gd name="T9" fmla="*/ 66 h 78"/>
                    <a:gd name="T10" fmla="*/ 10 w 146"/>
                    <a:gd name="T11" fmla="*/ 78 h 78"/>
                    <a:gd name="T12" fmla="*/ 42 w 146"/>
                    <a:gd name="T13" fmla="*/ 78 h 78"/>
                    <a:gd name="T14" fmla="*/ 74 w 146"/>
                    <a:gd name="T15" fmla="*/ 69 h 78"/>
                    <a:gd name="T16" fmla="*/ 112 w 146"/>
                    <a:gd name="T17" fmla="*/ 45 h 78"/>
                    <a:gd name="T18" fmla="*/ 146 w 146"/>
                    <a:gd name="T19" fmla="*/ 15 h 7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6"/>
                    <a:gd name="T31" fmla="*/ 0 h 78"/>
                    <a:gd name="T32" fmla="*/ 146 w 146"/>
                    <a:gd name="T33" fmla="*/ 78 h 7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6" h="78">
                      <a:moveTo>
                        <a:pt x="146" y="15"/>
                      </a:moveTo>
                      <a:lnTo>
                        <a:pt x="138" y="0"/>
                      </a:lnTo>
                      <a:lnTo>
                        <a:pt x="89" y="34"/>
                      </a:lnTo>
                      <a:lnTo>
                        <a:pt x="50" y="51"/>
                      </a:lnTo>
                      <a:lnTo>
                        <a:pt x="0" y="66"/>
                      </a:lnTo>
                      <a:lnTo>
                        <a:pt x="10" y="78"/>
                      </a:lnTo>
                      <a:lnTo>
                        <a:pt x="42" y="78"/>
                      </a:lnTo>
                      <a:lnTo>
                        <a:pt x="74" y="69"/>
                      </a:lnTo>
                      <a:lnTo>
                        <a:pt x="112" y="45"/>
                      </a:lnTo>
                      <a:lnTo>
                        <a:pt x="146" y="1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Freeform 87"/>
                <p:cNvSpPr>
                  <a:spLocks noChangeAspect="1"/>
                </p:cNvSpPr>
                <p:nvPr/>
              </p:nvSpPr>
              <p:spPr bwMode="auto">
                <a:xfrm>
                  <a:off x="6993" y="4893"/>
                  <a:ext cx="158" cy="79"/>
                </a:xfrm>
                <a:custGeom>
                  <a:avLst/>
                  <a:gdLst>
                    <a:gd name="T0" fmla="*/ 149 w 149"/>
                    <a:gd name="T1" fmla="*/ 11 h 77"/>
                    <a:gd name="T2" fmla="*/ 138 w 149"/>
                    <a:gd name="T3" fmla="*/ 0 h 77"/>
                    <a:gd name="T4" fmla="*/ 93 w 149"/>
                    <a:gd name="T5" fmla="*/ 31 h 77"/>
                    <a:gd name="T6" fmla="*/ 49 w 149"/>
                    <a:gd name="T7" fmla="*/ 49 h 77"/>
                    <a:gd name="T8" fmla="*/ 0 w 149"/>
                    <a:gd name="T9" fmla="*/ 63 h 77"/>
                    <a:gd name="T10" fmla="*/ 9 w 149"/>
                    <a:gd name="T11" fmla="*/ 77 h 77"/>
                    <a:gd name="T12" fmla="*/ 42 w 149"/>
                    <a:gd name="T13" fmla="*/ 74 h 77"/>
                    <a:gd name="T14" fmla="*/ 81 w 149"/>
                    <a:gd name="T15" fmla="*/ 65 h 77"/>
                    <a:gd name="T16" fmla="*/ 121 w 149"/>
                    <a:gd name="T17" fmla="*/ 40 h 77"/>
                    <a:gd name="T18" fmla="*/ 149 w 149"/>
                    <a:gd name="T19" fmla="*/ 11 h 7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9"/>
                    <a:gd name="T31" fmla="*/ 0 h 77"/>
                    <a:gd name="T32" fmla="*/ 149 w 149"/>
                    <a:gd name="T33" fmla="*/ 77 h 7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9" h="77">
                      <a:moveTo>
                        <a:pt x="149" y="11"/>
                      </a:moveTo>
                      <a:lnTo>
                        <a:pt x="138" y="0"/>
                      </a:lnTo>
                      <a:lnTo>
                        <a:pt x="93" y="31"/>
                      </a:lnTo>
                      <a:lnTo>
                        <a:pt x="49" y="49"/>
                      </a:lnTo>
                      <a:lnTo>
                        <a:pt x="0" y="63"/>
                      </a:lnTo>
                      <a:lnTo>
                        <a:pt x="9" y="77"/>
                      </a:lnTo>
                      <a:lnTo>
                        <a:pt x="42" y="74"/>
                      </a:lnTo>
                      <a:lnTo>
                        <a:pt x="81" y="65"/>
                      </a:lnTo>
                      <a:lnTo>
                        <a:pt x="121" y="40"/>
                      </a:lnTo>
                      <a:lnTo>
                        <a:pt x="149" y="1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Freeform 88"/>
                <p:cNvSpPr>
                  <a:spLocks noChangeAspect="1"/>
                </p:cNvSpPr>
                <p:nvPr/>
              </p:nvSpPr>
              <p:spPr bwMode="auto">
                <a:xfrm>
                  <a:off x="6926" y="4536"/>
                  <a:ext cx="181" cy="60"/>
                </a:xfrm>
                <a:custGeom>
                  <a:avLst/>
                  <a:gdLst>
                    <a:gd name="T0" fmla="*/ 171 w 171"/>
                    <a:gd name="T1" fmla="*/ 13 h 68"/>
                    <a:gd name="T2" fmla="*/ 154 w 171"/>
                    <a:gd name="T3" fmla="*/ 0 h 68"/>
                    <a:gd name="T4" fmla="*/ 97 w 171"/>
                    <a:gd name="T5" fmla="*/ 26 h 68"/>
                    <a:gd name="T6" fmla="*/ 50 w 171"/>
                    <a:gd name="T7" fmla="*/ 41 h 68"/>
                    <a:gd name="T8" fmla="*/ 0 w 171"/>
                    <a:gd name="T9" fmla="*/ 55 h 68"/>
                    <a:gd name="T10" fmla="*/ 11 w 171"/>
                    <a:gd name="T11" fmla="*/ 68 h 68"/>
                    <a:gd name="T12" fmla="*/ 42 w 171"/>
                    <a:gd name="T13" fmla="*/ 66 h 68"/>
                    <a:gd name="T14" fmla="*/ 82 w 171"/>
                    <a:gd name="T15" fmla="*/ 57 h 68"/>
                    <a:gd name="T16" fmla="*/ 127 w 171"/>
                    <a:gd name="T17" fmla="*/ 40 h 68"/>
                    <a:gd name="T18" fmla="*/ 171 w 171"/>
                    <a:gd name="T19" fmla="*/ 13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1"/>
                    <a:gd name="T31" fmla="*/ 0 h 68"/>
                    <a:gd name="T32" fmla="*/ 171 w 171"/>
                    <a:gd name="T33" fmla="*/ 68 h 6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1" h="68">
                      <a:moveTo>
                        <a:pt x="171" y="13"/>
                      </a:moveTo>
                      <a:lnTo>
                        <a:pt x="154" y="0"/>
                      </a:lnTo>
                      <a:lnTo>
                        <a:pt x="97" y="26"/>
                      </a:lnTo>
                      <a:lnTo>
                        <a:pt x="50" y="41"/>
                      </a:lnTo>
                      <a:lnTo>
                        <a:pt x="0" y="55"/>
                      </a:lnTo>
                      <a:lnTo>
                        <a:pt x="11" y="68"/>
                      </a:lnTo>
                      <a:lnTo>
                        <a:pt x="42" y="66"/>
                      </a:lnTo>
                      <a:lnTo>
                        <a:pt x="82" y="57"/>
                      </a:lnTo>
                      <a:lnTo>
                        <a:pt x="127" y="40"/>
                      </a:lnTo>
                      <a:lnTo>
                        <a:pt x="171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6" name="Freeform 89"/>
              <p:cNvSpPr>
                <a:spLocks noChangeAspect="1"/>
              </p:cNvSpPr>
              <p:nvPr/>
            </p:nvSpPr>
            <p:spPr bwMode="auto">
              <a:xfrm>
                <a:off x="1936" y="6723"/>
                <a:ext cx="1874" cy="2160"/>
              </a:xfrm>
              <a:custGeom>
                <a:avLst/>
                <a:gdLst>
                  <a:gd name="T0" fmla="*/ 1245 w 2019"/>
                  <a:gd name="T1" fmla="*/ 1544 h 2908"/>
                  <a:gd name="T2" fmla="*/ 1260 w 2019"/>
                  <a:gd name="T3" fmla="*/ 1532 h 2908"/>
                  <a:gd name="T4" fmla="*/ 1267 w 2019"/>
                  <a:gd name="T5" fmla="*/ 1521 h 2908"/>
                  <a:gd name="T6" fmla="*/ 1278 w 2019"/>
                  <a:gd name="T7" fmla="*/ 1484 h 2908"/>
                  <a:gd name="T8" fmla="*/ 1347 w 2019"/>
                  <a:gd name="T9" fmla="*/ 1226 h 2908"/>
                  <a:gd name="T10" fmla="*/ 1395 w 2019"/>
                  <a:gd name="T11" fmla="*/ 1134 h 2908"/>
                  <a:gd name="T12" fmla="*/ 1441 w 2019"/>
                  <a:gd name="T13" fmla="*/ 1069 h 2908"/>
                  <a:gd name="T14" fmla="*/ 1528 w 2019"/>
                  <a:gd name="T15" fmla="*/ 972 h 2908"/>
                  <a:gd name="T16" fmla="*/ 1619 w 2019"/>
                  <a:gd name="T17" fmla="*/ 875 h 2908"/>
                  <a:gd name="T18" fmla="*/ 1682 w 2019"/>
                  <a:gd name="T19" fmla="*/ 786 h 2908"/>
                  <a:gd name="T20" fmla="*/ 1719 w 2019"/>
                  <a:gd name="T21" fmla="*/ 697 h 2908"/>
                  <a:gd name="T22" fmla="*/ 1739 w 2019"/>
                  <a:gd name="T23" fmla="*/ 584 h 2908"/>
                  <a:gd name="T24" fmla="*/ 1725 w 2019"/>
                  <a:gd name="T25" fmla="*/ 481 h 2908"/>
                  <a:gd name="T26" fmla="*/ 1688 w 2019"/>
                  <a:gd name="T27" fmla="*/ 382 h 2908"/>
                  <a:gd name="T28" fmla="*/ 1626 w 2019"/>
                  <a:gd name="T29" fmla="*/ 291 h 2908"/>
                  <a:gd name="T30" fmla="*/ 1520 w 2019"/>
                  <a:gd name="T31" fmla="*/ 195 h 2908"/>
                  <a:gd name="T32" fmla="*/ 1410 w 2019"/>
                  <a:gd name="T33" fmla="*/ 128 h 2908"/>
                  <a:gd name="T34" fmla="*/ 1267 w 2019"/>
                  <a:gd name="T35" fmla="*/ 66 h 2908"/>
                  <a:gd name="T36" fmla="*/ 1100 w 2019"/>
                  <a:gd name="T37" fmla="*/ 22 h 2908"/>
                  <a:gd name="T38" fmla="*/ 961 w 2019"/>
                  <a:gd name="T39" fmla="*/ 3 h 2908"/>
                  <a:gd name="T40" fmla="*/ 807 w 2019"/>
                  <a:gd name="T41" fmla="*/ 0 h 2908"/>
                  <a:gd name="T42" fmla="*/ 674 w 2019"/>
                  <a:gd name="T43" fmla="*/ 16 h 2908"/>
                  <a:gd name="T44" fmla="*/ 543 w 2019"/>
                  <a:gd name="T45" fmla="*/ 43 h 2908"/>
                  <a:gd name="T46" fmla="*/ 432 w 2019"/>
                  <a:gd name="T47" fmla="*/ 80 h 2908"/>
                  <a:gd name="T48" fmla="*/ 315 w 2019"/>
                  <a:gd name="T49" fmla="*/ 134 h 2908"/>
                  <a:gd name="T50" fmla="*/ 209 w 2019"/>
                  <a:gd name="T51" fmla="*/ 198 h 2908"/>
                  <a:gd name="T52" fmla="*/ 121 w 2019"/>
                  <a:gd name="T53" fmla="*/ 272 h 2908"/>
                  <a:gd name="T54" fmla="*/ 45 w 2019"/>
                  <a:gd name="T55" fmla="*/ 377 h 2908"/>
                  <a:gd name="T56" fmla="*/ 6 w 2019"/>
                  <a:gd name="T57" fmla="*/ 484 h 2908"/>
                  <a:gd name="T58" fmla="*/ 0 w 2019"/>
                  <a:gd name="T59" fmla="*/ 579 h 2908"/>
                  <a:gd name="T60" fmla="*/ 12 w 2019"/>
                  <a:gd name="T61" fmla="*/ 682 h 2908"/>
                  <a:gd name="T62" fmla="*/ 54 w 2019"/>
                  <a:gd name="T63" fmla="*/ 785 h 2908"/>
                  <a:gd name="T64" fmla="*/ 124 w 2019"/>
                  <a:gd name="T65" fmla="*/ 881 h 2908"/>
                  <a:gd name="T66" fmla="*/ 206 w 2019"/>
                  <a:gd name="T67" fmla="*/ 974 h 2908"/>
                  <a:gd name="T68" fmla="*/ 318 w 2019"/>
                  <a:gd name="T69" fmla="*/ 1104 h 2908"/>
                  <a:gd name="T70" fmla="*/ 369 w 2019"/>
                  <a:gd name="T71" fmla="*/ 1176 h 2908"/>
                  <a:gd name="T72" fmla="*/ 404 w 2019"/>
                  <a:gd name="T73" fmla="*/ 1261 h 2908"/>
                  <a:gd name="T74" fmla="*/ 432 w 2019"/>
                  <a:gd name="T75" fmla="*/ 1379 h 2908"/>
                  <a:gd name="T76" fmla="*/ 453 w 2019"/>
                  <a:gd name="T77" fmla="*/ 1482 h 2908"/>
                  <a:gd name="T78" fmla="*/ 468 w 2019"/>
                  <a:gd name="T79" fmla="*/ 1522 h 2908"/>
                  <a:gd name="T80" fmla="*/ 475 w 2019"/>
                  <a:gd name="T81" fmla="*/ 1532 h 2908"/>
                  <a:gd name="T82" fmla="*/ 497 w 2019"/>
                  <a:gd name="T83" fmla="*/ 1547 h 2908"/>
                  <a:gd name="T84" fmla="*/ 547 w 2019"/>
                  <a:gd name="T85" fmla="*/ 1567 h 2908"/>
                  <a:gd name="T86" fmla="*/ 606 w 2019"/>
                  <a:gd name="T87" fmla="*/ 1579 h 2908"/>
                  <a:gd name="T88" fmla="*/ 670 w 2019"/>
                  <a:gd name="T89" fmla="*/ 1590 h 2908"/>
                  <a:gd name="T90" fmla="*/ 738 w 2019"/>
                  <a:gd name="T91" fmla="*/ 1595 h 2908"/>
                  <a:gd name="T92" fmla="*/ 805 w 2019"/>
                  <a:gd name="T93" fmla="*/ 1599 h 2908"/>
                  <a:gd name="T94" fmla="*/ 867 w 2019"/>
                  <a:gd name="T95" fmla="*/ 1600 h 2908"/>
                  <a:gd name="T96" fmla="*/ 936 w 2019"/>
                  <a:gd name="T97" fmla="*/ 1599 h 2908"/>
                  <a:gd name="T98" fmla="*/ 1004 w 2019"/>
                  <a:gd name="T99" fmla="*/ 1595 h 2908"/>
                  <a:gd name="T100" fmla="*/ 1069 w 2019"/>
                  <a:gd name="T101" fmla="*/ 1588 h 2908"/>
                  <a:gd name="T102" fmla="*/ 1128 w 2019"/>
                  <a:gd name="T103" fmla="*/ 1580 h 2908"/>
                  <a:gd name="T104" fmla="*/ 1184 w 2019"/>
                  <a:gd name="T105" fmla="*/ 1567 h 290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019"/>
                  <a:gd name="T160" fmla="*/ 0 h 2908"/>
                  <a:gd name="T161" fmla="*/ 2019 w 2019"/>
                  <a:gd name="T162" fmla="*/ 2908 h 290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019" h="2908">
                    <a:moveTo>
                      <a:pt x="1415" y="2830"/>
                    </a:moveTo>
                    <a:lnTo>
                      <a:pt x="1432" y="2818"/>
                    </a:lnTo>
                    <a:lnTo>
                      <a:pt x="1445" y="2807"/>
                    </a:lnTo>
                    <a:lnTo>
                      <a:pt x="1453" y="2799"/>
                    </a:lnTo>
                    <a:lnTo>
                      <a:pt x="1458" y="2790"/>
                    </a:lnTo>
                    <a:lnTo>
                      <a:pt x="1463" y="2784"/>
                    </a:lnTo>
                    <a:lnTo>
                      <a:pt x="1466" y="2778"/>
                    </a:lnTo>
                    <a:lnTo>
                      <a:pt x="1470" y="2773"/>
                    </a:lnTo>
                    <a:lnTo>
                      <a:pt x="1471" y="2765"/>
                    </a:lnTo>
                    <a:lnTo>
                      <a:pt x="1474" y="2756"/>
                    </a:lnTo>
                    <a:lnTo>
                      <a:pt x="1475" y="2744"/>
                    </a:lnTo>
                    <a:lnTo>
                      <a:pt x="1484" y="2698"/>
                    </a:lnTo>
                    <a:lnTo>
                      <a:pt x="1543" y="2322"/>
                    </a:lnTo>
                    <a:lnTo>
                      <a:pt x="1554" y="2268"/>
                    </a:lnTo>
                    <a:lnTo>
                      <a:pt x="1563" y="2229"/>
                    </a:lnTo>
                    <a:lnTo>
                      <a:pt x="1577" y="2175"/>
                    </a:lnTo>
                    <a:lnTo>
                      <a:pt x="1598" y="2115"/>
                    </a:lnTo>
                    <a:lnTo>
                      <a:pt x="1619" y="2062"/>
                    </a:lnTo>
                    <a:lnTo>
                      <a:pt x="1638" y="2018"/>
                    </a:lnTo>
                    <a:lnTo>
                      <a:pt x="1655" y="1980"/>
                    </a:lnTo>
                    <a:lnTo>
                      <a:pt x="1672" y="1943"/>
                    </a:lnTo>
                    <a:lnTo>
                      <a:pt x="1706" y="1880"/>
                    </a:lnTo>
                    <a:lnTo>
                      <a:pt x="1740" y="1821"/>
                    </a:lnTo>
                    <a:lnTo>
                      <a:pt x="1773" y="1766"/>
                    </a:lnTo>
                    <a:lnTo>
                      <a:pt x="1799" y="1724"/>
                    </a:lnTo>
                    <a:lnTo>
                      <a:pt x="1846" y="1645"/>
                    </a:lnTo>
                    <a:lnTo>
                      <a:pt x="1879" y="1590"/>
                    </a:lnTo>
                    <a:lnTo>
                      <a:pt x="1905" y="1544"/>
                    </a:lnTo>
                    <a:lnTo>
                      <a:pt x="1927" y="1492"/>
                    </a:lnTo>
                    <a:lnTo>
                      <a:pt x="1952" y="1429"/>
                    </a:lnTo>
                    <a:lnTo>
                      <a:pt x="1969" y="1374"/>
                    </a:lnTo>
                    <a:lnTo>
                      <a:pt x="1985" y="1316"/>
                    </a:lnTo>
                    <a:lnTo>
                      <a:pt x="1995" y="1267"/>
                    </a:lnTo>
                    <a:lnTo>
                      <a:pt x="2007" y="1212"/>
                    </a:lnTo>
                    <a:lnTo>
                      <a:pt x="2015" y="1142"/>
                    </a:lnTo>
                    <a:lnTo>
                      <a:pt x="2019" y="1062"/>
                    </a:lnTo>
                    <a:lnTo>
                      <a:pt x="2019" y="987"/>
                    </a:lnTo>
                    <a:lnTo>
                      <a:pt x="2012" y="928"/>
                    </a:lnTo>
                    <a:lnTo>
                      <a:pt x="2003" y="873"/>
                    </a:lnTo>
                    <a:lnTo>
                      <a:pt x="1994" y="824"/>
                    </a:lnTo>
                    <a:lnTo>
                      <a:pt x="1978" y="759"/>
                    </a:lnTo>
                    <a:lnTo>
                      <a:pt x="1960" y="694"/>
                    </a:lnTo>
                    <a:lnTo>
                      <a:pt x="1940" y="634"/>
                    </a:lnTo>
                    <a:lnTo>
                      <a:pt x="1917" y="578"/>
                    </a:lnTo>
                    <a:lnTo>
                      <a:pt x="1888" y="529"/>
                    </a:lnTo>
                    <a:lnTo>
                      <a:pt x="1850" y="466"/>
                    </a:lnTo>
                    <a:lnTo>
                      <a:pt x="1807" y="403"/>
                    </a:lnTo>
                    <a:lnTo>
                      <a:pt x="1765" y="354"/>
                    </a:lnTo>
                    <a:lnTo>
                      <a:pt x="1727" y="312"/>
                    </a:lnTo>
                    <a:lnTo>
                      <a:pt x="1683" y="272"/>
                    </a:lnTo>
                    <a:lnTo>
                      <a:pt x="1636" y="232"/>
                    </a:lnTo>
                    <a:lnTo>
                      <a:pt x="1590" y="196"/>
                    </a:lnTo>
                    <a:lnTo>
                      <a:pt x="1535" y="159"/>
                    </a:lnTo>
                    <a:lnTo>
                      <a:pt x="1471" y="120"/>
                    </a:lnTo>
                    <a:lnTo>
                      <a:pt x="1411" y="90"/>
                    </a:lnTo>
                    <a:lnTo>
                      <a:pt x="1341" y="61"/>
                    </a:lnTo>
                    <a:lnTo>
                      <a:pt x="1277" y="40"/>
                    </a:lnTo>
                    <a:lnTo>
                      <a:pt x="1224" y="27"/>
                    </a:lnTo>
                    <a:lnTo>
                      <a:pt x="1167" y="14"/>
                    </a:lnTo>
                    <a:lnTo>
                      <a:pt x="1115" y="6"/>
                    </a:lnTo>
                    <a:lnTo>
                      <a:pt x="1053" y="0"/>
                    </a:lnTo>
                    <a:lnTo>
                      <a:pt x="997" y="0"/>
                    </a:lnTo>
                    <a:lnTo>
                      <a:pt x="936" y="0"/>
                    </a:lnTo>
                    <a:lnTo>
                      <a:pt x="885" y="6"/>
                    </a:lnTo>
                    <a:lnTo>
                      <a:pt x="826" y="19"/>
                    </a:lnTo>
                    <a:lnTo>
                      <a:pt x="782" y="28"/>
                    </a:lnTo>
                    <a:lnTo>
                      <a:pt x="727" y="44"/>
                    </a:lnTo>
                    <a:lnTo>
                      <a:pt x="676" y="59"/>
                    </a:lnTo>
                    <a:lnTo>
                      <a:pt x="630" y="78"/>
                    </a:lnTo>
                    <a:lnTo>
                      <a:pt x="586" y="97"/>
                    </a:lnTo>
                    <a:lnTo>
                      <a:pt x="541" y="121"/>
                    </a:lnTo>
                    <a:lnTo>
                      <a:pt x="501" y="145"/>
                    </a:lnTo>
                    <a:lnTo>
                      <a:pt x="456" y="175"/>
                    </a:lnTo>
                    <a:lnTo>
                      <a:pt x="408" y="209"/>
                    </a:lnTo>
                    <a:lnTo>
                      <a:pt x="365" y="242"/>
                    </a:lnTo>
                    <a:lnTo>
                      <a:pt x="326" y="277"/>
                    </a:lnTo>
                    <a:lnTo>
                      <a:pt x="284" y="316"/>
                    </a:lnTo>
                    <a:lnTo>
                      <a:pt x="242" y="360"/>
                    </a:lnTo>
                    <a:lnTo>
                      <a:pt x="206" y="402"/>
                    </a:lnTo>
                    <a:lnTo>
                      <a:pt x="175" y="441"/>
                    </a:lnTo>
                    <a:lnTo>
                      <a:pt x="140" y="495"/>
                    </a:lnTo>
                    <a:lnTo>
                      <a:pt x="106" y="554"/>
                    </a:lnTo>
                    <a:lnTo>
                      <a:pt x="75" y="620"/>
                    </a:lnTo>
                    <a:lnTo>
                      <a:pt x="53" y="685"/>
                    </a:lnTo>
                    <a:lnTo>
                      <a:pt x="34" y="752"/>
                    </a:lnTo>
                    <a:lnTo>
                      <a:pt x="17" y="818"/>
                    </a:lnTo>
                    <a:lnTo>
                      <a:pt x="7" y="879"/>
                    </a:lnTo>
                    <a:lnTo>
                      <a:pt x="0" y="940"/>
                    </a:lnTo>
                    <a:lnTo>
                      <a:pt x="0" y="999"/>
                    </a:lnTo>
                    <a:lnTo>
                      <a:pt x="0" y="1052"/>
                    </a:lnTo>
                    <a:lnTo>
                      <a:pt x="0" y="1115"/>
                    </a:lnTo>
                    <a:lnTo>
                      <a:pt x="3" y="1170"/>
                    </a:lnTo>
                    <a:lnTo>
                      <a:pt x="14" y="1239"/>
                    </a:lnTo>
                    <a:lnTo>
                      <a:pt x="24" y="1299"/>
                    </a:lnTo>
                    <a:lnTo>
                      <a:pt x="40" y="1358"/>
                    </a:lnTo>
                    <a:lnTo>
                      <a:pt x="62" y="1427"/>
                    </a:lnTo>
                    <a:lnTo>
                      <a:pt x="87" y="1488"/>
                    </a:lnTo>
                    <a:lnTo>
                      <a:pt x="113" y="1542"/>
                    </a:lnTo>
                    <a:lnTo>
                      <a:pt x="144" y="1602"/>
                    </a:lnTo>
                    <a:lnTo>
                      <a:pt x="178" y="1660"/>
                    </a:lnTo>
                    <a:lnTo>
                      <a:pt x="208" y="1715"/>
                    </a:lnTo>
                    <a:lnTo>
                      <a:pt x="239" y="1770"/>
                    </a:lnTo>
                    <a:lnTo>
                      <a:pt x="272" y="1830"/>
                    </a:lnTo>
                    <a:lnTo>
                      <a:pt x="323" y="1917"/>
                    </a:lnTo>
                    <a:lnTo>
                      <a:pt x="370" y="2007"/>
                    </a:lnTo>
                    <a:lnTo>
                      <a:pt x="398" y="2053"/>
                    </a:lnTo>
                    <a:lnTo>
                      <a:pt x="412" y="2091"/>
                    </a:lnTo>
                    <a:lnTo>
                      <a:pt x="429" y="2138"/>
                    </a:lnTo>
                    <a:lnTo>
                      <a:pt x="445" y="2192"/>
                    </a:lnTo>
                    <a:lnTo>
                      <a:pt x="458" y="2239"/>
                    </a:lnTo>
                    <a:lnTo>
                      <a:pt x="469" y="2292"/>
                    </a:lnTo>
                    <a:lnTo>
                      <a:pt x="479" y="2365"/>
                    </a:lnTo>
                    <a:lnTo>
                      <a:pt x="492" y="2444"/>
                    </a:lnTo>
                    <a:lnTo>
                      <a:pt x="501" y="2506"/>
                    </a:lnTo>
                    <a:lnTo>
                      <a:pt x="511" y="2586"/>
                    </a:lnTo>
                    <a:lnTo>
                      <a:pt x="518" y="2643"/>
                    </a:lnTo>
                    <a:lnTo>
                      <a:pt x="526" y="2693"/>
                    </a:lnTo>
                    <a:lnTo>
                      <a:pt x="537" y="2742"/>
                    </a:lnTo>
                    <a:lnTo>
                      <a:pt x="541" y="2756"/>
                    </a:lnTo>
                    <a:lnTo>
                      <a:pt x="543" y="2767"/>
                    </a:lnTo>
                    <a:lnTo>
                      <a:pt x="545" y="2773"/>
                    </a:lnTo>
                    <a:lnTo>
                      <a:pt x="546" y="2778"/>
                    </a:lnTo>
                    <a:lnTo>
                      <a:pt x="552" y="2784"/>
                    </a:lnTo>
                    <a:lnTo>
                      <a:pt x="558" y="2794"/>
                    </a:lnTo>
                    <a:lnTo>
                      <a:pt x="567" y="2803"/>
                    </a:lnTo>
                    <a:lnTo>
                      <a:pt x="576" y="2812"/>
                    </a:lnTo>
                    <a:lnTo>
                      <a:pt x="592" y="2824"/>
                    </a:lnTo>
                    <a:lnTo>
                      <a:pt x="610" y="2833"/>
                    </a:lnTo>
                    <a:lnTo>
                      <a:pt x="635" y="2847"/>
                    </a:lnTo>
                    <a:lnTo>
                      <a:pt x="657" y="2856"/>
                    </a:lnTo>
                    <a:lnTo>
                      <a:pt x="681" y="2864"/>
                    </a:lnTo>
                    <a:lnTo>
                      <a:pt x="703" y="2870"/>
                    </a:lnTo>
                    <a:lnTo>
                      <a:pt x="723" y="2875"/>
                    </a:lnTo>
                    <a:lnTo>
                      <a:pt x="753" y="2883"/>
                    </a:lnTo>
                    <a:lnTo>
                      <a:pt x="778" y="2889"/>
                    </a:lnTo>
                    <a:lnTo>
                      <a:pt x="802" y="2892"/>
                    </a:lnTo>
                    <a:lnTo>
                      <a:pt x="829" y="2896"/>
                    </a:lnTo>
                    <a:lnTo>
                      <a:pt x="857" y="2900"/>
                    </a:lnTo>
                    <a:lnTo>
                      <a:pt x="883" y="2902"/>
                    </a:lnTo>
                    <a:lnTo>
                      <a:pt x="906" y="2904"/>
                    </a:lnTo>
                    <a:lnTo>
                      <a:pt x="934" y="2906"/>
                    </a:lnTo>
                    <a:lnTo>
                      <a:pt x="959" y="2908"/>
                    </a:lnTo>
                    <a:lnTo>
                      <a:pt x="984" y="2908"/>
                    </a:lnTo>
                    <a:lnTo>
                      <a:pt x="1006" y="2908"/>
                    </a:lnTo>
                    <a:lnTo>
                      <a:pt x="1031" y="2908"/>
                    </a:lnTo>
                    <a:lnTo>
                      <a:pt x="1061" y="2908"/>
                    </a:lnTo>
                    <a:lnTo>
                      <a:pt x="1086" y="2906"/>
                    </a:lnTo>
                    <a:lnTo>
                      <a:pt x="1108" y="2906"/>
                    </a:lnTo>
                    <a:lnTo>
                      <a:pt x="1134" y="2902"/>
                    </a:lnTo>
                    <a:lnTo>
                      <a:pt x="1166" y="2900"/>
                    </a:lnTo>
                    <a:lnTo>
                      <a:pt x="1188" y="2896"/>
                    </a:lnTo>
                    <a:lnTo>
                      <a:pt x="1217" y="2892"/>
                    </a:lnTo>
                    <a:lnTo>
                      <a:pt x="1241" y="2887"/>
                    </a:lnTo>
                    <a:lnTo>
                      <a:pt x="1265" y="2883"/>
                    </a:lnTo>
                    <a:lnTo>
                      <a:pt x="1288" y="2877"/>
                    </a:lnTo>
                    <a:lnTo>
                      <a:pt x="1309" y="2871"/>
                    </a:lnTo>
                    <a:lnTo>
                      <a:pt x="1334" y="2864"/>
                    </a:lnTo>
                    <a:lnTo>
                      <a:pt x="1354" y="2856"/>
                    </a:lnTo>
                    <a:lnTo>
                      <a:pt x="1375" y="2849"/>
                    </a:lnTo>
                    <a:lnTo>
                      <a:pt x="1395" y="2839"/>
                    </a:lnTo>
                    <a:lnTo>
                      <a:pt x="1415" y="2830"/>
                    </a:lnTo>
                    <a:close/>
                  </a:path>
                </a:pathLst>
              </a:custGeom>
              <a:solidFill>
                <a:srgbClr val="FFFF0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sp>
            <p:nvSpPr>
              <p:cNvPr id="97" name="Oval 90"/>
              <p:cNvSpPr>
                <a:spLocks noChangeAspect="1" noChangeArrowheads="1"/>
              </p:cNvSpPr>
              <p:nvPr/>
            </p:nvSpPr>
            <p:spPr bwMode="auto">
              <a:xfrm>
                <a:off x="2462" y="8634"/>
                <a:ext cx="821" cy="22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  <p:grpSp>
            <p:nvGrpSpPr>
              <p:cNvPr id="98" name="Group 91"/>
              <p:cNvGrpSpPr>
                <a:grpSpLocks noChangeAspect="1"/>
              </p:cNvGrpSpPr>
              <p:nvPr/>
            </p:nvGrpSpPr>
            <p:grpSpPr bwMode="auto">
              <a:xfrm>
                <a:off x="2611" y="7371"/>
                <a:ext cx="522" cy="1339"/>
                <a:chOff x="6498" y="2481"/>
                <a:chExt cx="562" cy="1806"/>
              </a:xfrm>
            </p:grpSpPr>
            <p:sp>
              <p:nvSpPr>
                <p:cNvPr id="100" name="Freeform 92"/>
                <p:cNvSpPr>
                  <a:spLocks noChangeAspect="1"/>
                </p:cNvSpPr>
                <p:nvPr/>
              </p:nvSpPr>
              <p:spPr bwMode="auto">
                <a:xfrm>
                  <a:off x="6610" y="3232"/>
                  <a:ext cx="340" cy="1051"/>
                </a:xfrm>
                <a:custGeom>
                  <a:avLst/>
                  <a:gdLst>
                    <a:gd name="T0" fmla="*/ 0 w 345"/>
                    <a:gd name="T1" fmla="*/ 80 h 1053"/>
                    <a:gd name="T2" fmla="*/ 6 w 345"/>
                    <a:gd name="T3" fmla="*/ 252 h 1053"/>
                    <a:gd name="T4" fmla="*/ 23 w 345"/>
                    <a:gd name="T5" fmla="*/ 274 h 1053"/>
                    <a:gd name="T6" fmla="*/ 17 w 345"/>
                    <a:gd name="T7" fmla="*/ 975 h 1053"/>
                    <a:gd name="T8" fmla="*/ 40 w 345"/>
                    <a:gd name="T9" fmla="*/ 1053 h 1053"/>
                    <a:gd name="T10" fmla="*/ 98 w 345"/>
                    <a:gd name="T11" fmla="*/ 1053 h 1053"/>
                    <a:gd name="T12" fmla="*/ 146 w 345"/>
                    <a:gd name="T13" fmla="*/ 1015 h 1053"/>
                    <a:gd name="T14" fmla="*/ 201 w 345"/>
                    <a:gd name="T15" fmla="*/ 1015 h 1053"/>
                    <a:gd name="T16" fmla="*/ 245 w 345"/>
                    <a:gd name="T17" fmla="*/ 1053 h 1053"/>
                    <a:gd name="T18" fmla="*/ 307 w 345"/>
                    <a:gd name="T19" fmla="*/ 1053 h 1053"/>
                    <a:gd name="T20" fmla="*/ 328 w 345"/>
                    <a:gd name="T21" fmla="*/ 975 h 1053"/>
                    <a:gd name="T22" fmla="*/ 317 w 345"/>
                    <a:gd name="T23" fmla="*/ 274 h 1053"/>
                    <a:gd name="T24" fmla="*/ 333 w 345"/>
                    <a:gd name="T25" fmla="*/ 252 h 1053"/>
                    <a:gd name="T26" fmla="*/ 345 w 345"/>
                    <a:gd name="T27" fmla="*/ 80 h 1053"/>
                    <a:gd name="T28" fmla="*/ 269 w 345"/>
                    <a:gd name="T29" fmla="*/ 17 h 1053"/>
                    <a:gd name="T30" fmla="*/ 231 w 345"/>
                    <a:gd name="T31" fmla="*/ 17 h 1053"/>
                    <a:gd name="T32" fmla="*/ 210 w 345"/>
                    <a:gd name="T33" fmla="*/ 0 h 1053"/>
                    <a:gd name="T34" fmla="*/ 123 w 345"/>
                    <a:gd name="T35" fmla="*/ 0 h 1053"/>
                    <a:gd name="T36" fmla="*/ 104 w 345"/>
                    <a:gd name="T37" fmla="*/ 17 h 1053"/>
                    <a:gd name="T38" fmla="*/ 72 w 345"/>
                    <a:gd name="T39" fmla="*/ 17 h 1053"/>
                    <a:gd name="T40" fmla="*/ 0 w 345"/>
                    <a:gd name="T41" fmla="*/ 80 h 105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5"/>
                    <a:gd name="T64" fmla="*/ 0 h 1053"/>
                    <a:gd name="T65" fmla="*/ 345 w 345"/>
                    <a:gd name="T66" fmla="*/ 1053 h 105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5" h="1053">
                      <a:moveTo>
                        <a:pt x="0" y="80"/>
                      </a:moveTo>
                      <a:lnTo>
                        <a:pt x="6" y="252"/>
                      </a:lnTo>
                      <a:lnTo>
                        <a:pt x="23" y="274"/>
                      </a:lnTo>
                      <a:lnTo>
                        <a:pt x="17" y="975"/>
                      </a:lnTo>
                      <a:lnTo>
                        <a:pt x="40" y="1053"/>
                      </a:lnTo>
                      <a:lnTo>
                        <a:pt x="98" y="1053"/>
                      </a:lnTo>
                      <a:lnTo>
                        <a:pt x="146" y="1015"/>
                      </a:lnTo>
                      <a:lnTo>
                        <a:pt x="201" y="1015"/>
                      </a:lnTo>
                      <a:lnTo>
                        <a:pt x="245" y="1053"/>
                      </a:lnTo>
                      <a:lnTo>
                        <a:pt x="307" y="1053"/>
                      </a:lnTo>
                      <a:lnTo>
                        <a:pt x="328" y="975"/>
                      </a:lnTo>
                      <a:lnTo>
                        <a:pt x="317" y="274"/>
                      </a:lnTo>
                      <a:lnTo>
                        <a:pt x="333" y="252"/>
                      </a:lnTo>
                      <a:lnTo>
                        <a:pt x="345" y="80"/>
                      </a:lnTo>
                      <a:lnTo>
                        <a:pt x="269" y="17"/>
                      </a:lnTo>
                      <a:lnTo>
                        <a:pt x="231" y="17"/>
                      </a:lnTo>
                      <a:lnTo>
                        <a:pt x="210" y="0"/>
                      </a:lnTo>
                      <a:lnTo>
                        <a:pt x="123" y="0"/>
                      </a:lnTo>
                      <a:lnTo>
                        <a:pt x="104" y="17"/>
                      </a:lnTo>
                      <a:lnTo>
                        <a:pt x="72" y="17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6791" y="3272"/>
                  <a:ext cx="45" cy="5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100">
                    <a:cs typeface="+mn-ea"/>
                    <a:sym typeface="+mn-lt"/>
                  </a:endParaRPr>
                </a:p>
              </p:txBody>
            </p:sp>
            <p:grpSp>
              <p:nvGrpSpPr>
                <p:cNvPr id="102" name="Group 94"/>
                <p:cNvGrpSpPr>
                  <a:grpSpLocks noChangeAspect="1"/>
                </p:cNvGrpSpPr>
                <p:nvPr/>
              </p:nvGrpSpPr>
              <p:grpSpPr bwMode="auto">
                <a:xfrm>
                  <a:off x="6498" y="2481"/>
                  <a:ext cx="562" cy="828"/>
                  <a:chOff x="6498" y="2481"/>
                  <a:chExt cx="562" cy="828"/>
                </a:xfrm>
              </p:grpSpPr>
              <p:sp>
                <p:nvSpPr>
                  <p:cNvPr id="108" name="Oval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9" y="2479"/>
                    <a:ext cx="521" cy="278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9" name="Freeform 96"/>
                  <p:cNvSpPr>
                    <a:spLocks noChangeAspect="1"/>
                  </p:cNvSpPr>
                  <p:nvPr/>
                </p:nvSpPr>
                <p:spPr bwMode="auto">
                  <a:xfrm>
                    <a:off x="6497" y="2618"/>
                    <a:ext cx="567" cy="694"/>
                  </a:xfrm>
                  <a:custGeom>
                    <a:avLst/>
                    <a:gdLst>
                      <a:gd name="T0" fmla="*/ 358 w 562"/>
                      <a:gd name="T1" fmla="*/ 699 h 699"/>
                      <a:gd name="T2" fmla="*/ 562 w 562"/>
                      <a:gd name="T3" fmla="*/ 69 h 699"/>
                      <a:gd name="T4" fmla="*/ 526 w 562"/>
                      <a:gd name="T5" fmla="*/ 56 h 699"/>
                      <a:gd name="T6" fmla="*/ 485 w 562"/>
                      <a:gd name="T7" fmla="*/ 38 h 699"/>
                      <a:gd name="T8" fmla="*/ 431 w 562"/>
                      <a:gd name="T9" fmla="*/ 24 h 699"/>
                      <a:gd name="T10" fmla="*/ 384 w 562"/>
                      <a:gd name="T11" fmla="*/ 12 h 699"/>
                      <a:gd name="T12" fmla="*/ 342 w 562"/>
                      <a:gd name="T13" fmla="*/ 4 h 699"/>
                      <a:gd name="T14" fmla="*/ 297 w 562"/>
                      <a:gd name="T15" fmla="*/ 0 h 699"/>
                      <a:gd name="T16" fmla="*/ 248 w 562"/>
                      <a:gd name="T17" fmla="*/ 3 h 699"/>
                      <a:gd name="T18" fmla="*/ 185 w 562"/>
                      <a:gd name="T19" fmla="*/ 10 h 699"/>
                      <a:gd name="T20" fmla="*/ 132 w 562"/>
                      <a:gd name="T21" fmla="*/ 24 h 699"/>
                      <a:gd name="T22" fmla="*/ 80 w 562"/>
                      <a:gd name="T23" fmla="*/ 38 h 699"/>
                      <a:gd name="T24" fmla="*/ 34 w 562"/>
                      <a:gd name="T25" fmla="*/ 58 h 699"/>
                      <a:gd name="T26" fmla="*/ 0 w 562"/>
                      <a:gd name="T27" fmla="*/ 76 h 699"/>
                      <a:gd name="T28" fmla="*/ 197 w 562"/>
                      <a:gd name="T29" fmla="*/ 699 h 699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562"/>
                      <a:gd name="T46" fmla="*/ 0 h 699"/>
                      <a:gd name="T47" fmla="*/ 562 w 562"/>
                      <a:gd name="T48" fmla="*/ 699 h 699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562" h="699">
                        <a:moveTo>
                          <a:pt x="358" y="699"/>
                        </a:moveTo>
                        <a:lnTo>
                          <a:pt x="562" y="69"/>
                        </a:lnTo>
                        <a:lnTo>
                          <a:pt x="526" y="56"/>
                        </a:lnTo>
                        <a:lnTo>
                          <a:pt x="485" y="38"/>
                        </a:lnTo>
                        <a:lnTo>
                          <a:pt x="431" y="24"/>
                        </a:lnTo>
                        <a:lnTo>
                          <a:pt x="384" y="12"/>
                        </a:lnTo>
                        <a:lnTo>
                          <a:pt x="342" y="4"/>
                        </a:lnTo>
                        <a:lnTo>
                          <a:pt x="297" y="0"/>
                        </a:lnTo>
                        <a:lnTo>
                          <a:pt x="248" y="3"/>
                        </a:lnTo>
                        <a:lnTo>
                          <a:pt x="185" y="10"/>
                        </a:lnTo>
                        <a:lnTo>
                          <a:pt x="132" y="24"/>
                        </a:lnTo>
                        <a:lnTo>
                          <a:pt x="80" y="38"/>
                        </a:lnTo>
                        <a:lnTo>
                          <a:pt x="34" y="58"/>
                        </a:lnTo>
                        <a:lnTo>
                          <a:pt x="0" y="76"/>
                        </a:lnTo>
                        <a:lnTo>
                          <a:pt x="197" y="699"/>
                        </a:lnTo>
                      </a:path>
                    </a:pathLst>
                  </a:custGeom>
                  <a:solidFill>
                    <a:srgbClr val="FFFF0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03" name="Group 97"/>
                <p:cNvGrpSpPr>
                  <a:grpSpLocks noChangeAspect="1"/>
                </p:cNvGrpSpPr>
                <p:nvPr/>
              </p:nvGrpSpPr>
              <p:grpSpPr bwMode="auto">
                <a:xfrm>
                  <a:off x="6676" y="3385"/>
                  <a:ext cx="193" cy="804"/>
                  <a:chOff x="6676" y="3385"/>
                  <a:chExt cx="193" cy="804"/>
                </a:xfrm>
              </p:grpSpPr>
              <p:sp>
                <p:nvSpPr>
                  <p:cNvPr id="104" name="Line 9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01" y="3411"/>
                    <a:ext cx="23" cy="77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5" name="Line 9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882" y="3411"/>
                    <a:ext cx="23" cy="77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6" name="Line 10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927" y="3391"/>
                    <a:ext cx="0" cy="77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7" name="Line 101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6678" y="3391"/>
                    <a:ext cx="0" cy="77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100"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99" name="Freeform 102"/>
              <p:cNvSpPr>
                <a:spLocks noChangeAspect="1"/>
              </p:cNvSpPr>
              <p:nvPr/>
            </p:nvSpPr>
            <p:spPr bwMode="auto">
              <a:xfrm>
                <a:off x="2841" y="8325"/>
                <a:ext cx="505" cy="500"/>
              </a:xfrm>
              <a:custGeom>
                <a:avLst/>
                <a:gdLst>
                  <a:gd name="T0" fmla="*/ 471 w 546"/>
                  <a:gd name="T1" fmla="*/ 0 h 681"/>
                  <a:gd name="T2" fmla="*/ 451 w 546"/>
                  <a:gd name="T3" fmla="*/ 11 h 681"/>
                  <a:gd name="T4" fmla="*/ 372 w 546"/>
                  <a:gd name="T5" fmla="*/ 244 h 681"/>
                  <a:gd name="T6" fmla="*/ 357 w 546"/>
                  <a:gd name="T7" fmla="*/ 267 h 681"/>
                  <a:gd name="T8" fmla="*/ 334 w 546"/>
                  <a:gd name="T9" fmla="*/ 286 h 681"/>
                  <a:gd name="T10" fmla="*/ 299 w 546"/>
                  <a:gd name="T11" fmla="*/ 304 h 681"/>
                  <a:gd name="T12" fmla="*/ 265 w 546"/>
                  <a:gd name="T13" fmla="*/ 317 h 681"/>
                  <a:gd name="T14" fmla="*/ 226 w 546"/>
                  <a:gd name="T15" fmla="*/ 330 h 681"/>
                  <a:gd name="T16" fmla="*/ 186 w 546"/>
                  <a:gd name="T17" fmla="*/ 341 h 681"/>
                  <a:gd name="T18" fmla="*/ 140 w 546"/>
                  <a:gd name="T19" fmla="*/ 351 h 681"/>
                  <a:gd name="T20" fmla="*/ 102 w 546"/>
                  <a:gd name="T21" fmla="*/ 357 h 681"/>
                  <a:gd name="T22" fmla="*/ 56 w 546"/>
                  <a:gd name="T23" fmla="*/ 362 h 681"/>
                  <a:gd name="T24" fmla="*/ 0 w 546"/>
                  <a:gd name="T25" fmla="*/ 360 h 681"/>
                  <a:gd name="T26" fmla="*/ 8 w 546"/>
                  <a:gd name="T27" fmla="*/ 374 h 681"/>
                  <a:gd name="T28" fmla="*/ 47 w 546"/>
                  <a:gd name="T29" fmla="*/ 376 h 681"/>
                  <a:gd name="T30" fmla="*/ 74 w 546"/>
                  <a:gd name="T31" fmla="*/ 376 h 681"/>
                  <a:gd name="T32" fmla="*/ 115 w 546"/>
                  <a:gd name="T33" fmla="*/ 374 h 681"/>
                  <a:gd name="T34" fmla="*/ 149 w 546"/>
                  <a:gd name="T35" fmla="*/ 372 h 681"/>
                  <a:gd name="T36" fmla="*/ 196 w 546"/>
                  <a:gd name="T37" fmla="*/ 367 h 681"/>
                  <a:gd name="T38" fmla="*/ 232 w 546"/>
                  <a:gd name="T39" fmla="*/ 363 h 681"/>
                  <a:gd name="T40" fmla="*/ 272 w 546"/>
                  <a:gd name="T41" fmla="*/ 355 h 681"/>
                  <a:gd name="T42" fmla="*/ 295 w 546"/>
                  <a:gd name="T43" fmla="*/ 351 h 681"/>
                  <a:gd name="T44" fmla="*/ 331 w 546"/>
                  <a:gd name="T45" fmla="*/ 341 h 681"/>
                  <a:gd name="T46" fmla="*/ 368 w 546"/>
                  <a:gd name="T47" fmla="*/ 325 h 681"/>
                  <a:gd name="T48" fmla="*/ 380 w 546"/>
                  <a:gd name="T49" fmla="*/ 317 h 681"/>
                  <a:gd name="T50" fmla="*/ 390 w 546"/>
                  <a:gd name="T51" fmla="*/ 306 h 681"/>
                  <a:gd name="T52" fmla="*/ 398 w 546"/>
                  <a:gd name="T53" fmla="*/ 282 h 681"/>
                  <a:gd name="T54" fmla="*/ 406 w 546"/>
                  <a:gd name="T55" fmla="*/ 259 h 681"/>
                  <a:gd name="T56" fmla="*/ 471 w 546"/>
                  <a:gd name="T57" fmla="*/ 0 h 6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46"/>
                  <a:gd name="T88" fmla="*/ 0 h 681"/>
                  <a:gd name="T89" fmla="*/ 546 w 546"/>
                  <a:gd name="T90" fmla="*/ 681 h 6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46" h="681">
                    <a:moveTo>
                      <a:pt x="546" y="0"/>
                    </a:moveTo>
                    <a:lnTo>
                      <a:pt x="523" y="20"/>
                    </a:lnTo>
                    <a:lnTo>
                      <a:pt x="432" y="441"/>
                    </a:lnTo>
                    <a:lnTo>
                      <a:pt x="415" y="483"/>
                    </a:lnTo>
                    <a:lnTo>
                      <a:pt x="388" y="518"/>
                    </a:lnTo>
                    <a:lnTo>
                      <a:pt x="347" y="550"/>
                    </a:lnTo>
                    <a:lnTo>
                      <a:pt x="307" y="575"/>
                    </a:lnTo>
                    <a:lnTo>
                      <a:pt x="262" y="598"/>
                    </a:lnTo>
                    <a:lnTo>
                      <a:pt x="215" y="618"/>
                    </a:lnTo>
                    <a:lnTo>
                      <a:pt x="163" y="637"/>
                    </a:lnTo>
                    <a:lnTo>
                      <a:pt x="119" y="647"/>
                    </a:lnTo>
                    <a:lnTo>
                      <a:pt x="65" y="656"/>
                    </a:lnTo>
                    <a:lnTo>
                      <a:pt x="0" y="652"/>
                    </a:lnTo>
                    <a:lnTo>
                      <a:pt x="10" y="677"/>
                    </a:lnTo>
                    <a:lnTo>
                      <a:pt x="55" y="681"/>
                    </a:lnTo>
                    <a:lnTo>
                      <a:pt x="86" y="681"/>
                    </a:lnTo>
                    <a:lnTo>
                      <a:pt x="134" y="677"/>
                    </a:lnTo>
                    <a:lnTo>
                      <a:pt x="173" y="674"/>
                    </a:lnTo>
                    <a:lnTo>
                      <a:pt x="227" y="665"/>
                    </a:lnTo>
                    <a:lnTo>
                      <a:pt x="269" y="657"/>
                    </a:lnTo>
                    <a:lnTo>
                      <a:pt x="316" y="643"/>
                    </a:lnTo>
                    <a:lnTo>
                      <a:pt x="343" y="635"/>
                    </a:lnTo>
                    <a:lnTo>
                      <a:pt x="384" y="618"/>
                    </a:lnTo>
                    <a:lnTo>
                      <a:pt x="427" y="590"/>
                    </a:lnTo>
                    <a:lnTo>
                      <a:pt x="440" y="575"/>
                    </a:lnTo>
                    <a:lnTo>
                      <a:pt x="452" y="554"/>
                    </a:lnTo>
                    <a:lnTo>
                      <a:pt x="462" y="512"/>
                    </a:lnTo>
                    <a:lnTo>
                      <a:pt x="471" y="470"/>
                    </a:lnTo>
                    <a:lnTo>
                      <a:pt x="54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100">
                  <a:cs typeface="+mn-ea"/>
                  <a:sym typeface="+mn-lt"/>
                </a:endParaRPr>
              </a:p>
            </p:txBody>
          </p:sp>
        </p:grpSp>
        <p:sp>
          <p:nvSpPr>
            <p:cNvPr id="86" name="Rectangle 103"/>
            <p:cNvSpPr>
              <a:spLocks noChangeArrowheads="1"/>
            </p:cNvSpPr>
            <p:nvPr/>
          </p:nvSpPr>
          <p:spPr bwMode="auto">
            <a:xfrm>
              <a:off x="22" y="1357"/>
              <a:ext cx="607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kumimoji="1" lang="zh-CN" altLang="en-US" sz="2100" dirty="0">
                  <a:cs typeface="+mn-ea"/>
                  <a:sym typeface="+mn-lt"/>
                </a:rPr>
                <a:t>屏幕</a:t>
              </a:r>
            </a:p>
          </p:txBody>
        </p:sp>
      </p:grpSp>
      <p:sp>
        <p:nvSpPr>
          <p:cNvPr id="137" name="Text Box 105"/>
          <p:cNvSpPr txBox="1">
            <a:spLocks noChangeArrowheads="1"/>
          </p:cNvSpPr>
          <p:nvPr/>
        </p:nvSpPr>
        <p:spPr bwMode="auto">
          <a:xfrm>
            <a:off x="495300" y="1435871"/>
            <a:ext cx="756052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zh-CN" altLang="en-US" sz="1500" dirty="0">
                <a:cs typeface="+mn-ea"/>
                <a:sym typeface="+mn-lt"/>
              </a:rPr>
              <a:t>投影片上的图案通过凸透镜形成一个</a:t>
            </a:r>
            <a:r>
              <a:rPr kumimoji="1"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  <a:r>
              <a:rPr kumimoji="1" lang="zh-CN" altLang="en-US" sz="1500" dirty="0">
                <a:cs typeface="+mn-ea"/>
                <a:sym typeface="+mn-lt"/>
              </a:rPr>
              <a:t>的、</a:t>
            </a:r>
            <a:r>
              <a:rPr kumimoji="1"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  <a:r>
              <a:rPr kumimoji="1" lang="zh-CN" altLang="en-US" sz="1500" dirty="0">
                <a:cs typeface="+mn-ea"/>
                <a:sym typeface="+mn-lt"/>
              </a:rPr>
              <a:t>的</a:t>
            </a:r>
            <a:r>
              <a:rPr kumimoji="1"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实像</a:t>
            </a:r>
            <a:r>
              <a:rPr kumimoji="1" lang="en-US" altLang="zh-CN" sz="1500" dirty="0">
                <a:cs typeface="+mn-ea"/>
                <a:sym typeface="+mn-lt"/>
              </a:rPr>
              <a:t>.</a:t>
            </a:r>
          </a:p>
        </p:txBody>
      </p:sp>
      <p:sp>
        <p:nvSpPr>
          <p:cNvPr id="138" name="Text Box 108"/>
          <p:cNvSpPr txBox="1">
            <a:spLocks noChangeArrowheads="1"/>
          </p:cNvSpPr>
          <p:nvPr/>
        </p:nvSpPr>
        <p:spPr bwMode="auto">
          <a:xfrm>
            <a:off x="5581147" y="3984350"/>
            <a:ext cx="1025129" cy="3924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2100" dirty="0">
                <a:cs typeface="+mn-ea"/>
                <a:sym typeface="+mn-lt"/>
              </a:rPr>
              <a:t>投影仪</a:t>
            </a:r>
          </a:p>
        </p:txBody>
      </p:sp>
    </p:spTree>
    <p:extLst>
      <p:ext uri="{BB962C8B-B14F-4D97-AF65-F5344CB8AC3E}">
        <p14:creationId xmlns:p14="http://schemas.microsoft.com/office/powerpoint/2010/main" val="24084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7"/>
          <p:cNvSpPr txBox="1">
            <a:spLocks noChangeArrowheads="1"/>
          </p:cNvSpPr>
          <p:nvPr/>
        </p:nvSpPr>
        <p:spPr bwMode="auto">
          <a:xfrm>
            <a:off x="495301" y="1279418"/>
            <a:ext cx="760188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kumimoji="1"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放大镜就是凸透镜</a:t>
            </a:r>
            <a:r>
              <a:rPr kumimoji="1"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kumimoji="1"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能成</a:t>
            </a:r>
            <a:r>
              <a:rPr kumimoji="1"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  <a:r>
              <a:rPr kumimoji="1"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的、</a:t>
            </a:r>
            <a:r>
              <a:rPr kumimoji="1"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正立</a:t>
            </a:r>
            <a:r>
              <a:rPr kumimoji="1"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的</a:t>
            </a:r>
            <a:r>
              <a:rPr kumimoji="1"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虚像</a:t>
            </a:r>
            <a:r>
              <a:rPr kumimoji="1" lang="zh-CN" altLang="en-US" sz="12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pic>
        <p:nvPicPr>
          <p:cNvPr id="26627" name="Picture 4" descr="http://t2.baidu.com/it/u=1431022395,3259438940&amp;fm=23&amp;gp=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0250" y="2130623"/>
            <a:ext cx="3363501" cy="19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二、凸透镜成像规律的应用</a:t>
            </a:r>
          </a:p>
        </p:txBody>
      </p:sp>
    </p:spTree>
    <p:extLst>
      <p:ext uri="{BB962C8B-B14F-4D97-AF65-F5344CB8AC3E}">
        <p14:creationId xmlns:p14="http://schemas.microsoft.com/office/powerpoint/2010/main" val="12853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/>
          </p:cNvSpPr>
          <p:nvPr>
            <p:ph idx="4294967295"/>
          </p:nvPr>
        </p:nvSpPr>
        <p:spPr>
          <a:xfrm>
            <a:off x="495300" y="3477340"/>
            <a:ext cx="7753350" cy="1091804"/>
          </a:xfrm>
          <a:prstGeom prst="rect">
            <a:avLst/>
          </a:prstGeom>
        </p:spPr>
        <p:txBody>
          <a:bodyPr vert="horz" wrap="square" lIns="86004" tIns="43002" rIns="86004" bIns="43002" anchor="t"/>
          <a:lstStyle/>
          <a:p>
            <a:pPr>
              <a:lnSpc>
                <a:spcPct val="125000"/>
              </a:lnSpc>
              <a:spcBef>
                <a:spcPts val="20"/>
              </a:spcBef>
              <a:buNone/>
            </a:pPr>
            <a:r>
              <a:rPr lang="en-US" altLang="zh-CN" sz="1800" noProof="1">
                <a:cs typeface="+mn-ea"/>
                <a:sym typeface="+mn-lt"/>
              </a:rPr>
              <a:t>1.</a:t>
            </a:r>
            <a:r>
              <a:rPr lang="zh-CN" altLang="en-US" sz="1800" noProof="1">
                <a:cs typeface="+mn-ea"/>
                <a:sym typeface="+mn-lt"/>
              </a:rPr>
              <a:t>一倍焦距分虚实</a:t>
            </a:r>
            <a:r>
              <a:rPr lang="zh-CN" altLang="en-US" sz="1800" noProof="1">
                <a:solidFill>
                  <a:srgbClr val="FF0000"/>
                </a:solidFill>
                <a:cs typeface="+mn-ea"/>
                <a:sym typeface="+mn-lt"/>
              </a:rPr>
              <a:t>       </a:t>
            </a:r>
            <a:endParaRPr lang="en-US" altLang="zh-CN" sz="1800" noProof="1">
              <a:solidFill>
                <a:srgbClr val="FF0000"/>
              </a:solidFill>
              <a:cs typeface="+mn-ea"/>
              <a:sym typeface="+mn-lt"/>
            </a:endParaRPr>
          </a:p>
          <a:p>
            <a:pPr>
              <a:lnSpc>
                <a:spcPct val="125000"/>
              </a:lnSpc>
              <a:spcBef>
                <a:spcPts val="20"/>
              </a:spcBef>
              <a:buNone/>
            </a:pPr>
            <a:r>
              <a:rPr lang="en-US" altLang="zh-CN" sz="1800" noProof="1">
                <a:cs typeface="+mn-ea"/>
                <a:sym typeface="+mn-lt"/>
              </a:rPr>
              <a:t>2.</a:t>
            </a:r>
            <a:r>
              <a:rPr lang="zh-CN" altLang="en-US" sz="1800" noProof="1">
                <a:cs typeface="+mn-ea"/>
                <a:sym typeface="+mn-lt"/>
              </a:rPr>
              <a:t>二倍焦距分大小</a:t>
            </a:r>
          </a:p>
          <a:p>
            <a:pPr>
              <a:lnSpc>
                <a:spcPct val="125000"/>
              </a:lnSpc>
              <a:spcBef>
                <a:spcPts val="20"/>
              </a:spcBef>
              <a:buNone/>
            </a:pPr>
            <a:r>
              <a:rPr lang="en-US" altLang="zh-CN" sz="1800" noProof="1">
                <a:cs typeface="+mn-ea"/>
                <a:sym typeface="+mn-lt"/>
              </a:rPr>
              <a:t>3.</a:t>
            </a:r>
            <a:r>
              <a:rPr lang="zh-CN" altLang="en-US" sz="1800" noProof="1">
                <a:cs typeface="+mn-ea"/>
                <a:sym typeface="+mn-lt"/>
              </a:rPr>
              <a:t>凸透镜所成的</a:t>
            </a:r>
            <a:r>
              <a:rPr lang="zh-CN" altLang="en-US" sz="1800" noProof="1">
                <a:solidFill>
                  <a:srgbClr val="0000FF"/>
                </a:solidFill>
                <a:cs typeface="+mn-ea"/>
                <a:sym typeface="+mn-lt"/>
              </a:rPr>
              <a:t>实像</a:t>
            </a:r>
            <a:r>
              <a:rPr lang="zh-CN" altLang="en-US" sz="1800" noProof="1">
                <a:cs typeface="+mn-ea"/>
                <a:sym typeface="+mn-lt"/>
              </a:rPr>
              <a:t>都是</a:t>
            </a:r>
            <a:r>
              <a:rPr lang="zh-CN" altLang="en-US" sz="1800" noProof="1">
                <a:solidFill>
                  <a:srgbClr val="0000FF"/>
                </a:solidFill>
                <a:cs typeface="+mn-ea"/>
                <a:sym typeface="+mn-lt"/>
              </a:rPr>
              <a:t>倒立</a:t>
            </a:r>
            <a:r>
              <a:rPr lang="zh-CN" altLang="en-US" sz="1800" noProof="1">
                <a:cs typeface="+mn-ea"/>
                <a:sym typeface="+mn-lt"/>
              </a:rPr>
              <a:t>的，</a:t>
            </a:r>
            <a:r>
              <a:rPr lang="zh-CN" altLang="en-US" sz="1800" noProof="1">
                <a:solidFill>
                  <a:srgbClr val="0000FF"/>
                </a:solidFill>
                <a:cs typeface="+mn-ea"/>
                <a:sym typeface="+mn-lt"/>
              </a:rPr>
              <a:t>虚像</a:t>
            </a:r>
            <a:r>
              <a:rPr lang="zh-CN" altLang="en-US" sz="1800" noProof="1">
                <a:cs typeface="+mn-ea"/>
                <a:sym typeface="+mn-lt"/>
              </a:rPr>
              <a:t>都是</a:t>
            </a:r>
            <a:r>
              <a:rPr lang="zh-CN" altLang="en-US" sz="1800" noProof="1">
                <a:solidFill>
                  <a:srgbClr val="0000FF"/>
                </a:solidFill>
                <a:cs typeface="+mn-ea"/>
                <a:sym typeface="+mn-lt"/>
              </a:rPr>
              <a:t>正立</a:t>
            </a:r>
            <a:r>
              <a:rPr lang="zh-CN" altLang="en-US" sz="1800" noProof="1">
                <a:cs typeface="+mn-ea"/>
                <a:sym typeface="+mn-lt"/>
              </a:rPr>
              <a:t>的。</a:t>
            </a:r>
            <a:endParaRPr lang="en-US" altLang="zh-CN" sz="1800" noProof="1">
              <a:cs typeface="+mn-ea"/>
              <a:sym typeface="+mn-lt"/>
            </a:endParaRPr>
          </a:p>
        </p:txBody>
      </p:sp>
      <p:pic>
        <p:nvPicPr>
          <p:cNvPr id="24579" name="图片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3780" y="1751362"/>
            <a:ext cx="5632169" cy="164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05759" y="1175244"/>
            <a:ext cx="3098800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凸透镜成像规律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1833285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561430" y="1665698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561430" y="1166734"/>
            <a:ext cx="359329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考点一：</a:t>
            </a:r>
            <a:r>
              <a:rPr lang="zh-CN" altLang="en-US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探究凸透镜成像规律</a:t>
            </a:r>
            <a:endParaRPr lang="zh-CN" altLang="en-US" sz="21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95300" y="2250943"/>
            <a:ext cx="8318976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．在做“探究凸透镜成像规律”的实验中用到的器材有：蜡烛、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、光屏和光具座，分别把上述物体安装在光具座上，调整它们的高度，使得烛焰、凸透镜和光屏的中心在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上。光屏的作用是承接并显示凸透镜所成的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_______(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填“虚像”或“实像”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，光具座上的刻度尺的作用是测量成像时的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和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的大小。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7302839" y="2210098"/>
            <a:ext cx="83099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117264" y="3029746"/>
            <a:ext cx="1061829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同一高度</a:t>
            </a: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775950" y="3441753"/>
            <a:ext cx="60016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实像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775950" y="3906153"/>
            <a:ext cx="72840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物距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u</a:t>
            </a: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2049609" y="3861752"/>
            <a:ext cx="715581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像距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v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99801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593668" y="1286246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4" name="Rectangle 250"/>
          <p:cNvSpPr>
            <a:spLocks noChangeArrowheads="1"/>
          </p:cNvSpPr>
          <p:nvPr/>
        </p:nvSpPr>
        <p:spPr bwMode="auto">
          <a:xfrm>
            <a:off x="593668" y="1676471"/>
            <a:ext cx="8174598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．在“探究凸透镜成像规律”时，提出的探究问题应该是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．凸透镜对光是否有会聚作用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．凸透镜对光是否有发散作用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．像的虚实、大小、正倒跟物距有什么关系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．凸透镜是否能成像</a:t>
            </a:r>
          </a:p>
        </p:txBody>
      </p:sp>
      <p:sp>
        <p:nvSpPr>
          <p:cNvPr id="5" name="Rectangle 256"/>
          <p:cNvSpPr>
            <a:spLocks noChangeArrowheads="1"/>
          </p:cNvSpPr>
          <p:nvPr/>
        </p:nvSpPr>
        <p:spPr bwMode="auto">
          <a:xfrm>
            <a:off x="6543670" y="1694867"/>
            <a:ext cx="36131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1786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67369" y="1178649"/>
            <a:ext cx="42481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lang="en-US" altLang="zh-CN" sz="21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kumimoji="1" lang="zh-CN" altLang="en-US" sz="21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．</a:t>
            </a:r>
            <a:r>
              <a:rPr lang="zh-CN" altLang="en-US" sz="21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观察凸透镜成像</a:t>
            </a:r>
          </a:p>
        </p:txBody>
      </p:sp>
      <p:sp>
        <p:nvSpPr>
          <p:cNvPr id="5123" name="Text Box 23"/>
          <p:cNvSpPr txBox="1">
            <a:spLocks noChangeArrowheads="1"/>
          </p:cNvSpPr>
          <p:nvPr/>
        </p:nvSpPr>
        <p:spPr bwMode="auto">
          <a:xfrm>
            <a:off x="512765" y="2787910"/>
            <a:ext cx="705643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lang="zh-CN" altLang="en-US" sz="2400" kern="0">
                <a:solidFill>
                  <a:sysClr val="windowText" lastClr="000000"/>
                </a:solidFill>
                <a:cs typeface="+mn-ea"/>
                <a:sym typeface="+mn-lt"/>
              </a:rPr>
              <a:t>　　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2019013"/>
            <a:ext cx="512925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defRPr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　　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）手持凸透镜，缓慢从桌面书本移向眼睛。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67369" y="3963390"/>
            <a:ext cx="842675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思考：你看到了什么？ 有多少种不同的情况？</a:t>
            </a: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9879" y="1340975"/>
            <a:ext cx="2338736" cy="137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Text Box 3"/>
          <p:cNvSpPr txBox="1">
            <a:spLocks noChangeArrowheads="1"/>
          </p:cNvSpPr>
          <p:nvPr/>
        </p:nvSpPr>
        <p:spPr bwMode="auto">
          <a:xfrm>
            <a:off x="467368" y="2937995"/>
            <a:ext cx="8041016" cy="7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defRPr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）把放大镜正对着窗户外，并且在放大镜另一侧比较靠近的位置前后移动光         屏，观察是否能在光屏上找到窗外景物的像？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4160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utoUpdateAnimBg="0"/>
      <p:bldP spid="5128" grpId="0" autoUpdateAnimBg="0"/>
      <p:bldP spid="513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593668" y="1825726"/>
            <a:ext cx="815340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．在“探究凸透镜成像规律”的实验中，把物体从距凸透镜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倍焦距的地方逐渐向凸透镜靠拢的过程中，光屏上所成的像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)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．一直变大         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．一直变小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．先变大后变小  　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．先变小后变大</a:t>
            </a:r>
          </a:p>
        </p:txBody>
      </p:sp>
      <p:sp>
        <p:nvSpPr>
          <p:cNvPr id="339979" name="Rectangle 11"/>
          <p:cNvSpPr>
            <a:spLocks noChangeArrowheads="1"/>
          </p:cNvSpPr>
          <p:nvPr/>
        </p:nvSpPr>
        <p:spPr bwMode="auto">
          <a:xfrm>
            <a:off x="5067400" y="2413531"/>
            <a:ext cx="343684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4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593668" y="1286246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52306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5"/>
          <p:cNvSpPr>
            <a:spLocks noChangeArrowheads="1"/>
          </p:cNvSpPr>
          <p:nvPr/>
        </p:nvSpPr>
        <p:spPr bwMode="auto">
          <a:xfrm>
            <a:off x="593668" y="1800077"/>
            <a:ext cx="8217568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．利用凸透镜在光屏上已经得到烛焰清晰的实像，此时如果用黑纸遮住透镜的下半部分，则光屏上的像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．上半部分没有了  　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．下半部分没有了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．整个像缩小了 　　 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．整个像变暗了</a:t>
            </a:r>
          </a:p>
        </p:txBody>
      </p:sp>
      <p:sp>
        <p:nvSpPr>
          <p:cNvPr id="329749" name="Rectangle 21"/>
          <p:cNvSpPr>
            <a:spLocks noChangeArrowheads="1"/>
          </p:cNvSpPr>
          <p:nvPr/>
        </p:nvSpPr>
        <p:spPr bwMode="auto">
          <a:xfrm>
            <a:off x="3217285" y="2387881"/>
            <a:ext cx="357945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</a:p>
        </p:txBody>
      </p:sp>
      <p:sp>
        <p:nvSpPr>
          <p:cNvPr id="4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593668" y="1286246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55970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9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4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656451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5301" y="1170591"/>
            <a:ext cx="440120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考点二：凸透镜成像规律的综合应用</a:t>
            </a: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559129" y="2283928"/>
            <a:ext cx="815340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．如图所示是小明用放大镜观察麦穗的情景，已知放大镜的焦距为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15 cm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，则它与麦穗之间的距离应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0" name="Rectangle 37"/>
          <p:cNvSpPr>
            <a:spLocks noChangeArrowheads="1"/>
          </p:cNvSpPr>
          <p:nvPr/>
        </p:nvSpPr>
        <p:spPr bwMode="auto">
          <a:xfrm>
            <a:off x="2937129" y="2598509"/>
            <a:ext cx="1507464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小于</a:t>
            </a: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15cm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84823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125538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00543" y="1761336"/>
            <a:ext cx="8321842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．关于凸透镜成像及其应用，以下说法不正确的是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．景物在照相机内所成的像是实像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．通过放大镜看到的是物体放大的实像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．凸透镜成实像时，像不一定比物体大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．凸透镜成实像时，像和物体的大小可能相等</a:t>
            </a: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6015948" y="1830136"/>
            <a:ext cx="36248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54162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585485" y="1689420"/>
            <a:ext cx="8153400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5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．如图所示，小乐用放大镜看指纹时，觉得指纹的像太小，为使指纹的像大一些，正确的做法是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．眼睛和手指不动，让放大镜离手指稍近些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．眼睛和手指不动，让放大镜离手指稍远些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．放大镜和手指不动，让眼睛离放大镜稍近些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．放大镜和手指不动，让眼睛离放大镜稍远些</a:t>
            </a:r>
          </a:p>
        </p:txBody>
      </p:sp>
      <p:sp>
        <p:nvSpPr>
          <p:cNvPr id="339981" name="Rectangle 13"/>
          <p:cNvSpPr>
            <a:spLocks noChangeArrowheads="1"/>
          </p:cNvSpPr>
          <p:nvPr/>
        </p:nvSpPr>
        <p:spPr bwMode="auto">
          <a:xfrm>
            <a:off x="2604374" y="2090951"/>
            <a:ext cx="343684" cy="54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pic>
        <p:nvPicPr>
          <p:cNvPr id="27652" name="Picture 14" descr="C:\Users\Administrator\Desktop\八上物理（人教）四清 教师用书２０１５邹梨花√\S159.TIF"/>
          <p:cNvPicPr>
            <a:picLocks noChangeAspect="1" noChangeArrowheads="1"/>
          </p:cNvPicPr>
          <p:nvPr/>
        </p:nvPicPr>
        <p:blipFill>
          <a:blip r:embed="rId3" r:link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6784" y="2340660"/>
            <a:ext cx="1890713" cy="15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118811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03205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485775" y="1935671"/>
            <a:ext cx="815340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6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2013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年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6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20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日，我国宇航员王亚平在“天宫一号”完成了太空授课，如图是她做水球透镜实验时的情景。通过水球可以看到她的像，以下有关像的判断及成像规律的应用说法正确的是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  )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．实像　凸面镜　　　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．虚像　放大镜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．实像　照相机      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．实像　投影仪</a:t>
            </a:r>
          </a:p>
        </p:txBody>
      </p:sp>
      <p:sp>
        <p:nvSpPr>
          <p:cNvPr id="333839" name="Rectangle 15"/>
          <p:cNvSpPr>
            <a:spLocks noChangeArrowheads="1"/>
          </p:cNvSpPr>
          <p:nvPr/>
        </p:nvSpPr>
        <p:spPr bwMode="auto">
          <a:xfrm>
            <a:off x="3662493" y="2731634"/>
            <a:ext cx="36131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</a:p>
        </p:txBody>
      </p:sp>
      <p:sp>
        <p:nvSpPr>
          <p:cNvPr id="5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593668" y="1350635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02326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idx="4294967295"/>
          </p:nvPr>
        </p:nvSpPr>
        <p:spPr bwMode="auto">
          <a:xfrm>
            <a:off x="461368" y="1453696"/>
            <a:ext cx="8221265" cy="172521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6004" tIns="43002" rIns="86004" bIns="43002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00" dirty="0">
                <a:cs typeface="+mn-ea"/>
                <a:sym typeface="+mn-lt"/>
              </a:rPr>
              <a:t>23.</a:t>
            </a:r>
            <a:r>
              <a:rPr lang="zh-CN" altLang="en-US" sz="1800" dirty="0">
                <a:cs typeface="+mn-ea"/>
                <a:sym typeface="+mn-lt"/>
              </a:rPr>
              <a:t>把物体放在凸透镜前</a:t>
            </a:r>
            <a:r>
              <a:rPr lang="en-US" altLang="zh-CN" sz="1800" dirty="0">
                <a:cs typeface="+mn-ea"/>
                <a:sym typeface="+mn-lt"/>
              </a:rPr>
              <a:t>10cm</a:t>
            </a:r>
            <a:r>
              <a:rPr lang="zh-CN" altLang="en-US" sz="1800" dirty="0">
                <a:cs typeface="+mn-ea"/>
                <a:sym typeface="+mn-lt"/>
              </a:rPr>
              <a:t>时，可以在凸透镜另一侧的光屏上得到放大的像。据此可以推断这个凸透镜的焦距范围为多少？</a:t>
            </a:r>
            <a:r>
              <a:rPr lang="zh-CN" altLang="en-US" sz="1800" u="sng" dirty="0">
                <a:cs typeface="+mn-ea"/>
                <a:sym typeface="+mn-lt"/>
              </a:rPr>
              <a:t>             </a:t>
            </a:r>
            <a:r>
              <a:rPr lang="zh-CN" altLang="en-US" sz="1800" dirty="0">
                <a:cs typeface="+mn-ea"/>
                <a:sym typeface="+mn-lt"/>
              </a:rPr>
              <a:t> </a:t>
            </a:r>
            <a:r>
              <a:rPr lang="zh-CN" altLang="en-US" sz="1800" u="sng" dirty="0">
                <a:cs typeface="+mn-ea"/>
                <a:sym typeface="+mn-lt"/>
              </a:rPr>
              <a:t>                          </a:t>
            </a:r>
          </a:p>
        </p:txBody>
      </p:sp>
      <p:sp>
        <p:nvSpPr>
          <p:cNvPr id="19460" name="Text Box 4"/>
          <p:cNvSpPr txBox="1"/>
          <p:nvPr/>
        </p:nvSpPr>
        <p:spPr>
          <a:xfrm>
            <a:off x="1257300" y="3335432"/>
            <a:ext cx="6743700" cy="42319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endParaRPr lang="zh-CN" altLang="zh-CN" sz="2300" kern="0" noProof="1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322565" name="Text Box 5"/>
          <p:cNvSpPr txBox="1"/>
          <p:nvPr/>
        </p:nvSpPr>
        <p:spPr>
          <a:xfrm>
            <a:off x="270513" y="2462117"/>
            <a:ext cx="5168243" cy="2008242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    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解：因为是光屏上的像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,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故像是实像，又是放</a:t>
            </a:r>
          </a:p>
          <a:p>
            <a:pPr defTabSz="914378">
              <a:spcBef>
                <a:spcPct val="50000"/>
              </a:spcBef>
            </a:pP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   大的，所以必须满足：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2f &gt; u &gt; f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,   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即：</a:t>
            </a:r>
          </a:p>
          <a:p>
            <a:pPr defTabSz="914378">
              <a:spcBef>
                <a:spcPct val="50000"/>
              </a:spcBef>
            </a:pPr>
            <a:r>
              <a:rPr lang="zh-CN" altLang="en-US" sz="1800" i="1" kern="0" noProof="1">
                <a:solidFill>
                  <a:srgbClr val="FF0000"/>
                </a:solidFill>
                <a:cs typeface="+mn-ea"/>
                <a:sym typeface="+mn-lt"/>
              </a:rPr>
              <a:t>                       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2f &gt;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10(cm)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&gt;f</a:t>
            </a:r>
          </a:p>
          <a:p>
            <a:pPr defTabSz="914378">
              <a:spcBef>
                <a:spcPct val="50000"/>
              </a:spcBef>
            </a:pP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          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由于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f 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&gt;10(cm)  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得： 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f 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&gt;5(cm)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， </a:t>
            </a:r>
          </a:p>
          <a:p>
            <a:pPr defTabSz="914378">
              <a:spcBef>
                <a:spcPct val="50000"/>
              </a:spcBef>
            </a:pP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          综合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10(cm)&gt;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f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    </a:t>
            </a:r>
            <a:r>
              <a:rPr lang="zh-CN" altLang="en-US" sz="1800" kern="0" noProof="1">
                <a:solidFill>
                  <a:srgbClr val="FF0000"/>
                </a:solidFill>
                <a:cs typeface="+mn-ea"/>
                <a:sym typeface="+mn-lt"/>
              </a:rPr>
              <a:t>得：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10cm &gt;</a:t>
            </a:r>
            <a:r>
              <a:rPr lang="en-US" altLang="zh-CN" sz="1800" i="1" kern="0" noProof="1">
                <a:solidFill>
                  <a:srgbClr val="FF0000"/>
                </a:solidFill>
                <a:cs typeface="+mn-ea"/>
                <a:sym typeface="+mn-lt"/>
              </a:rPr>
              <a:t>f </a:t>
            </a:r>
            <a:r>
              <a:rPr lang="en-US" altLang="zh-CN" sz="1800" kern="0" noProof="1">
                <a:solidFill>
                  <a:srgbClr val="FF0000"/>
                </a:solidFill>
                <a:cs typeface="+mn-ea"/>
                <a:sym typeface="+mn-lt"/>
              </a:rPr>
              <a:t>&gt;5cm</a:t>
            </a:r>
          </a:p>
        </p:txBody>
      </p:sp>
      <p:sp>
        <p:nvSpPr>
          <p:cNvPr id="5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1045075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458641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66797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FDF647C-0A8A-41C5-A4EA-9027E38B257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15AAC413-ADA8-46EC-976F-09B70D8ED33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1"/>
            <a:ext cx="2808684" cy="5147072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418032" y="1914056"/>
            <a:ext cx="4153969" cy="552337"/>
            <a:chOff x="557374" y="3254526"/>
            <a:chExt cx="5538625" cy="736449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cs typeface="+mn-ea"/>
                  <a:sym typeface="+mn-lt"/>
                </a:rPr>
                <a:t>感谢各位的仔细聆听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40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99"/>
          <p:cNvSpPr txBox="1">
            <a:spLocks noChangeArrowheads="1"/>
          </p:cNvSpPr>
          <p:nvPr/>
        </p:nvSpPr>
        <p:spPr bwMode="auto">
          <a:xfrm>
            <a:off x="495300" y="1184715"/>
            <a:ext cx="8077745" cy="297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理解凸透镜成像的规律。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重点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</a:p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知道凸透镜所成像的正倒、大小、虚实与物距的关系。（重难点）</a:t>
            </a:r>
          </a:p>
          <a:p>
            <a:pPr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3.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了解凸透镜在生活的应用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4578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文本框 1"/>
          <p:cNvSpPr txBox="1">
            <a:spLocks noChangeArrowheads="1"/>
          </p:cNvSpPr>
          <p:nvPr/>
        </p:nvSpPr>
        <p:spPr bwMode="auto">
          <a:xfrm>
            <a:off x="495300" y="1337791"/>
            <a:ext cx="6850062" cy="325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凸透镜成像的规律是怎样的？</a:t>
            </a:r>
            <a:endParaRPr lang="en-US" altLang="zh-CN" sz="1800" kern="0" dirty="0">
              <a:solidFill>
                <a:srgbClr val="FF0000"/>
              </a:solidFill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（一）提出问题：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（二）猜想与假设：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（三）设计实验：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（四）进行实验：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（五）分析和结论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</p:spTree>
    <p:extLst>
      <p:ext uri="{BB962C8B-B14F-4D97-AF65-F5344CB8AC3E}">
        <p14:creationId xmlns:p14="http://schemas.microsoft.com/office/powerpoint/2010/main" val="149241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495300" y="1317720"/>
            <a:ext cx="304855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实验器材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pic>
        <p:nvPicPr>
          <p:cNvPr id="16" name="Picture 2" descr="2004101411354084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916" y="2242573"/>
            <a:ext cx="5715000" cy="142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3223520" y="2548996"/>
            <a:ext cx="1714500" cy="415096"/>
            <a:chOff x="1656" y="1872"/>
            <a:chExt cx="1440" cy="466"/>
          </a:xfrm>
        </p:grpSpPr>
        <p:sp>
          <p:nvSpPr>
            <p:cNvPr id="18" name="Line 4"/>
            <p:cNvSpPr>
              <a:spLocks noChangeShapeType="1"/>
            </p:cNvSpPr>
            <p:nvPr/>
          </p:nvSpPr>
          <p:spPr bwMode="auto">
            <a:xfrm flipV="1">
              <a:off x="1656" y="2037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800" y="1872"/>
              <a:ext cx="1296" cy="4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100">
                  <a:cs typeface="+mn-ea"/>
                  <a:sym typeface="+mn-lt"/>
                </a:rPr>
                <a:t>点燃的蜡烛</a:t>
              </a:r>
            </a:p>
          </p:txBody>
        </p:sp>
      </p:grpSp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4512966" y="2969436"/>
            <a:ext cx="1028700" cy="1008345"/>
            <a:chOff x="2787" y="2400"/>
            <a:chExt cx="864" cy="1132"/>
          </a:xfrm>
        </p:grpSpPr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H="1">
              <a:off x="3171" y="2400"/>
              <a:ext cx="192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787" y="3066"/>
              <a:ext cx="864" cy="4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100">
                  <a:cs typeface="+mn-ea"/>
                  <a:sym typeface="+mn-lt"/>
                </a:rPr>
                <a:t>凸透镜</a:t>
              </a:r>
            </a:p>
          </p:txBody>
        </p:sp>
      </p:grp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741816" y="2841166"/>
            <a:ext cx="228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341766" y="2541870"/>
            <a:ext cx="1210866" cy="392415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100">
                <a:cs typeface="+mn-ea"/>
                <a:sym typeface="+mn-lt"/>
              </a:rPr>
              <a:t>光屏</a:t>
            </a:r>
          </a:p>
        </p:txBody>
      </p:sp>
      <p:grpSp>
        <p:nvGrpSpPr>
          <p:cNvPr id="25" name="Group 11"/>
          <p:cNvGrpSpPr>
            <a:grpSpLocks/>
          </p:cNvGrpSpPr>
          <p:nvPr/>
        </p:nvGrpSpPr>
        <p:grpSpPr bwMode="auto">
          <a:xfrm>
            <a:off x="1535213" y="3166297"/>
            <a:ext cx="1320404" cy="824849"/>
            <a:chOff x="283" y="2592"/>
            <a:chExt cx="1109" cy="926"/>
          </a:xfrm>
        </p:grpSpPr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 flipV="1">
              <a:off x="1152" y="2592"/>
              <a:ext cx="24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283" y="3052"/>
              <a:ext cx="864" cy="4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100" dirty="0">
                  <a:cs typeface="+mn-ea"/>
                  <a:sym typeface="+mn-lt"/>
                </a:rPr>
                <a:t>光具座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148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5"/>
          <p:cNvSpPr txBox="1">
            <a:spLocks noChangeArrowheads="1"/>
          </p:cNvSpPr>
          <p:nvPr/>
        </p:nvSpPr>
        <p:spPr bwMode="auto">
          <a:xfrm>
            <a:off x="316133" y="1226345"/>
            <a:ext cx="3887787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cs typeface="+mn-ea"/>
                <a:sym typeface="+mn-lt"/>
              </a:rPr>
              <a:t>（一）提出问题：</a:t>
            </a:r>
          </a:p>
        </p:txBody>
      </p:sp>
      <p:sp>
        <p:nvSpPr>
          <p:cNvPr id="305158" name="Text Box 6"/>
          <p:cNvSpPr txBox="1">
            <a:spLocks noChangeArrowheads="1"/>
          </p:cNvSpPr>
          <p:nvPr/>
        </p:nvSpPr>
        <p:spPr bwMode="auto">
          <a:xfrm>
            <a:off x="229613" y="1773460"/>
            <a:ext cx="79486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像的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实虚、大小、正倒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跟物体到凸透镜的距离有什么关系？</a:t>
            </a:r>
          </a:p>
        </p:txBody>
      </p:sp>
      <p:pic>
        <p:nvPicPr>
          <p:cNvPr id="8195" name="Picture 7" descr="C:\Users\Administrator\Desktop\webp.webp.jpgwebp.web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8385" y="3234231"/>
            <a:ext cx="1582737" cy="9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8" descr="C:\Users\Administrator\Desktop\timg.giftim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8038" y="3319503"/>
            <a:ext cx="1011237" cy="75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63" name="Text Box 11"/>
          <p:cNvSpPr txBox="1">
            <a:spLocks noChangeArrowheads="1"/>
          </p:cNvSpPr>
          <p:nvPr/>
        </p:nvSpPr>
        <p:spPr bwMode="auto">
          <a:xfrm>
            <a:off x="316133" y="2503469"/>
            <a:ext cx="30241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cs typeface="+mn-ea"/>
                <a:sym typeface="+mn-lt"/>
              </a:rPr>
              <a:t>（二）猜想：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9612" y="3124150"/>
            <a:ext cx="7948613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可能与物体到透镜的距离有关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</p:spTree>
    <p:extLst>
      <p:ext uri="{BB962C8B-B14F-4D97-AF65-F5344CB8AC3E}">
        <p14:creationId xmlns:p14="http://schemas.microsoft.com/office/powerpoint/2010/main" val="229583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0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305158" grpId="0"/>
      <p:bldP spid="30516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99640" y="1212249"/>
            <a:ext cx="7656910" cy="5286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6004" tIns="43002" rIns="86004" bIns="43002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zh-CN" altLang="en-US" sz="2100" dirty="0">
                <a:latin typeface="+mn-lt"/>
                <a:ea typeface="+mn-ea"/>
                <a:cs typeface="+mn-ea"/>
                <a:sym typeface="+mn-lt"/>
              </a:rPr>
              <a:t>（三）设计实验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95300" y="1724454"/>
            <a:ext cx="7591425" cy="12751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6004" tIns="43002" rIns="86004" bIns="43002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cs typeface="+mn-ea"/>
                <a:sym typeface="+mn-lt"/>
              </a:rPr>
              <a:t>如何组装实验装置？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cs typeface="+mn-ea"/>
                <a:sym typeface="+mn-lt"/>
              </a:rPr>
              <a:t>凸透镜、蜡烛、光屏如何放置？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495301" y="4057202"/>
            <a:ext cx="828357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marL="1028675" indent="-1028675"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注意：调整蜡烛、光屏的高度，使烛焰、凸透镜、   光屏的中心大致在</a:t>
            </a:r>
            <a:r>
              <a:rPr lang="zh-CN" altLang="en-US" sz="1800" u="sng" kern="0" dirty="0">
                <a:solidFill>
                  <a:srgbClr val="FF0000"/>
                </a:solidFill>
                <a:cs typeface="+mn-ea"/>
                <a:sym typeface="+mn-lt"/>
              </a:rPr>
              <a:t>同一高度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sp>
        <p:nvSpPr>
          <p:cNvPr id="15" name="Rectangle 5"/>
          <p:cNvSpPr/>
          <p:nvPr/>
        </p:nvSpPr>
        <p:spPr>
          <a:xfrm>
            <a:off x="1655623" y="3628091"/>
            <a:ext cx="5238750" cy="7571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3870187" y="3020591"/>
            <a:ext cx="107156" cy="607501"/>
            <a:chOff x="2472" y="1979"/>
            <a:chExt cx="90" cy="725"/>
          </a:xfrm>
        </p:grpSpPr>
        <p:sp>
          <p:nvSpPr>
            <p:cNvPr id="17" name="Oval 7"/>
            <p:cNvSpPr/>
            <p:nvPr/>
          </p:nvSpPr>
          <p:spPr>
            <a:xfrm>
              <a:off x="2472" y="1979"/>
              <a:ext cx="90" cy="544"/>
            </a:xfrm>
            <a:prstGeom prst="ellipse">
              <a:avLst/>
            </a:prstGeom>
            <a:gradFill>
              <a:gsLst>
                <a:gs pos="50000">
                  <a:srgbClr val="99CCFF"/>
                </a:gs>
                <a:gs pos="0">
                  <a:srgbClr val="FFFFFC">
                    <a:alpha val="100000"/>
                  </a:srgb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8100000" scaled="0"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300" noProof="1">
                <a:cs typeface="+mn-ea"/>
                <a:sym typeface="+mn-lt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9" name="Group 9"/>
          <p:cNvGrpSpPr>
            <a:grpSpLocks/>
          </p:cNvGrpSpPr>
          <p:nvPr/>
        </p:nvGrpSpPr>
        <p:grpSpPr bwMode="auto">
          <a:xfrm>
            <a:off x="5273934" y="3058003"/>
            <a:ext cx="378619" cy="570089"/>
            <a:chOff x="3651" y="2024"/>
            <a:chExt cx="318" cy="680"/>
          </a:xfrm>
        </p:grpSpPr>
        <p:sp>
          <p:nvSpPr>
            <p:cNvPr id="20" name="Rectangle 10"/>
            <p:cNvSpPr/>
            <p:nvPr/>
          </p:nvSpPr>
          <p:spPr>
            <a:xfrm>
              <a:off x="3651" y="2024"/>
              <a:ext cx="318" cy="454"/>
            </a:xfrm>
            <a:prstGeom prst="rect">
              <a:avLst/>
            </a:prstGeom>
            <a:gradFill>
              <a:gsLst>
                <a:gs pos="50000">
                  <a:srgbClr val="99CCFF"/>
                </a:gs>
                <a:gs pos="0">
                  <a:srgbClr val="FFFFFC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6000000" scaled="0"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300" noProof="1">
                <a:cs typeface="+mn-ea"/>
                <a:sym typeface="+mn-lt"/>
              </a:endParaRPr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2249745" y="3248626"/>
            <a:ext cx="318611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23" name="Picture 13" descr="C:\Users\Administrator\Desktop\956aea2f7d431c0e1b4279f623aaed1d.png956aea2f7d431c0e1b4279f623aaed1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6370" y="3103432"/>
            <a:ext cx="333375" cy="570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672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 animBg="1"/>
      <p:bldP spid="306179" grpId="0" build="p"/>
      <p:bldP spid="306180" grpId="0"/>
      <p:bldP spid="15" grpId="0" bldLvl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39161" y="1287901"/>
            <a:ext cx="4657725" cy="4488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6004" tIns="43002" rIns="86004" bIns="43002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zh-CN" altLang="en-US" sz="2100" dirty="0">
                <a:latin typeface="+mn-lt"/>
                <a:ea typeface="+mn-ea"/>
                <a:cs typeface="+mn-ea"/>
                <a:sym typeface="+mn-lt"/>
              </a:rPr>
              <a:t>理解物距、像距、焦距概念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99047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一、探究凸透镜成像规律</a:t>
            </a:r>
          </a:p>
        </p:txBody>
      </p:sp>
      <p:sp>
        <p:nvSpPr>
          <p:cNvPr id="30" name="Rectangle 3"/>
          <p:cNvSpPr/>
          <p:nvPr/>
        </p:nvSpPr>
        <p:spPr>
          <a:xfrm>
            <a:off x="1797987" y="2891459"/>
            <a:ext cx="5724525" cy="7571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grpSp>
        <p:nvGrpSpPr>
          <p:cNvPr id="31" name="Group 4"/>
          <p:cNvGrpSpPr>
            <a:grpSpLocks/>
          </p:cNvGrpSpPr>
          <p:nvPr/>
        </p:nvGrpSpPr>
        <p:grpSpPr bwMode="auto">
          <a:xfrm>
            <a:off x="4498326" y="2283069"/>
            <a:ext cx="107156" cy="607501"/>
            <a:chOff x="2472" y="1979"/>
            <a:chExt cx="90" cy="725"/>
          </a:xfrm>
        </p:grpSpPr>
        <p:sp>
          <p:nvSpPr>
            <p:cNvPr id="32" name="Oval 5"/>
            <p:cNvSpPr/>
            <p:nvPr/>
          </p:nvSpPr>
          <p:spPr>
            <a:xfrm>
              <a:off x="2472" y="1979"/>
              <a:ext cx="90" cy="544"/>
            </a:xfrm>
            <a:prstGeom prst="ellipse">
              <a:avLst/>
            </a:prstGeom>
            <a:gradFill>
              <a:gsLst>
                <a:gs pos="50000">
                  <a:srgbClr val="99CCFF"/>
                </a:gs>
                <a:gs pos="0">
                  <a:srgbClr val="FFFFFC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8100000" scaled="0"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300" noProof="1">
                <a:cs typeface="+mn-ea"/>
                <a:sym typeface="+mn-lt"/>
              </a:endParaRPr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4" name="Group 7"/>
          <p:cNvGrpSpPr>
            <a:grpSpLocks/>
          </p:cNvGrpSpPr>
          <p:nvPr/>
        </p:nvGrpSpPr>
        <p:grpSpPr bwMode="auto">
          <a:xfrm>
            <a:off x="5631801" y="2320480"/>
            <a:ext cx="378619" cy="570089"/>
            <a:chOff x="3651" y="2024"/>
            <a:chExt cx="318" cy="680"/>
          </a:xfrm>
        </p:grpSpPr>
        <p:sp>
          <p:nvSpPr>
            <p:cNvPr id="35" name="Rectangle 8"/>
            <p:cNvSpPr/>
            <p:nvPr/>
          </p:nvSpPr>
          <p:spPr>
            <a:xfrm>
              <a:off x="3651" y="2024"/>
              <a:ext cx="318" cy="454"/>
            </a:xfrm>
            <a:prstGeom prst="rect">
              <a:avLst/>
            </a:prstGeom>
            <a:gradFill>
              <a:gsLst>
                <a:gs pos="50000">
                  <a:srgbClr val="99CCFF"/>
                </a:gs>
                <a:gs pos="0">
                  <a:srgbClr val="FFFFFC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8100000" scaled="0"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300" noProof="1">
                <a:cs typeface="+mn-ea"/>
                <a:sym typeface="+mn-lt"/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7" name="Oval 10"/>
          <p:cNvSpPr/>
          <p:nvPr/>
        </p:nvSpPr>
        <p:spPr>
          <a:xfrm>
            <a:off x="3741088" y="2891459"/>
            <a:ext cx="108347" cy="7482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sp>
        <p:nvSpPr>
          <p:cNvPr id="38" name="Oval 11"/>
          <p:cNvSpPr/>
          <p:nvPr/>
        </p:nvSpPr>
        <p:spPr>
          <a:xfrm>
            <a:off x="2877884" y="2891459"/>
            <a:ext cx="108347" cy="7482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sp>
        <p:nvSpPr>
          <p:cNvPr id="39" name="Oval 12"/>
          <p:cNvSpPr/>
          <p:nvPr/>
        </p:nvSpPr>
        <p:spPr>
          <a:xfrm>
            <a:off x="5307951" y="2891459"/>
            <a:ext cx="108347" cy="7482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sp>
        <p:nvSpPr>
          <p:cNvPr id="40" name="Oval 13"/>
          <p:cNvSpPr/>
          <p:nvPr/>
        </p:nvSpPr>
        <p:spPr>
          <a:xfrm>
            <a:off x="6117576" y="2891459"/>
            <a:ext cx="108347" cy="74825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300" noProof="1">
              <a:cs typeface="+mn-ea"/>
              <a:sym typeface="+mn-lt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3687509" y="3042890"/>
            <a:ext cx="27027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>
                <a:cs typeface="+mn-ea"/>
                <a:sym typeface="+mn-lt"/>
              </a:rPr>
              <a:t>F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5226988" y="3042890"/>
            <a:ext cx="27027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>
                <a:cs typeface="+mn-ea"/>
                <a:sym typeface="+mn-lt"/>
              </a:rPr>
              <a:t>F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2769538" y="3042890"/>
            <a:ext cx="4321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>
                <a:cs typeface="+mn-ea"/>
                <a:sym typeface="+mn-lt"/>
              </a:rPr>
              <a:t>2F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6010420" y="3042890"/>
            <a:ext cx="4321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>
                <a:cs typeface="+mn-ea"/>
                <a:sym typeface="+mn-lt"/>
              </a:rPr>
              <a:t>2F</a:t>
            </a:r>
          </a:p>
        </p:txBody>
      </p:sp>
      <p:grpSp>
        <p:nvGrpSpPr>
          <p:cNvPr id="45" name="Group 18"/>
          <p:cNvGrpSpPr>
            <a:grpSpLocks/>
          </p:cNvGrpSpPr>
          <p:nvPr/>
        </p:nvGrpSpPr>
        <p:grpSpPr bwMode="auto">
          <a:xfrm>
            <a:off x="2067069" y="2891460"/>
            <a:ext cx="2484835" cy="949554"/>
            <a:chOff x="521" y="1661"/>
            <a:chExt cx="2087" cy="680"/>
          </a:xfrm>
        </p:grpSpPr>
        <p:sp>
          <p:nvSpPr>
            <p:cNvPr id="46" name="Line 19"/>
            <p:cNvSpPr>
              <a:spLocks noChangeShapeType="1"/>
            </p:cNvSpPr>
            <p:nvPr/>
          </p:nvSpPr>
          <p:spPr bwMode="auto">
            <a:xfrm>
              <a:off x="521" y="170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>
              <a:off x="2608" y="1661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flipH="1">
              <a:off x="521" y="2160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>
              <a:off x="1791" y="2160"/>
              <a:ext cx="8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0" name="Group 23"/>
          <p:cNvGrpSpPr>
            <a:grpSpLocks/>
          </p:cNvGrpSpPr>
          <p:nvPr/>
        </p:nvGrpSpPr>
        <p:grpSpPr bwMode="auto">
          <a:xfrm>
            <a:off x="4551903" y="2966284"/>
            <a:ext cx="1241822" cy="493484"/>
            <a:chOff x="2608" y="1706"/>
            <a:chExt cx="1043" cy="589"/>
          </a:xfrm>
        </p:grpSpPr>
        <p:sp>
          <p:nvSpPr>
            <p:cNvPr id="51" name="Line 24"/>
            <p:cNvSpPr>
              <a:spLocks noChangeShapeType="1"/>
            </p:cNvSpPr>
            <p:nvPr/>
          </p:nvSpPr>
          <p:spPr bwMode="auto">
            <a:xfrm>
              <a:off x="3651" y="1706"/>
              <a:ext cx="0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Line 25"/>
            <p:cNvSpPr>
              <a:spLocks noChangeShapeType="1"/>
            </p:cNvSpPr>
            <p:nvPr/>
          </p:nvSpPr>
          <p:spPr bwMode="auto">
            <a:xfrm>
              <a:off x="2608" y="2251"/>
              <a:ext cx="10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2817163" y="3459767"/>
            <a:ext cx="118824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solidFill>
                  <a:srgbClr val="FF0000"/>
                </a:solidFill>
                <a:cs typeface="+mn-ea"/>
                <a:sym typeface="+mn-lt"/>
              </a:rPr>
              <a:t>物距</a:t>
            </a:r>
            <a:r>
              <a:rPr lang="en-US" altLang="zh-CN" sz="2100" i="1">
                <a:solidFill>
                  <a:srgbClr val="FF0000"/>
                </a:solidFill>
                <a:cs typeface="+mn-ea"/>
                <a:sym typeface="+mn-lt"/>
              </a:rPr>
              <a:t>u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4767406" y="3442844"/>
            <a:ext cx="145851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solidFill>
                  <a:srgbClr val="FF0000"/>
                </a:solidFill>
                <a:cs typeface="+mn-ea"/>
                <a:sym typeface="+mn-lt"/>
              </a:rPr>
              <a:t>像距</a:t>
            </a:r>
            <a:r>
              <a:rPr lang="zh-CN" altLang="en-US" sz="2100" i="1">
                <a:solidFill>
                  <a:srgbClr val="FF0000"/>
                </a:solidFill>
                <a:cs typeface="+mn-ea"/>
                <a:sym typeface="+mn-lt"/>
              </a:rPr>
              <a:t> </a:t>
            </a:r>
            <a:r>
              <a:rPr lang="en-US" altLang="zh-CN" sz="2100" i="1">
                <a:solidFill>
                  <a:srgbClr val="FF0000"/>
                </a:solidFill>
                <a:cs typeface="+mn-ea"/>
                <a:sym typeface="+mn-lt"/>
              </a:rPr>
              <a:t>v</a:t>
            </a:r>
          </a:p>
        </p:txBody>
      </p:sp>
      <p:pic>
        <p:nvPicPr>
          <p:cNvPr id="55" name="Picture 28" descr="C:\Users\Administrator\Desktop\956aea2f7d431c0e1b4279f623aaed1d.png956aea2f7d431c0e1b4279f623aaed1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7051" y="2358783"/>
            <a:ext cx="332185" cy="570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43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红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4mijka11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1671</Words>
  <PresentationFormat>全屏显示(16:9)</PresentationFormat>
  <Paragraphs>214</Paragraphs>
  <Slides>37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0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（三）设计实验</vt:lpstr>
      <vt:lpstr>理解物距、像距、焦距概念</vt:lpstr>
      <vt:lpstr>（四）进行实验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2020-05-15T06:53:01Z</dcterms:created>
  <dcterms:modified xsi:type="dcterms:W3CDTF">2023-10-04T01:52:01Z</dcterms:modified>
</cp:coreProperties>
</file>