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821" r:id="rId4"/>
    <p:sldId id="942" r:id="rId5"/>
    <p:sldId id="930" r:id="rId6"/>
    <p:sldId id="943" r:id="rId7"/>
    <p:sldId id="931" r:id="rId8"/>
    <p:sldId id="932" r:id="rId9"/>
    <p:sldId id="944" r:id="rId10"/>
    <p:sldId id="933" r:id="rId11"/>
    <p:sldId id="276" r:id="rId12"/>
    <p:sldId id="934" r:id="rId13"/>
    <p:sldId id="945" r:id="rId14"/>
    <p:sldId id="935" r:id="rId15"/>
    <p:sldId id="936" r:id="rId16"/>
    <p:sldId id="937" r:id="rId17"/>
    <p:sldId id="939" r:id="rId18"/>
    <p:sldId id="282" r:id="rId19"/>
    <p:sldId id="941" r:id="rId20"/>
    <p:sldId id="284" r:id="rId21"/>
    <p:sldId id="946" r:id="rId22"/>
    <p:sldId id="285" r:id="rId23"/>
    <p:sldId id="840" r:id="rId24"/>
    <p:sldId id="56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howGuides="1">
      <p:cViewPr varScale="1">
        <p:scale>
          <a:sx n="75" d="100"/>
          <a:sy n="75" d="100"/>
        </p:scale>
        <p:origin x="54" y="54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5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31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636459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6266" y="215646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rgbClr val="0070C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72" r:id="rId3"/>
    <p:sldLayoutId id="2147483650" r:id="rId4"/>
    <p:sldLayoutId id="2147483674" r:id="rId5"/>
    <p:sldLayoutId id="2147483659" r:id="rId6"/>
    <p:sldLayoutId id="2147483660" r:id="rId7"/>
    <p:sldLayoutId id="2147483661" r:id="rId8"/>
    <p:sldLayoutId id="2147483697" r:id="rId9"/>
    <p:sldLayoutId id="214748369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jpeg" /><Relationship Id="rId3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pn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Relationship Id="rId3" Type="http://schemas.openxmlformats.org/officeDocument/2006/relationships/image" Target="../media/image24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microsoft.com/office/2007/relationships/hdphoto" Target="../media/image6.wdp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Relationship Id="rId8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CB054A6-057B-4682-9B3D-E9146F09F13A}"/>
              </a:ext>
            </a:extLst>
          </p:cNvPr>
          <p:cNvSpPr/>
          <p:nvPr/>
        </p:nvSpPr>
        <p:spPr>
          <a:xfrm>
            <a:off x="0" y="0"/>
            <a:ext cx="12306800" cy="7753672"/>
          </a:xfrm>
          <a:prstGeom prst="rect">
            <a:avLst/>
          </a:prstGeom>
          <a:gradFill flip="none" rotWithShape="1">
            <a:gsLst>
              <a:gs pos="44000">
                <a:srgbClr val="1BA784">
                  <a:alpha val="40000"/>
                </a:srgb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第十七章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60C69A8-2C49-46B1-A1AF-6CFAE5DE3DD6}"/>
              </a:ext>
            </a:extLst>
          </p:cNvPr>
          <p:cNvCxnSpPr/>
          <p:nvPr/>
        </p:nvCxnSpPr>
        <p:spPr>
          <a:xfrm>
            <a:off x="7752584" y="975655"/>
            <a:ext cx="360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E21BCE7D-DC3B-43B3-8E30-730F061CAEDE}"/>
              </a:ext>
            </a:extLst>
          </p:cNvPr>
          <p:cNvSpPr/>
          <p:nvPr/>
        </p:nvSpPr>
        <p:spPr>
          <a:xfrm>
            <a:off x="3017657" y="2636913"/>
            <a:ext cx="6156685" cy="79208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 电流与电压和电阻的关系 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F349BFCA-8183-4671-95DF-A31895EA7BF7}"/>
              </a:ext>
            </a:extLst>
          </p:cNvPr>
          <p:cNvGrpSpPr/>
          <p:nvPr/>
        </p:nvGrpSpPr>
        <p:grpSpPr>
          <a:xfrm>
            <a:off x="4281854" y="2708920"/>
            <a:ext cx="2970213" cy="2590800"/>
            <a:chExt cx="1957" cy="1718"/>
          </a:xfrm>
        </p:grpSpPr>
        <p:sp>
          <p:nvSpPr>
            <p:cNvPr id="8214" name="Rectangle 4">
              <a:extLst>
                <a:ext uri="{FF2B5EF4-FFF2-40B4-BE49-F238E27FC236}">
                  <a16:creationId xmlns:a16="http://schemas.microsoft.com/office/drawing/2014/main" xmlns="" id="{B70882FE-F4CF-421A-8204-7EC63A1B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61"/>
              <a:ext cx="1658" cy="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8215" name="Group 5">
              <a:extLst>
                <a:ext uri="{FF2B5EF4-FFF2-40B4-BE49-F238E27FC236}">
                  <a16:creationId xmlns:a16="http://schemas.microsoft.com/office/drawing/2014/main" xmlns="" id="{B396025F-AC6B-46B2-982D-D564B9BA5000}"/>
                </a:ext>
              </a:extLst>
            </p:cNvPr>
            <p:cNvGrpSpPr/>
            <p:nvPr/>
          </p:nvGrpSpPr>
          <p:grpSpPr>
            <a:xfrm>
              <a:off x="710" y="0"/>
              <a:ext cx="79" cy="321"/>
              <a:chExt cx="85" cy="340"/>
            </a:xfrm>
          </p:grpSpPr>
          <p:sp>
            <p:nvSpPr>
              <p:cNvPr id="8239" name="Rectangle 19">
                <a:extLst>
                  <a:ext uri="{FF2B5EF4-FFF2-40B4-BE49-F238E27FC236}">
                    <a16:creationId xmlns:a16="http://schemas.microsoft.com/office/drawing/2014/main" xmlns="" id="{1641EAE3-05EB-40C9-827F-AC937AF3E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8240" name="Line 20">
                <a:extLst>
                  <a:ext uri="{FF2B5EF4-FFF2-40B4-BE49-F238E27FC236}">
                    <a16:creationId xmlns:a16="http://schemas.microsoft.com/office/drawing/2014/main" xmlns="" id="{5370D7C4-1D6F-40B8-9004-12C98357D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1" name="Line 21">
                <a:extLst>
                  <a:ext uri="{FF2B5EF4-FFF2-40B4-BE49-F238E27FC236}">
                    <a16:creationId xmlns:a16="http://schemas.microsoft.com/office/drawing/2014/main" xmlns="" id="{A03360FC-5878-4A8B-BE1A-5F62AE73A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16" name="Group 9">
              <a:extLst>
                <a:ext uri="{FF2B5EF4-FFF2-40B4-BE49-F238E27FC236}">
                  <a16:creationId xmlns:a16="http://schemas.microsoft.com/office/drawing/2014/main" xmlns="" id="{DAE31A92-1D39-4CF6-96BD-37B0FD561CB3}"/>
                </a:ext>
              </a:extLst>
            </p:cNvPr>
            <p:cNvGrpSpPr/>
            <p:nvPr/>
          </p:nvGrpSpPr>
          <p:grpSpPr>
            <a:xfrm>
              <a:off x="1316" y="80"/>
              <a:ext cx="263" cy="161"/>
              <a:chExt cx="256" cy="142"/>
            </a:xfrm>
          </p:grpSpPr>
          <p:sp>
            <p:nvSpPr>
              <p:cNvPr id="8236" name="Rectangle 15">
                <a:extLst>
                  <a:ext uri="{FF2B5EF4-FFF2-40B4-BE49-F238E27FC236}">
                    <a16:creationId xmlns:a16="http://schemas.microsoft.com/office/drawing/2014/main" xmlns="" id="{82AFDC5B-18B6-4821-979D-0EF789691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8237" name="Line 16">
                <a:extLst>
                  <a:ext uri="{FF2B5EF4-FFF2-40B4-BE49-F238E27FC236}">
                    <a16:creationId xmlns:a16="http://schemas.microsoft.com/office/drawing/2014/main" xmlns="" id="{1D106C79-5DAB-4944-82C8-73A00B6AD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8" name="Oval 17">
                <a:extLst>
                  <a:ext uri="{FF2B5EF4-FFF2-40B4-BE49-F238E27FC236}">
                    <a16:creationId xmlns:a16="http://schemas.microsoft.com/office/drawing/2014/main" xmlns="" id="{261C8EBF-F846-4595-94D7-AC897E34B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sp>
          <p:nvSpPr>
            <p:cNvPr id="8217" name="Rectangle 178">
              <a:extLst>
                <a:ext uri="{FF2B5EF4-FFF2-40B4-BE49-F238E27FC236}">
                  <a16:creationId xmlns:a16="http://schemas.microsoft.com/office/drawing/2014/main" xmlns="" id="{C4A4F316-D3F8-44CF-9416-8C7209AF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8218" name="Group 14">
              <a:extLst>
                <a:ext uri="{FF2B5EF4-FFF2-40B4-BE49-F238E27FC236}">
                  <a16:creationId xmlns:a16="http://schemas.microsoft.com/office/drawing/2014/main" xmlns="" id="{9E8501B3-6683-4665-895E-B8184D198419}"/>
                </a:ext>
              </a:extLst>
            </p:cNvPr>
            <p:cNvGrpSpPr/>
            <p:nvPr/>
          </p:nvGrpSpPr>
          <p:grpSpPr>
            <a:xfrm>
              <a:off x="1361" y="766"/>
              <a:ext cx="596" cy="312"/>
              <a:chExt cx="726" cy="363"/>
            </a:xfrm>
          </p:grpSpPr>
          <p:sp>
            <p:nvSpPr>
              <p:cNvPr id="8232" name="Rectangle 181">
                <a:extLst>
                  <a:ext uri="{FF2B5EF4-FFF2-40B4-BE49-F238E27FC236}">
                    <a16:creationId xmlns:a16="http://schemas.microsoft.com/office/drawing/2014/main" xmlns="" id="{5BBF3E5D-D067-4253-872F-8F81C770B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8233" name="Line 182">
                <a:extLst>
                  <a:ext uri="{FF2B5EF4-FFF2-40B4-BE49-F238E27FC236}">
                    <a16:creationId xmlns:a16="http://schemas.microsoft.com/office/drawing/2014/main" xmlns="" id="{EE768260-6F17-4184-96CB-E5EA3404C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0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4" name="Line 183">
                <a:extLst>
                  <a:ext uri="{FF2B5EF4-FFF2-40B4-BE49-F238E27FC236}">
                    <a16:creationId xmlns:a16="http://schemas.microsoft.com/office/drawing/2014/main" xmlns="" id="{E3813EB8-5328-43C6-AAE3-8C4078941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5" name="Rectangle 184">
                <a:extLst>
                  <a:ext uri="{FF2B5EF4-FFF2-40B4-BE49-F238E27FC236}">
                    <a16:creationId xmlns:a16="http://schemas.microsoft.com/office/drawing/2014/main" xmlns="" id="{133B9DB7-67A7-4361-82A2-93065E6A0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grpSp>
          <p:nvGrpSpPr>
            <p:cNvPr id="8219" name="Group 19">
              <a:extLst>
                <a:ext uri="{FF2B5EF4-FFF2-40B4-BE49-F238E27FC236}">
                  <a16:creationId xmlns:a16="http://schemas.microsoft.com/office/drawing/2014/main" xmlns="" id="{455F1ACF-E818-43E7-B6F3-EA438638D512}"/>
                </a:ext>
              </a:extLst>
            </p:cNvPr>
            <p:cNvGrpSpPr/>
            <p:nvPr/>
          </p:nvGrpSpPr>
          <p:grpSpPr>
            <a:xfrm>
              <a:off x="0" y="312"/>
              <a:ext cx="284" cy="344"/>
              <a:chExt cx="284" cy="344"/>
            </a:xfrm>
          </p:grpSpPr>
          <p:sp>
            <p:nvSpPr>
              <p:cNvPr id="8230" name="Oval 197">
                <a:extLst>
                  <a:ext uri="{FF2B5EF4-FFF2-40B4-BE49-F238E27FC236}">
                    <a16:creationId xmlns:a16="http://schemas.microsoft.com/office/drawing/2014/main" xmlns="" id="{B76E4027-085B-474F-87A8-E7BBDEA4E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8231" name="Text Box 198">
                <a:extLst>
                  <a:ext uri="{FF2B5EF4-FFF2-40B4-BE49-F238E27FC236}">
                    <a16:creationId xmlns:a16="http://schemas.microsoft.com/office/drawing/2014/main" xmlns="" id="{C465A777-BC54-4427-8134-E184145C4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8220" name="Group 22">
              <a:extLst>
                <a:ext uri="{FF2B5EF4-FFF2-40B4-BE49-F238E27FC236}">
                  <a16:creationId xmlns:a16="http://schemas.microsoft.com/office/drawing/2014/main" xmlns="" id="{6258008F-ADD3-4A07-8C67-546D20100E51}"/>
                </a:ext>
              </a:extLst>
            </p:cNvPr>
            <p:cNvGrpSpPr/>
            <p:nvPr/>
          </p:nvGrpSpPr>
          <p:grpSpPr>
            <a:xfrm flipV="1">
              <a:off x="158" y="1018"/>
              <a:ext cx="974" cy="508"/>
              <a:chExt cx="1049" cy="538"/>
            </a:xfrm>
          </p:grpSpPr>
          <p:sp>
            <p:nvSpPr>
              <p:cNvPr id="8227" name="Line 7">
                <a:extLst>
                  <a:ext uri="{FF2B5EF4-FFF2-40B4-BE49-F238E27FC236}">
                    <a16:creationId xmlns:a16="http://schemas.microsoft.com/office/drawing/2014/main" xmlns="" id="{EB9D0A23-34D9-4537-9095-F6FD614D2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8" name="Line 8">
                <a:extLst>
                  <a:ext uri="{FF2B5EF4-FFF2-40B4-BE49-F238E27FC236}">
                    <a16:creationId xmlns:a16="http://schemas.microsoft.com/office/drawing/2014/main" xmlns="" id="{18A818F2-0AC6-4566-AC3D-889084D3C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9" name="Line 9">
                <a:extLst>
                  <a:ext uri="{FF2B5EF4-FFF2-40B4-BE49-F238E27FC236}">
                    <a16:creationId xmlns:a16="http://schemas.microsoft.com/office/drawing/2014/main" xmlns="" id="{C8D1A63D-8C1F-4245-8EDC-FD4E39841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21" name="Group 26">
              <a:extLst>
                <a:ext uri="{FF2B5EF4-FFF2-40B4-BE49-F238E27FC236}">
                  <a16:creationId xmlns:a16="http://schemas.microsoft.com/office/drawing/2014/main" xmlns="" id="{E64DBF18-C961-468F-A963-52997E01F326}"/>
                </a:ext>
              </a:extLst>
            </p:cNvPr>
            <p:cNvGrpSpPr/>
            <p:nvPr/>
          </p:nvGrpSpPr>
          <p:grpSpPr>
            <a:xfrm>
              <a:off x="510" y="1374"/>
              <a:ext cx="284" cy="344"/>
              <a:chExt cx="284" cy="344"/>
            </a:xfrm>
          </p:grpSpPr>
          <p:sp>
            <p:nvSpPr>
              <p:cNvPr id="8225" name="Oval 190">
                <a:extLst>
                  <a:ext uri="{FF2B5EF4-FFF2-40B4-BE49-F238E27FC236}">
                    <a16:creationId xmlns:a16="http://schemas.microsoft.com/office/drawing/2014/main" xmlns="" id="{37E4B757-1ADC-48DC-801F-8CF7B5775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8226" name="Text Box 191">
                <a:extLst>
                  <a:ext uri="{FF2B5EF4-FFF2-40B4-BE49-F238E27FC236}">
                    <a16:creationId xmlns:a16="http://schemas.microsoft.com/office/drawing/2014/main" xmlns="" id="{A45A78FC-6CA5-4C9C-AF12-0F5129BE3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8222" name="Text Box 4">
              <a:extLst>
                <a:ext uri="{FF2B5EF4-FFF2-40B4-BE49-F238E27FC236}">
                  <a16:creationId xmlns:a16="http://schemas.microsoft.com/office/drawing/2014/main" xmlns="" id="{1B01C5E3-F9F5-4E60-B786-56778B1AB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8223" name="Text Box 4">
              <a:extLst>
                <a:ext uri="{FF2B5EF4-FFF2-40B4-BE49-F238E27FC236}">
                  <a16:creationId xmlns:a16="http://schemas.microsoft.com/office/drawing/2014/main" xmlns="" id="{E493EDB1-803C-46AB-90AA-36F9D0CE8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R'</a:t>
              </a:r>
            </a:p>
          </p:txBody>
        </p:sp>
        <p:sp>
          <p:nvSpPr>
            <p:cNvPr id="8224" name="Text Box 116">
              <a:extLst>
                <a:ext uri="{FF2B5EF4-FFF2-40B4-BE49-F238E27FC236}">
                  <a16:creationId xmlns:a16="http://schemas.microsoft.com/office/drawing/2014/main" xmlns="" id="{AD76B947-DD9F-4855-9005-5FB9415A4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31792" name="Text Box 48">
            <a:extLst>
              <a:ext uri="{FF2B5EF4-FFF2-40B4-BE49-F238E27FC236}">
                <a16:creationId xmlns:a16="http://schemas.microsoft.com/office/drawing/2014/main" xmlns="" id="{65DE5170-5391-4BE1-8293-256BF5A47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748926"/>
            <a:ext cx="7777163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990099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电阻一定，研究电流与电压的定量关系。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F44A61DC-A836-4F87-BE65-0E562029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一、探究电流与电压的关系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24B79402-4CB4-4006-B4E6-50108A94BBFE}"/>
              </a:ext>
            </a:extLst>
          </p:cNvPr>
          <p:cNvSpPr/>
          <p:nvPr/>
        </p:nvSpPr>
        <p:spPr>
          <a:xfrm>
            <a:off x="1125106" y="1029770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设计实验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5" name="Picture 12" descr="H:\2\人教教参资源\九\图\电阻3.jpg">
            <a:extLst>
              <a:ext uri="{FF2B5EF4-FFF2-40B4-BE49-F238E27FC236}">
                <a16:creationId xmlns:a16="http://schemas.microsoft.com/office/drawing/2014/main" xmlns="" id="{1B0E837D-0C57-4EE6-B7A5-2C9D5E99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763" y="3505672"/>
            <a:ext cx="1067646" cy="4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33">
            <a:extLst>
              <a:ext uri="{FF2B5EF4-FFF2-40B4-BE49-F238E27FC236}">
                <a16:creationId xmlns:a16="http://schemas.microsoft.com/office/drawing/2014/main" xmlns="" id="{B04C6C2F-422C-4F7F-9232-72AAEEED86C4}"/>
              </a:ext>
            </a:extLst>
          </p:cNvPr>
          <p:cNvGrpSpPr>
            <a:grpSpLocks noChangeAspect="1"/>
          </p:cNvGrpSpPr>
          <p:nvPr/>
        </p:nvGrpSpPr>
        <p:grpSpPr>
          <a:xfrm>
            <a:off x="6232524" y="1484784"/>
            <a:ext cx="4625726" cy="4039688"/>
            <a:chExt cx="3031" cy="2647"/>
          </a:xfrm>
        </p:grpSpPr>
        <p:pic>
          <p:nvPicPr>
            <p:cNvPr id="8209" name="Picture 34" descr="无标题">
              <a:extLst>
                <a:ext uri="{FF2B5EF4-FFF2-40B4-BE49-F238E27FC236}">
                  <a16:creationId xmlns:a16="http://schemas.microsoft.com/office/drawing/2014/main" xmlns="" id="{3C4BC16D-DEC0-4AE0-BC21-A73EFA75F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0" y="1204"/>
              <a:ext cx="1161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3" descr="H:\2\人教教参资源\九\图\铡刀开关.JPG">
              <a:extLst>
                <a:ext uri="{FF2B5EF4-FFF2-40B4-BE49-F238E27FC236}">
                  <a16:creationId xmlns:a16="http://schemas.microsoft.com/office/drawing/2014/main" xmlns="" id="{20B3CED0-4B13-4617-860F-C6D783909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9" y="183"/>
              <a:ext cx="72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6" descr="H:\2\人教教参资源\九\图\电流表.JPG">
              <a:extLst>
                <a:ext uri="{FF2B5EF4-FFF2-40B4-BE49-F238E27FC236}">
                  <a16:creationId xmlns:a16="http://schemas.microsoft.com/office/drawing/2014/main" xmlns="" id="{EE441E25-326D-4717-B266-F4E30CB1D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920"/>
              <a:ext cx="67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7" descr="H:\2\人教教参资源\九\图\电压表.JPG">
              <a:extLst>
                <a:ext uri="{FF2B5EF4-FFF2-40B4-BE49-F238E27FC236}">
                  <a16:creationId xmlns:a16="http://schemas.microsoft.com/office/drawing/2014/main" xmlns="" id="{3E9B6160-AC5F-487B-BD8B-AF5368DCF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5" y="1827"/>
              <a:ext cx="807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4" descr="H:\2\人教教参资源\九\图\蓄电池.jpg">
              <a:extLst>
                <a:ext uri="{FF2B5EF4-FFF2-40B4-BE49-F238E27FC236}">
                  <a16:creationId xmlns:a16="http://schemas.microsoft.com/office/drawing/2014/main" xmlns="" id="{7817BF3B-F8B7-494E-8CBB-D552627BB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" y="0"/>
              <a:ext cx="984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xmlns="" id="{0B388A64-A4DB-4E1A-8848-7937527F419C}"/>
              </a:ext>
            </a:extLst>
          </p:cNvPr>
          <p:cNvGrpSpPr/>
          <p:nvPr/>
        </p:nvGrpSpPr>
        <p:grpSpPr>
          <a:xfrm>
            <a:off x="6096000" y="1713383"/>
            <a:ext cx="4798933" cy="3645313"/>
            <a:chExt cx="3070" cy="2332"/>
          </a:xfrm>
        </p:grpSpPr>
        <p:sp>
          <p:nvSpPr>
            <p:cNvPr id="8202" name="未知">
              <a:extLst>
                <a:ext uri="{FF2B5EF4-FFF2-40B4-BE49-F238E27FC236}">
                  <a16:creationId xmlns:a16="http://schemas.microsoft.com/office/drawing/2014/main" xmlns="" id="{75DEBD9E-9E66-4737-9F2E-3057F5FE0AFB}"/>
                </a:ext>
              </a:extLst>
            </p:cNvPr>
            <p:cNvSpPr/>
            <p:nvPr/>
          </p:nvSpPr>
          <p:spPr bwMode="auto">
            <a:xfrm>
              <a:off x="1446" y="0"/>
              <a:ext cx="684" cy="460"/>
            </a:xfrm>
            <a:custGeom>
              <a:gdLst>
                <a:gd name="T0" fmla="*/ 0 w 684"/>
                <a:gd name="T1" fmla="*/ 52 h 460"/>
                <a:gd name="T2" fmla="*/ 240 w 684"/>
                <a:gd name="T3" fmla="*/ 34 h 460"/>
                <a:gd name="T4" fmla="*/ 404 w 684"/>
                <a:gd name="T5" fmla="*/ 253 h 460"/>
                <a:gd name="T6" fmla="*/ 595 w 684"/>
                <a:gd name="T7" fmla="*/ 445 h 460"/>
                <a:gd name="T8" fmla="*/ 684 w 684"/>
                <a:gd name="T9" fmla="*/ 345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460"/>
                <a:gd name="T17" fmla="*/ 684 w 684"/>
                <a:gd name="T18" fmla="*/ 460 h 460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460">
                  <a:moveTo>
                    <a:pt x="0" y="52"/>
                  </a:moveTo>
                  <a:cubicBezTo>
                    <a:pt x="39" y="49"/>
                    <a:pt x="173" y="0"/>
                    <a:pt x="240" y="34"/>
                  </a:cubicBezTo>
                  <a:cubicBezTo>
                    <a:pt x="308" y="68"/>
                    <a:pt x="345" y="184"/>
                    <a:pt x="404" y="253"/>
                  </a:cubicBezTo>
                  <a:cubicBezTo>
                    <a:pt x="463" y="321"/>
                    <a:pt x="548" y="430"/>
                    <a:pt x="595" y="445"/>
                  </a:cubicBezTo>
                  <a:cubicBezTo>
                    <a:pt x="642" y="460"/>
                    <a:pt x="666" y="366"/>
                    <a:pt x="684" y="3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3" name="未知">
              <a:extLst>
                <a:ext uri="{FF2B5EF4-FFF2-40B4-BE49-F238E27FC236}">
                  <a16:creationId xmlns:a16="http://schemas.microsoft.com/office/drawing/2014/main" xmlns="" id="{2512EF32-C219-4FEE-9E4A-2107AA5E6327}"/>
                </a:ext>
              </a:extLst>
            </p:cNvPr>
            <p:cNvSpPr/>
            <p:nvPr/>
          </p:nvSpPr>
          <p:spPr bwMode="auto">
            <a:xfrm>
              <a:off x="2541" y="339"/>
              <a:ext cx="529" cy="860"/>
            </a:xfrm>
            <a:custGeom>
              <a:gdLst>
                <a:gd name="T0" fmla="*/ 0 w 529"/>
                <a:gd name="T1" fmla="*/ 26 h 860"/>
                <a:gd name="T2" fmla="*/ 243 w 529"/>
                <a:gd name="T3" fmla="*/ 71 h 860"/>
                <a:gd name="T4" fmla="*/ 487 w 529"/>
                <a:gd name="T5" fmla="*/ 454 h 860"/>
                <a:gd name="T6" fmla="*/ 496 w 529"/>
                <a:gd name="T7" fmla="*/ 860 h 8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"/>
                <a:gd name="T13" fmla="*/ 0 h 860"/>
                <a:gd name="T14" fmla="*/ 529 w 529"/>
                <a:gd name="T15" fmla="*/ 860 h 8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" h="860">
                  <a:moveTo>
                    <a:pt x="0" y="26"/>
                  </a:moveTo>
                  <a:cubicBezTo>
                    <a:pt x="42" y="33"/>
                    <a:pt x="162" y="0"/>
                    <a:pt x="243" y="71"/>
                  </a:cubicBezTo>
                  <a:cubicBezTo>
                    <a:pt x="324" y="142"/>
                    <a:pt x="445" y="323"/>
                    <a:pt x="487" y="454"/>
                  </a:cubicBezTo>
                  <a:cubicBezTo>
                    <a:pt x="529" y="585"/>
                    <a:pt x="494" y="776"/>
                    <a:pt x="496" y="86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4" name="未知">
              <a:extLst>
                <a:ext uri="{FF2B5EF4-FFF2-40B4-BE49-F238E27FC236}">
                  <a16:creationId xmlns:a16="http://schemas.microsoft.com/office/drawing/2014/main" xmlns="" id="{ED98A397-F4B1-40F9-A3C5-DAA57FB0692B}"/>
                </a:ext>
              </a:extLst>
            </p:cNvPr>
            <p:cNvSpPr/>
            <p:nvPr/>
          </p:nvSpPr>
          <p:spPr bwMode="auto">
            <a:xfrm>
              <a:off x="1660" y="1299"/>
              <a:ext cx="593" cy="403"/>
            </a:xfrm>
            <a:custGeom>
              <a:gdLst>
                <a:gd name="T0" fmla="*/ 0 w 593"/>
                <a:gd name="T1" fmla="*/ 0 h 403"/>
                <a:gd name="T2" fmla="*/ 200 w 593"/>
                <a:gd name="T3" fmla="*/ 264 h 403"/>
                <a:gd name="T4" fmla="*/ 334 w 593"/>
                <a:gd name="T5" fmla="*/ 354 h 403"/>
                <a:gd name="T6" fmla="*/ 558 w 593"/>
                <a:gd name="T7" fmla="*/ 354 h 403"/>
                <a:gd name="T8" fmla="*/ 545 w 593"/>
                <a:gd name="T9" fmla="*/ 58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403"/>
                <a:gd name="T17" fmla="*/ 593 w 593"/>
                <a:gd name="T18" fmla="*/ 403 h 40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402">
                  <a:moveTo>
                    <a:pt x="0" y="0"/>
                  </a:moveTo>
                  <a:cubicBezTo>
                    <a:pt x="33" y="45"/>
                    <a:pt x="144" y="205"/>
                    <a:pt x="200" y="264"/>
                  </a:cubicBezTo>
                  <a:cubicBezTo>
                    <a:pt x="256" y="323"/>
                    <a:pt x="275" y="339"/>
                    <a:pt x="334" y="354"/>
                  </a:cubicBezTo>
                  <a:cubicBezTo>
                    <a:pt x="394" y="368"/>
                    <a:pt x="524" y="403"/>
                    <a:pt x="558" y="354"/>
                  </a:cubicBezTo>
                  <a:cubicBezTo>
                    <a:pt x="593" y="305"/>
                    <a:pt x="548" y="120"/>
                    <a:pt x="545" y="5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5" name="未知">
              <a:extLst>
                <a:ext uri="{FF2B5EF4-FFF2-40B4-BE49-F238E27FC236}">
                  <a16:creationId xmlns:a16="http://schemas.microsoft.com/office/drawing/2014/main" xmlns="" id="{54BAEDE6-A755-42C4-AC99-6CB2A4ED7596}"/>
                </a:ext>
              </a:extLst>
            </p:cNvPr>
            <p:cNvSpPr/>
            <p:nvPr/>
          </p:nvSpPr>
          <p:spPr bwMode="auto">
            <a:xfrm>
              <a:off x="1534" y="1275"/>
              <a:ext cx="355" cy="1010"/>
            </a:xfrm>
            <a:custGeom>
              <a:gdLst>
                <a:gd name="T0" fmla="*/ 0 w 355"/>
                <a:gd name="T1" fmla="*/ 1010 h 1010"/>
                <a:gd name="T2" fmla="*/ 213 w 355"/>
                <a:gd name="T3" fmla="*/ 967 h 1010"/>
                <a:gd name="T4" fmla="*/ 315 w 355"/>
                <a:gd name="T5" fmla="*/ 777 h 1010"/>
                <a:gd name="T6" fmla="*/ 322 w 355"/>
                <a:gd name="T7" fmla="*/ 412 h 1010"/>
                <a:gd name="T8" fmla="*/ 118 w 355"/>
                <a:gd name="T9" fmla="*/ 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1010"/>
                <a:gd name="T17" fmla="*/ 355 w 355"/>
                <a:gd name="T18" fmla="*/ 1010 h 1010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1010">
                  <a:moveTo>
                    <a:pt x="0" y="1010"/>
                  </a:moveTo>
                  <a:cubicBezTo>
                    <a:pt x="35" y="1004"/>
                    <a:pt x="160" y="1006"/>
                    <a:pt x="213" y="967"/>
                  </a:cubicBezTo>
                  <a:cubicBezTo>
                    <a:pt x="266" y="928"/>
                    <a:pt x="297" y="869"/>
                    <a:pt x="315" y="777"/>
                  </a:cubicBezTo>
                  <a:cubicBezTo>
                    <a:pt x="334" y="684"/>
                    <a:pt x="355" y="542"/>
                    <a:pt x="322" y="412"/>
                  </a:cubicBezTo>
                  <a:cubicBezTo>
                    <a:pt x="289" y="283"/>
                    <a:pt x="160" y="86"/>
                    <a:pt x="11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6" name="未知">
              <a:extLst>
                <a:ext uri="{FF2B5EF4-FFF2-40B4-BE49-F238E27FC236}">
                  <a16:creationId xmlns:a16="http://schemas.microsoft.com/office/drawing/2014/main" xmlns="" id="{B9738D49-9FAA-4AF9-AC67-080143BE1A3F}"/>
                </a:ext>
              </a:extLst>
            </p:cNvPr>
            <p:cNvSpPr/>
            <p:nvPr/>
          </p:nvSpPr>
          <p:spPr bwMode="auto">
            <a:xfrm>
              <a:off x="936" y="1304"/>
              <a:ext cx="274" cy="1028"/>
            </a:xfrm>
            <a:custGeom>
              <a:gdLst>
                <a:gd name="T0" fmla="*/ 198 w 274"/>
                <a:gd name="T1" fmla="*/ 0 h 1028"/>
                <a:gd name="T2" fmla="*/ 58 w 274"/>
                <a:gd name="T3" fmla="*/ 504 h 1028"/>
                <a:gd name="T4" fmla="*/ 4 w 274"/>
                <a:gd name="T5" fmla="*/ 770 h 1028"/>
                <a:gd name="T6" fmla="*/ 80 w 274"/>
                <a:gd name="T7" fmla="*/ 994 h 1028"/>
                <a:gd name="T8" fmla="*/ 274 w 274"/>
                <a:gd name="T9" fmla="*/ 974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1028"/>
                <a:gd name="T17" fmla="*/ 274 w 274"/>
                <a:gd name="T18" fmla="*/ 1028 h 102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1028">
                  <a:moveTo>
                    <a:pt x="198" y="0"/>
                  </a:moveTo>
                  <a:cubicBezTo>
                    <a:pt x="175" y="84"/>
                    <a:pt x="90" y="376"/>
                    <a:pt x="58" y="504"/>
                  </a:cubicBezTo>
                  <a:cubicBezTo>
                    <a:pt x="26" y="632"/>
                    <a:pt x="0" y="688"/>
                    <a:pt x="4" y="770"/>
                  </a:cubicBezTo>
                  <a:cubicBezTo>
                    <a:pt x="8" y="852"/>
                    <a:pt x="35" y="960"/>
                    <a:pt x="80" y="994"/>
                  </a:cubicBezTo>
                  <a:cubicBezTo>
                    <a:pt x="125" y="1028"/>
                    <a:pt x="234" y="978"/>
                    <a:pt x="274" y="97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7" name="未知">
              <a:extLst>
                <a:ext uri="{FF2B5EF4-FFF2-40B4-BE49-F238E27FC236}">
                  <a16:creationId xmlns:a16="http://schemas.microsoft.com/office/drawing/2014/main" xmlns="" id="{83D44373-1A3C-4D03-8DE2-C2F32C13B745}"/>
                </a:ext>
              </a:extLst>
            </p:cNvPr>
            <p:cNvSpPr/>
            <p:nvPr/>
          </p:nvSpPr>
          <p:spPr bwMode="auto">
            <a:xfrm>
              <a:off x="426" y="1292"/>
              <a:ext cx="718" cy="259"/>
            </a:xfrm>
            <a:custGeom>
              <a:gdLst>
                <a:gd name="T0" fmla="*/ 0 w 718"/>
                <a:gd name="T1" fmla="*/ 76 h 259"/>
                <a:gd name="T2" fmla="*/ 109 w 718"/>
                <a:gd name="T3" fmla="*/ 229 h 259"/>
                <a:gd name="T4" fmla="*/ 307 w 718"/>
                <a:gd name="T5" fmla="*/ 245 h 259"/>
                <a:gd name="T6" fmla="*/ 467 w 718"/>
                <a:gd name="T7" fmla="*/ 146 h 259"/>
                <a:gd name="T8" fmla="*/ 718 w 718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259"/>
                <a:gd name="T17" fmla="*/ 718 w 718"/>
                <a:gd name="T18" fmla="*/ 259 h 2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259">
                  <a:moveTo>
                    <a:pt x="0" y="76"/>
                  </a:moveTo>
                  <a:cubicBezTo>
                    <a:pt x="19" y="102"/>
                    <a:pt x="58" y="201"/>
                    <a:pt x="109" y="229"/>
                  </a:cubicBezTo>
                  <a:cubicBezTo>
                    <a:pt x="160" y="257"/>
                    <a:pt x="247" y="259"/>
                    <a:pt x="307" y="245"/>
                  </a:cubicBezTo>
                  <a:cubicBezTo>
                    <a:pt x="367" y="232"/>
                    <a:pt x="399" y="187"/>
                    <a:pt x="467" y="146"/>
                  </a:cubicBezTo>
                  <a:cubicBezTo>
                    <a:pt x="535" y="105"/>
                    <a:pt x="666" y="30"/>
                    <a:pt x="71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08" name="未知">
              <a:extLst>
                <a:ext uri="{FF2B5EF4-FFF2-40B4-BE49-F238E27FC236}">
                  <a16:creationId xmlns:a16="http://schemas.microsoft.com/office/drawing/2014/main" xmlns="" id="{497233D8-D5B3-42D4-802E-A0A5956BBEE4}"/>
                </a:ext>
              </a:extLst>
            </p:cNvPr>
            <p:cNvSpPr/>
            <p:nvPr/>
          </p:nvSpPr>
          <p:spPr bwMode="auto">
            <a:xfrm>
              <a:off x="0" y="56"/>
              <a:ext cx="994" cy="1343"/>
            </a:xfrm>
            <a:custGeom>
              <a:gdLst>
                <a:gd name="T0" fmla="*/ 1030 w 1030"/>
                <a:gd name="T1" fmla="*/ 33 h 1394"/>
                <a:gd name="T2" fmla="*/ 891 w 1030"/>
                <a:gd name="T3" fmla="*/ 39 h 1394"/>
                <a:gd name="T4" fmla="*/ 428 w 1030"/>
                <a:gd name="T5" fmla="*/ 265 h 1394"/>
                <a:gd name="T6" fmla="*/ 57 w 1030"/>
                <a:gd name="T7" fmla="*/ 695 h 1394"/>
                <a:gd name="T8" fmla="*/ 85 w 1030"/>
                <a:gd name="T9" fmla="*/ 1282 h 1394"/>
                <a:gd name="T10" fmla="*/ 289 w 1030"/>
                <a:gd name="T11" fmla="*/ 1364 h 1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0"/>
                <a:gd name="T19" fmla="*/ 0 h 1394"/>
                <a:gd name="T20" fmla="*/ 1030 w 1030"/>
                <a:gd name="T21" fmla="*/ 1394 h 1394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0" h="1394">
                  <a:moveTo>
                    <a:pt x="1030" y="33"/>
                  </a:moveTo>
                  <a:cubicBezTo>
                    <a:pt x="1007" y="34"/>
                    <a:pt x="991" y="0"/>
                    <a:pt x="891" y="39"/>
                  </a:cubicBezTo>
                  <a:cubicBezTo>
                    <a:pt x="791" y="78"/>
                    <a:pt x="567" y="156"/>
                    <a:pt x="428" y="265"/>
                  </a:cubicBezTo>
                  <a:cubicBezTo>
                    <a:pt x="289" y="374"/>
                    <a:pt x="114" y="525"/>
                    <a:pt x="57" y="695"/>
                  </a:cubicBezTo>
                  <a:cubicBezTo>
                    <a:pt x="0" y="865"/>
                    <a:pt x="46" y="1170"/>
                    <a:pt x="85" y="1282"/>
                  </a:cubicBezTo>
                  <a:cubicBezTo>
                    <a:pt x="124" y="1394"/>
                    <a:pt x="247" y="1347"/>
                    <a:pt x="289" y="13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92" name="Text Box 48">
            <a:extLst>
              <a:ext uri="{FF2B5EF4-FFF2-40B4-BE49-F238E27FC236}">
                <a16:creationId xmlns:a16="http://schemas.microsoft.com/office/drawing/2014/main" xmlns="" id="{65DE5170-5391-4BE1-8293-256BF5A47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951" y="2031615"/>
            <a:ext cx="4228320" cy="23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9900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连接电路时开关应该处于什么状态？</a:t>
            </a:r>
            <a:endParaRPr lang="en-US" altLang="zh-CN" sz="28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9900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滑动变阻器的滑片应该滑到哪一端？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F44A61DC-A836-4F87-BE65-0E562029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一、探究电流与电压的关系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24B79402-4CB4-4006-B4E6-50108A94BBFE}"/>
              </a:ext>
            </a:extLst>
          </p:cNvPr>
          <p:cNvSpPr/>
          <p:nvPr/>
        </p:nvSpPr>
        <p:spPr>
          <a:xfrm>
            <a:off x="1125106" y="1029770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思考一下</a:t>
            </a:r>
          </a:p>
        </p:txBody>
      </p:sp>
    </p:spTree>
    <p:extLst>
      <p:ext uri="{BB962C8B-B14F-4D97-AF65-F5344CB8AC3E}">
        <p14:creationId xmlns:p14="http://schemas.microsoft.com/office/powerpoint/2010/main" val="3261445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872" name="Group 152">
            <a:extLst>
              <a:ext uri="{FF2B5EF4-FFF2-40B4-BE49-F238E27FC236}">
                <a16:creationId xmlns:a16="http://schemas.microsoft.com/office/drawing/2014/main" xmlns="" id="{8F64FC3E-13CA-491C-AE63-A4432750822F}"/>
              </a:ext>
            </a:extLst>
          </p:cNvPr>
          <p:cNvGraphicFramePr>
            <a:graphicFrameLocks noGrp="1"/>
          </p:cNvGraphicFramePr>
          <p:nvPr/>
        </p:nvGraphicFramePr>
        <p:xfrm>
          <a:off x="2316164" y="3122613"/>
          <a:ext cx="7640637" cy="1600200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l-G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Ω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" name="Group 75">
            <a:extLst>
              <a:ext uri="{FF2B5EF4-FFF2-40B4-BE49-F238E27FC236}">
                <a16:creationId xmlns:a16="http://schemas.microsoft.com/office/drawing/2014/main" xmlns="" id="{12E5BF6D-BEA2-4EF6-B125-C518922320BF}"/>
              </a:ext>
            </a:extLst>
          </p:cNvPr>
          <p:cNvGrpSpPr/>
          <p:nvPr/>
        </p:nvGrpSpPr>
        <p:grpSpPr>
          <a:xfrm>
            <a:off x="3908426" y="4191000"/>
            <a:ext cx="6075363" cy="533400"/>
            <a:chExt cx="3936" cy="336"/>
          </a:xfrm>
        </p:grpSpPr>
        <p:sp>
          <p:nvSpPr>
            <p:cNvPr id="9255" name="Rectangle 76">
              <a:extLst>
                <a:ext uri="{FF2B5EF4-FFF2-40B4-BE49-F238E27FC236}">
                  <a16:creationId xmlns:a16="http://schemas.microsoft.com/office/drawing/2014/main" xmlns="" id="{075E1C90-C29A-4D66-BC61-940C23ED8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0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0.6</a:t>
              </a:r>
            </a:p>
          </p:txBody>
        </p:sp>
        <p:sp>
          <p:nvSpPr>
            <p:cNvPr id="9256" name="Rectangle 77">
              <a:extLst>
                <a:ext uri="{FF2B5EF4-FFF2-40B4-BE49-F238E27FC236}">
                  <a16:creationId xmlns:a16="http://schemas.microsoft.com/office/drawing/2014/main" xmlns="" id="{89E57DA7-560B-4420-AC16-221C080F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0"/>
              <a:ext cx="7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9257" name="Rectangle 78">
              <a:extLst>
                <a:ext uri="{FF2B5EF4-FFF2-40B4-BE49-F238E27FC236}">
                  <a16:creationId xmlns:a16="http://schemas.microsoft.com/office/drawing/2014/main" xmlns="" id="{D9E218DA-5DDD-4DCB-A310-5561C7ED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0"/>
              <a:ext cx="67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0.4</a:t>
              </a:r>
            </a:p>
          </p:txBody>
        </p:sp>
        <p:sp>
          <p:nvSpPr>
            <p:cNvPr id="9258" name="Rectangle 79">
              <a:extLst>
                <a:ext uri="{FF2B5EF4-FFF2-40B4-BE49-F238E27FC236}">
                  <a16:creationId xmlns:a16="http://schemas.microsoft.com/office/drawing/2014/main" xmlns="" id="{814BC91F-548A-4B71-BD99-6B382F67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0"/>
              <a:ext cx="67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0.3</a:t>
              </a:r>
            </a:p>
          </p:txBody>
        </p:sp>
        <p:sp>
          <p:nvSpPr>
            <p:cNvPr id="9259" name="Rectangle 80">
              <a:extLst>
                <a:ext uri="{FF2B5EF4-FFF2-40B4-BE49-F238E27FC236}">
                  <a16:creationId xmlns:a16="http://schemas.microsoft.com/office/drawing/2014/main" xmlns="" id="{D915B153-CAFA-4B27-AAD5-1269520E7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0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0.2</a:t>
              </a:r>
            </a:p>
          </p:txBody>
        </p:sp>
        <p:sp>
          <p:nvSpPr>
            <p:cNvPr id="9260" name="Rectangle 81">
              <a:extLst>
                <a:ext uri="{FF2B5EF4-FFF2-40B4-BE49-F238E27FC236}">
                  <a16:creationId xmlns:a16="http://schemas.microsoft.com/office/drawing/2014/main" xmlns="" id="{D4ED616C-8C25-4D1D-B7E3-B77EEA5E6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0.1</a:t>
              </a:r>
            </a:p>
          </p:txBody>
        </p:sp>
      </p:grpSp>
      <p:sp>
        <p:nvSpPr>
          <p:cNvPr id="9248" name="Text Box 83">
            <a:extLst>
              <a:ext uri="{FF2B5EF4-FFF2-40B4-BE49-F238E27FC236}">
                <a16:creationId xmlns:a16="http://schemas.microsoft.com/office/drawing/2014/main" xmlns="" id="{E90D6178-0735-4887-AECE-839FFD77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3168651"/>
            <a:ext cx="1665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电阻</a:t>
            </a:r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endParaRPr lang="el-GR" altLang="en-US" sz="28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04" name="AutoShape 84">
            <a:extLst>
              <a:ext uri="{FF2B5EF4-FFF2-40B4-BE49-F238E27FC236}">
                <a16:creationId xmlns:a16="http://schemas.microsoft.com/office/drawing/2014/main" xmlns="" id="{872FBBEA-571A-4664-8D01-84F50B7B713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027239" y="5373688"/>
            <a:ext cx="1214437" cy="495300"/>
          </a:xfrm>
          <a:prstGeom prst="wedgeRoundRectCallout">
            <a:avLst>
              <a:gd name="adj1" fmla="val -36931"/>
              <a:gd name="adj2" fmla="val 310255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 rot="1080000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自变量</a:t>
            </a:r>
          </a:p>
        </p:txBody>
      </p:sp>
      <p:sp>
        <p:nvSpPr>
          <p:cNvPr id="30805" name="AutoShape 85">
            <a:extLst>
              <a:ext uri="{FF2B5EF4-FFF2-40B4-BE49-F238E27FC236}">
                <a16:creationId xmlns:a16="http://schemas.microsoft.com/office/drawing/2014/main" xmlns="" id="{492B221C-7E7B-45CE-AD47-2A261A50160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151314" y="5238750"/>
            <a:ext cx="1349375" cy="495300"/>
          </a:xfrm>
          <a:prstGeom prst="wedgeRoundRectCallout">
            <a:avLst>
              <a:gd name="adj1" fmla="val 98588"/>
              <a:gd name="adj2" fmla="val 175000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 rot="1080000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因变量</a:t>
            </a:r>
          </a:p>
        </p:txBody>
      </p:sp>
      <p:sp>
        <p:nvSpPr>
          <p:cNvPr id="30806" name="AutoShape 86">
            <a:extLst>
              <a:ext uri="{FF2B5EF4-FFF2-40B4-BE49-F238E27FC236}">
                <a16:creationId xmlns:a16="http://schemas.microsoft.com/office/drawing/2014/main" xmlns="" id="{E8A7A173-B597-4D5C-9BB0-503D170263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55900" y="2312988"/>
            <a:ext cx="1574800" cy="495300"/>
          </a:xfrm>
          <a:prstGeom prst="wedgeRoundRectCallout">
            <a:avLst>
              <a:gd name="adj1" fmla="val 38102"/>
              <a:gd name="adj2" fmla="val 13974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控制变量</a:t>
            </a:r>
          </a:p>
        </p:txBody>
      </p:sp>
      <p:sp>
        <p:nvSpPr>
          <p:cNvPr id="9252" name="Text Box 87">
            <a:extLst>
              <a:ext uri="{FF2B5EF4-FFF2-40B4-BE49-F238E27FC236}">
                <a16:creationId xmlns:a16="http://schemas.microsoft.com/office/drawing/2014/main" xmlns="" id="{7084D79F-CDFC-4464-8C15-6E92A06E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424" y="1662113"/>
            <a:ext cx="341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　　记录实验数据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EB12CBA9-4C90-4332-98CE-526CF4BB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一、探究电流与电压的关系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11100AF9-F41B-45B3-A07B-21FA7193CE8E}"/>
              </a:ext>
            </a:extLst>
          </p:cNvPr>
          <p:cNvSpPr/>
          <p:nvPr/>
        </p:nvSpPr>
        <p:spPr>
          <a:xfrm>
            <a:off x="1125106" y="1029770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4" grpId="0"/>
      <p:bldP spid="30805" grpId="0"/>
      <p:bldP spid="308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Group 60">
            <a:extLst>
              <a:ext uri="{FF2B5EF4-FFF2-40B4-BE49-F238E27FC236}">
                <a16:creationId xmlns:a16="http://schemas.microsoft.com/office/drawing/2014/main" xmlns="" id="{ADE0EE37-E503-48FC-BD32-00C8A2C31010}"/>
              </a:ext>
            </a:extLst>
          </p:cNvPr>
          <p:cNvGrpSpPr/>
          <p:nvPr/>
        </p:nvGrpSpPr>
        <p:grpSpPr>
          <a:xfrm>
            <a:off x="1703388" y="1268414"/>
            <a:ext cx="8991600" cy="5214937"/>
            <a:chOff x="209" y="935"/>
            <a:chExt cx="5664" cy="3285"/>
          </a:xfrm>
        </p:grpSpPr>
        <p:grpSp>
          <p:nvGrpSpPr>
            <p:cNvPr id="10273" name="Group 59">
              <a:extLst>
                <a:ext uri="{FF2B5EF4-FFF2-40B4-BE49-F238E27FC236}">
                  <a16:creationId xmlns:a16="http://schemas.microsoft.com/office/drawing/2014/main" xmlns="" id="{6CFDD283-6AF9-4B2E-8918-DEDA1362994A}"/>
                </a:ext>
              </a:extLst>
            </p:cNvPr>
            <p:cNvGrpSpPr/>
            <p:nvPr/>
          </p:nvGrpSpPr>
          <p:grpSpPr>
            <a:xfrm>
              <a:off x="776" y="1039"/>
              <a:ext cx="4956" cy="2867"/>
              <a:chOff x="776" y="1039"/>
              <a:chExt cx="4956" cy="2867"/>
            </a:xfrm>
          </p:grpSpPr>
          <p:sp>
            <p:nvSpPr>
              <p:cNvPr id="10277" name="Line 4">
                <a:extLst>
                  <a:ext uri="{FF2B5EF4-FFF2-40B4-BE49-F238E27FC236}">
                    <a16:creationId xmlns:a16="http://schemas.microsoft.com/office/drawing/2014/main" xmlns="" id="{156774F1-494E-43E1-B293-46E25FDBD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3906"/>
                <a:ext cx="49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8" name="Line 5">
                <a:extLst>
                  <a:ext uri="{FF2B5EF4-FFF2-40B4-BE49-F238E27FC236}">
                    <a16:creationId xmlns:a16="http://schemas.microsoft.com/office/drawing/2014/main" xmlns="" id="{E67802DC-B1D5-4F1D-84AA-A3F2F82A0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1" y="1039"/>
                <a:ext cx="0" cy="286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9" name="Line 6">
                <a:extLst>
                  <a:ext uri="{FF2B5EF4-FFF2-40B4-BE49-F238E27FC236}">
                    <a16:creationId xmlns:a16="http://schemas.microsoft.com/office/drawing/2014/main" xmlns="" id="{C761A984-03BB-4AA4-A8CD-069B3D28B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3646"/>
                <a:ext cx="4709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0" name="Line 7">
                <a:extLst>
                  <a:ext uri="{FF2B5EF4-FFF2-40B4-BE49-F238E27FC236}">
                    <a16:creationId xmlns:a16="http://schemas.microsoft.com/office/drawing/2014/main" xmlns="" id="{212C5F40-743F-4D94-A952-7DECE1868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3385"/>
                <a:ext cx="4709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1" name="Line 8">
                <a:extLst>
                  <a:ext uri="{FF2B5EF4-FFF2-40B4-BE49-F238E27FC236}">
                    <a16:creationId xmlns:a16="http://schemas.microsoft.com/office/drawing/2014/main" xmlns="" id="{86BA459E-13B9-4E0E-86CB-FA22B5DD6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3124"/>
                <a:ext cx="4709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2" name="Line 9">
                <a:extLst>
                  <a:ext uri="{FF2B5EF4-FFF2-40B4-BE49-F238E27FC236}">
                    <a16:creationId xmlns:a16="http://schemas.microsoft.com/office/drawing/2014/main" xmlns="" id="{36F9F3D2-21A9-42CA-8651-ED369A5A4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838"/>
                <a:ext cx="47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3" name="Line 10">
                <a:extLst>
                  <a:ext uri="{FF2B5EF4-FFF2-40B4-BE49-F238E27FC236}">
                    <a16:creationId xmlns:a16="http://schemas.microsoft.com/office/drawing/2014/main" xmlns="" id="{126A2899-A28A-400F-9497-58850D91F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577"/>
                <a:ext cx="47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4" name="Line 11">
                <a:extLst>
                  <a:ext uri="{FF2B5EF4-FFF2-40B4-BE49-F238E27FC236}">
                    <a16:creationId xmlns:a16="http://schemas.microsoft.com/office/drawing/2014/main" xmlns="" id="{F844820A-A6C3-4563-86EC-65E978F75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290"/>
                <a:ext cx="4709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5" name="Line 12">
                <a:extLst>
                  <a:ext uri="{FF2B5EF4-FFF2-40B4-BE49-F238E27FC236}">
                    <a16:creationId xmlns:a16="http://schemas.microsoft.com/office/drawing/2014/main" xmlns="" id="{6DABEF8A-C7B4-4FC0-80F0-4CB825A6E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978"/>
                <a:ext cx="47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6" name="Line 13">
                <a:extLst>
                  <a:ext uri="{FF2B5EF4-FFF2-40B4-BE49-F238E27FC236}">
                    <a16:creationId xmlns:a16="http://schemas.microsoft.com/office/drawing/2014/main" xmlns="" id="{D020FE09-B9E6-45E0-BE80-035B093ED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691"/>
                <a:ext cx="4709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7" name="Line 14">
                <a:extLst>
                  <a:ext uri="{FF2B5EF4-FFF2-40B4-BE49-F238E27FC236}">
                    <a16:creationId xmlns:a16="http://schemas.microsoft.com/office/drawing/2014/main" xmlns="" id="{C86AB1C1-FF49-40E4-A93F-CA6740BD4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404"/>
                <a:ext cx="4709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8" name="Line 15">
                <a:extLst>
                  <a:ext uri="{FF2B5EF4-FFF2-40B4-BE49-F238E27FC236}">
                    <a16:creationId xmlns:a16="http://schemas.microsoft.com/office/drawing/2014/main" xmlns="" id="{2BDD86C6-B3FE-4012-B2B4-612EF7D23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36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9" name="Line 16">
                <a:extLst>
                  <a:ext uri="{FF2B5EF4-FFF2-40B4-BE49-F238E27FC236}">
                    <a16:creationId xmlns:a16="http://schemas.microsoft.com/office/drawing/2014/main" xmlns="" id="{97607B19-2507-4A6B-BAD9-B713C016A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96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0" name="Line 17">
                <a:extLst>
                  <a:ext uri="{FF2B5EF4-FFF2-40B4-BE49-F238E27FC236}">
                    <a16:creationId xmlns:a16="http://schemas.microsoft.com/office/drawing/2014/main" xmlns="" id="{4BD94DA7-C5C3-4C1A-801A-43F12C682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1" y="1404"/>
                <a:ext cx="0" cy="24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1" name="Line 18">
                <a:extLst>
                  <a:ext uri="{FF2B5EF4-FFF2-40B4-BE49-F238E27FC236}">
                    <a16:creationId xmlns:a16="http://schemas.microsoft.com/office/drawing/2014/main" xmlns="" id="{5B2FAC55-0EDA-4B19-88F4-0B099562C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5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2" name="Line 19">
                <a:extLst>
                  <a:ext uri="{FF2B5EF4-FFF2-40B4-BE49-F238E27FC236}">
                    <a16:creationId xmlns:a16="http://schemas.microsoft.com/office/drawing/2014/main" xmlns="" id="{A2537714-B220-4AA6-97FE-73420AFCE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70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3" name="Line 20">
                <a:extLst>
                  <a:ext uri="{FF2B5EF4-FFF2-40B4-BE49-F238E27FC236}">
                    <a16:creationId xmlns:a16="http://schemas.microsoft.com/office/drawing/2014/main" xmlns="" id="{716ACE95-180E-48E7-B082-B2CC88B03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96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4" name="Line 21">
                <a:extLst>
                  <a:ext uri="{FF2B5EF4-FFF2-40B4-BE49-F238E27FC236}">
                    <a16:creationId xmlns:a16="http://schemas.microsoft.com/office/drawing/2014/main" xmlns="" id="{8F8A3C78-B14F-4BAA-9239-2094962BD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0" y="1404"/>
                <a:ext cx="0" cy="24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5" name="Line 22">
                <a:extLst>
                  <a:ext uri="{FF2B5EF4-FFF2-40B4-BE49-F238E27FC236}">
                    <a16:creationId xmlns:a16="http://schemas.microsoft.com/office/drawing/2014/main" xmlns="" id="{32519202-F1E5-4CA2-BBCE-54C1E0B55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45" y="1404"/>
                <a:ext cx="0" cy="24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6" name="Line 23">
                <a:extLst>
                  <a:ext uri="{FF2B5EF4-FFF2-40B4-BE49-F238E27FC236}">
                    <a16:creationId xmlns:a16="http://schemas.microsoft.com/office/drawing/2014/main" xmlns="" id="{22EC6720-8E99-429A-A4E0-27CD8F5F5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06" y="1404"/>
                <a:ext cx="0" cy="24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7" name="Line 24">
                <a:extLst>
                  <a:ext uri="{FF2B5EF4-FFF2-40B4-BE49-F238E27FC236}">
                    <a16:creationId xmlns:a16="http://schemas.microsoft.com/office/drawing/2014/main" xmlns="" id="{32254E6C-713E-4C4F-B1E7-21F0B5523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30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8" name="Line 25">
                <a:extLst>
                  <a:ext uri="{FF2B5EF4-FFF2-40B4-BE49-F238E27FC236}">
                    <a16:creationId xmlns:a16="http://schemas.microsoft.com/office/drawing/2014/main" xmlns="" id="{54F5B632-376F-4941-A4A2-1E02E55CC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20" y="1404"/>
                <a:ext cx="0" cy="250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74" name="Text Box 26">
              <a:extLst>
                <a:ext uri="{FF2B5EF4-FFF2-40B4-BE49-F238E27FC236}">
                  <a16:creationId xmlns:a16="http://schemas.microsoft.com/office/drawing/2014/main" xmlns="" id="{4063449D-DD51-4913-BF5C-8AF0DA079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935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I/</a:t>
              </a:r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275" name="Text Box 27">
              <a:extLst>
                <a:ext uri="{FF2B5EF4-FFF2-40B4-BE49-F238E27FC236}">
                  <a16:creationId xmlns:a16="http://schemas.microsoft.com/office/drawing/2014/main" xmlns="" id="{3C45463A-B764-4F2C-A5AF-9F08E6737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7" y="3906"/>
              <a:ext cx="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  <a:r>
                <a:rPr lang="en-US" altLang="zh-CN" sz="2400" b="1">
                  <a:latin typeface="Times New Roman" panose="02020603050405020304" pitchFamily="18" charset="0"/>
                </a:rPr>
                <a:t>/V</a:t>
              </a:r>
            </a:p>
          </p:txBody>
        </p:sp>
        <p:sp>
          <p:nvSpPr>
            <p:cNvPr id="10276" name="Text Box 28">
              <a:extLst>
                <a:ext uri="{FF2B5EF4-FFF2-40B4-BE49-F238E27FC236}">
                  <a16:creationId xmlns:a16="http://schemas.microsoft.com/office/drawing/2014/main" xmlns="" id="{7255CABE-B4AB-4D46-AF79-E9B799D88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3932"/>
              <a:ext cx="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0243" name="Text Box 29">
            <a:extLst>
              <a:ext uri="{FF2B5EF4-FFF2-40B4-BE49-F238E27FC236}">
                <a16:creationId xmlns:a16="http://schemas.microsoft.com/office/drawing/2014/main" xmlns="" id="{862FD7C1-D7D9-43B9-A39D-355A9864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59832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4.0</a:t>
            </a:r>
          </a:p>
        </p:txBody>
      </p:sp>
      <p:sp>
        <p:nvSpPr>
          <p:cNvPr id="10244" name="Text Box 30">
            <a:extLst>
              <a:ext uri="{FF2B5EF4-FFF2-40B4-BE49-F238E27FC236}">
                <a16:creationId xmlns:a16="http://schemas.microsoft.com/office/drawing/2014/main" xmlns="" id="{C98D5EEE-F787-4958-9E48-7E090A96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59832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6.0</a:t>
            </a:r>
          </a:p>
        </p:txBody>
      </p:sp>
      <p:sp>
        <p:nvSpPr>
          <p:cNvPr id="10245" name="Text Box 31">
            <a:extLst>
              <a:ext uri="{FF2B5EF4-FFF2-40B4-BE49-F238E27FC236}">
                <a16:creationId xmlns:a16="http://schemas.microsoft.com/office/drawing/2014/main" xmlns="" id="{BC599790-6C2E-4BC1-B7E5-C9DEB5BA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59832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8.0</a:t>
            </a:r>
          </a:p>
        </p:txBody>
      </p:sp>
      <p:sp>
        <p:nvSpPr>
          <p:cNvPr id="10246" name="Text Box 32">
            <a:extLst>
              <a:ext uri="{FF2B5EF4-FFF2-40B4-BE49-F238E27FC236}">
                <a16:creationId xmlns:a16="http://schemas.microsoft.com/office/drawing/2014/main" xmlns="" id="{B349CC8B-E23A-4FAC-B218-D2DC3302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289" y="5995988"/>
            <a:ext cx="84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10.0</a:t>
            </a:r>
          </a:p>
        </p:txBody>
      </p:sp>
      <p:sp>
        <p:nvSpPr>
          <p:cNvPr id="10247" name="Text Box 33">
            <a:extLst>
              <a:ext uri="{FF2B5EF4-FFF2-40B4-BE49-F238E27FC236}">
                <a16:creationId xmlns:a16="http://schemas.microsoft.com/office/drawing/2014/main" xmlns="" id="{F8B5C39B-5E3C-4A18-87CD-B066CBCF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4" y="5346700"/>
            <a:ext cx="73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0.1</a:t>
            </a:r>
          </a:p>
        </p:txBody>
      </p:sp>
      <p:sp>
        <p:nvSpPr>
          <p:cNvPr id="10248" name="Text Box 34">
            <a:extLst>
              <a:ext uri="{FF2B5EF4-FFF2-40B4-BE49-F238E27FC236}">
                <a16:creationId xmlns:a16="http://schemas.microsoft.com/office/drawing/2014/main" xmlns="" id="{AA0B3C2A-97A4-4B74-9A94-9C34BC77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4" y="4484688"/>
            <a:ext cx="73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0.3</a:t>
            </a:r>
          </a:p>
        </p:txBody>
      </p:sp>
      <p:sp>
        <p:nvSpPr>
          <p:cNvPr id="10249" name="Text Box 35">
            <a:extLst>
              <a:ext uri="{FF2B5EF4-FFF2-40B4-BE49-F238E27FC236}">
                <a16:creationId xmlns:a16="http://schemas.microsoft.com/office/drawing/2014/main" xmlns="" id="{E2F943E4-8639-4F2F-8A23-1068657E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579813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0.5</a:t>
            </a:r>
          </a:p>
        </p:txBody>
      </p:sp>
      <p:sp>
        <p:nvSpPr>
          <p:cNvPr id="10250" name="Text Box 36">
            <a:extLst>
              <a:ext uri="{FF2B5EF4-FFF2-40B4-BE49-F238E27FC236}">
                <a16:creationId xmlns:a16="http://schemas.microsoft.com/office/drawing/2014/main" xmlns="" id="{533E230C-53A1-469B-83B9-7A878347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124200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0.6</a:t>
            </a:r>
          </a:p>
        </p:txBody>
      </p:sp>
      <p:sp>
        <p:nvSpPr>
          <p:cNvPr id="10251" name="Text Box 37">
            <a:extLst>
              <a:ext uri="{FF2B5EF4-FFF2-40B4-BE49-F238E27FC236}">
                <a16:creationId xmlns:a16="http://schemas.microsoft.com/office/drawing/2014/main" xmlns="" id="{6099E552-4845-4850-BA68-560BEB37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4" y="4029075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0.4</a:t>
            </a:r>
          </a:p>
        </p:txBody>
      </p:sp>
      <p:sp>
        <p:nvSpPr>
          <p:cNvPr id="10252" name="Text Box 38">
            <a:extLst>
              <a:ext uri="{FF2B5EF4-FFF2-40B4-BE49-F238E27FC236}">
                <a16:creationId xmlns:a16="http://schemas.microsoft.com/office/drawing/2014/main" xmlns="" id="{7367A173-7449-497C-8EDB-32E2ED8F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6" y="4905375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0.2</a:t>
            </a:r>
          </a:p>
        </p:txBody>
      </p:sp>
      <p:sp>
        <p:nvSpPr>
          <p:cNvPr id="10253" name="Text Box 39">
            <a:extLst>
              <a:ext uri="{FF2B5EF4-FFF2-40B4-BE49-F238E27FC236}">
                <a16:creationId xmlns:a16="http://schemas.microsoft.com/office/drawing/2014/main" xmlns="" id="{D1C8FAF3-96BD-4673-A763-B890CEBA1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671763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0.7</a:t>
            </a:r>
          </a:p>
        </p:txBody>
      </p:sp>
      <p:sp>
        <p:nvSpPr>
          <p:cNvPr id="10254" name="Text Box 40">
            <a:extLst>
              <a:ext uri="{FF2B5EF4-FFF2-40B4-BE49-F238E27FC236}">
                <a16:creationId xmlns:a16="http://schemas.microsoft.com/office/drawing/2014/main" xmlns="" id="{F742B096-0E81-468E-BD09-3C4DED23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73288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0.8</a:t>
            </a:r>
          </a:p>
        </p:txBody>
      </p:sp>
      <p:sp>
        <p:nvSpPr>
          <p:cNvPr id="10255" name="Text Box 41">
            <a:extLst>
              <a:ext uri="{FF2B5EF4-FFF2-40B4-BE49-F238E27FC236}">
                <a16:creationId xmlns:a16="http://schemas.microsoft.com/office/drawing/2014/main" xmlns="" id="{F52D9E34-CA88-4AAC-AEBA-FB1FC185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59832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2.0</a:t>
            </a:r>
          </a:p>
        </p:txBody>
      </p:sp>
      <p:sp>
        <p:nvSpPr>
          <p:cNvPr id="29738" name="Text Box 42">
            <a:extLst>
              <a:ext uri="{FF2B5EF4-FFF2-40B4-BE49-F238E27FC236}">
                <a16:creationId xmlns:a16="http://schemas.microsoft.com/office/drawing/2014/main" xmlns="" id="{D4431CD3-21D3-4194-B5E6-888301C8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4640264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29739" name="Text Box 43">
            <a:extLst>
              <a:ext uri="{FF2B5EF4-FFF2-40B4-BE49-F238E27FC236}">
                <a16:creationId xmlns:a16="http://schemas.microsoft.com/office/drawing/2014/main" xmlns="" id="{5684CB81-9B9C-4066-A6B1-8C1694D6A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4214814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29740" name="Text Box 44">
            <a:extLst>
              <a:ext uri="{FF2B5EF4-FFF2-40B4-BE49-F238E27FC236}">
                <a16:creationId xmlns:a16="http://schemas.microsoft.com/office/drawing/2014/main" xmlns="" id="{19E004F4-87F8-481D-8EF9-AFA90F3B4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3757614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29741" name="Text Box 45">
            <a:extLst>
              <a:ext uri="{FF2B5EF4-FFF2-40B4-BE49-F238E27FC236}">
                <a16:creationId xmlns:a16="http://schemas.microsoft.com/office/drawing/2014/main" xmlns="" id="{A8443E06-4749-4F43-A6F7-351F81EE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5053014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29742" name="Line 46">
            <a:extLst>
              <a:ext uri="{FF2B5EF4-FFF2-40B4-BE49-F238E27FC236}">
                <a16:creationId xmlns:a16="http://schemas.microsoft.com/office/drawing/2014/main" xmlns="" id="{F94E236B-C4B7-4275-B7FF-1C61154E9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789" y="3436939"/>
            <a:ext cx="4135437" cy="25622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1" name="Text Box 47">
            <a:extLst>
              <a:ext uri="{FF2B5EF4-FFF2-40B4-BE49-F238E27FC236}">
                <a16:creationId xmlns:a16="http://schemas.microsoft.com/office/drawing/2014/main" xmlns="" id="{5BE9CFB6-9EE3-481D-8E46-33AE145F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9848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3.0</a:t>
            </a:r>
          </a:p>
        </p:txBody>
      </p:sp>
      <p:sp>
        <p:nvSpPr>
          <p:cNvPr id="10262" name="Text Box 48">
            <a:extLst>
              <a:ext uri="{FF2B5EF4-FFF2-40B4-BE49-F238E27FC236}">
                <a16:creationId xmlns:a16="http://schemas.microsoft.com/office/drawing/2014/main" xmlns="" id="{DF806696-A914-4E1F-8AC0-EDC61F18C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59848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5.0</a:t>
            </a:r>
          </a:p>
        </p:txBody>
      </p:sp>
      <p:sp>
        <p:nvSpPr>
          <p:cNvPr id="10263" name="Text Box 49">
            <a:extLst>
              <a:ext uri="{FF2B5EF4-FFF2-40B4-BE49-F238E27FC236}">
                <a16:creationId xmlns:a16="http://schemas.microsoft.com/office/drawing/2014/main" xmlns="" id="{207FD064-4682-4463-AC6A-D4BC74FC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59848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7.0</a:t>
            </a:r>
          </a:p>
        </p:txBody>
      </p:sp>
      <p:sp>
        <p:nvSpPr>
          <p:cNvPr id="10264" name="Text Box 50">
            <a:extLst>
              <a:ext uri="{FF2B5EF4-FFF2-40B4-BE49-F238E27FC236}">
                <a16:creationId xmlns:a16="http://schemas.microsoft.com/office/drawing/2014/main" xmlns="" id="{719E5DF1-B41E-4FDA-9FD9-BC0E0C22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59848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1.0</a:t>
            </a:r>
          </a:p>
        </p:txBody>
      </p:sp>
      <p:sp>
        <p:nvSpPr>
          <p:cNvPr id="10265" name="Text Box 51">
            <a:extLst>
              <a:ext uri="{FF2B5EF4-FFF2-40B4-BE49-F238E27FC236}">
                <a16:creationId xmlns:a16="http://schemas.microsoft.com/office/drawing/2014/main" xmlns="" id="{3610E9D2-024C-46F2-B30F-73A5A11E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9" y="5984875"/>
            <a:ext cx="84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9.0</a:t>
            </a:r>
          </a:p>
        </p:txBody>
      </p:sp>
      <p:sp>
        <p:nvSpPr>
          <p:cNvPr id="29748" name="Text Box 52">
            <a:extLst>
              <a:ext uri="{FF2B5EF4-FFF2-40B4-BE49-F238E27FC236}">
                <a16:creationId xmlns:a16="http://schemas.microsoft.com/office/drawing/2014/main" xmlns="" id="{DD220F2D-98F1-4643-B9F5-388A20D73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3354389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29749" name="Text Box 53">
            <a:extLst>
              <a:ext uri="{FF2B5EF4-FFF2-40B4-BE49-F238E27FC236}">
                <a16:creationId xmlns:a16="http://schemas.microsoft.com/office/drawing/2014/main" xmlns="" id="{EAF3E36E-1B79-49F5-A661-01B70CFA5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2892426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29750" name="Text Box 54">
            <a:extLst>
              <a:ext uri="{FF2B5EF4-FFF2-40B4-BE49-F238E27FC236}">
                <a16:creationId xmlns:a16="http://schemas.microsoft.com/office/drawing/2014/main" xmlns="" id="{F5386645-C726-4F2E-A6E6-0EC615A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5446714"/>
            <a:ext cx="450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chemeClr val="hlink"/>
                </a:solidFill>
              </a:rPr>
              <a:t>·</a:t>
            </a:r>
          </a:p>
        </p:txBody>
      </p:sp>
      <p:sp>
        <p:nvSpPr>
          <p:cNvPr id="10269" name="Text Box 55">
            <a:extLst>
              <a:ext uri="{FF2B5EF4-FFF2-40B4-BE49-F238E27FC236}">
                <a16:creationId xmlns:a16="http://schemas.microsoft.com/office/drawing/2014/main" xmlns="" id="{B90143D5-C00B-4BEC-8269-B43F42AA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716088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0.9</a:t>
            </a:r>
          </a:p>
        </p:txBody>
      </p:sp>
      <p:sp>
        <p:nvSpPr>
          <p:cNvPr id="29752" name="Text Box 56">
            <a:extLst>
              <a:ext uri="{FF2B5EF4-FFF2-40B4-BE49-F238E27FC236}">
                <a16:creationId xmlns:a16="http://schemas.microsoft.com/office/drawing/2014/main" xmlns="" id="{D6F86F04-36D7-494C-B18E-D76E2680E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9" y="3392488"/>
            <a:ext cx="73183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71" name="TextBox 7">
            <a:extLst>
              <a:ext uri="{FF2B5EF4-FFF2-40B4-BE49-F238E27FC236}">
                <a16:creationId xmlns:a16="http://schemas.microsoft.com/office/drawing/2014/main" xmlns="" id="{514A274B-8506-43DC-926E-8219FF9A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7" y="1052852"/>
            <a:ext cx="2428875" cy="61946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绘制图象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5AB120EB-5737-413F-8C75-89A2E453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一、探究电流与电压的关系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8" grpId="0"/>
      <p:bldP spid="29739" grpId="0"/>
      <p:bldP spid="29740" grpId="0"/>
      <p:bldP spid="29741" grpId="0"/>
      <p:bldP spid="29748" grpId="0"/>
      <p:bldP spid="29749" grpId="0"/>
      <p:bldP spid="29750" grpId="0"/>
      <p:bldP spid="297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E3B3D5BD-95CD-49F4-BE81-F07BCD94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一、探究电流与电压的关系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C2D37EDA-53BA-4845-9C77-7C2438622134}"/>
              </a:ext>
            </a:extLst>
          </p:cNvPr>
          <p:cNvSpPr/>
          <p:nvPr/>
        </p:nvSpPr>
        <p:spPr>
          <a:xfrm>
            <a:off x="1125106" y="1345795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归纳结论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7449A765-D3C6-42BE-BCE9-10148700C800}"/>
              </a:ext>
            </a:extLst>
          </p:cNvPr>
          <p:cNvSpPr/>
          <p:nvPr/>
        </p:nvSpPr>
        <p:spPr>
          <a:xfrm>
            <a:off x="2279576" y="2294713"/>
            <a:ext cx="7840866" cy="113428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电阻一定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时，通过导体的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跟导体两端的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正比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24DA3CF2-0F2E-4D05-AA53-C66DB6F5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551742"/>
            <a:ext cx="8101013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在电路中如何改变电阻，选用什么器材？怎么操作？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如何使电阻两端电压不变，如何控制其不变？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滑动变阻器在实验中起到什么作用？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C849910-9795-44B6-9784-A7D2CCE9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二、探究电流与电阻的关系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E97BBE5A-1A68-4E26-88AE-0BBC52E3F415}"/>
              </a:ext>
            </a:extLst>
          </p:cNvPr>
          <p:cNvSpPr/>
          <p:nvPr/>
        </p:nvSpPr>
        <p:spPr>
          <a:xfrm>
            <a:off x="1916927" y="1028930"/>
            <a:ext cx="4899153" cy="5710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>
                <a:solidFill>
                  <a:srgbClr val="013A57"/>
                </a:solidFill>
              </a:rPr>
              <a:t>2</a:t>
            </a:r>
            <a:r>
              <a:rPr lang="zh-CN" altLang="en-US" sz="2400" b="1">
                <a:solidFill>
                  <a:srgbClr val="013A57"/>
                </a:solidFill>
              </a:rPr>
              <a:t>．实验探究电流与电阻的关系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B2994F60-C846-4793-B3AC-FEDD6EF87F79}"/>
              </a:ext>
            </a:extLst>
          </p:cNvPr>
          <p:cNvSpPr/>
          <p:nvPr/>
        </p:nvSpPr>
        <p:spPr>
          <a:xfrm>
            <a:off x="1916927" y="1774391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设计实验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8711A8DC-AC44-4890-AFAB-CA8ECC920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4796179"/>
            <a:ext cx="8101013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控制电压一定，研究电流与电阻的定量关系。</a:t>
            </a:r>
          </a:p>
        </p:txBody>
      </p:sp>
    </p:spTree>
    <p:extLst>
      <p:ext uri="{BB962C8B-B14F-4D97-AF65-F5344CB8AC3E}">
        <p14:creationId xmlns:p14="http://schemas.microsoft.com/office/powerpoint/2010/main" val="9247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732" name="Group 108">
            <a:extLst>
              <a:ext uri="{FF2B5EF4-FFF2-40B4-BE49-F238E27FC236}">
                <a16:creationId xmlns:a16="http://schemas.microsoft.com/office/drawing/2014/main" xmlns="" id="{3CE3D7D2-4082-47E7-8D90-910CA212174B}"/>
              </a:ext>
            </a:extLst>
          </p:cNvPr>
          <p:cNvGraphicFramePr>
            <a:graphicFrameLocks noGrp="1"/>
          </p:cNvGraphicFramePr>
          <p:nvPr/>
        </p:nvGraphicFramePr>
        <p:xfrm>
          <a:off x="2208214" y="2105025"/>
          <a:ext cx="7877175" cy="1600200"/>
        </p:xfrm>
        <a:graphic>
          <a:graphicData uri="http://schemas.openxmlformats.org/drawingml/2006/table">
            <a:tbl>
              <a:tblPr/>
              <a:tblGrid>
                <a:gridCol w="1693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0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7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</a:t>
                      </a:r>
                      <a:endParaRPr kumimoji="0" lang="zh-CN" altLang="en-US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itchFamily="49" charset="-122"/>
                        </a:rPr>
                        <a:t>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015C64B4-1B87-42A4-9C98-B0E76F22C012}"/>
              </a:ext>
            </a:extLst>
          </p:cNvPr>
          <p:cNvGrpSpPr/>
          <p:nvPr/>
        </p:nvGrpSpPr>
        <p:grpSpPr>
          <a:xfrm>
            <a:off x="3919538" y="3184526"/>
            <a:ext cx="6119812" cy="517525"/>
            <a:chExt cx="4032" cy="326"/>
          </a:xfrm>
        </p:grpSpPr>
        <p:sp>
          <p:nvSpPr>
            <p:cNvPr id="13351" name="Rectangle 32">
              <a:extLst>
                <a:ext uri="{FF2B5EF4-FFF2-40B4-BE49-F238E27FC236}">
                  <a16:creationId xmlns:a16="http://schemas.microsoft.com/office/drawing/2014/main" xmlns="" id="{3695A408-2022-4DB0-97FE-4F921419C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0.17</a:t>
              </a:r>
            </a:p>
          </p:txBody>
        </p:sp>
        <p:sp>
          <p:nvSpPr>
            <p:cNvPr id="13352" name="Rectangle 33">
              <a:extLst>
                <a:ext uri="{FF2B5EF4-FFF2-40B4-BE49-F238E27FC236}">
                  <a16:creationId xmlns:a16="http://schemas.microsoft.com/office/drawing/2014/main" xmlns="" id="{7B83DA98-C7E5-4AE6-86B5-B404FA84E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0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0.2</a:t>
              </a:r>
            </a:p>
          </p:txBody>
        </p:sp>
        <p:sp>
          <p:nvSpPr>
            <p:cNvPr id="13353" name="Rectangle 34">
              <a:extLst>
                <a:ext uri="{FF2B5EF4-FFF2-40B4-BE49-F238E27FC236}">
                  <a16:creationId xmlns:a16="http://schemas.microsoft.com/office/drawing/2014/main" xmlns="" id="{720053FE-C969-49CA-A437-A07191D4D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0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0.25</a:t>
              </a:r>
            </a:p>
          </p:txBody>
        </p:sp>
        <p:sp>
          <p:nvSpPr>
            <p:cNvPr id="13354" name="Rectangle 35">
              <a:extLst>
                <a:ext uri="{FF2B5EF4-FFF2-40B4-BE49-F238E27FC236}">
                  <a16:creationId xmlns:a16="http://schemas.microsoft.com/office/drawing/2014/main" xmlns="" id="{C6BA81A2-5BA9-44D6-BBC1-AF981A7B7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0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0.33</a:t>
              </a:r>
            </a:p>
          </p:txBody>
        </p:sp>
        <p:sp>
          <p:nvSpPr>
            <p:cNvPr id="13355" name="Rectangle 36">
              <a:extLst>
                <a:ext uri="{FF2B5EF4-FFF2-40B4-BE49-F238E27FC236}">
                  <a16:creationId xmlns:a16="http://schemas.microsoft.com/office/drawing/2014/main" xmlns="" id="{87397604-E124-4EB7-9926-99EE0C6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0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13356" name="Rectangle 37">
              <a:extLst>
                <a:ext uri="{FF2B5EF4-FFF2-40B4-BE49-F238E27FC236}">
                  <a16:creationId xmlns:a16="http://schemas.microsoft.com/office/drawing/2014/main" xmlns="" id="{68F7C695-2247-4C4C-BAC2-15EE1840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6663" name="AutoShape 39">
            <a:extLst>
              <a:ext uri="{FF2B5EF4-FFF2-40B4-BE49-F238E27FC236}">
                <a16:creationId xmlns:a16="http://schemas.microsoft.com/office/drawing/2014/main" xmlns="" id="{CB20F3A9-16B4-4AAA-9692-574E09670FE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254251" y="3860800"/>
            <a:ext cx="1395413" cy="539750"/>
          </a:xfrm>
          <a:prstGeom prst="wedgeRoundRectCallout">
            <a:avLst>
              <a:gd name="adj1" fmla="val -630"/>
              <a:gd name="adj2" fmla="val 18529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 rot="1080000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自变量</a:t>
            </a:r>
          </a:p>
        </p:txBody>
      </p:sp>
      <p:sp>
        <p:nvSpPr>
          <p:cNvPr id="26664" name="AutoShape 40">
            <a:extLst>
              <a:ext uri="{FF2B5EF4-FFF2-40B4-BE49-F238E27FC236}">
                <a16:creationId xmlns:a16="http://schemas.microsoft.com/office/drawing/2014/main" xmlns="" id="{E4179D5F-C86E-46DE-A6F8-3B96E31F4F1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999039" y="3860800"/>
            <a:ext cx="1373187" cy="539750"/>
          </a:xfrm>
          <a:prstGeom prst="wedgeRoundRectCallout">
            <a:avLst>
              <a:gd name="adj1" fmla="val 157051"/>
              <a:gd name="adj2" fmla="val 101764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 rot="1080000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因变量</a:t>
            </a:r>
          </a:p>
        </p:txBody>
      </p:sp>
      <p:sp>
        <p:nvSpPr>
          <p:cNvPr id="26665" name="AutoShape 41">
            <a:extLst>
              <a:ext uri="{FF2B5EF4-FFF2-40B4-BE49-F238E27FC236}">
                <a16:creationId xmlns:a16="http://schemas.microsoft.com/office/drawing/2014/main" xmlns="" id="{C1C91907-9911-4B0B-BBBA-ACD34EDC46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59176" y="1474788"/>
            <a:ext cx="1846263" cy="539750"/>
          </a:xfrm>
          <a:prstGeom prst="wedgeRoundRectCallout">
            <a:avLst>
              <a:gd name="adj1" fmla="val 84648"/>
              <a:gd name="adj2" fmla="val 105000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控制变量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A9FEAFF3-1A10-4EA6-9E8C-58191FB6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二、探究电流与电阻的关系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D76366EE-D6DF-49A9-A3B2-A5A675A36F19}"/>
              </a:ext>
            </a:extLst>
          </p:cNvPr>
          <p:cNvSpPr/>
          <p:nvPr/>
        </p:nvSpPr>
        <p:spPr>
          <a:xfrm>
            <a:off x="1125106" y="1029770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  <p:bldP spid="26664" grpId="0"/>
      <p:bldP spid="266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E3B3D5BD-95CD-49F4-BE81-F07BCD94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二、探究电流与电阻的关系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C2D37EDA-53BA-4845-9C77-7C2438622134}"/>
              </a:ext>
            </a:extLst>
          </p:cNvPr>
          <p:cNvSpPr/>
          <p:nvPr/>
        </p:nvSpPr>
        <p:spPr>
          <a:xfrm>
            <a:off x="1125106" y="1345795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归纳结论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7449A765-D3C6-42BE-BCE9-10148700C800}"/>
              </a:ext>
            </a:extLst>
          </p:cNvPr>
          <p:cNvSpPr/>
          <p:nvPr/>
        </p:nvSpPr>
        <p:spPr>
          <a:xfrm>
            <a:off x="2279576" y="2294713"/>
            <a:ext cx="7840866" cy="113428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电压一定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时，通过导体的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成反比。</a:t>
            </a:r>
          </a:p>
        </p:txBody>
      </p:sp>
    </p:spTree>
    <p:extLst>
      <p:ext uri="{BB962C8B-B14F-4D97-AF65-F5344CB8AC3E}">
        <p14:creationId xmlns:p14="http://schemas.microsoft.com/office/powerpoint/2010/main" val="342207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xmlns="" id="{36F21262-EF57-48B4-B1C8-BF0E98D8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80645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．已知</a:t>
            </a:r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，分别把</a:t>
            </a:r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接到</a:t>
            </a:r>
            <a:r>
              <a:rPr lang="en-US" altLang="zh-CN" sz="2800" b="1">
                <a:latin typeface="Times New Roman" panose="02020603050405020304" pitchFamily="18" charset="0"/>
              </a:rPr>
              <a:t>6 V</a:t>
            </a:r>
            <a:r>
              <a:rPr lang="zh-CN" altLang="en-US" sz="2800" b="1">
                <a:latin typeface="Times New Roman" panose="02020603050405020304" pitchFamily="18" charset="0"/>
              </a:rPr>
              <a:t>的电源上，通过它们的电流比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</a:rPr>
              <a:t>∶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等于（      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</a:rPr>
              <a:t>1∶3</a:t>
            </a:r>
            <a:r>
              <a:rPr lang="zh-CN" altLang="en-US" sz="2800" b="1">
                <a:latin typeface="Times New Roman" panose="02020603050405020304" pitchFamily="18" charset="0"/>
              </a:rPr>
              <a:t>　 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</a:rPr>
              <a:t>3∶1</a:t>
            </a:r>
            <a:r>
              <a:rPr lang="zh-CN" altLang="en-US" sz="2800" b="1">
                <a:latin typeface="Times New Roman" panose="02020603050405020304" pitchFamily="18" charset="0"/>
              </a:rPr>
              <a:t>　 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</a:rPr>
              <a:t>2∶1</a:t>
            </a:r>
            <a:r>
              <a:rPr lang="zh-CN" altLang="en-US" sz="2800" b="1">
                <a:latin typeface="Times New Roman" panose="02020603050405020304" pitchFamily="18" charset="0"/>
              </a:rPr>
              <a:t>　 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</a:rPr>
              <a:t>4∶1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xmlns="" id="{90DB2123-11E1-4B04-8007-A208FCF5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249613"/>
            <a:ext cx="80645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．一导体接到电路中 ，如果把它两端的电压增大到原来的三倍，下列说法中正确的是（      ）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．它的电阻是原来的三倍           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．它的电流保持不变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．它的电流是原来的三分之一       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．它的电流是原来的三倍 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414B9B24-5F7F-4B3D-88FB-9C675EC1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1773239"/>
            <a:ext cx="44435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xmlns="" id="{283B6F24-F3B0-4DC6-BF62-A89CB2792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789" y="386080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1DA81F21-0F91-4EB2-861A-994F2BCB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xmlns="" id="{36F21262-EF57-48B4-B1C8-BF0E98D8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312" y="1340768"/>
            <a:ext cx="9540800" cy="366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</a:rPr>
              <a:t>小刚用图所示电路“探究一段电路中电流跟电阳的关系”，在此实验过程中，当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两点间的电阻由</a:t>
            </a:r>
            <a:r>
              <a:rPr lang="en-US" altLang="zh-CN" sz="2800" b="1">
                <a:latin typeface="Times New Roman" panose="02020603050405020304" pitchFamily="18" charset="0"/>
              </a:rPr>
              <a:t>5Ω</a:t>
            </a:r>
            <a:r>
              <a:rPr lang="zh-CN" altLang="en-US" sz="2800" b="1">
                <a:latin typeface="Times New Roman" panose="02020603050405020304" pitchFamily="18" charset="0"/>
              </a:rPr>
              <a:t>更换为</a:t>
            </a:r>
            <a:r>
              <a:rPr lang="en-US" altLang="zh-CN" sz="2800" b="1">
                <a:latin typeface="Times New Roman" panose="02020603050405020304" pitchFamily="18" charset="0"/>
              </a:rPr>
              <a:t>10Ω</a:t>
            </a:r>
            <a:r>
              <a:rPr lang="zh-CN" altLang="en-US" sz="2800" b="1">
                <a:latin typeface="Times New Roman" panose="02020603050405020304" pitchFamily="18" charset="0"/>
              </a:rPr>
              <a:t>后，为了探究上述问题，他应该采取的唯一操作是（    ）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A.</a:t>
            </a:r>
            <a:r>
              <a:rPr lang="zh-CN" altLang="en-US" sz="2800" b="1">
                <a:latin typeface="Times New Roman" panose="02020603050405020304" pitchFamily="18" charset="0"/>
              </a:rPr>
              <a:t>保持变阻器渭片不动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B.</a:t>
            </a:r>
            <a:r>
              <a:rPr lang="zh-CN" altLang="en-US" sz="2800" b="1">
                <a:latin typeface="Times New Roman" panose="02020603050405020304" pitchFamily="18" charset="0"/>
              </a:rPr>
              <a:t>将变阻器滑片适当向左移动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C.</a:t>
            </a:r>
            <a:r>
              <a:rPr lang="zh-CN" altLang="en-US" sz="2800" b="1">
                <a:latin typeface="Times New Roman" panose="02020603050405020304" pitchFamily="18" charset="0"/>
              </a:rPr>
              <a:t>将变阻器滑片适当向右移动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D.</a:t>
            </a:r>
            <a:r>
              <a:rPr lang="zh-CN" altLang="en-US" sz="2800" b="1">
                <a:latin typeface="Times New Roman" panose="02020603050405020304" pitchFamily="18" charset="0"/>
              </a:rPr>
              <a:t>适当增加电池的节数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414B9B24-5F7F-4B3D-88FB-9C675EC1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016" y="2348880"/>
            <a:ext cx="44435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1DA81F21-0F91-4EB2-861A-994F2BCB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5276D31-1CFA-4985-8520-DBD5DE6A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2999606"/>
            <a:ext cx="2876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94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01974" y="2443521"/>
            <a:ext cx="9520212" cy="679450"/>
            <a:chOff x="2111375" y="3579813"/>
            <a:chExt cx="9520212" cy="679450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580062"/>
              <a:ext cx="8704237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进一步熟悉探究实验中常用的一种方法控制变量法。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71464" y="888247"/>
            <a:ext cx="10009111" cy="1284006"/>
            <a:chOff x="2105025" y="2140881"/>
            <a:chExt cx="973595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49" y="2140881"/>
              <a:ext cx="8913631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通过实验探究电流跟电压、电阻的关系，让学生经历科学探究的全过程。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317563" y="3428943"/>
            <a:ext cx="9170925" cy="1284006"/>
            <a:chOff x="2130425" y="4370747"/>
            <a:chExt cx="9170925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370747"/>
              <a:ext cx="839305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会观察、收集、分析实验中的数据并尝试采用图象法分析实验数据。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F8C4D75E-8549-4A46-8C0F-6C890B4C369F}"/>
              </a:ext>
            </a:extLst>
          </p:cNvPr>
          <p:cNvGrpSpPr/>
          <p:nvPr/>
        </p:nvGrpSpPr>
        <p:grpSpPr>
          <a:xfrm>
            <a:off x="1312040" y="5060447"/>
            <a:ext cx="9176449" cy="692476"/>
            <a:chOff x="2130426" y="4693912"/>
            <a:chExt cx="10285722" cy="69247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FCEA8315-40E1-4B84-B08A-CC3B06BA072A}"/>
                </a:ext>
              </a:extLst>
            </p:cNvPr>
            <p:cNvGrpSpPr/>
            <p:nvPr/>
          </p:nvGrpSpPr>
          <p:grpSpPr>
            <a:xfrm>
              <a:off x="2130426" y="4706938"/>
              <a:ext cx="777874" cy="679450"/>
              <a:chOff x="7003603" y="4439327"/>
              <a:chExt cx="817484" cy="71738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xmlns="" id="{D292293C-7F2E-4316-8419-6AA0822B5854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817484" cy="717385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11">
                <a:extLst>
                  <a:ext uri="{FF2B5EF4-FFF2-40B4-BE49-F238E27FC236}">
                    <a16:creationId xmlns:a16="http://schemas.microsoft.com/office/drawing/2014/main" xmlns="" id="{789567CF-B35A-4E2B-88AD-6F79D931C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646091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xmlns="" id="{10F4FA16-3A91-429B-8E35-0869D23B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4693912"/>
              <a:ext cx="9507848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4.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能说出电流与电压、电阻间的正比、反比关系。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xmlns="" id="{AB5242E5-1BFA-41DB-AC42-C814B407A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935038"/>
            <a:ext cx="825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</a:rPr>
              <a:t>某同学按如图所示的电路研究通过导体的电流跟导体电阻的关系。电源电压保持不变，他不断改变电阻箱</a:t>
            </a:r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</a:rPr>
              <a:t>符号用      表示</a:t>
            </a:r>
            <a:r>
              <a:rPr lang="en-US" altLang="zh-CN" sz="2800" b="1">
                <a:latin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</a:rPr>
              <a:t>的阻值，测得相应的电流如下表。分析表中数据可知：电流跟电阻</a:t>
            </a:r>
            <a:r>
              <a:rPr lang="en-US" altLang="zh-CN" sz="2800" b="1">
                <a:latin typeface="Times New Roman" panose="02020603050405020304" pitchFamily="18" charset="0"/>
              </a:rPr>
              <a:t>__________</a:t>
            </a:r>
            <a:r>
              <a:rPr lang="zh-CN" altLang="en-US" sz="2800" b="1">
                <a:latin typeface="Times New Roman" panose="02020603050405020304" pitchFamily="18" charset="0"/>
              </a:rPr>
              <a:t>，这与其他同学的结论不一样，其原因是</a:t>
            </a:r>
            <a:r>
              <a:rPr lang="en-US" altLang="zh-CN" sz="2800" b="1">
                <a:latin typeface="Times New Roman" panose="02020603050405020304" pitchFamily="18" charset="0"/>
              </a:rPr>
              <a:t>_____________________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42491" name="Group 155">
            <a:extLst>
              <a:ext uri="{FF2B5EF4-FFF2-40B4-BE49-F238E27FC236}">
                <a16:creationId xmlns:a16="http://schemas.microsoft.com/office/drawing/2014/main" xmlns="" id="{9142B394-035F-4276-9CFB-487E62DE7FFC}"/>
              </a:ext>
            </a:extLst>
          </p:cNvPr>
          <p:cNvGraphicFramePr>
            <a:graphicFrameLocks noGrp="1"/>
          </p:cNvGraphicFramePr>
          <p:nvPr/>
        </p:nvGraphicFramePr>
        <p:xfrm>
          <a:off x="5016500" y="4238626"/>
          <a:ext cx="5086350" cy="2087218"/>
        </p:xfrm>
        <a:graphic>
          <a:graphicData uri="http://schemas.openxmlformats.org/drawingml/2006/table">
            <a:tbl>
              <a:tblPr/>
              <a:tblGrid>
                <a:gridCol w="1404938">
                  <a:extLst>
                    <a:ext uri="{9D8B030D-6E8A-4147-A177-3AD203B41FA5}">
                      <a16:colId xmlns:a16="http://schemas.microsoft.com/office/drawing/2014/main" xmlns="" val="2058415950"/>
                    </a:ext>
                  </a:extLst>
                </a:gridCol>
                <a:gridCol w="1820862">
                  <a:extLst>
                    <a:ext uri="{9D8B030D-6E8A-4147-A177-3AD203B41FA5}">
                      <a16:colId xmlns:a16="http://schemas.microsoft.com/office/drawing/2014/main" xmlns="" val="3386227338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xmlns="" val="1499438347"/>
                    </a:ext>
                  </a:extLst>
                </a:gridCol>
              </a:tblGrid>
              <a:tr h="5318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W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5825527"/>
                  </a:ext>
                </a:extLst>
              </a:tr>
              <a:tr h="51752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8317061"/>
                  </a:ext>
                </a:extLst>
              </a:tr>
              <a:tr h="5191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9421750"/>
                  </a:ext>
                </a:extLst>
              </a:tr>
              <a:tr h="51752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028026"/>
                  </a:ext>
                </a:extLst>
              </a:tr>
            </a:tbl>
          </a:graphicData>
        </a:graphic>
      </p:graphicFrame>
      <p:grpSp>
        <p:nvGrpSpPr>
          <p:cNvPr id="14361" name="Group 25">
            <a:extLst>
              <a:ext uri="{FF2B5EF4-FFF2-40B4-BE49-F238E27FC236}">
                <a16:creationId xmlns:a16="http://schemas.microsoft.com/office/drawing/2014/main" xmlns="" id="{E8B6259A-152E-43D8-B362-E4357B2C859B}"/>
              </a:ext>
            </a:extLst>
          </p:cNvPr>
          <p:cNvGrpSpPr/>
          <p:nvPr/>
        </p:nvGrpSpPr>
        <p:grpSpPr>
          <a:xfrm>
            <a:off x="1820864" y="4194175"/>
            <a:ext cx="2968625" cy="2197100"/>
            <a:chOff x="3702" y="2585"/>
            <a:chExt cx="1870" cy="1384"/>
          </a:xfrm>
        </p:grpSpPr>
        <p:grpSp>
          <p:nvGrpSpPr>
            <p:cNvPr id="14369" name="Group 26">
              <a:extLst>
                <a:ext uri="{FF2B5EF4-FFF2-40B4-BE49-F238E27FC236}">
                  <a16:creationId xmlns:a16="http://schemas.microsoft.com/office/drawing/2014/main" xmlns="" id="{9B19C2D5-953F-4453-9EF5-C80B0D264A0C}"/>
                </a:ext>
              </a:extLst>
            </p:cNvPr>
            <p:cNvGrpSpPr/>
            <p:nvPr/>
          </p:nvGrpSpPr>
          <p:grpSpPr>
            <a:xfrm>
              <a:off x="3702" y="2585"/>
              <a:ext cx="1870" cy="1384"/>
              <a:chOff x="3702" y="2585"/>
              <a:chExt cx="1870" cy="1384"/>
            </a:xfrm>
          </p:grpSpPr>
          <p:sp>
            <p:nvSpPr>
              <p:cNvPr id="14372" name="Rectangle 87">
                <a:extLst>
                  <a:ext uri="{FF2B5EF4-FFF2-40B4-BE49-F238E27FC236}">
                    <a16:creationId xmlns:a16="http://schemas.microsoft.com/office/drawing/2014/main" xmlns="" id="{FE25DFAD-7661-4DFA-AF14-34184F24B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" y="2715"/>
                <a:ext cx="887" cy="30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373" name="Rectangle 88">
                <a:extLst>
                  <a:ext uri="{FF2B5EF4-FFF2-40B4-BE49-F238E27FC236}">
                    <a16:creationId xmlns:a16="http://schemas.microsoft.com/office/drawing/2014/main" xmlns="" id="{FC8F4FAF-3987-4404-9C8C-5D8E6E004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" y="3017"/>
                <a:ext cx="1735" cy="8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374" name="Rectangle 89">
                <a:extLst>
                  <a:ext uri="{FF2B5EF4-FFF2-40B4-BE49-F238E27FC236}">
                    <a16:creationId xmlns:a16="http://schemas.microsoft.com/office/drawing/2014/main" xmlns="" id="{0054A9F5-F974-4667-9AFD-62C1E8E3C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" y="2974"/>
                <a:ext cx="385" cy="1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375" name="Rectangle 90">
                <a:extLst>
                  <a:ext uri="{FF2B5EF4-FFF2-40B4-BE49-F238E27FC236}">
                    <a16:creationId xmlns:a16="http://schemas.microsoft.com/office/drawing/2014/main" xmlns="" id="{170C94F2-9CAE-4E11-AA19-1256E051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" y="2954"/>
                <a:ext cx="386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376" name="Rectangle 91">
                <a:extLst>
                  <a:ext uri="{FF2B5EF4-FFF2-40B4-BE49-F238E27FC236}">
                    <a16:creationId xmlns:a16="http://schemas.microsoft.com/office/drawing/2014/main" xmlns="" id="{3330D78A-96DB-4EB8-93AB-093372DEE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6" y="2974"/>
                <a:ext cx="385" cy="1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 sz="1800"/>
              </a:p>
            </p:txBody>
          </p:sp>
          <p:grpSp>
            <p:nvGrpSpPr>
              <p:cNvPr id="14377" name="Group 92">
                <a:extLst>
                  <a:ext uri="{FF2B5EF4-FFF2-40B4-BE49-F238E27FC236}">
                    <a16:creationId xmlns:a16="http://schemas.microsoft.com/office/drawing/2014/main" xmlns="" id="{A4195FD4-4F01-4244-9851-825269F9F6C0}"/>
                  </a:ext>
                </a:extLst>
              </p:cNvPr>
              <p:cNvGrpSpPr/>
              <p:nvPr/>
            </p:nvGrpSpPr>
            <p:grpSpPr>
              <a:xfrm>
                <a:off x="5186" y="2742"/>
                <a:ext cx="386" cy="316"/>
                <a:chOff x="7172" y="5048"/>
                <a:chExt cx="420" cy="384"/>
              </a:xfrm>
            </p:grpSpPr>
            <p:grpSp>
              <p:nvGrpSpPr>
                <p:cNvPr id="14399" name="Group 93">
                  <a:extLst>
                    <a:ext uri="{FF2B5EF4-FFF2-40B4-BE49-F238E27FC236}">
                      <a16:creationId xmlns:a16="http://schemas.microsoft.com/office/drawing/2014/main" xmlns="" id="{194D8CA0-24B0-4D2D-930C-5EDD91757C1D}"/>
                    </a:ext>
                  </a:extLst>
                </p:cNvPr>
                <p:cNvGrpSpPr/>
                <p:nvPr/>
              </p:nvGrpSpPr>
              <p:grpSpPr>
                <a:xfrm>
                  <a:off x="7172" y="5065"/>
                  <a:ext cx="420" cy="257"/>
                  <a:chOff x="4694" y="10381"/>
                  <a:chExt cx="462" cy="273"/>
                </a:xfrm>
              </p:grpSpPr>
              <p:sp>
                <p:nvSpPr>
                  <p:cNvPr id="14401" name="Line 94">
                    <a:extLst>
                      <a:ext uri="{FF2B5EF4-FFF2-40B4-BE49-F238E27FC236}">
                        <a16:creationId xmlns:a16="http://schemas.microsoft.com/office/drawing/2014/main" xmlns="" id="{18BAD9E8-D289-44AB-9BD2-DFAD3E41F1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4" y="10382"/>
                    <a:ext cx="0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2" name="Line 95">
                    <a:extLst>
                      <a:ext uri="{FF2B5EF4-FFF2-40B4-BE49-F238E27FC236}">
                        <a16:creationId xmlns:a16="http://schemas.microsoft.com/office/drawing/2014/main" xmlns="" id="{8B15BF88-3F82-4EC5-B19D-2BEF79A4F2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94" y="10381"/>
                    <a:ext cx="46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400" name="Line 96">
                  <a:extLst>
                    <a:ext uri="{FF2B5EF4-FFF2-40B4-BE49-F238E27FC236}">
                      <a16:creationId xmlns:a16="http://schemas.microsoft.com/office/drawing/2014/main" xmlns="" id="{49C99B88-1C17-4D96-8B32-BFC1B349C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92" y="5048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78" name="Line 97">
                <a:extLst>
                  <a:ext uri="{FF2B5EF4-FFF2-40B4-BE49-F238E27FC236}">
                    <a16:creationId xmlns:a16="http://schemas.microsoft.com/office/drawing/2014/main" xmlns="" id="{4F62A902-AEB9-4823-80BE-4E1361E7C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2" y="2873"/>
                <a:ext cx="212" cy="2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379" name="Group 98">
                <a:extLst>
                  <a:ext uri="{FF2B5EF4-FFF2-40B4-BE49-F238E27FC236}">
                    <a16:creationId xmlns:a16="http://schemas.microsoft.com/office/drawing/2014/main" xmlns="" id="{64CDE000-A4BD-47B8-8FBB-6212B46ED19E}"/>
                  </a:ext>
                </a:extLst>
              </p:cNvPr>
              <p:cNvGrpSpPr/>
              <p:nvPr/>
            </p:nvGrpSpPr>
            <p:grpSpPr>
              <a:xfrm>
                <a:off x="4145" y="2585"/>
                <a:ext cx="239" cy="252"/>
                <a:chOff x="2321" y="5162"/>
                <a:chExt cx="273" cy="280"/>
              </a:xfrm>
            </p:grpSpPr>
            <p:sp>
              <p:nvSpPr>
                <p:cNvPr id="14397" name="Oval 99">
                  <a:extLst>
                    <a:ext uri="{FF2B5EF4-FFF2-40B4-BE49-F238E27FC236}">
                      <a16:creationId xmlns:a16="http://schemas.microsoft.com/office/drawing/2014/main" xmlns="" id="{D1C9C410-E826-49F8-B4B1-8D1F0AB49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1" y="5169"/>
                  <a:ext cx="273" cy="27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14398" name="Text Box 100">
                  <a:extLst>
                    <a:ext uri="{FF2B5EF4-FFF2-40B4-BE49-F238E27FC236}">
                      <a16:creationId xmlns:a16="http://schemas.microsoft.com/office/drawing/2014/main" xmlns="" id="{54C279A2-41ED-4A56-A871-4B5271EE9B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7" y="5162"/>
                  <a:ext cx="175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buFontTx/>
                    <a:buNone/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V</a:t>
                  </a:r>
                  <a:endParaRPr lang="en-US" altLang="zh-CN" sz="2800" b="1"/>
                </a:p>
              </p:txBody>
            </p:sp>
          </p:grpSp>
          <p:grpSp>
            <p:nvGrpSpPr>
              <p:cNvPr id="14380" name="Group 101">
                <a:extLst>
                  <a:ext uri="{FF2B5EF4-FFF2-40B4-BE49-F238E27FC236}">
                    <a16:creationId xmlns:a16="http://schemas.microsoft.com/office/drawing/2014/main" xmlns="" id="{C93E82CA-F43B-4EB2-BFDC-0B02333612BB}"/>
                  </a:ext>
                </a:extLst>
              </p:cNvPr>
              <p:cNvGrpSpPr/>
              <p:nvPr/>
            </p:nvGrpSpPr>
            <p:grpSpPr>
              <a:xfrm>
                <a:off x="3702" y="3294"/>
                <a:ext cx="251" cy="278"/>
                <a:chOff x="4248" y="10956"/>
                <a:chExt cx="278" cy="297"/>
              </a:xfrm>
            </p:grpSpPr>
            <p:sp>
              <p:nvSpPr>
                <p:cNvPr id="14395" name="Oval 102">
                  <a:extLst>
                    <a:ext uri="{FF2B5EF4-FFF2-40B4-BE49-F238E27FC236}">
                      <a16:creationId xmlns:a16="http://schemas.microsoft.com/office/drawing/2014/main" xmlns="" id="{24B91DB4-4611-4F40-96FF-40434A904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8" y="10989"/>
                  <a:ext cx="278" cy="2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1800"/>
                </a:p>
              </p:txBody>
            </p:sp>
            <p:sp>
              <p:nvSpPr>
                <p:cNvPr id="14396" name="Text Box 103">
                  <a:extLst>
                    <a:ext uri="{FF2B5EF4-FFF2-40B4-BE49-F238E27FC236}">
                      <a16:creationId xmlns:a16="http://schemas.microsoft.com/office/drawing/2014/main" xmlns="" id="{C65910D3-45DB-4E37-B89B-6F448A7B33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3" y="10956"/>
                  <a:ext cx="136" cy="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buFontTx/>
                    <a:buNone/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  <a:endParaRPr lang="en-US" altLang="zh-CN" sz="2800" b="1"/>
                </a:p>
              </p:txBody>
            </p:sp>
          </p:grpSp>
          <p:grpSp>
            <p:nvGrpSpPr>
              <p:cNvPr id="14381" name="Group 44">
                <a:extLst>
                  <a:ext uri="{FF2B5EF4-FFF2-40B4-BE49-F238E27FC236}">
                    <a16:creationId xmlns:a16="http://schemas.microsoft.com/office/drawing/2014/main" xmlns="" id="{323AB916-F189-48A3-8269-CF59ADC79E75}"/>
                  </a:ext>
                </a:extLst>
              </p:cNvPr>
              <p:cNvGrpSpPr/>
              <p:nvPr/>
            </p:nvGrpSpPr>
            <p:grpSpPr>
              <a:xfrm>
                <a:off x="4864" y="3748"/>
                <a:ext cx="40" cy="221"/>
                <a:chOff x="4864" y="3719"/>
                <a:chExt cx="40" cy="221"/>
              </a:xfrm>
            </p:grpSpPr>
            <p:sp>
              <p:nvSpPr>
                <p:cNvPr id="14391" name="Rectangle 105">
                  <a:extLst>
                    <a:ext uri="{FF2B5EF4-FFF2-40B4-BE49-F238E27FC236}">
                      <a16:creationId xmlns:a16="http://schemas.microsoft.com/office/drawing/2014/main" xmlns="" id="{7DB01BC8-830C-4F43-91F4-F43EC2FAA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" y="3776"/>
                  <a:ext cx="37" cy="129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1800"/>
                </a:p>
              </p:txBody>
            </p:sp>
            <p:grpSp>
              <p:nvGrpSpPr>
                <p:cNvPr id="14392" name="Group 46">
                  <a:extLst>
                    <a:ext uri="{FF2B5EF4-FFF2-40B4-BE49-F238E27FC236}">
                      <a16:creationId xmlns:a16="http://schemas.microsoft.com/office/drawing/2014/main" xmlns="" id="{469AB577-C701-40FD-A3CC-C8FFF8F0E7B8}"/>
                    </a:ext>
                  </a:extLst>
                </p:cNvPr>
                <p:cNvGrpSpPr/>
                <p:nvPr/>
              </p:nvGrpSpPr>
              <p:grpSpPr>
                <a:xfrm>
                  <a:off x="4864" y="3719"/>
                  <a:ext cx="40" cy="221"/>
                  <a:chOff x="4864" y="3719"/>
                  <a:chExt cx="40" cy="221"/>
                </a:xfrm>
              </p:grpSpPr>
              <p:sp>
                <p:nvSpPr>
                  <p:cNvPr id="14393" name="Line 107">
                    <a:extLst>
                      <a:ext uri="{FF2B5EF4-FFF2-40B4-BE49-F238E27FC236}">
                        <a16:creationId xmlns:a16="http://schemas.microsoft.com/office/drawing/2014/main" xmlns="" id="{60704C77-434F-4543-AB13-C5B070008D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753" y="3830"/>
                    <a:ext cx="2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94" name="Line 108">
                    <a:extLst>
                      <a:ext uri="{FF2B5EF4-FFF2-40B4-BE49-F238E27FC236}">
                        <a16:creationId xmlns:a16="http://schemas.microsoft.com/office/drawing/2014/main" xmlns="" id="{82878AFD-FEF4-474C-8556-8C6153D45C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848" y="3843"/>
                    <a:ext cx="11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4382" name="Group 109">
                <a:extLst>
                  <a:ext uri="{FF2B5EF4-FFF2-40B4-BE49-F238E27FC236}">
                    <a16:creationId xmlns:a16="http://schemas.microsoft.com/office/drawing/2014/main" xmlns="" id="{07BE1212-28E6-47DB-8109-4471F60D56AA}"/>
                  </a:ext>
                </a:extLst>
              </p:cNvPr>
              <p:cNvGrpSpPr/>
              <p:nvPr/>
            </p:nvGrpSpPr>
            <p:grpSpPr>
              <a:xfrm>
                <a:off x="4145" y="3795"/>
                <a:ext cx="309" cy="100"/>
                <a:chOff x="4715" y="4570"/>
                <a:chExt cx="252" cy="80"/>
              </a:xfrm>
            </p:grpSpPr>
            <p:sp>
              <p:nvSpPr>
                <p:cNvPr id="14387" name="Rectangle 110">
                  <a:extLst>
                    <a:ext uri="{FF2B5EF4-FFF2-40B4-BE49-F238E27FC236}">
                      <a16:creationId xmlns:a16="http://schemas.microsoft.com/office/drawing/2014/main" xmlns="" id="{6FBC8780-B71C-4C89-B289-5D7DE4224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9" y="4595"/>
                  <a:ext cx="175" cy="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1800"/>
                </a:p>
              </p:txBody>
            </p:sp>
            <p:grpSp>
              <p:nvGrpSpPr>
                <p:cNvPr id="14388" name="Group 111">
                  <a:extLst>
                    <a:ext uri="{FF2B5EF4-FFF2-40B4-BE49-F238E27FC236}">
                      <a16:creationId xmlns:a16="http://schemas.microsoft.com/office/drawing/2014/main" xmlns="" id="{BAE0BACF-A69B-419F-BD96-774D7B112082}"/>
                    </a:ext>
                  </a:extLst>
                </p:cNvPr>
                <p:cNvGrpSpPr/>
                <p:nvPr/>
              </p:nvGrpSpPr>
              <p:grpSpPr>
                <a:xfrm>
                  <a:off x="4715" y="4570"/>
                  <a:ext cx="252" cy="75"/>
                  <a:chOff x="4715" y="4570"/>
                  <a:chExt cx="252" cy="75"/>
                </a:xfrm>
              </p:grpSpPr>
              <p:sp>
                <p:nvSpPr>
                  <p:cNvPr id="14389" name="Oval 112">
                    <a:extLst>
                      <a:ext uri="{FF2B5EF4-FFF2-40B4-BE49-F238E27FC236}">
                        <a16:creationId xmlns:a16="http://schemas.microsoft.com/office/drawing/2014/main" xmlns="" id="{2031A3EC-86C2-4E9A-A203-8B88569A10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5" y="4602"/>
                    <a:ext cx="41" cy="43"/>
                  </a:xfrm>
                  <a:prstGeom prst="ellipse">
                    <a:avLst/>
                  </a:prstGeom>
                  <a:solidFill>
                    <a:srgbClr val="FFFFCC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zh-CN" altLang="en-US" sz="1800"/>
                  </a:p>
                </p:txBody>
              </p:sp>
              <p:sp>
                <p:nvSpPr>
                  <p:cNvPr id="14390" name="Line 113">
                    <a:extLst>
                      <a:ext uri="{FF2B5EF4-FFF2-40B4-BE49-F238E27FC236}">
                        <a16:creationId xmlns:a16="http://schemas.microsoft.com/office/drawing/2014/main" xmlns="" id="{2D7970BE-2391-4B27-AB91-DA9F8B424E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6" y="4570"/>
                    <a:ext cx="21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383" name="Text Box 114">
                <a:extLst>
                  <a:ext uri="{FF2B5EF4-FFF2-40B4-BE49-F238E27FC236}">
                    <a16:creationId xmlns:a16="http://schemas.microsoft.com/office/drawing/2014/main" xmlns="" id="{9A24BCF3-427D-4185-B4A2-C09B6B637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2" y="3596"/>
                <a:ext cx="12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/>
              </a:p>
            </p:txBody>
          </p:sp>
          <p:sp>
            <p:nvSpPr>
              <p:cNvPr id="14384" name="Text Box 115">
                <a:extLst>
                  <a:ext uri="{FF2B5EF4-FFF2-40B4-BE49-F238E27FC236}">
                    <a16:creationId xmlns:a16="http://schemas.microsoft.com/office/drawing/2014/main" xmlns="" id="{3EEB9117-287B-42DF-B68B-3CAB0851F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0" y="3075"/>
                <a:ext cx="20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400" b="1"/>
              </a:p>
            </p:txBody>
          </p:sp>
          <p:sp>
            <p:nvSpPr>
              <p:cNvPr id="14385" name="Text Box 116">
                <a:extLst>
                  <a:ext uri="{FF2B5EF4-FFF2-40B4-BE49-F238E27FC236}">
                    <a16:creationId xmlns:a16="http://schemas.microsoft.com/office/drawing/2014/main" xmlns="" id="{F661DCA8-1831-4BBD-BD0B-DD9E50B16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2" y="3075"/>
                <a:ext cx="21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en-US" altLang="zh-CN" sz="2400" b="1" i="1"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400" b="1"/>
              </a:p>
            </p:txBody>
          </p:sp>
          <p:sp>
            <p:nvSpPr>
              <p:cNvPr id="14386" name="Text Box 117">
                <a:extLst>
                  <a:ext uri="{FF2B5EF4-FFF2-40B4-BE49-F238E27FC236}">
                    <a16:creationId xmlns:a16="http://schemas.microsoft.com/office/drawing/2014/main" xmlns="" id="{AC780C77-F703-4887-AFA1-743FDAE7B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0" y="2719"/>
                <a:ext cx="16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buFontTx/>
                  <a:buNone/>
                </a:pPr>
                <a:r>
                  <a:rPr lang="en-US" altLang="zh-CN" sz="2800" b="1" i="1">
                    <a:latin typeface="Times New Roman" panose="02020603050405020304" pitchFamily="18" charset="0"/>
                  </a:rPr>
                  <a:t>P</a:t>
                </a:r>
                <a:endParaRPr lang="en-US" altLang="zh-CN" sz="2800" b="1" i="1"/>
              </a:p>
            </p:txBody>
          </p:sp>
        </p:grpSp>
        <p:sp>
          <p:nvSpPr>
            <p:cNvPr id="14370" name="Oval 118">
              <a:extLst>
                <a:ext uri="{FF2B5EF4-FFF2-40B4-BE49-F238E27FC236}">
                  <a16:creationId xmlns:a16="http://schemas.microsoft.com/office/drawing/2014/main" xmlns="" id="{A7771097-CD12-45E6-848E-DD0B0D059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82"/>
              <a:ext cx="53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800"/>
            </a:p>
          </p:txBody>
        </p:sp>
        <p:sp>
          <p:nvSpPr>
            <p:cNvPr id="14371" name="Oval 119">
              <a:extLst>
                <a:ext uri="{FF2B5EF4-FFF2-40B4-BE49-F238E27FC236}">
                  <a16:creationId xmlns:a16="http://schemas.microsoft.com/office/drawing/2014/main" xmlns="" id="{F13F5915-2CEB-4225-978C-1679B07C5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982"/>
              <a:ext cx="53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6650" name="Rectangle 123">
            <a:extLst>
              <a:ext uri="{FF2B5EF4-FFF2-40B4-BE49-F238E27FC236}">
                <a16:creationId xmlns:a16="http://schemas.microsoft.com/office/drawing/2014/main" xmlns="" id="{BFE53352-E700-4E21-BED0-A4BDA305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1" y="3000376"/>
            <a:ext cx="1827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不成反比</a:t>
            </a:r>
          </a:p>
        </p:txBody>
      </p:sp>
      <p:sp>
        <p:nvSpPr>
          <p:cNvPr id="26653" name="Rectangle 136">
            <a:extLst>
              <a:ext uri="{FF2B5EF4-FFF2-40B4-BE49-F238E27FC236}">
                <a16:creationId xmlns:a16="http://schemas.microsoft.com/office/drawing/2014/main" xmlns="" id="{D5F5C75D-F743-4A2C-AF3A-6D510AC6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540126"/>
            <a:ext cx="304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没有保持电压一定</a:t>
            </a:r>
          </a:p>
        </p:txBody>
      </p:sp>
      <p:grpSp>
        <p:nvGrpSpPr>
          <p:cNvPr id="14364" name="Group 133">
            <a:extLst>
              <a:ext uri="{FF2B5EF4-FFF2-40B4-BE49-F238E27FC236}">
                <a16:creationId xmlns:a16="http://schemas.microsoft.com/office/drawing/2014/main" xmlns="" id="{0CFF6099-3B5E-4888-93B9-914C9FE96EC4}"/>
              </a:ext>
            </a:extLst>
          </p:cNvPr>
          <p:cNvGrpSpPr/>
          <p:nvPr/>
        </p:nvGrpSpPr>
        <p:grpSpPr>
          <a:xfrm>
            <a:off x="4970464" y="2049464"/>
            <a:ext cx="611187" cy="388937"/>
            <a:chOff x="5890" y="884"/>
            <a:chExt cx="385" cy="245"/>
          </a:xfrm>
        </p:grpSpPr>
        <p:sp>
          <p:nvSpPr>
            <p:cNvPr id="14367" name="Rectangle 131">
              <a:extLst>
                <a:ext uri="{FF2B5EF4-FFF2-40B4-BE49-F238E27FC236}">
                  <a16:creationId xmlns:a16="http://schemas.microsoft.com/office/drawing/2014/main" xmlns="" id="{B618EB60-8C5F-479A-B02A-46EA703F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0" y="985"/>
              <a:ext cx="385" cy="1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800"/>
            </a:p>
          </p:txBody>
        </p:sp>
        <p:sp>
          <p:nvSpPr>
            <p:cNvPr id="14368" name="Line 132">
              <a:extLst>
                <a:ext uri="{FF2B5EF4-FFF2-40B4-BE49-F238E27FC236}">
                  <a16:creationId xmlns:a16="http://schemas.microsoft.com/office/drawing/2014/main" xmlns="" id="{1733225B-8E6A-4C40-8CE9-3954FB53B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7" y="884"/>
              <a:ext cx="212" cy="2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BA751081-1A4C-4665-8185-86E738F5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4E50D38C-1D72-4E46-A589-7D9C5C5A61BB}"/>
              </a:ext>
            </a:extLst>
          </p:cNvPr>
          <p:cNvSpPr/>
          <p:nvPr/>
        </p:nvSpPr>
        <p:spPr>
          <a:xfrm>
            <a:off x="2336776" y="1468594"/>
            <a:ext cx="3183160" cy="6642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电流与电压的关系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xmlns="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3339595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83CD6258-A17A-422C-B733-2DF5E44059AA}"/>
              </a:ext>
            </a:extLst>
          </p:cNvPr>
          <p:cNvSpPr/>
          <p:nvPr/>
        </p:nvSpPr>
        <p:spPr>
          <a:xfrm>
            <a:off x="2319289" y="4307557"/>
            <a:ext cx="3183160" cy="66426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电流与电阻的关系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CD835699-E6D0-422B-8D3A-2A2AC947C64A}"/>
              </a:ext>
            </a:extLst>
          </p:cNvPr>
          <p:cNvSpPr/>
          <p:nvPr/>
        </p:nvSpPr>
        <p:spPr>
          <a:xfrm>
            <a:off x="1099557" y="1196753"/>
            <a:ext cx="653049" cy="4536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电流与电压和电阻的关系 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C09CFF7F-3C12-45F4-A8D0-602DF45DA627}"/>
              </a:ext>
            </a:extLst>
          </p:cNvPr>
          <p:cNvSpPr/>
          <p:nvPr/>
        </p:nvSpPr>
        <p:spPr>
          <a:xfrm>
            <a:off x="4295800" y="2420888"/>
            <a:ext cx="7297699" cy="113428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电阻一定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时，通过导体的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跟导体两端的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正比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2C0E2BDA-7AB8-418E-84B1-8A50A8ABCAD2}"/>
              </a:ext>
            </a:extLst>
          </p:cNvPr>
          <p:cNvSpPr/>
          <p:nvPr/>
        </p:nvSpPr>
        <p:spPr>
          <a:xfrm>
            <a:off x="4295799" y="5229200"/>
            <a:ext cx="7297699" cy="113428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电压一定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时，通过导体的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跟导体的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成反比。</a:t>
            </a: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9" grpId="0"/>
      <p:bldP spid="10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5700" y="122936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13" name="Picture 17">
            <a:extLst>
              <a:ext uri="{FF2B5EF4-FFF2-40B4-BE49-F238E27FC236}">
                <a16:creationId xmlns:a16="http://schemas.microsoft.com/office/drawing/2014/main" xmlns="" id="{D0A0E251-EC76-422A-84CC-ED9DFB14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1391" y="4437064"/>
            <a:ext cx="73845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Text Box 20">
            <a:extLst>
              <a:ext uri="{FF2B5EF4-FFF2-40B4-BE49-F238E27FC236}">
                <a16:creationId xmlns:a16="http://schemas.microsoft.com/office/drawing/2014/main" xmlns="" id="{6143C731-D7B9-4E8F-B47D-C9D276DC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20" y="3523661"/>
            <a:ext cx="1150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约</a:t>
            </a:r>
            <a:r>
              <a:rPr lang="en-US" altLang="zh-CN" sz="2800" b="1">
                <a:latin typeface="Times New Roman" panose="02020603050405020304" pitchFamily="18" charset="0"/>
              </a:rPr>
              <a:t>5 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xmlns="" id="{2C6F4F64-2BA2-4CED-8947-457321E19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4" y="3522663"/>
            <a:ext cx="1150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约</a:t>
            </a:r>
            <a:r>
              <a:rPr lang="en-US" altLang="zh-CN" sz="2800" b="1">
                <a:latin typeface="Times New Roman" panose="02020603050405020304" pitchFamily="18" charset="0"/>
              </a:rPr>
              <a:t>1 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xmlns="" id="{4DEF9E6C-EFDD-4772-9EB6-710EE5A8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522663"/>
            <a:ext cx="1825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约</a:t>
            </a:r>
            <a:r>
              <a:rPr lang="en-US" altLang="zh-CN" sz="2800" b="1">
                <a:latin typeface="Times New Roman" panose="02020603050405020304" pitchFamily="18" charset="0"/>
              </a:rPr>
              <a:t>10 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xmlns="" id="{F2371825-D75D-4FA5-8B39-0C8BA0F8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4" y="6042026"/>
            <a:ext cx="1150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约</a:t>
            </a:r>
            <a:r>
              <a:rPr lang="en-US" altLang="zh-CN" sz="2800" b="1">
                <a:latin typeface="Times New Roman" panose="02020603050405020304" pitchFamily="18" charset="0"/>
              </a:rPr>
              <a:t>2 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xmlns="" id="{6F953E09-5FF9-4A65-9B85-D9C66342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6042026"/>
            <a:ext cx="150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约</a:t>
            </a:r>
            <a:r>
              <a:rPr lang="en-US" altLang="zh-CN" sz="2800" b="1">
                <a:latin typeface="Times New Roman" panose="02020603050405020304" pitchFamily="18" charset="0"/>
              </a:rPr>
              <a:t>0.5 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xmlns="" id="{198D8B6A-3092-409A-86D7-722B85BE9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6042026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约</a:t>
            </a:r>
            <a:r>
              <a:rPr lang="en-US" altLang="zh-CN" sz="2800" b="1">
                <a:latin typeface="Times New Roman" panose="02020603050405020304" pitchFamily="18" charset="0"/>
              </a:rPr>
              <a:t>0.2 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087" name="Rectangle 27">
            <a:extLst>
              <a:ext uri="{FF2B5EF4-FFF2-40B4-BE49-F238E27FC236}">
                <a16:creationId xmlns:a16="http://schemas.microsoft.com/office/drawing/2014/main" xmlns="" id="{BA052C62-6AF1-43E4-8BD2-7CABF4C7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965671"/>
            <a:ext cx="7685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你知道下列用电器工作时的电流有多大吗？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39E795CD-7827-4AAE-AB19-2763170B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从生活走向物理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5F00AB-BCC9-46E1-B377-305A50FE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37" y="1573214"/>
            <a:ext cx="2870489" cy="2105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094FB5-E6BF-451F-97FB-1D4641290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3" b="93279" l="10000" r="90000">
                        <a14:foregroundMark x1="43115" y1="6557" x2="57869" y2="6557"/>
                        <a14:foregroundMark x1="44426" y1="92459" x2="53115" y2="93279"/>
                        <a14:foregroundMark x1="53115" y1="93279" x2="56557" y2="9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16" y="1563998"/>
            <a:ext cx="1825005" cy="18250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778F6E-DA7F-484F-89DE-B64FADC4C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31" y="1233494"/>
            <a:ext cx="2669282" cy="26692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F05D07E-7207-46E5-A6F1-39B1BF5C5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89" y="4329828"/>
            <a:ext cx="2678400" cy="17498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6E3599E-FB17-4399-BB39-1CD2E0F8B9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51" y="4329828"/>
            <a:ext cx="2240813" cy="1584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/>
      <p:bldP spid="4117" grpId="0"/>
      <p:bldP spid="4118" grpId="0"/>
      <p:bldP spid="4119" grpId="0"/>
      <p:bldP spid="4120" grpId="0"/>
      <p:bldP spid="4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69EA6C07-07F0-4374-BD4C-70D9ED1A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3170527"/>
            <a:ext cx="8101013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通过前面的学习已经知道：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电压是产生电流的原因；电阻表示导体对电流的阻碍作用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C3623C7-2C84-4998-80CC-0904EA9D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思考一下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A55E58B2-9830-4FCD-B21F-1BED7CEFBEE7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提出问题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C267DD-59A8-40B9-A16E-94FE8F33BF4D}"/>
              </a:ext>
            </a:extLst>
          </p:cNvPr>
          <p:cNvSpPr/>
          <p:nvPr/>
        </p:nvSpPr>
        <p:spPr>
          <a:xfrm>
            <a:off x="2134356" y="2018917"/>
            <a:ext cx="8101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：各种用电器的电流大小不同，那么电流大  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小与哪些因素有关？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804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C3623C7-2C84-4998-80CC-0904EA9D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思考一下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A55E58B2-9830-4FCD-B21F-1BED7CEFBEE7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提出问题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C267DD-59A8-40B9-A16E-94FE8F33BF4D}"/>
              </a:ext>
            </a:extLst>
          </p:cNvPr>
          <p:cNvSpPr/>
          <p:nvPr/>
        </p:nvSpPr>
        <p:spPr>
          <a:xfrm>
            <a:off x="2134356" y="2018917"/>
            <a:ext cx="8101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：流过导体的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与导体的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及加在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它两端的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存在怎样的定量关系呢？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814AAA7-1689-4A84-9364-FA549A63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316923" cy="571037"/>
          </a:xfrm>
        </p:spPr>
        <p:txBody>
          <a:bodyPr/>
          <a:lstStyle/>
          <a:p>
            <a:r>
              <a:rPr lang="zh-CN" altLang="en-US"/>
              <a:t>思考一下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EE068431-31F0-4589-945A-01C9DE218673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猜想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BD7E07D-9537-4306-8364-E61DB0F79531}"/>
              </a:ext>
            </a:extLst>
          </p:cNvPr>
          <p:cNvSpPr/>
          <p:nvPr/>
        </p:nvSpPr>
        <p:spPr>
          <a:xfrm>
            <a:off x="2134356" y="2018917"/>
            <a:ext cx="81010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猜想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若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电阻一定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，电流与电压存在什么关系？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猜想依据是什么？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814AAA7-1689-4A84-9364-FA549A63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316923" cy="571037"/>
          </a:xfrm>
        </p:spPr>
        <p:txBody>
          <a:bodyPr/>
          <a:lstStyle/>
          <a:p>
            <a:r>
              <a:rPr lang="zh-CN" altLang="en-US"/>
              <a:t>思考一下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EE068431-31F0-4589-945A-01C9DE218673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猜想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BD7E07D-9537-4306-8364-E61DB0F79531}"/>
              </a:ext>
            </a:extLst>
          </p:cNvPr>
          <p:cNvSpPr/>
          <p:nvPr/>
        </p:nvSpPr>
        <p:spPr>
          <a:xfrm>
            <a:off x="2134356" y="2018917"/>
            <a:ext cx="81010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猜想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若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电压一定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，电流与电阻存在什么关系？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猜想依据是什么？</a:t>
            </a:r>
          </a:p>
        </p:txBody>
      </p:sp>
    </p:spTree>
    <p:extLst>
      <p:ext uri="{BB962C8B-B14F-4D97-AF65-F5344CB8AC3E}">
        <p14:creationId xmlns:p14="http://schemas.microsoft.com/office/powerpoint/2010/main" val="82431809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3" descr="H:\2\人教教参资源\九\图\铡刀开关.JPG">
            <a:extLst>
              <a:ext uri="{FF2B5EF4-FFF2-40B4-BE49-F238E27FC236}">
                <a16:creationId xmlns:a16="http://schemas.microsoft.com/office/drawing/2014/main" xmlns="" id="{B8734B61-1200-4BD7-9497-D06371B4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824" y="4550370"/>
            <a:ext cx="1527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H:\2\人教教参资源\九\图\电流表.JPG">
            <a:extLst>
              <a:ext uri="{FF2B5EF4-FFF2-40B4-BE49-F238E27FC236}">
                <a16:creationId xmlns:a16="http://schemas.microsoft.com/office/drawing/2014/main" xmlns="" id="{2F8C63D9-3199-4A2B-AFB6-7F425462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088" y="1881189"/>
            <a:ext cx="1152624" cy="13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H:\2\人教教参资源\九\图\电压表.JPG">
            <a:extLst>
              <a:ext uri="{FF2B5EF4-FFF2-40B4-BE49-F238E27FC236}">
                <a16:creationId xmlns:a16="http://schemas.microsoft.com/office/drawing/2014/main" xmlns="" id="{2458C78E-3AB0-4FBF-8D8E-09310D56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9634" y="1879946"/>
            <a:ext cx="1341620" cy="136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4" descr="H:\2\人教教参资源\九\图\蓄电池.jpg">
            <a:extLst>
              <a:ext uri="{FF2B5EF4-FFF2-40B4-BE49-F238E27FC236}">
                <a16:creationId xmlns:a16="http://schemas.microsoft.com/office/drawing/2014/main" xmlns="" id="{3DC9534D-DD76-4F24-B768-945DE48E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4187" y="3881473"/>
            <a:ext cx="1527176" cy="14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xmlns="" id="{FC29CEF3-0729-4C7F-85C7-4056421A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992161"/>
            <a:ext cx="756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给你以下实验器材：如何设计实验？</a:t>
            </a:r>
          </a:p>
        </p:txBody>
      </p:sp>
      <p:pic>
        <p:nvPicPr>
          <p:cNvPr id="6151" name="图片 7" descr="导线.jpg">
            <a:extLst>
              <a:ext uri="{FF2B5EF4-FFF2-40B4-BE49-F238E27FC236}">
                <a16:creationId xmlns:a16="http://schemas.microsoft.com/office/drawing/2014/main" xmlns="" id="{DC3830BA-7D9B-463E-98A2-76A3A831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b="12196"/>
          <a:stretch>
            <a:fillRect/>
          </a:stretch>
        </p:blipFill>
        <p:spPr bwMode="auto">
          <a:xfrm>
            <a:off x="6923091" y="3822763"/>
            <a:ext cx="15271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 descr="H:\2\人教教参资源\九\ppt\16\16-4-2.JPG">
            <a:extLst>
              <a:ext uri="{FF2B5EF4-FFF2-40B4-BE49-F238E27FC236}">
                <a16:creationId xmlns:a16="http://schemas.microsoft.com/office/drawing/2014/main" xmlns="" id="{EBA14CCC-8F77-4A3E-800B-357E1F53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747" y="1951208"/>
            <a:ext cx="23606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:\2\人教教参资源\九\图\电阻3.jpg">
            <a:extLst>
              <a:ext uri="{FF2B5EF4-FFF2-40B4-BE49-F238E27FC236}">
                <a16:creationId xmlns:a16="http://schemas.microsoft.com/office/drawing/2014/main" xmlns="" id="{019469D3-8CE7-48A0-8892-B71C011C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824" y="3877276"/>
            <a:ext cx="13684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77C8D24-878A-45B1-86D6-1E8391C2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思考一下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24DA3CF2-0F2E-4D05-AA53-C66DB6F5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551742"/>
            <a:ext cx="8101013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测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电阻两端电压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，选择什么器材？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如何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改变电阻两端电压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？怎么操作？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测通过电阻的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，选择什么器材？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实验过程中的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不变量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是什么，如何控制其不变？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滑动变阻器在实验中起到什么作用？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C849910-9795-44B6-9784-A7D2CCE9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一、探究电流与电压的关系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E97BBE5A-1A68-4E26-88AE-0BBC52E3F415}"/>
              </a:ext>
            </a:extLst>
          </p:cNvPr>
          <p:cNvSpPr/>
          <p:nvPr/>
        </p:nvSpPr>
        <p:spPr>
          <a:xfrm>
            <a:off x="1916927" y="1028930"/>
            <a:ext cx="4899153" cy="5710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>
                <a:solidFill>
                  <a:srgbClr val="013A57"/>
                </a:solidFill>
              </a:rPr>
              <a:t>1</a:t>
            </a:r>
            <a:r>
              <a:rPr lang="zh-CN" altLang="en-US" sz="2400" b="1">
                <a:solidFill>
                  <a:srgbClr val="013A57"/>
                </a:solidFill>
              </a:rPr>
              <a:t>．实验探究电流与电压的关系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B2994F60-C846-4793-B3AC-FEDD6EF87F79}"/>
              </a:ext>
            </a:extLst>
          </p:cNvPr>
          <p:cNvSpPr/>
          <p:nvPr/>
        </p:nvSpPr>
        <p:spPr>
          <a:xfrm>
            <a:off x="1916927" y="1849851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设计实验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微软雅黑</vt:lpstr>
      <vt:lpstr>黑体</vt:lpstr>
      <vt:lpstr>思源黑体 CN Bold</vt:lpstr>
      <vt:lpstr>Calibri Light</vt:lpstr>
      <vt:lpstr>Calibri</vt:lpstr>
      <vt:lpstr>宋体</vt:lpstr>
      <vt:lpstr>Times New Roman</vt:lpstr>
      <vt:lpstr>Wingdings</vt:lpstr>
      <vt:lpstr>隶书</vt:lpstr>
      <vt:lpstr>楷体</vt:lpstr>
      <vt:lpstr>Symbol</vt:lpstr>
      <vt:lpstr>2_Office 主题​​</vt:lpstr>
      <vt:lpstr>PowerPoint Presentation</vt:lpstr>
      <vt:lpstr>PowerPoint Presentation</vt:lpstr>
      <vt:lpstr>从生活走向物理</vt:lpstr>
      <vt:lpstr>思考一下</vt:lpstr>
      <vt:lpstr>思考一下</vt:lpstr>
      <vt:lpstr>思考一下</vt:lpstr>
      <vt:lpstr>思考一下</vt:lpstr>
      <vt:lpstr>思考一下</vt:lpstr>
      <vt:lpstr>一、探究电流与电压的关系</vt:lpstr>
      <vt:lpstr>一、探究电流与电压的关系</vt:lpstr>
      <vt:lpstr>一、探究电流与电压的关系</vt:lpstr>
      <vt:lpstr>一、探究电流与电压的关系</vt:lpstr>
      <vt:lpstr>一、探究电流与电压的关系</vt:lpstr>
      <vt:lpstr>一、探究电流与电压的关系</vt:lpstr>
      <vt:lpstr>二、探究电流与电阻的关系</vt:lpstr>
      <vt:lpstr>二、探究电流与电阻的关系</vt:lpstr>
      <vt:lpstr>二、探究电流与电阻的关系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2021-10-26T13:21:29Z</cp:lastPrinted>
  <dcterms:created xsi:type="dcterms:W3CDTF">2021-10-26T13:21:29Z</dcterms:created>
  <dcterms:modified xsi:type="dcterms:W3CDTF">2021-10-26T05:21:30Z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