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701" r:id="rId3"/>
  </p:sldMasterIdLst>
  <p:notesMasterIdLst>
    <p:notesMasterId r:id="rId4"/>
  </p:notesMasterIdLst>
  <p:sldIdLst>
    <p:sldId id="821" r:id="rId5"/>
    <p:sldId id="602" r:id="rId6"/>
    <p:sldId id="877" r:id="rId7"/>
    <p:sldId id="272" r:id="rId8"/>
    <p:sldId id="897" r:id="rId9"/>
    <p:sldId id="886" r:id="rId10"/>
    <p:sldId id="887" r:id="rId11"/>
    <p:sldId id="275" r:id="rId12"/>
    <p:sldId id="898" r:id="rId13"/>
    <p:sldId id="888" r:id="rId14"/>
    <p:sldId id="899" r:id="rId15"/>
    <p:sldId id="900" r:id="rId16"/>
    <p:sldId id="889" r:id="rId17"/>
    <p:sldId id="890" r:id="rId18"/>
    <p:sldId id="279" r:id="rId19"/>
    <p:sldId id="280" r:id="rId20"/>
    <p:sldId id="281" r:id="rId21"/>
    <p:sldId id="901" r:id="rId22"/>
    <p:sldId id="891" r:id="rId23"/>
    <p:sldId id="902" r:id="rId24"/>
    <p:sldId id="892" r:id="rId25"/>
    <p:sldId id="893" r:id="rId26"/>
    <p:sldId id="894" r:id="rId27"/>
    <p:sldId id="895" r:id="rId28"/>
    <p:sldId id="840" r:id="rId29"/>
    <p:sldId id="569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lt1">
              <a:alpha val="20000"/>
            </a:schemeClr>
          </a:solidFill>
        </a:fill>
      </a:tcStyle>
    </a:band1H>
    <a:band1V>
      <a:tcStyle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576" y="114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tags" Target="tags/tag19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8BA334-D58F-4DC9-98A0-2B3B5F4892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71CA1-AB89-4806-9195-6BCA837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F200424-7AA1-4F0B-9763-129586DDF126}" type="datetimeFigureOut">
              <a:rPr lang="zh-CN" altLang="en-US"/>
              <a:t>2021/10/11/Mon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2A022-536B-48FE-A022-9D1C6F8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7CFEDA-BFA6-48E9-8429-928EF53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AADCAEB-14F9-415C-BFC3-8AEF727D095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0835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1666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730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9964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172907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0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70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9" r:id="rId13"/>
    <p:sldLayoutId id="2147483660" r:id="rId14"/>
    <p:sldLayoutId id="2147483661" r:id="rId15"/>
    <p:sldLayoutId id="2147483697" r:id="rId16"/>
    <p:sldLayoutId id="2147483699" r:id="rId17"/>
    <p:sldLayoutId id="2147483700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2021/10/11/Mon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509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Relationship Id="rId4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jpeg" /><Relationship Id="rId3" Type="http://schemas.openxmlformats.org/officeDocument/2006/relationships/image" Target="../media/image15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9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0.png" /><Relationship Id="rId3" Type="http://schemas.openxmlformats.org/officeDocument/2006/relationships/image" Target="../media/image21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F41C66-DB9B-40EE-A66F-02BD189CA9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56"/>
          <a:stretch>
            <a:fillRect/>
          </a:stretch>
        </p:blipFill>
        <p:spPr>
          <a:xfrm>
            <a:off x="0" y="-351"/>
            <a:ext cx="12192000" cy="753380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B054A6-057B-4682-9B3D-E9146F09F13A}"/>
              </a:ext>
            </a:extLst>
          </p:cNvPr>
          <p:cNvSpPr/>
          <p:nvPr/>
        </p:nvSpPr>
        <p:spPr>
          <a:xfrm>
            <a:off x="-114800" y="-76200"/>
            <a:ext cx="12306800" cy="775367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第十六章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422832" y="1124744"/>
            <a:ext cx="42177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205E3008-7BD1-46F3-8931-5B0A4A2F05B3}"/>
              </a:ext>
            </a:extLst>
          </p:cNvPr>
          <p:cNvGrpSpPr/>
          <p:nvPr/>
        </p:nvGrpSpPr>
        <p:grpSpPr>
          <a:xfrm>
            <a:off x="3017657" y="2688482"/>
            <a:ext cx="6156685" cy="1078072"/>
            <a:chOff x="2852244" y="2182996"/>
            <a:chExt cx="6156685" cy="849415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E21BCE7D-DC3B-43B3-8E30-730F061CAEDE}"/>
                </a:ext>
              </a:extLst>
            </p:cNvPr>
            <p:cNvSpPr/>
            <p:nvPr/>
          </p:nvSpPr>
          <p:spPr>
            <a:xfrm>
              <a:off x="2852244" y="2210433"/>
              <a:ext cx="6156685" cy="821978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2">
              <a:extLst>
                <a:ext uri="{FF2B5EF4-FFF2-40B4-BE49-F238E27FC236}">
                  <a16:creationId xmlns:a16="http://schemas.microsoft.com/office/drawing/2014/main" id="{3EDA6FDD-2C82-4BA2-A0E6-5CD0469C4A6D}"/>
                </a:ext>
              </a:extLst>
            </p:cNvPr>
            <p:cNvSpPr txBox="1"/>
            <p:nvPr/>
          </p:nvSpPr>
          <p:spPr>
            <a:xfrm>
              <a:off x="3156611" y="2182996"/>
              <a:ext cx="5647700" cy="662554"/>
            </a:xfrm>
            <a:prstGeom prst="rect">
              <a:avLst/>
            </a:prstGeom>
          </p:spPr>
          <p:txBody>
            <a:bodyPr vert="horz" wrap="none" lIns="91440" tIns="45720" rIns="91440" bIns="4572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u="none" strike="noStrike" kern="1200" cap="none" spc="400" normalizeH="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+mj-cs"/>
                </a:defRPr>
              </a:lvl1pPr>
            </a:lstStyle>
            <a:p>
              <a:pPr fontAlgn="auto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800" spc="0">
                  <a:solidFill>
                    <a:srgbClr val="002060"/>
                  </a:solidFill>
                  <a:latin typeface="+mj-ea"/>
                  <a:ea typeface="+mj-ea"/>
                  <a:cs typeface="+mn-cs"/>
                </a:rPr>
                <a:t>第</a:t>
              </a:r>
              <a:r>
                <a:rPr lang="en-US" altLang="zh-CN" sz="2800" spc="0">
                  <a:solidFill>
                    <a:srgbClr val="002060"/>
                  </a:solidFill>
                  <a:latin typeface="+mj-ea"/>
                  <a:ea typeface="+mj-ea"/>
                  <a:cs typeface="+mn-cs"/>
                </a:rPr>
                <a:t>2</a:t>
              </a:r>
              <a:r>
                <a:rPr lang="zh-CN" altLang="en-US" sz="2800" spc="0">
                  <a:solidFill>
                    <a:srgbClr val="002060"/>
                  </a:solidFill>
                  <a:latin typeface="+mj-ea"/>
                  <a:ea typeface="+mj-ea"/>
                  <a:cs typeface="+mn-cs"/>
                </a:rPr>
                <a:t>节  串、并联电路中电压的规律</a:t>
              </a:r>
              <a:endParaRPr lang="zh-CN" altLang="en-US" sz="280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4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CC5AD17-3C89-48D9-A145-D25D58A73608}"/>
              </a:ext>
            </a:extLst>
          </p:cNvPr>
          <p:cNvGrpSpPr/>
          <p:nvPr/>
        </p:nvGrpSpPr>
        <p:grpSpPr>
          <a:xfrm>
            <a:off x="4136231" y="2045894"/>
            <a:ext cx="4032250" cy="3240086"/>
            <a:chOff x="1992313" y="2414167"/>
            <a:chExt cx="4032250" cy="3240086"/>
          </a:xfrm>
        </p:grpSpPr>
        <p:pic>
          <p:nvPicPr>
            <p:cNvPr id="34820" name="Picture 7" descr="H:\2\人教教参资源\九\图\电压表.JPG">
              <a:extLst>
                <a:ext uri="{FF2B5EF4-FFF2-40B4-BE49-F238E27FC236}">
                  <a16:creationId xmlns:a16="http://schemas.microsoft.com/office/drawing/2014/main" id="{0400B520-280A-4EE0-930D-7C1052948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0125" y="2414167"/>
              <a:ext cx="1087438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1" name="Group 5">
              <a:extLst>
                <a:ext uri="{FF2B5EF4-FFF2-40B4-BE49-F238E27FC236}">
                  <a16:creationId xmlns:a16="http://schemas.microsoft.com/office/drawing/2014/main" id="{610FB815-F1F7-4FBB-8C1A-743ECED63498}"/>
                </a:ext>
              </a:extLst>
            </p:cNvPr>
            <p:cNvGrpSpPr/>
            <p:nvPr/>
          </p:nvGrpSpPr>
          <p:grpSpPr>
            <a:xfrm>
              <a:off x="1992313" y="3603203"/>
              <a:ext cx="4032250" cy="2051050"/>
              <a:chExt cx="2540" cy="1292"/>
            </a:xfrm>
          </p:grpSpPr>
          <p:pic>
            <p:nvPicPr>
              <p:cNvPr id="3482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BBDCC77F-045F-4409-BDC1-BD327ECEC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3" y="0"/>
                <a:ext cx="589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96A0C2F1-199B-417E-AEEA-43DFA746B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2" y="5"/>
                <a:ext cx="57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4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B1606C82-3B8E-40DE-B116-4969C9EE72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3" y="921"/>
                <a:ext cx="672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5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C81F5B96-BD33-4FB0-AEE2-86CDFF938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68" y="975"/>
                <a:ext cx="929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6" name="任意多边形 375">
                <a:extLst>
                  <a:ext uri="{FF2B5EF4-FFF2-40B4-BE49-F238E27FC236}">
                    <a16:creationId xmlns:a16="http://schemas.microsoft.com/office/drawing/2014/main" id="{9DC9536F-929F-4A9A-A95C-B012B14AA4C1}"/>
                  </a:ext>
                </a:extLst>
              </p:cNvPr>
              <p:cNvSpPr/>
              <p:nvPr/>
            </p:nvSpPr>
            <p:spPr bwMode="auto">
              <a:xfrm>
                <a:off x="926" y="1182"/>
                <a:ext cx="905" cy="104"/>
              </a:xfrm>
              <a:custGeom>
                <a:gdLst>
                  <a:gd name="T0" fmla="*/ 0 w 1296"/>
                  <a:gd name="T1" fmla="*/ 6 h 172"/>
                  <a:gd name="T2" fmla="*/ 79 w 1296"/>
                  <a:gd name="T3" fmla="*/ 79 h 172"/>
                  <a:gd name="T4" fmla="*/ 430 w 1296"/>
                  <a:gd name="T5" fmla="*/ 165 h 172"/>
                  <a:gd name="T6" fmla="*/ 770 w 1296"/>
                  <a:gd name="T7" fmla="*/ 119 h 172"/>
                  <a:gd name="T8" fmla="*/ 1006 w 1296"/>
                  <a:gd name="T9" fmla="*/ 19 h 172"/>
                  <a:gd name="T10" fmla="*/ 1251 w 1296"/>
                  <a:gd name="T11" fmla="*/ 6 h 172"/>
                  <a:gd name="T12" fmla="*/ 1277 w 1296"/>
                  <a:gd name="T13" fmla="*/ 19 h 1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6" h="172">
                    <a:moveTo>
                      <a:pt x="0" y="6"/>
                    </a:moveTo>
                    <a:cubicBezTo>
                      <a:pt x="13" y="18"/>
                      <a:pt x="7" y="53"/>
                      <a:pt x="79" y="79"/>
                    </a:cubicBezTo>
                    <a:cubicBezTo>
                      <a:pt x="151" y="105"/>
                      <a:pt x="315" y="158"/>
                      <a:pt x="430" y="165"/>
                    </a:cubicBezTo>
                    <a:cubicBezTo>
                      <a:pt x="545" y="172"/>
                      <a:pt x="674" y="143"/>
                      <a:pt x="770" y="119"/>
                    </a:cubicBezTo>
                    <a:cubicBezTo>
                      <a:pt x="866" y="95"/>
                      <a:pt x="926" y="38"/>
                      <a:pt x="1006" y="19"/>
                    </a:cubicBezTo>
                    <a:cubicBezTo>
                      <a:pt x="1086" y="0"/>
                      <a:pt x="1206" y="6"/>
                      <a:pt x="1251" y="6"/>
                    </a:cubicBezTo>
                    <a:cubicBezTo>
                      <a:pt x="1296" y="6"/>
                      <a:pt x="1272" y="16"/>
                      <a:pt x="1277" y="19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827" name="任意多边形 376">
                <a:extLst>
                  <a:ext uri="{FF2B5EF4-FFF2-40B4-BE49-F238E27FC236}">
                    <a16:creationId xmlns:a16="http://schemas.microsoft.com/office/drawing/2014/main" id="{55040AE6-1BA6-4627-B8D6-C92C8658FBA6}"/>
                  </a:ext>
                </a:extLst>
              </p:cNvPr>
              <p:cNvSpPr/>
              <p:nvPr/>
            </p:nvSpPr>
            <p:spPr bwMode="auto">
              <a:xfrm>
                <a:off x="2114" y="248"/>
                <a:ext cx="426" cy="976"/>
              </a:xfrm>
              <a:custGeom>
                <a:gdLst>
                  <a:gd name="T0" fmla="*/ 106 w 609"/>
                  <a:gd name="T1" fmla="*/ 1563 h 1612"/>
                  <a:gd name="T2" fmla="*/ 205 w 609"/>
                  <a:gd name="T3" fmla="*/ 1563 h 1612"/>
                  <a:gd name="T4" fmla="*/ 443 w 609"/>
                  <a:gd name="T5" fmla="*/ 1270 h 1612"/>
                  <a:gd name="T6" fmla="*/ 549 w 609"/>
                  <a:gd name="T7" fmla="*/ 760 h 1612"/>
                  <a:gd name="T8" fmla="*/ 86 w 609"/>
                  <a:gd name="T9" fmla="*/ 166 h 1612"/>
                  <a:gd name="T10" fmla="*/ 33 w 609"/>
                  <a:gd name="T11" fmla="*/ 0 h 16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9" h="1611">
                    <a:moveTo>
                      <a:pt x="106" y="1563"/>
                    </a:moveTo>
                    <a:cubicBezTo>
                      <a:pt x="122" y="1563"/>
                      <a:pt x="149" y="1612"/>
                      <a:pt x="205" y="1563"/>
                    </a:cubicBezTo>
                    <a:cubicBezTo>
                      <a:pt x="261" y="1514"/>
                      <a:pt x="386" y="1404"/>
                      <a:pt x="443" y="1270"/>
                    </a:cubicBezTo>
                    <a:cubicBezTo>
                      <a:pt x="500" y="1136"/>
                      <a:pt x="609" y="944"/>
                      <a:pt x="549" y="760"/>
                    </a:cubicBezTo>
                    <a:cubicBezTo>
                      <a:pt x="489" y="576"/>
                      <a:pt x="172" y="293"/>
                      <a:pt x="86" y="166"/>
                    </a:cubicBezTo>
                    <a:cubicBezTo>
                      <a:pt x="0" y="39"/>
                      <a:pt x="44" y="35"/>
                      <a:pt x="33" y="0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828" name="任意多边形 377">
                <a:extLst>
                  <a:ext uri="{FF2B5EF4-FFF2-40B4-BE49-F238E27FC236}">
                    <a16:creationId xmlns:a16="http://schemas.microsoft.com/office/drawing/2014/main" id="{C7358E34-7271-48CC-990B-AD56BE67895F}"/>
                  </a:ext>
                </a:extLst>
              </p:cNvPr>
              <p:cNvSpPr/>
              <p:nvPr/>
            </p:nvSpPr>
            <p:spPr bwMode="auto">
              <a:xfrm>
                <a:off x="783" y="207"/>
                <a:ext cx="983" cy="92"/>
              </a:xfrm>
              <a:custGeom>
                <a:gdLst>
                  <a:gd name="T0" fmla="*/ 1407 w 1407"/>
                  <a:gd name="T1" fmla="*/ 41 h 152"/>
                  <a:gd name="T2" fmla="*/ 1140 w 1407"/>
                  <a:gd name="T3" fmla="*/ 18 h 152"/>
                  <a:gd name="T4" fmla="*/ 736 w 1407"/>
                  <a:gd name="T5" fmla="*/ 150 h 152"/>
                  <a:gd name="T6" fmla="*/ 233 w 1407"/>
                  <a:gd name="T7" fmla="*/ 31 h 152"/>
                  <a:gd name="T8" fmla="*/ 0 w 1407"/>
                  <a:gd name="T9" fmla="*/ 27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7" h="152">
                    <a:moveTo>
                      <a:pt x="1407" y="41"/>
                    </a:moveTo>
                    <a:cubicBezTo>
                      <a:pt x="1363" y="37"/>
                      <a:pt x="1252" y="0"/>
                      <a:pt x="1140" y="18"/>
                    </a:cubicBezTo>
                    <a:cubicBezTo>
                      <a:pt x="1028" y="36"/>
                      <a:pt x="887" y="148"/>
                      <a:pt x="736" y="150"/>
                    </a:cubicBezTo>
                    <a:cubicBezTo>
                      <a:pt x="585" y="152"/>
                      <a:pt x="356" y="51"/>
                      <a:pt x="233" y="31"/>
                    </a:cubicBezTo>
                    <a:cubicBezTo>
                      <a:pt x="110" y="11"/>
                      <a:pt x="49" y="28"/>
                      <a:pt x="0" y="27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829" name="任意多边形 378">
                <a:extLst>
                  <a:ext uri="{FF2B5EF4-FFF2-40B4-BE49-F238E27FC236}">
                    <a16:creationId xmlns:a16="http://schemas.microsoft.com/office/drawing/2014/main" id="{695DBB46-2652-4C26-AD54-60A3AACA875B}"/>
                  </a:ext>
                </a:extLst>
              </p:cNvPr>
              <p:cNvSpPr/>
              <p:nvPr/>
            </p:nvSpPr>
            <p:spPr bwMode="auto">
              <a:xfrm>
                <a:off x="0" y="220"/>
                <a:ext cx="434" cy="951"/>
              </a:xfrm>
              <a:custGeom>
                <a:gdLst>
                  <a:gd name="T0" fmla="*/ 621 w 621"/>
                  <a:gd name="T1" fmla="*/ 22 h 1571"/>
                  <a:gd name="T2" fmla="*/ 416 w 621"/>
                  <a:gd name="T3" fmla="*/ 75 h 1571"/>
                  <a:gd name="T4" fmla="*/ 62 w 621"/>
                  <a:gd name="T5" fmla="*/ 472 h 1571"/>
                  <a:gd name="T6" fmla="*/ 43 w 621"/>
                  <a:gd name="T7" fmla="*/ 981 h 1571"/>
                  <a:gd name="T8" fmla="*/ 197 w 621"/>
                  <a:gd name="T9" fmla="*/ 1505 h 1571"/>
                  <a:gd name="T10" fmla="*/ 124 w 621"/>
                  <a:gd name="T11" fmla="*/ 1300 h 1571"/>
                  <a:gd name="T12" fmla="*/ 217 w 621"/>
                  <a:gd name="T13" fmla="*/ 1571 h 15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1" h="1571">
                    <a:moveTo>
                      <a:pt x="621" y="22"/>
                    </a:moveTo>
                    <a:cubicBezTo>
                      <a:pt x="587" y="31"/>
                      <a:pt x="509" y="0"/>
                      <a:pt x="416" y="75"/>
                    </a:cubicBezTo>
                    <a:cubicBezTo>
                      <a:pt x="323" y="150"/>
                      <a:pt x="124" y="321"/>
                      <a:pt x="62" y="472"/>
                    </a:cubicBezTo>
                    <a:cubicBezTo>
                      <a:pt x="0" y="623"/>
                      <a:pt x="20" y="809"/>
                      <a:pt x="43" y="981"/>
                    </a:cubicBezTo>
                    <a:cubicBezTo>
                      <a:pt x="66" y="1153"/>
                      <a:pt x="184" y="1452"/>
                      <a:pt x="197" y="1505"/>
                    </a:cubicBezTo>
                    <a:cubicBezTo>
                      <a:pt x="210" y="1558"/>
                      <a:pt x="121" y="1289"/>
                      <a:pt x="124" y="1300"/>
                    </a:cubicBezTo>
                    <a:cubicBezTo>
                      <a:pt x="127" y="1311"/>
                      <a:pt x="198" y="1515"/>
                      <a:pt x="217" y="1571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830" name="Rectangle 248">
                <a:extLst>
                  <a:ext uri="{FF2B5EF4-FFF2-40B4-BE49-F238E27FC236}">
                    <a16:creationId xmlns:a16="http://schemas.microsoft.com/office/drawing/2014/main" id="{5D547991-F0E3-4A07-AFAE-1E5368C7C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" y="227"/>
                <a:ext cx="27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zh-CN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400" b="1" baseline="-25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4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44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31" name="Rectangle 248">
                <a:extLst>
                  <a:ext uri="{FF2B5EF4-FFF2-40B4-BE49-F238E27FC236}">
                    <a16:creationId xmlns:a16="http://schemas.microsoft.com/office/drawing/2014/main" id="{C21E87F4-621A-4926-9099-068DE4D12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152"/>
                <a:ext cx="29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400" b="1" baseline="-25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4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44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832" name="任意多边形 382">
              <a:extLst>
                <a:ext uri="{FF2B5EF4-FFF2-40B4-BE49-F238E27FC236}">
                  <a16:creationId xmlns:a16="http://schemas.microsoft.com/office/drawing/2014/main" id="{B3934D44-004C-4770-BE97-07B12790BED4}"/>
                </a:ext>
              </a:extLst>
            </p:cNvPr>
            <p:cNvSpPr/>
            <p:nvPr/>
          </p:nvSpPr>
          <p:spPr bwMode="auto">
            <a:xfrm>
              <a:off x="2454275" y="3209503"/>
              <a:ext cx="1416050" cy="787400"/>
            </a:xfrm>
            <a:custGeom>
              <a:gdLst>
                <a:gd name="T0" fmla="*/ 892 w 892"/>
                <a:gd name="T1" fmla="*/ 34 h 496"/>
                <a:gd name="T2" fmla="*/ 387 w 892"/>
                <a:gd name="T3" fmla="*/ 52 h 496"/>
                <a:gd name="T4" fmla="*/ 43 w 892"/>
                <a:gd name="T5" fmla="*/ 344 h 496"/>
                <a:gd name="T6" fmla="*/ 129 w 892"/>
                <a:gd name="T7" fmla="*/ 496 h 4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2" h="496">
                  <a:moveTo>
                    <a:pt x="892" y="34"/>
                  </a:moveTo>
                  <a:cubicBezTo>
                    <a:pt x="808" y="37"/>
                    <a:pt x="528" y="0"/>
                    <a:pt x="387" y="52"/>
                  </a:cubicBezTo>
                  <a:cubicBezTo>
                    <a:pt x="246" y="104"/>
                    <a:pt x="86" y="270"/>
                    <a:pt x="43" y="344"/>
                  </a:cubicBezTo>
                  <a:cubicBezTo>
                    <a:pt x="0" y="418"/>
                    <a:pt x="111" y="464"/>
                    <a:pt x="129" y="49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33" name="任意多边形 386">
              <a:extLst>
                <a:ext uri="{FF2B5EF4-FFF2-40B4-BE49-F238E27FC236}">
                  <a16:creationId xmlns:a16="http://schemas.microsoft.com/office/drawing/2014/main" id="{7EC1F5E5-F392-4E48-8458-014C1DB38A74}"/>
                </a:ext>
              </a:extLst>
            </p:cNvPr>
            <p:cNvSpPr/>
            <p:nvPr/>
          </p:nvSpPr>
          <p:spPr bwMode="auto">
            <a:xfrm>
              <a:off x="4295775" y="3242842"/>
              <a:ext cx="1360488" cy="815975"/>
            </a:xfrm>
            <a:custGeom>
              <a:gdLst>
                <a:gd name="T0" fmla="*/ 0 w 857"/>
                <a:gd name="T1" fmla="*/ 0 h 514"/>
                <a:gd name="T2" fmla="*/ 114 w 857"/>
                <a:gd name="T3" fmla="*/ 64 h 514"/>
                <a:gd name="T4" fmla="*/ 406 w 857"/>
                <a:gd name="T5" fmla="*/ 124 h 514"/>
                <a:gd name="T6" fmla="*/ 671 w 857"/>
                <a:gd name="T7" fmla="*/ 151 h 514"/>
                <a:gd name="T8" fmla="*/ 836 w 857"/>
                <a:gd name="T9" fmla="*/ 296 h 514"/>
                <a:gd name="T10" fmla="*/ 796 w 857"/>
                <a:gd name="T11" fmla="*/ 482 h 514"/>
                <a:gd name="T12" fmla="*/ 684 w 857"/>
                <a:gd name="T13" fmla="*/ 488 h 5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7" h="514">
                  <a:moveTo>
                    <a:pt x="0" y="0"/>
                  </a:moveTo>
                  <a:cubicBezTo>
                    <a:pt x="19" y="11"/>
                    <a:pt x="46" y="43"/>
                    <a:pt x="114" y="64"/>
                  </a:cubicBezTo>
                  <a:cubicBezTo>
                    <a:pt x="182" y="85"/>
                    <a:pt x="313" y="110"/>
                    <a:pt x="406" y="124"/>
                  </a:cubicBezTo>
                  <a:cubicBezTo>
                    <a:pt x="499" y="138"/>
                    <a:pt x="599" y="122"/>
                    <a:pt x="671" y="151"/>
                  </a:cubicBezTo>
                  <a:cubicBezTo>
                    <a:pt x="743" y="180"/>
                    <a:pt x="815" y="241"/>
                    <a:pt x="836" y="296"/>
                  </a:cubicBezTo>
                  <a:cubicBezTo>
                    <a:pt x="857" y="351"/>
                    <a:pt x="821" y="450"/>
                    <a:pt x="796" y="482"/>
                  </a:cubicBezTo>
                  <a:cubicBezTo>
                    <a:pt x="771" y="514"/>
                    <a:pt x="707" y="487"/>
                    <a:pt x="684" y="488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4835" name="Text Box 19">
            <a:extLst>
              <a:ext uri="{FF2B5EF4-FFF2-40B4-BE49-F238E27FC236}">
                <a16:creationId xmlns:a16="http://schemas.microsoft.com/office/drawing/2014/main" id="{2402F6C9-7E20-4B43-93E7-DCF4FB89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231" y="1113289"/>
            <a:ext cx="47478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）串联电路两端总电压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5BC32FA-A0FA-450A-BA7D-FD1356FB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434A0D66-48B4-4BF1-9BA2-BB06F6173A02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34" name="Text Box 18">
            <a:extLst>
              <a:ext uri="{FF2B5EF4-FFF2-40B4-BE49-F238E27FC236}">
                <a16:creationId xmlns:a16="http://schemas.microsoft.com/office/drawing/2014/main" id="{A18CA15F-8DB2-4B21-8AF6-ED15E1C1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792" y="1139867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）电源两端电压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529F69C-46D8-4EE5-8F77-1B0C47FD6A88}"/>
              </a:ext>
            </a:extLst>
          </p:cNvPr>
          <p:cNvGrpSpPr/>
          <p:nvPr/>
        </p:nvGrpSpPr>
        <p:grpSpPr>
          <a:xfrm>
            <a:off x="4079875" y="1773370"/>
            <a:ext cx="4032250" cy="3484564"/>
            <a:chOff x="6348413" y="2349078"/>
            <a:chExt cx="4032250" cy="3484564"/>
          </a:xfrm>
        </p:grpSpPr>
        <p:pic>
          <p:nvPicPr>
            <p:cNvPr id="34818" name="Picture 7" descr="H:\2\人教教参资源\九\图\电压表.JPG">
              <a:extLst>
                <a:ext uri="{FF2B5EF4-FFF2-40B4-BE49-F238E27FC236}">
                  <a16:creationId xmlns:a16="http://schemas.microsoft.com/office/drawing/2014/main" id="{FEA7F96B-946A-4321-A413-1B2F2FC42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7550" y="4725567"/>
              <a:ext cx="1087438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7" name="Group 21">
              <a:extLst>
                <a:ext uri="{FF2B5EF4-FFF2-40B4-BE49-F238E27FC236}">
                  <a16:creationId xmlns:a16="http://schemas.microsoft.com/office/drawing/2014/main" id="{B61E1E16-6A84-429D-BF39-E994DCC9883B}"/>
                </a:ext>
              </a:extLst>
            </p:cNvPr>
            <p:cNvGrpSpPr/>
            <p:nvPr/>
          </p:nvGrpSpPr>
          <p:grpSpPr>
            <a:xfrm>
              <a:off x="6348413" y="2349078"/>
              <a:ext cx="4032250" cy="2051050"/>
              <a:chExt cx="2540" cy="1292"/>
            </a:xfrm>
          </p:grpSpPr>
          <p:pic>
            <p:nvPicPr>
              <p:cNvPr id="34838" name="Picture 5" descr="H:\2\人教教参资源\九\图\小灯泡.JPG">
                <a:extLst>
                  <a:ext uri="{FF2B5EF4-FFF2-40B4-BE49-F238E27FC236}">
                    <a16:creationId xmlns:a16="http://schemas.microsoft.com/office/drawing/2014/main" id="{583B012D-5370-4533-8361-3D09C9CBC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3" y="0"/>
                <a:ext cx="589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9" name="Picture 5" descr="H:\2\人教教参资源\九\图\小灯泡.JPG">
                <a:extLst>
                  <a:ext uri="{FF2B5EF4-FFF2-40B4-BE49-F238E27FC236}">
                    <a16:creationId xmlns:a16="http://schemas.microsoft.com/office/drawing/2014/main" id="{9B64060E-42FC-48C0-BA81-CF6089884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2" y="5"/>
                <a:ext cx="57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40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14914393-BC1F-4FE8-9077-6B4C86FE03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3" y="921"/>
                <a:ext cx="672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41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3BD4472F-C0E5-4981-ABED-7D404CE0B7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68" y="975"/>
                <a:ext cx="929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42" name="任意多边形 375">
                <a:extLst>
                  <a:ext uri="{FF2B5EF4-FFF2-40B4-BE49-F238E27FC236}">
                    <a16:creationId xmlns:a16="http://schemas.microsoft.com/office/drawing/2014/main" id="{871DE5AF-B973-4E95-803D-7209CE746D34}"/>
                  </a:ext>
                </a:extLst>
              </p:cNvPr>
              <p:cNvSpPr/>
              <p:nvPr/>
            </p:nvSpPr>
            <p:spPr bwMode="auto">
              <a:xfrm>
                <a:off x="926" y="1182"/>
                <a:ext cx="905" cy="104"/>
              </a:xfrm>
              <a:custGeom>
                <a:gdLst>
                  <a:gd name="T0" fmla="*/ 0 w 1296"/>
                  <a:gd name="T1" fmla="*/ 6 h 172"/>
                  <a:gd name="T2" fmla="*/ 79 w 1296"/>
                  <a:gd name="T3" fmla="*/ 79 h 172"/>
                  <a:gd name="T4" fmla="*/ 430 w 1296"/>
                  <a:gd name="T5" fmla="*/ 165 h 172"/>
                  <a:gd name="T6" fmla="*/ 770 w 1296"/>
                  <a:gd name="T7" fmla="*/ 119 h 172"/>
                  <a:gd name="T8" fmla="*/ 1006 w 1296"/>
                  <a:gd name="T9" fmla="*/ 19 h 172"/>
                  <a:gd name="T10" fmla="*/ 1251 w 1296"/>
                  <a:gd name="T11" fmla="*/ 6 h 172"/>
                  <a:gd name="T12" fmla="*/ 1277 w 1296"/>
                  <a:gd name="T13" fmla="*/ 19 h 1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6" h="172">
                    <a:moveTo>
                      <a:pt x="0" y="6"/>
                    </a:moveTo>
                    <a:cubicBezTo>
                      <a:pt x="13" y="18"/>
                      <a:pt x="7" y="53"/>
                      <a:pt x="79" y="79"/>
                    </a:cubicBezTo>
                    <a:cubicBezTo>
                      <a:pt x="151" y="105"/>
                      <a:pt x="315" y="158"/>
                      <a:pt x="430" y="165"/>
                    </a:cubicBezTo>
                    <a:cubicBezTo>
                      <a:pt x="545" y="172"/>
                      <a:pt x="674" y="143"/>
                      <a:pt x="770" y="119"/>
                    </a:cubicBezTo>
                    <a:cubicBezTo>
                      <a:pt x="866" y="95"/>
                      <a:pt x="926" y="38"/>
                      <a:pt x="1006" y="19"/>
                    </a:cubicBezTo>
                    <a:cubicBezTo>
                      <a:pt x="1086" y="0"/>
                      <a:pt x="1206" y="6"/>
                      <a:pt x="1251" y="6"/>
                    </a:cubicBezTo>
                    <a:cubicBezTo>
                      <a:pt x="1296" y="6"/>
                      <a:pt x="1272" y="16"/>
                      <a:pt x="1277" y="19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843" name="任意多边形 376">
                <a:extLst>
                  <a:ext uri="{FF2B5EF4-FFF2-40B4-BE49-F238E27FC236}">
                    <a16:creationId xmlns:a16="http://schemas.microsoft.com/office/drawing/2014/main" id="{903C816A-9AAA-4D82-A9D5-012837BFF346}"/>
                  </a:ext>
                </a:extLst>
              </p:cNvPr>
              <p:cNvSpPr/>
              <p:nvPr/>
            </p:nvSpPr>
            <p:spPr bwMode="auto">
              <a:xfrm>
                <a:off x="2114" y="248"/>
                <a:ext cx="426" cy="976"/>
              </a:xfrm>
              <a:custGeom>
                <a:gdLst>
                  <a:gd name="T0" fmla="*/ 106 w 609"/>
                  <a:gd name="T1" fmla="*/ 1563 h 1612"/>
                  <a:gd name="T2" fmla="*/ 205 w 609"/>
                  <a:gd name="T3" fmla="*/ 1563 h 1612"/>
                  <a:gd name="T4" fmla="*/ 443 w 609"/>
                  <a:gd name="T5" fmla="*/ 1270 h 1612"/>
                  <a:gd name="T6" fmla="*/ 549 w 609"/>
                  <a:gd name="T7" fmla="*/ 760 h 1612"/>
                  <a:gd name="T8" fmla="*/ 86 w 609"/>
                  <a:gd name="T9" fmla="*/ 166 h 1612"/>
                  <a:gd name="T10" fmla="*/ 33 w 609"/>
                  <a:gd name="T11" fmla="*/ 0 h 16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9" h="1611">
                    <a:moveTo>
                      <a:pt x="106" y="1563"/>
                    </a:moveTo>
                    <a:cubicBezTo>
                      <a:pt x="122" y="1563"/>
                      <a:pt x="149" y="1612"/>
                      <a:pt x="205" y="1563"/>
                    </a:cubicBezTo>
                    <a:cubicBezTo>
                      <a:pt x="261" y="1514"/>
                      <a:pt x="386" y="1404"/>
                      <a:pt x="443" y="1270"/>
                    </a:cubicBezTo>
                    <a:cubicBezTo>
                      <a:pt x="500" y="1136"/>
                      <a:pt x="609" y="944"/>
                      <a:pt x="549" y="760"/>
                    </a:cubicBezTo>
                    <a:cubicBezTo>
                      <a:pt x="489" y="576"/>
                      <a:pt x="172" y="293"/>
                      <a:pt x="86" y="166"/>
                    </a:cubicBezTo>
                    <a:cubicBezTo>
                      <a:pt x="0" y="39"/>
                      <a:pt x="44" y="35"/>
                      <a:pt x="33" y="0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844" name="任意多边形 377">
                <a:extLst>
                  <a:ext uri="{FF2B5EF4-FFF2-40B4-BE49-F238E27FC236}">
                    <a16:creationId xmlns:a16="http://schemas.microsoft.com/office/drawing/2014/main" id="{70439C42-F473-45D2-8B34-32C989C245FA}"/>
                  </a:ext>
                </a:extLst>
              </p:cNvPr>
              <p:cNvSpPr/>
              <p:nvPr/>
            </p:nvSpPr>
            <p:spPr bwMode="auto">
              <a:xfrm>
                <a:off x="783" y="207"/>
                <a:ext cx="983" cy="92"/>
              </a:xfrm>
              <a:custGeom>
                <a:gdLst>
                  <a:gd name="T0" fmla="*/ 1407 w 1407"/>
                  <a:gd name="T1" fmla="*/ 41 h 152"/>
                  <a:gd name="T2" fmla="*/ 1140 w 1407"/>
                  <a:gd name="T3" fmla="*/ 18 h 152"/>
                  <a:gd name="T4" fmla="*/ 736 w 1407"/>
                  <a:gd name="T5" fmla="*/ 150 h 152"/>
                  <a:gd name="T6" fmla="*/ 233 w 1407"/>
                  <a:gd name="T7" fmla="*/ 31 h 152"/>
                  <a:gd name="T8" fmla="*/ 0 w 1407"/>
                  <a:gd name="T9" fmla="*/ 27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7" h="152">
                    <a:moveTo>
                      <a:pt x="1407" y="41"/>
                    </a:moveTo>
                    <a:cubicBezTo>
                      <a:pt x="1363" y="37"/>
                      <a:pt x="1252" y="0"/>
                      <a:pt x="1140" y="18"/>
                    </a:cubicBezTo>
                    <a:cubicBezTo>
                      <a:pt x="1028" y="36"/>
                      <a:pt x="887" y="148"/>
                      <a:pt x="736" y="150"/>
                    </a:cubicBezTo>
                    <a:cubicBezTo>
                      <a:pt x="585" y="152"/>
                      <a:pt x="356" y="51"/>
                      <a:pt x="233" y="31"/>
                    </a:cubicBezTo>
                    <a:cubicBezTo>
                      <a:pt x="110" y="11"/>
                      <a:pt x="49" y="28"/>
                      <a:pt x="0" y="27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845" name="任意多边形 378">
                <a:extLst>
                  <a:ext uri="{FF2B5EF4-FFF2-40B4-BE49-F238E27FC236}">
                    <a16:creationId xmlns:a16="http://schemas.microsoft.com/office/drawing/2014/main" id="{066A2F26-D81D-4150-AD24-B165A1DF5829}"/>
                  </a:ext>
                </a:extLst>
              </p:cNvPr>
              <p:cNvSpPr/>
              <p:nvPr/>
            </p:nvSpPr>
            <p:spPr bwMode="auto">
              <a:xfrm>
                <a:off x="0" y="220"/>
                <a:ext cx="434" cy="951"/>
              </a:xfrm>
              <a:custGeom>
                <a:gdLst>
                  <a:gd name="T0" fmla="*/ 621 w 621"/>
                  <a:gd name="T1" fmla="*/ 22 h 1571"/>
                  <a:gd name="T2" fmla="*/ 416 w 621"/>
                  <a:gd name="T3" fmla="*/ 75 h 1571"/>
                  <a:gd name="T4" fmla="*/ 62 w 621"/>
                  <a:gd name="T5" fmla="*/ 472 h 1571"/>
                  <a:gd name="T6" fmla="*/ 43 w 621"/>
                  <a:gd name="T7" fmla="*/ 981 h 1571"/>
                  <a:gd name="T8" fmla="*/ 197 w 621"/>
                  <a:gd name="T9" fmla="*/ 1505 h 1571"/>
                  <a:gd name="T10" fmla="*/ 124 w 621"/>
                  <a:gd name="T11" fmla="*/ 1300 h 1571"/>
                  <a:gd name="T12" fmla="*/ 217 w 621"/>
                  <a:gd name="T13" fmla="*/ 1571 h 15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1" h="1571">
                    <a:moveTo>
                      <a:pt x="621" y="22"/>
                    </a:moveTo>
                    <a:cubicBezTo>
                      <a:pt x="587" y="31"/>
                      <a:pt x="509" y="0"/>
                      <a:pt x="416" y="75"/>
                    </a:cubicBezTo>
                    <a:cubicBezTo>
                      <a:pt x="323" y="150"/>
                      <a:pt x="124" y="321"/>
                      <a:pt x="62" y="472"/>
                    </a:cubicBezTo>
                    <a:cubicBezTo>
                      <a:pt x="0" y="623"/>
                      <a:pt x="20" y="809"/>
                      <a:pt x="43" y="981"/>
                    </a:cubicBezTo>
                    <a:cubicBezTo>
                      <a:pt x="66" y="1153"/>
                      <a:pt x="184" y="1452"/>
                      <a:pt x="197" y="1505"/>
                    </a:cubicBezTo>
                    <a:cubicBezTo>
                      <a:pt x="210" y="1558"/>
                      <a:pt x="121" y="1289"/>
                      <a:pt x="124" y="1300"/>
                    </a:cubicBezTo>
                    <a:cubicBezTo>
                      <a:pt x="127" y="1311"/>
                      <a:pt x="198" y="1515"/>
                      <a:pt x="217" y="1571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846" name="Rectangle 248">
                <a:extLst>
                  <a:ext uri="{FF2B5EF4-FFF2-40B4-BE49-F238E27FC236}">
                    <a16:creationId xmlns:a16="http://schemas.microsoft.com/office/drawing/2014/main" id="{31945C58-3939-4649-B6CF-35180E3B8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" y="227"/>
                <a:ext cx="27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zh-CN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400" b="1" baseline="-25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4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44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847" name="Rectangle 248">
                <a:extLst>
                  <a:ext uri="{FF2B5EF4-FFF2-40B4-BE49-F238E27FC236}">
                    <a16:creationId xmlns:a16="http://schemas.microsoft.com/office/drawing/2014/main" id="{5E28CD73-4247-49C6-B2AF-AA3F06108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152"/>
                <a:ext cx="29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400" b="1" baseline="-25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4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44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848" name="任意多边形 381">
              <a:extLst>
                <a:ext uri="{FF2B5EF4-FFF2-40B4-BE49-F238E27FC236}">
                  <a16:creationId xmlns:a16="http://schemas.microsoft.com/office/drawing/2014/main" id="{8948D4EB-7B75-4F24-B513-1F39403A3BBF}"/>
                </a:ext>
              </a:extLst>
            </p:cNvPr>
            <p:cNvSpPr/>
            <p:nvPr/>
          </p:nvSpPr>
          <p:spPr bwMode="auto">
            <a:xfrm>
              <a:off x="6456364" y="4185817"/>
              <a:ext cx="954087" cy="1470025"/>
            </a:xfrm>
            <a:custGeom>
              <a:gdLst>
                <a:gd name="T0" fmla="*/ 50 w 601"/>
                <a:gd name="T1" fmla="*/ 0 h 926"/>
                <a:gd name="T2" fmla="*/ 4 w 601"/>
                <a:gd name="T3" fmla="*/ 244 h 926"/>
                <a:gd name="T4" fmla="*/ 77 w 601"/>
                <a:gd name="T5" fmla="*/ 621 h 926"/>
                <a:gd name="T6" fmla="*/ 342 w 601"/>
                <a:gd name="T7" fmla="*/ 886 h 926"/>
                <a:gd name="T8" fmla="*/ 601 w 601"/>
                <a:gd name="T9" fmla="*/ 860 h 9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925">
                  <a:moveTo>
                    <a:pt x="50" y="0"/>
                  </a:moveTo>
                  <a:cubicBezTo>
                    <a:pt x="42" y="41"/>
                    <a:pt x="0" y="141"/>
                    <a:pt x="4" y="244"/>
                  </a:cubicBezTo>
                  <a:cubicBezTo>
                    <a:pt x="8" y="347"/>
                    <a:pt x="21" y="514"/>
                    <a:pt x="77" y="621"/>
                  </a:cubicBezTo>
                  <a:cubicBezTo>
                    <a:pt x="133" y="728"/>
                    <a:pt x="255" y="846"/>
                    <a:pt x="342" y="886"/>
                  </a:cubicBezTo>
                  <a:cubicBezTo>
                    <a:pt x="429" y="926"/>
                    <a:pt x="547" y="865"/>
                    <a:pt x="601" y="86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49" name="任意多边形 380">
              <a:extLst>
                <a:ext uri="{FF2B5EF4-FFF2-40B4-BE49-F238E27FC236}">
                  <a16:creationId xmlns:a16="http://schemas.microsoft.com/office/drawing/2014/main" id="{BA04CED7-3E77-4C21-9CFE-D0DF6665138A}"/>
                </a:ext>
              </a:extLst>
            </p:cNvPr>
            <p:cNvSpPr/>
            <p:nvPr/>
          </p:nvSpPr>
          <p:spPr bwMode="auto">
            <a:xfrm>
              <a:off x="7788275" y="4257253"/>
              <a:ext cx="558800" cy="1377950"/>
            </a:xfrm>
            <a:custGeom>
              <a:gdLst>
                <a:gd name="T0" fmla="*/ 26 w 352"/>
                <a:gd name="T1" fmla="*/ 821 h 868"/>
                <a:gd name="T2" fmla="*/ 211 w 352"/>
                <a:gd name="T3" fmla="*/ 814 h 868"/>
                <a:gd name="T4" fmla="*/ 350 w 352"/>
                <a:gd name="T5" fmla="*/ 496 h 868"/>
                <a:gd name="T6" fmla="*/ 225 w 352"/>
                <a:gd name="T7" fmla="*/ 185 h 868"/>
                <a:gd name="T8" fmla="*/ 0 w 352"/>
                <a:gd name="T9" fmla="*/ 0 h 8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867">
                  <a:moveTo>
                    <a:pt x="26" y="821"/>
                  </a:moveTo>
                  <a:cubicBezTo>
                    <a:pt x="57" y="820"/>
                    <a:pt x="157" y="868"/>
                    <a:pt x="211" y="814"/>
                  </a:cubicBezTo>
                  <a:cubicBezTo>
                    <a:pt x="265" y="760"/>
                    <a:pt x="348" y="601"/>
                    <a:pt x="350" y="496"/>
                  </a:cubicBezTo>
                  <a:cubicBezTo>
                    <a:pt x="352" y="391"/>
                    <a:pt x="283" y="268"/>
                    <a:pt x="225" y="185"/>
                  </a:cubicBezTo>
                  <a:cubicBezTo>
                    <a:pt x="167" y="102"/>
                    <a:pt x="47" y="39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5BC32FA-A0FA-450A-BA7D-FD1356FB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434A0D66-48B4-4BF1-9BA2-BB06F6173A02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  <p:extLst>
      <p:ext uri="{BB962C8B-B14F-4D97-AF65-F5344CB8AC3E}">
        <p14:creationId xmlns:p14="http://schemas.microsoft.com/office/powerpoint/2010/main" val="4173085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34" name="Text Box 18">
            <a:extLst>
              <a:ext uri="{FF2B5EF4-FFF2-40B4-BE49-F238E27FC236}">
                <a16:creationId xmlns:a16="http://schemas.microsoft.com/office/drawing/2014/main" id="{A18CA15F-8DB2-4B21-8AF6-ED15E1C1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1061125"/>
            <a:ext cx="56826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）更换两个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不同规格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的小灯泡重做上述实验</a:t>
            </a:r>
          </a:p>
        </p:txBody>
      </p:sp>
      <p:grpSp>
        <p:nvGrpSpPr>
          <p:cNvPr id="34837" name="Group 21">
            <a:extLst>
              <a:ext uri="{FF2B5EF4-FFF2-40B4-BE49-F238E27FC236}">
                <a16:creationId xmlns:a16="http://schemas.microsoft.com/office/drawing/2014/main" id="{B61E1E16-6A84-429D-BF39-E994DCC9883B}"/>
              </a:ext>
            </a:extLst>
          </p:cNvPr>
          <p:cNvGrpSpPr/>
          <p:nvPr/>
        </p:nvGrpSpPr>
        <p:grpSpPr>
          <a:xfrm>
            <a:off x="4079874" y="2170038"/>
            <a:ext cx="4752429" cy="3115942"/>
            <a:chExt cx="2540" cy="1292"/>
          </a:xfrm>
        </p:grpSpPr>
        <p:pic>
          <p:nvPicPr>
            <p:cNvPr id="34838" name="Picture 5" descr="H:\2\人教教参资源\九\图\小灯泡.JPG">
              <a:extLst>
                <a:ext uri="{FF2B5EF4-FFF2-40B4-BE49-F238E27FC236}">
                  <a16:creationId xmlns:a16="http://schemas.microsoft.com/office/drawing/2014/main" id="{583B012D-5370-4533-8361-3D09C9CB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3" y="0"/>
              <a:ext cx="589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5" descr="H:\2\人教教参资源\九\图\小灯泡.JPG">
              <a:extLst>
                <a:ext uri="{FF2B5EF4-FFF2-40B4-BE49-F238E27FC236}">
                  <a16:creationId xmlns:a16="http://schemas.microsoft.com/office/drawing/2014/main" id="{9B64060E-42FC-48C0-BA81-CF6089884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" y="5"/>
              <a:ext cx="573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3" descr="H:\2\人教教参资源\九\图\铡刀开关.JPG">
              <a:extLst>
                <a:ext uri="{FF2B5EF4-FFF2-40B4-BE49-F238E27FC236}">
                  <a16:creationId xmlns:a16="http://schemas.microsoft.com/office/drawing/2014/main" id="{14914393-BC1F-4FE8-9077-6B4C86FE0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3" y="921"/>
              <a:ext cx="67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10" descr="H:\2\人教教参资源\九\图\电池组.JPG">
              <a:extLst>
                <a:ext uri="{FF2B5EF4-FFF2-40B4-BE49-F238E27FC236}">
                  <a16:creationId xmlns:a16="http://schemas.microsoft.com/office/drawing/2014/main" id="{3BD4472F-C0E5-4981-ABED-7D404CE0B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8" y="975"/>
              <a:ext cx="92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2" name="任意多边形 375">
              <a:extLst>
                <a:ext uri="{FF2B5EF4-FFF2-40B4-BE49-F238E27FC236}">
                  <a16:creationId xmlns:a16="http://schemas.microsoft.com/office/drawing/2014/main" id="{871DE5AF-B973-4E95-803D-7209CE746D34}"/>
                </a:ext>
              </a:extLst>
            </p:cNvPr>
            <p:cNvSpPr/>
            <p:nvPr/>
          </p:nvSpPr>
          <p:spPr bwMode="auto">
            <a:xfrm>
              <a:off x="926" y="1182"/>
              <a:ext cx="905" cy="104"/>
            </a:xfrm>
            <a:custGeom>
              <a:gdLst>
                <a:gd name="T0" fmla="*/ 0 w 1296"/>
                <a:gd name="T1" fmla="*/ 6 h 172"/>
                <a:gd name="T2" fmla="*/ 79 w 1296"/>
                <a:gd name="T3" fmla="*/ 79 h 172"/>
                <a:gd name="T4" fmla="*/ 430 w 1296"/>
                <a:gd name="T5" fmla="*/ 165 h 172"/>
                <a:gd name="T6" fmla="*/ 770 w 1296"/>
                <a:gd name="T7" fmla="*/ 119 h 172"/>
                <a:gd name="T8" fmla="*/ 1006 w 1296"/>
                <a:gd name="T9" fmla="*/ 19 h 172"/>
                <a:gd name="T10" fmla="*/ 1251 w 1296"/>
                <a:gd name="T11" fmla="*/ 6 h 172"/>
                <a:gd name="T12" fmla="*/ 1277 w 1296"/>
                <a:gd name="T13" fmla="*/ 19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6" h="172">
                  <a:moveTo>
                    <a:pt x="0" y="6"/>
                  </a:moveTo>
                  <a:cubicBezTo>
                    <a:pt x="13" y="18"/>
                    <a:pt x="7" y="53"/>
                    <a:pt x="79" y="79"/>
                  </a:cubicBezTo>
                  <a:cubicBezTo>
                    <a:pt x="151" y="105"/>
                    <a:pt x="315" y="158"/>
                    <a:pt x="430" y="165"/>
                  </a:cubicBezTo>
                  <a:cubicBezTo>
                    <a:pt x="545" y="172"/>
                    <a:pt x="674" y="143"/>
                    <a:pt x="770" y="119"/>
                  </a:cubicBezTo>
                  <a:cubicBezTo>
                    <a:pt x="866" y="95"/>
                    <a:pt x="926" y="38"/>
                    <a:pt x="1006" y="19"/>
                  </a:cubicBezTo>
                  <a:cubicBezTo>
                    <a:pt x="1086" y="0"/>
                    <a:pt x="1206" y="6"/>
                    <a:pt x="1251" y="6"/>
                  </a:cubicBezTo>
                  <a:cubicBezTo>
                    <a:pt x="1296" y="6"/>
                    <a:pt x="1272" y="16"/>
                    <a:pt x="1277" y="19"/>
                  </a:cubicBezTo>
                </a:path>
              </a:pathLst>
            </a:custGeom>
            <a:noFill/>
            <a:ln w="28575" cap="flat" cmpd="sng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43" name="任意多边形 376">
              <a:extLst>
                <a:ext uri="{FF2B5EF4-FFF2-40B4-BE49-F238E27FC236}">
                  <a16:creationId xmlns:a16="http://schemas.microsoft.com/office/drawing/2014/main" id="{903C816A-9AAA-4D82-A9D5-012837BFF346}"/>
                </a:ext>
              </a:extLst>
            </p:cNvPr>
            <p:cNvSpPr/>
            <p:nvPr/>
          </p:nvSpPr>
          <p:spPr bwMode="auto">
            <a:xfrm>
              <a:off x="2114" y="248"/>
              <a:ext cx="426" cy="976"/>
            </a:xfrm>
            <a:custGeom>
              <a:gdLst>
                <a:gd name="T0" fmla="*/ 106 w 609"/>
                <a:gd name="T1" fmla="*/ 1563 h 1612"/>
                <a:gd name="T2" fmla="*/ 205 w 609"/>
                <a:gd name="T3" fmla="*/ 1563 h 1612"/>
                <a:gd name="T4" fmla="*/ 443 w 609"/>
                <a:gd name="T5" fmla="*/ 1270 h 1612"/>
                <a:gd name="T6" fmla="*/ 549 w 609"/>
                <a:gd name="T7" fmla="*/ 760 h 1612"/>
                <a:gd name="T8" fmla="*/ 86 w 609"/>
                <a:gd name="T9" fmla="*/ 166 h 1612"/>
                <a:gd name="T10" fmla="*/ 33 w 609"/>
                <a:gd name="T11" fmla="*/ 0 h 16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1611">
                  <a:moveTo>
                    <a:pt x="106" y="1563"/>
                  </a:moveTo>
                  <a:cubicBezTo>
                    <a:pt x="122" y="1563"/>
                    <a:pt x="149" y="1612"/>
                    <a:pt x="205" y="1563"/>
                  </a:cubicBezTo>
                  <a:cubicBezTo>
                    <a:pt x="261" y="1514"/>
                    <a:pt x="386" y="1404"/>
                    <a:pt x="443" y="1270"/>
                  </a:cubicBezTo>
                  <a:cubicBezTo>
                    <a:pt x="500" y="1136"/>
                    <a:pt x="609" y="944"/>
                    <a:pt x="549" y="760"/>
                  </a:cubicBezTo>
                  <a:cubicBezTo>
                    <a:pt x="489" y="576"/>
                    <a:pt x="172" y="293"/>
                    <a:pt x="86" y="166"/>
                  </a:cubicBezTo>
                  <a:cubicBezTo>
                    <a:pt x="0" y="39"/>
                    <a:pt x="44" y="35"/>
                    <a:pt x="33" y="0"/>
                  </a:cubicBezTo>
                </a:path>
              </a:pathLst>
            </a:custGeom>
            <a:noFill/>
            <a:ln w="28575" cap="flat" cmpd="sng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44" name="任意多边形 377">
              <a:extLst>
                <a:ext uri="{FF2B5EF4-FFF2-40B4-BE49-F238E27FC236}">
                  <a16:creationId xmlns:a16="http://schemas.microsoft.com/office/drawing/2014/main" id="{70439C42-F473-45D2-8B34-32C989C245FA}"/>
                </a:ext>
              </a:extLst>
            </p:cNvPr>
            <p:cNvSpPr/>
            <p:nvPr/>
          </p:nvSpPr>
          <p:spPr bwMode="auto">
            <a:xfrm>
              <a:off x="783" y="207"/>
              <a:ext cx="983" cy="92"/>
            </a:xfrm>
            <a:custGeom>
              <a:gdLst>
                <a:gd name="T0" fmla="*/ 1407 w 1407"/>
                <a:gd name="T1" fmla="*/ 41 h 152"/>
                <a:gd name="T2" fmla="*/ 1140 w 1407"/>
                <a:gd name="T3" fmla="*/ 18 h 152"/>
                <a:gd name="T4" fmla="*/ 736 w 1407"/>
                <a:gd name="T5" fmla="*/ 150 h 152"/>
                <a:gd name="T6" fmla="*/ 233 w 1407"/>
                <a:gd name="T7" fmla="*/ 31 h 152"/>
                <a:gd name="T8" fmla="*/ 0 w 1407"/>
                <a:gd name="T9" fmla="*/ 27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7" h="152">
                  <a:moveTo>
                    <a:pt x="1407" y="41"/>
                  </a:moveTo>
                  <a:cubicBezTo>
                    <a:pt x="1363" y="37"/>
                    <a:pt x="1252" y="0"/>
                    <a:pt x="1140" y="18"/>
                  </a:cubicBezTo>
                  <a:cubicBezTo>
                    <a:pt x="1028" y="36"/>
                    <a:pt x="887" y="148"/>
                    <a:pt x="736" y="150"/>
                  </a:cubicBezTo>
                  <a:cubicBezTo>
                    <a:pt x="585" y="152"/>
                    <a:pt x="356" y="51"/>
                    <a:pt x="233" y="31"/>
                  </a:cubicBezTo>
                  <a:cubicBezTo>
                    <a:pt x="110" y="11"/>
                    <a:pt x="49" y="28"/>
                    <a:pt x="0" y="27"/>
                  </a:cubicBezTo>
                </a:path>
              </a:pathLst>
            </a:custGeom>
            <a:noFill/>
            <a:ln w="28575" cap="flat" cmpd="sng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45" name="任意多边形 378">
              <a:extLst>
                <a:ext uri="{FF2B5EF4-FFF2-40B4-BE49-F238E27FC236}">
                  <a16:creationId xmlns:a16="http://schemas.microsoft.com/office/drawing/2014/main" id="{066A2F26-D81D-4150-AD24-B165A1DF5829}"/>
                </a:ext>
              </a:extLst>
            </p:cNvPr>
            <p:cNvSpPr/>
            <p:nvPr/>
          </p:nvSpPr>
          <p:spPr bwMode="auto">
            <a:xfrm>
              <a:off x="0" y="220"/>
              <a:ext cx="434" cy="951"/>
            </a:xfrm>
            <a:custGeom>
              <a:gdLst>
                <a:gd name="T0" fmla="*/ 621 w 621"/>
                <a:gd name="T1" fmla="*/ 22 h 1571"/>
                <a:gd name="T2" fmla="*/ 416 w 621"/>
                <a:gd name="T3" fmla="*/ 75 h 1571"/>
                <a:gd name="T4" fmla="*/ 62 w 621"/>
                <a:gd name="T5" fmla="*/ 472 h 1571"/>
                <a:gd name="T6" fmla="*/ 43 w 621"/>
                <a:gd name="T7" fmla="*/ 981 h 1571"/>
                <a:gd name="T8" fmla="*/ 197 w 621"/>
                <a:gd name="T9" fmla="*/ 1505 h 1571"/>
                <a:gd name="T10" fmla="*/ 124 w 621"/>
                <a:gd name="T11" fmla="*/ 1300 h 1571"/>
                <a:gd name="T12" fmla="*/ 217 w 621"/>
                <a:gd name="T13" fmla="*/ 1571 h 15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1571">
                  <a:moveTo>
                    <a:pt x="621" y="22"/>
                  </a:moveTo>
                  <a:cubicBezTo>
                    <a:pt x="587" y="31"/>
                    <a:pt x="509" y="0"/>
                    <a:pt x="416" y="75"/>
                  </a:cubicBezTo>
                  <a:cubicBezTo>
                    <a:pt x="323" y="150"/>
                    <a:pt x="124" y="321"/>
                    <a:pt x="62" y="472"/>
                  </a:cubicBezTo>
                  <a:cubicBezTo>
                    <a:pt x="0" y="623"/>
                    <a:pt x="20" y="809"/>
                    <a:pt x="43" y="981"/>
                  </a:cubicBezTo>
                  <a:cubicBezTo>
                    <a:pt x="66" y="1153"/>
                    <a:pt x="184" y="1452"/>
                    <a:pt x="197" y="1505"/>
                  </a:cubicBezTo>
                  <a:cubicBezTo>
                    <a:pt x="210" y="1558"/>
                    <a:pt x="121" y="1289"/>
                    <a:pt x="124" y="1300"/>
                  </a:cubicBezTo>
                  <a:cubicBezTo>
                    <a:pt x="127" y="1311"/>
                    <a:pt x="198" y="1515"/>
                    <a:pt x="217" y="1571"/>
                  </a:cubicBezTo>
                </a:path>
              </a:pathLst>
            </a:custGeom>
            <a:noFill/>
            <a:ln w="28575" cap="flat" cmpd="sng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5BC32FA-A0FA-450A-BA7D-FD1356FB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434A0D66-48B4-4BF1-9BA2-BB06F6173A02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  <p:extLst>
      <p:ext uri="{BB962C8B-B14F-4D97-AF65-F5344CB8AC3E}">
        <p14:creationId xmlns:p14="http://schemas.microsoft.com/office/powerpoint/2010/main" val="193738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D7B0C25F-552E-447B-82E9-9E587D73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95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34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zh-CN" altLang="en-US" sz="3400" b="1" baseline="-30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3400" b="1">
              <a:solidFill>
                <a:schemeClr val="bg1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33870" name="Group 78">
            <a:extLst>
              <a:ext uri="{FF2B5EF4-FFF2-40B4-BE49-F238E27FC236}">
                <a16:creationId xmlns:a16="http://schemas.microsoft.com/office/drawing/2014/main" id="{5659E638-3D67-42BE-87F5-CA567CD98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62690"/>
              </p:ext>
            </p:extLst>
          </p:nvPr>
        </p:nvGraphicFramePr>
        <p:xfrm>
          <a:off x="1955801" y="2349501"/>
          <a:ext cx="7993063" cy="1939925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val="3879315850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1730270432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963015963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832802982"/>
                    </a:ext>
                  </a:extLst>
                </a:gridCol>
              </a:tblGrid>
              <a:tr h="89852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两端的电压 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两端的电压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 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两灯串联部分两端的总电压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 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电源两端的电压</a:t>
                      </a:r>
                      <a:r>
                        <a:rPr kumimoji="0" lang="zh-CN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'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74772"/>
                  </a:ext>
                </a:extLst>
              </a:tr>
              <a:tr h="52070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11678"/>
                  </a:ext>
                </a:extLst>
              </a:tr>
              <a:tr h="52070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83659"/>
                  </a:ext>
                </a:extLst>
              </a:tr>
            </a:tbl>
          </a:graphicData>
        </a:graphic>
      </p:graphicFrame>
      <p:sp>
        <p:nvSpPr>
          <p:cNvPr id="33824" name="Rectangle 32">
            <a:extLst>
              <a:ext uri="{FF2B5EF4-FFF2-40B4-BE49-F238E27FC236}">
                <a16:creationId xmlns:a16="http://schemas.microsoft.com/office/drawing/2014/main" id="{0323EB8D-BF69-4C79-9FB8-288FA837B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4797426"/>
            <a:ext cx="4967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　　分析数据得出结论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896C009-D53F-4E60-9533-3B3307B6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A9B2B0D-768A-41B6-B4A7-CC7BA1C8B7A0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数据记录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1" name="Rectangle 31">
            <a:extLst>
              <a:ext uri="{FF2B5EF4-FFF2-40B4-BE49-F238E27FC236}">
                <a16:creationId xmlns:a16="http://schemas.microsoft.com/office/drawing/2014/main" id="{4CA995F4-2A3C-4B3F-A555-5EBFF12D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319" y="4293096"/>
            <a:ext cx="2519362" cy="564257"/>
          </a:xfrm>
          <a:prstGeom prst="rect">
            <a:avLst/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U=U</a:t>
            </a:r>
            <a:r>
              <a:rPr lang="zh-CN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+U</a:t>
            </a:r>
            <a:r>
              <a:rPr lang="zh-CN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2772" name="Group 4">
            <a:extLst>
              <a:ext uri="{FF2B5EF4-FFF2-40B4-BE49-F238E27FC236}">
                <a16:creationId xmlns:a16="http://schemas.microsoft.com/office/drawing/2014/main" id="{7F98C6CD-FE95-4CC9-A0C6-A9F387C6F11C}"/>
              </a:ext>
            </a:extLst>
          </p:cNvPr>
          <p:cNvGrpSpPr/>
          <p:nvPr/>
        </p:nvGrpSpPr>
        <p:grpSpPr>
          <a:xfrm>
            <a:off x="4404519" y="1362570"/>
            <a:ext cx="3744912" cy="2736850"/>
            <a:chExt cx="2359" cy="1724"/>
          </a:xfrm>
        </p:grpSpPr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6175E17B-32C9-4EB2-A425-24B38A7C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"/>
              <a:ext cx="2359" cy="1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74" name="AutoShape 21">
              <a:extLst>
                <a:ext uri="{FF2B5EF4-FFF2-40B4-BE49-F238E27FC236}">
                  <a16:creationId xmlns:a16="http://schemas.microsoft.com/office/drawing/2014/main" id="{78B36529-735C-4E20-BFE4-31DF74A3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775" name="Text Box 7">
              <a:extLst>
                <a:ext uri="{FF2B5EF4-FFF2-40B4-BE49-F238E27FC236}">
                  <a16:creationId xmlns:a16="http://schemas.microsoft.com/office/drawing/2014/main" id="{1050F59E-A962-4AD0-A6D6-EF1A74061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2776" name="Group 8">
              <a:extLst>
                <a:ext uri="{FF2B5EF4-FFF2-40B4-BE49-F238E27FC236}">
                  <a16:creationId xmlns:a16="http://schemas.microsoft.com/office/drawing/2014/main" id="{28BEB052-8BD3-4EF0-95F1-9DCE336EB135}"/>
                </a:ext>
              </a:extLst>
            </p:cNvPr>
            <p:cNvGrpSpPr/>
            <p:nvPr/>
          </p:nvGrpSpPr>
          <p:grpSpPr>
            <a:xfrm>
              <a:off x="522" y="1463"/>
              <a:ext cx="283" cy="170"/>
              <a:chExt cx="256" cy="142"/>
            </a:xfrm>
          </p:grpSpPr>
          <p:sp>
            <p:nvSpPr>
              <p:cNvPr id="32777" name="Rectangle 15">
                <a:extLst>
                  <a:ext uri="{FF2B5EF4-FFF2-40B4-BE49-F238E27FC236}">
                    <a16:creationId xmlns:a16="http://schemas.microsoft.com/office/drawing/2014/main" id="{392B374E-A1C2-4386-83B7-EDCA1248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2778" name="Line 16">
                <a:extLst>
                  <a:ext uri="{FF2B5EF4-FFF2-40B4-BE49-F238E27FC236}">
                    <a16:creationId xmlns:a16="http://schemas.microsoft.com/office/drawing/2014/main" id="{E08AE75A-233F-4292-BE3B-4D984D304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9" name="Oval 17">
                <a:extLst>
                  <a:ext uri="{FF2B5EF4-FFF2-40B4-BE49-F238E27FC236}">
                    <a16:creationId xmlns:a16="http://schemas.microsoft.com/office/drawing/2014/main" id="{549AD527-4E1C-4A08-9D0D-7651905F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2780" name="Group 12">
              <a:extLst>
                <a:ext uri="{FF2B5EF4-FFF2-40B4-BE49-F238E27FC236}">
                  <a16:creationId xmlns:a16="http://schemas.microsoft.com/office/drawing/2014/main" id="{98A0B819-DB10-4FB0-AF6C-945299B43848}"/>
                </a:ext>
              </a:extLst>
            </p:cNvPr>
            <p:cNvGrpSpPr/>
            <p:nvPr/>
          </p:nvGrpSpPr>
          <p:grpSpPr>
            <a:xfrm>
              <a:off x="1587" y="1384"/>
              <a:ext cx="85" cy="340"/>
              <a:chExt cx="85" cy="340"/>
            </a:xfrm>
          </p:grpSpPr>
          <p:sp>
            <p:nvSpPr>
              <p:cNvPr id="32781" name="Rectangle 19">
                <a:extLst>
                  <a:ext uri="{FF2B5EF4-FFF2-40B4-BE49-F238E27FC236}">
                    <a16:creationId xmlns:a16="http://schemas.microsoft.com/office/drawing/2014/main" id="{D31E11A8-3F45-47FE-955F-0F6FD5C3D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2782" name="Line 20">
                <a:extLst>
                  <a:ext uri="{FF2B5EF4-FFF2-40B4-BE49-F238E27FC236}">
                    <a16:creationId xmlns:a16="http://schemas.microsoft.com/office/drawing/2014/main" id="{7B1F64A0-B603-4589-8574-399F45EE8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3" name="Line 21">
                <a:extLst>
                  <a:ext uri="{FF2B5EF4-FFF2-40B4-BE49-F238E27FC236}">
                    <a16:creationId xmlns:a16="http://schemas.microsoft.com/office/drawing/2014/main" id="{0CF2BA16-774C-4C52-8B3C-F025F5339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4" name="AutoShape 21">
              <a:extLst>
                <a:ext uri="{FF2B5EF4-FFF2-40B4-BE49-F238E27FC236}">
                  <a16:creationId xmlns:a16="http://schemas.microsoft.com/office/drawing/2014/main" id="{41DE8A6E-B2BA-41AE-A5E3-EA3F21839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785" name="Text Box 17">
              <a:extLst>
                <a:ext uri="{FF2B5EF4-FFF2-40B4-BE49-F238E27FC236}">
                  <a16:creationId xmlns:a16="http://schemas.microsoft.com/office/drawing/2014/main" id="{B0BC6A37-0ECE-44CC-BB95-A3273CAC3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2786" name="Group 18">
            <a:extLst>
              <a:ext uri="{FF2B5EF4-FFF2-40B4-BE49-F238E27FC236}">
                <a16:creationId xmlns:a16="http://schemas.microsoft.com/office/drawing/2014/main" id="{F49C6220-7696-4090-B56D-C56130DE368F}"/>
              </a:ext>
            </a:extLst>
          </p:cNvPr>
          <p:cNvGrpSpPr/>
          <p:nvPr/>
        </p:nvGrpSpPr>
        <p:grpSpPr>
          <a:xfrm>
            <a:off x="4441032" y="2515096"/>
            <a:ext cx="3635375" cy="1131887"/>
            <a:chExt cx="2290" cy="713"/>
          </a:xfrm>
        </p:grpSpPr>
        <p:sp>
          <p:nvSpPr>
            <p:cNvPr id="32787" name="Line 19">
              <a:extLst>
                <a:ext uri="{FF2B5EF4-FFF2-40B4-BE49-F238E27FC236}">
                  <a16:creationId xmlns:a16="http://schemas.microsoft.com/office/drawing/2014/main" id="{0A535411-2EF4-48C7-BCFE-D48D6D546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4" y="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Line 20">
              <a:extLst>
                <a:ext uri="{FF2B5EF4-FFF2-40B4-BE49-F238E27FC236}">
                  <a16:creationId xmlns:a16="http://schemas.microsoft.com/office/drawing/2014/main" id="{E9830F1F-E757-412C-909E-042CE1861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1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Line 21">
              <a:extLst>
                <a:ext uri="{FF2B5EF4-FFF2-40B4-BE49-F238E27FC236}">
                  <a16:creationId xmlns:a16="http://schemas.microsoft.com/office/drawing/2014/main" id="{298AE1A2-F1D3-48D9-8310-B2605AFA6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04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0" name="Line 22">
              <a:extLst>
                <a:ext uri="{FF2B5EF4-FFF2-40B4-BE49-F238E27FC236}">
                  <a16:creationId xmlns:a16="http://schemas.microsoft.com/office/drawing/2014/main" id="{C18831A5-26E5-4EE5-BE2C-DE1A8BAA3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" y="567"/>
              <a:ext cx="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1" name="Rectangle 23">
              <a:extLst>
                <a:ext uri="{FF2B5EF4-FFF2-40B4-BE49-F238E27FC236}">
                  <a16:creationId xmlns:a16="http://schemas.microsoft.com/office/drawing/2014/main" id="{7B5FDFEB-DD19-4242-88AF-052632C88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386"/>
              <a:ext cx="278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32792" name="Rectangle 24">
              <a:extLst>
                <a:ext uri="{FF2B5EF4-FFF2-40B4-BE49-F238E27FC236}">
                  <a16:creationId xmlns:a16="http://schemas.microsoft.com/office/drawing/2014/main" id="{35BFD761-DCD0-4E01-B44F-D95A9CCB9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23"/>
              <a:ext cx="354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zh-CN" altLang="en-US" sz="28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2793" name="Rectangle 25">
              <a:extLst>
                <a:ext uri="{FF2B5EF4-FFF2-40B4-BE49-F238E27FC236}">
                  <a16:creationId xmlns:a16="http://schemas.microsoft.com/office/drawing/2014/main" id="{363A9CD1-5A2F-4E51-9410-163E2C1C0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23"/>
              <a:ext cx="354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zh-CN" altLang="en-US" sz="28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FE19FF11-B28C-4C68-9FD4-11578FAB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FBBF731-9EAF-4DEE-9415-C18D9A7320FB}"/>
              </a:ext>
            </a:extLst>
          </p:cNvPr>
          <p:cNvSpPr/>
          <p:nvPr/>
        </p:nvSpPr>
        <p:spPr>
          <a:xfrm>
            <a:off x="1637506" y="1074257"/>
            <a:ext cx="3669505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分析数据得出结论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4DEEC31-861B-4112-BD95-C3AECA5D89F6}"/>
              </a:ext>
            </a:extLst>
          </p:cNvPr>
          <p:cNvSpPr/>
          <p:nvPr/>
        </p:nvSpPr>
        <p:spPr>
          <a:xfrm>
            <a:off x="2420020" y="5185966"/>
            <a:ext cx="7351959" cy="876300"/>
          </a:xfrm>
          <a:prstGeom prst="roundRect">
            <a:avLst/>
          </a:prstGeom>
          <a:solidFill>
            <a:srgbClr val="1BA78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串联电路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总电压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等于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各部分两端电压之和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954855-C04F-40BE-A14A-0B81DF64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12D2357-740E-4E7A-9B3C-28322656ABCE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提出问题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B580C88C-44A0-488F-A846-EFE24BCCC264}"/>
              </a:ext>
            </a:extLst>
          </p:cNvPr>
          <p:cNvGrpSpPr/>
          <p:nvPr/>
        </p:nvGrpSpPr>
        <p:grpSpPr>
          <a:xfrm>
            <a:off x="2927648" y="1665542"/>
            <a:ext cx="2654300" cy="2625725"/>
            <a:chExt cx="1672" cy="1654"/>
          </a:xfrm>
        </p:grpSpPr>
        <p:cxnSp>
          <p:nvCxnSpPr>
            <p:cNvPr id="7" name="直接连接符 24">
              <a:extLst>
                <a:ext uri="{FF2B5EF4-FFF2-40B4-BE49-F238E27FC236}">
                  <a16:creationId xmlns:a16="http://schemas.microsoft.com/office/drawing/2014/main" id="{4A05C949-49EF-4B99-9E8B-AF3AA461A8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36" y="1204"/>
              <a:ext cx="635" cy="6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24">
              <a:extLst>
                <a:ext uri="{FF2B5EF4-FFF2-40B4-BE49-F238E27FC236}">
                  <a16:creationId xmlns:a16="http://schemas.microsoft.com/office/drawing/2014/main" id="{67E8E24D-4DDC-456D-8EE4-F7F52B1D75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292" y="1178"/>
              <a:ext cx="635" cy="6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E4CAF204-D6A8-47BA-A074-DC44C836C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" y="209"/>
              <a:ext cx="220" cy="1"/>
            </a:xfrm>
            <a:prstGeom prst="lin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44">
              <a:extLst>
                <a:ext uri="{FF2B5EF4-FFF2-40B4-BE49-F238E27FC236}">
                  <a16:creationId xmlns:a16="http://schemas.microsoft.com/office/drawing/2014/main" id="{951912A4-CD03-4E18-888B-3E8FB66DF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100"/>
              <a:ext cx="233" cy="113"/>
            </a:xfrm>
            <a:prstGeom prst="lin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3" name="直接连接符 20">
              <a:extLst>
                <a:ext uri="{FF2B5EF4-FFF2-40B4-BE49-F238E27FC236}">
                  <a16:creationId xmlns:a16="http://schemas.microsoft.com/office/drawing/2014/main" id="{92998C23-09BC-440F-B78D-95CF3D1DB9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" y="905"/>
              <a:ext cx="1633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1">
              <a:extLst>
                <a:ext uri="{FF2B5EF4-FFF2-40B4-BE49-F238E27FC236}">
                  <a16:creationId xmlns:a16="http://schemas.microsoft.com/office/drawing/2014/main" id="{086E1BBD-E145-4B06-A8CF-51AB98CDD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75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6986ED5D-2CEB-4209-B5A7-10AEB252E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" y="0"/>
              <a:ext cx="0" cy="407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33">
              <a:extLst>
                <a:ext uri="{FF2B5EF4-FFF2-40B4-BE49-F238E27FC236}">
                  <a16:creationId xmlns:a16="http://schemas.microsoft.com/office/drawing/2014/main" id="{763942BA-905D-425C-8E46-64DC7CD69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3" y="91"/>
              <a:ext cx="0" cy="254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34">
              <a:extLst>
                <a:ext uri="{FF2B5EF4-FFF2-40B4-BE49-F238E27FC236}">
                  <a16:creationId xmlns:a16="http://schemas.microsoft.com/office/drawing/2014/main" id="{192C3BB3-F3A3-4E4F-B41B-54D248BC6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3" y="204"/>
              <a:ext cx="610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8" name="直接连接符 23">
              <a:extLst>
                <a:ext uri="{FF2B5EF4-FFF2-40B4-BE49-F238E27FC236}">
                  <a16:creationId xmlns:a16="http://schemas.microsoft.com/office/drawing/2014/main" id="{60214111-21C9-4EEA-BD0E-FAE4A814B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02" y="538"/>
              <a:ext cx="695" cy="7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直接连接符 24">
              <a:extLst>
                <a:ext uri="{FF2B5EF4-FFF2-40B4-BE49-F238E27FC236}">
                  <a16:creationId xmlns:a16="http://schemas.microsoft.com/office/drawing/2014/main" id="{D0DDB2D0-6B2E-4008-B667-C3B035C4FA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24" y="538"/>
              <a:ext cx="695" cy="7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4E551E4C-FC64-4ADA-AF50-3B10A4B22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04"/>
              <a:ext cx="477" cy="0"/>
            </a:xfrm>
            <a:prstGeom prst="lin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 Box 34">
              <a:extLst>
                <a:ext uri="{FF2B5EF4-FFF2-40B4-BE49-F238E27FC236}">
                  <a16:creationId xmlns:a16="http://schemas.microsoft.com/office/drawing/2014/main" id="{7A768E7E-9A88-42D5-B1DD-2D56B998F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" y="1139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 b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/>
                <a:t>L1</a:t>
              </a:r>
            </a:p>
          </p:txBody>
        </p:sp>
        <p:sp>
          <p:nvSpPr>
            <p:cNvPr id="22" name="Text Box 35">
              <a:extLst>
                <a:ext uri="{FF2B5EF4-FFF2-40B4-BE49-F238E27FC236}">
                  <a16:creationId xmlns:a16="http://schemas.microsoft.com/office/drawing/2014/main" id="{9771B15A-073A-4090-A532-14E1C96C6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" y="19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36">
              <a:extLst>
                <a:ext uri="{FF2B5EF4-FFF2-40B4-BE49-F238E27FC236}">
                  <a16:creationId xmlns:a16="http://schemas.microsoft.com/office/drawing/2014/main" id="{9DD16C6E-D595-40E1-ACC1-F9D112B2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" y="52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 b="1"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/>
                <a:t>L2</a:t>
              </a:r>
            </a:p>
          </p:txBody>
        </p:sp>
        <p:cxnSp>
          <p:nvCxnSpPr>
            <p:cNvPr id="24" name="直接连接符 20">
              <a:extLst>
                <a:ext uri="{FF2B5EF4-FFF2-40B4-BE49-F238E27FC236}">
                  <a16:creationId xmlns:a16="http://schemas.microsoft.com/office/drawing/2014/main" id="{6E724CA1-C5A1-4F3C-A0D4-23DEA6E276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" y="1511"/>
              <a:ext cx="1633" cy="0"/>
            </a:xfrm>
            <a:prstGeom prst="lin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DF74900F-99EC-4965-8958-70ED5C96B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134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Oval 39">
              <a:extLst>
                <a:ext uri="{FF2B5EF4-FFF2-40B4-BE49-F238E27FC236}">
                  <a16:creationId xmlns:a16="http://schemas.microsoft.com/office/drawing/2014/main" id="{DC9D6A98-FEB1-4BF7-A78F-844F0F17D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72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40">
              <a:extLst>
                <a:ext uri="{FF2B5EF4-FFF2-40B4-BE49-F238E27FC236}">
                  <a16:creationId xmlns:a16="http://schemas.microsoft.com/office/drawing/2014/main" id="{060CF24D-BA26-44C2-84BB-7FEE202DC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881"/>
              <a:ext cx="48" cy="4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42">
              <a:extLst>
                <a:ext uri="{FF2B5EF4-FFF2-40B4-BE49-F238E27FC236}">
                  <a16:creationId xmlns:a16="http://schemas.microsoft.com/office/drawing/2014/main" id="{322FB0B0-39CB-4404-BC12-C2DC26E6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91"/>
              <a:ext cx="65" cy="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A2AB81AF-498D-4F44-B4AB-C299F7ECB500}"/>
              </a:ext>
            </a:extLst>
          </p:cNvPr>
          <p:cNvGrpSpPr/>
          <p:nvPr/>
        </p:nvGrpSpPr>
        <p:grpSpPr>
          <a:xfrm>
            <a:off x="6672064" y="1198042"/>
            <a:ext cx="3236912" cy="3167062"/>
            <a:chExt cx="2039" cy="1995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2A19A625-8571-42F6-ABA9-19284DDE21C6}"/>
                </a:ext>
              </a:extLst>
            </p:cNvPr>
            <p:cNvGrpSpPr/>
            <p:nvPr/>
          </p:nvGrpSpPr>
          <p:grpSpPr>
            <a:xfrm>
              <a:off x="0" y="204"/>
              <a:ext cx="2039" cy="1791"/>
              <a:chExt cx="2039" cy="1791"/>
            </a:xfrm>
          </p:grpSpPr>
          <p:pic>
            <p:nvPicPr>
              <p:cNvPr id="3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2F912795-36D8-4E10-A78A-C74669CCBE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9" y="643"/>
                <a:ext cx="76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15B5FAE6-8332-438A-8D42-9D4661A7C9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9" y="0"/>
                <a:ext cx="76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A0DAEBB6-8210-4700-B10D-09B88B129A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91" y="1429"/>
                <a:ext cx="997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9A71B8D5-3BE8-4A46-8AB0-496D64397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17" y="706"/>
                <a:ext cx="722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任意多边形 404">
                <a:extLst>
                  <a:ext uri="{FF2B5EF4-FFF2-40B4-BE49-F238E27FC236}">
                    <a16:creationId xmlns:a16="http://schemas.microsoft.com/office/drawing/2014/main" id="{CDFEF26F-97DA-4853-8FDE-DC01A08D05A4}"/>
                  </a:ext>
                </a:extLst>
              </p:cNvPr>
              <p:cNvSpPr/>
              <p:nvPr/>
            </p:nvSpPr>
            <p:spPr bwMode="auto">
              <a:xfrm>
                <a:off x="156" y="307"/>
                <a:ext cx="287" cy="685"/>
              </a:xfrm>
              <a:custGeom>
                <a:gdLst>
                  <a:gd name="T0" fmla="*/ 272 w 287"/>
                  <a:gd name="T1" fmla="*/ 12 h 685"/>
                  <a:gd name="T2" fmla="*/ 258 w 287"/>
                  <a:gd name="T3" fmla="*/ 39 h 685"/>
                  <a:gd name="T4" fmla="*/ 98 w 287"/>
                  <a:gd name="T5" fmla="*/ 163 h 685"/>
                  <a:gd name="T6" fmla="*/ 18 w 287"/>
                  <a:gd name="T7" fmla="*/ 348 h 685"/>
                  <a:gd name="T8" fmla="*/ 38 w 287"/>
                  <a:gd name="T9" fmla="*/ 560 h 685"/>
                  <a:gd name="T10" fmla="*/ 244 w 287"/>
                  <a:gd name="T11" fmla="*/ 657 h 685"/>
                  <a:gd name="T12" fmla="*/ 258 w 287"/>
                  <a:gd name="T13" fmla="*/ 657 h 6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685">
                    <a:moveTo>
                      <a:pt x="272" y="12"/>
                    </a:moveTo>
                    <a:cubicBezTo>
                      <a:pt x="274" y="0"/>
                      <a:pt x="287" y="14"/>
                      <a:pt x="258" y="39"/>
                    </a:cubicBezTo>
                    <a:cubicBezTo>
                      <a:pt x="229" y="64"/>
                      <a:pt x="138" y="112"/>
                      <a:pt x="98" y="163"/>
                    </a:cubicBezTo>
                    <a:cubicBezTo>
                      <a:pt x="58" y="214"/>
                      <a:pt x="28" y="282"/>
                      <a:pt x="18" y="348"/>
                    </a:cubicBezTo>
                    <a:cubicBezTo>
                      <a:pt x="8" y="414"/>
                      <a:pt x="0" y="509"/>
                      <a:pt x="38" y="560"/>
                    </a:cubicBezTo>
                    <a:cubicBezTo>
                      <a:pt x="76" y="611"/>
                      <a:pt x="207" y="641"/>
                      <a:pt x="244" y="657"/>
                    </a:cubicBezTo>
                    <a:cubicBezTo>
                      <a:pt x="281" y="673"/>
                      <a:pt x="259" y="685"/>
                      <a:pt x="258" y="657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405">
                <a:extLst>
                  <a:ext uri="{FF2B5EF4-FFF2-40B4-BE49-F238E27FC236}">
                    <a16:creationId xmlns:a16="http://schemas.microsoft.com/office/drawing/2014/main" id="{C0FA40A7-75A8-4F76-A10B-554B0A27A6AB}"/>
                  </a:ext>
                </a:extLst>
              </p:cNvPr>
              <p:cNvSpPr/>
              <p:nvPr/>
            </p:nvSpPr>
            <p:spPr bwMode="auto">
              <a:xfrm>
                <a:off x="907" y="317"/>
                <a:ext cx="153" cy="643"/>
              </a:xfrm>
              <a:custGeom>
                <a:gdLst>
                  <a:gd name="T0" fmla="*/ 0 w 153"/>
                  <a:gd name="T1" fmla="*/ 0 h 643"/>
                  <a:gd name="T2" fmla="*/ 134 w 153"/>
                  <a:gd name="T3" fmla="*/ 213 h 643"/>
                  <a:gd name="T4" fmla="*/ 115 w 153"/>
                  <a:gd name="T5" fmla="*/ 451 h 643"/>
                  <a:gd name="T6" fmla="*/ 0 w 153"/>
                  <a:gd name="T7" fmla="*/ 643 h 6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643">
                    <a:moveTo>
                      <a:pt x="0" y="0"/>
                    </a:moveTo>
                    <a:cubicBezTo>
                      <a:pt x="22" y="35"/>
                      <a:pt x="115" y="138"/>
                      <a:pt x="134" y="213"/>
                    </a:cubicBezTo>
                    <a:cubicBezTo>
                      <a:pt x="153" y="288"/>
                      <a:pt x="137" y="379"/>
                      <a:pt x="115" y="451"/>
                    </a:cubicBezTo>
                    <a:cubicBezTo>
                      <a:pt x="93" y="523"/>
                      <a:pt x="24" y="603"/>
                      <a:pt x="0" y="643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 406">
                <a:extLst>
                  <a:ext uri="{FF2B5EF4-FFF2-40B4-BE49-F238E27FC236}">
                    <a16:creationId xmlns:a16="http://schemas.microsoft.com/office/drawing/2014/main" id="{5D7C303E-D792-4136-9AD0-D4AC643A202C}"/>
                  </a:ext>
                </a:extLst>
              </p:cNvPr>
              <p:cNvSpPr/>
              <p:nvPr/>
            </p:nvSpPr>
            <p:spPr bwMode="auto">
              <a:xfrm>
                <a:off x="998" y="1020"/>
                <a:ext cx="893" cy="611"/>
              </a:xfrm>
              <a:custGeom>
                <a:gdLst>
                  <a:gd name="T0" fmla="*/ 0 w 1889760"/>
                  <a:gd name="T1" fmla="*/ 1402080 h 1402080"/>
                  <a:gd name="T2" fmla="*/ 1524000 w 1889760"/>
                  <a:gd name="T3" fmla="*/ 838200 h 1402080"/>
                  <a:gd name="T4" fmla="*/ 1889760 w 1889760"/>
                  <a:gd name="T5" fmla="*/ 0 h 14020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9760" h="1402080">
                    <a:moveTo>
                      <a:pt x="0" y="1402080"/>
                    </a:moveTo>
                    <a:cubicBezTo>
                      <a:pt x="604520" y="1236980"/>
                      <a:pt x="1209040" y="1071880"/>
                      <a:pt x="1524000" y="838200"/>
                    </a:cubicBezTo>
                    <a:cubicBezTo>
                      <a:pt x="1838960" y="604520"/>
                      <a:pt x="1864360" y="302260"/>
                      <a:pt x="1889760" y="0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407">
                <a:extLst>
                  <a:ext uri="{FF2B5EF4-FFF2-40B4-BE49-F238E27FC236}">
                    <a16:creationId xmlns:a16="http://schemas.microsoft.com/office/drawing/2014/main" id="{FB09EC8A-7F18-4F42-91AB-4F04F579BFBA}"/>
                  </a:ext>
                </a:extLst>
              </p:cNvPr>
              <p:cNvSpPr/>
              <p:nvPr/>
            </p:nvSpPr>
            <p:spPr bwMode="auto">
              <a:xfrm>
                <a:off x="930" y="975"/>
                <a:ext cx="562" cy="122"/>
              </a:xfrm>
              <a:custGeom>
                <a:gdLst>
                  <a:gd name="T0" fmla="*/ 1188720 w 1188720"/>
                  <a:gd name="T1" fmla="*/ 30480 h 279400"/>
                  <a:gd name="T2" fmla="*/ 655320 w 1188720"/>
                  <a:gd name="T3" fmla="*/ 274320 h 279400"/>
                  <a:gd name="T4" fmla="*/ 0 w 1188720"/>
                  <a:gd name="T5" fmla="*/ 0 h 279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8720" h="279400">
                    <a:moveTo>
                      <a:pt x="1188720" y="30480"/>
                    </a:moveTo>
                    <a:cubicBezTo>
                      <a:pt x="1021080" y="154940"/>
                      <a:pt x="853440" y="279400"/>
                      <a:pt x="655320" y="274320"/>
                    </a:cubicBezTo>
                    <a:cubicBezTo>
                      <a:pt x="457200" y="269240"/>
                      <a:pt x="228600" y="13462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409">
                <a:extLst>
                  <a:ext uri="{FF2B5EF4-FFF2-40B4-BE49-F238E27FC236}">
                    <a16:creationId xmlns:a16="http://schemas.microsoft.com/office/drawing/2014/main" id="{E7B4A229-6540-4FA6-99AA-B3406F130DCB}"/>
                  </a:ext>
                </a:extLst>
              </p:cNvPr>
              <p:cNvSpPr/>
              <p:nvPr/>
            </p:nvSpPr>
            <p:spPr bwMode="auto">
              <a:xfrm>
                <a:off x="0" y="998"/>
                <a:ext cx="389" cy="670"/>
              </a:xfrm>
              <a:custGeom>
                <a:gdLst>
                  <a:gd name="T0" fmla="*/ 822960 w 822960"/>
                  <a:gd name="T1" fmla="*/ 0 h 1539240"/>
                  <a:gd name="T2" fmla="*/ 91440 w 822960"/>
                  <a:gd name="T3" fmla="*/ 1005840 h 1539240"/>
                  <a:gd name="T4" fmla="*/ 274320 w 822960"/>
                  <a:gd name="T5" fmla="*/ 1539240 h 15392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2960" h="1539240">
                    <a:moveTo>
                      <a:pt x="822960" y="0"/>
                    </a:moveTo>
                    <a:cubicBezTo>
                      <a:pt x="502920" y="374650"/>
                      <a:pt x="182880" y="749300"/>
                      <a:pt x="91440" y="1005840"/>
                    </a:cubicBezTo>
                    <a:cubicBezTo>
                      <a:pt x="0" y="1262380"/>
                      <a:pt x="137160" y="1400810"/>
                      <a:pt x="274320" y="1539240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Rectangle 275">
                <a:extLst>
                  <a:ext uri="{FF2B5EF4-FFF2-40B4-BE49-F238E27FC236}">
                    <a16:creationId xmlns:a16="http://schemas.microsoft.com/office/drawing/2014/main" id="{4B6BAAC6-A027-4B9D-8204-702F34C6C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499"/>
                <a:ext cx="341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8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28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28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Text Box 220">
                <a:extLst>
                  <a:ext uri="{FF2B5EF4-FFF2-40B4-BE49-F238E27FC236}">
                    <a16:creationId xmlns:a16="http://schemas.microsoft.com/office/drawing/2014/main" id="{DA8D083E-401E-4210-92A8-CC72224146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567"/>
                <a:ext cx="46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2800" b="1">
                    <a:latin typeface="Times New Roman" panose="02020603050405020304" pitchFamily="18" charset="0"/>
                  </a:rPr>
                  <a:t>S</a:t>
                </a:r>
                <a:endParaRPr lang="zh-CN" altLang="en-US" sz="2800" b="1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276">
              <a:extLst>
                <a:ext uri="{FF2B5EF4-FFF2-40B4-BE49-F238E27FC236}">
                  <a16:creationId xmlns:a16="http://schemas.microsoft.com/office/drawing/2014/main" id="{2E49477F-C5DD-49ED-8C06-7B59A31DC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0"/>
              <a:ext cx="38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" panose="02020603050405020304" pitchFamily="18" charset="0"/>
                </a:rPr>
                <a:t>L</a:t>
              </a:r>
              <a:r>
                <a:rPr lang="zh-CN" altLang="en-US" sz="2800" b="1" baseline="-25000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endParaRPr lang="zh-CN" altLang="en-US" sz="2800" b="1" baseline="-250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6" name="Rectangle 5">
            <a:extLst>
              <a:ext uri="{FF2B5EF4-FFF2-40B4-BE49-F238E27FC236}">
                <a16:creationId xmlns:a16="http://schemas.microsoft.com/office/drawing/2014/main" id="{AF27045C-DD6B-4FCF-9EBD-7D85A0CEF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4609579"/>
            <a:ext cx="9963323" cy="157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．各支路两端的电压与电源两端电压的关系是怎样的？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．与并联电路中的电流关系一样吗？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．与串联电路中的电压关系一样吗？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F4BDC670-E90D-4B74-A799-649DB2E0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104" y="4190692"/>
            <a:ext cx="233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电路图</a:t>
            </a:r>
          </a:p>
        </p:txBody>
      </p:sp>
      <p:grpSp>
        <p:nvGrpSpPr>
          <p:cNvPr id="30725" name="Group 5">
            <a:extLst>
              <a:ext uri="{FF2B5EF4-FFF2-40B4-BE49-F238E27FC236}">
                <a16:creationId xmlns:a16="http://schemas.microsoft.com/office/drawing/2014/main" id="{06D4BF67-D14A-497A-BE7D-6DDA66BD652C}"/>
              </a:ext>
            </a:extLst>
          </p:cNvPr>
          <p:cNvGrpSpPr/>
          <p:nvPr/>
        </p:nvGrpSpPr>
        <p:grpSpPr>
          <a:xfrm>
            <a:off x="6865967" y="1120448"/>
            <a:ext cx="2917825" cy="2897188"/>
            <a:chExt cx="1838" cy="1825"/>
          </a:xfrm>
        </p:grpSpPr>
        <p:sp>
          <p:nvSpPr>
            <p:cNvPr id="30726" name="Rectangle 6">
              <a:extLst>
                <a:ext uri="{FF2B5EF4-FFF2-40B4-BE49-F238E27FC236}">
                  <a16:creationId xmlns:a16="http://schemas.microsoft.com/office/drawing/2014/main" id="{3FD9BA19-F853-4292-90FD-156304644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8"/>
              <a:ext cx="1838" cy="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27" name="Rectangle 7">
              <a:extLst>
                <a:ext uri="{FF2B5EF4-FFF2-40B4-BE49-F238E27FC236}">
                  <a16:creationId xmlns:a16="http://schemas.microsoft.com/office/drawing/2014/main" id="{F29C1BF5-A033-4324-A25D-D4B8D9D0D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340"/>
              <a:ext cx="1089" cy="6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28" name="AutoShape 187">
              <a:extLst>
                <a:ext uri="{FF2B5EF4-FFF2-40B4-BE49-F238E27FC236}">
                  <a16:creationId xmlns:a16="http://schemas.microsoft.com/office/drawing/2014/main" id="{8D5630FC-78A7-45A0-BC12-D8FFA65EE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81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29" name="AutoShape 187">
              <a:extLst>
                <a:ext uri="{FF2B5EF4-FFF2-40B4-BE49-F238E27FC236}">
                  <a16:creationId xmlns:a16="http://schemas.microsoft.com/office/drawing/2014/main" id="{AB6DD458-3536-4887-BC85-0018F23E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834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0730" name="Group 10">
              <a:extLst>
                <a:ext uri="{FF2B5EF4-FFF2-40B4-BE49-F238E27FC236}">
                  <a16:creationId xmlns:a16="http://schemas.microsoft.com/office/drawing/2014/main" id="{8F16F2E8-D266-4080-B009-9E4074589488}"/>
                </a:ext>
              </a:extLst>
            </p:cNvPr>
            <p:cNvGrpSpPr/>
            <p:nvPr/>
          </p:nvGrpSpPr>
          <p:grpSpPr>
            <a:xfrm flipH="1">
              <a:off x="477" y="1497"/>
              <a:ext cx="85" cy="328"/>
              <a:chExt cx="85" cy="340"/>
            </a:xfrm>
          </p:grpSpPr>
          <p:sp>
            <p:nvSpPr>
              <p:cNvPr id="30731" name="Rectangle 23">
                <a:extLst>
                  <a:ext uri="{FF2B5EF4-FFF2-40B4-BE49-F238E27FC236}">
                    <a16:creationId xmlns:a16="http://schemas.microsoft.com/office/drawing/2014/main" id="{97A7188D-69D8-4FCF-862E-2E4A3EFCF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732" name="Line 24">
                <a:extLst>
                  <a:ext uri="{FF2B5EF4-FFF2-40B4-BE49-F238E27FC236}">
                    <a16:creationId xmlns:a16="http://schemas.microsoft.com/office/drawing/2014/main" id="{2798FB03-780D-4461-9884-A7835755E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3" name="Line 25">
                <a:extLst>
                  <a:ext uri="{FF2B5EF4-FFF2-40B4-BE49-F238E27FC236}">
                    <a16:creationId xmlns:a16="http://schemas.microsoft.com/office/drawing/2014/main" id="{3C98C8D7-4E99-4A43-AD82-C917EA0F6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34" name="Text Box 109">
              <a:extLst>
                <a:ext uri="{FF2B5EF4-FFF2-40B4-BE49-F238E27FC236}">
                  <a16:creationId xmlns:a16="http://schemas.microsoft.com/office/drawing/2014/main" id="{F294DD4C-B61C-475B-8D5A-06A015DD4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" y="0"/>
              <a:ext cx="3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30735" name="Group 15">
              <a:extLst>
                <a:ext uri="{FF2B5EF4-FFF2-40B4-BE49-F238E27FC236}">
                  <a16:creationId xmlns:a16="http://schemas.microsoft.com/office/drawing/2014/main" id="{04C15EEC-D283-4E8A-AAC5-212188EF3717}"/>
                </a:ext>
              </a:extLst>
            </p:cNvPr>
            <p:cNvGrpSpPr/>
            <p:nvPr/>
          </p:nvGrpSpPr>
          <p:grpSpPr>
            <a:xfrm>
              <a:off x="1134" y="1565"/>
              <a:ext cx="283" cy="165"/>
              <a:chExt cx="256" cy="142"/>
            </a:xfrm>
          </p:grpSpPr>
          <p:sp>
            <p:nvSpPr>
              <p:cNvPr id="30736" name="Rectangle 15">
                <a:extLst>
                  <a:ext uri="{FF2B5EF4-FFF2-40B4-BE49-F238E27FC236}">
                    <a16:creationId xmlns:a16="http://schemas.microsoft.com/office/drawing/2014/main" id="{BAF62286-1A37-4F0B-BD46-21806CB49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737" name="Line 16">
                <a:extLst>
                  <a:ext uri="{FF2B5EF4-FFF2-40B4-BE49-F238E27FC236}">
                    <a16:creationId xmlns:a16="http://schemas.microsoft.com/office/drawing/2014/main" id="{4F7E2E72-8089-4448-9C26-0929E3B67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8" name="Oval 17">
                <a:extLst>
                  <a:ext uri="{FF2B5EF4-FFF2-40B4-BE49-F238E27FC236}">
                    <a16:creationId xmlns:a16="http://schemas.microsoft.com/office/drawing/2014/main" id="{8AB6C6B6-B148-4458-88F0-844D21631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0739" name="Text Box 109">
              <a:extLst>
                <a:ext uri="{FF2B5EF4-FFF2-40B4-BE49-F238E27FC236}">
                  <a16:creationId xmlns:a16="http://schemas.microsoft.com/office/drawing/2014/main" id="{C96F2C1D-0CC3-4863-B70C-44FF5305F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658"/>
              <a:ext cx="3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740" name="Oval 125">
              <a:extLst>
                <a:ext uri="{FF2B5EF4-FFF2-40B4-BE49-F238E27FC236}">
                  <a16:creationId xmlns:a16="http://schemas.microsoft.com/office/drawing/2014/main" id="{02ED7EC1-13F8-4923-A6E1-DF8F8968E4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448" y="629"/>
              <a:ext cx="55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41" name="Oval 125">
              <a:extLst>
                <a:ext uri="{FF2B5EF4-FFF2-40B4-BE49-F238E27FC236}">
                  <a16:creationId xmlns:a16="http://schemas.microsoft.com/office/drawing/2014/main" id="{FF8C46AF-BE13-403E-ACCA-BBD4E2C86B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348" y="629"/>
              <a:ext cx="55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0743" name="Rectangle 23">
            <a:extLst>
              <a:ext uri="{FF2B5EF4-FFF2-40B4-BE49-F238E27FC236}">
                <a16:creationId xmlns:a16="http://schemas.microsoft.com/office/drawing/2014/main" id="{5D70AEA5-513D-42DD-8E6D-75A410F9D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4282362"/>
            <a:ext cx="4152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电压表的量程如何选择？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418E7E9-EACB-4D81-B04C-154D92D1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8F38FFF-1F72-4B6B-A14A-9CDC271D7C8A}"/>
              </a:ext>
            </a:extLst>
          </p:cNvPr>
          <p:cNvSpPr/>
          <p:nvPr/>
        </p:nvSpPr>
        <p:spPr>
          <a:xfrm>
            <a:off x="1752572" y="3317232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设计实验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AFD14836-86D4-471E-9A3B-0CD26C51E51C}"/>
              </a:ext>
            </a:extLst>
          </p:cNvPr>
          <p:cNvSpPr/>
          <p:nvPr/>
        </p:nvSpPr>
        <p:spPr>
          <a:xfrm>
            <a:off x="1737123" y="1120448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作出猜想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B4F79C09-C556-48E0-8D28-621062FD7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21" y="1803381"/>
            <a:ext cx="2339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猜想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猜想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。。。。。。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4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6866EE06-D534-4E17-BA1F-342F47F2EDE3}"/>
              </a:ext>
            </a:extLst>
          </p:cNvPr>
          <p:cNvGrpSpPr/>
          <p:nvPr/>
        </p:nvGrpSpPr>
        <p:grpSpPr>
          <a:xfrm>
            <a:off x="4515272" y="2672929"/>
            <a:ext cx="3236912" cy="3167062"/>
            <a:chExt cx="2039" cy="1995"/>
          </a:xfrm>
        </p:grpSpPr>
        <p:grpSp>
          <p:nvGrpSpPr>
            <p:cNvPr id="29699" name="Group 3">
              <a:extLst>
                <a:ext uri="{FF2B5EF4-FFF2-40B4-BE49-F238E27FC236}">
                  <a16:creationId xmlns:a16="http://schemas.microsoft.com/office/drawing/2014/main" id="{914822B8-8BCA-4F8B-A172-CD5FD0A1190D}"/>
                </a:ext>
              </a:extLst>
            </p:cNvPr>
            <p:cNvGrpSpPr/>
            <p:nvPr/>
          </p:nvGrpSpPr>
          <p:grpSpPr>
            <a:xfrm>
              <a:off x="0" y="204"/>
              <a:ext cx="2039" cy="1791"/>
              <a:chExt cx="2039" cy="1791"/>
            </a:xfrm>
          </p:grpSpPr>
          <p:pic>
            <p:nvPicPr>
              <p:cNvPr id="29700" name="Picture 5" descr="H:\2\人教教参资源\九\图\小灯泡.JPG">
                <a:extLst>
                  <a:ext uri="{FF2B5EF4-FFF2-40B4-BE49-F238E27FC236}">
                    <a16:creationId xmlns:a16="http://schemas.microsoft.com/office/drawing/2014/main" id="{BE1FEF34-E012-4E6C-900D-9CB1DCA159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9" y="643"/>
                <a:ext cx="76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1" name="Picture 5" descr="H:\2\人教教参资源\九\图\小灯泡.JPG">
                <a:extLst>
                  <a:ext uri="{FF2B5EF4-FFF2-40B4-BE49-F238E27FC236}">
                    <a16:creationId xmlns:a16="http://schemas.microsoft.com/office/drawing/2014/main" id="{E7781DA1-44AD-48C9-840E-144E116A5B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9" y="0"/>
                <a:ext cx="76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2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DD2FFE4A-EF2B-4A70-9461-23302583A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91" y="1429"/>
                <a:ext cx="997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739A906A-EC8C-4620-AC66-EA0E4C1065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17" y="706"/>
                <a:ext cx="722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4" name="任意多边形 404">
                <a:extLst>
                  <a:ext uri="{FF2B5EF4-FFF2-40B4-BE49-F238E27FC236}">
                    <a16:creationId xmlns:a16="http://schemas.microsoft.com/office/drawing/2014/main" id="{07FEBAD1-58FC-4A46-92D1-9B65801D93F4}"/>
                  </a:ext>
                </a:extLst>
              </p:cNvPr>
              <p:cNvSpPr/>
              <p:nvPr/>
            </p:nvSpPr>
            <p:spPr bwMode="auto">
              <a:xfrm>
                <a:off x="156" y="307"/>
                <a:ext cx="287" cy="685"/>
              </a:xfrm>
              <a:custGeom>
                <a:gdLst>
                  <a:gd name="T0" fmla="*/ 272 w 287"/>
                  <a:gd name="T1" fmla="*/ 12 h 685"/>
                  <a:gd name="T2" fmla="*/ 258 w 287"/>
                  <a:gd name="T3" fmla="*/ 39 h 685"/>
                  <a:gd name="T4" fmla="*/ 98 w 287"/>
                  <a:gd name="T5" fmla="*/ 163 h 685"/>
                  <a:gd name="T6" fmla="*/ 18 w 287"/>
                  <a:gd name="T7" fmla="*/ 348 h 685"/>
                  <a:gd name="T8" fmla="*/ 38 w 287"/>
                  <a:gd name="T9" fmla="*/ 560 h 685"/>
                  <a:gd name="T10" fmla="*/ 244 w 287"/>
                  <a:gd name="T11" fmla="*/ 657 h 685"/>
                  <a:gd name="T12" fmla="*/ 258 w 287"/>
                  <a:gd name="T13" fmla="*/ 657 h 6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685">
                    <a:moveTo>
                      <a:pt x="272" y="12"/>
                    </a:moveTo>
                    <a:cubicBezTo>
                      <a:pt x="274" y="0"/>
                      <a:pt x="287" y="14"/>
                      <a:pt x="258" y="39"/>
                    </a:cubicBezTo>
                    <a:cubicBezTo>
                      <a:pt x="229" y="64"/>
                      <a:pt x="138" y="112"/>
                      <a:pt x="98" y="163"/>
                    </a:cubicBezTo>
                    <a:cubicBezTo>
                      <a:pt x="58" y="214"/>
                      <a:pt x="28" y="282"/>
                      <a:pt x="18" y="348"/>
                    </a:cubicBezTo>
                    <a:cubicBezTo>
                      <a:pt x="8" y="414"/>
                      <a:pt x="0" y="509"/>
                      <a:pt x="38" y="560"/>
                    </a:cubicBezTo>
                    <a:cubicBezTo>
                      <a:pt x="76" y="611"/>
                      <a:pt x="207" y="641"/>
                      <a:pt x="244" y="657"/>
                    </a:cubicBezTo>
                    <a:cubicBezTo>
                      <a:pt x="281" y="673"/>
                      <a:pt x="259" y="685"/>
                      <a:pt x="258" y="657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705" name="任意多边形 405">
                <a:extLst>
                  <a:ext uri="{FF2B5EF4-FFF2-40B4-BE49-F238E27FC236}">
                    <a16:creationId xmlns:a16="http://schemas.microsoft.com/office/drawing/2014/main" id="{CF73DE75-4372-4C06-AF71-5644BAEF48F7}"/>
                  </a:ext>
                </a:extLst>
              </p:cNvPr>
              <p:cNvSpPr/>
              <p:nvPr/>
            </p:nvSpPr>
            <p:spPr bwMode="auto">
              <a:xfrm>
                <a:off x="907" y="317"/>
                <a:ext cx="153" cy="643"/>
              </a:xfrm>
              <a:custGeom>
                <a:gdLst>
                  <a:gd name="T0" fmla="*/ 0 w 153"/>
                  <a:gd name="T1" fmla="*/ 0 h 643"/>
                  <a:gd name="T2" fmla="*/ 134 w 153"/>
                  <a:gd name="T3" fmla="*/ 213 h 643"/>
                  <a:gd name="T4" fmla="*/ 115 w 153"/>
                  <a:gd name="T5" fmla="*/ 451 h 643"/>
                  <a:gd name="T6" fmla="*/ 0 w 153"/>
                  <a:gd name="T7" fmla="*/ 643 h 6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643">
                    <a:moveTo>
                      <a:pt x="0" y="0"/>
                    </a:moveTo>
                    <a:cubicBezTo>
                      <a:pt x="22" y="35"/>
                      <a:pt x="115" y="138"/>
                      <a:pt x="134" y="213"/>
                    </a:cubicBezTo>
                    <a:cubicBezTo>
                      <a:pt x="153" y="288"/>
                      <a:pt x="137" y="379"/>
                      <a:pt x="115" y="451"/>
                    </a:cubicBezTo>
                    <a:cubicBezTo>
                      <a:pt x="93" y="523"/>
                      <a:pt x="24" y="603"/>
                      <a:pt x="0" y="643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706" name="任意多边形 406">
                <a:extLst>
                  <a:ext uri="{FF2B5EF4-FFF2-40B4-BE49-F238E27FC236}">
                    <a16:creationId xmlns:a16="http://schemas.microsoft.com/office/drawing/2014/main" id="{ECBBDAF6-BB89-491F-B94C-668D3C36BE65}"/>
                  </a:ext>
                </a:extLst>
              </p:cNvPr>
              <p:cNvSpPr/>
              <p:nvPr/>
            </p:nvSpPr>
            <p:spPr bwMode="auto">
              <a:xfrm>
                <a:off x="998" y="1020"/>
                <a:ext cx="893" cy="611"/>
              </a:xfrm>
              <a:custGeom>
                <a:gdLst>
                  <a:gd name="T0" fmla="*/ 0 w 1889760"/>
                  <a:gd name="T1" fmla="*/ 1402080 h 1402080"/>
                  <a:gd name="T2" fmla="*/ 1524000 w 1889760"/>
                  <a:gd name="T3" fmla="*/ 838200 h 1402080"/>
                  <a:gd name="T4" fmla="*/ 1889760 w 1889760"/>
                  <a:gd name="T5" fmla="*/ 0 h 14020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9760" h="1402080">
                    <a:moveTo>
                      <a:pt x="0" y="1402080"/>
                    </a:moveTo>
                    <a:cubicBezTo>
                      <a:pt x="604520" y="1236980"/>
                      <a:pt x="1209040" y="1071880"/>
                      <a:pt x="1524000" y="838200"/>
                    </a:cubicBezTo>
                    <a:cubicBezTo>
                      <a:pt x="1838960" y="604520"/>
                      <a:pt x="1864360" y="302260"/>
                      <a:pt x="1889760" y="0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707" name="任意多边形 407">
                <a:extLst>
                  <a:ext uri="{FF2B5EF4-FFF2-40B4-BE49-F238E27FC236}">
                    <a16:creationId xmlns:a16="http://schemas.microsoft.com/office/drawing/2014/main" id="{B27DD8C0-F956-48BE-9F26-56293828CD4B}"/>
                  </a:ext>
                </a:extLst>
              </p:cNvPr>
              <p:cNvSpPr/>
              <p:nvPr/>
            </p:nvSpPr>
            <p:spPr bwMode="auto">
              <a:xfrm>
                <a:off x="930" y="975"/>
                <a:ext cx="562" cy="122"/>
              </a:xfrm>
              <a:custGeom>
                <a:gdLst>
                  <a:gd name="T0" fmla="*/ 1188720 w 1188720"/>
                  <a:gd name="T1" fmla="*/ 30480 h 279400"/>
                  <a:gd name="T2" fmla="*/ 655320 w 1188720"/>
                  <a:gd name="T3" fmla="*/ 274320 h 279400"/>
                  <a:gd name="T4" fmla="*/ 0 w 1188720"/>
                  <a:gd name="T5" fmla="*/ 0 h 279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8720" h="279400">
                    <a:moveTo>
                      <a:pt x="1188720" y="30480"/>
                    </a:moveTo>
                    <a:cubicBezTo>
                      <a:pt x="1021080" y="154940"/>
                      <a:pt x="853440" y="279400"/>
                      <a:pt x="655320" y="274320"/>
                    </a:cubicBezTo>
                    <a:cubicBezTo>
                      <a:pt x="457200" y="269240"/>
                      <a:pt x="228600" y="13462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708" name="任意多边形 409">
                <a:extLst>
                  <a:ext uri="{FF2B5EF4-FFF2-40B4-BE49-F238E27FC236}">
                    <a16:creationId xmlns:a16="http://schemas.microsoft.com/office/drawing/2014/main" id="{FB8C49AB-D20A-4517-9541-0084BAC2F70B}"/>
                  </a:ext>
                </a:extLst>
              </p:cNvPr>
              <p:cNvSpPr/>
              <p:nvPr/>
            </p:nvSpPr>
            <p:spPr bwMode="auto">
              <a:xfrm>
                <a:off x="0" y="998"/>
                <a:ext cx="389" cy="670"/>
              </a:xfrm>
              <a:custGeom>
                <a:gdLst>
                  <a:gd name="T0" fmla="*/ 822960 w 822960"/>
                  <a:gd name="T1" fmla="*/ 0 h 1539240"/>
                  <a:gd name="T2" fmla="*/ 91440 w 822960"/>
                  <a:gd name="T3" fmla="*/ 1005840 h 1539240"/>
                  <a:gd name="T4" fmla="*/ 274320 w 822960"/>
                  <a:gd name="T5" fmla="*/ 1539240 h 15392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2960" h="1539240">
                    <a:moveTo>
                      <a:pt x="822960" y="0"/>
                    </a:moveTo>
                    <a:cubicBezTo>
                      <a:pt x="502920" y="374650"/>
                      <a:pt x="182880" y="749300"/>
                      <a:pt x="91440" y="1005840"/>
                    </a:cubicBezTo>
                    <a:cubicBezTo>
                      <a:pt x="0" y="1262380"/>
                      <a:pt x="137160" y="1400810"/>
                      <a:pt x="274320" y="1539240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709" name="Rectangle 275">
                <a:extLst>
                  <a:ext uri="{FF2B5EF4-FFF2-40B4-BE49-F238E27FC236}">
                    <a16:creationId xmlns:a16="http://schemas.microsoft.com/office/drawing/2014/main" id="{9638371B-F27F-41CF-9E11-5C383E190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499"/>
                <a:ext cx="341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8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28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28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10" name="Text Box 220">
                <a:extLst>
                  <a:ext uri="{FF2B5EF4-FFF2-40B4-BE49-F238E27FC236}">
                    <a16:creationId xmlns:a16="http://schemas.microsoft.com/office/drawing/2014/main" id="{E700D60C-1655-4FC2-9608-0B40D72E1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567"/>
                <a:ext cx="46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2800" b="1">
                    <a:latin typeface="Times New Roman" panose="02020603050405020304" pitchFamily="18" charset="0"/>
                  </a:rPr>
                  <a:t>S</a:t>
                </a:r>
                <a:endParaRPr lang="zh-CN" altLang="en-US" sz="2800" b="1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9711" name="Rectangle 276">
              <a:extLst>
                <a:ext uri="{FF2B5EF4-FFF2-40B4-BE49-F238E27FC236}">
                  <a16:creationId xmlns:a16="http://schemas.microsoft.com/office/drawing/2014/main" id="{A974FC41-6A25-406C-A75E-09BB51A57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0"/>
              <a:ext cx="38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" panose="02020603050405020304" pitchFamily="18" charset="0"/>
                </a:rPr>
                <a:t>L</a:t>
              </a:r>
              <a:r>
                <a:rPr lang="zh-CN" altLang="en-US" sz="2800" b="1" baseline="-25000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endParaRPr lang="zh-CN" altLang="en-US" sz="2800" b="1" baseline="-250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9712" name="Picture 7" descr="H:\2\人教教参资源\九\图\电压表.JPG">
            <a:extLst>
              <a:ext uri="{FF2B5EF4-FFF2-40B4-BE49-F238E27FC236}">
                <a16:creationId xmlns:a16="http://schemas.microsoft.com/office/drawing/2014/main" id="{C26CBFF2-3635-40CC-B317-A393DB59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3697" y="1772816"/>
            <a:ext cx="1166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任意多边形 411">
            <a:extLst>
              <a:ext uri="{FF2B5EF4-FFF2-40B4-BE49-F238E27FC236}">
                <a16:creationId xmlns:a16="http://schemas.microsoft.com/office/drawing/2014/main" id="{D8F26C81-3984-4DFF-B4DA-4777F2B490F2}"/>
              </a:ext>
            </a:extLst>
          </p:cNvPr>
          <p:cNvSpPr/>
          <p:nvPr/>
        </p:nvSpPr>
        <p:spPr bwMode="auto">
          <a:xfrm>
            <a:off x="5991648" y="2668167"/>
            <a:ext cx="763587" cy="841375"/>
          </a:xfrm>
          <a:custGeom>
            <a:gdLst>
              <a:gd name="T0" fmla="*/ 461 w 481"/>
              <a:gd name="T1" fmla="*/ 0 h 530"/>
              <a:gd name="T2" fmla="*/ 441 w 481"/>
              <a:gd name="T3" fmla="*/ 248 h 530"/>
              <a:gd name="T4" fmla="*/ 222 w 481"/>
              <a:gd name="T5" fmla="*/ 483 h 530"/>
              <a:gd name="T6" fmla="*/ 0 w 481"/>
              <a:gd name="T7" fmla="*/ 529 h 5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1" h="530">
                <a:moveTo>
                  <a:pt x="461" y="0"/>
                </a:moveTo>
                <a:cubicBezTo>
                  <a:pt x="459" y="41"/>
                  <a:pt x="481" y="168"/>
                  <a:pt x="441" y="248"/>
                </a:cubicBezTo>
                <a:cubicBezTo>
                  <a:pt x="401" y="328"/>
                  <a:pt x="295" y="436"/>
                  <a:pt x="222" y="483"/>
                </a:cubicBezTo>
                <a:cubicBezTo>
                  <a:pt x="149" y="530"/>
                  <a:pt x="46" y="519"/>
                  <a:pt x="0" y="529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14" name="任意多边形 410">
            <a:extLst>
              <a:ext uri="{FF2B5EF4-FFF2-40B4-BE49-F238E27FC236}">
                <a16:creationId xmlns:a16="http://schemas.microsoft.com/office/drawing/2014/main" id="{A4E8251C-0CEB-439B-919D-9620AED8FBDC}"/>
              </a:ext>
            </a:extLst>
          </p:cNvPr>
          <p:cNvSpPr/>
          <p:nvPr/>
        </p:nvSpPr>
        <p:spPr bwMode="auto">
          <a:xfrm>
            <a:off x="4735934" y="2447505"/>
            <a:ext cx="1473200" cy="1100137"/>
          </a:xfrm>
          <a:custGeom>
            <a:gdLst>
              <a:gd name="T0" fmla="*/ 928 w 928"/>
              <a:gd name="T1" fmla="*/ 113 h 693"/>
              <a:gd name="T2" fmla="*/ 232 w 928"/>
              <a:gd name="T3" fmla="*/ 40 h 693"/>
              <a:gd name="T4" fmla="*/ 21 w 928"/>
              <a:gd name="T5" fmla="*/ 355 h 693"/>
              <a:gd name="T6" fmla="*/ 107 w 928"/>
              <a:gd name="T7" fmla="*/ 640 h 693"/>
              <a:gd name="T8" fmla="*/ 272 w 928"/>
              <a:gd name="T9" fmla="*/ 673 h 6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7" h="693">
                <a:moveTo>
                  <a:pt x="928" y="113"/>
                </a:moveTo>
                <a:cubicBezTo>
                  <a:pt x="812" y="101"/>
                  <a:pt x="383" y="0"/>
                  <a:pt x="232" y="40"/>
                </a:cubicBezTo>
                <a:cubicBezTo>
                  <a:pt x="81" y="80"/>
                  <a:pt x="42" y="255"/>
                  <a:pt x="21" y="355"/>
                </a:cubicBezTo>
                <a:cubicBezTo>
                  <a:pt x="0" y="455"/>
                  <a:pt x="65" y="587"/>
                  <a:pt x="107" y="640"/>
                </a:cubicBezTo>
                <a:cubicBezTo>
                  <a:pt x="149" y="693"/>
                  <a:pt x="238" y="666"/>
                  <a:pt x="272" y="67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32" name="Text Box 36">
            <a:extLst>
              <a:ext uri="{FF2B5EF4-FFF2-40B4-BE49-F238E27FC236}">
                <a16:creationId xmlns:a16="http://schemas.microsoft.com/office/drawing/2014/main" id="{07199CA9-8CC1-46C5-AAB6-573C472A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514" y="1134046"/>
            <a:ext cx="4392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　（</a:t>
            </a:r>
            <a:r>
              <a:rPr lang="en-US" altLang="zh-CN" sz="2800" b="1"/>
              <a:t>1</a:t>
            </a:r>
            <a:r>
              <a:rPr lang="zh-CN" altLang="en-US" sz="2800" b="1"/>
              <a:t>）测灯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/>
              <a:t>两端的电压</a:t>
            </a:r>
            <a:endParaRPr lang="zh-CN" altLang="en-US" b="1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1321FB7-E00C-4565-A4BC-A44DD6BD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8766EE42-9C54-422A-A65B-63C0CF6EA3A5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2B37CEE-8E1A-4AB1-A737-1895C4F77DC5}"/>
              </a:ext>
            </a:extLst>
          </p:cNvPr>
          <p:cNvGrpSpPr/>
          <p:nvPr/>
        </p:nvGrpSpPr>
        <p:grpSpPr>
          <a:xfrm>
            <a:off x="4655840" y="1670728"/>
            <a:ext cx="3236912" cy="4032251"/>
            <a:chOff x="6891338" y="1896839"/>
            <a:chExt cx="3236912" cy="4032251"/>
          </a:xfrm>
        </p:grpSpPr>
        <p:grpSp>
          <p:nvGrpSpPr>
            <p:cNvPr id="29715" name="Group 19">
              <a:extLst>
                <a:ext uri="{FF2B5EF4-FFF2-40B4-BE49-F238E27FC236}">
                  <a16:creationId xmlns:a16="http://schemas.microsoft.com/office/drawing/2014/main" id="{92F6146A-AFE5-45D4-AE50-652C00CCF374}"/>
                </a:ext>
              </a:extLst>
            </p:cNvPr>
            <p:cNvGrpSpPr/>
            <p:nvPr/>
          </p:nvGrpSpPr>
          <p:grpSpPr>
            <a:xfrm>
              <a:off x="6891338" y="2904903"/>
              <a:ext cx="3236912" cy="3024187"/>
              <a:chExt cx="2039" cy="1905"/>
            </a:xfrm>
          </p:grpSpPr>
          <p:grpSp>
            <p:nvGrpSpPr>
              <p:cNvPr id="29716" name="Group 20">
                <a:extLst>
                  <a:ext uri="{FF2B5EF4-FFF2-40B4-BE49-F238E27FC236}">
                    <a16:creationId xmlns:a16="http://schemas.microsoft.com/office/drawing/2014/main" id="{72F145BD-0F47-429F-ACDB-0F71809B2C69}"/>
                  </a:ext>
                </a:extLst>
              </p:cNvPr>
              <p:cNvGrpSpPr/>
              <p:nvPr/>
            </p:nvGrpSpPr>
            <p:grpSpPr>
              <a:xfrm>
                <a:off x="0" y="114"/>
                <a:ext cx="2039" cy="1791"/>
                <a:chExt cx="2039" cy="1791"/>
              </a:xfrm>
            </p:grpSpPr>
            <p:pic>
              <p:nvPicPr>
                <p:cNvPr id="29717" name="Picture 5" descr="H:\2\人教教参资源\九\图\小灯泡.JPG">
                  <a:extLst>
                    <a:ext uri="{FF2B5EF4-FFF2-40B4-BE49-F238E27FC236}">
                      <a16:creationId xmlns:a16="http://schemas.microsoft.com/office/drawing/2014/main" id="{07E3FF4F-6615-438E-9B8E-C9AE96BD7E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79" y="643"/>
                  <a:ext cx="769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18" name="Picture 5" descr="H:\2\人教教参资源\九\图\小灯泡.JPG">
                  <a:extLst>
                    <a:ext uri="{FF2B5EF4-FFF2-40B4-BE49-F238E27FC236}">
                      <a16:creationId xmlns:a16="http://schemas.microsoft.com/office/drawing/2014/main" id="{E053679A-F11E-4F1B-ADD6-DA738ED617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72" y="0"/>
                  <a:ext cx="769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19" name="Picture 10" descr="H:\2\人教教参资源\九\图\电池组.JPG">
                  <a:extLst>
                    <a:ext uri="{FF2B5EF4-FFF2-40B4-BE49-F238E27FC236}">
                      <a16:creationId xmlns:a16="http://schemas.microsoft.com/office/drawing/2014/main" id="{BCE40B96-B691-4D52-BF87-ABAF5953D7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6" y="1429"/>
                  <a:ext cx="997" cy="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0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6F467B74-E5B0-4E4D-908D-DD5FA8D9B6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317" y="706"/>
                  <a:ext cx="722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21" name="任意多边形 404">
                  <a:extLst>
                    <a:ext uri="{FF2B5EF4-FFF2-40B4-BE49-F238E27FC236}">
                      <a16:creationId xmlns:a16="http://schemas.microsoft.com/office/drawing/2014/main" id="{6245BD2E-E9DE-49CA-BA88-4B8887E0D093}"/>
                    </a:ext>
                  </a:extLst>
                </p:cNvPr>
                <p:cNvSpPr/>
                <p:nvPr/>
              </p:nvSpPr>
              <p:spPr bwMode="auto">
                <a:xfrm>
                  <a:off x="156" y="307"/>
                  <a:ext cx="287" cy="685"/>
                </a:xfrm>
                <a:custGeom>
                  <a:gdLst>
                    <a:gd name="T0" fmla="*/ 272 w 287"/>
                    <a:gd name="T1" fmla="*/ 12 h 685"/>
                    <a:gd name="T2" fmla="*/ 258 w 287"/>
                    <a:gd name="T3" fmla="*/ 39 h 685"/>
                    <a:gd name="T4" fmla="*/ 98 w 287"/>
                    <a:gd name="T5" fmla="*/ 163 h 685"/>
                    <a:gd name="T6" fmla="*/ 18 w 287"/>
                    <a:gd name="T7" fmla="*/ 348 h 685"/>
                    <a:gd name="T8" fmla="*/ 38 w 287"/>
                    <a:gd name="T9" fmla="*/ 560 h 685"/>
                    <a:gd name="T10" fmla="*/ 244 w 287"/>
                    <a:gd name="T11" fmla="*/ 657 h 685"/>
                    <a:gd name="T12" fmla="*/ 258 w 287"/>
                    <a:gd name="T13" fmla="*/ 657 h 6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7" h="685">
                      <a:moveTo>
                        <a:pt x="272" y="12"/>
                      </a:moveTo>
                      <a:cubicBezTo>
                        <a:pt x="274" y="0"/>
                        <a:pt x="287" y="14"/>
                        <a:pt x="258" y="39"/>
                      </a:cubicBezTo>
                      <a:cubicBezTo>
                        <a:pt x="229" y="64"/>
                        <a:pt x="138" y="112"/>
                        <a:pt x="98" y="163"/>
                      </a:cubicBezTo>
                      <a:cubicBezTo>
                        <a:pt x="58" y="214"/>
                        <a:pt x="28" y="282"/>
                        <a:pt x="18" y="348"/>
                      </a:cubicBezTo>
                      <a:cubicBezTo>
                        <a:pt x="8" y="414"/>
                        <a:pt x="0" y="509"/>
                        <a:pt x="38" y="560"/>
                      </a:cubicBezTo>
                      <a:cubicBezTo>
                        <a:pt x="76" y="611"/>
                        <a:pt x="207" y="641"/>
                        <a:pt x="244" y="657"/>
                      </a:cubicBezTo>
                      <a:cubicBezTo>
                        <a:pt x="281" y="673"/>
                        <a:pt x="259" y="685"/>
                        <a:pt x="258" y="65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9722" name="任意多边形 405">
                  <a:extLst>
                    <a:ext uri="{FF2B5EF4-FFF2-40B4-BE49-F238E27FC236}">
                      <a16:creationId xmlns:a16="http://schemas.microsoft.com/office/drawing/2014/main" id="{723740D7-6CC8-43A0-9684-4939E12ADF3F}"/>
                    </a:ext>
                  </a:extLst>
                </p:cNvPr>
                <p:cNvSpPr/>
                <p:nvPr/>
              </p:nvSpPr>
              <p:spPr bwMode="auto">
                <a:xfrm>
                  <a:off x="907" y="317"/>
                  <a:ext cx="153" cy="643"/>
                </a:xfrm>
                <a:custGeom>
                  <a:gdLst>
                    <a:gd name="T0" fmla="*/ 0 w 153"/>
                    <a:gd name="T1" fmla="*/ 0 h 643"/>
                    <a:gd name="T2" fmla="*/ 134 w 153"/>
                    <a:gd name="T3" fmla="*/ 213 h 643"/>
                    <a:gd name="T4" fmla="*/ 115 w 153"/>
                    <a:gd name="T5" fmla="*/ 451 h 643"/>
                    <a:gd name="T6" fmla="*/ 0 w 153"/>
                    <a:gd name="T7" fmla="*/ 643 h 6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3" h="643">
                      <a:moveTo>
                        <a:pt x="0" y="0"/>
                      </a:moveTo>
                      <a:cubicBezTo>
                        <a:pt x="22" y="35"/>
                        <a:pt x="115" y="138"/>
                        <a:pt x="134" y="213"/>
                      </a:cubicBezTo>
                      <a:cubicBezTo>
                        <a:pt x="153" y="288"/>
                        <a:pt x="137" y="379"/>
                        <a:pt x="115" y="451"/>
                      </a:cubicBezTo>
                      <a:cubicBezTo>
                        <a:pt x="93" y="523"/>
                        <a:pt x="24" y="603"/>
                        <a:pt x="0" y="643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9723" name="任意多边形 406">
                  <a:extLst>
                    <a:ext uri="{FF2B5EF4-FFF2-40B4-BE49-F238E27FC236}">
                      <a16:creationId xmlns:a16="http://schemas.microsoft.com/office/drawing/2014/main" id="{D306BDFF-EA2E-45D4-8B31-59DAB04D40D3}"/>
                    </a:ext>
                  </a:extLst>
                </p:cNvPr>
                <p:cNvSpPr/>
                <p:nvPr/>
              </p:nvSpPr>
              <p:spPr bwMode="auto">
                <a:xfrm>
                  <a:off x="998" y="1020"/>
                  <a:ext cx="893" cy="611"/>
                </a:xfrm>
                <a:custGeom>
                  <a:gdLst>
                    <a:gd name="T0" fmla="*/ 0 w 1889760"/>
                    <a:gd name="T1" fmla="*/ 1402080 h 1402080"/>
                    <a:gd name="T2" fmla="*/ 1524000 w 1889760"/>
                    <a:gd name="T3" fmla="*/ 838200 h 1402080"/>
                    <a:gd name="T4" fmla="*/ 1889760 w 1889760"/>
                    <a:gd name="T5" fmla="*/ 0 h 14020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89760" h="1402080">
                      <a:moveTo>
                        <a:pt x="0" y="1402080"/>
                      </a:moveTo>
                      <a:cubicBezTo>
                        <a:pt x="604520" y="1236980"/>
                        <a:pt x="1209040" y="1071880"/>
                        <a:pt x="1524000" y="838200"/>
                      </a:cubicBezTo>
                      <a:cubicBezTo>
                        <a:pt x="1838960" y="604520"/>
                        <a:pt x="1864360" y="302260"/>
                        <a:pt x="1889760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9724" name="任意多边形 407">
                  <a:extLst>
                    <a:ext uri="{FF2B5EF4-FFF2-40B4-BE49-F238E27FC236}">
                      <a16:creationId xmlns:a16="http://schemas.microsoft.com/office/drawing/2014/main" id="{6B79F38E-1EE9-42FA-9202-C1D858947402}"/>
                    </a:ext>
                  </a:extLst>
                </p:cNvPr>
                <p:cNvSpPr/>
                <p:nvPr/>
              </p:nvSpPr>
              <p:spPr bwMode="auto">
                <a:xfrm>
                  <a:off x="930" y="975"/>
                  <a:ext cx="562" cy="122"/>
                </a:xfrm>
                <a:custGeom>
                  <a:gdLst>
                    <a:gd name="T0" fmla="*/ 1188720 w 1188720"/>
                    <a:gd name="T1" fmla="*/ 30480 h 279400"/>
                    <a:gd name="T2" fmla="*/ 655320 w 1188720"/>
                    <a:gd name="T3" fmla="*/ 274320 h 279400"/>
                    <a:gd name="T4" fmla="*/ 0 w 1188720"/>
                    <a:gd name="T5" fmla="*/ 0 h 2794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88720" h="279400">
                      <a:moveTo>
                        <a:pt x="1188720" y="30480"/>
                      </a:moveTo>
                      <a:cubicBezTo>
                        <a:pt x="1021080" y="154940"/>
                        <a:pt x="853440" y="279400"/>
                        <a:pt x="655320" y="274320"/>
                      </a:cubicBezTo>
                      <a:cubicBezTo>
                        <a:pt x="457200" y="269240"/>
                        <a:pt x="228600" y="134620"/>
                        <a:pt x="0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9725" name="任意多边形 409">
                  <a:extLst>
                    <a:ext uri="{FF2B5EF4-FFF2-40B4-BE49-F238E27FC236}">
                      <a16:creationId xmlns:a16="http://schemas.microsoft.com/office/drawing/2014/main" id="{5D50D5A4-A907-4A5E-9AF8-CC10D6A9A954}"/>
                    </a:ext>
                  </a:extLst>
                </p:cNvPr>
                <p:cNvSpPr/>
                <p:nvPr/>
              </p:nvSpPr>
              <p:spPr bwMode="auto">
                <a:xfrm>
                  <a:off x="0" y="998"/>
                  <a:ext cx="389" cy="670"/>
                </a:xfrm>
                <a:custGeom>
                  <a:gdLst>
                    <a:gd name="T0" fmla="*/ 822960 w 822960"/>
                    <a:gd name="T1" fmla="*/ 0 h 1539240"/>
                    <a:gd name="T2" fmla="*/ 91440 w 822960"/>
                    <a:gd name="T3" fmla="*/ 1005840 h 1539240"/>
                    <a:gd name="T4" fmla="*/ 274320 w 822960"/>
                    <a:gd name="T5" fmla="*/ 1539240 h 15392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22960" h="1539240">
                      <a:moveTo>
                        <a:pt x="822960" y="0"/>
                      </a:moveTo>
                      <a:cubicBezTo>
                        <a:pt x="502920" y="374650"/>
                        <a:pt x="182880" y="749300"/>
                        <a:pt x="91440" y="1005840"/>
                      </a:cubicBezTo>
                      <a:cubicBezTo>
                        <a:pt x="0" y="1262380"/>
                        <a:pt x="137160" y="1400810"/>
                        <a:pt x="274320" y="153924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9726" name="Rectangle 275">
                  <a:extLst>
                    <a:ext uri="{FF2B5EF4-FFF2-40B4-BE49-F238E27FC236}">
                      <a16:creationId xmlns:a16="http://schemas.microsoft.com/office/drawing/2014/main" id="{865D2295-271E-46CD-9B59-169443EC3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453"/>
                  <a:ext cx="341" cy="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800" b="1">
                      <a:latin typeface="Times New Roman" panose="02020603050405020304" pitchFamily="18" charset="0"/>
                    </a:rPr>
                    <a:t>L</a:t>
                  </a:r>
                  <a:r>
                    <a:rPr lang="zh-CN" altLang="en-US" sz="2800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lang="zh-CN" altLang="en-US" sz="2800" b="1" i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zh-CN" altLang="en-US" sz="2800" b="1" baseline="-2500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7" name="Text Box 220">
                  <a:extLst>
                    <a:ext uri="{FF2B5EF4-FFF2-40B4-BE49-F238E27FC236}">
                      <a16:creationId xmlns:a16="http://schemas.microsoft.com/office/drawing/2014/main" id="{9FFCDCCB-A3FE-4774-A0F2-484735261C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0" y="567"/>
                  <a:ext cx="468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r>
                    <a:rPr lang="zh-CN" altLang="en-US" sz="2800" b="1">
                      <a:latin typeface="Times New Roman" panose="02020603050405020304" pitchFamily="18" charset="0"/>
                    </a:rPr>
                    <a:t>S</a:t>
                  </a:r>
                  <a:endParaRPr lang="zh-CN" altLang="en-US" sz="2800" b="1" baseline="-250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728" name="Rectangle 276">
                <a:extLst>
                  <a:ext uri="{FF2B5EF4-FFF2-40B4-BE49-F238E27FC236}">
                    <a16:creationId xmlns:a16="http://schemas.microsoft.com/office/drawing/2014/main" id="{875C2D14-E7B0-4BEA-B0EB-4BF029191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0"/>
                <a:ext cx="386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800" b="1" baseline="-25000"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28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28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29729" name="Picture 7" descr="H:\2\人教教参资源\九\图\电压表.JPG">
              <a:extLst>
                <a:ext uri="{FF2B5EF4-FFF2-40B4-BE49-F238E27FC236}">
                  <a16:creationId xmlns:a16="http://schemas.microsoft.com/office/drawing/2014/main" id="{5C20DC16-3D61-417B-A561-442DF8ED2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55051" y="1896839"/>
              <a:ext cx="1166813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0" name="任意多边形 415">
              <a:extLst>
                <a:ext uri="{FF2B5EF4-FFF2-40B4-BE49-F238E27FC236}">
                  <a16:creationId xmlns:a16="http://schemas.microsoft.com/office/drawing/2014/main" id="{B3D2CAD1-0B41-4CA4-9C7B-67EF9327BF82}"/>
                </a:ext>
              </a:extLst>
            </p:cNvPr>
            <p:cNvSpPr/>
            <p:nvPr/>
          </p:nvSpPr>
          <p:spPr bwMode="auto">
            <a:xfrm>
              <a:off x="8366126" y="2762027"/>
              <a:ext cx="1141413" cy="1884362"/>
            </a:xfrm>
            <a:custGeom>
              <a:gdLst>
                <a:gd name="T0" fmla="*/ 706 w 719"/>
                <a:gd name="T1" fmla="*/ 0 h 1187"/>
                <a:gd name="T2" fmla="*/ 673 w 719"/>
                <a:gd name="T3" fmla="*/ 437 h 1187"/>
                <a:gd name="T4" fmla="*/ 428 w 719"/>
                <a:gd name="T5" fmla="*/ 894 h 1187"/>
                <a:gd name="T6" fmla="*/ 203 w 719"/>
                <a:gd name="T7" fmla="*/ 1138 h 1187"/>
                <a:gd name="T8" fmla="*/ 0 w 719"/>
                <a:gd name="T9" fmla="*/ 1187 h 1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1187">
                  <a:moveTo>
                    <a:pt x="706" y="0"/>
                  </a:moveTo>
                  <a:cubicBezTo>
                    <a:pt x="701" y="72"/>
                    <a:pt x="719" y="288"/>
                    <a:pt x="673" y="437"/>
                  </a:cubicBezTo>
                  <a:cubicBezTo>
                    <a:pt x="627" y="586"/>
                    <a:pt x="506" y="777"/>
                    <a:pt x="428" y="894"/>
                  </a:cubicBezTo>
                  <a:cubicBezTo>
                    <a:pt x="350" y="1011"/>
                    <a:pt x="274" y="1089"/>
                    <a:pt x="203" y="1138"/>
                  </a:cubicBezTo>
                  <a:cubicBezTo>
                    <a:pt x="132" y="1187"/>
                    <a:pt x="42" y="1177"/>
                    <a:pt x="0" y="1187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31" name="任意多边形 414">
              <a:extLst>
                <a:ext uri="{FF2B5EF4-FFF2-40B4-BE49-F238E27FC236}">
                  <a16:creationId xmlns:a16="http://schemas.microsoft.com/office/drawing/2014/main" id="{8A60D9DC-9935-47F7-8BC3-AD19A8FCA8EE}"/>
                </a:ext>
              </a:extLst>
            </p:cNvPr>
            <p:cNvSpPr/>
            <p:nvPr/>
          </p:nvSpPr>
          <p:spPr bwMode="auto">
            <a:xfrm>
              <a:off x="6907213" y="2662015"/>
              <a:ext cx="2132012" cy="2068513"/>
            </a:xfrm>
            <a:custGeom>
              <a:gdLst>
                <a:gd name="T0" fmla="*/ 1321 w 1343"/>
                <a:gd name="T1" fmla="*/ 83 h 1303"/>
                <a:gd name="T2" fmla="*/ 1175 w 1343"/>
                <a:gd name="T3" fmla="*/ 77 h 1303"/>
                <a:gd name="T4" fmla="*/ 314 w 1343"/>
                <a:gd name="T5" fmla="*/ 123 h 1303"/>
                <a:gd name="T6" fmla="*/ 23 w 1343"/>
                <a:gd name="T7" fmla="*/ 812 h 1303"/>
                <a:gd name="T8" fmla="*/ 175 w 1343"/>
                <a:gd name="T9" fmla="*/ 1229 h 1303"/>
                <a:gd name="T10" fmla="*/ 427 w 1343"/>
                <a:gd name="T11" fmla="*/ 1255 h 1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3" h="1303">
                  <a:moveTo>
                    <a:pt x="1321" y="83"/>
                  </a:moveTo>
                  <a:cubicBezTo>
                    <a:pt x="1297" y="82"/>
                    <a:pt x="1343" y="70"/>
                    <a:pt x="1175" y="77"/>
                  </a:cubicBezTo>
                  <a:cubicBezTo>
                    <a:pt x="1007" y="84"/>
                    <a:pt x="506" y="0"/>
                    <a:pt x="314" y="123"/>
                  </a:cubicBezTo>
                  <a:cubicBezTo>
                    <a:pt x="122" y="246"/>
                    <a:pt x="46" y="628"/>
                    <a:pt x="23" y="812"/>
                  </a:cubicBezTo>
                  <a:cubicBezTo>
                    <a:pt x="0" y="996"/>
                    <a:pt x="108" y="1155"/>
                    <a:pt x="175" y="1229"/>
                  </a:cubicBezTo>
                  <a:cubicBezTo>
                    <a:pt x="242" y="1303"/>
                    <a:pt x="375" y="1250"/>
                    <a:pt x="427" y="1255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9733" name="Text Box 37">
            <a:extLst>
              <a:ext uri="{FF2B5EF4-FFF2-40B4-BE49-F238E27FC236}">
                <a16:creationId xmlns:a16="http://schemas.microsoft.com/office/drawing/2014/main" id="{265B4DD2-A93E-4F36-B4B8-D01A25F5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31" y="1120571"/>
            <a:ext cx="46442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）测灯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/>
              <a:t>两端的电压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1321FB7-E00C-4565-A4BC-A44DD6BD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529056AA-68DA-47C9-A4BB-6D0067C43DD0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  <p:extLst>
      <p:ext uri="{BB962C8B-B14F-4D97-AF65-F5344CB8AC3E}">
        <p14:creationId xmlns:p14="http://schemas.microsoft.com/office/powerpoint/2010/main" val="3343611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0855FDC-8A2C-46BF-9C93-DECB4D782C27}"/>
              </a:ext>
            </a:extLst>
          </p:cNvPr>
          <p:cNvGrpSpPr/>
          <p:nvPr/>
        </p:nvGrpSpPr>
        <p:grpSpPr>
          <a:xfrm>
            <a:off x="5087888" y="1665212"/>
            <a:ext cx="3236912" cy="4535486"/>
            <a:chOff x="6348413" y="764704"/>
            <a:chExt cx="3236912" cy="4535486"/>
          </a:xfrm>
        </p:grpSpPr>
        <p:grpSp>
          <p:nvGrpSpPr>
            <p:cNvPr id="28674" name="Group 2">
              <a:extLst>
                <a:ext uri="{FF2B5EF4-FFF2-40B4-BE49-F238E27FC236}">
                  <a16:creationId xmlns:a16="http://schemas.microsoft.com/office/drawing/2014/main" id="{520E1388-28F1-4769-BEA7-5CDD31F55081}"/>
                </a:ext>
              </a:extLst>
            </p:cNvPr>
            <p:cNvGrpSpPr/>
            <p:nvPr/>
          </p:nvGrpSpPr>
          <p:grpSpPr>
            <a:xfrm>
              <a:off x="6348413" y="764704"/>
              <a:ext cx="3236912" cy="3024187"/>
              <a:chExt cx="2039" cy="1905"/>
            </a:xfrm>
          </p:grpSpPr>
          <p:grpSp>
            <p:nvGrpSpPr>
              <p:cNvPr id="28675" name="Group 3">
                <a:extLst>
                  <a:ext uri="{FF2B5EF4-FFF2-40B4-BE49-F238E27FC236}">
                    <a16:creationId xmlns:a16="http://schemas.microsoft.com/office/drawing/2014/main" id="{4AE300C3-77EE-4180-9FBC-C5434B9B6AC1}"/>
                  </a:ext>
                </a:extLst>
              </p:cNvPr>
              <p:cNvGrpSpPr/>
              <p:nvPr/>
            </p:nvGrpSpPr>
            <p:grpSpPr>
              <a:xfrm>
                <a:off x="0" y="114"/>
                <a:ext cx="2039" cy="1791"/>
                <a:chExt cx="2039" cy="1791"/>
              </a:xfrm>
            </p:grpSpPr>
            <p:pic>
              <p:nvPicPr>
                <p:cNvPr id="28676" name="Picture 5" descr="H:\2\人教教参资源\九\图\小灯泡.JPG">
                  <a:extLst>
                    <a:ext uri="{FF2B5EF4-FFF2-40B4-BE49-F238E27FC236}">
                      <a16:creationId xmlns:a16="http://schemas.microsoft.com/office/drawing/2014/main" id="{BA9B1BDF-6CF2-45D9-8521-6A52B66292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79" y="643"/>
                  <a:ext cx="769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77" name="Picture 5" descr="H:\2\人教教参资源\九\图\小灯泡.JPG">
                  <a:extLst>
                    <a:ext uri="{FF2B5EF4-FFF2-40B4-BE49-F238E27FC236}">
                      <a16:creationId xmlns:a16="http://schemas.microsoft.com/office/drawing/2014/main" id="{84F709B0-14D3-499C-AF26-D9946DE1D5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72" y="0"/>
                  <a:ext cx="769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78" name="Picture 10" descr="H:\2\人教教参资源\九\图\电池组.JPG">
                  <a:extLst>
                    <a:ext uri="{FF2B5EF4-FFF2-40B4-BE49-F238E27FC236}">
                      <a16:creationId xmlns:a16="http://schemas.microsoft.com/office/drawing/2014/main" id="{274033AC-8F33-4314-ABB1-0825B4AA6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flipH="1">
                  <a:off x="46" y="1429"/>
                  <a:ext cx="997" cy="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79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F1CF7FB9-EEE2-4D5D-94C1-E978465829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317" y="706"/>
                  <a:ext cx="722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680" name="任意多边形 404">
                  <a:extLst>
                    <a:ext uri="{FF2B5EF4-FFF2-40B4-BE49-F238E27FC236}">
                      <a16:creationId xmlns:a16="http://schemas.microsoft.com/office/drawing/2014/main" id="{28E29ECE-5DB6-4FAB-8521-1CE22C17126A}"/>
                    </a:ext>
                  </a:extLst>
                </p:cNvPr>
                <p:cNvSpPr/>
                <p:nvPr/>
              </p:nvSpPr>
              <p:spPr bwMode="auto">
                <a:xfrm>
                  <a:off x="156" y="307"/>
                  <a:ext cx="287" cy="685"/>
                </a:xfrm>
                <a:custGeom>
                  <a:gdLst>
                    <a:gd name="T0" fmla="*/ 272 w 287"/>
                    <a:gd name="T1" fmla="*/ 12 h 685"/>
                    <a:gd name="T2" fmla="*/ 258 w 287"/>
                    <a:gd name="T3" fmla="*/ 39 h 685"/>
                    <a:gd name="T4" fmla="*/ 98 w 287"/>
                    <a:gd name="T5" fmla="*/ 163 h 685"/>
                    <a:gd name="T6" fmla="*/ 18 w 287"/>
                    <a:gd name="T7" fmla="*/ 348 h 685"/>
                    <a:gd name="T8" fmla="*/ 38 w 287"/>
                    <a:gd name="T9" fmla="*/ 560 h 685"/>
                    <a:gd name="T10" fmla="*/ 244 w 287"/>
                    <a:gd name="T11" fmla="*/ 657 h 685"/>
                    <a:gd name="T12" fmla="*/ 258 w 287"/>
                    <a:gd name="T13" fmla="*/ 657 h 6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7" h="685">
                      <a:moveTo>
                        <a:pt x="272" y="12"/>
                      </a:moveTo>
                      <a:cubicBezTo>
                        <a:pt x="274" y="0"/>
                        <a:pt x="287" y="14"/>
                        <a:pt x="258" y="39"/>
                      </a:cubicBezTo>
                      <a:cubicBezTo>
                        <a:pt x="229" y="64"/>
                        <a:pt x="138" y="112"/>
                        <a:pt x="98" y="163"/>
                      </a:cubicBezTo>
                      <a:cubicBezTo>
                        <a:pt x="58" y="214"/>
                        <a:pt x="28" y="282"/>
                        <a:pt x="18" y="348"/>
                      </a:cubicBezTo>
                      <a:cubicBezTo>
                        <a:pt x="8" y="414"/>
                        <a:pt x="0" y="509"/>
                        <a:pt x="38" y="560"/>
                      </a:cubicBezTo>
                      <a:cubicBezTo>
                        <a:pt x="76" y="611"/>
                        <a:pt x="207" y="641"/>
                        <a:pt x="244" y="657"/>
                      </a:cubicBezTo>
                      <a:cubicBezTo>
                        <a:pt x="281" y="673"/>
                        <a:pt x="259" y="685"/>
                        <a:pt x="258" y="65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8681" name="任意多边形 405">
                  <a:extLst>
                    <a:ext uri="{FF2B5EF4-FFF2-40B4-BE49-F238E27FC236}">
                      <a16:creationId xmlns:a16="http://schemas.microsoft.com/office/drawing/2014/main" id="{A90B7E99-A71F-484A-A689-C3CF0783BD8E}"/>
                    </a:ext>
                  </a:extLst>
                </p:cNvPr>
                <p:cNvSpPr/>
                <p:nvPr/>
              </p:nvSpPr>
              <p:spPr bwMode="auto">
                <a:xfrm>
                  <a:off x="907" y="317"/>
                  <a:ext cx="153" cy="643"/>
                </a:xfrm>
                <a:custGeom>
                  <a:gdLst>
                    <a:gd name="T0" fmla="*/ 0 w 153"/>
                    <a:gd name="T1" fmla="*/ 0 h 643"/>
                    <a:gd name="T2" fmla="*/ 134 w 153"/>
                    <a:gd name="T3" fmla="*/ 213 h 643"/>
                    <a:gd name="T4" fmla="*/ 115 w 153"/>
                    <a:gd name="T5" fmla="*/ 451 h 643"/>
                    <a:gd name="T6" fmla="*/ 0 w 153"/>
                    <a:gd name="T7" fmla="*/ 643 h 6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3" h="643">
                      <a:moveTo>
                        <a:pt x="0" y="0"/>
                      </a:moveTo>
                      <a:cubicBezTo>
                        <a:pt x="22" y="35"/>
                        <a:pt x="115" y="138"/>
                        <a:pt x="134" y="213"/>
                      </a:cubicBezTo>
                      <a:cubicBezTo>
                        <a:pt x="153" y="288"/>
                        <a:pt x="137" y="379"/>
                        <a:pt x="115" y="451"/>
                      </a:cubicBezTo>
                      <a:cubicBezTo>
                        <a:pt x="93" y="523"/>
                        <a:pt x="24" y="603"/>
                        <a:pt x="0" y="643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8682" name="任意多边形 406">
                  <a:extLst>
                    <a:ext uri="{FF2B5EF4-FFF2-40B4-BE49-F238E27FC236}">
                      <a16:creationId xmlns:a16="http://schemas.microsoft.com/office/drawing/2014/main" id="{5B679EB4-010C-438A-B146-324CB137570F}"/>
                    </a:ext>
                  </a:extLst>
                </p:cNvPr>
                <p:cNvSpPr/>
                <p:nvPr/>
              </p:nvSpPr>
              <p:spPr bwMode="auto">
                <a:xfrm>
                  <a:off x="998" y="1020"/>
                  <a:ext cx="893" cy="611"/>
                </a:xfrm>
                <a:custGeom>
                  <a:gdLst>
                    <a:gd name="T0" fmla="*/ 0 w 1889760"/>
                    <a:gd name="T1" fmla="*/ 1402080 h 1402080"/>
                    <a:gd name="T2" fmla="*/ 1524000 w 1889760"/>
                    <a:gd name="T3" fmla="*/ 838200 h 1402080"/>
                    <a:gd name="T4" fmla="*/ 1889760 w 1889760"/>
                    <a:gd name="T5" fmla="*/ 0 h 14020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89760" h="1402080">
                      <a:moveTo>
                        <a:pt x="0" y="1402080"/>
                      </a:moveTo>
                      <a:cubicBezTo>
                        <a:pt x="604520" y="1236980"/>
                        <a:pt x="1209040" y="1071880"/>
                        <a:pt x="1524000" y="838200"/>
                      </a:cubicBezTo>
                      <a:cubicBezTo>
                        <a:pt x="1838960" y="604520"/>
                        <a:pt x="1864360" y="302260"/>
                        <a:pt x="1889760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8683" name="任意多边形 407">
                  <a:extLst>
                    <a:ext uri="{FF2B5EF4-FFF2-40B4-BE49-F238E27FC236}">
                      <a16:creationId xmlns:a16="http://schemas.microsoft.com/office/drawing/2014/main" id="{12D196CE-052D-44F6-800D-213E9FB29324}"/>
                    </a:ext>
                  </a:extLst>
                </p:cNvPr>
                <p:cNvSpPr/>
                <p:nvPr/>
              </p:nvSpPr>
              <p:spPr bwMode="auto">
                <a:xfrm>
                  <a:off x="930" y="975"/>
                  <a:ext cx="562" cy="122"/>
                </a:xfrm>
                <a:custGeom>
                  <a:gdLst>
                    <a:gd name="T0" fmla="*/ 1188720 w 1188720"/>
                    <a:gd name="T1" fmla="*/ 30480 h 279400"/>
                    <a:gd name="T2" fmla="*/ 655320 w 1188720"/>
                    <a:gd name="T3" fmla="*/ 274320 h 279400"/>
                    <a:gd name="T4" fmla="*/ 0 w 1188720"/>
                    <a:gd name="T5" fmla="*/ 0 h 27940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88720" h="279400">
                      <a:moveTo>
                        <a:pt x="1188720" y="30480"/>
                      </a:moveTo>
                      <a:cubicBezTo>
                        <a:pt x="1021080" y="154940"/>
                        <a:pt x="853440" y="279400"/>
                        <a:pt x="655320" y="274320"/>
                      </a:cubicBezTo>
                      <a:cubicBezTo>
                        <a:pt x="457200" y="269240"/>
                        <a:pt x="228600" y="134620"/>
                        <a:pt x="0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8684" name="任意多边形 409">
                  <a:extLst>
                    <a:ext uri="{FF2B5EF4-FFF2-40B4-BE49-F238E27FC236}">
                      <a16:creationId xmlns:a16="http://schemas.microsoft.com/office/drawing/2014/main" id="{34E499F8-8FCA-452B-9D72-11579523EF89}"/>
                    </a:ext>
                  </a:extLst>
                </p:cNvPr>
                <p:cNvSpPr/>
                <p:nvPr/>
              </p:nvSpPr>
              <p:spPr bwMode="auto">
                <a:xfrm>
                  <a:off x="0" y="998"/>
                  <a:ext cx="389" cy="670"/>
                </a:xfrm>
                <a:custGeom>
                  <a:gdLst>
                    <a:gd name="T0" fmla="*/ 822960 w 822960"/>
                    <a:gd name="T1" fmla="*/ 0 h 1539240"/>
                    <a:gd name="T2" fmla="*/ 91440 w 822960"/>
                    <a:gd name="T3" fmla="*/ 1005840 h 1539240"/>
                    <a:gd name="T4" fmla="*/ 274320 w 822960"/>
                    <a:gd name="T5" fmla="*/ 1539240 h 15392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22960" h="1539240">
                      <a:moveTo>
                        <a:pt x="822960" y="0"/>
                      </a:moveTo>
                      <a:cubicBezTo>
                        <a:pt x="502920" y="374650"/>
                        <a:pt x="182880" y="749300"/>
                        <a:pt x="91440" y="1005840"/>
                      </a:cubicBezTo>
                      <a:cubicBezTo>
                        <a:pt x="0" y="1262380"/>
                        <a:pt x="137160" y="1400810"/>
                        <a:pt x="274320" y="153924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8685" name="Rectangle 275">
                  <a:extLst>
                    <a:ext uri="{FF2B5EF4-FFF2-40B4-BE49-F238E27FC236}">
                      <a16:creationId xmlns:a16="http://schemas.microsoft.com/office/drawing/2014/main" id="{023520CF-E09A-40FA-BD90-700036E2A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" y="453"/>
                  <a:ext cx="341" cy="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2800" b="1">
                      <a:latin typeface="Times New Roman" panose="02020603050405020304" pitchFamily="18" charset="0"/>
                    </a:rPr>
                    <a:t>L</a:t>
                  </a:r>
                  <a:r>
                    <a:rPr lang="zh-CN" altLang="en-US" sz="2800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lang="zh-CN" altLang="en-US" sz="2800" b="1" i="1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zh-CN" altLang="en-US" sz="2800" b="1" baseline="-25000">
                    <a:solidFill>
                      <a:srgbClr val="FF33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86" name="Text Box 220">
                  <a:extLst>
                    <a:ext uri="{FF2B5EF4-FFF2-40B4-BE49-F238E27FC236}">
                      <a16:creationId xmlns:a16="http://schemas.microsoft.com/office/drawing/2014/main" id="{43CBCE30-93A2-4BD4-AB5A-87E1A4170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0" y="567"/>
                  <a:ext cx="468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/>
                  <a:r>
                    <a:rPr lang="zh-CN" altLang="en-US" sz="2800" b="1">
                      <a:latin typeface="Times New Roman" panose="02020603050405020304" pitchFamily="18" charset="0"/>
                    </a:rPr>
                    <a:t>S</a:t>
                  </a:r>
                  <a:endParaRPr lang="zh-CN" altLang="en-US" sz="2800" b="1" baseline="-250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687" name="Rectangle 276">
                <a:extLst>
                  <a:ext uri="{FF2B5EF4-FFF2-40B4-BE49-F238E27FC236}">
                    <a16:creationId xmlns:a16="http://schemas.microsoft.com/office/drawing/2014/main" id="{5A79939C-CAAD-4177-AA5B-C22797EE9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0"/>
                <a:ext cx="386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800" b="1" baseline="-25000"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28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28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28688" name="Picture 7" descr="H:\2\人教教参资源\九\图\电压表.JPG">
              <a:extLst>
                <a:ext uri="{FF2B5EF4-FFF2-40B4-BE49-F238E27FC236}">
                  <a16:creationId xmlns:a16="http://schemas.microsoft.com/office/drawing/2014/main" id="{D0BF299E-CA7D-4B07-BECB-18312ED6E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2013" y="4112740"/>
              <a:ext cx="1166812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任意多边形 415">
              <a:extLst>
                <a:ext uri="{FF2B5EF4-FFF2-40B4-BE49-F238E27FC236}">
                  <a16:creationId xmlns:a16="http://schemas.microsoft.com/office/drawing/2014/main" id="{F4A59FAF-6575-46F8-B69C-A465E0053B60}"/>
                </a:ext>
              </a:extLst>
            </p:cNvPr>
            <p:cNvSpPr/>
            <p:nvPr/>
          </p:nvSpPr>
          <p:spPr bwMode="auto">
            <a:xfrm>
              <a:off x="6419850" y="3544416"/>
              <a:ext cx="1138238" cy="1490663"/>
            </a:xfrm>
            <a:custGeom>
              <a:gdLst>
                <a:gd name="T0" fmla="*/ 81 w 717"/>
                <a:gd name="T1" fmla="*/ 0 h 939"/>
                <a:gd name="T2" fmla="*/ 10 w 717"/>
                <a:gd name="T3" fmla="*/ 428 h 939"/>
                <a:gd name="T4" fmla="*/ 141 w 717"/>
                <a:gd name="T5" fmla="*/ 734 h 939"/>
                <a:gd name="T6" fmla="*/ 353 w 717"/>
                <a:gd name="T7" fmla="*/ 912 h 939"/>
                <a:gd name="T8" fmla="*/ 717 w 717"/>
                <a:gd name="T9" fmla="*/ 899 h 9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7" h="939">
                  <a:moveTo>
                    <a:pt x="81" y="0"/>
                  </a:moveTo>
                  <a:cubicBezTo>
                    <a:pt x="68" y="71"/>
                    <a:pt x="0" y="306"/>
                    <a:pt x="10" y="428"/>
                  </a:cubicBezTo>
                  <a:cubicBezTo>
                    <a:pt x="20" y="550"/>
                    <a:pt x="84" y="653"/>
                    <a:pt x="141" y="734"/>
                  </a:cubicBezTo>
                  <a:cubicBezTo>
                    <a:pt x="198" y="815"/>
                    <a:pt x="257" y="885"/>
                    <a:pt x="353" y="912"/>
                  </a:cubicBezTo>
                  <a:cubicBezTo>
                    <a:pt x="449" y="939"/>
                    <a:pt x="641" y="902"/>
                    <a:pt x="717" y="899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90" name="任意多边形 414">
              <a:extLst>
                <a:ext uri="{FF2B5EF4-FFF2-40B4-BE49-F238E27FC236}">
                  <a16:creationId xmlns:a16="http://schemas.microsoft.com/office/drawing/2014/main" id="{F91E26CE-3E24-4779-AABB-AB99F2DAE872}"/>
                </a:ext>
              </a:extLst>
            </p:cNvPr>
            <p:cNvSpPr/>
            <p:nvPr/>
          </p:nvSpPr>
          <p:spPr bwMode="auto">
            <a:xfrm>
              <a:off x="7859714" y="3572991"/>
              <a:ext cx="612775" cy="1482725"/>
            </a:xfrm>
            <a:custGeom>
              <a:gdLst>
                <a:gd name="T0" fmla="*/ 0 w 386"/>
                <a:gd name="T1" fmla="*/ 0 h 934"/>
                <a:gd name="T2" fmla="*/ 152 w 386"/>
                <a:gd name="T3" fmla="*/ 132 h 934"/>
                <a:gd name="T4" fmla="*/ 305 w 386"/>
                <a:gd name="T5" fmla="*/ 258 h 934"/>
                <a:gd name="T6" fmla="*/ 383 w 386"/>
                <a:gd name="T7" fmla="*/ 574 h 934"/>
                <a:gd name="T8" fmla="*/ 285 w 386"/>
                <a:gd name="T9" fmla="*/ 880 h 934"/>
                <a:gd name="T10" fmla="*/ 99 w 386"/>
                <a:gd name="T11" fmla="*/ 900 h 9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934">
                  <a:moveTo>
                    <a:pt x="0" y="0"/>
                  </a:moveTo>
                  <a:cubicBezTo>
                    <a:pt x="25" y="21"/>
                    <a:pt x="101" y="89"/>
                    <a:pt x="152" y="132"/>
                  </a:cubicBezTo>
                  <a:cubicBezTo>
                    <a:pt x="203" y="175"/>
                    <a:pt x="267" y="184"/>
                    <a:pt x="305" y="258"/>
                  </a:cubicBezTo>
                  <a:cubicBezTo>
                    <a:pt x="343" y="332"/>
                    <a:pt x="386" y="470"/>
                    <a:pt x="383" y="574"/>
                  </a:cubicBezTo>
                  <a:cubicBezTo>
                    <a:pt x="380" y="678"/>
                    <a:pt x="332" y="826"/>
                    <a:pt x="285" y="880"/>
                  </a:cubicBezTo>
                  <a:cubicBezTo>
                    <a:pt x="238" y="934"/>
                    <a:pt x="138" y="896"/>
                    <a:pt x="99" y="90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91" name="Text Box 19">
            <a:extLst>
              <a:ext uri="{FF2B5EF4-FFF2-40B4-BE49-F238E27FC236}">
                <a16:creationId xmlns:a16="http://schemas.microsoft.com/office/drawing/2014/main" id="{9BD28A2C-4FDF-4F63-AD81-9EA8AD23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992" y="1098165"/>
            <a:ext cx="3887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）电源两端电压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99E7B23-AE4E-4A85-82AB-FD1ACE79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806D471-FF4C-4BCD-9065-C1DD221B196B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39303" y="2400475"/>
            <a:ext cx="10175795" cy="1284006"/>
            <a:chOff x="2111375" y="3256896"/>
            <a:chExt cx="10175795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6"/>
              <a:ext cx="935982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能正确使用电压表测量串、并联电路中用电器两端的电压，进一步练习连接电路和使用电压表的技能。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71464" y="1392827"/>
            <a:ext cx="10009111" cy="700088"/>
            <a:chOff x="2105025" y="2441575"/>
            <a:chExt cx="9735955" cy="70008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49" y="2464047"/>
              <a:ext cx="8913631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能正确将电压表接入待测电路，并能画出相应的电路图。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354892" y="4031980"/>
            <a:ext cx="10285723" cy="692475"/>
            <a:chOff x="2130425" y="4693913"/>
            <a:chExt cx="10285723" cy="692475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693913"/>
              <a:ext cx="9507848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能通过实验探究，归纳总结出串、并联电路中电压的规律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520E1388-28F1-4769-BEA7-5CDD31F55081}"/>
              </a:ext>
            </a:extLst>
          </p:cNvPr>
          <p:cNvGrpSpPr/>
          <p:nvPr/>
        </p:nvGrpSpPr>
        <p:grpSpPr>
          <a:xfrm>
            <a:off x="4799856" y="2564904"/>
            <a:ext cx="3236912" cy="3024187"/>
            <a:chExt cx="2039" cy="1905"/>
          </a:xfrm>
        </p:grpSpPr>
        <p:grpSp>
          <p:nvGrpSpPr>
            <p:cNvPr id="28675" name="Group 3">
              <a:extLst>
                <a:ext uri="{FF2B5EF4-FFF2-40B4-BE49-F238E27FC236}">
                  <a16:creationId xmlns:a16="http://schemas.microsoft.com/office/drawing/2014/main" id="{4AE300C3-77EE-4180-9FBC-C5434B9B6AC1}"/>
                </a:ext>
              </a:extLst>
            </p:cNvPr>
            <p:cNvGrpSpPr/>
            <p:nvPr/>
          </p:nvGrpSpPr>
          <p:grpSpPr>
            <a:xfrm>
              <a:off x="0" y="114"/>
              <a:ext cx="2039" cy="1791"/>
              <a:chExt cx="2039" cy="1791"/>
            </a:xfrm>
          </p:grpSpPr>
          <p:pic>
            <p:nvPicPr>
              <p:cNvPr id="28676" name="Picture 5" descr="H:\2\人教教参资源\九\图\小灯泡.JPG">
                <a:extLst>
                  <a:ext uri="{FF2B5EF4-FFF2-40B4-BE49-F238E27FC236}">
                    <a16:creationId xmlns:a16="http://schemas.microsoft.com/office/drawing/2014/main" id="{BA9B1BDF-6CF2-45D9-8521-6A52B66292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9" y="643"/>
                <a:ext cx="76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7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4F709B0-14D3-499C-AF26-D9946DE1D5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2" y="0"/>
                <a:ext cx="76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8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274033AC-8F33-4314-ABB1-0825B4AA6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46" y="1429"/>
                <a:ext cx="997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9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F1CF7FB9-EEE2-4D5D-94C1-E97846582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17" y="706"/>
                <a:ext cx="722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0" name="任意多边形 404">
                <a:extLst>
                  <a:ext uri="{FF2B5EF4-FFF2-40B4-BE49-F238E27FC236}">
                    <a16:creationId xmlns:a16="http://schemas.microsoft.com/office/drawing/2014/main" id="{28E29ECE-5DB6-4FAB-8521-1CE22C17126A}"/>
                  </a:ext>
                </a:extLst>
              </p:cNvPr>
              <p:cNvSpPr/>
              <p:nvPr/>
            </p:nvSpPr>
            <p:spPr bwMode="auto">
              <a:xfrm>
                <a:off x="156" y="307"/>
                <a:ext cx="287" cy="685"/>
              </a:xfrm>
              <a:custGeom>
                <a:gdLst>
                  <a:gd name="T0" fmla="*/ 272 w 287"/>
                  <a:gd name="T1" fmla="*/ 12 h 685"/>
                  <a:gd name="T2" fmla="*/ 258 w 287"/>
                  <a:gd name="T3" fmla="*/ 39 h 685"/>
                  <a:gd name="T4" fmla="*/ 98 w 287"/>
                  <a:gd name="T5" fmla="*/ 163 h 685"/>
                  <a:gd name="T6" fmla="*/ 18 w 287"/>
                  <a:gd name="T7" fmla="*/ 348 h 685"/>
                  <a:gd name="T8" fmla="*/ 38 w 287"/>
                  <a:gd name="T9" fmla="*/ 560 h 685"/>
                  <a:gd name="T10" fmla="*/ 244 w 287"/>
                  <a:gd name="T11" fmla="*/ 657 h 685"/>
                  <a:gd name="T12" fmla="*/ 258 w 287"/>
                  <a:gd name="T13" fmla="*/ 657 h 6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685">
                    <a:moveTo>
                      <a:pt x="272" y="12"/>
                    </a:moveTo>
                    <a:cubicBezTo>
                      <a:pt x="274" y="0"/>
                      <a:pt x="287" y="14"/>
                      <a:pt x="258" y="39"/>
                    </a:cubicBezTo>
                    <a:cubicBezTo>
                      <a:pt x="229" y="64"/>
                      <a:pt x="138" y="112"/>
                      <a:pt x="98" y="163"/>
                    </a:cubicBezTo>
                    <a:cubicBezTo>
                      <a:pt x="58" y="214"/>
                      <a:pt x="28" y="282"/>
                      <a:pt x="18" y="348"/>
                    </a:cubicBezTo>
                    <a:cubicBezTo>
                      <a:pt x="8" y="414"/>
                      <a:pt x="0" y="509"/>
                      <a:pt x="38" y="560"/>
                    </a:cubicBezTo>
                    <a:cubicBezTo>
                      <a:pt x="76" y="611"/>
                      <a:pt x="207" y="641"/>
                      <a:pt x="244" y="657"/>
                    </a:cubicBezTo>
                    <a:cubicBezTo>
                      <a:pt x="281" y="673"/>
                      <a:pt x="259" y="685"/>
                      <a:pt x="258" y="657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681" name="任意多边形 405">
                <a:extLst>
                  <a:ext uri="{FF2B5EF4-FFF2-40B4-BE49-F238E27FC236}">
                    <a16:creationId xmlns:a16="http://schemas.microsoft.com/office/drawing/2014/main" id="{A90B7E99-A71F-484A-A689-C3CF0783BD8E}"/>
                  </a:ext>
                </a:extLst>
              </p:cNvPr>
              <p:cNvSpPr/>
              <p:nvPr/>
            </p:nvSpPr>
            <p:spPr bwMode="auto">
              <a:xfrm>
                <a:off x="907" y="317"/>
                <a:ext cx="153" cy="643"/>
              </a:xfrm>
              <a:custGeom>
                <a:gdLst>
                  <a:gd name="T0" fmla="*/ 0 w 153"/>
                  <a:gd name="T1" fmla="*/ 0 h 643"/>
                  <a:gd name="T2" fmla="*/ 134 w 153"/>
                  <a:gd name="T3" fmla="*/ 213 h 643"/>
                  <a:gd name="T4" fmla="*/ 115 w 153"/>
                  <a:gd name="T5" fmla="*/ 451 h 643"/>
                  <a:gd name="T6" fmla="*/ 0 w 153"/>
                  <a:gd name="T7" fmla="*/ 643 h 6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643">
                    <a:moveTo>
                      <a:pt x="0" y="0"/>
                    </a:moveTo>
                    <a:cubicBezTo>
                      <a:pt x="22" y="35"/>
                      <a:pt x="115" y="138"/>
                      <a:pt x="134" y="213"/>
                    </a:cubicBezTo>
                    <a:cubicBezTo>
                      <a:pt x="153" y="288"/>
                      <a:pt x="137" y="379"/>
                      <a:pt x="115" y="451"/>
                    </a:cubicBezTo>
                    <a:cubicBezTo>
                      <a:pt x="93" y="523"/>
                      <a:pt x="24" y="603"/>
                      <a:pt x="0" y="643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682" name="任意多边形 406">
                <a:extLst>
                  <a:ext uri="{FF2B5EF4-FFF2-40B4-BE49-F238E27FC236}">
                    <a16:creationId xmlns:a16="http://schemas.microsoft.com/office/drawing/2014/main" id="{5B679EB4-010C-438A-B146-324CB137570F}"/>
                  </a:ext>
                </a:extLst>
              </p:cNvPr>
              <p:cNvSpPr/>
              <p:nvPr/>
            </p:nvSpPr>
            <p:spPr bwMode="auto">
              <a:xfrm>
                <a:off x="998" y="1020"/>
                <a:ext cx="893" cy="611"/>
              </a:xfrm>
              <a:custGeom>
                <a:gdLst>
                  <a:gd name="T0" fmla="*/ 0 w 1889760"/>
                  <a:gd name="T1" fmla="*/ 1402080 h 1402080"/>
                  <a:gd name="T2" fmla="*/ 1524000 w 1889760"/>
                  <a:gd name="T3" fmla="*/ 838200 h 1402080"/>
                  <a:gd name="T4" fmla="*/ 1889760 w 1889760"/>
                  <a:gd name="T5" fmla="*/ 0 h 14020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9760" h="1402080">
                    <a:moveTo>
                      <a:pt x="0" y="1402080"/>
                    </a:moveTo>
                    <a:cubicBezTo>
                      <a:pt x="604520" y="1236980"/>
                      <a:pt x="1209040" y="1071880"/>
                      <a:pt x="1524000" y="838200"/>
                    </a:cubicBezTo>
                    <a:cubicBezTo>
                      <a:pt x="1838960" y="604520"/>
                      <a:pt x="1864360" y="302260"/>
                      <a:pt x="1889760" y="0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683" name="任意多边形 407">
                <a:extLst>
                  <a:ext uri="{FF2B5EF4-FFF2-40B4-BE49-F238E27FC236}">
                    <a16:creationId xmlns:a16="http://schemas.microsoft.com/office/drawing/2014/main" id="{12D196CE-052D-44F6-800D-213E9FB29324}"/>
                  </a:ext>
                </a:extLst>
              </p:cNvPr>
              <p:cNvSpPr/>
              <p:nvPr/>
            </p:nvSpPr>
            <p:spPr bwMode="auto">
              <a:xfrm>
                <a:off x="930" y="975"/>
                <a:ext cx="562" cy="122"/>
              </a:xfrm>
              <a:custGeom>
                <a:gdLst>
                  <a:gd name="T0" fmla="*/ 1188720 w 1188720"/>
                  <a:gd name="T1" fmla="*/ 30480 h 279400"/>
                  <a:gd name="T2" fmla="*/ 655320 w 1188720"/>
                  <a:gd name="T3" fmla="*/ 274320 h 279400"/>
                  <a:gd name="T4" fmla="*/ 0 w 1188720"/>
                  <a:gd name="T5" fmla="*/ 0 h 279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8720" h="279400">
                    <a:moveTo>
                      <a:pt x="1188720" y="30480"/>
                    </a:moveTo>
                    <a:cubicBezTo>
                      <a:pt x="1021080" y="154940"/>
                      <a:pt x="853440" y="279400"/>
                      <a:pt x="655320" y="274320"/>
                    </a:cubicBezTo>
                    <a:cubicBezTo>
                      <a:pt x="457200" y="269240"/>
                      <a:pt x="228600" y="13462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684" name="任意多边形 409">
                <a:extLst>
                  <a:ext uri="{FF2B5EF4-FFF2-40B4-BE49-F238E27FC236}">
                    <a16:creationId xmlns:a16="http://schemas.microsoft.com/office/drawing/2014/main" id="{34E499F8-8FCA-452B-9D72-11579523EF89}"/>
                  </a:ext>
                </a:extLst>
              </p:cNvPr>
              <p:cNvSpPr/>
              <p:nvPr/>
            </p:nvSpPr>
            <p:spPr bwMode="auto">
              <a:xfrm>
                <a:off x="0" y="998"/>
                <a:ext cx="389" cy="670"/>
              </a:xfrm>
              <a:custGeom>
                <a:gdLst>
                  <a:gd name="T0" fmla="*/ 822960 w 822960"/>
                  <a:gd name="T1" fmla="*/ 0 h 1539240"/>
                  <a:gd name="T2" fmla="*/ 91440 w 822960"/>
                  <a:gd name="T3" fmla="*/ 1005840 h 1539240"/>
                  <a:gd name="T4" fmla="*/ 274320 w 822960"/>
                  <a:gd name="T5" fmla="*/ 1539240 h 15392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2960" h="1539240">
                    <a:moveTo>
                      <a:pt x="822960" y="0"/>
                    </a:moveTo>
                    <a:cubicBezTo>
                      <a:pt x="502920" y="374650"/>
                      <a:pt x="182880" y="749300"/>
                      <a:pt x="91440" y="1005840"/>
                    </a:cubicBezTo>
                    <a:cubicBezTo>
                      <a:pt x="0" y="1262380"/>
                      <a:pt x="137160" y="1400810"/>
                      <a:pt x="274320" y="1539240"/>
                    </a:cubicBezTo>
                  </a:path>
                </a:pathLst>
              </a:custGeom>
              <a:noFill/>
              <a:ln w="28575" cap="flat" cmpd="sng">
                <a:solidFill>
                  <a:srgbClr val="0033CC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685" name="Rectangle 275">
                <a:extLst>
                  <a:ext uri="{FF2B5EF4-FFF2-40B4-BE49-F238E27FC236}">
                    <a16:creationId xmlns:a16="http://schemas.microsoft.com/office/drawing/2014/main" id="{023520CF-E09A-40FA-BD90-700036E2A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453"/>
                <a:ext cx="341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800" b="1" baseline="-25000"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28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28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6" name="Text Box 220">
                <a:extLst>
                  <a:ext uri="{FF2B5EF4-FFF2-40B4-BE49-F238E27FC236}">
                    <a16:creationId xmlns:a16="http://schemas.microsoft.com/office/drawing/2014/main" id="{43CBCE30-93A2-4BD4-AB5A-87E1A4170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567"/>
                <a:ext cx="46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2800" b="1">
                    <a:latin typeface="Times New Roman" panose="02020603050405020304" pitchFamily="18" charset="0"/>
                  </a:rPr>
                  <a:t>S</a:t>
                </a:r>
                <a:endParaRPr lang="zh-CN" altLang="en-US" sz="2800" b="1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8687" name="Rectangle 276">
              <a:extLst>
                <a:ext uri="{FF2B5EF4-FFF2-40B4-BE49-F238E27FC236}">
                  <a16:creationId xmlns:a16="http://schemas.microsoft.com/office/drawing/2014/main" id="{5A79939C-CAAD-4177-AA5B-C22797EE9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0"/>
              <a:ext cx="38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Times New Roman" panose="02020603050405020304" pitchFamily="18" charset="0"/>
                </a:rPr>
                <a:t>L</a:t>
              </a:r>
              <a:r>
                <a:rPr lang="zh-CN" altLang="en-US" sz="2800" b="1" baseline="-25000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endParaRPr lang="zh-CN" altLang="en-US" sz="2800" b="1" baseline="-250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8691" name="Text Box 19">
            <a:extLst>
              <a:ext uri="{FF2B5EF4-FFF2-40B4-BE49-F238E27FC236}">
                <a16:creationId xmlns:a16="http://schemas.microsoft.com/office/drawing/2014/main" id="{9BD28A2C-4FDF-4F63-AD81-9EA8AD23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1107462"/>
            <a:ext cx="8165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）更换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不同规格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的两个小灯泡重做上述实验。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99E7B23-AE4E-4A85-82AB-FD1ACE79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806D471-FF4C-4BCD-9065-C1DD221B196B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</p:spTree>
    <p:extLst>
      <p:ext uri="{BB962C8B-B14F-4D97-AF65-F5344CB8AC3E}">
        <p14:creationId xmlns:p14="http://schemas.microsoft.com/office/powerpoint/2010/main" val="254628765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7727" name="Group 79">
            <a:extLst>
              <a:ext uri="{FF2B5EF4-FFF2-40B4-BE49-F238E27FC236}">
                <a16:creationId xmlns:a16="http://schemas.microsoft.com/office/drawing/2014/main" id="{26176052-6D11-4EDA-9F50-D27347F71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85358"/>
              </p:ext>
            </p:extLst>
          </p:nvPr>
        </p:nvGraphicFramePr>
        <p:xfrm>
          <a:off x="2208214" y="2024064"/>
          <a:ext cx="7488237" cy="1938338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4165890834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388080168"/>
                    </a:ext>
                  </a:extLst>
                </a:gridCol>
                <a:gridCol w="2640012">
                  <a:extLst>
                    <a:ext uri="{9D8B030D-6E8A-4147-A177-3AD203B41FA5}">
                      <a16:colId xmlns:a16="http://schemas.microsoft.com/office/drawing/2014/main" val="3439300916"/>
                    </a:ext>
                  </a:extLst>
                </a:gridCol>
              </a:tblGrid>
              <a:tr h="898525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altLang="zh-CN" sz="2400" u="none" strike="noStrike" cap="none" normalizeH="0" baseline="-3000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两端的电压  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</a:t>
                      </a:r>
                      <a:r>
                        <a:rPr kumimoji="0" lang="en-US" altLang="zh-CN" sz="2400" u="none" strike="noStrike" cap="none" normalizeH="0" baseline="-3000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/ V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altLang="zh-CN" sz="2400" u="none" strike="noStrike" cap="none" normalizeH="0" baseline="-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两端的电压 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</a:t>
                      </a:r>
                      <a:r>
                        <a:rPr kumimoji="0" lang="en-US" altLang="zh-CN" sz="2400" u="none" strike="noStrike" cap="none" normalizeH="0" baseline="-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/ V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电源两端的电压U</a:t>
                      </a:r>
                      <a:r>
                        <a:rPr kumimoji="0" lang="en-US" altLang="zh-CN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/ </a:t>
                      </a: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689794"/>
                  </a:ext>
                </a:extLst>
              </a:tr>
              <a:tr h="520700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57082"/>
                  </a:ext>
                </a:extLst>
              </a:tr>
              <a:tr h="5191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420223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073B3A24-996F-435B-86DD-7DFB0817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D916CE5-7315-4748-A37A-5F8C1D9C6004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数据记录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7" name="Rectangle 39">
            <a:extLst>
              <a:ext uri="{FF2B5EF4-FFF2-40B4-BE49-F238E27FC236}">
                <a16:creationId xmlns:a16="http://schemas.microsoft.com/office/drawing/2014/main" id="{A5425AEE-679A-4304-8C08-6A2A6EAD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400" y="3068960"/>
            <a:ext cx="2592388" cy="564257"/>
          </a:xfrm>
          <a:prstGeom prst="rect">
            <a:avLst/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26630" name="Group 6">
            <a:extLst>
              <a:ext uri="{FF2B5EF4-FFF2-40B4-BE49-F238E27FC236}">
                <a16:creationId xmlns:a16="http://schemas.microsoft.com/office/drawing/2014/main" id="{A2341D01-A10B-444F-93A1-D14A3E89DB32}"/>
              </a:ext>
            </a:extLst>
          </p:cNvPr>
          <p:cNvGrpSpPr/>
          <p:nvPr/>
        </p:nvGrpSpPr>
        <p:grpSpPr>
          <a:xfrm>
            <a:off x="2927513" y="1448123"/>
            <a:ext cx="3313112" cy="3311525"/>
            <a:chExt cx="1838" cy="1825"/>
          </a:xfrm>
        </p:grpSpPr>
        <p:sp>
          <p:nvSpPr>
            <p:cNvPr id="26631" name="Rectangle 7">
              <a:extLst>
                <a:ext uri="{FF2B5EF4-FFF2-40B4-BE49-F238E27FC236}">
                  <a16:creationId xmlns:a16="http://schemas.microsoft.com/office/drawing/2014/main" id="{328FF7C0-0EF3-44E1-9AF8-F381BD5BB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8"/>
              <a:ext cx="1838" cy="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2" name="Rectangle 8">
              <a:extLst>
                <a:ext uri="{FF2B5EF4-FFF2-40B4-BE49-F238E27FC236}">
                  <a16:creationId xmlns:a16="http://schemas.microsoft.com/office/drawing/2014/main" id="{18DFB699-AF52-4D54-A0DE-B19B7EEE0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340"/>
              <a:ext cx="1089" cy="6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" name="AutoShape 187">
              <a:extLst>
                <a:ext uri="{FF2B5EF4-FFF2-40B4-BE49-F238E27FC236}">
                  <a16:creationId xmlns:a16="http://schemas.microsoft.com/office/drawing/2014/main" id="{13751AB8-8296-4832-9947-2249B92D3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81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34" name="AutoShape 187">
              <a:extLst>
                <a:ext uri="{FF2B5EF4-FFF2-40B4-BE49-F238E27FC236}">
                  <a16:creationId xmlns:a16="http://schemas.microsoft.com/office/drawing/2014/main" id="{526A0C47-BD86-49F1-B1E8-31CCDCDE3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834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6635" name="Group 11">
              <a:extLst>
                <a:ext uri="{FF2B5EF4-FFF2-40B4-BE49-F238E27FC236}">
                  <a16:creationId xmlns:a16="http://schemas.microsoft.com/office/drawing/2014/main" id="{89BC7484-FC6B-4AFB-9413-668DB9A38EFD}"/>
                </a:ext>
              </a:extLst>
            </p:cNvPr>
            <p:cNvGrpSpPr/>
            <p:nvPr/>
          </p:nvGrpSpPr>
          <p:grpSpPr>
            <a:xfrm flipH="1">
              <a:off x="477" y="1497"/>
              <a:ext cx="85" cy="328"/>
              <a:chExt cx="85" cy="340"/>
            </a:xfrm>
          </p:grpSpPr>
          <p:sp>
            <p:nvSpPr>
              <p:cNvPr id="26636" name="Rectangle 23">
                <a:extLst>
                  <a:ext uri="{FF2B5EF4-FFF2-40B4-BE49-F238E27FC236}">
                    <a16:creationId xmlns:a16="http://schemas.microsoft.com/office/drawing/2014/main" id="{609778F7-D9BF-4EEE-B58B-85B5D11B4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37" name="Line 24">
                <a:extLst>
                  <a:ext uri="{FF2B5EF4-FFF2-40B4-BE49-F238E27FC236}">
                    <a16:creationId xmlns:a16="http://schemas.microsoft.com/office/drawing/2014/main" id="{D54DD1FF-4548-4151-83CE-EB812A49F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8" name="Line 25">
                <a:extLst>
                  <a:ext uri="{FF2B5EF4-FFF2-40B4-BE49-F238E27FC236}">
                    <a16:creationId xmlns:a16="http://schemas.microsoft.com/office/drawing/2014/main" id="{EB0D0D29-0817-41F8-A23E-AF3F88715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39" name="Text Box 109">
              <a:extLst>
                <a:ext uri="{FF2B5EF4-FFF2-40B4-BE49-F238E27FC236}">
                  <a16:creationId xmlns:a16="http://schemas.microsoft.com/office/drawing/2014/main" id="{DF54C64B-BC66-4C99-8243-6B5E75788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" y="0"/>
              <a:ext cx="34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26640" name="Group 16">
              <a:extLst>
                <a:ext uri="{FF2B5EF4-FFF2-40B4-BE49-F238E27FC236}">
                  <a16:creationId xmlns:a16="http://schemas.microsoft.com/office/drawing/2014/main" id="{D9B96624-6B9F-4190-B070-0D7A1429B26F}"/>
                </a:ext>
              </a:extLst>
            </p:cNvPr>
            <p:cNvGrpSpPr/>
            <p:nvPr/>
          </p:nvGrpSpPr>
          <p:grpSpPr>
            <a:xfrm>
              <a:off x="1134" y="1565"/>
              <a:ext cx="283" cy="165"/>
              <a:chExt cx="256" cy="142"/>
            </a:xfrm>
          </p:grpSpPr>
          <p:sp>
            <p:nvSpPr>
              <p:cNvPr id="26641" name="Rectangle 15">
                <a:extLst>
                  <a:ext uri="{FF2B5EF4-FFF2-40B4-BE49-F238E27FC236}">
                    <a16:creationId xmlns:a16="http://schemas.microsoft.com/office/drawing/2014/main" id="{824148C2-FAFB-457D-BFC9-D5C835EBF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42" name="Line 16">
                <a:extLst>
                  <a:ext uri="{FF2B5EF4-FFF2-40B4-BE49-F238E27FC236}">
                    <a16:creationId xmlns:a16="http://schemas.microsoft.com/office/drawing/2014/main" id="{6DD34F82-7931-453E-94B1-6C4B34AA8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3" name="Oval 17">
                <a:extLst>
                  <a:ext uri="{FF2B5EF4-FFF2-40B4-BE49-F238E27FC236}">
                    <a16:creationId xmlns:a16="http://schemas.microsoft.com/office/drawing/2014/main" id="{B45CCB5D-A7DA-40D4-85A2-25226F784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6644" name="Text Box 109">
              <a:extLst>
                <a:ext uri="{FF2B5EF4-FFF2-40B4-BE49-F238E27FC236}">
                  <a16:creationId xmlns:a16="http://schemas.microsoft.com/office/drawing/2014/main" id="{F942794F-041A-450A-ABF3-1399AB301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658"/>
              <a:ext cx="34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6645" name="Oval 125">
              <a:extLst>
                <a:ext uri="{FF2B5EF4-FFF2-40B4-BE49-F238E27FC236}">
                  <a16:creationId xmlns:a16="http://schemas.microsoft.com/office/drawing/2014/main" id="{0780E50E-0FF4-46B9-AE68-1547D61D36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448" y="629"/>
              <a:ext cx="55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46" name="Oval 125">
              <a:extLst>
                <a:ext uri="{FF2B5EF4-FFF2-40B4-BE49-F238E27FC236}">
                  <a16:creationId xmlns:a16="http://schemas.microsoft.com/office/drawing/2014/main" id="{6BAE8B37-ADF4-41FE-8667-6BCD66C02E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348" y="629"/>
              <a:ext cx="55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47" name="Group 23">
            <a:extLst>
              <a:ext uri="{FF2B5EF4-FFF2-40B4-BE49-F238E27FC236}">
                <a16:creationId xmlns:a16="http://schemas.microsoft.com/office/drawing/2014/main" id="{D71F574D-1310-4CE6-91CE-D879D9829C17}"/>
              </a:ext>
            </a:extLst>
          </p:cNvPr>
          <p:cNvGrpSpPr/>
          <p:nvPr/>
        </p:nvGrpSpPr>
        <p:grpSpPr>
          <a:xfrm>
            <a:off x="3683164" y="3464248"/>
            <a:ext cx="1908175" cy="503237"/>
            <a:chExt cx="1202" cy="317"/>
          </a:xfrm>
        </p:grpSpPr>
        <p:sp>
          <p:nvSpPr>
            <p:cNvPr id="26648" name="Line 24">
              <a:extLst>
                <a:ext uri="{FF2B5EF4-FFF2-40B4-BE49-F238E27FC236}">
                  <a16:creationId xmlns:a16="http://schemas.microsoft.com/office/drawing/2014/main" id="{7E6D354E-261E-4437-BCEB-C0C354A00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0" cy="29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Line 25">
              <a:extLst>
                <a:ext uri="{FF2B5EF4-FFF2-40B4-BE49-F238E27FC236}">
                  <a16:creationId xmlns:a16="http://schemas.microsoft.com/office/drawing/2014/main" id="{888C07CC-C1CA-4132-A88F-823272DC2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2" y="0"/>
              <a:ext cx="0" cy="29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Line 26">
              <a:extLst>
                <a:ext uri="{FF2B5EF4-FFF2-40B4-BE49-F238E27FC236}">
                  <a16:creationId xmlns:a16="http://schemas.microsoft.com/office/drawing/2014/main" id="{E037BECB-84CB-4CF9-B373-D683B97F8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"/>
              <a:ext cx="1180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Rectangle 27">
              <a:extLst>
                <a:ext uri="{FF2B5EF4-FFF2-40B4-BE49-F238E27FC236}">
                  <a16:creationId xmlns:a16="http://schemas.microsoft.com/office/drawing/2014/main" id="{A86474D9-4CB3-4F7F-A1A1-82EE6C96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48"/>
              <a:ext cx="260" cy="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0" rIns="18000" bIns="0">
              <a:spAutoFit/>
            </a:bodyPr>
            <a:lstStyle/>
            <a:p>
              <a:r>
                <a:rPr lang="zh-CN" altLang="en-US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zh-CN" altLang="en-US" sz="28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52" name="Group 28">
            <a:extLst>
              <a:ext uri="{FF2B5EF4-FFF2-40B4-BE49-F238E27FC236}">
                <a16:creationId xmlns:a16="http://schemas.microsoft.com/office/drawing/2014/main" id="{EE3AC76F-42D3-49E2-8721-20D0B5CF1482}"/>
              </a:ext>
            </a:extLst>
          </p:cNvPr>
          <p:cNvGrpSpPr/>
          <p:nvPr/>
        </p:nvGrpSpPr>
        <p:grpSpPr>
          <a:xfrm>
            <a:off x="3683164" y="2348234"/>
            <a:ext cx="1836737" cy="427038"/>
            <a:chExt cx="1157" cy="269"/>
          </a:xfrm>
        </p:grpSpPr>
        <p:sp>
          <p:nvSpPr>
            <p:cNvPr id="26653" name="Line 29">
              <a:extLst>
                <a:ext uri="{FF2B5EF4-FFF2-40B4-BE49-F238E27FC236}">
                  <a16:creationId xmlns:a16="http://schemas.microsoft.com/office/drawing/2014/main" id="{1DD01542-1673-407F-A25A-0843793F1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6"/>
              <a:ext cx="1157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Rectangle 30">
              <a:extLst>
                <a:ext uri="{FF2B5EF4-FFF2-40B4-BE49-F238E27FC236}">
                  <a16:creationId xmlns:a16="http://schemas.microsoft.com/office/drawing/2014/main" id="{961E8A91-4D1F-483C-A347-82F782D7B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0"/>
              <a:ext cx="284" cy="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zh-CN" altLang="en-US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  <a:r>
                <a:rPr lang="zh-CN" altLang="en-US" sz="2800" b="1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6655" name="Group 31">
            <a:extLst>
              <a:ext uri="{FF2B5EF4-FFF2-40B4-BE49-F238E27FC236}">
                <a16:creationId xmlns:a16="http://schemas.microsoft.com/office/drawing/2014/main" id="{A4E46662-5F68-4528-8A5D-1C1B0D95BDEA}"/>
              </a:ext>
            </a:extLst>
          </p:cNvPr>
          <p:cNvGrpSpPr/>
          <p:nvPr/>
        </p:nvGrpSpPr>
        <p:grpSpPr>
          <a:xfrm>
            <a:off x="3179925" y="4653285"/>
            <a:ext cx="1511300" cy="506413"/>
            <a:chExt cx="952" cy="319"/>
          </a:xfrm>
        </p:grpSpPr>
        <p:sp>
          <p:nvSpPr>
            <p:cNvPr id="26656" name="Line 32">
              <a:extLst>
                <a:ext uri="{FF2B5EF4-FFF2-40B4-BE49-F238E27FC236}">
                  <a16:creationId xmlns:a16="http://schemas.microsoft.com/office/drawing/2014/main" id="{5C56AF8E-2499-4BF4-9022-EEFE1EEA8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22"/>
              <a:ext cx="0" cy="29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7" name="Line 33">
              <a:extLst>
                <a:ext uri="{FF2B5EF4-FFF2-40B4-BE49-F238E27FC236}">
                  <a16:creationId xmlns:a16="http://schemas.microsoft.com/office/drawing/2014/main" id="{FF16A68C-ED6B-4E05-BC7B-060ABEA77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" y="0"/>
              <a:ext cx="0" cy="29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Line 34">
              <a:extLst>
                <a:ext uri="{FF2B5EF4-FFF2-40B4-BE49-F238E27FC236}">
                  <a16:creationId xmlns:a16="http://schemas.microsoft.com/office/drawing/2014/main" id="{C1350DF3-09F3-4CE6-9E1E-3B152C215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" y="158"/>
              <a:ext cx="885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Rectangle 35">
              <a:extLst>
                <a:ext uri="{FF2B5EF4-FFF2-40B4-BE49-F238E27FC236}">
                  <a16:creationId xmlns:a16="http://schemas.microsoft.com/office/drawing/2014/main" id="{49E7671E-466F-4A62-92C7-7B413DAD0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48"/>
              <a:ext cx="186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0" rIns="18000" bIns="0">
              <a:spAutoFit/>
            </a:bodyPr>
            <a:lstStyle/>
            <a:p>
              <a:r>
                <a:rPr lang="zh-CN" altLang="en-US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U</a:t>
              </a:r>
              <a:endParaRPr lang="zh-CN" altLang="en-US" sz="2800" b="1" baseline="-2500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A0FDC79B-1B82-46E3-80A9-BFF79727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B6447362-922B-446C-AA03-5F4E2B1EB86D}"/>
              </a:ext>
            </a:extLst>
          </p:cNvPr>
          <p:cNvSpPr/>
          <p:nvPr/>
        </p:nvSpPr>
        <p:spPr>
          <a:xfrm>
            <a:off x="1927858" y="1260246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结论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3D2F146-E3C5-4E46-A72D-3747BAFC0BEE}"/>
              </a:ext>
            </a:extLst>
          </p:cNvPr>
          <p:cNvSpPr/>
          <p:nvPr/>
        </p:nvSpPr>
        <p:spPr>
          <a:xfrm>
            <a:off x="2639616" y="5452624"/>
            <a:ext cx="7351959" cy="876300"/>
          </a:xfrm>
          <a:prstGeom prst="roundRect">
            <a:avLst/>
          </a:prstGeom>
          <a:solidFill>
            <a:srgbClr val="1BA78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并联电路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总电压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等于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各支路两端电压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E8B64C5-BFE0-4383-A35F-9838B28D8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654622"/>
            <a:ext cx="8101013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把几节电池串联起来组成电池组，用电压表分别测量每节电池两端的电压，然后测量这个电池组两端的电压。它们之间有什么关系？</a:t>
            </a:r>
          </a:p>
        </p:txBody>
      </p:sp>
      <p:pic>
        <p:nvPicPr>
          <p:cNvPr id="25604" name="Picture 4" descr="无标题">
            <a:extLst>
              <a:ext uri="{FF2B5EF4-FFF2-40B4-BE49-F238E27FC236}">
                <a16:creationId xmlns:a16="http://schemas.microsoft.com/office/drawing/2014/main" id="{44F95F63-1FAB-4E20-BCF1-D5B403AC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926" y="3212976"/>
            <a:ext cx="41957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>
            <a:extLst>
              <a:ext uri="{FF2B5EF4-FFF2-40B4-BE49-F238E27FC236}">
                <a16:creationId xmlns:a16="http://schemas.microsoft.com/office/drawing/2014/main" id="{82678FE7-8CAA-42EC-85A2-23DB55CAE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4422776"/>
            <a:ext cx="4895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电池串联的电压规律：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3AAD584-9FCF-4298-8AAE-F0B0D78D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二、并联电路电压的规律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0BDC123-7FBF-4E2C-B706-DE467C4B47E0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想想做做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FB006A5-B7F6-476A-8AD5-5A441D80013D}"/>
              </a:ext>
            </a:extLst>
          </p:cNvPr>
          <p:cNvSpPr/>
          <p:nvPr/>
        </p:nvSpPr>
        <p:spPr>
          <a:xfrm>
            <a:off x="2207568" y="4973218"/>
            <a:ext cx="8101013" cy="1120078"/>
          </a:xfrm>
          <a:prstGeom prst="roundRect">
            <a:avLst/>
          </a:prstGeom>
          <a:solidFill>
            <a:srgbClr val="1BA78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实验结果表明：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电池组两端的电压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等于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每节电 池电压之和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D20AEE58-CFB5-4B28-89BE-35D2ED8B4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952626"/>
            <a:ext cx="817245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．电源, 灯泡, 开关各一个，组成串联电路, 用一个电流表测电流，一个电压表测灯的电压，画出电路图。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A34132D5-FD8A-490E-B393-5B4ED4990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102098"/>
            <a:ext cx="3132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实验设计：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9F9C3595-65B5-474F-9DC1-7296C4FB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3598837"/>
            <a:ext cx="8101013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．电池，开关, 2个灯组成串联电路，用一个电流表测电流，一个电压表测一盏灯的电压，画出电路图。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FDB15FD-2A92-4601-A528-6F6C5BB3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E50D38C-1D72-4E46-A589-7D9C5C5A61BB}"/>
              </a:ext>
            </a:extLst>
          </p:cNvPr>
          <p:cNvSpPr/>
          <p:nvPr/>
        </p:nvSpPr>
        <p:spPr>
          <a:xfrm>
            <a:off x="2336776" y="1468594"/>
            <a:ext cx="3975248" cy="66426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串联电路的电压规律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1969543" y="1673581"/>
            <a:ext cx="233362" cy="2403491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CD6258-A17A-422C-B733-2DF5E44059AA}"/>
              </a:ext>
            </a:extLst>
          </p:cNvPr>
          <p:cNvSpPr/>
          <p:nvPr/>
        </p:nvSpPr>
        <p:spPr>
          <a:xfrm>
            <a:off x="2336776" y="3557121"/>
            <a:ext cx="3975248" cy="66426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并联电路电压的规律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D835699-E6D0-422B-8D3A-2A2AC947C64A}"/>
              </a:ext>
            </a:extLst>
          </p:cNvPr>
          <p:cNvSpPr/>
          <p:nvPr/>
        </p:nvSpPr>
        <p:spPr>
          <a:xfrm>
            <a:off x="1099557" y="1196753"/>
            <a:ext cx="653049" cy="40860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串</a:t>
            </a:r>
            <a:endParaRPr lang="en-US" altLang="zh-CN" sz="2000" b="1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algn="ctr"/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</a:rPr>
              <a:t>、并联电路中电压的规律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A64E389-738D-4619-AD4C-D0DF820CFF72}"/>
              </a:ext>
            </a:extLst>
          </p:cNvPr>
          <p:cNvSpPr/>
          <p:nvPr/>
        </p:nvSpPr>
        <p:spPr>
          <a:xfrm>
            <a:off x="3935760" y="4696198"/>
            <a:ext cx="7351959" cy="876300"/>
          </a:xfrm>
          <a:prstGeom prst="roundRect">
            <a:avLst/>
          </a:prstGeom>
          <a:solidFill>
            <a:srgbClr val="1BA78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并联电路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总电压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等于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各支路两端电压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996B293-F01D-4148-BDD7-41E4C1FD5207}"/>
              </a:ext>
            </a:extLst>
          </p:cNvPr>
          <p:cNvSpPr/>
          <p:nvPr/>
        </p:nvSpPr>
        <p:spPr>
          <a:xfrm>
            <a:off x="3935760" y="2391658"/>
            <a:ext cx="7351959" cy="876300"/>
          </a:xfrm>
          <a:prstGeom prst="roundRect">
            <a:avLst/>
          </a:prstGeom>
          <a:solidFill>
            <a:srgbClr val="1BA78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串联电路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总电压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等于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各部分两端电压之和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0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77500" y="105791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7" name="Text Box 3">
            <a:extLst>
              <a:ext uri="{FF2B5EF4-FFF2-40B4-BE49-F238E27FC236}">
                <a16:creationId xmlns:a16="http://schemas.microsoft.com/office/drawing/2014/main" id="{B680B18F-40E3-4B1E-AE36-19558C1D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4334585"/>
            <a:ext cx="8352928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串、并联电路中各部分电路两端的电压与电源两端的电压有什么关系？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F261701-C1AA-4751-8B40-F5BF6F9F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思考一下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2E8F14D6-25FB-48E1-AA9E-9ADC49E3D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945" y="772745"/>
            <a:ext cx="64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1730267D-B668-4782-918B-2C2876319BAE}"/>
              </a:ext>
            </a:extLst>
          </p:cNvPr>
          <p:cNvGrpSpPr/>
          <p:nvPr/>
        </p:nvGrpSpPr>
        <p:grpSpPr>
          <a:xfrm>
            <a:off x="6248152" y="1337047"/>
            <a:ext cx="4024312" cy="2740025"/>
            <a:chExt cx="2535" cy="1726"/>
          </a:xfrm>
        </p:grpSpPr>
        <p:pic>
          <p:nvPicPr>
            <p:cNvPr id="21" name="Picture 3" descr="H:\2\人教教参资源\九\图\铡刀开关.JPG">
              <a:extLst>
                <a:ext uri="{FF2B5EF4-FFF2-40B4-BE49-F238E27FC236}">
                  <a16:creationId xmlns:a16="http://schemas.microsoft.com/office/drawing/2014/main" id="{B2A0CE75-7297-4523-A9D3-2BCE051B3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9" y="1089"/>
              <a:ext cx="862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 descr="H:\2\人教教参资源\九\图\小灯泡.JPG">
              <a:extLst>
                <a:ext uri="{FF2B5EF4-FFF2-40B4-BE49-F238E27FC236}">
                  <a16:creationId xmlns:a16="http://schemas.microsoft.com/office/drawing/2014/main" id="{7BF386FC-DA39-49E4-BD36-64C053BBD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" y="23"/>
              <a:ext cx="771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 descr="H:\2\人教教参资源\九\图\电池组.JPG">
              <a:extLst>
                <a:ext uri="{FF2B5EF4-FFF2-40B4-BE49-F238E27FC236}">
                  <a16:creationId xmlns:a16="http://schemas.microsoft.com/office/drawing/2014/main" id="{87871D45-E1AF-496C-8CC9-FAD32EB28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" y="1202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 descr="H:\2\人教教参资源\九\图\小灯泡.JPG">
              <a:extLst>
                <a:ext uri="{FF2B5EF4-FFF2-40B4-BE49-F238E27FC236}">
                  <a16:creationId xmlns:a16="http://schemas.microsoft.com/office/drawing/2014/main" id="{855B59C0-CEEE-4C4E-8EE4-4ED6D8CF9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5" y="0"/>
              <a:ext cx="771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未知">
              <a:extLst>
                <a:ext uri="{FF2B5EF4-FFF2-40B4-BE49-F238E27FC236}">
                  <a16:creationId xmlns:a16="http://schemas.microsoft.com/office/drawing/2014/main" id="{F68101F1-51E4-447B-A57E-C0C839B24009}"/>
                </a:ext>
              </a:extLst>
            </p:cNvPr>
            <p:cNvSpPr/>
            <p:nvPr/>
          </p:nvSpPr>
          <p:spPr bwMode="auto">
            <a:xfrm>
              <a:off x="774" y="347"/>
              <a:ext cx="862" cy="260"/>
            </a:xfrm>
            <a:custGeom>
              <a:gdLst>
                <a:gd name="T0" fmla="*/ 0 w 862"/>
                <a:gd name="T1" fmla="*/ 16 h 260"/>
                <a:gd name="T2" fmla="*/ 137 w 862"/>
                <a:gd name="T3" fmla="*/ 38 h 260"/>
                <a:gd name="T4" fmla="*/ 318 w 862"/>
                <a:gd name="T5" fmla="*/ 243 h 260"/>
                <a:gd name="T6" fmla="*/ 613 w 862"/>
                <a:gd name="T7" fmla="*/ 138 h 260"/>
                <a:gd name="T8" fmla="*/ 752 w 862"/>
                <a:gd name="T9" fmla="*/ 25 h 260"/>
                <a:gd name="T10" fmla="*/ 862 w 862"/>
                <a:gd name="T11" fmla="*/ 16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2" h="260">
                  <a:moveTo>
                    <a:pt x="0" y="16"/>
                  </a:moveTo>
                  <a:cubicBezTo>
                    <a:pt x="42" y="8"/>
                    <a:pt x="84" y="0"/>
                    <a:pt x="137" y="38"/>
                  </a:cubicBezTo>
                  <a:cubicBezTo>
                    <a:pt x="190" y="76"/>
                    <a:pt x="239" y="226"/>
                    <a:pt x="318" y="243"/>
                  </a:cubicBezTo>
                  <a:cubicBezTo>
                    <a:pt x="397" y="260"/>
                    <a:pt x="541" y="174"/>
                    <a:pt x="613" y="138"/>
                  </a:cubicBezTo>
                  <a:cubicBezTo>
                    <a:pt x="685" y="102"/>
                    <a:pt x="710" y="45"/>
                    <a:pt x="752" y="25"/>
                  </a:cubicBezTo>
                  <a:cubicBezTo>
                    <a:pt x="794" y="5"/>
                    <a:pt x="839" y="18"/>
                    <a:pt x="862" y="16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6" name="未知">
              <a:extLst>
                <a:ext uri="{FF2B5EF4-FFF2-40B4-BE49-F238E27FC236}">
                  <a16:creationId xmlns:a16="http://schemas.microsoft.com/office/drawing/2014/main" id="{7527C931-35A2-4FC4-BAA1-1AC536EA469E}"/>
                </a:ext>
              </a:extLst>
            </p:cNvPr>
            <p:cNvSpPr/>
            <p:nvPr/>
          </p:nvSpPr>
          <p:spPr bwMode="auto">
            <a:xfrm>
              <a:off x="0" y="385"/>
              <a:ext cx="263" cy="1139"/>
            </a:xfrm>
            <a:custGeom>
              <a:gdLst>
                <a:gd name="T0" fmla="*/ 263 w 263"/>
                <a:gd name="T1" fmla="*/ 0 h 1139"/>
                <a:gd name="T2" fmla="*/ 177 w 263"/>
                <a:gd name="T3" fmla="*/ 86 h 1139"/>
                <a:gd name="T4" fmla="*/ 229 w 263"/>
                <a:gd name="T5" fmla="*/ 363 h 1139"/>
                <a:gd name="T6" fmla="*/ 38 w 263"/>
                <a:gd name="T7" fmla="*/ 643 h 1139"/>
                <a:gd name="T8" fmla="*/ 10 w 263"/>
                <a:gd name="T9" fmla="*/ 868 h 1139"/>
                <a:gd name="T10" fmla="*/ 96 w 263"/>
                <a:gd name="T11" fmla="*/ 1000 h 1139"/>
                <a:gd name="T12" fmla="*/ 129 w 263"/>
                <a:gd name="T13" fmla="*/ 1139 h 1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39">
                  <a:moveTo>
                    <a:pt x="263" y="0"/>
                  </a:moveTo>
                  <a:cubicBezTo>
                    <a:pt x="249" y="14"/>
                    <a:pt x="183" y="26"/>
                    <a:pt x="177" y="86"/>
                  </a:cubicBezTo>
                  <a:cubicBezTo>
                    <a:pt x="171" y="146"/>
                    <a:pt x="252" y="270"/>
                    <a:pt x="229" y="363"/>
                  </a:cubicBezTo>
                  <a:cubicBezTo>
                    <a:pt x="206" y="456"/>
                    <a:pt x="74" y="559"/>
                    <a:pt x="38" y="643"/>
                  </a:cubicBezTo>
                  <a:cubicBezTo>
                    <a:pt x="2" y="727"/>
                    <a:pt x="0" y="809"/>
                    <a:pt x="10" y="868"/>
                  </a:cubicBezTo>
                  <a:cubicBezTo>
                    <a:pt x="20" y="927"/>
                    <a:pt x="76" y="955"/>
                    <a:pt x="96" y="1000"/>
                  </a:cubicBezTo>
                  <a:cubicBezTo>
                    <a:pt x="116" y="1045"/>
                    <a:pt x="122" y="1110"/>
                    <a:pt x="129" y="1139"/>
                  </a:cubicBezTo>
                </a:path>
              </a:pathLst>
            </a:custGeom>
            <a:noFill/>
            <a:ln w="28575" cmpd="sng">
              <a:solidFill>
                <a:srgbClr val="FFC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27" name="未知">
              <a:extLst>
                <a:ext uri="{FF2B5EF4-FFF2-40B4-BE49-F238E27FC236}">
                  <a16:creationId xmlns:a16="http://schemas.microsoft.com/office/drawing/2014/main" id="{56E1D495-84C6-40DC-8A20-B0BE48085F7D}"/>
                </a:ext>
              </a:extLst>
            </p:cNvPr>
            <p:cNvSpPr/>
            <p:nvPr/>
          </p:nvSpPr>
          <p:spPr bwMode="auto">
            <a:xfrm>
              <a:off x="2060" y="325"/>
              <a:ext cx="475" cy="1179"/>
            </a:xfrm>
            <a:custGeom>
              <a:gdLst>
                <a:gd name="T0" fmla="*/ 287 w 475"/>
                <a:gd name="T1" fmla="*/ 1179 h 1179"/>
                <a:gd name="T2" fmla="*/ 452 w 475"/>
                <a:gd name="T3" fmla="*/ 1034 h 1179"/>
                <a:gd name="T4" fmla="*/ 426 w 475"/>
                <a:gd name="T5" fmla="*/ 676 h 1179"/>
                <a:gd name="T6" fmla="*/ 241 w 475"/>
                <a:gd name="T7" fmla="*/ 305 h 1179"/>
                <a:gd name="T8" fmla="*/ 39 w 475"/>
                <a:gd name="T9" fmla="*/ 106 h 1179"/>
                <a:gd name="T10" fmla="*/ 9 w 475"/>
                <a:gd name="T11" fmla="*/ 0 h 1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" h="1179">
                  <a:moveTo>
                    <a:pt x="287" y="1179"/>
                  </a:moveTo>
                  <a:cubicBezTo>
                    <a:pt x="314" y="1155"/>
                    <a:pt x="429" y="1118"/>
                    <a:pt x="452" y="1034"/>
                  </a:cubicBezTo>
                  <a:cubicBezTo>
                    <a:pt x="475" y="950"/>
                    <a:pt x="461" y="798"/>
                    <a:pt x="426" y="676"/>
                  </a:cubicBezTo>
                  <a:cubicBezTo>
                    <a:pt x="391" y="554"/>
                    <a:pt x="305" y="400"/>
                    <a:pt x="241" y="305"/>
                  </a:cubicBezTo>
                  <a:cubicBezTo>
                    <a:pt x="177" y="210"/>
                    <a:pt x="78" y="157"/>
                    <a:pt x="39" y="106"/>
                  </a:cubicBezTo>
                  <a:cubicBezTo>
                    <a:pt x="0" y="55"/>
                    <a:pt x="15" y="22"/>
                    <a:pt x="9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未知">
              <a:extLst>
                <a:ext uri="{FF2B5EF4-FFF2-40B4-BE49-F238E27FC236}">
                  <a16:creationId xmlns:a16="http://schemas.microsoft.com/office/drawing/2014/main" id="{839230BE-9A76-4D02-BC57-6012053FD8D7}"/>
                </a:ext>
              </a:extLst>
            </p:cNvPr>
            <p:cNvSpPr/>
            <p:nvPr/>
          </p:nvSpPr>
          <p:spPr bwMode="auto">
            <a:xfrm>
              <a:off x="1215" y="1472"/>
              <a:ext cx="642" cy="207"/>
            </a:xfrm>
            <a:custGeom>
              <a:gdLst>
                <a:gd name="T0" fmla="*/ 0 w 642"/>
                <a:gd name="T1" fmla="*/ 85 h 207"/>
                <a:gd name="T2" fmla="*/ 225 w 642"/>
                <a:gd name="T3" fmla="*/ 198 h 207"/>
                <a:gd name="T4" fmla="*/ 573 w 642"/>
                <a:gd name="T5" fmla="*/ 29 h 207"/>
                <a:gd name="T6" fmla="*/ 639 w 642"/>
                <a:gd name="T7" fmla="*/ 22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206">
                  <a:moveTo>
                    <a:pt x="0" y="85"/>
                  </a:moveTo>
                  <a:cubicBezTo>
                    <a:pt x="37" y="104"/>
                    <a:pt x="130" y="207"/>
                    <a:pt x="225" y="198"/>
                  </a:cubicBezTo>
                  <a:cubicBezTo>
                    <a:pt x="320" y="189"/>
                    <a:pt x="504" y="58"/>
                    <a:pt x="573" y="29"/>
                  </a:cubicBezTo>
                  <a:cubicBezTo>
                    <a:pt x="642" y="0"/>
                    <a:pt x="625" y="24"/>
                    <a:pt x="639" y="22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Text Box 32">
            <a:extLst>
              <a:ext uri="{FF2B5EF4-FFF2-40B4-BE49-F238E27FC236}">
                <a16:creationId xmlns:a16="http://schemas.microsoft.com/office/drawing/2014/main" id="{848ED2C5-5BB7-4E4C-AB1B-C1D0E21E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522" y="1051650"/>
            <a:ext cx="64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598C34DE-046A-40F4-A679-AD3A4FC9DD0A}"/>
              </a:ext>
            </a:extLst>
          </p:cNvPr>
          <p:cNvGrpSpPr/>
          <p:nvPr/>
        </p:nvGrpSpPr>
        <p:grpSpPr>
          <a:xfrm>
            <a:off x="1911155" y="1208459"/>
            <a:ext cx="3531632" cy="2868613"/>
            <a:chOff x="2033855" y="1089242"/>
            <a:chExt cx="3531632" cy="2868613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51CDC9BC-1B05-4D17-A2FB-32923F0A3142}"/>
                </a:ext>
              </a:extLst>
            </p:cNvPr>
            <p:cNvGrpSpPr/>
            <p:nvPr/>
          </p:nvGrpSpPr>
          <p:grpSpPr>
            <a:xfrm>
              <a:off x="2298412" y="1089242"/>
              <a:ext cx="3267075" cy="2868613"/>
              <a:chOff x="506" y="-50"/>
              <a:chExt cx="2058" cy="1807"/>
            </a:xfrm>
          </p:grpSpPr>
          <p:pic>
            <p:nvPicPr>
              <p:cNvPr id="31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E7B11C06-FCC5-4831-BDDA-6FB08A9615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6" y="4"/>
                <a:ext cx="771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1962ABE-FC06-427E-9A98-DAB5F5A679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16" y="524"/>
                <a:ext cx="822" cy="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2A5510F1-3D3E-4172-8173-C0AB46061C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99" y="68"/>
                <a:ext cx="1065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F43CB41-2910-4734-AA7D-416AC4EF0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51" y="1170"/>
                <a:ext cx="821" cy="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9">
                <a:extLst>
                  <a:ext uri="{FF2B5EF4-FFF2-40B4-BE49-F238E27FC236}">
                    <a16:creationId xmlns:a16="http://schemas.microsoft.com/office/drawing/2014/main" id="{21000B05-1FDD-4AE7-9202-35F35C21E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" y="1155"/>
                <a:ext cx="416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Text Box 10">
                <a:extLst>
                  <a:ext uri="{FF2B5EF4-FFF2-40B4-BE49-F238E27FC236}">
                    <a16:creationId xmlns:a16="http://schemas.microsoft.com/office/drawing/2014/main" id="{B57B87E1-C4C7-4819-88A8-8E0D82E32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" y="545"/>
                <a:ext cx="416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Text Box 11">
                <a:extLst>
                  <a:ext uri="{FF2B5EF4-FFF2-40B4-BE49-F238E27FC236}">
                    <a16:creationId xmlns:a16="http://schemas.microsoft.com/office/drawing/2014/main" id="{510E3B03-CD11-4349-81F7-9DEB16BA97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" y="-50"/>
                <a:ext cx="416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/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395C0A00-7386-4062-A5E5-57376C102A8B}"/>
                </a:ext>
              </a:extLst>
            </p:cNvPr>
            <p:cNvSpPr/>
            <p:nvPr/>
          </p:nvSpPr>
          <p:spPr>
            <a:xfrm>
              <a:off x="3187337" y="1541071"/>
              <a:ext cx="740229" cy="157100"/>
            </a:xfrm>
            <a:custGeom>
              <a:gdLst>
                <a:gd name="connsiteX0" fmla="*/ 740229 w 740229"/>
                <a:gd name="connsiteY0" fmla="*/ 157100 h 157100"/>
                <a:gd name="connsiteX1" fmla="*/ 461554 w 740229"/>
                <a:gd name="connsiteY1" fmla="*/ 346 h 157100"/>
                <a:gd name="connsiteX2" fmla="*/ 0 w 740229"/>
                <a:gd name="connsiteY2" fmla="*/ 113558 h 1571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0229" h="157100">
                  <a:moveTo>
                    <a:pt x="740229" y="157100"/>
                  </a:moveTo>
                  <a:cubicBezTo>
                    <a:pt x="662577" y="82351"/>
                    <a:pt x="584925" y="7603"/>
                    <a:pt x="461554" y="346"/>
                  </a:cubicBezTo>
                  <a:cubicBezTo>
                    <a:pt x="338182" y="-6911"/>
                    <a:pt x="76926" y="101946"/>
                    <a:pt x="0" y="11355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DD2978F-D2EC-4869-9A14-AE6DEFB43950}"/>
                </a:ext>
              </a:extLst>
            </p:cNvPr>
            <p:cNvSpPr/>
            <p:nvPr/>
          </p:nvSpPr>
          <p:spPr>
            <a:xfrm>
              <a:off x="2033855" y="1680754"/>
              <a:ext cx="1249276" cy="923109"/>
            </a:xfrm>
            <a:custGeom>
              <a:gdLst>
                <a:gd name="connsiteX0" fmla="*/ 491631 w 1249276"/>
                <a:gd name="connsiteY0" fmla="*/ 0 h 923109"/>
                <a:gd name="connsiteX1" fmla="*/ 30076 w 1249276"/>
                <a:gd name="connsiteY1" fmla="*/ 696686 h 923109"/>
                <a:gd name="connsiteX2" fmla="*/ 1249276 w 1249276"/>
                <a:gd name="connsiteY2" fmla="*/ 923109 h 9231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276" h="923109">
                  <a:moveTo>
                    <a:pt x="491631" y="0"/>
                  </a:moveTo>
                  <a:cubicBezTo>
                    <a:pt x="197716" y="271417"/>
                    <a:pt x="-96198" y="542835"/>
                    <a:pt x="30076" y="696686"/>
                  </a:cubicBezTo>
                  <a:cubicBezTo>
                    <a:pt x="156350" y="850537"/>
                    <a:pt x="1044625" y="867955"/>
                    <a:pt x="1249276" y="92310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6903B10E-937B-4E45-875C-9634340E01BF}"/>
                </a:ext>
              </a:extLst>
            </p:cNvPr>
            <p:cNvSpPr/>
            <p:nvPr/>
          </p:nvSpPr>
          <p:spPr>
            <a:xfrm>
              <a:off x="2673211" y="2586446"/>
              <a:ext cx="670880" cy="984068"/>
            </a:xfrm>
            <a:custGeom>
              <a:gdLst>
                <a:gd name="connsiteX0" fmla="*/ 601212 w 670880"/>
                <a:gd name="connsiteY0" fmla="*/ 0 h 984068"/>
                <a:gd name="connsiteX1" fmla="*/ 320 w 670880"/>
                <a:gd name="connsiteY1" fmla="*/ 470263 h 984068"/>
                <a:gd name="connsiteX2" fmla="*/ 670880 w 670880"/>
                <a:gd name="connsiteY2" fmla="*/ 984068 h 9840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880" h="984068">
                  <a:moveTo>
                    <a:pt x="601212" y="0"/>
                  </a:moveTo>
                  <a:cubicBezTo>
                    <a:pt x="294960" y="153126"/>
                    <a:pt x="-11291" y="306252"/>
                    <a:pt x="320" y="470263"/>
                  </a:cubicBezTo>
                  <a:cubicBezTo>
                    <a:pt x="11931" y="634274"/>
                    <a:pt x="341405" y="809171"/>
                    <a:pt x="670880" y="98406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9EAE839-ABDC-48F3-A066-F290CD9FB181}"/>
                </a:ext>
              </a:extLst>
            </p:cNvPr>
            <p:cNvSpPr/>
            <p:nvPr/>
          </p:nvSpPr>
          <p:spPr>
            <a:xfrm>
              <a:off x="4223657" y="2560320"/>
              <a:ext cx="748954" cy="1010194"/>
            </a:xfrm>
            <a:custGeom>
              <a:gdLst>
                <a:gd name="connsiteX0" fmla="*/ 17417 w 748954"/>
                <a:gd name="connsiteY0" fmla="*/ 1010194 h 1010194"/>
                <a:gd name="connsiteX1" fmla="*/ 748937 w 748954"/>
                <a:gd name="connsiteY1" fmla="*/ 722811 h 1010194"/>
                <a:gd name="connsiteX2" fmla="*/ 0 w 748954"/>
                <a:gd name="connsiteY2" fmla="*/ 0 h 10101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954" h="1010194">
                  <a:moveTo>
                    <a:pt x="17417" y="1010194"/>
                  </a:moveTo>
                  <a:cubicBezTo>
                    <a:pt x="384628" y="950685"/>
                    <a:pt x="751840" y="891177"/>
                    <a:pt x="748937" y="722811"/>
                  </a:cubicBezTo>
                  <a:cubicBezTo>
                    <a:pt x="746034" y="554445"/>
                    <a:pt x="82731" y="111760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3BA4BBB-3B94-4323-A01B-76A2EA8E181D}"/>
                </a:ext>
              </a:extLst>
            </p:cNvPr>
            <p:cNvSpPr/>
            <p:nvPr/>
          </p:nvSpPr>
          <p:spPr>
            <a:xfrm>
              <a:off x="4188823" y="1698171"/>
              <a:ext cx="1357663" cy="880909"/>
            </a:xfrm>
            <a:custGeom>
              <a:gdLst>
                <a:gd name="connsiteX0" fmla="*/ 0 w 1357663"/>
                <a:gd name="connsiteY0" fmla="*/ 870858 h 880909"/>
                <a:gd name="connsiteX1" fmla="*/ 1254034 w 1357663"/>
                <a:gd name="connsiteY1" fmla="*/ 757646 h 880909"/>
                <a:gd name="connsiteX2" fmla="*/ 1271451 w 1357663"/>
                <a:gd name="connsiteY2" fmla="*/ 0 h 8809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7663" h="880909">
                  <a:moveTo>
                    <a:pt x="0" y="870858"/>
                  </a:moveTo>
                  <a:cubicBezTo>
                    <a:pt x="521063" y="886823"/>
                    <a:pt x="1042126" y="902789"/>
                    <a:pt x="1254034" y="757646"/>
                  </a:cubicBezTo>
                  <a:cubicBezTo>
                    <a:pt x="1465943" y="612503"/>
                    <a:pt x="1290319" y="98697"/>
                    <a:pt x="1271451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20" name="TextBox 2">
            <a:extLst>
              <a:ext uri="{FF2B5EF4-FFF2-40B4-BE49-F238E27FC236}">
                <a16:creationId xmlns:a16="http://schemas.microsoft.com/office/drawing/2014/main" id="{8B999A33-5E5A-4809-8FDE-AD100989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78" y="4795998"/>
            <a:ext cx="8712968" cy="11703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现将两个不同规格的小灯泡按照电路图连接。闭合开关，两灯都能发光吗？发光亮度一样吗？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A7FACB5-9751-42F0-961C-D330405F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AC746C2-26B0-4447-AC99-F0429604451B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观察并思考</a:t>
            </a: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31B53807-9380-4500-982F-C2DF9811831A}"/>
              </a:ext>
            </a:extLst>
          </p:cNvPr>
          <p:cNvGrpSpPr/>
          <p:nvPr/>
        </p:nvGrpSpPr>
        <p:grpSpPr>
          <a:xfrm>
            <a:off x="1740390" y="2146869"/>
            <a:ext cx="2989262" cy="2060575"/>
            <a:chExt cx="1883" cy="1298"/>
          </a:xfrm>
        </p:grpSpPr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75E944A-7C39-42BA-9745-A6B847F05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7"/>
              <a:ext cx="1883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D9964280-0F5E-4DAF-872F-948B38A2DE7D}"/>
                </a:ext>
              </a:extLst>
            </p:cNvPr>
            <p:cNvGrpSpPr/>
            <p:nvPr/>
          </p:nvGrpSpPr>
          <p:grpSpPr>
            <a:xfrm>
              <a:off x="1293" y="0"/>
              <a:ext cx="91" cy="431"/>
              <a:chExt cx="91" cy="476"/>
            </a:xfrm>
          </p:grpSpPr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EC7FD8F0-D897-4914-A953-B16AAB654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F7C49D0C-13FE-44F0-910F-3A52AFC61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33">
                <a:extLst>
                  <a:ext uri="{FF2B5EF4-FFF2-40B4-BE49-F238E27FC236}">
                    <a16:creationId xmlns:a16="http://schemas.microsoft.com/office/drawing/2014/main" id="{1D0FC489-7600-4D12-9D25-3EBEFEE42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00B460D4-8627-482D-8BC4-3E4E43DEA09F}"/>
                </a:ext>
              </a:extLst>
            </p:cNvPr>
            <p:cNvGrpSpPr/>
            <p:nvPr/>
          </p:nvGrpSpPr>
          <p:grpSpPr>
            <a:xfrm>
              <a:off x="318" y="113"/>
              <a:ext cx="317" cy="182"/>
              <a:chExt cx="317" cy="182"/>
            </a:xfrm>
          </p:grpSpPr>
          <p:sp>
            <p:nvSpPr>
              <p:cNvPr id="29" name="Rectangle 23">
                <a:extLst>
                  <a:ext uri="{FF2B5EF4-FFF2-40B4-BE49-F238E27FC236}">
                    <a16:creationId xmlns:a16="http://schemas.microsoft.com/office/drawing/2014/main" id="{840AA208-840D-4072-A0A6-A94BF130E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Line 44">
                <a:extLst>
                  <a:ext uri="{FF2B5EF4-FFF2-40B4-BE49-F238E27FC236}">
                    <a16:creationId xmlns:a16="http://schemas.microsoft.com/office/drawing/2014/main" id="{ADC15E61-ADFD-44B6-8A64-B11B25FF1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Oval 42">
                <a:extLst>
                  <a:ext uri="{FF2B5EF4-FFF2-40B4-BE49-F238E27FC236}">
                    <a16:creationId xmlns:a16="http://schemas.microsoft.com/office/drawing/2014/main" id="{33C7C25E-E46A-4AAA-A614-11E0678CE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49E5ED5E-8441-46D1-A357-F683AFF00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21">
              <a:extLst>
                <a:ext uri="{FF2B5EF4-FFF2-40B4-BE49-F238E27FC236}">
                  <a16:creationId xmlns:a16="http://schemas.microsoft.com/office/drawing/2014/main" id="{59C44D87-52EC-4872-86A4-59C25466C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242BDA23-C0D8-423F-8D5B-578FA8245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771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FA69F213-E846-4C08-BD2D-58550655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79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4F1FB81-F54C-4231-9A5B-73AEAFFB9DFA}"/>
              </a:ext>
            </a:extLst>
          </p:cNvPr>
          <p:cNvGrpSpPr/>
          <p:nvPr/>
        </p:nvGrpSpPr>
        <p:grpSpPr>
          <a:xfrm>
            <a:off x="5522416" y="1916832"/>
            <a:ext cx="4921290" cy="2771975"/>
            <a:chOff x="6191007" y="1301105"/>
            <a:chExt cx="4921290" cy="277197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FEEE11E-1D87-4D32-9168-81DB9A0ED3FD}"/>
                </a:ext>
              </a:extLst>
            </p:cNvPr>
            <p:cNvGrpSpPr/>
            <p:nvPr/>
          </p:nvGrpSpPr>
          <p:grpSpPr>
            <a:xfrm>
              <a:off x="6719316" y="1301105"/>
              <a:ext cx="3952875" cy="2771975"/>
              <a:chOff x="6719316" y="1301105"/>
              <a:chExt cx="3952875" cy="2771975"/>
            </a:xfrm>
          </p:grpSpPr>
          <p:sp>
            <p:nvSpPr>
              <p:cNvPr id="4127" name="Text Box 31">
                <a:extLst>
                  <a:ext uri="{FF2B5EF4-FFF2-40B4-BE49-F238E27FC236}">
                    <a16:creationId xmlns:a16="http://schemas.microsoft.com/office/drawing/2014/main" id="{5E19A9AE-DD72-4161-B4F2-DB088FD27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3528" y="3553968"/>
                <a:ext cx="64770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08" name="Group 12">
                <a:extLst>
                  <a:ext uri="{FF2B5EF4-FFF2-40B4-BE49-F238E27FC236}">
                    <a16:creationId xmlns:a16="http://schemas.microsoft.com/office/drawing/2014/main" id="{41DFBF4A-E45D-43DE-88C6-27F46BF04B15}"/>
                  </a:ext>
                </a:extLst>
              </p:cNvPr>
              <p:cNvGrpSpPr/>
              <p:nvPr/>
            </p:nvGrpSpPr>
            <p:grpSpPr>
              <a:xfrm>
                <a:off x="6719316" y="1301105"/>
                <a:ext cx="3952875" cy="2154238"/>
                <a:chOff x="343" y="-655"/>
                <a:chExt cx="2490" cy="1357"/>
              </a:xfrm>
            </p:grpSpPr>
            <p:pic>
              <p:nvPicPr>
                <p:cNvPr id="4109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1726651A-2D41-4DAE-A311-B74E53EDDF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43" y="-655"/>
                  <a:ext cx="862" cy="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Picture 5" descr="H:\2\人教教参资源\九\图\小灯泡.JPG">
                  <a:extLst>
                    <a:ext uri="{FF2B5EF4-FFF2-40B4-BE49-F238E27FC236}">
                      <a16:creationId xmlns:a16="http://schemas.microsoft.com/office/drawing/2014/main" id="{374483E3-3EAA-4632-B2BB-9C0F78F425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95" y="164"/>
                  <a:ext cx="771" cy="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1" name="Picture 10" descr="H:\2\人教教参资源\九\图\电池组.JPG">
                  <a:extLst>
                    <a:ext uri="{FF2B5EF4-FFF2-40B4-BE49-F238E27FC236}">
                      <a16:creationId xmlns:a16="http://schemas.microsoft.com/office/drawing/2014/main" id="{37454B69-DC53-47DA-AA79-62F61441C6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504" y="-601"/>
                  <a:ext cx="1329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2" name="Picture 5" descr="H:\2\人教教参资源\九\图\小灯泡.JPG">
                  <a:extLst>
                    <a:ext uri="{FF2B5EF4-FFF2-40B4-BE49-F238E27FC236}">
                      <a16:creationId xmlns:a16="http://schemas.microsoft.com/office/drawing/2014/main" id="{FE430862-0B85-42CD-9D06-C232B6ABA8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698" y="145"/>
                  <a:ext cx="771" cy="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128" name="Text Box 32">
                <a:extLst>
                  <a:ext uri="{FF2B5EF4-FFF2-40B4-BE49-F238E27FC236}">
                    <a16:creationId xmlns:a16="http://schemas.microsoft.com/office/drawing/2014/main" id="{9E075812-B88B-4CDE-ADAF-557DC00B4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7648" y="3469661"/>
                <a:ext cx="6477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86C3805D-7800-4D17-AC29-74F33838D059}"/>
                </a:ext>
              </a:extLst>
            </p:cNvPr>
            <p:cNvSpPr/>
            <p:nvPr/>
          </p:nvSpPr>
          <p:spPr>
            <a:xfrm>
              <a:off x="7811589" y="1706037"/>
              <a:ext cx="896982" cy="192432"/>
            </a:xfrm>
            <a:custGeom>
              <a:gdLst>
                <a:gd name="connsiteX0" fmla="*/ 896982 w 896982"/>
                <a:gd name="connsiteY0" fmla="*/ 192432 h 192432"/>
                <a:gd name="connsiteX1" fmla="*/ 452845 w 896982"/>
                <a:gd name="connsiteY1" fmla="*/ 843 h 192432"/>
                <a:gd name="connsiteX2" fmla="*/ 0 w 896982"/>
                <a:gd name="connsiteY2" fmla="*/ 122763 h 1924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982" h="192432">
                  <a:moveTo>
                    <a:pt x="896982" y="192432"/>
                  </a:moveTo>
                  <a:cubicBezTo>
                    <a:pt x="749662" y="102443"/>
                    <a:pt x="602342" y="12454"/>
                    <a:pt x="452845" y="843"/>
                  </a:cubicBezTo>
                  <a:cubicBezTo>
                    <a:pt x="303348" y="-10768"/>
                    <a:pt x="71120" y="100992"/>
                    <a:pt x="0" y="122763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953F8F46-F626-4457-A288-5DC7DD07BE73}"/>
                </a:ext>
              </a:extLst>
            </p:cNvPr>
            <p:cNvSpPr/>
            <p:nvPr/>
          </p:nvSpPr>
          <p:spPr>
            <a:xfrm>
              <a:off x="6191007" y="1863634"/>
              <a:ext cx="976147" cy="1254035"/>
            </a:xfrm>
            <a:custGeom>
              <a:gdLst>
                <a:gd name="connsiteX0" fmla="*/ 845519 w 976147"/>
                <a:gd name="connsiteY0" fmla="*/ 0 h 1254035"/>
                <a:gd name="connsiteX1" fmla="*/ 787 w 976147"/>
                <a:gd name="connsiteY1" fmla="*/ 478972 h 1254035"/>
                <a:gd name="connsiteX2" fmla="*/ 976147 w 976147"/>
                <a:gd name="connsiteY2" fmla="*/ 1254035 h 12540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147" h="1254035">
                  <a:moveTo>
                    <a:pt x="845519" y="0"/>
                  </a:moveTo>
                  <a:cubicBezTo>
                    <a:pt x="412267" y="134983"/>
                    <a:pt x="-20984" y="269966"/>
                    <a:pt x="787" y="478972"/>
                  </a:cubicBezTo>
                  <a:cubicBezTo>
                    <a:pt x="22558" y="687978"/>
                    <a:pt x="499352" y="971006"/>
                    <a:pt x="976147" y="1254035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6F96860-D689-4FC7-87DC-1B2B5600448F}"/>
                </a:ext>
              </a:extLst>
            </p:cNvPr>
            <p:cNvSpPr/>
            <p:nvPr/>
          </p:nvSpPr>
          <p:spPr>
            <a:xfrm>
              <a:off x="7959634" y="3065417"/>
              <a:ext cx="1140823" cy="479224"/>
            </a:xfrm>
            <a:custGeom>
              <a:gdLst>
                <a:gd name="connsiteX0" fmla="*/ 0 w 1140823"/>
                <a:gd name="connsiteY0" fmla="*/ 52252 h 479224"/>
                <a:gd name="connsiteX1" fmla="*/ 592183 w 1140823"/>
                <a:gd name="connsiteY1" fmla="*/ 478972 h 479224"/>
                <a:gd name="connsiteX2" fmla="*/ 1140823 w 1140823"/>
                <a:gd name="connsiteY2" fmla="*/ 0 h 4792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0823" h="479224">
                  <a:moveTo>
                    <a:pt x="0" y="52252"/>
                  </a:moveTo>
                  <a:cubicBezTo>
                    <a:pt x="201023" y="269966"/>
                    <a:pt x="402046" y="487681"/>
                    <a:pt x="592183" y="478972"/>
                  </a:cubicBezTo>
                  <a:cubicBezTo>
                    <a:pt x="782320" y="470263"/>
                    <a:pt x="961571" y="235131"/>
                    <a:pt x="1140823" y="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AD419D4-BB97-49F0-B4FB-9189EF744123}"/>
                </a:ext>
              </a:extLst>
            </p:cNvPr>
            <p:cNvSpPr/>
            <p:nvPr/>
          </p:nvSpPr>
          <p:spPr>
            <a:xfrm>
              <a:off x="9884229" y="1889760"/>
              <a:ext cx="1228068" cy="1158240"/>
            </a:xfrm>
            <a:custGeom>
              <a:gdLst>
                <a:gd name="connsiteX0" fmla="*/ 0 w 1228068"/>
                <a:gd name="connsiteY0" fmla="*/ 1158240 h 1158240"/>
                <a:gd name="connsiteX1" fmla="*/ 1193074 w 1228068"/>
                <a:gd name="connsiteY1" fmla="*/ 775063 h 1158240"/>
                <a:gd name="connsiteX2" fmla="*/ 635725 w 1228068"/>
                <a:gd name="connsiteY2" fmla="*/ 0 h 11582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068" h="1158240">
                  <a:moveTo>
                    <a:pt x="0" y="1158240"/>
                  </a:moveTo>
                  <a:cubicBezTo>
                    <a:pt x="543560" y="1063171"/>
                    <a:pt x="1087120" y="968103"/>
                    <a:pt x="1193074" y="775063"/>
                  </a:cubicBezTo>
                  <a:cubicBezTo>
                    <a:pt x="1299028" y="582023"/>
                    <a:pt x="1178559" y="153851"/>
                    <a:pt x="635725" y="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FACB5-9751-42F0-961C-D330405F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31B53807-9380-4500-982F-C2DF9811831A}"/>
              </a:ext>
            </a:extLst>
          </p:cNvPr>
          <p:cNvGrpSpPr/>
          <p:nvPr/>
        </p:nvGrpSpPr>
        <p:grpSpPr>
          <a:xfrm>
            <a:off x="1740390" y="2146869"/>
            <a:ext cx="2989262" cy="2060575"/>
            <a:chExt cx="1883" cy="1298"/>
          </a:xfrm>
        </p:grpSpPr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75E944A-7C39-42BA-9745-A6B847F05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7"/>
              <a:ext cx="1883" cy="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100" dir="2700000" algn="ctr" rotWithShape="0">
                      <a:srgbClr val="000000">
                        <a:alpha val="34999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D9964280-0F5E-4DAF-872F-948B38A2DE7D}"/>
                </a:ext>
              </a:extLst>
            </p:cNvPr>
            <p:cNvGrpSpPr/>
            <p:nvPr/>
          </p:nvGrpSpPr>
          <p:grpSpPr>
            <a:xfrm>
              <a:off x="1293" y="0"/>
              <a:ext cx="91" cy="431"/>
              <a:chExt cx="91" cy="476"/>
            </a:xfrm>
          </p:grpSpPr>
          <p:sp>
            <p:nvSpPr>
              <p:cNvPr id="32" name="Rectangle 19">
                <a:extLst>
                  <a:ext uri="{FF2B5EF4-FFF2-40B4-BE49-F238E27FC236}">
                    <a16:creationId xmlns:a16="http://schemas.microsoft.com/office/drawing/2014/main" id="{EC7FD8F0-D897-4914-A953-B16AAB654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"/>
                <a:ext cx="85" cy="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F7C49D0C-13FE-44F0-910F-3A52AFC61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4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33">
                <a:extLst>
                  <a:ext uri="{FF2B5EF4-FFF2-40B4-BE49-F238E27FC236}">
                    <a16:creationId xmlns:a16="http://schemas.microsoft.com/office/drawing/2014/main" id="{1D0FC489-7600-4D12-9D25-3EBEFEE42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" y="105"/>
                <a:ext cx="0" cy="25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00B460D4-8627-482D-8BC4-3E4E43DEA09F}"/>
                </a:ext>
              </a:extLst>
            </p:cNvPr>
            <p:cNvGrpSpPr/>
            <p:nvPr/>
          </p:nvGrpSpPr>
          <p:grpSpPr>
            <a:xfrm>
              <a:off x="318" y="113"/>
              <a:ext cx="317" cy="182"/>
              <a:chExt cx="317" cy="182"/>
            </a:xfrm>
          </p:grpSpPr>
          <p:sp>
            <p:nvSpPr>
              <p:cNvPr id="29" name="Rectangle 23">
                <a:extLst>
                  <a:ext uri="{FF2B5EF4-FFF2-40B4-BE49-F238E27FC236}">
                    <a16:creationId xmlns:a16="http://schemas.microsoft.com/office/drawing/2014/main" id="{840AA208-840D-4072-A0A6-A94BF130E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" y="23"/>
                <a:ext cx="272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8100" dir="2700000" algn="ctr" rotWithShape="0">
                        <a:srgbClr val="00000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Line 44">
                <a:extLst>
                  <a:ext uri="{FF2B5EF4-FFF2-40B4-BE49-F238E27FC236}">
                    <a16:creationId xmlns:a16="http://schemas.microsoft.com/office/drawing/2014/main" id="{ADC15E61-ADFD-44B6-8A64-B11B25FF1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" y="0"/>
                <a:ext cx="272" cy="1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Oval 42">
                <a:extLst>
                  <a:ext uri="{FF2B5EF4-FFF2-40B4-BE49-F238E27FC236}">
                    <a16:creationId xmlns:a16="http://schemas.microsoft.com/office/drawing/2014/main" id="{33C7C25E-E46A-4AAA-A614-11E0678CE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49E5ED5E-8441-46D1-A357-F683AFF00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AutoShape 21">
              <a:extLst>
                <a:ext uri="{FF2B5EF4-FFF2-40B4-BE49-F238E27FC236}">
                  <a16:creationId xmlns:a16="http://schemas.microsoft.com/office/drawing/2014/main" id="{59C44D87-52EC-4872-86A4-59C25466C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" y="919"/>
              <a:ext cx="365" cy="379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242BDA23-C0D8-423F-8D5B-578FA8245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771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FA69F213-E846-4C08-BD2D-58550655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79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zh-CN" altLang="en-US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4F1FB81-F54C-4231-9A5B-73AEAFFB9DFA}"/>
              </a:ext>
            </a:extLst>
          </p:cNvPr>
          <p:cNvGrpSpPr/>
          <p:nvPr/>
        </p:nvGrpSpPr>
        <p:grpSpPr>
          <a:xfrm>
            <a:off x="5522416" y="1916832"/>
            <a:ext cx="4921290" cy="2771975"/>
            <a:chOff x="6191007" y="1301105"/>
            <a:chExt cx="4921290" cy="277197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FEEE11E-1D87-4D32-9168-81DB9A0ED3FD}"/>
                </a:ext>
              </a:extLst>
            </p:cNvPr>
            <p:cNvGrpSpPr/>
            <p:nvPr/>
          </p:nvGrpSpPr>
          <p:grpSpPr>
            <a:xfrm>
              <a:off x="6719316" y="1301105"/>
              <a:ext cx="3952875" cy="2771975"/>
              <a:chOff x="6719316" y="1301105"/>
              <a:chExt cx="3952875" cy="2771975"/>
            </a:xfrm>
          </p:grpSpPr>
          <p:sp>
            <p:nvSpPr>
              <p:cNvPr id="4127" name="Text Box 31">
                <a:extLst>
                  <a:ext uri="{FF2B5EF4-FFF2-40B4-BE49-F238E27FC236}">
                    <a16:creationId xmlns:a16="http://schemas.microsoft.com/office/drawing/2014/main" id="{5E19A9AE-DD72-4161-B4F2-DB088FD27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3528" y="3553968"/>
                <a:ext cx="64770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08" name="Group 12">
                <a:extLst>
                  <a:ext uri="{FF2B5EF4-FFF2-40B4-BE49-F238E27FC236}">
                    <a16:creationId xmlns:a16="http://schemas.microsoft.com/office/drawing/2014/main" id="{41DFBF4A-E45D-43DE-88C6-27F46BF04B15}"/>
                  </a:ext>
                </a:extLst>
              </p:cNvPr>
              <p:cNvGrpSpPr/>
              <p:nvPr/>
            </p:nvGrpSpPr>
            <p:grpSpPr>
              <a:xfrm>
                <a:off x="6719316" y="1301105"/>
                <a:ext cx="3952875" cy="2154238"/>
                <a:chOff x="343" y="-655"/>
                <a:chExt cx="2490" cy="1357"/>
              </a:xfrm>
            </p:grpSpPr>
            <p:pic>
              <p:nvPicPr>
                <p:cNvPr id="4109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1726651A-2D41-4DAE-A311-B74E53EDDF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43" y="-655"/>
                  <a:ext cx="862" cy="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Picture 5" descr="H:\2\人教教参资源\九\图\小灯泡.JPG">
                  <a:extLst>
                    <a:ext uri="{FF2B5EF4-FFF2-40B4-BE49-F238E27FC236}">
                      <a16:creationId xmlns:a16="http://schemas.microsoft.com/office/drawing/2014/main" id="{374483E3-3EAA-4632-B2BB-9C0F78F425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95" y="164"/>
                  <a:ext cx="771" cy="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1" name="Picture 10" descr="H:\2\人教教参资源\九\图\电池组.JPG">
                  <a:extLst>
                    <a:ext uri="{FF2B5EF4-FFF2-40B4-BE49-F238E27FC236}">
                      <a16:creationId xmlns:a16="http://schemas.microsoft.com/office/drawing/2014/main" id="{37454B69-DC53-47DA-AA79-62F61441C6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504" y="-601"/>
                  <a:ext cx="1329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2" name="Picture 5" descr="H:\2\人教教参资源\九\图\小灯泡.JPG">
                  <a:extLst>
                    <a:ext uri="{FF2B5EF4-FFF2-40B4-BE49-F238E27FC236}">
                      <a16:creationId xmlns:a16="http://schemas.microsoft.com/office/drawing/2014/main" id="{FE430862-0B85-42CD-9D06-C232B6ABA8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698" y="145"/>
                  <a:ext cx="771" cy="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128" name="Text Box 32">
                <a:extLst>
                  <a:ext uri="{FF2B5EF4-FFF2-40B4-BE49-F238E27FC236}">
                    <a16:creationId xmlns:a16="http://schemas.microsoft.com/office/drawing/2014/main" id="{9E075812-B88B-4CDE-ADAF-557DC00B4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7648" y="3469661"/>
                <a:ext cx="6477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86C3805D-7800-4D17-AC29-74F33838D059}"/>
                </a:ext>
              </a:extLst>
            </p:cNvPr>
            <p:cNvSpPr/>
            <p:nvPr/>
          </p:nvSpPr>
          <p:spPr>
            <a:xfrm>
              <a:off x="7811589" y="1706037"/>
              <a:ext cx="896982" cy="192432"/>
            </a:xfrm>
            <a:custGeom>
              <a:gdLst>
                <a:gd name="connsiteX0" fmla="*/ 896982 w 896982"/>
                <a:gd name="connsiteY0" fmla="*/ 192432 h 192432"/>
                <a:gd name="connsiteX1" fmla="*/ 452845 w 896982"/>
                <a:gd name="connsiteY1" fmla="*/ 843 h 192432"/>
                <a:gd name="connsiteX2" fmla="*/ 0 w 896982"/>
                <a:gd name="connsiteY2" fmla="*/ 122763 h 1924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982" h="192432">
                  <a:moveTo>
                    <a:pt x="896982" y="192432"/>
                  </a:moveTo>
                  <a:cubicBezTo>
                    <a:pt x="749662" y="102443"/>
                    <a:pt x="602342" y="12454"/>
                    <a:pt x="452845" y="843"/>
                  </a:cubicBezTo>
                  <a:cubicBezTo>
                    <a:pt x="303348" y="-10768"/>
                    <a:pt x="71120" y="100992"/>
                    <a:pt x="0" y="122763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953F8F46-F626-4457-A288-5DC7DD07BE73}"/>
                </a:ext>
              </a:extLst>
            </p:cNvPr>
            <p:cNvSpPr/>
            <p:nvPr/>
          </p:nvSpPr>
          <p:spPr>
            <a:xfrm>
              <a:off x="6191007" y="1863634"/>
              <a:ext cx="976147" cy="1254035"/>
            </a:xfrm>
            <a:custGeom>
              <a:gdLst>
                <a:gd name="connsiteX0" fmla="*/ 845519 w 976147"/>
                <a:gd name="connsiteY0" fmla="*/ 0 h 1254035"/>
                <a:gd name="connsiteX1" fmla="*/ 787 w 976147"/>
                <a:gd name="connsiteY1" fmla="*/ 478972 h 1254035"/>
                <a:gd name="connsiteX2" fmla="*/ 976147 w 976147"/>
                <a:gd name="connsiteY2" fmla="*/ 1254035 h 12540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147" h="1254035">
                  <a:moveTo>
                    <a:pt x="845519" y="0"/>
                  </a:moveTo>
                  <a:cubicBezTo>
                    <a:pt x="412267" y="134983"/>
                    <a:pt x="-20984" y="269966"/>
                    <a:pt x="787" y="478972"/>
                  </a:cubicBezTo>
                  <a:cubicBezTo>
                    <a:pt x="22558" y="687978"/>
                    <a:pt x="499352" y="971006"/>
                    <a:pt x="976147" y="1254035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6F96860-D689-4FC7-87DC-1B2B5600448F}"/>
                </a:ext>
              </a:extLst>
            </p:cNvPr>
            <p:cNvSpPr/>
            <p:nvPr/>
          </p:nvSpPr>
          <p:spPr>
            <a:xfrm>
              <a:off x="7959634" y="3065417"/>
              <a:ext cx="1140823" cy="479224"/>
            </a:xfrm>
            <a:custGeom>
              <a:gdLst>
                <a:gd name="connsiteX0" fmla="*/ 0 w 1140823"/>
                <a:gd name="connsiteY0" fmla="*/ 52252 h 479224"/>
                <a:gd name="connsiteX1" fmla="*/ 592183 w 1140823"/>
                <a:gd name="connsiteY1" fmla="*/ 478972 h 479224"/>
                <a:gd name="connsiteX2" fmla="*/ 1140823 w 1140823"/>
                <a:gd name="connsiteY2" fmla="*/ 0 h 4792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0823" h="479224">
                  <a:moveTo>
                    <a:pt x="0" y="52252"/>
                  </a:moveTo>
                  <a:cubicBezTo>
                    <a:pt x="201023" y="269966"/>
                    <a:pt x="402046" y="487681"/>
                    <a:pt x="592183" y="478972"/>
                  </a:cubicBezTo>
                  <a:cubicBezTo>
                    <a:pt x="782320" y="470263"/>
                    <a:pt x="961571" y="235131"/>
                    <a:pt x="1140823" y="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AD419D4-BB97-49F0-B4FB-9189EF744123}"/>
                </a:ext>
              </a:extLst>
            </p:cNvPr>
            <p:cNvSpPr/>
            <p:nvPr/>
          </p:nvSpPr>
          <p:spPr>
            <a:xfrm>
              <a:off x="9884229" y="1889760"/>
              <a:ext cx="1228068" cy="1158240"/>
            </a:xfrm>
            <a:custGeom>
              <a:gdLst>
                <a:gd name="connsiteX0" fmla="*/ 0 w 1228068"/>
                <a:gd name="connsiteY0" fmla="*/ 1158240 h 1158240"/>
                <a:gd name="connsiteX1" fmla="*/ 1193074 w 1228068"/>
                <a:gd name="connsiteY1" fmla="*/ 775063 h 1158240"/>
                <a:gd name="connsiteX2" fmla="*/ 635725 w 1228068"/>
                <a:gd name="connsiteY2" fmla="*/ 0 h 11582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068" h="1158240">
                  <a:moveTo>
                    <a:pt x="0" y="1158240"/>
                  </a:moveTo>
                  <a:cubicBezTo>
                    <a:pt x="543560" y="1063171"/>
                    <a:pt x="1087120" y="968103"/>
                    <a:pt x="1193074" y="775063"/>
                  </a:cubicBezTo>
                  <a:cubicBezTo>
                    <a:pt x="1299028" y="582023"/>
                    <a:pt x="1178559" y="153851"/>
                    <a:pt x="635725" y="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B846DFCC-F0B7-47F8-A499-5C9FB92FA9E5}"/>
              </a:ext>
            </a:extLst>
          </p:cNvPr>
          <p:cNvSpPr/>
          <p:nvPr/>
        </p:nvSpPr>
        <p:spPr>
          <a:xfrm>
            <a:off x="1656252" y="1077711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提出问题</a:t>
            </a: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65208DDE-0A09-4FA1-A5F9-0AAAA25E6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46" y="5428114"/>
            <a:ext cx="8494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．串联电路中各部分的电压会有什么关系？ 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E102761F-9B0F-4415-BCCE-D73EC88A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46" y="4743133"/>
            <a:ext cx="7343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．为什么两灯的发光情况会不一样？ </a:t>
            </a:r>
          </a:p>
        </p:txBody>
      </p:sp>
    </p:spTree>
    <p:extLst>
      <p:ext uri="{BB962C8B-B14F-4D97-AF65-F5344CB8AC3E}">
        <p14:creationId xmlns:p14="http://schemas.microsoft.com/office/powerpoint/2010/main" val="1268933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893" name="Group 5">
            <a:extLst>
              <a:ext uri="{FF2B5EF4-FFF2-40B4-BE49-F238E27FC236}">
                <a16:creationId xmlns:a16="http://schemas.microsoft.com/office/drawing/2014/main" id="{25F97CDE-BE6B-4D8A-9C2B-940E2A2D86AB}"/>
              </a:ext>
            </a:extLst>
          </p:cNvPr>
          <p:cNvGrpSpPr/>
          <p:nvPr/>
        </p:nvGrpSpPr>
        <p:grpSpPr>
          <a:xfrm>
            <a:off x="5735960" y="3083064"/>
            <a:ext cx="3744913" cy="2735263"/>
            <a:chExt cx="2359" cy="1723"/>
          </a:xfrm>
        </p:grpSpPr>
        <p:sp>
          <p:nvSpPr>
            <p:cNvPr id="37894" name="Rectangle 6">
              <a:extLst>
                <a:ext uri="{FF2B5EF4-FFF2-40B4-BE49-F238E27FC236}">
                  <a16:creationId xmlns:a16="http://schemas.microsoft.com/office/drawing/2014/main" id="{34E5E30C-D291-4B07-84BF-DBB38AD9E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"/>
              <a:ext cx="2359" cy="1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5" name="AutoShape 21">
              <a:extLst>
                <a:ext uri="{FF2B5EF4-FFF2-40B4-BE49-F238E27FC236}">
                  <a16:creationId xmlns:a16="http://schemas.microsoft.com/office/drawing/2014/main" id="{0A5D772E-D3A1-4DEC-8D39-3FA91CEEA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896" name="Text Box 8">
              <a:extLst>
                <a:ext uri="{FF2B5EF4-FFF2-40B4-BE49-F238E27FC236}">
                  <a16:creationId xmlns:a16="http://schemas.microsoft.com/office/drawing/2014/main" id="{94B42AE6-BB0C-4C6F-9A88-E2B620655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7897" name="Group 9">
              <a:extLst>
                <a:ext uri="{FF2B5EF4-FFF2-40B4-BE49-F238E27FC236}">
                  <a16:creationId xmlns:a16="http://schemas.microsoft.com/office/drawing/2014/main" id="{7344D225-8CB7-41DE-9CBD-D5A6EE3F8B20}"/>
                </a:ext>
              </a:extLst>
            </p:cNvPr>
            <p:cNvGrpSpPr/>
            <p:nvPr/>
          </p:nvGrpSpPr>
          <p:grpSpPr>
            <a:xfrm>
              <a:off x="522" y="1463"/>
              <a:ext cx="283" cy="170"/>
              <a:chExt cx="256" cy="142"/>
            </a:xfrm>
          </p:grpSpPr>
          <p:sp>
            <p:nvSpPr>
              <p:cNvPr id="37898" name="Rectangle 15">
                <a:extLst>
                  <a:ext uri="{FF2B5EF4-FFF2-40B4-BE49-F238E27FC236}">
                    <a16:creationId xmlns:a16="http://schemas.microsoft.com/office/drawing/2014/main" id="{3CAB3AA5-BDF9-472E-85CF-D978B098D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7899" name="Line 16">
                <a:extLst>
                  <a:ext uri="{FF2B5EF4-FFF2-40B4-BE49-F238E27FC236}">
                    <a16:creationId xmlns:a16="http://schemas.microsoft.com/office/drawing/2014/main" id="{FDCF27B7-4595-4E1F-9045-77227BBDA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0" name="Oval 17">
                <a:extLst>
                  <a:ext uri="{FF2B5EF4-FFF2-40B4-BE49-F238E27FC236}">
                    <a16:creationId xmlns:a16="http://schemas.microsoft.com/office/drawing/2014/main" id="{0F0A723D-D96D-457F-B6E4-C83DF7245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7901" name="Group 13">
              <a:extLst>
                <a:ext uri="{FF2B5EF4-FFF2-40B4-BE49-F238E27FC236}">
                  <a16:creationId xmlns:a16="http://schemas.microsoft.com/office/drawing/2014/main" id="{D72FEB56-990D-44FD-980A-6D095E126C28}"/>
                </a:ext>
              </a:extLst>
            </p:cNvPr>
            <p:cNvGrpSpPr/>
            <p:nvPr/>
          </p:nvGrpSpPr>
          <p:grpSpPr>
            <a:xfrm>
              <a:off x="1588" y="1383"/>
              <a:ext cx="85" cy="340"/>
              <a:chExt cx="85" cy="340"/>
            </a:xfrm>
          </p:grpSpPr>
          <p:sp>
            <p:nvSpPr>
              <p:cNvPr id="37902" name="Rectangle 19">
                <a:extLst>
                  <a:ext uri="{FF2B5EF4-FFF2-40B4-BE49-F238E27FC236}">
                    <a16:creationId xmlns:a16="http://schemas.microsoft.com/office/drawing/2014/main" id="{1D287B49-C68A-4BD3-AF39-D7258D725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7903" name="Line 20">
                <a:extLst>
                  <a:ext uri="{FF2B5EF4-FFF2-40B4-BE49-F238E27FC236}">
                    <a16:creationId xmlns:a16="http://schemas.microsoft.com/office/drawing/2014/main" id="{1230B289-C1DA-49D2-B17E-7CDE8093F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4" name="Line 21">
                <a:extLst>
                  <a:ext uri="{FF2B5EF4-FFF2-40B4-BE49-F238E27FC236}">
                    <a16:creationId xmlns:a16="http://schemas.microsoft.com/office/drawing/2014/main" id="{E6FFA5B9-56CD-4D6A-8A6E-0484153D1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905" name="AutoShape 21">
              <a:extLst>
                <a:ext uri="{FF2B5EF4-FFF2-40B4-BE49-F238E27FC236}">
                  <a16:creationId xmlns:a16="http://schemas.microsoft.com/office/drawing/2014/main" id="{FE58943A-779C-4E62-B097-8385E7CAA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906" name="Oval 18">
              <a:extLst>
                <a:ext uri="{FF2B5EF4-FFF2-40B4-BE49-F238E27FC236}">
                  <a16:creationId xmlns:a16="http://schemas.microsoft.com/office/drawing/2014/main" id="{AB4A13D8-1640-4FF9-AAF6-8854B5F31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" y="439"/>
              <a:ext cx="68" cy="68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7" name="Text Box 19">
              <a:extLst>
                <a:ext uri="{FF2B5EF4-FFF2-40B4-BE49-F238E27FC236}">
                  <a16:creationId xmlns:a16="http://schemas.microsoft.com/office/drawing/2014/main" id="{27A1D87F-5870-4861-B13D-5E5AD4CA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" y="49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7908" name="Oval 20">
              <a:extLst>
                <a:ext uri="{FF2B5EF4-FFF2-40B4-BE49-F238E27FC236}">
                  <a16:creationId xmlns:a16="http://schemas.microsoft.com/office/drawing/2014/main" id="{566BB028-6DDA-4BB3-8C09-B9FB2AD1C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431"/>
              <a:ext cx="68" cy="68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9" name="Text Box 21">
              <a:extLst>
                <a:ext uri="{FF2B5EF4-FFF2-40B4-BE49-F238E27FC236}">
                  <a16:creationId xmlns:a16="http://schemas.microsoft.com/office/drawing/2014/main" id="{0C3644BC-B33E-47F5-9A76-1655D815A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5" y="4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B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7910" name="Oval 22">
              <a:extLst>
                <a:ext uri="{FF2B5EF4-FFF2-40B4-BE49-F238E27FC236}">
                  <a16:creationId xmlns:a16="http://schemas.microsoft.com/office/drawing/2014/main" id="{E4F70C4E-6EF4-439E-BD30-DFE3529C7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7" y="440"/>
              <a:ext cx="68" cy="68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1" name="Text Box 23">
              <a:extLst>
                <a:ext uri="{FF2B5EF4-FFF2-40B4-BE49-F238E27FC236}">
                  <a16:creationId xmlns:a16="http://schemas.microsoft.com/office/drawing/2014/main" id="{DC5AC183-0D07-4335-8AF7-66377848C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1" y="47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</a:rPr>
                <a:t>C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7912" name="Text Box 24">
              <a:extLst>
                <a:ext uri="{FF2B5EF4-FFF2-40B4-BE49-F238E27FC236}">
                  <a16:creationId xmlns:a16="http://schemas.microsoft.com/office/drawing/2014/main" id="{9705B774-06E3-4CBD-87FD-7938ACEB4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0"/>
              <a:ext cx="3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7913" name="Rectangle 25">
            <a:extLst>
              <a:ext uri="{FF2B5EF4-FFF2-40B4-BE49-F238E27FC236}">
                <a16:creationId xmlns:a16="http://schemas.microsoft.com/office/drawing/2014/main" id="{109937CA-11E1-4EEC-8E18-A1B960FE1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4499951"/>
            <a:ext cx="313213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设计实验电路并画出电路图。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A448ED0-3D93-44D9-84B2-982C3161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DAB9B2A9-BEB1-4003-91A2-0EFE8CE36FAF}"/>
              </a:ext>
            </a:extLst>
          </p:cNvPr>
          <p:cNvSpPr/>
          <p:nvPr/>
        </p:nvSpPr>
        <p:spPr>
          <a:xfrm>
            <a:off x="1637507" y="1008243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猜想假设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5F7BF74-F488-4E96-9A34-36FFDBEC5877}"/>
              </a:ext>
            </a:extLst>
          </p:cNvPr>
          <p:cNvSpPr/>
          <p:nvPr/>
        </p:nvSpPr>
        <p:spPr>
          <a:xfrm>
            <a:off x="1682750" y="3879659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设计实验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5F542008-09C4-4B2B-867A-82F0BD5D8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165" y="1638611"/>
            <a:ext cx="9159866" cy="226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猜想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1	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与串联电路中电流的关系一样，也是处处相等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猜想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2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灯泡大的地方电压大，灯泡小的地方电压小。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猜想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3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串联电池组的电压等于各电池的电压之和，串联电路各部分电压之和也等于总电压。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。。。。。。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3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8B2BC9BD-EDE3-47FE-9267-8904C906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1988840"/>
            <a:ext cx="85689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设计实验电路并画出电路图。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选用不同规格的小灯泡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24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连接电路。根据电源电压选择  电压表的量程。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将电压表的两端分别连到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C,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测量电压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en-US" altLang="zh-CN" sz="24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en-US" altLang="zh-CN" sz="24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lang="en-US" altLang="zh-CN" sz="24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AC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改变两个小灯泡的规格，重做上述实验。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4E1498D-9926-493D-99DB-5DABDEA1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CD01431-7F9F-47D0-9EC9-74B6B3DDBA43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实验步骤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72" name="Text Box 32">
            <a:extLst>
              <a:ext uri="{FF2B5EF4-FFF2-40B4-BE49-F238E27FC236}">
                <a16:creationId xmlns:a16="http://schemas.microsoft.com/office/drawing/2014/main" id="{754FEC8A-437C-4D90-A2CC-81C8137AF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506" y="1141956"/>
            <a:ext cx="50698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）测灯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两端的电压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141EF09-9EE4-444F-9B9B-BA3FDFA4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3EE26ECD-C7B2-40BD-96FF-333774668E43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34422CF-C72C-445E-B0E8-7A90FCE3752D}"/>
              </a:ext>
            </a:extLst>
          </p:cNvPr>
          <p:cNvGrpSpPr/>
          <p:nvPr/>
        </p:nvGrpSpPr>
        <p:grpSpPr>
          <a:xfrm>
            <a:off x="4511824" y="1894305"/>
            <a:ext cx="4032250" cy="3323305"/>
            <a:chOff x="2027238" y="2399012"/>
            <a:chExt cx="4032250" cy="3323305"/>
          </a:xfrm>
        </p:grpSpPr>
        <p:pic>
          <p:nvPicPr>
            <p:cNvPr id="35843" name="Picture 7" descr="H:\2\人教教参资源\九\图\电压表.JPG">
              <a:extLst>
                <a:ext uri="{FF2B5EF4-FFF2-40B4-BE49-F238E27FC236}">
                  <a16:creationId xmlns:a16="http://schemas.microsoft.com/office/drawing/2014/main" id="{9CC4C189-E60A-447B-B0DD-EAEFCF220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3638" y="2399012"/>
              <a:ext cx="1087438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5" name="Group 5">
              <a:extLst>
                <a:ext uri="{FF2B5EF4-FFF2-40B4-BE49-F238E27FC236}">
                  <a16:creationId xmlns:a16="http://schemas.microsoft.com/office/drawing/2014/main" id="{10F0EA40-37EB-4957-9402-9FA3C24F5C4B}"/>
                </a:ext>
              </a:extLst>
            </p:cNvPr>
            <p:cNvGrpSpPr/>
            <p:nvPr/>
          </p:nvGrpSpPr>
          <p:grpSpPr>
            <a:xfrm>
              <a:off x="2027238" y="3671267"/>
              <a:ext cx="4032250" cy="2051050"/>
              <a:chExt cx="2540" cy="1292"/>
            </a:xfrm>
          </p:grpSpPr>
          <p:pic>
            <p:nvPicPr>
              <p:cNvPr id="35846" name="Picture 5" descr="H:\2\人教教参资源\九\图\小灯泡.JPG">
                <a:extLst>
                  <a:ext uri="{FF2B5EF4-FFF2-40B4-BE49-F238E27FC236}">
                    <a16:creationId xmlns:a16="http://schemas.microsoft.com/office/drawing/2014/main" id="{DDEF7252-CE8D-4D32-A12C-B0949280C7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33" y="0"/>
                <a:ext cx="589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7" name="Picture 5" descr="H:\2\人教教参资源\九\图\小灯泡.JPG">
                <a:extLst>
                  <a:ext uri="{FF2B5EF4-FFF2-40B4-BE49-F238E27FC236}">
                    <a16:creationId xmlns:a16="http://schemas.microsoft.com/office/drawing/2014/main" id="{DAA15443-C1B4-44A8-B472-316A098B8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2" y="5"/>
                <a:ext cx="57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8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015FF238-E72E-4321-988F-F4FE541C5C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3" y="921"/>
                <a:ext cx="672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9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8D43AC4D-8F66-4738-9DCC-3926A3AF9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68" y="975"/>
                <a:ext cx="929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0" name="任意多边形 375">
                <a:extLst>
                  <a:ext uri="{FF2B5EF4-FFF2-40B4-BE49-F238E27FC236}">
                    <a16:creationId xmlns:a16="http://schemas.microsoft.com/office/drawing/2014/main" id="{330A0720-DBD0-4197-80CF-9124C8BFA915}"/>
                  </a:ext>
                </a:extLst>
              </p:cNvPr>
              <p:cNvSpPr/>
              <p:nvPr/>
            </p:nvSpPr>
            <p:spPr bwMode="auto">
              <a:xfrm>
                <a:off x="926" y="1182"/>
                <a:ext cx="905" cy="104"/>
              </a:xfrm>
              <a:custGeom>
                <a:gdLst>
                  <a:gd name="T0" fmla="*/ 0 w 1296"/>
                  <a:gd name="T1" fmla="*/ 6 h 172"/>
                  <a:gd name="T2" fmla="*/ 79 w 1296"/>
                  <a:gd name="T3" fmla="*/ 79 h 172"/>
                  <a:gd name="T4" fmla="*/ 430 w 1296"/>
                  <a:gd name="T5" fmla="*/ 165 h 172"/>
                  <a:gd name="T6" fmla="*/ 770 w 1296"/>
                  <a:gd name="T7" fmla="*/ 119 h 172"/>
                  <a:gd name="T8" fmla="*/ 1006 w 1296"/>
                  <a:gd name="T9" fmla="*/ 19 h 172"/>
                  <a:gd name="T10" fmla="*/ 1251 w 1296"/>
                  <a:gd name="T11" fmla="*/ 6 h 172"/>
                  <a:gd name="T12" fmla="*/ 1277 w 1296"/>
                  <a:gd name="T13" fmla="*/ 19 h 1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6" h="172">
                    <a:moveTo>
                      <a:pt x="0" y="6"/>
                    </a:moveTo>
                    <a:cubicBezTo>
                      <a:pt x="13" y="18"/>
                      <a:pt x="7" y="53"/>
                      <a:pt x="79" y="79"/>
                    </a:cubicBezTo>
                    <a:cubicBezTo>
                      <a:pt x="151" y="105"/>
                      <a:pt x="315" y="158"/>
                      <a:pt x="430" y="165"/>
                    </a:cubicBezTo>
                    <a:cubicBezTo>
                      <a:pt x="545" y="172"/>
                      <a:pt x="674" y="143"/>
                      <a:pt x="770" y="119"/>
                    </a:cubicBezTo>
                    <a:cubicBezTo>
                      <a:pt x="866" y="95"/>
                      <a:pt x="926" y="38"/>
                      <a:pt x="1006" y="19"/>
                    </a:cubicBezTo>
                    <a:cubicBezTo>
                      <a:pt x="1086" y="0"/>
                      <a:pt x="1206" y="6"/>
                      <a:pt x="1251" y="6"/>
                    </a:cubicBezTo>
                    <a:cubicBezTo>
                      <a:pt x="1296" y="6"/>
                      <a:pt x="1272" y="16"/>
                      <a:pt x="1277" y="19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851" name="任意多边形 376">
                <a:extLst>
                  <a:ext uri="{FF2B5EF4-FFF2-40B4-BE49-F238E27FC236}">
                    <a16:creationId xmlns:a16="http://schemas.microsoft.com/office/drawing/2014/main" id="{380B2DAF-36BD-4EE9-A7DB-57C8158D3F07}"/>
                  </a:ext>
                </a:extLst>
              </p:cNvPr>
              <p:cNvSpPr/>
              <p:nvPr/>
            </p:nvSpPr>
            <p:spPr bwMode="auto">
              <a:xfrm>
                <a:off x="2114" y="248"/>
                <a:ext cx="426" cy="976"/>
              </a:xfrm>
              <a:custGeom>
                <a:gdLst>
                  <a:gd name="T0" fmla="*/ 106 w 609"/>
                  <a:gd name="T1" fmla="*/ 1563 h 1612"/>
                  <a:gd name="T2" fmla="*/ 205 w 609"/>
                  <a:gd name="T3" fmla="*/ 1563 h 1612"/>
                  <a:gd name="T4" fmla="*/ 443 w 609"/>
                  <a:gd name="T5" fmla="*/ 1270 h 1612"/>
                  <a:gd name="T6" fmla="*/ 549 w 609"/>
                  <a:gd name="T7" fmla="*/ 760 h 1612"/>
                  <a:gd name="T8" fmla="*/ 86 w 609"/>
                  <a:gd name="T9" fmla="*/ 166 h 1612"/>
                  <a:gd name="T10" fmla="*/ 33 w 609"/>
                  <a:gd name="T11" fmla="*/ 0 h 16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9" h="1611">
                    <a:moveTo>
                      <a:pt x="106" y="1563"/>
                    </a:moveTo>
                    <a:cubicBezTo>
                      <a:pt x="122" y="1563"/>
                      <a:pt x="149" y="1612"/>
                      <a:pt x="205" y="1563"/>
                    </a:cubicBezTo>
                    <a:cubicBezTo>
                      <a:pt x="261" y="1514"/>
                      <a:pt x="386" y="1404"/>
                      <a:pt x="443" y="1270"/>
                    </a:cubicBezTo>
                    <a:cubicBezTo>
                      <a:pt x="500" y="1136"/>
                      <a:pt x="609" y="944"/>
                      <a:pt x="549" y="760"/>
                    </a:cubicBezTo>
                    <a:cubicBezTo>
                      <a:pt x="489" y="576"/>
                      <a:pt x="172" y="293"/>
                      <a:pt x="86" y="166"/>
                    </a:cubicBezTo>
                    <a:cubicBezTo>
                      <a:pt x="0" y="39"/>
                      <a:pt x="44" y="35"/>
                      <a:pt x="33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852" name="任意多边形 377">
                <a:extLst>
                  <a:ext uri="{FF2B5EF4-FFF2-40B4-BE49-F238E27FC236}">
                    <a16:creationId xmlns:a16="http://schemas.microsoft.com/office/drawing/2014/main" id="{41653739-8C27-48EB-9F63-1C7579EDC596}"/>
                  </a:ext>
                </a:extLst>
              </p:cNvPr>
              <p:cNvSpPr/>
              <p:nvPr/>
            </p:nvSpPr>
            <p:spPr bwMode="auto">
              <a:xfrm>
                <a:off x="783" y="207"/>
                <a:ext cx="983" cy="92"/>
              </a:xfrm>
              <a:custGeom>
                <a:gdLst>
                  <a:gd name="T0" fmla="*/ 1407 w 1407"/>
                  <a:gd name="T1" fmla="*/ 41 h 152"/>
                  <a:gd name="T2" fmla="*/ 1140 w 1407"/>
                  <a:gd name="T3" fmla="*/ 18 h 152"/>
                  <a:gd name="T4" fmla="*/ 736 w 1407"/>
                  <a:gd name="T5" fmla="*/ 150 h 152"/>
                  <a:gd name="T6" fmla="*/ 233 w 1407"/>
                  <a:gd name="T7" fmla="*/ 31 h 152"/>
                  <a:gd name="T8" fmla="*/ 0 w 1407"/>
                  <a:gd name="T9" fmla="*/ 27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7" h="152">
                    <a:moveTo>
                      <a:pt x="1407" y="41"/>
                    </a:moveTo>
                    <a:cubicBezTo>
                      <a:pt x="1363" y="37"/>
                      <a:pt x="1252" y="0"/>
                      <a:pt x="1140" y="18"/>
                    </a:cubicBezTo>
                    <a:cubicBezTo>
                      <a:pt x="1028" y="36"/>
                      <a:pt x="887" y="148"/>
                      <a:pt x="736" y="150"/>
                    </a:cubicBezTo>
                    <a:cubicBezTo>
                      <a:pt x="585" y="152"/>
                      <a:pt x="356" y="51"/>
                      <a:pt x="233" y="31"/>
                    </a:cubicBezTo>
                    <a:cubicBezTo>
                      <a:pt x="110" y="11"/>
                      <a:pt x="49" y="28"/>
                      <a:pt x="0" y="27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853" name="任意多边形 378">
                <a:extLst>
                  <a:ext uri="{FF2B5EF4-FFF2-40B4-BE49-F238E27FC236}">
                    <a16:creationId xmlns:a16="http://schemas.microsoft.com/office/drawing/2014/main" id="{472C9072-3C1A-428A-BEE9-495257441A1B}"/>
                  </a:ext>
                </a:extLst>
              </p:cNvPr>
              <p:cNvSpPr/>
              <p:nvPr/>
            </p:nvSpPr>
            <p:spPr bwMode="auto">
              <a:xfrm>
                <a:off x="0" y="220"/>
                <a:ext cx="434" cy="951"/>
              </a:xfrm>
              <a:custGeom>
                <a:gdLst>
                  <a:gd name="T0" fmla="*/ 621 w 621"/>
                  <a:gd name="T1" fmla="*/ 22 h 1571"/>
                  <a:gd name="T2" fmla="*/ 416 w 621"/>
                  <a:gd name="T3" fmla="*/ 75 h 1571"/>
                  <a:gd name="T4" fmla="*/ 62 w 621"/>
                  <a:gd name="T5" fmla="*/ 472 h 1571"/>
                  <a:gd name="T6" fmla="*/ 43 w 621"/>
                  <a:gd name="T7" fmla="*/ 981 h 1571"/>
                  <a:gd name="T8" fmla="*/ 197 w 621"/>
                  <a:gd name="T9" fmla="*/ 1505 h 1571"/>
                  <a:gd name="T10" fmla="*/ 124 w 621"/>
                  <a:gd name="T11" fmla="*/ 1300 h 1571"/>
                  <a:gd name="T12" fmla="*/ 217 w 621"/>
                  <a:gd name="T13" fmla="*/ 1571 h 15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1" h="1571">
                    <a:moveTo>
                      <a:pt x="621" y="22"/>
                    </a:moveTo>
                    <a:cubicBezTo>
                      <a:pt x="587" y="31"/>
                      <a:pt x="509" y="0"/>
                      <a:pt x="416" y="75"/>
                    </a:cubicBezTo>
                    <a:cubicBezTo>
                      <a:pt x="323" y="150"/>
                      <a:pt x="124" y="321"/>
                      <a:pt x="62" y="472"/>
                    </a:cubicBezTo>
                    <a:cubicBezTo>
                      <a:pt x="0" y="623"/>
                      <a:pt x="20" y="809"/>
                      <a:pt x="43" y="981"/>
                    </a:cubicBezTo>
                    <a:cubicBezTo>
                      <a:pt x="66" y="1153"/>
                      <a:pt x="184" y="1452"/>
                      <a:pt x="197" y="1505"/>
                    </a:cubicBezTo>
                    <a:cubicBezTo>
                      <a:pt x="210" y="1558"/>
                      <a:pt x="121" y="1289"/>
                      <a:pt x="124" y="1300"/>
                    </a:cubicBezTo>
                    <a:cubicBezTo>
                      <a:pt x="127" y="1311"/>
                      <a:pt x="198" y="1515"/>
                      <a:pt x="217" y="1571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854" name="Rectangle 248">
                <a:extLst>
                  <a:ext uri="{FF2B5EF4-FFF2-40B4-BE49-F238E27FC236}">
                    <a16:creationId xmlns:a16="http://schemas.microsoft.com/office/drawing/2014/main" id="{47867351-9DEB-4E7B-8488-A57AF2045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" y="227"/>
                <a:ext cx="27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zh-CN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400" b="1" baseline="-25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4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44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5" name="Rectangle 248">
                <a:extLst>
                  <a:ext uri="{FF2B5EF4-FFF2-40B4-BE49-F238E27FC236}">
                    <a16:creationId xmlns:a16="http://schemas.microsoft.com/office/drawing/2014/main" id="{F8E49F88-BAB4-43C0-A55E-1495B6A65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152"/>
                <a:ext cx="29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400" b="1" baseline="-25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4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44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C793574-19E8-49FF-A7E9-9DAD5FDB5033}"/>
                </a:ext>
              </a:extLst>
            </p:cNvPr>
            <p:cNvSpPr/>
            <p:nvPr/>
          </p:nvSpPr>
          <p:spPr>
            <a:xfrm>
              <a:off x="2969623" y="3187337"/>
              <a:ext cx="417462" cy="809897"/>
            </a:xfrm>
            <a:custGeom>
              <a:gdLst>
                <a:gd name="connsiteX0" fmla="*/ 304800 w 417462"/>
                <a:gd name="connsiteY0" fmla="*/ 809897 h 809897"/>
                <a:gd name="connsiteX1" fmla="*/ 400594 w 417462"/>
                <a:gd name="connsiteY1" fmla="*/ 461554 h 809897"/>
                <a:gd name="connsiteX2" fmla="*/ 0 w 417462"/>
                <a:gd name="connsiteY2" fmla="*/ 0 h 8098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462" h="809897">
                  <a:moveTo>
                    <a:pt x="304800" y="809897"/>
                  </a:moveTo>
                  <a:cubicBezTo>
                    <a:pt x="378097" y="703217"/>
                    <a:pt x="451394" y="596537"/>
                    <a:pt x="400594" y="461554"/>
                  </a:cubicBezTo>
                  <a:cubicBezTo>
                    <a:pt x="349794" y="326571"/>
                    <a:pt x="174897" y="163285"/>
                    <a:pt x="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1216A2A1-5590-4DB9-8D6E-44C471224740}"/>
                </a:ext>
              </a:extLst>
            </p:cNvPr>
            <p:cNvSpPr/>
            <p:nvPr/>
          </p:nvSpPr>
          <p:spPr>
            <a:xfrm>
              <a:off x="2298718" y="3161211"/>
              <a:ext cx="427065" cy="844732"/>
            </a:xfrm>
            <a:custGeom>
              <a:gdLst>
                <a:gd name="connsiteX0" fmla="*/ 427065 w 427065"/>
                <a:gd name="connsiteY0" fmla="*/ 0 h 844732"/>
                <a:gd name="connsiteX1" fmla="*/ 345 w 427065"/>
                <a:gd name="connsiteY1" fmla="*/ 470263 h 844732"/>
                <a:gd name="connsiteX2" fmla="*/ 348688 w 427065"/>
                <a:gd name="connsiteY2" fmla="*/ 844732 h 8447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7065" h="844732">
                  <a:moveTo>
                    <a:pt x="427065" y="0"/>
                  </a:moveTo>
                  <a:cubicBezTo>
                    <a:pt x="220236" y="164737"/>
                    <a:pt x="13408" y="329474"/>
                    <a:pt x="345" y="470263"/>
                  </a:cubicBezTo>
                  <a:cubicBezTo>
                    <a:pt x="-12718" y="611052"/>
                    <a:pt x="348688" y="844732"/>
                    <a:pt x="348688" y="84473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71" name="Text Box 31">
            <a:extLst>
              <a:ext uri="{FF2B5EF4-FFF2-40B4-BE49-F238E27FC236}">
                <a16:creationId xmlns:a16="http://schemas.microsoft.com/office/drawing/2014/main" id="{59C69438-2243-4079-9876-E0470A93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2" y="1107862"/>
            <a:ext cx="4108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）测灯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2800" b="1" baseline="-25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两端的电压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141EF09-9EE4-444F-9B9B-BA3FDFA4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一、串联电路的电压规律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3EE26ECD-C7B2-40BD-96FF-333774668E43}"/>
              </a:ext>
            </a:extLst>
          </p:cNvPr>
          <p:cNvSpPr/>
          <p:nvPr/>
        </p:nvSpPr>
        <p:spPr>
          <a:xfrm>
            <a:off x="1637507" y="1074257"/>
            <a:ext cx="211455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进行实验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F6D7951-88B6-4BCF-872E-EFE4BF6CF263}"/>
              </a:ext>
            </a:extLst>
          </p:cNvPr>
          <p:cNvGrpSpPr/>
          <p:nvPr/>
        </p:nvGrpSpPr>
        <p:grpSpPr>
          <a:xfrm>
            <a:off x="4079875" y="1916832"/>
            <a:ext cx="4032250" cy="3336925"/>
            <a:chOff x="6383338" y="2348880"/>
            <a:chExt cx="4032250" cy="3336925"/>
          </a:xfrm>
        </p:grpSpPr>
        <p:pic>
          <p:nvPicPr>
            <p:cNvPr id="35842" name="Picture 7" descr="H:\2\人教教参资源\九\图\电压表.JPG">
              <a:extLst>
                <a:ext uri="{FF2B5EF4-FFF2-40B4-BE49-F238E27FC236}">
                  <a16:creationId xmlns:a16="http://schemas.microsoft.com/office/drawing/2014/main" id="{3D8C3142-9D76-4110-B23B-BE72D467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70157" y="2348880"/>
              <a:ext cx="1087438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8" name="Group 18">
              <a:extLst>
                <a:ext uri="{FF2B5EF4-FFF2-40B4-BE49-F238E27FC236}">
                  <a16:creationId xmlns:a16="http://schemas.microsoft.com/office/drawing/2014/main" id="{A48C7F70-7079-46CD-942F-C79E4AF9A641}"/>
                </a:ext>
              </a:extLst>
            </p:cNvPr>
            <p:cNvGrpSpPr/>
            <p:nvPr/>
          </p:nvGrpSpPr>
          <p:grpSpPr>
            <a:xfrm>
              <a:off x="6383338" y="3634755"/>
              <a:ext cx="4032250" cy="2051050"/>
              <a:chExt cx="2540" cy="1292"/>
            </a:xfrm>
          </p:grpSpPr>
          <p:pic>
            <p:nvPicPr>
              <p:cNvPr id="35859" name="Picture 5" descr="H:\2\人教教参资源\九\图\小灯泡.JPG">
                <a:extLst>
                  <a:ext uri="{FF2B5EF4-FFF2-40B4-BE49-F238E27FC236}">
                    <a16:creationId xmlns:a16="http://schemas.microsoft.com/office/drawing/2014/main" id="{FB3F0607-D558-4D6E-BF6E-C5E86A9C18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3" y="0"/>
                <a:ext cx="589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0" name="Picture 5" descr="H:\2\人教教参资源\九\图\小灯泡.JPG">
                <a:extLst>
                  <a:ext uri="{FF2B5EF4-FFF2-40B4-BE49-F238E27FC236}">
                    <a16:creationId xmlns:a16="http://schemas.microsoft.com/office/drawing/2014/main" id="{09579EC1-294C-4E7D-B461-18BF6B67D1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2" y="5"/>
                <a:ext cx="573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1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C204805F-31C5-4F87-A0A6-203A8FE40B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3" y="921"/>
                <a:ext cx="672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2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7EE5A4C7-63F1-43C0-8AFB-9161BA9578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68" y="975"/>
                <a:ext cx="929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3" name="任意多边形 375">
                <a:extLst>
                  <a:ext uri="{FF2B5EF4-FFF2-40B4-BE49-F238E27FC236}">
                    <a16:creationId xmlns:a16="http://schemas.microsoft.com/office/drawing/2014/main" id="{6F4649A1-130C-4240-97C8-DB1331D01ED0}"/>
                  </a:ext>
                </a:extLst>
              </p:cNvPr>
              <p:cNvSpPr/>
              <p:nvPr/>
            </p:nvSpPr>
            <p:spPr bwMode="auto">
              <a:xfrm>
                <a:off x="926" y="1182"/>
                <a:ext cx="905" cy="104"/>
              </a:xfrm>
              <a:custGeom>
                <a:gdLst>
                  <a:gd name="T0" fmla="*/ 0 w 1296"/>
                  <a:gd name="T1" fmla="*/ 6 h 172"/>
                  <a:gd name="T2" fmla="*/ 79 w 1296"/>
                  <a:gd name="T3" fmla="*/ 79 h 172"/>
                  <a:gd name="T4" fmla="*/ 430 w 1296"/>
                  <a:gd name="T5" fmla="*/ 165 h 172"/>
                  <a:gd name="T6" fmla="*/ 770 w 1296"/>
                  <a:gd name="T7" fmla="*/ 119 h 172"/>
                  <a:gd name="T8" fmla="*/ 1006 w 1296"/>
                  <a:gd name="T9" fmla="*/ 19 h 172"/>
                  <a:gd name="T10" fmla="*/ 1251 w 1296"/>
                  <a:gd name="T11" fmla="*/ 6 h 172"/>
                  <a:gd name="T12" fmla="*/ 1277 w 1296"/>
                  <a:gd name="T13" fmla="*/ 19 h 1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6" h="172">
                    <a:moveTo>
                      <a:pt x="0" y="6"/>
                    </a:moveTo>
                    <a:cubicBezTo>
                      <a:pt x="13" y="18"/>
                      <a:pt x="7" y="53"/>
                      <a:pt x="79" y="79"/>
                    </a:cubicBezTo>
                    <a:cubicBezTo>
                      <a:pt x="151" y="105"/>
                      <a:pt x="315" y="158"/>
                      <a:pt x="430" y="165"/>
                    </a:cubicBezTo>
                    <a:cubicBezTo>
                      <a:pt x="545" y="172"/>
                      <a:pt x="674" y="143"/>
                      <a:pt x="770" y="119"/>
                    </a:cubicBezTo>
                    <a:cubicBezTo>
                      <a:pt x="866" y="95"/>
                      <a:pt x="926" y="38"/>
                      <a:pt x="1006" y="19"/>
                    </a:cubicBezTo>
                    <a:cubicBezTo>
                      <a:pt x="1086" y="0"/>
                      <a:pt x="1206" y="6"/>
                      <a:pt x="1251" y="6"/>
                    </a:cubicBezTo>
                    <a:cubicBezTo>
                      <a:pt x="1296" y="6"/>
                      <a:pt x="1272" y="16"/>
                      <a:pt x="1277" y="19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864" name="任意多边形 376">
                <a:extLst>
                  <a:ext uri="{FF2B5EF4-FFF2-40B4-BE49-F238E27FC236}">
                    <a16:creationId xmlns:a16="http://schemas.microsoft.com/office/drawing/2014/main" id="{0492A8C6-48AF-426F-A7B1-869BFE649511}"/>
                  </a:ext>
                </a:extLst>
              </p:cNvPr>
              <p:cNvSpPr/>
              <p:nvPr/>
            </p:nvSpPr>
            <p:spPr bwMode="auto">
              <a:xfrm>
                <a:off x="2114" y="248"/>
                <a:ext cx="426" cy="976"/>
              </a:xfrm>
              <a:custGeom>
                <a:gdLst>
                  <a:gd name="T0" fmla="*/ 106 w 609"/>
                  <a:gd name="T1" fmla="*/ 1563 h 1612"/>
                  <a:gd name="T2" fmla="*/ 205 w 609"/>
                  <a:gd name="T3" fmla="*/ 1563 h 1612"/>
                  <a:gd name="T4" fmla="*/ 443 w 609"/>
                  <a:gd name="T5" fmla="*/ 1270 h 1612"/>
                  <a:gd name="T6" fmla="*/ 549 w 609"/>
                  <a:gd name="T7" fmla="*/ 760 h 1612"/>
                  <a:gd name="T8" fmla="*/ 86 w 609"/>
                  <a:gd name="T9" fmla="*/ 166 h 1612"/>
                  <a:gd name="T10" fmla="*/ 33 w 609"/>
                  <a:gd name="T11" fmla="*/ 0 h 16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9" h="1611">
                    <a:moveTo>
                      <a:pt x="106" y="1563"/>
                    </a:moveTo>
                    <a:cubicBezTo>
                      <a:pt x="122" y="1563"/>
                      <a:pt x="149" y="1612"/>
                      <a:pt x="205" y="1563"/>
                    </a:cubicBezTo>
                    <a:cubicBezTo>
                      <a:pt x="261" y="1514"/>
                      <a:pt x="386" y="1404"/>
                      <a:pt x="443" y="1270"/>
                    </a:cubicBezTo>
                    <a:cubicBezTo>
                      <a:pt x="500" y="1136"/>
                      <a:pt x="609" y="944"/>
                      <a:pt x="549" y="760"/>
                    </a:cubicBezTo>
                    <a:cubicBezTo>
                      <a:pt x="489" y="576"/>
                      <a:pt x="172" y="293"/>
                      <a:pt x="86" y="166"/>
                    </a:cubicBezTo>
                    <a:cubicBezTo>
                      <a:pt x="0" y="39"/>
                      <a:pt x="44" y="35"/>
                      <a:pt x="33" y="0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865" name="任意多边形 377">
                <a:extLst>
                  <a:ext uri="{FF2B5EF4-FFF2-40B4-BE49-F238E27FC236}">
                    <a16:creationId xmlns:a16="http://schemas.microsoft.com/office/drawing/2014/main" id="{B54A34CB-A9B2-46F8-A1C0-73B6C10891B3}"/>
                  </a:ext>
                </a:extLst>
              </p:cNvPr>
              <p:cNvSpPr/>
              <p:nvPr/>
            </p:nvSpPr>
            <p:spPr bwMode="auto">
              <a:xfrm>
                <a:off x="783" y="207"/>
                <a:ext cx="983" cy="92"/>
              </a:xfrm>
              <a:custGeom>
                <a:gdLst>
                  <a:gd name="T0" fmla="*/ 1407 w 1407"/>
                  <a:gd name="T1" fmla="*/ 41 h 152"/>
                  <a:gd name="T2" fmla="*/ 1140 w 1407"/>
                  <a:gd name="T3" fmla="*/ 18 h 152"/>
                  <a:gd name="T4" fmla="*/ 736 w 1407"/>
                  <a:gd name="T5" fmla="*/ 150 h 152"/>
                  <a:gd name="T6" fmla="*/ 233 w 1407"/>
                  <a:gd name="T7" fmla="*/ 31 h 152"/>
                  <a:gd name="T8" fmla="*/ 0 w 1407"/>
                  <a:gd name="T9" fmla="*/ 27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7" h="152">
                    <a:moveTo>
                      <a:pt x="1407" y="41"/>
                    </a:moveTo>
                    <a:cubicBezTo>
                      <a:pt x="1363" y="37"/>
                      <a:pt x="1252" y="0"/>
                      <a:pt x="1140" y="18"/>
                    </a:cubicBezTo>
                    <a:cubicBezTo>
                      <a:pt x="1028" y="36"/>
                      <a:pt x="887" y="148"/>
                      <a:pt x="736" y="150"/>
                    </a:cubicBezTo>
                    <a:cubicBezTo>
                      <a:pt x="585" y="152"/>
                      <a:pt x="356" y="51"/>
                      <a:pt x="233" y="31"/>
                    </a:cubicBezTo>
                    <a:cubicBezTo>
                      <a:pt x="110" y="11"/>
                      <a:pt x="49" y="28"/>
                      <a:pt x="0" y="27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866" name="任意多边形 378">
                <a:extLst>
                  <a:ext uri="{FF2B5EF4-FFF2-40B4-BE49-F238E27FC236}">
                    <a16:creationId xmlns:a16="http://schemas.microsoft.com/office/drawing/2014/main" id="{0639EE8D-621C-49F7-9BA8-99BAF4CE6686}"/>
                  </a:ext>
                </a:extLst>
              </p:cNvPr>
              <p:cNvSpPr/>
              <p:nvPr/>
            </p:nvSpPr>
            <p:spPr bwMode="auto">
              <a:xfrm>
                <a:off x="0" y="220"/>
                <a:ext cx="434" cy="951"/>
              </a:xfrm>
              <a:custGeom>
                <a:gdLst>
                  <a:gd name="T0" fmla="*/ 621 w 621"/>
                  <a:gd name="T1" fmla="*/ 22 h 1571"/>
                  <a:gd name="T2" fmla="*/ 416 w 621"/>
                  <a:gd name="T3" fmla="*/ 75 h 1571"/>
                  <a:gd name="T4" fmla="*/ 62 w 621"/>
                  <a:gd name="T5" fmla="*/ 472 h 1571"/>
                  <a:gd name="T6" fmla="*/ 43 w 621"/>
                  <a:gd name="T7" fmla="*/ 981 h 1571"/>
                  <a:gd name="T8" fmla="*/ 197 w 621"/>
                  <a:gd name="T9" fmla="*/ 1505 h 1571"/>
                  <a:gd name="T10" fmla="*/ 124 w 621"/>
                  <a:gd name="T11" fmla="*/ 1300 h 1571"/>
                  <a:gd name="T12" fmla="*/ 217 w 621"/>
                  <a:gd name="T13" fmla="*/ 1571 h 15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1" h="1571">
                    <a:moveTo>
                      <a:pt x="621" y="22"/>
                    </a:moveTo>
                    <a:cubicBezTo>
                      <a:pt x="587" y="31"/>
                      <a:pt x="509" y="0"/>
                      <a:pt x="416" y="75"/>
                    </a:cubicBezTo>
                    <a:cubicBezTo>
                      <a:pt x="323" y="150"/>
                      <a:pt x="124" y="321"/>
                      <a:pt x="62" y="472"/>
                    </a:cubicBezTo>
                    <a:cubicBezTo>
                      <a:pt x="0" y="623"/>
                      <a:pt x="20" y="809"/>
                      <a:pt x="43" y="981"/>
                    </a:cubicBezTo>
                    <a:cubicBezTo>
                      <a:pt x="66" y="1153"/>
                      <a:pt x="184" y="1452"/>
                      <a:pt x="197" y="1505"/>
                    </a:cubicBezTo>
                    <a:cubicBezTo>
                      <a:pt x="210" y="1558"/>
                      <a:pt x="121" y="1289"/>
                      <a:pt x="124" y="1300"/>
                    </a:cubicBezTo>
                    <a:cubicBezTo>
                      <a:pt x="127" y="1311"/>
                      <a:pt x="198" y="1515"/>
                      <a:pt x="217" y="1571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867" name="Rectangle 248">
                <a:extLst>
                  <a:ext uri="{FF2B5EF4-FFF2-40B4-BE49-F238E27FC236}">
                    <a16:creationId xmlns:a16="http://schemas.microsoft.com/office/drawing/2014/main" id="{7EE1DE97-E1EA-449F-A6D8-BAE165EBB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" y="227"/>
                <a:ext cx="27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zh-CN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400" b="1" baseline="-25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4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44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68" name="Rectangle 248">
                <a:extLst>
                  <a:ext uri="{FF2B5EF4-FFF2-40B4-BE49-F238E27FC236}">
                    <a16:creationId xmlns:a16="http://schemas.microsoft.com/office/drawing/2014/main" id="{DFBD3FAB-5FD7-4DEE-BF5D-7C9F45FE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152"/>
                <a:ext cx="291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400" b="1" baseline="-25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4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sz="4400" b="1" baseline="-25000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B5D9656-DBF0-4512-BD6C-40BDB09EDA62}"/>
                </a:ext>
              </a:extLst>
            </p:cNvPr>
            <p:cNvSpPr/>
            <p:nvPr/>
          </p:nvSpPr>
          <p:spPr>
            <a:xfrm>
              <a:off x="9431383" y="3152503"/>
              <a:ext cx="353672" cy="836023"/>
            </a:xfrm>
            <a:custGeom>
              <a:gdLst>
                <a:gd name="connsiteX0" fmla="*/ 339634 w 353672"/>
                <a:gd name="connsiteY0" fmla="*/ 836023 h 836023"/>
                <a:gd name="connsiteX1" fmla="*/ 313508 w 353672"/>
                <a:gd name="connsiteY1" fmla="*/ 400594 h 836023"/>
                <a:gd name="connsiteX2" fmla="*/ 0 w 353672"/>
                <a:gd name="connsiteY2" fmla="*/ 0 h 8360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672" h="836023">
                  <a:moveTo>
                    <a:pt x="339634" y="836023"/>
                  </a:moveTo>
                  <a:cubicBezTo>
                    <a:pt x="354874" y="687977"/>
                    <a:pt x="370114" y="539931"/>
                    <a:pt x="313508" y="400594"/>
                  </a:cubicBezTo>
                  <a:cubicBezTo>
                    <a:pt x="256902" y="261257"/>
                    <a:pt x="66766" y="15966"/>
                    <a:pt x="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411FB7ED-E7EF-4A17-93AC-5D6103E25948}"/>
                </a:ext>
              </a:extLst>
            </p:cNvPr>
            <p:cNvSpPr/>
            <p:nvPr/>
          </p:nvSpPr>
          <p:spPr>
            <a:xfrm>
              <a:off x="8900148" y="3100251"/>
              <a:ext cx="261269" cy="862149"/>
            </a:xfrm>
            <a:custGeom>
              <a:gdLst>
                <a:gd name="connsiteX0" fmla="*/ 261269 w 261269"/>
                <a:gd name="connsiteY0" fmla="*/ 862149 h 862149"/>
                <a:gd name="connsiteX1" fmla="*/ 12 w 261269"/>
                <a:gd name="connsiteY1" fmla="*/ 539932 h 862149"/>
                <a:gd name="connsiteX2" fmla="*/ 252561 w 261269"/>
                <a:gd name="connsiteY2" fmla="*/ 0 h 862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69" h="862149">
                  <a:moveTo>
                    <a:pt x="261269" y="862149"/>
                  </a:moveTo>
                  <a:cubicBezTo>
                    <a:pt x="131366" y="772886"/>
                    <a:pt x="1463" y="683623"/>
                    <a:pt x="12" y="539932"/>
                  </a:cubicBezTo>
                  <a:cubicBezTo>
                    <a:pt x="-1439" y="396241"/>
                    <a:pt x="125561" y="198120"/>
                    <a:pt x="252561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033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Verdana</vt:lpstr>
      <vt:lpstr>2_Office 主题​​</vt:lpstr>
      <vt:lpstr>PowerPoint Presentation</vt:lpstr>
      <vt:lpstr>PowerPoint Presentation</vt:lpstr>
      <vt:lpstr>思考一下</vt:lpstr>
      <vt:lpstr>一、串联电路的电压规律</vt:lpstr>
      <vt:lpstr>一、串联电路的电压规律</vt:lpstr>
      <vt:lpstr>一、串联电路的电压规律</vt:lpstr>
      <vt:lpstr>一、串联电路的电压规律</vt:lpstr>
      <vt:lpstr>一、串联电路的电压规律</vt:lpstr>
      <vt:lpstr>一、串联电路的电压规律</vt:lpstr>
      <vt:lpstr>一、串联电路的电压规律</vt:lpstr>
      <vt:lpstr>一、串联电路的电压规律</vt:lpstr>
      <vt:lpstr>一、串联电路的电压规律</vt:lpstr>
      <vt:lpstr>一、串联电路的电压规律</vt:lpstr>
      <vt:lpstr>一、串联电路的电压规律</vt:lpstr>
      <vt:lpstr>二、并联电路电压的规律</vt:lpstr>
      <vt:lpstr>二、并联电路电压的规律</vt:lpstr>
      <vt:lpstr>二、并联电路电压的规律</vt:lpstr>
      <vt:lpstr>二、并联电路电压的规律</vt:lpstr>
      <vt:lpstr>二、并联电路电压的规律</vt:lpstr>
      <vt:lpstr>二、并联电路电压的规律</vt:lpstr>
      <vt:lpstr>二、并联电路电压的规律</vt:lpstr>
      <vt:lpstr>二、并联电路电压的规律</vt:lpstr>
      <vt:lpstr>二、并联电路电压的规律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2021-10-11T12:55:49Z</cp:lastPrinted>
  <dcterms:created xsi:type="dcterms:W3CDTF">2021-10-11T12:55:49Z</dcterms:created>
  <dcterms:modified xsi:type="dcterms:W3CDTF">2021-10-11T04:55:51Z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