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701" r:id="rId3"/>
  </p:sldMasterIdLst>
  <p:notesMasterIdLst>
    <p:notesMasterId r:id="rId4"/>
  </p:notesMasterIdLst>
  <p:sldIdLst>
    <p:sldId id="821" r:id="rId5"/>
    <p:sldId id="602" r:id="rId6"/>
    <p:sldId id="877" r:id="rId7"/>
    <p:sldId id="882" r:id="rId8"/>
    <p:sldId id="883" r:id="rId9"/>
    <p:sldId id="881" r:id="rId10"/>
    <p:sldId id="273" r:id="rId11"/>
    <p:sldId id="878" r:id="rId12"/>
    <p:sldId id="879" r:id="rId13"/>
    <p:sldId id="885" r:id="rId14"/>
    <p:sldId id="276" r:id="rId15"/>
    <p:sldId id="277" r:id="rId16"/>
    <p:sldId id="884" r:id="rId17"/>
    <p:sldId id="278" r:id="rId18"/>
    <p:sldId id="880" r:id="rId19"/>
    <p:sldId id="274" r:id="rId20"/>
    <p:sldId id="282" r:id="rId21"/>
    <p:sldId id="283" r:id="rId22"/>
    <p:sldId id="284" r:id="rId23"/>
    <p:sldId id="285" r:id="rId24"/>
    <p:sldId id="286" r:id="rId25"/>
    <p:sldId id="840" r:id="rId26"/>
    <p:sldId id="569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62" y="138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tags" Target="tags/tag19.xml" /><Relationship Id="rId29" Type="http://schemas.openxmlformats.org/officeDocument/2006/relationships/presProps" Target="presProps.xml" /><Relationship Id="rId3" Type="http://schemas.openxmlformats.org/officeDocument/2006/relationships/slideMaster" Target="slideMasters/slideMaster2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8BA334-D58F-4DC9-98A0-2B3B5F4892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A71CA1-AB89-4806-9195-6BCA837C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F200424-7AA1-4F0B-9763-129586DDF126}" type="datetimeFigureOut">
              <a:rPr lang="zh-CN" altLang="en-US"/>
              <a:t>2021/10/9/Sat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C2A022-536B-48FE-A022-9D1C6F8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7CFEDA-BFA6-48E9-8429-928EF537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AADCAEB-14F9-415C-BFC3-8AEF727D095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0835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1666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7309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9964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172907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0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70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9" r:id="rId13"/>
    <p:sldLayoutId id="2147483660" r:id="rId14"/>
    <p:sldLayoutId id="2147483661" r:id="rId15"/>
    <p:sldLayoutId id="2147483697" r:id="rId16"/>
    <p:sldLayoutId id="2147483699" r:id="rId17"/>
    <p:sldLayoutId id="2147483700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2021/10/9/Sat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5096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3.png" /><Relationship Id="rId3" Type="http://schemas.openxmlformats.org/officeDocument/2006/relationships/image" Target="../media/image4.jpeg" /><Relationship Id="rId4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9.png" /><Relationship Id="rId3" Type="http://schemas.openxmlformats.org/officeDocument/2006/relationships/image" Target="../media/image30.png" /><Relationship Id="rId4" Type="http://schemas.openxmlformats.org/officeDocument/2006/relationships/image" Target="../media/image3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2.jpeg" /><Relationship Id="rId3" Type="http://schemas.openxmlformats.org/officeDocument/2006/relationships/image" Target="../media/image15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5.jpeg" /><Relationship Id="rId3" Type="http://schemas.openxmlformats.org/officeDocument/2006/relationships/image" Target="../media/image1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8.png" /><Relationship Id="rId3" Type="http://schemas.openxmlformats.org/officeDocument/2006/relationships/image" Target="../media/image39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png" /><Relationship Id="rId5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F41C66-DB9B-40EE-A66F-02BD189C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56"/>
          <a:stretch>
            <a:fillRect/>
          </a:stretch>
        </p:blipFill>
        <p:spPr>
          <a:xfrm>
            <a:off x="0" y="-351"/>
            <a:ext cx="12192000" cy="753380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CB054A6-057B-4682-9B3D-E9146F09F13A}"/>
              </a:ext>
            </a:extLst>
          </p:cNvPr>
          <p:cNvSpPr/>
          <p:nvPr/>
        </p:nvSpPr>
        <p:spPr>
          <a:xfrm>
            <a:off x="-114800" y="-76200"/>
            <a:ext cx="12306800" cy="775367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第十六章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0C69A8-2C49-46B1-A1AF-6CFAE5DE3DD6}"/>
              </a:ext>
            </a:extLst>
          </p:cNvPr>
          <p:cNvCxnSpPr/>
          <p:nvPr/>
        </p:nvCxnSpPr>
        <p:spPr>
          <a:xfrm>
            <a:off x="7422832" y="1124744"/>
            <a:ext cx="421778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205E3008-7BD1-46F3-8931-5B0A4A2F05B3}"/>
              </a:ext>
            </a:extLst>
          </p:cNvPr>
          <p:cNvGrpSpPr/>
          <p:nvPr/>
        </p:nvGrpSpPr>
        <p:grpSpPr>
          <a:xfrm>
            <a:off x="3503712" y="2588659"/>
            <a:ext cx="5400601" cy="835090"/>
            <a:chOff x="3338299" y="2101564"/>
            <a:chExt cx="5400601" cy="83509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E21BCE7D-DC3B-43B3-8E30-730F061CAEDE}"/>
                </a:ext>
              </a:extLst>
            </p:cNvPr>
            <p:cNvSpPr/>
            <p:nvPr/>
          </p:nvSpPr>
          <p:spPr>
            <a:xfrm>
              <a:off x="3338299" y="2114676"/>
              <a:ext cx="5400601" cy="821978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2">
              <a:extLst>
                <a:ext uri="{FF2B5EF4-FFF2-40B4-BE49-F238E27FC236}">
                  <a16:creationId xmlns:a16="http://schemas.microsoft.com/office/drawing/2014/main" id="{3EDA6FDD-2C82-4BA2-A0E6-5CD0469C4A6D}"/>
                </a:ext>
              </a:extLst>
            </p:cNvPr>
            <p:cNvSpPr txBox="1"/>
            <p:nvPr/>
          </p:nvSpPr>
          <p:spPr>
            <a:xfrm>
              <a:off x="4818918" y="2101564"/>
              <a:ext cx="2323072" cy="743986"/>
            </a:xfrm>
            <a:prstGeom prst="rect">
              <a:avLst/>
            </a:prstGeom>
          </p:spPr>
          <p:txBody>
            <a:bodyPr vert="horz" wrap="none" lIns="91440" tIns="45720" rIns="91440" bIns="4572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u="none" strike="noStrike" kern="1200" cap="none" spc="400" normalizeH="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+mj-cs"/>
                </a:defRPr>
              </a:lvl1pPr>
            </a:lstStyle>
            <a:p>
              <a:pPr fontAlgn="auto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3200" spc="0">
                  <a:solidFill>
                    <a:srgbClr val="002060"/>
                  </a:solidFill>
                  <a:latin typeface="+mj-ea"/>
                  <a:ea typeface="+mj-ea"/>
                  <a:cs typeface="+mn-cs"/>
                </a:rPr>
                <a:t>第</a:t>
              </a:r>
              <a:r>
                <a:rPr lang="en-US" altLang="zh-CN" sz="3200" spc="0">
                  <a:solidFill>
                    <a:srgbClr val="002060"/>
                  </a:solidFill>
                  <a:latin typeface="+mj-ea"/>
                  <a:ea typeface="+mj-ea"/>
                  <a:cs typeface="+mn-cs"/>
                </a:rPr>
                <a:t>1</a:t>
              </a:r>
              <a:r>
                <a:rPr lang="zh-CN" altLang="en-US" sz="3200" spc="0">
                  <a:solidFill>
                    <a:srgbClr val="002060"/>
                  </a:solidFill>
                  <a:latin typeface="+mj-ea"/>
                  <a:ea typeface="+mj-ea"/>
                  <a:cs typeface="+mn-cs"/>
                </a:rPr>
                <a:t>节  电压</a:t>
              </a:r>
              <a:endParaRPr lang="zh-CN" altLang="en-US" sz="320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4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471A4-C6C3-4C54-A95B-F76F17C8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6382ED-CFB0-4B46-BB16-1A9DBF9A0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067764"/>
            <a:ext cx="2361360" cy="16335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7CD55AB-88AD-4221-BE15-27406D470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5" y="2057302"/>
            <a:ext cx="1074152" cy="18348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AF2517-0876-4703-907D-99C3AE096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66" y="2057302"/>
            <a:ext cx="2019770" cy="2019770"/>
          </a:xfrm>
          <a:prstGeom prst="rect">
            <a:avLst/>
          </a:prstGeom>
        </p:spPr>
      </p:pic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0951EDED-BB8E-4758-8023-6470F112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r="9470" b="12336"/>
          <a:stretch>
            <a:fillRect/>
          </a:stretch>
        </p:blipFill>
        <p:spPr bwMode="auto">
          <a:xfrm>
            <a:off x="5767465" y="2057302"/>
            <a:ext cx="2624702" cy="20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4E2840E3-8D0F-4CB8-A3BB-2A74DB543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4365104"/>
            <a:ext cx="1584175" cy="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干电池</a:t>
            </a:r>
            <a:r>
              <a:rPr lang="en-US" altLang="zh-CN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1.5V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DF7A1B5B-96FC-44E1-8B0E-0786FEE6D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4365104"/>
            <a:ext cx="1584175" cy="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手机电池</a:t>
            </a:r>
            <a:r>
              <a:rPr lang="en-US" altLang="zh-CN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3.7V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1E95A1E-8E23-4DE4-A9EE-D05A3FA6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984" y="4365104"/>
            <a:ext cx="2440183" cy="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无轨电车</a:t>
            </a:r>
            <a:r>
              <a:rPr lang="en-US" altLang="zh-CN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550~600V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298F4EA0-DA50-4DB8-A5C4-C5EBF4EB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280" y="4351451"/>
            <a:ext cx="2440183" cy="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闪电</a:t>
            </a:r>
            <a:r>
              <a:rPr lang="en-US" altLang="zh-CN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b="1" baseline="30000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0674625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24" name="Picture 8" descr="SN8ER{QRBD`Z$~AG_~$9S[8">
            <a:extLst>
              <a:ext uri="{FF2B5EF4-FFF2-40B4-BE49-F238E27FC236}">
                <a16:creationId xmlns:a16="http://schemas.microsoft.com/office/drawing/2014/main" id="{9B9A5DEB-EDA7-4898-9402-82B26884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772816"/>
            <a:ext cx="860425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95471A4-C6C3-4C54-A95B-F76F17C8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一、电压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DC1BF661-E980-4918-97BF-DC75C0B68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541167"/>
            <a:ext cx="82804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）电压表是测量直流低值电压的一种仪器；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）常用电压表的连接；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）通常采用（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0~3 V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）（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0~15 V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）两个量程。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AE8A2A39-4413-49CB-BC53-216D00EF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3889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．电压表</a:t>
            </a:r>
          </a:p>
        </p:txBody>
      </p:sp>
      <p:pic>
        <p:nvPicPr>
          <p:cNvPr id="33807" name="Picture 15" descr="P]}Y_ZDS}5{84I]8VAYT0MC">
            <a:extLst>
              <a:ext uri="{FF2B5EF4-FFF2-40B4-BE49-F238E27FC236}">
                <a16:creationId xmlns:a16="http://schemas.microsoft.com/office/drawing/2014/main" id="{17532408-431E-4674-A96E-0A9D484D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896" y="886801"/>
            <a:ext cx="2683056" cy="34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624BE9B-A4AE-4ABA-BEAF-28A801B4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二、电压的测量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50C8CC9-D0E2-4BCE-BFCA-AB436665C2B6}"/>
              </a:ext>
            </a:extLst>
          </p:cNvPr>
          <p:cNvSpPr/>
          <p:nvPr/>
        </p:nvSpPr>
        <p:spPr>
          <a:xfrm>
            <a:off x="2072932" y="1997968"/>
            <a:ext cx="131490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用途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9" name="Text Box 3">
            <a:extLst>
              <a:ext uri="{FF2B5EF4-FFF2-40B4-BE49-F238E27FC236}">
                <a16:creationId xmlns:a16="http://schemas.microsoft.com/office/drawing/2014/main" id="{832A161D-0A6F-4FE0-B825-2468CC0E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931" y="4509120"/>
            <a:ext cx="8642573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外形见图，指针在标尺左端置零。标尺上有两种刻度，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分别是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0~3 V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0~15 V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。调零器在读数窗正下方。接线柱分别标有“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—”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、“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3”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、“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15”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标记，其中“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—”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接线柱为公共端。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624BE9B-A4AE-4ABA-BEAF-28A801B4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二、电压的测量</a:t>
            </a:r>
          </a:p>
        </p:txBody>
      </p:sp>
      <p:pic>
        <p:nvPicPr>
          <p:cNvPr id="10" name="Picture 15" descr="P]}Y_ZDS}5{84I]8VAYT0MC">
            <a:extLst>
              <a:ext uri="{FF2B5EF4-FFF2-40B4-BE49-F238E27FC236}">
                <a16:creationId xmlns:a16="http://schemas.microsoft.com/office/drawing/2014/main" id="{0F8864C5-5A81-4568-8AFB-E2AF2FDD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896" y="886801"/>
            <a:ext cx="2683056" cy="34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F32D08D-A872-4075-BC2A-FB7FE0B9C9A2}"/>
              </a:ext>
            </a:extLst>
          </p:cNvPr>
          <p:cNvSpPr/>
          <p:nvPr/>
        </p:nvSpPr>
        <p:spPr>
          <a:xfrm>
            <a:off x="1703512" y="1093858"/>
            <a:ext cx="131490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结构</a:t>
            </a:r>
          </a:p>
        </p:txBody>
      </p:sp>
    </p:spTree>
    <p:extLst>
      <p:ext uri="{BB962C8B-B14F-4D97-AF65-F5344CB8AC3E}">
        <p14:creationId xmlns:p14="http://schemas.microsoft.com/office/powerpoint/2010/main" val="2209635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1" name="矩形 3">
            <a:extLst>
              <a:ext uri="{FF2B5EF4-FFF2-40B4-BE49-F238E27FC236}">
                <a16:creationId xmlns:a16="http://schemas.microsoft.com/office/drawing/2014/main" id="{CE416083-B71F-4D5F-B4F4-89A8B593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2065093"/>
            <a:ext cx="79930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514350">
              <a:buFont typeface="+mj-lt"/>
              <a:buAutoNum type="arabicPeriod"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测谁并谁；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514350">
              <a:buFont typeface="+mj-lt"/>
              <a:buAutoNum type="arabicPeriod"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红进黑出（正进负出）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514350">
              <a:buFont typeface="+mj-lt"/>
              <a:buAutoNum type="arabicPeriod"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选对量程；（试触）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514350">
              <a:buFont typeface="+mj-lt"/>
              <a:buAutoNum type="arabicPeriod"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可测电源（电压表可看作断开开关）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CA97C0E-C43E-4226-A09C-8809C7BB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二、电压的测量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D70828-5D5B-4778-BCA1-C88C4FBBE9AC}"/>
              </a:ext>
            </a:extLst>
          </p:cNvPr>
          <p:cNvSpPr/>
          <p:nvPr/>
        </p:nvSpPr>
        <p:spPr>
          <a:xfrm>
            <a:off x="1703512" y="1201778"/>
            <a:ext cx="131490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使用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3946791-8740-43AF-AE25-09DD3D4F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022627"/>
            <a:ext cx="45720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．练习用电压表测量电压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DC871152-CC3C-4121-906A-474C5DDA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703256"/>
            <a:ext cx="4824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实验（</a:t>
            </a:r>
            <a:r>
              <a:rPr lang="en-US" altLang="zh-CN" sz="2800" b="1">
                <a:latin typeface="Times New Roman" panose="02020603050405020304" pitchFamily="18" charset="0"/>
              </a:rPr>
              <a:t>1）</a:t>
            </a:r>
            <a:r>
              <a:rPr lang="zh-CN" altLang="en-US" sz="2800" b="1">
                <a:latin typeface="Times New Roman" panose="02020603050405020304" pitchFamily="18" charset="0"/>
              </a:rPr>
              <a:t>电压表怎样连接？</a:t>
            </a:r>
          </a:p>
        </p:txBody>
      </p:sp>
      <p:grpSp>
        <p:nvGrpSpPr>
          <p:cNvPr id="31749" name="Group 5">
            <a:extLst>
              <a:ext uri="{FF2B5EF4-FFF2-40B4-BE49-F238E27FC236}">
                <a16:creationId xmlns:a16="http://schemas.microsoft.com/office/drawing/2014/main" id="{FE0CCE38-8F03-416F-9C99-3E5B535758C0}"/>
              </a:ext>
            </a:extLst>
          </p:cNvPr>
          <p:cNvGrpSpPr/>
          <p:nvPr/>
        </p:nvGrpSpPr>
        <p:grpSpPr>
          <a:xfrm>
            <a:off x="7569200" y="4772025"/>
            <a:ext cx="1665288" cy="1104900"/>
            <a:chExt cx="1049" cy="696"/>
          </a:xfrm>
        </p:grpSpPr>
        <p:grpSp>
          <p:nvGrpSpPr>
            <p:cNvPr id="31750" name="Group 6">
              <a:extLst>
                <a:ext uri="{FF2B5EF4-FFF2-40B4-BE49-F238E27FC236}">
                  <a16:creationId xmlns:a16="http://schemas.microsoft.com/office/drawing/2014/main" id="{683CE9DE-EDD8-4E0A-90B4-4A7102DC158C}"/>
                </a:ext>
              </a:extLst>
            </p:cNvPr>
            <p:cNvGrpSpPr/>
            <p:nvPr/>
          </p:nvGrpSpPr>
          <p:grpSpPr>
            <a:xfrm flipV="1">
              <a:off x="0" y="0"/>
              <a:ext cx="1049" cy="538"/>
              <a:chExt cx="1049" cy="538"/>
            </a:xfrm>
          </p:grpSpPr>
          <p:sp>
            <p:nvSpPr>
              <p:cNvPr id="31751" name="Line 7">
                <a:extLst>
                  <a:ext uri="{FF2B5EF4-FFF2-40B4-BE49-F238E27FC236}">
                    <a16:creationId xmlns:a16="http://schemas.microsoft.com/office/drawing/2014/main" id="{A2515120-70C0-4643-97E6-499D4E7D8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2" name="Line 8">
                <a:extLst>
                  <a:ext uri="{FF2B5EF4-FFF2-40B4-BE49-F238E27FC236}">
                    <a16:creationId xmlns:a16="http://schemas.microsoft.com/office/drawing/2014/main" id="{73FECFDB-2444-433A-A2B7-F65168DD2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3" name="Line 9">
                <a:extLst>
                  <a:ext uri="{FF2B5EF4-FFF2-40B4-BE49-F238E27FC236}">
                    <a16:creationId xmlns:a16="http://schemas.microsoft.com/office/drawing/2014/main" id="{F9871625-91F9-4375-BB1D-B47036A87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54" name="Group 10">
              <a:extLst>
                <a:ext uri="{FF2B5EF4-FFF2-40B4-BE49-F238E27FC236}">
                  <a16:creationId xmlns:a16="http://schemas.microsoft.com/office/drawing/2014/main" id="{70BE71A3-56A2-4ACA-A2E3-25959D649697}"/>
                </a:ext>
              </a:extLst>
            </p:cNvPr>
            <p:cNvGrpSpPr/>
            <p:nvPr/>
          </p:nvGrpSpPr>
          <p:grpSpPr>
            <a:xfrm>
              <a:off x="393" y="356"/>
              <a:ext cx="341" cy="340"/>
              <a:chExt cx="341" cy="340"/>
            </a:xfrm>
          </p:grpSpPr>
          <p:sp>
            <p:nvSpPr>
              <p:cNvPr id="31755" name="Oval 190">
                <a:extLst>
                  <a:ext uri="{FF2B5EF4-FFF2-40B4-BE49-F238E27FC236}">
                    <a16:creationId xmlns:a16="http://schemas.microsoft.com/office/drawing/2014/main" id="{33BB85E7-5BDB-45C9-A53F-ED4E4B14E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56" name="Text Box 191">
                <a:extLst>
                  <a:ext uri="{FF2B5EF4-FFF2-40B4-BE49-F238E27FC236}">
                    <a16:creationId xmlns:a16="http://schemas.microsoft.com/office/drawing/2014/main" id="{F8E4EDDD-9BE0-4803-8BE3-763A5F1A88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" y="0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</p:grpSp>
      <p:grpSp>
        <p:nvGrpSpPr>
          <p:cNvPr id="31757" name="Group 13">
            <a:extLst>
              <a:ext uri="{FF2B5EF4-FFF2-40B4-BE49-F238E27FC236}">
                <a16:creationId xmlns:a16="http://schemas.microsoft.com/office/drawing/2014/main" id="{42676C35-4E84-43CB-8E4B-8EC7D282FADF}"/>
              </a:ext>
            </a:extLst>
          </p:cNvPr>
          <p:cNvGrpSpPr/>
          <p:nvPr/>
        </p:nvGrpSpPr>
        <p:grpSpPr>
          <a:xfrm>
            <a:off x="6959600" y="3021013"/>
            <a:ext cx="2844800" cy="1966912"/>
            <a:chExt cx="1792" cy="1239"/>
          </a:xfrm>
        </p:grpSpPr>
        <p:sp>
          <p:nvSpPr>
            <p:cNvPr id="31758" name="Rectangle 14">
              <a:extLst>
                <a:ext uri="{FF2B5EF4-FFF2-40B4-BE49-F238E27FC236}">
                  <a16:creationId xmlns:a16="http://schemas.microsoft.com/office/drawing/2014/main" id="{1F95C76F-38B2-4306-BF67-25597971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7"/>
              <a:ext cx="1792" cy="9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1759" name="Group 15">
              <a:extLst>
                <a:ext uri="{FF2B5EF4-FFF2-40B4-BE49-F238E27FC236}">
                  <a16:creationId xmlns:a16="http://schemas.microsoft.com/office/drawing/2014/main" id="{B56B0E23-57B3-4615-80D6-BBADE0BE191A}"/>
                </a:ext>
              </a:extLst>
            </p:cNvPr>
            <p:cNvGrpSpPr/>
            <p:nvPr/>
          </p:nvGrpSpPr>
          <p:grpSpPr>
            <a:xfrm>
              <a:off x="1111" y="0"/>
              <a:ext cx="85" cy="340"/>
              <a:chExt cx="85" cy="340"/>
            </a:xfrm>
          </p:grpSpPr>
          <p:sp>
            <p:nvSpPr>
              <p:cNvPr id="31760" name="Rectangle 19">
                <a:extLst>
                  <a:ext uri="{FF2B5EF4-FFF2-40B4-BE49-F238E27FC236}">
                    <a16:creationId xmlns:a16="http://schemas.microsoft.com/office/drawing/2014/main" id="{0A3D091F-EBE2-43CB-B137-96B8D2341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1" name="Line 20">
                <a:extLst>
                  <a:ext uri="{FF2B5EF4-FFF2-40B4-BE49-F238E27FC236}">
                    <a16:creationId xmlns:a16="http://schemas.microsoft.com/office/drawing/2014/main" id="{5D8626C8-A7B0-44FC-B433-9F583C27C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2" name="Line 21">
                <a:extLst>
                  <a:ext uri="{FF2B5EF4-FFF2-40B4-BE49-F238E27FC236}">
                    <a16:creationId xmlns:a16="http://schemas.microsoft.com/office/drawing/2014/main" id="{F1280B8A-17A3-4C66-B08F-26A9A246D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763" name="Group 19">
              <a:extLst>
                <a:ext uri="{FF2B5EF4-FFF2-40B4-BE49-F238E27FC236}">
                  <a16:creationId xmlns:a16="http://schemas.microsoft.com/office/drawing/2014/main" id="{14F76BC1-6DC5-45B5-A1B2-7B09E62E1F7D}"/>
                </a:ext>
              </a:extLst>
            </p:cNvPr>
            <p:cNvGrpSpPr/>
            <p:nvPr/>
          </p:nvGrpSpPr>
          <p:grpSpPr>
            <a:xfrm>
              <a:off x="418" y="72"/>
              <a:ext cx="283" cy="170"/>
              <a:chExt cx="256" cy="142"/>
            </a:xfrm>
          </p:grpSpPr>
          <p:sp>
            <p:nvSpPr>
              <p:cNvPr id="31764" name="Rectangle 15">
                <a:extLst>
                  <a:ext uri="{FF2B5EF4-FFF2-40B4-BE49-F238E27FC236}">
                    <a16:creationId xmlns:a16="http://schemas.microsoft.com/office/drawing/2014/main" id="{6EC50284-30E6-49C2-AD9A-C7BEBB64B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5" name="Line 16">
                <a:extLst>
                  <a:ext uri="{FF2B5EF4-FFF2-40B4-BE49-F238E27FC236}">
                    <a16:creationId xmlns:a16="http://schemas.microsoft.com/office/drawing/2014/main" id="{8DBDCC1D-F076-4B17-ADE8-34F54933A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6" name="Oval 17">
                <a:extLst>
                  <a:ext uri="{FF2B5EF4-FFF2-40B4-BE49-F238E27FC236}">
                    <a16:creationId xmlns:a16="http://schemas.microsoft.com/office/drawing/2014/main" id="{EF301CDB-5E3A-497C-96FA-A3F20CB47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1767" name="AutoShape 187">
              <a:extLst>
                <a:ext uri="{FF2B5EF4-FFF2-40B4-BE49-F238E27FC236}">
                  <a16:creationId xmlns:a16="http://schemas.microsoft.com/office/drawing/2014/main" id="{29D1B5F6-178F-46A8-930E-3A5FDB87C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928"/>
              <a:ext cx="311" cy="31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31769" name="Picture 25" descr="05804006">
            <a:extLst>
              <a:ext uri="{FF2B5EF4-FFF2-40B4-BE49-F238E27FC236}">
                <a16:creationId xmlns:a16="http://schemas.microsoft.com/office/drawing/2014/main" id="{46E17817-250B-4B8C-A257-5A21117D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1" y="2816225"/>
            <a:ext cx="4608513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BED2A7F-7534-48C3-9805-DC03FDB9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二、电压的测量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TextBox 15">
            <a:extLst>
              <a:ext uri="{FF2B5EF4-FFF2-40B4-BE49-F238E27FC236}">
                <a16:creationId xmlns:a16="http://schemas.microsoft.com/office/drawing/2014/main" id="{0BE26768-5348-411E-BA52-2BAADE079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947553"/>
            <a:ext cx="8535863" cy="174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．看量程选择；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．看最小分度值；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．读数　　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38A76E98-7B93-444D-82A2-857F02B6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1567351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读数步骤</a:t>
            </a: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C9C6CA8E-1C43-4093-AAC9-6FA2FA04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338138"/>
            <a:ext cx="9172575" cy="569912"/>
          </a:xfrm>
        </p:spPr>
        <p:txBody>
          <a:bodyPr/>
          <a:lstStyle/>
          <a:p>
            <a:r>
              <a:rPr lang="zh-CN" altLang="en-US"/>
              <a:t>二、电压的测量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C5F06B4-429C-496E-BFEB-9D5BC9062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7" y="1000941"/>
            <a:ext cx="4284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2）电压表的读数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44A73DE-0E5A-4AD4-BA01-63E30561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427" y="4005064"/>
            <a:ext cx="8989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　（</a:t>
            </a:r>
            <a:r>
              <a:rPr lang="en-US" altLang="zh-CN" sz="2800" b="1">
                <a:latin typeface="Times New Roman" panose="02020603050405020304" pitchFamily="18" charset="0"/>
              </a:rPr>
              <a:t>3）</a:t>
            </a:r>
            <a:r>
              <a:rPr lang="zh-CN" altLang="en-US" sz="2800" b="1">
                <a:latin typeface="Times New Roman" panose="02020603050405020304" pitchFamily="18" charset="0"/>
              </a:rPr>
              <a:t>动手测量用电器两端的电压和电源两端的电压。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65E6262-18F5-4774-9D96-424F38841846}"/>
              </a:ext>
            </a:extLst>
          </p:cNvPr>
          <p:cNvSpPr/>
          <p:nvPr/>
        </p:nvSpPr>
        <p:spPr>
          <a:xfrm>
            <a:off x="1631504" y="4941168"/>
            <a:ext cx="9721080" cy="1132772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>
                <a:solidFill>
                  <a:srgbClr val="FFFF00"/>
                </a:solidFill>
                <a:latin typeface="宋体" panose="02010600030101010101" pitchFamily="2" charset="-122"/>
              </a:rPr>
              <a:t>3 V</a:t>
            </a:r>
            <a:r>
              <a:rPr lang="zh-CN" altLang="en-US" sz="2400" b="1">
                <a:solidFill>
                  <a:srgbClr val="FFFF00"/>
                </a:solidFill>
                <a:latin typeface="宋体" panose="02010600030101010101" pitchFamily="2" charset="-122"/>
              </a:rPr>
              <a:t>量程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用“</a:t>
            </a:r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</a:rPr>
              <a:t>—”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和“</a:t>
            </a:r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</a:rPr>
              <a:t>3”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两接线柱，标尺</a:t>
            </a:r>
            <a:r>
              <a:rPr lang="zh-CN" altLang="en-US" sz="2400" b="1">
                <a:solidFill>
                  <a:srgbClr val="FFFF00"/>
                </a:solidFill>
                <a:latin typeface="宋体" panose="02010600030101010101" pitchFamily="2" charset="-122"/>
              </a:rPr>
              <a:t>每小格</a:t>
            </a:r>
            <a:r>
              <a:rPr lang="en-US" altLang="zh-CN" sz="2400" b="1">
                <a:solidFill>
                  <a:srgbClr val="FFFF00"/>
                </a:solidFill>
                <a:latin typeface="宋体" panose="02010600030101010101" pitchFamily="2" charset="-122"/>
              </a:rPr>
              <a:t>0.l V</a:t>
            </a:r>
            <a:r>
              <a:rPr lang="zh-CN" altLang="en-US" sz="2400" b="1">
                <a:solidFill>
                  <a:srgbClr val="FFFF00"/>
                </a:solidFill>
                <a:latin typeface="宋体" panose="02010600030101010101" pitchFamily="2" charset="-122"/>
              </a:rPr>
              <a:t>，每大格</a:t>
            </a:r>
            <a:r>
              <a:rPr lang="en-US" altLang="zh-CN" sz="2400" b="1">
                <a:solidFill>
                  <a:srgbClr val="FFFF00"/>
                </a:solidFill>
                <a:latin typeface="宋体" panose="02010600030101010101" pitchFamily="2" charset="-122"/>
              </a:rPr>
              <a:t>l V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；</a:t>
            </a:r>
            <a:endParaRPr lang="en-US" altLang="zh-CN" sz="2400" b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FFFF00"/>
                </a:solidFill>
                <a:latin typeface="宋体" panose="02010600030101010101" pitchFamily="2" charset="-122"/>
              </a:rPr>
              <a:t>15 V</a:t>
            </a:r>
            <a:r>
              <a:rPr lang="zh-CN" altLang="en-US" sz="2400" b="1">
                <a:solidFill>
                  <a:srgbClr val="FFFF00"/>
                </a:solidFill>
                <a:latin typeface="宋体" panose="02010600030101010101" pitchFamily="2" charset="-122"/>
              </a:rPr>
              <a:t>量程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用“</a:t>
            </a:r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</a:rPr>
              <a:t>—”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和“</a:t>
            </a:r>
            <a:r>
              <a:rPr lang="en-US" altLang="zh-CN" sz="2400" b="1">
                <a:solidFill>
                  <a:schemeClr val="bg1"/>
                </a:solidFill>
                <a:latin typeface="宋体" panose="02010600030101010101" pitchFamily="2" charset="-122"/>
              </a:rPr>
              <a:t>15”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两接线柱，标尺每小格</a:t>
            </a:r>
            <a:r>
              <a:rPr lang="en-US" altLang="zh-CN" sz="2400" b="1">
                <a:solidFill>
                  <a:srgbClr val="FFFF00"/>
                </a:solidFill>
                <a:latin typeface="宋体" panose="02010600030101010101" pitchFamily="2" charset="-122"/>
              </a:rPr>
              <a:t>0.5 V</a:t>
            </a:r>
            <a:r>
              <a:rPr lang="zh-CN" altLang="en-US" sz="2400" b="1">
                <a:solidFill>
                  <a:srgbClr val="FFFF00"/>
                </a:solidFill>
                <a:latin typeface="宋体" panose="02010600030101010101" pitchFamily="2" charset="-122"/>
              </a:rPr>
              <a:t>，每大格</a:t>
            </a:r>
            <a:r>
              <a:rPr lang="en-US" altLang="zh-CN" sz="2400" b="1">
                <a:solidFill>
                  <a:srgbClr val="FFFF00"/>
                </a:solidFill>
                <a:latin typeface="宋体" panose="02010600030101010101" pitchFamily="2" charset="-122"/>
              </a:rPr>
              <a:t>5 V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。</a:t>
            </a:r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D7561B7E-0EC1-453F-A60A-964B3ACF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6760" y="650410"/>
            <a:ext cx="3078910" cy="335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827CCE3D-BFFC-4FA5-9498-92F88DA9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1808164"/>
            <a:ext cx="46450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　　将电压表接在小灯泡两端，接通电路，读取的数据是 ＿＿＿＿ </a:t>
            </a:r>
            <a:r>
              <a:rPr lang="en-US" altLang="zh-CN" sz="2800" b="1">
                <a:latin typeface="Times New Roman" panose="02020603050405020304" pitchFamily="18" charset="0"/>
              </a:rPr>
              <a:t>V </a:t>
            </a:r>
            <a:r>
              <a:rPr lang="zh-CN" altLang="en-US" sz="2800" b="1"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DBA3C322-E9C5-443A-8192-3161551C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3608388"/>
            <a:ext cx="79200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　　将电压表接在电 源两端，接通电路，读取的数据是  ＿＿＿＿ </a:t>
            </a:r>
            <a:r>
              <a:rPr lang="en-US" altLang="zh-CN" sz="2800" b="1">
                <a:latin typeface="Times New Roman" panose="02020603050405020304" pitchFamily="18" charset="0"/>
              </a:rPr>
              <a:t>V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28681" name="Picture 9" descr="05804006">
            <a:extLst>
              <a:ext uri="{FF2B5EF4-FFF2-40B4-BE49-F238E27FC236}">
                <a16:creationId xmlns:a16="http://schemas.microsoft.com/office/drawing/2014/main" id="{91EB4D99-B3A4-4973-A328-29B4A86F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313" y="981075"/>
            <a:ext cx="3492500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DD6F515-B0B1-4E9F-B242-55C83E4F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二、电压的测量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90186EF-B500-439A-9A36-1A59B6B80A8D}"/>
              </a:ext>
            </a:extLst>
          </p:cNvPr>
          <p:cNvSpPr/>
          <p:nvPr/>
        </p:nvSpPr>
        <p:spPr>
          <a:xfrm>
            <a:off x="2272433" y="4981575"/>
            <a:ext cx="8583760" cy="893124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    实验结果表明，电压表两次的示数是相等的，即在</a:t>
            </a:r>
            <a:r>
              <a:rPr lang="zh-CN" altLang="en-US" sz="2400" b="1">
                <a:solidFill>
                  <a:srgbClr val="FFFF00"/>
                </a:solidFill>
                <a:latin typeface="宋体" panose="02010600030101010101" pitchFamily="2" charset="-122"/>
              </a:rPr>
              <a:t>只有一个用电器的电路中，用电器两端的电压与电源电压相等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4AF0106B-92FE-478A-8588-505482F9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00" y="1897063"/>
            <a:ext cx="37544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>
            <a:extLst>
              <a:ext uri="{FF2B5EF4-FFF2-40B4-BE49-F238E27FC236}">
                <a16:creationId xmlns:a16="http://schemas.microsoft.com/office/drawing/2014/main" id="{84B78021-2E53-4C13-9381-D3B5812B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8414" y="1881189"/>
            <a:ext cx="3665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2">
            <a:extLst>
              <a:ext uri="{FF2B5EF4-FFF2-40B4-BE49-F238E27FC236}">
                <a16:creationId xmlns:a16="http://schemas.microsoft.com/office/drawing/2014/main" id="{BACAECB8-646F-4F15-A1A5-27582873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3"/>
            <a:ext cx="597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/>
              <a:t>．两个表的读数各是多少？</a:t>
            </a:r>
          </a:p>
        </p:txBody>
      </p:sp>
      <p:sp>
        <p:nvSpPr>
          <p:cNvPr id="27653" name="Text Box 2">
            <a:extLst>
              <a:ext uri="{FF2B5EF4-FFF2-40B4-BE49-F238E27FC236}">
                <a16:creationId xmlns:a16="http://schemas.microsoft.com/office/drawing/2014/main" id="{91EAFCEA-6579-4EDF-918D-A0A9C974B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6057901"/>
            <a:ext cx="3240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</a:rPr>
              <a:t>量程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0~3 V   1.6 V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 Box 2">
            <a:extLst>
              <a:ext uri="{FF2B5EF4-FFF2-40B4-BE49-F238E27FC236}">
                <a16:creationId xmlns:a16="http://schemas.microsoft.com/office/drawing/2014/main" id="{033585A3-22CF-4590-9A7F-91974E775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9" y="6078538"/>
            <a:ext cx="324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</a:rPr>
              <a:t>量程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0~15 V   8 V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080A108-4231-4644-A4BA-8098FE27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A8D538F-B196-4FAF-B68B-FF5975165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6057901"/>
            <a:ext cx="963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V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3568513B-D981-421A-9477-602F6E7C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714501"/>
            <a:ext cx="3124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37750587-D51C-4D75-A88B-7278944F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676" y="1825626"/>
            <a:ext cx="30575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FC124BF4-339A-4DB0-AEAD-B843097F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850" y="1857376"/>
            <a:ext cx="30670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">
            <a:extLst>
              <a:ext uri="{FF2B5EF4-FFF2-40B4-BE49-F238E27FC236}">
                <a16:creationId xmlns:a16="http://schemas.microsoft.com/office/drawing/2014/main" id="{56495729-5304-4B3D-9AD5-6C21979A0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3"/>
            <a:ext cx="651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/>
              <a:t>．三个表的读数各是多少？</a:t>
            </a:r>
          </a:p>
        </p:txBody>
      </p:sp>
      <p:sp>
        <p:nvSpPr>
          <p:cNvPr id="26631" name="Text Box 2">
            <a:extLst>
              <a:ext uri="{FF2B5EF4-FFF2-40B4-BE49-F238E27FC236}">
                <a16:creationId xmlns:a16="http://schemas.microsoft.com/office/drawing/2014/main" id="{EC314304-E6A9-4015-AEC8-750A7A5C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6" y="6057901"/>
            <a:ext cx="1292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12.5 V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Text Box 2">
            <a:extLst>
              <a:ext uri="{FF2B5EF4-FFF2-40B4-BE49-F238E27FC236}">
                <a16:creationId xmlns:a16="http://schemas.microsoft.com/office/drawing/2014/main" id="{5492EDC0-AF8B-4A94-A9F8-895EC909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776" y="6057901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V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D3BBA87-64DD-4371-948C-84740BFB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1" grpId="0"/>
      <p:bldP spid="266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55328" y="2400475"/>
            <a:ext cx="10175795" cy="1284006"/>
            <a:chOff x="2111375" y="3256896"/>
            <a:chExt cx="10175795" cy="128400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256896"/>
              <a:ext cx="935982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知道电压的单位及其换算关系，记住干电池及家庭电路电压值。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9" y="1092134"/>
            <a:ext cx="9721080" cy="1284006"/>
            <a:chOff x="2105025" y="2140882"/>
            <a:chExt cx="9455785" cy="128400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50" y="2140882"/>
              <a:ext cx="863346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初步认识电压，知道电压的作用及电源是提供电压的装置。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570917" y="3708815"/>
            <a:ext cx="10012729" cy="1284006"/>
            <a:chOff x="2130425" y="4370748"/>
            <a:chExt cx="10012729" cy="128400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370748"/>
              <a:ext cx="9234854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认识电压表，了解电压表的用途与符号，会正确使用电压表测量电压。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3" name="Picture 3" descr="H:\2\人教教参资源\九\图\铡刀开关.JPG">
            <a:extLst>
              <a:ext uri="{FF2B5EF4-FFF2-40B4-BE49-F238E27FC236}">
                <a16:creationId xmlns:a16="http://schemas.microsoft.com/office/drawing/2014/main" id="{12D21BB1-4B68-44E4-B4F0-074D0D171AD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289" y="2813051"/>
            <a:ext cx="1527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H:\2\人教教参资源\九\图\小灯泡.JPG">
            <a:extLst>
              <a:ext uri="{FF2B5EF4-FFF2-40B4-BE49-F238E27FC236}">
                <a16:creationId xmlns:a16="http://schemas.microsoft.com/office/drawing/2014/main" id="{17360C60-2E30-480F-815A-C4AB37F92D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6739" y="4473576"/>
            <a:ext cx="162718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H:\2\人教教参资源\九\图\电压表.JPG">
            <a:extLst>
              <a:ext uri="{FF2B5EF4-FFF2-40B4-BE49-F238E27FC236}">
                <a16:creationId xmlns:a16="http://schemas.microsoft.com/office/drawing/2014/main" id="{EFA75F52-D688-4725-9955-CFCDA1FA757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576" y="2417764"/>
            <a:ext cx="17129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H:\2\人教教参资源\九\图\电池组.JPG">
            <a:extLst>
              <a:ext uri="{FF2B5EF4-FFF2-40B4-BE49-F238E27FC236}">
                <a16:creationId xmlns:a16="http://schemas.microsoft.com/office/drawing/2014/main" id="{8FC4BB29-86EF-4443-897A-DC5A8F106A6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175" y="4760913"/>
            <a:ext cx="2109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2">
            <a:extLst>
              <a:ext uri="{FF2B5EF4-FFF2-40B4-BE49-F238E27FC236}">
                <a16:creationId xmlns:a16="http://schemas.microsoft.com/office/drawing/2014/main" id="{0CD8858B-2EBB-4CCF-835A-2F453CC4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3"/>
            <a:ext cx="802798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．连接电路，使小灯泡发光并且用电压表测量小灯泡两端的电压。</a:t>
            </a:r>
          </a:p>
        </p:txBody>
      </p:sp>
      <p:sp>
        <p:nvSpPr>
          <p:cNvPr id="25608" name="任意多边形 33">
            <a:extLst>
              <a:ext uri="{FF2B5EF4-FFF2-40B4-BE49-F238E27FC236}">
                <a16:creationId xmlns:a16="http://schemas.microsoft.com/office/drawing/2014/main" id="{F67C68DE-2F99-4480-954F-667580750354}"/>
              </a:ext>
            </a:extLst>
          </p:cNvPr>
          <p:cNvSpPr/>
          <p:nvPr/>
        </p:nvSpPr>
        <p:spPr bwMode="auto">
          <a:xfrm>
            <a:off x="4656139" y="3471863"/>
            <a:ext cx="2617787" cy="1846262"/>
          </a:xfrm>
          <a:custGeom>
            <a:gdLst>
              <a:gd name="T0" fmla="*/ 0 w 2476988"/>
              <a:gd name="T1" fmla="*/ 0 h 1847408"/>
              <a:gd name="T2" fmla="*/ 256032 w 2476988"/>
              <a:gd name="T3" fmla="*/ 91440 h 1847408"/>
              <a:gd name="T4" fmla="*/ 859536 w 2476988"/>
              <a:gd name="T5" fmla="*/ 493776 h 1847408"/>
              <a:gd name="T6" fmla="*/ 1591056 w 2476988"/>
              <a:gd name="T7" fmla="*/ 1133856 h 1847408"/>
              <a:gd name="T8" fmla="*/ 2176272 w 2476988"/>
              <a:gd name="T9" fmla="*/ 1810512 h 1847408"/>
              <a:gd name="T10" fmla="*/ 2450592 w 2476988"/>
              <a:gd name="T11" fmla="*/ 1755648 h 1847408"/>
              <a:gd name="T12" fmla="*/ 2450592 w 2476988"/>
              <a:gd name="T13" fmla="*/ 1737360 h 18474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6988" h="1847408">
                <a:moveTo>
                  <a:pt x="0" y="0"/>
                </a:moveTo>
                <a:cubicBezTo>
                  <a:pt x="56388" y="4572"/>
                  <a:pt x="112776" y="9144"/>
                  <a:pt x="256032" y="91440"/>
                </a:cubicBezTo>
                <a:cubicBezTo>
                  <a:pt x="399288" y="173736"/>
                  <a:pt x="637032" y="320040"/>
                  <a:pt x="859536" y="493776"/>
                </a:cubicBezTo>
                <a:cubicBezTo>
                  <a:pt x="1082040" y="667512"/>
                  <a:pt x="1371600" y="914400"/>
                  <a:pt x="1591056" y="1133856"/>
                </a:cubicBezTo>
                <a:cubicBezTo>
                  <a:pt x="1810512" y="1353312"/>
                  <a:pt x="2033016" y="1706880"/>
                  <a:pt x="2176272" y="1810512"/>
                </a:cubicBezTo>
                <a:cubicBezTo>
                  <a:pt x="2319528" y="1914144"/>
                  <a:pt x="2404872" y="1767840"/>
                  <a:pt x="2450592" y="1755648"/>
                </a:cubicBezTo>
                <a:cubicBezTo>
                  <a:pt x="2496312" y="1743456"/>
                  <a:pt x="2473452" y="1740408"/>
                  <a:pt x="2450592" y="1737360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9" name="任意多边形 34">
            <a:extLst>
              <a:ext uri="{FF2B5EF4-FFF2-40B4-BE49-F238E27FC236}">
                <a16:creationId xmlns:a16="http://schemas.microsoft.com/office/drawing/2014/main" id="{3D750BB9-7924-4051-88C5-E2443BC82798}"/>
              </a:ext>
            </a:extLst>
          </p:cNvPr>
          <p:cNvSpPr/>
          <p:nvPr/>
        </p:nvSpPr>
        <p:spPr bwMode="auto">
          <a:xfrm>
            <a:off x="3606800" y="3435351"/>
            <a:ext cx="2173288" cy="1882775"/>
          </a:xfrm>
          <a:custGeom>
            <a:gdLst>
              <a:gd name="T0" fmla="*/ 240179 w 2173730"/>
              <a:gd name="T1" fmla="*/ 0 h 1883299"/>
              <a:gd name="T2" fmla="*/ 20723 w 2173730"/>
              <a:gd name="T3" fmla="*/ 841248 h 1883299"/>
              <a:gd name="T4" fmla="*/ 733955 w 2173730"/>
              <a:gd name="T5" fmla="*/ 950976 h 1883299"/>
              <a:gd name="T6" fmla="*/ 1940963 w 2173730"/>
              <a:gd name="T7" fmla="*/ 1225296 h 1883299"/>
              <a:gd name="T8" fmla="*/ 2160419 w 2173730"/>
              <a:gd name="T9" fmla="*/ 1792224 h 1883299"/>
              <a:gd name="T10" fmla="*/ 1739795 w 2173730"/>
              <a:gd name="T11" fmla="*/ 1847088 h 18832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73730" h="1883299">
                <a:moveTo>
                  <a:pt x="240179" y="0"/>
                </a:moveTo>
                <a:cubicBezTo>
                  <a:pt x="119783" y="280416"/>
                  <a:pt x="-61573" y="682752"/>
                  <a:pt x="20723" y="841248"/>
                </a:cubicBezTo>
                <a:cubicBezTo>
                  <a:pt x="103019" y="999744"/>
                  <a:pt x="413915" y="886968"/>
                  <a:pt x="733955" y="950976"/>
                </a:cubicBezTo>
                <a:cubicBezTo>
                  <a:pt x="1053995" y="1014984"/>
                  <a:pt x="1703219" y="1085088"/>
                  <a:pt x="1940963" y="1225296"/>
                </a:cubicBezTo>
                <a:cubicBezTo>
                  <a:pt x="2178707" y="1365504"/>
                  <a:pt x="2193947" y="1688592"/>
                  <a:pt x="2160419" y="1792224"/>
                </a:cubicBezTo>
                <a:cubicBezTo>
                  <a:pt x="2126891" y="1895856"/>
                  <a:pt x="1809899" y="1906524"/>
                  <a:pt x="1739795" y="1847088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0" name="任意多边形 35">
            <a:extLst>
              <a:ext uri="{FF2B5EF4-FFF2-40B4-BE49-F238E27FC236}">
                <a16:creationId xmlns:a16="http://schemas.microsoft.com/office/drawing/2014/main" id="{92640089-A0AD-4D53-B1EF-1F8649F5624C}"/>
              </a:ext>
            </a:extLst>
          </p:cNvPr>
          <p:cNvSpPr/>
          <p:nvPr/>
        </p:nvSpPr>
        <p:spPr bwMode="auto">
          <a:xfrm>
            <a:off x="3535364" y="5245100"/>
            <a:ext cx="5183187" cy="1206500"/>
          </a:xfrm>
          <a:custGeom>
            <a:gdLst>
              <a:gd name="T0" fmla="*/ 0 w 5182954"/>
              <a:gd name="T1" fmla="*/ 0 h 1206101"/>
              <a:gd name="T2" fmla="*/ 438912 w 5182954"/>
              <a:gd name="T3" fmla="*/ 859536 h 1206101"/>
              <a:gd name="T4" fmla="*/ 1481328 w 5182954"/>
              <a:gd name="T5" fmla="*/ 1133856 h 1206101"/>
              <a:gd name="T6" fmla="*/ 3273552 w 5182954"/>
              <a:gd name="T7" fmla="*/ 1188720 h 1206101"/>
              <a:gd name="T8" fmla="*/ 4937760 w 5182954"/>
              <a:gd name="T9" fmla="*/ 877824 h 1206101"/>
              <a:gd name="T10" fmla="*/ 5175504 w 5182954"/>
              <a:gd name="T11" fmla="*/ 420624 h 1206101"/>
              <a:gd name="T12" fmla="*/ 4956048 w 5182954"/>
              <a:gd name="T13" fmla="*/ 73152 h 1206101"/>
              <a:gd name="T14" fmla="*/ 4626864 w 5182954"/>
              <a:gd name="T15" fmla="*/ 18288 h 1206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82954" h="1206101">
                <a:moveTo>
                  <a:pt x="0" y="0"/>
                </a:moveTo>
                <a:cubicBezTo>
                  <a:pt x="96012" y="335280"/>
                  <a:pt x="192024" y="670560"/>
                  <a:pt x="438912" y="859536"/>
                </a:cubicBezTo>
                <a:cubicBezTo>
                  <a:pt x="685800" y="1048512"/>
                  <a:pt x="1008888" y="1078992"/>
                  <a:pt x="1481328" y="1133856"/>
                </a:cubicBezTo>
                <a:cubicBezTo>
                  <a:pt x="1953768" y="1188720"/>
                  <a:pt x="2697480" y="1231392"/>
                  <a:pt x="3273552" y="1188720"/>
                </a:cubicBezTo>
                <a:cubicBezTo>
                  <a:pt x="3849624" y="1146048"/>
                  <a:pt x="4620768" y="1005840"/>
                  <a:pt x="4937760" y="877824"/>
                </a:cubicBezTo>
                <a:cubicBezTo>
                  <a:pt x="5254752" y="749808"/>
                  <a:pt x="5172456" y="554736"/>
                  <a:pt x="5175504" y="420624"/>
                </a:cubicBezTo>
                <a:cubicBezTo>
                  <a:pt x="5178552" y="286512"/>
                  <a:pt x="5047488" y="140208"/>
                  <a:pt x="4956048" y="73152"/>
                </a:cubicBezTo>
                <a:cubicBezTo>
                  <a:pt x="4864608" y="6096"/>
                  <a:pt x="4745736" y="12192"/>
                  <a:pt x="4626864" y="18288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2" name="任意多边形 37">
            <a:extLst>
              <a:ext uri="{FF2B5EF4-FFF2-40B4-BE49-F238E27FC236}">
                <a16:creationId xmlns:a16="http://schemas.microsoft.com/office/drawing/2014/main" id="{85A6CFFE-D824-47DE-A79F-75A38C5F5C6C}"/>
              </a:ext>
            </a:extLst>
          </p:cNvPr>
          <p:cNvSpPr/>
          <p:nvPr/>
        </p:nvSpPr>
        <p:spPr bwMode="auto">
          <a:xfrm>
            <a:off x="7902576" y="3671889"/>
            <a:ext cx="828675" cy="1601787"/>
          </a:xfrm>
          <a:custGeom>
            <a:gdLst>
              <a:gd name="T0" fmla="*/ 22904 w 829309"/>
              <a:gd name="T1" fmla="*/ 36955 h 1601828"/>
              <a:gd name="T2" fmla="*/ 77768 w 829309"/>
              <a:gd name="T3" fmla="*/ 36955 h 1601828"/>
              <a:gd name="T4" fmla="*/ 662984 w 829309"/>
              <a:gd name="T5" fmla="*/ 421003 h 1601828"/>
              <a:gd name="T6" fmla="*/ 827576 w 829309"/>
              <a:gd name="T7" fmla="*/ 1061083 h 1601828"/>
              <a:gd name="T8" fmla="*/ 589832 w 829309"/>
              <a:gd name="T9" fmla="*/ 1390267 h 1601828"/>
              <a:gd name="T10" fmla="*/ 406952 w 829309"/>
              <a:gd name="T11" fmla="*/ 1591435 h 1601828"/>
              <a:gd name="T12" fmla="*/ 260648 w 829309"/>
              <a:gd name="T13" fmla="*/ 1554859 h 16018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9309" h="1601828">
                <a:moveTo>
                  <a:pt x="22904" y="36955"/>
                </a:moveTo>
                <a:cubicBezTo>
                  <a:pt x="-3004" y="4951"/>
                  <a:pt x="-28912" y="-27053"/>
                  <a:pt x="77768" y="36955"/>
                </a:cubicBezTo>
                <a:cubicBezTo>
                  <a:pt x="184448" y="100963"/>
                  <a:pt x="538016" y="250315"/>
                  <a:pt x="662984" y="421003"/>
                </a:cubicBezTo>
                <a:cubicBezTo>
                  <a:pt x="787952" y="591691"/>
                  <a:pt x="839768" y="899539"/>
                  <a:pt x="827576" y="1061083"/>
                </a:cubicBezTo>
                <a:cubicBezTo>
                  <a:pt x="815384" y="1222627"/>
                  <a:pt x="659936" y="1301875"/>
                  <a:pt x="589832" y="1390267"/>
                </a:cubicBezTo>
                <a:cubicBezTo>
                  <a:pt x="519728" y="1478659"/>
                  <a:pt x="461816" y="1564003"/>
                  <a:pt x="406952" y="1591435"/>
                </a:cubicBezTo>
                <a:cubicBezTo>
                  <a:pt x="352088" y="1618867"/>
                  <a:pt x="306368" y="1586863"/>
                  <a:pt x="260648" y="1554859"/>
                </a:cubicBezTo>
              </a:path>
            </a:pathLst>
          </a:custGeom>
          <a:noFill/>
          <a:ln w="57150" cap="flat" cmpd="sng">
            <a:solidFill>
              <a:srgbClr val="33339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9" name="任意多边形 36">
            <a:extLst>
              <a:ext uri="{FF2B5EF4-FFF2-40B4-BE49-F238E27FC236}">
                <a16:creationId xmlns:a16="http://schemas.microsoft.com/office/drawing/2014/main" id="{867FCE94-F9EB-4DB9-9202-6C1A5DF5CEF6}"/>
              </a:ext>
            </a:extLst>
          </p:cNvPr>
          <p:cNvSpPr/>
          <p:nvPr/>
        </p:nvSpPr>
        <p:spPr bwMode="auto">
          <a:xfrm>
            <a:off x="6943725" y="3608389"/>
            <a:ext cx="304800" cy="1609725"/>
          </a:xfrm>
          <a:custGeom>
            <a:gdLst>
              <a:gd name="T0" fmla="*/ 284623 w 304392"/>
              <a:gd name="T1" fmla="*/ 0 h 1609344"/>
              <a:gd name="T2" fmla="*/ 28591 w 304392"/>
              <a:gd name="T3" fmla="*/ 420624 h 1609344"/>
              <a:gd name="T4" fmla="*/ 10303 w 304392"/>
              <a:gd name="T5" fmla="*/ 713232 h 1609344"/>
              <a:gd name="T6" fmla="*/ 65167 w 304392"/>
              <a:gd name="T7" fmla="*/ 969264 h 1609344"/>
              <a:gd name="T8" fmla="*/ 174895 w 304392"/>
              <a:gd name="T9" fmla="*/ 1243584 h 1609344"/>
              <a:gd name="T10" fmla="*/ 302911 w 304392"/>
              <a:gd name="T11" fmla="*/ 1426464 h 1609344"/>
              <a:gd name="T12" fmla="*/ 248047 w 304392"/>
              <a:gd name="T13" fmla="*/ 1609344 h 1609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392" h="1609344">
                <a:moveTo>
                  <a:pt x="284623" y="0"/>
                </a:moveTo>
                <a:cubicBezTo>
                  <a:pt x="179467" y="150876"/>
                  <a:pt x="74311" y="301752"/>
                  <a:pt x="28591" y="420624"/>
                </a:cubicBezTo>
                <a:cubicBezTo>
                  <a:pt x="-17129" y="539496"/>
                  <a:pt x="4207" y="621792"/>
                  <a:pt x="10303" y="713232"/>
                </a:cubicBezTo>
                <a:cubicBezTo>
                  <a:pt x="16399" y="804672"/>
                  <a:pt x="37735" y="880872"/>
                  <a:pt x="65167" y="969264"/>
                </a:cubicBezTo>
                <a:cubicBezTo>
                  <a:pt x="92599" y="1057656"/>
                  <a:pt x="135271" y="1167384"/>
                  <a:pt x="174895" y="1243584"/>
                </a:cubicBezTo>
                <a:cubicBezTo>
                  <a:pt x="214519" y="1319784"/>
                  <a:pt x="290719" y="1365504"/>
                  <a:pt x="302911" y="1426464"/>
                </a:cubicBezTo>
                <a:cubicBezTo>
                  <a:pt x="315103" y="1487424"/>
                  <a:pt x="248047" y="1609344"/>
                  <a:pt x="248047" y="1609344"/>
                </a:cubicBezTo>
              </a:path>
            </a:pathLst>
          </a:custGeom>
          <a:noFill/>
          <a:ln w="57150" cap="flat" cmpd="sng">
            <a:solidFill>
              <a:srgbClr val="33339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1DDAAD-04FC-46AA-B09F-83247D47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B30823F6-CB6D-41F5-9954-C1C995DC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3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．画出对应的电路图。</a:t>
            </a:r>
          </a:p>
        </p:txBody>
      </p:sp>
      <p:grpSp>
        <p:nvGrpSpPr>
          <p:cNvPr id="24590" name="Group 14">
            <a:extLst>
              <a:ext uri="{FF2B5EF4-FFF2-40B4-BE49-F238E27FC236}">
                <a16:creationId xmlns:a16="http://schemas.microsoft.com/office/drawing/2014/main" id="{CAB6AAAD-0A1E-4F28-9E9E-8C6706DDE4FB}"/>
              </a:ext>
            </a:extLst>
          </p:cNvPr>
          <p:cNvGrpSpPr/>
          <p:nvPr/>
        </p:nvGrpSpPr>
        <p:grpSpPr>
          <a:xfrm>
            <a:off x="7072313" y="2362200"/>
            <a:ext cx="2844800" cy="2851150"/>
            <a:chExt cx="1792" cy="1796"/>
          </a:xfrm>
        </p:grpSpPr>
        <p:grpSp>
          <p:nvGrpSpPr>
            <p:cNvPr id="24591" name="Group 15">
              <a:extLst>
                <a:ext uri="{FF2B5EF4-FFF2-40B4-BE49-F238E27FC236}">
                  <a16:creationId xmlns:a16="http://schemas.microsoft.com/office/drawing/2014/main" id="{65CE0893-69F4-4332-B5DA-B72CD2FE3E45}"/>
                </a:ext>
              </a:extLst>
            </p:cNvPr>
            <p:cNvGrpSpPr/>
            <p:nvPr/>
          </p:nvGrpSpPr>
          <p:grpSpPr>
            <a:xfrm>
              <a:off x="338" y="174"/>
              <a:ext cx="1049" cy="538"/>
              <a:chExt cx="1049" cy="538"/>
            </a:xfrm>
          </p:grpSpPr>
          <p:sp>
            <p:nvSpPr>
              <p:cNvPr id="24592" name="Line 7">
                <a:extLst>
                  <a:ext uri="{FF2B5EF4-FFF2-40B4-BE49-F238E27FC236}">
                    <a16:creationId xmlns:a16="http://schemas.microsoft.com/office/drawing/2014/main" id="{A24756EA-7372-4168-BCC7-70A37C1D2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3" name="Line 8">
                <a:extLst>
                  <a:ext uri="{FF2B5EF4-FFF2-40B4-BE49-F238E27FC236}">
                    <a16:creationId xmlns:a16="http://schemas.microsoft.com/office/drawing/2014/main" id="{AD5D0A6E-D69D-4ADB-A8C3-8E42D384C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4" name="Line 9">
                <a:extLst>
                  <a:ext uri="{FF2B5EF4-FFF2-40B4-BE49-F238E27FC236}">
                    <a16:creationId xmlns:a16="http://schemas.microsoft.com/office/drawing/2014/main" id="{A8580D42-B8C6-42A6-A739-34C2C122C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95" name="Group 19">
              <a:extLst>
                <a:ext uri="{FF2B5EF4-FFF2-40B4-BE49-F238E27FC236}">
                  <a16:creationId xmlns:a16="http://schemas.microsoft.com/office/drawing/2014/main" id="{DCABB941-32CF-4EAE-AA30-AC11CFE8F251}"/>
                </a:ext>
              </a:extLst>
            </p:cNvPr>
            <p:cNvGrpSpPr/>
            <p:nvPr/>
          </p:nvGrpSpPr>
          <p:grpSpPr>
            <a:xfrm>
              <a:off x="710" y="0"/>
              <a:ext cx="341" cy="340"/>
              <a:chExt cx="341" cy="340"/>
            </a:xfrm>
          </p:grpSpPr>
          <p:sp>
            <p:nvSpPr>
              <p:cNvPr id="24596" name="Oval 190">
                <a:extLst>
                  <a:ext uri="{FF2B5EF4-FFF2-40B4-BE49-F238E27FC236}">
                    <a16:creationId xmlns:a16="http://schemas.microsoft.com/office/drawing/2014/main" id="{449F8E26-1539-4807-987D-F42074DDC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597" name="Text Box 191">
                <a:extLst>
                  <a:ext uri="{FF2B5EF4-FFF2-40B4-BE49-F238E27FC236}">
                    <a16:creationId xmlns:a16="http://schemas.microsoft.com/office/drawing/2014/main" id="{EE5CA326-FA93-47E8-9456-3D43252C5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" y="0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grpSp>
          <p:nvGrpSpPr>
            <p:cNvPr id="24598" name="Group 22">
              <a:extLst>
                <a:ext uri="{FF2B5EF4-FFF2-40B4-BE49-F238E27FC236}">
                  <a16:creationId xmlns:a16="http://schemas.microsoft.com/office/drawing/2014/main" id="{25D2573B-474B-41DE-94AF-F06BA5586C0A}"/>
                </a:ext>
              </a:extLst>
            </p:cNvPr>
            <p:cNvGrpSpPr/>
            <p:nvPr/>
          </p:nvGrpSpPr>
          <p:grpSpPr>
            <a:xfrm>
              <a:off x="0" y="557"/>
              <a:ext cx="1792" cy="1239"/>
              <a:chExt cx="1792" cy="1239"/>
            </a:xfrm>
          </p:grpSpPr>
          <p:sp>
            <p:nvSpPr>
              <p:cNvPr id="24599" name="Rectangle 23">
                <a:extLst>
                  <a:ext uri="{FF2B5EF4-FFF2-40B4-BE49-F238E27FC236}">
                    <a16:creationId xmlns:a16="http://schemas.microsoft.com/office/drawing/2014/main" id="{87E10110-4A75-4BCA-BB7A-5433E9159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52"/>
                <a:ext cx="1792" cy="9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4600" name="Group 24">
                <a:extLst>
                  <a:ext uri="{FF2B5EF4-FFF2-40B4-BE49-F238E27FC236}">
                    <a16:creationId xmlns:a16="http://schemas.microsoft.com/office/drawing/2014/main" id="{70286CE7-43F8-42B8-B1D7-20FA48FA808C}"/>
                  </a:ext>
                </a:extLst>
              </p:cNvPr>
              <p:cNvGrpSpPr/>
              <p:nvPr/>
            </p:nvGrpSpPr>
            <p:grpSpPr>
              <a:xfrm>
                <a:off x="496" y="899"/>
                <a:ext cx="85" cy="340"/>
                <a:chExt cx="85" cy="340"/>
              </a:xfrm>
            </p:grpSpPr>
            <p:sp>
              <p:nvSpPr>
                <p:cNvPr id="24601" name="Rectangle 19">
                  <a:extLst>
                    <a:ext uri="{FF2B5EF4-FFF2-40B4-BE49-F238E27FC236}">
                      <a16:creationId xmlns:a16="http://schemas.microsoft.com/office/drawing/2014/main" id="{7EC567BE-744C-49C5-99B1-F64AF6D15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602" name="Line 20">
                  <a:extLst>
                    <a:ext uri="{FF2B5EF4-FFF2-40B4-BE49-F238E27FC236}">
                      <a16:creationId xmlns:a16="http://schemas.microsoft.com/office/drawing/2014/main" id="{E2E23256-5E1E-4DD5-B6B8-EBE11944EA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03" name="Line 21">
                  <a:extLst>
                    <a:ext uri="{FF2B5EF4-FFF2-40B4-BE49-F238E27FC236}">
                      <a16:creationId xmlns:a16="http://schemas.microsoft.com/office/drawing/2014/main" id="{9ABA4C00-C72A-4589-B0F7-9260199D7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604" name="Group 28">
                <a:extLst>
                  <a:ext uri="{FF2B5EF4-FFF2-40B4-BE49-F238E27FC236}">
                    <a16:creationId xmlns:a16="http://schemas.microsoft.com/office/drawing/2014/main" id="{287E5916-197E-439B-A355-9BEBA0EB8962}"/>
                  </a:ext>
                </a:extLst>
              </p:cNvPr>
              <p:cNvGrpSpPr/>
              <p:nvPr/>
            </p:nvGrpSpPr>
            <p:grpSpPr>
              <a:xfrm>
                <a:off x="1212" y="970"/>
                <a:ext cx="283" cy="170"/>
                <a:chExt cx="256" cy="142"/>
              </a:xfrm>
            </p:grpSpPr>
            <p:sp>
              <p:nvSpPr>
                <p:cNvPr id="24605" name="Rectangle 15">
                  <a:extLst>
                    <a:ext uri="{FF2B5EF4-FFF2-40B4-BE49-F238E27FC236}">
                      <a16:creationId xmlns:a16="http://schemas.microsoft.com/office/drawing/2014/main" id="{A4A036F0-C7A7-4405-A761-1DE2D09BF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4606" name="Line 16">
                  <a:extLst>
                    <a:ext uri="{FF2B5EF4-FFF2-40B4-BE49-F238E27FC236}">
                      <a16:creationId xmlns:a16="http://schemas.microsoft.com/office/drawing/2014/main" id="{1F5732A7-ED87-47E5-9713-6A917E0C2C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07" name="Oval 17">
                  <a:extLst>
                    <a:ext uri="{FF2B5EF4-FFF2-40B4-BE49-F238E27FC236}">
                      <a16:creationId xmlns:a16="http://schemas.microsoft.com/office/drawing/2014/main" id="{6435FAB2-0DDE-45D2-AAE3-1343B658F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24608" name="AutoShape 187">
                <a:extLst>
                  <a:ext uri="{FF2B5EF4-FFF2-40B4-BE49-F238E27FC236}">
                    <a16:creationId xmlns:a16="http://schemas.microsoft.com/office/drawing/2014/main" id="{F79F1279-2E6C-44A5-BCF4-8319CBC4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0"/>
                <a:ext cx="311" cy="311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24616" name="Group 40">
            <a:extLst>
              <a:ext uri="{FF2B5EF4-FFF2-40B4-BE49-F238E27FC236}">
                <a16:creationId xmlns:a16="http://schemas.microsoft.com/office/drawing/2014/main" id="{0DE4BA74-E861-4021-8863-6CFFF2DB0991}"/>
              </a:ext>
            </a:extLst>
          </p:cNvPr>
          <p:cNvGrpSpPr/>
          <p:nvPr/>
        </p:nvGrpSpPr>
        <p:grpSpPr>
          <a:xfrm>
            <a:off x="2300289" y="1911351"/>
            <a:ext cx="4156075" cy="3533775"/>
            <a:chExt cx="5299501" cy="4031137"/>
          </a:xfrm>
        </p:grpSpPr>
        <p:pic>
          <p:nvPicPr>
            <p:cNvPr id="24617" name="Picture 3" descr="H:\2\人教教参资源\九\图\铡刀开关.JPG">
              <a:extLst>
                <a:ext uri="{FF2B5EF4-FFF2-40B4-BE49-F238E27FC236}">
                  <a16:creationId xmlns:a16="http://schemas.microsoft.com/office/drawing/2014/main" id="{415247E5-28EB-4F13-8504-F69F6B804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384176"/>
              <a:ext cx="1527175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8" name="Picture 5" descr="H:\2\人教教参资源\九\图\小灯泡.JPG">
              <a:extLst>
                <a:ext uri="{FF2B5EF4-FFF2-40B4-BE49-F238E27FC236}">
                  <a16:creationId xmlns:a16="http://schemas.microsoft.com/office/drawing/2014/main" id="{9AF98F76-3864-4DB7-A745-BA62801D5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40047" y="2040360"/>
              <a:ext cx="1627188" cy="113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9" name="Picture 7" descr="H:\2\人教教参资源\九\图\电压表.JPG">
              <a:extLst>
                <a:ext uri="{FF2B5EF4-FFF2-40B4-BE49-F238E27FC236}">
                  <a16:creationId xmlns:a16="http://schemas.microsoft.com/office/drawing/2014/main" id="{83AB8460-C85A-4055-8225-8021B45C9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16036" y="0"/>
              <a:ext cx="1712912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0" name="Picture 10" descr="H:\2\人教教参资源\九\图\电池组.JPG">
              <a:extLst>
                <a:ext uri="{FF2B5EF4-FFF2-40B4-BE49-F238E27FC236}">
                  <a16:creationId xmlns:a16="http://schemas.microsoft.com/office/drawing/2014/main" id="{31BFCD08-1FE0-4C12-BE39-14520481CB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343572"/>
              <a:ext cx="2109787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1" name="任意多边形 6">
              <a:extLst>
                <a:ext uri="{FF2B5EF4-FFF2-40B4-BE49-F238E27FC236}">
                  <a16:creationId xmlns:a16="http://schemas.microsoft.com/office/drawing/2014/main" id="{C7C6FB09-3345-4E2D-B8F6-590A6E2F307A}"/>
                </a:ext>
              </a:extLst>
            </p:cNvPr>
            <p:cNvSpPr/>
            <p:nvPr/>
          </p:nvSpPr>
          <p:spPr bwMode="auto">
            <a:xfrm>
              <a:off x="1224136" y="1051100"/>
              <a:ext cx="2618700" cy="1847408"/>
            </a:xfrm>
            <a:custGeom>
              <a:gdLst>
                <a:gd name="T0" fmla="*/ 0 w 2476988"/>
                <a:gd name="T1" fmla="*/ 0 h 1847408"/>
                <a:gd name="T2" fmla="*/ 256032 w 2476988"/>
                <a:gd name="T3" fmla="*/ 91440 h 1847408"/>
                <a:gd name="T4" fmla="*/ 859536 w 2476988"/>
                <a:gd name="T5" fmla="*/ 493776 h 1847408"/>
                <a:gd name="T6" fmla="*/ 1591056 w 2476988"/>
                <a:gd name="T7" fmla="*/ 1133856 h 1847408"/>
                <a:gd name="T8" fmla="*/ 2176272 w 2476988"/>
                <a:gd name="T9" fmla="*/ 1810512 h 1847408"/>
                <a:gd name="T10" fmla="*/ 2450592 w 2476988"/>
                <a:gd name="T11" fmla="*/ 1755648 h 1847408"/>
                <a:gd name="T12" fmla="*/ 2450592 w 2476988"/>
                <a:gd name="T13" fmla="*/ 1737360 h 18474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6988" h="1847408">
                  <a:moveTo>
                    <a:pt x="0" y="0"/>
                  </a:moveTo>
                  <a:cubicBezTo>
                    <a:pt x="56388" y="4572"/>
                    <a:pt x="112776" y="9144"/>
                    <a:pt x="256032" y="91440"/>
                  </a:cubicBezTo>
                  <a:cubicBezTo>
                    <a:pt x="399288" y="173736"/>
                    <a:pt x="637032" y="320040"/>
                    <a:pt x="859536" y="493776"/>
                  </a:cubicBezTo>
                  <a:cubicBezTo>
                    <a:pt x="1082040" y="667512"/>
                    <a:pt x="1371600" y="914400"/>
                    <a:pt x="1591056" y="1133856"/>
                  </a:cubicBezTo>
                  <a:cubicBezTo>
                    <a:pt x="1810512" y="1353312"/>
                    <a:pt x="2033016" y="1706880"/>
                    <a:pt x="2176272" y="1810512"/>
                  </a:cubicBezTo>
                  <a:cubicBezTo>
                    <a:pt x="2319528" y="1914144"/>
                    <a:pt x="2404872" y="1767840"/>
                    <a:pt x="2450592" y="1755648"/>
                  </a:cubicBezTo>
                  <a:cubicBezTo>
                    <a:pt x="2496312" y="1743456"/>
                    <a:pt x="2473452" y="1740408"/>
                    <a:pt x="2450592" y="1737360"/>
                  </a:cubicBezTo>
                </a:path>
              </a:pathLst>
            </a:custGeom>
            <a:noFill/>
            <a:ln w="57150" cap="flat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22" name="任意多边形 7">
              <a:extLst>
                <a:ext uri="{FF2B5EF4-FFF2-40B4-BE49-F238E27FC236}">
                  <a16:creationId xmlns:a16="http://schemas.microsoft.com/office/drawing/2014/main" id="{D3932775-4F34-48E0-A8AF-04C8B7356501}"/>
                </a:ext>
              </a:extLst>
            </p:cNvPr>
            <p:cNvSpPr/>
            <p:nvPr/>
          </p:nvSpPr>
          <p:spPr bwMode="auto">
            <a:xfrm>
              <a:off x="174693" y="1014523"/>
              <a:ext cx="2173730" cy="1883299"/>
            </a:xfrm>
            <a:custGeom>
              <a:gdLst>
                <a:gd name="T0" fmla="*/ 240179 w 2173730"/>
                <a:gd name="T1" fmla="*/ 0 h 1883299"/>
                <a:gd name="T2" fmla="*/ 20723 w 2173730"/>
                <a:gd name="T3" fmla="*/ 841248 h 1883299"/>
                <a:gd name="T4" fmla="*/ 733955 w 2173730"/>
                <a:gd name="T5" fmla="*/ 950976 h 1883299"/>
                <a:gd name="T6" fmla="*/ 1940963 w 2173730"/>
                <a:gd name="T7" fmla="*/ 1225296 h 1883299"/>
                <a:gd name="T8" fmla="*/ 2160419 w 2173730"/>
                <a:gd name="T9" fmla="*/ 1792224 h 1883299"/>
                <a:gd name="T10" fmla="*/ 1739795 w 2173730"/>
                <a:gd name="T11" fmla="*/ 1847088 h 18832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3730" h="1883299">
                  <a:moveTo>
                    <a:pt x="240179" y="0"/>
                  </a:moveTo>
                  <a:cubicBezTo>
                    <a:pt x="119783" y="280416"/>
                    <a:pt x="-61573" y="682752"/>
                    <a:pt x="20723" y="841248"/>
                  </a:cubicBezTo>
                  <a:cubicBezTo>
                    <a:pt x="103019" y="999744"/>
                    <a:pt x="413915" y="886968"/>
                    <a:pt x="733955" y="950976"/>
                  </a:cubicBezTo>
                  <a:cubicBezTo>
                    <a:pt x="1053995" y="1014984"/>
                    <a:pt x="1703219" y="1085088"/>
                    <a:pt x="1940963" y="1225296"/>
                  </a:cubicBezTo>
                  <a:cubicBezTo>
                    <a:pt x="2178707" y="1365504"/>
                    <a:pt x="2193947" y="1688592"/>
                    <a:pt x="2160419" y="1792224"/>
                  </a:cubicBezTo>
                  <a:cubicBezTo>
                    <a:pt x="2126891" y="1895856"/>
                    <a:pt x="1809899" y="1906524"/>
                    <a:pt x="1739795" y="1847088"/>
                  </a:cubicBezTo>
                </a:path>
              </a:pathLst>
            </a:custGeom>
            <a:noFill/>
            <a:ln w="57150" cap="flat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23" name="任意多边形 8">
              <a:extLst>
                <a:ext uri="{FF2B5EF4-FFF2-40B4-BE49-F238E27FC236}">
                  <a16:creationId xmlns:a16="http://schemas.microsoft.com/office/drawing/2014/main" id="{3940DDDC-CBE0-443C-ABEA-F16FEC430C0E}"/>
                </a:ext>
              </a:extLst>
            </p:cNvPr>
            <p:cNvSpPr/>
            <p:nvPr/>
          </p:nvSpPr>
          <p:spPr bwMode="auto">
            <a:xfrm>
              <a:off x="103976" y="2825036"/>
              <a:ext cx="5182954" cy="1206101"/>
            </a:xfrm>
            <a:custGeom>
              <a:gdLst>
                <a:gd name="T0" fmla="*/ 0 w 5182954"/>
                <a:gd name="T1" fmla="*/ 0 h 1206101"/>
                <a:gd name="T2" fmla="*/ 438912 w 5182954"/>
                <a:gd name="T3" fmla="*/ 859536 h 1206101"/>
                <a:gd name="T4" fmla="*/ 1481328 w 5182954"/>
                <a:gd name="T5" fmla="*/ 1133856 h 1206101"/>
                <a:gd name="T6" fmla="*/ 3273552 w 5182954"/>
                <a:gd name="T7" fmla="*/ 1188720 h 1206101"/>
                <a:gd name="T8" fmla="*/ 4937760 w 5182954"/>
                <a:gd name="T9" fmla="*/ 877824 h 1206101"/>
                <a:gd name="T10" fmla="*/ 5175504 w 5182954"/>
                <a:gd name="T11" fmla="*/ 420624 h 1206101"/>
                <a:gd name="T12" fmla="*/ 4956048 w 5182954"/>
                <a:gd name="T13" fmla="*/ 73152 h 1206101"/>
                <a:gd name="T14" fmla="*/ 4626864 w 5182954"/>
                <a:gd name="T15" fmla="*/ 18288 h 1206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82954" h="1206101">
                  <a:moveTo>
                    <a:pt x="0" y="0"/>
                  </a:moveTo>
                  <a:cubicBezTo>
                    <a:pt x="96012" y="335280"/>
                    <a:pt x="192024" y="670560"/>
                    <a:pt x="438912" y="859536"/>
                  </a:cubicBezTo>
                  <a:cubicBezTo>
                    <a:pt x="685800" y="1048512"/>
                    <a:pt x="1008888" y="1078992"/>
                    <a:pt x="1481328" y="1133856"/>
                  </a:cubicBezTo>
                  <a:cubicBezTo>
                    <a:pt x="1953768" y="1188720"/>
                    <a:pt x="2697480" y="1231392"/>
                    <a:pt x="3273552" y="1188720"/>
                  </a:cubicBezTo>
                  <a:cubicBezTo>
                    <a:pt x="3849624" y="1146048"/>
                    <a:pt x="4620768" y="1005840"/>
                    <a:pt x="4937760" y="877824"/>
                  </a:cubicBezTo>
                  <a:cubicBezTo>
                    <a:pt x="5254752" y="749808"/>
                    <a:pt x="5172456" y="554736"/>
                    <a:pt x="5175504" y="420624"/>
                  </a:cubicBezTo>
                  <a:cubicBezTo>
                    <a:pt x="5178552" y="286512"/>
                    <a:pt x="5047488" y="140208"/>
                    <a:pt x="4956048" y="73152"/>
                  </a:cubicBezTo>
                  <a:cubicBezTo>
                    <a:pt x="4864608" y="6096"/>
                    <a:pt x="4745736" y="12192"/>
                    <a:pt x="4626864" y="18288"/>
                  </a:cubicBezTo>
                </a:path>
              </a:pathLst>
            </a:custGeom>
            <a:noFill/>
            <a:ln w="57150" cap="flat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24" name="任意多边形 9">
              <a:extLst>
                <a:ext uri="{FF2B5EF4-FFF2-40B4-BE49-F238E27FC236}">
                  <a16:creationId xmlns:a16="http://schemas.microsoft.com/office/drawing/2014/main" id="{E54A543E-2E06-4B90-8AF9-E1BA2E1D4712}"/>
                </a:ext>
              </a:extLst>
            </p:cNvPr>
            <p:cNvSpPr/>
            <p:nvPr/>
          </p:nvSpPr>
          <p:spPr bwMode="auto">
            <a:xfrm>
              <a:off x="3495241" y="1270556"/>
              <a:ext cx="304392" cy="1609344"/>
            </a:xfrm>
            <a:custGeom>
              <a:gdLst>
                <a:gd name="T0" fmla="*/ 284623 w 304392"/>
                <a:gd name="T1" fmla="*/ 0 h 1609344"/>
                <a:gd name="T2" fmla="*/ 28591 w 304392"/>
                <a:gd name="T3" fmla="*/ 420624 h 1609344"/>
                <a:gd name="T4" fmla="*/ 10303 w 304392"/>
                <a:gd name="T5" fmla="*/ 713232 h 1609344"/>
                <a:gd name="T6" fmla="*/ 65167 w 304392"/>
                <a:gd name="T7" fmla="*/ 969264 h 1609344"/>
                <a:gd name="T8" fmla="*/ 174895 w 304392"/>
                <a:gd name="T9" fmla="*/ 1243584 h 1609344"/>
                <a:gd name="T10" fmla="*/ 302911 w 304392"/>
                <a:gd name="T11" fmla="*/ 1426464 h 1609344"/>
                <a:gd name="T12" fmla="*/ 248047 w 304392"/>
                <a:gd name="T13" fmla="*/ 1609344 h 16093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392" h="1609344">
                  <a:moveTo>
                    <a:pt x="284623" y="0"/>
                  </a:moveTo>
                  <a:cubicBezTo>
                    <a:pt x="179467" y="150876"/>
                    <a:pt x="74311" y="301752"/>
                    <a:pt x="28591" y="420624"/>
                  </a:cubicBezTo>
                  <a:cubicBezTo>
                    <a:pt x="-17129" y="539496"/>
                    <a:pt x="4207" y="621792"/>
                    <a:pt x="10303" y="713232"/>
                  </a:cubicBezTo>
                  <a:cubicBezTo>
                    <a:pt x="16399" y="804672"/>
                    <a:pt x="37735" y="880872"/>
                    <a:pt x="65167" y="969264"/>
                  </a:cubicBezTo>
                  <a:cubicBezTo>
                    <a:pt x="92599" y="1057656"/>
                    <a:pt x="135271" y="1167384"/>
                    <a:pt x="174895" y="1243584"/>
                  </a:cubicBezTo>
                  <a:cubicBezTo>
                    <a:pt x="214519" y="1319784"/>
                    <a:pt x="290719" y="1365504"/>
                    <a:pt x="302911" y="1426464"/>
                  </a:cubicBezTo>
                  <a:cubicBezTo>
                    <a:pt x="315103" y="1487424"/>
                    <a:pt x="248047" y="1609344"/>
                    <a:pt x="248047" y="1609344"/>
                  </a:cubicBezTo>
                </a:path>
              </a:pathLst>
            </a:custGeom>
            <a:noFill/>
            <a:ln w="57150" cap="flat" cmpd="sng">
              <a:solidFill>
                <a:srgbClr val="33339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25" name="任意多边形 10">
              <a:extLst>
                <a:ext uri="{FF2B5EF4-FFF2-40B4-BE49-F238E27FC236}">
                  <a16:creationId xmlns:a16="http://schemas.microsoft.com/office/drawing/2014/main" id="{D661206E-C1C3-45BF-9BAA-FEA1AF5D3C3D}"/>
                </a:ext>
              </a:extLst>
            </p:cNvPr>
            <p:cNvSpPr/>
            <p:nvPr/>
          </p:nvSpPr>
          <p:spPr bwMode="auto">
            <a:xfrm>
              <a:off x="4470192" y="1251889"/>
              <a:ext cx="829309" cy="1601828"/>
            </a:xfrm>
            <a:custGeom>
              <a:gdLst>
                <a:gd name="T0" fmla="*/ 22904 w 829309"/>
                <a:gd name="T1" fmla="*/ 36955 h 1601828"/>
                <a:gd name="T2" fmla="*/ 77768 w 829309"/>
                <a:gd name="T3" fmla="*/ 36955 h 1601828"/>
                <a:gd name="T4" fmla="*/ 662984 w 829309"/>
                <a:gd name="T5" fmla="*/ 421003 h 1601828"/>
                <a:gd name="T6" fmla="*/ 827576 w 829309"/>
                <a:gd name="T7" fmla="*/ 1061083 h 1601828"/>
                <a:gd name="T8" fmla="*/ 589832 w 829309"/>
                <a:gd name="T9" fmla="*/ 1390267 h 1601828"/>
                <a:gd name="T10" fmla="*/ 406952 w 829309"/>
                <a:gd name="T11" fmla="*/ 1591435 h 1601828"/>
                <a:gd name="T12" fmla="*/ 260648 w 829309"/>
                <a:gd name="T13" fmla="*/ 1554859 h 16018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309" h="1601828">
                  <a:moveTo>
                    <a:pt x="22904" y="36955"/>
                  </a:moveTo>
                  <a:cubicBezTo>
                    <a:pt x="-3004" y="4951"/>
                    <a:pt x="-28912" y="-27053"/>
                    <a:pt x="77768" y="36955"/>
                  </a:cubicBezTo>
                  <a:cubicBezTo>
                    <a:pt x="184448" y="100963"/>
                    <a:pt x="538016" y="250315"/>
                    <a:pt x="662984" y="421003"/>
                  </a:cubicBezTo>
                  <a:cubicBezTo>
                    <a:pt x="787952" y="591691"/>
                    <a:pt x="839768" y="899539"/>
                    <a:pt x="827576" y="1061083"/>
                  </a:cubicBezTo>
                  <a:cubicBezTo>
                    <a:pt x="815384" y="1222627"/>
                    <a:pt x="659936" y="1301875"/>
                    <a:pt x="589832" y="1390267"/>
                  </a:cubicBezTo>
                  <a:cubicBezTo>
                    <a:pt x="519728" y="1478659"/>
                    <a:pt x="461816" y="1564003"/>
                    <a:pt x="406952" y="1591435"/>
                  </a:cubicBezTo>
                  <a:cubicBezTo>
                    <a:pt x="352088" y="1618867"/>
                    <a:pt x="306368" y="1586863"/>
                    <a:pt x="260648" y="1554859"/>
                  </a:cubicBezTo>
                </a:path>
              </a:pathLst>
            </a:custGeom>
            <a:noFill/>
            <a:ln w="57150" cap="flat" cmpd="sng">
              <a:solidFill>
                <a:srgbClr val="33339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FC7B5613-3133-4474-8D3E-E1B6B3B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E50D38C-1D72-4E46-A589-7D9C5C5A61BB}"/>
              </a:ext>
            </a:extLst>
          </p:cNvPr>
          <p:cNvSpPr/>
          <p:nvPr/>
        </p:nvSpPr>
        <p:spPr>
          <a:xfrm>
            <a:off x="2336776" y="1468594"/>
            <a:ext cx="2391072" cy="66426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电压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FB961FBD-ECA6-40D2-BD55-03F1E748E559}"/>
              </a:ext>
            </a:extLst>
          </p:cNvPr>
          <p:cNvSpPr/>
          <p:nvPr/>
        </p:nvSpPr>
        <p:spPr bwMode="auto">
          <a:xfrm>
            <a:off x="1969543" y="1673581"/>
            <a:ext cx="233362" cy="2403491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CD6258-A17A-422C-B733-2DF5E44059AA}"/>
              </a:ext>
            </a:extLst>
          </p:cNvPr>
          <p:cNvSpPr/>
          <p:nvPr/>
        </p:nvSpPr>
        <p:spPr>
          <a:xfrm>
            <a:off x="2336776" y="3557121"/>
            <a:ext cx="2391072" cy="66426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电压的测量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E7E732B7-7D04-4A72-B220-66B356F8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188" y="1534849"/>
            <a:ext cx="59766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电压是使电路中形成电流的原因；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电源是提供电压的装置。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符号：</a:t>
            </a:r>
            <a:r>
              <a:rPr lang="en-US" altLang="zh-CN" sz="2800" b="1" i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U;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单位：</a:t>
            </a:r>
            <a:r>
              <a:rPr lang="en-US" altLang="zh-CN" sz="2800" b="1" i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800" b="1" i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i="1">
              <a:latin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D835699-E6D0-422B-8D3A-2A2AC947C64A}"/>
              </a:ext>
            </a:extLst>
          </p:cNvPr>
          <p:cNvSpPr/>
          <p:nvPr/>
        </p:nvSpPr>
        <p:spPr>
          <a:xfrm>
            <a:off x="834605" y="2019744"/>
            <a:ext cx="918001" cy="1800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电压</a:t>
            </a: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3D3299CF-78BA-4546-BE04-08F23549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750" y="3466875"/>
            <a:ext cx="59766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电压表的构造；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电压表的使用：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5"/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测谁并谁；红进黑出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5"/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选对量程；可测电源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7" descr="H:\2\人教教参资源\九\图\电压表.JPG">
            <a:extLst>
              <a:ext uri="{FF2B5EF4-FFF2-40B4-BE49-F238E27FC236}">
                <a16:creationId xmlns:a16="http://schemas.microsoft.com/office/drawing/2014/main" id="{D6D60505-C910-431A-BE7A-CC657A03290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256" y="2685583"/>
            <a:ext cx="17129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185400" y="126746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69F1A3-4F92-4019-9C1E-E343ACD5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52" y="692696"/>
            <a:ext cx="7896200" cy="3814314"/>
          </a:xfrm>
          <a:prstGeom prst="rect">
            <a:avLst/>
          </a:prstGeom>
        </p:spPr>
      </p:pic>
      <p:sp>
        <p:nvSpPr>
          <p:cNvPr id="4107" name="Text Box 3">
            <a:extLst>
              <a:ext uri="{FF2B5EF4-FFF2-40B4-BE49-F238E27FC236}">
                <a16:creationId xmlns:a16="http://schemas.microsoft.com/office/drawing/2014/main" id="{B680B18F-40E3-4B1E-AE36-19558C1D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4365104"/>
            <a:ext cx="9172907" cy="16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水果点亮了一排发光二极管。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水果在这里扮演了“电源”的角色：它为发光二极管提供了电压，是自由电荷在电路中定向运动起来。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F261701-C1AA-4751-8B40-F5BF6F9F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你知道吗？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261701-C1AA-4751-8B40-F5BF6F9F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一、电压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CC800A3-F28A-4FBF-9497-9100156C6DF8}"/>
              </a:ext>
            </a:extLst>
          </p:cNvPr>
          <p:cNvGrpSpPr/>
          <p:nvPr/>
        </p:nvGrpSpPr>
        <p:grpSpPr>
          <a:xfrm>
            <a:off x="1366290" y="2170149"/>
            <a:ext cx="1584175" cy="2452267"/>
            <a:chOff x="1366290" y="2170149"/>
            <a:chExt cx="1584175" cy="2452267"/>
          </a:xfrm>
        </p:grpSpPr>
        <p:sp>
          <p:nvSpPr>
            <p:cNvPr id="4107" name="Text Box 3">
              <a:extLst>
                <a:ext uri="{FF2B5EF4-FFF2-40B4-BE49-F238E27FC236}">
                  <a16:creationId xmlns:a16="http://schemas.microsoft.com/office/drawing/2014/main" id="{B680B18F-40E3-4B1E-AE36-19558C1D0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290" y="4221088"/>
              <a:ext cx="1584175" cy="401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干电池</a:t>
              </a:r>
              <a:r>
                <a:rPr lang="en-US" altLang="zh-CN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1.5</a:t>
              </a:r>
              <a:r>
                <a:rPr lang="zh-CN" altLang="en-US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伏</a:t>
              </a:r>
              <a:endParaRPr lang="en-US" altLang="zh-CN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AA4459A-790A-4CE7-869F-598994A52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541" y="2170149"/>
              <a:ext cx="995675" cy="1700808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732FAC-BE7E-4409-96F6-1A2975AE8111}"/>
              </a:ext>
            </a:extLst>
          </p:cNvPr>
          <p:cNvGrpSpPr/>
          <p:nvPr/>
        </p:nvGrpSpPr>
        <p:grpSpPr>
          <a:xfrm>
            <a:off x="5935104" y="2108051"/>
            <a:ext cx="2490499" cy="2514365"/>
            <a:chOff x="5935104" y="2108051"/>
            <a:chExt cx="2490499" cy="251436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69A161-2926-4930-8558-9426E558E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104" y="2108051"/>
              <a:ext cx="2490499" cy="1825005"/>
            </a:xfrm>
            <a:prstGeom prst="rect">
              <a:avLst/>
            </a:prstGeom>
          </p:spPr>
        </p:pic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1B397A90-6C75-456A-A427-9DB0EFC84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8265" y="4221088"/>
              <a:ext cx="1584175" cy="401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电视机</a:t>
              </a:r>
              <a:r>
                <a:rPr lang="en-US" altLang="zh-CN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220</a:t>
              </a:r>
              <a:r>
                <a:rPr lang="zh-CN" altLang="en-US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伏</a:t>
              </a:r>
              <a:endParaRPr lang="en-US" altLang="zh-CN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EC1CC3F-12F9-4608-87EA-B090F9B09406}"/>
              </a:ext>
            </a:extLst>
          </p:cNvPr>
          <p:cNvGrpSpPr/>
          <p:nvPr/>
        </p:nvGrpSpPr>
        <p:grpSpPr>
          <a:xfrm>
            <a:off x="9141362" y="2153882"/>
            <a:ext cx="2067206" cy="2527292"/>
            <a:chOff x="9141362" y="2153882"/>
            <a:chExt cx="2067206" cy="252729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2678A79-DBC3-4ADB-B6D3-1CDF6A63B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1362" y="2153882"/>
              <a:ext cx="2067206" cy="2067206"/>
            </a:xfrm>
            <a:prstGeom prst="rect">
              <a:avLst/>
            </a:prstGeom>
          </p:spPr>
        </p:pic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C456E912-E62F-4FEE-AC28-F03F6B75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3131" y="4279846"/>
              <a:ext cx="1584175" cy="401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空调</a:t>
              </a:r>
              <a:r>
                <a:rPr lang="en-US" altLang="zh-CN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220</a:t>
              </a:r>
              <a:r>
                <a:rPr lang="zh-CN" altLang="en-US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伏</a:t>
              </a:r>
              <a:endParaRPr lang="en-US" altLang="zh-CN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CEF52EF-3A04-4D1F-9B7E-7F760266CD8E}"/>
              </a:ext>
            </a:extLst>
          </p:cNvPr>
          <p:cNvGrpSpPr/>
          <p:nvPr/>
        </p:nvGrpSpPr>
        <p:grpSpPr>
          <a:xfrm>
            <a:off x="3383298" y="2108051"/>
            <a:ext cx="1836047" cy="2514365"/>
            <a:chOff x="3383298" y="2108051"/>
            <a:chExt cx="1836047" cy="251436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B4D2F85-C473-416E-9474-5678D7568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340" y="2108051"/>
              <a:ext cx="1825005" cy="1825005"/>
            </a:xfrm>
            <a:prstGeom prst="rect">
              <a:avLst/>
            </a:prstGeom>
          </p:spPr>
        </p:pic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9FCD1F38-E175-4A93-8036-BD8CE4786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754" y="4221088"/>
              <a:ext cx="1584175" cy="401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电灯</a:t>
              </a:r>
              <a:r>
                <a:rPr lang="en-US" altLang="zh-CN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220</a:t>
              </a:r>
              <a:r>
                <a:rPr lang="zh-CN" altLang="en-US">
                  <a:solidFill>
                    <a:srgbClr val="08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伏</a:t>
              </a:r>
              <a:endParaRPr lang="en-US" altLang="zh-CN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10B16D9-FF1F-4A53-9801-EE51DDA9B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298" y="2113126"/>
              <a:ext cx="1825005" cy="1825005"/>
            </a:xfrm>
            <a:prstGeom prst="rect">
              <a:avLst/>
            </a:prstGeom>
          </p:spPr>
        </p:pic>
      </p:grpSp>
      <p:sp>
        <p:nvSpPr>
          <p:cNvPr id="29" name="Text Box 3">
            <a:extLst>
              <a:ext uri="{FF2B5EF4-FFF2-40B4-BE49-F238E27FC236}">
                <a16:creationId xmlns:a16="http://schemas.microsoft.com/office/drawing/2014/main" id="{683FDCFC-A5CC-4CB7-B4D6-494700B5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936" y="936925"/>
            <a:ext cx="3024336" cy="77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你听说过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吗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289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7" name="Text Box 3">
            <a:extLst>
              <a:ext uri="{FF2B5EF4-FFF2-40B4-BE49-F238E27FC236}">
                <a16:creationId xmlns:a16="http://schemas.microsoft.com/office/drawing/2014/main" id="{B680B18F-40E3-4B1E-AE36-19558C1D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4942679"/>
            <a:ext cx="3024336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各种电器铭牌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F261701-C1AA-4751-8B40-F5BF6F9F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72C426-2815-4030-AD92-2DBB5C095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r="28147"/>
          <a:stretch>
            <a:fillRect/>
          </a:stretch>
        </p:blipFill>
        <p:spPr>
          <a:xfrm>
            <a:off x="2135560" y="1598807"/>
            <a:ext cx="3024336" cy="28803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2B4CFE-2583-4F34-AA40-98028908D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-2074" r="37597" b="24512"/>
          <a:stretch>
            <a:fillRect/>
          </a:stretch>
        </p:blipFill>
        <p:spPr>
          <a:xfrm>
            <a:off x="6629036" y="1628800"/>
            <a:ext cx="3786619" cy="28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2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7" name="Text Box 3">
            <a:extLst>
              <a:ext uri="{FF2B5EF4-FFF2-40B4-BE49-F238E27FC236}">
                <a16:creationId xmlns:a16="http://schemas.microsoft.com/office/drawing/2014/main" id="{B680B18F-40E3-4B1E-AE36-19558C1D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5589588"/>
            <a:ext cx="8172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起电机两个放电球之间的电压高达几万伏。</a:t>
            </a:r>
          </a:p>
        </p:txBody>
      </p:sp>
      <p:pic>
        <p:nvPicPr>
          <p:cNvPr id="4108" name="Picture 4">
            <a:extLst>
              <a:ext uri="{FF2B5EF4-FFF2-40B4-BE49-F238E27FC236}">
                <a16:creationId xmlns:a16="http://schemas.microsoft.com/office/drawing/2014/main" id="{E2E7EF50-601B-481A-8F23-A2EBC0A1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040" y="1268412"/>
            <a:ext cx="2362200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F261701-C1AA-4751-8B40-F5BF6F9F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0E73D1-18EC-49ED-9F31-DC93E0DC5A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50" t="17540" r="16002" b="17047"/>
          <a:stretch>
            <a:fillRect/>
          </a:stretch>
        </p:blipFill>
        <p:spPr>
          <a:xfrm>
            <a:off x="2063552" y="1489636"/>
            <a:ext cx="3384550" cy="33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74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19D0F4-18F3-48C7-8E83-4FB2876A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一、电压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F1AA027-FEBF-4E69-96B7-A2DA5283F612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想想做做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36726F4-B177-4E68-A722-BC6D7304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100" y="1863211"/>
            <a:ext cx="6299238" cy="11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两次实验小灯泡的亮度相同吗？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你认为是什么原因引起的？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1FA82B45-8422-4BC9-8A26-96995FE5DA9D}"/>
              </a:ext>
            </a:extLst>
          </p:cNvPr>
          <p:cNvGrpSpPr/>
          <p:nvPr/>
        </p:nvGrpSpPr>
        <p:grpSpPr>
          <a:xfrm>
            <a:off x="2507036" y="3266281"/>
            <a:ext cx="3054350" cy="2466975"/>
            <a:chOff x="0" y="40"/>
            <a:chExt cx="1924" cy="1554"/>
          </a:xfrm>
        </p:grpSpPr>
        <p:pic>
          <p:nvPicPr>
            <p:cNvPr id="12" name="Picture 3" descr="H:\2\人教教参资源\九\图\铡刀开关.JPG">
              <a:extLst>
                <a:ext uri="{FF2B5EF4-FFF2-40B4-BE49-F238E27FC236}">
                  <a16:creationId xmlns:a16="http://schemas.microsoft.com/office/drawing/2014/main" id="{3A99BEF1-7220-4E03-B155-1AEE9F76E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" y="289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H:\2\人教教参资源\九\图\小灯泡.JPG">
              <a:extLst>
                <a:ext uri="{FF2B5EF4-FFF2-40B4-BE49-F238E27FC236}">
                  <a16:creationId xmlns:a16="http://schemas.microsoft.com/office/drawing/2014/main" id="{007B80CF-DAE8-47D6-AC8C-B579026FB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" y="879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H:\2\人教教参资源\九\图\电池.JPG">
              <a:extLst>
                <a:ext uri="{FF2B5EF4-FFF2-40B4-BE49-F238E27FC236}">
                  <a16:creationId xmlns:a16="http://schemas.microsoft.com/office/drawing/2014/main" id="{4DBEECE4-1E0B-4507-87E6-B30D53C45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1" y="40"/>
              <a:ext cx="933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未知">
              <a:extLst>
                <a:ext uri="{FF2B5EF4-FFF2-40B4-BE49-F238E27FC236}">
                  <a16:creationId xmlns:a16="http://schemas.microsoft.com/office/drawing/2014/main" id="{E772F058-E2C2-46C4-ABAD-2E79EA6AA90C}"/>
                </a:ext>
              </a:extLst>
            </p:cNvPr>
            <p:cNvSpPr/>
            <p:nvPr/>
          </p:nvSpPr>
          <p:spPr bwMode="auto">
            <a:xfrm>
              <a:off x="764" y="278"/>
              <a:ext cx="363" cy="431"/>
            </a:xfrm>
            <a:custGeom>
              <a:gdLst>
                <a:gd name="T0" fmla="*/ 363 w 363"/>
                <a:gd name="T1" fmla="*/ 0 h 431"/>
                <a:gd name="T2" fmla="*/ 159 w 363"/>
                <a:gd name="T3" fmla="*/ 114 h 431"/>
                <a:gd name="T4" fmla="*/ 0 w 363"/>
                <a:gd name="T5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431">
                  <a:moveTo>
                    <a:pt x="363" y="0"/>
                  </a:moveTo>
                  <a:cubicBezTo>
                    <a:pt x="291" y="21"/>
                    <a:pt x="219" y="42"/>
                    <a:pt x="159" y="114"/>
                  </a:cubicBezTo>
                  <a:cubicBezTo>
                    <a:pt x="99" y="186"/>
                    <a:pt x="49" y="308"/>
                    <a:pt x="0" y="431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未知">
              <a:extLst>
                <a:ext uri="{FF2B5EF4-FFF2-40B4-BE49-F238E27FC236}">
                  <a16:creationId xmlns:a16="http://schemas.microsoft.com/office/drawing/2014/main" id="{88E6BE96-43B9-430A-B6CF-1801880C6FA8}"/>
                </a:ext>
              </a:extLst>
            </p:cNvPr>
            <p:cNvSpPr/>
            <p:nvPr/>
          </p:nvSpPr>
          <p:spPr bwMode="auto">
            <a:xfrm>
              <a:off x="0" y="704"/>
              <a:ext cx="911" cy="647"/>
            </a:xfrm>
            <a:custGeom>
              <a:gdLst>
                <a:gd name="T0" fmla="*/ 230 w 911"/>
                <a:gd name="T1" fmla="*/ 0 h 647"/>
                <a:gd name="T2" fmla="*/ 26 w 911"/>
                <a:gd name="T3" fmla="*/ 158 h 647"/>
                <a:gd name="T4" fmla="*/ 389 w 911"/>
                <a:gd name="T5" fmla="*/ 567 h 647"/>
                <a:gd name="T6" fmla="*/ 911 w 911"/>
                <a:gd name="T7" fmla="*/ 635 h 6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1" h="647">
                  <a:moveTo>
                    <a:pt x="230" y="0"/>
                  </a:moveTo>
                  <a:cubicBezTo>
                    <a:pt x="115" y="32"/>
                    <a:pt x="0" y="64"/>
                    <a:pt x="26" y="158"/>
                  </a:cubicBezTo>
                  <a:cubicBezTo>
                    <a:pt x="52" y="252"/>
                    <a:pt x="241" y="487"/>
                    <a:pt x="389" y="567"/>
                  </a:cubicBezTo>
                  <a:cubicBezTo>
                    <a:pt x="537" y="647"/>
                    <a:pt x="724" y="641"/>
                    <a:pt x="911" y="63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未知">
              <a:extLst>
                <a:ext uri="{FF2B5EF4-FFF2-40B4-BE49-F238E27FC236}">
                  <a16:creationId xmlns:a16="http://schemas.microsoft.com/office/drawing/2014/main" id="{7AD4E18B-7AAC-437D-91CC-5E8635538AD1}"/>
                </a:ext>
              </a:extLst>
            </p:cNvPr>
            <p:cNvSpPr/>
            <p:nvPr/>
          </p:nvSpPr>
          <p:spPr bwMode="auto">
            <a:xfrm flipH="1">
              <a:off x="1568" y="273"/>
              <a:ext cx="262" cy="1078"/>
            </a:xfrm>
            <a:custGeom>
              <a:gdLst>
                <a:gd name="T0" fmla="*/ 487 w 487"/>
                <a:gd name="T1" fmla="*/ 861 h 861"/>
                <a:gd name="T2" fmla="*/ 79 w 487"/>
                <a:gd name="T3" fmla="*/ 521 h 861"/>
                <a:gd name="T4" fmla="*/ 11 w 487"/>
                <a:gd name="T5" fmla="*/ 0 h 8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7" h="861">
                  <a:moveTo>
                    <a:pt x="487" y="861"/>
                  </a:moveTo>
                  <a:cubicBezTo>
                    <a:pt x="322" y="762"/>
                    <a:pt x="158" y="664"/>
                    <a:pt x="79" y="521"/>
                  </a:cubicBezTo>
                  <a:cubicBezTo>
                    <a:pt x="0" y="378"/>
                    <a:pt x="5" y="189"/>
                    <a:pt x="11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48700EC-5CBE-4EC9-BC5F-EB80595029D5}"/>
              </a:ext>
            </a:extLst>
          </p:cNvPr>
          <p:cNvGrpSpPr/>
          <p:nvPr/>
        </p:nvGrpSpPr>
        <p:grpSpPr>
          <a:xfrm>
            <a:off x="6528048" y="3007547"/>
            <a:ext cx="3519346" cy="2581275"/>
            <a:chOff x="6513657" y="3932237"/>
            <a:chExt cx="3519346" cy="2581275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4BA5CF72-D92F-4B1F-9652-E68DD36C03D6}"/>
                </a:ext>
              </a:extLst>
            </p:cNvPr>
            <p:cNvGrpSpPr/>
            <p:nvPr/>
          </p:nvGrpSpPr>
          <p:grpSpPr>
            <a:xfrm>
              <a:off x="7099376" y="3932237"/>
              <a:ext cx="2933627" cy="2581275"/>
              <a:chOff x="477" y="0"/>
              <a:chExt cx="1777" cy="1523"/>
            </a:xfrm>
          </p:grpSpPr>
          <p:pic>
            <p:nvPicPr>
              <p:cNvPr id="21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78CB4931-B730-415E-B098-57266BC928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5" y="0"/>
                <a:ext cx="102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23C3050B-2BDD-435A-A9C3-1041C061A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7" y="1004"/>
                <a:ext cx="741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5" descr="H:\2\人教教参资源\九\图\小灯泡.JPG">
                <a:extLst>
                  <a:ext uri="{FF2B5EF4-FFF2-40B4-BE49-F238E27FC236}">
                    <a16:creationId xmlns:a16="http://schemas.microsoft.com/office/drawing/2014/main" id="{D91BCC76-A5CD-4E6A-9F52-4C6A0982B5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84" y="770"/>
                <a:ext cx="789" cy="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未知">
                <a:extLst>
                  <a:ext uri="{FF2B5EF4-FFF2-40B4-BE49-F238E27FC236}">
                    <a16:creationId xmlns:a16="http://schemas.microsoft.com/office/drawing/2014/main" id="{9B4AA32F-3BEF-4C72-A310-44E60448EF4B}"/>
                  </a:ext>
                </a:extLst>
              </p:cNvPr>
              <p:cNvSpPr/>
              <p:nvPr/>
            </p:nvSpPr>
            <p:spPr bwMode="auto">
              <a:xfrm>
                <a:off x="1996" y="256"/>
                <a:ext cx="258" cy="907"/>
              </a:xfrm>
              <a:custGeom>
                <a:gdLst>
                  <a:gd name="T0" fmla="*/ 0 w 258"/>
                  <a:gd name="T1" fmla="*/ 0 h 907"/>
                  <a:gd name="T2" fmla="*/ 250 w 258"/>
                  <a:gd name="T3" fmla="*/ 567 h 907"/>
                  <a:gd name="T4" fmla="*/ 46 w 258"/>
                  <a:gd name="T5" fmla="*/ 907 h 9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8" h="906">
                    <a:moveTo>
                      <a:pt x="0" y="0"/>
                    </a:moveTo>
                    <a:cubicBezTo>
                      <a:pt x="121" y="208"/>
                      <a:pt x="242" y="416"/>
                      <a:pt x="250" y="567"/>
                    </a:cubicBezTo>
                    <a:cubicBezTo>
                      <a:pt x="258" y="718"/>
                      <a:pt x="80" y="847"/>
                      <a:pt x="46" y="907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未知">
                <a:extLst>
                  <a:ext uri="{FF2B5EF4-FFF2-40B4-BE49-F238E27FC236}">
                    <a16:creationId xmlns:a16="http://schemas.microsoft.com/office/drawing/2014/main" id="{893F25AD-60FD-42B0-85EA-CBE8C8A27483}"/>
                  </a:ext>
                </a:extLst>
              </p:cNvPr>
              <p:cNvSpPr/>
              <p:nvPr/>
            </p:nvSpPr>
            <p:spPr bwMode="auto">
              <a:xfrm>
                <a:off x="1089" y="1163"/>
                <a:ext cx="431" cy="283"/>
              </a:xfrm>
              <a:custGeom>
                <a:gdLst>
                  <a:gd name="T0" fmla="*/ 431 w 431"/>
                  <a:gd name="T1" fmla="*/ 0 h 283"/>
                  <a:gd name="T2" fmla="*/ 249 w 431"/>
                  <a:gd name="T3" fmla="*/ 249 h 283"/>
                  <a:gd name="T4" fmla="*/ 0 w 431"/>
                  <a:gd name="T5" fmla="*/ 204 h 2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" h="283">
                    <a:moveTo>
                      <a:pt x="431" y="0"/>
                    </a:moveTo>
                    <a:cubicBezTo>
                      <a:pt x="376" y="107"/>
                      <a:pt x="321" y="215"/>
                      <a:pt x="249" y="249"/>
                    </a:cubicBezTo>
                    <a:cubicBezTo>
                      <a:pt x="177" y="283"/>
                      <a:pt x="88" y="243"/>
                      <a:pt x="0" y="204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FE99419-0EF7-4825-B93A-9D0A653899E7}"/>
                </a:ext>
              </a:extLst>
            </p:cNvPr>
            <p:cNvSpPr/>
            <p:nvPr/>
          </p:nvSpPr>
          <p:spPr>
            <a:xfrm>
              <a:off x="6513657" y="4383678"/>
              <a:ext cx="1550483" cy="1877299"/>
            </a:xfrm>
            <a:custGeom>
              <a:gdLst>
                <a:gd name="connsiteX0" fmla="*/ 1588418 w 1588418"/>
                <a:gd name="connsiteY0" fmla="*/ 8098 h 1836898"/>
                <a:gd name="connsiteX1" fmla="*/ 12166 w 1588418"/>
                <a:gd name="connsiteY1" fmla="*/ 278064 h 1836898"/>
                <a:gd name="connsiteX2" fmla="*/ 865606 w 1588418"/>
                <a:gd name="connsiteY2" fmla="*/ 1836898 h 18368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418" h="1836898">
                  <a:moveTo>
                    <a:pt x="1588418" y="8098"/>
                  </a:moveTo>
                  <a:cubicBezTo>
                    <a:pt x="860526" y="-9319"/>
                    <a:pt x="132635" y="-26736"/>
                    <a:pt x="12166" y="278064"/>
                  </a:cubicBezTo>
                  <a:cubicBezTo>
                    <a:pt x="-108303" y="582864"/>
                    <a:pt x="701594" y="1562578"/>
                    <a:pt x="865606" y="183689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7" name="Text Box 5">
            <a:extLst>
              <a:ext uri="{FF2B5EF4-FFF2-40B4-BE49-F238E27FC236}">
                <a16:creationId xmlns:a16="http://schemas.microsoft.com/office/drawing/2014/main" id="{43BCD0FC-89C4-4D2C-B3D3-1FC5D4038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808163"/>
            <a:ext cx="846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要让一段电路中有电流，它的两端就要有电压。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CE112165-A0FF-4930-AFCC-0C7816C8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2349501"/>
            <a:ext cx="7596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电源的作用就是给用电器两端提供电压。</a:t>
            </a:r>
          </a:p>
        </p:txBody>
      </p:sp>
      <p:sp>
        <p:nvSpPr>
          <p:cNvPr id="36869" name="Rectangle 8">
            <a:extLst>
              <a:ext uri="{FF2B5EF4-FFF2-40B4-BE49-F238E27FC236}">
                <a16:creationId xmlns:a16="http://schemas.microsoft.com/office/drawing/2014/main" id="{C36E6FB9-4BC7-4F0B-A4B1-65D7C901E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1" y="1268413"/>
            <a:ext cx="161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</a:rPr>
              <a:t>（</a:t>
            </a:r>
            <a:r>
              <a:rPr lang="en-US" altLang="zh-CN" sz="3200" b="1" i="1">
                <a:latin typeface="Times New Roman" panose="02020603050405020304" pitchFamily="18" charset="0"/>
              </a:rPr>
              <a:t>U</a:t>
            </a:r>
            <a:r>
              <a:rPr lang="zh-CN" altLang="en-US" sz="32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36870" name="Text Box 9">
            <a:extLst>
              <a:ext uri="{FF2B5EF4-FFF2-40B4-BE49-F238E27FC236}">
                <a16:creationId xmlns:a16="http://schemas.microsoft.com/office/drawing/2014/main" id="{CF57F208-6048-4354-BFE2-15AD3244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3852863" cy="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．电压的意义</a:t>
            </a:r>
          </a:p>
        </p:txBody>
      </p:sp>
      <p:pic>
        <p:nvPicPr>
          <p:cNvPr id="36871" name="图片 1">
            <a:extLst>
              <a:ext uri="{FF2B5EF4-FFF2-40B4-BE49-F238E27FC236}">
                <a16:creationId xmlns:a16="http://schemas.microsoft.com/office/drawing/2014/main" id="{29172393-43B1-44DF-B057-9C95A601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8351" y="3357489"/>
            <a:ext cx="3181669" cy="237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3">
            <a:extLst>
              <a:ext uri="{FF2B5EF4-FFF2-40B4-BE49-F238E27FC236}">
                <a16:creationId xmlns:a16="http://schemas.microsoft.com/office/drawing/2014/main" id="{0FB1D7E7-BC57-4AAD-BCA1-0F3BC27F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9" y="6164264"/>
            <a:ext cx="2892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tx2"/>
                </a:solidFill>
              </a:rPr>
              <a:t>用水压类比电压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A9A1C4F-941B-406A-81CE-CC6B9545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3" name="Rectangle 7">
            <a:extLst>
              <a:ext uri="{FF2B5EF4-FFF2-40B4-BE49-F238E27FC236}">
                <a16:creationId xmlns:a16="http://schemas.microsoft.com/office/drawing/2014/main" id="{C90A70A7-4CE4-4520-9780-FEDB34ACB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2" y="1988840"/>
            <a:ext cx="8029575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．电压    的单位：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国际单位：伏特（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volt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 ，简称伏（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V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常用单位：千伏（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kV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）；毫伏（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mV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换算：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 kV =1 000 V= 10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V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　　　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 mV =0.001 V= 10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</a:rPr>
              <a:t>-3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V</a:t>
            </a: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408D3A39-D1B3-4AD1-A97D-E5A35293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672" y="1988840"/>
            <a:ext cx="161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</a:rPr>
              <a:t>（</a:t>
            </a:r>
            <a:r>
              <a:rPr lang="en-US" altLang="zh-CN" sz="3200" b="1" i="1">
                <a:latin typeface="Times New Roman" panose="02020603050405020304" pitchFamily="18" charset="0"/>
              </a:rPr>
              <a:t>U</a:t>
            </a:r>
            <a:r>
              <a:rPr lang="zh-CN" altLang="en-US" sz="32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4EEAEB1-2130-4140-90AC-3B18D4EB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Times New Roman</vt:lpstr>
      <vt:lpstr>2_Office 主题​​</vt:lpstr>
      <vt:lpstr>PowerPoint Presentation</vt:lpstr>
      <vt:lpstr>PowerPoint Presentation</vt:lpstr>
      <vt:lpstr>你知道吗？</vt:lpstr>
      <vt:lpstr>一、电压</vt:lpstr>
      <vt:lpstr>一、电压</vt:lpstr>
      <vt:lpstr>一、电压</vt:lpstr>
      <vt:lpstr>一、电压</vt:lpstr>
      <vt:lpstr>一、电压</vt:lpstr>
      <vt:lpstr>一、电压</vt:lpstr>
      <vt:lpstr>一、电压</vt:lpstr>
      <vt:lpstr>一、电压</vt:lpstr>
      <vt:lpstr>二、电压的测量</vt:lpstr>
      <vt:lpstr>二、电压的测量</vt:lpstr>
      <vt:lpstr>二、电压的测量</vt:lpstr>
      <vt:lpstr>二、电压的测量</vt:lpstr>
      <vt:lpstr>二、电压的测量</vt:lpstr>
      <vt:lpstr>二、电压的测量</vt:lpstr>
      <vt:lpstr>课堂巩固</vt:lpstr>
      <vt:lpstr>课堂巩固</vt:lpstr>
      <vt:lpstr>课堂巩固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2021-10-09T15:33:33Z</cp:lastPrinted>
  <dcterms:created xsi:type="dcterms:W3CDTF">2021-10-09T15:33:33Z</dcterms:created>
  <dcterms:modified xsi:type="dcterms:W3CDTF">2021-10-09T07:33:37Z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