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4" r:id="rId1"/>
  </p:sldMasterIdLst>
  <p:notesMasterIdLst>
    <p:notesMasterId r:id="rId29"/>
  </p:notesMasterIdLst>
  <p:sldIdLst>
    <p:sldId id="380" r:id="rId2"/>
    <p:sldId id="261" r:id="rId3"/>
    <p:sldId id="323" r:id="rId4"/>
    <p:sldId id="288" r:id="rId5"/>
    <p:sldId id="287" r:id="rId6"/>
    <p:sldId id="361" r:id="rId7"/>
    <p:sldId id="362" r:id="rId8"/>
    <p:sldId id="324" r:id="rId9"/>
    <p:sldId id="325" r:id="rId10"/>
    <p:sldId id="326" r:id="rId11"/>
    <p:sldId id="363" r:id="rId12"/>
    <p:sldId id="382" r:id="rId13"/>
    <p:sldId id="364" r:id="rId14"/>
    <p:sldId id="329" r:id="rId15"/>
    <p:sldId id="365" r:id="rId16"/>
    <p:sldId id="336" r:id="rId17"/>
    <p:sldId id="338" r:id="rId18"/>
    <p:sldId id="340" r:id="rId19"/>
    <p:sldId id="366" r:id="rId20"/>
    <p:sldId id="367" r:id="rId21"/>
    <p:sldId id="345" r:id="rId22"/>
    <p:sldId id="346" r:id="rId23"/>
    <p:sldId id="354" r:id="rId24"/>
    <p:sldId id="384" r:id="rId25"/>
    <p:sldId id="385" r:id="rId26"/>
    <p:sldId id="383" r:id="rId27"/>
    <p:sldId id="268" r:id="rId28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 typeface="Arial" pitchFamily="34" charset="0"/>
      <a:buNone/>
      <a:defRPr sz="1800" b="0" i="0" u="none" baseline="0">
        <a:solidFill>
          <a:schemeClr val="tx1"/>
        </a:solidFill>
        <a:latin typeface="Arial" pitchFamily="34" charset="0"/>
        <a:ea typeface="宋体" pitchFamily="2" charset="-122"/>
      </a:defRPr>
    </a:lvl5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" lastIdx="0" clrIdx="0"/>
  <p:cmAuthor id="1" name="Pueschner, Franziska {FA~Shanghai}" initials="" lastIdx="0" clrIdx="0"/>
  <p:cmAuthor id="2" name="www.xkb1.com" initials="" lastIdx="0" clrIdx="1"/>
  <p:cmAuthor id="3" name="lenovo" initials="" lastIdx="0" clrIdx="0"/>
  <p:cmAuthor id="4" name="杜B格小生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>
      <p:cViewPr>
        <p:scale>
          <a:sx n="89" d="100"/>
          <a:sy n="89" d="100"/>
        </p:scale>
        <p:origin x="-2274" y="-5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l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57175" indent="0" algn="l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14350" indent="0" algn="l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indent="0" algn="l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0" algn="l" defTabSz="51435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85875" algn="l" defTabSz="514350" rtl="0" eaLnBrk="1" latinLnBrk="0" hangingPunct="1"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43050" algn="l" defTabSz="514350" rtl="0" eaLnBrk="1" latinLnBrk="0" hangingPunct="1"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00225" algn="l" defTabSz="514350" rtl="0" eaLnBrk="1" latinLnBrk="0" hangingPunct="1"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algn="l" defTabSz="514350" rtl="0" eaLnBrk="1" latinLnBrk="0" hangingPunct="1">
              <a:defRPr lang="zh-CN" altLang="en-US"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rtl="0"/>
            <a:endParaRPr lang="zh-CN" altLang="en-US" sz="1200">
              <a:latin typeface="Times New Roman" panose="02020603050405020304" pitchFamily="18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 rtl="0"/>
            <a:endParaRPr lang="en-US" altLang="zh-CN" sz="1200">
              <a:latin typeface="Times New Roman" panose="02020603050405020304" pitchFamily="18" charset="0"/>
            </a:endParaRPr>
          </a:p>
        </p:txBody>
      </p:sp>
      <p:sp>
        <p:nvSpPr>
          <p:cNvPr id="2052" name="Rectangle 4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marL="0" lvl="0" indent="0" defTabSz="914400"/>
            <a:r>
              <a:t>单击此处编辑母版文本样式</a:t>
            </a:r>
          </a:p>
          <a:p>
            <a:pPr marL="457200" lvl="1" indent="0" defTabSz="914400"/>
            <a:r>
              <a:t>第二级</a:t>
            </a:r>
          </a:p>
          <a:p>
            <a:pPr marL="914400" lvl="2" indent="0" defTabSz="914400"/>
            <a:r>
              <a:t>第三级</a:t>
            </a:r>
          </a:p>
          <a:p>
            <a:pPr marL="1371600" lvl="3" indent="0" defTabSz="914400"/>
            <a:r>
              <a:t>第四级</a:t>
            </a:r>
          </a:p>
          <a:p>
            <a:pPr marL="1828800" lvl="4" indent="0" defTabSz="914400"/>
            <a:r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200" b="0" i="0" u="none" baseline="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endParaRPr lang="en-US" altLang="zh-CN" sz="1200">
              <a:latin typeface="Times New Roman" pitchFamily="18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3351D0E1-274B-4E3D-8733-EC65C4FA4C02}" type="slidenum">
              <a:rPr lang="zh-CN" altLang="en-US" sz="1200">
                <a:latin typeface="Times New Roman" pitchFamily="18" charset="0"/>
              </a:rPr>
              <a:t>‹#›</a:t>
            </a:fld>
            <a:endParaRPr lang="zh-CN" altLang="en-US" sz="12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5183954"/>
      </p:ext>
    </p:extLst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5361"/>
          <p:cNvSpPr>
            <a:spLocks noGrp="1" noRot="1" noChangeAspect="1" noTextEdit="1"/>
          </p:cNvSpPr>
          <p:nvPr>
            <p:ph type="sldImg" idx="4294967295"/>
          </p:nvPr>
        </p:nvSpPr>
        <p:spPr>
          <a:xfrm>
            <a:off x="1141413" y="684213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14339" name="文本占位符 15362"/>
          <p:cNvSpPr>
            <a:spLocks noGrp="1"/>
          </p:cNvSpPr>
          <p:nvPr>
            <p:ph type="body" idx="1"/>
          </p:nvPr>
        </p:nvSpPr>
        <p:spPr>
          <a:xfrm>
            <a:off x="912813" y="4341813"/>
            <a:ext cx="50292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2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sym typeface="Wingdings" pitchFamily="2" charset="2"/>
              </a:rPr>
              <a:t>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257175" indent="0" algn="ctr">
              <a:buNone/>
              <a:defRPr/>
            </a:lvl2pPr>
            <a:lvl3pPr marL="514350" indent="0" algn="ctr">
              <a:buNone/>
              <a:defRPr/>
            </a:lvl3pPr>
            <a:lvl4pPr marL="771525" indent="0" algn="ctr">
              <a:buNone/>
              <a:defRPr/>
            </a:lvl4pPr>
            <a:lvl5pPr marL="1028700" indent="0" algn="ctr">
              <a:buNone/>
              <a:defRPr/>
            </a:lvl5pPr>
            <a:lvl6pPr marL="1285875" indent="0" algn="ctr">
              <a:buNone/>
              <a:defRPr/>
            </a:lvl6pPr>
            <a:lvl7pPr marL="1543050" indent="0" algn="ctr">
              <a:buNone/>
              <a:defRPr/>
            </a:lvl7pPr>
            <a:lvl8pPr marL="1800225" indent="0" algn="ctr">
              <a:buNone/>
              <a:defRPr/>
            </a:lvl8pPr>
            <a:lvl9pPr marL="20574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2250" b="1" cap="all"/>
            </a:lvl1pPr>
          </a:lstStyle>
          <a:p>
            <a:pPr fontAlgn="base"/>
            <a:r>
              <a:rPr lang="zh-CN" altLang="en-US" sz="2250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125"/>
            </a:lvl1pPr>
            <a:lvl2pPr marL="257175" indent="0">
              <a:buNone/>
              <a:defRPr sz="1015"/>
            </a:lvl2pPr>
            <a:lvl3pPr marL="514350" indent="0">
              <a:buNone/>
              <a:defRPr sz="900"/>
            </a:lvl3pPr>
            <a:lvl4pPr marL="771525" indent="0">
              <a:buNone/>
              <a:defRPr sz="790"/>
            </a:lvl4pPr>
            <a:lvl5pPr marL="1028700" indent="0">
              <a:buNone/>
              <a:defRPr sz="790"/>
            </a:lvl5pPr>
            <a:lvl6pPr marL="1285875" indent="0">
              <a:buNone/>
              <a:defRPr sz="790"/>
            </a:lvl6pPr>
            <a:lvl7pPr marL="1543050" indent="0">
              <a:buNone/>
              <a:defRPr sz="790"/>
            </a:lvl7pPr>
            <a:lvl8pPr marL="1800225" indent="0">
              <a:buNone/>
              <a:defRPr sz="790"/>
            </a:lvl8pPr>
            <a:lvl9pPr marL="2057400" indent="0">
              <a:buNone/>
              <a:defRPr sz="790"/>
            </a:lvl9pPr>
          </a:lstStyle>
          <a:p>
            <a:pPr lvl="0" fontAlgn="base"/>
            <a:r>
              <a:rPr lang="zh-CN" altLang="en-US" sz="1125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5"/>
            </a:lvl4pPr>
            <a:lvl5pPr>
              <a:defRPr sz="1015"/>
            </a:lvl5pPr>
            <a:lvl6pPr>
              <a:defRPr sz="1015"/>
            </a:lvl6pPr>
            <a:lvl7pPr>
              <a:defRPr sz="1015"/>
            </a:lvl7pPr>
            <a:lvl8pPr>
              <a:defRPr sz="1015"/>
            </a:lvl8pPr>
            <a:lvl9pPr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35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12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1575"/>
            </a:lvl1pPr>
            <a:lvl2pPr>
              <a:defRPr sz="1350"/>
            </a:lvl2pPr>
            <a:lvl3pPr>
              <a:defRPr sz="1125"/>
            </a:lvl3pPr>
            <a:lvl4pPr>
              <a:defRPr sz="1015"/>
            </a:lvl4pPr>
            <a:lvl5pPr>
              <a:defRPr sz="1015"/>
            </a:lvl5pPr>
            <a:lvl6pPr>
              <a:defRPr sz="1015"/>
            </a:lvl6pPr>
            <a:lvl7pPr>
              <a:defRPr sz="1015"/>
            </a:lvl7pPr>
            <a:lvl8pPr>
              <a:defRPr sz="1015"/>
            </a:lvl8pPr>
            <a:lvl9pPr>
              <a:defRPr sz="1015"/>
            </a:lvl9pPr>
          </a:lstStyle>
          <a:p>
            <a:pPr lvl="0" fontAlgn="base"/>
            <a:r>
              <a:rPr lang="zh-CN" altLang="en-US" sz="1575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350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125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350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350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5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12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3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1350"/>
            </a:lvl1pPr>
            <a:lvl2pPr>
              <a:defRPr sz="1125"/>
            </a:lvl2pPr>
            <a:lvl3pPr>
              <a:defRPr sz="1015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 fontAlgn="base"/>
            <a:r>
              <a:rPr lang="zh-CN" altLang="en-US" sz="1350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z="112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3008313" cy="1162051"/>
          </a:xfrm>
        </p:spPr>
        <p:txBody>
          <a:bodyPr anchor="b"/>
          <a:lstStyle>
            <a:lvl1pPr algn="l">
              <a:defRPr sz="1125" b="1"/>
            </a:lvl1pPr>
          </a:lstStyle>
          <a:p>
            <a:pPr fontAlgn="base"/>
            <a:r>
              <a:rPr lang="zh-CN" altLang="en-US" sz="112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0" cy="585311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790"/>
            </a:lvl1pPr>
            <a:lvl2pPr marL="257175" indent="0">
              <a:buNone/>
              <a:defRPr sz="675"/>
            </a:lvl2pPr>
            <a:lvl3pPr marL="514350" indent="0">
              <a:buNone/>
              <a:defRPr sz="565"/>
            </a:lvl3pPr>
            <a:lvl4pPr marL="771525" indent="0">
              <a:buNone/>
              <a:defRPr sz="505"/>
            </a:lvl4pPr>
            <a:lvl5pPr marL="1028700" indent="0">
              <a:buNone/>
              <a:defRPr sz="505"/>
            </a:lvl5pPr>
            <a:lvl6pPr marL="1285875" indent="0">
              <a:buNone/>
              <a:defRPr sz="505"/>
            </a:lvl6pPr>
            <a:lvl7pPr marL="1543050" indent="0">
              <a:buNone/>
              <a:defRPr sz="505"/>
            </a:lvl7pPr>
            <a:lvl8pPr marL="1800225" indent="0">
              <a:buNone/>
              <a:defRPr sz="505"/>
            </a:lvl8pPr>
            <a:lvl9pPr marL="2057400" indent="0">
              <a:buNone/>
              <a:defRPr sz="50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1125" b="1"/>
            </a:lvl1pPr>
          </a:lstStyle>
          <a:p>
            <a:pPr fontAlgn="base"/>
            <a:r>
              <a:rPr lang="zh-CN" altLang="en-US" sz="112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790"/>
            </a:lvl1pPr>
            <a:lvl2pPr marL="257175" indent="0">
              <a:buNone/>
              <a:defRPr sz="675"/>
            </a:lvl2pPr>
            <a:lvl3pPr marL="514350" indent="0">
              <a:buNone/>
              <a:defRPr sz="565"/>
            </a:lvl3pPr>
            <a:lvl4pPr marL="771525" indent="0">
              <a:buNone/>
              <a:defRPr sz="505"/>
            </a:lvl4pPr>
            <a:lvl5pPr marL="1028700" indent="0">
              <a:buNone/>
              <a:defRPr sz="505"/>
            </a:lvl5pPr>
            <a:lvl6pPr marL="1285875" indent="0">
              <a:buNone/>
              <a:defRPr sz="505"/>
            </a:lvl6pPr>
            <a:lvl7pPr marL="1543050" indent="0">
              <a:buNone/>
              <a:defRPr sz="505"/>
            </a:lvl7pPr>
            <a:lvl8pPr marL="1800225" indent="0">
              <a:buNone/>
              <a:defRPr sz="505"/>
            </a:lvl8pPr>
            <a:lvl9pPr marL="2057400" indent="0">
              <a:buNone/>
              <a:defRPr sz="505"/>
            </a:lvl9pPr>
          </a:lstStyle>
          <a:p>
            <a:pPr lvl="0" fontAlgn="base"/>
            <a:r>
              <a:rPr lang="zh-CN" altLang="en-US" sz="1050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z="1575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z="1350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z="1125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z="1125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z="1575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tor\桌面\34.jpg"/>
          <p:cNvPicPr>
            <a:picLocks noChangeAspect="1"/>
          </p:cNvPicPr>
          <p:nvPr/>
        </p:nvPicPr>
        <p:blipFill>
          <a:blip r:embed="rId28"/>
          <a:srcRect l="390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7" name="标题占位符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500">
                <a:solidFill>
                  <a:srgbClr val="602E04"/>
                </a:solidFill>
                <a:latin typeface="时尚中黑简体"/>
                <a:ea typeface="时尚中黑简体"/>
                <a:cs typeface="+mj-cs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193040" indent="-19304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8465" indent="-160655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575">
                <a:solidFill>
                  <a:schemeClr val="tx1"/>
                </a:solidFill>
                <a:latin typeface="+mn-lt"/>
                <a:ea typeface="+mn-ea"/>
              </a:defRPr>
            </a:lvl2pPr>
            <a:lvl3pPr marL="64325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50">
                <a:solidFill>
                  <a:schemeClr val="tx1"/>
                </a:solidFill>
                <a:latin typeface="+mn-lt"/>
                <a:ea typeface="+mn-ea"/>
              </a:defRPr>
            </a:lvl3pPr>
            <a:lvl4pPr marL="900430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4pPr>
            <a:lvl5pPr marL="115760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5pPr>
            <a:lvl6pPr marL="141478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6pPr>
            <a:lvl7pPr marL="167195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7pPr>
            <a:lvl8pPr marL="192913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8pPr>
            <a:lvl9pPr marL="218630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192088" lvl="0" indent="-192088"/>
            <a:r>
              <a:t>单击此处编辑母版文本样式</a:t>
            </a:r>
          </a:p>
          <a:p>
            <a:pPr marL="417512" lvl="1" indent="-284162"/>
            <a:r>
              <a:t>第二级</a:t>
            </a:r>
          </a:p>
          <a:p>
            <a:pPr marL="642938" lvl="2" indent="-228600"/>
            <a:r>
              <a:t>第三级</a:t>
            </a:r>
          </a:p>
          <a:p>
            <a:pPr marL="900112" lvl="3" indent="-228600"/>
            <a:r>
              <a:t>第四级</a:t>
            </a:r>
          </a:p>
          <a:p>
            <a:pPr marL="1157288" lvl="4" indent="-228600"/>
            <a:r>
              <a:t>第五级</a:t>
            </a:r>
          </a:p>
        </p:txBody>
      </p:sp>
      <p:sp>
        <p:nvSpPr>
          <p:cNvPr id="1029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fld id="{AFFE94A7-C52E-4551-B39F-B6EAD4B80201}" type="datetime1">
              <a:rPr lang="zh-CN" altLang="en-US" sz="1200">
                <a:solidFill>
                  <a:srgbClr val="898989"/>
                </a:solidFill>
                <a:latin typeface="Calibri" pitchFamily="34" charset="0"/>
              </a:rPr>
              <a:t>2022/2/15</a:t>
            </a:fld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0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 rtl="0"/>
            <a:endParaRPr lang="zh-CN" altLang="en-US" sz="1200">
              <a:solidFill>
                <a:srgbClr val="898989"/>
              </a:solidFill>
              <a:latin typeface="Calibri" pitchFamily="34" charset="0"/>
            </a:endParaRPr>
          </a:p>
        </p:txBody>
      </p:sp>
      <p:sp>
        <p:nvSpPr>
          <p:cNvPr id="1031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675" b="0" i="0" u="none" baseline="0">
                <a:solidFill>
                  <a:srgbClr val="898989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r"/>
            <a:fld id="{FB65FE1E-F5C9-4483-8EF1-A4222455BC25}" type="slidenum">
              <a:rPr lang="zh-CN" altLang="en-US" sz="600">
                <a:solidFill>
                  <a:srgbClr val="898989"/>
                </a:solidFill>
                <a:latin typeface="Calibri" pitchFamily="34" charset="0"/>
              </a:rPr>
              <a:t>‹#›</a:t>
            </a:fld>
            <a:endParaRPr lang="zh-CN" altLang="en-US" sz="6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  <p:sldLayoutId id="2147483685" r:id="rId21"/>
    <p:sldLayoutId id="2147483686" r:id="rId22"/>
    <p:sldLayoutId id="2147483687" r:id="rId23"/>
    <p:sldLayoutId id="2147483688" r:id="rId24"/>
    <p:sldLayoutId id="2147483689" r:id="rId25"/>
    <p:sldLayoutId id="2147483690" r:id="rId26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500">
          <a:solidFill>
            <a:srgbClr val="602E04"/>
          </a:solidFill>
          <a:latin typeface="时尚中黑简体"/>
          <a:ea typeface="时尚中黑简体"/>
          <a:cs typeface="+mj-cs"/>
        </a:defRPr>
      </a:lvl1pPr>
    </p:titleStyle>
    <p:bodyStyle>
      <a:lvl1pPr marL="193040" indent="-193040" algn="l" defTabSz="914400" rtl="0" eaLnBrk="0" fontAlgn="base" hangingPunct="0">
        <a:lnSpc>
          <a:spcPct val="100000"/>
        </a:lnSpc>
        <a:spcBef>
          <a:spcPct val="11000"/>
        </a:spcBef>
        <a:spcAft>
          <a:spcPct val="0"/>
        </a:spcAft>
        <a:buClrTx/>
        <a:buSzTx/>
        <a:buFont typeface="Arial" pitchFamily="34" charset="0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18465" indent="-160655" algn="l" defTabSz="914400" rtl="0" eaLnBrk="0" fontAlgn="base" hangingPunct="0">
        <a:lnSpc>
          <a:spcPct val="100000"/>
        </a:lnSpc>
        <a:spcBef>
          <a:spcPct val="11000"/>
        </a:spcBef>
        <a:spcAft>
          <a:spcPct val="0"/>
        </a:spcAft>
        <a:buClrTx/>
        <a:buSzTx/>
        <a:buFont typeface="Arial" pitchFamily="34" charset="0"/>
        <a:buChar char="–"/>
        <a:defRPr sz="1575">
          <a:solidFill>
            <a:schemeClr val="tx1"/>
          </a:solidFill>
          <a:latin typeface="+mn-lt"/>
          <a:ea typeface="+mn-ea"/>
        </a:defRPr>
      </a:lvl2pPr>
      <a:lvl3pPr marL="643255" indent="-128270" algn="l" defTabSz="914400" rtl="0" eaLnBrk="0" fontAlgn="base" hangingPunct="0">
        <a:lnSpc>
          <a:spcPct val="100000"/>
        </a:lnSpc>
        <a:spcBef>
          <a:spcPct val="11000"/>
        </a:spcBef>
        <a:spcAft>
          <a:spcPct val="0"/>
        </a:spcAft>
        <a:buClrTx/>
        <a:buSzTx/>
        <a:buFont typeface="Arial" pitchFamily="34" charset="0"/>
        <a:buChar char="•"/>
        <a:defRPr sz="1350">
          <a:solidFill>
            <a:schemeClr val="tx1"/>
          </a:solidFill>
          <a:latin typeface="+mn-lt"/>
          <a:ea typeface="+mn-ea"/>
        </a:defRPr>
      </a:lvl3pPr>
      <a:lvl4pPr marL="900430" indent="-128270" algn="l" defTabSz="914400" rtl="0" eaLnBrk="0" fontAlgn="base" hangingPunct="0">
        <a:lnSpc>
          <a:spcPct val="100000"/>
        </a:lnSpc>
        <a:spcBef>
          <a:spcPct val="11000"/>
        </a:spcBef>
        <a:spcAft>
          <a:spcPct val="0"/>
        </a:spcAft>
        <a:buClrTx/>
        <a:buSzTx/>
        <a:buFont typeface="Arial" pitchFamily="34" charset="0"/>
        <a:buChar char="–"/>
        <a:defRPr sz="1125">
          <a:solidFill>
            <a:schemeClr val="tx1"/>
          </a:solidFill>
          <a:latin typeface="+mn-lt"/>
          <a:ea typeface="+mn-ea"/>
        </a:defRPr>
      </a:lvl4pPr>
      <a:lvl5pPr marL="1157605" indent="-128270" algn="l" defTabSz="914400" rtl="0" eaLnBrk="0" fontAlgn="base" hangingPunct="0">
        <a:lnSpc>
          <a:spcPct val="100000"/>
        </a:lnSpc>
        <a:spcBef>
          <a:spcPct val="11000"/>
        </a:spcBef>
        <a:spcAft>
          <a:spcPct val="0"/>
        </a:spcAft>
        <a:buClrTx/>
        <a:buSzTx/>
        <a:buFont typeface="Arial" pitchFamily="34" charset="0"/>
        <a:buChar char="»"/>
        <a:defRPr sz="1125">
          <a:solidFill>
            <a:schemeClr val="tx1"/>
          </a:solidFill>
          <a:latin typeface="+mn-lt"/>
          <a:ea typeface="+mn-ea"/>
        </a:defRPr>
      </a:lvl5pPr>
      <a:lvl6pPr marL="1414780" indent="-128270" algn="l" rtl="0" eaLnBrk="0" fontAlgn="base" hangingPunct="0">
        <a:spcBef>
          <a:spcPct val="11000"/>
        </a:spcBef>
        <a:spcAft>
          <a:spcPct val="0"/>
        </a:spcAft>
        <a:buFont typeface="Arial" pitchFamily="34" charset="0"/>
        <a:buChar char="»"/>
        <a:defRPr sz="1125">
          <a:solidFill>
            <a:schemeClr val="tx1"/>
          </a:solidFill>
          <a:latin typeface="+mn-lt"/>
          <a:ea typeface="+mn-ea"/>
        </a:defRPr>
      </a:lvl6pPr>
      <a:lvl7pPr marL="1671955" indent="-128270" algn="l" rtl="0" eaLnBrk="0" fontAlgn="base" hangingPunct="0">
        <a:spcBef>
          <a:spcPct val="11000"/>
        </a:spcBef>
        <a:spcAft>
          <a:spcPct val="0"/>
        </a:spcAft>
        <a:buFont typeface="Arial" pitchFamily="34" charset="0"/>
        <a:buChar char="»"/>
        <a:defRPr sz="1125">
          <a:solidFill>
            <a:schemeClr val="tx1"/>
          </a:solidFill>
          <a:latin typeface="+mn-lt"/>
          <a:ea typeface="+mn-ea"/>
        </a:defRPr>
      </a:lvl7pPr>
      <a:lvl8pPr marL="1929130" indent="-128270" algn="l" rtl="0" eaLnBrk="0" fontAlgn="base" hangingPunct="0">
        <a:spcBef>
          <a:spcPct val="11000"/>
        </a:spcBef>
        <a:spcAft>
          <a:spcPct val="0"/>
        </a:spcAft>
        <a:buFont typeface="Arial" pitchFamily="34" charset="0"/>
        <a:buChar char="»"/>
        <a:defRPr sz="1125">
          <a:solidFill>
            <a:schemeClr val="tx1"/>
          </a:solidFill>
          <a:latin typeface="+mn-lt"/>
          <a:ea typeface="+mn-ea"/>
        </a:defRPr>
      </a:lvl8pPr>
      <a:lvl9pPr marL="2186305" indent="-128270" algn="l" rtl="0" eaLnBrk="0" fontAlgn="base" hangingPunct="0">
        <a:spcBef>
          <a:spcPct val="11000"/>
        </a:spcBef>
        <a:spcAft>
          <a:spcPct val="0"/>
        </a:spcAft>
        <a:buFont typeface="Arial" pitchFamily="34" charset="0"/>
        <a:buChar char="»"/>
        <a:defRPr sz="1125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indent="0" algn="l" defTabSz="51435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indent="0" algn="l" defTabSz="51435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indent="0" algn="l" defTabSz="51435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indent="0" algn="l" defTabSz="51435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0" algn="l" defTabSz="51435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7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15.wmf"/><Relationship Id="rId4" Type="http://schemas.openxmlformats.org/officeDocument/2006/relationships/hyperlink" Target="file:///C:\Documents%20and%20Settings\Administrator\&#26700;&#38754;\&#20843;&#24180;&#32423;&#19979;&#35838;&#20214;\&#37325;&#21147;&#19982;&#36136;&#37327;&#30340;&#20851;&#31995;.swf" TargetMode="External"/><Relationship Id="rId9" Type="http://schemas.openxmlformats.org/officeDocument/2006/relationships/oleObject" Target="../embeddings/oleObject3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4" Type="http://schemas.openxmlformats.org/officeDocument/2006/relationships/audio" Target="../media/audio3.wav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6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7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Administrator\&#26700;&#38754;\&#20843;&#24180;&#32423;&#19979;&#35838;&#20214;\&#37325;&#21147;&#30340;&#26041;&#21521;.rmvb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file:///C:\Documents%20and%20Settings\Administrator\&#26700;&#38754;\&#20843;&#24180;&#32423;&#19979;&#35838;&#20214;\&#37325;&#24515;.swf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hyperlink" Target="file:///C:\Documents%20and%20Settings\Administrator\&#26700;&#38754;\&#20843;&#24180;&#32423;&#19979;&#35838;&#20214;\&#24748;&#25346;&#27861;&#27979;&#37325;&#24515;.swf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2"/>
          <p:cNvSpPr>
            <a:spLocks noGrp="1"/>
          </p:cNvSpPr>
          <p:nvPr/>
        </p:nvSpPr>
        <p:spPr>
          <a:xfrm>
            <a:off x="198438" y="1439863"/>
            <a:ext cx="8105775" cy="2276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600" b="1">
                <a:solidFill>
                  <a:schemeClr val="tx2"/>
                </a:solidFill>
                <a:latin typeface="Calibri" pitchFamily="34" charset="0"/>
                <a:ea typeface="微软雅黑"/>
              </a:rPr>
              <a:t>第七章        力</a:t>
            </a:r>
            <a:endParaRPr lang="en-US" altLang="zh-CN" sz="3600" b="1">
              <a:solidFill>
                <a:schemeClr val="tx2"/>
              </a:solidFill>
              <a:latin typeface="Calibri" pitchFamily="34" charset="0"/>
              <a:ea typeface="微软雅黑"/>
            </a:endParaRPr>
          </a:p>
        </p:txBody>
      </p:sp>
      <p:sp>
        <p:nvSpPr>
          <p:cNvPr id="3074" name="Text Box 3"/>
          <p:cNvSpPr/>
          <p:nvPr/>
        </p:nvSpPr>
        <p:spPr>
          <a:xfrm>
            <a:off x="5256213" y="4875213"/>
            <a:ext cx="2368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2400">
                <a:latin typeface="Calibri" pitchFamily="34" charset="0"/>
                <a:ea typeface="楷体" pitchFamily="49" charset="-122"/>
              </a:rPr>
              <a:t>教材：人教版</a:t>
            </a:r>
          </a:p>
        </p:txBody>
      </p:sp>
      <p:sp>
        <p:nvSpPr>
          <p:cNvPr id="3075" name="Rectangle 2"/>
          <p:cNvSpPr>
            <a:spLocks noGrp="1"/>
          </p:cNvSpPr>
          <p:nvPr/>
        </p:nvSpPr>
        <p:spPr>
          <a:xfrm>
            <a:off x="387350" y="3135313"/>
            <a:ext cx="8113713" cy="19288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3200" b="1" dirty="0">
                <a:solidFill>
                  <a:srgbClr val="FF0000"/>
                </a:solidFill>
                <a:latin typeface="Calibri" pitchFamily="34" charset="0"/>
                <a:ea typeface="微软雅黑"/>
              </a:rPr>
              <a:t>第三节        重力</a:t>
            </a:r>
            <a:endParaRPr lang="en-US" altLang="zh-CN" sz="3200" b="1" dirty="0">
              <a:solidFill>
                <a:srgbClr val="FF0000"/>
              </a:solidFill>
              <a:latin typeface="Calibri" pitchFamily="34" charset="0"/>
              <a:ea typeface="微软雅黑"/>
            </a:endParaRPr>
          </a:p>
        </p:txBody>
      </p:sp>
      <p:sp>
        <p:nvSpPr>
          <p:cNvPr id="3076" name="矩形 3"/>
          <p:cNvSpPr/>
          <p:nvPr/>
        </p:nvSpPr>
        <p:spPr>
          <a:xfrm>
            <a:off x="198438" y="561975"/>
            <a:ext cx="6391275" cy="644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>
                <a:latin typeface="楷体" pitchFamily="49" charset="-122"/>
                <a:ea typeface="楷体" pitchFamily="49" charset="-122"/>
              </a:rPr>
              <a:t>义 务 教 育 教 科 书</a:t>
            </a:r>
            <a:endParaRPr lang="en-US" altLang="zh-CN">
              <a:latin typeface="楷体" pitchFamily="49" charset="-122"/>
              <a:ea typeface="楷体" panose="02010609060101010101" pitchFamily="49" charset="-122"/>
            </a:endParaRPr>
          </a:p>
          <a:p>
            <a:pPr lvl="0"/>
            <a:r>
              <a:rPr lang="zh-CN" altLang="en-US">
                <a:latin typeface="楷体" pitchFamily="49" charset="-122"/>
                <a:ea typeface="楷体" pitchFamily="49" charset="-122"/>
              </a:rPr>
              <a:t>物理 八年级 下册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500">
                <a:solidFill>
                  <a:srgbClr val="602E04"/>
                </a:solidFill>
                <a:latin typeface="时尚中黑简体"/>
                <a:ea typeface="时尚中黑简体"/>
                <a:cs typeface="+mj-cs"/>
              </a:defRPr>
            </a:lvl1pPr>
          </a:lstStyle>
          <a:p>
            <a:pPr lvl="0"/>
            <a:endParaRPr lang="zh-CN" altLang="en-US"/>
          </a:p>
        </p:txBody>
      </p:sp>
      <p:sp>
        <p:nvSpPr>
          <p:cNvPr id="4098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miter lim="800000"/>
          </a:ln>
        </p:spPr>
        <p:txBody>
          <a:bodyPr anchor="t" anchorCtr="0"/>
          <a:lstStyle>
            <a:lvl1pPr marL="193040" indent="-19304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8465" indent="-160655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575">
                <a:solidFill>
                  <a:schemeClr val="tx1"/>
                </a:solidFill>
                <a:latin typeface="+mn-lt"/>
                <a:ea typeface="+mn-ea"/>
              </a:defRPr>
            </a:lvl2pPr>
            <a:lvl3pPr marL="64325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50">
                <a:solidFill>
                  <a:schemeClr val="tx1"/>
                </a:solidFill>
                <a:latin typeface="+mn-lt"/>
                <a:ea typeface="+mn-ea"/>
              </a:defRPr>
            </a:lvl3pPr>
            <a:lvl4pPr marL="900430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4pPr>
            <a:lvl5pPr marL="115760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5pPr>
            <a:lvl6pPr marL="141478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6pPr>
            <a:lvl7pPr marL="167195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7pPr>
            <a:lvl8pPr marL="192913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8pPr>
            <a:lvl9pPr marL="218630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endParaRPr lang="zh-CN" altLang="en-US"/>
          </a:p>
        </p:txBody>
      </p:sp>
      <p:pic>
        <p:nvPicPr>
          <p:cNvPr id="4099" name="Picture 2" descr="瀑布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Text Box 3"/>
          <p:cNvSpPr/>
          <p:nvPr/>
        </p:nvSpPr>
        <p:spPr>
          <a:xfrm>
            <a:off x="8137525" y="0"/>
            <a:ext cx="1006475" cy="7677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eaVert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5400" b="1">
                <a:solidFill>
                  <a:schemeClr val="bg1"/>
                </a:solidFill>
                <a:latin typeface="Tahoma" pitchFamily="34" charset="0"/>
                <a:ea typeface="隶书" pitchFamily="49" charset="-122"/>
              </a:rPr>
              <a:t>水为什么会往低处流？</a:t>
            </a:r>
            <a:endParaRPr lang="zh-CN" altLang="en-US" sz="6000">
              <a:solidFill>
                <a:schemeClr val="bg1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4101" name="Text Box 5"/>
          <p:cNvSpPr/>
          <p:nvPr/>
        </p:nvSpPr>
        <p:spPr>
          <a:xfrm>
            <a:off x="4859338" y="5805488"/>
            <a:ext cx="11525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endParaRPr lang="zh-CN" altLang="en-US" sz="2400"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2" descr="牛顿的故事2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35825" cy="685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2" name="Text Box 3"/>
          <p:cNvSpPr/>
          <p:nvPr/>
        </p:nvSpPr>
        <p:spPr>
          <a:xfrm>
            <a:off x="7740650" y="404813"/>
            <a:ext cx="915988" cy="64531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eaVert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800" b="1">
                <a:latin typeface="Tahoma" pitchFamily="34" charset="0"/>
              </a:rPr>
              <a:t>苹果为什么会往下掉？</a:t>
            </a:r>
          </a:p>
        </p:txBody>
      </p:sp>
      <p:cxnSp>
        <p:nvCxnSpPr>
          <p:cNvPr id="5123" name="Line 4"/>
          <p:cNvCxnSpPr/>
          <p:nvPr/>
        </p:nvCxnSpPr>
        <p:spPr>
          <a:xfrm flipH="1">
            <a:off x="6227763" y="2565400"/>
            <a:ext cx="0" cy="431800"/>
          </a:xfrm>
          <a:prstGeom prst="line">
            <a:avLst/>
          </a:prstGeom>
          <a:noFill/>
          <a:ln>
            <a:solidFill>
              <a:srgbClr val="FF0066"/>
            </a:solidFill>
            <a:round/>
            <a:tailEnd type="triangle"/>
          </a:ln>
        </p:spPr>
      </p:cxnSp>
      <p:pic>
        <p:nvPicPr>
          <p:cNvPr id="5124" name="Picture 5" descr="牛顿的故事2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235825" cy="6858000"/>
          </a:xfrm>
          <a:prstGeom prst="rect">
            <a:avLst/>
          </a:prstGeom>
          <a:noFill/>
          <a:ln>
            <a:noFill/>
            <a:miter lim="800000"/>
          </a:ln>
        </p:spPr>
      </p:pic>
      <p:cxnSp>
        <p:nvCxnSpPr>
          <p:cNvPr id="5125" name="Line 6"/>
          <p:cNvCxnSpPr/>
          <p:nvPr/>
        </p:nvCxnSpPr>
        <p:spPr>
          <a:xfrm flipH="1">
            <a:off x="6227763" y="2565400"/>
            <a:ext cx="0" cy="431800"/>
          </a:xfrm>
          <a:prstGeom prst="line">
            <a:avLst/>
          </a:prstGeom>
          <a:noFill/>
          <a:ln>
            <a:solidFill>
              <a:srgbClr val="FF0066"/>
            </a:solidFill>
            <a:round/>
            <a:tailEnd type="triangle"/>
          </a:ln>
        </p:spPr>
      </p:cxn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2"/>
          <p:cNvSpPr txBox="1">
            <a:spLocks noChangeArrowheads="1"/>
          </p:cNvSpPr>
          <p:nvPr/>
        </p:nvSpPr>
        <p:spPr bwMode="auto">
          <a:xfrm>
            <a:off x="468313" y="2349500"/>
            <a:ext cx="8137525" cy="131127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rtl="0">
              <a:spcBef>
                <a:spcPct val="50000"/>
              </a:spcBef>
            </a:pPr>
            <a:r>
              <a:rPr lang="zh-CN" altLang="en-US" sz="40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</a:t>
            </a:r>
            <a:r>
              <a:rPr lang="zh-CN" altLang="en-US" sz="4000" b="1" spc="0">
                <a:latin typeface="Arial Black" pitchFamily="34" charset="0"/>
              </a:rPr>
              <a:t>由于地球的吸引而使物体受到的力叫做</a:t>
            </a:r>
            <a:r>
              <a:rPr lang="zh-CN" altLang="en-US" sz="4000" b="1" spc="0">
                <a:solidFill>
                  <a:schemeClr val="hlink"/>
                </a:solidFill>
                <a:latin typeface="Arial Black" pitchFamily="34" charset="0"/>
              </a:rPr>
              <a:t>重力。</a:t>
            </a:r>
            <a:endParaRPr lang="zh-CN" altLang="en-US" sz="4000" b="1">
              <a:latin typeface="Arial Black" pitchFamily="34" charset="0"/>
            </a:endParaRPr>
          </a:p>
        </p:txBody>
      </p:sp>
      <p:sp>
        <p:nvSpPr>
          <p:cNvPr id="6146" name="Text Box 3"/>
          <p:cNvSpPr txBox="1">
            <a:spLocks noChangeArrowheads="1"/>
          </p:cNvSpPr>
          <p:nvPr/>
        </p:nvSpPr>
        <p:spPr bwMode="auto">
          <a:xfrm>
            <a:off x="611188" y="4365625"/>
            <a:ext cx="8137525" cy="131127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rtl="0">
              <a:spcBef>
                <a:spcPct val="50000"/>
              </a:spcBef>
            </a:pPr>
            <a:r>
              <a:rPr lang="zh-CN" altLang="en-US" sz="40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</a:t>
            </a:r>
            <a:r>
              <a:rPr lang="zh-CN" altLang="en-US" sz="4000" b="1" spc="0">
                <a:solidFill>
                  <a:schemeClr val="tx2"/>
                </a:solidFill>
                <a:latin typeface="Arial Black" pitchFamily="34" charset="0"/>
              </a:rPr>
              <a:t>地球表面的</a:t>
            </a:r>
            <a:r>
              <a:rPr lang="zh-CN" altLang="en-US" sz="4000" b="1" spc="0">
                <a:solidFill>
                  <a:schemeClr val="hlink"/>
                </a:solidFill>
                <a:latin typeface="Arial Black" pitchFamily="34" charset="0"/>
              </a:rPr>
              <a:t>一切物体（无论运动还是静止），</a:t>
            </a:r>
            <a:r>
              <a:rPr lang="zh-CN" altLang="en-US" sz="4000" b="1" spc="0">
                <a:solidFill>
                  <a:schemeClr val="tx2"/>
                </a:solidFill>
                <a:latin typeface="Arial Black" pitchFamily="34" charset="0"/>
              </a:rPr>
              <a:t>都受到受到重力作用</a:t>
            </a:r>
            <a:r>
              <a:rPr lang="en-US" altLang="zh-CN" sz="40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.</a:t>
            </a:r>
            <a:endParaRPr lang="en-US" altLang="zh-CN" sz="4000" b="1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6147" name="WordArt 4"/>
          <p:cNvSpPr>
            <a:spLocks noTextEdit="1"/>
          </p:cNvSpPr>
          <p:nvPr/>
        </p:nvSpPr>
        <p:spPr>
          <a:xfrm>
            <a:off x="1258888" y="765175"/>
            <a:ext cx="3600450" cy="914400"/>
          </a:xfrm>
          <a:solidFill>
            <a:srgbClr val="B2B2B2">
              <a:alpha val="50000"/>
            </a:srgbClr>
          </a:solidFill>
          <a:ln w="12700">
            <a:solidFill>
              <a:srgbClr val="3333CC"/>
            </a:solidFill>
            <a:round/>
          </a:ln>
          <a:effectLst>
            <a:outerShdw dist="45791" dir="2021404" algn="ctr">
              <a:srgbClr val="9999FF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 w="12700">
                  <a:solidFill>
                    <a:srgbClr val="3333CC"/>
                  </a:solidFill>
                  <a:rou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>
                    <a:srgbClr val="9999FF"/>
                  </a:outerShdw>
                </a:effectLst>
                <a:latin typeface="黑体"/>
              </a:rPr>
              <a:t>一.什么是重力</a:t>
            </a: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 fill="hold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/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WordArt 2"/>
          <p:cNvSpPr>
            <a:spLocks noTextEdit="1"/>
          </p:cNvSpPr>
          <p:nvPr/>
        </p:nvSpPr>
        <p:spPr>
          <a:xfrm>
            <a:off x="323850" y="419100"/>
            <a:ext cx="1663700" cy="768350"/>
          </a:xfrm>
          <a:solidFill>
            <a:srgbClr val="B2B2B2">
              <a:alpha val="50195"/>
            </a:srgbClr>
          </a:solidFill>
          <a:ln w="12700">
            <a:solidFill>
              <a:srgbClr val="3333CC"/>
            </a:solidFill>
            <a:round/>
          </a:ln>
          <a:effectLst>
            <a:outerShdw dist="45791" dir="2021404" algn="ctr">
              <a:srgbClr val="9999FF"/>
            </a:outerShdw>
          </a:effectLst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kern="10">
                <a:ln w="12700">
                  <a:solidFill>
                    <a:srgbClr val="3333CC"/>
                  </a:solidFill>
                  <a:round/>
                </a:ln>
                <a:solidFill>
                  <a:srgbClr val="B2B2B2">
                    <a:alpha val="50195"/>
                  </a:srgbClr>
                </a:solidFill>
                <a:effectLst>
                  <a:outerShdw dist="45791" dir="2021404" algn="ctr">
                    <a:srgbClr val="9999FF"/>
                  </a:outerShdw>
                </a:effectLst>
                <a:latin typeface="黑体"/>
              </a:rPr>
              <a:t>讨论</a:t>
            </a:r>
          </a:p>
        </p:txBody>
      </p:sp>
      <p:sp>
        <p:nvSpPr>
          <p:cNvPr id="7170" name="Text Box 3"/>
          <p:cNvSpPr txBox="1">
            <a:spLocks noChangeArrowheads="1"/>
          </p:cNvSpPr>
          <p:nvPr/>
        </p:nvSpPr>
        <p:spPr bwMode="auto">
          <a:xfrm>
            <a:off x="323850" y="1378903"/>
            <a:ext cx="8137525" cy="754063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rtl="0">
              <a:spcBef>
                <a:spcPct val="50000"/>
              </a:spcBef>
            </a:pPr>
            <a:r>
              <a:rPr lang="en-US" altLang="zh-CN" sz="40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1</a:t>
            </a:r>
            <a:r>
              <a:rPr lang="zh-CN" altLang="en-US" sz="40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、重力是如何产生的？</a:t>
            </a:r>
            <a:endParaRPr lang="zh-CN" altLang="en-US" sz="4000" b="1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258763" y="2216785"/>
            <a:ext cx="8137525" cy="70167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rtl="0">
              <a:spcBef>
                <a:spcPct val="50000"/>
              </a:spcBef>
            </a:pPr>
            <a:r>
              <a:rPr lang="zh-CN" altLang="en-US" sz="4000" b="1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由于地球的吸引产生重力。</a:t>
            </a:r>
            <a:endParaRPr lang="zh-CN" altLang="en-US" sz="40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7172" name="Text Box 5"/>
          <p:cNvSpPr txBox="1">
            <a:spLocks noChangeArrowheads="1"/>
          </p:cNvSpPr>
          <p:nvPr/>
        </p:nvSpPr>
        <p:spPr bwMode="auto">
          <a:xfrm>
            <a:off x="168910" y="3200083"/>
            <a:ext cx="8137525" cy="131127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rtl="0">
              <a:spcBef>
                <a:spcPct val="50000"/>
              </a:spcBef>
            </a:pPr>
            <a:r>
              <a:rPr lang="en-US" altLang="zh-CN" sz="40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2</a:t>
            </a:r>
            <a:r>
              <a:rPr lang="zh-CN" altLang="en-US" sz="4000" b="1" spc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、重力的施力物体、受力物体分别是什么？</a:t>
            </a:r>
            <a:endParaRPr lang="zh-CN" altLang="en-US" sz="4000" b="1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323850" y="4582795"/>
            <a:ext cx="8137525" cy="1311275"/>
          </a:xfrm>
          <a:prstGeom prst="rect">
            <a:avLst/>
          </a:prstGeom>
          <a:noFill/>
          <a:ln>
            <a:noFill/>
          </a:ln>
          <a:effectLst/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R="0" lvl="0" rtl="0">
              <a:spcBef>
                <a:spcPct val="50000"/>
              </a:spcBef>
            </a:pPr>
            <a:r>
              <a:rPr lang="zh-CN" altLang="en-US" sz="4000" b="1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施力物体</a:t>
            </a:r>
            <a:r>
              <a:rPr lang="zh-CN" altLang="en-US" sz="4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是</a:t>
            </a:r>
            <a:r>
              <a:rPr lang="zh-CN" altLang="en-US" sz="4000" b="1" spc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地球</a:t>
            </a:r>
            <a:r>
              <a:rPr lang="zh-CN" altLang="en-US" sz="4000" b="1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，</a:t>
            </a:r>
            <a:r>
              <a:rPr lang="zh-CN" altLang="en-US" sz="4000" b="1" spc="0">
                <a:solidFill>
                  <a:srgbClr val="3333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受力物体</a:t>
            </a:r>
            <a:r>
              <a:rPr lang="zh-CN" altLang="en-US" sz="4000" b="1" spc="0"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</a:rPr>
              <a:t>是</a:t>
            </a:r>
            <a:r>
              <a:rPr lang="zh-CN" altLang="en-US" sz="4000" b="1" spc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地球表面的一切物体。</a:t>
            </a:r>
            <a:endParaRPr lang="zh-CN" altLang="en-US" sz="40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71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500">
                <a:solidFill>
                  <a:srgbClr val="602E04"/>
                </a:solidFill>
                <a:latin typeface="时尚中黑简体"/>
                <a:ea typeface="时尚中黑简体"/>
                <a:cs typeface="+mj-cs"/>
              </a:defRPr>
            </a:lvl1pPr>
          </a:lstStyle>
          <a:p>
            <a:pPr lvl="0"/>
            <a:r>
              <a:rPr lang="zh-CN" altLang="en-US" sz="5400" b="1"/>
              <a:t>重力的特点：</a:t>
            </a:r>
          </a:p>
        </p:txBody>
      </p:sp>
      <p:sp>
        <p:nvSpPr>
          <p:cNvPr id="8194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t" anchorCtr="0"/>
          <a:lstStyle>
            <a:lvl1pPr marL="193040" indent="-19304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8465" indent="-160655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575">
                <a:solidFill>
                  <a:schemeClr val="tx1"/>
                </a:solidFill>
                <a:latin typeface="+mn-lt"/>
                <a:ea typeface="+mn-ea"/>
              </a:defRPr>
            </a:lvl2pPr>
            <a:lvl3pPr marL="64325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50">
                <a:solidFill>
                  <a:schemeClr val="tx1"/>
                </a:solidFill>
                <a:latin typeface="+mn-lt"/>
                <a:ea typeface="+mn-ea"/>
              </a:defRPr>
            </a:lvl3pPr>
            <a:lvl4pPr marL="900430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4pPr>
            <a:lvl5pPr marL="115760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5pPr>
            <a:lvl6pPr marL="141478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6pPr>
            <a:lvl7pPr marL="167195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7pPr>
            <a:lvl8pPr marL="192913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8pPr>
            <a:lvl9pPr marL="218630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/>
            <a:r>
              <a:rPr lang="en-US" altLang="zh-CN" sz="4000" b="1"/>
              <a:t>1</a:t>
            </a:r>
            <a:r>
              <a:rPr lang="zh-CN" altLang="en-US" sz="4000" b="1"/>
              <a:t>、地球附近的</a:t>
            </a:r>
            <a:r>
              <a:rPr lang="zh-CN" altLang="en-US" sz="4000" b="1">
                <a:solidFill>
                  <a:srgbClr val="FF0000"/>
                </a:solidFill>
              </a:rPr>
              <a:t>一切物体</a:t>
            </a:r>
            <a:r>
              <a:rPr lang="zh-CN" altLang="en-US" sz="4000" b="1"/>
              <a:t>都受到重力的作用</a:t>
            </a:r>
          </a:p>
          <a:p>
            <a:pPr lvl="0"/>
            <a:r>
              <a:rPr lang="en-US" altLang="zh-CN" sz="4000" b="1"/>
              <a:t>2</a:t>
            </a:r>
            <a:r>
              <a:rPr lang="zh-CN" altLang="en-US" sz="4000" b="1"/>
              <a:t>、重力不是地球的吸引力</a:t>
            </a:r>
          </a:p>
          <a:p>
            <a:pPr lvl="0"/>
            <a:r>
              <a:rPr lang="en-US" altLang="zh-CN" sz="4000" b="1"/>
              <a:t>3</a:t>
            </a:r>
            <a:r>
              <a:rPr lang="zh-CN" altLang="en-US" sz="4000" b="1"/>
              <a:t>、重力是非接触力</a:t>
            </a:r>
          </a:p>
          <a:p>
            <a:pPr lvl="0"/>
            <a:r>
              <a:rPr lang="en-US" altLang="zh-CN" sz="4000" b="1"/>
              <a:t>4</a:t>
            </a:r>
            <a:r>
              <a:rPr lang="zh-CN" altLang="en-US" sz="4000" b="1"/>
              <a:t>、由于物体间的作用是相互的地球吸引物体的同时，物体也吸引地球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81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图片 8193" descr="120669960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00" y="2408238"/>
            <a:ext cx="4584700" cy="3016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8" name="矩形 8194"/>
          <p:cNvSpPr>
            <a:spLocks noTextEdit="1"/>
          </p:cNvSpPr>
          <p:nvPr/>
        </p:nvSpPr>
        <p:spPr>
          <a:xfrm>
            <a:off x="304800" y="549275"/>
            <a:ext cx="7200900" cy="1079500"/>
          </a:xfrm>
          <a:gradFill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1"/>
          </a:gradFill>
          <a:ln>
            <a:noFill/>
            <a:miter lim="800000"/>
          </a:ln>
          <a:scene3d>
            <a:camera prst="legacyObliqueTopRight">
              <a:rot lat="0" lon="0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F99FF"/>
            </a:extrusionClr>
            <a:contourClr>
              <a:srgbClr val="000000"/>
            </a:contourClr>
          </a:sp3d>
        </p:spPr>
        <p:txBody>
          <a:bodyPr wrap="none" fromWordArt="1" anchor="t" anchorCtr="0">
            <a:prstTxWarp prst="textPlain">
              <a:avLst/>
            </a:prstTxWarp>
          </a:bodyPr>
          <a:lstStyle/>
          <a:p>
            <a:pPr lvl="0" algn="ctr"/>
            <a:r>
              <a:rPr sz="3600" b="1">
                <a:ln>
                  <a:noFill/>
                </a:ln>
                <a:gradFill rotWithShape="1">
                  <a:gsLst>
                    <a:gs pos="0">
                      <a:srgbClr val="3399FF"/>
                    </a:gs>
                    <a:gs pos="16000">
                      <a:srgbClr val="00CCCC"/>
                    </a:gs>
                    <a:gs pos="47000">
                      <a:srgbClr val="9999FF"/>
                    </a:gs>
                    <a:gs pos="60001">
                      <a:srgbClr val="2E6792"/>
                    </a:gs>
                    <a:gs pos="71001">
                      <a:srgbClr val="3333CC"/>
                    </a:gs>
                    <a:gs pos="81000">
                      <a:srgbClr val="1170FF"/>
                    </a:gs>
                    <a:gs pos="100000">
                      <a:srgbClr val="006699"/>
                    </a:gs>
                  </a:gsLst>
                  <a:lin ang="5400000" scaled="1"/>
                </a:gradFill>
                <a:latin typeface="黑体"/>
              </a:rPr>
              <a:t>如果世界没有重力将会怎样</a:t>
            </a:r>
          </a:p>
        </p:txBody>
      </p:sp>
      <p:pic>
        <p:nvPicPr>
          <p:cNvPr id="9219" name="图片 8195" descr="Q_0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1013" y="549275"/>
            <a:ext cx="852487" cy="8651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20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6350" y="2174875"/>
            <a:ext cx="2478088" cy="37782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fill="hold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2" descr="2022"/>
          <p:cNvPicPr>
            <a:picLocks noChangeAspect="1"/>
          </p:cNvPicPr>
          <p:nvPr/>
        </p:nvPicPr>
        <p:blipFill>
          <a:blip r:embed="rId2">
            <a:lum contrast="24000"/>
          </a:blip>
          <a:srcRect r="-595" b="-482"/>
          <a:stretch>
            <a:fillRect/>
          </a:stretch>
        </p:blipFill>
        <p:spPr>
          <a:xfrm>
            <a:off x="203200" y="688975"/>
            <a:ext cx="1511300" cy="8175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2" name="Text Box 3"/>
          <p:cNvSpPr/>
          <p:nvPr/>
        </p:nvSpPr>
        <p:spPr>
          <a:xfrm>
            <a:off x="1841500" y="688975"/>
            <a:ext cx="6481763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chemeClr val="accent2"/>
                </a:solidFill>
                <a:ea typeface="黑体" pitchFamily="49" charset="-122"/>
              </a:rPr>
              <a:t>探究影响物体所受重力大小的因素</a:t>
            </a:r>
          </a:p>
        </p:txBody>
      </p:sp>
      <p:pic>
        <p:nvPicPr>
          <p:cNvPr id="10243" name="Picture 4"/>
          <p:cNvPicPr>
            <a:picLocks noChangeAspect="1"/>
          </p:cNvPicPr>
          <p:nvPr/>
        </p:nvPicPr>
        <p:blipFill>
          <a:blip r:embed="rId3">
            <a:lum contrast="30000"/>
          </a:blip>
          <a:stretch>
            <a:fillRect/>
          </a:stretch>
        </p:blipFill>
        <p:spPr>
          <a:xfrm>
            <a:off x="3182938" y="2257425"/>
            <a:ext cx="3167062" cy="2509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4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138" y="2257425"/>
            <a:ext cx="2971800" cy="32385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5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50000" y="2257425"/>
            <a:ext cx="2278063" cy="3187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 spd="slow">
    <p:pull dir="r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2" descr="2022"/>
          <p:cNvPicPr>
            <a:picLocks noChangeAspect="1"/>
          </p:cNvPicPr>
          <p:nvPr/>
        </p:nvPicPr>
        <p:blipFill>
          <a:blip r:embed="rId2">
            <a:lum contrast="24000"/>
          </a:blip>
          <a:srcRect r="-595" b="-482"/>
          <a:stretch>
            <a:fillRect/>
          </a:stretch>
        </p:blipFill>
        <p:spPr>
          <a:xfrm>
            <a:off x="468313" y="836613"/>
            <a:ext cx="1511300" cy="817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6" name="Text Box 4"/>
          <p:cNvSpPr/>
          <p:nvPr/>
        </p:nvSpPr>
        <p:spPr>
          <a:xfrm>
            <a:off x="1908175" y="765175"/>
            <a:ext cx="4608513" cy="131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chemeClr val="accent2"/>
                </a:solidFill>
                <a:ea typeface="黑体" pitchFamily="49" charset="-122"/>
              </a:rPr>
              <a:t>探究影响物体所受重力大小的因素</a:t>
            </a:r>
          </a:p>
        </p:txBody>
      </p:sp>
      <p:sp>
        <p:nvSpPr>
          <p:cNvPr id="11267" name="Text Box 5"/>
          <p:cNvSpPr/>
          <p:nvPr/>
        </p:nvSpPr>
        <p:spPr>
          <a:xfrm>
            <a:off x="468313" y="1917700"/>
            <a:ext cx="2376487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1.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探究目的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:</a:t>
            </a:r>
            <a:endParaRPr lang="en-US" altLang="zh-CN" sz="3200" b="1">
              <a:solidFill>
                <a:srgbClr val="FF33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Text Box 6"/>
          <p:cNvSpPr/>
          <p:nvPr/>
        </p:nvSpPr>
        <p:spPr>
          <a:xfrm>
            <a:off x="395288" y="2493963"/>
            <a:ext cx="8137525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    探究物体所受重力的大小与物体质量的关系</a:t>
            </a: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sp>
        <p:nvSpPr>
          <p:cNvPr id="11269" name="Text Box 7"/>
          <p:cNvSpPr/>
          <p:nvPr/>
        </p:nvSpPr>
        <p:spPr>
          <a:xfrm>
            <a:off x="611188" y="3933825"/>
            <a:ext cx="2376487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2.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实验器材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:</a:t>
            </a:r>
            <a:endParaRPr lang="en-US" altLang="zh-CN" sz="3200" b="1">
              <a:solidFill>
                <a:srgbClr val="FF33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1270" name="Text Box 8"/>
          <p:cNvSpPr/>
          <p:nvPr/>
        </p:nvSpPr>
        <p:spPr>
          <a:xfrm>
            <a:off x="468313" y="4725988"/>
            <a:ext cx="7056437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    钩码、弹簧测力计等</a:t>
            </a:r>
            <a:r>
              <a:rPr lang="en-US" altLang="zh-CN" sz="3200" b="1">
                <a:solidFill>
                  <a:srgbClr val="FF3300"/>
                </a:solidFill>
                <a:latin typeface="Times New Roman" pitchFamily="18" charset="0"/>
                <a:ea typeface="黑体" pitchFamily="49" charset="-122"/>
              </a:rPr>
              <a:t>.</a:t>
            </a:r>
          </a:p>
        </p:txBody>
      </p:sp>
      <p:pic>
        <p:nvPicPr>
          <p:cNvPr id="11271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863" y="4216400"/>
            <a:ext cx="1985962" cy="1420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72" name="图片 32771"/>
          <p:cNvPicPr>
            <a:picLocks noChangeAspect="1"/>
          </p:cNvPicPr>
          <p:nvPr/>
        </p:nvPicPr>
        <p:blipFill>
          <a:blip r:embed="rId4">
            <a:clrChange>
              <a:clrFrom>
                <a:srgbClr val="FFF3A8"/>
              </a:clrFrom>
              <a:clrTo>
                <a:srgbClr val="FFF3A8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88188" y="3308350"/>
            <a:ext cx="1122362" cy="2860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 fill="hold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 fill="hold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  <p:bldP spid="112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2" descr="2022"/>
          <p:cNvPicPr>
            <a:picLocks noChangeAspect="1"/>
          </p:cNvPicPr>
          <p:nvPr/>
        </p:nvPicPr>
        <p:blipFill>
          <a:blip r:embed="rId3">
            <a:lum contrast="24000"/>
          </a:blip>
          <a:srcRect r="-595" b="-482"/>
          <a:stretch>
            <a:fillRect/>
          </a:stretch>
        </p:blipFill>
        <p:spPr>
          <a:xfrm>
            <a:off x="396875" y="836613"/>
            <a:ext cx="1511300" cy="817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0" name="Text Box 4"/>
          <p:cNvSpPr/>
          <p:nvPr/>
        </p:nvSpPr>
        <p:spPr>
          <a:xfrm>
            <a:off x="1836738" y="765175"/>
            <a:ext cx="6357937" cy="13223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chemeClr val="accent2"/>
                </a:solidFill>
                <a:ea typeface="黑体" pitchFamily="49" charset="-122"/>
              </a:rPr>
              <a:t>探究影响物体所受重力大小的因素</a:t>
            </a:r>
          </a:p>
        </p:txBody>
      </p:sp>
      <p:sp>
        <p:nvSpPr>
          <p:cNvPr id="12291" name="Text Box 5"/>
          <p:cNvSpPr/>
          <p:nvPr/>
        </p:nvSpPr>
        <p:spPr>
          <a:xfrm>
            <a:off x="396875" y="2265363"/>
            <a:ext cx="2376488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3.</a:t>
            </a:r>
            <a:r>
              <a:rPr lang="zh-CN" altLang="en-US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探究步骤</a:t>
            </a:r>
            <a:r>
              <a:rPr lang="en-US" altLang="zh-CN" sz="3200" b="1">
                <a:solidFill>
                  <a:srgbClr val="0000FF"/>
                </a:solidFill>
                <a:latin typeface="Times New Roman" pitchFamily="18" charset="0"/>
                <a:ea typeface="楷体_GB2312" pitchFamily="49" charset="-122"/>
              </a:rPr>
              <a:t>:</a:t>
            </a:r>
            <a:endParaRPr lang="en-US" altLang="zh-CN" sz="3200" b="1">
              <a:solidFill>
                <a:srgbClr val="FF33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2292" name="Text Box 6"/>
          <p:cNvSpPr/>
          <p:nvPr/>
        </p:nvSpPr>
        <p:spPr>
          <a:xfrm>
            <a:off x="225425" y="3208338"/>
            <a:ext cx="4127500" cy="20605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把质量均为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50g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个钩码，</a:t>
            </a:r>
            <a:r>
              <a:rPr lang="zh-CN" altLang="en-US" sz="32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逐个增加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，挂在弹簧测力计下，并记下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  <a:hlinkClick r:id="rId4" action="ppaction://hlinkfile"/>
              </a:rPr>
              <a:t>示数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graphicFrame>
        <p:nvGraphicFramePr>
          <p:cNvPr id="12293" name="对象 3"/>
          <p:cNvGraphicFramePr>
            <a:graphicFrameLocks noChangeAspect="1"/>
          </p:cNvGraphicFramePr>
          <p:nvPr/>
        </p:nvGraphicFramePr>
        <p:xfrm>
          <a:off x="4230688" y="2136775"/>
          <a:ext cx="882650" cy="334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r:id="rId5" imgW="882650" imgH="3343275" progId="Paint.Picture">
                  <p:embed/>
                </p:oleObj>
              </mc:Choice>
              <mc:Fallback>
                <p:oleObj r:id="rId5" imgW="882650" imgH="3343275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230688" y="2136775"/>
                        <a:ext cx="882650" cy="3343275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4" name="对象 5"/>
          <p:cNvGraphicFramePr>
            <a:graphicFrameLocks noChangeAspect="1"/>
          </p:cNvGraphicFramePr>
          <p:nvPr/>
        </p:nvGraphicFramePr>
        <p:xfrm>
          <a:off x="5405438" y="2265363"/>
          <a:ext cx="892175" cy="3513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r:id="rId7" imgW="892175" imgH="3513137" progId="Paint.Picture">
                  <p:embed/>
                </p:oleObj>
              </mc:Choice>
              <mc:Fallback>
                <p:oleObj r:id="rId7" imgW="892175" imgH="3513137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405438" y="2265363"/>
                        <a:ext cx="892175" cy="3513137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5" name="对象 1"/>
          <p:cNvGraphicFramePr>
            <a:graphicFrameLocks noChangeAspect="1"/>
          </p:cNvGraphicFramePr>
          <p:nvPr/>
        </p:nvGraphicFramePr>
        <p:xfrm>
          <a:off x="6750050" y="2263775"/>
          <a:ext cx="787400" cy="3949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r:id="rId9" imgW="787400" imgH="3949700" progId="Paint.Picture">
                  <p:embed/>
                </p:oleObj>
              </mc:Choice>
              <mc:Fallback>
                <p:oleObj r:id="rId9" imgW="787400" imgH="3949700" progId="Paint.Picture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750050" y="2263775"/>
                        <a:ext cx="787400" cy="3949700"/>
                      </a:xfrm>
                      <a:prstGeom prst="rect">
                        <a:avLst/>
                      </a:prstGeom>
                      <a:noFill/>
                      <a:ln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图片 1433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11638" y="1773238"/>
            <a:ext cx="4419600" cy="4197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4" name="文本框 14338"/>
          <p:cNvSpPr/>
          <p:nvPr/>
        </p:nvSpPr>
        <p:spPr>
          <a:xfrm>
            <a:off x="53975" y="538163"/>
            <a:ext cx="301783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200" b="1">
                <a:solidFill>
                  <a:srgbClr val="6600FF"/>
                </a:solidFill>
                <a:latin typeface="Tahoma" pitchFamily="34" charset="0"/>
              </a:rPr>
              <a:t>4.</a:t>
            </a:r>
            <a:r>
              <a:rPr lang="zh-CN" altLang="en-US" sz="3200" b="1">
                <a:solidFill>
                  <a:srgbClr val="6600FF"/>
                </a:solidFill>
                <a:latin typeface="Tahoma" pitchFamily="34" charset="0"/>
              </a:rPr>
              <a:t>实验记录表格</a:t>
            </a:r>
          </a:p>
        </p:txBody>
      </p:sp>
      <p:graphicFrame>
        <p:nvGraphicFramePr>
          <p:cNvPr id="13315" name="表格 14340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071812" y="593725"/>
          <a:ext cx="5002212" cy="1146174"/>
        </p:xfrm>
        <a:graphic>
          <a:graphicData uri="http://schemas.openxmlformats.org/drawingml/2006/table">
            <a:tbl>
              <a:tblPr/>
              <a:tblGrid>
                <a:gridCol w="2171700"/>
                <a:gridCol w="942975"/>
                <a:gridCol w="942975"/>
                <a:gridCol w="944562"/>
              </a:tblGrid>
              <a:tr h="627062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en-US" sz="2800" b="1">
                          <a:latin typeface="宋体" pitchFamily="2" charset="-122"/>
                        </a:rPr>
                        <a:t>质量</a:t>
                      </a:r>
                      <a:r>
                        <a:rPr lang="en-US" altLang="en-US" sz="2800" b="1">
                          <a:latin typeface="宋体" pitchFamily="2" charset="-122"/>
                        </a:rPr>
                        <a:t>m/kg</a:t>
                      </a:r>
                    </a:p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endParaRPr lang="zh-CN" sz="2800"/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endParaRPr lang="zh-CN" sz="2800"/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endParaRPr lang="zh-CN" sz="2800"/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28575">
                      <a:solidFill>
                        <a:prstClr val="black"/>
                      </a:solidFill>
                      <a:bevel/>
                    </a:lnT>
                    <a:lnB w="12700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  <a:tr h="519112"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r>
                        <a:rPr lang="zh-CN" altLang="en-US" sz="2800" b="1"/>
                        <a:t>重力</a:t>
                      </a:r>
                      <a:r>
                        <a:rPr lang="en-US" altLang="en-US" sz="2800" b="1"/>
                        <a:t>G/N</a:t>
                      </a:r>
                    </a:p>
                  </a:txBody>
                  <a:tcPr>
                    <a:lnL w="28575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endParaRPr lang="zh-CN" sz="2800"/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endParaRPr lang="zh-CN" sz="2800"/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12700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  <a:tc>
                  <a:txBody>
                    <a:bodyPr/>
                    <a:lstStyle>
                      <a:defPPr>
                        <a:defRPr lang="zh-CN"/>
                      </a:defPPr>
                      <a:lvl1pPr marL="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1" fontAlgn="base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defRPr lang="zh-CN" altLang="en-US" sz="1800" b="0" i="0" u="none" baseline="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lvl="0">
                        <a:spcBef>
                          <a:spcPct val="20000"/>
                        </a:spcBef>
                      </a:pPr>
                      <a:endParaRPr lang="zh-CN" sz="2800"/>
                    </a:p>
                  </a:txBody>
                  <a:tcPr>
                    <a:lnL w="12700">
                      <a:solidFill>
                        <a:prstClr val="black"/>
                      </a:solidFill>
                      <a:bevel/>
                    </a:lnL>
                    <a:lnR w="28575">
                      <a:solidFill>
                        <a:prstClr val="black"/>
                      </a:solidFill>
                      <a:bevel/>
                    </a:lnR>
                    <a:lnT w="12700">
                      <a:solidFill>
                        <a:prstClr val="black"/>
                      </a:solidFill>
                      <a:bevel/>
                    </a:lnT>
                    <a:lnB w="28575">
                      <a:solidFill>
                        <a:prstClr val="black"/>
                      </a:solidFill>
                      <a:bevel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332" name="文本框 14360"/>
          <p:cNvSpPr/>
          <p:nvPr/>
        </p:nvSpPr>
        <p:spPr>
          <a:xfrm>
            <a:off x="3419475" y="3573463"/>
            <a:ext cx="107950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endParaRPr lang="zh-CN" altLang="en-US" sz="3600" b="1">
              <a:solidFill>
                <a:srgbClr val="3399FF"/>
              </a:solidFill>
              <a:ea typeface="隶书" panose="02010509060101010101" pitchFamily="49" charset="-122"/>
            </a:endParaRPr>
          </a:p>
        </p:txBody>
      </p:sp>
      <p:sp>
        <p:nvSpPr>
          <p:cNvPr id="13333" name="文本框 14361"/>
          <p:cNvSpPr/>
          <p:nvPr/>
        </p:nvSpPr>
        <p:spPr>
          <a:xfrm>
            <a:off x="5183188" y="603250"/>
            <a:ext cx="8064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ea typeface="隶书" pitchFamily="49" charset="-122"/>
              </a:rPr>
              <a:t>0.05</a:t>
            </a:r>
          </a:p>
        </p:txBody>
      </p:sp>
      <p:sp>
        <p:nvSpPr>
          <p:cNvPr id="13334" name="文本框 14362"/>
          <p:cNvSpPr/>
          <p:nvPr/>
        </p:nvSpPr>
        <p:spPr>
          <a:xfrm>
            <a:off x="5254625" y="1255713"/>
            <a:ext cx="1012825" cy="517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chemeClr val="accent2"/>
                </a:solidFill>
                <a:ea typeface="隶书" pitchFamily="49" charset="-122"/>
              </a:rPr>
              <a:t>0.49</a:t>
            </a:r>
          </a:p>
        </p:txBody>
      </p:sp>
      <p:sp>
        <p:nvSpPr>
          <p:cNvPr id="13335" name="文本框 14363"/>
          <p:cNvSpPr/>
          <p:nvPr/>
        </p:nvSpPr>
        <p:spPr>
          <a:xfrm>
            <a:off x="6181725" y="604838"/>
            <a:ext cx="1027113" cy="517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chemeClr val="accent2"/>
                </a:solidFill>
                <a:ea typeface="隶书" pitchFamily="49" charset="-122"/>
              </a:rPr>
              <a:t>0.10</a:t>
            </a:r>
          </a:p>
        </p:txBody>
      </p:sp>
      <p:sp>
        <p:nvSpPr>
          <p:cNvPr id="13336" name="文本框 14364"/>
          <p:cNvSpPr/>
          <p:nvPr/>
        </p:nvSpPr>
        <p:spPr>
          <a:xfrm>
            <a:off x="6226175" y="1219200"/>
            <a:ext cx="93662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ea typeface="隶书" pitchFamily="49" charset="-122"/>
              </a:rPr>
              <a:t>0.98</a:t>
            </a:r>
          </a:p>
        </p:txBody>
      </p:sp>
      <p:sp>
        <p:nvSpPr>
          <p:cNvPr id="13337" name="文本框 14365"/>
          <p:cNvSpPr/>
          <p:nvPr/>
        </p:nvSpPr>
        <p:spPr>
          <a:xfrm>
            <a:off x="7080250" y="571500"/>
            <a:ext cx="993775" cy="5175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rgbClr val="FF0000"/>
                </a:solidFill>
                <a:ea typeface="隶书" pitchFamily="49" charset="-122"/>
              </a:rPr>
              <a:t>0.15</a:t>
            </a:r>
          </a:p>
        </p:txBody>
      </p:sp>
      <p:sp>
        <p:nvSpPr>
          <p:cNvPr id="13338" name="文本框 14366"/>
          <p:cNvSpPr/>
          <p:nvPr/>
        </p:nvSpPr>
        <p:spPr>
          <a:xfrm>
            <a:off x="7056438" y="1219200"/>
            <a:ext cx="1017587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>
                <a:solidFill>
                  <a:schemeClr val="accent2"/>
                </a:solidFill>
                <a:ea typeface="隶书" pitchFamily="49" charset="-122"/>
              </a:rPr>
              <a:t>1.47</a:t>
            </a:r>
          </a:p>
        </p:txBody>
      </p:sp>
      <p:sp>
        <p:nvSpPr>
          <p:cNvPr id="13339" name="文本框 14367"/>
          <p:cNvSpPr/>
          <p:nvPr/>
        </p:nvSpPr>
        <p:spPr>
          <a:xfrm>
            <a:off x="4787900" y="5589588"/>
            <a:ext cx="935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3399FF"/>
                </a:solidFill>
                <a:ea typeface="隶书" pitchFamily="49" charset="-122"/>
              </a:rPr>
              <a:t>0.05</a:t>
            </a:r>
          </a:p>
        </p:txBody>
      </p:sp>
      <p:sp>
        <p:nvSpPr>
          <p:cNvPr id="13340" name="文本框 14368"/>
          <p:cNvSpPr/>
          <p:nvPr/>
        </p:nvSpPr>
        <p:spPr>
          <a:xfrm>
            <a:off x="5724525" y="5589588"/>
            <a:ext cx="1039813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ea typeface="隶书" pitchFamily="49" charset="-122"/>
              </a:rPr>
              <a:t>0.10</a:t>
            </a:r>
          </a:p>
        </p:txBody>
      </p:sp>
      <p:sp>
        <p:nvSpPr>
          <p:cNvPr id="13341" name="文本框 14369"/>
          <p:cNvSpPr/>
          <p:nvPr/>
        </p:nvSpPr>
        <p:spPr>
          <a:xfrm>
            <a:off x="6588125" y="5589588"/>
            <a:ext cx="93662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chemeClr val="accent2"/>
                </a:solidFill>
                <a:ea typeface="隶书" pitchFamily="49" charset="-122"/>
              </a:rPr>
              <a:t>0.15</a:t>
            </a:r>
          </a:p>
        </p:txBody>
      </p:sp>
      <p:sp>
        <p:nvSpPr>
          <p:cNvPr id="13342" name="文本框 14370"/>
          <p:cNvSpPr/>
          <p:nvPr/>
        </p:nvSpPr>
        <p:spPr>
          <a:xfrm>
            <a:off x="3708400" y="4508500"/>
            <a:ext cx="86518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3399FF"/>
                </a:solidFill>
                <a:ea typeface="隶书" pitchFamily="49" charset="-122"/>
              </a:rPr>
              <a:t>0.5</a:t>
            </a:r>
          </a:p>
        </p:txBody>
      </p:sp>
      <p:sp>
        <p:nvSpPr>
          <p:cNvPr id="13343" name="文本框 14371"/>
          <p:cNvSpPr/>
          <p:nvPr/>
        </p:nvSpPr>
        <p:spPr>
          <a:xfrm>
            <a:off x="3708400" y="3500438"/>
            <a:ext cx="7191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3399FF"/>
                </a:solidFill>
                <a:ea typeface="隶书" pitchFamily="49" charset="-122"/>
              </a:rPr>
              <a:t>1.0</a:t>
            </a:r>
          </a:p>
        </p:txBody>
      </p:sp>
      <p:sp>
        <p:nvSpPr>
          <p:cNvPr id="13344" name="文本框 14372"/>
          <p:cNvSpPr/>
          <p:nvPr/>
        </p:nvSpPr>
        <p:spPr>
          <a:xfrm>
            <a:off x="3708400" y="2565400"/>
            <a:ext cx="7191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3399FF"/>
                </a:solidFill>
                <a:ea typeface="隶书" pitchFamily="49" charset="-122"/>
              </a:rPr>
              <a:t>1.5</a:t>
            </a:r>
          </a:p>
        </p:txBody>
      </p:sp>
      <p:cxnSp>
        <p:nvCxnSpPr>
          <p:cNvPr id="13345" name="直接连接符 14373"/>
          <p:cNvCxnSpPr/>
          <p:nvPr/>
        </p:nvCxnSpPr>
        <p:spPr>
          <a:xfrm flipH="1">
            <a:off x="5292725" y="2492375"/>
            <a:ext cx="1588" cy="316865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13346" name="直接连接符 14374"/>
          <p:cNvCxnSpPr/>
          <p:nvPr/>
        </p:nvCxnSpPr>
        <p:spPr>
          <a:xfrm flipH="1">
            <a:off x="6227763" y="2492375"/>
            <a:ext cx="1587" cy="316865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13347" name="直接连接符 14375"/>
          <p:cNvCxnSpPr/>
          <p:nvPr/>
        </p:nvCxnSpPr>
        <p:spPr>
          <a:xfrm flipH="1">
            <a:off x="7164388" y="2420938"/>
            <a:ext cx="1587" cy="3168650"/>
          </a:xfrm>
          <a:prstGeom prst="line">
            <a:avLst/>
          </a:prstGeom>
          <a:noFill/>
          <a:ln>
            <a:solidFill>
              <a:srgbClr val="FF0000"/>
            </a:solidFill>
            <a:round/>
          </a:ln>
        </p:spPr>
      </p:cxnSp>
      <p:cxnSp>
        <p:nvCxnSpPr>
          <p:cNvPr id="13348" name="直接连接符 14376"/>
          <p:cNvCxnSpPr/>
          <p:nvPr/>
        </p:nvCxnSpPr>
        <p:spPr>
          <a:xfrm>
            <a:off x="4356100" y="4724400"/>
            <a:ext cx="3097213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</a:ln>
        </p:spPr>
      </p:cxnSp>
      <p:cxnSp>
        <p:nvCxnSpPr>
          <p:cNvPr id="13349" name="直接连接符 14377"/>
          <p:cNvCxnSpPr/>
          <p:nvPr/>
        </p:nvCxnSpPr>
        <p:spPr>
          <a:xfrm>
            <a:off x="4356100" y="3789363"/>
            <a:ext cx="3097213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</a:ln>
        </p:spPr>
      </p:cxnSp>
      <p:cxnSp>
        <p:nvCxnSpPr>
          <p:cNvPr id="13350" name="直接连接符 14378"/>
          <p:cNvCxnSpPr/>
          <p:nvPr/>
        </p:nvCxnSpPr>
        <p:spPr>
          <a:xfrm>
            <a:off x="4356100" y="2852738"/>
            <a:ext cx="3097213" cy="0"/>
          </a:xfrm>
          <a:prstGeom prst="line">
            <a:avLst/>
          </a:prstGeom>
          <a:noFill/>
          <a:ln w="28575">
            <a:solidFill>
              <a:srgbClr val="FFFF00"/>
            </a:solidFill>
            <a:round/>
          </a:ln>
        </p:spPr>
      </p:cxnSp>
      <p:cxnSp>
        <p:nvCxnSpPr>
          <p:cNvPr id="13351" name="直接连接符 14379"/>
          <p:cNvCxnSpPr/>
          <p:nvPr/>
        </p:nvCxnSpPr>
        <p:spPr>
          <a:xfrm flipV="1">
            <a:off x="5292725" y="3860800"/>
            <a:ext cx="935038" cy="863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</p:spPr>
      </p:cxnSp>
      <p:cxnSp>
        <p:nvCxnSpPr>
          <p:cNvPr id="13352" name="直接连接符 14380"/>
          <p:cNvCxnSpPr/>
          <p:nvPr/>
        </p:nvCxnSpPr>
        <p:spPr>
          <a:xfrm flipV="1">
            <a:off x="6227763" y="2924175"/>
            <a:ext cx="935037" cy="9366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</p:spPr>
      </p:cxnSp>
      <p:cxnSp>
        <p:nvCxnSpPr>
          <p:cNvPr id="13353" name="直接连接符 14381"/>
          <p:cNvCxnSpPr/>
          <p:nvPr/>
        </p:nvCxnSpPr>
        <p:spPr>
          <a:xfrm flipV="1">
            <a:off x="4356100" y="4724400"/>
            <a:ext cx="936625" cy="936625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</a:ln>
        </p:spPr>
      </p:cxnSp>
      <p:sp>
        <p:nvSpPr>
          <p:cNvPr id="13354" name="椭圆 14382"/>
          <p:cNvSpPr/>
          <p:nvPr/>
        </p:nvSpPr>
        <p:spPr>
          <a:xfrm flipV="1">
            <a:off x="5219700" y="4724400"/>
            <a:ext cx="73025" cy="73025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55" name="椭圆 14383"/>
          <p:cNvSpPr/>
          <p:nvPr/>
        </p:nvSpPr>
        <p:spPr>
          <a:xfrm>
            <a:off x="6156325" y="3860800"/>
            <a:ext cx="71438" cy="71438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56" name="椭圆 14384"/>
          <p:cNvSpPr/>
          <p:nvPr/>
        </p:nvSpPr>
        <p:spPr>
          <a:xfrm flipV="1">
            <a:off x="7164388" y="2852738"/>
            <a:ext cx="71437" cy="71437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57" name="椭圆 14385"/>
          <p:cNvSpPr/>
          <p:nvPr/>
        </p:nvSpPr>
        <p:spPr>
          <a:xfrm flipH="1">
            <a:off x="4356100" y="5589588"/>
            <a:ext cx="73025" cy="71437"/>
          </a:xfrm>
          <a:prstGeom prst="ellipse">
            <a:avLst/>
          </a:prstGeom>
          <a:noFill/>
          <a:ln w="76200">
            <a:solidFill>
              <a:srgbClr val="FF00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13358" name="文本框 3"/>
          <p:cNvSpPr/>
          <p:nvPr/>
        </p:nvSpPr>
        <p:spPr>
          <a:xfrm>
            <a:off x="-12700" y="2125663"/>
            <a:ext cx="37211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solidFill>
                  <a:srgbClr val="6600FF"/>
                </a:solidFill>
                <a:latin typeface="Tahoma" pitchFamily="34" charset="0"/>
                <a:ea typeface="隶书" pitchFamily="49" charset="-122"/>
              </a:rPr>
              <a:t>5.</a:t>
            </a:r>
            <a:r>
              <a:rPr lang="zh-CN" altLang="en-US" sz="2800" b="1">
                <a:solidFill>
                  <a:srgbClr val="6600FF"/>
                </a:solidFill>
                <a:latin typeface="Tahoma" pitchFamily="34" charset="0"/>
                <a:ea typeface="隶书" pitchFamily="49" charset="-122"/>
              </a:rPr>
              <a:t>重力与质量关系图象</a:t>
            </a:r>
          </a:p>
        </p:txBody>
      </p:sp>
      <p:sp>
        <p:nvSpPr>
          <p:cNvPr id="13359" name="Text Box 10"/>
          <p:cNvSpPr/>
          <p:nvPr/>
        </p:nvSpPr>
        <p:spPr>
          <a:xfrm>
            <a:off x="220663" y="3535363"/>
            <a:ext cx="3487737" cy="1512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10000"/>
              </a:lnSpc>
            </a:pPr>
            <a:r>
              <a:rPr lang="zh-CN" altLang="en-US" sz="2800" b="1">
                <a:solidFill>
                  <a:srgbClr val="003300"/>
                </a:solidFill>
                <a:latin typeface="宋体" pitchFamily="2" charset="-122"/>
              </a:rPr>
              <a:t>（</a:t>
            </a:r>
            <a:r>
              <a:rPr lang="en-US" altLang="zh-CN" sz="2800" b="1">
                <a:solidFill>
                  <a:srgbClr val="003300"/>
                </a:solidFill>
                <a:latin typeface="宋体" pitchFamily="2" charset="-122"/>
              </a:rPr>
              <a:t>1</a:t>
            </a:r>
            <a:r>
              <a:rPr lang="zh-CN" altLang="en-US" sz="2800" b="1">
                <a:solidFill>
                  <a:srgbClr val="003300"/>
                </a:solidFill>
                <a:latin typeface="宋体" pitchFamily="2" charset="-122"/>
              </a:rPr>
              <a:t>）物体受到的重力大小跟它的质量成</a:t>
            </a:r>
          </a:p>
          <a:p>
            <a:pPr lvl="0">
              <a:lnSpc>
                <a:spcPct val="110000"/>
              </a:lnSpc>
            </a:pPr>
            <a:r>
              <a:rPr lang="zh-CN" altLang="en-US" sz="2800" b="1" u="sng">
                <a:solidFill>
                  <a:srgbClr val="003300"/>
                </a:solidFill>
                <a:latin typeface="宋体" pitchFamily="2" charset="-122"/>
              </a:rPr>
              <a:t>  </a:t>
            </a:r>
            <a:r>
              <a:rPr lang="zh-CN" altLang="en-US" sz="2800" b="1" u="sng">
                <a:solidFill>
                  <a:srgbClr val="FF0000"/>
                </a:solidFill>
                <a:latin typeface="宋体" pitchFamily="2" charset="-122"/>
              </a:rPr>
              <a:t>正比 </a:t>
            </a:r>
            <a:r>
              <a:rPr lang="zh-CN" altLang="en-US" sz="2800" b="1" u="sng">
                <a:solidFill>
                  <a:srgbClr val="003300"/>
                </a:solidFill>
                <a:latin typeface="宋体" pitchFamily="2" charset="-122"/>
              </a:rPr>
              <a:t>  </a:t>
            </a:r>
            <a:r>
              <a:rPr lang="zh-CN" altLang="en-US" sz="2800" b="1">
                <a:solidFill>
                  <a:srgbClr val="003300"/>
                </a:solidFill>
                <a:latin typeface="宋体" pitchFamily="2" charset="-122"/>
              </a:rPr>
              <a:t>关系</a:t>
            </a:r>
          </a:p>
        </p:txBody>
      </p:sp>
      <p:sp>
        <p:nvSpPr>
          <p:cNvPr id="13360" name="文本框 4"/>
          <p:cNvSpPr/>
          <p:nvPr/>
        </p:nvSpPr>
        <p:spPr>
          <a:xfrm>
            <a:off x="53975" y="2990850"/>
            <a:ext cx="2249488" cy="5826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solidFill>
                  <a:srgbClr val="6600FF"/>
                </a:solidFill>
                <a:latin typeface="Tahoma" pitchFamily="34" charset="0"/>
                <a:ea typeface="隶书" pitchFamily="49" charset="-122"/>
              </a:rPr>
              <a:t>6.结论</a:t>
            </a:r>
          </a:p>
        </p:txBody>
      </p:sp>
      <p:sp>
        <p:nvSpPr>
          <p:cNvPr id="13361" name="Text Box 11"/>
          <p:cNvSpPr/>
          <p:nvPr/>
        </p:nvSpPr>
        <p:spPr>
          <a:xfrm>
            <a:off x="220663" y="5105400"/>
            <a:ext cx="3429000" cy="1512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lnSpc>
                <a:spcPct val="110000"/>
              </a:lnSpc>
            </a:pPr>
            <a:r>
              <a:rPr lang="zh-CN" altLang="en-US" sz="2800" b="1">
                <a:solidFill>
                  <a:srgbClr val="003300"/>
                </a:solidFill>
                <a:latin typeface="Times New Roman" pitchFamily="18" charset="0"/>
              </a:rPr>
              <a:t>（</a:t>
            </a:r>
            <a:r>
              <a:rPr lang="en-US" altLang="zh-CN" sz="2800" b="1">
                <a:solidFill>
                  <a:srgbClr val="003300"/>
                </a:solidFill>
                <a:latin typeface="Times New Roman" pitchFamily="18" charset="0"/>
              </a:rPr>
              <a:t>2</a:t>
            </a:r>
            <a:r>
              <a:rPr lang="zh-CN" altLang="en-US" sz="2800" b="1">
                <a:solidFill>
                  <a:srgbClr val="003300"/>
                </a:solidFill>
                <a:latin typeface="宋体" pitchFamily="2" charset="-122"/>
              </a:rPr>
              <a:t>）重力跟质量的比约等于</a:t>
            </a:r>
            <a:r>
              <a:rPr lang="en-US" altLang="zh-CN" sz="2800" b="1" u="sng">
                <a:solidFill>
                  <a:srgbClr val="FF0000"/>
                </a:solidFill>
                <a:latin typeface="宋体" pitchFamily="2" charset="-122"/>
              </a:rPr>
              <a:t>9.8N/kg</a:t>
            </a:r>
            <a:endParaRPr lang="en-US" altLang="zh-CN" sz="2800" b="1" u="sng">
              <a:solidFill>
                <a:srgbClr val="003300"/>
              </a:solidFill>
              <a:latin typeface="宋体" panose="02010600030101010101" pitchFamily="2" charset="-122"/>
            </a:endParaRPr>
          </a:p>
          <a:p>
            <a:pPr lvl="0">
              <a:lnSpc>
                <a:spcPct val="110000"/>
              </a:lnSpc>
            </a:pPr>
            <a:r>
              <a:rPr lang="zh-CN" altLang="en-US" sz="2800" b="1">
                <a:solidFill>
                  <a:srgbClr val="003300"/>
                </a:solidFill>
                <a:latin typeface="宋体" pitchFamily="2" charset="-122"/>
              </a:rPr>
              <a:t>。</a:t>
            </a:r>
            <a:endParaRPr lang="en-US" altLang="zh-CN" sz="28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  <p:sndAc>
          <p:stSnd>
            <p:snd r:embed="rId4" name="CAMERA.WAV"/>
          </p:stSnd>
        </p:sndAc>
      </p:transition>
    </mc:Choice>
    <mc:Fallback xmlns:p159="http://schemas.microsoft.com/office/powerpoint/2015/09/main" xmlns:p15="http://schemas.microsoft.com/office/powerpoint/2012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>
      <p:transition spd="med">
        <p:zoom/>
        <p:sndAc>
          <p:stSnd>
            <p:snd r:embed="rId8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3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133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 fill="hold"/>
                                        <p:tgtEl>
                                          <p:spTgt spid="133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fill="hold"/>
                                        <p:tgtEl>
                                          <p:spTgt spid="133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 fill="hold"/>
                                        <p:tgtEl>
                                          <p:spTgt spid="13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 fill="hold"/>
                                        <p:tgtEl>
                                          <p:spTgt spid="13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 fill="hold"/>
                                        <p:tgtEl>
                                          <p:spTgt spid="13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8" grpId="0"/>
      <p:bldP spid="13359" grpId="0"/>
      <p:bldP spid="13360" grpId="0"/>
      <p:bldP spid="133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标题 1"/>
          <p:cNvSpPr>
            <a:spLocks noGrp="1"/>
          </p:cNvSpPr>
          <p:nvPr>
            <p:ph type="title"/>
          </p:nvPr>
        </p:nvSpPr>
        <p:spPr>
          <a:xfrm>
            <a:off x="-79375" y="600075"/>
            <a:ext cx="3019425" cy="2009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500">
                <a:solidFill>
                  <a:srgbClr val="602E04"/>
                </a:solidFill>
                <a:latin typeface="时尚中黑简体"/>
                <a:ea typeface="时尚中黑简体"/>
                <a:cs typeface="+mj-cs"/>
              </a:defRPr>
            </a:lvl1pPr>
          </a:lstStyle>
          <a:p>
            <a:pPr lvl="0"/>
            <a:r>
              <a:rPr lang="en-US" altLang="zh-CN" sz="4800" b="1">
                <a:solidFill>
                  <a:srgbClr val="6600FF"/>
                </a:solidFill>
                <a:latin typeface="Tahoma" pitchFamily="34" charset="0"/>
                <a:ea typeface="隶书" pitchFamily="49" charset="-122"/>
              </a:rPr>
              <a:t>7</a:t>
            </a:r>
            <a:r>
              <a:rPr lang="zh-CN" altLang="en-US" sz="4800" b="1">
                <a:solidFill>
                  <a:srgbClr val="6600FF"/>
                </a:solidFill>
                <a:latin typeface="Tahoma" pitchFamily="34" charset="0"/>
                <a:ea typeface="隶书" pitchFamily="49" charset="-122"/>
              </a:rPr>
              <a:t>.归纳</a:t>
            </a:r>
            <a:br>
              <a:rPr lang="zh-CN" altLang="en-US" sz="4800" b="1">
                <a:solidFill>
                  <a:srgbClr val="6600FF"/>
                </a:solidFill>
                <a:latin typeface="Tahoma" pitchFamily="34" charset="0"/>
                <a:ea typeface="隶书" pitchFamily="49" charset="-122"/>
              </a:rPr>
            </a:br>
            <a:r>
              <a:rPr lang="zh-CN" altLang="en-US" sz="4800">
                <a:solidFill>
                  <a:srgbClr val="FF0000"/>
                </a:solidFill>
              </a:rPr>
              <a:t/>
            </a:r>
            <a:br>
              <a:rPr lang="zh-CN" altLang="en-US" sz="4800">
                <a:solidFill>
                  <a:srgbClr val="FF0000"/>
                </a:solidFill>
              </a:rPr>
            </a:br>
            <a:endParaRPr lang="zh-CN" altLang="en-US" sz="4800">
              <a:solidFill>
                <a:srgbClr val="FF0000"/>
              </a:solidFill>
            </a:endParaRPr>
          </a:p>
        </p:txBody>
      </p:sp>
      <p:sp>
        <p:nvSpPr>
          <p:cNvPr id="15362" name="内容占位符 2"/>
          <p:cNvSpPr>
            <a:spLocks noGrp="1"/>
          </p:cNvSpPr>
          <p:nvPr>
            <p:ph idx="1"/>
          </p:nvPr>
        </p:nvSpPr>
        <p:spPr>
          <a:xfrm>
            <a:off x="339090" y="1165860"/>
            <a:ext cx="8229600" cy="4525963"/>
          </a:xfrm>
          <a:prstGeom prst="rect">
            <a:avLst/>
          </a:prstGeom>
        </p:spPr>
        <p:txBody>
          <a:bodyPr anchor="t" anchorCtr="0"/>
          <a:lstStyle>
            <a:lvl1pPr marL="193040" indent="-19304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8465" indent="-160655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575">
                <a:solidFill>
                  <a:schemeClr val="tx1"/>
                </a:solidFill>
                <a:latin typeface="+mn-lt"/>
                <a:ea typeface="+mn-ea"/>
              </a:defRPr>
            </a:lvl2pPr>
            <a:lvl3pPr marL="64325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50">
                <a:solidFill>
                  <a:schemeClr val="tx1"/>
                </a:solidFill>
                <a:latin typeface="+mn-lt"/>
                <a:ea typeface="+mn-ea"/>
              </a:defRPr>
            </a:lvl3pPr>
            <a:lvl4pPr marL="900430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4pPr>
            <a:lvl5pPr marL="115760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5pPr>
            <a:lvl6pPr marL="141478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6pPr>
            <a:lvl7pPr marL="167195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7pPr>
            <a:lvl8pPr marL="192913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8pPr>
            <a:lvl9pPr marL="218630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193040" marR="0" lvl="0" indent="-193040"/>
            <a:r>
              <a:rPr lang="zh-CN" altLang="en-US" sz="3300" spc="0">
                <a:solidFill>
                  <a:srgbClr val="0070C0"/>
                </a:solidFill>
              </a:rPr>
              <a:t>重力的大小</a:t>
            </a:r>
            <a:endParaRPr lang="zh-CN" altLang="en-US" sz="3300">
              <a:solidFill>
                <a:srgbClr val="0070C0"/>
              </a:solidFill>
            </a:endParaRPr>
          </a:p>
          <a:p>
            <a:pPr marL="193040" marR="0" lvl="0" indent="-193040"/>
            <a:r>
              <a:rPr lang="zh-CN" altLang="en-US" sz="3300" spc="0">
                <a:solidFill>
                  <a:srgbClr val="0070C0"/>
                </a:solidFill>
              </a:rPr>
              <a:t>1、物体所受的重力与物体的质量成正比</a:t>
            </a:r>
            <a:endParaRPr lang="zh-CN" altLang="en-US" sz="3300">
              <a:solidFill>
                <a:srgbClr val="0070C0"/>
              </a:solidFill>
            </a:endParaRPr>
          </a:p>
          <a:p>
            <a:pPr marL="193040" marR="0" lvl="0" indent="-193040"/>
            <a:r>
              <a:rPr lang="zh-CN" altLang="en-US" sz="3300" spc="0">
                <a:solidFill>
                  <a:srgbClr val="0070C0"/>
                </a:solidFill>
              </a:rPr>
              <a:t>2、公式：</a:t>
            </a:r>
            <a:r>
              <a:rPr lang="zh-CN" altLang="en-US" sz="3300" spc="0">
                <a:solidFill>
                  <a:srgbClr val="FF0000"/>
                </a:solidFill>
              </a:rPr>
              <a:t>G=mg   </a:t>
            </a:r>
            <a:endParaRPr lang="zh-CN" altLang="en-US" sz="3300">
              <a:solidFill>
                <a:srgbClr val="0070C0"/>
              </a:solidFill>
            </a:endParaRPr>
          </a:p>
          <a:p>
            <a:pPr marL="193040" marR="0" lvl="0" indent="-193040"/>
            <a:r>
              <a:rPr lang="en-US" altLang="zh-CN" sz="3300" spc="0">
                <a:solidFill>
                  <a:srgbClr val="0070C0"/>
                </a:solidFill>
              </a:rPr>
              <a:t>3</a:t>
            </a:r>
            <a:r>
              <a:rPr lang="zh-CN" altLang="en-US" sz="3300" spc="0">
                <a:solidFill>
                  <a:srgbClr val="0070C0"/>
                </a:solidFill>
              </a:rPr>
              <a:t>、单位：牛顿   符号  </a:t>
            </a:r>
            <a:r>
              <a:rPr lang="en-US" altLang="zh-CN" sz="3300" spc="0">
                <a:solidFill>
                  <a:srgbClr val="0070C0"/>
                </a:solidFill>
              </a:rPr>
              <a:t>N</a:t>
            </a:r>
            <a:endParaRPr lang="en-US" altLang="zh-CN" sz="3300">
              <a:solidFill>
                <a:srgbClr val="0070C0"/>
              </a:solidFill>
            </a:endParaRPr>
          </a:p>
          <a:p>
            <a:pPr marL="193040" marR="0" lvl="0" indent="-193040"/>
            <a:r>
              <a:rPr lang="en-US" altLang="zh-CN" sz="3300" spc="0">
                <a:solidFill>
                  <a:srgbClr val="0070C0"/>
                </a:solidFill>
              </a:rPr>
              <a:t>4</a:t>
            </a:r>
            <a:r>
              <a:rPr lang="zh-CN" altLang="en-US" sz="3300" spc="0">
                <a:solidFill>
                  <a:srgbClr val="0070C0"/>
                </a:solidFill>
              </a:rPr>
              <a:t>、其中g=9.8N/kg在不要求精确的情况   </a:t>
            </a:r>
            <a:endParaRPr lang="zh-CN" altLang="en-US" sz="3300">
              <a:solidFill>
                <a:srgbClr val="0070C0"/>
              </a:solidFill>
            </a:endParaRPr>
          </a:p>
          <a:p>
            <a:pPr marL="0" marR="0" lvl="0" indent="0">
              <a:buNone/>
            </a:pPr>
            <a:r>
              <a:rPr lang="zh-CN" altLang="en-US" sz="3300" spc="0">
                <a:solidFill>
                  <a:srgbClr val="0070C0"/>
                </a:solidFill>
              </a:rPr>
              <a:t>       下可取g=10N/kg.</a:t>
            </a:r>
            <a:endParaRPr lang="zh-CN" altLang="en-US" sz="3300">
              <a:solidFill>
                <a:srgbClr val="0070C0"/>
              </a:solidFill>
            </a:endParaRPr>
          </a:p>
          <a:p>
            <a:pPr marL="193040" marR="0" lvl="0" indent="-193040"/>
            <a:endParaRPr lang="en-US" altLang="zh-CN" sz="3300" b="1">
              <a:solidFill>
                <a:srgbClr val="00206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8433"/>
          <p:cNvSpPr>
            <a:spLocks noGrp="1"/>
          </p:cNvSpPr>
          <p:nvPr>
            <p:ph type="title"/>
          </p:nvPr>
        </p:nvSpPr>
        <p:spPr>
          <a:xfrm>
            <a:off x="3608705" y="612140"/>
            <a:ext cx="1463040" cy="843280"/>
          </a:xfrm>
          <a:prstGeom prst="rect">
            <a:avLst/>
          </a:prstGeom>
        </p:spPr>
        <p:txBody>
          <a:bodyPr wrap="square" lIns="91440" tIns="45720" rIns="91440" bIns="45720" anchor="ctr">
            <a:scene3d>
              <a:camera prst="orthographicFront"/>
              <a:lightRig rig="threePt" dir="t"/>
            </a:scene3d>
          </a:bodyPr>
          <a:lstStyle/>
          <a:p>
            <a:pPr lvl="0" fontAlgn="base"/>
            <a:r>
              <a:rPr lang="zh-CN" altLang="en-US" sz="3600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关于</a:t>
            </a:r>
            <a:r>
              <a:rPr lang="en-US" altLang="zh-CN" sz="3600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</a:t>
            </a:r>
          </a:p>
        </p:txBody>
      </p:sp>
      <p:sp>
        <p:nvSpPr>
          <p:cNvPr id="16386" name="内容占位符 1843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t" anchorCtr="0"/>
          <a:lstStyle>
            <a:lvl1pPr marL="193040" indent="-19304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18465" indent="-160655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575">
                <a:solidFill>
                  <a:schemeClr val="tx1"/>
                </a:solidFill>
                <a:latin typeface="+mn-lt"/>
                <a:ea typeface="+mn-ea"/>
              </a:defRPr>
            </a:lvl2pPr>
            <a:lvl3pPr marL="64325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1350">
                <a:solidFill>
                  <a:schemeClr val="tx1"/>
                </a:solidFill>
                <a:latin typeface="+mn-lt"/>
                <a:ea typeface="+mn-ea"/>
              </a:defRPr>
            </a:lvl3pPr>
            <a:lvl4pPr marL="900430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4pPr>
            <a:lvl5pPr marL="1157605" indent="-128270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5pPr>
            <a:lvl6pPr marL="141478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6pPr>
            <a:lvl7pPr marL="167195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7pPr>
            <a:lvl8pPr marL="1929130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8pPr>
            <a:lvl9pPr marL="2186305" indent="-128270" algn="l" rtl="0" eaLnBrk="0" fontAlgn="base" hangingPunct="0">
              <a:spcBef>
                <a:spcPct val="11000"/>
              </a:spcBef>
              <a:spcAft>
                <a:spcPct val="0"/>
              </a:spcAft>
              <a:buFont typeface="Arial" pitchFamily="34" charset="0"/>
              <a:buChar char="»"/>
              <a:defRPr lang="zh-CN" altLang="en-US" sz="1125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lvl="0">
              <a:buNone/>
            </a:pPr>
            <a:r>
              <a:rPr lang="en-US" altLang="zh-CN" sz="3200" b="1"/>
              <a:t>1</a:t>
            </a:r>
            <a:r>
              <a:rPr lang="zh-CN" altLang="en-US" sz="3200" b="1"/>
              <a:t>、在地球表面上，</a:t>
            </a:r>
            <a:r>
              <a:rPr lang="en-US" altLang="zh-CN" sz="3200" b="1"/>
              <a:t>g</a:t>
            </a:r>
            <a:r>
              <a:rPr lang="zh-CN" altLang="en-US" sz="3200" b="1"/>
              <a:t>的数值会随物体所处的</a:t>
            </a:r>
            <a:r>
              <a:rPr lang="zh-CN" altLang="en-US" sz="3200" b="1">
                <a:solidFill>
                  <a:srgbClr val="FF0000"/>
                </a:solidFill>
              </a:rPr>
              <a:t>纬度</a:t>
            </a:r>
            <a:r>
              <a:rPr lang="zh-CN" altLang="en-US" sz="3200" b="1"/>
              <a:t>增大而增大，但都接近</a:t>
            </a:r>
            <a:r>
              <a:rPr lang="en-US" altLang="zh-CN" sz="3200" b="1"/>
              <a:t>9.8N/kg</a:t>
            </a:r>
            <a:r>
              <a:rPr lang="zh-CN" altLang="en-US" sz="3200" b="1"/>
              <a:t>；</a:t>
            </a:r>
          </a:p>
          <a:p>
            <a:pPr lvl="0">
              <a:buNone/>
            </a:pPr>
            <a:r>
              <a:rPr lang="en-US" altLang="zh-CN" sz="3200" b="1"/>
              <a:t>2</a:t>
            </a:r>
            <a:r>
              <a:rPr lang="zh-CN" altLang="en-US" sz="3200" b="1"/>
              <a:t>、在同一地方， </a:t>
            </a:r>
            <a:r>
              <a:rPr lang="en-US" altLang="zh-CN" sz="3200" b="1"/>
              <a:t>g</a:t>
            </a:r>
            <a:r>
              <a:rPr lang="zh-CN" altLang="en-US" sz="3200" b="1"/>
              <a:t>的数值会随物体所处的</a:t>
            </a:r>
            <a:r>
              <a:rPr lang="zh-CN" altLang="en-US" sz="3200" b="1">
                <a:solidFill>
                  <a:srgbClr val="FF0000"/>
                </a:solidFill>
              </a:rPr>
              <a:t>高度</a:t>
            </a:r>
            <a:r>
              <a:rPr lang="zh-CN" altLang="en-US" sz="3200" b="1"/>
              <a:t>增大而减小；</a:t>
            </a:r>
          </a:p>
          <a:p>
            <a:pPr lvl="0">
              <a:buNone/>
            </a:pPr>
            <a:r>
              <a:rPr lang="en-US" altLang="zh-CN" sz="3200" b="1"/>
              <a:t>3</a:t>
            </a:r>
            <a:r>
              <a:rPr lang="zh-CN" altLang="en-US" sz="3200" b="1"/>
              <a:t>、</a:t>
            </a:r>
            <a:r>
              <a:rPr lang="zh-CN" altLang="en-US" sz="3200" b="1">
                <a:solidFill>
                  <a:srgbClr val="FF0000"/>
                </a:solidFill>
              </a:rPr>
              <a:t>不同星球</a:t>
            </a:r>
            <a:r>
              <a:rPr lang="zh-CN" altLang="en-US" sz="3200" b="1"/>
              <a:t>表面， </a:t>
            </a:r>
            <a:r>
              <a:rPr lang="en-US" altLang="zh-CN" sz="3200" b="1"/>
              <a:t>g</a:t>
            </a:r>
            <a:r>
              <a:rPr lang="zh-CN" altLang="en-US" sz="3200" b="1"/>
              <a:t>的数值会不同，月球上</a:t>
            </a:r>
            <a:r>
              <a:rPr lang="en-US" altLang="zh-CN" sz="3200" b="1"/>
              <a:t>g</a:t>
            </a:r>
            <a:r>
              <a:rPr lang="zh-CN" altLang="en-US" sz="3200" b="1"/>
              <a:t>的是地球上</a:t>
            </a:r>
            <a:r>
              <a:rPr lang="en-US" altLang="zh-CN" sz="3200" b="1"/>
              <a:t>g</a:t>
            </a:r>
            <a:r>
              <a:rPr lang="zh-CN" altLang="en-US" sz="3200" b="1"/>
              <a:t>的六分之一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/>
          <p:nvPr/>
        </p:nvSpPr>
        <p:spPr>
          <a:xfrm>
            <a:off x="827088" y="1916113"/>
            <a:ext cx="7667625" cy="7921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 你知道</a:t>
            </a:r>
            <a:r>
              <a:rPr lang="en-US" altLang="zh-CN" sz="4000" b="1">
                <a:latin typeface="黑体" pitchFamily="49" charset="-122"/>
                <a:ea typeface="黑体" pitchFamily="49" charset="-122"/>
              </a:rPr>
              <a:t>9.8N/kg</a:t>
            </a:r>
            <a:r>
              <a:rPr lang="zh-CN" altLang="en-US" sz="4000" b="1">
                <a:latin typeface="黑体" pitchFamily="49" charset="-122"/>
                <a:ea typeface="黑体" pitchFamily="49" charset="-122"/>
              </a:rPr>
              <a:t>的物理意义吗？</a:t>
            </a:r>
          </a:p>
        </p:txBody>
      </p:sp>
      <p:sp>
        <p:nvSpPr>
          <p:cNvPr id="17410" name="Rectangle 3"/>
          <p:cNvSpPr/>
          <p:nvPr/>
        </p:nvSpPr>
        <p:spPr>
          <a:xfrm>
            <a:off x="323850" y="476250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algn="ctr"/>
            <a:r>
              <a:rPr lang="zh-CN" altLang="en-US" sz="6000" b="1">
                <a:solidFill>
                  <a:schemeClr val="tx2"/>
                </a:solidFill>
                <a:ea typeface="华文新魏" pitchFamily="2" charset="-122"/>
              </a:rPr>
              <a:t>说一说</a:t>
            </a:r>
          </a:p>
        </p:txBody>
      </p:sp>
      <p:sp>
        <p:nvSpPr>
          <p:cNvPr id="17411" name="Text Box 4"/>
          <p:cNvSpPr/>
          <p:nvPr/>
        </p:nvSpPr>
        <p:spPr>
          <a:xfrm>
            <a:off x="1619250" y="3357563"/>
            <a:ext cx="5562600" cy="11906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ahoma" pitchFamily="34" charset="0"/>
              </a:rPr>
              <a:t>在地球附近质量为</a:t>
            </a:r>
            <a:r>
              <a:rPr lang="en-US" altLang="zh-CN" sz="3600" b="1">
                <a:solidFill>
                  <a:srgbClr val="FF0000"/>
                </a:solidFill>
                <a:latin typeface="Tahoma" pitchFamily="34" charset="0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Tahoma" pitchFamily="34" charset="0"/>
              </a:rPr>
              <a:t>千克的物体受到的重力为</a:t>
            </a:r>
            <a:r>
              <a:rPr lang="en-US" altLang="zh-CN" sz="3600" b="1">
                <a:solidFill>
                  <a:srgbClr val="FF0000"/>
                </a:solidFill>
                <a:latin typeface="Tahoma" pitchFamily="34" charset="0"/>
              </a:rPr>
              <a:t>9.8</a:t>
            </a:r>
            <a:r>
              <a:rPr lang="zh-CN" altLang="en-US" sz="3600" b="1">
                <a:solidFill>
                  <a:srgbClr val="FF0000"/>
                </a:solidFill>
                <a:latin typeface="Tahoma" pitchFamily="34" charset="0"/>
              </a:rPr>
              <a:t>牛</a:t>
            </a:r>
            <a:r>
              <a:rPr lang="en-US" altLang="zh-CN" sz="3600" b="1">
                <a:solidFill>
                  <a:srgbClr val="FF0000"/>
                </a:solidFill>
                <a:latin typeface="Tahoma" pitchFamily="34" charset="0"/>
              </a:rPr>
              <a:t>.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9" grpId="0" build="p"/>
      <p:bldP spid="174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0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500">
                <a:solidFill>
                  <a:srgbClr val="602E04"/>
                </a:solidFill>
                <a:latin typeface="时尚中黑简体"/>
                <a:ea typeface="时尚中黑简体"/>
                <a:cs typeface="+mj-cs"/>
              </a:defRPr>
            </a:lvl1pPr>
          </a:lstStyle>
          <a:p>
            <a:pPr lvl="0" algn="l">
              <a:spcBef>
                <a:spcPct val="50000"/>
              </a:spcBef>
            </a:pPr>
            <a:r>
              <a:rPr lang="zh-CN" altLang="en-US" sz="4000" b="1">
                <a:solidFill>
                  <a:srgbClr val="FF0000"/>
                </a:solidFill>
              </a:rPr>
              <a:t>练习</a:t>
            </a:r>
            <a:r>
              <a:rPr lang="zh-CN" altLang="en-US" sz="4000" b="1"/>
              <a:t>、一中学生的重力是</a:t>
            </a:r>
            <a:r>
              <a:rPr lang="en-US" altLang="zh-CN" sz="4000" b="1"/>
              <a:t>500N</a:t>
            </a:r>
            <a:r>
              <a:rPr lang="zh-CN" altLang="en-US" sz="4000" b="1"/>
              <a:t>，那么他的质量是多少？（</a:t>
            </a:r>
            <a:r>
              <a:rPr lang="en-US" altLang="zh-CN" sz="4000" b="1"/>
              <a:t>g=10N/kg</a:t>
            </a:r>
            <a:r>
              <a:rPr lang="zh-CN" altLang="en-US" sz="4000" b="1"/>
              <a:t>）</a:t>
            </a:r>
          </a:p>
        </p:txBody>
      </p:sp>
      <p:sp>
        <p:nvSpPr>
          <p:cNvPr id="18434" name="Text Box 8"/>
          <p:cNvSpPr>
            <a:spLocks noGrp="1"/>
          </p:cNvSpPr>
          <p:nvPr>
            <p:ph type="body" sz="half" idx="4294967295"/>
          </p:nvPr>
        </p:nvSpPr>
        <p:spPr>
          <a:xfrm>
            <a:off x="0" y="1600200"/>
            <a:ext cx="8229600" cy="4525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lIns="91440" tIns="45720" rIns="91440" bIns="45720" anchor="t" anchorCtr="0"/>
          <a:lstStyle>
            <a:lvl1pPr marL="193675" indent="-193675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800">
                <a:solidFill>
                  <a:schemeClr val="tx1"/>
                </a:solidFill>
                <a:latin typeface="微软雅黑" charset="-122"/>
                <a:ea typeface="微软雅黑"/>
              </a:defRPr>
            </a:lvl1pPr>
            <a:lvl2pPr marL="419100" indent="-161925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2400">
                <a:solidFill>
                  <a:schemeClr val="tx1"/>
                </a:solidFill>
                <a:latin typeface="微软雅黑" charset="-122"/>
                <a:ea typeface="微软雅黑"/>
              </a:defRPr>
            </a:lvl2pPr>
            <a:lvl3pPr marL="642938" indent="-128588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lang="zh-CN" altLang="en-US" sz="2000">
                <a:solidFill>
                  <a:schemeClr val="tx1"/>
                </a:solidFill>
                <a:latin typeface="微软雅黑" charset="-122"/>
                <a:ea typeface="微软雅黑"/>
              </a:defRPr>
            </a:lvl3pPr>
            <a:lvl4pPr marL="900112" indent="-128588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lang="zh-CN" altLang="en-US" sz="1800">
                <a:solidFill>
                  <a:schemeClr val="tx1"/>
                </a:solidFill>
                <a:latin typeface="微软雅黑" charset="-122"/>
                <a:ea typeface="微软雅黑"/>
              </a:defRPr>
            </a:lvl4pPr>
            <a:lvl5pPr marL="1157288" indent="-128588" algn="l" defTabSz="914400" rtl="0" eaLnBrk="0" fontAlgn="base" hangingPunct="0">
              <a:lnSpc>
                <a:spcPct val="100000"/>
              </a:lnSpc>
              <a:spcBef>
                <a:spcPct val="11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lang="zh-CN" altLang="en-US" sz="1800">
                <a:solidFill>
                  <a:schemeClr val="tx1"/>
                </a:solidFill>
                <a:latin typeface="微软雅黑" charset="-122"/>
                <a:ea typeface="微软雅黑"/>
              </a:defRPr>
            </a:lvl5pPr>
          </a:lstStyle>
          <a:p>
            <a:pPr lvl="0">
              <a:buClrTx/>
              <a:buFontTx/>
            </a:pPr>
            <a:r>
              <a:rPr lang="zh-CN" altLang="en-US" sz="3600" b="1"/>
              <a:t>解：已知：</a:t>
            </a:r>
            <a:r>
              <a:rPr lang="en-US" altLang="zh-CN" sz="3600" b="1"/>
              <a:t>G=500N</a:t>
            </a:r>
          </a:p>
          <a:p>
            <a:pPr lvl="0">
              <a:buClrTx/>
              <a:buFontTx/>
            </a:pPr>
            <a:r>
              <a:rPr lang="zh-CN" altLang="en-US" sz="3600" b="1"/>
              <a:t>由公式</a:t>
            </a:r>
            <a:r>
              <a:rPr lang="en-US" altLang="zh-CN" sz="3600" b="1"/>
              <a:t>G=mg</a:t>
            </a:r>
            <a:r>
              <a:rPr lang="zh-CN" altLang="en-US" sz="3600" b="1"/>
              <a:t>得学生的质量是</a:t>
            </a:r>
          </a:p>
        </p:txBody>
      </p:sp>
      <p:graphicFrame>
        <p:nvGraphicFramePr>
          <p:cNvPr id="18435" name="内容占位符 19461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0" y="2895600"/>
          <a:ext cx="1676400" cy="158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2" r:id="rId3" imgW="1676400" imgH="1581150" progId="Equation.3">
                  <p:embed/>
                </p:oleObj>
              </mc:Choice>
              <mc:Fallback>
                <p:oleObj r:id="rId3" imgW="1676400" imgH="158115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2895600"/>
                        <a:ext cx="1676400" cy="15811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内容占位符 19463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1676400" y="2822575"/>
          <a:ext cx="6300788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r:id="rId5" imgW="6300788" imgH="1727200" progId="Equation.3">
                  <p:embed/>
                </p:oleObj>
              </mc:Choice>
              <mc:Fallback>
                <p:oleObj r:id="rId5" imgW="6300788" imgH="17272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76400" y="2822575"/>
                        <a:ext cx="6300788" cy="1727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对象 19465"/>
          <p:cNvGraphicFramePr>
            <a:graphicFrameLocks noChangeAspect="1"/>
          </p:cNvGraphicFramePr>
          <p:nvPr/>
        </p:nvGraphicFramePr>
        <p:xfrm>
          <a:off x="1676400" y="4640263"/>
          <a:ext cx="2290763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r:id="rId7" imgW="2290763" imgH="863600" progId="Equation.3">
                  <p:embed/>
                </p:oleObj>
              </mc:Choice>
              <mc:Fallback>
                <p:oleObj r:id="rId7" imgW="2290763" imgH="86360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76400" y="4640263"/>
                        <a:ext cx="2290763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8" name="Text Box 12"/>
          <p:cNvSpPr/>
          <p:nvPr/>
        </p:nvSpPr>
        <p:spPr>
          <a:xfrm>
            <a:off x="528638" y="5819775"/>
            <a:ext cx="823436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itchFamily="18" charset="0"/>
              </a:rPr>
              <a:t>答：</a:t>
            </a:r>
            <a:r>
              <a:rPr lang="zh-CN" altLang="en-US" sz="3600" b="1">
                <a:latin typeface="Times New Roman" pitchFamily="18" charset="0"/>
              </a:rPr>
              <a:t>重力为</a:t>
            </a:r>
            <a:r>
              <a:rPr lang="en-US" altLang="zh-CN" sz="3600" b="1">
                <a:latin typeface="Times New Roman" pitchFamily="18" charset="0"/>
              </a:rPr>
              <a:t>500N</a:t>
            </a:r>
            <a:r>
              <a:rPr lang="zh-CN" altLang="en-US" sz="3600" b="1">
                <a:latin typeface="Times New Roman" pitchFamily="18" charset="0"/>
              </a:rPr>
              <a:t>的中学生质量是</a:t>
            </a:r>
            <a:r>
              <a:rPr lang="en-US" altLang="zh-CN" sz="3600" b="1">
                <a:latin typeface="Times New Roman" pitchFamily="18" charset="0"/>
              </a:rPr>
              <a:t>50kg</a:t>
            </a:r>
            <a:r>
              <a:rPr lang="zh-CN" altLang="en-US" sz="3600" b="1">
                <a:latin typeface="Times New Roman" pitchFamily="18" charset="0"/>
              </a:rPr>
              <a:t>。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 fill="hold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 fill="hold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ext Box 2"/>
          <p:cNvSpPr/>
          <p:nvPr/>
        </p:nvSpPr>
        <p:spPr>
          <a:xfrm>
            <a:off x="231775" y="974725"/>
            <a:ext cx="8208963" cy="17351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Tahoma" pitchFamily="34" charset="0"/>
              </a:rPr>
              <a:t>如右图（</a:t>
            </a:r>
            <a:r>
              <a:rPr lang="en-US" altLang="zh-CN" sz="2400" b="1">
                <a:latin typeface="Tahoma" pitchFamily="34" charset="0"/>
              </a:rPr>
              <a:t>a</a:t>
            </a:r>
            <a:r>
              <a:rPr lang="zh-CN" altLang="en-US" sz="2400" b="1">
                <a:latin typeface="Tahoma" pitchFamily="34" charset="0"/>
              </a:rPr>
              <a:t>） ，将勾码悬挂在铁架台的横杆上，待勾码静止时观察细线的位置。</a:t>
            </a:r>
          </a:p>
          <a:p>
            <a:pPr lvl="0">
              <a:spcBef>
                <a:spcPct val="50000"/>
              </a:spcBef>
            </a:pPr>
            <a:r>
              <a:rPr lang="zh-CN" altLang="en-US" sz="2400" b="1">
                <a:latin typeface="Tahoma" pitchFamily="34" charset="0"/>
              </a:rPr>
              <a:t>如右图（</a:t>
            </a:r>
            <a:r>
              <a:rPr lang="en-US" altLang="zh-CN" sz="2400" b="1">
                <a:latin typeface="Tahoma" pitchFamily="34" charset="0"/>
              </a:rPr>
              <a:t>b</a:t>
            </a:r>
            <a:r>
              <a:rPr lang="zh-CN" altLang="en-US" sz="2400" b="1">
                <a:latin typeface="Tahoma" pitchFamily="34" charset="0"/>
              </a:rPr>
              <a:t>），将铁架台倾斜一个角度，观察勾码静止时细线的位置</a:t>
            </a:r>
            <a:r>
              <a:rPr lang="zh-CN" altLang="en-US" sz="2400">
                <a:latin typeface="Tahoma" pitchFamily="34" charset="0"/>
              </a:rPr>
              <a:t>。</a:t>
            </a:r>
          </a:p>
        </p:txBody>
      </p:sp>
      <p:sp>
        <p:nvSpPr>
          <p:cNvPr id="19458" name="Text Box 3"/>
          <p:cNvSpPr/>
          <p:nvPr/>
        </p:nvSpPr>
        <p:spPr>
          <a:xfrm>
            <a:off x="303213" y="5257800"/>
            <a:ext cx="7543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>
                <a:latin typeface="Tahoma" pitchFamily="34" charset="0"/>
              </a:rPr>
              <a:t> </a:t>
            </a:r>
            <a:r>
              <a:rPr lang="zh-CN" altLang="en-US" sz="2400" b="1">
                <a:latin typeface="Tahoma" pitchFamily="34" charset="0"/>
              </a:rPr>
              <a:t>两图中细线都处于</a:t>
            </a:r>
            <a:r>
              <a:rPr lang="zh-CN" altLang="en-US" sz="2400" b="1" u="sng">
                <a:latin typeface="Tahoma" pitchFamily="34" charset="0"/>
              </a:rPr>
              <a:t>                </a:t>
            </a:r>
            <a:r>
              <a:rPr lang="zh-CN" altLang="en-US" sz="2400" b="1">
                <a:latin typeface="Tahoma" pitchFamily="34" charset="0"/>
              </a:rPr>
              <a:t>位置，这说明什么？</a:t>
            </a:r>
          </a:p>
        </p:txBody>
      </p:sp>
      <p:sp>
        <p:nvSpPr>
          <p:cNvPr id="19459" name="Text Box 4"/>
          <p:cNvSpPr/>
          <p:nvPr/>
        </p:nvSpPr>
        <p:spPr>
          <a:xfrm>
            <a:off x="3098800" y="5257800"/>
            <a:ext cx="1447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solidFill>
                  <a:schemeClr val="hlink"/>
                </a:solidFill>
                <a:latin typeface="Tahoma" pitchFamily="34" charset="0"/>
              </a:rPr>
              <a:t>竖直向下  </a:t>
            </a:r>
          </a:p>
        </p:txBody>
      </p:sp>
      <p:sp>
        <p:nvSpPr>
          <p:cNvPr id="19460" name="Text Box 5"/>
          <p:cNvSpPr/>
          <p:nvPr/>
        </p:nvSpPr>
        <p:spPr>
          <a:xfrm>
            <a:off x="1993900" y="4664075"/>
            <a:ext cx="34194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400" b="1">
                <a:latin typeface="Tahoma" pitchFamily="34" charset="0"/>
              </a:rPr>
              <a:t>（</a:t>
            </a:r>
            <a:r>
              <a:rPr lang="en-US" altLang="zh-CN" sz="2400" b="1">
                <a:latin typeface="Tahoma" pitchFamily="34" charset="0"/>
              </a:rPr>
              <a:t>a</a:t>
            </a:r>
            <a:r>
              <a:rPr lang="zh-CN" altLang="en-US" sz="2400" b="1">
                <a:latin typeface="Tahoma" pitchFamily="34" charset="0"/>
              </a:rPr>
              <a:t>）                </a:t>
            </a:r>
            <a:r>
              <a:rPr lang="en-US" altLang="zh-CN" sz="2400" b="1">
                <a:latin typeface="Tahoma" pitchFamily="34" charset="0"/>
              </a:rPr>
              <a:t>(b)</a:t>
            </a:r>
          </a:p>
        </p:txBody>
      </p:sp>
      <p:sp>
        <p:nvSpPr>
          <p:cNvPr id="19461" name="Text Box 6"/>
          <p:cNvSpPr/>
          <p:nvPr/>
        </p:nvSpPr>
        <p:spPr>
          <a:xfrm>
            <a:off x="303213" y="454025"/>
            <a:ext cx="3548062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判断重力的方向</a:t>
            </a:r>
            <a:r>
              <a:rPr lang="en-US" altLang="zh-CN" sz="3600" b="1">
                <a:latin typeface="Times New Roman" pitchFamily="18" charset="0"/>
                <a:ea typeface="黑体" pitchFamily="49" charset="-122"/>
              </a:rPr>
              <a:t>:</a:t>
            </a:r>
            <a:endParaRPr lang="en-US" altLang="zh-CN" sz="32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62" name="Text Box 7"/>
          <p:cNvSpPr/>
          <p:nvPr/>
        </p:nvSpPr>
        <p:spPr>
          <a:xfrm>
            <a:off x="160338" y="5797550"/>
            <a:ext cx="44958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Tahoma" pitchFamily="34" charset="0"/>
                <a:ea typeface="隶书" pitchFamily="49" charset="-122"/>
              </a:rPr>
              <a:t>重力方向：</a:t>
            </a:r>
          </a:p>
        </p:txBody>
      </p:sp>
      <p:sp>
        <p:nvSpPr>
          <p:cNvPr id="19463" name="Text Box 8"/>
          <p:cNvSpPr/>
          <p:nvPr/>
        </p:nvSpPr>
        <p:spPr>
          <a:xfrm>
            <a:off x="2476500" y="5795963"/>
            <a:ext cx="44958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000" b="1">
                <a:solidFill>
                  <a:srgbClr val="3333FF"/>
                </a:solidFill>
                <a:latin typeface="Tahoma" pitchFamily="34" charset="0"/>
                <a:ea typeface="隶书" pitchFamily="49" charset="-122"/>
              </a:rPr>
              <a:t>总是</a:t>
            </a:r>
            <a:r>
              <a:rPr lang="zh-CN" altLang="en-US" sz="4000" b="1">
                <a:solidFill>
                  <a:srgbClr val="FF3300"/>
                </a:solidFill>
                <a:latin typeface="Tahoma" pitchFamily="34" charset="0"/>
                <a:ea typeface="隶书" pitchFamily="49" charset="-122"/>
              </a:rPr>
              <a:t>竖</a:t>
            </a:r>
            <a:r>
              <a:rPr lang="zh-CN" altLang="en-US" sz="4000" b="1">
                <a:solidFill>
                  <a:schemeClr val="hlink"/>
                </a:solidFill>
                <a:latin typeface="Tahoma" pitchFamily="34" charset="0"/>
                <a:ea typeface="隶书" pitchFamily="49" charset="-122"/>
              </a:rPr>
              <a:t>直向下</a:t>
            </a:r>
            <a:r>
              <a:rPr lang="zh-CN" altLang="en-US" sz="4000" b="1">
                <a:solidFill>
                  <a:srgbClr val="3333FF"/>
                </a:solidFill>
                <a:latin typeface="Tahoma" pitchFamily="34" charset="0"/>
                <a:ea typeface="隶书" pitchFamily="49" charset="-122"/>
              </a:rPr>
              <a:t>。</a:t>
            </a:r>
          </a:p>
        </p:txBody>
      </p:sp>
      <p:grpSp>
        <p:nvGrpSpPr>
          <p:cNvPr id="19464" name="Group 9"/>
          <p:cNvGrpSpPr/>
          <p:nvPr/>
        </p:nvGrpSpPr>
        <p:grpSpPr>
          <a:xfrm>
            <a:off x="1116013" y="2792413"/>
            <a:ext cx="2232025" cy="1871662"/>
            <a:chOff x="0" y="0"/>
            <a:chExt cx="1724" cy="1579"/>
          </a:xfrm>
        </p:grpSpPr>
        <p:pic>
          <p:nvPicPr>
            <p:cNvPr id="19465" name="Picture 10" descr="重锤1"/>
            <p:cNvPicPr>
              <a:picLocks noChangeAspect="1"/>
            </p:cNvPicPr>
            <p:nvPr/>
          </p:nvPicPr>
          <p:blipFill>
            <a:blip r:embed="rId2">
              <a:lum bright="-24000" contrast="54000"/>
            </a:blip>
            <a:srcRect r="54751"/>
            <a:stretch>
              <a:fillRect/>
            </a:stretch>
          </p:blipFill>
          <p:spPr>
            <a:xfrm>
              <a:off x="0" y="0"/>
              <a:ext cx="1724" cy="157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cxnSp>
          <p:nvCxnSpPr>
            <p:cNvPr id="19466" name="Line 11"/>
            <p:cNvCxnSpPr/>
            <p:nvPr/>
          </p:nvCxnSpPr>
          <p:spPr>
            <a:xfrm flipH="1">
              <a:off x="953" y="273"/>
              <a:ext cx="0" cy="576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</p:grpSp>
      <p:grpSp>
        <p:nvGrpSpPr>
          <p:cNvPr id="19467" name="Group 12"/>
          <p:cNvGrpSpPr/>
          <p:nvPr/>
        </p:nvGrpSpPr>
        <p:grpSpPr>
          <a:xfrm>
            <a:off x="3851275" y="2863850"/>
            <a:ext cx="2089150" cy="1800225"/>
            <a:chOff x="0" y="0"/>
            <a:chExt cx="1633" cy="1579"/>
          </a:xfrm>
        </p:grpSpPr>
        <p:pic>
          <p:nvPicPr>
            <p:cNvPr id="19468" name="Picture 13" descr="重锤1">
              <a:hlinkClick r:id="rId3" action="ppaction://hlinkfile"/>
            </p:cNvPr>
            <p:cNvPicPr>
              <a:picLocks noChangeAspect="1"/>
            </p:cNvPicPr>
            <p:nvPr/>
          </p:nvPicPr>
          <p:blipFill>
            <a:blip r:embed="rId2">
              <a:lum bright="-30000" contrast="60000"/>
            </a:blip>
            <a:srcRect l="57140"/>
            <a:stretch>
              <a:fillRect/>
            </a:stretch>
          </p:blipFill>
          <p:spPr>
            <a:xfrm>
              <a:off x="0" y="0"/>
              <a:ext cx="1633" cy="1579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cxnSp>
          <p:nvCxnSpPr>
            <p:cNvPr id="19469" name="Line 14"/>
            <p:cNvCxnSpPr/>
            <p:nvPr/>
          </p:nvCxnSpPr>
          <p:spPr>
            <a:xfrm flipH="1">
              <a:off x="544" y="82"/>
              <a:ext cx="0" cy="635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</p:grpSp>
      <p:pic>
        <p:nvPicPr>
          <p:cNvPr id="19470" name="Picture 15" descr="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3175" y="2473325"/>
            <a:ext cx="1582738" cy="27844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fill="hold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 fill="hold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" grpId="0"/>
      <p:bldP spid="19458" grpId="0"/>
      <p:bldP spid="19459" grpId="0"/>
      <p:bldP spid="19460" grpId="0"/>
      <p:bldP spid="19462" grpId="0"/>
      <p:bldP spid="1946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 Box 2"/>
          <p:cNvSpPr/>
          <p:nvPr/>
        </p:nvSpPr>
        <p:spPr>
          <a:xfrm>
            <a:off x="0" y="0"/>
            <a:ext cx="34575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600" b="1">
                <a:solidFill>
                  <a:schemeClr val="accent2"/>
                </a:solidFill>
                <a:latin typeface="Times New Roman" pitchFamily="18" charset="0"/>
                <a:ea typeface="黑体" pitchFamily="49" charset="-122"/>
              </a:rPr>
              <a:t>观察与思考：</a:t>
            </a:r>
          </a:p>
        </p:txBody>
      </p:sp>
      <p:grpSp>
        <p:nvGrpSpPr>
          <p:cNvPr id="20482" name="Group 3"/>
          <p:cNvGrpSpPr/>
          <p:nvPr/>
        </p:nvGrpSpPr>
        <p:grpSpPr>
          <a:xfrm>
            <a:off x="1692275" y="1341438"/>
            <a:ext cx="2281238" cy="877887"/>
            <a:chOff x="0" y="0"/>
            <a:chExt cx="1437" cy="553"/>
          </a:xfrm>
        </p:grpSpPr>
        <p:grpSp>
          <p:nvGrpSpPr>
            <p:cNvPr id="20483" name="Group 4"/>
            <p:cNvGrpSpPr/>
            <p:nvPr/>
          </p:nvGrpSpPr>
          <p:grpSpPr>
            <a:xfrm>
              <a:off x="0" y="0"/>
              <a:ext cx="1434" cy="553"/>
              <a:chOff x="0" y="0"/>
              <a:chExt cx="1434" cy="553"/>
            </a:xfrm>
          </p:grpSpPr>
          <p:grpSp>
            <p:nvGrpSpPr>
              <p:cNvPr id="20484" name="Group 5"/>
              <p:cNvGrpSpPr/>
              <p:nvPr/>
            </p:nvGrpSpPr>
            <p:grpSpPr>
              <a:xfrm>
                <a:off x="0" y="505"/>
                <a:ext cx="288" cy="45"/>
                <a:chOff x="0" y="0"/>
                <a:chExt cx="720" cy="113"/>
              </a:xfrm>
            </p:grpSpPr>
            <p:cxnSp>
              <p:nvCxnSpPr>
                <p:cNvPr id="20485" name="Line 6"/>
                <p:cNvCxnSpPr/>
                <p:nvPr/>
              </p:nvCxnSpPr>
              <p:spPr>
                <a:xfrm flipH="1">
                  <a:off x="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86" name="Line 7"/>
                <p:cNvCxnSpPr/>
                <p:nvPr/>
              </p:nvCxnSpPr>
              <p:spPr>
                <a:xfrm flipH="1">
                  <a:off x="18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87" name="Line 8"/>
                <p:cNvCxnSpPr/>
                <p:nvPr/>
              </p:nvCxnSpPr>
              <p:spPr>
                <a:xfrm flipH="1">
                  <a:off x="36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88" name="Line 9"/>
                <p:cNvCxnSpPr/>
                <p:nvPr/>
              </p:nvCxnSpPr>
              <p:spPr>
                <a:xfrm flipH="1">
                  <a:off x="54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</p:grpSp>
          <p:grpSp>
            <p:nvGrpSpPr>
              <p:cNvPr id="20489" name="Group 10"/>
              <p:cNvGrpSpPr/>
              <p:nvPr/>
            </p:nvGrpSpPr>
            <p:grpSpPr>
              <a:xfrm>
                <a:off x="288" y="505"/>
                <a:ext cx="288" cy="45"/>
                <a:chOff x="0" y="0"/>
                <a:chExt cx="720" cy="113"/>
              </a:xfrm>
            </p:grpSpPr>
            <p:cxnSp>
              <p:nvCxnSpPr>
                <p:cNvPr id="20490" name="Line 11"/>
                <p:cNvCxnSpPr/>
                <p:nvPr/>
              </p:nvCxnSpPr>
              <p:spPr>
                <a:xfrm flipH="1">
                  <a:off x="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91" name="Line 12"/>
                <p:cNvCxnSpPr/>
                <p:nvPr/>
              </p:nvCxnSpPr>
              <p:spPr>
                <a:xfrm flipH="1">
                  <a:off x="18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92" name="Line 13"/>
                <p:cNvCxnSpPr/>
                <p:nvPr/>
              </p:nvCxnSpPr>
              <p:spPr>
                <a:xfrm flipH="1">
                  <a:off x="36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93" name="Line 14"/>
                <p:cNvCxnSpPr/>
                <p:nvPr/>
              </p:nvCxnSpPr>
              <p:spPr>
                <a:xfrm flipH="1">
                  <a:off x="54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</p:grpSp>
          <p:grpSp>
            <p:nvGrpSpPr>
              <p:cNvPr id="20494" name="Group 15"/>
              <p:cNvGrpSpPr/>
              <p:nvPr/>
            </p:nvGrpSpPr>
            <p:grpSpPr>
              <a:xfrm>
                <a:off x="576" y="505"/>
                <a:ext cx="288" cy="45"/>
                <a:chOff x="0" y="0"/>
                <a:chExt cx="720" cy="113"/>
              </a:xfrm>
            </p:grpSpPr>
            <p:cxnSp>
              <p:nvCxnSpPr>
                <p:cNvPr id="20495" name="Line 16"/>
                <p:cNvCxnSpPr/>
                <p:nvPr/>
              </p:nvCxnSpPr>
              <p:spPr>
                <a:xfrm flipH="1">
                  <a:off x="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96" name="Line 17"/>
                <p:cNvCxnSpPr/>
                <p:nvPr/>
              </p:nvCxnSpPr>
              <p:spPr>
                <a:xfrm flipH="1">
                  <a:off x="18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97" name="Line 18"/>
                <p:cNvCxnSpPr/>
                <p:nvPr/>
              </p:nvCxnSpPr>
              <p:spPr>
                <a:xfrm flipH="1">
                  <a:off x="36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498" name="Line 19"/>
                <p:cNvCxnSpPr/>
                <p:nvPr/>
              </p:nvCxnSpPr>
              <p:spPr>
                <a:xfrm flipH="1">
                  <a:off x="54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</p:grpSp>
          <p:grpSp>
            <p:nvGrpSpPr>
              <p:cNvPr id="20499" name="Group 20"/>
              <p:cNvGrpSpPr/>
              <p:nvPr/>
            </p:nvGrpSpPr>
            <p:grpSpPr>
              <a:xfrm>
                <a:off x="864" y="505"/>
                <a:ext cx="288" cy="45"/>
                <a:chOff x="0" y="0"/>
                <a:chExt cx="720" cy="113"/>
              </a:xfrm>
            </p:grpSpPr>
            <p:cxnSp>
              <p:nvCxnSpPr>
                <p:cNvPr id="20500" name="Line 21"/>
                <p:cNvCxnSpPr/>
                <p:nvPr/>
              </p:nvCxnSpPr>
              <p:spPr>
                <a:xfrm flipH="1">
                  <a:off x="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501" name="Line 22"/>
                <p:cNvCxnSpPr/>
                <p:nvPr/>
              </p:nvCxnSpPr>
              <p:spPr>
                <a:xfrm flipH="1">
                  <a:off x="18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502" name="Line 23"/>
                <p:cNvCxnSpPr/>
                <p:nvPr/>
              </p:nvCxnSpPr>
              <p:spPr>
                <a:xfrm flipH="1">
                  <a:off x="36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503" name="Line 24"/>
                <p:cNvCxnSpPr/>
                <p:nvPr/>
              </p:nvCxnSpPr>
              <p:spPr>
                <a:xfrm flipH="1">
                  <a:off x="54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</p:grpSp>
          <p:grpSp>
            <p:nvGrpSpPr>
              <p:cNvPr id="20504" name="Group 25"/>
              <p:cNvGrpSpPr/>
              <p:nvPr/>
            </p:nvGrpSpPr>
            <p:grpSpPr>
              <a:xfrm>
                <a:off x="1146" y="508"/>
                <a:ext cx="288" cy="45"/>
                <a:chOff x="0" y="0"/>
                <a:chExt cx="720" cy="113"/>
              </a:xfrm>
            </p:grpSpPr>
            <p:cxnSp>
              <p:nvCxnSpPr>
                <p:cNvPr id="20505" name="Line 26"/>
                <p:cNvCxnSpPr/>
                <p:nvPr/>
              </p:nvCxnSpPr>
              <p:spPr>
                <a:xfrm flipH="1">
                  <a:off x="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506" name="Line 27"/>
                <p:cNvCxnSpPr/>
                <p:nvPr/>
              </p:nvCxnSpPr>
              <p:spPr>
                <a:xfrm flipH="1">
                  <a:off x="18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507" name="Line 28"/>
                <p:cNvCxnSpPr/>
                <p:nvPr/>
              </p:nvCxnSpPr>
              <p:spPr>
                <a:xfrm flipH="1">
                  <a:off x="36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  <p:cxnSp>
              <p:nvCxnSpPr>
                <p:cNvPr id="20508" name="Line 29"/>
                <p:cNvCxnSpPr/>
                <p:nvPr/>
              </p:nvCxnSpPr>
              <p:spPr>
                <a:xfrm flipH="1">
                  <a:off x="540" y="0"/>
                  <a:ext cx="180" cy="113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round/>
                </a:ln>
              </p:spPr>
            </p:cxnSp>
          </p:grpSp>
          <p:grpSp>
            <p:nvGrpSpPr>
              <p:cNvPr id="20509" name="Group 30"/>
              <p:cNvGrpSpPr/>
              <p:nvPr/>
            </p:nvGrpSpPr>
            <p:grpSpPr>
              <a:xfrm>
                <a:off x="45" y="0"/>
                <a:ext cx="1387" cy="506"/>
                <a:chOff x="0" y="0"/>
                <a:chExt cx="2745" cy="697"/>
              </a:xfrm>
            </p:grpSpPr>
            <p:grpSp>
              <p:nvGrpSpPr>
                <p:cNvPr id="20510" name="Group 31"/>
                <p:cNvGrpSpPr/>
                <p:nvPr/>
              </p:nvGrpSpPr>
              <p:grpSpPr>
                <a:xfrm>
                  <a:off x="45" y="0"/>
                  <a:ext cx="2700" cy="130"/>
                  <a:chOff x="0" y="0"/>
                  <a:chExt cx="2700" cy="468"/>
                </a:xfrm>
              </p:grpSpPr>
              <p:grpSp>
                <p:nvGrpSpPr>
                  <p:cNvPr id="20511" name="Group 32"/>
                  <p:cNvGrpSpPr/>
                  <p:nvPr/>
                </p:nvGrpSpPr>
                <p:grpSpPr>
                  <a:xfrm>
                    <a:off x="0" y="0"/>
                    <a:ext cx="2700" cy="453"/>
                    <a:chOff x="0" y="0"/>
                    <a:chExt cx="2700" cy="453"/>
                  </a:xfrm>
                </p:grpSpPr>
                <p:cxnSp>
                  <p:nvCxnSpPr>
                    <p:cNvPr id="20512" name="Line 33"/>
                    <p:cNvCxnSpPr/>
                    <p:nvPr/>
                  </p:nvCxnSpPr>
                  <p:spPr>
                    <a:xfrm>
                      <a:off x="0" y="0"/>
                      <a:ext cx="2700" cy="0"/>
                    </a:xfrm>
                    <a:prstGeom prst="line">
                      <a:avLst/>
                    </a:prstGeom>
                    <a:noFill/>
                    <a:ln>
                      <a:solidFill>
                        <a:prstClr val="black"/>
                      </a:solidFill>
                      <a:round/>
                    </a:ln>
                  </p:spPr>
                </p:cxnSp>
                <p:cxnSp>
                  <p:nvCxnSpPr>
                    <p:cNvPr id="20513" name="Line 34"/>
                    <p:cNvCxnSpPr/>
                    <p:nvPr/>
                  </p:nvCxnSpPr>
                  <p:spPr>
                    <a:xfrm>
                      <a:off x="0" y="453"/>
                      <a:ext cx="2700" cy="0"/>
                    </a:xfrm>
                    <a:prstGeom prst="line">
                      <a:avLst/>
                    </a:prstGeom>
                    <a:noFill/>
                    <a:ln>
                      <a:solidFill>
                        <a:prstClr val="black"/>
                      </a:solidFill>
                      <a:round/>
                    </a:ln>
                  </p:spPr>
                </p:cxnSp>
              </p:grpSp>
              <p:cxnSp>
                <p:nvCxnSpPr>
                  <p:cNvPr id="20514" name="Line 35"/>
                  <p:cNvCxnSpPr/>
                  <p:nvPr/>
                </p:nvCxnSpPr>
                <p:spPr>
                  <a:xfrm flipH="1">
                    <a:off x="660" y="0"/>
                    <a:ext cx="0" cy="468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15" name="Line 36"/>
                  <p:cNvCxnSpPr/>
                  <p:nvPr/>
                </p:nvCxnSpPr>
                <p:spPr>
                  <a:xfrm flipH="1">
                    <a:off x="1380" y="0"/>
                    <a:ext cx="0" cy="468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16" name="Line 37"/>
                  <p:cNvCxnSpPr/>
                  <p:nvPr/>
                </p:nvCxnSpPr>
                <p:spPr>
                  <a:xfrm flipH="1">
                    <a:off x="2100" y="0"/>
                    <a:ext cx="0" cy="468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</p:grpSp>
            <p:grpSp>
              <p:nvGrpSpPr>
                <p:cNvPr id="20517" name="Group 38"/>
                <p:cNvGrpSpPr/>
                <p:nvPr/>
              </p:nvGrpSpPr>
              <p:grpSpPr>
                <a:xfrm>
                  <a:off x="30" y="192"/>
                  <a:ext cx="2715" cy="130"/>
                  <a:chOff x="0" y="0"/>
                  <a:chExt cx="2715" cy="312"/>
                </a:xfrm>
              </p:grpSpPr>
              <p:cxnSp>
                <p:nvCxnSpPr>
                  <p:cNvPr id="20518" name="Line 39"/>
                  <p:cNvCxnSpPr/>
                  <p:nvPr/>
                </p:nvCxnSpPr>
                <p:spPr>
                  <a:xfrm>
                    <a:off x="15" y="6"/>
                    <a:ext cx="2700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19" name="Line 40"/>
                  <p:cNvCxnSpPr/>
                  <p:nvPr/>
                </p:nvCxnSpPr>
                <p:spPr>
                  <a:xfrm>
                    <a:off x="0" y="312"/>
                    <a:ext cx="2700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20" name="Line 41"/>
                  <p:cNvCxnSpPr/>
                  <p:nvPr/>
                </p:nvCxnSpPr>
                <p:spPr>
                  <a:xfrm flipH="1">
                    <a:off x="330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21" name="Line 42"/>
                  <p:cNvCxnSpPr/>
                  <p:nvPr/>
                </p:nvCxnSpPr>
                <p:spPr>
                  <a:xfrm flipH="1">
                    <a:off x="1050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22" name="Line 43"/>
                  <p:cNvCxnSpPr/>
                  <p:nvPr/>
                </p:nvCxnSpPr>
                <p:spPr>
                  <a:xfrm flipH="1">
                    <a:off x="1770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23" name="Line 44"/>
                  <p:cNvCxnSpPr/>
                  <p:nvPr/>
                </p:nvCxnSpPr>
                <p:spPr>
                  <a:xfrm flipH="1">
                    <a:off x="2415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</p:grpSp>
            <p:grpSp>
              <p:nvGrpSpPr>
                <p:cNvPr id="20524" name="Group 45"/>
                <p:cNvGrpSpPr/>
                <p:nvPr/>
              </p:nvGrpSpPr>
              <p:grpSpPr>
                <a:xfrm>
                  <a:off x="45" y="383"/>
                  <a:ext cx="2700" cy="130"/>
                  <a:chOff x="0" y="0"/>
                  <a:chExt cx="2700" cy="468"/>
                </a:xfrm>
              </p:grpSpPr>
              <p:grpSp>
                <p:nvGrpSpPr>
                  <p:cNvPr id="20525" name="Group 46"/>
                  <p:cNvGrpSpPr/>
                  <p:nvPr/>
                </p:nvGrpSpPr>
                <p:grpSpPr>
                  <a:xfrm>
                    <a:off x="0" y="0"/>
                    <a:ext cx="2700" cy="453"/>
                    <a:chOff x="0" y="0"/>
                    <a:chExt cx="2700" cy="453"/>
                  </a:xfrm>
                </p:grpSpPr>
                <p:cxnSp>
                  <p:nvCxnSpPr>
                    <p:cNvPr id="20526" name="Line 47"/>
                    <p:cNvCxnSpPr/>
                    <p:nvPr/>
                  </p:nvCxnSpPr>
                  <p:spPr>
                    <a:xfrm>
                      <a:off x="0" y="0"/>
                      <a:ext cx="2700" cy="0"/>
                    </a:xfrm>
                    <a:prstGeom prst="line">
                      <a:avLst/>
                    </a:prstGeom>
                    <a:noFill/>
                    <a:ln>
                      <a:solidFill>
                        <a:prstClr val="black"/>
                      </a:solidFill>
                      <a:round/>
                    </a:ln>
                  </p:spPr>
                </p:cxnSp>
                <p:cxnSp>
                  <p:nvCxnSpPr>
                    <p:cNvPr id="20527" name="Line 48"/>
                    <p:cNvCxnSpPr/>
                    <p:nvPr/>
                  </p:nvCxnSpPr>
                  <p:spPr>
                    <a:xfrm>
                      <a:off x="0" y="453"/>
                      <a:ext cx="2700" cy="0"/>
                    </a:xfrm>
                    <a:prstGeom prst="line">
                      <a:avLst/>
                    </a:prstGeom>
                    <a:noFill/>
                    <a:ln>
                      <a:solidFill>
                        <a:prstClr val="black"/>
                      </a:solidFill>
                      <a:round/>
                    </a:ln>
                  </p:spPr>
                </p:cxnSp>
              </p:grpSp>
              <p:cxnSp>
                <p:nvCxnSpPr>
                  <p:cNvPr id="20528" name="Line 49"/>
                  <p:cNvCxnSpPr/>
                  <p:nvPr/>
                </p:nvCxnSpPr>
                <p:spPr>
                  <a:xfrm flipH="1">
                    <a:off x="660" y="0"/>
                    <a:ext cx="0" cy="468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29" name="Line 50"/>
                  <p:cNvCxnSpPr/>
                  <p:nvPr/>
                </p:nvCxnSpPr>
                <p:spPr>
                  <a:xfrm flipH="1">
                    <a:off x="1380" y="0"/>
                    <a:ext cx="0" cy="468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30" name="Line 51"/>
                  <p:cNvCxnSpPr/>
                  <p:nvPr/>
                </p:nvCxnSpPr>
                <p:spPr>
                  <a:xfrm flipH="1">
                    <a:off x="2100" y="0"/>
                    <a:ext cx="0" cy="468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</p:grpSp>
            <p:grpSp>
              <p:nvGrpSpPr>
                <p:cNvPr id="20531" name="Group 52"/>
                <p:cNvGrpSpPr/>
                <p:nvPr/>
              </p:nvGrpSpPr>
              <p:grpSpPr>
                <a:xfrm>
                  <a:off x="0" y="567"/>
                  <a:ext cx="2715" cy="130"/>
                  <a:chOff x="0" y="0"/>
                  <a:chExt cx="2715" cy="312"/>
                </a:xfrm>
              </p:grpSpPr>
              <p:cxnSp>
                <p:nvCxnSpPr>
                  <p:cNvPr id="20532" name="Line 53"/>
                  <p:cNvCxnSpPr/>
                  <p:nvPr/>
                </p:nvCxnSpPr>
                <p:spPr>
                  <a:xfrm>
                    <a:off x="15" y="6"/>
                    <a:ext cx="2700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33" name="Line 54"/>
                  <p:cNvCxnSpPr/>
                  <p:nvPr/>
                </p:nvCxnSpPr>
                <p:spPr>
                  <a:xfrm>
                    <a:off x="0" y="312"/>
                    <a:ext cx="2700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34" name="Line 55"/>
                  <p:cNvCxnSpPr/>
                  <p:nvPr/>
                </p:nvCxnSpPr>
                <p:spPr>
                  <a:xfrm flipH="1">
                    <a:off x="330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35" name="Line 56"/>
                  <p:cNvCxnSpPr/>
                  <p:nvPr/>
                </p:nvCxnSpPr>
                <p:spPr>
                  <a:xfrm flipH="1">
                    <a:off x="1050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36" name="Line 57"/>
                  <p:cNvCxnSpPr/>
                  <p:nvPr/>
                </p:nvCxnSpPr>
                <p:spPr>
                  <a:xfrm flipH="1">
                    <a:off x="1770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  <p:cxnSp>
                <p:nvCxnSpPr>
                  <p:cNvPr id="20537" name="Line 58"/>
                  <p:cNvCxnSpPr/>
                  <p:nvPr/>
                </p:nvCxnSpPr>
                <p:spPr>
                  <a:xfrm flipH="1">
                    <a:off x="2415" y="0"/>
                    <a:ext cx="0" cy="312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round/>
                  </a:ln>
                </p:spPr>
              </p:cxnSp>
            </p:grpSp>
          </p:grpSp>
        </p:grpSp>
        <p:cxnSp>
          <p:nvCxnSpPr>
            <p:cNvPr id="20538" name="Line 59"/>
            <p:cNvCxnSpPr/>
            <p:nvPr/>
          </p:nvCxnSpPr>
          <p:spPr>
            <a:xfrm flipH="1">
              <a:off x="57" y="0"/>
              <a:ext cx="0" cy="528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  <p:cxnSp>
          <p:nvCxnSpPr>
            <p:cNvPr id="20539" name="Line 60"/>
            <p:cNvCxnSpPr/>
            <p:nvPr/>
          </p:nvCxnSpPr>
          <p:spPr>
            <a:xfrm flipH="1">
              <a:off x="1437" y="0"/>
              <a:ext cx="0" cy="528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</p:grpSp>
      <p:grpSp>
        <p:nvGrpSpPr>
          <p:cNvPr id="20540" name="Group 61"/>
          <p:cNvGrpSpPr/>
          <p:nvPr/>
        </p:nvGrpSpPr>
        <p:grpSpPr>
          <a:xfrm>
            <a:off x="1573213" y="1341438"/>
            <a:ext cx="552450" cy="596900"/>
            <a:chOff x="0" y="0"/>
            <a:chExt cx="348" cy="376"/>
          </a:xfrm>
        </p:grpSpPr>
        <p:sp>
          <p:nvSpPr>
            <p:cNvPr id="20541" name="AutoShape 62"/>
            <p:cNvSpPr/>
            <p:nvPr/>
          </p:nvSpPr>
          <p:spPr>
            <a:xfrm flipV="1">
              <a:off x="0" y="218"/>
              <a:ext cx="122" cy="158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0542" name="Line 63"/>
            <p:cNvCxnSpPr/>
            <p:nvPr/>
          </p:nvCxnSpPr>
          <p:spPr>
            <a:xfrm flipH="1">
              <a:off x="60" y="0"/>
              <a:ext cx="0" cy="218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  <p:cxnSp>
          <p:nvCxnSpPr>
            <p:cNvPr id="20543" name="Line 64"/>
            <p:cNvCxnSpPr/>
            <p:nvPr/>
          </p:nvCxnSpPr>
          <p:spPr>
            <a:xfrm>
              <a:off x="12" y="0"/>
              <a:ext cx="33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</p:spPr>
        </p:cxnSp>
      </p:grpSp>
      <p:sp>
        <p:nvSpPr>
          <p:cNvPr id="20544" name="Rectangle 65"/>
          <p:cNvSpPr/>
          <p:nvPr/>
        </p:nvSpPr>
        <p:spPr>
          <a:xfrm>
            <a:off x="1768475" y="1189038"/>
            <a:ext cx="457200" cy="1524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0545" name="Text Box 66"/>
          <p:cNvSpPr/>
          <p:nvPr/>
        </p:nvSpPr>
        <p:spPr>
          <a:xfrm>
            <a:off x="5105400" y="3657600"/>
            <a:ext cx="2743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endParaRPr lang="zh-CN" altLang="en-US" sz="2400">
              <a:latin typeface="Times New Roman" panose="02020603050405020304" pitchFamily="18" charset="0"/>
            </a:endParaRPr>
          </a:p>
        </p:txBody>
      </p:sp>
      <p:sp>
        <p:nvSpPr>
          <p:cNvPr id="20546" name="Text Box 67"/>
          <p:cNvSpPr/>
          <p:nvPr/>
        </p:nvSpPr>
        <p:spPr>
          <a:xfrm>
            <a:off x="395288" y="2997200"/>
            <a:ext cx="69342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：瓦匠用什么来检查墙是否砌得竖直？</a:t>
            </a:r>
          </a:p>
        </p:txBody>
      </p:sp>
      <p:sp>
        <p:nvSpPr>
          <p:cNvPr id="20547" name="Text Box 68"/>
          <p:cNvSpPr/>
          <p:nvPr/>
        </p:nvSpPr>
        <p:spPr>
          <a:xfrm>
            <a:off x="468313" y="3860800"/>
            <a:ext cx="4495800" cy="612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结论：用铅垂线</a:t>
            </a:r>
          </a:p>
        </p:txBody>
      </p:sp>
      <p:sp>
        <p:nvSpPr>
          <p:cNvPr id="20548" name="Text Box 69"/>
          <p:cNvSpPr/>
          <p:nvPr/>
        </p:nvSpPr>
        <p:spPr>
          <a:xfrm>
            <a:off x="457200" y="4800600"/>
            <a:ext cx="822960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因为在一根线下挂重物时，重物静止后，在</a:t>
            </a:r>
            <a:r>
              <a:rPr lang="zh-CN" altLang="en-US" sz="2800" b="1">
                <a:solidFill>
                  <a:srgbClr val="CC0000"/>
                </a:solidFill>
                <a:latin typeface="Times New Roman" pitchFamily="18" charset="0"/>
                <a:ea typeface="楷体_GB2312" pitchFamily="49" charset="-122"/>
              </a:rPr>
              <a:t>重力的作用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下，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悬线下垂的方向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跟</a:t>
            </a:r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楷体_GB2312" pitchFamily="49" charset="-122"/>
              </a:rPr>
              <a:t>重力的方向</a:t>
            </a:r>
            <a:r>
              <a:rPr lang="zh-CN" altLang="en-US" sz="2800" b="1">
                <a:latin typeface="Times New Roman" pitchFamily="18" charset="0"/>
                <a:ea typeface="楷体_GB2312" pitchFamily="49" charset="-122"/>
              </a:rPr>
              <a:t>一致。</a:t>
            </a:r>
          </a:p>
        </p:txBody>
      </p:sp>
      <p:pic>
        <p:nvPicPr>
          <p:cNvPr id="20549" name="Picture 70" descr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3800" y="476250"/>
            <a:ext cx="2828925" cy="23336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 fill="hold"/>
                                        <p:tgtEl>
                                          <p:spTgt spid="20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9" dur="500" fill="hold"/>
                                        <p:tgtEl>
                                          <p:spTgt spid="205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4" grpId="0" animBg="1"/>
      <p:bldP spid="20546" grpId="0"/>
      <p:bldP spid="20547" grpId="0"/>
      <p:bldP spid="2054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ext Box 2"/>
          <p:cNvSpPr/>
          <p:nvPr/>
        </p:nvSpPr>
        <p:spPr>
          <a:xfrm>
            <a:off x="365125" y="1844675"/>
            <a:ext cx="3311525" cy="13731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：我们用什么来检查墙壁上的画是否挂正？</a:t>
            </a:r>
          </a:p>
        </p:txBody>
      </p:sp>
      <p:grpSp>
        <p:nvGrpSpPr>
          <p:cNvPr id="21506" name="Group 3"/>
          <p:cNvGrpSpPr/>
          <p:nvPr/>
        </p:nvGrpSpPr>
        <p:grpSpPr>
          <a:xfrm>
            <a:off x="3851275" y="1844675"/>
            <a:ext cx="230188" cy="3671888"/>
            <a:chOff x="0" y="0"/>
            <a:chExt cx="145" cy="973"/>
          </a:xfrm>
        </p:grpSpPr>
        <p:sp>
          <p:nvSpPr>
            <p:cNvPr id="21507" name="AutoShape 4"/>
            <p:cNvSpPr/>
            <p:nvPr/>
          </p:nvSpPr>
          <p:spPr>
            <a:xfrm flipV="1">
              <a:off x="0" y="624"/>
              <a:ext cx="145" cy="349"/>
            </a:xfrm>
            <a:prstGeom prst="triangle">
              <a:avLst>
                <a:gd name="adj" fmla="val 50000"/>
              </a:avLst>
            </a:prstGeom>
            <a:solidFill>
              <a:srgbClr val="FF0000"/>
            </a:solidFill>
            <a:ln>
              <a:solidFill>
                <a:srgbClr val="FF0000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cxnSp>
          <p:nvCxnSpPr>
            <p:cNvPr id="21508" name="Line 5"/>
            <p:cNvCxnSpPr/>
            <p:nvPr/>
          </p:nvCxnSpPr>
          <p:spPr>
            <a:xfrm flipH="1">
              <a:off x="69" y="0"/>
              <a:ext cx="0" cy="624"/>
            </a:xfrm>
            <a:prstGeom prst="line">
              <a:avLst/>
            </a:prstGeom>
            <a:noFill/>
            <a:ln>
              <a:solidFill>
                <a:srgbClr val="FF0000"/>
              </a:solidFill>
              <a:round/>
            </a:ln>
          </p:spPr>
        </p:cxnSp>
      </p:grpSp>
      <p:grpSp>
        <p:nvGrpSpPr>
          <p:cNvPr id="21509" name="Group 6"/>
          <p:cNvGrpSpPr/>
          <p:nvPr/>
        </p:nvGrpSpPr>
        <p:grpSpPr>
          <a:xfrm>
            <a:off x="4211638" y="1052513"/>
            <a:ext cx="4787900" cy="4464050"/>
            <a:chOff x="0" y="0"/>
            <a:chExt cx="1212" cy="1344"/>
          </a:xfrm>
        </p:grpSpPr>
        <p:grpSp>
          <p:nvGrpSpPr>
            <p:cNvPr id="21510" name="Group 7"/>
            <p:cNvGrpSpPr/>
            <p:nvPr/>
          </p:nvGrpSpPr>
          <p:grpSpPr>
            <a:xfrm>
              <a:off x="0" y="279"/>
              <a:ext cx="1212" cy="1065"/>
              <a:chOff x="0" y="0"/>
              <a:chExt cx="1212" cy="1065"/>
            </a:xfrm>
          </p:grpSpPr>
          <p:pic>
            <p:nvPicPr>
              <p:cNvPr id="21511" name="Picture 8" descr="虎仔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17" y="75"/>
                <a:ext cx="1008" cy="912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cxnSp>
            <p:nvCxnSpPr>
              <p:cNvPr id="21512" name="Line 9"/>
              <p:cNvCxnSpPr/>
              <p:nvPr/>
            </p:nvCxnSpPr>
            <p:spPr>
              <a:xfrm>
                <a:off x="3" y="1056"/>
                <a:ext cx="1200" cy="0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  <p:cxnSp>
            <p:nvCxnSpPr>
              <p:cNvPr id="21513" name="Line 10"/>
              <p:cNvCxnSpPr/>
              <p:nvPr/>
            </p:nvCxnSpPr>
            <p:spPr>
              <a:xfrm flipH="1">
                <a:off x="0" y="9"/>
                <a:ext cx="0" cy="1056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  <p:cxnSp>
            <p:nvCxnSpPr>
              <p:cNvPr id="21514" name="Line 11"/>
              <p:cNvCxnSpPr/>
              <p:nvPr/>
            </p:nvCxnSpPr>
            <p:spPr>
              <a:xfrm>
                <a:off x="0" y="0"/>
                <a:ext cx="1211" cy="0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  <p:cxnSp>
            <p:nvCxnSpPr>
              <p:cNvPr id="21515" name="Line 12"/>
              <p:cNvCxnSpPr/>
              <p:nvPr/>
            </p:nvCxnSpPr>
            <p:spPr>
              <a:xfrm flipH="1">
                <a:off x="1212" y="0"/>
                <a:ext cx="0" cy="1056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  <p:cxnSp>
            <p:nvCxnSpPr>
              <p:cNvPr id="21516" name="Line 13"/>
              <p:cNvCxnSpPr/>
              <p:nvPr/>
            </p:nvCxnSpPr>
            <p:spPr>
              <a:xfrm flipH="1">
                <a:off x="78" y="78"/>
                <a:ext cx="0" cy="912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  <p:cxnSp>
            <p:nvCxnSpPr>
              <p:cNvPr id="21517" name="Line 14"/>
              <p:cNvCxnSpPr/>
              <p:nvPr/>
            </p:nvCxnSpPr>
            <p:spPr>
              <a:xfrm>
                <a:off x="78" y="66"/>
                <a:ext cx="1056" cy="0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  <p:cxnSp>
            <p:nvCxnSpPr>
              <p:cNvPr id="21518" name="Line 15"/>
              <p:cNvCxnSpPr/>
              <p:nvPr/>
            </p:nvCxnSpPr>
            <p:spPr>
              <a:xfrm>
                <a:off x="87" y="990"/>
                <a:ext cx="1056" cy="0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  <p:cxnSp>
            <p:nvCxnSpPr>
              <p:cNvPr id="21519" name="Line 16"/>
              <p:cNvCxnSpPr/>
              <p:nvPr/>
            </p:nvCxnSpPr>
            <p:spPr>
              <a:xfrm flipH="1">
                <a:off x="1125" y="75"/>
                <a:ext cx="0" cy="914"/>
              </a:xfrm>
              <a:prstGeom prst="line">
                <a:avLst/>
              </a:prstGeom>
              <a:noFill/>
              <a:ln>
                <a:solidFill>
                  <a:schemeClr val="tx1"/>
                </a:solidFill>
                <a:round/>
              </a:ln>
            </p:spPr>
          </p:cxnSp>
        </p:grpSp>
        <p:cxnSp>
          <p:nvCxnSpPr>
            <p:cNvPr id="21520" name="Line 17"/>
            <p:cNvCxnSpPr/>
            <p:nvPr/>
          </p:nvCxnSpPr>
          <p:spPr>
            <a:xfrm flipH="1">
              <a:off x="228" y="0"/>
              <a:ext cx="0" cy="288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  <p:cxnSp>
          <p:nvCxnSpPr>
            <p:cNvPr id="21521" name="Line 18"/>
            <p:cNvCxnSpPr/>
            <p:nvPr/>
          </p:nvCxnSpPr>
          <p:spPr>
            <a:xfrm flipH="1">
              <a:off x="948" y="0"/>
              <a:ext cx="0" cy="288"/>
            </a:xfrm>
            <a:prstGeom prst="line">
              <a:avLst/>
            </a:prstGeom>
            <a:noFill/>
            <a:ln>
              <a:solidFill>
                <a:schemeClr val="tx1"/>
              </a:solidFill>
              <a:round/>
            </a:ln>
          </p:spPr>
        </p:cxnSp>
      </p:grpSp>
      <p:sp>
        <p:nvSpPr>
          <p:cNvPr id="21522" name="Rectangle 19"/>
          <p:cNvSpPr/>
          <p:nvPr/>
        </p:nvSpPr>
        <p:spPr>
          <a:xfrm>
            <a:off x="827088" y="5013325"/>
            <a:ext cx="2620962" cy="612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华文行楷" pitchFamily="2" charset="-122"/>
              </a:rPr>
              <a:t>还是用铅垂线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d:\program files\360\360explore\360se6\User Data\temp\image00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14688"/>
            <a:ext cx="2143125" cy="25003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0" name="Picture 4" descr="d:\program files\360\360explore\360se6\User Data\temp\image00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3214688"/>
            <a:ext cx="2030413" cy="22145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1" name="Picture 6" descr="d:\program files\360\360explore\360se6\User Data\temp\image00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3" y="3214688"/>
            <a:ext cx="1925637" cy="21431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2532" name="Picture 8" descr="d:\program files\360\360explore\360se6\User Data\temp\image01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6563" y="3214688"/>
            <a:ext cx="1928812" cy="23336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3" name="矩形 5"/>
          <p:cNvSpPr/>
          <p:nvPr/>
        </p:nvSpPr>
        <p:spPr>
          <a:xfrm>
            <a:off x="571500" y="571500"/>
            <a:ext cx="8001000" cy="23082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600" b="1"/>
              <a:t>图是描述地球上不同位置的人释放手中石块的四个示意图，图中的虚线表示石块下落的路径，则对石块下落路径的描述最接近实际的示意图是（　　）</a:t>
            </a:r>
          </a:p>
        </p:txBody>
      </p:sp>
      <p:sp>
        <p:nvSpPr>
          <p:cNvPr id="22534" name="TextBox 6"/>
          <p:cNvSpPr/>
          <p:nvPr/>
        </p:nvSpPr>
        <p:spPr>
          <a:xfrm>
            <a:off x="928688" y="6143625"/>
            <a:ext cx="338137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A</a:t>
            </a:r>
            <a:endParaRPr lang="zh-CN" altLang="en-US"/>
          </a:p>
        </p:txBody>
      </p:sp>
      <p:sp>
        <p:nvSpPr>
          <p:cNvPr id="22535" name="TextBox 7"/>
          <p:cNvSpPr/>
          <p:nvPr/>
        </p:nvSpPr>
        <p:spPr>
          <a:xfrm>
            <a:off x="3286125" y="6357938"/>
            <a:ext cx="184150" cy="369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2536" name="TextBox 8"/>
          <p:cNvSpPr/>
          <p:nvPr/>
        </p:nvSpPr>
        <p:spPr>
          <a:xfrm>
            <a:off x="3214688" y="6072188"/>
            <a:ext cx="338137" cy="369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B</a:t>
            </a:r>
            <a:endParaRPr lang="zh-CN" altLang="en-US"/>
          </a:p>
        </p:txBody>
      </p:sp>
      <p:sp>
        <p:nvSpPr>
          <p:cNvPr id="22537" name="TextBox 9"/>
          <p:cNvSpPr/>
          <p:nvPr/>
        </p:nvSpPr>
        <p:spPr>
          <a:xfrm>
            <a:off x="5357813" y="6072188"/>
            <a:ext cx="350837" cy="3698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C</a:t>
            </a:r>
            <a:endParaRPr lang="zh-CN" altLang="en-US"/>
          </a:p>
        </p:txBody>
      </p:sp>
      <p:sp>
        <p:nvSpPr>
          <p:cNvPr id="22538" name="TextBox 10"/>
          <p:cNvSpPr/>
          <p:nvPr/>
        </p:nvSpPr>
        <p:spPr>
          <a:xfrm>
            <a:off x="7786688" y="6000750"/>
            <a:ext cx="350837" cy="3698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/>
              <a:t>D</a:t>
            </a:r>
            <a:endParaRPr lang="zh-CN" altLang="en-US"/>
          </a:p>
        </p:txBody>
      </p:sp>
      <p:sp>
        <p:nvSpPr>
          <p:cNvPr id="22539" name="矩形 11"/>
          <p:cNvSpPr/>
          <p:nvPr/>
        </p:nvSpPr>
        <p:spPr>
          <a:xfrm>
            <a:off x="6429375" y="2286000"/>
            <a:ext cx="517525" cy="646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3600" b="1">
                <a:solidFill>
                  <a:srgbClr val="FF0000"/>
                </a:solidFill>
              </a:rPr>
              <a:t>B</a:t>
            </a:r>
            <a:endParaRPr lang="zh-CN" altLang="en-US"/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 Box 2"/>
          <p:cNvSpPr/>
          <p:nvPr/>
        </p:nvSpPr>
        <p:spPr>
          <a:xfrm>
            <a:off x="323850" y="333375"/>
            <a:ext cx="2641600" cy="588963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solidFill>
              <a:schemeClr val="tx1"/>
            </a:solidFill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r>
              <a:rPr lang="zh-CN" altLang="en-US" sz="3200" b="1">
                <a:ea typeface="黑体" pitchFamily="49" charset="-122"/>
              </a:rPr>
              <a:t>力的表示方法</a:t>
            </a:r>
          </a:p>
        </p:txBody>
      </p:sp>
      <p:sp>
        <p:nvSpPr>
          <p:cNvPr id="23554" name="Text Box 3"/>
          <p:cNvSpPr/>
          <p:nvPr/>
        </p:nvSpPr>
        <p:spPr>
          <a:xfrm>
            <a:off x="395288" y="1092200"/>
            <a:ext cx="4608512" cy="1189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zh-CN" altLang="en-US" sz="4000" b="1">
                <a:solidFill>
                  <a:srgbClr val="0000CC"/>
                </a:solidFill>
              </a:rPr>
              <a:t>力的示意图</a:t>
            </a:r>
          </a:p>
          <a:p>
            <a:pPr lvl="0"/>
            <a:r>
              <a:rPr lang="zh-CN" altLang="en-US" sz="3200" b="1">
                <a:solidFill>
                  <a:srgbClr val="FF0000"/>
                </a:solidFill>
              </a:rPr>
              <a:t>一根带箭头的线段</a:t>
            </a:r>
          </a:p>
        </p:txBody>
      </p:sp>
      <p:grpSp>
        <p:nvGrpSpPr>
          <p:cNvPr id="23555" name="Group 4"/>
          <p:cNvGrpSpPr/>
          <p:nvPr/>
        </p:nvGrpSpPr>
        <p:grpSpPr>
          <a:xfrm>
            <a:off x="5868988" y="1484313"/>
            <a:ext cx="2232025" cy="1439862"/>
            <a:chOff x="0" y="0"/>
            <a:chExt cx="1406" cy="907"/>
          </a:xfrm>
        </p:grpSpPr>
        <p:sp>
          <p:nvSpPr>
            <p:cNvPr id="23556" name="Rectangle 5"/>
            <p:cNvSpPr/>
            <p:nvPr/>
          </p:nvSpPr>
          <p:spPr>
            <a:xfrm>
              <a:off x="0" y="0"/>
              <a:ext cx="1406" cy="136"/>
            </a:xfrm>
            <a:prstGeom prst="rect">
              <a:avLst/>
            </a:prstGeom>
            <a:solidFill>
              <a:srgbClr val="FFFF57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3557" name="Rectangle 6"/>
            <p:cNvSpPr/>
            <p:nvPr/>
          </p:nvSpPr>
          <p:spPr>
            <a:xfrm>
              <a:off x="198" y="136"/>
              <a:ext cx="90" cy="771"/>
            </a:xfrm>
            <a:prstGeom prst="rect">
              <a:avLst/>
            </a:prstGeom>
            <a:solidFill>
              <a:srgbClr val="FFFF57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3558" name="Rectangle 7"/>
            <p:cNvSpPr/>
            <p:nvPr/>
          </p:nvSpPr>
          <p:spPr>
            <a:xfrm>
              <a:off x="1100" y="136"/>
              <a:ext cx="90" cy="771"/>
            </a:xfrm>
            <a:prstGeom prst="rect">
              <a:avLst/>
            </a:prstGeom>
            <a:solidFill>
              <a:srgbClr val="FFFF57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3559" name="Rectangle 8"/>
            <p:cNvSpPr/>
            <p:nvPr/>
          </p:nvSpPr>
          <p:spPr>
            <a:xfrm>
              <a:off x="288" y="385"/>
              <a:ext cx="817" cy="45"/>
            </a:xfrm>
            <a:prstGeom prst="rect">
              <a:avLst/>
            </a:prstGeom>
            <a:solidFill>
              <a:srgbClr val="FFFF57"/>
            </a:solidFill>
            <a:ln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grpSp>
        <p:nvGrpSpPr>
          <p:cNvPr id="23560" name="Group 9"/>
          <p:cNvGrpSpPr/>
          <p:nvPr/>
        </p:nvGrpSpPr>
        <p:grpSpPr>
          <a:xfrm>
            <a:off x="6480175" y="260350"/>
            <a:ext cx="1355725" cy="1223963"/>
            <a:chOff x="0" y="0"/>
            <a:chExt cx="854" cy="771"/>
          </a:xfrm>
        </p:grpSpPr>
        <p:sp>
          <p:nvSpPr>
            <p:cNvPr id="23561" name="Rectangle 10"/>
            <p:cNvSpPr/>
            <p:nvPr/>
          </p:nvSpPr>
          <p:spPr>
            <a:xfrm>
              <a:off x="0" y="0"/>
              <a:ext cx="635" cy="771"/>
            </a:xfrm>
            <a:prstGeom prst="rect">
              <a:avLst/>
            </a:prstGeom>
            <a:solidFill>
              <a:srgbClr val="00CC00"/>
            </a:solidFill>
            <a:ln w="28575">
              <a:solidFill>
                <a:schemeClr val="tx1"/>
              </a:solidFill>
              <a:miter lim="800000"/>
            </a:ln>
          </p:spPr>
          <p:txBody>
            <a:bodyPr wrap="none" anchor="ctr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  <p:sp>
          <p:nvSpPr>
            <p:cNvPr id="23562" name="未知"/>
            <p:cNvSpPr/>
            <p:nvPr/>
          </p:nvSpPr>
          <p:spPr>
            <a:xfrm>
              <a:off x="625" y="95"/>
              <a:ext cx="229" cy="499"/>
            </a:xfrm>
            <a:custGeom>
              <a:avLst/>
              <a:gdLst/>
              <a:ahLst/>
              <a:cxnLst>
                <a:cxn ang="0">
                  <a:pos x="0" y="91"/>
                </a:cxn>
                <a:cxn ang="0">
                  <a:pos x="150" y="18"/>
                </a:cxn>
                <a:cxn ang="0">
                  <a:pos x="209" y="199"/>
                </a:cxn>
                <a:cxn ang="0">
                  <a:pos x="31" y="381"/>
                </a:cxn>
                <a:cxn ang="0">
                  <a:pos x="64" y="499"/>
                </a:cxn>
              </a:cxnLst>
              <a:rect l="l" t="t" r="r" b="b"/>
              <a:pathLst>
                <a:path w="229" h="499">
                  <a:moveTo>
                    <a:pt x="0" y="91"/>
                  </a:moveTo>
                  <a:cubicBezTo>
                    <a:pt x="22" y="79"/>
                    <a:pt x="115" y="0"/>
                    <a:pt x="150" y="18"/>
                  </a:cubicBezTo>
                  <a:cubicBezTo>
                    <a:pt x="185" y="36"/>
                    <a:pt x="229" y="139"/>
                    <a:pt x="209" y="199"/>
                  </a:cubicBezTo>
                  <a:cubicBezTo>
                    <a:pt x="190" y="259"/>
                    <a:pt x="55" y="331"/>
                    <a:pt x="31" y="381"/>
                  </a:cubicBezTo>
                  <a:cubicBezTo>
                    <a:pt x="7" y="431"/>
                    <a:pt x="57" y="475"/>
                    <a:pt x="64" y="499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/>
              <a:endParaRPr lang="zh-CN" altLang="en-US"/>
            </a:p>
          </p:txBody>
        </p:sp>
      </p:grpSp>
      <p:sp>
        <p:nvSpPr>
          <p:cNvPr id="23563" name="Oval 12"/>
          <p:cNvSpPr/>
          <p:nvPr/>
        </p:nvSpPr>
        <p:spPr>
          <a:xfrm>
            <a:off x="6948488" y="692150"/>
            <a:ext cx="130175" cy="153988"/>
          </a:xfrm>
          <a:prstGeom prst="ellipse">
            <a:avLst/>
          </a:prstGeom>
          <a:solidFill>
            <a:srgbClr val="FF0000"/>
          </a:solidFill>
          <a:ln>
            <a:noFill/>
            <a:miter lim="800000"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3564" name="Line 13"/>
          <p:cNvCxnSpPr/>
          <p:nvPr/>
        </p:nvCxnSpPr>
        <p:spPr>
          <a:xfrm flipH="1">
            <a:off x="7019925" y="765175"/>
            <a:ext cx="0" cy="11303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stealth"/>
          </a:ln>
        </p:spPr>
      </p:cxnSp>
      <p:sp>
        <p:nvSpPr>
          <p:cNvPr id="23565" name="Text Box 14"/>
          <p:cNvSpPr/>
          <p:nvPr/>
        </p:nvSpPr>
        <p:spPr>
          <a:xfrm>
            <a:off x="6588125" y="1844675"/>
            <a:ext cx="112395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/>
              <a:t>G=4N</a:t>
            </a:r>
          </a:p>
        </p:txBody>
      </p:sp>
      <p:sp>
        <p:nvSpPr>
          <p:cNvPr id="23566" name="Text Box 15"/>
          <p:cNvSpPr/>
          <p:nvPr/>
        </p:nvSpPr>
        <p:spPr>
          <a:xfrm>
            <a:off x="3995738" y="3213100"/>
            <a:ext cx="360045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en-US" altLang="zh-CN" sz="3200" b="1"/>
              <a:t>1</a:t>
            </a:r>
            <a:r>
              <a:rPr lang="zh-CN" altLang="en-US" sz="3200" b="1"/>
              <a:t>、确定受力物体</a:t>
            </a:r>
          </a:p>
        </p:txBody>
      </p:sp>
      <p:sp>
        <p:nvSpPr>
          <p:cNvPr id="23567" name="Text Box 16"/>
          <p:cNvSpPr/>
          <p:nvPr/>
        </p:nvSpPr>
        <p:spPr>
          <a:xfrm>
            <a:off x="3995738" y="3789363"/>
            <a:ext cx="3097212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en-US" altLang="zh-CN" sz="3200" b="1"/>
              <a:t>2</a:t>
            </a:r>
            <a:r>
              <a:rPr lang="zh-CN" altLang="en-US" sz="3200" b="1"/>
              <a:t>、标出作用点</a:t>
            </a:r>
          </a:p>
        </p:txBody>
      </p:sp>
      <p:sp>
        <p:nvSpPr>
          <p:cNvPr id="23568" name="Text Box 17"/>
          <p:cNvSpPr/>
          <p:nvPr/>
        </p:nvSpPr>
        <p:spPr>
          <a:xfrm>
            <a:off x="3995738" y="4365625"/>
            <a:ext cx="4249737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en-US" altLang="zh-CN" sz="3200" b="1"/>
              <a:t>3</a:t>
            </a:r>
            <a:r>
              <a:rPr lang="zh-CN" altLang="en-US" sz="3200" b="1"/>
              <a:t>、沿力的方向画线段</a:t>
            </a:r>
          </a:p>
        </p:txBody>
      </p:sp>
      <p:sp>
        <p:nvSpPr>
          <p:cNvPr id="23569" name="Text Box 18"/>
          <p:cNvSpPr/>
          <p:nvPr/>
        </p:nvSpPr>
        <p:spPr>
          <a:xfrm>
            <a:off x="3995738" y="4938713"/>
            <a:ext cx="4392612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en-US" altLang="zh-CN" sz="3200" b="1"/>
              <a:t>4</a:t>
            </a:r>
            <a:r>
              <a:rPr lang="zh-CN" altLang="en-US" sz="3200" b="1"/>
              <a:t>、标出箭头表示方向</a:t>
            </a:r>
          </a:p>
        </p:txBody>
      </p:sp>
      <p:sp>
        <p:nvSpPr>
          <p:cNvPr id="23570" name="Text Box 19"/>
          <p:cNvSpPr/>
          <p:nvPr/>
        </p:nvSpPr>
        <p:spPr>
          <a:xfrm>
            <a:off x="3995738" y="5589588"/>
            <a:ext cx="3889375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en-US" altLang="zh-CN" sz="3200" b="1"/>
              <a:t>5</a:t>
            </a:r>
            <a:r>
              <a:rPr lang="zh-CN" altLang="en-US" sz="3200" b="1"/>
              <a:t>、标出力的大小</a:t>
            </a:r>
          </a:p>
        </p:txBody>
      </p:sp>
      <p:sp>
        <p:nvSpPr>
          <p:cNvPr id="23571" name="Text Box 20"/>
          <p:cNvSpPr/>
          <p:nvPr/>
        </p:nvSpPr>
        <p:spPr>
          <a:xfrm>
            <a:off x="106363" y="2349500"/>
            <a:ext cx="38893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zh-CN" altLang="en-US" sz="3200" b="1"/>
              <a:t>起点</a:t>
            </a:r>
            <a:r>
              <a:rPr lang="en-US" altLang="zh-CN" sz="3200" b="1"/>
              <a:t>-----</a:t>
            </a:r>
            <a:r>
              <a:rPr lang="zh-CN" altLang="en-US" sz="3200" b="1">
                <a:solidFill>
                  <a:srgbClr val="0000CC"/>
                </a:solidFill>
              </a:rPr>
              <a:t>作用点</a:t>
            </a:r>
          </a:p>
        </p:txBody>
      </p:sp>
      <p:sp>
        <p:nvSpPr>
          <p:cNvPr id="23572" name="Text Box 21"/>
          <p:cNvSpPr/>
          <p:nvPr/>
        </p:nvSpPr>
        <p:spPr>
          <a:xfrm>
            <a:off x="106363" y="3141663"/>
            <a:ext cx="3889375" cy="5794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zh-CN" altLang="en-US" sz="3200" b="1"/>
              <a:t>长度</a:t>
            </a:r>
            <a:r>
              <a:rPr lang="en-US" altLang="zh-CN" sz="3200" b="1"/>
              <a:t>-----</a:t>
            </a:r>
            <a:r>
              <a:rPr lang="zh-CN" altLang="en-US" sz="3200" b="1">
                <a:solidFill>
                  <a:srgbClr val="0000CC"/>
                </a:solidFill>
              </a:rPr>
              <a:t>力的大小</a:t>
            </a:r>
          </a:p>
        </p:txBody>
      </p:sp>
      <p:sp>
        <p:nvSpPr>
          <p:cNvPr id="23573" name="Text Box 22"/>
          <p:cNvSpPr/>
          <p:nvPr/>
        </p:nvSpPr>
        <p:spPr>
          <a:xfrm>
            <a:off x="107950" y="3933825"/>
            <a:ext cx="388937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buChar char="•"/>
            </a:pPr>
            <a:r>
              <a:rPr lang="zh-CN" altLang="en-US" sz="3200" b="1"/>
              <a:t>箭头</a:t>
            </a:r>
            <a:r>
              <a:rPr lang="en-US" altLang="zh-CN" sz="3200" b="1"/>
              <a:t>----</a:t>
            </a:r>
            <a:r>
              <a:rPr lang="zh-CN" altLang="en-US" sz="3200" b="1">
                <a:solidFill>
                  <a:srgbClr val="0000CC"/>
                </a:solidFill>
              </a:rPr>
              <a:t>力的方向</a:t>
            </a:r>
          </a:p>
        </p:txBody>
      </p:sp>
      <p:sp>
        <p:nvSpPr>
          <p:cNvPr id="23574" name="Text Box 35"/>
          <p:cNvSpPr/>
          <p:nvPr/>
        </p:nvSpPr>
        <p:spPr>
          <a:xfrm>
            <a:off x="5003800" y="620713"/>
            <a:ext cx="854075" cy="1223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vert="eaVert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4400" b="1">
                <a:solidFill>
                  <a:srgbClr val="FF0000"/>
                </a:solidFill>
                <a:latin typeface="Verdana" pitchFamily="34" charset="0"/>
              </a:rPr>
              <a:t>重力</a:t>
            </a:r>
          </a:p>
        </p:txBody>
      </p:sp>
      <p:cxnSp>
        <p:nvCxnSpPr>
          <p:cNvPr id="23575" name="Line 36"/>
          <p:cNvCxnSpPr/>
          <p:nvPr/>
        </p:nvCxnSpPr>
        <p:spPr>
          <a:xfrm flipH="1">
            <a:off x="7019925" y="765175"/>
            <a:ext cx="0" cy="1152525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</a:ln>
        </p:spPr>
      </p:cxn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 fill="hold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 fill="hold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 fill="hold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 fill="hold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3" dur="500" fill="hold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 fill="hold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500" fill="hold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 fill="hold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63" grpId="0" animBg="1"/>
      <p:bldP spid="23565" grpId="0"/>
      <p:bldP spid="23566" grpId="0"/>
      <p:bldP spid="23567" grpId="0"/>
      <p:bldP spid="23568" grpId="0"/>
      <p:bldP spid="23569" grpId="0"/>
      <p:bldP spid="23570" grpId="0"/>
      <p:bldP spid="23571" grpId="0"/>
      <p:bldP spid="23572" grpId="0"/>
      <p:bldP spid="2357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>
            <a:lum bright="-18000" contrast="66000"/>
          </a:blip>
          <a:stretch>
            <a:fillRect/>
          </a:stretch>
        </p:blipFill>
        <p:spPr>
          <a:xfrm>
            <a:off x="315913" y="1379538"/>
            <a:ext cx="7848600" cy="2682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78" name="Text Box 3"/>
          <p:cNvSpPr/>
          <p:nvPr/>
        </p:nvSpPr>
        <p:spPr>
          <a:xfrm>
            <a:off x="-288925" y="285750"/>
            <a:ext cx="3132138" cy="914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5400" b="1">
                <a:solidFill>
                  <a:schemeClr val="hlink"/>
                </a:solidFill>
                <a:latin typeface="黑体" pitchFamily="49" charset="-122"/>
                <a:ea typeface="黑体" pitchFamily="49" charset="-122"/>
              </a:rPr>
              <a:t>	重心</a:t>
            </a:r>
          </a:p>
        </p:txBody>
      </p:sp>
      <p:pic>
        <p:nvPicPr>
          <p:cNvPr id="24579" name="Picture 4"/>
          <p:cNvPicPr>
            <a:picLocks noChangeAspect="1"/>
          </p:cNvPicPr>
          <p:nvPr/>
        </p:nvPicPr>
        <p:blipFill>
          <a:blip r:embed="rId4">
            <a:lum bright="-6000" contrast="54000"/>
          </a:blip>
          <a:stretch>
            <a:fillRect/>
          </a:stretch>
        </p:blipFill>
        <p:spPr>
          <a:xfrm>
            <a:off x="1160463" y="1924050"/>
            <a:ext cx="1755775" cy="2514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4580" name="Picture 5"/>
          <p:cNvPicPr>
            <a:picLocks noChangeAspect="1"/>
          </p:cNvPicPr>
          <p:nvPr/>
        </p:nvPicPr>
        <p:blipFill>
          <a:blip r:embed="rId5">
            <a:lum bright="-18000" contrast="72000"/>
          </a:blip>
          <a:stretch>
            <a:fillRect/>
          </a:stretch>
        </p:blipFill>
        <p:spPr>
          <a:xfrm>
            <a:off x="5113338" y="1924050"/>
            <a:ext cx="1878012" cy="2362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Text Box 6"/>
          <p:cNvSpPr/>
          <p:nvPr/>
        </p:nvSpPr>
        <p:spPr>
          <a:xfrm>
            <a:off x="142875" y="4578350"/>
            <a:ext cx="8310563" cy="1936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000" b="1">
                <a:solidFill>
                  <a:srgbClr val="FF0000"/>
                </a:solidFill>
                <a:latin typeface="Tahoma" pitchFamily="34" charset="0"/>
              </a:rPr>
              <a:t>质量分布均匀、形状规则</a:t>
            </a:r>
            <a:r>
              <a:rPr lang="zh-CN" altLang="en-US" sz="4000" b="1">
                <a:latin typeface="Tahoma" pitchFamily="34" charset="0"/>
              </a:rPr>
              <a:t>物体的重心</a:t>
            </a:r>
            <a:r>
              <a:rPr lang="zh-CN" altLang="en-US" sz="4000" b="1">
                <a:latin typeface="Times New Roman" pitchFamily="18" charset="0"/>
              </a:rPr>
              <a:t>在它的</a:t>
            </a:r>
            <a:r>
              <a:rPr lang="zh-CN" altLang="en-US" sz="4000" b="1">
                <a:solidFill>
                  <a:srgbClr val="FF0000"/>
                </a:solidFill>
                <a:latin typeface="Times New Roman" pitchFamily="18" charset="0"/>
              </a:rPr>
              <a:t>几何中心</a:t>
            </a:r>
            <a:r>
              <a:rPr lang="zh-CN" altLang="en-US" sz="4000" b="1">
                <a:latin typeface="Times New Roman" pitchFamily="18" charset="0"/>
              </a:rPr>
              <a:t>上．（不一定在物体上）</a:t>
            </a:r>
            <a:endParaRPr lang="zh-CN" altLang="en-US" sz="4000" b="1">
              <a:latin typeface="Tahoma" panose="020B0604030504040204" pitchFamily="34" charset="0"/>
            </a:endParaRPr>
          </a:p>
        </p:txBody>
      </p:sp>
      <p:sp>
        <p:nvSpPr>
          <p:cNvPr id="24582" name="Rectangle 7"/>
          <p:cNvSpPr/>
          <p:nvPr/>
        </p:nvSpPr>
        <p:spPr>
          <a:xfrm>
            <a:off x="2078038" y="565150"/>
            <a:ext cx="677545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en-US" altLang="zh-CN" sz="2800" b="1">
                <a:latin typeface="Times New Roman" pitchFamily="18" charset="0"/>
                <a:ea typeface="楷体_GB2312" pitchFamily="49" charset="-122"/>
              </a:rPr>
              <a:t>——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重力在物体上的等效作用点叫做重心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1" grpId="0"/>
      <p:bldP spid="2458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ext Box 2"/>
          <p:cNvSpPr/>
          <p:nvPr/>
        </p:nvSpPr>
        <p:spPr>
          <a:xfrm>
            <a:off x="2268538" y="5589588"/>
            <a:ext cx="5184775" cy="8239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4800" b="1">
                <a:latin typeface="Tahoma" pitchFamily="34" charset="0"/>
                <a:ea typeface="黑体" pitchFamily="49" charset="-122"/>
              </a:rPr>
              <a:t>用</a:t>
            </a:r>
            <a:r>
              <a:rPr lang="zh-CN" altLang="en-US" sz="4800" b="1">
                <a:solidFill>
                  <a:srgbClr val="FF0000"/>
                </a:solidFill>
                <a:latin typeface="Tahoma" pitchFamily="34" charset="0"/>
                <a:ea typeface="黑体" pitchFamily="49" charset="-122"/>
                <a:hlinkClick r:id="rId2" action="ppaction://hlinkfile"/>
              </a:rPr>
              <a:t>悬挂法</a:t>
            </a:r>
            <a:r>
              <a:rPr lang="zh-CN" altLang="en-US" sz="4800" b="1">
                <a:latin typeface="Tahoma" pitchFamily="34" charset="0"/>
                <a:ea typeface="黑体" pitchFamily="49" charset="-122"/>
              </a:rPr>
              <a:t>寻找重心</a:t>
            </a:r>
          </a:p>
        </p:txBody>
      </p:sp>
      <p:grpSp>
        <p:nvGrpSpPr>
          <p:cNvPr id="25602" name="Group 3"/>
          <p:cNvGrpSpPr>
            <a:grpSpLocks noChangeAspect="1"/>
          </p:cNvGrpSpPr>
          <p:nvPr/>
        </p:nvGrpSpPr>
        <p:grpSpPr>
          <a:xfrm>
            <a:off x="1331913" y="1341438"/>
            <a:ext cx="6994525" cy="3590925"/>
            <a:chOff x="0" y="0"/>
            <a:chExt cx="4406" cy="2262"/>
          </a:xfrm>
        </p:grpSpPr>
        <p:pic>
          <p:nvPicPr>
            <p:cNvPr id="25603" name="Picture 4"/>
            <p:cNvPicPr>
              <a:picLocks noChangeAspect="1"/>
            </p:cNvPicPr>
            <p:nvPr/>
          </p:nvPicPr>
          <p:blipFill>
            <a:blip r:embed="rId3">
              <a:lum bright="-24000" contrast="72000"/>
            </a:blip>
            <a:stretch>
              <a:fillRect/>
            </a:stretch>
          </p:blipFill>
          <p:spPr>
            <a:xfrm>
              <a:off x="0" y="144"/>
              <a:ext cx="2976" cy="211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25604" name="Picture 5" descr="悬挂法测物体的重心位置%20[1]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68" y="0"/>
              <a:ext cx="1238" cy="216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  <p:sp>
        <p:nvSpPr>
          <p:cNvPr id="25605" name="Rectangle 6"/>
          <p:cNvSpPr/>
          <p:nvPr/>
        </p:nvSpPr>
        <p:spPr>
          <a:xfrm>
            <a:off x="415925" y="603250"/>
            <a:ext cx="8310563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r>
              <a:rPr lang="zh-CN" altLang="en-US" sz="3200" b="1">
                <a:latin typeface="Tahoma" pitchFamily="34" charset="0"/>
                <a:ea typeface="黑体" pitchFamily="49" charset="-122"/>
              </a:rPr>
              <a:t>如何确定质量不均匀形状不规则的物体的重心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WordArt 2"/>
          <p:cNvSpPr>
            <a:spLocks noTextEdit="1"/>
          </p:cNvSpPr>
          <p:nvPr/>
        </p:nvSpPr>
        <p:spPr>
          <a:xfrm>
            <a:off x="533400" y="533400"/>
            <a:ext cx="1828800" cy="609600"/>
          </a:xfrm>
          <a:gradFill rotWithShape="1">
            <a:gsLst>
              <a:gs pos="0">
                <a:srgbClr val="FFFF00"/>
              </a:gs>
              <a:gs pos="100000">
                <a:srgbClr val="FF9933"/>
              </a:gs>
            </a:gsLst>
            <a:lin ang="5400000" scaled="1"/>
          </a:gradFill>
          <a:ln>
            <a:noFill/>
            <a:miter lim="800000"/>
          </a:ln>
          <a:scene3d>
            <a:camera prst="legacyPerspectiveFront">
              <a:rot lat="20520000" lon="1080000" rev="0"/>
            </a:camera>
            <a:lightRig rig="legacyFlat3" dir="r"/>
          </a:scene3d>
          <a:sp3d extrusionH="430200" prstMaterial="legacyMatte">
            <a:bevelT w="13500" h="13500" prst="angle"/>
            <a:bevelB w="13500" h="13500" prst="angle"/>
            <a:extrusionClr>
              <a:srgbClr val="FF6600"/>
            </a:extrusionClr>
            <a:contourClr>
              <a:srgbClr val="000000"/>
            </a:contourClr>
          </a:sp3d>
        </p:spPr>
        <p:txBody>
          <a:bodyPr wrap="none" fromWordArt="1" anchor="t" anchorCtr="0">
            <a:prstTxWarp prst="textCascadeUp">
              <a:avLst>
                <a:gd name="adj" fmla="val 44444"/>
              </a:avLst>
            </a:prstTxWarp>
          </a:bodyPr>
          <a:lstStyle/>
          <a:p>
            <a:pPr algn="ctr"/>
            <a:r>
              <a:rPr sz="3600">
                <a:ln>
                  <a:noFill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lin ang="5400000" scaled="1"/>
                </a:gradFill>
                <a:latin typeface="黑体"/>
              </a:rPr>
              <a:t>例题选讲</a:t>
            </a:r>
          </a:p>
        </p:txBody>
      </p:sp>
      <p:sp>
        <p:nvSpPr>
          <p:cNvPr id="26626" name="Text Box 3"/>
          <p:cNvSpPr/>
          <p:nvPr/>
        </p:nvSpPr>
        <p:spPr>
          <a:xfrm>
            <a:off x="914400" y="1524000"/>
            <a:ext cx="7391400" cy="27733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zh-CN" altLang="en-US" sz="3200" b="1">
                <a:latin typeface="Verdana" pitchFamily="34" charset="0"/>
              </a:rPr>
              <a:t>一个静止在水平面上的物体，其质量为</a:t>
            </a:r>
            <a:r>
              <a:rPr lang="en-US" altLang="zh-CN" sz="3200" b="1">
                <a:latin typeface="Verdana" pitchFamily="34" charset="0"/>
              </a:rPr>
              <a:t>30</a:t>
            </a:r>
            <a:r>
              <a:rPr lang="en-US" altLang="zh-CN" sz="3200" b="1">
                <a:latin typeface="Times New Roman" pitchFamily="18" charset="0"/>
              </a:rPr>
              <a:t>Kg</a:t>
            </a:r>
            <a:r>
              <a:rPr lang="en-US" altLang="zh-CN" sz="3200" b="1">
                <a:latin typeface="Verdana" pitchFamily="34" charset="0"/>
              </a:rPr>
              <a:t> </a:t>
            </a:r>
            <a:r>
              <a:rPr lang="zh-CN" altLang="en-US" sz="3200" b="1">
                <a:latin typeface="Verdana" pitchFamily="34" charset="0"/>
              </a:rPr>
              <a:t>，受到大小为</a:t>
            </a:r>
            <a:r>
              <a:rPr lang="en-US" altLang="zh-CN" sz="3200" b="1">
                <a:latin typeface="Verdana" pitchFamily="34" charset="0"/>
              </a:rPr>
              <a:t>200</a:t>
            </a:r>
            <a:r>
              <a:rPr lang="en-US" altLang="zh-CN" sz="3200" b="1">
                <a:latin typeface="Times New Roman" pitchFamily="18" charset="0"/>
              </a:rPr>
              <a:t>N</a:t>
            </a:r>
            <a:r>
              <a:rPr lang="zh-CN" altLang="en-US" sz="3200" b="1">
                <a:latin typeface="Verdana" pitchFamily="34" charset="0"/>
              </a:rPr>
              <a:t>，与水平地面成</a:t>
            </a:r>
            <a:r>
              <a:rPr lang="en-US" altLang="zh-CN" sz="3200" b="1">
                <a:latin typeface="Verdana" pitchFamily="34" charset="0"/>
              </a:rPr>
              <a:t>30°</a:t>
            </a:r>
            <a:r>
              <a:rPr lang="zh-CN" altLang="en-US" sz="3200" b="1">
                <a:latin typeface="Verdana" pitchFamily="34" charset="0"/>
              </a:rPr>
              <a:t>角斜向上的拉力，画出物体所受重力和拉力的示意图。</a:t>
            </a:r>
          </a:p>
          <a:p>
            <a:pPr lvl="0">
              <a:spcBef>
                <a:spcPct val="50000"/>
              </a:spcBef>
            </a:pPr>
            <a:endParaRPr lang="zh-CN" altLang="en-US" sz="3200" b="1">
              <a:latin typeface="Verdana" pitchFamily="34" charset="0"/>
            </a:endParaRPr>
          </a:p>
        </p:txBody>
      </p:sp>
      <p:pic>
        <p:nvPicPr>
          <p:cNvPr id="26627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0" y="3962400"/>
            <a:ext cx="3124200" cy="1828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8" name="AutoShape 5"/>
          <p:cNvSpPr/>
          <p:nvPr/>
        </p:nvSpPr>
        <p:spPr>
          <a:xfrm>
            <a:off x="4191000" y="4648200"/>
            <a:ext cx="228600" cy="228600"/>
          </a:xfrm>
          <a:prstGeom prst="flowChartConnector">
            <a:avLst/>
          </a:prstGeom>
          <a:solidFill>
            <a:srgbClr val="FF3300"/>
          </a:solidFill>
          <a:ln>
            <a:solidFill>
              <a:schemeClr val="tx1"/>
            </a:solidFill>
            <a:round/>
          </a:ln>
        </p:spPr>
        <p:txBody>
          <a:bodyPr wrap="none" anchor="ctr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cxnSp>
        <p:nvCxnSpPr>
          <p:cNvPr id="26629" name="Line 6"/>
          <p:cNvCxnSpPr/>
          <p:nvPr/>
        </p:nvCxnSpPr>
        <p:spPr>
          <a:xfrm flipH="1">
            <a:off x="4267200" y="4800600"/>
            <a:ext cx="0" cy="20574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tailEnd type="triangle"/>
          </a:ln>
        </p:spPr>
      </p:cxnSp>
      <p:cxnSp>
        <p:nvCxnSpPr>
          <p:cNvPr id="26630" name="Line 7"/>
          <p:cNvCxnSpPr/>
          <p:nvPr/>
        </p:nvCxnSpPr>
        <p:spPr>
          <a:xfrm>
            <a:off x="3352800" y="4267200"/>
            <a:ext cx="1828800" cy="1066800"/>
          </a:xfrm>
          <a:prstGeom prst="line">
            <a:avLst/>
          </a:prstGeom>
          <a:noFill/>
          <a:ln>
            <a:solidFill>
              <a:srgbClr val="0033CC"/>
            </a:solidFill>
            <a:prstDash val="dash"/>
            <a:round/>
          </a:ln>
        </p:spPr>
      </p:cxnSp>
      <p:cxnSp>
        <p:nvCxnSpPr>
          <p:cNvPr id="26631" name="Line 8"/>
          <p:cNvCxnSpPr/>
          <p:nvPr/>
        </p:nvCxnSpPr>
        <p:spPr>
          <a:xfrm flipV="1">
            <a:off x="3352800" y="4267200"/>
            <a:ext cx="1828800" cy="1066800"/>
          </a:xfrm>
          <a:prstGeom prst="line">
            <a:avLst/>
          </a:prstGeom>
          <a:noFill/>
          <a:ln>
            <a:solidFill>
              <a:srgbClr val="0033CC"/>
            </a:solidFill>
            <a:prstDash val="dash"/>
            <a:round/>
          </a:ln>
        </p:spPr>
      </p:cxnSp>
      <p:sp>
        <p:nvSpPr>
          <p:cNvPr id="26632" name="Text Box 9"/>
          <p:cNvSpPr/>
          <p:nvPr/>
        </p:nvSpPr>
        <p:spPr>
          <a:xfrm>
            <a:off x="4419600" y="6338888"/>
            <a:ext cx="1905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Verdana" pitchFamily="34" charset="0"/>
              </a:rPr>
              <a:t>G=294N</a:t>
            </a:r>
          </a:p>
        </p:txBody>
      </p:sp>
      <p:cxnSp>
        <p:nvCxnSpPr>
          <p:cNvPr id="26633" name="Line 10"/>
          <p:cNvCxnSpPr/>
          <p:nvPr/>
        </p:nvCxnSpPr>
        <p:spPr>
          <a:xfrm>
            <a:off x="4419600" y="4724400"/>
            <a:ext cx="1524000" cy="0"/>
          </a:xfrm>
          <a:prstGeom prst="line">
            <a:avLst/>
          </a:prstGeom>
          <a:noFill/>
          <a:ln>
            <a:solidFill>
              <a:srgbClr val="FF3300"/>
            </a:solidFill>
            <a:prstDash val="dash"/>
            <a:round/>
          </a:ln>
        </p:spPr>
      </p:cxnSp>
      <p:cxnSp>
        <p:nvCxnSpPr>
          <p:cNvPr id="26634" name="Line 11"/>
          <p:cNvCxnSpPr/>
          <p:nvPr/>
        </p:nvCxnSpPr>
        <p:spPr>
          <a:xfrm flipV="1">
            <a:off x="4267200" y="3962400"/>
            <a:ext cx="1066800" cy="7620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tailEnd type="triangle"/>
          </a:ln>
        </p:spPr>
      </p:cxnSp>
      <p:sp>
        <p:nvSpPr>
          <p:cNvPr id="26635" name="Text Box 12"/>
          <p:cNvSpPr/>
          <p:nvPr/>
        </p:nvSpPr>
        <p:spPr>
          <a:xfrm>
            <a:off x="5181600" y="3505200"/>
            <a:ext cx="19050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rgbClr val="FF3300"/>
                </a:solidFill>
                <a:latin typeface="Verdana" pitchFamily="34" charset="0"/>
              </a:rPr>
              <a:t>F=200N</a:t>
            </a:r>
          </a:p>
        </p:txBody>
      </p:sp>
      <p:sp>
        <p:nvSpPr>
          <p:cNvPr id="26636" name="Arc 13"/>
          <p:cNvSpPr/>
          <p:nvPr/>
        </p:nvSpPr>
        <p:spPr>
          <a:xfrm>
            <a:off x="4572000" y="4495800"/>
            <a:ext cx="76200" cy="228600"/>
          </a:xfrm>
          <a:custGeom>
            <a:avLst/>
            <a:gdLst/>
            <a:ahLst/>
            <a:cxnLst>
              <a:cxn ang="0">
                <a:pos x="-1" y="0"/>
              </a:cxn>
              <a:cxn ang="0">
                <a:pos x="21600" y="21600"/>
              </a:cxn>
              <a:cxn ang="0">
                <a:pos x="-1" y="0"/>
              </a:cxn>
              <a:cxn ang="0">
                <a:pos x="21600" y="21600"/>
              </a:cxn>
              <a:cxn ang="0">
                <a:pos x="0" y="21600"/>
              </a:cxn>
              <a:cxn ang="0">
                <a:pos x="-1" y="0"/>
              </a:cxn>
            </a:cxnLst>
            <a:rect l="l" t="t" r="r" b="b"/>
            <a:pathLst>
              <a:path w="21600" h="21600" fill="none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lnTo>
                  <a:pt x="-1" y="0"/>
                </a:lnTo>
                <a:close/>
              </a:path>
            </a:pathLst>
          </a:custGeom>
          <a:noFill/>
          <a:ln w="38100">
            <a:solidFill>
              <a:srgbClr val="FF33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endParaRPr lang="zh-CN" altLang="en-US"/>
          </a:p>
        </p:txBody>
      </p:sp>
      <p:sp>
        <p:nvSpPr>
          <p:cNvPr id="26637" name="Text Box 14"/>
          <p:cNvSpPr/>
          <p:nvPr/>
        </p:nvSpPr>
        <p:spPr>
          <a:xfrm>
            <a:off x="4572000" y="4343400"/>
            <a:ext cx="990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400" b="1">
                <a:solidFill>
                  <a:srgbClr val="FF3300"/>
                </a:solidFill>
                <a:latin typeface="Verdana" pitchFamily="34" charset="0"/>
              </a:rPr>
              <a:t>30°</a:t>
            </a:r>
          </a:p>
        </p:txBody>
      </p:sp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" dur="1000" fill="hold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1000" fill="hold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 fill="hold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 fill="hold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3" dur="500" fill="hold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0" dur="1000" fill="hold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5" dur="500" fill="hold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 fill="hold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500" fill="hold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8" dur="500" fill="hold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5" dur="1000" fill="hold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6632" grpId="0"/>
      <p:bldP spid="26635" grpId="0"/>
      <p:bldP spid="26636" grpId="0" animBg="1"/>
      <p:bldP spid="2663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矩形 118785"/>
          <p:cNvSpPr/>
          <p:nvPr/>
        </p:nvSpPr>
        <p:spPr>
          <a:xfrm>
            <a:off x="347663" y="1068388"/>
            <a:ext cx="6103937" cy="922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r>
              <a:rPr lang="zh-CN" altLang="en-US" sz="2700" b="1"/>
              <a:t>练习：下图为空中飞行的铅球，请在图中画出球所受重力的示意图 </a:t>
            </a:r>
          </a:p>
        </p:txBody>
      </p:sp>
      <p:grpSp>
        <p:nvGrpSpPr>
          <p:cNvPr id="27650" name="组合 118786"/>
          <p:cNvGrpSpPr/>
          <p:nvPr/>
        </p:nvGrpSpPr>
        <p:grpSpPr>
          <a:xfrm>
            <a:off x="2249488" y="3257550"/>
            <a:ext cx="3781425" cy="1522413"/>
            <a:chOff x="930" y="2016"/>
            <a:chExt cx="3175" cy="1278"/>
          </a:xfrm>
        </p:grpSpPr>
        <p:sp>
          <p:nvSpPr>
            <p:cNvPr id="27651" name="任意多边形 118787"/>
            <p:cNvSpPr/>
            <p:nvPr/>
          </p:nvSpPr>
          <p:spPr>
            <a:xfrm>
              <a:off x="930" y="2205"/>
              <a:ext cx="3175" cy="1089"/>
            </a:xfrm>
            <a:custGeom>
              <a:avLst/>
              <a:gdLst/>
              <a:ahLst/>
              <a:cxnLst/>
              <a:rect l="l" t="t" r="r" b="b"/>
              <a:pathLst>
                <a:path w="3175" h="1217">
                  <a:moveTo>
                    <a:pt x="0" y="1217"/>
                  </a:moveTo>
                  <a:cubicBezTo>
                    <a:pt x="98" y="1065"/>
                    <a:pt x="196" y="914"/>
                    <a:pt x="408" y="763"/>
                  </a:cubicBezTo>
                  <a:cubicBezTo>
                    <a:pt x="620" y="612"/>
                    <a:pt x="930" y="431"/>
                    <a:pt x="1270" y="310"/>
                  </a:cubicBezTo>
                  <a:cubicBezTo>
                    <a:pt x="1610" y="189"/>
                    <a:pt x="2132" y="76"/>
                    <a:pt x="2449" y="38"/>
                  </a:cubicBezTo>
                  <a:cubicBezTo>
                    <a:pt x="2766" y="0"/>
                    <a:pt x="2970" y="41"/>
                    <a:pt x="3175" y="83"/>
                  </a:cubicBezTo>
                </a:path>
              </a:pathLst>
            </a:custGeom>
            <a:noFill/>
            <a:ln w="19050">
              <a:solidFill>
                <a:schemeClr val="tx1"/>
              </a:solidFill>
              <a:prstDash val="dash"/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rtl="0"/>
              <a:endParaRPr lang="zh-CN" altLang="en-US" sz="1300"/>
            </a:p>
          </p:txBody>
        </p:sp>
        <p:sp>
          <p:nvSpPr>
            <p:cNvPr id="27652" name="椭圆 118788"/>
            <p:cNvSpPr/>
            <p:nvPr/>
          </p:nvSpPr>
          <p:spPr>
            <a:xfrm>
              <a:off x="1872" y="2016"/>
              <a:ext cx="917" cy="917"/>
            </a:xfrm>
            <a:prstGeom prst="ellipse">
              <a:avLst/>
            </a:prstGeom>
            <a:solidFill>
              <a:schemeClr val="bg2"/>
            </a:solidFill>
            <a:ln>
              <a:solidFill>
                <a:schemeClr val="tx1"/>
              </a:solidFill>
              <a:round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rtl="0"/>
              <a:endParaRPr lang="zh-CN" altLang="en-US" sz="1300"/>
            </a:p>
          </p:txBody>
        </p:sp>
      </p:grpSp>
      <p:sp>
        <p:nvSpPr>
          <p:cNvPr id="27653" name="椭圆 118789"/>
          <p:cNvSpPr/>
          <p:nvPr/>
        </p:nvSpPr>
        <p:spPr>
          <a:xfrm>
            <a:off x="3869531" y="3752850"/>
            <a:ext cx="108347" cy="108347"/>
          </a:xfrm>
          <a:prstGeom prst="ellipse">
            <a:avLst/>
          </a:prstGeom>
          <a:solidFill>
            <a:srgbClr val="CC3300"/>
          </a:solidFill>
          <a:ln>
            <a:solidFill>
              <a:srgbClr val="CC33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endParaRPr lang="zh-CN" altLang="en-US" sz="1300"/>
          </a:p>
        </p:txBody>
      </p:sp>
      <p:cxnSp>
        <p:nvCxnSpPr>
          <p:cNvPr id="27654" name="直接连接符 118790"/>
          <p:cNvCxnSpPr/>
          <p:nvPr/>
        </p:nvCxnSpPr>
        <p:spPr>
          <a:xfrm flipH="1">
            <a:off x="3924300" y="3808413"/>
            <a:ext cx="0" cy="140335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tailEnd type="triangle"/>
          </a:ln>
        </p:spPr>
      </p:cxnSp>
      <p:sp>
        <p:nvSpPr>
          <p:cNvPr id="27655" name="文本框 118791"/>
          <p:cNvSpPr/>
          <p:nvPr/>
        </p:nvSpPr>
        <p:spPr>
          <a:xfrm>
            <a:off x="4070350" y="4627563"/>
            <a:ext cx="501650" cy="506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r>
              <a:rPr lang="en-US" altLang="zh-CN" sz="2700" b="1">
                <a:solidFill>
                  <a:srgbClr val="CC3300"/>
                </a:solidFill>
              </a:rPr>
              <a:t>G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 fill="hold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 fill="hold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 fill="hold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 fill="hold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  <p:bldP spid="2765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3" name="组合 119809"/>
          <p:cNvGrpSpPr/>
          <p:nvPr/>
        </p:nvGrpSpPr>
        <p:grpSpPr>
          <a:xfrm>
            <a:off x="955675" y="949325"/>
            <a:ext cx="6048375" cy="4467225"/>
            <a:chOff x="249" y="378"/>
            <a:chExt cx="5080" cy="3752"/>
          </a:xfrm>
        </p:grpSpPr>
        <p:sp>
          <p:nvSpPr>
            <p:cNvPr id="28674" name="矩形 119810"/>
            <p:cNvSpPr/>
            <p:nvPr/>
          </p:nvSpPr>
          <p:spPr>
            <a:xfrm>
              <a:off x="249" y="378"/>
              <a:ext cx="5080" cy="774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spAutoFit/>
            </a:bodyPr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rtl="0"/>
              <a:r>
                <a:rPr lang="zh-CN" altLang="en-US" sz="2700" b="1"/>
                <a:t> </a:t>
              </a:r>
              <a:r>
                <a:rPr lang="en-US" altLang="zh-CN" sz="2700" b="1"/>
                <a:t> </a:t>
              </a:r>
              <a:r>
                <a:rPr lang="zh-CN" altLang="en-US" sz="2700" b="1"/>
                <a:t>画出图所示斜面上小球所受重力的示意图 </a:t>
              </a:r>
            </a:p>
          </p:txBody>
        </p:sp>
        <p:pic>
          <p:nvPicPr>
            <p:cNvPr id="28675" name="图片 1198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975" y="1117"/>
              <a:ext cx="3311" cy="3013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28676" name="矩形 119812"/>
            <p:cNvSpPr/>
            <p:nvPr/>
          </p:nvSpPr>
          <p:spPr>
            <a:xfrm>
              <a:off x="2200" y="3657"/>
              <a:ext cx="1224" cy="45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 anchor="t" anchorCtr="0"/>
            <a:lstStyle>
              <a:defPPr>
                <a:defRPr lang="zh-CN"/>
              </a:defPPr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lang="zh-CN" altLang="en-US" sz="1800" b="0" i="0" u="none" baseline="0"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</a:lstStyle>
            <a:p>
              <a:pPr lvl="0" rtl="0"/>
              <a:endParaRPr lang="zh-CN" altLang="en-US" sz="1300"/>
            </a:p>
          </p:txBody>
        </p:sp>
      </p:grpSp>
      <p:sp>
        <p:nvSpPr>
          <p:cNvPr id="28677" name="椭圆 119813"/>
          <p:cNvSpPr/>
          <p:nvPr/>
        </p:nvSpPr>
        <p:spPr>
          <a:xfrm>
            <a:off x="3456940" y="2791063"/>
            <a:ext cx="108347" cy="108347"/>
          </a:xfrm>
          <a:prstGeom prst="ellipse">
            <a:avLst/>
          </a:prstGeom>
          <a:solidFill>
            <a:srgbClr val="CC3300"/>
          </a:solidFill>
          <a:ln>
            <a:solidFill>
              <a:srgbClr val="CC3300"/>
            </a:solidFill>
            <a:round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endParaRPr lang="zh-CN" altLang="en-US" sz="1300"/>
          </a:p>
        </p:txBody>
      </p:sp>
      <p:cxnSp>
        <p:nvCxnSpPr>
          <p:cNvPr id="28678" name="直接连接符 119814"/>
          <p:cNvCxnSpPr/>
          <p:nvPr/>
        </p:nvCxnSpPr>
        <p:spPr>
          <a:xfrm flipH="1">
            <a:off x="3511550" y="2790825"/>
            <a:ext cx="0" cy="1403350"/>
          </a:xfrm>
          <a:prstGeom prst="line">
            <a:avLst/>
          </a:prstGeom>
          <a:noFill/>
          <a:ln w="57150">
            <a:solidFill>
              <a:srgbClr val="CC3300"/>
            </a:solidFill>
            <a:round/>
            <a:tailEnd type="triangle"/>
          </a:ln>
        </p:spPr>
      </p:cxnSp>
      <p:sp>
        <p:nvSpPr>
          <p:cNvPr id="28679" name="文本框 119815"/>
          <p:cNvSpPr/>
          <p:nvPr/>
        </p:nvSpPr>
        <p:spPr>
          <a:xfrm>
            <a:off x="3632200" y="3821113"/>
            <a:ext cx="449263" cy="5064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 rtl="0"/>
            <a:r>
              <a:rPr lang="en-US" altLang="zh-CN" sz="2700" b="1">
                <a:solidFill>
                  <a:srgbClr val="CC3300"/>
                </a:solidFill>
              </a:rPr>
              <a:t>G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 fill="hold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 fill="hold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 fill="hold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牛顿的故事2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650" y="1660525"/>
            <a:ext cx="2474913" cy="3751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8" name="Rectangle 4"/>
          <p:cNvSpPr/>
          <p:nvPr/>
        </p:nvSpPr>
        <p:spPr>
          <a:xfrm>
            <a:off x="247650" y="741363"/>
            <a:ext cx="3590925" cy="482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/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342900" lvl="0" indent="-342900">
              <a:spcBef>
                <a:spcPct val="20000"/>
              </a:spcBef>
            </a:pPr>
            <a:r>
              <a:rPr lang="zh-CN" altLang="en-US" sz="2400" b="1">
                <a:solidFill>
                  <a:srgbClr val="0070C0"/>
                </a:solidFill>
                <a:latin typeface="仿宋" pitchFamily="49" charset="-122"/>
                <a:ea typeface="仿宋" pitchFamily="49" charset="-122"/>
              </a:rPr>
              <a:t>   </a:t>
            </a:r>
            <a:r>
              <a:rPr lang="zh-CN" altLang="en-US" sz="3200" b="1">
                <a:solidFill>
                  <a:srgbClr val="0070C0"/>
                </a:solidFill>
                <a:latin typeface="宋体" pitchFamily="2" charset="-122"/>
                <a:ea typeface="仿宋" pitchFamily="49" charset="-122"/>
              </a:rPr>
              <a:t>重力的由来</a:t>
            </a:r>
            <a:r>
              <a:rPr lang="zh-CN" altLang="en-US" sz="3200" b="1">
                <a:solidFill>
                  <a:srgbClr val="0070C0"/>
                </a:solidFill>
                <a:latin typeface="仿宋" pitchFamily="49" charset="-122"/>
                <a:ea typeface="仿宋" pitchFamily="49" charset="-122"/>
              </a:rPr>
              <a:t>   </a:t>
            </a:r>
            <a:r>
              <a:rPr lang="zh-CN" altLang="en-US" sz="2400" b="1">
                <a:solidFill>
                  <a:srgbClr val="0070C0"/>
                </a:solidFill>
                <a:latin typeface="仿宋" pitchFamily="49" charset="-122"/>
                <a:ea typeface="仿宋" pitchFamily="49" charset="-122"/>
              </a:rPr>
              <a:t>   </a:t>
            </a:r>
          </a:p>
        </p:txBody>
      </p:sp>
      <p:sp>
        <p:nvSpPr>
          <p:cNvPr id="29699" name="矩形 6"/>
          <p:cNvSpPr/>
          <p:nvPr/>
        </p:nvSpPr>
        <p:spPr>
          <a:xfrm>
            <a:off x="4155916" y="1920955"/>
            <a:ext cx="3589735" cy="16402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Calibri"/>
                <a:ea typeface="宋体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/>
                <a:ea typeface="宋体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/>
                <a:ea typeface="宋体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/>
                <a:ea typeface="宋体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Calibri"/>
                <a:ea typeface="宋体" pitchFamily="2" charset="-122"/>
              </a:defRPr>
            </a:lvl9pPr>
          </a:lstStyle>
          <a:p>
            <a:pPr marL="0" marR="0" lvl="0" indent="0" rtl="0">
              <a:lnSpc>
                <a:spcPct val="120000"/>
              </a:lnSpc>
            </a:pPr>
            <a:r>
              <a:rPr lang="zh-CN" altLang="en-US" sz="2100" b="1" spc="0">
                <a:solidFill>
                  <a:srgbClr val="000000"/>
                </a:solidFill>
                <a:latin typeface="Times New Roman" pitchFamily="18" charset="0"/>
              </a:rPr>
              <a:t>牛顿研究后提出：宇宙间任何两个物体，大到天体，小到灰尘之间，都存在互相吸引的力，这就是</a:t>
            </a:r>
            <a:r>
              <a:rPr lang="zh-CN" altLang="en-US" sz="2100" b="1" spc="0">
                <a:solidFill>
                  <a:srgbClr val="CC0000"/>
                </a:solidFill>
                <a:latin typeface="Times New Roman" pitchFamily="18" charset="0"/>
              </a:rPr>
              <a:t>万有引力</a:t>
            </a:r>
            <a:r>
              <a:rPr lang="zh-CN" altLang="en-US" sz="2100" b="1" spc="0">
                <a:solidFill>
                  <a:srgbClr val="000000"/>
                </a:solidFill>
                <a:latin typeface="Times New Roman" pitchFamily="18" charset="0"/>
              </a:rPr>
              <a:t>。</a:t>
            </a:r>
            <a:endParaRPr lang="en-US" altLang="zh-CN" sz="21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0" name="TextBox 7"/>
          <p:cNvSpPr/>
          <p:nvPr/>
        </p:nvSpPr>
        <p:spPr>
          <a:xfrm>
            <a:off x="4289425" y="4198938"/>
            <a:ext cx="3322638" cy="8302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16200000"/>
          </a:gradFill>
          <a:ln>
            <a:noFill/>
            <a:miter lim="800000"/>
          </a:ln>
          <a:effectLst>
            <a:outerShdw blurRad="40000" dist="23000" dir="5400000">
              <a:srgbClr val="000000">
                <a:alpha val="34999"/>
              </a:srgbClr>
            </a:outerShdw>
          </a:effectLst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rtl="0" fontAlgn="base"/>
            <a:r>
              <a:rPr lang="zh-CN" altLang="en-US" sz="2400" b="1" spc="0">
                <a:solidFill>
                  <a:srgbClr val="FFFFFF"/>
                </a:solidFill>
                <a:latin typeface="仿宋" pitchFamily="49" charset="-122"/>
                <a:ea typeface="仿宋" pitchFamily="49" charset="-122"/>
              </a:rPr>
              <a:t>重力正是源自地球对它附近物体的万有引力。</a:t>
            </a:r>
            <a:endParaRPr lang="zh-CN" altLang="en-US" sz="2400" b="1">
              <a:solidFill>
                <a:srgbClr val="FFFFFF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9701" name="Picture 9" descr="E:\李燃\教师教学用书\2012人教教师用书项目\ppt\物理\图标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0113" y="963613"/>
            <a:ext cx="663575" cy="5492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WordArt 2"/>
          <p:cNvSpPr>
            <a:spLocks noTextEdit="1"/>
          </p:cNvSpPr>
          <p:nvPr/>
        </p:nvSpPr>
        <p:spPr>
          <a:xfrm>
            <a:off x="1547813" y="692150"/>
            <a:ext cx="4416425" cy="1150938"/>
          </a:xfrm>
          <a:solidFill>
            <a:srgbClr val="0066CC"/>
          </a:solidFill>
          <a:ln w="19050">
            <a:solidFill>
              <a:srgbClr val="99CCFF"/>
            </a:solidFill>
            <a:round/>
          </a:ln>
          <a:effectLst>
            <a:outerShdw dist="35921" dir="2700000" algn="ctr">
              <a:srgbClr val="990000"/>
            </a:outerShdw>
          </a:effectLst>
        </p:spPr>
        <p:txBody>
          <a:bodyPr wrap="none" fromWordArt="1" anchor="t" anchorCtr="0">
            <a:prstTxWarp prst="textDoubleWave1">
              <a:avLst/>
            </a:prstTxWarp>
          </a:bodyPr>
          <a:lstStyle/>
          <a:p>
            <a:pPr lvl="0" algn="ctr"/>
            <a:r>
              <a:rPr sz="5400" b="1" i="1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>
                    <a:srgbClr val="990000"/>
                  </a:outerShdw>
                </a:effectLst>
                <a:latin typeface="宋体"/>
              </a:rPr>
              <a:t>本节课我的收获是:</a:t>
            </a:r>
          </a:p>
        </p:txBody>
      </p:sp>
      <p:sp>
        <p:nvSpPr>
          <p:cNvPr id="30722" name="Text Box 3"/>
          <p:cNvSpPr/>
          <p:nvPr/>
        </p:nvSpPr>
        <p:spPr>
          <a:xfrm>
            <a:off x="1979613" y="2492375"/>
            <a:ext cx="3276600" cy="24431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t" anchorCtr="0">
            <a:spAutoFit/>
          </a:bodyPr>
          <a:lstStyle>
            <a:defPPr>
              <a:defRPr lang="zh-CN"/>
            </a:defPPr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chemeClr val="hlink"/>
                </a:solidFill>
                <a:latin typeface="Times New Roman" pitchFamily="18" charset="0"/>
                <a:ea typeface="Tahoma" pitchFamily="34" charset="0"/>
              </a:rPr>
              <a:t>•</a:t>
            </a:r>
            <a:r>
              <a:rPr lang="zh-CN" altLang="en-US" sz="2800" b="1">
                <a:latin typeface="Tahoma" pitchFamily="34" charset="0"/>
              </a:rPr>
              <a:t>重力的</a:t>
            </a:r>
            <a:r>
              <a:rPr lang="zh-CN" altLang="en-US" sz="2800" b="1">
                <a:solidFill>
                  <a:schemeClr val="hlink"/>
                </a:solidFill>
                <a:latin typeface="Tahoma" pitchFamily="34" charset="0"/>
              </a:rPr>
              <a:t>含义</a:t>
            </a:r>
          </a:p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chemeClr val="hlink"/>
                </a:solidFill>
                <a:latin typeface="Times New Roman" pitchFamily="18" charset="0"/>
                <a:ea typeface="Tahoma" pitchFamily="34" charset="0"/>
              </a:rPr>
              <a:t>•</a:t>
            </a:r>
            <a:r>
              <a:rPr lang="zh-CN" altLang="en-US" sz="2800" b="1">
                <a:latin typeface="Tahoma" pitchFamily="34" charset="0"/>
              </a:rPr>
              <a:t>重力的</a:t>
            </a:r>
            <a:r>
              <a:rPr lang="zh-CN" altLang="en-US" sz="2800" b="1">
                <a:solidFill>
                  <a:schemeClr val="hlink"/>
                </a:solidFill>
                <a:latin typeface="Tahoma" pitchFamily="34" charset="0"/>
              </a:rPr>
              <a:t>方向</a:t>
            </a:r>
          </a:p>
          <a:p>
            <a:pPr lvl="0">
              <a:spcBef>
                <a:spcPct val="50000"/>
              </a:spcBef>
            </a:pPr>
            <a:r>
              <a:rPr lang="en-US" altLang="zh-CN" sz="2800" b="1">
                <a:solidFill>
                  <a:schemeClr val="hlink"/>
                </a:solidFill>
                <a:latin typeface="Times New Roman" pitchFamily="18" charset="0"/>
                <a:ea typeface="Tahoma" pitchFamily="34" charset="0"/>
              </a:rPr>
              <a:t>•</a:t>
            </a:r>
            <a:r>
              <a:rPr lang="zh-CN" altLang="en-US" sz="2800" b="1">
                <a:latin typeface="Tahoma" pitchFamily="34" charset="0"/>
              </a:rPr>
              <a:t>重力与质量的关系</a:t>
            </a:r>
          </a:p>
          <a:p>
            <a:pPr lvl="0">
              <a:spcBef>
                <a:spcPct val="50000"/>
              </a:spcBef>
            </a:pPr>
            <a:r>
              <a:rPr lang="en-US" altLang="zh-CN" sz="2400" b="1">
                <a:solidFill>
                  <a:schemeClr val="hlink"/>
                </a:solidFill>
                <a:latin typeface="Times New Roman" pitchFamily="18" charset="0"/>
              </a:rPr>
              <a:t>•</a:t>
            </a:r>
            <a:r>
              <a:rPr lang="zh-CN" altLang="en-US" sz="2800" b="1">
                <a:latin typeface="Tahoma" pitchFamily="34" charset="0"/>
              </a:rPr>
              <a:t>重力的</a:t>
            </a:r>
            <a:r>
              <a:rPr lang="zh-CN" altLang="en-US" sz="2800" b="1">
                <a:solidFill>
                  <a:schemeClr val="hlink"/>
                </a:solidFill>
                <a:latin typeface="Tahoma" pitchFamily="34" charset="0"/>
              </a:rPr>
              <a:t>公式</a:t>
            </a:r>
          </a:p>
        </p:txBody>
      </p:sp>
      <p:pic>
        <p:nvPicPr>
          <p:cNvPr id="30723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0350500" y="10972800"/>
            <a:ext cx="266700" cy="330200"/>
          </a:xfrm>
          <a:prstGeom prst="cube">
            <a:avLst/>
          </a:prstGeo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ce270a4e-e2f3-4412-99a7-5d002d63fd83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42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204421"/>
</p:tagLst>
</file>

<file path=ppt/theme/theme1.xml><?xml version="1.0" encoding="utf-8"?>
<a:theme xmlns:a="http://schemas.openxmlformats.org/drawingml/2006/main" name="1_Office 主题">
  <a:themeElements>
    <a:clrScheme name="Office 主题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时尚中黑简体"/>
        <a:ea typeface="时尚中黑简体"/>
        <a:cs typeface="时尚中黑简体"/>
      </a:majorFont>
      <a:minorFont>
        <a:latin typeface="微软雅黑" charset="-122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:r="http://schemas.openxmlformats.org/officeDocument/2006/relationships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1371</Words>
  <Application>Microsoft Office PowerPoint</Application>
  <PresentationFormat>全屏显示(4:3)</PresentationFormat>
  <Paragraphs>125</Paragraphs>
  <Slides>27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27</vt:i4>
      </vt:variant>
    </vt:vector>
  </HeadingPairs>
  <TitlesOfParts>
    <vt:vector size="30" baseType="lpstr">
      <vt:lpstr>1_Office 主题</vt:lpstr>
      <vt:lpstr>Bitmap Image</vt:lpstr>
      <vt:lpstr>Microsoft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重力的特点：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7.归纳  </vt:lpstr>
      <vt:lpstr>关于g</vt:lpstr>
      <vt:lpstr>PowerPoint 演示文稿</vt:lpstr>
      <vt:lpstr>练习、一中学生的重力是500N，那么他的质量是多少？（g=10N/kg）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User</cp:lastModifiedBy>
  <cp:revision>2</cp:revision>
  <cp:lastPrinted>2021-03-08T17:52:45Z</cp:lastPrinted>
  <dcterms:created xsi:type="dcterms:W3CDTF">2021-03-08T17:52:45Z</dcterms:created>
  <dcterms:modified xsi:type="dcterms:W3CDTF">2022-02-15T09:43:09Z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