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324" r:id="rId3"/>
    <p:sldId id="345" r:id="rId4"/>
    <p:sldId id="305" r:id="rId5"/>
    <p:sldId id="306" r:id="rId6"/>
    <p:sldId id="282" r:id="rId7"/>
    <p:sldId id="283" r:id="rId8"/>
    <p:sldId id="284" r:id="rId9"/>
    <p:sldId id="285" r:id="rId10"/>
    <p:sldId id="379" r:id="rId11"/>
    <p:sldId id="380" r:id="rId12"/>
    <p:sldId id="302" r:id="rId13"/>
    <p:sldId id="303" r:id="rId14"/>
    <p:sldId id="291" r:id="rId15"/>
    <p:sldId id="293" r:id="rId16"/>
    <p:sldId id="304" r:id="rId17"/>
    <p:sldId id="294" r:id="rId18"/>
    <p:sldId id="295" r:id="rId19"/>
    <p:sldId id="296" r:id="rId20"/>
    <p:sldId id="298" r:id="rId21"/>
    <p:sldId id="299" r:id="rId22"/>
    <p:sldId id="378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648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907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102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2970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555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97505" algn="l" defTabSz="7245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7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1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6" y="102"/>
      </p:cViewPr>
      <p:guideLst>
        <p:guide orient="horz" pos="1677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4008" y="-90"/>
      </p:cViewPr>
      <p:guideLst>
        <p:guide orient="horz" pos="298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7006-5904-4AF7-AADA-EF8E6B0C6C07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FC0E-B95D-4D43-AE20-5A72E2E00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FFF5A-CA59-4C02-B5A1-93B13E50A77A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E313-CCFD-4E94-8086-CBA461412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195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453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648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4907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102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2970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555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897505" algn="l" defTabSz="72453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58358"/>
            <a:ext cx="6019800" cy="4436269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2" y="158358"/>
            <a:ext cx="2057401" cy="4436269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158358"/>
            <a:ext cx="6019800" cy="4436269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841776"/>
            <a:ext cx="6858000" cy="1790700"/>
          </a:xfrm>
          <a:prstGeom prst="rect">
            <a:avLst/>
          </a:prstGeom>
        </p:spPr>
        <p:txBody>
          <a:bodyPr lIns="72443" tIns="36221" rIns="72443" bIns="36221" anchor="b"/>
          <a:lstStyle>
            <a:lvl1pPr algn="ctr">
              <a:defRPr sz="4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9"/>
            <a:ext cx="6858000" cy="1241822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 algn="ctr">
              <a:buNone/>
              <a:defRPr sz="1800"/>
            </a:lvl1pPr>
            <a:lvl2pPr marL="361950" indent="0" algn="ctr">
              <a:buNone/>
              <a:defRPr sz="1600"/>
            </a:lvl2pPr>
            <a:lvl3pPr marL="724535" indent="0" algn="ctr">
              <a:buNone/>
              <a:defRPr sz="1400"/>
            </a:lvl3pPr>
            <a:lvl4pPr marL="1086485" indent="0" algn="ctr">
              <a:buNone/>
              <a:defRPr sz="1300"/>
            </a:lvl4pPr>
            <a:lvl5pPr marL="1449070" indent="0" algn="ctr">
              <a:buNone/>
              <a:defRPr sz="1300"/>
            </a:lvl5pPr>
            <a:lvl6pPr marL="1811020" indent="0" algn="ctr">
              <a:buNone/>
              <a:defRPr sz="1300"/>
            </a:lvl6pPr>
            <a:lvl7pPr marL="2172970" indent="0" algn="ctr">
              <a:buNone/>
              <a:defRPr sz="1300"/>
            </a:lvl7pPr>
            <a:lvl8pPr marL="2535555" indent="0" algn="ctr">
              <a:buNone/>
              <a:defRPr sz="1300"/>
            </a:lvl8pPr>
            <a:lvl9pPr marL="2897505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2" y="4767265"/>
            <a:ext cx="2057401" cy="273844"/>
          </a:xfrm>
          <a:prstGeom prst="rect">
            <a:avLst/>
          </a:prstGeom>
        </p:spPr>
        <p:txBody>
          <a:bodyPr lIns="72443" tIns="36221" rIns="72443" bIns="36221"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2" y="4767265"/>
            <a:ext cx="3086100" cy="273844"/>
          </a:xfrm>
          <a:prstGeom prst="rect">
            <a:avLst/>
          </a:prstGeom>
        </p:spPr>
        <p:txBody>
          <a:bodyPr lIns="72443" tIns="36221" rIns="72443" bIns="3622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120447" y="4869656"/>
            <a:ext cx="727682" cy="273844"/>
          </a:xfrm>
          <a:prstGeom prst="rect">
            <a:avLst/>
          </a:prstGeom>
        </p:spPr>
        <p:txBody>
          <a:bodyPr lIns="69778" tIns="34889" rIns="69778" bIns="34889"/>
          <a:lstStyle/>
          <a:p>
            <a:r>
              <a:rPr lang="zh-CN" altLang="en-US"/>
              <a:t>第</a:t>
            </a:r>
            <a:fld id="{565CE74E-AB26-4998-AD42-012C4C1AD076}" type="slidenum">
              <a:rPr lang="zh-CN" altLang="en-US" smtClean="0"/>
              <a:t>‹#›</a:t>
            </a:fld>
            <a:r>
              <a:rPr lang="zh-CN" altLang="en-US"/>
              <a:t>页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  <a:prstGeom prst="rect">
            <a:avLst/>
          </a:prstGeom>
        </p:spPr>
        <p:txBody>
          <a:bodyPr lIns="72443" tIns="36221" rIns="72443" bIns="36221" anchor="t"/>
          <a:lstStyle>
            <a:lvl1pPr algn="l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1"/>
          </a:xfrm>
          <a:prstGeom prst="rect">
            <a:avLst/>
          </a:prstGeom>
        </p:spPr>
        <p:txBody>
          <a:bodyPr lIns="72443" tIns="36221" rIns="72443" bIns="36221" anchor="b"/>
          <a:lstStyle>
            <a:lvl1pPr marL="0" indent="0">
              <a:buNone/>
              <a:defRPr sz="1600"/>
            </a:lvl1pPr>
            <a:lvl2pPr marL="361950" indent="0">
              <a:buNone/>
              <a:defRPr sz="1400"/>
            </a:lvl2pPr>
            <a:lvl3pPr marL="724535" indent="0">
              <a:buNone/>
              <a:defRPr sz="1300"/>
            </a:lvl3pPr>
            <a:lvl4pPr marL="1086485" indent="0">
              <a:buNone/>
              <a:defRPr sz="1100"/>
            </a:lvl4pPr>
            <a:lvl5pPr marL="1449070" indent="0">
              <a:buNone/>
              <a:defRPr sz="1100"/>
            </a:lvl5pPr>
            <a:lvl6pPr marL="1811020" indent="0">
              <a:buNone/>
              <a:defRPr sz="1100"/>
            </a:lvl6pPr>
            <a:lvl7pPr marL="2172970" indent="0">
              <a:buNone/>
              <a:defRPr sz="1100"/>
            </a:lvl7pPr>
            <a:lvl8pPr marL="2535555" indent="0">
              <a:buNone/>
              <a:defRPr sz="1100"/>
            </a:lvl8pPr>
            <a:lvl9pPr marL="289750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  <a:prstGeom prst="rect">
            <a:avLst/>
          </a:prstGeom>
        </p:spPr>
        <p:txBody>
          <a:bodyPr lIns="72443" tIns="36221" rIns="72443" bIns="36221" anchor="t"/>
          <a:lstStyle>
            <a:lvl1pPr algn="l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1"/>
          </a:xfrm>
          <a:prstGeom prst="rect">
            <a:avLst/>
          </a:prstGeom>
        </p:spPr>
        <p:txBody>
          <a:bodyPr lIns="72443" tIns="36221" rIns="72443" bIns="36221" anchor="b"/>
          <a:lstStyle>
            <a:lvl1pPr marL="0" indent="0">
              <a:buNone/>
              <a:defRPr sz="1600"/>
            </a:lvl1pPr>
            <a:lvl2pPr marL="361950" indent="0">
              <a:buNone/>
              <a:defRPr sz="1400"/>
            </a:lvl2pPr>
            <a:lvl3pPr marL="724535" indent="0">
              <a:buNone/>
              <a:defRPr sz="1300"/>
            </a:lvl3pPr>
            <a:lvl4pPr marL="1086485" indent="0">
              <a:buNone/>
              <a:defRPr sz="1100"/>
            </a:lvl4pPr>
            <a:lvl5pPr marL="1449070" indent="0">
              <a:buNone/>
              <a:defRPr sz="1100"/>
            </a:lvl5pPr>
            <a:lvl6pPr marL="1811020" indent="0">
              <a:buNone/>
              <a:defRPr sz="1100"/>
            </a:lvl6pPr>
            <a:lvl7pPr marL="2172970" indent="0">
              <a:buNone/>
              <a:defRPr sz="1100"/>
            </a:lvl7pPr>
            <a:lvl8pPr marL="2535555" indent="0">
              <a:buNone/>
              <a:defRPr sz="1100"/>
            </a:lvl8pPr>
            <a:lvl9pPr marL="289750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  <a:prstGeom prst="rect">
            <a:avLst/>
          </a:prstGeom>
        </p:spPr>
        <p:txBody>
          <a:bodyPr lIns="72443" tIns="36221" rIns="72443" bIns="36221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93"/>
            <a:ext cx="5111750" cy="4389834"/>
          </a:xfrm>
          <a:prstGeom prst="rect">
            <a:avLst/>
          </a:prstGeom>
        </p:spPr>
        <p:txBody>
          <a:bodyPr lIns="72443" tIns="36221" rIns="72443" bIns="36221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8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>
              <a:buNone/>
              <a:defRPr sz="1100"/>
            </a:lvl1pPr>
            <a:lvl2pPr marL="361950" indent="0">
              <a:buNone/>
              <a:defRPr sz="1000"/>
            </a:lvl2pPr>
            <a:lvl3pPr marL="724535" indent="0">
              <a:buNone/>
              <a:defRPr sz="800"/>
            </a:lvl3pPr>
            <a:lvl4pPr marL="1086485" indent="0">
              <a:buNone/>
              <a:defRPr sz="700"/>
            </a:lvl4pPr>
            <a:lvl5pPr marL="1449070" indent="0">
              <a:buNone/>
              <a:defRPr sz="700"/>
            </a:lvl5pPr>
            <a:lvl6pPr marL="1811020" indent="0">
              <a:buNone/>
              <a:defRPr sz="700"/>
            </a:lvl6pPr>
            <a:lvl7pPr marL="2172970" indent="0">
              <a:buNone/>
              <a:defRPr sz="700"/>
            </a:lvl7pPr>
            <a:lvl8pPr marL="2535555" indent="0">
              <a:buNone/>
              <a:defRPr sz="700"/>
            </a:lvl8pPr>
            <a:lvl9pPr marL="289750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90" y="3600452"/>
            <a:ext cx="5486400" cy="425053"/>
          </a:xfrm>
          <a:prstGeom prst="rect">
            <a:avLst/>
          </a:prstGeom>
        </p:spPr>
        <p:txBody>
          <a:bodyPr lIns="72443" tIns="36221" rIns="72443" bIns="36221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90" y="459583"/>
            <a:ext cx="5486400" cy="3086100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>
              <a:buNone/>
              <a:defRPr sz="2500"/>
            </a:lvl1pPr>
            <a:lvl2pPr marL="361950" indent="0">
              <a:buNone/>
              <a:defRPr sz="2200"/>
            </a:lvl2pPr>
            <a:lvl3pPr marL="724535" indent="0">
              <a:buNone/>
              <a:defRPr sz="1800"/>
            </a:lvl3pPr>
            <a:lvl4pPr marL="1086485" indent="0">
              <a:buNone/>
              <a:defRPr sz="1600"/>
            </a:lvl4pPr>
            <a:lvl5pPr marL="1449070" indent="0">
              <a:buNone/>
              <a:defRPr sz="1600"/>
            </a:lvl5pPr>
            <a:lvl6pPr marL="1811020" indent="0">
              <a:buNone/>
              <a:defRPr sz="1600"/>
            </a:lvl6pPr>
            <a:lvl7pPr marL="2172970" indent="0">
              <a:buNone/>
              <a:defRPr sz="1600"/>
            </a:lvl7pPr>
            <a:lvl8pPr marL="2535555" indent="0">
              <a:buNone/>
              <a:defRPr sz="1600"/>
            </a:lvl8pPr>
            <a:lvl9pPr marL="2897505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90" y="4025507"/>
            <a:ext cx="5486400" cy="603647"/>
          </a:xfrm>
          <a:prstGeom prst="rect">
            <a:avLst/>
          </a:prstGeom>
        </p:spPr>
        <p:txBody>
          <a:bodyPr lIns="72443" tIns="36221" rIns="72443" bIns="36221"/>
          <a:lstStyle>
            <a:lvl1pPr marL="0" indent="0">
              <a:buNone/>
              <a:defRPr sz="1100"/>
            </a:lvl1pPr>
            <a:lvl2pPr marL="361950" indent="0">
              <a:buNone/>
              <a:defRPr sz="1000"/>
            </a:lvl2pPr>
            <a:lvl3pPr marL="724535" indent="0">
              <a:buNone/>
              <a:defRPr sz="800"/>
            </a:lvl3pPr>
            <a:lvl4pPr marL="1086485" indent="0">
              <a:buNone/>
              <a:defRPr sz="700"/>
            </a:lvl4pPr>
            <a:lvl5pPr marL="1449070" indent="0">
              <a:buNone/>
              <a:defRPr sz="700"/>
            </a:lvl5pPr>
            <a:lvl6pPr marL="1811020" indent="0">
              <a:buNone/>
              <a:defRPr sz="700"/>
            </a:lvl6pPr>
            <a:lvl7pPr marL="2172970" indent="0">
              <a:buNone/>
              <a:defRPr sz="700"/>
            </a:lvl7pPr>
            <a:lvl8pPr marL="2535555" indent="0">
              <a:buNone/>
              <a:defRPr sz="700"/>
            </a:lvl8pPr>
            <a:lvl9pPr marL="289750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158354"/>
            <a:ext cx="8229601" cy="857250"/>
          </a:xfrm>
          <a:prstGeom prst="rect">
            <a:avLst/>
          </a:prstGeom>
        </p:spPr>
        <p:txBody>
          <a:bodyPr lIns="72443" tIns="36221" rIns="72443" bIns="3622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200155"/>
            <a:ext cx="8229601" cy="3394472"/>
          </a:xfrm>
          <a:prstGeom prst="rect">
            <a:avLst/>
          </a:prstGeom>
        </p:spPr>
        <p:txBody>
          <a:bodyPr vert="eaVert" lIns="72443" tIns="36221" rIns="72443" bIns="3622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-1" y="16687"/>
            <a:ext cx="8696326" cy="459563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339966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78" tIns="34889" rIns="69778" bIns="34889" rtlCol="0" anchor="ctr"/>
          <a:lstStyle/>
          <a:p>
            <a:pPr algn="ctr"/>
            <a:endParaRPr lang="zh-CN" altLang="en-US"/>
          </a:p>
        </p:txBody>
      </p:sp>
      <p:sp>
        <p:nvSpPr>
          <p:cNvPr id="10" name="直接连接符 1051"/>
          <p:cNvSpPr>
            <a:spLocks noChangeShapeType="1"/>
          </p:cNvSpPr>
          <p:nvPr/>
        </p:nvSpPr>
        <p:spPr bwMode="auto">
          <a:xfrm flipV="1">
            <a:off x="-1" y="483315"/>
            <a:ext cx="9144001" cy="16668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</a:ln>
        </p:spPr>
        <p:txBody>
          <a:bodyPr lIns="72443" tIns="36221" rIns="72443" bIns="36221"/>
          <a:lstStyle/>
          <a:p>
            <a:endParaRPr lang="zh-CN" altLang="en-US"/>
          </a:p>
        </p:txBody>
      </p:sp>
      <p:sp>
        <p:nvSpPr>
          <p:cNvPr id="4" name="矩形 2"/>
          <p:cNvSpPr>
            <a:spLocks noChangeArrowheads="1"/>
          </p:cNvSpPr>
          <p:nvPr userDrawn="1"/>
        </p:nvSpPr>
        <p:spPr bwMode="auto">
          <a:xfrm>
            <a:off x="7096125" y="104775"/>
            <a:ext cx="1533525" cy="4167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778" tIns="34889" rIns="69778" bIns="348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>
                <a:solidFill>
                  <a:schemeClr val="tx2"/>
                </a:solidFill>
                <a:latin typeface="方正行楷_GBK" panose="02000000000000000000" pitchFamily="65" charset="-122"/>
                <a:ea typeface="方正行楷_GBK" panose="02000000000000000000" pitchFamily="65" charset="-122"/>
                <a:cs typeface="Times New Roman" panose="02020603050405020304" pitchFamily="18" charset="0"/>
              </a:rPr>
              <a:t>第一章 机械运动</a:t>
            </a:r>
          </a:p>
        </p:txBody>
      </p:sp>
      <p:pic>
        <p:nvPicPr>
          <p:cNvPr id="2" name="图片 1" descr="学科网PPT-标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905" y="0"/>
            <a:ext cx="913892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36195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724535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1086485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144907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271780" indent="-27178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88645" indent="-22669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200">
          <a:solidFill>
            <a:schemeClr val="tx1"/>
          </a:solidFill>
          <a:latin typeface="+mn-lt"/>
          <a:ea typeface="+mn-ea"/>
        </a:defRPr>
      </a:lvl2pPr>
      <a:lvl3pPr marL="905510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800">
          <a:solidFill>
            <a:schemeClr val="tx1"/>
          </a:solidFill>
          <a:latin typeface="+mn-lt"/>
          <a:ea typeface="+mn-ea"/>
        </a:defRPr>
      </a:lvl3pPr>
      <a:lvl4pPr marL="1267460" indent="-18097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</a:defRPr>
      </a:lvl4pPr>
      <a:lvl5pPr marL="1630045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5pPr>
      <a:lvl6pPr marL="1991995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6pPr>
      <a:lvl7pPr marL="2354580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7pPr>
      <a:lvl8pPr marL="2716530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8pPr>
      <a:lvl9pPr marL="3079115" indent="-18097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453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648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907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102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2970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555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7505" algn="l" defTabSz="7245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&#20154;&#25945;&#29289;&#29702;&#20809;&#30424;&#35201;&#27714;-&#26679;&#20363;-&#27169;&#29256;/&#21704;&#21187;&#26395;&#36828;&#38236;.m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2188845"/>
            <a:ext cx="8429625" cy="2619375"/>
            <a:chOff x="123825" y="2524125"/>
            <a:chExt cx="7905749" cy="261937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000" contrast="2000"/>
            </a:blip>
            <a:stretch>
              <a:fillRect/>
            </a:stretch>
          </p:blipFill>
          <p:spPr bwMode="auto">
            <a:xfrm>
              <a:off x="123825" y="2524125"/>
              <a:ext cx="3752850" cy="2619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981450" y="4410075"/>
              <a:ext cx="1790700" cy="571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348413" y="3406855"/>
              <a:ext cx="1681161" cy="17366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3" name="组合 1"/>
          <p:cNvGrpSpPr/>
          <p:nvPr/>
        </p:nvGrpSpPr>
        <p:grpSpPr>
          <a:xfrm rot="222902">
            <a:off x="4967349" y="1281981"/>
            <a:ext cx="2153177" cy="573282"/>
            <a:chOff x="0" y="36366"/>
            <a:chExt cx="3468372" cy="784684"/>
          </a:xfrm>
        </p:grpSpPr>
        <p:sp>
          <p:nvSpPr>
            <p:cNvPr id="24" name="Freeform 83"/>
            <p:cNvSpPr/>
            <p:nvPr/>
          </p:nvSpPr>
          <p:spPr bwMode="auto">
            <a:xfrm>
              <a:off x="220469" y="36366"/>
              <a:ext cx="851750" cy="299961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8FBE7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3"/>
            <p:cNvSpPr/>
            <p:nvPr/>
          </p:nvSpPr>
          <p:spPr bwMode="auto">
            <a:xfrm>
              <a:off x="1032756" y="366344"/>
              <a:ext cx="562211" cy="197994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83"/>
            <p:cNvSpPr/>
            <p:nvPr/>
          </p:nvSpPr>
          <p:spPr bwMode="auto">
            <a:xfrm>
              <a:off x="1433962" y="104591"/>
              <a:ext cx="2034410" cy="716459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8FBE7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0" y="522853"/>
              <a:ext cx="818862" cy="288379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83"/>
            <p:cNvSpPr/>
            <p:nvPr/>
          </p:nvSpPr>
          <p:spPr bwMode="auto">
            <a:xfrm>
              <a:off x="448146" y="265139"/>
              <a:ext cx="588963" cy="207415"/>
            </a:xfrm>
            <a:custGeom>
              <a:avLst/>
              <a:gdLst/>
              <a:ahLst/>
              <a:cxnLst>
                <a:cxn ang="0">
                  <a:pos x="1128" y="395"/>
                </a:cxn>
                <a:cxn ang="0">
                  <a:pos x="1128" y="382"/>
                </a:cxn>
                <a:cxn ang="0">
                  <a:pos x="948" y="165"/>
                </a:cxn>
                <a:cxn ang="0">
                  <a:pos x="784" y="293"/>
                </a:cxn>
                <a:cxn ang="0">
                  <a:pos x="758" y="266"/>
                </a:cxn>
                <a:cxn ang="0">
                  <a:pos x="759" y="241"/>
                </a:cxn>
                <a:cxn ang="0">
                  <a:pos x="641" y="99"/>
                </a:cxn>
                <a:cxn ang="0">
                  <a:pos x="607" y="105"/>
                </a:cxn>
                <a:cxn ang="0">
                  <a:pos x="430" y="0"/>
                </a:cxn>
                <a:cxn ang="0">
                  <a:pos x="214" y="200"/>
                </a:cxn>
                <a:cxn ang="0">
                  <a:pos x="181" y="196"/>
                </a:cxn>
                <a:cxn ang="0">
                  <a:pos x="0" y="395"/>
                </a:cxn>
                <a:cxn ang="0">
                  <a:pos x="1128" y="395"/>
                </a:cxn>
              </a:cxnLst>
              <a:rect l="0" t="0" r="r" b="b"/>
              <a:pathLst>
                <a:path w="1128" h="395">
                  <a:moveTo>
                    <a:pt x="1128" y="395"/>
                  </a:moveTo>
                  <a:cubicBezTo>
                    <a:pt x="1128" y="391"/>
                    <a:pt x="1128" y="387"/>
                    <a:pt x="1128" y="382"/>
                  </a:cubicBezTo>
                  <a:cubicBezTo>
                    <a:pt x="1128" y="263"/>
                    <a:pt x="1047" y="165"/>
                    <a:pt x="948" y="165"/>
                  </a:cubicBezTo>
                  <a:cubicBezTo>
                    <a:pt x="875" y="165"/>
                    <a:pt x="812" y="218"/>
                    <a:pt x="784" y="293"/>
                  </a:cubicBezTo>
                  <a:cubicBezTo>
                    <a:pt x="776" y="283"/>
                    <a:pt x="767" y="274"/>
                    <a:pt x="758" y="266"/>
                  </a:cubicBezTo>
                  <a:cubicBezTo>
                    <a:pt x="759" y="258"/>
                    <a:pt x="759" y="250"/>
                    <a:pt x="759" y="241"/>
                  </a:cubicBezTo>
                  <a:cubicBezTo>
                    <a:pt x="759" y="162"/>
                    <a:pt x="707" y="99"/>
                    <a:pt x="641" y="99"/>
                  </a:cubicBezTo>
                  <a:cubicBezTo>
                    <a:pt x="629" y="99"/>
                    <a:pt x="618" y="101"/>
                    <a:pt x="607" y="105"/>
                  </a:cubicBezTo>
                  <a:cubicBezTo>
                    <a:pt x="566" y="41"/>
                    <a:pt x="502" y="0"/>
                    <a:pt x="430" y="0"/>
                  </a:cubicBezTo>
                  <a:cubicBezTo>
                    <a:pt x="326" y="0"/>
                    <a:pt x="240" y="85"/>
                    <a:pt x="214" y="200"/>
                  </a:cubicBezTo>
                  <a:cubicBezTo>
                    <a:pt x="203" y="198"/>
                    <a:pt x="192" y="196"/>
                    <a:pt x="181" y="196"/>
                  </a:cubicBezTo>
                  <a:cubicBezTo>
                    <a:pt x="86" y="196"/>
                    <a:pt x="9" y="283"/>
                    <a:pt x="0" y="395"/>
                  </a:cubicBezTo>
                  <a:lnTo>
                    <a:pt x="1128" y="395"/>
                  </a:lnTo>
                  <a:close/>
                </a:path>
              </a:pathLst>
            </a:custGeom>
            <a:solidFill>
              <a:srgbClr val="B0D0A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60"/>
          <p:cNvGrpSpPr/>
          <p:nvPr/>
        </p:nvGrpSpPr>
        <p:grpSpPr>
          <a:xfrm>
            <a:off x="5157562" y="1175900"/>
            <a:ext cx="1476847" cy="547364"/>
            <a:chOff x="0" y="0"/>
            <a:chExt cx="2290763" cy="809626"/>
          </a:xfrm>
          <a:solidFill>
            <a:srgbClr val="996633"/>
          </a:solidFill>
        </p:grpSpPr>
        <p:sp>
          <p:nvSpPr>
            <p:cNvPr id="4" name="Freeform 74"/>
            <p:cNvSpPr/>
            <p:nvPr/>
          </p:nvSpPr>
          <p:spPr bwMode="auto">
            <a:xfrm>
              <a:off x="636587" y="438151"/>
              <a:ext cx="411163" cy="158750"/>
            </a:xfrm>
            <a:custGeom>
              <a:avLst/>
              <a:gdLst/>
              <a:ahLst/>
              <a:cxnLst>
                <a:cxn ang="0">
                  <a:pos x="102" y="10"/>
                </a:cxn>
                <a:cxn ang="0">
                  <a:pos x="58" y="25"/>
                </a:cxn>
                <a:cxn ang="0">
                  <a:pos x="3" y="17"/>
                </a:cxn>
                <a:cxn ang="0">
                  <a:pos x="15" y="17"/>
                </a:cxn>
                <a:cxn ang="0">
                  <a:pos x="49" y="37"/>
                </a:cxn>
                <a:cxn ang="0">
                  <a:pos x="62" y="35"/>
                </a:cxn>
                <a:cxn ang="0">
                  <a:pos x="93" y="16"/>
                </a:cxn>
                <a:cxn ang="0">
                  <a:pos x="102" y="10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8" y="3"/>
                    <a:pt x="46" y="27"/>
                    <a:pt x="49" y="37"/>
                  </a:cubicBezTo>
                  <a:cubicBezTo>
                    <a:pt x="51" y="42"/>
                    <a:pt x="61" y="38"/>
                    <a:pt x="62" y="35"/>
                  </a:cubicBezTo>
                  <a:cubicBezTo>
                    <a:pt x="68" y="23"/>
                    <a:pt x="77" y="13"/>
                    <a:pt x="93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75"/>
            <p:cNvSpPr/>
            <p:nvPr/>
          </p:nvSpPr>
          <p:spPr bwMode="auto">
            <a:xfrm>
              <a:off x="0" y="166688"/>
              <a:ext cx="411163" cy="160338"/>
            </a:xfrm>
            <a:custGeom>
              <a:avLst/>
              <a:gdLst/>
              <a:ahLst/>
              <a:cxnLst>
                <a:cxn ang="0">
                  <a:pos x="102" y="10"/>
                </a:cxn>
                <a:cxn ang="0">
                  <a:pos x="58" y="25"/>
                </a:cxn>
                <a:cxn ang="0">
                  <a:pos x="3" y="17"/>
                </a:cxn>
                <a:cxn ang="0">
                  <a:pos x="15" y="17"/>
                </a:cxn>
                <a:cxn ang="0">
                  <a:pos x="50" y="37"/>
                </a:cxn>
                <a:cxn ang="0">
                  <a:pos x="63" y="35"/>
                </a:cxn>
                <a:cxn ang="0">
                  <a:pos x="94" y="16"/>
                </a:cxn>
                <a:cxn ang="0">
                  <a:pos x="102" y="10"/>
                </a:cxn>
              </a:cxnLst>
              <a:rect l="0" t="0" r="r" b="b"/>
              <a:pathLst>
                <a:path w="109" h="42">
                  <a:moveTo>
                    <a:pt x="102" y="10"/>
                  </a:moveTo>
                  <a:cubicBezTo>
                    <a:pt x="85" y="7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0"/>
                    <a:pt x="13" y="19"/>
                    <a:pt x="15" y="17"/>
                  </a:cubicBezTo>
                  <a:cubicBezTo>
                    <a:pt x="29" y="3"/>
                    <a:pt x="46" y="27"/>
                    <a:pt x="50" y="37"/>
                  </a:cubicBezTo>
                  <a:cubicBezTo>
                    <a:pt x="51" y="42"/>
                    <a:pt x="61" y="38"/>
                    <a:pt x="63" y="35"/>
                  </a:cubicBezTo>
                  <a:cubicBezTo>
                    <a:pt x="69" y="23"/>
                    <a:pt x="77" y="13"/>
                    <a:pt x="94" y="16"/>
                  </a:cubicBezTo>
                  <a:cubicBezTo>
                    <a:pt x="97" y="17"/>
                    <a:pt x="109" y="11"/>
                    <a:pt x="102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76"/>
            <p:cNvSpPr/>
            <p:nvPr/>
          </p:nvSpPr>
          <p:spPr bwMode="auto">
            <a:xfrm>
              <a:off x="609600" y="57151"/>
              <a:ext cx="411163" cy="160338"/>
            </a:xfrm>
            <a:custGeom>
              <a:avLst/>
              <a:gdLst/>
              <a:ahLst/>
              <a:cxnLst>
                <a:cxn ang="0">
                  <a:pos x="102" y="11"/>
                </a:cxn>
                <a:cxn ang="0">
                  <a:pos x="58" y="25"/>
                </a:cxn>
                <a:cxn ang="0">
                  <a:pos x="4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6"/>
                </a:cxn>
                <a:cxn ang="0">
                  <a:pos x="94" y="17"/>
                </a:cxn>
                <a:cxn ang="0">
                  <a:pos x="102" y="11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8"/>
                    <a:pt x="109" y="12"/>
                    <a:pt x="10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7"/>
            <p:cNvSpPr/>
            <p:nvPr/>
          </p:nvSpPr>
          <p:spPr bwMode="auto">
            <a:xfrm>
              <a:off x="1262062" y="258763"/>
              <a:ext cx="411163" cy="160338"/>
            </a:xfrm>
            <a:custGeom>
              <a:avLst/>
              <a:gdLst/>
              <a:ahLst/>
              <a:cxnLst>
                <a:cxn ang="0">
                  <a:pos x="102" y="11"/>
                </a:cxn>
                <a:cxn ang="0">
                  <a:pos x="58" y="25"/>
                </a:cxn>
                <a:cxn ang="0">
                  <a:pos x="4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6"/>
                </a:cxn>
                <a:cxn ang="0">
                  <a:pos x="94" y="17"/>
                </a:cxn>
                <a:cxn ang="0">
                  <a:pos x="102" y="11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4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4"/>
                    <a:pt x="47" y="28"/>
                    <a:pt x="50" y="38"/>
                  </a:cubicBezTo>
                  <a:cubicBezTo>
                    <a:pt x="51" y="42"/>
                    <a:pt x="62" y="39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8"/>
            <p:cNvSpPr/>
            <p:nvPr/>
          </p:nvSpPr>
          <p:spPr bwMode="auto">
            <a:xfrm>
              <a:off x="1119187" y="650876"/>
              <a:ext cx="414338" cy="158750"/>
            </a:xfrm>
            <a:custGeom>
              <a:avLst/>
              <a:gdLst/>
              <a:ahLst/>
              <a:cxnLst>
                <a:cxn ang="0">
                  <a:pos x="103" y="11"/>
                </a:cxn>
                <a:cxn ang="0">
                  <a:pos x="59" y="25"/>
                </a:cxn>
                <a:cxn ang="0">
                  <a:pos x="4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5"/>
                </a:cxn>
                <a:cxn ang="0">
                  <a:pos x="94" y="17"/>
                </a:cxn>
                <a:cxn ang="0">
                  <a:pos x="103" y="11"/>
                </a:cxn>
              </a:cxnLst>
              <a:rect l="0" t="0" r="r" b="b"/>
              <a:pathLst>
                <a:path w="110" h="42">
                  <a:moveTo>
                    <a:pt x="103" y="11"/>
                  </a:moveTo>
                  <a:cubicBezTo>
                    <a:pt x="86" y="8"/>
                    <a:pt x="70" y="13"/>
                    <a:pt x="59" y="25"/>
                  </a:cubicBezTo>
                  <a:cubicBezTo>
                    <a:pt x="47" y="7"/>
                    <a:pt x="20" y="0"/>
                    <a:pt x="4" y="17"/>
                  </a:cubicBezTo>
                  <a:cubicBezTo>
                    <a:pt x="0" y="20"/>
                    <a:pt x="13" y="20"/>
                    <a:pt x="16" y="17"/>
                  </a:cubicBezTo>
                  <a:cubicBezTo>
                    <a:pt x="29" y="3"/>
                    <a:pt x="47" y="27"/>
                    <a:pt x="50" y="38"/>
                  </a:cubicBezTo>
                  <a:cubicBezTo>
                    <a:pt x="51" y="42"/>
                    <a:pt x="62" y="38"/>
                    <a:pt x="63" y="35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10" y="12"/>
                    <a:pt x="103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9"/>
            <p:cNvSpPr/>
            <p:nvPr/>
          </p:nvSpPr>
          <p:spPr bwMode="auto">
            <a:xfrm>
              <a:off x="1879600" y="0"/>
              <a:ext cx="411163" cy="160338"/>
            </a:xfrm>
            <a:custGeom>
              <a:avLst/>
              <a:gdLst/>
              <a:ahLst/>
              <a:cxnLst>
                <a:cxn ang="0">
                  <a:pos x="102" y="11"/>
                </a:cxn>
                <a:cxn ang="0">
                  <a:pos x="58" y="25"/>
                </a:cxn>
                <a:cxn ang="0">
                  <a:pos x="3" y="17"/>
                </a:cxn>
                <a:cxn ang="0">
                  <a:pos x="16" y="17"/>
                </a:cxn>
                <a:cxn ang="0">
                  <a:pos x="50" y="38"/>
                </a:cxn>
                <a:cxn ang="0">
                  <a:pos x="63" y="36"/>
                </a:cxn>
                <a:cxn ang="0">
                  <a:pos x="94" y="17"/>
                </a:cxn>
                <a:cxn ang="0">
                  <a:pos x="102" y="11"/>
                </a:cxn>
              </a:cxnLst>
              <a:rect l="0" t="0" r="r" b="b"/>
              <a:pathLst>
                <a:path w="109" h="42">
                  <a:moveTo>
                    <a:pt x="102" y="11"/>
                  </a:moveTo>
                  <a:cubicBezTo>
                    <a:pt x="85" y="8"/>
                    <a:pt x="69" y="13"/>
                    <a:pt x="58" y="25"/>
                  </a:cubicBezTo>
                  <a:cubicBezTo>
                    <a:pt x="46" y="7"/>
                    <a:pt x="20" y="0"/>
                    <a:pt x="3" y="17"/>
                  </a:cubicBezTo>
                  <a:cubicBezTo>
                    <a:pt x="0" y="21"/>
                    <a:pt x="13" y="20"/>
                    <a:pt x="16" y="17"/>
                  </a:cubicBezTo>
                  <a:cubicBezTo>
                    <a:pt x="29" y="3"/>
                    <a:pt x="46" y="27"/>
                    <a:pt x="50" y="38"/>
                  </a:cubicBezTo>
                  <a:cubicBezTo>
                    <a:pt x="51" y="42"/>
                    <a:pt x="61" y="38"/>
                    <a:pt x="63" y="36"/>
                  </a:cubicBezTo>
                  <a:cubicBezTo>
                    <a:pt x="69" y="24"/>
                    <a:pt x="77" y="14"/>
                    <a:pt x="94" y="17"/>
                  </a:cubicBezTo>
                  <a:cubicBezTo>
                    <a:pt x="97" y="17"/>
                    <a:pt x="109" y="12"/>
                    <a:pt x="10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120"/>
          <p:cNvGrpSpPr/>
          <p:nvPr/>
        </p:nvGrpSpPr>
        <p:grpSpPr>
          <a:xfrm>
            <a:off x="1946339" y="1588907"/>
            <a:ext cx="5754109" cy="1401408"/>
            <a:chOff x="-1" y="0"/>
            <a:chExt cx="7139936" cy="1704424"/>
          </a:xfrm>
        </p:grpSpPr>
        <p:grpSp>
          <p:nvGrpSpPr>
            <p:cNvPr id="11" name="组合 55"/>
            <p:cNvGrpSpPr/>
            <p:nvPr/>
          </p:nvGrpSpPr>
          <p:grpSpPr>
            <a:xfrm>
              <a:off x="-1" y="0"/>
              <a:ext cx="6898284" cy="1704424"/>
              <a:chOff x="0" y="0"/>
              <a:chExt cx="7338995" cy="1813314"/>
            </a:xfrm>
          </p:grpSpPr>
          <p:sp>
            <p:nvSpPr>
              <p:cNvPr id="14" name="矩形 3"/>
              <p:cNvSpPr/>
              <p:nvPr/>
            </p:nvSpPr>
            <p:spPr bwMode="auto">
              <a:xfrm>
                <a:off x="0" y="0"/>
                <a:ext cx="6657271" cy="12478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93111" y="386080"/>
                  </a:cxn>
                  <a:cxn ang="0">
                    <a:pos x="6657271" y="1247861"/>
                  </a:cxn>
                  <a:cxn ang="0">
                    <a:pos x="213360" y="1247861"/>
                  </a:cxn>
                  <a:cxn ang="0">
                    <a:pos x="0" y="0"/>
                  </a:cxn>
                </a:cxnLst>
                <a:rect l="0" t="0" r="r" b="b"/>
                <a:pathLst>
                  <a:path w="6657271" h="1247861">
                    <a:moveTo>
                      <a:pt x="0" y="0"/>
                    </a:moveTo>
                    <a:lnTo>
                      <a:pt x="6393111" y="386080"/>
                    </a:lnTo>
                    <a:lnTo>
                      <a:pt x="6657271" y="1247861"/>
                    </a:lnTo>
                    <a:lnTo>
                      <a:pt x="213360" y="1247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 sz="2100"/>
              </a:p>
            </p:txBody>
          </p:sp>
          <p:sp>
            <p:nvSpPr>
              <p:cNvPr id="15" name="矩形 3"/>
              <p:cNvSpPr/>
              <p:nvPr/>
            </p:nvSpPr>
            <p:spPr bwMode="auto">
              <a:xfrm>
                <a:off x="1504614" y="943523"/>
                <a:ext cx="5834381" cy="869791"/>
              </a:xfrm>
              <a:custGeom>
                <a:avLst/>
                <a:gdLst/>
                <a:ahLst/>
                <a:cxnLst>
                  <a:cxn ang="0">
                    <a:pos x="0" y="121920"/>
                  </a:cxn>
                  <a:cxn ang="0">
                    <a:pos x="6301671" y="0"/>
                  </a:cxn>
                  <a:cxn ang="0">
                    <a:pos x="6423591" y="678901"/>
                  </a:cxn>
                  <a:cxn ang="0">
                    <a:pos x="30480" y="617941"/>
                  </a:cxn>
                  <a:cxn ang="0">
                    <a:pos x="0" y="121920"/>
                  </a:cxn>
                </a:cxnLst>
                <a:rect l="0" t="0" r="r" b="b"/>
                <a:pathLst>
                  <a:path w="6423591" h="678901">
                    <a:moveTo>
                      <a:pt x="0" y="121920"/>
                    </a:moveTo>
                    <a:lnTo>
                      <a:pt x="6301671" y="0"/>
                    </a:lnTo>
                    <a:lnTo>
                      <a:pt x="6423591" y="678901"/>
                    </a:lnTo>
                    <a:lnTo>
                      <a:pt x="30480" y="617941"/>
                    </a:lnTo>
                    <a:lnTo>
                      <a:pt x="0" y="121920"/>
                    </a:lnTo>
                    <a:close/>
                  </a:path>
                </a:pathLst>
              </a:custGeom>
              <a:solidFill>
                <a:srgbClr val="B0D0A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2" name="文本框 115"/>
            <p:cNvSpPr txBox="1">
              <a:spLocks noChangeArrowheads="1"/>
            </p:cNvSpPr>
            <p:nvPr/>
          </p:nvSpPr>
          <p:spPr bwMode="auto">
            <a:xfrm>
              <a:off x="651019" y="274716"/>
              <a:ext cx="3517949" cy="769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第五章</a:t>
              </a:r>
            </a:p>
          </p:txBody>
        </p:sp>
        <p:sp>
          <p:nvSpPr>
            <p:cNvPr id="13" name="文本框 119"/>
            <p:cNvSpPr txBox="1">
              <a:spLocks noChangeArrowheads="1"/>
            </p:cNvSpPr>
            <p:nvPr/>
          </p:nvSpPr>
          <p:spPr bwMode="auto">
            <a:xfrm>
              <a:off x="1667732" y="948499"/>
              <a:ext cx="5472203" cy="6925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3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3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31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显微镜和望远镜</a:t>
              </a:r>
            </a:p>
          </p:txBody>
        </p:sp>
      </p:grpSp>
      <p:sp>
        <p:nvSpPr>
          <p:cNvPr id="32" name="动作按钮: 第一张 31">
            <a:hlinkClick r:id="rId5" action="ppaction://hlinksldjump" highlightClick="1"/>
          </p:cNvPr>
          <p:cNvSpPr/>
          <p:nvPr/>
        </p:nvSpPr>
        <p:spPr>
          <a:xfrm>
            <a:off x="8902083" y="4579036"/>
            <a:ext cx="241918" cy="2291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78" tIns="34889" rIns="69778" bIns="3488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50177">
            <a:extLst>
              <a:ext uri="{FF2B5EF4-FFF2-40B4-BE49-F238E27FC236}">
                <a16:creationId xmlns:a16="http://schemas.microsoft.com/office/drawing/2014/main" id="{9E9A6F32-9068-4541-A34E-24F72052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81" y="4579144"/>
            <a:ext cx="228600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>
                <a:latin typeface="Verdana" panose="020B0604030504040204" pitchFamily="34" charset="0"/>
              </a:rPr>
              <a:t>电子显微镜</a:t>
            </a:r>
          </a:p>
        </p:txBody>
      </p:sp>
      <p:pic>
        <p:nvPicPr>
          <p:cNvPr id="22531" name="图片 50178" descr="电子显微镜">
            <a:extLst>
              <a:ext uri="{FF2B5EF4-FFF2-40B4-BE49-F238E27FC236}">
                <a16:creationId xmlns:a16="http://schemas.microsoft.com/office/drawing/2014/main" id="{3306E6CF-2947-464E-8243-7B734728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175148"/>
            <a:ext cx="4562475" cy="34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50179">
            <a:extLst>
              <a:ext uri="{FF2B5EF4-FFF2-40B4-BE49-F238E27FC236}">
                <a16:creationId xmlns:a16="http://schemas.microsoft.com/office/drawing/2014/main" id="{9B1B2FBB-7AC3-4818-B1BC-D0276A8C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535" y="344092"/>
            <a:ext cx="3908822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</a:rPr>
              <a:t>各种用途的显微镜</a:t>
            </a:r>
          </a:p>
        </p:txBody>
      </p:sp>
      <p:pic>
        <p:nvPicPr>
          <p:cNvPr id="2253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AC163AA-3D16-444B-9E2B-8938F143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1071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1201" descr="手术显微镜">
            <a:extLst>
              <a:ext uri="{FF2B5EF4-FFF2-40B4-BE49-F238E27FC236}">
                <a16:creationId xmlns:a16="http://schemas.microsoft.com/office/drawing/2014/main" id="{4B99D246-659E-446D-BD8D-1972C590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195263"/>
            <a:ext cx="3911203" cy="236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51202">
            <a:extLst>
              <a:ext uri="{FF2B5EF4-FFF2-40B4-BE49-F238E27FC236}">
                <a16:creationId xmlns:a16="http://schemas.microsoft.com/office/drawing/2014/main" id="{7EE1FB30-2B12-4513-AF50-24267A27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094" y="573882"/>
            <a:ext cx="6286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>
                <a:latin typeface="Verdana" panose="020B0604030504040204" pitchFamily="34" charset="0"/>
              </a:rPr>
              <a:t>手术显微镜</a:t>
            </a:r>
          </a:p>
        </p:txBody>
      </p:sp>
      <p:sp>
        <p:nvSpPr>
          <p:cNvPr id="23556" name="文本框 51203">
            <a:extLst>
              <a:ext uri="{FF2B5EF4-FFF2-40B4-BE49-F238E27FC236}">
                <a16:creationId xmlns:a16="http://schemas.microsoft.com/office/drawing/2014/main" id="{3346796D-AE7A-4D1B-B219-D813A4EF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68580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100">
              <a:solidFill>
                <a:srgbClr val="002EC2"/>
              </a:solidFill>
              <a:latin typeface="Verdana" panose="020B0604030504040204" pitchFamily="34" charset="0"/>
              <a:ea typeface="楷体_GB2312" pitchFamily="49" charset="-122"/>
            </a:endParaRPr>
          </a:p>
        </p:txBody>
      </p:sp>
      <p:pic>
        <p:nvPicPr>
          <p:cNvPr id="23557" name="图片 51204" descr="扫描电子显微镜">
            <a:extLst>
              <a:ext uri="{FF2B5EF4-FFF2-40B4-BE49-F238E27FC236}">
                <a16:creationId xmlns:a16="http://schemas.microsoft.com/office/drawing/2014/main" id="{C17B0C0C-4FA8-4937-AEED-5463B8CF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842022"/>
            <a:ext cx="2780109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51205">
            <a:extLst>
              <a:ext uri="{FF2B5EF4-FFF2-40B4-BE49-F238E27FC236}">
                <a16:creationId xmlns:a16="http://schemas.microsoft.com/office/drawing/2014/main" id="{651D39F4-B961-4918-A24E-65679536D74C}"/>
              </a:ext>
            </a:extLst>
          </p:cNvPr>
          <p:cNvSpPr/>
          <p:nvPr/>
        </p:nvSpPr>
        <p:spPr>
          <a:xfrm>
            <a:off x="4410076" y="2680098"/>
            <a:ext cx="469106" cy="23544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Verdana" pitchFamily="34" charset="0"/>
                <a:sym typeface="Wingdings"/>
              </a:rPr>
              <a:t>扫描电子显微镜</a:t>
            </a:r>
            <a:endParaRPr sz="21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3559" name="图片 51206" descr="透射电子显微镜">
            <a:extLst>
              <a:ext uri="{FF2B5EF4-FFF2-40B4-BE49-F238E27FC236}">
                <a16:creationId xmlns:a16="http://schemas.microsoft.com/office/drawing/2014/main" id="{9FB7AC3C-BD7A-4BDA-843B-E53FA021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680098"/>
            <a:ext cx="1701404" cy="22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本框 51207">
            <a:extLst>
              <a:ext uri="{FF2B5EF4-FFF2-40B4-BE49-F238E27FC236}">
                <a16:creationId xmlns:a16="http://schemas.microsoft.com/office/drawing/2014/main" id="{AD7CB23C-4C35-4C68-8D5D-72165C067AC6}"/>
              </a:ext>
            </a:extLst>
          </p:cNvPr>
          <p:cNvSpPr/>
          <p:nvPr/>
        </p:nvSpPr>
        <p:spPr>
          <a:xfrm>
            <a:off x="7110413" y="2625329"/>
            <a:ext cx="469106" cy="23544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Verdana" pitchFamily="34" charset="0"/>
                <a:sym typeface="Wingdings"/>
              </a:rPr>
              <a:t>透射电子显微镜</a:t>
            </a:r>
            <a:endParaRPr sz="21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356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F4911AE-A8D7-4AD6-A0E5-00F3511A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1071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40973" descr="未命名">
            <a:extLst>
              <a:ext uri="{FF2B5EF4-FFF2-40B4-BE49-F238E27FC236}">
                <a16:creationId xmlns:a16="http://schemas.microsoft.com/office/drawing/2014/main" id="{037024B6-1C84-4C05-A348-D4E38435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60" y="2200275"/>
            <a:ext cx="35909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9829A3B5-CB1B-41C8-9363-6AFEE450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344092"/>
            <a:ext cx="25919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  <a:latin typeface="宋体" panose="02010600030101010101" pitchFamily="2" charset="-122"/>
              </a:rPr>
              <a:t>二、望远镜</a:t>
            </a:r>
          </a:p>
        </p:txBody>
      </p:sp>
      <p:sp>
        <p:nvSpPr>
          <p:cNvPr id="25604" name="矩形 40965">
            <a:extLst>
              <a:ext uri="{FF2B5EF4-FFF2-40B4-BE49-F238E27FC236}">
                <a16:creationId xmlns:a16="http://schemas.microsoft.com/office/drawing/2014/main" id="{D51F5C88-4AFA-41B1-B638-A2FFB627CFC7}"/>
              </a:ext>
            </a:extLst>
          </p:cNvPr>
          <p:cNvSpPr/>
          <p:nvPr/>
        </p:nvSpPr>
        <p:spPr>
          <a:xfrm>
            <a:off x="1500187" y="1120379"/>
            <a:ext cx="6176963" cy="6072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>
              <a:lnSpc>
                <a:spcPct val="125000"/>
              </a:lnSpc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     开普勒望远镜  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a typeface="楷体_GB2312" pitchFamily="49" charset="-122"/>
                <a:sym typeface="Wingdings"/>
              </a:rPr>
              <a:t>(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sym typeface="Wingdings"/>
              </a:rPr>
              <a:t>折射式天文望远镜</a:t>
            </a: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a typeface="楷体_GB2312" pitchFamily="49" charset="-122"/>
                <a:sym typeface="Wingdings"/>
              </a:rPr>
              <a:t>)</a:t>
            </a:r>
            <a:endParaRPr lang="en-US" altLang="zh-CN" sz="2400">
              <a:solidFill>
                <a:srgbClr val="0066CC"/>
              </a:solidFill>
              <a:ea typeface="楷体_GB2312" pitchFamily="49" charset="-122"/>
            </a:endParaRPr>
          </a:p>
        </p:txBody>
      </p:sp>
      <p:sp>
        <p:nvSpPr>
          <p:cNvPr id="25605" name="矩形 40968">
            <a:extLst>
              <a:ext uri="{FF2B5EF4-FFF2-40B4-BE49-F238E27FC236}">
                <a16:creationId xmlns:a16="http://schemas.microsoft.com/office/drawing/2014/main" id="{092E470B-374E-4382-B4AC-19895E3A1AAD}"/>
              </a:ext>
            </a:extLst>
          </p:cNvPr>
          <p:cNvSpPr/>
          <p:nvPr/>
        </p:nvSpPr>
        <p:spPr>
          <a:xfrm>
            <a:off x="1669256" y="1863328"/>
            <a:ext cx="4657725" cy="14513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257175" indent="-257175">
              <a:spcBef>
                <a:spcPct val="20000"/>
              </a:spcBef>
            </a:pP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1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．基本构成：</a:t>
            </a:r>
          </a:p>
          <a:p>
            <a:pPr marL="257175" indent="-257175">
              <a:spcBef>
                <a:spcPct val="2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目镜和物镜都是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凸透镜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</a:t>
            </a:r>
          </a:p>
          <a:p>
            <a:pPr marL="257175" indent="-257175">
              <a:spcBef>
                <a:spcPct val="2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</a:t>
            </a:r>
            <a:endParaRPr sz="2100" baseline="-25000">
              <a:solidFill>
                <a:schemeClr val="tx2"/>
              </a:solidFill>
            </a:endParaRPr>
          </a:p>
        </p:txBody>
      </p:sp>
      <p:pic>
        <p:nvPicPr>
          <p:cNvPr id="2458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21E822D-487B-4B1F-B0D6-89BEF197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1071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内容占位符 4" descr="2008110614135999.jpg">
            <a:extLst>
              <a:ext uri="{FF2B5EF4-FFF2-40B4-BE49-F238E27FC236}">
                <a16:creationId xmlns:a16="http://schemas.microsoft.com/office/drawing/2014/main" id="{DE8182BE-8A70-4A27-A8C4-9DBB6DFC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6" b="85806"/>
          <a:stretch>
            <a:fillRect/>
          </a:stretch>
        </p:blipFill>
        <p:spPr bwMode="auto">
          <a:xfrm>
            <a:off x="7373542" y="3238500"/>
            <a:ext cx="459581" cy="3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41985">
            <a:extLst>
              <a:ext uri="{FF2B5EF4-FFF2-40B4-BE49-F238E27FC236}">
                <a16:creationId xmlns:a16="http://schemas.microsoft.com/office/drawing/2014/main" id="{CAEE200C-8915-4FEF-B9AB-E364ACEC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309562"/>
            <a:ext cx="37647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/>
              <a:t> </a:t>
            </a:r>
            <a:r>
              <a:rPr lang="en-US" altLang="zh-CN" sz="2400"/>
              <a:t>2</a:t>
            </a:r>
            <a:r>
              <a:rPr lang="zh-CN" altLang="en-US" sz="2400"/>
              <a:t>．开普勒</a:t>
            </a:r>
            <a:r>
              <a:rPr lang="zh-CN" altLang="en-US" sz="2400">
                <a:latin typeface="宋体" panose="02010600030101010101" pitchFamily="2" charset="-122"/>
              </a:rPr>
              <a:t>望远镜的原理：</a:t>
            </a:r>
            <a:r>
              <a:rPr lang="zh-CN" altLang="en-US" sz="3000"/>
              <a:t> </a:t>
            </a:r>
          </a:p>
        </p:txBody>
      </p:sp>
      <p:sp>
        <p:nvSpPr>
          <p:cNvPr id="26629" name="文本框 41987">
            <a:extLst>
              <a:ext uri="{FF2B5EF4-FFF2-40B4-BE49-F238E27FC236}">
                <a16:creationId xmlns:a16="http://schemas.microsoft.com/office/drawing/2014/main" id="{E8CAFF01-63E7-47C8-932E-58FF69CE5A5B}"/>
              </a:ext>
            </a:extLst>
          </p:cNvPr>
          <p:cNvSpPr/>
          <p:nvPr/>
        </p:nvSpPr>
        <p:spPr>
          <a:xfrm>
            <a:off x="1163241" y="833437"/>
            <a:ext cx="6619875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（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1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）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物镜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：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成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  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像，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相当于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。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6630" name="文本框 41994">
            <a:extLst>
              <a:ext uri="{FF2B5EF4-FFF2-40B4-BE49-F238E27FC236}">
                <a16:creationId xmlns:a16="http://schemas.microsoft.com/office/drawing/2014/main" id="{04385CAD-9E10-42AB-ABFA-345B5DB25C1E}"/>
              </a:ext>
            </a:extLst>
          </p:cNvPr>
          <p:cNvSpPr/>
          <p:nvPr/>
        </p:nvSpPr>
        <p:spPr>
          <a:xfrm>
            <a:off x="1162051" y="1232297"/>
            <a:ext cx="6804422" cy="440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lnSpc>
                <a:spcPct val="125000"/>
              </a:lnSpc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（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2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）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目镜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：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成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  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像，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相当于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。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cxnSp>
        <p:nvCxnSpPr>
          <p:cNvPr id="25607" name="Line 2">
            <a:extLst>
              <a:ext uri="{FF2B5EF4-FFF2-40B4-BE49-F238E27FC236}">
                <a16:creationId xmlns:a16="http://schemas.microsoft.com/office/drawing/2014/main" id="{A20B9FC0-0FE9-43BF-A04B-C15F38EEA2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8138" y="2724150"/>
            <a:ext cx="0" cy="2000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Line 3">
            <a:extLst>
              <a:ext uri="{FF2B5EF4-FFF2-40B4-BE49-F238E27FC236}">
                <a16:creationId xmlns:a16="http://schemas.microsoft.com/office/drawing/2014/main" id="{DFF5CE29-5466-4EC1-9E5E-55F2174E10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48138" y="3695700"/>
            <a:ext cx="0" cy="57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09" name="Group 4">
            <a:extLst>
              <a:ext uri="{FF2B5EF4-FFF2-40B4-BE49-F238E27FC236}">
                <a16:creationId xmlns:a16="http://schemas.microsoft.com/office/drawing/2014/main" id="{9F13ECDD-7A32-4912-83E3-B53A2112C303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3754041"/>
            <a:ext cx="6400800" cy="57150"/>
            <a:chOff x="0" y="0"/>
            <a:chExt cx="4464" cy="0"/>
          </a:xfrm>
        </p:grpSpPr>
        <p:sp>
          <p:nvSpPr>
            <p:cNvPr id="25610" name="Line 5">
              <a:extLst>
                <a:ext uri="{FF2B5EF4-FFF2-40B4-BE49-F238E27FC236}">
                  <a16:creationId xmlns:a16="http://schemas.microsoft.com/office/drawing/2014/main" id="{D79D5152-C9AE-4477-8111-7AFB63DC8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0"/>
              <a:ext cx="417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11" name="Line 6">
              <a:extLst>
                <a:ext uri="{FF2B5EF4-FFF2-40B4-BE49-F238E27FC236}">
                  <a16:creationId xmlns:a16="http://schemas.microsoft.com/office/drawing/2014/main" id="{75F2231C-3643-485E-A0A0-35C344F2B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8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5612" name="Group 7">
            <a:extLst>
              <a:ext uri="{FF2B5EF4-FFF2-40B4-BE49-F238E27FC236}">
                <a16:creationId xmlns:a16="http://schemas.microsoft.com/office/drawing/2014/main" id="{3BA45FCF-6191-4B52-BE90-CD8F3D802785}"/>
              </a:ext>
            </a:extLst>
          </p:cNvPr>
          <p:cNvGrpSpPr>
            <a:grpSpLocks/>
          </p:cNvGrpSpPr>
          <p:nvPr/>
        </p:nvGrpSpPr>
        <p:grpSpPr bwMode="auto">
          <a:xfrm>
            <a:off x="1290638" y="3296841"/>
            <a:ext cx="2857500" cy="57150"/>
            <a:chOff x="0" y="0"/>
            <a:chExt cx="1440" cy="0"/>
          </a:xfrm>
        </p:grpSpPr>
        <p:sp>
          <p:nvSpPr>
            <p:cNvPr id="25613" name="Line 8">
              <a:extLst>
                <a:ext uri="{FF2B5EF4-FFF2-40B4-BE49-F238E27FC236}">
                  <a16:creationId xmlns:a16="http://schemas.microsoft.com/office/drawing/2014/main" id="{7AE34C37-ED19-4DD2-B39C-689720F79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44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14" name="Line 9">
              <a:extLst>
                <a:ext uri="{FF2B5EF4-FFF2-40B4-BE49-F238E27FC236}">
                  <a16:creationId xmlns:a16="http://schemas.microsoft.com/office/drawing/2014/main" id="{F6ED8BF9-86E1-4E41-AE2A-16E74116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72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5615" name="Group 10">
            <a:extLst>
              <a:ext uri="{FF2B5EF4-FFF2-40B4-BE49-F238E27FC236}">
                <a16:creationId xmlns:a16="http://schemas.microsoft.com/office/drawing/2014/main" id="{D6D77B08-8865-4A26-9725-491B6D548D70}"/>
              </a:ext>
            </a:extLst>
          </p:cNvPr>
          <p:cNvGrpSpPr>
            <a:grpSpLocks/>
          </p:cNvGrpSpPr>
          <p:nvPr/>
        </p:nvGrpSpPr>
        <p:grpSpPr bwMode="auto">
          <a:xfrm>
            <a:off x="1347788" y="3295650"/>
            <a:ext cx="3771900" cy="628650"/>
            <a:chOff x="0" y="0"/>
            <a:chExt cx="2208" cy="576"/>
          </a:xfrm>
        </p:grpSpPr>
        <p:sp>
          <p:nvSpPr>
            <p:cNvPr id="25616" name="Line 11">
              <a:extLst>
                <a:ext uri="{FF2B5EF4-FFF2-40B4-BE49-F238E27FC236}">
                  <a16:creationId xmlns:a16="http://schemas.microsoft.com/office/drawing/2014/main" id="{D7484327-E4AE-4885-9AC4-0AD66C5FF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208" cy="57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17" name="Line 12">
              <a:extLst>
                <a:ext uri="{FF2B5EF4-FFF2-40B4-BE49-F238E27FC236}">
                  <a16:creationId xmlns:a16="http://schemas.microsoft.com/office/drawing/2014/main" id="{AFBACA0E-06A4-4E4B-A471-A69410F13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912" cy="24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5618" name="Group 16">
            <a:extLst>
              <a:ext uri="{FF2B5EF4-FFF2-40B4-BE49-F238E27FC236}">
                <a16:creationId xmlns:a16="http://schemas.microsoft.com/office/drawing/2014/main" id="{7CB8D737-EDD9-4D0D-A27A-8D85FE13DF32}"/>
              </a:ext>
            </a:extLst>
          </p:cNvPr>
          <p:cNvGrpSpPr>
            <a:grpSpLocks/>
          </p:cNvGrpSpPr>
          <p:nvPr/>
        </p:nvGrpSpPr>
        <p:grpSpPr bwMode="auto">
          <a:xfrm>
            <a:off x="4148138" y="3295650"/>
            <a:ext cx="971550" cy="857250"/>
            <a:chOff x="0" y="0"/>
            <a:chExt cx="816" cy="720"/>
          </a:xfrm>
        </p:grpSpPr>
        <p:sp>
          <p:nvSpPr>
            <p:cNvPr id="25619" name="Line 17">
              <a:extLst>
                <a:ext uri="{FF2B5EF4-FFF2-40B4-BE49-F238E27FC236}">
                  <a16:creationId xmlns:a16="http://schemas.microsoft.com/office/drawing/2014/main" id="{EE27DB61-08F3-4A3C-9682-E5A946922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816" cy="72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20" name="Line 18">
              <a:extLst>
                <a:ext uri="{FF2B5EF4-FFF2-40B4-BE49-F238E27FC236}">
                  <a16:creationId xmlns:a16="http://schemas.microsoft.com/office/drawing/2014/main" id="{52A06EC0-F19F-4A77-8EB0-2D3926704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36" cy="28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cxnSp>
        <p:nvCxnSpPr>
          <p:cNvPr id="25621" name="Line 22">
            <a:extLst>
              <a:ext uri="{FF2B5EF4-FFF2-40B4-BE49-F238E27FC236}">
                <a16:creationId xmlns:a16="http://schemas.microsoft.com/office/drawing/2014/main" id="{66CEFD8B-B563-4A27-91B0-1875B55F4D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2588" y="2495550"/>
            <a:ext cx="0" cy="26289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Line 23">
            <a:extLst>
              <a:ext uri="{FF2B5EF4-FFF2-40B4-BE49-F238E27FC236}">
                <a16:creationId xmlns:a16="http://schemas.microsoft.com/office/drawing/2014/main" id="{D6D5FEC3-91E8-485B-99AD-205FAFD5115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91038" y="3638550"/>
            <a:ext cx="0" cy="114300"/>
          </a:xfrm>
          <a:prstGeom prst="line">
            <a:avLst/>
          </a:prstGeom>
          <a:noFill/>
          <a:ln w="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Line 24">
            <a:extLst>
              <a:ext uri="{FF2B5EF4-FFF2-40B4-BE49-F238E27FC236}">
                <a16:creationId xmlns:a16="http://schemas.microsoft.com/office/drawing/2014/main" id="{2AD29420-1A48-44E4-B487-7CA78E7A88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48438" y="3638550"/>
            <a:ext cx="0" cy="114300"/>
          </a:xfrm>
          <a:prstGeom prst="line">
            <a:avLst/>
          </a:prstGeom>
          <a:noFill/>
          <a:ln w="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24" name="Group 25">
            <a:extLst>
              <a:ext uri="{FF2B5EF4-FFF2-40B4-BE49-F238E27FC236}">
                <a16:creationId xmlns:a16="http://schemas.microsoft.com/office/drawing/2014/main" id="{57C80278-43AC-4E95-818D-6AC5F1B37B88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3409950"/>
            <a:ext cx="2571750" cy="457200"/>
            <a:chOff x="0" y="0"/>
            <a:chExt cx="2112" cy="624"/>
          </a:xfrm>
        </p:grpSpPr>
        <p:sp>
          <p:nvSpPr>
            <p:cNvPr id="25625" name="Line 26">
              <a:extLst>
                <a:ext uri="{FF2B5EF4-FFF2-40B4-BE49-F238E27FC236}">
                  <a16:creationId xmlns:a16="http://schemas.microsoft.com/office/drawing/2014/main" id="{400CD528-DC14-4DFA-8D2C-2F45F7C9A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2112" cy="624"/>
            </a:xfrm>
            <a:prstGeom prst="line">
              <a:avLst/>
            </a:prstGeom>
            <a:noFill/>
            <a:ln w="3175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26" name="Line 27">
              <a:extLst>
                <a:ext uri="{FF2B5EF4-FFF2-40B4-BE49-F238E27FC236}">
                  <a16:creationId xmlns:a16="http://schemas.microsoft.com/office/drawing/2014/main" id="{4008BB05-ADEE-4C7A-9E40-0FFF9B155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40"/>
              <a:ext cx="384" cy="96"/>
            </a:xfrm>
            <a:prstGeom prst="line">
              <a:avLst/>
            </a:prstGeom>
            <a:noFill/>
            <a:ln w="9525" algn="ctr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cxnSp>
        <p:nvCxnSpPr>
          <p:cNvPr id="25627" name="Line 28">
            <a:extLst>
              <a:ext uri="{FF2B5EF4-FFF2-40B4-BE49-F238E27FC236}">
                <a16:creationId xmlns:a16="http://schemas.microsoft.com/office/drawing/2014/main" id="{FBB5AC7A-8C51-4E92-BA2E-189B2DDE5D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3838" y="3867150"/>
            <a:ext cx="857250" cy="228600"/>
          </a:xfrm>
          <a:prstGeom prst="line">
            <a:avLst/>
          </a:prstGeom>
          <a:noFill/>
          <a:ln w="31750" algn="ctr">
            <a:solidFill>
              <a:srgbClr val="CC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Line 29">
            <a:extLst>
              <a:ext uri="{FF2B5EF4-FFF2-40B4-BE49-F238E27FC236}">
                <a16:creationId xmlns:a16="http://schemas.microsoft.com/office/drawing/2014/main" id="{9F9E80CF-28A1-4053-B15A-33E540C23F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3838" y="3867150"/>
            <a:ext cx="1428750" cy="228600"/>
          </a:xfrm>
          <a:prstGeom prst="line">
            <a:avLst/>
          </a:prstGeom>
          <a:noFill/>
          <a:ln w="31750" algn="ctr">
            <a:solidFill>
              <a:srgbClr val="CC33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29" name="Group 30">
            <a:extLst>
              <a:ext uri="{FF2B5EF4-FFF2-40B4-BE49-F238E27FC236}">
                <a16:creationId xmlns:a16="http://schemas.microsoft.com/office/drawing/2014/main" id="{08A15E2B-2051-4C30-9274-3CD69A39B31B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3867150"/>
            <a:ext cx="628650" cy="0"/>
            <a:chOff x="0" y="0"/>
            <a:chExt cx="528" cy="0"/>
          </a:xfrm>
        </p:grpSpPr>
        <p:sp>
          <p:nvSpPr>
            <p:cNvPr id="25630" name="Line 31">
              <a:extLst>
                <a:ext uri="{FF2B5EF4-FFF2-40B4-BE49-F238E27FC236}">
                  <a16:creationId xmlns:a16="http://schemas.microsoft.com/office/drawing/2014/main" id="{0141E138-2D2D-4B86-9100-DE5342BD3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528" cy="0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31" name="Line 32">
              <a:extLst>
                <a:ext uri="{FF2B5EF4-FFF2-40B4-BE49-F238E27FC236}">
                  <a16:creationId xmlns:a16="http://schemas.microsoft.com/office/drawing/2014/main" id="{A5721067-12F8-4112-8FA5-A8CC3F5C9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84" cy="0"/>
            </a:xfrm>
            <a:prstGeom prst="line">
              <a:avLst/>
            </a:prstGeom>
            <a:noFill/>
            <a:ln w="31750" algn="ctr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5632" name="Group 33">
            <a:extLst>
              <a:ext uri="{FF2B5EF4-FFF2-40B4-BE49-F238E27FC236}">
                <a16:creationId xmlns:a16="http://schemas.microsoft.com/office/drawing/2014/main" id="{81AF0871-FF95-4776-BF1A-0633A09CA208}"/>
              </a:ext>
            </a:extLst>
          </p:cNvPr>
          <p:cNvGrpSpPr>
            <a:grpSpLocks/>
          </p:cNvGrpSpPr>
          <p:nvPr/>
        </p:nvGrpSpPr>
        <p:grpSpPr bwMode="auto">
          <a:xfrm rot="180000">
            <a:off x="5461398" y="3526631"/>
            <a:ext cx="2106215" cy="395288"/>
            <a:chOff x="0" y="0"/>
            <a:chExt cx="1920" cy="336"/>
          </a:xfrm>
        </p:grpSpPr>
        <p:sp>
          <p:nvSpPr>
            <p:cNvPr id="25633" name="Line 34">
              <a:extLst>
                <a:ext uri="{FF2B5EF4-FFF2-40B4-BE49-F238E27FC236}">
                  <a16:creationId xmlns:a16="http://schemas.microsoft.com/office/drawing/2014/main" id="{F3D123D5-BB53-436E-97E0-922202892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1920" cy="336"/>
            </a:xfrm>
            <a:prstGeom prst="line">
              <a:avLst/>
            </a:prstGeom>
            <a:noFill/>
            <a:ln w="3175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34" name="Line 35">
              <a:extLst>
                <a:ext uri="{FF2B5EF4-FFF2-40B4-BE49-F238E27FC236}">
                  <a16:creationId xmlns:a16="http://schemas.microsoft.com/office/drawing/2014/main" id="{3F8E29BA-5936-435E-91D4-3297F4C6F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144"/>
              <a:ext cx="1152" cy="192"/>
            </a:xfrm>
            <a:prstGeom prst="line">
              <a:avLst/>
            </a:prstGeom>
            <a:noFill/>
            <a:ln w="31750" algn="ctr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5635" name="Group 36">
            <a:extLst>
              <a:ext uri="{FF2B5EF4-FFF2-40B4-BE49-F238E27FC236}">
                <a16:creationId xmlns:a16="http://schemas.microsoft.com/office/drawing/2014/main" id="{00783210-43A7-49FD-A784-E931918CEF11}"/>
              </a:ext>
            </a:extLst>
          </p:cNvPr>
          <p:cNvGrpSpPr>
            <a:grpSpLocks/>
          </p:cNvGrpSpPr>
          <p:nvPr/>
        </p:nvGrpSpPr>
        <p:grpSpPr bwMode="auto">
          <a:xfrm>
            <a:off x="1125141" y="2952750"/>
            <a:ext cx="336947" cy="1169194"/>
            <a:chOff x="0" y="0"/>
            <a:chExt cx="288" cy="982"/>
          </a:xfrm>
        </p:grpSpPr>
        <p:sp>
          <p:nvSpPr>
            <p:cNvPr id="25636" name="Line 37">
              <a:extLst>
                <a:ext uri="{FF2B5EF4-FFF2-40B4-BE49-F238E27FC236}">
                  <a16:creationId xmlns:a16="http://schemas.microsoft.com/office/drawing/2014/main" id="{D9185863-01F9-429B-95C1-4E3BD5681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288"/>
              <a:ext cx="0" cy="384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37" name="Text Box 38">
              <a:extLst>
                <a:ext uri="{FF2B5EF4-FFF2-40B4-BE49-F238E27FC236}">
                  <a16:creationId xmlns:a16="http://schemas.microsoft.com/office/drawing/2014/main" id="{705151F2-5389-48D3-8440-C68CD4E3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5638" name="Text Box 39">
              <a:extLst>
                <a:ext uri="{FF2B5EF4-FFF2-40B4-BE49-F238E27FC236}">
                  <a16:creationId xmlns:a16="http://schemas.microsoft.com/office/drawing/2014/main" id="{B42B0837-C291-4975-81C4-AB5236B75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672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5639" name="Group 40">
            <a:extLst>
              <a:ext uri="{FF2B5EF4-FFF2-40B4-BE49-F238E27FC236}">
                <a16:creationId xmlns:a16="http://schemas.microsoft.com/office/drawing/2014/main" id="{B8F9DDDB-71A4-43D8-9614-927021624583}"/>
              </a:ext>
            </a:extLst>
          </p:cNvPr>
          <p:cNvGrpSpPr>
            <a:grpSpLocks/>
          </p:cNvGrpSpPr>
          <p:nvPr/>
        </p:nvGrpSpPr>
        <p:grpSpPr bwMode="auto">
          <a:xfrm>
            <a:off x="4662488" y="3352800"/>
            <a:ext cx="457200" cy="1134450"/>
            <a:chOff x="0" y="0"/>
            <a:chExt cx="384" cy="1130"/>
          </a:xfrm>
        </p:grpSpPr>
        <p:sp>
          <p:nvSpPr>
            <p:cNvPr id="25640" name="Line 41">
              <a:extLst>
                <a:ext uri="{FF2B5EF4-FFF2-40B4-BE49-F238E27FC236}">
                  <a16:creationId xmlns:a16="http://schemas.microsoft.com/office/drawing/2014/main" id="{558D4C17-1125-47E6-9D31-C908CF2E1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384"/>
              <a:ext cx="0" cy="144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41" name="Text Box 42">
              <a:extLst>
                <a:ext uri="{FF2B5EF4-FFF2-40B4-BE49-F238E27FC236}">
                  <a16:creationId xmlns:a16="http://schemas.microsoft.com/office/drawing/2014/main" id="{2949E631-EC3A-42AA-B0A7-67DE6520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4"/>
              <a:ext cx="33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zh-CN" sz="900">
                  <a:solidFill>
                    <a:srgbClr val="002EC2"/>
                  </a:solidFill>
                  <a:latin typeface="Arial" panose="020B0604020202020204" pitchFamily="34" charset="0"/>
                </a:rPr>
                <a:t>1</a:t>
              </a:r>
              <a:endParaRPr lang="en-US" altLang="zh-CN" sz="1800">
                <a:solidFill>
                  <a:srgbClr val="002EC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2" name="Text Box 43">
              <a:extLst>
                <a:ext uri="{FF2B5EF4-FFF2-40B4-BE49-F238E27FC236}">
                  <a16:creationId xmlns:a16="http://schemas.microsoft.com/office/drawing/2014/main" id="{41C248B2-7D0A-4ACD-B91C-1C6EE983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0"/>
              <a:ext cx="336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900">
                  <a:solidFill>
                    <a:srgbClr val="002EC2"/>
                  </a:solidFill>
                  <a:latin typeface="Arial" panose="020B0604020202020204" pitchFamily="34" charset="0"/>
                </a:rPr>
                <a:t>1</a:t>
              </a:r>
              <a:endParaRPr lang="en-US" altLang="zh-CN" sz="1800">
                <a:solidFill>
                  <a:srgbClr val="002EC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643" name="Group 44">
            <a:extLst>
              <a:ext uri="{FF2B5EF4-FFF2-40B4-BE49-F238E27FC236}">
                <a16:creationId xmlns:a16="http://schemas.microsoft.com/office/drawing/2014/main" id="{C1E80F53-C0A4-4F31-8962-B5EB364A3F9E}"/>
              </a:ext>
            </a:extLst>
          </p:cNvPr>
          <p:cNvGrpSpPr>
            <a:grpSpLocks/>
          </p:cNvGrpSpPr>
          <p:nvPr/>
        </p:nvGrpSpPr>
        <p:grpSpPr bwMode="auto">
          <a:xfrm>
            <a:off x="3862388" y="3467100"/>
            <a:ext cx="457200" cy="1094122"/>
            <a:chOff x="0" y="0"/>
            <a:chExt cx="384" cy="1164"/>
          </a:xfrm>
        </p:grpSpPr>
        <p:sp>
          <p:nvSpPr>
            <p:cNvPr id="25644" name="Line 45">
              <a:extLst>
                <a:ext uri="{FF2B5EF4-FFF2-40B4-BE49-F238E27FC236}">
                  <a16:creationId xmlns:a16="http://schemas.microsoft.com/office/drawing/2014/main" id="{1B874CB8-7D76-47E6-B62F-0CEC85196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0" cy="432"/>
            </a:xfrm>
            <a:prstGeom prst="line">
              <a:avLst/>
            </a:prstGeom>
            <a:noFill/>
            <a:ln w="44450" algn="ctr">
              <a:solidFill>
                <a:srgbClr val="CC33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45" name="Text Box 46">
              <a:extLst>
                <a:ext uri="{FF2B5EF4-FFF2-40B4-BE49-F238E27FC236}">
                  <a16:creationId xmlns:a16="http://schemas.microsoft.com/office/drawing/2014/main" id="{13870032-C7B4-4240-9C54-066078103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24"/>
              <a:ext cx="33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CC330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zh-CN" sz="900">
                  <a:solidFill>
                    <a:srgbClr val="CC3300"/>
                  </a:solidFill>
                  <a:latin typeface="Arial" panose="020B0604020202020204" pitchFamily="34" charset="0"/>
                </a:rPr>
                <a:t>2</a:t>
              </a:r>
              <a:endParaRPr lang="en-US" altLang="zh-CN" sz="180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6" name="Text Box 47">
              <a:extLst>
                <a:ext uri="{FF2B5EF4-FFF2-40B4-BE49-F238E27FC236}">
                  <a16:creationId xmlns:a16="http://schemas.microsoft.com/office/drawing/2014/main" id="{C4061C37-31C4-4B80-A645-490CFFD2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0"/>
              <a:ext cx="33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CC33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900">
                  <a:solidFill>
                    <a:srgbClr val="CC3300"/>
                  </a:solidFill>
                  <a:latin typeface="Arial" panose="020B0604020202020204" pitchFamily="34" charset="0"/>
                </a:rPr>
                <a:t>2</a:t>
              </a:r>
              <a:endParaRPr lang="en-US" altLang="zh-CN" sz="180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647" name="Text Box 54">
            <a:extLst>
              <a:ext uri="{FF2B5EF4-FFF2-40B4-BE49-F238E27FC236}">
                <a16:creationId xmlns:a16="http://schemas.microsoft.com/office/drawing/2014/main" id="{CB5BA04B-180E-4D39-942B-AD3406FC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2438400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50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物镜</a:t>
            </a:r>
          </a:p>
        </p:txBody>
      </p:sp>
      <p:sp>
        <p:nvSpPr>
          <p:cNvPr id="25648" name="Text Box 55">
            <a:extLst>
              <a:ext uri="{FF2B5EF4-FFF2-40B4-BE49-F238E27FC236}">
                <a16:creationId xmlns:a16="http://schemas.microsoft.com/office/drawing/2014/main" id="{7365B82F-6D93-4D10-A487-7CE8E8F34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2152650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50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目镜</a:t>
            </a:r>
          </a:p>
        </p:txBody>
      </p:sp>
      <p:grpSp>
        <p:nvGrpSpPr>
          <p:cNvPr id="25649" name="Group 50">
            <a:extLst>
              <a:ext uri="{FF2B5EF4-FFF2-40B4-BE49-F238E27FC236}">
                <a16:creationId xmlns:a16="http://schemas.microsoft.com/office/drawing/2014/main" id="{91841E17-6300-4F66-89AF-9085147CBC2B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3009900"/>
            <a:ext cx="1485900" cy="742950"/>
            <a:chOff x="0" y="0"/>
            <a:chExt cx="1248" cy="624"/>
          </a:xfrm>
        </p:grpSpPr>
        <p:sp>
          <p:nvSpPr>
            <p:cNvPr id="25650" name="Line 57">
              <a:extLst>
                <a:ext uri="{FF2B5EF4-FFF2-40B4-BE49-F238E27FC236}">
                  <a16:creationId xmlns:a16="http://schemas.microsoft.com/office/drawing/2014/main" id="{C5C01448-D474-49B6-882B-C16FE85FF2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576"/>
              <a:ext cx="0" cy="48"/>
            </a:xfrm>
            <a:prstGeom prst="line">
              <a:avLst/>
            </a:prstGeom>
            <a:noFill/>
            <a:ln w="444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51" name="Line 58">
              <a:extLst>
                <a:ext uri="{FF2B5EF4-FFF2-40B4-BE49-F238E27FC236}">
                  <a16:creationId xmlns:a16="http://schemas.microsoft.com/office/drawing/2014/main" id="{97C07E4C-43FC-4A32-90B5-960FAE571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" y="576"/>
              <a:ext cx="0" cy="48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52" name="Text Box 59">
              <a:extLst>
                <a:ext uri="{FF2B5EF4-FFF2-40B4-BE49-F238E27FC236}">
                  <a16:creationId xmlns:a16="http://schemas.microsoft.com/office/drawing/2014/main" id="{37C59930-A883-4CC0-888A-5F14612D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0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100">
                  <a:solidFill>
                    <a:srgbClr val="3333FF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zh-CN" sz="21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1</a:t>
              </a:r>
              <a:endParaRPr lang="en-US" altLang="zh-CN" sz="2100">
                <a:solidFill>
                  <a:srgbClr val="3333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53" name="Text Box 60">
              <a:extLst>
                <a:ext uri="{FF2B5EF4-FFF2-40B4-BE49-F238E27FC236}">
                  <a16:creationId xmlns:a16="http://schemas.microsoft.com/office/drawing/2014/main" id="{2089EE7A-383B-4923-9C9A-23A9DEB3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2"/>
              <a:ext cx="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100">
                  <a:solidFill>
                    <a:srgbClr val="3333FF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zh-CN" sz="2100" baseline="-25000">
                  <a:solidFill>
                    <a:srgbClr val="3333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654" name="Group 58">
            <a:extLst>
              <a:ext uri="{FF2B5EF4-FFF2-40B4-BE49-F238E27FC236}">
                <a16:creationId xmlns:a16="http://schemas.microsoft.com/office/drawing/2014/main" id="{998062F4-925C-48E2-B57F-FD2814C26E1B}"/>
              </a:ext>
            </a:extLst>
          </p:cNvPr>
          <p:cNvGrpSpPr>
            <a:grpSpLocks/>
          </p:cNvGrpSpPr>
          <p:nvPr/>
        </p:nvGrpSpPr>
        <p:grpSpPr bwMode="auto">
          <a:xfrm>
            <a:off x="4485085" y="3238500"/>
            <a:ext cx="2359819" cy="514350"/>
            <a:chOff x="0" y="0"/>
            <a:chExt cx="1248" cy="432"/>
          </a:xfrm>
        </p:grpSpPr>
        <p:sp>
          <p:nvSpPr>
            <p:cNvPr id="25655" name="Line 57">
              <a:extLst>
                <a:ext uri="{FF2B5EF4-FFF2-40B4-BE49-F238E27FC236}">
                  <a16:creationId xmlns:a16="http://schemas.microsoft.com/office/drawing/2014/main" id="{0926B346-E179-434A-9A4C-650E94B28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84"/>
              <a:ext cx="0" cy="48"/>
            </a:xfrm>
            <a:prstGeom prst="lin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56" name="Line 58">
              <a:extLst>
                <a:ext uri="{FF2B5EF4-FFF2-40B4-BE49-F238E27FC236}">
                  <a16:creationId xmlns:a16="http://schemas.microsoft.com/office/drawing/2014/main" id="{759701A4-E9C6-4B10-9193-01095C9DB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" y="384"/>
              <a:ext cx="0" cy="4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5657" name="Text Box 59">
              <a:extLst>
                <a:ext uri="{FF2B5EF4-FFF2-40B4-BE49-F238E27FC236}">
                  <a16:creationId xmlns:a16="http://schemas.microsoft.com/office/drawing/2014/main" id="{E8F5C9CC-D1A3-4255-92CE-D8ACD17A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0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100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zh-CN" sz="21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zh-CN" sz="21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58" name="Text Box 60">
              <a:extLst>
                <a:ext uri="{FF2B5EF4-FFF2-40B4-BE49-F238E27FC236}">
                  <a16:creationId xmlns:a16="http://schemas.microsoft.com/office/drawing/2014/main" id="{EA868100-D981-40AE-B0A1-DC0A66B70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100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zh-CN" sz="21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6652" name="文本框 1">
            <a:extLst>
              <a:ext uri="{FF2B5EF4-FFF2-40B4-BE49-F238E27FC236}">
                <a16:creationId xmlns:a16="http://schemas.microsoft.com/office/drawing/2014/main" id="{7E6FC20F-F13D-45EF-8B75-5891F6ED9D5C}"/>
              </a:ext>
            </a:extLst>
          </p:cNvPr>
          <p:cNvSpPr/>
          <p:nvPr/>
        </p:nvSpPr>
        <p:spPr>
          <a:xfrm>
            <a:off x="3190876" y="814387"/>
            <a:ext cx="1810111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倒立缩小的实</a:t>
            </a:r>
            <a:endParaRPr sz="2100">
              <a:ea typeface="楷体_GB2312" pitchFamily="49" charset="-122"/>
            </a:endParaRPr>
          </a:p>
        </p:txBody>
      </p:sp>
      <p:sp>
        <p:nvSpPr>
          <p:cNvPr id="26653" name="文本框 2">
            <a:extLst>
              <a:ext uri="{FF2B5EF4-FFF2-40B4-BE49-F238E27FC236}">
                <a16:creationId xmlns:a16="http://schemas.microsoft.com/office/drawing/2014/main" id="{487DC641-2B0E-44D0-AB02-2B8B4C66EE71}"/>
              </a:ext>
            </a:extLst>
          </p:cNvPr>
          <p:cNvSpPr/>
          <p:nvPr/>
        </p:nvSpPr>
        <p:spPr>
          <a:xfrm>
            <a:off x="6293644" y="813197"/>
            <a:ext cx="99738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照相机</a:t>
            </a:r>
            <a:endParaRPr sz="2100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54" name="文本框 4">
            <a:extLst>
              <a:ext uri="{FF2B5EF4-FFF2-40B4-BE49-F238E27FC236}">
                <a16:creationId xmlns:a16="http://schemas.microsoft.com/office/drawing/2014/main" id="{35A93044-7D83-4116-9C01-736344BF1B18}"/>
              </a:ext>
            </a:extLst>
          </p:cNvPr>
          <p:cNvSpPr/>
          <p:nvPr/>
        </p:nvSpPr>
        <p:spPr>
          <a:xfrm>
            <a:off x="3188494" y="1287066"/>
            <a:ext cx="1810111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正立放大的虚</a:t>
            </a:r>
            <a:endParaRPr sz="2100">
              <a:ea typeface="楷体_GB2312" pitchFamily="49" charset="-122"/>
            </a:endParaRPr>
          </a:p>
        </p:txBody>
      </p:sp>
      <p:sp>
        <p:nvSpPr>
          <p:cNvPr id="26655" name="文本框 6">
            <a:extLst>
              <a:ext uri="{FF2B5EF4-FFF2-40B4-BE49-F238E27FC236}">
                <a16:creationId xmlns:a16="http://schemas.microsoft.com/office/drawing/2014/main" id="{1354B8D3-2ADC-4A3E-9757-300670A1BA49}"/>
              </a:ext>
            </a:extLst>
          </p:cNvPr>
          <p:cNvSpPr/>
          <p:nvPr/>
        </p:nvSpPr>
        <p:spPr>
          <a:xfrm>
            <a:off x="6291263" y="1288256"/>
            <a:ext cx="99738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放大镜</a:t>
            </a:r>
            <a:endParaRPr sz="2100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56" name="文本框 7">
            <a:extLst>
              <a:ext uri="{FF2B5EF4-FFF2-40B4-BE49-F238E27FC236}">
                <a16:creationId xmlns:a16="http://schemas.microsoft.com/office/drawing/2014/main" id="{3FF4EBAA-3B0B-4D04-ABB3-D9397F98F913}"/>
              </a:ext>
            </a:extLst>
          </p:cNvPr>
          <p:cNvSpPr/>
          <p:nvPr/>
        </p:nvSpPr>
        <p:spPr>
          <a:xfrm>
            <a:off x="1702594" y="4358878"/>
            <a:ext cx="180975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f</a:t>
            </a:r>
            <a:r>
              <a:rPr sz="21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目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＜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f</a:t>
            </a:r>
            <a:r>
              <a:rPr sz="21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物</a:t>
            </a:r>
            <a:endParaRPr sz="2100" baseline="-2500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28685" descr="眼球">
            <a:extLst>
              <a:ext uri="{FF2B5EF4-FFF2-40B4-BE49-F238E27FC236}">
                <a16:creationId xmlns:a16="http://schemas.microsoft.com/office/drawing/2014/main" id="{86E53AF2-15F8-4F24-BBB7-07773C34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944292"/>
            <a:ext cx="1990725" cy="16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28673">
            <a:extLst>
              <a:ext uri="{FF2B5EF4-FFF2-40B4-BE49-F238E27FC236}">
                <a16:creationId xmlns:a16="http://schemas.microsoft.com/office/drawing/2014/main" id="{ABB14450-D5E8-4C1E-B103-4F13015E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582" y="342900"/>
            <a:ext cx="917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66CC"/>
                </a:solidFill>
              </a:rPr>
              <a:t>视角</a:t>
            </a:r>
          </a:p>
        </p:txBody>
      </p:sp>
      <p:sp>
        <p:nvSpPr>
          <p:cNvPr id="27653" name="文本框 28674">
            <a:extLst>
              <a:ext uri="{FF2B5EF4-FFF2-40B4-BE49-F238E27FC236}">
                <a16:creationId xmlns:a16="http://schemas.microsoft.com/office/drawing/2014/main" id="{FF921B4F-E019-4481-BC11-5BBD42EF226C}"/>
              </a:ext>
            </a:extLst>
          </p:cNvPr>
          <p:cNvSpPr/>
          <p:nvPr/>
        </p:nvSpPr>
        <p:spPr>
          <a:xfrm>
            <a:off x="1568053" y="715566"/>
            <a:ext cx="5872163" cy="8447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从眼睛的中心向物体两端所引的两条直线的夹角。</a:t>
            </a:r>
            <a:endParaRPr lang="en-US" altLang="zh-CN"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7654" name="Tree">
            <a:extLst>
              <a:ext uri="{FF2B5EF4-FFF2-40B4-BE49-F238E27FC236}">
                <a16:creationId xmlns:a16="http://schemas.microsoft.com/office/drawing/2014/main" id="{DA97CD64-623C-4BF3-ACC8-A4FBFBC4BE72}"/>
              </a:ext>
            </a:extLst>
          </p:cNvPr>
          <p:cNvSpPr>
            <a:spLocks noEditPoints="1"/>
          </p:cNvSpPr>
          <p:nvPr/>
        </p:nvSpPr>
        <p:spPr bwMode="auto">
          <a:xfrm>
            <a:off x="2040732" y="1930004"/>
            <a:ext cx="912019" cy="1754981"/>
          </a:xfrm>
          <a:custGeom>
            <a:avLst/>
            <a:gdLst/>
            <a:ahLst/>
            <a:cxnLst>
              <a:cxn ang="0">
                <a:pos x="0" y="2047478"/>
              </a:cxn>
              <a:cxn ang="0">
                <a:pos x="521146" y="2047478"/>
              </a:cxn>
              <a:cxn ang="0">
                <a:pos x="521146" y="2339975"/>
              </a:cxn>
              <a:cxn ang="0">
                <a:pos x="694879" y="2339975"/>
              </a:cxn>
              <a:cxn ang="0">
                <a:pos x="694879" y="2047478"/>
              </a:cxn>
              <a:cxn ang="0">
                <a:pos x="1216025" y="2047478"/>
              </a:cxn>
              <a:cxn ang="0">
                <a:pos x="694879" y="1364985"/>
              </a:cxn>
              <a:cxn ang="0">
                <a:pos x="1042291" y="1364985"/>
              </a:cxn>
              <a:cxn ang="0">
                <a:pos x="694879" y="682493"/>
              </a:cxn>
              <a:cxn ang="0">
                <a:pos x="868613" y="682493"/>
              </a:cxn>
              <a:cxn ang="0">
                <a:pos x="608013" y="0"/>
              </a:cxn>
              <a:cxn ang="0">
                <a:pos x="347412" y="682493"/>
              </a:cxn>
              <a:cxn ang="0">
                <a:pos x="521146" y="682493"/>
              </a:cxn>
              <a:cxn ang="0">
                <a:pos x="173734" y="1364985"/>
              </a:cxn>
              <a:cxn ang="0">
                <a:pos x="521146" y="1364985"/>
              </a:cxn>
            </a:cxnLst>
            <a:rect l="l" t="t" r="r" b="b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>
              <a:srgbClr val="808080"/>
            </a:outerShdw>
          </a:effectLst>
        </p:spPr>
      </p:sp>
      <p:cxnSp>
        <p:nvCxnSpPr>
          <p:cNvPr id="26631" name="直接连接符 28677">
            <a:extLst>
              <a:ext uri="{FF2B5EF4-FFF2-40B4-BE49-F238E27FC236}">
                <a16:creationId xmlns:a16="http://schemas.microsoft.com/office/drawing/2014/main" id="{7630C900-D14F-4D95-A67F-2040DA0237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14613" y="1964532"/>
            <a:ext cx="4085035" cy="1113235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直接连接符 28678">
            <a:extLst>
              <a:ext uri="{FF2B5EF4-FFF2-40B4-BE49-F238E27FC236}">
                <a16:creationId xmlns:a16="http://schemas.microsoft.com/office/drawing/2014/main" id="{B91E6B89-F4BC-40A6-93F7-023F6C374E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82479" y="2402682"/>
            <a:ext cx="3982640" cy="1316831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任意多边形 28679">
            <a:extLst>
              <a:ext uri="{FF2B5EF4-FFF2-40B4-BE49-F238E27FC236}">
                <a16:creationId xmlns:a16="http://schemas.microsoft.com/office/drawing/2014/main" id="{730E1051-3570-40D9-9A56-F8DCE5710F0A}"/>
              </a:ext>
            </a:extLst>
          </p:cNvPr>
          <p:cNvSpPr>
            <a:spLocks/>
          </p:cNvSpPr>
          <p:nvPr/>
        </p:nvSpPr>
        <p:spPr bwMode="auto">
          <a:xfrm rot="21540000" flipH="1">
            <a:off x="4908948" y="2602706"/>
            <a:ext cx="102394" cy="372666"/>
          </a:xfrm>
          <a:custGeom>
            <a:avLst/>
            <a:gdLst>
              <a:gd name="T0" fmla="*/ 4402 w 21600"/>
              <a:gd name="T1" fmla="*/ 0 h 62931"/>
              <a:gd name="T2" fmla="*/ 21600 w 21600"/>
              <a:gd name="T3" fmla="*/ 21147 h 62931"/>
              <a:gd name="T4" fmla="*/ 5121 w 21600"/>
              <a:gd name="T5" fmla="*/ 42136 h 62931"/>
              <a:gd name="T6" fmla="*/ 5110 w 21600"/>
              <a:gd name="T7" fmla="*/ 42133 h 62931"/>
              <a:gd name="T8" fmla="*/ 7804 w 21600"/>
              <a:gd name="T9" fmla="*/ 57669 h 62931"/>
              <a:gd name="T10" fmla="*/ 7541 w 21600"/>
              <a:gd name="T11" fmla="*/ 62931 h 62931"/>
              <a:gd name="T12" fmla="*/ 4402 w 21600"/>
              <a:gd name="T13" fmla="*/ 0 h 62931"/>
              <a:gd name="T14" fmla="*/ 5110 w 21600"/>
              <a:gd name="T15" fmla="*/ 42133 h 6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62931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62931" stroke="0">
                <a:moveTo>
                  <a:pt x="5110" y="42133"/>
                </a:moveTo>
                <a:cubicBezTo>
                  <a:pt x="6769" y="46029"/>
                  <a:pt x="7804" y="51549"/>
                  <a:pt x="7804" y="57669"/>
                </a:cubicBezTo>
                <a:cubicBezTo>
                  <a:pt x="7804" y="59487"/>
                  <a:pt x="7713" y="61252"/>
                  <a:pt x="7541" y="62931"/>
                </a:cubicBezTo>
                <a:lnTo>
                  <a:pt x="4402" y="0"/>
                </a:lnTo>
                <a:lnTo>
                  <a:pt x="5110" y="42133"/>
                </a:lnTo>
                <a:close/>
              </a:path>
            </a:pathLst>
          </a:cu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7658" name="任意多边形 28680">
            <a:extLst>
              <a:ext uri="{FF2B5EF4-FFF2-40B4-BE49-F238E27FC236}">
                <a16:creationId xmlns:a16="http://schemas.microsoft.com/office/drawing/2014/main" id="{7F1699F3-D751-471A-808C-5C0FE9CC090B}"/>
              </a:ext>
            </a:extLst>
          </p:cNvPr>
          <p:cNvSpPr/>
          <p:nvPr/>
        </p:nvSpPr>
        <p:spPr bwMode="auto">
          <a:xfrm rot="21420000">
            <a:off x="6090048" y="2572942"/>
            <a:ext cx="67865" cy="335756"/>
          </a:xfrm>
          <a:custGeom>
            <a:avLst/>
            <a:gdLst/>
            <a:ahLst/>
            <a:cxnLst>
              <a:cxn ang="0">
                <a:pos x="18441" y="0"/>
              </a:cxn>
              <a:cxn ang="0">
                <a:pos x="90487" y="224688"/>
              </a:cxn>
              <a:cxn ang="0">
                <a:pos x="21453" y="447696"/>
              </a:cxn>
              <a:cxn ang="0">
                <a:pos x="21407" y="447664"/>
              </a:cxn>
              <a:cxn ang="0">
                <a:pos x="32693" y="612735"/>
              </a:cxn>
              <a:cxn ang="0">
                <a:pos x="31591" y="668644"/>
              </a:cxn>
              <a:cxn ang="0">
                <a:pos x="18441" y="0"/>
              </a:cxn>
            </a:cxnLst>
            <a:rect l="l" t="t" r="r" b="b"/>
            <a:pathLst>
              <a:path w="21600" h="42134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42134" stroke="0">
                <a:moveTo>
                  <a:pt x="5110" y="42133"/>
                </a:moveTo>
                <a:cubicBezTo>
                  <a:pt x="6769" y="46029"/>
                  <a:pt x="7804" y="51549"/>
                  <a:pt x="7804" y="57669"/>
                </a:cubicBezTo>
                <a:cubicBezTo>
                  <a:pt x="7804" y="59487"/>
                  <a:pt x="7713" y="61252"/>
                  <a:pt x="7541" y="62931"/>
                </a:cubicBezTo>
                <a:lnTo>
                  <a:pt x="4402" y="0"/>
                </a:lnTo>
                <a:lnTo>
                  <a:pt x="5110" y="42133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</p:sp>
      <p:sp>
        <p:nvSpPr>
          <p:cNvPr id="27659" name="文本框 28681">
            <a:extLst>
              <a:ext uri="{FF2B5EF4-FFF2-40B4-BE49-F238E27FC236}">
                <a16:creationId xmlns:a16="http://schemas.microsoft.com/office/drawing/2014/main" id="{1BDEF3A0-94D1-4F61-8B42-C810114C2912}"/>
              </a:ext>
            </a:extLst>
          </p:cNvPr>
          <p:cNvSpPr/>
          <p:nvPr/>
        </p:nvSpPr>
        <p:spPr>
          <a:xfrm>
            <a:off x="2478882" y="4090987"/>
            <a:ext cx="415171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Wingdings"/>
              </a:rPr>
              <a:t>视角与什么因素有关？</a:t>
            </a:r>
            <a:endParaRPr sz="21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27660" name="文本框 28683">
            <a:extLst>
              <a:ext uri="{FF2B5EF4-FFF2-40B4-BE49-F238E27FC236}">
                <a16:creationId xmlns:a16="http://schemas.microsoft.com/office/drawing/2014/main" id="{6513AAE8-38C8-4994-B26F-9BEDAC4540D6}"/>
              </a:ext>
            </a:extLst>
          </p:cNvPr>
          <p:cNvSpPr/>
          <p:nvPr/>
        </p:nvSpPr>
        <p:spPr>
          <a:xfrm>
            <a:off x="4843463" y="2571750"/>
            <a:ext cx="438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zh-CN" sz="2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Symbol" pitchFamily="18" charset="2"/>
                <a:ea typeface="楷体_GB2312" pitchFamily="49" charset="-122"/>
                <a:sym typeface="Wingdings"/>
              </a:rPr>
              <a:t>a</a:t>
            </a:r>
            <a:endParaRPr lang="el-GR" altLang="zh-CN" sz="2400" i="1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61" name="文本框 28684">
            <a:extLst>
              <a:ext uri="{FF2B5EF4-FFF2-40B4-BE49-F238E27FC236}">
                <a16:creationId xmlns:a16="http://schemas.microsoft.com/office/drawing/2014/main" id="{FA9BD387-C0F8-46DD-8312-A7FFC679A17B}"/>
              </a:ext>
            </a:extLst>
          </p:cNvPr>
          <p:cNvSpPr/>
          <p:nvPr/>
        </p:nvSpPr>
        <p:spPr>
          <a:xfrm>
            <a:off x="5822157" y="2503885"/>
            <a:ext cx="336947" cy="3856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8100" rIns="0" bIns="810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zh-CN" sz="2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Symbol" pitchFamily="18" charset="2"/>
                <a:ea typeface="楷体_GB2312" pitchFamily="49" charset="-122"/>
                <a:sym typeface="Wingdings"/>
              </a:rPr>
              <a:t>a</a:t>
            </a:r>
            <a:endParaRPr lang="el-GR" altLang="zh-CN" sz="2400" i="1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9" grpId="0" animBg="1"/>
      <p:bldP spid="27660" grpId="0" animBg="1"/>
      <p:bldP spid="276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30755" descr="眼睛">
            <a:extLst>
              <a:ext uri="{FF2B5EF4-FFF2-40B4-BE49-F238E27FC236}">
                <a16:creationId xmlns:a16="http://schemas.microsoft.com/office/drawing/2014/main" id="{3F847379-9697-439C-AC91-4780A0A8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6934201" y="3145632"/>
            <a:ext cx="564356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30754" descr="眼睛">
            <a:extLst>
              <a:ext uri="{FF2B5EF4-FFF2-40B4-BE49-F238E27FC236}">
                <a16:creationId xmlns:a16="http://schemas.microsoft.com/office/drawing/2014/main" id="{E3A2E8D0-DF66-4EA3-8A6D-450E77D3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6934201" y="1760935"/>
            <a:ext cx="564356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3" name="直接连接符 30722">
            <a:extLst>
              <a:ext uri="{FF2B5EF4-FFF2-40B4-BE49-F238E27FC236}">
                <a16:creationId xmlns:a16="http://schemas.microsoft.com/office/drawing/2014/main" id="{B55BC038-CD9A-4F0A-8237-FB26304832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2867" y="2065735"/>
            <a:ext cx="5097065" cy="536972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8" name="Tree">
            <a:extLst>
              <a:ext uri="{FF2B5EF4-FFF2-40B4-BE49-F238E27FC236}">
                <a16:creationId xmlns:a16="http://schemas.microsoft.com/office/drawing/2014/main" id="{D9D63DDC-057E-477F-8FC7-B2690EE09285}"/>
              </a:ext>
            </a:extLst>
          </p:cNvPr>
          <p:cNvSpPr>
            <a:spLocks noEditPoints="1"/>
          </p:cNvSpPr>
          <p:nvPr/>
        </p:nvSpPr>
        <p:spPr bwMode="auto">
          <a:xfrm>
            <a:off x="1398985" y="816769"/>
            <a:ext cx="1143000" cy="1771650"/>
          </a:xfrm>
          <a:custGeom>
            <a:avLst/>
            <a:gdLst/>
            <a:ahLst/>
            <a:cxnLst>
              <a:cxn ang="0">
                <a:pos x="0" y="2066925"/>
              </a:cxn>
              <a:cxn ang="0">
                <a:pos x="653133" y="2066925"/>
              </a:cxn>
              <a:cxn ang="0">
                <a:pos x="653133" y="2362200"/>
              </a:cxn>
              <a:cxn ang="0">
                <a:pos x="870867" y="2362200"/>
              </a:cxn>
              <a:cxn ang="0">
                <a:pos x="870867" y="2066925"/>
              </a:cxn>
              <a:cxn ang="0">
                <a:pos x="1524000" y="2066925"/>
              </a:cxn>
              <a:cxn ang="0">
                <a:pos x="870867" y="1377950"/>
              </a:cxn>
              <a:cxn ang="0">
                <a:pos x="1306266" y="1377950"/>
              </a:cxn>
              <a:cxn ang="0">
                <a:pos x="870867" y="688975"/>
              </a:cxn>
              <a:cxn ang="0">
                <a:pos x="1088602" y="688975"/>
              </a:cxn>
              <a:cxn ang="0">
                <a:pos x="762000" y="0"/>
              </a:cxn>
              <a:cxn ang="0">
                <a:pos x="435398" y="688975"/>
              </a:cxn>
              <a:cxn ang="0">
                <a:pos x="653133" y="688975"/>
              </a:cxn>
              <a:cxn ang="0">
                <a:pos x="217734" y="1377950"/>
              </a:cxn>
              <a:cxn ang="0">
                <a:pos x="653133" y="1377950"/>
              </a:cxn>
            </a:cxnLst>
            <a:rect l="l" t="t" r="r" b="b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>
              <a:srgbClr val="808080"/>
            </a:outerShdw>
          </a:effectLst>
        </p:spPr>
      </p:sp>
      <p:cxnSp>
        <p:nvCxnSpPr>
          <p:cNvPr id="27655" name="直接连接符 30725">
            <a:extLst>
              <a:ext uri="{FF2B5EF4-FFF2-40B4-BE49-F238E27FC236}">
                <a16:creationId xmlns:a16="http://schemas.microsoft.com/office/drawing/2014/main" id="{A821333E-ABC8-48F7-B30B-2C13D08D74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72866" y="816769"/>
            <a:ext cx="5130403" cy="1248966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圆角矩形标注 30727">
            <a:extLst>
              <a:ext uri="{FF2B5EF4-FFF2-40B4-BE49-F238E27FC236}">
                <a16:creationId xmlns:a16="http://schemas.microsoft.com/office/drawing/2014/main" id="{76FC25EE-5A52-46D1-9C34-2C850E6F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491" y="782241"/>
            <a:ext cx="1114425" cy="400050"/>
          </a:xfrm>
          <a:prstGeom prst="wedgeRoundRectCallout">
            <a:avLst>
              <a:gd name="adj1" fmla="val 35361"/>
              <a:gd name="adj2" fmla="val 257736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D8F9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>
                <a:solidFill>
                  <a:srgbClr val="FF3300"/>
                </a:solidFill>
                <a:latin typeface="宋体" panose="02010600030101010101" pitchFamily="2" charset="-122"/>
              </a:rPr>
              <a:t>视角大</a:t>
            </a:r>
          </a:p>
        </p:txBody>
      </p:sp>
      <p:cxnSp>
        <p:nvCxnSpPr>
          <p:cNvPr id="27657" name="直接连接符 30736">
            <a:extLst>
              <a:ext uri="{FF2B5EF4-FFF2-40B4-BE49-F238E27FC236}">
                <a16:creationId xmlns:a16="http://schemas.microsoft.com/office/drawing/2014/main" id="{B2A37743-2B00-468F-A782-8A49DA19D41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2867" y="3449241"/>
            <a:ext cx="5097065" cy="404813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ree">
            <a:extLst>
              <a:ext uri="{FF2B5EF4-FFF2-40B4-BE49-F238E27FC236}">
                <a16:creationId xmlns:a16="http://schemas.microsoft.com/office/drawing/2014/main" id="{797B0385-5AB5-437F-AAA1-FD8604DA080F}"/>
              </a:ext>
            </a:extLst>
          </p:cNvPr>
          <p:cNvSpPr>
            <a:spLocks noEditPoints="1"/>
          </p:cNvSpPr>
          <p:nvPr/>
        </p:nvSpPr>
        <p:spPr bwMode="auto">
          <a:xfrm>
            <a:off x="1500188" y="2774157"/>
            <a:ext cx="878681" cy="1079897"/>
          </a:xfrm>
          <a:custGeom>
            <a:avLst/>
            <a:gdLst/>
            <a:ahLst/>
            <a:cxnLst>
              <a:cxn ang="0">
                <a:pos x="0" y="1259880"/>
              </a:cxn>
              <a:cxn ang="0">
                <a:pos x="502096" y="1259880"/>
              </a:cxn>
              <a:cxn ang="0">
                <a:pos x="502096" y="1439863"/>
              </a:cxn>
              <a:cxn ang="0">
                <a:pos x="669479" y="1439863"/>
              </a:cxn>
              <a:cxn ang="0">
                <a:pos x="669479" y="1259880"/>
              </a:cxn>
              <a:cxn ang="0">
                <a:pos x="1171575" y="1259880"/>
              </a:cxn>
              <a:cxn ang="0">
                <a:pos x="669479" y="839920"/>
              </a:cxn>
              <a:cxn ang="0">
                <a:pos x="1004192" y="839920"/>
              </a:cxn>
              <a:cxn ang="0">
                <a:pos x="669479" y="419960"/>
              </a:cxn>
              <a:cxn ang="0">
                <a:pos x="836863" y="419960"/>
              </a:cxn>
              <a:cxn ang="0">
                <a:pos x="585788" y="0"/>
              </a:cxn>
              <a:cxn ang="0">
                <a:pos x="334712" y="419960"/>
              </a:cxn>
              <a:cxn ang="0">
                <a:pos x="502096" y="419960"/>
              </a:cxn>
              <a:cxn ang="0">
                <a:pos x="167383" y="839920"/>
              </a:cxn>
              <a:cxn ang="0">
                <a:pos x="502096" y="839920"/>
              </a:cxn>
            </a:cxnLst>
            <a:rect l="l" t="t" r="r" b="b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>
              <a:srgbClr val="808080"/>
            </a:outerShdw>
          </a:effectLst>
        </p:spPr>
      </p:sp>
      <p:cxnSp>
        <p:nvCxnSpPr>
          <p:cNvPr id="27659" name="直接连接符 30739">
            <a:extLst>
              <a:ext uri="{FF2B5EF4-FFF2-40B4-BE49-F238E27FC236}">
                <a16:creationId xmlns:a16="http://schemas.microsoft.com/office/drawing/2014/main" id="{916A9ABD-2915-40E2-BABC-3EEDC4C082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39529" y="2774157"/>
            <a:ext cx="5130403" cy="675085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4" name="文本框 30748">
            <a:extLst>
              <a:ext uri="{FF2B5EF4-FFF2-40B4-BE49-F238E27FC236}">
                <a16:creationId xmlns:a16="http://schemas.microsoft.com/office/drawing/2014/main" id="{0D6A34FF-3D6A-421C-BBBA-3DE08F2680E3}"/>
              </a:ext>
            </a:extLst>
          </p:cNvPr>
          <p:cNvSpPr/>
          <p:nvPr/>
        </p:nvSpPr>
        <p:spPr>
          <a:xfrm>
            <a:off x="2243137" y="350044"/>
            <a:ext cx="262283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Wingdings"/>
              </a:rPr>
              <a:t>视角与物体大小有关</a:t>
            </a:r>
            <a:endParaRPr sz="21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28685" name="任意多边形 30749">
            <a:extLst>
              <a:ext uri="{FF2B5EF4-FFF2-40B4-BE49-F238E27FC236}">
                <a16:creationId xmlns:a16="http://schemas.microsoft.com/office/drawing/2014/main" id="{4A6BACC6-72BF-4AF1-8358-173E7CBAFE1C}"/>
              </a:ext>
            </a:extLst>
          </p:cNvPr>
          <p:cNvSpPr>
            <a:spLocks/>
          </p:cNvSpPr>
          <p:nvPr/>
        </p:nvSpPr>
        <p:spPr bwMode="auto">
          <a:xfrm rot="60000" flipH="1">
            <a:off x="6056710" y="1828801"/>
            <a:ext cx="66675" cy="336947"/>
          </a:xfrm>
          <a:custGeom>
            <a:avLst/>
            <a:gdLst>
              <a:gd name="T0" fmla="*/ 4402 w 21600"/>
              <a:gd name="T1" fmla="*/ 0 h 62931"/>
              <a:gd name="T2" fmla="*/ 21600 w 21600"/>
              <a:gd name="T3" fmla="*/ 21147 h 62931"/>
              <a:gd name="T4" fmla="*/ 5121 w 21600"/>
              <a:gd name="T5" fmla="*/ 42136 h 62931"/>
              <a:gd name="T6" fmla="*/ 5110 w 21600"/>
              <a:gd name="T7" fmla="*/ 42133 h 62931"/>
              <a:gd name="T8" fmla="*/ 7804 w 21600"/>
              <a:gd name="T9" fmla="*/ 57669 h 62931"/>
              <a:gd name="T10" fmla="*/ 7541 w 21600"/>
              <a:gd name="T11" fmla="*/ 62931 h 62931"/>
              <a:gd name="T12" fmla="*/ 4402 w 21600"/>
              <a:gd name="T13" fmla="*/ 0 h 62931"/>
              <a:gd name="T14" fmla="*/ 5110 w 21600"/>
              <a:gd name="T15" fmla="*/ 42133 h 6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62931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62931" stroke="0">
                <a:moveTo>
                  <a:pt x="5110" y="42133"/>
                </a:moveTo>
                <a:cubicBezTo>
                  <a:pt x="6769" y="46029"/>
                  <a:pt x="7804" y="51549"/>
                  <a:pt x="7804" y="57669"/>
                </a:cubicBezTo>
                <a:cubicBezTo>
                  <a:pt x="7804" y="59487"/>
                  <a:pt x="7713" y="61252"/>
                  <a:pt x="7541" y="62931"/>
                </a:cubicBezTo>
                <a:lnTo>
                  <a:pt x="4402" y="0"/>
                </a:lnTo>
                <a:lnTo>
                  <a:pt x="5110" y="42133"/>
                </a:lnTo>
                <a:close/>
              </a:path>
            </a:pathLst>
          </a:cu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8686" name="文本框 30750">
            <a:extLst>
              <a:ext uri="{FF2B5EF4-FFF2-40B4-BE49-F238E27FC236}">
                <a16:creationId xmlns:a16="http://schemas.microsoft.com/office/drawing/2014/main" id="{42527F15-646B-45AB-9C86-34EAC94AFA50}"/>
              </a:ext>
            </a:extLst>
          </p:cNvPr>
          <p:cNvSpPr/>
          <p:nvPr/>
        </p:nvSpPr>
        <p:spPr>
          <a:xfrm>
            <a:off x="6023372" y="1795463"/>
            <a:ext cx="438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zh-CN" sz="2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Symbol" pitchFamily="18" charset="2"/>
                <a:ea typeface="楷体_GB2312" pitchFamily="49" charset="-122"/>
                <a:sym typeface="Wingdings"/>
              </a:rPr>
              <a:t>a</a:t>
            </a:r>
            <a:endParaRPr lang="el-GR" altLang="zh-CN" sz="2400" i="1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87" name="任意多边形 30751">
            <a:extLst>
              <a:ext uri="{FF2B5EF4-FFF2-40B4-BE49-F238E27FC236}">
                <a16:creationId xmlns:a16="http://schemas.microsoft.com/office/drawing/2014/main" id="{74A01E14-C517-422B-968A-1125221D3FB4}"/>
              </a:ext>
            </a:extLst>
          </p:cNvPr>
          <p:cNvSpPr>
            <a:spLocks/>
          </p:cNvSpPr>
          <p:nvPr/>
        </p:nvSpPr>
        <p:spPr bwMode="auto">
          <a:xfrm rot="300000" flipH="1">
            <a:off x="6259116" y="3348038"/>
            <a:ext cx="33338" cy="169069"/>
          </a:xfrm>
          <a:custGeom>
            <a:avLst/>
            <a:gdLst>
              <a:gd name="T0" fmla="*/ 4402 w 21600"/>
              <a:gd name="T1" fmla="*/ 0 h 62931"/>
              <a:gd name="T2" fmla="*/ 21600 w 21600"/>
              <a:gd name="T3" fmla="*/ 21147 h 62931"/>
              <a:gd name="T4" fmla="*/ 5121 w 21600"/>
              <a:gd name="T5" fmla="*/ 42136 h 62931"/>
              <a:gd name="T6" fmla="*/ 5110 w 21600"/>
              <a:gd name="T7" fmla="*/ 42133 h 62931"/>
              <a:gd name="T8" fmla="*/ 7804 w 21600"/>
              <a:gd name="T9" fmla="*/ 57669 h 62931"/>
              <a:gd name="T10" fmla="*/ 7541 w 21600"/>
              <a:gd name="T11" fmla="*/ 62931 h 62931"/>
              <a:gd name="T12" fmla="*/ 4402 w 21600"/>
              <a:gd name="T13" fmla="*/ 0 h 62931"/>
              <a:gd name="T14" fmla="*/ 5110 w 21600"/>
              <a:gd name="T15" fmla="*/ 42133 h 6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62931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62931" stroke="0">
                <a:moveTo>
                  <a:pt x="5110" y="42133"/>
                </a:moveTo>
                <a:cubicBezTo>
                  <a:pt x="6769" y="46029"/>
                  <a:pt x="7804" y="51549"/>
                  <a:pt x="7804" y="57669"/>
                </a:cubicBezTo>
                <a:cubicBezTo>
                  <a:pt x="7804" y="59487"/>
                  <a:pt x="7713" y="61252"/>
                  <a:pt x="7541" y="62931"/>
                </a:cubicBezTo>
                <a:lnTo>
                  <a:pt x="4402" y="0"/>
                </a:lnTo>
                <a:lnTo>
                  <a:pt x="5110" y="42133"/>
                </a:lnTo>
                <a:close/>
              </a:path>
            </a:pathLst>
          </a:cu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7664" name="圆角矩形标注 30752">
            <a:extLst>
              <a:ext uri="{FF2B5EF4-FFF2-40B4-BE49-F238E27FC236}">
                <a16:creationId xmlns:a16="http://schemas.microsoft.com/office/drawing/2014/main" id="{01157E5B-4BB6-4B8D-9106-4FE2B554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153" y="2436019"/>
            <a:ext cx="1013222" cy="371475"/>
          </a:xfrm>
          <a:prstGeom prst="wedgeRoundRectCallout">
            <a:avLst>
              <a:gd name="adj1" fmla="val 52116"/>
              <a:gd name="adj2" fmla="val 217306"/>
              <a:gd name="adj3" fmla="val 16667"/>
            </a:avLst>
          </a:prstGeom>
          <a:solidFill>
            <a:schemeClr val="bg1"/>
          </a:solidFill>
          <a:ln w="9525" algn="ctr">
            <a:solidFill>
              <a:srgbClr val="3D8F9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>
                <a:solidFill>
                  <a:srgbClr val="FF3300"/>
                </a:solidFill>
                <a:latin typeface="宋体" panose="02010600030101010101" pitchFamily="2" charset="-122"/>
              </a:rPr>
              <a:t>视角小</a:t>
            </a:r>
          </a:p>
        </p:txBody>
      </p:sp>
      <p:sp>
        <p:nvSpPr>
          <p:cNvPr id="28689" name="文本框 30753">
            <a:extLst>
              <a:ext uri="{FF2B5EF4-FFF2-40B4-BE49-F238E27FC236}">
                <a16:creationId xmlns:a16="http://schemas.microsoft.com/office/drawing/2014/main" id="{EB4734D9-76B9-4143-9A07-55F18B63533C}"/>
              </a:ext>
            </a:extLst>
          </p:cNvPr>
          <p:cNvSpPr/>
          <p:nvPr/>
        </p:nvSpPr>
        <p:spPr>
          <a:xfrm>
            <a:off x="5820966" y="3178969"/>
            <a:ext cx="438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zh-CN" sz="2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Symbol" pitchFamily="18" charset="2"/>
                <a:ea typeface="楷体_GB2312" pitchFamily="49" charset="-122"/>
                <a:sym typeface="Wingdings"/>
              </a:rPr>
              <a:t>a</a:t>
            </a:r>
            <a:endParaRPr lang="el-GR" altLang="zh-CN" sz="2400" i="1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90" name="文本框 30757">
            <a:extLst>
              <a:ext uri="{FF2B5EF4-FFF2-40B4-BE49-F238E27FC236}">
                <a16:creationId xmlns:a16="http://schemas.microsoft.com/office/drawing/2014/main" id="{1ECC2688-9635-4E40-9672-891A41348D58}"/>
              </a:ext>
            </a:extLst>
          </p:cNvPr>
          <p:cNvSpPr/>
          <p:nvPr/>
        </p:nvSpPr>
        <p:spPr>
          <a:xfrm>
            <a:off x="2122885" y="3963591"/>
            <a:ext cx="5014913" cy="8447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距离相等时，大物体的视角大，小物体的视角小。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8684" grpId="0" animBg="1"/>
      <p:bldP spid="28686" grpId="0" animBg="1"/>
      <p:bldP spid="27664" grpId="0" animBg="1"/>
      <p:bldP spid="28689" grpId="0" animBg="1"/>
      <p:bldP spid="28690" grpId="0" animBg="1"/>
      <p:bldP spid="2869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43047" descr="眼睛">
            <a:extLst>
              <a:ext uri="{FF2B5EF4-FFF2-40B4-BE49-F238E27FC236}">
                <a16:creationId xmlns:a16="http://schemas.microsoft.com/office/drawing/2014/main" id="{773D5401-1598-4F1B-A05F-7393C04E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7248526" y="3045619"/>
            <a:ext cx="564356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43048" descr="眼睛">
            <a:extLst>
              <a:ext uri="{FF2B5EF4-FFF2-40B4-BE49-F238E27FC236}">
                <a16:creationId xmlns:a16="http://schemas.microsoft.com/office/drawing/2014/main" id="{FE34826E-8CB9-4004-91BC-D59C3383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7239001" y="1441848"/>
            <a:ext cx="564356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7" name="直接连接符 43010">
            <a:extLst>
              <a:ext uri="{FF2B5EF4-FFF2-40B4-BE49-F238E27FC236}">
                <a16:creationId xmlns:a16="http://schemas.microsoft.com/office/drawing/2014/main" id="{F5592259-520E-4716-B9AF-BC445C5FCB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14550" y="1745456"/>
            <a:ext cx="5292329" cy="620316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Tree">
            <a:extLst>
              <a:ext uri="{FF2B5EF4-FFF2-40B4-BE49-F238E27FC236}">
                <a16:creationId xmlns:a16="http://schemas.microsoft.com/office/drawing/2014/main" id="{32956CD4-2FAE-4740-B90D-E9734171DA78}"/>
              </a:ext>
            </a:extLst>
          </p:cNvPr>
          <p:cNvSpPr>
            <a:spLocks noEditPoints="1"/>
          </p:cNvSpPr>
          <p:nvPr/>
        </p:nvSpPr>
        <p:spPr bwMode="auto">
          <a:xfrm>
            <a:off x="4312444" y="2234804"/>
            <a:ext cx="1013222" cy="1553765"/>
          </a:xfrm>
          <a:custGeom>
            <a:avLst/>
            <a:gdLst/>
            <a:ahLst/>
            <a:cxnLst>
              <a:cxn ang="0">
                <a:pos x="0" y="1812726"/>
              </a:cxn>
              <a:cxn ang="0">
                <a:pos x="578975" y="1812726"/>
              </a:cxn>
              <a:cxn ang="0">
                <a:pos x="578975" y="2071687"/>
              </a:cxn>
              <a:cxn ang="0">
                <a:pos x="771988" y="2071687"/>
              </a:cxn>
              <a:cxn ang="0">
                <a:pos x="771988" y="1812726"/>
              </a:cxn>
              <a:cxn ang="0">
                <a:pos x="1350963" y="1812726"/>
              </a:cxn>
              <a:cxn ang="0">
                <a:pos x="771988" y="1208484"/>
              </a:cxn>
              <a:cxn ang="0">
                <a:pos x="1157950" y="1208484"/>
              </a:cxn>
              <a:cxn ang="0">
                <a:pos x="771988" y="604242"/>
              </a:cxn>
              <a:cxn ang="0">
                <a:pos x="965000" y="604242"/>
              </a:cxn>
              <a:cxn ang="0">
                <a:pos x="675482" y="0"/>
              </a:cxn>
              <a:cxn ang="0">
                <a:pos x="385963" y="604242"/>
              </a:cxn>
              <a:cxn ang="0">
                <a:pos x="578975" y="604242"/>
              </a:cxn>
              <a:cxn ang="0">
                <a:pos x="193013" y="1208484"/>
              </a:cxn>
              <a:cxn ang="0">
                <a:pos x="578975" y="1208484"/>
              </a:cxn>
            </a:cxnLst>
            <a:rect l="l" t="t" r="r" b="b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>
              <a:srgbClr val="808080"/>
            </a:outerShdw>
          </a:effectLst>
        </p:spPr>
      </p:sp>
      <p:cxnSp>
        <p:nvCxnSpPr>
          <p:cNvPr id="28679" name="直接连接符 43013">
            <a:extLst>
              <a:ext uri="{FF2B5EF4-FFF2-40B4-BE49-F238E27FC236}">
                <a16:creationId xmlns:a16="http://schemas.microsoft.com/office/drawing/2014/main" id="{10051BB3-4603-4A99-B76A-10869BD96E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1935" y="833438"/>
            <a:ext cx="5231606" cy="912019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0" name="圆角矩形标注 43015">
            <a:extLst>
              <a:ext uri="{FF2B5EF4-FFF2-40B4-BE49-F238E27FC236}">
                <a16:creationId xmlns:a16="http://schemas.microsoft.com/office/drawing/2014/main" id="{549B1D89-8FF0-4F3F-8DDB-15C339A2A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372" y="733425"/>
            <a:ext cx="1181100" cy="400050"/>
          </a:xfrm>
          <a:prstGeom prst="wedgeRoundRectCallout">
            <a:avLst>
              <a:gd name="adj1" fmla="val 29736"/>
              <a:gd name="adj2" fmla="val 205060"/>
              <a:gd name="adj3" fmla="val 16667"/>
            </a:avLst>
          </a:prstGeom>
          <a:noFill/>
          <a:ln w="9525" algn="ctr">
            <a:solidFill>
              <a:srgbClr val="3D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</a:rPr>
              <a:t>视角小</a:t>
            </a:r>
          </a:p>
        </p:txBody>
      </p:sp>
      <p:cxnSp>
        <p:nvCxnSpPr>
          <p:cNvPr id="28681" name="直接连接符 43037">
            <a:extLst>
              <a:ext uri="{FF2B5EF4-FFF2-40B4-BE49-F238E27FC236}">
                <a16:creationId xmlns:a16="http://schemas.microsoft.com/office/drawing/2014/main" id="{2E33ED25-DDD7-4136-ADD5-DFFA17BC27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51798" y="3382566"/>
            <a:ext cx="2544365" cy="404813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ree">
            <a:extLst>
              <a:ext uri="{FF2B5EF4-FFF2-40B4-BE49-F238E27FC236}">
                <a16:creationId xmlns:a16="http://schemas.microsoft.com/office/drawing/2014/main" id="{335F512E-7C24-4B31-A2AE-48AD3DFF16DF}"/>
              </a:ext>
            </a:extLst>
          </p:cNvPr>
          <p:cNvSpPr>
            <a:spLocks noEditPoints="1"/>
          </p:cNvSpPr>
          <p:nvPr/>
        </p:nvSpPr>
        <p:spPr bwMode="auto">
          <a:xfrm>
            <a:off x="1669257" y="833438"/>
            <a:ext cx="1008460" cy="1535906"/>
          </a:xfrm>
          <a:custGeom>
            <a:avLst/>
            <a:gdLst/>
            <a:ahLst/>
            <a:cxnLst>
              <a:cxn ang="0">
                <a:pos x="0" y="1791891"/>
              </a:cxn>
              <a:cxn ang="0">
                <a:pos x="576254" y="1791891"/>
              </a:cxn>
              <a:cxn ang="0">
                <a:pos x="576254" y="2047875"/>
              </a:cxn>
              <a:cxn ang="0">
                <a:pos x="768359" y="2047875"/>
              </a:cxn>
              <a:cxn ang="0">
                <a:pos x="768359" y="1791891"/>
              </a:cxn>
              <a:cxn ang="0">
                <a:pos x="1344613" y="1791891"/>
              </a:cxn>
              <a:cxn ang="0">
                <a:pos x="768359" y="1194594"/>
              </a:cxn>
              <a:cxn ang="0">
                <a:pos x="1152508" y="1194594"/>
              </a:cxn>
              <a:cxn ang="0">
                <a:pos x="768359" y="597297"/>
              </a:cxn>
              <a:cxn ang="0">
                <a:pos x="960465" y="597297"/>
              </a:cxn>
              <a:cxn ang="0">
                <a:pos x="672307" y="0"/>
              </a:cxn>
              <a:cxn ang="0">
                <a:pos x="384148" y="597297"/>
              </a:cxn>
              <a:cxn ang="0">
                <a:pos x="576254" y="597297"/>
              </a:cxn>
              <a:cxn ang="0">
                <a:pos x="192105" y="1194594"/>
              </a:cxn>
              <a:cxn ang="0">
                <a:pos x="576254" y="1194594"/>
              </a:cxn>
            </a:cxnLst>
            <a:rect l="l" t="t" r="r" b="b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>
              <a:srgbClr val="808080"/>
            </a:outerShdw>
          </a:effectLst>
        </p:spPr>
      </p:sp>
      <p:cxnSp>
        <p:nvCxnSpPr>
          <p:cNvPr id="28683" name="直接连接符 43040">
            <a:extLst>
              <a:ext uri="{FF2B5EF4-FFF2-40B4-BE49-F238E27FC236}">
                <a16:creationId xmlns:a16="http://schemas.microsoft.com/office/drawing/2014/main" id="{C50540BF-0D94-4D27-9ADB-3110CE5344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18460" y="2234803"/>
            <a:ext cx="2564606" cy="1147763"/>
          </a:xfrm>
          <a:prstGeom prst="lin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8" name="文本框 43043">
            <a:extLst>
              <a:ext uri="{FF2B5EF4-FFF2-40B4-BE49-F238E27FC236}">
                <a16:creationId xmlns:a16="http://schemas.microsoft.com/office/drawing/2014/main" id="{92987C53-17FF-4997-BFD6-DF4A81BBC44B}"/>
              </a:ext>
            </a:extLst>
          </p:cNvPr>
          <p:cNvSpPr/>
          <p:nvPr/>
        </p:nvSpPr>
        <p:spPr>
          <a:xfrm>
            <a:off x="1178719" y="348853"/>
            <a:ext cx="262283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Wingdings"/>
              </a:rPr>
              <a:t>视角与物体远近有关</a:t>
            </a:r>
            <a:endParaRPr sz="21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29709" name="文本框 43044">
            <a:extLst>
              <a:ext uri="{FF2B5EF4-FFF2-40B4-BE49-F238E27FC236}">
                <a16:creationId xmlns:a16="http://schemas.microsoft.com/office/drawing/2014/main" id="{9BFE8AE2-4738-4D90-B48D-D7D1AC1AEFBE}"/>
              </a:ext>
            </a:extLst>
          </p:cNvPr>
          <p:cNvSpPr/>
          <p:nvPr/>
        </p:nvSpPr>
        <p:spPr>
          <a:xfrm>
            <a:off x="1601391" y="4090987"/>
            <a:ext cx="6176963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物体大小一定时，看近处的物体，视角大，远处的物体视角小。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8686" name="圆角矩形标注 43046">
            <a:extLst>
              <a:ext uri="{FF2B5EF4-FFF2-40B4-BE49-F238E27FC236}">
                <a16:creationId xmlns:a16="http://schemas.microsoft.com/office/drawing/2014/main" id="{24AB819B-BA64-4F4D-B8C5-FB027089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3" y="2168128"/>
            <a:ext cx="1013222" cy="433388"/>
          </a:xfrm>
          <a:prstGeom prst="wedgeRoundRectCallout">
            <a:avLst>
              <a:gd name="adj1" fmla="val 34134"/>
              <a:gd name="adj2" fmla="val 225000"/>
              <a:gd name="adj3" fmla="val 16667"/>
            </a:avLst>
          </a:prstGeom>
          <a:noFill/>
          <a:ln w="9525" algn="ctr">
            <a:solidFill>
              <a:srgbClr val="3D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>
                <a:solidFill>
                  <a:srgbClr val="FF0000"/>
                </a:solidFill>
                <a:latin typeface="宋体" panose="02010600030101010101" pitchFamily="2" charset="-122"/>
              </a:rPr>
              <a:t>视角大</a:t>
            </a:r>
          </a:p>
        </p:txBody>
      </p:sp>
      <p:sp>
        <p:nvSpPr>
          <p:cNvPr id="29711" name="任意多边形 43050">
            <a:extLst>
              <a:ext uri="{FF2B5EF4-FFF2-40B4-BE49-F238E27FC236}">
                <a16:creationId xmlns:a16="http://schemas.microsoft.com/office/drawing/2014/main" id="{84BB84A9-8215-482A-8A79-FD6F8FC2761F}"/>
              </a:ext>
            </a:extLst>
          </p:cNvPr>
          <p:cNvSpPr>
            <a:spLocks/>
          </p:cNvSpPr>
          <p:nvPr/>
        </p:nvSpPr>
        <p:spPr bwMode="auto">
          <a:xfrm rot="60000" flipH="1">
            <a:off x="6809185" y="3146822"/>
            <a:ext cx="66675" cy="336947"/>
          </a:xfrm>
          <a:custGeom>
            <a:avLst/>
            <a:gdLst>
              <a:gd name="T0" fmla="*/ 4402 w 21600"/>
              <a:gd name="T1" fmla="*/ 0 h 62931"/>
              <a:gd name="T2" fmla="*/ 21600 w 21600"/>
              <a:gd name="T3" fmla="*/ 21147 h 62931"/>
              <a:gd name="T4" fmla="*/ 5121 w 21600"/>
              <a:gd name="T5" fmla="*/ 42136 h 62931"/>
              <a:gd name="T6" fmla="*/ 5110 w 21600"/>
              <a:gd name="T7" fmla="*/ 42133 h 62931"/>
              <a:gd name="T8" fmla="*/ 7804 w 21600"/>
              <a:gd name="T9" fmla="*/ 57669 h 62931"/>
              <a:gd name="T10" fmla="*/ 7541 w 21600"/>
              <a:gd name="T11" fmla="*/ 62931 h 62931"/>
              <a:gd name="T12" fmla="*/ 4402 w 21600"/>
              <a:gd name="T13" fmla="*/ 0 h 62931"/>
              <a:gd name="T14" fmla="*/ 5110 w 21600"/>
              <a:gd name="T15" fmla="*/ 42133 h 6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62931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62931" stroke="0">
                <a:moveTo>
                  <a:pt x="5110" y="42133"/>
                </a:moveTo>
                <a:cubicBezTo>
                  <a:pt x="6769" y="46029"/>
                  <a:pt x="7804" y="51549"/>
                  <a:pt x="7804" y="57669"/>
                </a:cubicBezTo>
                <a:cubicBezTo>
                  <a:pt x="7804" y="59487"/>
                  <a:pt x="7713" y="61252"/>
                  <a:pt x="7541" y="62931"/>
                </a:cubicBezTo>
                <a:lnTo>
                  <a:pt x="4402" y="0"/>
                </a:lnTo>
                <a:lnTo>
                  <a:pt x="5110" y="42133"/>
                </a:lnTo>
                <a:close/>
              </a:path>
            </a:pathLst>
          </a:cu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9712" name="文本框 43051">
            <a:extLst>
              <a:ext uri="{FF2B5EF4-FFF2-40B4-BE49-F238E27FC236}">
                <a16:creationId xmlns:a16="http://schemas.microsoft.com/office/drawing/2014/main" id="{88202AEB-E882-481F-8193-0E22BEE91A9B}"/>
              </a:ext>
            </a:extLst>
          </p:cNvPr>
          <p:cNvSpPr/>
          <p:nvPr/>
        </p:nvSpPr>
        <p:spPr>
          <a:xfrm>
            <a:off x="6192441" y="1508522"/>
            <a:ext cx="438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zh-CN" sz="2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Symbol" pitchFamily="18" charset="2"/>
                <a:ea typeface="楷体_GB2312" pitchFamily="49" charset="-122"/>
                <a:sym typeface="Wingdings"/>
              </a:rPr>
              <a:t>a</a:t>
            </a:r>
            <a:endParaRPr lang="el-GR" altLang="zh-CN" sz="2400" i="1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713" name="任意多边形 43052">
            <a:extLst>
              <a:ext uri="{FF2B5EF4-FFF2-40B4-BE49-F238E27FC236}">
                <a16:creationId xmlns:a16="http://schemas.microsoft.com/office/drawing/2014/main" id="{2F5462ED-51F3-4D0D-9092-2C4629600CB8}"/>
              </a:ext>
            </a:extLst>
          </p:cNvPr>
          <p:cNvSpPr>
            <a:spLocks/>
          </p:cNvSpPr>
          <p:nvPr/>
        </p:nvSpPr>
        <p:spPr bwMode="auto">
          <a:xfrm flipH="1">
            <a:off x="6799660" y="1644254"/>
            <a:ext cx="33338" cy="169069"/>
          </a:xfrm>
          <a:custGeom>
            <a:avLst/>
            <a:gdLst>
              <a:gd name="T0" fmla="*/ 4402 w 21600"/>
              <a:gd name="T1" fmla="*/ 0 h 62931"/>
              <a:gd name="T2" fmla="*/ 21600 w 21600"/>
              <a:gd name="T3" fmla="*/ 21147 h 62931"/>
              <a:gd name="T4" fmla="*/ 5121 w 21600"/>
              <a:gd name="T5" fmla="*/ 42136 h 62931"/>
              <a:gd name="T6" fmla="*/ 5110 w 21600"/>
              <a:gd name="T7" fmla="*/ 42133 h 62931"/>
              <a:gd name="T8" fmla="*/ 7804 w 21600"/>
              <a:gd name="T9" fmla="*/ 57669 h 62931"/>
              <a:gd name="T10" fmla="*/ 7541 w 21600"/>
              <a:gd name="T11" fmla="*/ 62931 h 62931"/>
              <a:gd name="T12" fmla="*/ 4402 w 21600"/>
              <a:gd name="T13" fmla="*/ 0 h 62931"/>
              <a:gd name="T14" fmla="*/ 5110 w 21600"/>
              <a:gd name="T15" fmla="*/ 42133 h 6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00" h="62931" fill="none">
                <a:moveTo>
                  <a:pt x="4402" y="0"/>
                </a:moveTo>
                <a:cubicBezTo>
                  <a:pt x="14226" y="2035"/>
                  <a:pt x="21600" y="10730"/>
                  <a:pt x="21600" y="21147"/>
                </a:cubicBezTo>
                <a:cubicBezTo>
                  <a:pt x="21600" y="31314"/>
                  <a:pt x="14575" y="39841"/>
                  <a:pt x="5121" y="42136"/>
                </a:cubicBezTo>
              </a:path>
              <a:path w="21600" h="62931" stroke="0">
                <a:moveTo>
                  <a:pt x="5110" y="42133"/>
                </a:moveTo>
                <a:cubicBezTo>
                  <a:pt x="6769" y="46029"/>
                  <a:pt x="7804" y="51549"/>
                  <a:pt x="7804" y="57669"/>
                </a:cubicBezTo>
                <a:cubicBezTo>
                  <a:pt x="7804" y="59487"/>
                  <a:pt x="7713" y="61252"/>
                  <a:pt x="7541" y="62931"/>
                </a:cubicBezTo>
                <a:lnTo>
                  <a:pt x="4402" y="0"/>
                </a:lnTo>
                <a:lnTo>
                  <a:pt x="5110" y="42133"/>
                </a:lnTo>
                <a:close/>
              </a:path>
            </a:pathLst>
          </a:cu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9714" name="文本框 43054">
            <a:extLst>
              <a:ext uri="{FF2B5EF4-FFF2-40B4-BE49-F238E27FC236}">
                <a16:creationId xmlns:a16="http://schemas.microsoft.com/office/drawing/2014/main" id="{A7FE93FE-ADE9-468E-A8E0-0BCAF171D4CF}"/>
              </a:ext>
            </a:extLst>
          </p:cNvPr>
          <p:cNvSpPr/>
          <p:nvPr/>
        </p:nvSpPr>
        <p:spPr>
          <a:xfrm>
            <a:off x="6371035" y="3078956"/>
            <a:ext cx="4381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altLang="zh-CN" sz="24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Symbol" pitchFamily="18" charset="2"/>
                <a:ea typeface="楷体_GB2312" pitchFamily="49" charset="-122"/>
                <a:sym typeface="Wingdings"/>
              </a:rPr>
              <a:t>a</a:t>
            </a:r>
            <a:endParaRPr lang="el-GR" altLang="zh-CN" sz="2400" i="1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9708" grpId="0" animBg="1"/>
      <p:bldP spid="29709" grpId="0" animBg="1"/>
      <p:bldP spid="28686" grpId="0" animBg="1"/>
      <p:bldP spid="29712" grpId="0" animBg="1"/>
      <p:bldP spid="29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1750" descr="10404012##伽利略望远镜">
            <a:extLst>
              <a:ext uri="{FF2B5EF4-FFF2-40B4-BE49-F238E27FC236}">
                <a16:creationId xmlns:a16="http://schemas.microsoft.com/office/drawing/2014/main" id="{2B85C99F-6A5B-4B63-9ECA-EEAF9307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"/>
          <a:stretch>
            <a:fillRect/>
          </a:stretch>
        </p:blipFill>
        <p:spPr bwMode="auto">
          <a:xfrm>
            <a:off x="1871663" y="1188244"/>
            <a:ext cx="206097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31746">
            <a:extLst>
              <a:ext uri="{FF2B5EF4-FFF2-40B4-BE49-F238E27FC236}">
                <a16:creationId xmlns:a16="http://schemas.microsoft.com/office/drawing/2014/main" id="{D8217F8A-F486-4CBB-B9A7-88CE5B8B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85" y="4245769"/>
            <a:ext cx="20788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</a:rPr>
              <a:t>伽利略望远镜</a:t>
            </a:r>
          </a:p>
        </p:txBody>
      </p:sp>
      <p:sp>
        <p:nvSpPr>
          <p:cNvPr id="30724" name="文本框 31747">
            <a:extLst>
              <a:ext uri="{FF2B5EF4-FFF2-40B4-BE49-F238E27FC236}">
                <a16:creationId xmlns:a16="http://schemas.microsoft.com/office/drawing/2014/main" id="{B73DD118-7787-4525-8441-BB249E79550D}"/>
              </a:ext>
            </a:extLst>
          </p:cNvPr>
          <p:cNvSpPr/>
          <p:nvPr/>
        </p:nvSpPr>
        <p:spPr>
          <a:xfrm>
            <a:off x="4065985" y="1254919"/>
            <a:ext cx="3509963" cy="207518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　　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第一个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把望远镜指向天空的是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伽利略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，支持了哥白尼的“日心说”。第一个观测到了木星的卫星，太阳黑子和月球上的环形山。</a:t>
            </a:r>
            <a:endParaRPr sz="210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701" name="矩形 31748">
            <a:extLst>
              <a:ext uri="{FF2B5EF4-FFF2-40B4-BE49-F238E27FC236}">
                <a16:creationId xmlns:a16="http://schemas.microsoft.com/office/drawing/2014/main" id="{B4E7803C-EA66-47C4-9D4E-7934A1D1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054" y="195263"/>
            <a:ext cx="297060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700">
                <a:solidFill>
                  <a:srgbClr val="0066CC"/>
                </a:solidFill>
              </a:rPr>
              <a:t> </a:t>
            </a:r>
            <a:r>
              <a:rPr lang="zh-CN" altLang="en-US" sz="2700">
                <a:solidFill>
                  <a:srgbClr val="0066CC"/>
                </a:solidFill>
                <a:latin typeface="宋体" panose="02010600030101010101" pitchFamily="2" charset="-122"/>
              </a:rPr>
              <a:t>三、探索宇宙</a:t>
            </a:r>
          </a:p>
        </p:txBody>
      </p:sp>
      <p:pic>
        <p:nvPicPr>
          <p:cNvPr id="2970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27BB38D-8B30-4B89-B1E9-74C5F016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1071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32769">
            <a:extLst>
              <a:ext uri="{FF2B5EF4-FFF2-40B4-BE49-F238E27FC236}">
                <a16:creationId xmlns:a16="http://schemas.microsoft.com/office/drawing/2014/main" id="{F924B93F-CDE7-41BB-9386-0FFA604F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844153"/>
            <a:ext cx="21062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/>
              <a:t>海王星的发现</a:t>
            </a:r>
          </a:p>
        </p:txBody>
      </p:sp>
      <p:pic>
        <p:nvPicPr>
          <p:cNvPr id="30724" name="图片 32770" descr="海王星">
            <a:extLst>
              <a:ext uri="{FF2B5EF4-FFF2-40B4-BE49-F238E27FC236}">
                <a16:creationId xmlns:a16="http://schemas.microsoft.com/office/drawing/2014/main" id="{ABF694E4-A434-4AB5-9623-46367544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329929"/>
            <a:ext cx="2376488" cy="236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32772">
            <a:extLst>
              <a:ext uri="{FF2B5EF4-FFF2-40B4-BE49-F238E27FC236}">
                <a16:creationId xmlns:a16="http://schemas.microsoft.com/office/drawing/2014/main" id="{2AF7FC27-0ED9-4FC2-92EA-092BEEE0E68C}"/>
              </a:ext>
            </a:extLst>
          </p:cNvPr>
          <p:cNvSpPr/>
          <p:nvPr/>
        </p:nvSpPr>
        <p:spPr>
          <a:xfrm>
            <a:off x="3896916" y="849242"/>
            <a:ext cx="3814763" cy="3510502"/>
          </a:xfrm>
          <a:prstGeom prst="rect">
            <a:avLst/>
          </a:prstGeom>
          <a:solidFill>
            <a:srgbClr val="FAFAFA"/>
          </a:solidFill>
          <a:ln>
            <a:noFill/>
            <a:miter lim="800000"/>
          </a:ln>
        </p:spPr>
        <p:txBody>
          <a:bodyPr tIns="33327" rIns="13093" anchor="ctr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　　海王星外观为蓝色，原因是其大气层中的甲烷。海王星大气层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85%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是氢气，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13%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是氦气，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2%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是甲烷， 除此之外还有少量氨气。 海王星可能有一个固态的核，其表面可能覆盖有一层冰。外面的大气层可能分层。海王星表面温度为摄氏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-218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度，表面风速可达每小时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2000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公里。 此外，海王星有磁场和极光。还有因甲烷受太阳照射而产生的烟雾。 </a:t>
            </a:r>
            <a:endParaRPr sz="1800">
              <a:solidFill>
                <a:schemeClr val="tx2"/>
              </a:solidFill>
              <a:ea typeface="楷体_GB2312" pitchFamily="49" charset="-122"/>
            </a:endParaRPr>
          </a:p>
        </p:txBody>
      </p:sp>
      <p:pic>
        <p:nvPicPr>
          <p:cNvPr id="3072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12EC408-A9B7-46A4-AEEB-5AB53869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94" y="3738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文本框 33793">
            <a:extLst>
              <a:ext uri="{FF2B5EF4-FFF2-40B4-BE49-F238E27FC236}">
                <a16:creationId xmlns:a16="http://schemas.microsoft.com/office/drawing/2014/main" id="{ECDB57FF-1BA7-42E8-9CAC-012196AA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3327797"/>
            <a:ext cx="24300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>
                <a:latin typeface="Verdana" panose="020B0604030504040204" pitchFamily="34" charset="0"/>
              </a:rPr>
              <a:t>哈勃空间望远镜</a:t>
            </a:r>
          </a:p>
        </p:txBody>
      </p:sp>
      <p:pic>
        <p:nvPicPr>
          <p:cNvPr id="31748" name="图片 33794" descr="哈勃空间望远镜">
            <a:extLst>
              <a:ext uri="{FF2B5EF4-FFF2-40B4-BE49-F238E27FC236}">
                <a16:creationId xmlns:a16="http://schemas.microsoft.com/office/drawing/2014/main" id="{242C449E-72B6-4138-9BA7-11F717AF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411956"/>
            <a:ext cx="286226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33795" descr="全球最大的单镜面光学望远镜">
            <a:extLst>
              <a:ext uri="{FF2B5EF4-FFF2-40B4-BE49-F238E27FC236}">
                <a16:creationId xmlns:a16="http://schemas.microsoft.com/office/drawing/2014/main" id="{3DC7A046-C77A-40E9-BAE9-2B822E5F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75160"/>
            <a:ext cx="2788444" cy="28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文本框 33796">
            <a:extLst>
              <a:ext uri="{FF2B5EF4-FFF2-40B4-BE49-F238E27FC236}">
                <a16:creationId xmlns:a16="http://schemas.microsoft.com/office/drawing/2014/main" id="{48481005-359E-4E3E-929F-6619BAB37F02}"/>
              </a:ext>
            </a:extLst>
          </p:cNvPr>
          <p:cNvSpPr/>
          <p:nvPr/>
        </p:nvSpPr>
        <p:spPr>
          <a:xfrm>
            <a:off x="4329113" y="4300537"/>
            <a:ext cx="348376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Verdana" pitchFamily="34" charset="0"/>
                <a:sym typeface="Wingdings"/>
              </a:rPr>
              <a:t>全球最大单镜面光学望远镜</a:t>
            </a:r>
            <a:endParaRPr sz="21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175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7F63CDBC-DAF6-4F18-B1D3-4B6B2619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440531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B31A635-DDCE-404E-8181-85B79481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69" y="3738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4F7979AD-93B1-432F-A44E-7331FEB8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44" y="342901"/>
            <a:ext cx="25919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  <a:latin typeface="宋体" panose="02010600030101010101" pitchFamily="2" charset="-122"/>
              </a:rPr>
              <a:t>温故而知新</a:t>
            </a:r>
          </a:p>
        </p:txBody>
      </p:sp>
      <p:graphicFrame>
        <p:nvGraphicFramePr>
          <p:cNvPr id="14340" name="表格 18433">
            <a:extLst>
              <a:ext uri="{FF2B5EF4-FFF2-40B4-BE49-F238E27FC236}">
                <a16:creationId xmlns:a16="http://schemas.microsoft.com/office/drawing/2014/main" id="{D4CFEA10-7569-461F-93F1-1C44D7969B82}"/>
              </a:ext>
            </a:extLst>
          </p:cNvPr>
          <p:cNvGraphicFramePr>
            <a:graphicFrameLocks noGrp="1"/>
          </p:cNvGraphicFramePr>
          <p:nvPr/>
        </p:nvGraphicFramePr>
        <p:xfrm>
          <a:off x="1615679" y="995363"/>
          <a:ext cx="5715001" cy="2218138"/>
        </p:xfrm>
        <a:graphic>
          <a:graphicData uri="http://schemas.openxmlformats.org/drawingml/2006/table">
            <a:tbl>
              <a:tblPr/>
              <a:tblGrid>
                <a:gridCol w="1003697">
                  <a:extLst>
                    <a:ext uri="{9D8B030D-6E8A-4147-A177-3AD203B41FA5}">
                      <a16:colId xmlns:a16="http://schemas.microsoft.com/office/drawing/2014/main" val="1741295261"/>
                    </a:ext>
                  </a:extLst>
                </a:gridCol>
                <a:gridCol w="663179">
                  <a:extLst>
                    <a:ext uri="{9D8B030D-6E8A-4147-A177-3AD203B41FA5}">
                      <a16:colId xmlns:a16="http://schemas.microsoft.com/office/drawing/2014/main" val="156045085"/>
                    </a:ext>
                  </a:extLst>
                </a:gridCol>
                <a:gridCol w="611981">
                  <a:extLst>
                    <a:ext uri="{9D8B030D-6E8A-4147-A177-3AD203B41FA5}">
                      <a16:colId xmlns:a16="http://schemas.microsoft.com/office/drawing/2014/main" val="394440504"/>
                    </a:ext>
                  </a:extLst>
                </a:gridCol>
                <a:gridCol w="620315">
                  <a:extLst>
                    <a:ext uri="{9D8B030D-6E8A-4147-A177-3AD203B41FA5}">
                      <a16:colId xmlns:a16="http://schemas.microsoft.com/office/drawing/2014/main" val="3936826633"/>
                    </a:ext>
                  </a:extLst>
                </a:gridCol>
                <a:gridCol w="702469">
                  <a:extLst>
                    <a:ext uri="{9D8B030D-6E8A-4147-A177-3AD203B41FA5}">
                      <a16:colId xmlns:a16="http://schemas.microsoft.com/office/drawing/2014/main" val="133484859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80735486"/>
                    </a:ext>
                  </a:extLst>
                </a:gridCol>
                <a:gridCol w="1075135">
                  <a:extLst>
                    <a:ext uri="{9D8B030D-6E8A-4147-A177-3AD203B41FA5}">
                      <a16:colId xmlns:a16="http://schemas.microsoft.com/office/drawing/2014/main" val="3516833790"/>
                    </a:ext>
                  </a:extLst>
                </a:gridCol>
              </a:tblGrid>
              <a:tr h="39647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物距</a:t>
                      </a:r>
                      <a:r>
                        <a:rPr kumimoji="0" lang="zh-CN" altLang="en-US" sz="2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endParaRPr kumimoji="0" lang="zh-CN" altLang="en-US" sz="21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像的性质（特点）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像距</a:t>
                      </a: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v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生活中应用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084260"/>
                  </a:ext>
                </a:extLst>
              </a:tr>
              <a:tr h="6322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  <a:sym typeface="宋体" panose="02010600030101010101" pitchFamily="2" charset="-122"/>
                        </a:rPr>
                        <a:t>正倒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  <a:sym typeface="宋体" panose="02010600030101010101" pitchFamily="2" charset="-122"/>
                        </a:rPr>
                        <a:t>大小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虚实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楷体_GB2312" pitchFamily="49" charset="-122"/>
                          <a:ea typeface="楷体_GB2312" pitchFamily="49" charset="-122"/>
                        </a:rPr>
                        <a:t>同异侧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94485"/>
                  </a:ext>
                </a:extLst>
              </a:tr>
              <a:tr h="3964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u&gt;2f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28460"/>
                  </a:ext>
                </a:extLst>
              </a:tr>
              <a:tr h="3964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2f&gt;u&gt;f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702378"/>
                  </a:ext>
                </a:extLst>
              </a:tr>
              <a:tr h="3964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楷体_GB2312" pitchFamily="49" charset="-122"/>
                        </a:rPr>
                        <a:t>u&lt;f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2EC2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2EC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8" marR="68588" marT="34283" marB="342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313543"/>
                  </a:ext>
                </a:extLst>
              </a:tr>
            </a:tbl>
          </a:graphicData>
        </a:graphic>
      </p:graphicFrame>
      <p:grpSp>
        <p:nvGrpSpPr>
          <p:cNvPr id="14384" name="组合 4">
            <a:extLst>
              <a:ext uri="{FF2B5EF4-FFF2-40B4-BE49-F238E27FC236}">
                <a16:creationId xmlns:a16="http://schemas.microsoft.com/office/drawing/2014/main" id="{82DD8D83-4E43-4260-9A9B-051AD5FF08B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28825"/>
            <a:ext cx="2895600" cy="415512"/>
            <a:chOff x="3110" y="4120"/>
            <a:chExt cx="6080" cy="873"/>
          </a:xfrm>
        </p:grpSpPr>
        <p:sp>
          <p:nvSpPr>
            <p:cNvPr id="15434" name="Rectangle 27">
              <a:extLst>
                <a:ext uri="{FF2B5EF4-FFF2-40B4-BE49-F238E27FC236}">
                  <a16:creationId xmlns:a16="http://schemas.microsoft.com/office/drawing/2014/main" id="{04AB66AB-C01F-4654-9AC9-4363A2ACBA6D}"/>
                </a:ext>
              </a:extLst>
            </p:cNvPr>
            <p:cNvSpPr/>
            <p:nvPr/>
          </p:nvSpPr>
          <p:spPr>
            <a:xfrm>
              <a:off x="4570" y="4120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缩小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35" name="Rectangle 27">
              <a:extLst>
                <a:ext uri="{FF2B5EF4-FFF2-40B4-BE49-F238E27FC236}">
                  <a16:creationId xmlns:a16="http://schemas.microsoft.com/office/drawing/2014/main" id="{79512548-2456-4541-A430-D93CEBEC4AD2}"/>
                </a:ext>
              </a:extLst>
            </p:cNvPr>
            <p:cNvSpPr/>
            <p:nvPr/>
          </p:nvSpPr>
          <p:spPr>
            <a:xfrm>
              <a:off x="3110" y="4120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倒立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36" name="Rectangle 27">
              <a:extLst>
                <a:ext uri="{FF2B5EF4-FFF2-40B4-BE49-F238E27FC236}">
                  <a16:creationId xmlns:a16="http://schemas.microsoft.com/office/drawing/2014/main" id="{0D433FB7-9762-44EC-8497-28A4AC425DB7}"/>
                </a:ext>
              </a:extLst>
            </p:cNvPr>
            <p:cNvSpPr/>
            <p:nvPr/>
          </p:nvSpPr>
          <p:spPr>
            <a:xfrm>
              <a:off x="5895" y="4120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实像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37" name="Rectangle 27">
              <a:extLst>
                <a:ext uri="{FF2B5EF4-FFF2-40B4-BE49-F238E27FC236}">
                  <a16:creationId xmlns:a16="http://schemas.microsoft.com/office/drawing/2014/main" id="{A5EF212F-4355-48F2-8E9B-C87F8C721F4D}"/>
                </a:ext>
              </a:extLst>
            </p:cNvPr>
            <p:cNvSpPr/>
            <p:nvPr/>
          </p:nvSpPr>
          <p:spPr>
            <a:xfrm>
              <a:off x="7270" y="4120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异侧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4389" name="组合 5">
            <a:extLst>
              <a:ext uri="{FF2B5EF4-FFF2-40B4-BE49-F238E27FC236}">
                <a16:creationId xmlns:a16="http://schemas.microsoft.com/office/drawing/2014/main" id="{8A700C94-D8C1-4A1A-977D-F68DBCDEA917}"/>
              </a:ext>
            </a:extLst>
          </p:cNvPr>
          <p:cNvGrpSpPr>
            <a:grpSpLocks/>
          </p:cNvGrpSpPr>
          <p:nvPr/>
        </p:nvGrpSpPr>
        <p:grpSpPr bwMode="auto">
          <a:xfrm>
            <a:off x="2586037" y="2434826"/>
            <a:ext cx="2900363" cy="415512"/>
            <a:chOff x="3100" y="4973"/>
            <a:chExt cx="6091" cy="873"/>
          </a:xfrm>
        </p:grpSpPr>
        <p:sp>
          <p:nvSpPr>
            <p:cNvPr id="15430" name="Rectangle 27">
              <a:extLst>
                <a:ext uri="{FF2B5EF4-FFF2-40B4-BE49-F238E27FC236}">
                  <a16:creationId xmlns:a16="http://schemas.microsoft.com/office/drawing/2014/main" id="{E337E21C-034F-420A-ADF5-24B692DD57AD}"/>
                </a:ext>
              </a:extLst>
            </p:cNvPr>
            <p:cNvSpPr/>
            <p:nvPr/>
          </p:nvSpPr>
          <p:spPr>
            <a:xfrm>
              <a:off x="3100" y="497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倒立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31" name="Rectangle 27">
              <a:extLst>
                <a:ext uri="{FF2B5EF4-FFF2-40B4-BE49-F238E27FC236}">
                  <a16:creationId xmlns:a16="http://schemas.microsoft.com/office/drawing/2014/main" id="{8DB9920C-2EF0-4D66-A3F5-B5FF0BCCE38C}"/>
                </a:ext>
              </a:extLst>
            </p:cNvPr>
            <p:cNvSpPr/>
            <p:nvPr/>
          </p:nvSpPr>
          <p:spPr>
            <a:xfrm>
              <a:off x="5923" y="4973"/>
              <a:ext cx="1918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实像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32" name="Rectangle 27">
              <a:extLst>
                <a:ext uri="{FF2B5EF4-FFF2-40B4-BE49-F238E27FC236}">
                  <a16:creationId xmlns:a16="http://schemas.microsoft.com/office/drawing/2014/main" id="{6EC54BE4-F1D0-4699-8C8D-A639F37C9407}"/>
                </a:ext>
              </a:extLst>
            </p:cNvPr>
            <p:cNvSpPr/>
            <p:nvPr/>
          </p:nvSpPr>
          <p:spPr>
            <a:xfrm>
              <a:off x="7271" y="497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异侧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33" name="Rectangle 27">
              <a:extLst>
                <a:ext uri="{FF2B5EF4-FFF2-40B4-BE49-F238E27FC236}">
                  <a16:creationId xmlns:a16="http://schemas.microsoft.com/office/drawing/2014/main" id="{CC779518-BE8B-470B-AE9A-1CFB3C58E758}"/>
                </a:ext>
              </a:extLst>
            </p:cNvPr>
            <p:cNvSpPr/>
            <p:nvPr/>
          </p:nvSpPr>
          <p:spPr>
            <a:xfrm>
              <a:off x="4520" y="497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放大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5415" name="Rectangle 27">
            <a:extLst>
              <a:ext uri="{FF2B5EF4-FFF2-40B4-BE49-F238E27FC236}">
                <a16:creationId xmlns:a16="http://schemas.microsoft.com/office/drawing/2014/main" id="{DF5DA55B-EA62-47B9-853B-110D032A44E8}"/>
              </a:ext>
            </a:extLst>
          </p:cNvPr>
          <p:cNvSpPr/>
          <p:nvPr/>
        </p:nvSpPr>
        <p:spPr>
          <a:xfrm>
            <a:off x="5245894" y="2028825"/>
            <a:ext cx="1028700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20000"/>
              </a:spcBef>
            </a:pPr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Wingdings"/>
              </a:rPr>
              <a:t>f</a:t>
            </a:r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+mn-ea"/>
              </a:rPr>
              <a:t>&lt;</a:t>
            </a:r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Wingdings"/>
              </a:rPr>
              <a:t>v</a:t>
            </a:r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+mn-ea"/>
              </a:rPr>
              <a:t>&lt;</a:t>
            </a:r>
            <a:r>
              <a:rPr lang="en-US" altLang="zh-CN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Wingdings"/>
              </a:rPr>
              <a:t>2</a:t>
            </a:r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Wingdings"/>
              </a:rPr>
              <a:t>f</a:t>
            </a:r>
            <a:endParaRPr lang="en-US" sz="21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</p:txBody>
      </p:sp>
      <p:sp>
        <p:nvSpPr>
          <p:cNvPr id="15416" name="Rectangle 27">
            <a:extLst>
              <a:ext uri="{FF2B5EF4-FFF2-40B4-BE49-F238E27FC236}">
                <a16:creationId xmlns:a16="http://schemas.microsoft.com/office/drawing/2014/main" id="{F875FD85-55DD-4C28-A57D-D9390D72CAED}"/>
              </a:ext>
            </a:extLst>
          </p:cNvPr>
          <p:cNvSpPr/>
          <p:nvPr/>
        </p:nvSpPr>
        <p:spPr>
          <a:xfrm>
            <a:off x="5183981" y="2434828"/>
            <a:ext cx="1028700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Wingdings"/>
              </a:rPr>
              <a:t>v&gt;2f</a:t>
            </a:r>
            <a:endParaRPr lang="en-US" sz="21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</p:txBody>
      </p:sp>
      <p:sp>
        <p:nvSpPr>
          <p:cNvPr id="15417" name="Rectangle 27">
            <a:extLst>
              <a:ext uri="{FF2B5EF4-FFF2-40B4-BE49-F238E27FC236}">
                <a16:creationId xmlns:a16="http://schemas.microsoft.com/office/drawing/2014/main" id="{2897E608-79D1-410D-A040-3489FD69C469}"/>
              </a:ext>
            </a:extLst>
          </p:cNvPr>
          <p:cNvSpPr/>
          <p:nvPr/>
        </p:nvSpPr>
        <p:spPr>
          <a:xfrm>
            <a:off x="5183981" y="2806303"/>
            <a:ext cx="1028700" cy="41549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lang="en-US" sz="21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Wingdings"/>
              </a:rPr>
              <a:t>|v|&gt;u</a:t>
            </a:r>
            <a:endParaRPr lang="en-US" sz="21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楷体_GB2312" pitchFamily="49" charset="-122"/>
            </a:endParaRPr>
          </a:p>
        </p:txBody>
      </p:sp>
      <p:grpSp>
        <p:nvGrpSpPr>
          <p:cNvPr id="14397" name="组合 6">
            <a:extLst>
              <a:ext uri="{FF2B5EF4-FFF2-40B4-BE49-F238E27FC236}">
                <a16:creationId xmlns:a16="http://schemas.microsoft.com/office/drawing/2014/main" id="{F592A334-F96A-4C80-904B-15BFA679C87E}"/>
              </a:ext>
            </a:extLst>
          </p:cNvPr>
          <p:cNvGrpSpPr>
            <a:grpSpLocks/>
          </p:cNvGrpSpPr>
          <p:nvPr/>
        </p:nvGrpSpPr>
        <p:grpSpPr bwMode="auto">
          <a:xfrm>
            <a:off x="2595563" y="2806301"/>
            <a:ext cx="2896791" cy="415512"/>
            <a:chOff x="3120" y="5753"/>
            <a:chExt cx="6083" cy="873"/>
          </a:xfrm>
        </p:grpSpPr>
        <p:sp>
          <p:nvSpPr>
            <p:cNvPr id="15426" name="Rectangle 27">
              <a:extLst>
                <a:ext uri="{FF2B5EF4-FFF2-40B4-BE49-F238E27FC236}">
                  <a16:creationId xmlns:a16="http://schemas.microsoft.com/office/drawing/2014/main" id="{9F004876-5470-49E7-A7AE-6A470F3C5168}"/>
                </a:ext>
              </a:extLst>
            </p:cNvPr>
            <p:cNvSpPr/>
            <p:nvPr/>
          </p:nvSpPr>
          <p:spPr>
            <a:xfrm>
              <a:off x="3120" y="575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正立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27" name="Rectangle 27">
              <a:extLst>
                <a:ext uri="{FF2B5EF4-FFF2-40B4-BE49-F238E27FC236}">
                  <a16:creationId xmlns:a16="http://schemas.microsoft.com/office/drawing/2014/main" id="{3A9B8D0E-B0AB-40E5-ADD3-4F3347387FA2}"/>
                </a:ext>
              </a:extLst>
            </p:cNvPr>
            <p:cNvSpPr/>
            <p:nvPr/>
          </p:nvSpPr>
          <p:spPr>
            <a:xfrm>
              <a:off x="4523" y="575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放大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28" name="Rectangle 27">
              <a:extLst>
                <a:ext uri="{FF2B5EF4-FFF2-40B4-BE49-F238E27FC236}">
                  <a16:creationId xmlns:a16="http://schemas.microsoft.com/office/drawing/2014/main" id="{64CFC48F-79F1-478A-B985-B3E5C6F34D00}"/>
                </a:ext>
              </a:extLst>
            </p:cNvPr>
            <p:cNvSpPr/>
            <p:nvPr/>
          </p:nvSpPr>
          <p:spPr>
            <a:xfrm>
              <a:off x="5845" y="575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虚像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429" name="Rectangle 27">
              <a:extLst>
                <a:ext uri="{FF2B5EF4-FFF2-40B4-BE49-F238E27FC236}">
                  <a16:creationId xmlns:a16="http://schemas.microsoft.com/office/drawing/2014/main" id="{C848172E-4D6A-4934-9BB9-DCDE0F5C5F11}"/>
                </a:ext>
              </a:extLst>
            </p:cNvPr>
            <p:cNvSpPr/>
            <p:nvPr/>
          </p:nvSpPr>
          <p:spPr>
            <a:xfrm>
              <a:off x="7283" y="5753"/>
              <a:ext cx="1920" cy="87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800" b="1" i="0" u="none" baseline="0"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10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华文细黑" pitchFamily="2" charset="-122"/>
                  <a:ea typeface="华文细黑" panose="02010600040101010101" pitchFamily="2" charset="-122"/>
                  <a:sym typeface="Wingdings"/>
                </a:rPr>
                <a:t>同侧</a:t>
              </a:r>
              <a:endParaRPr lang="en-US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细黑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5419" name="文本框 1">
            <a:extLst>
              <a:ext uri="{FF2B5EF4-FFF2-40B4-BE49-F238E27FC236}">
                <a16:creationId xmlns:a16="http://schemas.microsoft.com/office/drawing/2014/main" id="{6C6A2D15-40EA-486D-8E88-A9A3FF835EA7}"/>
              </a:ext>
            </a:extLst>
          </p:cNvPr>
          <p:cNvSpPr txBox="1"/>
          <p:nvPr/>
        </p:nvSpPr>
        <p:spPr>
          <a:xfrm>
            <a:off x="6296026" y="2030016"/>
            <a:ext cx="992579" cy="415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+mn-ea"/>
              </a:rPr>
              <a:t>照相机</a:t>
            </a:r>
            <a:endParaRPr lang="en-US" sz="21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5420" name="文本框 2">
            <a:extLst>
              <a:ext uri="{FF2B5EF4-FFF2-40B4-BE49-F238E27FC236}">
                <a16:creationId xmlns:a16="http://schemas.microsoft.com/office/drawing/2014/main" id="{6CBEEEA7-6CDE-4B05-AA60-7D73BDBC40D7}"/>
              </a:ext>
            </a:extLst>
          </p:cNvPr>
          <p:cNvSpPr txBox="1"/>
          <p:nvPr/>
        </p:nvSpPr>
        <p:spPr>
          <a:xfrm>
            <a:off x="6296026" y="2436019"/>
            <a:ext cx="992579" cy="415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+mn-ea"/>
              </a:rPr>
              <a:t>投影仪</a:t>
            </a:r>
            <a:endParaRPr lang="en-US" sz="21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5421" name="文本框 3">
            <a:extLst>
              <a:ext uri="{FF2B5EF4-FFF2-40B4-BE49-F238E27FC236}">
                <a16:creationId xmlns:a16="http://schemas.microsoft.com/office/drawing/2014/main" id="{EA8148B4-40F5-45DD-BC2B-08746F8E5884}"/>
              </a:ext>
            </a:extLst>
          </p:cNvPr>
          <p:cNvSpPr txBox="1"/>
          <p:nvPr/>
        </p:nvSpPr>
        <p:spPr>
          <a:xfrm>
            <a:off x="6305551" y="2806303"/>
            <a:ext cx="992579" cy="415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  <a:sym typeface="+mn-ea"/>
              </a:rPr>
              <a:t>放大镜</a:t>
            </a:r>
            <a:endParaRPr lang="en-US" sz="21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5422" name="文本框 7">
            <a:extLst>
              <a:ext uri="{FF2B5EF4-FFF2-40B4-BE49-F238E27FC236}">
                <a16:creationId xmlns:a16="http://schemas.microsoft.com/office/drawing/2014/main" id="{597367A7-EDB7-4396-A1F9-6F07E65D494B}"/>
              </a:ext>
            </a:extLst>
          </p:cNvPr>
          <p:cNvSpPr/>
          <p:nvPr/>
        </p:nvSpPr>
        <p:spPr>
          <a:xfrm>
            <a:off x="1907382" y="3293269"/>
            <a:ext cx="559831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1.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一倍焦距分虚实；二倍焦距分大小</a:t>
            </a:r>
            <a:endParaRPr sz="2100">
              <a:ea typeface="楷体_GB2312" pitchFamily="49" charset="-122"/>
            </a:endParaRPr>
          </a:p>
        </p:txBody>
      </p:sp>
      <p:sp>
        <p:nvSpPr>
          <p:cNvPr id="15423" name="文本框 8">
            <a:extLst>
              <a:ext uri="{FF2B5EF4-FFF2-40B4-BE49-F238E27FC236}">
                <a16:creationId xmlns:a16="http://schemas.microsoft.com/office/drawing/2014/main" id="{73D7E688-BB50-4683-888B-6F95C2D99611}"/>
              </a:ext>
            </a:extLst>
          </p:cNvPr>
          <p:cNvSpPr/>
          <p:nvPr/>
        </p:nvSpPr>
        <p:spPr>
          <a:xfrm>
            <a:off x="1907382" y="3717131"/>
            <a:ext cx="4450556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2.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实像异侧倒；虚像同侧正</a:t>
            </a:r>
            <a:endParaRPr sz="2100">
              <a:ea typeface="楷体_GB2312" pitchFamily="49" charset="-122"/>
            </a:endParaRPr>
          </a:p>
        </p:txBody>
      </p:sp>
      <p:sp>
        <p:nvSpPr>
          <p:cNvPr id="15424" name="文本框 9">
            <a:extLst>
              <a:ext uri="{FF2B5EF4-FFF2-40B4-BE49-F238E27FC236}">
                <a16:creationId xmlns:a16="http://schemas.microsoft.com/office/drawing/2014/main" id="{19E338EE-0D76-4BDD-A891-4AC5E465C208}"/>
              </a:ext>
            </a:extLst>
          </p:cNvPr>
          <p:cNvSpPr/>
          <p:nvPr/>
        </p:nvSpPr>
        <p:spPr>
          <a:xfrm>
            <a:off x="1907381" y="4139803"/>
            <a:ext cx="4410075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3.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楷体_GB2312" pitchFamily="49" charset="-122"/>
                <a:sym typeface="Wingdings"/>
              </a:rPr>
              <a:t>成实像时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，物近像远像变大</a:t>
            </a:r>
            <a:endParaRPr sz="2100">
              <a:ea typeface="楷体_GB2312" pitchFamily="49" charset="-122"/>
            </a:endParaRPr>
          </a:p>
        </p:txBody>
      </p:sp>
      <p:sp>
        <p:nvSpPr>
          <p:cNvPr id="15425" name="文本框 10">
            <a:extLst>
              <a:ext uri="{FF2B5EF4-FFF2-40B4-BE49-F238E27FC236}">
                <a16:creationId xmlns:a16="http://schemas.microsoft.com/office/drawing/2014/main" id="{5F92956D-F6F0-4B19-B68A-043A7951F565}"/>
              </a:ext>
            </a:extLst>
          </p:cNvPr>
          <p:cNvSpPr/>
          <p:nvPr/>
        </p:nvSpPr>
        <p:spPr>
          <a:xfrm>
            <a:off x="1907381" y="4563666"/>
            <a:ext cx="4410075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4.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楷体_GB2312" pitchFamily="49" charset="-122"/>
                <a:sym typeface="Wingdings"/>
              </a:rPr>
              <a:t>成虚像时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，物近像近像变小</a:t>
            </a:r>
            <a:endParaRPr sz="210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5841" descr="欧洲xmm空间望远镜">
            <a:hlinkClick r:id="rId2" action="ppaction://hlinkfile"/>
            <a:extLst>
              <a:ext uri="{FF2B5EF4-FFF2-40B4-BE49-F238E27FC236}">
                <a16:creationId xmlns:a16="http://schemas.microsoft.com/office/drawing/2014/main" id="{45A6B448-6EE2-4CB5-A544-D15E2F8B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519112"/>
            <a:ext cx="265390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35842">
            <a:extLst>
              <a:ext uri="{FF2B5EF4-FFF2-40B4-BE49-F238E27FC236}">
                <a16:creationId xmlns:a16="http://schemas.microsoft.com/office/drawing/2014/main" id="{F18C30CC-519D-40C1-A945-F1FA48C7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3598069"/>
            <a:ext cx="3257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</a:rPr>
              <a:t>欧洲</a:t>
            </a:r>
            <a:r>
              <a:rPr lang="en-US" altLang="zh-CN" sz="2100"/>
              <a:t>xmm</a:t>
            </a:r>
            <a:r>
              <a:rPr lang="zh-CN" altLang="en-US" sz="2100">
                <a:latin typeface="宋体" panose="02010600030101010101" pitchFamily="2" charset="-122"/>
              </a:rPr>
              <a:t>空间望远镜</a:t>
            </a:r>
          </a:p>
        </p:txBody>
      </p:sp>
      <p:pic>
        <p:nvPicPr>
          <p:cNvPr id="32772" name="图片 35843" descr="数字式巡天望远镜">
            <a:extLst>
              <a:ext uri="{FF2B5EF4-FFF2-40B4-BE49-F238E27FC236}">
                <a16:creationId xmlns:a16="http://schemas.microsoft.com/office/drawing/2014/main" id="{7FB2A80A-EAC2-4711-B22B-2495EDC6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1329929"/>
            <a:ext cx="2828925" cy="28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本框 35844">
            <a:extLst>
              <a:ext uri="{FF2B5EF4-FFF2-40B4-BE49-F238E27FC236}">
                <a16:creationId xmlns:a16="http://schemas.microsoft.com/office/drawing/2014/main" id="{0E885F81-118A-4365-98E3-D72BB360408B}"/>
              </a:ext>
            </a:extLst>
          </p:cNvPr>
          <p:cNvSpPr/>
          <p:nvPr/>
        </p:nvSpPr>
        <p:spPr>
          <a:xfrm>
            <a:off x="4733925" y="4407694"/>
            <a:ext cx="268605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数字式巡天望远镜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3277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A5F4720-C885-4D98-8196-6FCA38E1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1071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36865" descr="太阳系">
            <a:extLst>
              <a:ext uri="{FF2B5EF4-FFF2-40B4-BE49-F238E27FC236}">
                <a16:creationId xmlns:a16="http://schemas.microsoft.com/office/drawing/2014/main" id="{08CEABBA-B498-41EB-AC2B-591899B6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7" y="1707357"/>
            <a:ext cx="2484835" cy="16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36866">
            <a:extLst>
              <a:ext uri="{FF2B5EF4-FFF2-40B4-BE49-F238E27FC236}">
                <a16:creationId xmlns:a16="http://schemas.microsoft.com/office/drawing/2014/main" id="{7C43A3A4-4CDE-43DF-B597-7FFDF68FC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9" y="344092"/>
            <a:ext cx="383500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  <a:latin typeface="宋体" panose="02010600030101010101" pitchFamily="2" charset="-122"/>
              </a:rPr>
              <a:t>广阔无垠的宇宙 </a:t>
            </a:r>
          </a:p>
        </p:txBody>
      </p:sp>
      <p:pic>
        <p:nvPicPr>
          <p:cNvPr id="33796" name="图片 36867" descr="u=1743814486,1363865900&amp;fm=51&amp;gp=0">
            <a:extLst>
              <a:ext uri="{FF2B5EF4-FFF2-40B4-BE49-F238E27FC236}">
                <a16:creationId xmlns:a16="http://schemas.microsoft.com/office/drawing/2014/main" id="{A2657B08-3B88-40EA-BBE1-A6F9E1D4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67" y="1762126"/>
            <a:ext cx="1945481" cy="16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圆角矩形标注 36868">
            <a:extLst>
              <a:ext uri="{FF2B5EF4-FFF2-40B4-BE49-F238E27FC236}">
                <a16:creationId xmlns:a16="http://schemas.microsoft.com/office/drawing/2014/main" id="{237CE55B-9A68-47DB-A126-12B3C9BF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1" y="3327797"/>
            <a:ext cx="1188244" cy="1079897"/>
          </a:xfrm>
          <a:prstGeom prst="wedgeRoundRectCallout">
            <a:avLst>
              <a:gd name="adj1" fmla="val 158819"/>
              <a:gd name="adj2" fmla="val -135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0">
              <a:solidFill>
                <a:srgbClr val="002EC2"/>
              </a:solidFill>
              <a:ea typeface="楷体_GB2312" pitchFamily="49" charset="-122"/>
            </a:endParaRPr>
          </a:p>
        </p:txBody>
      </p:sp>
      <p:pic>
        <p:nvPicPr>
          <p:cNvPr id="33798" name="图片 36869" descr="u=1928744401,3372011437&amp;fm=51&amp;gp=0">
            <a:extLst>
              <a:ext uri="{FF2B5EF4-FFF2-40B4-BE49-F238E27FC236}">
                <a16:creationId xmlns:a16="http://schemas.microsoft.com/office/drawing/2014/main" id="{12D21834-BF9C-4729-8006-2DE36972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3327797"/>
            <a:ext cx="14811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本框 36870">
            <a:extLst>
              <a:ext uri="{FF2B5EF4-FFF2-40B4-BE49-F238E27FC236}">
                <a16:creationId xmlns:a16="http://schemas.microsoft.com/office/drawing/2014/main" id="{B81DD088-71E9-4E9F-8175-5D972CF81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241" y="4550569"/>
            <a:ext cx="23705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</a:rPr>
              <a:t> 地球和月亮</a:t>
            </a:r>
          </a:p>
        </p:txBody>
      </p:sp>
      <p:sp>
        <p:nvSpPr>
          <p:cNvPr id="33800" name="文本框 36871">
            <a:extLst>
              <a:ext uri="{FF2B5EF4-FFF2-40B4-BE49-F238E27FC236}">
                <a16:creationId xmlns:a16="http://schemas.microsoft.com/office/drawing/2014/main" id="{368DD3DD-5025-451E-8C03-690E75C37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415903"/>
            <a:ext cx="152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</a:rPr>
              <a:t> 太阳系</a:t>
            </a:r>
          </a:p>
        </p:txBody>
      </p:sp>
      <p:sp>
        <p:nvSpPr>
          <p:cNvPr id="33801" name="文本框 36872">
            <a:extLst>
              <a:ext uri="{FF2B5EF4-FFF2-40B4-BE49-F238E27FC236}">
                <a16:creationId xmlns:a16="http://schemas.microsoft.com/office/drawing/2014/main" id="{8265ED54-0812-45A5-898B-C025E0FC7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217" y="3469481"/>
            <a:ext cx="15251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2100">
                <a:latin typeface="宋体" panose="02010600030101010101" pitchFamily="2" charset="-122"/>
              </a:rPr>
              <a:t> 银河系</a:t>
            </a:r>
          </a:p>
        </p:txBody>
      </p:sp>
      <p:pic>
        <p:nvPicPr>
          <p:cNvPr id="3380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EDF51823-7B7E-42A4-9E44-63217E01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06" y="107156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0481">
            <a:extLst>
              <a:ext uri="{FF2B5EF4-FFF2-40B4-BE49-F238E27FC236}">
                <a16:creationId xmlns:a16="http://schemas.microsoft.com/office/drawing/2014/main" id="{A99F441F-FE7F-44A6-AF0C-F6921F836843}"/>
              </a:ext>
            </a:extLst>
          </p:cNvPr>
          <p:cNvSpPr/>
          <p:nvPr/>
        </p:nvSpPr>
        <p:spPr>
          <a:xfrm>
            <a:off x="1325732" y="1603772"/>
            <a:ext cx="507831" cy="19774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显微镜和望远镜</a:t>
            </a:r>
            <a:endParaRPr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3" name="文本框 20482">
            <a:extLst>
              <a:ext uri="{FF2B5EF4-FFF2-40B4-BE49-F238E27FC236}">
                <a16:creationId xmlns:a16="http://schemas.microsoft.com/office/drawing/2014/main" id="{F630059C-F193-4570-A09D-7B260671F36D}"/>
              </a:ext>
            </a:extLst>
          </p:cNvPr>
          <p:cNvSpPr/>
          <p:nvPr/>
        </p:nvSpPr>
        <p:spPr>
          <a:xfrm>
            <a:off x="2022872" y="1414462"/>
            <a:ext cx="1052513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显微镜</a:t>
            </a:r>
            <a:endParaRPr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0" name="左大括号 20483">
            <a:extLst>
              <a:ext uri="{FF2B5EF4-FFF2-40B4-BE49-F238E27FC236}">
                <a16:creationId xmlns:a16="http://schemas.microsoft.com/office/drawing/2014/main" id="{08758C38-D482-437E-A2DF-913F69194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844" y="946547"/>
            <a:ext cx="108347" cy="1404938"/>
          </a:xfrm>
          <a:prstGeom prst="leftBrace">
            <a:avLst>
              <a:gd name="adj1" fmla="val 1079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solidFill>
                <a:srgbClr val="002EC2"/>
              </a:solidFill>
            </a:endParaRPr>
          </a:p>
        </p:txBody>
      </p:sp>
      <p:sp>
        <p:nvSpPr>
          <p:cNvPr id="35845" name="文本框 20484">
            <a:extLst>
              <a:ext uri="{FF2B5EF4-FFF2-40B4-BE49-F238E27FC236}">
                <a16:creationId xmlns:a16="http://schemas.microsoft.com/office/drawing/2014/main" id="{1731E64C-6AD8-43C5-9067-129F97C65AA6}"/>
              </a:ext>
            </a:extLst>
          </p:cNvPr>
          <p:cNvSpPr/>
          <p:nvPr/>
        </p:nvSpPr>
        <p:spPr>
          <a:xfrm>
            <a:off x="2995613" y="775097"/>
            <a:ext cx="7655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结构</a:t>
            </a:r>
            <a:endParaRPr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2" name="左大括号 20485">
            <a:extLst>
              <a:ext uri="{FF2B5EF4-FFF2-40B4-BE49-F238E27FC236}">
                <a16:creationId xmlns:a16="http://schemas.microsoft.com/office/drawing/2014/main" id="{E4BE2E23-181F-48A3-890D-82CD63F5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891" y="375047"/>
            <a:ext cx="64294" cy="971550"/>
          </a:xfrm>
          <a:prstGeom prst="leftBrace">
            <a:avLst>
              <a:gd name="adj1" fmla="val 12578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solidFill>
                <a:srgbClr val="002EC2"/>
              </a:solidFill>
            </a:endParaRPr>
          </a:p>
        </p:txBody>
      </p:sp>
      <p:sp>
        <p:nvSpPr>
          <p:cNvPr id="35847" name="文本框 20486">
            <a:extLst>
              <a:ext uri="{FF2B5EF4-FFF2-40B4-BE49-F238E27FC236}">
                <a16:creationId xmlns:a16="http://schemas.microsoft.com/office/drawing/2014/main" id="{88EE1C2D-044A-4AFA-A217-9934E3DA367D}"/>
              </a:ext>
            </a:extLst>
          </p:cNvPr>
          <p:cNvSpPr/>
          <p:nvPr/>
        </p:nvSpPr>
        <p:spPr>
          <a:xfrm>
            <a:off x="3761185" y="260747"/>
            <a:ext cx="4067175" cy="14773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目镜：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靠近眼睛的一组凸透镜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作用</a:t>
            </a:r>
          </a:p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     像一个普通的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放大镜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。</a:t>
            </a:r>
          </a:p>
          <a:p>
            <a:pPr eaLnBrk="1" hangingPunct="1"/>
            <a:endParaRPr sz="1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66"/>
              </a:solidFill>
              <a:latin typeface="楷体_GB2312" pitchFamily="49" charset="-122"/>
              <a:ea typeface="楷体_GB2312" pitchFamily="49" charset="-122"/>
              <a:sym typeface="Wingdings"/>
            </a:endParaRPr>
          </a:p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物镜：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靠近被观察物体的一组凸透镜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</a:p>
          <a:p>
            <a:pPr eaLnBrk="1" hangingPunct="1"/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     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作用相当于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投影仪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的镜头。</a:t>
            </a:r>
            <a:endParaRPr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4" name="左大括号 20487">
            <a:extLst>
              <a:ext uri="{FF2B5EF4-FFF2-40B4-BE49-F238E27FC236}">
                <a16:creationId xmlns:a16="http://schemas.microsoft.com/office/drawing/2014/main" id="{2393527B-92D7-4A9C-B935-3343B128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85" y="1575197"/>
            <a:ext cx="270272" cy="2214563"/>
          </a:xfrm>
          <a:prstGeom prst="leftBrace">
            <a:avLst>
              <a:gd name="adj1" fmla="val 6820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solidFill>
                <a:srgbClr val="002EC2"/>
              </a:solidFill>
            </a:endParaRPr>
          </a:p>
        </p:txBody>
      </p:sp>
      <p:sp>
        <p:nvSpPr>
          <p:cNvPr id="35849" name="文本框 20488">
            <a:extLst>
              <a:ext uri="{FF2B5EF4-FFF2-40B4-BE49-F238E27FC236}">
                <a16:creationId xmlns:a16="http://schemas.microsoft.com/office/drawing/2014/main" id="{338689DA-A129-407D-8518-B435A4D8B196}"/>
              </a:ext>
            </a:extLst>
          </p:cNvPr>
          <p:cNvSpPr/>
          <p:nvPr/>
        </p:nvSpPr>
        <p:spPr>
          <a:xfrm>
            <a:off x="3049191" y="1919287"/>
            <a:ext cx="908447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原理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:</a:t>
            </a:r>
            <a:endParaRPr lang="en-US" altLang="zh-CN"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0" name="文本框 20489">
            <a:extLst>
              <a:ext uri="{FF2B5EF4-FFF2-40B4-BE49-F238E27FC236}">
                <a16:creationId xmlns:a16="http://schemas.microsoft.com/office/drawing/2014/main" id="{C8C4CC4A-182E-4541-8D10-3F350C846AA8}"/>
              </a:ext>
            </a:extLst>
          </p:cNvPr>
          <p:cNvSpPr/>
          <p:nvPr/>
        </p:nvSpPr>
        <p:spPr>
          <a:xfrm>
            <a:off x="2046685" y="3529012"/>
            <a:ext cx="1058465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望远镜</a:t>
            </a:r>
            <a:endParaRPr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27" name="左大括号 20490">
            <a:extLst>
              <a:ext uri="{FF2B5EF4-FFF2-40B4-BE49-F238E27FC236}">
                <a16:creationId xmlns:a16="http://schemas.microsoft.com/office/drawing/2014/main" id="{934F54BC-BAD9-4EF5-A750-C272466B7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769" y="3175397"/>
            <a:ext cx="144066" cy="1085850"/>
          </a:xfrm>
          <a:prstGeom prst="leftBrace">
            <a:avLst>
              <a:gd name="adj1" fmla="val 6274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solidFill>
                <a:srgbClr val="002EC2"/>
              </a:solidFill>
            </a:endParaRPr>
          </a:p>
        </p:txBody>
      </p:sp>
      <p:sp>
        <p:nvSpPr>
          <p:cNvPr id="35852" name="文本框 20491">
            <a:extLst>
              <a:ext uri="{FF2B5EF4-FFF2-40B4-BE49-F238E27FC236}">
                <a16:creationId xmlns:a16="http://schemas.microsoft.com/office/drawing/2014/main" id="{E771DE08-DE2A-4D48-A6C0-7C7D5553E793}"/>
              </a:ext>
            </a:extLst>
          </p:cNvPr>
          <p:cNvSpPr/>
          <p:nvPr/>
        </p:nvSpPr>
        <p:spPr>
          <a:xfrm>
            <a:off x="3264694" y="2946797"/>
            <a:ext cx="86439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结构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:</a:t>
            </a:r>
            <a:endParaRPr lang="en-US" altLang="zh-CN"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3" name="文本框 20492">
            <a:extLst>
              <a:ext uri="{FF2B5EF4-FFF2-40B4-BE49-F238E27FC236}">
                <a16:creationId xmlns:a16="http://schemas.microsoft.com/office/drawing/2014/main" id="{4A12BF27-1B29-462B-9A40-65A1FA60BF98}"/>
              </a:ext>
            </a:extLst>
          </p:cNvPr>
          <p:cNvSpPr/>
          <p:nvPr/>
        </p:nvSpPr>
        <p:spPr>
          <a:xfrm>
            <a:off x="3246835" y="4043362"/>
            <a:ext cx="1028700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原理：</a:t>
            </a:r>
            <a:endParaRPr sz="21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4" name="文本框 20493">
            <a:extLst>
              <a:ext uri="{FF2B5EF4-FFF2-40B4-BE49-F238E27FC236}">
                <a16:creationId xmlns:a16="http://schemas.microsoft.com/office/drawing/2014/main" id="{B00BFB96-C257-4F9D-B219-663742108CD5}"/>
              </a:ext>
            </a:extLst>
          </p:cNvPr>
          <p:cNvSpPr/>
          <p:nvPr/>
        </p:nvSpPr>
        <p:spPr>
          <a:xfrm>
            <a:off x="3863579" y="1803798"/>
            <a:ext cx="4012406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物体先经物镜成一倒立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放大的实像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再经目镜成一正立放大的虚像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.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5" name="文本框 20494">
            <a:extLst>
              <a:ext uri="{FF2B5EF4-FFF2-40B4-BE49-F238E27FC236}">
                <a16:creationId xmlns:a16="http://schemas.microsoft.com/office/drawing/2014/main" id="{18162DF0-86AE-440A-9E35-B07105C3FD4B}"/>
              </a:ext>
            </a:extLst>
          </p:cNvPr>
          <p:cNvSpPr/>
          <p:nvPr/>
        </p:nvSpPr>
        <p:spPr>
          <a:xfrm>
            <a:off x="3977879" y="3987404"/>
            <a:ext cx="4012406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物体先经物镜成一倒立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缩小的实像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,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再经目镜成一正立放大的虚像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.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56" name="文本框 20495">
            <a:extLst>
              <a:ext uri="{FF2B5EF4-FFF2-40B4-BE49-F238E27FC236}">
                <a16:creationId xmlns:a16="http://schemas.microsoft.com/office/drawing/2014/main" id="{A87EA329-424D-4113-A8C0-4D7963720A1F}"/>
              </a:ext>
            </a:extLst>
          </p:cNvPr>
          <p:cNvSpPr/>
          <p:nvPr/>
        </p:nvSpPr>
        <p:spPr>
          <a:xfrm>
            <a:off x="3875485" y="2537222"/>
            <a:ext cx="4067175" cy="14773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目镜：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靠近眼睛的一组凸透镜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作用</a:t>
            </a:r>
          </a:p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     像一个普通的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放大镜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。</a:t>
            </a:r>
          </a:p>
          <a:p>
            <a:pPr eaLnBrk="1" hangingPunct="1"/>
            <a:endParaRPr sz="1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66"/>
              </a:solidFill>
              <a:latin typeface="楷体_GB2312" pitchFamily="49" charset="-122"/>
              <a:ea typeface="楷体_GB2312" pitchFamily="49" charset="-122"/>
              <a:sym typeface="Wingdings"/>
            </a:endParaRPr>
          </a:p>
          <a:p>
            <a:pPr eaLnBrk="1" hangingPunct="1"/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物镜：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靠近被观察物体的一组凸透镜</a:t>
            </a: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;</a:t>
            </a:r>
          </a:p>
          <a:p>
            <a:pPr eaLnBrk="1" hangingPunct="1"/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      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作用相当于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照相机</a:t>
            </a:r>
            <a:r>
              <a:rPr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楷体_GB2312" pitchFamily="49" charset="-122"/>
                <a:ea typeface="楷体_GB2312" pitchFamily="49" charset="-122"/>
                <a:sym typeface="Wingdings"/>
              </a:rPr>
              <a:t>的镜头。</a:t>
            </a:r>
            <a:endParaRPr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833" name="左大括号 20496">
            <a:extLst>
              <a:ext uri="{FF2B5EF4-FFF2-40B4-BE49-F238E27FC236}">
                <a16:creationId xmlns:a16="http://schemas.microsoft.com/office/drawing/2014/main" id="{F2107060-C1C1-4E69-B3FD-B09FCC05F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491" y="2661047"/>
            <a:ext cx="64294" cy="971550"/>
          </a:xfrm>
          <a:prstGeom prst="leftBrace">
            <a:avLst>
              <a:gd name="adj1" fmla="val 12578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solidFill>
                <a:srgbClr val="002EC2"/>
              </a:solidFill>
            </a:endParaRPr>
          </a:p>
        </p:txBody>
      </p:sp>
      <p:sp>
        <p:nvSpPr>
          <p:cNvPr id="35858" name="文本框 20497">
            <a:extLst>
              <a:ext uri="{FF2B5EF4-FFF2-40B4-BE49-F238E27FC236}">
                <a16:creationId xmlns:a16="http://schemas.microsoft.com/office/drawing/2014/main" id="{9E371968-5DF3-4C38-BAAF-9104782B36D5}"/>
              </a:ext>
            </a:extLst>
          </p:cNvPr>
          <p:cNvSpPr/>
          <p:nvPr/>
        </p:nvSpPr>
        <p:spPr>
          <a:xfrm>
            <a:off x="1519237" y="4655344"/>
            <a:ext cx="5938838" cy="415498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8" dist="17961" dir="13500000">
              <a:srgbClr val="007A5C"/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endParaRPr altLang="zh-CN" sz="21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2EC2"/>
              </a:solidFill>
              <a:latin typeface="Arial" panose="020B0604020202020204" pitchFamily="34" charset="0"/>
              <a:sym typeface="Wingdings"/>
            </a:endParaRPr>
          </a:p>
        </p:txBody>
      </p:sp>
      <p:sp>
        <p:nvSpPr>
          <p:cNvPr id="35859" name="文本框 20498">
            <a:extLst>
              <a:ext uri="{FF2B5EF4-FFF2-40B4-BE49-F238E27FC236}">
                <a16:creationId xmlns:a16="http://schemas.microsoft.com/office/drawing/2014/main" id="{98E1C78D-7DD8-477A-827B-5AD273F8E0D8}"/>
              </a:ext>
            </a:extLst>
          </p:cNvPr>
          <p:cNvSpPr/>
          <p:nvPr/>
        </p:nvSpPr>
        <p:spPr>
          <a:xfrm>
            <a:off x="1597819" y="4638675"/>
            <a:ext cx="6109365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华文楷体" pitchFamily="2" charset="-122"/>
                <a:sym typeface="Wingdings"/>
              </a:rPr>
              <a:t>视角的大小与眼睛距物体的远近及物体的大小有关</a:t>
            </a:r>
            <a:endParaRPr sz="2100">
              <a:solidFill>
                <a:srgbClr val="FF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pic>
        <p:nvPicPr>
          <p:cNvPr id="34836" name="New picture">
            <a:extLst>
              <a:ext uri="{FF2B5EF4-FFF2-40B4-BE49-F238E27FC236}">
                <a16:creationId xmlns:a16="http://schemas.microsoft.com/office/drawing/2014/main" id="{497C3633-C42D-4B6D-942D-6729A762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7972425"/>
            <a:ext cx="266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 fill="hold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fill="hold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6" dur="8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fill="hold" tmFilter="0,0; .5, 1; 1, 1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 fill="hold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fill="hold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fill="hold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 fill="hold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0" dur="8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fill="hold" tmFilter="0,0; .5, 1; 1, 1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 fill="hold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5" grpId="0" animBg="1"/>
      <p:bldP spid="35847" grpId="0" animBg="1"/>
      <p:bldP spid="35849" grpId="0" animBg="1"/>
      <p:bldP spid="35850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358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 descr="放大镜">
            <a:extLst>
              <a:ext uri="{FF2B5EF4-FFF2-40B4-BE49-F238E27FC236}">
                <a16:creationId xmlns:a16="http://schemas.microsoft.com/office/drawing/2014/main" id="{E1761240-8818-4C62-8524-3D2C6111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7" y="402431"/>
            <a:ext cx="456128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2">
            <a:extLst>
              <a:ext uri="{FF2B5EF4-FFF2-40B4-BE49-F238E27FC236}">
                <a16:creationId xmlns:a16="http://schemas.microsoft.com/office/drawing/2014/main" id="{E86033BD-6825-4963-8A90-0C486BAB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304" y="1120379"/>
            <a:ext cx="20264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002EC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看书看报时用一个放大镜可以把文字放大几倍或十几倍，如果想要放大更大的倍数，利用老师提供给大家的器材，你想到了什么办法？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EC6B9550-D278-4E75-986A-8DA227A316DC}"/>
              </a:ext>
            </a:extLst>
          </p:cNvPr>
          <p:cNvSpPr/>
          <p:nvPr/>
        </p:nvSpPr>
        <p:spPr>
          <a:xfrm>
            <a:off x="1669257" y="1481138"/>
            <a:ext cx="5831681" cy="20709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5000"/>
              </a:lnSpc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　　显微镜发明于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16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世纪末，而于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17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世纪开始应用于科学研究中，它大大扩充了人类的视野，把人类的视觉从宏观引入到微观，了解到动物体内的细微结构，直接导致了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19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sym typeface="Wingdings"/>
              </a:rPr>
              <a:t>世纪细胞学、微生物学等学科的建立。</a:t>
            </a:r>
            <a:endParaRPr sz="2100">
              <a:solidFill>
                <a:srgbClr val="0D0D0D"/>
              </a:solidFill>
            </a:endParaRP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7668D680-52C7-4150-82A7-5C5FFCA6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344092"/>
            <a:ext cx="25919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  <a:latin typeface="宋体" panose="02010600030101010101" pitchFamily="2" charset="-122"/>
              </a:rPr>
              <a:t>一、显微镜</a:t>
            </a:r>
          </a:p>
        </p:txBody>
      </p:sp>
      <p:pic>
        <p:nvPicPr>
          <p:cNvPr id="1638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8678EEF-121A-4CCC-9013-A489D411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69" y="344091"/>
            <a:ext cx="661988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C81D80FE-17A9-4E72-8C5A-1FC00872A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9" y="344092"/>
            <a:ext cx="259199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  <a:latin typeface="宋体" panose="02010600030101010101" pitchFamily="2" charset="-122"/>
              </a:rPr>
              <a:t>一、显微镜</a:t>
            </a:r>
          </a:p>
        </p:txBody>
      </p:sp>
      <p:pic>
        <p:nvPicPr>
          <p:cNvPr id="17412" name="图片 49166" descr="显微镜1">
            <a:extLst>
              <a:ext uri="{FF2B5EF4-FFF2-40B4-BE49-F238E27FC236}">
                <a16:creationId xmlns:a16="http://schemas.microsoft.com/office/drawing/2014/main" id="{283D0B7F-371A-4455-A8AC-A52FB9A6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60" y="1221581"/>
            <a:ext cx="2476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组合 3">
            <a:extLst>
              <a:ext uri="{FF2B5EF4-FFF2-40B4-BE49-F238E27FC236}">
                <a16:creationId xmlns:a16="http://schemas.microsoft.com/office/drawing/2014/main" id="{9A681672-36EB-48DB-8542-BE7895F3AC1C}"/>
              </a:ext>
            </a:extLst>
          </p:cNvPr>
          <p:cNvGrpSpPr>
            <a:grpSpLocks/>
          </p:cNvGrpSpPr>
          <p:nvPr/>
        </p:nvGrpSpPr>
        <p:grpSpPr bwMode="auto">
          <a:xfrm>
            <a:off x="4031457" y="1457325"/>
            <a:ext cx="3666649" cy="2858691"/>
            <a:chOff x="6420" y="2636"/>
            <a:chExt cx="7697" cy="6002"/>
          </a:xfrm>
        </p:grpSpPr>
        <p:pic>
          <p:nvPicPr>
            <p:cNvPr id="17414" name="图片 49158" descr="普通显微镜下放大1000倍的细菌">
              <a:extLst>
                <a:ext uri="{FF2B5EF4-FFF2-40B4-BE49-F238E27FC236}">
                  <a16:creationId xmlns:a16="http://schemas.microsoft.com/office/drawing/2014/main" id="{C0C136B6-E3A4-484F-BCD2-2E1CE8F1D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" y="2636"/>
              <a:ext cx="7697" cy="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文本框 2">
              <a:extLst>
                <a:ext uri="{FF2B5EF4-FFF2-40B4-BE49-F238E27FC236}">
                  <a16:creationId xmlns:a16="http://schemas.microsoft.com/office/drawing/2014/main" id="{68894BDF-CE0C-4663-978A-6282172C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" y="2990"/>
              <a:ext cx="4300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>
                  <a:solidFill>
                    <a:srgbClr val="FFFF00"/>
                  </a:solidFill>
                  <a:ea typeface="楷体_GB2312" pitchFamily="49" charset="-122"/>
                </a:rPr>
                <a:t>显微镜下的细菌</a:t>
              </a:r>
            </a:p>
          </p:txBody>
        </p:sp>
      </p:grpSp>
      <p:pic>
        <p:nvPicPr>
          <p:cNvPr id="1741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618DB38-5B8F-4757-B94F-68B00A6A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66" y="276225"/>
            <a:ext cx="661988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组合 4">
            <a:extLst>
              <a:ext uri="{FF2B5EF4-FFF2-40B4-BE49-F238E27FC236}">
                <a16:creationId xmlns:a16="http://schemas.microsoft.com/office/drawing/2014/main" id="{CEDEF206-E062-48DD-9644-84F7FCF8E1C6}"/>
              </a:ext>
            </a:extLst>
          </p:cNvPr>
          <p:cNvGrpSpPr>
            <a:grpSpLocks/>
          </p:cNvGrpSpPr>
          <p:nvPr/>
        </p:nvGrpSpPr>
        <p:grpSpPr bwMode="auto">
          <a:xfrm>
            <a:off x="4031457" y="1289448"/>
            <a:ext cx="3659981" cy="3253978"/>
            <a:chOff x="5286" y="1006"/>
            <a:chExt cx="7698" cy="6805"/>
          </a:xfrm>
        </p:grpSpPr>
        <p:pic>
          <p:nvPicPr>
            <p:cNvPr id="17418" name="图片 49159" descr="显微镜下的植物细胞">
              <a:extLst>
                <a:ext uri="{FF2B5EF4-FFF2-40B4-BE49-F238E27FC236}">
                  <a16:creationId xmlns:a16="http://schemas.microsoft.com/office/drawing/2014/main" id="{A4B42A9B-5D0F-4235-97C6-E32208457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" y="1006"/>
              <a:ext cx="7698" cy="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3">
              <a:extLst>
                <a:ext uri="{FF2B5EF4-FFF2-40B4-BE49-F238E27FC236}">
                  <a16:creationId xmlns:a16="http://schemas.microsoft.com/office/drawing/2014/main" id="{0F43E8C2-D992-4091-8EBA-19C68525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" y="6653"/>
              <a:ext cx="6157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100">
                  <a:solidFill>
                    <a:srgbClr val="FFFF00"/>
                  </a:solidFill>
                  <a:ea typeface="楷体_GB2312" pitchFamily="49" charset="-122"/>
                </a:rPr>
                <a:t>显微镜下的植物细胞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9469" descr="显微镜原理图">
            <a:extLst>
              <a:ext uri="{FF2B5EF4-FFF2-40B4-BE49-F238E27FC236}">
                <a16:creationId xmlns:a16="http://schemas.microsoft.com/office/drawing/2014/main" id="{170500E1-038A-4147-9533-0024ABEF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614363"/>
            <a:ext cx="2512219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19457">
            <a:extLst>
              <a:ext uri="{FF2B5EF4-FFF2-40B4-BE49-F238E27FC236}">
                <a16:creationId xmlns:a16="http://schemas.microsoft.com/office/drawing/2014/main" id="{34B3A824-2700-466E-8F1B-B4B6CB9BCC5E}"/>
              </a:ext>
            </a:extLst>
          </p:cNvPr>
          <p:cNvSpPr/>
          <p:nvPr/>
        </p:nvSpPr>
        <p:spPr>
          <a:xfrm>
            <a:off x="1318022" y="2711053"/>
            <a:ext cx="410408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（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2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）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目镜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：靠近眼睛的透镜，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9461" name="文本框 19458">
            <a:extLst>
              <a:ext uri="{FF2B5EF4-FFF2-40B4-BE49-F238E27FC236}">
                <a16:creationId xmlns:a16="http://schemas.microsoft.com/office/drawing/2014/main" id="{42C5CFD8-98D5-4B77-9385-811C34E6520B}"/>
              </a:ext>
            </a:extLst>
          </p:cNvPr>
          <p:cNvSpPr/>
          <p:nvPr/>
        </p:nvSpPr>
        <p:spPr>
          <a:xfrm>
            <a:off x="1163241" y="1360885"/>
            <a:ext cx="447555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（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1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）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物镜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：靠近物体的透镜，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9462" name="矩形 19459">
            <a:extLst>
              <a:ext uri="{FF2B5EF4-FFF2-40B4-BE49-F238E27FC236}">
                <a16:creationId xmlns:a16="http://schemas.microsoft.com/office/drawing/2014/main" id="{3F7D8896-F185-45E9-8473-AB39D210C40B}"/>
              </a:ext>
            </a:extLst>
          </p:cNvPr>
          <p:cNvSpPr/>
          <p:nvPr/>
        </p:nvSpPr>
        <p:spPr>
          <a:xfrm>
            <a:off x="1635919" y="411956"/>
            <a:ext cx="4343400" cy="5393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marL="257175" indent="-257175" algn="just">
              <a:spcBef>
                <a:spcPct val="20000"/>
              </a:spcBef>
            </a:pPr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itchFamily="49" charset="-122"/>
                <a:sym typeface="Wingdings"/>
              </a:rPr>
              <a:t>1</a:t>
            </a: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．基本构成：</a:t>
            </a:r>
            <a:endParaRPr sz="2400">
              <a:solidFill>
                <a:schemeClr val="tx2"/>
              </a:solidFill>
            </a:endParaRPr>
          </a:p>
        </p:txBody>
      </p:sp>
      <p:sp>
        <p:nvSpPr>
          <p:cNvPr id="19463" name="文本框 19460">
            <a:extLst>
              <a:ext uri="{FF2B5EF4-FFF2-40B4-BE49-F238E27FC236}">
                <a16:creationId xmlns:a16="http://schemas.microsoft.com/office/drawing/2014/main" id="{2EA8E55D-F1FB-44B7-98AE-02B76F4B98C0}"/>
              </a:ext>
            </a:extLst>
          </p:cNvPr>
          <p:cNvSpPr/>
          <p:nvPr/>
        </p:nvSpPr>
        <p:spPr>
          <a:xfrm>
            <a:off x="1163241" y="1833562"/>
            <a:ext cx="4682728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Wingdings"/>
              </a:rPr>
              <a:t>    一组透镜，相当于一个凸透镜。</a:t>
            </a:r>
            <a:endParaRPr sz="21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文本框 19461">
            <a:extLst>
              <a:ext uri="{FF2B5EF4-FFF2-40B4-BE49-F238E27FC236}">
                <a16:creationId xmlns:a16="http://schemas.microsoft.com/office/drawing/2014/main" id="{20A3BD76-E12F-447E-B43E-0ADE5875CFB8}"/>
              </a:ext>
            </a:extLst>
          </p:cNvPr>
          <p:cNvSpPr/>
          <p:nvPr/>
        </p:nvSpPr>
        <p:spPr>
          <a:xfrm>
            <a:off x="1722835" y="3217069"/>
            <a:ext cx="4806553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Wingdings"/>
              </a:rPr>
              <a:t>一组透镜，相当于一个凸透镜。</a:t>
            </a:r>
            <a:endParaRPr sz="21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grpSp>
        <p:nvGrpSpPr>
          <p:cNvPr id="18441" name="组合 3">
            <a:extLst>
              <a:ext uri="{FF2B5EF4-FFF2-40B4-BE49-F238E27FC236}">
                <a16:creationId xmlns:a16="http://schemas.microsoft.com/office/drawing/2014/main" id="{F72E020D-9339-48D3-84A4-3C00B69C9A0D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3921921"/>
            <a:ext cx="4158854" cy="886302"/>
            <a:chOff x="400" y="8236"/>
            <a:chExt cx="8732" cy="1861"/>
          </a:xfrm>
        </p:grpSpPr>
        <p:sp>
          <p:nvSpPr>
            <p:cNvPr id="18442" name="文本框 1">
              <a:extLst>
                <a:ext uri="{FF2B5EF4-FFF2-40B4-BE49-F238E27FC236}">
                  <a16:creationId xmlns:a16="http://schemas.microsoft.com/office/drawing/2014/main" id="{F8A96D58-EE68-4770-8A04-6723FB0C3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8236"/>
              <a:ext cx="873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>
                  <a:ea typeface="楷体_GB2312" pitchFamily="49" charset="-122"/>
                </a:rPr>
                <a:t>（</a:t>
              </a:r>
              <a:r>
                <a:rPr lang="en-US" altLang="zh-CN" sz="2100">
                  <a:ea typeface="楷体_GB2312" pitchFamily="49" charset="-122"/>
                </a:rPr>
                <a:t>3</a:t>
              </a:r>
              <a:r>
                <a:rPr lang="zh-CN" altLang="en-US" sz="2100">
                  <a:ea typeface="楷体_GB2312" pitchFamily="49" charset="-122"/>
                </a:rPr>
                <a:t>）反光镜：</a:t>
              </a:r>
              <a:r>
                <a:rPr lang="zh-CN" altLang="en-US" sz="2100">
                  <a:solidFill>
                    <a:srgbClr val="002EC2"/>
                  </a:solidFill>
                  <a:ea typeface="楷体_GB2312" pitchFamily="49" charset="-122"/>
                </a:rPr>
                <a:t>一面是凹面镜，另     </a:t>
              </a:r>
            </a:p>
          </p:txBody>
        </p:sp>
        <p:sp>
          <p:nvSpPr>
            <p:cNvPr id="18443" name="文本框 2">
              <a:extLst>
                <a:ext uri="{FF2B5EF4-FFF2-40B4-BE49-F238E27FC236}">
                  <a16:creationId xmlns:a16="http://schemas.microsoft.com/office/drawing/2014/main" id="{61403F55-807E-4D3C-B12C-1AA9A666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9225"/>
              <a:ext cx="3780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>
                  <a:solidFill>
                    <a:srgbClr val="002EC2"/>
                  </a:solidFill>
                  <a:ea typeface="楷体_GB2312" pitchFamily="49" charset="-122"/>
                  <a:sym typeface="Arial" panose="020B0604020202020204" pitchFamily="34" charset="0"/>
                </a:rPr>
                <a:t>一面是平面镜</a:t>
              </a:r>
              <a:endParaRPr lang="zh-CN" altLang="en-US" sz="2100">
                <a:solidFill>
                  <a:srgbClr val="002EC2"/>
                </a:solidFill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20481">
            <a:extLst>
              <a:ext uri="{FF2B5EF4-FFF2-40B4-BE49-F238E27FC236}">
                <a16:creationId xmlns:a16="http://schemas.microsoft.com/office/drawing/2014/main" id="{9A64785B-A813-40AF-9B85-A070A63E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45269"/>
            <a:ext cx="356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</a:rPr>
              <a:t>2</a:t>
            </a:r>
            <a:r>
              <a:rPr lang="zh-CN" altLang="en-US" sz="2100">
                <a:latin typeface="宋体" panose="02010600030101010101" pitchFamily="2" charset="-122"/>
              </a:rPr>
              <a:t>．</a:t>
            </a:r>
            <a:r>
              <a:rPr lang="zh-CN" altLang="en-US" sz="2400">
                <a:latin typeface="宋体" panose="02010600030101010101" pitchFamily="2" charset="-122"/>
              </a:rPr>
              <a:t>显微镜的原理：</a:t>
            </a:r>
            <a:r>
              <a:rPr lang="zh-CN" altLang="en-US" sz="300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0484" name="文本框 20483">
            <a:extLst>
              <a:ext uri="{FF2B5EF4-FFF2-40B4-BE49-F238E27FC236}">
                <a16:creationId xmlns:a16="http://schemas.microsoft.com/office/drawing/2014/main" id="{C1AC4234-28BD-479D-9119-6C5C6071B86E}"/>
              </a:ext>
            </a:extLst>
          </p:cNvPr>
          <p:cNvSpPr/>
          <p:nvPr/>
        </p:nvSpPr>
        <p:spPr>
          <a:xfrm>
            <a:off x="1163241" y="704850"/>
            <a:ext cx="6310313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（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1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）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物镜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：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成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 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像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，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相当于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0485" name="文本框 20485">
            <a:extLst>
              <a:ext uri="{FF2B5EF4-FFF2-40B4-BE49-F238E27FC236}">
                <a16:creationId xmlns:a16="http://schemas.microsoft.com/office/drawing/2014/main" id="{1C5A586C-D834-4603-8907-BF5AC61DC5EC}"/>
              </a:ext>
            </a:extLst>
          </p:cNvPr>
          <p:cNvSpPr/>
          <p:nvPr/>
        </p:nvSpPr>
        <p:spPr>
          <a:xfrm>
            <a:off x="1164432" y="1021556"/>
            <a:ext cx="6356747" cy="440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lnSpc>
                <a:spcPct val="125000"/>
              </a:lnSpc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（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2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）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目镜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：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成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 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像，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相当于</a:t>
            </a:r>
            <a:r>
              <a:rPr sz="21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   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。</a:t>
            </a:r>
            <a:endParaRPr sz="2100">
              <a:latin typeface="宋体" panose="02010600030101010101" pitchFamily="2" charset="-122"/>
            </a:endParaRPr>
          </a:p>
        </p:txBody>
      </p:sp>
      <p:sp>
        <p:nvSpPr>
          <p:cNvPr id="20486" name="文本框 20486">
            <a:extLst>
              <a:ext uri="{FF2B5EF4-FFF2-40B4-BE49-F238E27FC236}">
                <a16:creationId xmlns:a16="http://schemas.microsoft.com/office/drawing/2014/main" id="{C852EE3C-C75D-45D5-A126-351CF12A0EA9}"/>
              </a:ext>
            </a:extLst>
          </p:cNvPr>
          <p:cNvSpPr/>
          <p:nvPr/>
        </p:nvSpPr>
        <p:spPr>
          <a:xfrm>
            <a:off x="1365648" y="1827610"/>
            <a:ext cx="1473994" cy="10618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algn="just"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Wingdings"/>
              </a:rPr>
              <a:t>显微镜把物体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放大两次</a:t>
            </a:r>
            <a:endParaRPr sz="21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487" name="文本框 20488">
            <a:extLst>
              <a:ext uri="{FF2B5EF4-FFF2-40B4-BE49-F238E27FC236}">
                <a16:creationId xmlns:a16="http://schemas.microsoft.com/office/drawing/2014/main" id="{DEB8C320-6190-4ADF-95DD-536E83D6AA55}"/>
              </a:ext>
            </a:extLst>
          </p:cNvPr>
          <p:cNvSpPr/>
          <p:nvPr/>
        </p:nvSpPr>
        <p:spPr>
          <a:xfrm>
            <a:off x="1588294" y="4697016"/>
            <a:ext cx="6088856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latin typeface="宋体" panose="02010600030101010101" pitchFamily="2" charset="-122"/>
                <a:sym typeface="Wingdings"/>
              </a:rPr>
              <a:t>显微镜放大倍数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/>
              </a:rPr>
              <a:t>=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物镜放大倍数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 2" pitchFamily="18" charset="2"/>
              </a:rPr>
              <a:t>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 2" pitchFamily="18" charset="2"/>
              </a:rPr>
              <a:t>目镜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放大倍数。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cxnSp>
        <p:nvCxnSpPr>
          <p:cNvPr id="19464" name="Line 3">
            <a:extLst>
              <a:ext uri="{FF2B5EF4-FFF2-40B4-BE49-F238E27FC236}">
                <a16:creationId xmlns:a16="http://schemas.microsoft.com/office/drawing/2014/main" id="{BB0907D0-53DB-4AEF-A5FE-EAB3EB9FAB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00850" y="3205163"/>
            <a:ext cx="914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Line 9">
            <a:extLst>
              <a:ext uri="{FF2B5EF4-FFF2-40B4-BE49-F238E27FC236}">
                <a16:creationId xmlns:a16="http://schemas.microsoft.com/office/drawing/2014/main" id="{34FC84A8-4CDC-4348-A85A-27B411870F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57350" y="3205163"/>
            <a:ext cx="3429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Line 10">
            <a:extLst>
              <a:ext uri="{FF2B5EF4-FFF2-40B4-BE49-F238E27FC236}">
                <a16:creationId xmlns:a16="http://schemas.microsoft.com/office/drawing/2014/main" id="{CC4E9768-BEFB-4054-95B2-12C88E8D74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3205163"/>
            <a:ext cx="38862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7" name="Line 11">
            <a:extLst>
              <a:ext uri="{FF2B5EF4-FFF2-40B4-BE49-F238E27FC236}">
                <a16:creationId xmlns:a16="http://schemas.microsoft.com/office/drawing/2014/main" id="{765A0324-7D27-429E-AAF8-7E1D6D98AC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6100" y="2405063"/>
            <a:ext cx="0" cy="15430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Line 12">
            <a:extLst>
              <a:ext uri="{FF2B5EF4-FFF2-40B4-BE49-F238E27FC236}">
                <a16:creationId xmlns:a16="http://schemas.microsoft.com/office/drawing/2014/main" id="{61A45D73-3AA5-4DF1-9304-9EF8C0D4AC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0450" y="3148013"/>
            <a:ext cx="0" cy="57150"/>
          </a:xfrm>
          <a:prstGeom prst="line">
            <a:avLst/>
          </a:prstGeom>
          <a:noFill/>
          <a:ln w="317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Line 13">
            <a:extLst>
              <a:ext uri="{FF2B5EF4-FFF2-40B4-BE49-F238E27FC236}">
                <a16:creationId xmlns:a16="http://schemas.microsoft.com/office/drawing/2014/main" id="{FB69ECD3-A390-4BA4-9D22-5A627299758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00250" y="3205163"/>
            <a:ext cx="285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70" name="Group 9">
            <a:extLst>
              <a:ext uri="{FF2B5EF4-FFF2-40B4-BE49-F238E27FC236}">
                <a16:creationId xmlns:a16="http://schemas.microsoft.com/office/drawing/2014/main" id="{E9A3690A-18FD-4400-BB50-4F678F9726E8}"/>
              </a:ext>
            </a:extLst>
          </p:cNvPr>
          <p:cNvGrpSpPr>
            <a:grpSpLocks/>
          </p:cNvGrpSpPr>
          <p:nvPr/>
        </p:nvGrpSpPr>
        <p:grpSpPr bwMode="auto">
          <a:xfrm>
            <a:off x="2343150" y="2919413"/>
            <a:ext cx="742950" cy="0"/>
            <a:chOff x="0" y="0"/>
            <a:chExt cx="624" cy="0"/>
          </a:xfrm>
        </p:grpSpPr>
        <p:sp>
          <p:nvSpPr>
            <p:cNvPr id="19471" name="Line 15">
              <a:extLst>
                <a:ext uri="{FF2B5EF4-FFF2-40B4-BE49-F238E27FC236}">
                  <a16:creationId xmlns:a16="http://schemas.microsoft.com/office/drawing/2014/main" id="{D7E79790-97E1-46FF-8116-D3D116DF5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624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472" name="Line 16">
              <a:extLst>
                <a:ext uri="{FF2B5EF4-FFF2-40B4-BE49-F238E27FC236}">
                  <a16:creationId xmlns:a16="http://schemas.microsoft.com/office/drawing/2014/main" id="{8B9924E8-F1EE-4999-8BBC-D6CD6B7A4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3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9473" name="Group 12">
            <a:extLst>
              <a:ext uri="{FF2B5EF4-FFF2-40B4-BE49-F238E27FC236}">
                <a16:creationId xmlns:a16="http://schemas.microsoft.com/office/drawing/2014/main" id="{AF061239-2322-4871-A82E-BC42FA71F37A}"/>
              </a:ext>
            </a:extLst>
          </p:cNvPr>
          <p:cNvGrpSpPr>
            <a:grpSpLocks/>
          </p:cNvGrpSpPr>
          <p:nvPr/>
        </p:nvGrpSpPr>
        <p:grpSpPr bwMode="auto">
          <a:xfrm>
            <a:off x="2343150" y="2919413"/>
            <a:ext cx="2457450" cy="914400"/>
            <a:chOff x="0" y="0"/>
            <a:chExt cx="2064" cy="768"/>
          </a:xfrm>
        </p:grpSpPr>
        <p:sp>
          <p:nvSpPr>
            <p:cNvPr id="19474" name="Line 18">
              <a:extLst>
                <a:ext uri="{FF2B5EF4-FFF2-40B4-BE49-F238E27FC236}">
                  <a16:creationId xmlns:a16="http://schemas.microsoft.com/office/drawing/2014/main" id="{F93A2F24-5872-4C82-99FC-0B55824D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064" cy="76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475" name="Line 19">
              <a:extLst>
                <a:ext uri="{FF2B5EF4-FFF2-40B4-BE49-F238E27FC236}">
                  <a16:creationId xmlns:a16="http://schemas.microsoft.com/office/drawing/2014/main" id="{582D03F5-AC89-44FD-A54F-E7309F81B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008" cy="38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cxnSp>
        <p:nvCxnSpPr>
          <p:cNvPr id="19476" name="Line 20">
            <a:extLst>
              <a:ext uri="{FF2B5EF4-FFF2-40B4-BE49-F238E27FC236}">
                <a16:creationId xmlns:a16="http://schemas.microsoft.com/office/drawing/2014/main" id="{6B793C4C-C7BA-4F27-83F9-14C479A778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3148013"/>
            <a:ext cx="0" cy="57150"/>
          </a:xfrm>
          <a:prstGeom prst="line">
            <a:avLst/>
          </a:prstGeom>
          <a:noFill/>
          <a:ln w="317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Line 29">
            <a:extLst>
              <a:ext uri="{FF2B5EF4-FFF2-40B4-BE49-F238E27FC236}">
                <a16:creationId xmlns:a16="http://schemas.microsoft.com/office/drawing/2014/main" id="{4507F31A-43C1-4971-A02B-20FBBD0E09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57700" y="3205163"/>
            <a:ext cx="0" cy="514350"/>
          </a:xfrm>
          <a:prstGeom prst="line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8" name="Line 30">
            <a:extLst>
              <a:ext uri="{FF2B5EF4-FFF2-40B4-BE49-F238E27FC236}">
                <a16:creationId xmlns:a16="http://schemas.microsoft.com/office/drawing/2014/main" id="{C0147122-7B8D-4A34-862C-0EB34454E3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7900" y="3205163"/>
            <a:ext cx="10287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9" name="Line 31">
            <a:extLst>
              <a:ext uri="{FF2B5EF4-FFF2-40B4-BE49-F238E27FC236}">
                <a16:creationId xmlns:a16="http://schemas.microsoft.com/office/drawing/2014/main" id="{ACB82524-07E7-4A43-A2D3-82C221B311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2062163"/>
            <a:ext cx="0" cy="2514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0" name="Line 32">
            <a:extLst>
              <a:ext uri="{FF2B5EF4-FFF2-40B4-BE49-F238E27FC236}">
                <a16:creationId xmlns:a16="http://schemas.microsoft.com/office/drawing/2014/main" id="{25477D0A-346C-463B-82BD-576CA53311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43650" y="3090863"/>
            <a:ext cx="0" cy="114300"/>
          </a:xfrm>
          <a:prstGeom prst="line">
            <a:avLst/>
          </a:prstGeom>
          <a:noFill/>
          <a:ln w="317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81" name="Group 28">
            <a:extLst>
              <a:ext uri="{FF2B5EF4-FFF2-40B4-BE49-F238E27FC236}">
                <a16:creationId xmlns:a16="http://schemas.microsoft.com/office/drawing/2014/main" id="{D28FBBFF-F541-4B9D-A450-4F4FEA91026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805113"/>
            <a:ext cx="2343150" cy="914400"/>
            <a:chOff x="0" y="0"/>
            <a:chExt cx="1968" cy="768"/>
          </a:xfrm>
        </p:grpSpPr>
        <p:sp>
          <p:nvSpPr>
            <p:cNvPr id="19482" name="Line 34">
              <a:extLst>
                <a:ext uri="{FF2B5EF4-FFF2-40B4-BE49-F238E27FC236}">
                  <a16:creationId xmlns:a16="http://schemas.microsoft.com/office/drawing/2014/main" id="{3D05DC11-4057-4695-8B28-0B7B863B3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1968" cy="768"/>
            </a:xfrm>
            <a:prstGeom prst="line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483" name="Line 35">
              <a:extLst>
                <a:ext uri="{FF2B5EF4-FFF2-40B4-BE49-F238E27FC236}">
                  <a16:creationId xmlns:a16="http://schemas.microsoft.com/office/drawing/2014/main" id="{45C5095D-37CE-4F85-9BE6-0E7C7C069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84"/>
              <a:ext cx="960" cy="384"/>
            </a:xfrm>
            <a:prstGeom prst="line">
              <a:avLst/>
            </a:prstGeom>
            <a:noFill/>
            <a:ln w="31750" algn="ctr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9484" name="Group 31">
            <a:extLst>
              <a:ext uri="{FF2B5EF4-FFF2-40B4-BE49-F238E27FC236}">
                <a16:creationId xmlns:a16="http://schemas.microsoft.com/office/drawing/2014/main" id="{5BFE8AE6-1CF9-4046-98FD-29089064268B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3719513"/>
            <a:ext cx="1485900" cy="742950"/>
            <a:chOff x="0" y="0"/>
            <a:chExt cx="1248" cy="624"/>
          </a:xfrm>
        </p:grpSpPr>
        <p:sp>
          <p:nvSpPr>
            <p:cNvPr id="19485" name="Line 37">
              <a:extLst>
                <a:ext uri="{FF2B5EF4-FFF2-40B4-BE49-F238E27FC236}">
                  <a16:creationId xmlns:a16="http://schemas.microsoft.com/office/drawing/2014/main" id="{574899DA-3D8F-43B1-B2C1-36FEB5A22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" y="0"/>
              <a:ext cx="720" cy="624"/>
            </a:xfrm>
            <a:prstGeom prst="line">
              <a:avLst/>
            </a:prstGeom>
            <a:noFill/>
            <a:ln w="25400" algn="ctr">
              <a:solidFill>
                <a:srgbClr val="CC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486" name="Line 38">
              <a:extLst>
                <a:ext uri="{FF2B5EF4-FFF2-40B4-BE49-F238E27FC236}">
                  <a16:creationId xmlns:a16="http://schemas.microsoft.com/office/drawing/2014/main" id="{EEABC34D-E29D-4FF6-997F-F34CEB433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1248" cy="576"/>
            </a:xfrm>
            <a:prstGeom prst="line">
              <a:avLst/>
            </a:prstGeom>
            <a:noFill/>
            <a:ln w="25400" algn="ctr">
              <a:solidFill>
                <a:srgbClr val="CC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cxnSp>
        <p:nvCxnSpPr>
          <p:cNvPr id="19487" name="Line 39">
            <a:extLst>
              <a:ext uri="{FF2B5EF4-FFF2-40B4-BE49-F238E27FC236}">
                <a16:creationId xmlns:a16="http://schemas.microsoft.com/office/drawing/2014/main" id="{5B19B1AD-DB16-4825-8D34-8F1921AC49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1900" y="3205163"/>
            <a:ext cx="0" cy="1085850"/>
          </a:xfrm>
          <a:prstGeom prst="line">
            <a:avLst/>
          </a:prstGeom>
          <a:noFill/>
          <a:ln w="44450" algn="ctr">
            <a:solidFill>
              <a:srgbClr val="CC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88" name="Group 35">
            <a:extLst>
              <a:ext uri="{FF2B5EF4-FFF2-40B4-BE49-F238E27FC236}">
                <a16:creationId xmlns:a16="http://schemas.microsoft.com/office/drawing/2014/main" id="{3D5AB73C-C051-4F9C-9138-812F09D1EA8C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3148013"/>
            <a:ext cx="1943100" cy="57150"/>
            <a:chOff x="0" y="0"/>
            <a:chExt cx="1632" cy="48"/>
          </a:xfrm>
        </p:grpSpPr>
        <p:sp>
          <p:nvSpPr>
            <p:cNvPr id="19489" name="Line 41">
              <a:extLst>
                <a:ext uri="{FF2B5EF4-FFF2-40B4-BE49-F238E27FC236}">
                  <a16:creationId xmlns:a16="http://schemas.microsoft.com/office/drawing/2014/main" id="{518A7529-7EE8-480D-9D1A-66E64D6DB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0"/>
              <a:ext cx="0" cy="48"/>
            </a:xfrm>
            <a:prstGeom prst="line">
              <a:avLst/>
            </a:prstGeom>
            <a:noFill/>
            <a:ln w="317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490" name="Line 42">
              <a:extLst>
                <a:ext uri="{FF2B5EF4-FFF2-40B4-BE49-F238E27FC236}">
                  <a16:creationId xmlns:a16="http://schemas.microsoft.com/office/drawing/2014/main" id="{980E252D-68CF-46D2-9A96-085A7616D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0" cy="48"/>
            </a:xfrm>
            <a:prstGeom prst="line">
              <a:avLst/>
            </a:prstGeom>
            <a:noFill/>
            <a:ln w="317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9491" name="Group 38">
            <a:extLst>
              <a:ext uri="{FF2B5EF4-FFF2-40B4-BE49-F238E27FC236}">
                <a16:creationId xmlns:a16="http://schemas.microsoft.com/office/drawing/2014/main" id="{FC40C89E-87D1-43AD-AAD3-6FD799FF4E03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633663"/>
            <a:ext cx="285750" cy="997744"/>
            <a:chOff x="0" y="0"/>
            <a:chExt cx="240" cy="838"/>
          </a:xfrm>
        </p:grpSpPr>
        <p:sp>
          <p:nvSpPr>
            <p:cNvPr id="19492" name="Line 44">
              <a:extLst>
                <a:ext uri="{FF2B5EF4-FFF2-40B4-BE49-F238E27FC236}">
                  <a16:creationId xmlns:a16="http://schemas.microsoft.com/office/drawing/2014/main" id="{5B6B5DFC-CC22-4D9A-ADB9-6C2881655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" y="240"/>
              <a:ext cx="0" cy="240"/>
            </a:xfrm>
            <a:prstGeom prst="line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493" name="Text Box 45">
              <a:extLst>
                <a:ext uri="{FF2B5EF4-FFF2-40B4-BE49-F238E27FC236}">
                  <a16:creationId xmlns:a16="http://schemas.microsoft.com/office/drawing/2014/main" id="{5DFE3251-4D97-4698-BE3E-D426193FB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9494" name="Text Box 46">
              <a:extLst>
                <a:ext uri="{FF2B5EF4-FFF2-40B4-BE49-F238E27FC236}">
                  <a16:creationId xmlns:a16="http://schemas.microsoft.com/office/drawing/2014/main" id="{BDAE8AB0-F157-4375-B530-D84AF5C2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8"/>
              <a:ext cx="24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9495" name="Group 42">
            <a:extLst>
              <a:ext uri="{FF2B5EF4-FFF2-40B4-BE49-F238E27FC236}">
                <a16:creationId xmlns:a16="http://schemas.microsoft.com/office/drawing/2014/main" id="{24610B37-63E9-46E7-92DD-2303798129C6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2919413"/>
            <a:ext cx="400050" cy="1365647"/>
            <a:chOff x="0" y="0"/>
            <a:chExt cx="336" cy="1147"/>
          </a:xfrm>
        </p:grpSpPr>
        <p:sp>
          <p:nvSpPr>
            <p:cNvPr id="19496" name="Text Box 48">
              <a:extLst>
                <a:ext uri="{FF2B5EF4-FFF2-40B4-BE49-F238E27FC236}">
                  <a16:creationId xmlns:a16="http://schemas.microsoft.com/office/drawing/2014/main" id="{BB3B6904-CBC2-43D7-85AA-8BA20BC7B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33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zh-CN" sz="900">
                  <a:solidFill>
                    <a:srgbClr val="002EC2"/>
                  </a:solidFill>
                  <a:latin typeface="Arial" panose="020B0604020202020204" pitchFamily="34" charset="0"/>
                </a:rPr>
                <a:t>1</a:t>
              </a:r>
              <a:endParaRPr lang="en-US" altLang="zh-CN" sz="1800">
                <a:solidFill>
                  <a:srgbClr val="002EC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7" name="Text Box 49">
              <a:extLst>
                <a:ext uri="{FF2B5EF4-FFF2-40B4-BE49-F238E27FC236}">
                  <a16:creationId xmlns:a16="http://schemas.microsoft.com/office/drawing/2014/main" id="{9758E0D8-A540-4E5E-99C1-ABD317B1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eaLnBrk="0" hangingPunct="0"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2EC2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sz="900">
                  <a:solidFill>
                    <a:srgbClr val="002EC2"/>
                  </a:solidFill>
                  <a:latin typeface="Arial" panose="020B0604020202020204" pitchFamily="34" charset="0"/>
                </a:rPr>
                <a:t>1</a:t>
              </a:r>
              <a:endParaRPr lang="en-US" altLang="zh-CN" sz="1800">
                <a:solidFill>
                  <a:srgbClr val="002EC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07" name="Text Box 50">
            <a:extLst>
              <a:ext uri="{FF2B5EF4-FFF2-40B4-BE49-F238E27FC236}">
                <a16:creationId xmlns:a16="http://schemas.microsoft.com/office/drawing/2014/main" id="{472B251E-C81D-476C-B70A-2FA57D1CB4FD}"/>
              </a:ext>
            </a:extLst>
          </p:cNvPr>
          <p:cNvSpPr/>
          <p:nvPr/>
        </p:nvSpPr>
        <p:spPr>
          <a:xfrm>
            <a:off x="3657600" y="4291013"/>
            <a:ext cx="400050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A</a:t>
            </a:r>
            <a:r>
              <a:rPr lang="en-US" altLang="zh-CN"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2</a:t>
            </a:r>
            <a:endParaRPr lang="en-US" altLang="zh-CN" sz="1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0508" name="Text Box 51">
            <a:extLst>
              <a:ext uri="{FF2B5EF4-FFF2-40B4-BE49-F238E27FC236}">
                <a16:creationId xmlns:a16="http://schemas.microsoft.com/office/drawing/2014/main" id="{39992CAA-65F9-44E5-BF90-BE9BDCF6108C}"/>
              </a:ext>
            </a:extLst>
          </p:cNvPr>
          <p:cNvSpPr/>
          <p:nvPr/>
        </p:nvSpPr>
        <p:spPr>
          <a:xfrm>
            <a:off x="3657600" y="2919413"/>
            <a:ext cx="400050" cy="507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B</a:t>
            </a:r>
            <a:r>
              <a:rPr lang="en-US" altLang="zh-CN"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2</a:t>
            </a:r>
            <a:endParaRPr lang="en-US" altLang="zh-CN" sz="1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cxnSp>
        <p:nvCxnSpPr>
          <p:cNvPr id="19500" name="Line 52">
            <a:extLst>
              <a:ext uri="{FF2B5EF4-FFF2-40B4-BE49-F238E27FC236}">
                <a16:creationId xmlns:a16="http://schemas.microsoft.com/office/drawing/2014/main" id="{5059F3E5-14A8-429D-AC64-96341FDCF3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3090863"/>
            <a:ext cx="0" cy="114300"/>
          </a:xfrm>
          <a:prstGeom prst="line">
            <a:avLst/>
          </a:prstGeom>
          <a:noFill/>
          <a:ln w="317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0" name="Text Box 53">
            <a:extLst>
              <a:ext uri="{FF2B5EF4-FFF2-40B4-BE49-F238E27FC236}">
                <a16:creationId xmlns:a16="http://schemas.microsoft.com/office/drawing/2014/main" id="{C0B81FF7-A96E-4977-8AAD-FD29A674CE1E}"/>
              </a:ext>
            </a:extLst>
          </p:cNvPr>
          <p:cNvSpPr/>
          <p:nvPr/>
        </p:nvSpPr>
        <p:spPr>
          <a:xfrm>
            <a:off x="3314700" y="2747963"/>
            <a:ext cx="4000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Arial" panose="020B0604020202020204" pitchFamily="34" charset="0"/>
                <a:sym typeface="Wingdings"/>
              </a:rPr>
              <a:t>F</a:t>
            </a:r>
            <a:r>
              <a:rPr lang="en-US" altLang="zh-CN"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Arial" panose="020B0604020202020204" pitchFamily="34" charset="0"/>
                <a:sym typeface="Wingdings"/>
              </a:rPr>
              <a:t>1</a:t>
            </a:r>
            <a:endParaRPr lang="en-US" altLang="zh-CN" sz="1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0511" name="Text Box 54">
            <a:extLst>
              <a:ext uri="{FF2B5EF4-FFF2-40B4-BE49-F238E27FC236}">
                <a16:creationId xmlns:a16="http://schemas.microsoft.com/office/drawing/2014/main" id="{277C1B25-8A0C-4AAC-836D-CEFCDBC04452}"/>
              </a:ext>
            </a:extLst>
          </p:cNvPr>
          <p:cNvSpPr/>
          <p:nvPr/>
        </p:nvSpPr>
        <p:spPr>
          <a:xfrm>
            <a:off x="3486150" y="2690813"/>
            <a:ext cx="4000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F</a:t>
            </a:r>
            <a:r>
              <a:rPr lang="en-US" altLang="zh-CN"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2</a:t>
            </a:r>
            <a:endParaRPr lang="en-US" altLang="zh-CN" sz="1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0512" name="Text Box 55">
            <a:extLst>
              <a:ext uri="{FF2B5EF4-FFF2-40B4-BE49-F238E27FC236}">
                <a16:creationId xmlns:a16="http://schemas.microsoft.com/office/drawing/2014/main" id="{222E38E7-F006-47E2-BDC1-4C575F347938}"/>
              </a:ext>
            </a:extLst>
          </p:cNvPr>
          <p:cNvSpPr/>
          <p:nvPr/>
        </p:nvSpPr>
        <p:spPr>
          <a:xfrm>
            <a:off x="6229350" y="3319463"/>
            <a:ext cx="4000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F</a:t>
            </a:r>
            <a:r>
              <a:rPr lang="en-US" altLang="zh-CN"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Arial" panose="020B0604020202020204" pitchFamily="34" charset="0"/>
                <a:sym typeface="Wingdings"/>
              </a:rPr>
              <a:t>2</a:t>
            </a:r>
            <a:endParaRPr lang="en-US" altLang="zh-CN" sz="1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0513" name="Text Box 56">
            <a:extLst>
              <a:ext uri="{FF2B5EF4-FFF2-40B4-BE49-F238E27FC236}">
                <a16:creationId xmlns:a16="http://schemas.microsoft.com/office/drawing/2014/main" id="{6AC61173-AFBA-47EC-8F17-EAEB7B8154AC}"/>
              </a:ext>
            </a:extLst>
          </p:cNvPr>
          <p:cNvSpPr/>
          <p:nvPr/>
        </p:nvSpPr>
        <p:spPr>
          <a:xfrm>
            <a:off x="2400300" y="3262313"/>
            <a:ext cx="40005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Arial" panose="020B0604020202020204" pitchFamily="34" charset="0"/>
                <a:sym typeface="Wingdings"/>
              </a:rPr>
              <a:t>F</a:t>
            </a:r>
            <a:r>
              <a:rPr lang="en-US" altLang="zh-CN" sz="9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Arial" panose="020B0604020202020204" pitchFamily="34" charset="0"/>
                <a:sym typeface="Wingdings"/>
              </a:rPr>
              <a:t>1                       </a:t>
            </a:r>
            <a:endParaRPr lang="en-US" altLang="zh-CN" sz="1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grpSp>
        <p:nvGrpSpPr>
          <p:cNvPr id="19505" name="Group 52">
            <a:extLst>
              <a:ext uri="{FF2B5EF4-FFF2-40B4-BE49-F238E27FC236}">
                <a16:creationId xmlns:a16="http://schemas.microsoft.com/office/drawing/2014/main" id="{7FB8C172-00AD-459D-8CB5-9B87C2D766DD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3719513"/>
            <a:ext cx="514350" cy="0"/>
            <a:chOff x="0" y="0"/>
            <a:chExt cx="432" cy="0"/>
          </a:xfrm>
        </p:grpSpPr>
        <p:sp>
          <p:nvSpPr>
            <p:cNvPr id="19506" name="Line 58">
              <a:extLst>
                <a:ext uri="{FF2B5EF4-FFF2-40B4-BE49-F238E27FC236}">
                  <a16:creationId xmlns:a16="http://schemas.microsoft.com/office/drawing/2014/main" id="{3A3619E8-4C63-43E6-8ACD-BC0E4B2B9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432" cy="0"/>
            </a:xfrm>
            <a:prstGeom prst="line">
              <a:avLst/>
            </a:prstGeom>
            <a:noFill/>
            <a:ln w="3175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507" name="Line 59">
              <a:extLst>
                <a:ext uri="{FF2B5EF4-FFF2-40B4-BE49-F238E27FC236}">
                  <a16:creationId xmlns:a16="http://schemas.microsoft.com/office/drawing/2014/main" id="{140A6CDE-54DC-4ACB-A9D9-E5177CECC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0"/>
              <a:ext cx="192" cy="0"/>
            </a:xfrm>
            <a:prstGeom prst="line">
              <a:avLst/>
            </a:prstGeom>
            <a:noFill/>
            <a:ln w="9525" algn="ctr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19508" name="Group 55">
            <a:extLst>
              <a:ext uri="{FF2B5EF4-FFF2-40B4-BE49-F238E27FC236}">
                <a16:creationId xmlns:a16="http://schemas.microsoft.com/office/drawing/2014/main" id="{F18E31E1-3D14-47D7-8E4A-73D688C193C3}"/>
              </a:ext>
            </a:extLst>
          </p:cNvPr>
          <p:cNvGrpSpPr>
            <a:grpSpLocks/>
          </p:cNvGrpSpPr>
          <p:nvPr/>
        </p:nvGrpSpPr>
        <p:grpSpPr bwMode="auto">
          <a:xfrm>
            <a:off x="4457700" y="1947863"/>
            <a:ext cx="1943100" cy="1771650"/>
            <a:chOff x="0" y="0"/>
            <a:chExt cx="1632" cy="1488"/>
          </a:xfrm>
        </p:grpSpPr>
        <p:sp>
          <p:nvSpPr>
            <p:cNvPr id="19509" name="Line 61">
              <a:extLst>
                <a:ext uri="{FF2B5EF4-FFF2-40B4-BE49-F238E27FC236}">
                  <a16:creationId xmlns:a16="http://schemas.microsoft.com/office/drawing/2014/main" id="{6B0156F8-51E9-4ADD-B3F0-FECC29A0B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1632" cy="1488"/>
            </a:xfrm>
            <a:prstGeom prst="line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510" name="Line 62">
              <a:extLst>
                <a:ext uri="{FF2B5EF4-FFF2-40B4-BE49-F238E27FC236}">
                  <a16:creationId xmlns:a16="http://schemas.microsoft.com/office/drawing/2014/main" id="{17E41520-0B6C-4666-B416-C375FDBA4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480"/>
              <a:ext cx="624" cy="576"/>
            </a:xfrm>
            <a:prstGeom prst="line">
              <a:avLst/>
            </a:prstGeom>
            <a:noFill/>
            <a:ln w="25400" algn="ctr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19511" name="Text Box 63">
            <a:extLst>
              <a:ext uri="{FF2B5EF4-FFF2-40B4-BE49-F238E27FC236}">
                <a16:creationId xmlns:a16="http://schemas.microsoft.com/office/drawing/2014/main" id="{90F983DC-CF29-4410-9A2A-EAC06A35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0501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物镜</a:t>
            </a:r>
          </a:p>
        </p:txBody>
      </p:sp>
      <p:sp>
        <p:nvSpPr>
          <p:cNvPr id="19512" name="Text Box 64">
            <a:extLst>
              <a:ext uri="{FF2B5EF4-FFF2-40B4-BE49-F238E27FC236}">
                <a16:creationId xmlns:a16="http://schemas.microsoft.com/office/drawing/2014/main" id="{A9C875C9-EE96-44B8-AAF2-1FE8CE4FD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719263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目镜</a:t>
            </a:r>
          </a:p>
        </p:txBody>
      </p:sp>
      <p:grpSp>
        <p:nvGrpSpPr>
          <p:cNvPr id="19513" name="Group 60">
            <a:extLst>
              <a:ext uri="{FF2B5EF4-FFF2-40B4-BE49-F238E27FC236}">
                <a16:creationId xmlns:a16="http://schemas.microsoft.com/office/drawing/2014/main" id="{3927E82E-45BE-410A-861B-5E34CCFAB588}"/>
              </a:ext>
            </a:extLst>
          </p:cNvPr>
          <p:cNvGrpSpPr>
            <a:grpSpLocks/>
          </p:cNvGrpSpPr>
          <p:nvPr/>
        </p:nvGrpSpPr>
        <p:grpSpPr bwMode="auto">
          <a:xfrm>
            <a:off x="3086100" y="2919413"/>
            <a:ext cx="1714500" cy="971550"/>
            <a:chOff x="0" y="0"/>
            <a:chExt cx="1440" cy="816"/>
          </a:xfrm>
        </p:grpSpPr>
        <p:sp>
          <p:nvSpPr>
            <p:cNvPr id="19514" name="Line 66">
              <a:extLst>
                <a:ext uri="{FF2B5EF4-FFF2-40B4-BE49-F238E27FC236}">
                  <a16:creationId xmlns:a16="http://schemas.microsoft.com/office/drawing/2014/main" id="{988FC60E-53C5-421F-AFF8-EF8A914DC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440" cy="81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19515" name="Line 67">
              <a:extLst>
                <a:ext uri="{FF2B5EF4-FFF2-40B4-BE49-F238E27FC236}">
                  <a16:creationId xmlns:a16="http://schemas.microsoft.com/office/drawing/2014/main" id="{EF4923DF-7349-4E6E-B82F-A84DE1847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008" cy="5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pic>
        <p:nvPicPr>
          <p:cNvPr id="19516" name="内容占位符 4" descr="2008110614135999.jpg">
            <a:extLst>
              <a:ext uri="{FF2B5EF4-FFF2-40B4-BE49-F238E27FC236}">
                <a16:creationId xmlns:a16="http://schemas.microsoft.com/office/drawing/2014/main" id="{166CB451-1067-4ED9-9C3E-78AEFDC9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6" b="85806"/>
          <a:stretch>
            <a:fillRect/>
          </a:stretch>
        </p:blipFill>
        <p:spPr bwMode="auto">
          <a:xfrm rot="20100000">
            <a:off x="6663928" y="1756172"/>
            <a:ext cx="86082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0" name="文本框 2">
            <a:extLst>
              <a:ext uri="{FF2B5EF4-FFF2-40B4-BE49-F238E27FC236}">
                <a16:creationId xmlns:a16="http://schemas.microsoft.com/office/drawing/2014/main" id="{5EBD603B-12ED-4F0A-A074-5D8D789D17C5}"/>
              </a:ext>
            </a:extLst>
          </p:cNvPr>
          <p:cNvSpPr/>
          <p:nvPr/>
        </p:nvSpPr>
        <p:spPr>
          <a:xfrm>
            <a:off x="6190060" y="678656"/>
            <a:ext cx="99738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投影仪</a:t>
            </a:r>
            <a:endParaRPr sz="21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1" name="文本框 3">
            <a:extLst>
              <a:ext uri="{FF2B5EF4-FFF2-40B4-BE49-F238E27FC236}">
                <a16:creationId xmlns:a16="http://schemas.microsoft.com/office/drawing/2014/main" id="{3926A36F-C1E2-4266-BA1D-68E391982DB0}"/>
              </a:ext>
            </a:extLst>
          </p:cNvPr>
          <p:cNvSpPr/>
          <p:nvPr/>
        </p:nvSpPr>
        <p:spPr>
          <a:xfrm>
            <a:off x="3121819" y="679847"/>
            <a:ext cx="1810111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倒立放大的实</a:t>
            </a:r>
            <a:endParaRPr sz="2100">
              <a:ea typeface="楷体_GB2312" pitchFamily="49" charset="-122"/>
            </a:endParaRPr>
          </a:p>
        </p:txBody>
      </p:sp>
      <p:sp>
        <p:nvSpPr>
          <p:cNvPr id="20522" name="文本框 4">
            <a:extLst>
              <a:ext uri="{FF2B5EF4-FFF2-40B4-BE49-F238E27FC236}">
                <a16:creationId xmlns:a16="http://schemas.microsoft.com/office/drawing/2014/main" id="{58046367-D9E0-47A5-AACC-439AD59C4F09}"/>
              </a:ext>
            </a:extLst>
          </p:cNvPr>
          <p:cNvSpPr/>
          <p:nvPr/>
        </p:nvSpPr>
        <p:spPr>
          <a:xfrm>
            <a:off x="3086101" y="1084660"/>
            <a:ext cx="1810111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正立放大的虚</a:t>
            </a:r>
            <a:endParaRPr sz="2100">
              <a:ea typeface="楷体_GB2312" pitchFamily="49" charset="-122"/>
            </a:endParaRPr>
          </a:p>
        </p:txBody>
      </p:sp>
      <p:sp>
        <p:nvSpPr>
          <p:cNvPr id="20523" name="文本框 5">
            <a:extLst>
              <a:ext uri="{FF2B5EF4-FFF2-40B4-BE49-F238E27FC236}">
                <a16:creationId xmlns:a16="http://schemas.microsoft.com/office/drawing/2014/main" id="{C5724320-1882-4DC9-9562-58E13F389706}"/>
              </a:ext>
            </a:extLst>
          </p:cNvPr>
          <p:cNvSpPr/>
          <p:nvPr/>
        </p:nvSpPr>
        <p:spPr>
          <a:xfrm>
            <a:off x="6191250" y="1084660"/>
            <a:ext cx="99738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放大镜</a:t>
            </a:r>
            <a:endParaRPr sz="2100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524" name="文本框 1">
            <a:extLst>
              <a:ext uri="{FF2B5EF4-FFF2-40B4-BE49-F238E27FC236}">
                <a16:creationId xmlns:a16="http://schemas.microsoft.com/office/drawing/2014/main" id="{CDD6081A-DA25-44F8-A305-54769257CCA3}"/>
              </a:ext>
            </a:extLst>
          </p:cNvPr>
          <p:cNvSpPr/>
          <p:nvPr/>
        </p:nvSpPr>
        <p:spPr>
          <a:xfrm>
            <a:off x="1534716" y="3987403"/>
            <a:ext cx="180855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f</a:t>
            </a:r>
            <a:r>
              <a:rPr sz="21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目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＞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f</a:t>
            </a:r>
            <a:r>
              <a:rPr sz="210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EC2"/>
                </a:solidFill>
                <a:ea typeface="楷体_GB2312" pitchFamily="49" charset="-122"/>
                <a:sym typeface="Wingdings"/>
              </a:rPr>
              <a:t>物</a:t>
            </a:r>
            <a:endParaRPr sz="2100" baseline="-2500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21505">
            <a:extLst>
              <a:ext uri="{FF2B5EF4-FFF2-40B4-BE49-F238E27FC236}">
                <a16:creationId xmlns:a16="http://schemas.microsoft.com/office/drawing/2014/main" id="{0F7E2598-E528-45F3-89A6-F3FEF90AE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31" y="344092"/>
            <a:ext cx="48065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</a:rPr>
              <a:t>光学显微镜的发展：</a:t>
            </a:r>
          </a:p>
        </p:txBody>
      </p:sp>
      <p:pic>
        <p:nvPicPr>
          <p:cNvPr id="20484" name="图片 21506" descr="200441410544734">
            <a:extLst>
              <a:ext uri="{FF2B5EF4-FFF2-40B4-BE49-F238E27FC236}">
                <a16:creationId xmlns:a16="http://schemas.microsoft.com/office/drawing/2014/main" id="{FEDAAFE8-2C03-42D0-BA90-93CB4651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2" y="1181100"/>
            <a:ext cx="162996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21507">
            <a:extLst>
              <a:ext uri="{FF2B5EF4-FFF2-40B4-BE49-F238E27FC236}">
                <a16:creationId xmlns:a16="http://schemas.microsoft.com/office/drawing/2014/main" id="{BE40744C-40A8-447F-AF1D-E0AB4D82A955}"/>
              </a:ext>
            </a:extLst>
          </p:cNvPr>
          <p:cNvSpPr/>
          <p:nvPr/>
        </p:nvSpPr>
        <p:spPr>
          <a:xfrm>
            <a:off x="1601391" y="4043363"/>
            <a:ext cx="1822847" cy="10618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R.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胡克在</a:t>
            </a: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17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世纪中期制做的复式显微镜</a:t>
            </a:r>
            <a:endParaRPr sz="2100">
              <a:solidFill>
                <a:schemeClr val="tx2"/>
              </a:solidFill>
            </a:endParaRPr>
          </a:p>
        </p:txBody>
      </p:sp>
      <p:pic>
        <p:nvPicPr>
          <p:cNvPr id="20486" name="内容占位符 21508" descr="200441410545580">
            <a:extLst>
              <a:ext uri="{FF2B5EF4-FFF2-40B4-BE49-F238E27FC236}">
                <a16:creationId xmlns:a16="http://schemas.microsoft.com/office/drawing/2014/main" id="{D8B0C3B6-6C85-4621-85BB-31541BCFA3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75" y="1235869"/>
            <a:ext cx="1654969" cy="27539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1511" name="文本框 21509">
            <a:extLst>
              <a:ext uri="{FF2B5EF4-FFF2-40B4-BE49-F238E27FC236}">
                <a16:creationId xmlns:a16="http://schemas.microsoft.com/office/drawing/2014/main" id="{C884CC51-CB47-4AF4-822E-00FD2685CB54}"/>
              </a:ext>
            </a:extLst>
          </p:cNvPr>
          <p:cNvSpPr/>
          <p:nvPr/>
        </p:nvSpPr>
        <p:spPr>
          <a:xfrm>
            <a:off x="3869532" y="4151710"/>
            <a:ext cx="1565672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19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世纪中期的显微镜</a:t>
            </a:r>
            <a:endParaRPr sz="2100">
              <a:solidFill>
                <a:schemeClr val="tx2"/>
              </a:solidFill>
            </a:endParaRPr>
          </a:p>
        </p:txBody>
      </p:sp>
      <p:pic>
        <p:nvPicPr>
          <p:cNvPr id="20488" name="图片 21510" descr="200441410545621">
            <a:extLst>
              <a:ext uri="{FF2B5EF4-FFF2-40B4-BE49-F238E27FC236}">
                <a16:creationId xmlns:a16="http://schemas.microsoft.com/office/drawing/2014/main" id="{01FA3A8D-9A3C-4148-A88E-E8DBFA11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2" y="1181100"/>
            <a:ext cx="147042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文本框 21511">
            <a:extLst>
              <a:ext uri="{FF2B5EF4-FFF2-40B4-BE49-F238E27FC236}">
                <a16:creationId xmlns:a16="http://schemas.microsoft.com/office/drawing/2014/main" id="{8D5AA065-455A-4D4A-84E4-6DDCF24E428D}"/>
              </a:ext>
            </a:extLst>
          </p:cNvPr>
          <p:cNvSpPr/>
          <p:nvPr/>
        </p:nvSpPr>
        <p:spPr>
          <a:xfrm>
            <a:off x="5868592" y="4151710"/>
            <a:ext cx="1658540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20</a:t>
            </a: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世纪初期的显微镜</a:t>
            </a:r>
            <a:endParaRPr sz="21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22529" descr="C:/Users/Administrator/Desktop/显微镜望远镜/http:/dns.takes.tpc.edu.tw/~micro/images/TB-2016R.jpg">
            <a:extLst>
              <a:ext uri="{FF2B5EF4-FFF2-40B4-BE49-F238E27FC236}">
                <a16:creationId xmlns:a16="http://schemas.microsoft.com/office/drawing/2014/main" id="{0BAA3A20-4ADC-42B6-B5C5-DBC20CDC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72" y="1479948"/>
            <a:ext cx="2013347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2530" descr="C:/Users/Administrator/Desktop/显微镜望远镜/http:/dns.takes.tpc.edu.tw/~micro/images/jcm-45.jpg">
            <a:extLst>
              <a:ext uri="{FF2B5EF4-FFF2-40B4-BE49-F238E27FC236}">
                <a16:creationId xmlns:a16="http://schemas.microsoft.com/office/drawing/2014/main" id="{EB71B14B-C9C3-4E21-906A-611C198E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4" y="1479948"/>
            <a:ext cx="2028825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22531">
            <a:extLst>
              <a:ext uri="{FF2B5EF4-FFF2-40B4-BE49-F238E27FC236}">
                <a16:creationId xmlns:a16="http://schemas.microsoft.com/office/drawing/2014/main" id="{7DA9A63F-9161-411A-94E9-8EF789C1601D}"/>
              </a:ext>
            </a:extLst>
          </p:cNvPr>
          <p:cNvSpPr/>
          <p:nvPr/>
        </p:nvSpPr>
        <p:spPr>
          <a:xfrm>
            <a:off x="1871663" y="4308872"/>
            <a:ext cx="2213372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 切片显微镜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2534" name="文本框 22532">
            <a:extLst>
              <a:ext uri="{FF2B5EF4-FFF2-40B4-BE49-F238E27FC236}">
                <a16:creationId xmlns:a16="http://schemas.microsoft.com/office/drawing/2014/main" id="{F4C47003-0226-4858-A590-B3152F13A076}"/>
              </a:ext>
            </a:extLst>
          </p:cNvPr>
          <p:cNvSpPr/>
          <p:nvPr/>
        </p:nvSpPr>
        <p:spPr>
          <a:xfrm>
            <a:off x="5210175" y="4326731"/>
            <a:ext cx="1620441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1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解剖显微镜</a:t>
            </a:r>
            <a:endParaRPr sz="21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1511" name="文本框 22533">
            <a:extLst>
              <a:ext uri="{FF2B5EF4-FFF2-40B4-BE49-F238E27FC236}">
                <a16:creationId xmlns:a16="http://schemas.microsoft.com/office/drawing/2014/main" id="{5CF1ADA2-123F-4038-9601-97D61429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32" y="344092"/>
            <a:ext cx="49422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eaLnBrk="0" hangingPunct="0"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66CC"/>
                </a:solidFill>
              </a:rPr>
              <a:t>光学显微镜的发展：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主题1">
  <a:themeElements>
    <a:clrScheme name="通用_蓝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通用_蓝">
      <a:majorFont>
        <a:latin typeface="Arial"/>
        <a:ea typeface="隶书"/>
        <a:cs typeface="Arial"/>
      </a:majorFont>
      <a:minorFont>
        <a:latin typeface="Arial"/>
        <a:ea typeface="华文新魏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531</Words>
  <Application>Microsoft Office PowerPoint</Application>
  <PresentationFormat>全屏显示(16:9)</PresentationFormat>
  <Paragraphs>163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方正行楷_GBK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Symbol</vt:lpstr>
      <vt:lpstr>Times New Roman</vt:lpstr>
      <vt:lpstr>Verdana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lenovo07</cp:lastModifiedBy>
  <cp:revision>4</cp:revision>
  <cp:lastPrinted>2021-07-13T18:12:13Z</cp:lastPrinted>
  <dcterms:created xsi:type="dcterms:W3CDTF">2021-07-13T18:12:13Z</dcterms:created>
  <dcterms:modified xsi:type="dcterms:W3CDTF">2021-09-24T03:27:14Z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