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48"/>
  </p:notesMasterIdLst>
  <p:sldIdLst>
    <p:sldId id="435" r:id="rId3"/>
    <p:sldId id="381" r:id="rId4"/>
    <p:sldId id="259" r:id="rId5"/>
    <p:sldId id="260" r:id="rId6"/>
    <p:sldId id="264" r:id="rId7"/>
    <p:sldId id="265" r:id="rId8"/>
    <p:sldId id="268" r:id="rId9"/>
    <p:sldId id="270" r:id="rId10"/>
    <p:sldId id="269" r:id="rId11"/>
    <p:sldId id="429" r:id="rId12"/>
    <p:sldId id="271" r:id="rId13"/>
    <p:sldId id="273" r:id="rId14"/>
    <p:sldId id="274" r:id="rId15"/>
    <p:sldId id="275" r:id="rId16"/>
    <p:sldId id="346" r:id="rId17"/>
    <p:sldId id="280" r:id="rId18"/>
    <p:sldId id="287" r:id="rId19"/>
    <p:sldId id="283" r:id="rId20"/>
    <p:sldId id="285" r:id="rId21"/>
    <p:sldId id="294" r:id="rId22"/>
    <p:sldId id="295" r:id="rId23"/>
    <p:sldId id="302" r:id="rId24"/>
    <p:sldId id="430" r:id="rId25"/>
    <p:sldId id="431" r:id="rId26"/>
    <p:sldId id="308" r:id="rId27"/>
    <p:sldId id="315" r:id="rId28"/>
    <p:sldId id="432" r:id="rId29"/>
    <p:sldId id="324" r:id="rId30"/>
    <p:sldId id="433" r:id="rId31"/>
    <p:sldId id="434" r:id="rId32"/>
    <p:sldId id="326" r:id="rId33"/>
    <p:sldId id="349" r:id="rId34"/>
    <p:sldId id="350" r:id="rId35"/>
    <p:sldId id="347" r:id="rId36"/>
    <p:sldId id="348" r:id="rId37"/>
    <p:sldId id="329" r:id="rId38"/>
    <p:sldId id="330" r:id="rId39"/>
    <p:sldId id="331" r:id="rId40"/>
    <p:sldId id="332" r:id="rId41"/>
    <p:sldId id="335" r:id="rId42"/>
    <p:sldId id="336" r:id="rId43"/>
    <p:sldId id="338" r:id="rId44"/>
    <p:sldId id="339" r:id="rId45"/>
    <p:sldId id="344" r:id="rId46"/>
    <p:sldId id="351" r:id="rId47"/>
  </p:sldIdLst>
  <p:sldSz cx="9144000" cy="5143500" type="screen16x9"/>
  <p:notesSz cx="6858000" cy="9144000"/>
  <p:custDataLst>
    <p:tags r:id="rId4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>
                <a:latin typeface="Comic Sans MS" panose="030F0702030302020204" pitchFamily="66" charset="0"/>
              </a:rPr>
              <a:t>32</a:t>
            </a:fld>
            <a:endParaRPr lang="zh-CN" altLang="en-US" sz="12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2100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32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>
                <a:latin typeface="Comic Sans MS" panose="030F0702030302020204" pitchFamily="66" charset="0"/>
              </a:rPr>
              <a:t>33</a:t>
            </a:fld>
            <a:endParaRPr lang="zh-CN" altLang="en-US" sz="12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4148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33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>
                <a:latin typeface="Comic Sans MS" panose="030F0702030302020204" pitchFamily="66" charset="0"/>
              </a:rPr>
              <a:t>35</a:t>
            </a:fld>
            <a:endParaRPr lang="zh-CN" altLang="en-US" sz="12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2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35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lvl="0"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lvl="0"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/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382910" y="915566"/>
            <a:ext cx="8382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25000"/>
              </a:lnSpc>
            </a:pPr>
            <a:r>
              <a:rPr lang="en-US" altLang="zh-CN" sz="5400" b="1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12.3 </a:t>
            </a:r>
            <a:r>
              <a:rPr lang="en-US" altLang="zh-CN" sz="5400" b="1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汽化与液化</a:t>
            </a:r>
            <a:endParaRPr lang="en-US" altLang="zh-CN" sz="5400" b="1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endParaRPr lang="en-US" sz="66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r>
              <a:rPr lang="zh-CN" altLang="en-US" sz="3200" b="1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南阳市实验学校    </a:t>
            </a:r>
          </a:p>
        </p:txBody>
      </p:sp>
    </p:spTree>
    <p:extLst>
      <p:ext uri="{BB962C8B-B14F-4D97-AF65-F5344CB8AC3E}">
        <p14:creationId xmlns:p14="http://schemas.microsoft.com/office/powerpoint/2010/main" val="6066808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文本框 108545"/>
          <p:cNvSpPr txBox="1"/>
          <p:nvPr/>
        </p:nvSpPr>
        <p:spPr>
          <a:xfrm>
            <a:off x="294799" y="141923"/>
            <a:ext cx="4547711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进行实验与收集数据：</a:t>
            </a:r>
          </a:p>
        </p:txBody>
      </p:sp>
      <p:grpSp>
        <p:nvGrpSpPr>
          <p:cNvPr id="108547" name="组合 108546"/>
          <p:cNvGrpSpPr/>
          <p:nvPr/>
        </p:nvGrpSpPr>
        <p:grpSpPr>
          <a:xfrm>
            <a:off x="378857" y="671751"/>
            <a:ext cx="8367712" cy="2792015"/>
            <a:chOff x="295" y="618"/>
            <a:chExt cx="7028" cy="2345"/>
          </a:xfrm>
        </p:grpSpPr>
        <p:pic>
          <p:nvPicPr>
            <p:cNvPr id="108548" name="图片 1085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" y="618"/>
              <a:ext cx="1299" cy="19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8549" name="文本框 108548"/>
            <p:cNvSpPr txBox="1"/>
            <p:nvPr/>
          </p:nvSpPr>
          <p:spPr>
            <a:xfrm>
              <a:off x="1676" y="618"/>
              <a:ext cx="5647" cy="2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按图按装好器材</a:t>
              </a:r>
              <a:r>
                <a:rPr lang="en-US" altLang="zh-CN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用酒精灯给盛了水的烧杯加热。</a:t>
              </a:r>
            </a:p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注意观察水沸腾前后的现象（水的温度变化、水的状态变化、水中气泡的变化等），当水温至</a:t>
              </a:r>
              <a:r>
                <a:rPr lang="en-US" altLang="zh-CN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80 ℃</a:t>
              </a: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时，每隔</a:t>
              </a:r>
              <a:r>
                <a:rPr lang="en-US" altLang="zh-CN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0.5min</a:t>
              </a: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记录一次温度，直到水沸腾后</a:t>
              </a:r>
              <a:r>
                <a:rPr lang="en-US" altLang="zh-CN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2min</a:t>
              </a:r>
              <a:r>
                <a:rPr lang="zh-CN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为止</a:t>
              </a:r>
              <a:r>
                <a:rPr lang="en-US" altLang="zh-CN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graphicFrame>
        <p:nvGraphicFramePr>
          <p:cNvPr id="108551" name="表格 10855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7565" y="3441700"/>
          <a:ext cx="7480935" cy="9277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48510"/>
                <a:gridCol w="560070"/>
                <a:gridCol w="635635"/>
                <a:gridCol w="537845"/>
                <a:gridCol w="640715"/>
                <a:gridCol w="539750"/>
                <a:gridCol w="636905"/>
                <a:gridCol w="540385"/>
                <a:gridCol w="635000"/>
                <a:gridCol w="706120"/>
              </a:tblGrid>
              <a:tr h="4933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/>
                        <a:t>时间</a:t>
                      </a:r>
                      <a:r>
                        <a:rPr lang="en-US" altLang="zh-CN" sz="2400"/>
                        <a:t>(min)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1.5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2.3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3.5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/>
                        <a:t>…</a:t>
                      </a: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/>
                        <a:t>温度</a:t>
                      </a:r>
                      <a:r>
                        <a:rPr lang="en-US" altLang="zh-CN" sz="2400"/>
                        <a:t>(℃)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8598" name="文本框 108597"/>
          <p:cNvSpPr txBox="1"/>
          <p:nvPr/>
        </p:nvSpPr>
        <p:spPr>
          <a:xfrm>
            <a:off x="837248" y="4458811"/>
            <a:ext cx="780097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700" b="1">
                <a:solidFill>
                  <a:srgbClr val="FFFF00"/>
                </a:solidFill>
                <a:latin typeface="Times New Roman" panose="02020603050405020304" pitchFamily="18" charset="0"/>
              </a:rPr>
              <a:t>根据数据作出水沸腾时的温度和时间关系的图象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05200"/>
          <a:chOff x="381000" y="266700"/>
          <a:chExt cx="9134475" cy="3505200"/>
        </a:xfrm>
      </p:grpSpPr>
      <p:sp>
        <p:nvSpPr>
          <p:cNvPr id="4" name="文本框 3"/>
          <p:cNvSpPr txBox="1"/>
          <p:nvPr/>
        </p:nvSpPr>
        <p:spPr>
          <a:xfrm>
            <a:off x="492125" y="720725"/>
            <a:ext cx="865187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沸腾前和沸腾时气泡的变化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8050" y="1076325"/>
            <a:ext cx="2952750" cy="20955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31105" y="1076325"/>
            <a:ext cx="2952750" cy="209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555" y="3536950"/>
            <a:ext cx="3254375" cy="1292225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沸腾前，水中有少量的气泡产生，且在上升过程中逐渐变小</a:t>
            </a:r>
            <a:endParaRPr lang="zh-CN" altLang="en-US" sz="2800" b="1" u="none" spc="0">
              <a:solidFill>
                <a:srgbClr val="FFFF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0695" y="3536950"/>
            <a:ext cx="4433570" cy="1292225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沸腾时，水中有大量的气泡产生，且在上升过程中逐渐变大，升至水面后破裂消失</a:t>
            </a:r>
            <a:endParaRPr lang="en-US" sz="3200" b="1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3390" y="2921635"/>
            <a:ext cx="132334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沸腾前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54700" y="2921635"/>
            <a:ext cx="130556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沸腾时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5765" y="184785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57700"/>
          <a:chOff x="381000" y="266700"/>
          <a:chExt cx="9134475" cy="4457700"/>
        </a:xfrm>
      </p:grpSpPr>
      <p:sp>
        <p:nvSpPr>
          <p:cNvPr id="3" name="文本框 2"/>
          <p:cNvSpPr txBox="1"/>
          <p:nvPr/>
        </p:nvSpPr>
        <p:spPr>
          <a:xfrm>
            <a:off x="205105" y="140335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5120" y="622935"/>
            <a:ext cx="83858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根据表格中的数据，绘制水沸腾前后温度的变化图象。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8770" y="1379855"/>
            <a:ext cx="8506460" cy="111696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79880" y="2317115"/>
            <a:ext cx="4462145" cy="2711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3625" y="2505710"/>
            <a:ext cx="9575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3790" y="2872740"/>
            <a:ext cx="549021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沸腾时，持续吸热，温度不变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57805" y="3839210"/>
            <a:ext cx="59531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沸腾前，持续吸热，温度升高</a:t>
            </a: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2148205" y="2797175"/>
            <a:ext cx="2777490" cy="164909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148205" y="2796540"/>
            <a:ext cx="2777490" cy="1657985"/>
          </a:xfrm>
          <a:prstGeom prst="rect">
            <a:avLst/>
          </a:prstGeom>
          <a:ln w="28575" cmpd="sng">
            <a:noFill/>
            <a:prstDash val="solid"/>
          </a:ln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2148205" y="2796540"/>
            <a:ext cx="1910080" cy="7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14750"/>
          <a:chOff x="381000" y="266700"/>
          <a:chExt cx="9134475" cy="3714750"/>
        </a:xfrm>
      </p:grpSpPr>
      <p:sp>
        <p:nvSpPr>
          <p:cNvPr id="4" name="文本框 3"/>
          <p:cNvSpPr txBox="1"/>
          <p:nvPr/>
        </p:nvSpPr>
        <p:spPr>
          <a:xfrm>
            <a:off x="452755" y="73342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水在沸腾时撤掉酒精灯，观察水是否还能继续沸腾。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6305" y="3376295"/>
            <a:ext cx="125158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加热时，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水沸腾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62375" y="1540828"/>
            <a:ext cx="1619250" cy="17335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32790" y="1540828"/>
            <a:ext cx="1619250" cy="17335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61590" y="2300288"/>
            <a:ext cx="990600" cy="390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0325" y="3376295"/>
            <a:ext cx="167132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停止加热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沸腾停止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5495" y="1330960"/>
            <a:ext cx="3093085" cy="269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</a:rPr>
              <a:t>注：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实际上，因为石棉网有余温，水还会继续吸热，所以停止加热后还会沸腾一会。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600" y="433895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沸腾条件：达到沸点，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继续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吸热。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1625" y="118110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209925"/>
          <a:chOff x="381000" y="266700"/>
          <a:chExt cx="9134475" cy="3209925"/>
        </a:xfrm>
      </p:grpSpPr>
      <p:sp>
        <p:nvSpPr>
          <p:cNvPr id="4" name="文本框 3"/>
          <p:cNvSpPr txBox="1"/>
          <p:nvPr/>
        </p:nvSpPr>
        <p:spPr>
          <a:xfrm>
            <a:off x="628650" y="723900"/>
            <a:ext cx="8505825" cy="107696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1、水在</a:t>
            </a:r>
            <a:r>
              <a:rPr lang="en-US" sz="28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沸腾前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，气泡_______________；</a:t>
            </a:r>
            <a:r>
              <a:rPr lang="en-US" sz="28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沸腾时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4195" y="324294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3、实验中，水</a:t>
            </a:r>
            <a:r>
              <a:rPr lang="en-US" sz="28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沸腾时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的温度是_________℃。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195" y="3950970"/>
            <a:ext cx="8505825" cy="107696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4、停止对水加热，水_______沸腾，可见沸腾_______吸热。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195" y="2033270"/>
            <a:ext cx="8505825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2、在</a:t>
            </a:r>
            <a:r>
              <a:rPr lang="en-US" sz="28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沸腾前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对水加热，水的温度___________；</a:t>
            </a:r>
            <a:r>
              <a:rPr lang="en-US" sz="28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沸腾时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，继续对水加热，水的温度____________。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46550" y="723900"/>
            <a:ext cx="282829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由大变小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6145" y="1262380"/>
            <a:ext cx="452945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由小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变大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26760" y="2033270"/>
            <a:ext cx="165925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不断上升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8355" y="2571750"/>
            <a:ext cx="211328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保持不变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00700" y="3242945"/>
            <a:ext cx="113093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100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8765" y="3950970"/>
            <a:ext cx="81724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11770" y="3950970"/>
            <a:ext cx="11214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需要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3385" y="193040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</a:t>
            </a: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101" y="1062831"/>
            <a:ext cx="828532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、如何缩短从开始加热到水沸腾的时间：</a:t>
            </a:r>
            <a:endParaRPr lang="zh-CN" altLang="en-US" sz="3600">
              <a:solidFill>
                <a:srgbClr val="FFFF00"/>
              </a:solidFill>
              <a:latin typeface="黑体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194" y="460216"/>
            <a:ext cx="142541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FF00"/>
                </a:solidFill>
              </a:rPr>
              <a:t>思考：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6759" y="3228658"/>
            <a:ext cx="767000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2、烧杯上带孔硬纸板的作用：减少热量损失，缩短加热时间。</a:t>
            </a:r>
            <a:endParaRPr lang="zh-CN" altLang="en-US" sz="3600">
              <a:solidFill>
                <a:schemeClr val="bg1"/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585" y="1835150"/>
            <a:ext cx="79711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适当减少水的质量、提高水的初温、使用酒精灯的外焰加热、烧杯上盖有硬纸板。</a:t>
            </a:r>
            <a:endParaRPr lang="zh-CN" altLang="en-US" sz="3200">
              <a:solidFill>
                <a:srgbClr val="FFFF00"/>
              </a:solidFill>
              <a:latin typeface="黑体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457575"/>
          <a:chOff x="381000" y="266700"/>
          <a:chExt cx="9134475" cy="34575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102743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0745" y="880110"/>
            <a:ext cx="738187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几种液体的沸点/ºC （在标准大气压下）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4070" y="3648075"/>
            <a:ext cx="640080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不同液体，沸点一般不同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0745" y="1468120"/>
            <a:ext cx="7021195" cy="2211705"/>
          </a:xfrm>
          <a:prstGeom prst="rect">
            <a:avLst/>
          </a:prstGeom>
        </p:spPr>
      </p:pic>
      <p:sp>
        <p:nvSpPr>
          <p:cNvPr id="114735" name="文本框 114734"/>
          <p:cNvSpPr txBox="1"/>
          <p:nvPr/>
        </p:nvSpPr>
        <p:spPr>
          <a:xfrm>
            <a:off x="689610" y="4263390"/>
            <a:ext cx="7764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32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同种液体的沸点还与液体上方的气压有关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47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457575"/>
          <a:chOff x="381000" y="266700"/>
          <a:chExt cx="9134475" cy="3457575"/>
        </a:xfrm>
      </p:grpSpPr>
      <p:sp>
        <p:nvSpPr>
          <p:cNvPr id="3" name="文本框 2"/>
          <p:cNvSpPr txBox="1"/>
          <p:nvPr/>
        </p:nvSpPr>
        <p:spPr>
          <a:xfrm>
            <a:off x="513715" y="346710"/>
            <a:ext cx="227076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沸点的应用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080" y="962025"/>
            <a:ext cx="811720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今天实验用的温度计是酒精还是水银温度计？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715" y="1577340"/>
            <a:ext cx="275018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水银温度计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1200" y="2414270"/>
            <a:ext cx="5059680" cy="2461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因为在标准大气压下，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酒精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的沸点是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78℃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，而</a:t>
            </a:r>
            <a:r>
              <a:rPr lang="en-US" sz="32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水银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的沸点是</a:t>
            </a:r>
            <a:r>
              <a:rPr lang="en-US" sz="32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357℃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，所以应该用水银温度计测量水的温度。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1689100"/>
            <a:ext cx="2236470" cy="318706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90950"/>
          <a:chOff x="381000" y="266700"/>
          <a:chExt cx="9134475" cy="3790950"/>
        </a:xfrm>
      </p:grpSpPr>
      <p:sp>
        <p:nvSpPr>
          <p:cNvPr id="3" name="文本框 2"/>
          <p:cNvSpPr txBox="1"/>
          <p:nvPr/>
        </p:nvSpPr>
        <p:spPr>
          <a:xfrm>
            <a:off x="469900" y="18161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影响沸点的因素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3365" y="819150"/>
            <a:ext cx="888111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实验一：水沸腾后，继续增大压强，观察温度计示数变化。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150" y="3588385"/>
            <a:ext cx="409575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标准大气压下：100℃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30275" y="2049780"/>
            <a:ext cx="2857500" cy="1638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39360" y="2049780"/>
            <a:ext cx="2857500" cy="1638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972050" y="3588385"/>
            <a:ext cx="377571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增大压强：102℃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480" y="4203700"/>
            <a:ext cx="735330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沸点与气压有关，气压变大，沸点变高。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57675"/>
          <a:chOff x="381000" y="266700"/>
          <a:chExt cx="9134475" cy="4257675"/>
        </a:xfrm>
      </p:grpSpPr>
      <p:sp>
        <p:nvSpPr>
          <p:cNvPr id="3" name="文本框 2"/>
          <p:cNvSpPr txBox="1"/>
          <p:nvPr/>
        </p:nvSpPr>
        <p:spPr>
          <a:xfrm>
            <a:off x="492760" y="24257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影响沸点的因素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81050"/>
            <a:ext cx="8505825" cy="8616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实验二：水沸腾结束后，密封容器，在容器底浇灌冷水，使压强降低，观察水是否能再次沸腾。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7580" y="4218940"/>
            <a:ext cx="722947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沸点与气压有关，气压变小，沸点变低。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713865"/>
            <a:ext cx="4000500" cy="249555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14570" y="1713865"/>
            <a:ext cx="3886200" cy="250507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" y="1704340"/>
            <a:ext cx="3819525" cy="2505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00525"/>
          <a:chOff x="381000" y="266700"/>
          <a:chExt cx="9134475" cy="4200525"/>
        </a:xfrm>
      </p:grpSpPr>
      <p:sp>
        <p:nvSpPr>
          <p:cNvPr id="3" name="文本框 2"/>
          <p:cNvSpPr txBox="1"/>
          <p:nvPr/>
        </p:nvSpPr>
        <p:spPr>
          <a:xfrm>
            <a:off x="519430" y="238760"/>
            <a:ext cx="219519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4000" b="1" u="none" spc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学习</a:t>
            </a:r>
            <a:r>
              <a:rPr lang="en-US" sz="4000" b="1" u="none" spc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目标</a:t>
            </a:r>
            <a:endParaRPr lang="en-US" sz="4000" b="1" u="none" spc="0">
              <a:solidFill>
                <a:srgbClr val="FF0000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770" y="1007745"/>
            <a:ext cx="8506460" cy="3446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认识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汽化是吸热过程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对蒸发和沸腾进行</a:t>
            </a:r>
            <a:r>
              <a:rPr lang="en-US" altLang="zh-CN" sz="3200" b="1" u="none" spc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比较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，找出他们的区别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1" u="none" spc="0">
              <a:solidFill>
                <a:srgbClr val="FFFFFF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从科学探究过程中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感知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水的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沸腾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初步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认识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物质的沸点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理解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露、雾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的形成过程及放热现象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利用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汽化、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液化的规律</a:t>
            </a:r>
            <a:r>
              <a:rPr lang="en-US" altLang="zh-CN" sz="32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解释</a:t>
            </a:r>
            <a:r>
              <a:rPr lang="en-US" altLang="zh-CN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自然界或生活中的相关现象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600450"/>
          <a:chOff x="381000" y="266700"/>
          <a:chExt cx="9134475" cy="3600450"/>
        </a:xfrm>
      </p:grpSpPr>
      <p:sp>
        <p:nvSpPr>
          <p:cNvPr id="3" name="文本框 2"/>
          <p:cNvSpPr txBox="1"/>
          <p:nvPr/>
        </p:nvSpPr>
        <p:spPr>
          <a:xfrm>
            <a:off x="381000" y="223520"/>
            <a:ext cx="91249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81100" y="762000"/>
            <a:ext cx="79533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晾晒衣服，需要温度达到沸点吗？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1285875"/>
            <a:ext cx="79533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阴天、冬天可以凉干衣服吗？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1809750"/>
            <a:ext cx="79533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衣服干的过程剧烈吗？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07150" y="762000"/>
            <a:ext cx="33274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不需要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20080" y="1285875"/>
            <a:ext cx="40144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可以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58055" y="1809750"/>
            <a:ext cx="497649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不剧烈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96970" y="2478405"/>
            <a:ext cx="140525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概念：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96970" y="3093720"/>
            <a:ext cx="506412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任何温度下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只在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液体的表面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发生的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缓慢的</a:t>
            </a:r>
            <a:r>
              <a:rPr lang="en-US" sz="32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汽化现象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3978"/>
          <a:stretch>
            <a:fillRect/>
          </a:stretch>
        </p:blipFill>
        <p:spPr>
          <a:xfrm>
            <a:off x="381000" y="2375535"/>
            <a:ext cx="3155315" cy="2028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048000"/>
          <a:chOff x="381000" y="266700"/>
          <a:chExt cx="9134475" cy="3048000"/>
        </a:xfrm>
      </p:grpSpPr>
      <p:sp>
        <p:nvSpPr>
          <p:cNvPr id="5" name="文本框 4"/>
          <p:cNvSpPr txBox="1"/>
          <p:nvPr/>
        </p:nvSpPr>
        <p:spPr>
          <a:xfrm>
            <a:off x="1065530" y="1128713"/>
            <a:ext cx="8001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蒸发有时快，有时慢，它受哪些因素影响呢？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6005" y="1790700"/>
            <a:ext cx="80105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晴天比阴天衣服干的快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5055" y="1790700"/>
            <a:ext cx="41814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温度？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5530" y="2562225"/>
            <a:ext cx="8001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摊开比拧在一起衣服干的快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88305" y="2562225"/>
            <a:ext cx="357822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液体表面积？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65530" y="3409950"/>
            <a:ext cx="8001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通风处衣服干的更快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4395" y="3409950"/>
            <a:ext cx="438213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液体表面上方空气流速？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9405" y="35941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蒸发快慢影响因素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62350"/>
          <a:chOff x="381000" y="266700"/>
          <a:chExt cx="9134475" cy="356235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蒸发快慢影响因素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8505825" cy="107696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蒸发快慢受温度、液体表面积、液体表面上方空气流速等多因素的影响。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01803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液体温度越高，蒸发越快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65620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液体表面积越大，蒸发越快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125" y="3218180"/>
            <a:ext cx="851535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液体表面上方空气流速越快，蒸发越快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0" y="2381250"/>
            <a:ext cx="51339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609600" y="3837305"/>
            <a:ext cx="458660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实验时注意</a:t>
            </a:r>
            <a:r>
              <a:rPr lang="en-US" sz="36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控制变量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36658" y="2175828"/>
            <a:ext cx="4556760" cy="189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实验表明：液体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蒸发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时，从周围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吸热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，温度下降。所以液体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蒸发有制冷作用</a:t>
            </a: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</p:txBody>
      </p:sp>
      <p:sp>
        <p:nvSpPr>
          <p:cNvPr id="113667" name="Rectangle 5"/>
          <p:cNvSpPr/>
          <p:nvPr/>
        </p:nvSpPr>
        <p:spPr>
          <a:xfrm>
            <a:off x="544195" y="249555"/>
            <a:ext cx="816864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医生给病人注射前，要先擦酒精消毒，当酒精擦在皮肤上后会有什么</a:t>
            </a:r>
            <a:r>
              <a:rPr lang="zh-CN" altLang="en-US" sz="3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感觉</a:t>
            </a:r>
            <a:r>
              <a:rPr lang="zh-CN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？为什么会有这样的感觉？</a:t>
            </a:r>
            <a:endParaRPr lang="zh-CN" altLang="en-US" sz="3000" b="1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05790" y="1816735"/>
            <a:ext cx="2627471" cy="3146584"/>
            <a:chOff x="328" y="1167"/>
            <a:chExt cx="1631" cy="2466"/>
          </a:xfrm>
        </p:grpSpPr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328" y="1316"/>
              <a:ext cx="890" cy="4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实验：</a:t>
              </a:r>
            </a:p>
          </p:txBody>
        </p:sp>
        <p:grpSp>
          <p:nvGrpSpPr>
            <p:cNvPr id="113670" name="Group 8"/>
            <p:cNvGrpSpPr/>
            <p:nvPr/>
          </p:nvGrpSpPr>
          <p:grpSpPr>
            <a:xfrm>
              <a:off x="1293" y="1167"/>
              <a:ext cx="666" cy="2466"/>
              <a:chOff x="1293" y="1167"/>
              <a:chExt cx="666" cy="2466"/>
            </a:xfrm>
          </p:grpSpPr>
          <p:pic>
            <p:nvPicPr>
              <p:cNvPr id="113671" name="Picture 9" descr="wenduji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" y="1167"/>
                <a:ext cx="72" cy="22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672" name="Picture 10" descr="wenduji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8" y="1222"/>
                <a:ext cx="72" cy="22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73" name="AutoShape 11"/>
              <p:cNvSpPr/>
              <p:nvPr/>
            </p:nvSpPr>
            <p:spPr>
              <a:xfrm>
                <a:off x="1767" y="3153"/>
                <a:ext cx="192" cy="480"/>
              </a:xfrm>
              <a:prstGeom prst="cloudCallout">
                <a:avLst>
                  <a:gd name="adj1" fmla="val -39060"/>
                  <a:gd name="adj2" fmla="val 19583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 eaLnBrk="0" hangingPunct="0"/>
                <a:r>
                  <a:rPr lang="en-US" altLang="zh-CN" sz="3000" b="1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图片 302084"/>
          <p:cNvPicPr>
            <a:picLocks noChangeAspect="1"/>
          </p:cNvPicPr>
          <p:nvPr/>
        </p:nvPicPr>
        <p:blipFill>
          <a:blip r:embed="rId2"/>
          <a:srcRect t="2557" b="6954"/>
          <a:stretch>
            <a:fillRect/>
          </a:stretch>
        </p:blipFill>
        <p:spPr>
          <a:xfrm>
            <a:off x="2889885" y="318135"/>
            <a:ext cx="4664710" cy="2987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2083" name="文本框 302082"/>
          <p:cNvSpPr txBox="1"/>
          <p:nvPr/>
        </p:nvSpPr>
        <p:spPr>
          <a:xfrm>
            <a:off x="418941" y="317897"/>
            <a:ext cx="2708672" cy="7143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4050" b="1">
                <a:solidFill>
                  <a:srgbClr val="FFFF00"/>
                </a:solidFill>
                <a:latin typeface="Arial" panose="020B0604020202020204" pitchFamily="34" charset="0"/>
              </a:rPr>
              <a:t>蒸发吸热</a:t>
            </a:r>
          </a:p>
        </p:txBody>
      </p:sp>
      <p:sp>
        <p:nvSpPr>
          <p:cNvPr id="302084" name="文本框 302083"/>
          <p:cNvSpPr txBox="1"/>
          <p:nvPr/>
        </p:nvSpPr>
        <p:spPr>
          <a:xfrm>
            <a:off x="223361" y="3153251"/>
            <a:ext cx="8737283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b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说明：液体蒸发时，要自发从周围环境中吸取热量，使周围的环境和液体本身的温度降低，因此液体蒸发有制冷作用。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76775"/>
          <a:chOff x="381000" y="266700"/>
          <a:chExt cx="9134475" cy="4676775"/>
        </a:xfrm>
      </p:grpSpPr>
      <p:sp>
        <p:nvSpPr>
          <p:cNvPr id="3" name="文本框 2"/>
          <p:cNvSpPr txBox="1"/>
          <p:nvPr/>
        </p:nvSpPr>
        <p:spPr>
          <a:xfrm>
            <a:off x="522605" y="80645"/>
            <a:ext cx="390017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沸腾与蒸发的异同点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" y="695325"/>
            <a:ext cx="8756015" cy="4224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91080" y="1543050"/>
            <a:ext cx="24657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只在液体表面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11115" y="1543050"/>
            <a:ext cx="40233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同时在液体表面和内部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81580" y="2162175"/>
            <a:ext cx="622935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任何温度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3000" y="2162175"/>
            <a:ext cx="41814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达到某一特定温度(沸点)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84830" y="2797175"/>
            <a:ext cx="9855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缓慢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67375" y="2797175"/>
            <a:ext cx="34671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剧烈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9820" y="3431540"/>
            <a:ext cx="1700530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9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自身和周围
 温度降低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31740" y="3593783"/>
            <a:ext cx="41814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沸腾时温度不变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4200" y="4286885"/>
            <a:ext cx="47091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都是汽化现象，都要吸收热量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91080" y="1543050"/>
            <a:ext cx="24657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只在液体表面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81580" y="2162175"/>
            <a:ext cx="14878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任何温度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84830" y="2797175"/>
            <a:ext cx="9855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缓慢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69820" y="3431540"/>
            <a:ext cx="1700530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9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自身和周围
 温度降低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91080" y="1543050"/>
            <a:ext cx="24657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只在液体表面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81580" y="2162175"/>
            <a:ext cx="158813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任何温度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84830" y="2797175"/>
            <a:ext cx="9855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缓慢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247775"/>
          <a:chOff x="381000" y="266700"/>
          <a:chExt cx="9134475" cy="12477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09625"/>
            <a:ext cx="7753350" cy="37699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刚从开水中捞出的熟鸡蛋在手中不太烫，过一会儿反而很烫，这是因为（     ）
A、蛋的内部温度很高，有热逐渐散发出来
B、蛋壳不善于传热，把里面的热传递出来需要一段时间
C、蛋壳末干时，壳上的水蒸发吸热
D、以上说法都不正确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83760" y="1311275"/>
            <a:ext cx="3956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90925"/>
          <a:chOff x="381000" y="266700"/>
          <a:chExt cx="9134475" cy="3590925"/>
        </a:xfrm>
      </p:grpSpPr>
      <p:sp>
        <p:nvSpPr>
          <p:cNvPr id="5" name="文本框 4"/>
          <p:cNvSpPr txBox="1"/>
          <p:nvPr/>
        </p:nvSpPr>
        <p:spPr>
          <a:xfrm>
            <a:off x="875030" y="840423"/>
            <a:ext cx="79724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以下现象中，水又是怎么来的呢？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2260" y="4061460"/>
            <a:ext cx="235648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清晨的露珠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85360" y="4061460"/>
            <a:ext cx="326390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杯子外壁的水珠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9818" b="5977"/>
          <a:stretch>
            <a:fillRect/>
          </a:stretch>
        </p:blipFill>
        <p:spPr>
          <a:xfrm>
            <a:off x="5262880" y="1720850"/>
            <a:ext cx="2308860" cy="234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5" y="1720850"/>
            <a:ext cx="3170555" cy="2347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2470" y="239395"/>
            <a:ext cx="7993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液化：</a:t>
            </a:r>
            <a:r>
              <a:rPr lang="en-US" sz="4000" b="1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物质由</a:t>
            </a:r>
            <a:r>
              <a:rPr lang="en-US" sz="4000" b="1">
                <a:solidFill>
                  <a:srgbClr val="F65E5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气态</a:t>
            </a:r>
            <a:r>
              <a:rPr lang="en-US" sz="4000" b="1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变为</a:t>
            </a:r>
            <a:r>
              <a:rPr lang="en-US" sz="4000" b="1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液态</a:t>
            </a:r>
            <a:r>
              <a:rPr lang="en-US" sz="4000" b="1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的现象</a:t>
            </a:r>
            <a:endParaRPr lang="zh-CN" altLang="en-US" sz="4000" b="1">
              <a:solidFill>
                <a:srgbClr val="FFFF00"/>
              </a:solidFill>
              <a:latin typeface="黑体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90950"/>
          <a:chOff x="381000" y="266700"/>
          <a:chExt cx="9134475" cy="3790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9878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液化的特点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42950"/>
            <a:ext cx="85058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小实验：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181100"/>
            <a:ext cx="5381625" cy="276987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试管A未放入容器B前，先用温度计测出B中的水温。再将试管A放放入B中，让烧瓶内的水沸腾时产生的水蒸气通入试管A中，水蒸气在试管A中会遇冷液化为水。过一段时间再测容器B中的水温，它的温度是升高还是降低？这说明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225" y="4023995"/>
            <a:ext cx="147193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温度升高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7950" y="4023995"/>
            <a:ext cx="150177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液化放热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0" y="2381250"/>
            <a:ext cx="5133975" cy="38417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 sz="2000" b="1"/>
          </a:p>
        </p:txBody>
      </p:sp>
      <p:pic>
        <p:nvPicPr>
          <p:cNvPr id="9" name="图片 8"/>
          <p:cNvPicPr/>
          <p:nvPr/>
        </p:nvPicPr>
        <p:blipFill>
          <a:blip r:embed="rId2"/>
          <a:srcRect l="18039" t="14539" r="11490" b="10268"/>
          <a:stretch>
            <a:fillRect/>
          </a:stretch>
        </p:blipFill>
        <p:spPr>
          <a:xfrm>
            <a:off x="6182360" y="1623695"/>
            <a:ext cx="2952115" cy="2101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55" name="组合 262154"/>
          <p:cNvGrpSpPr/>
          <p:nvPr/>
        </p:nvGrpSpPr>
        <p:grpSpPr>
          <a:xfrm>
            <a:off x="249441" y="2794000"/>
            <a:ext cx="4223495" cy="2230481"/>
            <a:chOff x="375" y="2055"/>
            <a:chExt cx="3404" cy="2087"/>
          </a:xfrm>
        </p:grpSpPr>
        <p:pic>
          <p:nvPicPr>
            <p:cNvPr id="262151" name="图片 262150" descr="200704071158368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2055"/>
              <a:ext cx="2350" cy="16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2154" name="文本框 262153"/>
            <p:cNvSpPr txBox="1"/>
            <p:nvPr/>
          </p:nvSpPr>
          <p:spPr>
            <a:xfrm>
              <a:off x="375" y="3654"/>
              <a:ext cx="3404" cy="4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冬天教室内玻璃上的水珠</a:t>
              </a:r>
            </a:p>
          </p:txBody>
        </p:sp>
      </p:grpSp>
      <p:pic>
        <p:nvPicPr>
          <p:cNvPr id="262161" name="图片 262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06" y="314960"/>
            <a:ext cx="2831306" cy="195691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53470" y="883359"/>
            <a:ext cx="3357249" cy="1910544"/>
            <a:chOff x="2276" y="1984"/>
            <a:chExt cx="9047" cy="5207"/>
          </a:xfrm>
        </p:grpSpPr>
        <p:pic>
          <p:nvPicPr>
            <p:cNvPr id="262148" name="图片 262147" descr="cbe74597d1ab856554fb964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" y="1984"/>
              <a:ext cx="5529" cy="38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2147" name="文本框 262146"/>
            <p:cNvSpPr txBox="1"/>
            <p:nvPr/>
          </p:nvSpPr>
          <p:spPr>
            <a:xfrm>
              <a:off x="2276" y="5684"/>
              <a:ext cx="9047" cy="15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清晨树叶上的露珠</a:t>
              </a:r>
            </a:p>
          </p:txBody>
        </p:sp>
      </p:grpSp>
      <p:sp>
        <p:nvSpPr>
          <p:cNvPr id="262150" name="文本框 262149"/>
          <p:cNvSpPr txBox="1"/>
          <p:nvPr/>
        </p:nvSpPr>
        <p:spPr>
          <a:xfrm>
            <a:off x="4378325" y="2272030"/>
            <a:ext cx="4533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烧开水时壶嘴处的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白气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</p:txBody>
      </p:sp>
      <p:sp>
        <p:nvSpPr>
          <p:cNvPr id="262160" name="矩形 262159"/>
          <p:cNvSpPr/>
          <p:nvPr/>
        </p:nvSpPr>
        <p:spPr>
          <a:xfrm>
            <a:off x="798195" y="168593"/>
            <a:ext cx="4090511" cy="714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050" b="1">
                <a:solidFill>
                  <a:srgbClr val="FFFF00"/>
                </a:solidFill>
                <a:latin typeface="宋体" panose="02010600030101010101" pitchFamily="2" charset="-122"/>
              </a:rPr>
              <a:t>常见的液化现象</a:t>
            </a:r>
          </a:p>
        </p:txBody>
      </p:sp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5197475" y="2794000"/>
            <a:ext cx="2358390" cy="162433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4968875" y="4389755"/>
            <a:ext cx="394335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冰淇淋周围的“白气”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0" grpId="0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667125"/>
          <a:chOff x="381000" y="266700"/>
          <a:chExt cx="9134475" cy="3667125"/>
        </a:xfrm>
      </p:grpSpPr>
      <p:sp>
        <p:nvSpPr>
          <p:cNvPr id="5" name="文本框 4"/>
          <p:cNvSpPr txBox="1"/>
          <p:nvPr/>
        </p:nvSpPr>
        <p:spPr>
          <a:xfrm>
            <a:off x="1050925" y="618808"/>
            <a:ext cx="796290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以下现象中，水都去了哪里了呢？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5800" y="3667125"/>
            <a:ext cx="358838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雨后的地面，一会就干了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69180" y="3667125"/>
            <a:ext cx="323659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洗过的衣服，一段时间后也干了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3978"/>
          <a:stretch>
            <a:fillRect/>
          </a:stretch>
        </p:blipFill>
        <p:spPr>
          <a:xfrm>
            <a:off x="4728210" y="1457325"/>
            <a:ext cx="3517900" cy="2028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021" t="17065" r="2396" b="13662"/>
          <a:stretch>
            <a:fillRect/>
          </a:stretch>
        </p:blipFill>
        <p:spPr>
          <a:xfrm>
            <a:off x="1104265" y="1234440"/>
            <a:ext cx="2751455" cy="2310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60" name="矩形 262159"/>
          <p:cNvSpPr/>
          <p:nvPr/>
        </p:nvSpPr>
        <p:spPr>
          <a:xfrm>
            <a:off x="346710" y="277178"/>
            <a:ext cx="4090511" cy="714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050" b="1">
                <a:solidFill>
                  <a:srgbClr val="FFFF00"/>
                </a:solidFill>
                <a:latin typeface="宋体" panose="02010600030101010101" pitchFamily="2" charset="-122"/>
              </a:rPr>
              <a:t>液化现象分析</a:t>
            </a:r>
          </a:p>
        </p:txBody>
      </p:sp>
      <p:grpSp>
        <p:nvGrpSpPr>
          <p:cNvPr id="262155" name="组合 262154"/>
          <p:cNvGrpSpPr/>
          <p:nvPr/>
        </p:nvGrpSpPr>
        <p:grpSpPr>
          <a:xfrm>
            <a:off x="346613" y="991870"/>
            <a:ext cx="8454434" cy="1915200"/>
            <a:chOff x="700" y="2055"/>
            <a:chExt cx="6814" cy="1792"/>
          </a:xfrm>
        </p:grpSpPr>
        <p:pic>
          <p:nvPicPr>
            <p:cNvPr id="262151" name="图片 262150" descr="200704071158368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2055"/>
              <a:ext cx="2592" cy="17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2154" name="文本框 262153"/>
            <p:cNvSpPr txBox="1"/>
            <p:nvPr/>
          </p:nvSpPr>
          <p:spPr>
            <a:xfrm>
              <a:off x="3436" y="2153"/>
              <a:ext cx="4078" cy="5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</a:rPr>
                <a:t>夏天教室玻璃</a:t>
              </a:r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  <a:sym typeface="+mn-ea"/>
                </a:rPr>
                <a:t>外侧</a:t>
              </a:r>
              <a:r>
                <a:rPr lang="zh-CN" altLang="en-US" sz="3000" b="1">
                  <a:solidFill>
                    <a:schemeClr val="bg1"/>
                  </a:solidFill>
                  <a:latin typeface="Arial" panose="020B0604020202020204" pitchFamily="34" charset="0"/>
                </a:rPr>
                <a:t>的水珠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741290" y="1829398"/>
            <a:ext cx="5059757" cy="55308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冬天教室玻璃内侧的水珠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3450" y="3105150"/>
            <a:ext cx="72777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</a:rPr>
              <a:t>        </a:t>
            </a:r>
            <a:r>
              <a:rPr lang="zh-CN" altLang="en-US" sz="3600" b="1">
                <a:solidFill>
                  <a:srgbClr val="FFFF00"/>
                </a:solidFill>
              </a:rPr>
              <a:t>哪里的高温水蒸气遇冷液化形成的小水珠，所以高温水蒸气在哪一侧，小水珠就在哪一侧。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381250"/>
          <a:chOff x="381000" y="266700"/>
          <a:chExt cx="9134475" cy="2381250"/>
        </a:xfrm>
      </p:grpSpPr>
      <p:sp>
        <p:nvSpPr>
          <p:cNvPr id="3" name="文本框 2"/>
          <p:cNvSpPr txBox="1"/>
          <p:nvPr/>
        </p:nvSpPr>
        <p:spPr>
          <a:xfrm>
            <a:off x="542925" y="278130"/>
            <a:ext cx="817308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液化</a:t>
            </a:r>
            <a:r>
              <a:rPr lang="zh-CN" alt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现象</a:t>
            </a: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的</a:t>
            </a:r>
            <a:r>
              <a:rPr lang="zh-CN" alt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解释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3105" y="1162050"/>
            <a:ext cx="6896100" cy="12306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为什么被100摄氏度的水蒸气烫伤比被100℃的水烫伤更严重？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7245" y="2658110"/>
            <a:ext cx="762381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因为100℃的水蒸气液化成100℃的水要放出大量的热。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82035" y="2392680"/>
            <a:ext cx="513397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4419" y="2597944"/>
            <a:ext cx="7015163" cy="2245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答：哈气时，由于比较缓慢，口中的水蒸气遇到冷的手液化而放热，所以人会感到暖和；而用力吹气时，会加快手上的水的蒸发，而蒸发要吸热，所以人会感到更冷。</a:t>
            </a:r>
          </a:p>
        </p:txBody>
      </p:sp>
      <p:sp>
        <p:nvSpPr>
          <p:cNvPr id="131075" name="Text Box 6"/>
          <p:cNvSpPr txBox="1"/>
          <p:nvPr/>
        </p:nvSpPr>
        <p:spPr>
          <a:xfrm>
            <a:off x="1064260" y="352584"/>
            <a:ext cx="7092315" cy="224536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</a:rPr>
              <a:t>冬天手冷时，用嘴向手上“哈气”，（缓慢吹气）手会感到暖和。若用劲儿向手上吹气，手不但不会暖和，反而觉得更冷。都是从嘴里出来的“气”，为什么会有不同的感觉呢？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4"/>
          <p:cNvSpPr txBox="1"/>
          <p:nvPr/>
        </p:nvSpPr>
        <p:spPr>
          <a:xfrm>
            <a:off x="318135" y="396875"/>
            <a:ext cx="5507831" cy="15760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</a:rPr>
              <a:t>火箭发射时，为了保护发射底架，需在发射塔底部修一个大大的水池，为什么？白色气团是什么？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18135" y="2062798"/>
            <a:ext cx="5507831" cy="2245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答：水汽化时要吸热，所以可以保护发射底架。大量的水蒸汽离开水面后，再次遇冷而液化，所以有大量的白气出现。</a:t>
            </a:r>
          </a:p>
        </p:txBody>
      </p:sp>
      <p:pic>
        <p:nvPicPr>
          <p:cNvPr id="44038" name="Picture 6" descr="031309289342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7094" y="718026"/>
            <a:ext cx="2424113" cy="370641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/>
          <p:nvPr/>
        </p:nvSpPr>
        <p:spPr>
          <a:xfrm>
            <a:off x="1013936" y="480536"/>
            <a:ext cx="653224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27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你知道产生液化现象的条件吗</a:t>
            </a:r>
            <a:r>
              <a:rPr lang="en-US" altLang="zh-CN" sz="27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 </a:t>
            </a:r>
          </a:p>
        </p:txBody>
      </p:sp>
      <p:sp>
        <p:nvSpPr>
          <p:cNvPr id="49167" name="Rectangle 15"/>
          <p:cNvSpPr/>
          <p:nvPr/>
        </p:nvSpPr>
        <p:spPr>
          <a:xfrm>
            <a:off x="1144429" y="1074896"/>
            <a:ext cx="7054691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2700" b="1">
                <a:solidFill>
                  <a:srgbClr val="FFFF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气体在温度降到足够低时</a:t>
            </a:r>
            <a:r>
              <a:rPr lang="en-US" altLang="zh-CN" sz="2700" b="1">
                <a:solidFill>
                  <a:srgbClr val="FFFF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700" b="1">
                <a:solidFill>
                  <a:srgbClr val="FFFF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都可以液化</a:t>
            </a:r>
            <a:r>
              <a:rPr lang="en-US" altLang="zh-CN" sz="2700" b="1">
                <a:solidFill>
                  <a:srgbClr val="FFFF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 </a:t>
            </a:r>
          </a:p>
        </p:txBody>
      </p:sp>
      <p:sp>
        <p:nvSpPr>
          <p:cNvPr id="49168" name="Rectangle 16"/>
          <p:cNvSpPr/>
          <p:nvPr/>
        </p:nvSpPr>
        <p:spPr>
          <a:xfrm>
            <a:off x="1094899" y="1845945"/>
            <a:ext cx="6369844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27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还有什么方法可以使气体液化呢</a:t>
            </a:r>
            <a:r>
              <a:rPr lang="en-US" altLang="zh-CN" sz="27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 </a:t>
            </a:r>
          </a:p>
        </p:txBody>
      </p:sp>
      <p:pic>
        <p:nvPicPr>
          <p:cNvPr id="49169" name="Picture 17" descr="乙醚液化实验4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26" y="2628900"/>
            <a:ext cx="3332798" cy="22788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4442460" y="2781300"/>
            <a:ext cx="433832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rgbClr val="FFFF00"/>
                </a:solidFill>
                <a:latin typeface="宋体" panose="02010600030101010101" pitchFamily="2" charset="-122"/>
                <a:cs typeface="+mn-cs"/>
              </a:rPr>
              <a:t>用压缩体积的方法可以使一些气体在</a:t>
            </a:r>
            <a:r>
              <a:rPr lang="zh-CN" altLang="en-US" sz="3200" b="1" u="sng">
                <a:solidFill>
                  <a:srgbClr val="FFFF00"/>
                </a:solidFill>
              </a:rPr>
              <a:t>常温下</a:t>
            </a:r>
            <a:r>
              <a:rPr kumimoji="1" lang="zh-CN" altLang="en-US" sz="3200" b="1" kern="1200" cap="none" spc="0" normalizeH="0" baseline="0" noProof="0">
                <a:solidFill>
                  <a:srgbClr val="FFFF00"/>
                </a:solidFill>
                <a:latin typeface="宋体" panose="02010600030101010101" pitchFamily="2" charset="-122"/>
                <a:cs typeface="+mn-cs"/>
              </a:rPr>
              <a:t>液化。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49168" grpId="0"/>
      <p:bldP spid="491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925241" y="1226344"/>
            <a:ext cx="5670947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zh-CN" sz="2700" b="1" kern="1200" cap="none" spc="0" normalizeH="0" baseline="0" noProof="0">
              <a:latin typeface="宋体" panose="02010600030101010101" pitchFamily="2" charset="-122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8415" y="876141"/>
            <a:ext cx="465535" cy="2861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normalizeH="0" baseline="0" noProof="0">
                <a:solidFill>
                  <a:srgbClr val="FFFF00"/>
                </a:solidFill>
                <a:latin typeface="宋体" panose="02010600030101010101" pitchFamily="2" charset="-122"/>
                <a:cs typeface="+mn-cs"/>
              </a:rPr>
              <a:t>液化的方式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47900" y="392192"/>
            <a:ext cx="3456385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rgbClr val="FFFF00"/>
                </a:solidFill>
                <a:latin typeface="宋体" panose="02010600030101010101" pitchFamily="2" charset="-122"/>
                <a:cs typeface="+mn-cs"/>
              </a:rPr>
              <a:t>一、降低气体的温度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47900" y="2608421"/>
            <a:ext cx="3809048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rgbClr val="FFFF00"/>
                </a:solidFill>
                <a:latin typeface="宋体" panose="02010600030101010101" pitchFamily="2" charset="-122"/>
                <a:cs typeface="+mn-cs"/>
              </a:rPr>
              <a:t>二、压缩气体的体积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47900" y="876300"/>
            <a:ext cx="5862161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比如：雨、露 、</a:t>
            </a:r>
            <a:r>
              <a:rPr lang="zh-CN" altLang="en-US" sz="27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壶口附近的“白气”</a:t>
            </a:r>
            <a:endParaRPr kumimoji="0" lang="zh-CN" altLang="en-US" sz="2700" b="1" kern="1200" cap="none" spc="0" normalizeH="0" baseline="0" noProof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4744641" y="988219"/>
            <a:ext cx="2807494" cy="50673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700" b="1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66123" y="1360170"/>
            <a:ext cx="3969544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+mn-cs"/>
              </a:rPr>
              <a:t>冬天玻璃窗上的水珠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66123" y="1844040"/>
            <a:ext cx="5162550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+mn-cs"/>
              </a:rPr>
              <a:t>从冰箱里取出的饮料瓶上的水珠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48376" y="3372326"/>
            <a:ext cx="4600575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+mn-cs"/>
              </a:rPr>
              <a:t>比如：打火机里的丁烷气体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321844" y="3944779"/>
            <a:ext cx="4037648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+mn-cs"/>
              </a:rPr>
              <a:t>液化石油气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266599" y="4453414"/>
            <a:ext cx="4402931" cy="5067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700" b="1" kern="1200" cap="none" spc="0" normalizeH="0" baseline="0" noProof="0">
                <a:solidFill>
                  <a:schemeClr val="bg1"/>
                </a:solidFill>
                <a:latin typeface="宋体" panose="02010600030101010101" pitchFamily="2" charset="-122"/>
                <a:cs typeface="+mn-cs"/>
              </a:rPr>
              <a:t>火箭里的燃料（液态氢）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038350"/>
          <a:chOff x="381000" y="266700"/>
          <a:chExt cx="9134475" cy="203835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90575"/>
            <a:ext cx="7524750" cy="269303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寒冷的冬天，戴眼镜的人从寒冷的室外回到暖和的室内时，镜片会变得模糊不清，但过一段时间又会变清晰，这是由于室内的水蒸气先在镜片上遇冷__________成小水珠后又发生__________所导致的现象。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3985" y="2411730"/>
            <a:ext cx="141605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液化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26150" y="2411730"/>
            <a:ext cx="9810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汽化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885825"/>
          <a:chOff x="381000" y="266700"/>
          <a:chExt cx="9134475" cy="8858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57250"/>
            <a:ext cx="8505825" cy="18465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下列生活中的现象属于液化过程的是（      ）
A.冰雪消融            B.云开雾散
C.嘴里呵出白气    D.地上的水变干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0665" y="885825"/>
            <a:ext cx="57213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105025"/>
          <a:chOff x="381000" y="266700"/>
          <a:chExt cx="9134475" cy="2105025"/>
        </a:xfrm>
      </p:grpSpPr>
      <p:sp>
        <p:nvSpPr>
          <p:cNvPr id="3" name="文本框 2"/>
          <p:cNvSpPr txBox="1"/>
          <p:nvPr/>
        </p:nvSpPr>
        <p:spPr>
          <a:xfrm>
            <a:off x="582930" y="266700"/>
            <a:ext cx="855154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3845" y="809625"/>
            <a:ext cx="8577580" cy="3231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已知液态氧气、氮气和二氧化碳气体在一个标准大气压下的沸点分别是-183℃、-196℃、-78℃。如果在一个标准大气压下用降温的办法，从空气中提取这些气体，那么温度下降时，首先被分离出来的是（      ）A.  氧气                     B.  氮气 </a:t>
            </a:r>
            <a:b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C.  二氧化碳              D.  三种液体同时液化无法分离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56855" y="2425065"/>
            <a:ext cx="88138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38625"/>
          <a:chOff x="381000" y="266700"/>
          <a:chExt cx="9134475" cy="42386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7715250" cy="196977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如图所示，甲、乙两个房间里相同的电炉上，相同的两壶水都已烧开，我们可以根据所观察的_____房间壶嘴的上方_______较多，判断出_______房间的气温较高。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9565" y="1759585"/>
            <a:ext cx="7340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53175" y="1759585"/>
            <a:ext cx="19907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“白气”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0215" y="2302510"/>
            <a:ext cx="7905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乙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365115" y="298259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90925"/>
          <a:chOff x="381000" y="266700"/>
          <a:chExt cx="9134475" cy="3590925"/>
        </a:xfrm>
      </p:grpSpPr>
      <p:sp>
        <p:nvSpPr>
          <p:cNvPr id="5" name="文本框 4"/>
          <p:cNvSpPr txBox="1"/>
          <p:nvPr/>
        </p:nvSpPr>
        <p:spPr>
          <a:xfrm>
            <a:off x="909320" y="432753"/>
            <a:ext cx="79724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以下现象中，水又是怎么来的呢？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2260" y="4061460"/>
            <a:ext cx="235648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清晨的露珠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85360" y="4061460"/>
            <a:ext cx="326390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杯子外壁的水珠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9818" b="5977"/>
          <a:stretch>
            <a:fillRect/>
          </a:stretch>
        </p:blipFill>
        <p:spPr>
          <a:xfrm>
            <a:off x="5262880" y="1132205"/>
            <a:ext cx="2308860" cy="2929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5" y="1132205"/>
            <a:ext cx="3170555" cy="2936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257300"/>
          <a:chOff x="381000" y="266700"/>
          <a:chExt cx="9134475" cy="125730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47725"/>
            <a:ext cx="8505825" cy="12306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打开电冰箱的门，可以看到冒出一些“白气”，这是_______________________________ 形成的。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43100" y="1463040"/>
            <a:ext cx="474726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空气中的水蒸气遇冷液化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295400"/>
          <a:chOff x="381000" y="266700"/>
          <a:chExt cx="9134475" cy="12954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52197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7486650" cy="24618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戴眼镜的人从寒冷的室外进入温暖的室内，镜片会蒙上一层小水珠，这是室内的____________ 遇到冷镜片_____热量_____ 成的。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157095"/>
            <a:ext cx="221043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热的水蒸气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90465" y="2157095"/>
            <a:ext cx="287655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放出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32270" y="2157095"/>
            <a:ext cx="16097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液化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257300"/>
          <a:chOff x="381000" y="266700"/>
          <a:chExt cx="9134475" cy="125730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47725"/>
            <a:ext cx="7077075" cy="18465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把一根烧红的铁棍投入冷水中，会发出“吱吱”响声，并会冒出“白气”这是因为先________后________。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5475" y="2078990"/>
            <a:ext cx="156781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汽化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4910" y="2078990"/>
            <a:ext cx="32480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液化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647825"/>
          <a:chOff x="381000" y="266700"/>
          <a:chExt cx="9134475" cy="16478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7429500" cy="215392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用水壶烧水，当水烧开时，在壶嘴附近会出现上升的“白气”，这些“白气”是_________形成的；当“白气”上升到一定程度时就不见了，这是由于_______________。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03315" y="1393825"/>
            <a:ext cx="33051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液化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2165" y="2444115"/>
            <a:ext cx="39624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小水珠蒸发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43450"/>
          <a:chOff x="381000" y="266700"/>
          <a:chExt cx="9134475" cy="4743450"/>
        </a:xfrm>
      </p:grpSpPr>
      <p:sp>
        <p:nvSpPr>
          <p:cNvPr id="3" name="文本框 2"/>
          <p:cNvSpPr txBox="1"/>
          <p:nvPr/>
        </p:nvSpPr>
        <p:spPr>
          <a:xfrm>
            <a:off x="509905" y="571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9430" y="1082040"/>
            <a:ext cx="8496300" cy="18465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汽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化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8055" y="539115"/>
            <a:ext cx="190500" cy="2781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3330" y="358140"/>
            <a:ext cx="77724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43430" y="358140"/>
            <a:ext cx="69723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物质由_______变为________的现象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14755" y="2110740"/>
            <a:ext cx="390525" cy="230822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 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式 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95755" y="1767840"/>
            <a:ext cx="152400" cy="2009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24355" y="1348740"/>
            <a:ext cx="7191375" cy="92329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蒸 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05305" y="3310890"/>
            <a:ext cx="7210425" cy="92329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沸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腾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167255" y="1091565"/>
            <a:ext cx="123825" cy="139065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143443" y="2910840"/>
            <a:ext cx="142875" cy="15716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76805" y="862965"/>
            <a:ext cx="66389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特点：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76905" y="862965"/>
            <a:ext cx="4486275" cy="138493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在____________都能发生，只在液体_________进行的缓慢汽化现象，_________制冷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76805" y="2205990"/>
            <a:ext cx="66389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影响因素：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38880" y="2205990"/>
            <a:ext cx="527685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温度、表面积、空气流动速度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95855" y="2710815"/>
            <a:ext cx="6619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特点：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76905" y="2710815"/>
            <a:ext cx="4914900" cy="92329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______温度下进行，在液体____________同时进行，剧烈汽化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95855" y="3596640"/>
            <a:ext cx="6619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条件：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6905" y="3596640"/>
            <a:ext cx="58388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达到______，继续________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86330" y="4130040"/>
            <a:ext cx="66294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规律：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67380" y="4130040"/>
            <a:ext cx="584835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不断______，温度保持_________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72130" y="320040"/>
            <a:ext cx="59436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液态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48505" y="339090"/>
            <a:ext cx="44672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气态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29330" y="853440"/>
            <a:ext cx="54864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任何温度下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53130" y="1291590"/>
            <a:ext cx="55626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表面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53130" y="1710690"/>
            <a:ext cx="55626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吸热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62630" y="2701290"/>
            <a:ext cx="57531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66745" y="3134995"/>
            <a:ext cx="225107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表面和内部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43655" y="3596640"/>
            <a:ext cx="51720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沸点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558155" y="3587115"/>
            <a:ext cx="34575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吸热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824605" y="4130040"/>
            <a:ext cx="51911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吸热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86805" y="4101465"/>
            <a:ext cx="282892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8965" y="4563110"/>
            <a:ext cx="5187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液化：定义、放热、方式、现象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图片 320514"/>
          <p:cNvPicPr>
            <a:picLocks noChangeAspect="1"/>
          </p:cNvPicPr>
          <p:nvPr/>
        </p:nvPicPr>
        <p:blipFill>
          <a:blip r:embed="rId2"/>
          <a:srcRect b="2433"/>
          <a:stretch>
            <a:fillRect/>
          </a:stretch>
        </p:blipFill>
        <p:spPr>
          <a:xfrm>
            <a:off x="1000760" y="19685"/>
            <a:ext cx="6795770" cy="5123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0516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00" y="10541000"/>
            <a:ext cx="304800" cy="3048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124200"/>
          <a:chOff x="381000" y="266700"/>
          <a:chExt cx="9134475" cy="312420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汽化和液化定义</a:t>
            </a:r>
            <a:endParaRPr lang="en-US" sz="3600" b="1" u="none" spc="0">
              <a:solidFill>
                <a:srgbClr val="FFFFFF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175" y="826770"/>
            <a:ext cx="849630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4AF47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汽化：</a:t>
            </a:r>
            <a:endParaRPr lang="en-US" sz="3200" b="1" u="none" spc="0">
              <a:solidFill>
                <a:srgbClr val="4AF476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605" y="1401445"/>
            <a:ext cx="739330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物理学中，把物质由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液态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变为</a:t>
            </a:r>
            <a:r>
              <a:rPr lang="en-US" sz="3200" b="1" u="none" spc="0">
                <a:solidFill>
                  <a:srgbClr val="F65E5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气态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的现象叫做</a:t>
            </a:r>
            <a:r>
              <a:rPr lang="en-US" sz="3200" b="1" u="none" spc="0">
                <a:solidFill>
                  <a:srgbClr val="4AF47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sz="3200" b="1" u="none" spc="0">
              <a:solidFill>
                <a:srgbClr val="FFFFFF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0" y="2632075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4AF47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液化：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7240" y="3174365"/>
            <a:ext cx="760603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物理学中，把物质由</a:t>
            </a:r>
            <a:r>
              <a:rPr lang="en-US" sz="3200" b="1" u="none" spc="0">
                <a:solidFill>
                  <a:srgbClr val="F65E5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气态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变为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液态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的现象叫做</a:t>
            </a:r>
            <a:r>
              <a:rPr lang="en-US" sz="3200" b="1" u="none" spc="0">
                <a:solidFill>
                  <a:srgbClr val="4AF47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液化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05250"/>
          <a:chOff x="381000" y="266700"/>
          <a:chExt cx="9134475" cy="390525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224790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汽化的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897255"/>
            <a:ext cx="7807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观察下面两种情况，水在物态变化上有什么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共同点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r>
              <a:rPr lang="en-US" sz="32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不同点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240" y="390652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共同点：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都是水变成水蒸气，都是汽化现象。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3240" y="437261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不同点：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第一种汽化程度较缓慢，另一种较剧烈。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96235" y="189865"/>
            <a:ext cx="259969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蒸发、沸腾</a:t>
            </a:r>
          </a:p>
        </p:txBody>
      </p:sp>
      <p:pic>
        <p:nvPicPr>
          <p:cNvPr id="12" name="图片 11" descr="t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25060" y="1882140"/>
            <a:ext cx="2871470" cy="1915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13978"/>
          <a:stretch>
            <a:fillRect/>
          </a:stretch>
        </p:blipFill>
        <p:spPr>
          <a:xfrm>
            <a:off x="523240" y="1878330"/>
            <a:ext cx="3517900" cy="2028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324100"/>
          <a:chOff x="381000" y="266700"/>
          <a:chExt cx="9134475" cy="2324100"/>
        </a:xfrm>
      </p:grpSpPr>
      <p:sp>
        <p:nvSpPr>
          <p:cNvPr id="3" name="文本框 2"/>
          <p:cNvSpPr txBox="1"/>
          <p:nvPr/>
        </p:nvSpPr>
        <p:spPr>
          <a:xfrm>
            <a:off x="758825" y="266700"/>
            <a:ext cx="837565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沸腾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7555" y="885825"/>
            <a:ext cx="837692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概念：</a:t>
            </a:r>
            <a:endParaRPr lang="en-US" sz="3200" u="none" spc="0">
              <a:solidFill>
                <a:srgbClr val="FFFFFF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8190" y="1590675"/>
            <a:ext cx="7628255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en-US" sz="3600" u="none" spc="0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一定温度下</a:t>
            </a: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在液体</a:t>
            </a:r>
            <a:r>
              <a:rPr lang="en-US" sz="3600" u="none" spc="0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内部和表面</a:t>
            </a: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同时发生的</a:t>
            </a:r>
            <a:r>
              <a:rPr lang="en-US" sz="3600" u="none" spc="0">
                <a:solidFill>
                  <a:srgbClr val="FFD73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剧烈</a:t>
            </a: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sz="3600" u="none" spc="0">
                <a:solidFill>
                  <a:srgbClr val="F65E5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汽化</a:t>
            </a:r>
            <a:r>
              <a:rPr lang="en-US" sz="36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现象。</a:t>
            </a:r>
            <a:endParaRPr lang="en-US" sz="3600" u="none" spc="0">
              <a:solidFill>
                <a:srgbClr val="FFFFFF">
                  <a:alpha val="100000"/>
                </a:srgbClr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3325" y="3177540"/>
            <a:ext cx="419735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液体</a:t>
            </a:r>
            <a:r>
              <a:rPr lang="en-US" sz="3200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沸腾有什么特点呢？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43300"/>
          <a:chOff x="381000" y="266700"/>
          <a:chExt cx="9134475" cy="3543300"/>
        </a:xfrm>
      </p:grpSpPr>
      <p:sp>
        <p:nvSpPr>
          <p:cNvPr id="2" name="文本框 1"/>
          <p:cNvSpPr txBox="1"/>
          <p:nvPr/>
        </p:nvSpPr>
        <p:spPr>
          <a:xfrm>
            <a:off x="2143125" y="1174750"/>
            <a:ext cx="16668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提出问题：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3125" y="1713230"/>
            <a:ext cx="485775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1、水在</a:t>
            </a: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沸腾前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都有哪些现象？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43125" y="2360930"/>
            <a:ext cx="447738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2、水在</a:t>
            </a: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沸腾时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有什么特征？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43125" y="2899410"/>
            <a:ext cx="4858385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3、水</a:t>
            </a: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沸腾后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如果继续加热，   </a:t>
            </a:r>
            <a:b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是不是温度会越来越高？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1625" y="405765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43300"/>
          <a:chOff x="381000" y="266700"/>
          <a:chExt cx="9134475" cy="3543300"/>
        </a:xfrm>
      </p:grpSpPr>
      <p:sp>
        <p:nvSpPr>
          <p:cNvPr id="4" name="文本框 3"/>
          <p:cNvSpPr txBox="1"/>
          <p:nvPr/>
        </p:nvSpPr>
        <p:spPr>
          <a:xfrm>
            <a:off x="628650" y="962025"/>
            <a:ext cx="215582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实验器材：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533525"/>
            <a:ext cx="4316095" cy="2077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铁架台、酒精灯、石棉网、烧杯、</a:t>
            </a: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温度计</a:t>
            </a: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、水、</a:t>
            </a: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秒表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3590925"/>
            <a:ext cx="381762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注意：</a:t>
            </a:r>
            <a:br>
              <a:rPr lang="en-US" sz="3600" b="1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自下而上</a:t>
            </a: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组装仪器</a:t>
            </a:r>
          </a:p>
        </p:txBody>
      </p:sp>
      <p:pic>
        <p:nvPicPr>
          <p:cNvPr id="251912" name="图片 251911" descr="水的沸腾实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55" y="167640"/>
            <a:ext cx="3606800" cy="4808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7820" y="248920"/>
            <a:ext cx="36061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沸腾实验探究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25,&quot;width&quot;:75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17,&quot;width&quot;:452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94,&quot;width&quot;:554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8d2a8e82-a673-48c5-a288-afc594bad7e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25,&quot;width&quot;:7500}"/>
</p:tagLst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1647</Words>
  <Application>Microsoft Office PowerPoint</Application>
  <PresentationFormat>全屏显示(16:9)</PresentationFormat>
  <Paragraphs>259</Paragraphs>
  <Slides>45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47" baseType="lpstr">
      <vt:lpstr>Theme51</vt:lpstr>
      <vt:lpstr>1_Theme51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2020-08-26T12:19:00Z</dcterms:created>
  <dcterms:modified xsi:type="dcterms:W3CDTF">2021-08-26T01:30:31Z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