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</p:sldMasterIdLst>
  <p:sldIdLst>
    <p:sldId id="363" r:id="rId3"/>
    <p:sldId id="257" r:id="rId4"/>
    <p:sldId id="259" r:id="rId5"/>
    <p:sldId id="264" r:id="rId6"/>
    <p:sldId id="315" r:id="rId7"/>
    <p:sldId id="314" r:id="rId8"/>
    <p:sldId id="266" r:id="rId9"/>
    <p:sldId id="313" r:id="rId10"/>
    <p:sldId id="270" r:id="rId11"/>
    <p:sldId id="275" r:id="rId12"/>
    <p:sldId id="272" r:id="rId13"/>
    <p:sldId id="274" r:id="rId14"/>
    <p:sldId id="358" r:id="rId15"/>
    <p:sldId id="278" r:id="rId16"/>
    <p:sldId id="359" r:id="rId17"/>
    <p:sldId id="316" r:id="rId18"/>
    <p:sldId id="360" r:id="rId19"/>
    <p:sldId id="292" r:id="rId20"/>
    <p:sldId id="296" r:id="rId21"/>
    <p:sldId id="297" r:id="rId22"/>
    <p:sldId id="298" r:id="rId23"/>
    <p:sldId id="300" r:id="rId24"/>
    <p:sldId id="301" r:id="rId25"/>
    <p:sldId id="302" r:id="rId26"/>
    <p:sldId id="304" r:id="rId27"/>
    <p:sldId id="361" r:id="rId28"/>
    <p:sldId id="317" r:id="rId29"/>
    <p:sldId id="362" r:id="rId30"/>
    <p:sldId id="318" r:id="rId31"/>
    <p:sldId id="319" r:id="rId32"/>
    <p:sldId id="320" r:id="rId33"/>
  </p:sldIdLst>
  <p:sldSz cx="9144000" cy="5143500" type="screen16x9"/>
  <p:notesSz cx="6858000" cy="9144000"/>
  <p:custDataLst>
    <p:tags r:id="rId3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8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21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ransition/>
  <p:txStyles>
    <p:titleStyle>
      <a:lvl1pPr algn="ctr">
        <a:defRPr sz="4400" kern="1200">
          <a:solidFill>
            <a:schemeClr val="lt1"/>
          </a:solidFill>
        </a:defRPr>
      </a:lvl1pPr>
    </p:titleStyle>
    <p:bodyStyle>
      <a:lvl1pPr indent="-325120" algn="ctr">
        <a:defRPr sz="3200" kern="1200">
          <a:solidFill>
            <a:schemeClr val="tx1"/>
          </a:solidFill>
        </a:defRPr>
      </a:lvl1pPr>
    </p:bodyStyle>
    <p:otherStyle>
      <a:defPPr algn="ctr">
        <a:defRPr kern="1200">
          <a:solidFill>
            <a:schemeClr val="tx1"/>
          </a:solidFill>
        </a:defRPr>
      </a:def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10" Type="http://schemas.openxmlformats.org/officeDocument/2006/relationships/image" Target="../media/image17.png"/><Relationship Id="rId4" Type="http://schemas.openxmlformats.org/officeDocument/2006/relationships/tags" Target="../tags/tag15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image" Target="../media/image18.png"/><Relationship Id="rId3" Type="http://schemas.openxmlformats.org/officeDocument/2006/relationships/tags" Target="../tags/tag20.xml"/><Relationship Id="rId7" Type="http://schemas.openxmlformats.org/officeDocument/2006/relationships/tags" Target="../tags/tag24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5" Type="http://schemas.openxmlformats.org/officeDocument/2006/relationships/tags" Target="../tags/tag22.xml"/><Relationship Id="rId10" Type="http://schemas.openxmlformats.org/officeDocument/2006/relationships/tags" Target="../tags/tag27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image" Target="../media/image21.png"/><Relationship Id="rId5" Type="http://schemas.openxmlformats.org/officeDocument/2006/relationships/tags" Target="../tags/tag33.xml"/><Relationship Id="rId10" Type="http://schemas.openxmlformats.org/officeDocument/2006/relationships/image" Target="../media/image20.png"/><Relationship Id="rId4" Type="http://schemas.openxmlformats.org/officeDocument/2006/relationships/tags" Target="../tags/tag32.xml"/><Relationship Id="rId9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2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openxmlformats.org/officeDocument/2006/relationships/tags" Target="../tags/tag63.xml"/><Relationship Id="rId18" Type="http://schemas.openxmlformats.org/officeDocument/2006/relationships/tags" Target="../tags/tag68.xml"/><Relationship Id="rId26" Type="http://schemas.openxmlformats.org/officeDocument/2006/relationships/tags" Target="../tags/tag76.xml"/><Relationship Id="rId3" Type="http://schemas.openxmlformats.org/officeDocument/2006/relationships/tags" Target="../tags/tag53.xml"/><Relationship Id="rId21" Type="http://schemas.openxmlformats.org/officeDocument/2006/relationships/tags" Target="../tags/tag71.xml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tags" Target="../tags/tag67.xml"/><Relationship Id="rId25" Type="http://schemas.openxmlformats.org/officeDocument/2006/relationships/tags" Target="../tags/tag75.xml"/><Relationship Id="rId2" Type="http://schemas.openxmlformats.org/officeDocument/2006/relationships/tags" Target="../tags/tag52.xml"/><Relationship Id="rId16" Type="http://schemas.openxmlformats.org/officeDocument/2006/relationships/tags" Target="../tags/tag66.xml"/><Relationship Id="rId20" Type="http://schemas.openxmlformats.org/officeDocument/2006/relationships/tags" Target="../tags/tag70.xml"/><Relationship Id="rId29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24" Type="http://schemas.openxmlformats.org/officeDocument/2006/relationships/tags" Target="../tags/tag74.xml"/><Relationship Id="rId5" Type="http://schemas.openxmlformats.org/officeDocument/2006/relationships/tags" Target="../tags/tag55.xml"/><Relationship Id="rId15" Type="http://schemas.openxmlformats.org/officeDocument/2006/relationships/tags" Target="../tags/tag65.xml"/><Relationship Id="rId23" Type="http://schemas.openxmlformats.org/officeDocument/2006/relationships/tags" Target="../tags/tag73.xml"/><Relationship Id="rId28" Type="http://schemas.openxmlformats.org/officeDocument/2006/relationships/tags" Target="../tags/tag78.xml"/><Relationship Id="rId10" Type="http://schemas.openxmlformats.org/officeDocument/2006/relationships/tags" Target="../tags/tag60.xml"/><Relationship Id="rId19" Type="http://schemas.openxmlformats.org/officeDocument/2006/relationships/tags" Target="../tags/tag69.xml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tags" Target="../tags/tag64.xml"/><Relationship Id="rId22" Type="http://schemas.openxmlformats.org/officeDocument/2006/relationships/tags" Target="../tags/tag72.xml"/><Relationship Id="rId27" Type="http://schemas.openxmlformats.org/officeDocument/2006/relationships/tags" Target="../tags/tag77.xml"/><Relationship Id="rId30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image" Target="../media/image29.png"/><Relationship Id="rId3" Type="http://schemas.openxmlformats.org/officeDocument/2006/relationships/tags" Target="../tags/tag84.xml"/><Relationship Id="rId21" Type="http://schemas.openxmlformats.org/officeDocument/2006/relationships/image" Target="../media/image32.png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image" Target="../media/image28.png"/><Relationship Id="rId2" Type="http://schemas.openxmlformats.org/officeDocument/2006/relationships/tags" Target="../tags/tag83.xml"/><Relationship Id="rId16" Type="http://schemas.openxmlformats.org/officeDocument/2006/relationships/slideLayout" Target="../slideLayouts/slideLayout1.xml"/><Relationship Id="rId20" Type="http://schemas.openxmlformats.org/officeDocument/2006/relationships/image" Target="../media/image31.png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5" Type="http://schemas.openxmlformats.org/officeDocument/2006/relationships/tags" Target="../tags/tag86.xml"/><Relationship Id="rId15" Type="http://schemas.openxmlformats.org/officeDocument/2006/relationships/tags" Target="../tags/tag96.xml"/><Relationship Id="rId10" Type="http://schemas.openxmlformats.org/officeDocument/2006/relationships/tags" Target="../tags/tag91.xml"/><Relationship Id="rId19" Type="http://schemas.openxmlformats.org/officeDocument/2006/relationships/image" Target="../media/image30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Relationship Id="rId2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06.xml"/><Relationship Id="rId7" Type="http://schemas.openxmlformats.org/officeDocument/2006/relationships/tags" Target="../tags/tag110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3" Type="http://schemas.openxmlformats.org/officeDocument/2006/relationships/tags" Target="../tags/tag138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tags" Target="../tags/tag16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tags" Target="../tags/tag166.xml"/><Relationship Id="rId5" Type="http://schemas.openxmlformats.org/officeDocument/2006/relationships/tags" Target="../tags/tag160.xml"/><Relationship Id="rId10" Type="http://schemas.openxmlformats.org/officeDocument/2006/relationships/tags" Target="../tags/tag165.xml"/><Relationship Id="rId4" Type="http://schemas.openxmlformats.org/officeDocument/2006/relationships/tags" Target="../tags/tag159.xml"/><Relationship Id="rId9" Type="http://schemas.openxmlformats.org/officeDocument/2006/relationships/tags" Target="../tags/tag164.xml"/><Relationship Id="rId1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slideLayout" Target="../slideLayouts/slideLayout3.xml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8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tags" Target="../tags/tag200.xml"/><Relationship Id="rId18" Type="http://schemas.openxmlformats.org/officeDocument/2006/relationships/tags" Target="../tags/tag205.xml"/><Relationship Id="rId26" Type="http://schemas.openxmlformats.org/officeDocument/2006/relationships/tags" Target="../tags/tag213.xml"/><Relationship Id="rId3" Type="http://schemas.openxmlformats.org/officeDocument/2006/relationships/tags" Target="../tags/tag190.xml"/><Relationship Id="rId21" Type="http://schemas.openxmlformats.org/officeDocument/2006/relationships/tags" Target="../tags/tag208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17" Type="http://schemas.openxmlformats.org/officeDocument/2006/relationships/tags" Target="../tags/tag204.xml"/><Relationship Id="rId25" Type="http://schemas.openxmlformats.org/officeDocument/2006/relationships/tags" Target="../tags/tag212.xml"/><Relationship Id="rId2" Type="http://schemas.openxmlformats.org/officeDocument/2006/relationships/tags" Target="../tags/tag189.xml"/><Relationship Id="rId16" Type="http://schemas.openxmlformats.org/officeDocument/2006/relationships/tags" Target="../tags/tag203.xml"/><Relationship Id="rId20" Type="http://schemas.openxmlformats.org/officeDocument/2006/relationships/tags" Target="../tags/tag207.xml"/><Relationship Id="rId29" Type="http://schemas.openxmlformats.org/officeDocument/2006/relationships/tags" Target="../tags/tag216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24" Type="http://schemas.openxmlformats.org/officeDocument/2006/relationships/tags" Target="../tags/tag211.xml"/><Relationship Id="rId32" Type="http://schemas.openxmlformats.org/officeDocument/2006/relationships/image" Target="../media/image35.jpeg"/><Relationship Id="rId5" Type="http://schemas.openxmlformats.org/officeDocument/2006/relationships/tags" Target="../tags/tag192.xml"/><Relationship Id="rId15" Type="http://schemas.openxmlformats.org/officeDocument/2006/relationships/tags" Target="../tags/tag202.xml"/><Relationship Id="rId23" Type="http://schemas.openxmlformats.org/officeDocument/2006/relationships/tags" Target="../tags/tag210.xml"/><Relationship Id="rId28" Type="http://schemas.openxmlformats.org/officeDocument/2006/relationships/tags" Target="../tags/tag215.xml"/><Relationship Id="rId10" Type="http://schemas.openxmlformats.org/officeDocument/2006/relationships/tags" Target="../tags/tag197.xml"/><Relationship Id="rId19" Type="http://schemas.openxmlformats.org/officeDocument/2006/relationships/tags" Target="../tags/tag206.xml"/><Relationship Id="rId31" Type="http://schemas.openxmlformats.org/officeDocument/2006/relationships/image" Target="../media/image34.jpeg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tags" Target="../tags/tag201.xml"/><Relationship Id="rId22" Type="http://schemas.openxmlformats.org/officeDocument/2006/relationships/tags" Target="../tags/tag209.xml"/><Relationship Id="rId27" Type="http://schemas.openxmlformats.org/officeDocument/2006/relationships/tags" Target="../tags/tag214.xml"/><Relationship Id="rId30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219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tags" Target="../tags/tag225.xml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224.xml"/><Relationship Id="rId1" Type="http://schemas.openxmlformats.org/officeDocument/2006/relationships/tags" Target="../tags/tag223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&#23454;&#39564;.wmv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382910" y="915566"/>
            <a:ext cx="8382000" cy="2923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fontAlgn="base">
              <a:lnSpc>
                <a:spcPct val="125000"/>
              </a:lnSpc>
            </a:pPr>
            <a:r>
              <a:rPr lang="en-US" altLang="zh-CN" sz="5400" b="1" u="none" spc="0" dirty="0" smtClean="0">
                <a:solidFill>
                  <a:srgbClr val="FFFFFF">
                    <a:alpha val="100000"/>
                  </a:srgbClr>
                </a:solidFill>
                <a:latin typeface="黑体" pitchFamily="49" charset="-122"/>
                <a:ea typeface="黑体" pitchFamily="49" charset="-122"/>
              </a:rPr>
              <a:t>12.4 </a:t>
            </a:r>
            <a:r>
              <a:rPr lang="en-US" altLang="zh-CN" sz="5400" b="1" dirty="0" err="1">
                <a:solidFill>
                  <a:srgbClr val="FFFFFF">
                    <a:alpha val="100000"/>
                  </a:srgbClr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升华与凝华</a:t>
            </a:r>
            <a:endParaRPr lang="en-US" altLang="zh-CN" sz="5400" b="1" dirty="0">
              <a:solidFill>
                <a:srgbClr val="FFFFFF">
                  <a:alpha val="100000"/>
                </a:srgbClr>
              </a:solidFill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pPr marL="0" marR="0" lvl="0" indent="0" algn="ctr" fontAlgn="base">
              <a:lnSpc>
                <a:spcPct val="125000"/>
              </a:lnSpc>
            </a:pPr>
            <a:endParaRPr lang="en-US" sz="6600" b="1" u="none" spc="0" dirty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  <a:p>
            <a:pPr marL="0" marR="0" lvl="0" indent="0" algn="ctr" fontAlgn="base">
              <a:lnSpc>
                <a:spcPct val="125000"/>
              </a:lnSpc>
            </a:pPr>
            <a:r>
              <a:rPr lang="zh-CN" altLang="en-US" sz="3200" b="1" u="none" spc="0" dirty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南阳市实验学校    </a:t>
            </a:r>
          </a:p>
        </p:txBody>
      </p:sp>
    </p:spTree>
    <p:extLst>
      <p:ext uri="{BB962C8B-B14F-4D97-AF65-F5344CB8AC3E}">
        <p14:creationId xmlns:p14="http://schemas.microsoft.com/office/powerpoint/2010/main" val="60668085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314825"/>
          <a:chOff x="381000" y="266700"/>
          <a:chExt cx="9134475" cy="431482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钨丝的变化</a:t>
            </a:r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07440" y="1240155"/>
            <a:ext cx="1815101" cy="22860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58460" y="1240155"/>
            <a:ext cx="1686674" cy="22860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200400" y="2375853"/>
            <a:ext cx="2124075" cy="39052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00400" y="1760855"/>
            <a:ext cx="181927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用久之后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764790" y="3949065"/>
            <a:ext cx="361442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灯泡为什么会变黑？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333875"/>
          <a:chOff x="381000" y="266700"/>
          <a:chExt cx="9134475" cy="43338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11480" y="349885"/>
            <a:ext cx="219964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窗上的冰花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54965" y="942975"/>
            <a:ext cx="378841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在寒冷的冬天，在玻璃窗的表面会有“冰花”。</a:t>
            </a:r>
          </a:p>
        </p:txBody>
      </p:sp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381500" y="942975"/>
            <a:ext cx="4419600" cy="330517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11480" y="2314575"/>
            <a:ext cx="122745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水蒸气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54330" y="2314575"/>
            <a:ext cx="1341120" cy="460375"/>
          </a:xfrm>
          <a:prstGeom prst="rect">
            <a:avLst/>
          </a:prstGeom>
          <a:noFill/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400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2733675" y="2295525"/>
            <a:ext cx="109283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小冰晶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609215" y="2294890"/>
            <a:ext cx="1217930" cy="460375"/>
          </a:xfrm>
          <a:prstGeom prst="rect">
            <a:avLst/>
          </a:prstGeom>
          <a:noFill/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400" b="1"/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1866900" y="2105025"/>
            <a:ext cx="74231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凝华</a:t>
            </a:r>
          </a:p>
        </p:txBody>
      </p:sp>
      <p:pic>
        <p:nvPicPr>
          <p:cNvPr id="11" name="图片 10"/>
          <p:cNvPicPr/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714500" y="2505075"/>
            <a:ext cx="895350" cy="12382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391160" y="3123565"/>
            <a:ext cx="3693160" cy="861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想一想：窗花出现在玻璃窗的内侧还是外侧？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38175" y="3985260"/>
            <a:ext cx="209486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答案：内侧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752975"/>
          <a:chOff x="381000" y="266700"/>
          <a:chExt cx="9134475" cy="47529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67995" y="266700"/>
            <a:ext cx="1227455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雾凇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123950" y="1200150"/>
            <a:ext cx="80105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水蒸气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28700" y="1209675"/>
            <a:ext cx="1066800" cy="398780"/>
          </a:xfrm>
          <a:prstGeom prst="rect">
            <a:avLst/>
          </a:prstGeom>
          <a:noFill/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123950" y="3200400"/>
            <a:ext cx="80105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小冰晶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38225" y="3228975"/>
            <a:ext cx="1066800" cy="398780"/>
          </a:xfrm>
          <a:prstGeom prst="rect">
            <a:avLst/>
          </a:prstGeom>
          <a:noFill/>
          <a:ln w="25400" cap="flat" cmpd="sng" algn="ctr">
            <a:solidFill>
              <a:srgbClr val="FF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000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695450" y="2057400"/>
            <a:ext cx="3524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凝华</a:t>
            </a:r>
          </a:p>
        </p:txBody>
      </p:sp>
      <p:pic>
        <p:nvPicPr>
          <p:cNvPr id="9" name="图片 8"/>
          <p:cNvPicPr/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52563" y="1800225"/>
            <a:ext cx="200025" cy="1362075"/>
          </a:xfrm>
          <a:prstGeom prst="rect">
            <a:avLst/>
          </a:prstGeom>
        </p:spPr>
      </p:pic>
      <p:pic>
        <p:nvPicPr>
          <p:cNvPr id="10" name="图片 9"/>
          <p:cNvPicPr/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962275" y="476250"/>
            <a:ext cx="5353050" cy="427672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4" name="矩形 250883"/>
          <p:cNvSpPr/>
          <p:nvPr>
            <p:custDataLst>
              <p:tags r:id="rId1"/>
            </p:custDataLst>
          </p:nvPr>
        </p:nvSpPr>
        <p:spPr>
          <a:xfrm>
            <a:off x="367983" y="157877"/>
            <a:ext cx="3824288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/>
            <a:r>
              <a:rPr lang="en-US" altLang="en-US" sz="3200" b="1" err="1">
                <a:solidFill>
                  <a:srgbClr val="FFFF00"/>
                </a:solidFill>
                <a:latin typeface="宋体" panose="02010600030101010101" pitchFamily="2" charset="-122"/>
              </a:rPr>
              <a:t>霜前冷，雪后寒</a:t>
            </a:r>
            <a:endParaRPr lang="en-US" altLang="en-US" sz="32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250887" name="文本框 250886"/>
          <p:cNvSpPr txBox="1"/>
          <p:nvPr>
            <p:custDataLst>
              <p:tags r:id="rId2"/>
            </p:custDataLst>
          </p:nvPr>
        </p:nvSpPr>
        <p:spPr>
          <a:xfrm>
            <a:off x="639445" y="3082925"/>
            <a:ext cx="7865110" cy="18148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霜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是水蒸气</a:t>
            </a:r>
            <a:r>
              <a:rPr lang="zh-CN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遇冷凝华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而成的，若气温偏高，则无霜生成，因此，“霜前冷”是必然的。</a:t>
            </a:r>
          </a:p>
          <a:p>
            <a:pPr algn="l">
              <a:lnSpc>
                <a:spcPct val="100000"/>
              </a:lnSpc>
              <a:spcBef>
                <a:spcPct val="0"/>
              </a:spcBef>
            </a:pP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而“雪后寒”是因为</a:t>
            </a:r>
            <a:r>
              <a:rPr lang="zh-CN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雪熔化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时需要从空气中</a:t>
            </a:r>
            <a:r>
              <a:rPr lang="zh-CN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吸收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大量的</a:t>
            </a:r>
            <a:r>
              <a:rPr lang="zh-CN" altLang="en-US" sz="2800" b="1">
                <a:solidFill>
                  <a:srgbClr val="FFFF00"/>
                </a:solidFill>
                <a:latin typeface="Arial" panose="020B0604020202020204" pitchFamily="34" charset="0"/>
              </a:rPr>
              <a:t>热量</a:t>
            </a:r>
            <a:r>
              <a:rPr lang="zh-CN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，导致气温降低，使人觉得寒冷。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rcRect b="7003"/>
          <a:stretch>
            <a:fillRect/>
          </a:stretch>
        </p:blipFill>
        <p:spPr>
          <a:xfrm>
            <a:off x="2428875" y="711041"/>
            <a:ext cx="4286250" cy="23717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400550"/>
          <a:chOff x="381000" y="266700"/>
          <a:chExt cx="9134475" cy="440055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77520" y="234315"/>
            <a:ext cx="85058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干冰简介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77520" y="796290"/>
            <a:ext cx="8105775" cy="107696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干冰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是在一个标准大气压下以－78.5℃存在的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固体二氧化碳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。在常温下可以直接变成</a:t>
            </a: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二氧化碳气体</a:t>
            </a: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。 </a:t>
            </a:r>
          </a:p>
        </p:txBody>
      </p:sp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334953" y="1977390"/>
            <a:ext cx="2228850" cy="22860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22375" y="1977390"/>
            <a:ext cx="2228850" cy="22860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5335270" y="4368165"/>
            <a:ext cx="36480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在饮料中加入干冰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953895" y="4368165"/>
            <a:ext cx="7029450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干冰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93" name="矩形 306192"/>
          <p:cNvSpPr/>
          <p:nvPr>
            <p:custDataLst>
              <p:tags r:id="rId1"/>
            </p:custDataLst>
          </p:nvPr>
        </p:nvSpPr>
        <p:spPr>
          <a:xfrm>
            <a:off x="554831" y="3469481"/>
            <a:ext cx="8488680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0"/>
              </a:spcBef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</a:rPr>
              <a:t>舞台上喷出的干冰瞬间</a:t>
            </a:r>
            <a:r>
              <a:rPr lang="zh-CN" altLang="en-US" sz="3000" b="1" u="sng">
                <a:solidFill>
                  <a:schemeClr val="bg1"/>
                </a:solidFill>
                <a:latin typeface="宋体" panose="02010600030101010101" pitchFamily="2" charset="-122"/>
              </a:rPr>
              <a:t>      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</a:rPr>
              <a:t>，从周围吸热，</a:t>
            </a:r>
          </a:p>
          <a:p>
            <a:pPr algn="l" eaLnBrk="0" hangingPunct="0">
              <a:spcBef>
                <a:spcPct val="0"/>
              </a:spcBef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</a:rPr>
              <a:t>导致温度下降，周围的水蒸气遇冷</a:t>
            </a:r>
            <a:r>
              <a:rPr lang="zh-CN" altLang="en-US" sz="3000" b="1" u="sng">
                <a:solidFill>
                  <a:schemeClr val="bg1"/>
                </a:solidFill>
                <a:latin typeface="宋体" panose="02010600030101010101" pitchFamily="2" charset="-122"/>
              </a:rPr>
              <a:t>     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</a:rPr>
              <a:t>成小水</a:t>
            </a:r>
          </a:p>
          <a:p>
            <a:pPr algn="l" eaLnBrk="0" hangingPunct="0">
              <a:spcBef>
                <a:spcPct val="0"/>
              </a:spcBef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</a:rPr>
              <a:t>珠，即我们所见到的“白雾”。</a:t>
            </a:r>
          </a:p>
        </p:txBody>
      </p:sp>
      <p:sp>
        <p:nvSpPr>
          <p:cNvPr id="306194" name="矩形 306193"/>
          <p:cNvSpPr/>
          <p:nvPr>
            <p:custDataLst>
              <p:tags r:id="rId2"/>
            </p:custDataLst>
          </p:nvPr>
        </p:nvSpPr>
        <p:spPr>
          <a:xfrm>
            <a:off x="4550093" y="3469481"/>
            <a:ext cx="11449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</a:rPr>
              <a:t>升华  </a:t>
            </a:r>
          </a:p>
        </p:txBody>
      </p:sp>
      <p:sp>
        <p:nvSpPr>
          <p:cNvPr id="306195" name="矩形 306194"/>
          <p:cNvSpPr/>
          <p:nvPr>
            <p:custDataLst>
              <p:tags r:id="rId3"/>
            </p:custDataLst>
          </p:nvPr>
        </p:nvSpPr>
        <p:spPr>
          <a:xfrm>
            <a:off x="6365240" y="3916045"/>
            <a:ext cx="11087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zh-CN" altLang="en-US" sz="3200" b="1">
                <a:solidFill>
                  <a:srgbClr val="FFFF00"/>
                </a:solidFill>
                <a:latin typeface="宋体" panose="02010600030101010101" pitchFamily="2" charset="-122"/>
              </a:rPr>
              <a:t>液化</a:t>
            </a:r>
          </a:p>
        </p:txBody>
      </p:sp>
      <p:sp>
        <p:nvSpPr>
          <p:cNvPr id="306196" name="文本框 306195"/>
          <p:cNvSpPr txBox="1"/>
          <p:nvPr>
            <p:custDataLst>
              <p:tags r:id="rId4"/>
            </p:custDataLst>
          </p:nvPr>
        </p:nvSpPr>
        <p:spPr>
          <a:xfrm>
            <a:off x="426720" y="245745"/>
            <a:ext cx="2982595" cy="706755"/>
          </a:xfrm>
          <a:prstGeom prst="rect">
            <a:avLst/>
          </a:prstGeom>
          <a:noFill/>
          <a:ln w="28575">
            <a:noFill/>
          </a:ln>
        </p:spPr>
        <p:txBody>
          <a:bodyPr vert="horz" wrap="square">
            <a:spAutoFit/>
          </a:bodyPr>
          <a:lstStyle/>
          <a:p>
            <a:r>
              <a:rPr lang="zh-CN" altLang="en-US" sz="4000" b="1">
                <a:solidFill>
                  <a:srgbClr val="FFFF00"/>
                </a:solidFill>
                <a:latin typeface="Arial" panose="020B0604020202020204" pitchFamily="34" charset="0"/>
              </a:rPr>
              <a:t>舞台烟雾</a:t>
            </a:r>
          </a:p>
        </p:txBody>
      </p:sp>
      <p:pic>
        <p:nvPicPr>
          <p:cNvPr id="5" name="图片 4"/>
          <p:cNvPicPr/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520315" y="952500"/>
            <a:ext cx="4558665" cy="235077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6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6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6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6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193" grpId="0"/>
      <p:bldP spid="306194" grpId="0"/>
      <p:bldP spid="3061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/>
          <p:nvPr>
            <p:custDataLst>
              <p:tags r:id="rId1"/>
            </p:custDataLst>
          </p:nvPr>
        </p:nvSpPr>
        <p:spPr>
          <a:xfrm>
            <a:off x="441008" y="1385411"/>
            <a:ext cx="3158966" cy="737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lnSpc>
                <a:spcPct val="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 干冰</a:t>
            </a:r>
            <a:endParaRPr lang="en-US" altLang="zh-CN" sz="2800" b="1">
              <a:solidFill>
                <a:schemeClr val="bg1"/>
              </a:solidFill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>
              <a:lnSpc>
                <a:spcPct val="5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（固态二氧化碳）</a:t>
            </a:r>
          </a:p>
        </p:txBody>
      </p:sp>
      <p:sp>
        <p:nvSpPr>
          <p:cNvPr id="25603" name="Line 5"/>
          <p:cNvSpPr/>
          <p:nvPr>
            <p:custDataLst>
              <p:tags r:id="rId2"/>
            </p:custDataLst>
          </p:nvPr>
        </p:nvSpPr>
        <p:spPr>
          <a:xfrm flipV="1">
            <a:off x="3350895" y="1707833"/>
            <a:ext cx="2204561" cy="28099"/>
          </a:xfrm>
          <a:prstGeom prst="line">
            <a:avLst/>
          </a:prstGeom>
          <a:ln w="95250" cap="flat" cmpd="dbl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pPr eaLnBrk="0" hangingPunct="0"/>
            <a:endParaRPr lang="zh-CN" altLang="en-US" sz="135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4" name="Text Box 6"/>
          <p:cNvSpPr txBox="1"/>
          <p:nvPr>
            <p:custDataLst>
              <p:tags r:id="rId3"/>
            </p:custDataLst>
          </p:nvPr>
        </p:nvSpPr>
        <p:spPr>
          <a:xfrm>
            <a:off x="5667375" y="1385570"/>
            <a:ext cx="243713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二氧化碳气体</a:t>
            </a:r>
          </a:p>
        </p:txBody>
      </p:sp>
      <p:sp>
        <p:nvSpPr>
          <p:cNvPr id="25605" name="Text Box 7"/>
          <p:cNvSpPr txBox="1"/>
          <p:nvPr>
            <p:custDataLst>
              <p:tags r:id="rId4"/>
            </p:custDataLst>
          </p:nvPr>
        </p:nvSpPr>
        <p:spPr>
          <a:xfrm>
            <a:off x="3841195" y="1223963"/>
            <a:ext cx="97274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升华</a:t>
            </a:r>
          </a:p>
        </p:txBody>
      </p:sp>
      <p:sp>
        <p:nvSpPr>
          <p:cNvPr id="25611" name="Text Box 13"/>
          <p:cNvSpPr txBox="1"/>
          <p:nvPr>
            <p:custDataLst>
              <p:tags r:id="rId5"/>
            </p:custDataLst>
          </p:nvPr>
        </p:nvSpPr>
        <p:spPr>
          <a:xfrm>
            <a:off x="982504" y="3052525"/>
            <a:ext cx="2075260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FFFF00"/>
                </a:solidFill>
                <a:latin typeface="宋体" panose="02010600030101010101" pitchFamily="2" charset="-122"/>
              </a:rPr>
              <a:t>空气中的水蒸气</a:t>
            </a:r>
          </a:p>
        </p:txBody>
      </p:sp>
      <p:grpSp>
        <p:nvGrpSpPr>
          <p:cNvPr id="8" name="Group 14"/>
          <p:cNvGrpSpPr/>
          <p:nvPr>
            <p:custDataLst>
              <p:tags r:id="rId6"/>
            </p:custDataLst>
          </p:nvPr>
        </p:nvGrpSpPr>
        <p:grpSpPr>
          <a:xfrm>
            <a:off x="2945606" y="2683193"/>
            <a:ext cx="1527334" cy="731996"/>
            <a:chOff x="-591" y="0"/>
            <a:chExt cx="1498" cy="605"/>
          </a:xfrm>
        </p:grpSpPr>
        <p:sp>
          <p:nvSpPr>
            <p:cNvPr id="28684" name="Line 15"/>
            <p:cNvSpPr/>
            <p:nvPr>
              <p:custDataLst>
                <p:tags r:id="rId27"/>
              </p:custDataLst>
            </p:nvPr>
          </p:nvSpPr>
          <p:spPr>
            <a:xfrm flipV="1">
              <a:off x="-591" y="0"/>
              <a:ext cx="1498" cy="498"/>
            </a:xfrm>
            <a:prstGeom prst="line">
              <a:avLst/>
            </a:prstGeom>
            <a:ln w="38100" cap="flat" cmpd="dbl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85" name="Line 16"/>
            <p:cNvSpPr/>
            <p:nvPr>
              <p:custDataLst>
                <p:tags r:id="rId28"/>
              </p:custDataLst>
            </p:nvPr>
          </p:nvSpPr>
          <p:spPr>
            <a:xfrm>
              <a:off x="-505" y="605"/>
              <a:ext cx="1411" cy="0"/>
            </a:xfrm>
            <a:prstGeom prst="line">
              <a:avLst/>
            </a:prstGeom>
            <a:ln w="38100" cap="flat" cmpd="dbl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5615" name="Text Box 17"/>
          <p:cNvSpPr txBox="1"/>
          <p:nvPr>
            <p:custDataLst>
              <p:tags r:id="rId7"/>
            </p:custDataLst>
          </p:nvPr>
        </p:nvSpPr>
        <p:spPr>
          <a:xfrm rot="20520000">
            <a:off x="3056096" y="2430780"/>
            <a:ext cx="1474946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宋体" panose="02010600030101010101" pitchFamily="2" charset="-122"/>
              </a:rPr>
              <a:t>凝华</a:t>
            </a:r>
          </a:p>
        </p:txBody>
      </p:sp>
      <p:sp>
        <p:nvSpPr>
          <p:cNvPr id="25616" name="Text Box 18"/>
          <p:cNvSpPr txBox="1"/>
          <p:nvPr>
            <p:custDataLst>
              <p:tags r:id="rId8"/>
            </p:custDataLst>
          </p:nvPr>
        </p:nvSpPr>
        <p:spPr>
          <a:xfrm>
            <a:off x="2945606" y="3388519"/>
            <a:ext cx="1313021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FFFF00"/>
                </a:solidFill>
                <a:latin typeface="宋体" panose="02010600030101010101" pitchFamily="2" charset="-122"/>
              </a:rPr>
              <a:t>液化</a:t>
            </a:r>
          </a:p>
        </p:txBody>
      </p:sp>
      <p:grpSp>
        <p:nvGrpSpPr>
          <p:cNvPr id="9" name="Group 19"/>
          <p:cNvGrpSpPr/>
          <p:nvPr>
            <p:custDataLst>
              <p:tags r:id="rId9"/>
            </p:custDataLst>
          </p:nvPr>
        </p:nvGrpSpPr>
        <p:grpSpPr>
          <a:xfrm>
            <a:off x="4907757" y="2271712"/>
            <a:ext cx="1512094" cy="990601"/>
            <a:chOff x="1" y="0"/>
            <a:chExt cx="1270" cy="832"/>
          </a:xfrm>
        </p:grpSpPr>
        <p:sp>
          <p:nvSpPr>
            <p:cNvPr id="28689" name="Text Box 20"/>
            <p:cNvSpPr txBox="1"/>
            <p:nvPr>
              <p:custDataLst>
                <p:tags r:id="rId25"/>
              </p:custDataLst>
            </p:nvPr>
          </p:nvSpPr>
          <p:spPr>
            <a:xfrm>
              <a:off x="45" y="0"/>
              <a:ext cx="817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700" b="1">
                  <a:solidFill>
                    <a:srgbClr val="FFFF00"/>
                  </a:solidFill>
                  <a:latin typeface="宋体" panose="02010600030101010101" pitchFamily="2" charset="-122"/>
                </a:rPr>
                <a:t>冰晶</a:t>
              </a:r>
            </a:p>
          </p:txBody>
        </p:sp>
        <p:sp>
          <p:nvSpPr>
            <p:cNvPr id="28690" name="Text Box 21"/>
            <p:cNvSpPr txBox="1"/>
            <p:nvPr>
              <p:custDataLst>
                <p:tags r:id="rId26"/>
              </p:custDataLst>
            </p:nvPr>
          </p:nvSpPr>
          <p:spPr>
            <a:xfrm>
              <a:off x="1" y="406"/>
              <a:ext cx="1270" cy="42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2700" b="1">
                  <a:solidFill>
                    <a:srgbClr val="FFFF00"/>
                  </a:solidFill>
                  <a:latin typeface="宋体" panose="02010600030101010101" pitchFamily="2" charset="-122"/>
                </a:rPr>
                <a:t>小水珠</a:t>
              </a:r>
            </a:p>
          </p:txBody>
        </p:sp>
      </p:grpSp>
      <p:grpSp>
        <p:nvGrpSpPr>
          <p:cNvPr id="10" name="Group 22"/>
          <p:cNvGrpSpPr/>
          <p:nvPr>
            <p:custDataLst>
              <p:tags r:id="rId10"/>
            </p:custDataLst>
          </p:nvPr>
        </p:nvGrpSpPr>
        <p:grpSpPr>
          <a:xfrm>
            <a:off x="5069681" y="3514725"/>
            <a:ext cx="485775" cy="1457325"/>
            <a:chOff x="0" y="0"/>
            <a:chExt cx="408" cy="1224"/>
          </a:xfrm>
        </p:grpSpPr>
        <p:sp>
          <p:nvSpPr>
            <p:cNvPr id="28692" name="Line 23"/>
            <p:cNvSpPr/>
            <p:nvPr>
              <p:custDataLst>
                <p:tags r:id="rId21"/>
              </p:custDataLst>
            </p:nvPr>
          </p:nvSpPr>
          <p:spPr>
            <a:xfrm flipH="1">
              <a:off x="0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3" name="Line 24"/>
            <p:cNvSpPr/>
            <p:nvPr>
              <p:custDataLst>
                <p:tags r:id="rId22"/>
              </p:custDataLst>
            </p:nvPr>
          </p:nvSpPr>
          <p:spPr>
            <a:xfrm flipH="1">
              <a:off x="136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4" name="Line 25"/>
            <p:cNvSpPr/>
            <p:nvPr>
              <p:custDataLst>
                <p:tags r:id="rId23"/>
              </p:custDataLst>
            </p:nvPr>
          </p:nvSpPr>
          <p:spPr>
            <a:xfrm flipH="1">
              <a:off x="272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695" name="Line 26"/>
            <p:cNvSpPr/>
            <p:nvPr>
              <p:custDataLst>
                <p:tags r:id="rId24"/>
              </p:custDataLst>
            </p:nvPr>
          </p:nvSpPr>
          <p:spPr>
            <a:xfrm flipH="1">
              <a:off x="408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5626" name="AutoShape 28"/>
          <p:cNvSpPr/>
          <p:nvPr>
            <p:custDataLst>
              <p:tags r:id="rId11"/>
            </p:custDataLst>
          </p:nvPr>
        </p:nvSpPr>
        <p:spPr>
          <a:xfrm>
            <a:off x="4472940" y="2171065"/>
            <a:ext cx="2030095" cy="1243965"/>
          </a:xfrm>
          <a:prstGeom prst="cloudCallout">
            <a:avLst>
              <a:gd name="adj1" fmla="val -21676"/>
              <a:gd name="adj2" fmla="val 17528"/>
            </a:avLst>
          </a:prstGeom>
          <a:solidFill>
            <a:srgbClr val="FF0000">
              <a:alpha val="0"/>
            </a:srgbClr>
          </a:solidFill>
          <a:ln w="1905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 lIns="67627" tIns="35242" rIns="67627" bIns="35242" anchor="t"/>
          <a:lstStyle/>
          <a:p>
            <a:pPr algn="ctr">
              <a:buFont typeface="Arial" panose="020B0604020202020204" pitchFamily="34" charset="0"/>
              <a:buNone/>
            </a:pPr>
            <a:endParaRPr lang="zh-CN" altLang="en-US" sz="2700" b="1">
              <a:solidFill>
                <a:srgbClr val="FFFF00"/>
              </a:solidFill>
              <a:latin typeface="宋体" panose="02010600030101010101" pitchFamily="2" charset="-122"/>
            </a:endParaRPr>
          </a:p>
        </p:txBody>
      </p:sp>
      <p:sp>
        <p:nvSpPr>
          <p:cNvPr id="25627" name="AutoShape 29"/>
          <p:cNvSpPr/>
          <p:nvPr>
            <p:custDataLst>
              <p:tags r:id="rId12"/>
            </p:custDataLst>
          </p:nvPr>
        </p:nvSpPr>
        <p:spPr>
          <a:xfrm>
            <a:off x="6503670" y="2986405"/>
            <a:ext cx="2343150" cy="1877695"/>
          </a:xfrm>
          <a:prstGeom prst="wedgeEllipseCallout">
            <a:avLst>
              <a:gd name="adj1" fmla="val -74920"/>
              <a:gd name="adj2" fmla="val 19631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800" b="1">
                <a:latin typeface="宋体" panose="02010600030101010101" pitchFamily="2" charset="-122"/>
              </a:rPr>
              <a:t>遇到暖空气后，冰晶溶化</a:t>
            </a:r>
          </a:p>
        </p:txBody>
      </p:sp>
      <p:pic>
        <p:nvPicPr>
          <p:cNvPr id="28699" name="Text Box 5"/>
          <p:cNvPicPr/>
          <p:nvPr>
            <p:custDataLst>
              <p:tags r:id="rId13"/>
            </p:custDataLst>
          </p:nvPr>
        </p:nvPicPr>
        <p:blipFill>
          <a:blip r:embed="rId30"/>
          <a:srcRect l="4691" r="38811"/>
          <a:stretch>
            <a:fillRect/>
          </a:stretch>
        </p:blipFill>
        <p:spPr>
          <a:xfrm>
            <a:off x="3123724" y="0"/>
            <a:ext cx="3003233" cy="10972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22"/>
          <p:cNvGrpSpPr/>
          <p:nvPr>
            <p:custDataLst>
              <p:tags r:id="rId14"/>
            </p:custDataLst>
          </p:nvPr>
        </p:nvGrpSpPr>
        <p:grpSpPr>
          <a:xfrm>
            <a:off x="5555615" y="3514725"/>
            <a:ext cx="651510" cy="1457325"/>
            <a:chOff x="0" y="0"/>
            <a:chExt cx="408" cy="1224"/>
          </a:xfrm>
        </p:grpSpPr>
        <p:sp>
          <p:nvSpPr>
            <p:cNvPr id="3" name="Line 23"/>
            <p:cNvSpPr/>
            <p:nvPr>
              <p:custDataLst>
                <p:tags r:id="rId17"/>
              </p:custDataLst>
            </p:nvPr>
          </p:nvSpPr>
          <p:spPr>
            <a:xfrm flipH="1">
              <a:off x="0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" name="Line 24"/>
            <p:cNvSpPr/>
            <p:nvPr>
              <p:custDataLst>
                <p:tags r:id="rId18"/>
              </p:custDataLst>
            </p:nvPr>
          </p:nvSpPr>
          <p:spPr>
            <a:xfrm flipH="1">
              <a:off x="136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" name="Line 25"/>
            <p:cNvSpPr/>
            <p:nvPr>
              <p:custDataLst>
                <p:tags r:id="rId19"/>
              </p:custDataLst>
            </p:nvPr>
          </p:nvSpPr>
          <p:spPr>
            <a:xfrm flipH="1">
              <a:off x="272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Line 26"/>
            <p:cNvSpPr/>
            <p:nvPr>
              <p:custDataLst>
                <p:tags r:id="rId20"/>
              </p:custDataLst>
            </p:nvPr>
          </p:nvSpPr>
          <p:spPr>
            <a:xfrm flipH="1">
              <a:off x="408" y="0"/>
              <a:ext cx="0" cy="1224"/>
            </a:xfrm>
            <a:prstGeom prst="line">
              <a:avLst/>
            </a:prstGeom>
            <a:ln w="22225" cap="flat" cmpd="sng">
              <a:solidFill>
                <a:srgbClr val="00CCFF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1" name="Text Box 7"/>
          <p:cNvSpPr txBox="1"/>
          <p:nvPr>
            <p:custDataLst>
              <p:tags r:id="rId15"/>
            </p:custDataLst>
          </p:nvPr>
        </p:nvSpPr>
        <p:spPr>
          <a:xfrm>
            <a:off x="3841195" y="1735931"/>
            <a:ext cx="97274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吸热</a:t>
            </a:r>
          </a:p>
        </p:txBody>
      </p:sp>
      <p:sp>
        <p:nvSpPr>
          <p:cNvPr id="25625" name="Text Box 27"/>
          <p:cNvSpPr txBox="1"/>
          <p:nvPr>
            <p:custDataLst>
              <p:tags r:id="rId16"/>
            </p:custDataLst>
          </p:nvPr>
        </p:nvSpPr>
        <p:spPr>
          <a:xfrm>
            <a:off x="5393531" y="3920570"/>
            <a:ext cx="485775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宋体" panose="02010600030101010101" pitchFamily="2" charset="-122"/>
              </a:rPr>
              <a:t>雨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5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4" grpId="0"/>
      <p:bldP spid="25605" grpId="0"/>
      <p:bldP spid="25611" grpId="0"/>
      <p:bldP spid="25615" grpId="0"/>
      <p:bldP spid="25616" grpId="0"/>
      <p:bldP spid="25626" grpId="0" animBg="1"/>
      <p:bldP spid="25627" grpId="0" animBg="1"/>
      <p:bldP spid="11" grpId="0"/>
      <p:bldP spid="256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60950" y="273050"/>
            <a:ext cx="3229610" cy="857250"/>
          </a:xfrm>
        </p:spPr>
        <p:txBody>
          <a:bodyPr vert="horz" wrap="square" lIns="68580" tIns="34290" rIns="68580" bIns="34290" anchor="ctr"/>
          <a:lstStyle/>
          <a:p>
            <a:r>
              <a:rPr lang="zh-CN" altLang="en-US" sz="3600" b="1">
                <a:solidFill>
                  <a:srgbClr val="FFFF00"/>
                </a:solidFill>
              </a:rPr>
              <a:t>冰箱制冷系统</a:t>
            </a:r>
          </a:p>
        </p:txBody>
      </p:sp>
      <p:sp>
        <p:nvSpPr>
          <p:cNvPr id="2054" name="文本框 2053"/>
          <p:cNvSpPr txBox="1"/>
          <p:nvPr>
            <p:custDataLst>
              <p:tags r:id="rId2"/>
            </p:custDataLst>
          </p:nvPr>
        </p:nvSpPr>
        <p:spPr>
          <a:xfrm>
            <a:off x="5576570" y="1757045"/>
            <a:ext cx="256603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汽化吸热</a:t>
            </a:r>
          </a:p>
          <a:p>
            <a:pPr algn="l">
              <a:spcBef>
                <a:spcPct val="50000"/>
              </a:spcBef>
            </a:pPr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</a:rPr>
              <a:t>液化放热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23520" y="137795"/>
            <a:ext cx="4559300" cy="4822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552950"/>
          <a:chOff x="381000" y="266700"/>
          <a:chExt cx="9134475" cy="455295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379095" y="34290"/>
            <a:ext cx="2781935" cy="6921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水的家族成员</a:t>
            </a:r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488950" y="726440"/>
            <a:ext cx="2562225" cy="15621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>
            <p:custDataLst>
              <p:tags r:id="rId3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3267869" y="735965"/>
            <a:ext cx="2552700" cy="15621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042025" y="735965"/>
            <a:ext cx="2552700" cy="15621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>
            <p:custDataLst>
              <p:tags r:id="rId5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95300" y="2905125"/>
            <a:ext cx="2562225" cy="155257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图片 7"/>
          <p:cNvPicPr/>
          <p:nvPr>
            <p:custDataLst>
              <p:tags r:id="rId6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276600" y="2905125"/>
            <a:ext cx="2552700" cy="1552575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6048375" y="2767330"/>
            <a:ext cx="2670175" cy="1680210"/>
            <a:chOff x="9525" y="4358"/>
            <a:chExt cx="4205" cy="2646"/>
          </a:xfrm>
        </p:grpSpPr>
        <p:pic>
          <p:nvPicPr>
            <p:cNvPr id="9" name="图片 8"/>
            <p:cNvPicPr/>
            <p:nvPr>
              <p:custDataLst>
                <p:tags r:id="rId14"/>
              </p:custDataLst>
            </p:nvPr>
          </p:nvPicPr>
          <p:blipFill>
            <a:blip r:embed="rId22"/>
            <a:stretch>
              <a:fillRect/>
            </a:stretch>
          </p:blipFill>
          <p:spPr>
            <a:xfrm>
              <a:off x="9525" y="4560"/>
              <a:ext cx="4020" cy="2445"/>
            </a:xfrm>
            <a:prstGeom prst="rect">
              <a:avLst/>
            </a:prstGeom>
            <a:ln w="63500" cap="flat" cmpd="sng" algn="ctr">
              <a:solidFill>
                <a:srgbClr val="DCDCDC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2740" y="4358"/>
              <a:ext cx="990" cy="848"/>
            </a:xfrm>
            <a:prstGeom prst="rect">
              <a:avLst/>
            </a:prstGeom>
            <a:noFill/>
          </p:spPr>
          <p:txBody>
            <a:bodyPr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25000"/>
                </a:lnSpc>
              </a:pPr>
              <a:r>
                <a:rPr lang="en-US" sz="2800" b="1" u="none" spc="0">
                  <a:solidFill>
                    <a:srgbClr val="F65E5E">
                      <a:alpha val="100000"/>
                    </a:srgbClr>
                  </a:solidFill>
                  <a:latin typeface="微软雅黑" panose="020B0503020204020204" charset="-122"/>
                </a:rPr>
                <a:t>霜</a:t>
              </a:r>
            </a:p>
          </p:txBody>
        </p:sp>
      </p:grp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43280" y="2263775"/>
            <a:ext cx="149606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（液化）</a:t>
            </a:r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3625215" y="2298065"/>
            <a:ext cx="18383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（液化）</a:t>
            </a: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6607175" y="2263775"/>
            <a:ext cx="189039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（液化）</a:t>
            </a: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942340" y="4386580"/>
            <a:ext cx="16732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（液化）</a:t>
            </a: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3625215" y="4386580"/>
            <a:ext cx="170053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（凝华）</a:t>
            </a: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6493510" y="4386580"/>
            <a:ext cx="166751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（凝华）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3009900"/>
          <a:chOff x="381000" y="266700"/>
          <a:chExt cx="9134475" cy="300990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43025" y="733425"/>
            <a:ext cx="77914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下面哪些现象属于升华现象（      ）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43025" y="1314450"/>
            <a:ext cx="77914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A．放在木箱中的樟脑球过一段时间会变小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43025" y="1885950"/>
            <a:ext cx="77914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B．夏天清晨，草地上常有露水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43025" y="2428875"/>
            <a:ext cx="77914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C．洒在地上的水变干了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43025" y="3009900"/>
            <a:ext cx="77914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D．放在冷冻室的鲜肉变硬了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365115" y="781050"/>
            <a:ext cx="3769360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3838575"/>
          <a:chOff x="381000" y="266700"/>
          <a:chExt cx="9134475" cy="3838575"/>
        </a:xfrm>
      </p:grpSpPr>
      <p:sp>
        <p:nvSpPr>
          <p:cNvPr id="2" name="文本框 1"/>
          <p:cNvSpPr txBox="1"/>
          <p:nvPr/>
        </p:nvSpPr>
        <p:spPr>
          <a:xfrm>
            <a:off x="131445" y="121920"/>
            <a:ext cx="57150" cy="521970"/>
          </a:xfrm>
          <a:prstGeom prst="rect">
            <a:avLst/>
          </a:prstGeom>
          <a:solidFill>
            <a:srgbClr val="F65D5D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379095" y="36830"/>
            <a:ext cx="8505825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zh-CN" alt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学习</a:t>
            </a: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目标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597535" y="845820"/>
            <a:ext cx="8068310" cy="39395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1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、</a:t>
            </a:r>
            <a:r>
              <a:rPr lang="zh-CN" alt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理解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升华是吸热过程。</a:t>
            </a:r>
          </a:p>
          <a:p>
            <a:pPr marL="0" marR="0" lvl="0" indent="0" algn="l" fontAlgn="base">
              <a:lnSpc>
                <a:spcPct val="100000"/>
              </a:lnSpc>
            </a:pPr>
            <a:r>
              <a:rPr lang="en-US" altLang="zh-CN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2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、</a:t>
            </a: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理解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霜的形成过程及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放热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现象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。</a:t>
            </a:r>
          </a:p>
          <a:p>
            <a:pPr marL="0" marR="0" lvl="0" indent="0" algn="l" fontAlgn="base">
              <a:lnSpc>
                <a:spcPct val="100000"/>
              </a:lnSpc>
            </a:pPr>
            <a:r>
              <a:rPr lang="en-US" altLang="zh-CN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3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、</a:t>
            </a: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能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对实验现象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和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自然现象进行分析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、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归纳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，</a:t>
            </a: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总结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出物态变化的一般规律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。</a:t>
            </a:r>
          </a:p>
          <a:p>
            <a:pPr marL="0" marR="0" lvl="0" indent="0" algn="l" fontAlgn="base">
              <a:lnSpc>
                <a:spcPct val="100000"/>
              </a:lnSpc>
            </a:pPr>
            <a:r>
              <a:rPr lang="en-US" altLang="zh-CN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4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、</a:t>
            </a: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会用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物态变化的规律解释自然界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或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生活中一些简单的物态变化现象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。</a:t>
            </a: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了解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电冰箱的基本原理及生产“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无氟冰箱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”的意义，有环保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保护</a:t>
            </a:r>
            <a:r>
              <a:rPr 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意识</a:t>
            </a:r>
            <a:r>
              <a:rPr lang="zh-CN" altLang="en-US" sz="3200" b="1" u="none" spc="0">
                <a:solidFill>
                  <a:schemeClr val="bg1">
                    <a:alpha val="100000"/>
                  </a:schemeClr>
                </a:solidFill>
                <a:latin typeface="微软雅黑" panose="020B0503020204020204" charset="-122"/>
              </a:rPr>
              <a:t>。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3019425"/>
          <a:chOff x="381000" y="266700"/>
          <a:chExt cx="9134475" cy="301942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90650" y="733425"/>
            <a:ext cx="7743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下列现象中,属于升华的是(    )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90650" y="1247775"/>
            <a:ext cx="7743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A.夏天,冰棍上面有一层白霜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90650" y="1828800"/>
            <a:ext cx="7743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B.夏天,冰块上面冒白气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90650" y="2400300"/>
            <a:ext cx="663638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C.潮湿的天气里,自来水管外面会出汗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90650" y="3019425"/>
            <a:ext cx="7743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D.用久了的灯泡钨丝会变细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491480" y="762000"/>
            <a:ext cx="44640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1562100"/>
          <a:chOff x="381000" y="266700"/>
          <a:chExt cx="9134475" cy="156210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28650" y="1033780"/>
            <a:ext cx="8505825" cy="12306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下列现象中,属于空气中的水蒸气直接凝华成的是(    )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971550" y="2264410"/>
            <a:ext cx="78200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A.雾        B.露        C.霜        D.雨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270000" y="1727200"/>
            <a:ext cx="159067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2981325"/>
          <a:chOff x="381000" y="266700"/>
          <a:chExt cx="9134475" cy="298132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371600" y="733425"/>
            <a:ext cx="7762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下列现象中属于凝华现象的是(    )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71600" y="1304925"/>
            <a:ext cx="7762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A.冰块受热变成水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371600" y="1857375"/>
            <a:ext cx="777240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B.冬天，松花江两岸的树上出现的“雾凇美景”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71600" y="2390775"/>
            <a:ext cx="7762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C.水露珠在阳光下消失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371600" y="2981325"/>
            <a:ext cx="776287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D.湖面上结了厚厚的一层冰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181725" y="766445"/>
            <a:ext cx="49974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3457575"/>
          <a:chOff x="381000" y="266700"/>
          <a:chExt cx="9134475" cy="34575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28650" y="771525"/>
            <a:ext cx="776287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冬天的早晨，在有人居住的室内窗户上往往会出现冰花，下面说法正确的是(        )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28650" y="171450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A、出现在窗户的内侧，由大量水蒸气凝华而成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28650" y="230505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B、出现在窗户的内侧，由水凝华而成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28650" y="291465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C、出现在窗的外侧，由大量水蒸气凝华而成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28650" y="3457575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D、出现在窗户外侧，由水凝华而成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3249295" y="1247775"/>
            <a:ext cx="51625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3533775"/>
          <a:chOff x="381000" y="266700"/>
          <a:chExt cx="9134475" cy="35337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09600" y="819150"/>
            <a:ext cx="85248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下面关于云、露、雾、霜形成的叙述中，正确的是（     ）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09600" y="1343025"/>
            <a:ext cx="753427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A. 云是水蒸气升入高空时，温度降低液化成小水滴和凝华成小冰晶而形成的。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09600" y="2333625"/>
            <a:ext cx="85248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B. 雾是浮在浮尘上的空气液化形成的。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609600" y="2952750"/>
            <a:ext cx="85248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C. 露是云中的小冰晶熔化成为小水滴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09600" y="3533775"/>
            <a:ext cx="6934200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D. 霜是空气中的水蒸气先液化为小水珠，而后又凝固成小冰晶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733030" y="857250"/>
            <a:ext cx="1401445" cy="4616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067175"/>
          <a:chOff x="381000" y="266700"/>
          <a:chExt cx="9134475" cy="40671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练习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28650" y="742950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将下列现象与相应的物态变化用线连接起来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343150" y="1400175"/>
            <a:ext cx="67913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雪糕化了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200150" y="1971675"/>
            <a:ext cx="79343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洒水的地面变干了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485900" y="2505075"/>
            <a:ext cx="76485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樟脑丸越放越小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771650" y="3067050"/>
            <a:ext cx="7362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树枝上生成霜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485900" y="3562350"/>
            <a:ext cx="764857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用铁水浇铸工件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28650" y="4067175"/>
            <a:ext cx="85058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蒸锅上方生成“白气”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6048375" y="1400175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熔化</a:t>
            </a:r>
          </a:p>
        </p:txBody>
      </p: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048375" y="1971675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凝固</a:t>
            </a: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6048375" y="2505075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汽化</a:t>
            </a: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6048375" y="3067050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液化</a:t>
            </a:r>
          </a:p>
        </p:txBody>
      </p:sp>
      <p:sp>
        <p:nvSpPr>
          <p:cNvPr id="15" name="文本框 14"/>
          <p:cNvSpPr txBox="1"/>
          <p:nvPr>
            <p:custDataLst>
              <p:tags r:id="rId13"/>
            </p:custDataLst>
          </p:nvPr>
        </p:nvSpPr>
        <p:spPr>
          <a:xfrm>
            <a:off x="6048375" y="3562350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升华</a:t>
            </a:r>
          </a:p>
        </p:txBody>
      </p:sp>
      <p:sp>
        <p:nvSpPr>
          <p:cNvPr id="16" name="文本框 15"/>
          <p:cNvSpPr txBox="1"/>
          <p:nvPr>
            <p:custDataLst>
              <p:tags r:id="rId14"/>
            </p:custDataLst>
          </p:nvPr>
        </p:nvSpPr>
        <p:spPr>
          <a:xfrm>
            <a:off x="6048375" y="4067175"/>
            <a:ext cx="308610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凝华</a:t>
            </a:r>
          </a:p>
        </p:txBody>
      </p:sp>
      <p:cxnSp>
        <p:nvCxnSpPr>
          <p:cNvPr id="17" name="直接连接符 16"/>
          <p:cNvCxnSpPr/>
          <p:nvPr>
            <p:custDataLst>
              <p:tags r:id="rId15"/>
            </p:custDataLst>
          </p:nvPr>
        </p:nvCxnSpPr>
        <p:spPr>
          <a:xfrm>
            <a:off x="3705225" y="1647825"/>
            <a:ext cx="2266950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直接连接符 17"/>
          <p:cNvCxnSpPr/>
          <p:nvPr>
            <p:custDataLst>
              <p:tags r:id="rId16"/>
            </p:custDataLst>
          </p:nvPr>
        </p:nvCxnSpPr>
        <p:spPr>
          <a:xfrm rot="1440000">
            <a:off x="3648075" y="3257550"/>
            <a:ext cx="2381250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直接连接符 18"/>
          <p:cNvCxnSpPr/>
          <p:nvPr>
            <p:custDataLst>
              <p:tags r:id="rId17"/>
            </p:custDataLst>
          </p:nvPr>
        </p:nvCxnSpPr>
        <p:spPr>
          <a:xfrm rot="1380000">
            <a:off x="3619500" y="3800475"/>
            <a:ext cx="2438400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直接连接符 19"/>
          <p:cNvCxnSpPr/>
          <p:nvPr>
            <p:custDataLst>
              <p:tags r:id="rId18"/>
            </p:custDataLst>
          </p:nvPr>
        </p:nvCxnSpPr>
        <p:spPr>
          <a:xfrm rot="-1380000">
            <a:off x="3638550" y="3829050"/>
            <a:ext cx="2409825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20"/>
          <p:cNvCxnSpPr/>
          <p:nvPr>
            <p:custDataLst>
              <p:tags r:id="rId19"/>
            </p:custDataLst>
          </p:nvPr>
        </p:nvCxnSpPr>
        <p:spPr>
          <a:xfrm rot="-2040000">
            <a:off x="3486150" y="3019425"/>
            <a:ext cx="2714625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21"/>
          <p:cNvCxnSpPr/>
          <p:nvPr>
            <p:custDataLst>
              <p:tags r:id="rId20"/>
            </p:custDataLst>
          </p:nvPr>
        </p:nvCxnSpPr>
        <p:spPr>
          <a:xfrm rot="660000">
            <a:off x="3705225" y="2438400"/>
            <a:ext cx="2266950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/>
          <p:nvPr>
            <p:custDataLst>
              <p:tags r:id="rId1"/>
            </p:custDataLst>
          </p:nvPr>
        </p:nvSpPr>
        <p:spPr>
          <a:xfrm>
            <a:off x="353378" y="256223"/>
            <a:ext cx="8480584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    小红从冰箱里拿出一只冰棍发现硬邦邦的冰棍上附着白花花的“粉”，剥去包装纸，看见冰棍在冒“白气”。她把这只冰棍放在茶杯里，不一会儿，茶杯的外壁行成了一层小水珠，像是茶杯在“冒汗”。</a:t>
            </a:r>
          </a:p>
        </p:txBody>
      </p:sp>
      <p:sp>
        <p:nvSpPr>
          <p:cNvPr id="138243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4340" y="1986439"/>
            <a:ext cx="8400098" cy="922020"/>
          </a:xfrm>
          <a:prstGeom prst="rect">
            <a:avLst/>
          </a:prstGeom>
          <a:gradFill rotWithShape="1">
            <a:gsLst>
              <a:gs pos="0">
                <a:srgbClr val="FFCCFF">
                  <a:alpha val="73000"/>
                </a:srgbClr>
              </a:gs>
              <a:gs pos="50000">
                <a:srgbClr val="FFFFCC"/>
              </a:gs>
              <a:gs pos="100000">
                <a:srgbClr val="FFCCFF">
                  <a:alpha val="73000"/>
                </a:srgbClr>
              </a:gs>
            </a:gsLst>
            <a:lin ang="18900000" scaled="1"/>
          </a:gra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宋体" panose="02010600030101010101" pitchFamily="2" charset="-122"/>
                <a:cs typeface="宋体" panose="02010600030101010101" pitchFamily="2" charset="-122"/>
              </a:rPr>
              <a:t>请回答：白花花的“粉”、“白气”、“冒汗” 分别指的哪种物态变化过程？并简述它们的形成过程。</a:t>
            </a:r>
          </a:p>
        </p:txBody>
      </p:sp>
      <p:sp>
        <p:nvSpPr>
          <p:cNvPr id="138244" name="Rectangle 4"/>
          <p:cNvSpPr/>
          <p:nvPr>
            <p:custDataLst>
              <p:tags r:id="rId3"/>
            </p:custDataLst>
          </p:nvPr>
        </p:nvSpPr>
        <p:spPr>
          <a:xfrm>
            <a:off x="434459" y="3039428"/>
            <a:ext cx="268541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白花花的“粉”</a:t>
            </a:r>
          </a:p>
        </p:txBody>
      </p:sp>
      <p:sp>
        <p:nvSpPr>
          <p:cNvPr id="138245" name="AutoShape 5"/>
          <p:cNvSpPr/>
          <p:nvPr>
            <p:custDataLst>
              <p:tags r:id="rId4"/>
            </p:custDataLst>
          </p:nvPr>
        </p:nvSpPr>
        <p:spPr>
          <a:xfrm>
            <a:off x="3051810" y="3224213"/>
            <a:ext cx="1085850" cy="114300"/>
          </a:xfrm>
          <a:custGeom>
            <a:avLst/>
            <a:gdLst>
              <a:gd name="txL" fmla="*/ 3375 w 21600"/>
              <a:gd name="txT" fmla="*/ 5400 h 21600"/>
              <a:gd name="txR" fmla="*/ 18900 w 21600"/>
              <a:gd name="txB" fmla="*/ 16200 h 21600"/>
            </a:gdLst>
            <a:ahLst/>
            <a:cxnLst>
              <a:cxn ang="17694720">
                <a:pos x="2147483646" y="0"/>
              </a:cxn>
              <a:cxn ang="11796480">
                <a:pos x="0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algn="l"/>
            <a:endParaRPr lang="zh-CN" altLang="en-US" sz="2700" b="1">
              <a:latin typeface="宋体" panose="02010600030101010101" pitchFamily="2" charset="-122"/>
            </a:endParaRPr>
          </a:p>
        </p:txBody>
      </p:sp>
      <p:sp>
        <p:nvSpPr>
          <p:cNvPr id="138246" name="Rectangle 6"/>
          <p:cNvSpPr/>
          <p:nvPr>
            <p:custDataLst>
              <p:tags r:id="rId5"/>
            </p:custDataLst>
          </p:nvPr>
        </p:nvSpPr>
        <p:spPr>
          <a:xfrm>
            <a:off x="4448651" y="3039190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凝华过程</a:t>
            </a:r>
          </a:p>
        </p:txBody>
      </p:sp>
      <p:sp>
        <p:nvSpPr>
          <p:cNvPr id="138247" name="Rectangle 7"/>
          <p:cNvSpPr/>
          <p:nvPr>
            <p:custDataLst>
              <p:tags r:id="rId6"/>
            </p:custDataLst>
          </p:nvPr>
        </p:nvSpPr>
        <p:spPr>
          <a:xfrm>
            <a:off x="566024" y="3586877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白气”</a:t>
            </a:r>
          </a:p>
        </p:txBody>
      </p:sp>
      <p:sp>
        <p:nvSpPr>
          <p:cNvPr id="138248" name="AutoShape 8"/>
          <p:cNvSpPr/>
          <p:nvPr>
            <p:custDataLst>
              <p:tags r:id="rId7"/>
            </p:custDataLst>
          </p:nvPr>
        </p:nvSpPr>
        <p:spPr>
          <a:xfrm>
            <a:off x="2646998" y="3755231"/>
            <a:ext cx="1657350" cy="147638"/>
          </a:xfrm>
          <a:custGeom>
            <a:avLst/>
            <a:gdLst>
              <a:gd name="txL" fmla="*/ 3375 w 21600"/>
              <a:gd name="txT" fmla="*/ 5400 h 21600"/>
              <a:gd name="txR" fmla="*/ 18900 w 21600"/>
              <a:gd name="txB" fmla="*/ 16200 h 21600"/>
            </a:gdLst>
            <a:ahLst/>
            <a:cxnLst>
              <a:cxn ang="17694720">
                <a:pos x="2147483646" y="0"/>
              </a:cxn>
              <a:cxn ang="11796480">
                <a:pos x="0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algn="l"/>
            <a:endParaRPr lang="zh-CN" altLang="en-US" sz="2700" b="1">
              <a:latin typeface="宋体" panose="02010600030101010101" pitchFamily="2" charset="-122"/>
            </a:endParaRPr>
          </a:p>
        </p:txBody>
      </p:sp>
      <p:sp>
        <p:nvSpPr>
          <p:cNvPr id="138249" name="Rectangle 9"/>
          <p:cNvSpPr/>
          <p:nvPr>
            <p:custDataLst>
              <p:tags r:id="rId8"/>
            </p:custDataLst>
          </p:nvPr>
        </p:nvSpPr>
        <p:spPr>
          <a:xfrm>
            <a:off x="4448810" y="3587115"/>
            <a:ext cx="170307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液化过程</a:t>
            </a:r>
          </a:p>
        </p:txBody>
      </p:sp>
      <p:sp>
        <p:nvSpPr>
          <p:cNvPr id="138250" name="Rectangle 10"/>
          <p:cNvSpPr/>
          <p:nvPr>
            <p:custDataLst>
              <p:tags r:id="rId9"/>
            </p:custDataLst>
          </p:nvPr>
        </p:nvSpPr>
        <p:spPr>
          <a:xfrm>
            <a:off x="656035" y="4070985"/>
            <a:ext cx="161290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 eaLnBrk="1" hangingPunct="1"/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冒汗”</a:t>
            </a:r>
          </a:p>
        </p:txBody>
      </p:sp>
      <p:sp>
        <p:nvSpPr>
          <p:cNvPr id="138251" name="AutoShape 11"/>
          <p:cNvSpPr/>
          <p:nvPr>
            <p:custDataLst>
              <p:tags r:id="rId10"/>
            </p:custDataLst>
          </p:nvPr>
        </p:nvSpPr>
        <p:spPr>
          <a:xfrm>
            <a:off x="2646998" y="4255770"/>
            <a:ext cx="1485900" cy="114300"/>
          </a:xfrm>
          <a:custGeom>
            <a:avLst/>
            <a:gdLst>
              <a:gd name="txL" fmla="*/ 3375 w 21600"/>
              <a:gd name="txT" fmla="*/ 5400 h 21600"/>
              <a:gd name="txR" fmla="*/ 18900 w 21600"/>
              <a:gd name="txB" fmla="*/ 16200 h 21600"/>
            </a:gdLst>
            <a:ahLst/>
            <a:cxnLst>
              <a:cxn ang="17694720">
                <a:pos x="2147483646" y="0"/>
              </a:cxn>
              <a:cxn ang="11796480">
                <a:pos x="0" y="2147483646"/>
              </a:cxn>
              <a:cxn ang="589824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/>
          <a:p>
            <a:pPr algn="l"/>
            <a:endParaRPr lang="zh-CN" altLang="en-US" sz="2700" b="1">
              <a:latin typeface="宋体" panose="02010600030101010101" pitchFamily="2" charset="-122"/>
            </a:endParaRPr>
          </a:p>
        </p:txBody>
      </p:sp>
      <p:sp>
        <p:nvSpPr>
          <p:cNvPr id="138252" name="Rectangle 12"/>
          <p:cNvSpPr/>
          <p:nvPr>
            <p:custDataLst>
              <p:tags r:id="rId11"/>
            </p:custDataLst>
          </p:nvPr>
        </p:nvSpPr>
        <p:spPr>
          <a:xfrm>
            <a:off x="4448175" y="4070985"/>
            <a:ext cx="17037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液化过程</a:t>
            </a:r>
          </a:p>
        </p:txBody>
      </p:sp>
      <p:pic>
        <p:nvPicPr>
          <p:cNvPr id="24581" name="Picture 5" descr="https://timgsa.baidu.com/timg?image&amp;quality=80&amp;size=b9999_10000&amp;sec=1502356783106&amp;di=ada7bebfaf754629afd1ae4352d5e80c&amp;imgtype=0&amp;src=http%3A%2F%2Fs1.cdn.xiachufang.com%2Ffd8b7c3a7e1711e5834e8586b08696bd.jpg%402o_50sh_1pr_1l_620w_90q_1wh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269990" y="3145790"/>
            <a:ext cx="2635885" cy="18262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8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2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1" dur="1000"/>
                                        <p:tgtEl>
                                          <p:spTgt spid="13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138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2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3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38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82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4" grpId="0"/>
      <p:bldP spid="138246" grpId="0"/>
      <p:bldP spid="138247" grpId="0"/>
      <p:bldP spid="138249" grpId="0"/>
      <p:bldP spid="138250" grpId="0"/>
      <p:bldP spid="1382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/>
          <p:cNvSpPr/>
          <p:nvPr>
            <p:custDataLst>
              <p:tags r:id="rId1"/>
            </p:custDataLst>
          </p:nvPr>
        </p:nvSpPr>
        <p:spPr>
          <a:xfrm>
            <a:off x="3709353" y="1076801"/>
            <a:ext cx="1619250" cy="944166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4000" b="1">
                <a:latin typeface="宋体" panose="02010600030101010101" pitchFamily="2" charset="-122"/>
              </a:rPr>
              <a:t>固态</a:t>
            </a:r>
          </a:p>
        </p:txBody>
      </p:sp>
      <p:sp>
        <p:nvSpPr>
          <p:cNvPr id="11267" name="Oval 3"/>
          <p:cNvSpPr/>
          <p:nvPr>
            <p:custDataLst>
              <p:tags r:id="rId2"/>
            </p:custDataLst>
          </p:nvPr>
        </p:nvSpPr>
        <p:spPr>
          <a:xfrm>
            <a:off x="1386205" y="3720704"/>
            <a:ext cx="1619250" cy="944165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4400" b="1">
                <a:latin typeface="宋体" panose="02010600030101010101" pitchFamily="2" charset="-122"/>
              </a:rPr>
              <a:t>液态</a:t>
            </a:r>
          </a:p>
        </p:txBody>
      </p:sp>
      <p:sp>
        <p:nvSpPr>
          <p:cNvPr id="11268" name="Oval 4"/>
          <p:cNvSpPr/>
          <p:nvPr>
            <p:custDataLst>
              <p:tags r:id="rId3"/>
            </p:custDataLst>
          </p:nvPr>
        </p:nvSpPr>
        <p:spPr>
          <a:xfrm>
            <a:off x="6010355" y="3587830"/>
            <a:ext cx="1619250" cy="944165"/>
          </a:xfrm>
          <a:prstGeom prst="ellipse">
            <a:avLst/>
          </a:prstGeom>
          <a:solidFill>
            <a:srgbClr val="CC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zh-CN" altLang="en-US" sz="4400" b="1">
                <a:latin typeface="宋体" panose="02010600030101010101" pitchFamily="2" charset="-122"/>
              </a:rPr>
              <a:t>气态</a:t>
            </a:r>
          </a:p>
        </p:txBody>
      </p:sp>
      <p:sp>
        <p:nvSpPr>
          <p:cNvPr id="11269" name="Line 5"/>
          <p:cNvSpPr/>
          <p:nvPr>
            <p:custDataLst>
              <p:tags r:id="rId4"/>
            </p:custDataLst>
          </p:nvPr>
        </p:nvSpPr>
        <p:spPr>
          <a:xfrm flipV="1">
            <a:off x="2604215" y="1964055"/>
            <a:ext cx="1403747" cy="1674019"/>
          </a:xfrm>
          <a:prstGeom prst="line">
            <a:avLst/>
          </a:prstGeom>
          <a:ln w="47625" cap="flat" cmpd="sng">
            <a:solidFill>
              <a:schemeClr val="bg1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0" name="Line 6"/>
          <p:cNvSpPr/>
          <p:nvPr>
            <p:custDataLst>
              <p:tags r:id="rId5"/>
            </p:custDataLst>
          </p:nvPr>
        </p:nvSpPr>
        <p:spPr>
          <a:xfrm flipH="1">
            <a:off x="2834005" y="2078355"/>
            <a:ext cx="1350169" cy="1619250"/>
          </a:xfrm>
          <a:prstGeom prst="line">
            <a:avLst/>
          </a:prstGeom>
          <a:ln w="44450" cap="flat" cmpd="sng">
            <a:solidFill>
              <a:srgbClr val="FFFF00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1" name="Line 7"/>
          <p:cNvSpPr/>
          <p:nvPr>
            <p:custDataLst>
              <p:tags r:id="rId6"/>
            </p:custDataLst>
          </p:nvPr>
        </p:nvSpPr>
        <p:spPr>
          <a:xfrm>
            <a:off x="3251915" y="4014311"/>
            <a:ext cx="2590800" cy="0"/>
          </a:xfrm>
          <a:prstGeom prst="line">
            <a:avLst/>
          </a:prstGeom>
          <a:ln w="44450" cap="flat" cmpd="sng">
            <a:solidFill>
              <a:srgbClr val="FFFF00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2" name="Line 8"/>
          <p:cNvSpPr/>
          <p:nvPr>
            <p:custDataLst>
              <p:tags r:id="rId7"/>
            </p:custDataLst>
          </p:nvPr>
        </p:nvSpPr>
        <p:spPr>
          <a:xfrm flipH="1">
            <a:off x="3223340" y="4192905"/>
            <a:ext cx="2590800" cy="0"/>
          </a:xfrm>
          <a:prstGeom prst="line">
            <a:avLst/>
          </a:prstGeom>
          <a:ln w="44450" cap="flat" cmpd="sng">
            <a:solidFill>
              <a:schemeClr val="bg1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3" name="Line 9"/>
          <p:cNvSpPr/>
          <p:nvPr>
            <p:custDataLst>
              <p:tags r:id="rId8"/>
            </p:custDataLst>
          </p:nvPr>
        </p:nvSpPr>
        <p:spPr>
          <a:xfrm>
            <a:off x="5005705" y="2021205"/>
            <a:ext cx="1257300" cy="1566863"/>
          </a:xfrm>
          <a:prstGeom prst="line">
            <a:avLst/>
          </a:prstGeom>
          <a:ln w="47625" cap="flat" cmpd="sng">
            <a:solidFill>
              <a:srgbClr val="FFFF00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4" name="Text Box 10"/>
          <p:cNvSpPr txBox="1"/>
          <p:nvPr>
            <p:custDataLst>
              <p:tags r:id="rId9"/>
            </p:custDataLst>
          </p:nvPr>
        </p:nvSpPr>
        <p:spPr>
          <a:xfrm rot="-2982433">
            <a:off x="2069624" y="2391966"/>
            <a:ext cx="2008585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凝固（放热）</a:t>
            </a:r>
          </a:p>
        </p:txBody>
      </p:sp>
      <p:sp>
        <p:nvSpPr>
          <p:cNvPr id="11275" name="Text Box 11"/>
          <p:cNvSpPr txBox="1"/>
          <p:nvPr>
            <p:custDataLst>
              <p:tags r:id="rId10"/>
            </p:custDataLst>
          </p:nvPr>
        </p:nvSpPr>
        <p:spPr>
          <a:xfrm rot="-3003395">
            <a:off x="2625646" y="2792889"/>
            <a:ext cx="224909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FFFF00"/>
                </a:solidFill>
                <a:latin typeface="宋体" panose="02010600030101010101" pitchFamily="2" charset="-122"/>
              </a:rPr>
              <a:t>熔化（吸热）</a:t>
            </a:r>
          </a:p>
        </p:txBody>
      </p:sp>
      <p:sp>
        <p:nvSpPr>
          <p:cNvPr id="11276" name="Text Box 12"/>
          <p:cNvSpPr txBox="1"/>
          <p:nvPr>
            <p:custDataLst>
              <p:tags r:id="rId11"/>
            </p:custDataLst>
          </p:nvPr>
        </p:nvSpPr>
        <p:spPr>
          <a:xfrm rot="3173950">
            <a:off x="4292600" y="2761853"/>
            <a:ext cx="2206229" cy="506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FFFF00"/>
                </a:solidFill>
                <a:latin typeface="宋体" panose="02010600030101010101" pitchFamily="2" charset="-122"/>
              </a:rPr>
              <a:t>升华（吸热）</a:t>
            </a:r>
          </a:p>
        </p:txBody>
      </p:sp>
      <p:sp>
        <p:nvSpPr>
          <p:cNvPr id="11277" name="Line 13"/>
          <p:cNvSpPr/>
          <p:nvPr>
            <p:custDataLst>
              <p:tags r:id="rId12"/>
            </p:custDataLst>
          </p:nvPr>
        </p:nvSpPr>
        <p:spPr>
          <a:xfrm flipH="1" flipV="1">
            <a:off x="5201841" y="1876108"/>
            <a:ext cx="1388269" cy="1664494"/>
          </a:xfrm>
          <a:prstGeom prst="line">
            <a:avLst/>
          </a:prstGeom>
          <a:ln w="47625" cap="flat" cmpd="sng">
            <a:solidFill>
              <a:schemeClr val="bg1"/>
            </a:solidFill>
            <a:prstDash val="solid"/>
            <a:headEnd type="none" w="med" len="med"/>
            <a:tailEnd type="triangle" w="lg" len="lg"/>
          </a:ln>
        </p:spPr>
        <p:txBody>
          <a:bodyPr/>
          <a:lstStyle/>
          <a:p>
            <a:endParaRPr/>
          </a:p>
        </p:txBody>
      </p:sp>
      <p:sp>
        <p:nvSpPr>
          <p:cNvPr id="11278" name="Text Box 14"/>
          <p:cNvSpPr txBox="1"/>
          <p:nvPr>
            <p:custDataLst>
              <p:tags r:id="rId13"/>
            </p:custDataLst>
          </p:nvPr>
        </p:nvSpPr>
        <p:spPr>
          <a:xfrm>
            <a:off x="3603149" y="3540443"/>
            <a:ext cx="2407444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b="1">
                <a:solidFill>
                  <a:srgbClr val="FFFF00"/>
                </a:solidFill>
                <a:latin typeface="宋体" panose="02010600030101010101" pitchFamily="2" charset="-122"/>
              </a:rPr>
              <a:t>汽化（吸热）</a:t>
            </a:r>
          </a:p>
        </p:txBody>
      </p:sp>
      <p:sp>
        <p:nvSpPr>
          <p:cNvPr id="11279" name="Text Box 15"/>
          <p:cNvSpPr txBox="1"/>
          <p:nvPr>
            <p:custDataLst>
              <p:tags r:id="rId14"/>
            </p:custDataLst>
          </p:nvPr>
        </p:nvSpPr>
        <p:spPr>
          <a:xfrm>
            <a:off x="3613865" y="4192905"/>
            <a:ext cx="222885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液化（放热）</a:t>
            </a:r>
          </a:p>
        </p:txBody>
      </p:sp>
      <p:sp>
        <p:nvSpPr>
          <p:cNvPr id="11280" name="Text Box 16"/>
          <p:cNvSpPr txBox="1"/>
          <p:nvPr>
            <p:custDataLst>
              <p:tags r:id="rId15"/>
            </p:custDataLst>
          </p:nvPr>
        </p:nvSpPr>
        <p:spPr>
          <a:xfrm rot="3054105">
            <a:off x="5138341" y="2336800"/>
            <a:ext cx="2128838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</a:rPr>
              <a:t>凝华（放热）</a:t>
            </a:r>
          </a:p>
        </p:txBody>
      </p:sp>
      <p:sp>
        <p:nvSpPr>
          <p:cNvPr id="26641" name="WordArt 17"/>
          <p:cNvSpPr>
            <a:spLocks noTextEdit="1"/>
          </p:cNvSpPr>
          <p:nvPr>
            <p:custDataLst>
              <p:tags r:id="rId16"/>
            </p:custDataLst>
          </p:nvPr>
        </p:nvSpPr>
        <p:spPr>
          <a:xfrm>
            <a:off x="2656840" y="349250"/>
            <a:ext cx="3830320" cy="65532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0000"/>
          </a:bodyPr>
          <a:lstStyle/>
          <a:p>
            <a:pPr algn="ctr" eaLnBrk="0" hangingPunct="0"/>
            <a:r>
              <a:rPr lang="zh-CN" altLang="en-US" sz="3860" b="1">
                <a:gradFill rotWithShape="1">
                  <a:gsLst>
                    <a:gs pos="0">
                      <a:srgbClr val="FF3399">
                        <a:alpha val="100000"/>
                      </a:srgbClr>
                    </a:gs>
                    <a:gs pos="25000">
                      <a:srgbClr val="FF6633">
                        <a:alpha val="100000"/>
                      </a:srgbClr>
                    </a:gs>
                    <a:gs pos="50000">
                      <a:srgbClr val="FFFF00">
                        <a:alpha val="100000"/>
                      </a:srgbClr>
                    </a:gs>
                    <a:gs pos="75000">
                      <a:srgbClr val="01A78F">
                        <a:alpha val="100000"/>
                      </a:srgbClr>
                    </a:gs>
                    <a:gs pos="100000">
                      <a:srgbClr val="3366FF">
                        <a:alpha val="100000"/>
                      </a:srgbClr>
                    </a:gs>
                  </a:gsLst>
                  <a:lin ang="0" scaled="1"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宋体" panose="02010600030101010101" pitchFamily="2" charset="-122"/>
              </a:rPr>
              <a:t>物质状态的转变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4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112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10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 tmFilter="0,0; .5, 1; 1, 1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74" grpId="0"/>
      <p:bldP spid="11275" grpId="0"/>
      <p:bldP spid="11276" grpId="0"/>
      <p:bldP spid="11278" grpId="0"/>
      <p:bldP spid="11279" grpId="0"/>
      <p:bldP spid="1128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9697"/>
          <p:cNvSpPr txBox="1"/>
          <p:nvPr>
            <p:custDataLst>
              <p:tags r:id="rId1"/>
            </p:custDataLst>
          </p:nvPr>
        </p:nvSpPr>
        <p:spPr>
          <a:xfrm>
            <a:off x="851059" y="906780"/>
            <a:ext cx="417195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3000" b="1">
                <a:solidFill>
                  <a:srgbClr val="FFFF00"/>
                </a:solidFill>
                <a:latin typeface="宋体" panose="02010600030101010101" pitchFamily="2" charset="-122"/>
              </a:rPr>
              <a:t>判断物态变化的方法</a:t>
            </a:r>
          </a:p>
        </p:txBody>
      </p:sp>
      <p:sp>
        <p:nvSpPr>
          <p:cNvPr id="29699" name="文本框 29698"/>
          <p:cNvSpPr txBox="1"/>
          <p:nvPr>
            <p:custDataLst>
              <p:tags r:id="rId2"/>
            </p:custDataLst>
          </p:nvPr>
        </p:nvSpPr>
        <p:spPr>
          <a:xfrm>
            <a:off x="851059" y="1992630"/>
            <a:ext cx="7267575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（1）根据题意找到什么状态变为什么状态</a:t>
            </a:r>
          </a:p>
        </p:txBody>
      </p:sp>
      <p:sp>
        <p:nvSpPr>
          <p:cNvPr id="29700" name="文本框 29699"/>
          <p:cNvSpPr txBox="1"/>
          <p:nvPr>
            <p:custDataLst>
              <p:tags r:id="rId3"/>
            </p:custDataLst>
          </p:nvPr>
        </p:nvSpPr>
        <p:spPr>
          <a:xfrm>
            <a:off x="851059" y="2735580"/>
            <a:ext cx="535305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（2）确定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物质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前后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</a:t>
            </a: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两种状态</a:t>
            </a:r>
          </a:p>
        </p:txBody>
      </p:sp>
      <p:sp>
        <p:nvSpPr>
          <p:cNvPr id="29701" name="文本框 29700"/>
          <p:cNvSpPr txBox="1"/>
          <p:nvPr>
            <p:custDataLst>
              <p:tags r:id="rId4"/>
            </p:custDataLst>
          </p:nvPr>
        </p:nvSpPr>
        <p:spPr>
          <a:xfrm>
            <a:off x="851059" y="3478530"/>
            <a:ext cx="6884670" cy="55308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l">
              <a:buFont typeface="Arial" panose="020B0604020202020204" pitchFamily="34" charset="0"/>
            </a:pPr>
            <a:r>
              <a:rPr lang="zh-CN" altLang="en-US" sz="30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（3）对照六种物态变化的定义得出结论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  <p:bldP spid="29699" grpId="1"/>
      <p:bldP spid="29700" grpId="1"/>
      <p:bldP spid="2970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33" name="图片 43032" descr="2008051617161828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1"/>
          <a:srcRect l="8333" t="5179" r="8470" b="25497"/>
          <a:stretch>
            <a:fillRect/>
          </a:stretch>
        </p:blipFill>
        <p:spPr>
          <a:xfrm>
            <a:off x="1189911" y="3668792"/>
            <a:ext cx="1132284" cy="97035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22" name="文本框 43021"/>
          <p:cNvSpPr txBox="1"/>
          <p:nvPr>
            <p:custDataLst>
              <p:tags r:id="rId2"/>
            </p:custDataLst>
          </p:nvPr>
        </p:nvSpPr>
        <p:spPr>
          <a:xfrm>
            <a:off x="1046480" y="146050"/>
            <a:ext cx="730504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2" charset="-122"/>
              </a:rPr>
              <a:t>某晶体的物态变化与对应的吸热、放热</a:t>
            </a:r>
          </a:p>
        </p:txBody>
      </p:sp>
      <p:sp>
        <p:nvSpPr>
          <p:cNvPr id="43024" name="文本框 43023"/>
          <p:cNvSpPr txBox="1"/>
          <p:nvPr>
            <p:custDataLst>
              <p:tags r:id="rId3"/>
            </p:custDataLst>
          </p:nvPr>
        </p:nvSpPr>
        <p:spPr>
          <a:xfrm>
            <a:off x="852964" y="752951"/>
            <a:ext cx="977741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000" b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温度</a:t>
            </a:r>
          </a:p>
        </p:txBody>
      </p:sp>
      <p:sp>
        <p:nvSpPr>
          <p:cNvPr id="43037" name="文本框 43036"/>
          <p:cNvSpPr txBox="1"/>
          <p:nvPr>
            <p:custDataLst>
              <p:tags r:id="rId4"/>
            </p:custDataLst>
          </p:nvPr>
        </p:nvSpPr>
        <p:spPr>
          <a:xfrm>
            <a:off x="1278255" y="4540568"/>
            <a:ext cx="104394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FFFF00"/>
                </a:solidFill>
                <a:latin typeface="Times New Roman" panose="02020603050405020304" pitchFamily="18" charset="0"/>
                <a:ea typeface="黑体" panose="02010609060101010101" pitchFamily="2" charset="-122"/>
              </a:rPr>
              <a:t>固态</a:t>
            </a:r>
          </a:p>
        </p:txBody>
      </p:sp>
      <p:grpSp>
        <p:nvGrpSpPr>
          <p:cNvPr id="4" name="组合 3"/>
          <p:cNvGrpSpPr/>
          <p:nvPr>
            <p:custDataLst>
              <p:tags r:id="rId5"/>
            </p:custDataLst>
          </p:nvPr>
        </p:nvGrpSpPr>
        <p:grpSpPr>
          <a:xfrm>
            <a:off x="598646" y="699125"/>
            <a:ext cx="7952729" cy="4325312"/>
            <a:chOff x="3023" y="1430"/>
            <a:chExt cx="12700" cy="8403"/>
          </a:xfrm>
        </p:grpSpPr>
        <p:sp>
          <p:nvSpPr>
            <p:cNvPr id="43023" name="直接连接符 43022"/>
            <p:cNvSpPr/>
            <p:nvPr>
              <p:custDataLst>
                <p:tags r:id="rId6"/>
              </p:custDataLst>
            </p:nvPr>
          </p:nvSpPr>
          <p:spPr>
            <a:xfrm flipH="1" flipV="1">
              <a:off x="3023" y="1430"/>
              <a:ext cx="0" cy="8403"/>
            </a:xfrm>
            <a:prstGeom prst="line">
              <a:avLst/>
            </a:prstGeom>
            <a:ln w="88900" cap="flat" cmpd="sng">
              <a:solidFill>
                <a:srgbClr val="FF0066"/>
              </a:solidFill>
              <a:prstDash val="solid"/>
              <a:round/>
              <a:headEnd type="none" w="med" len="med"/>
              <a:tailEnd type="arrow" w="med" len="med"/>
            </a:ln>
          </p:spPr>
          <p:txBody>
            <a:bodyPr anchor="t"/>
            <a:lstStyle/>
            <a:p>
              <a:pPr eaLnBrk="0" hangingPunc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" name="组合 2"/>
            <p:cNvGrpSpPr/>
            <p:nvPr>
              <p:custDataLst>
                <p:tags r:id="rId7"/>
              </p:custDataLst>
            </p:nvPr>
          </p:nvGrpSpPr>
          <p:grpSpPr>
            <a:xfrm>
              <a:off x="3738" y="1430"/>
              <a:ext cx="11985" cy="7959"/>
              <a:chOff x="3738" y="1430"/>
              <a:chExt cx="11985" cy="7959"/>
            </a:xfrm>
          </p:grpSpPr>
          <p:pic>
            <p:nvPicPr>
              <p:cNvPr id="43035" name="图片 43034" descr="300710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32">
                <a:lum contrast="48000"/>
              </a:blip>
              <a:srcRect l="67639" t="32704" r="5750" b="34036"/>
              <a:stretch>
                <a:fillRect/>
              </a:stretch>
            </p:blipFill>
            <p:spPr>
              <a:xfrm>
                <a:off x="13783" y="1430"/>
                <a:ext cx="1940" cy="18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" name="组合 1"/>
              <p:cNvGrpSpPr/>
              <p:nvPr>
                <p:custDataLst>
                  <p:tags r:id="rId9"/>
                </p:custDataLst>
              </p:nvPr>
            </p:nvGrpSpPr>
            <p:grpSpPr>
              <a:xfrm>
                <a:off x="3738" y="1430"/>
                <a:ext cx="11985" cy="7959"/>
                <a:chOff x="3738" y="1430"/>
                <a:chExt cx="11985" cy="7959"/>
              </a:xfrm>
            </p:grpSpPr>
            <p:pic>
              <p:nvPicPr>
                <p:cNvPr id="43036" name="图片 43035" descr="300710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32"/>
                <a:srcRect l="40584" t="32704" r="38527" b="34036"/>
                <a:stretch>
                  <a:fillRect/>
                </a:stretch>
              </p:blipFill>
              <p:spPr>
                <a:xfrm>
                  <a:off x="8900" y="4833"/>
                  <a:ext cx="1445" cy="17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43025" name="直接连接符 43024"/>
                <p:cNvSpPr/>
                <p:nvPr>
                  <p:custDataLst>
                    <p:tags r:id="rId11"/>
                  </p:custDataLst>
                </p:nvPr>
              </p:nvSpPr>
              <p:spPr>
                <a:xfrm flipV="1">
                  <a:off x="3738" y="7017"/>
                  <a:ext cx="2268" cy="2155"/>
                </a:xfrm>
                <a:prstGeom prst="line">
                  <a:avLst/>
                </a:prstGeom>
                <a:ln w="28575" cap="flat" cmpd="sng">
                  <a:solidFill>
                    <a:srgbClr val="0000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6" name="直接连接符 43025"/>
                <p:cNvSpPr/>
                <p:nvPr>
                  <p:custDataLst>
                    <p:tags r:id="rId12"/>
                  </p:custDataLst>
                </p:nvPr>
              </p:nvSpPr>
              <p:spPr>
                <a:xfrm flipV="1">
                  <a:off x="6006" y="7007"/>
                  <a:ext cx="2540" cy="10"/>
                </a:xfrm>
                <a:prstGeom prst="line">
                  <a:avLst/>
                </a:prstGeom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7" name="直接连接符 43026"/>
                <p:cNvSpPr/>
                <p:nvPr>
                  <p:custDataLst>
                    <p:tags r:id="rId13"/>
                  </p:custDataLst>
                </p:nvPr>
              </p:nvSpPr>
              <p:spPr>
                <a:xfrm flipV="1">
                  <a:off x="6454" y="7200"/>
                  <a:ext cx="1470" cy="10"/>
                </a:xfrm>
                <a:prstGeom prst="line">
                  <a:avLst/>
                </a:prstGeom>
                <a:ln w="47625" cap="flat" cmpd="sng">
                  <a:solidFill>
                    <a:srgbClr val="FF99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8" name="文本框 43027"/>
                <p:cNvSpPr txBox="1"/>
                <p:nvPr>
                  <p:custDataLst>
                    <p:tags r:id="rId14"/>
                  </p:custDataLst>
                </p:nvPr>
              </p:nvSpPr>
              <p:spPr>
                <a:xfrm>
                  <a:off x="6065" y="7390"/>
                  <a:ext cx="2835" cy="8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熔化</a:t>
                  </a:r>
                  <a:r>
                    <a:rPr lang="en-US" altLang="zh-CN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吸热</a:t>
                  </a:r>
                  <a:r>
                    <a:rPr lang="en-US" altLang="zh-CN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  <p:sp>
              <p:nvSpPr>
                <p:cNvPr id="43029" name="直接连接符 43028"/>
                <p:cNvSpPr/>
                <p:nvPr>
                  <p:custDataLst>
                    <p:tags r:id="rId15"/>
                  </p:custDataLst>
                </p:nvPr>
              </p:nvSpPr>
              <p:spPr>
                <a:xfrm flipV="1">
                  <a:off x="8579" y="4010"/>
                  <a:ext cx="2574" cy="2943"/>
                </a:xfrm>
                <a:prstGeom prst="line">
                  <a:avLst/>
                </a:prstGeom>
                <a:ln w="28575" cap="flat" cmpd="sng">
                  <a:solidFill>
                    <a:srgbClr val="C06CCE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30" name="直接连接符 43029"/>
                <p:cNvSpPr/>
                <p:nvPr>
                  <p:custDataLst>
                    <p:tags r:id="rId16"/>
                  </p:custDataLst>
                </p:nvPr>
              </p:nvSpPr>
              <p:spPr>
                <a:xfrm flipV="1">
                  <a:off x="11163" y="4005"/>
                  <a:ext cx="2402" cy="8"/>
                </a:xfrm>
                <a:prstGeom prst="line">
                  <a:avLst/>
                </a:prstGeom>
                <a:ln w="28575" cap="flat" cmpd="sng">
                  <a:solidFill>
                    <a:srgbClr val="E9518B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31" name="直接连接符 43030"/>
                <p:cNvSpPr/>
                <p:nvPr>
                  <p:custDataLst>
                    <p:tags r:id="rId17"/>
                  </p:custDataLst>
                </p:nvPr>
              </p:nvSpPr>
              <p:spPr>
                <a:xfrm flipV="1">
                  <a:off x="13538" y="1430"/>
                  <a:ext cx="2185" cy="2452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38" name="文本框 43037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9033" y="6535"/>
                  <a:ext cx="1472" cy="9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700" b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</a:rPr>
                    <a:t>液态</a:t>
                  </a:r>
                </a:p>
              </p:txBody>
            </p:sp>
            <p:sp>
              <p:nvSpPr>
                <p:cNvPr id="43039" name="文本框 43038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14142" y="3171"/>
                  <a:ext cx="1473" cy="9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700" b="1">
                      <a:solidFill>
                        <a:srgbClr val="FFFF00"/>
                      </a:solidFill>
                      <a:latin typeface="Times New Roman" panose="02020603050405020304" pitchFamily="18" charset="0"/>
                      <a:ea typeface="黑体" panose="02010609060101010101" pitchFamily="2" charset="-122"/>
                    </a:rPr>
                    <a:t>气态</a:t>
                  </a:r>
                </a:p>
              </p:txBody>
            </p:sp>
            <p:sp>
              <p:nvSpPr>
                <p:cNvPr id="43040" name="直接连接符 43039"/>
                <p:cNvSpPr/>
                <p:nvPr>
                  <p:custDataLst>
                    <p:tags r:id="rId20"/>
                  </p:custDataLst>
                </p:nvPr>
              </p:nvSpPr>
              <p:spPr>
                <a:xfrm flipV="1">
                  <a:off x="11533" y="4265"/>
                  <a:ext cx="1470" cy="10"/>
                </a:xfrm>
                <a:prstGeom prst="line">
                  <a:avLst/>
                </a:prstGeom>
                <a:ln w="50800" cap="flat" cmpd="sng">
                  <a:solidFill>
                    <a:srgbClr val="FF9900"/>
                  </a:solidFill>
                  <a:prstDash val="solid"/>
                  <a:miter lim="800000"/>
                  <a:headEnd type="none" w="med" len="med"/>
                  <a:tailEnd type="arrow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41" name="文本框 43040"/>
                <p:cNvSpPr txBox="1"/>
                <p:nvPr>
                  <p:custDataLst>
                    <p:tags r:id="rId21"/>
                  </p:custDataLst>
                </p:nvPr>
              </p:nvSpPr>
              <p:spPr>
                <a:xfrm>
                  <a:off x="11188" y="4408"/>
                  <a:ext cx="2835" cy="8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汽化</a:t>
                  </a:r>
                  <a:r>
                    <a:rPr lang="en-US" altLang="zh-CN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吸热</a:t>
                  </a:r>
                  <a:r>
                    <a:rPr lang="en-US" altLang="zh-CN" sz="24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  <p:sp>
              <p:nvSpPr>
                <p:cNvPr id="43042" name="直接连接符 43041"/>
                <p:cNvSpPr/>
                <p:nvPr>
                  <p:custDataLst>
                    <p:tags r:id="rId22"/>
                  </p:custDataLst>
                </p:nvPr>
              </p:nvSpPr>
              <p:spPr>
                <a:xfrm flipH="1" flipV="1">
                  <a:off x="6399" y="6746"/>
                  <a:ext cx="1525" cy="7"/>
                </a:xfrm>
                <a:prstGeom prst="line">
                  <a:avLst/>
                </a:prstGeom>
                <a:ln w="47625" cap="flat" cmpd="sng">
                  <a:solidFill>
                    <a:srgbClr val="92D050"/>
                  </a:solidFill>
                  <a:prstDash val="solid"/>
                  <a:miter lim="800000"/>
                  <a:headEnd type="none" w="med" len="med"/>
                  <a:tailEnd type="arrow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43" name="文本框 43042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6007" y="5732"/>
                  <a:ext cx="3029" cy="101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8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凝固</a:t>
                  </a:r>
                  <a:r>
                    <a:rPr lang="en-US" altLang="zh-CN" sz="28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8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放热</a:t>
                  </a:r>
                  <a:r>
                    <a:rPr lang="en-US" altLang="zh-CN" sz="28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  <p:sp>
              <p:nvSpPr>
                <p:cNvPr id="43044" name="直接连接符 43043"/>
                <p:cNvSpPr/>
                <p:nvPr>
                  <p:custDataLst>
                    <p:tags r:id="rId24"/>
                  </p:custDataLst>
                </p:nvPr>
              </p:nvSpPr>
              <p:spPr>
                <a:xfrm flipH="1" flipV="1">
                  <a:off x="11533" y="3720"/>
                  <a:ext cx="1470" cy="10"/>
                </a:xfrm>
                <a:prstGeom prst="line">
                  <a:avLst/>
                </a:prstGeom>
                <a:ln w="57150" cap="flat" cmpd="sng">
                  <a:solidFill>
                    <a:srgbClr val="92D050"/>
                  </a:solidFill>
                  <a:prstDash val="solid"/>
                  <a:miter lim="800000"/>
                  <a:headEnd type="none" w="med" len="med"/>
                  <a:tailEnd type="arrow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45" name="文本框 43044"/>
                <p:cNvSpPr txBox="1"/>
                <p:nvPr>
                  <p:custDataLst>
                    <p:tags r:id="rId25"/>
                  </p:custDataLst>
                </p:nvPr>
              </p:nvSpPr>
              <p:spPr>
                <a:xfrm>
                  <a:off x="11053" y="2735"/>
                  <a:ext cx="2622" cy="89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4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液化</a:t>
                  </a:r>
                  <a:r>
                    <a:rPr lang="en-US" altLang="zh-CN" sz="24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4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放热</a:t>
                  </a:r>
                  <a:r>
                    <a:rPr lang="en-US" altLang="zh-CN" sz="24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  <p:sp>
              <p:nvSpPr>
                <p:cNvPr id="43046" name="直接连接符 43045"/>
                <p:cNvSpPr/>
                <p:nvPr>
                  <p:custDataLst>
                    <p:tags r:id="rId26"/>
                  </p:custDataLst>
                </p:nvPr>
              </p:nvSpPr>
              <p:spPr>
                <a:xfrm flipV="1">
                  <a:off x="7237" y="4111"/>
                  <a:ext cx="8165" cy="5278"/>
                </a:xfrm>
                <a:prstGeom prst="line">
                  <a:avLst/>
                </a:prstGeom>
                <a:ln w="50800" cap="flat" cmpd="sng">
                  <a:solidFill>
                    <a:srgbClr val="FF6600"/>
                  </a:solidFill>
                  <a:prstDash val="solid"/>
                  <a:round/>
                  <a:headEnd type="none" w="med" len="med"/>
                  <a:tailEnd type="arrow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47" name="文本框 43046"/>
                <p:cNvSpPr txBox="1"/>
                <p:nvPr>
                  <p:custDataLst>
                    <p:tags r:id="rId27"/>
                  </p:custDataLst>
                </p:nvPr>
              </p:nvSpPr>
              <p:spPr>
                <a:xfrm>
                  <a:off x="10947" y="6955"/>
                  <a:ext cx="2835" cy="9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7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升华</a:t>
                  </a:r>
                  <a:r>
                    <a:rPr lang="en-US" altLang="zh-CN" sz="27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7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吸热</a:t>
                  </a:r>
                  <a:r>
                    <a:rPr lang="en-US" altLang="zh-CN" sz="2700" b="1">
                      <a:solidFill>
                        <a:srgbClr val="FF0066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  <p:sp>
              <p:nvSpPr>
                <p:cNvPr id="43048" name="直接连接符 43047"/>
                <p:cNvSpPr/>
                <p:nvPr>
                  <p:custDataLst>
                    <p:tags r:id="rId28"/>
                  </p:custDataLst>
                </p:nvPr>
              </p:nvSpPr>
              <p:spPr>
                <a:xfrm flipV="1">
                  <a:off x="3815" y="2113"/>
                  <a:ext cx="8165" cy="5277"/>
                </a:xfrm>
                <a:prstGeom prst="line">
                  <a:avLst/>
                </a:prstGeom>
                <a:ln w="63500" cap="flat" cmpd="sng">
                  <a:solidFill>
                    <a:srgbClr val="92D050"/>
                  </a:solidFill>
                  <a:prstDash val="solid"/>
                  <a:round/>
                  <a:headEnd type="arrow" w="med" len="med"/>
                  <a:tailEnd type="none" w="med" len="med"/>
                </a:ln>
              </p:spPr>
              <p:txBody>
                <a:bodyPr anchor="t"/>
                <a:lstStyle/>
                <a:p>
                  <a:pPr eaLnBrk="0" hangingPunc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49" name="文本框 43048"/>
                <p:cNvSpPr txBox="1"/>
                <p:nvPr>
                  <p:custDataLst>
                    <p:tags r:id="rId29"/>
                  </p:custDataLst>
                </p:nvPr>
              </p:nvSpPr>
              <p:spPr>
                <a:xfrm rot="19860000">
                  <a:off x="6660" y="3384"/>
                  <a:ext cx="2835" cy="98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>
                  <a:spAutoFit/>
                </a:bodyPr>
                <a:lstStyle/>
                <a:p>
                  <a:pPr>
                    <a:spcBef>
                      <a:spcPct val="50000"/>
                    </a:spcBef>
                    <a:buFont typeface="Arial" panose="020B0604020202020204" pitchFamily="34" charset="0"/>
                    <a:buNone/>
                  </a:pPr>
                  <a:r>
                    <a:rPr lang="zh-CN" altLang="en-US" sz="27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凝华</a:t>
                  </a:r>
                  <a:r>
                    <a:rPr lang="en-US" altLang="zh-CN" sz="27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(</a:t>
                  </a:r>
                  <a:r>
                    <a:rPr lang="zh-CN" altLang="en-US" sz="27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放热</a:t>
                  </a:r>
                  <a:r>
                    <a:rPr lang="en-US" altLang="zh-CN" sz="2700" b="1">
                      <a:solidFill>
                        <a:schemeClr val="bg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黑体" panose="02010609060101010101" pitchFamily="2" charset="-122"/>
                    </a:rPr>
                    <a:t>)</a:t>
                  </a:r>
                </a:p>
              </p:txBody>
            </p:sp>
          </p:grpSp>
        </p:grpSp>
      </p:grp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581525"/>
          <a:chOff x="381000" y="266700"/>
          <a:chExt cx="9134475" cy="4581525"/>
        </a:xfrm>
      </p:grpSpPr>
      <p:sp>
        <p:nvSpPr>
          <p:cNvPr id="2" name="文本框 1"/>
          <p:cNvSpPr txBox="1"/>
          <p:nvPr/>
        </p:nvSpPr>
        <p:spPr>
          <a:xfrm>
            <a:off x="1022350" y="1914525"/>
            <a:ext cx="105410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固态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28650" y="266700"/>
            <a:ext cx="850582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温故知新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952875" y="1981200"/>
            <a:ext cx="820420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液态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29425" y="1914525"/>
            <a:ext cx="2305050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气态</a:t>
            </a: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2124075" y="2076450"/>
            <a:ext cx="1828800" cy="200025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4914900" y="2076450"/>
            <a:ext cx="1828800" cy="2000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357755" y="1680845"/>
            <a:ext cx="77152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熔化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017520" y="1681480"/>
            <a:ext cx="88773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吸热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029200" y="1680845"/>
            <a:ext cx="723900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汽化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753100" y="1680845"/>
            <a:ext cx="83756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65E5E">
                    <a:alpha val="100000"/>
                  </a:srgbClr>
                </a:solidFill>
                <a:latin typeface="微软雅黑" panose="020B0503020204020204" charset="-122"/>
              </a:rPr>
              <a:t>吸热</a:t>
            </a:r>
          </a:p>
        </p:txBody>
      </p:sp>
      <p:pic>
        <p:nvPicPr>
          <p:cNvPr id="13" name="图片 12"/>
          <p:cNvPicPr/>
          <p:nvPr/>
        </p:nvPicPr>
        <p:blipFill>
          <a:blip r:embed="rId3"/>
          <a:stretch>
            <a:fillRect/>
          </a:stretch>
        </p:blipFill>
        <p:spPr>
          <a:xfrm>
            <a:off x="4914900" y="2219325"/>
            <a:ext cx="1828800" cy="200025"/>
          </a:xfrm>
          <a:prstGeom prst="rect">
            <a:avLst/>
          </a:prstGeom>
        </p:spPr>
      </p:pic>
      <p:pic>
        <p:nvPicPr>
          <p:cNvPr id="14" name="图片 13"/>
          <p:cNvPicPr/>
          <p:nvPr/>
        </p:nvPicPr>
        <p:blipFill>
          <a:blip r:embed="rId3"/>
          <a:stretch>
            <a:fillRect/>
          </a:stretch>
        </p:blipFill>
        <p:spPr>
          <a:xfrm>
            <a:off x="2076450" y="2243455"/>
            <a:ext cx="1828800" cy="2000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000625" y="2305050"/>
            <a:ext cx="7524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液化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753100" y="2305050"/>
            <a:ext cx="83756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</a:rPr>
              <a:t>放热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277745" y="2305050"/>
            <a:ext cx="85153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凝固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3080385" y="2305050"/>
            <a:ext cx="76136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00B0F0">
                    <a:alpha val="100000"/>
                  </a:srgbClr>
                </a:solidFill>
                <a:latin typeface="微软雅黑" panose="020B0503020204020204" charset="-122"/>
              </a:rPr>
              <a:t>放热</a:t>
            </a:r>
          </a:p>
        </p:txBody>
      </p:sp>
      <p:cxnSp>
        <p:nvCxnSpPr>
          <p:cNvPr id="19" name="直接连接符 18"/>
          <p:cNvCxnSpPr/>
          <p:nvPr/>
        </p:nvCxnSpPr>
        <p:spPr>
          <a:xfrm>
            <a:off x="2085975" y="1419860"/>
            <a:ext cx="5124450" cy="0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图片 19"/>
          <p:cNvPicPr/>
          <p:nvPr/>
        </p:nvPicPr>
        <p:blipFill>
          <a:blip r:embed="rId4"/>
          <a:stretch>
            <a:fillRect/>
          </a:stretch>
        </p:blipFill>
        <p:spPr>
          <a:xfrm>
            <a:off x="7098665" y="1419860"/>
            <a:ext cx="211455" cy="52324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 flipH="1">
            <a:off x="2124075" y="1419860"/>
            <a:ext cx="0" cy="494665"/>
          </a:xfrm>
          <a:prstGeom prst="line">
            <a:avLst/>
          </a:prstGeom>
          <a:ln w="50800" cap="flat" cmpd="sng" algn="ctr">
            <a:solidFill>
              <a:srgbClr val="F65E5E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2" name="图片 21"/>
          <p:cNvPicPr/>
          <p:nvPr/>
        </p:nvPicPr>
        <p:blipFill>
          <a:blip r:embed="rId5"/>
          <a:stretch>
            <a:fillRect/>
          </a:stretch>
        </p:blipFill>
        <p:spPr>
          <a:xfrm>
            <a:off x="1995805" y="2438400"/>
            <a:ext cx="147320" cy="580390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2076450" y="3019425"/>
            <a:ext cx="5124450" cy="0"/>
          </a:xfrm>
          <a:prstGeom prst="line">
            <a:avLst/>
          </a:prstGeom>
          <a:ln w="50800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直接连接符 23"/>
          <p:cNvCxnSpPr/>
          <p:nvPr/>
        </p:nvCxnSpPr>
        <p:spPr>
          <a:xfrm flipH="1">
            <a:off x="7164705" y="2465070"/>
            <a:ext cx="19685" cy="538480"/>
          </a:xfrm>
          <a:prstGeom prst="line">
            <a:avLst/>
          </a:prstGeom>
          <a:ln w="41275" cap="flat" cmpd="sng" algn="ctr">
            <a:solidFill>
              <a:srgbClr val="FFFF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文本框 24"/>
          <p:cNvSpPr txBox="1"/>
          <p:nvPr/>
        </p:nvSpPr>
        <p:spPr>
          <a:xfrm>
            <a:off x="4570730" y="2843530"/>
            <a:ext cx="71056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000" b="1" u="none" spc="0">
                <a:solidFill>
                  <a:srgbClr val="4AF476">
                    <a:alpha val="100000"/>
                  </a:srgbClr>
                </a:solidFill>
                <a:latin typeface="微软雅黑" panose="020B0503020204020204" charset="-122"/>
              </a:rPr>
              <a:t>?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4505325" y="639445"/>
            <a:ext cx="842010" cy="9232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4800" b="1" u="none" spc="0">
                <a:solidFill>
                  <a:srgbClr val="4AF476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294130" y="3531235"/>
            <a:ext cx="655510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4AF476">
                    <a:alpha val="100000"/>
                  </a:srgbClr>
                </a:solidFill>
                <a:latin typeface="微软雅黑" panose="020B0503020204020204" charset="-122"/>
              </a:rPr>
              <a:t>物质能在固态和气态之间直接变化吗?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995805" y="4224020"/>
            <a:ext cx="4486275" cy="53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你的猜想：……</a:t>
            </a:r>
            <a:r>
              <a:rPr lang="en-US" sz="2800" b="1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  <a:sym typeface="+mn-ea"/>
              </a:rPr>
              <a:t>依据：……</a:t>
            </a:r>
            <a:endParaRPr lang="en-US" sz="2800" b="1" u="none" spc="0">
              <a:solidFill>
                <a:srgbClr val="FFFFFF">
                  <a:alpha val="100000"/>
                </a:srgbClr>
              </a:solidFill>
              <a:latin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/>
          <p:nvPr>
            <p:custDataLst>
              <p:tags r:id="rId1"/>
            </p:custDataLst>
          </p:nvPr>
        </p:nvSpPr>
        <p:spPr>
          <a:xfrm>
            <a:off x="2317115" y="83185"/>
            <a:ext cx="43186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Tahoma" panose="020B0604030504040204" pitchFamily="34" charset="0"/>
              </a:rPr>
              <a:t>总结：六个三</a:t>
            </a:r>
          </a:p>
        </p:txBody>
      </p:sp>
      <p:sp>
        <p:nvSpPr>
          <p:cNvPr id="35843" name="Text Box 3"/>
          <p:cNvSpPr txBox="1"/>
          <p:nvPr>
            <p:custDataLst>
              <p:tags r:id="rId2"/>
            </p:custDataLst>
          </p:nvPr>
        </p:nvSpPr>
        <p:spPr>
          <a:xfrm>
            <a:off x="562610" y="706755"/>
            <a:ext cx="6928485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1.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三种状态：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2.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三个吸热过程：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3.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三个放热过程：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Times New Roman" panose="02020603050405020304" pitchFamily="18" charset="0"/>
              </a:rPr>
              <a:t>4.</a:t>
            </a: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三个特殊（温度）点：</a:t>
            </a:r>
          </a:p>
          <a:p>
            <a:pPr algn="l">
              <a:spcBef>
                <a:spcPct val="50000"/>
              </a:spcBef>
            </a:pPr>
            <a:r>
              <a:rPr lang="zh-CN" altLang="en-US" sz="2800" b="1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</a:t>
            </a:r>
          </a:p>
        </p:txBody>
      </p:sp>
      <p:sp>
        <p:nvSpPr>
          <p:cNvPr id="47109" name="Text Box 5"/>
          <p:cNvSpPr txBox="1"/>
          <p:nvPr>
            <p:custDataLst>
              <p:tags r:id="rId3"/>
            </p:custDataLst>
          </p:nvPr>
        </p:nvSpPr>
        <p:spPr>
          <a:xfrm>
            <a:off x="2590800" y="706755"/>
            <a:ext cx="55841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①</a:t>
            </a:r>
            <a:r>
              <a:rPr lang="zh-CN" altLang="en-US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固态，②液态，③气态</a:t>
            </a:r>
          </a:p>
        </p:txBody>
      </p:sp>
      <p:sp>
        <p:nvSpPr>
          <p:cNvPr id="47111" name="Text Box 7"/>
          <p:cNvSpPr txBox="1"/>
          <p:nvPr>
            <p:custDataLst>
              <p:tags r:id="rId4"/>
            </p:custDataLst>
          </p:nvPr>
        </p:nvSpPr>
        <p:spPr>
          <a:xfrm>
            <a:off x="3266797" y="1332469"/>
            <a:ext cx="467423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①</a:t>
            </a:r>
            <a:r>
              <a:rPr lang="zh-CN" altLang="en-US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熔化，②汽化，③升华</a:t>
            </a:r>
          </a:p>
        </p:txBody>
      </p:sp>
      <p:sp>
        <p:nvSpPr>
          <p:cNvPr id="47112" name="Text Box 8"/>
          <p:cNvSpPr txBox="1"/>
          <p:nvPr>
            <p:custDataLst>
              <p:tags r:id="rId5"/>
            </p:custDataLst>
          </p:nvPr>
        </p:nvSpPr>
        <p:spPr>
          <a:xfrm>
            <a:off x="3267035" y="1999456"/>
            <a:ext cx="4674235" cy="5835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①</a:t>
            </a:r>
            <a:r>
              <a:rPr lang="zh-CN" altLang="en-US" sz="32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凝固，②液化，③凝华</a:t>
            </a:r>
          </a:p>
        </p:txBody>
      </p:sp>
      <p:sp>
        <p:nvSpPr>
          <p:cNvPr id="35849" name="Text Box 9"/>
          <p:cNvSpPr txBox="1"/>
          <p:nvPr>
            <p:custDataLst>
              <p:tags r:id="rId6"/>
            </p:custDataLst>
          </p:nvPr>
        </p:nvSpPr>
        <p:spPr>
          <a:xfrm>
            <a:off x="1335405" y="3138805"/>
            <a:ext cx="647319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①</a:t>
            </a:r>
            <a:r>
              <a:rPr lang="zh-CN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熔点：晶体熔化时的温度；</a:t>
            </a:r>
          </a:p>
          <a:p>
            <a:pPr algn="l"/>
            <a:r>
              <a:rPr lang="zh-CN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②凝固点：晶体凝固时的温度；</a:t>
            </a:r>
          </a:p>
          <a:p>
            <a:pPr algn="l"/>
            <a:r>
              <a:rPr lang="zh-CN" altLang="en-US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③沸点：液体沸腾时的温度。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710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/>
      <p:bldP spid="47111" grpId="0"/>
      <p:bldP spid="47112" grpId="0"/>
      <p:bldP spid="358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/>
          <p:nvPr>
            <p:custDataLst>
              <p:tags r:id="rId1"/>
            </p:custDataLst>
          </p:nvPr>
        </p:nvSpPr>
        <p:spPr>
          <a:xfrm>
            <a:off x="660241" y="558324"/>
            <a:ext cx="6286500" cy="38690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zh-CN" sz="2700" b="1">
                <a:solidFill>
                  <a:schemeClr val="bg1"/>
                </a:solidFill>
                <a:latin typeface="宋体" panose="02010600030101010101" pitchFamily="2" charset="-122"/>
              </a:rPr>
              <a:t>5.</a:t>
            </a:r>
            <a:r>
              <a:rPr lang="zh-CN" altLang="en-US" sz="2700" b="1">
                <a:solidFill>
                  <a:schemeClr val="bg1"/>
                </a:solidFill>
                <a:latin typeface="宋体" panose="02010600030101010101" pitchFamily="2" charset="-122"/>
              </a:rPr>
              <a:t>三个温度规律：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zh-CN" altLang="en-US" sz="2700" b="1">
              <a:solidFill>
                <a:schemeClr val="bg1"/>
              </a:solidFill>
              <a:latin typeface="Tahoma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zh-CN" altLang="en-US" sz="2700" b="1">
              <a:solidFill>
                <a:schemeClr val="bg1"/>
              </a:solidFill>
              <a:latin typeface="Tahoma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endParaRPr lang="zh-CN" altLang="en-US" sz="2700" b="1">
              <a:solidFill>
                <a:schemeClr val="bg1"/>
              </a:solidFill>
              <a:latin typeface="Tahoma" pitchFamily="34" charset="0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zh-CN" sz="2700" b="1">
                <a:solidFill>
                  <a:schemeClr val="bg1"/>
                </a:solidFill>
                <a:latin typeface="Times New Roman" panose="02020603050405020304" pitchFamily="18" charset="0"/>
              </a:rPr>
              <a:t>6.</a:t>
            </a:r>
            <a:r>
              <a:rPr lang="zh-CN" altLang="en-US" sz="2700" b="1">
                <a:solidFill>
                  <a:schemeClr val="bg1"/>
                </a:solidFill>
                <a:latin typeface="Times New Roman" panose="02020603050405020304" pitchFamily="18" charset="0"/>
              </a:rPr>
              <a:t>三个条件</a:t>
            </a:r>
            <a:r>
              <a:rPr lang="en-US" altLang="zh-CN" sz="2700" b="1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altLang="zh-CN" sz="2700" b="1">
                <a:solidFill>
                  <a:schemeClr val="bg1"/>
                </a:solidFill>
                <a:latin typeface="Times New Roman" panose="02020603050405020304" pitchFamily="18" charset="0"/>
              </a:rPr>
              <a:t>①</a:t>
            </a:r>
            <a:r>
              <a:rPr lang="zh-CN" altLang="en-US" sz="2700" b="1">
                <a:solidFill>
                  <a:schemeClr val="bg1"/>
                </a:solidFill>
                <a:latin typeface="Times New Roman" panose="02020603050405020304" pitchFamily="18" charset="0"/>
              </a:rPr>
              <a:t>晶体熔化的条件：</a:t>
            </a: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zh-CN" altLang="en-US" sz="2700" b="1">
                <a:solidFill>
                  <a:schemeClr val="bg1"/>
                </a:solidFill>
                <a:latin typeface="Times New Roman" panose="02020603050405020304" pitchFamily="18" charset="0"/>
              </a:rPr>
              <a:t>②晶体凝固的条件：</a:t>
            </a:r>
            <a:endParaRPr lang="zh-CN" altLang="en-US" sz="2700" b="1">
              <a:solidFill>
                <a:schemeClr val="bg1"/>
              </a:solidFill>
              <a:latin typeface="宋体" panose="02010600030101010101" pitchFamily="2" charset="-122"/>
            </a:endParaRPr>
          </a:p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zh-CN" altLang="en-US" sz="2700" b="1">
                <a:solidFill>
                  <a:schemeClr val="bg1"/>
                </a:solidFill>
                <a:latin typeface="宋体" panose="02010600030101010101" pitchFamily="2" charset="-122"/>
              </a:rPr>
              <a:t>③液体沸腾的条件：</a:t>
            </a:r>
          </a:p>
        </p:txBody>
      </p:sp>
      <p:sp>
        <p:nvSpPr>
          <p:cNvPr id="48131" name="Text Box 3"/>
          <p:cNvSpPr txBox="1"/>
          <p:nvPr>
            <p:custDataLst>
              <p:tags r:id="rId2"/>
            </p:custDataLst>
          </p:nvPr>
        </p:nvSpPr>
        <p:spPr>
          <a:xfrm>
            <a:off x="1097756" y="929799"/>
            <a:ext cx="6260465" cy="1383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en-US" altLang="zh-CN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①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晶体熔化时：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sym typeface="+mn-ea"/>
              </a:rPr>
              <a:t>继续吸热；温度不变。</a:t>
            </a:r>
          </a:p>
          <a:p>
            <a:pPr algn="l"/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②晶体凝固时：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sym typeface="+mn-ea"/>
              </a:rPr>
              <a:t>继续放热；温度不变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。</a:t>
            </a:r>
          </a:p>
          <a:p>
            <a:pPr algn="l"/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③液体沸腾时：</a:t>
            </a: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sym typeface="+mn-ea"/>
              </a:rPr>
              <a:t>继续吸热；温度不变。</a:t>
            </a:r>
          </a:p>
        </p:txBody>
      </p:sp>
      <p:sp>
        <p:nvSpPr>
          <p:cNvPr id="48132" name="Text Box 4"/>
          <p:cNvSpPr txBox="1"/>
          <p:nvPr>
            <p:custDataLst>
              <p:tags r:id="rId3"/>
            </p:custDataLst>
          </p:nvPr>
        </p:nvSpPr>
        <p:spPr>
          <a:xfrm>
            <a:off x="3778687" y="2853135"/>
            <a:ext cx="3579495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达到熔点；继续吸热</a:t>
            </a:r>
            <a:r>
              <a:rPr lang="zh-CN" altLang="en-US" sz="14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。</a:t>
            </a:r>
          </a:p>
        </p:txBody>
      </p:sp>
      <p:sp>
        <p:nvSpPr>
          <p:cNvPr id="48133" name="Text Box 5"/>
          <p:cNvSpPr txBox="1"/>
          <p:nvPr>
            <p:custDataLst>
              <p:tags r:id="rId4"/>
            </p:custDataLst>
          </p:nvPr>
        </p:nvSpPr>
        <p:spPr>
          <a:xfrm>
            <a:off x="3778568" y="3375025"/>
            <a:ext cx="3767614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达到凝固点；继续放热。</a:t>
            </a:r>
          </a:p>
        </p:txBody>
      </p:sp>
      <p:sp>
        <p:nvSpPr>
          <p:cNvPr id="48134" name="Text Box 6"/>
          <p:cNvSpPr txBox="1"/>
          <p:nvPr>
            <p:custDataLst>
              <p:tags r:id="rId5"/>
            </p:custDataLst>
          </p:nvPr>
        </p:nvSpPr>
        <p:spPr>
          <a:xfrm>
            <a:off x="3778568" y="3896836"/>
            <a:ext cx="3408521" cy="4781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zh-CN" altLang="en-US" sz="28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达到沸点；继续吸热。 </a:t>
            </a:r>
          </a:p>
        </p:txBody>
      </p:sp>
      <p:pic>
        <p:nvPicPr>
          <p:cNvPr id="48135" name="New picture" hidden="1"/>
          <p:cNvPicPr/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0198100" y="10515600"/>
            <a:ext cx="457200" cy="2540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48133" grpId="0"/>
      <p:bldP spid="481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428625" y="381000"/>
          <a:ext cx="8243740" cy="4781550"/>
          <a:chOff x="428625" y="381000"/>
          <a:chExt cx="8243740" cy="4781550"/>
        </a:xfrm>
      </p:grpSpPr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381000" y="286385"/>
            <a:ext cx="3714750" cy="440055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4772660" y="2329180"/>
            <a:ext cx="3262165" cy="22860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文本框 3"/>
          <p:cNvSpPr txBox="1"/>
          <p:nvPr/>
        </p:nvSpPr>
        <p:spPr>
          <a:xfrm>
            <a:off x="4772660" y="628650"/>
            <a:ext cx="3679825" cy="1384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柜子中的樟脑球是怎么消失的？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852988"/>
          <a:chOff x="381000" y="266700"/>
          <a:chExt cx="9134475" cy="4852988"/>
        </a:xfrm>
      </p:grpSpPr>
      <p:sp>
        <p:nvSpPr>
          <p:cNvPr id="3" name="文本框 2"/>
          <p:cNvSpPr txBox="1"/>
          <p:nvPr/>
        </p:nvSpPr>
        <p:spPr>
          <a:xfrm>
            <a:off x="545465" y="193675"/>
            <a:ext cx="8505825" cy="69215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6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霜</a:t>
            </a: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676275" y="885825"/>
            <a:ext cx="2990850" cy="17907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4962525" y="885825"/>
            <a:ext cx="2990850" cy="17907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/>
          <p:cNvPicPr/>
          <p:nvPr/>
        </p:nvPicPr>
        <p:blipFill>
          <a:blip r:embed="rId4"/>
          <a:stretch>
            <a:fillRect/>
          </a:stretch>
        </p:blipFill>
        <p:spPr>
          <a:xfrm>
            <a:off x="676275" y="3062288"/>
            <a:ext cx="2990850" cy="17907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4962525" y="3057525"/>
            <a:ext cx="2990850" cy="1790700"/>
          </a:xfrm>
          <a:prstGeom prst="rect">
            <a:avLst/>
          </a:prstGeom>
          <a:ln w="63500" cap="flat" cmpd="sng" algn="ctr">
            <a:solidFill>
              <a:srgbClr val="DCDCDC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文本框 7"/>
          <p:cNvSpPr txBox="1"/>
          <p:nvPr/>
        </p:nvSpPr>
        <p:spPr>
          <a:xfrm>
            <a:off x="4159885" y="417830"/>
            <a:ext cx="419100" cy="430847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霜是怎么形成的</a:t>
            </a:r>
            <a:b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</a:b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？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文本框 244740"/>
          <p:cNvSpPr txBox="1"/>
          <p:nvPr/>
        </p:nvSpPr>
        <p:spPr>
          <a:xfrm>
            <a:off x="623570" y="612775"/>
            <a:ext cx="36195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3600" b="1">
                <a:solidFill>
                  <a:srgbClr val="FFFF00"/>
                </a:solidFill>
                <a:latin typeface="Arial" panose="020B0604020202020204" pitchFamily="34" charset="0"/>
                <a:sym typeface="+mn-ea"/>
              </a:rPr>
              <a:t>一、升华与</a:t>
            </a:r>
            <a:r>
              <a:rPr lang="zh-CN" altLang="en-US" sz="3600" b="1">
                <a:solidFill>
                  <a:srgbClr val="FFFF00"/>
                </a:solidFill>
                <a:latin typeface="Arial" panose="020B0604020202020204" pitchFamily="34" charset="0"/>
              </a:rPr>
              <a:t>凝华</a:t>
            </a:r>
          </a:p>
        </p:txBody>
      </p:sp>
      <p:sp>
        <p:nvSpPr>
          <p:cNvPr id="244742" name="文本框 244741"/>
          <p:cNvSpPr txBox="1"/>
          <p:nvPr/>
        </p:nvSpPr>
        <p:spPr>
          <a:xfrm>
            <a:off x="796925" y="2227580"/>
            <a:ext cx="75507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升华：物质由</a:t>
            </a:r>
            <a:r>
              <a: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固态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直接变成</a:t>
            </a:r>
            <a:r>
              <a:rPr lang="zh-CN" altLang="en-US" sz="3200" b="1">
                <a:solidFill>
                  <a:schemeClr val="accent6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气态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的过程。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凝华：物质由</a:t>
            </a:r>
            <a:r>
              <a:rPr lang="zh-CN" altLang="en-US" sz="3200" b="1">
                <a:solidFill>
                  <a:schemeClr val="accent6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气态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直接变成</a:t>
            </a:r>
            <a:r>
              <a:rPr lang="zh-CN" altLang="en-US" sz="3200" b="1">
                <a:solidFill>
                  <a:srgbClr val="00B0F0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固态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的过程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96925" y="1520825"/>
            <a:ext cx="18846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FFFF00"/>
                </a:solidFill>
              </a:rPr>
              <a:t>定义：</a:t>
            </a:r>
            <a:endParaRPr lang="en-US" altLang="zh-CN" sz="40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95275"/>
          <a:ext cx="9134475" cy="4600575"/>
          <a:chOff x="381000" y="295275"/>
          <a:chExt cx="9134475" cy="4600575"/>
        </a:xfrm>
      </p:grpSpPr>
      <p:sp>
        <p:nvSpPr>
          <p:cNvPr id="3" name="文本框 2"/>
          <p:cNvSpPr txBox="1"/>
          <p:nvPr/>
        </p:nvSpPr>
        <p:spPr>
          <a:xfrm>
            <a:off x="647700" y="295275"/>
            <a:ext cx="8486775" cy="61531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实验探究</a:t>
            </a:r>
            <a:r>
              <a:rPr lang="zh-CN" altLang="en-US" sz="32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：碘的升华与凝华</a:t>
            </a:r>
          </a:p>
        </p:txBody>
      </p:sp>
      <p:pic>
        <p:nvPicPr>
          <p:cNvPr id="245770" name="图片 245769">
            <a:hlinkClick r:id="rId2" action="ppaction://hlinkfile" tooltip="点击播放"/>
          </p:cNvPr>
          <p:cNvPicPr>
            <a:picLocks noChangeAspect="1"/>
          </p:cNvPicPr>
          <p:nvPr/>
        </p:nvPicPr>
        <p:blipFill>
          <a:blip r:embed="rId3"/>
          <a:srcRect l="22465" r="24165"/>
          <a:stretch>
            <a:fillRect/>
          </a:stretch>
        </p:blipFill>
        <p:spPr>
          <a:xfrm flipH="1">
            <a:off x="6795135" y="625475"/>
            <a:ext cx="2077720" cy="295148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11268" name="矩形 11268"/>
          <p:cNvSpPr/>
          <p:nvPr/>
        </p:nvSpPr>
        <p:spPr>
          <a:xfrm>
            <a:off x="354965" y="1036955"/>
            <a:ext cx="6660515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、实验前，猜想把碘加热会</a:t>
            </a:r>
            <a:r>
              <a:rPr lang="zh-CN" altLang="en-US" sz="2800" b="1" u="sng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2800" b="1" u="sng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、实验过程中，给碘微微加热，看到什么现象？有无液态碘出现？</a:t>
            </a:r>
            <a:r>
              <a:rPr lang="zh-CN" altLang="en-US" sz="2800" b="1" u="sng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         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、停止加热，看到了什么现象？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、通过实验你能得到什么结论？</a:t>
            </a:r>
          </a:p>
          <a:p>
            <a:pPr algn="l">
              <a:spcBef>
                <a:spcPct val="50000"/>
              </a:spcBef>
            </a:pPr>
            <a:r>
              <a:rPr lang="en-US" altLang="zh-CN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28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、为什么要用酒精灯加热，不加热行吗？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碘升华实验">
            <a:hlinkClick r:id="" action="ppaction://media"/>
          </p:cNvPr>
          <p:cNvPicPr/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53670"/>
            <a:ext cx="6096635" cy="4835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81000" y="266700"/>
          <a:ext cx="9134475" cy="4333875"/>
          <a:chOff x="381000" y="266700"/>
          <a:chExt cx="9134475" cy="4333875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628650" y="266700"/>
            <a:ext cx="8505825" cy="53848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分析与论证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619125" y="742950"/>
            <a:ext cx="85153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1、实验过程中，给碘加热，看到什么现象？有无液态碘出现？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047750" y="1171575"/>
            <a:ext cx="8086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紫色的碘蒸气充满了试管，无液态碘出现。</a:t>
            </a: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19125" y="1676400"/>
            <a:ext cx="85153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2、冷却后，在试管壁看到了什么现象？</a:t>
            </a: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047750" y="2124075"/>
            <a:ext cx="8086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紫色的碘蒸气逐渐消失，在试管壁上附着固态的碘。</a:t>
            </a: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619125" y="2638425"/>
            <a:ext cx="85153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3、通过实验你能得到什么结论？</a:t>
            </a: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1047750" y="3057525"/>
            <a:ext cx="8086725" cy="923290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加热时，碘升华从固态直接变成气态；
冷却时，碘凝华从气态直接变成固态。</a:t>
            </a:r>
          </a:p>
        </p:txBody>
      </p: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619125" y="3933825"/>
            <a:ext cx="8515350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FF">
                    <a:alpha val="100000"/>
                  </a:srgbClr>
                </a:solidFill>
                <a:latin typeface="微软雅黑" panose="020B0503020204020204" charset="-122"/>
              </a:rPr>
              <a:t>4、为什么要用酒精灯加热，不加热行吗？</a:t>
            </a: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1047750" y="4333875"/>
            <a:ext cx="8086725" cy="461645"/>
          </a:xfrm>
          <a:prstGeom prst="rect">
            <a:avLst/>
          </a:prstGeom>
          <a:noFill/>
        </p:spPr>
        <p:txBody>
          <a:bodyPr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400" b="1" u="none" spc="0">
                <a:solidFill>
                  <a:srgbClr val="FFFF00">
                    <a:alpha val="100000"/>
                  </a:srgbClr>
                </a:solidFill>
                <a:latin typeface="微软雅黑" panose="020B0503020204020204" charset="-122"/>
              </a:rPr>
              <a:t>升华需要吸热，凝华需要放热。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6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7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MEDIACOVER_FLAG" val="1"/>
  <p:tag name="KSO_WM_UNIT_MEDIACOVER_BTN_POS" val="c"/>
  <p:tag name="KSO_WM_UNIT_MEDIACOVER_BTN_STATE" val="1"/>
  <p:tag name="KSO_WM_UNIT_MEDIACOVER_BTN_STYLE" val="ee0bc779c1f3d7f3e90c96344320e69a"/>
  <p:tag name="KSO_WM_UNIT_MEDIACOVER_BTNRECT" val="4800*3807*0*0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2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7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8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  <p:tag name="KSO_WM_UNIT_PLACING_PICTURE_USER_VIEWPORT" val="{&quot;height&quot;:2970,&quot;width&quot;:4020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heme/theme1.xml><?xml version="1.0" encoding="utf-8"?>
<a:theme xmlns:a="http://schemas.openxmlformats.org/drawingml/2006/main" name="Theme62">
  <a:themeElements>
    <a:clrScheme name="Theme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2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62">
  <a:themeElements>
    <a:clrScheme name="Theme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2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Microsoft Office PowerPoint</Application>
  <PresentationFormat>全屏显示(16:9)</PresentationFormat>
  <Paragraphs>208</Paragraphs>
  <Slides>31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Theme62</vt:lpstr>
      <vt:lpstr>1_Theme62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冰箱制冷系统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2020-08-27T09:07:00Z</dcterms:created>
  <dcterms:modified xsi:type="dcterms:W3CDTF">2021-08-26T01:30:06Z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