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8EB556-0B36-4B46-A3D6-5A174EF59417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641A7B-89D3-49F5-B359-8C2937DDEB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745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395536" y="179121"/>
            <a:ext cx="1530566" cy="306191"/>
          </a:xfrm>
          <a:prstGeom prst="rect">
            <a:avLst/>
          </a:prstGeom>
          <a:solidFill>
            <a:srgbClr val="0070C0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/>
              <a:sym typeface="微软雅黑" panose="020B0503020204020204" charset="-122"/>
            </a:endParaRPr>
          </a:p>
        </p:txBody>
      </p:sp>
      <p:sp>
        <p:nvSpPr>
          <p:cNvPr id="5" name="Shape 40"/>
          <p:cNvSpPr/>
          <p:nvPr>
            <p:custDataLst>
              <p:tags r:id="rId2"/>
            </p:custDataLst>
          </p:nvPr>
        </p:nvSpPr>
        <p:spPr>
          <a:xfrm>
            <a:off x="4506924" y="1841410"/>
            <a:ext cx="4385555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第</a:t>
            </a:r>
            <a:r>
              <a:rPr lang="zh-CN" altLang="en-US" sz="32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十六章 电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压 电</a:t>
            </a:r>
            <a:r>
              <a:rPr lang="zh-CN" altLang="en-US" sz="32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阻</a:t>
            </a:r>
            <a:endParaRPr lang="zh-CN" sz="3200" b="1" baseline="-2500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Shape 40"/>
          <p:cNvSpPr/>
          <p:nvPr>
            <p:custDataLst>
              <p:tags r:id="rId3"/>
            </p:custDataLst>
          </p:nvPr>
        </p:nvSpPr>
        <p:spPr>
          <a:xfrm>
            <a:off x="4283968" y="843558"/>
            <a:ext cx="3781372" cy="64633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5400" b="1" baseline="-25000" dirty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人教</a:t>
            </a:r>
            <a:r>
              <a:rPr lang="zh-CN" altLang="en-US" sz="5400" b="1" baseline="-25000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版九年级物理</a:t>
            </a:r>
            <a:endParaRPr lang="zh-CN" sz="1600" b="1" baseline="-25000" dirty="0">
              <a:solidFill>
                <a:srgbClr val="0070C0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707206"/>
            <a:ext cx="3646260" cy="3651870"/>
          </a:xfrm>
          <a:prstGeom prst="rect">
            <a:avLst/>
          </a:prstGeom>
        </p:spPr>
      </p:pic>
      <p:sp>
        <p:nvSpPr>
          <p:cNvPr id="7" name="Shape 40"/>
          <p:cNvSpPr/>
          <p:nvPr/>
        </p:nvSpPr>
        <p:spPr>
          <a:xfrm>
            <a:off x="3755453" y="2533141"/>
            <a:ext cx="4968552" cy="1077218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zh-CN" altLang="en-US" sz="1800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4800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 </a:t>
            </a:r>
            <a:r>
              <a:rPr lang="en-US" altLang="zh-CN" sz="4800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4800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节 </a:t>
            </a:r>
            <a:endParaRPr lang="en-US" altLang="zh-CN" sz="4800" baseline="-250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zh-CN" altLang="en-US" sz="48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串、并联电路中电压的规律</a:t>
            </a:r>
            <a:endParaRPr lang="zh-CN" sz="4800" b="1" baseline="-25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6947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82945"/>
          <p:cNvSpPr>
            <a:spLocks noChangeArrowheads="1"/>
          </p:cNvSpPr>
          <p:nvPr/>
        </p:nvSpPr>
        <p:spPr bwMode="auto">
          <a:xfrm>
            <a:off x="539552" y="839280"/>
            <a:ext cx="8101012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把几节电池串联起来组成电池组，用电压表分别测量每节电池两端的电压，然后测量这个电池组两端的电压。它们之间有什么关系？</a:t>
            </a:r>
          </a:p>
        </p:txBody>
      </p:sp>
      <p:pic>
        <p:nvPicPr>
          <p:cNvPr id="13314" name="图片 82946" descr="无标题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39552" y="2860495"/>
            <a:ext cx="4195762" cy="9679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2951" name="文本框 82950"/>
          <p:cNvSpPr txBox="1">
            <a:spLocks noChangeArrowheads="1"/>
          </p:cNvSpPr>
          <p:nvPr/>
        </p:nvSpPr>
        <p:spPr bwMode="auto">
          <a:xfrm>
            <a:off x="1259632" y="4232034"/>
            <a:ext cx="6407150" cy="462808"/>
          </a:xfrm>
          <a:prstGeom prst="rect">
            <a:avLst/>
          </a:prstGeom>
          <a:solidFill>
            <a:srgbClr val="CCFFFF"/>
          </a:solidFill>
          <a:ln w="25400">
            <a:solidFill>
              <a:schemeClr val="accent1"/>
            </a:solidFill>
            <a:miter lim="800000"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电池组两端的电压等于每节电池电压之和。</a:t>
            </a:r>
          </a:p>
        </p:txBody>
      </p:sp>
      <p:grpSp>
        <p:nvGrpSpPr>
          <p:cNvPr id="9" name="组合 3"/>
          <p:cNvGrpSpPr/>
          <p:nvPr/>
        </p:nvGrpSpPr>
        <p:grpSpPr>
          <a:xfrm>
            <a:off x="611560" y="333977"/>
            <a:ext cx="1714500" cy="464538"/>
            <a:chOff x="1076" y="1998"/>
            <a:chExt cx="2699" cy="788"/>
          </a:xfrm>
        </p:grpSpPr>
        <p:sp>
          <p:nvSpPr>
            <p:cNvPr id="10" name="流程图: 文档 9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文本框 4101"/>
            <p:cNvSpPr txBox="1"/>
            <p:nvPr/>
          </p:nvSpPr>
          <p:spPr>
            <a:xfrm>
              <a:off x="1076" y="1998"/>
              <a:ext cx="2699" cy="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zh-CN" altLang="en-US" sz="2000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总结与拓展</a:t>
              </a:r>
              <a:endParaRPr lang="zh-CN" altLang="en-US" sz="2000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12" name="Picture 4" descr="https://timgsa.baidu.com/timg?image&amp;quality=80&amp;size=b9999_10000&amp;sec=1594103852308&amp;di=ec0f7bebc9421ad3e508a470f4f0ea70&amp;imgtype=0&amp;src=http%3A%2F%2Fgss0.baidu.com%2F-vo3dSag_xI4khGko9WTAnF6hhy%2Fzhidao%2Fwh%253D450%252C600%2Fsign%3Dc86b701977899e5178db32107797f505%2F35a85edf8db1cb13b4c59ff7d154564e93584ba2.jpg"/>
          <p:cNvPicPr>
            <a:picLocks noChangeAspect="1" noChangeArrowheads="1"/>
          </p:cNvPicPr>
          <p:nvPr/>
        </p:nvPicPr>
        <p:blipFill>
          <a:blip r:embed="rId3"/>
          <a:srcRect b="62972"/>
          <a:stretch>
            <a:fillRect/>
          </a:stretch>
        </p:blipFill>
        <p:spPr bwMode="auto">
          <a:xfrm>
            <a:off x="5076057" y="2932682"/>
            <a:ext cx="3697163" cy="8261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622652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5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16" name="Rectangle 4"/>
          <p:cNvSpPr>
            <a:spLocks noChangeArrowheads="1"/>
          </p:cNvSpPr>
          <p:nvPr/>
        </p:nvSpPr>
        <p:spPr bwMode="auto">
          <a:xfrm>
            <a:off x="755576" y="3510171"/>
            <a:ext cx="1655762" cy="46280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ea typeface="黑体" pitchFamily="49" charset="-122"/>
              </a:rPr>
              <a:t>猜想假设</a:t>
            </a:r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72720" name="矩形 72719"/>
          <p:cNvSpPr>
            <a:spLocks noChangeArrowheads="1"/>
          </p:cNvSpPr>
          <p:nvPr/>
        </p:nvSpPr>
        <p:spPr bwMode="auto">
          <a:xfrm>
            <a:off x="683568" y="1416770"/>
            <a:ext cx="8280400" cy="17586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itchFamily="18" charset="0"/>
              </a:rPr>
              <a:t>1.</a:t>
            </a:r>
            <a:r>
              <a:rPr lang="zh-CN" altLang="en-US" sz="2400">
                <a:latin typeface="Times New Roman" pitchFamily="18" charset="0"/>
              </a:rPr>
              <a:t>各支路两端的电压与电源两端电压的关系是怎样的？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itchFamily="18" charset="0"/>
              </a:rPr>
              <a:t>2.</a:t>
            </a:r>
            <a:r>
              <a:rPr lang="zh-CN" altLang="en-US" sz="2400">
                <a:latin typeface="Times New Roman" pitchFamily="18" charset="0"/>
              </a:rPr>
              <a:t>与并联电路中的电流关系一样吗？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itchFamily="18" charset="0"/>
              </a:rPr>
              <a:t>3.</a:t>
            </a:r>
            <a:r>
              <a:rPr lang="zh-CN" altLang="en-US" sz="2400">
                <a:latin typeface="Times New Roman" pitchFamily="18" charset="0"/>
              </a:rPr>
              <a:t>与串联电路中的电压关系一样吗？</a:t>
            </a:r>
          </a:p>
        </p:txBody>
      </p:sp>
      <p:sp>
        <p:nvSpPr>
          <p:cNvPr id="14" name="文本框 6151"/>
          <p:cNvSpPr txBox="1">
            <a:spLocks noChangeArrowheads="1"/>
          </p:cNvSpPr>
          <p:nvPr/>
        </p:nvSpPr>
        <p:spPr bwMode="auto">
          <a:xfrm>
            <a:off x="755577" y="694908"/>
            <a:ext cx="4134465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二、并</a:t>
            </a:r>
            <a:r>
              <a:rPr lang="zh-CN" altLang="en-US" sz="2800" b="1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联电路的电压规律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699792" y="3510171"/>
            <a:ext cx="4032448" cy="462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latin typeface="+mn-ea"/>
              </a:rPr>
              <a:t>各支路两端电压可能相等</a:t>
            </a:r>
            <a:endParaRPr lang="zh-CN" altLang="en-US" sz="240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6659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2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755577" y="622722"/>
            <a:ext cx="1655763" cy="46280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ea typeface="黑体" pitchFamily="49" charset="-122"/>
              </a:rPr>
              <a:t>设计实验</a:t>
            </a:r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73740" name="矩形 73739"/>
          <p:cNvSpPr>
            <a:spLocks noChangeArrowheads="1"/>
          </p:cNvSpPr>
          <p:nvPr/>
        </p:nvSpPr>
        <p:spPr bwMode="auto">
          <a:xfrm>
            <a:off x="1187624" y="1922074"/>
            <a:ext cx="1439862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电路图</a:t>
            </a:r>
          </a:p>
        </p:txBody>
      </p:sp>
      <p:grpSp>
        <p:nvGrpSpPr>
          <p:cNvPr id="3" name="组合 73740"/>
          <p:cNvGrpSpPr/>
          <p:nvPr/>
        </p:nvGrpSpPr>
        <p:grpSpPr>
          <a:xfrm>
            <a:off x="3203849" y="1633329"/>
            <a:ext cx="2917825" cy="2172891"/>
            <a:chOff x="0" y="0"/>
            <a:chExt cx="1838" cy="1825"/>
          </a:xfrm>
        </p:grpSpPr>
        <p:sp>
          <p:nvSpPr>
            <p:cNvPr id="15367" name="矩形 73741"/>
            <p:cNvSpPr>
              <a:spLocks noChangeArrowheads="1"/>
            </p:cNvSpPr>
            <p:nvPr/>
          </p:nvSpPr>
          <p:spPr bwMode="auto">
            <a:xfrm>
              <a:off x="0" y="658"/>
              <a:ext cx="1838" cy="998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8" name="矩形 73742"/>
            <p:cNvSpPr>
              <a:spLocks noChangeArrowheads="1"/>
            </p:cNvSpPr>
            <p:nvPr/>
          </p:nvSpPr>
          <p:spPr bwMode="auto">
            <a:xfrm>
              <a:off x="386" y="340"/>
              <a:ext cx="1089" cy="635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9" name="AutoShape 187"/>
            <p:cNvSpPr>
              <a:spLocks noChangeArrowheads="1"/>
            </p:cNvSpPr>
            <p:nvPr/>
          </p:nvSpPr>
          <p:spPr bwMode="auto">
            <a:xfrm>
              <a:off x="778" y="181"/>
              <a:ext cx="311" cy="300"/>
            </a:xfrm>
            <a:prstGeom prst="flowChartSummingJunction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5370" name="AutoShape 187"/>
            <p:cNvSpPr>
              <a:spLocks noChangeArrowheads="1"/>
            </p:cNvSpPr>
            <p:nvPr/>
          </p:nvSpPr>
          <p:spPr bwMode="auto">
            <a:xfrm>
              <a:off x="771" y="834"/>
              <a:ext cx="311" cy="300"/>
            </a:xfrm>
            <a:prstGeom prst="flowChartSummingJunction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400"/>
            </a:p>
          </p:txBody>
        </p:sp>
        <p:grpSp>
          <p:nvGrpSpPr>
            <p:cNvPr id="4" name="组合 73745"/>
            <p:cNvGrpSpPr/>
            <p:nvPr/>
          </p:nvGrpSpPr>
          <p:grpSpPr>
            <a:xfrm flipH="1">
              <a:off x="477" y="1497"/>
              <a:ext cx="85" cy="328"/>
              <a:chOff x="0" y="0"/>
              <a:chExt cx="85" cy="340"/>
            </a:xfrm>
          </p:grpSpPr>
          <p:sp>
            <p:nvSpPr>
              <p:cNvPr id="15372" name="Rectangle 23"/>
              <p:cNvSpPr>
                <a:spLocks noChangeArrowheads="1"/>
              </p:cNvSpPr>
              <p:nvPr/>
            </p:nvSpPr>
            <p:spPr bwMode="auto"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 sz="2400"/>
              </a:p>
            </p:txBody>
          </p:sp>
          <p:sp>
            <p:nvSpPr>
              <p:cNvPr id="15373" name="Line 24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0" cy="3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4" name="Line 25"/>
              <p:cNvSpPr>
                <a:spLocks noChangeShapeType="1"/>
              </p:cNvSpPr>
              <p:nvPr/>
            </p:nvSpPr>
            <p:spPr bwMode="auto">
              <a:xfrm flipH="1">
                <a:off x="85" y="85"/>
                <a:ext cx="0" cy="17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5375" name="Text Box 109"/>
            <p:cNvSpPr txBox="1">
              <a:spLocks noChangeArrowheads="1"/>
            </p:cNvSpPr>
            <p:nvPr/>
          </p:nvSpPr>
          <p:spPr bwMode="auto">
            <a:xfrm>
              <a:off x="1021" y="0"/>
              <a:ext cx="341" cy="31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latin typeface="Times New Roman" pitchFamily="18" charset="0"/>
                </a:rPr>
                <a:t>L</a:t>
              </a:r>
              <a:r>
                <a:rPr lang="en-US" altLang="zh-CN" sz="2400" baseline="-25000">
                  <a:latin typeface="Times New Roman" pitchFamily="18" charset="0"/>
                </a:rPr>
                <a:t>1</a:t>
              </a:r>
            </a:p>
          </p:txBody>
        </p:sp>
        <p:grpSp>
          <p:nvGrpSpPr>
            <p:cNvPr id="7" name="组合 73750"/>
            <p:cNvGrpSpPr/>
            <p:nvPr/>
          </p:nvGrpSpPr>
          <p:grpSpPr>
            <a:xfrm>
              <a:off x="1134" y="1565"/>
              <a:ext cx="283" cy="165"/>
              <a:chOff x="0" y="0"/>
              <a:chExt cx="256" cy="142"/>
            </a:xfrm>
          </p:grpSpPr>
          <p:sp>
            <p:nvSpPr>
              <p:cNvPr id="15377" name="Rectangle 15"/>
              <p:cNvSpPr>
                <a:spLocks noChangeArrowheads="1"/>
              </p:cNvSpPr>
              <p:nvPr/>
            </p:nvSpPr>
            <p:spPr bwMode="auto"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 sz="2400"/>
              </a:p>
            </p:txBody>
          </p:sp>
          <p:sp>
            <p:nvSpPr>
              <p:cNvPr id="15378" name="Line 16"/>
              <p:cNvSpPr>
                <a:spLocks noChangeShapeType="1"/>
              </p:cNvSpPr>
              <p:nvPr/>
            </p:nvSpPr>
            <p:spPr bwMode="auto">
              <a:xfrm flipV="1">
                <a:off x="29" y="0"/>
                <a:ext cx="227" cy="8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9" name="Oval 17"/>
              <p:cNvSpPr>
                <a:spLocks noChangeArrowheads="1"/>
              </p:cNvSpPr>
              <p:nvPr/>
            </p:nvSpPr>
            <p:spPr bwMode="auto"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sz="2400"/>
              </a:p>
            </p:txBody>
          </p:sp>
        </p:grpSp>
        <p:sp>
          <p:nvSpPr>
            <p:cNvPr id="15380" name="Text Box 109"/>
            <p:cNvSpPr txBox="1">
              <a:spLocks noChangeArrowheads="1"/>
            </p:cNvSpPr>
            <p:nvPr/>
          </p:nvSpPr>
          <p:spPr bwMode="auto">
            <a:xfrm>
              <a:off x="1112" y="658"/>
              <a:ext cx="341" cy="31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latin typeface="Times New Roman" pitchFamily="18" charset="0"/>
                </a:rPr>
                <a:t>L</a:t>
              </a:r>
              <a:r>
                <a:rPr lang="en-US" altLang="zh-CN" sz="2400" baseline="-25000"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15381" name="Oval 125"/>
            <p:cNvSpPr>
              <a:spLocks noChangeArrowheads="1"/>
            </p:cNvSpPr>
            <p:nvPr/>
          </p:nvSpPr>
          <p:spPr bwMode="auto">
            <a:xfrm rot="5400000" flipV="1">
              <a:off x="1445" y="626"/>
              <a:ext cx="55" cy="57"/>
            </a:xfrm>
            <a:prstGeom prst="ellipse">
              <a:avLst/>
            </a:prstGeom>
            <a:solidFill>
              <a:schemeClr val="tx1"/>
            </a:solidFill>
            <a:ln w="9525">
              <a:noFill/>
              <a:round/>
            </a:ln>
          </p:spPr>
          <p:txBody>
            <a:bodyPr vert="eaVert" wrap="none" anchor="ctr"/>
            <a:lstStyle/>
            <a:p>
              <a:endParaRPr lang="zh-CN" altLang="en-US" sz="2400"/>
            </a:p>
          </p:txBody>
        </p:sp>
        <p:sp>
          <p:nvSpPr>
            <p:cNvPr id="15382" name="Oval 125"/>
            <p:cNvSpPr>
              <a:spLocks noChangeArrowheads="1"/>
            </p:cNvSpPr>
            <p:nvPr/>
          </p:nvSpPr>
          <p:spPr bwMode="auto">
            <a:xfrm rot="5400000" flipV="1">
              <a:off x="345" y="626"/>
              <a:ext cx="55" cy="57"/>
            </a:xfrm>
            <a:prstGeom prst="ellipse">
              <a:avLst/>
            </a:prstGeom>
            <a:solidFill>
              <a:schemeClr val="tx1"/>
            </a:solidFill>
            <a:ln w="9525">
              <a:noFill/>
              <a:round/>
            </a:ln>
          </p:spPr>
          <p:txBody>
            <a:bodyPr vert="eaVert" wrap="none" anchor="ctr"/>
            <a:lstStyle/>
            <a:p>
              <a:endParaRPr lang="zh-CN" altLang="en-US" sz="2400"/>
            </a:p>
          </p:txBody>
        </p:sp>
      </p:grpSp>
      <p:sp>
        <p:nvSpPr>
          <p:cNvPr id="73758" name="矩形 73757"/>
          <p:cNvSpPr>
            <a:spLocks noChangeArrowheads="1"/>
          </p:cNvSpPr>
          <p:nvPr/>
        </p:nvSpPr>
        <p:spPr bwMode="auto">
          <a:xfrm>
            <a:off x="2267745" y="4232034"/>
            <a:ext cx="5211683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注意：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电压表要选择合适的量程</a:t>
            </a:r>
          </a:p>
        </p:txBody>
      </p:sp>
    </p:spTree>
    <p:extLst>
      <p:ext uri="{BB962C8B-B14F-4D97-AF65-F5344CB8AC3E}">
        <p14:creationId xmlns:p14="http://schemas.microsoft.com/office/powerpoint/2010/main" val="2250713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40" grpId="0"/>
      <p:bldP spid="7375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611561" y="622722"/>
            <a:ext cx="1655763" cy="46280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ea typeface="黑体" pitchFamily="49" charset="-122"/>
              </a:rPr>
              <a:t>实验步骤</a:t>
            </a:r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74758" name="Rectangle 3"/>
          <p:cNvSpPr>
            <a:spLocks noChangeArrowheads="1"/>
          </p:cNvSpPr>
          <p:nvPr/>
        </p:nvSpPr>
        <p:spPr bwMode="auto">
          <a:xfrm>
            <a:off x="467544" y="1272398"/>
            <a:ext cx="8280920" cy="34247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>
                <a:latin typeface="+mn-ea"/>
              </a:rPr>
              <a:t>1.</a:t>
            </a:r>
            <a:r>
              <a:rPr lang="zh-CN" altLang="en-US" sz="2400">
                <a:latin typeface="+mn-ea"/>
              </a:rPr>
              <a:t>调节电压表指针指零，检查器材</a:t>
            </a:r>
            <a:r>
              <a:rPr lang="zh-CN" altLang="en-US" sz="2400" smtClean="0">
                <a:latin typeface="+mn-ea"/>
              </a:rPr>
              <a:t>；</a:t>
            </a:r>
            <a:endParaRPr lang="en-US" altLang="zh-CN" sz="2400" smtClean="0">
              <a:latin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smtClean="0">
                <a:latin typeface="+mn-ea"/>
              </a:rPr>
              <a:t>2.</a:t>
            </a:r>
            <a:r>
              <a:rPr lang="zh-CN" altLang="en-US" sz="2400" smtClean="0">
                <a:latin typeface="+mn-ea"/>
              </a:rPr>
              <a:t>按照电路图连接电路。断开开关，检查电路；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smtClean="0">
                <a:latin typeface="+mn-ea"/>
              </a:rPr>
              <a:t>3.</a:t>
            </a:r>
            <a:r>
              <a:rPr lang="zh-CN" altLang="en-US" sz="2400" smtClean="0">
                <a:latin typeface="+mn-ea"/>
              </a:rPr>
              <a:t>用电压表测量灯L</a:t>
            </a:r>
            <a:r>
              <a:rPr lang="en-US" altLang="zh-CN" sz="2400" baseline="-25000" smtClean="0">
                <a:latin typeface="+mn-ea"/>
              </a:rPr>
              <a:t>1</a:t>
            </a:r>
            <a:r>
              <a:rPr lang="zh-CN" altLang="en-US" sz="2400" smtClean="0">
                <a:latin typeface="+mn-ea"/>
              </a:rPr>
              <a:t>两端的电压，记为</a:t>
            </a:r>
            <a:r>
              <a:rPr lang="zh-CN" altLang="en-US" sz="2400" i="1" smtClean="0">
                <a:latin typeface="+mn-ea"/>
              </a:rPr>
              <a:t>U</a:t>
            </a:r>
            <a:r>
              <a:rPr lang="en-US" altLang="zh-CN" sz="2400" baseline="-25000" smtClean="0">
                <a:latin typeface="+mn-ea"/>
              </a:rPr>
              <a:t>1</a:t>
            </a:r>
            <a:r>
              <a:rPr lang="zh-CN" altLang="en-US" sz="2400" smtClean="0">
                <a:latin typeface="+mn-ea"/>
              </a:rPr>
              <a:t>；</a:t>
            </a:r>
            <a:endParaRPr lang="zh-CN" altLang="en-US" sz="2400" smtClean="0">
              <a:latin typeface="+mn-ea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smtClean="0">
                <a:latin typeface="+mn-ea"/>
              </a:rPr>
              <a:t>4.</a:t>
            </a:r>
            <a:r>
              <a:rPr lang="zh-CN" altLang="en-US" sz="2400" smtClean="0">
                <a:latin typeface="+mn-ea"/>
              </a:rPr>
              <a:t>用电压表测量灯</a:t>
            </a:r>
            <a:r>
              <a:rPr lang="en-US" altLang="zh-CN" sz="2400" smtClean="0">
                <a:latin typeface="+mn-ea"/>
              </a:rPr>
              <a:t>L</a:t>
            </a:r>
            <a:r>
              <a:rPr lang="en-US" altLang="zh-CN" sz="2400" baseline="-25000" smtClean="0">
                <a:latin typeface="+mn-ea"/>
              </a:rPr>
              <a:t>2</a:t>
            </a:r>
            <a:r>
              <a:rPr lang="zh-CN" altLang="en-US" sz="2400" smtClean="0">
                <a:latin typeface="+mn-ea"/>
              </a:rPr>
              <a:t>两端的电压，记为</a:t>
            </a:r>
            <a:r>
              <a:rPr lang="zh-CN" altLang="en-US" sz="2400" i="1" smtClean="0">
                <a:latin typeface="+mn-ea"/>
              </a:rPr>
              <a:t>U</a:t>
            </a:r>
            <a:r>
              <a:rPr lang="en-US" altLang="zh-CN" sz="2400" baseline="-25000" smtClean="0">
                <a:latin typeface="+mn-ea"/>
              </a:rPr>
              <a:t>2</a:t>
            </a:r>
            <a:r>
              <a:rPr lang="zh-CN" altLang="en-US" sz="2400" smtClean="0">
                <a:latin typeface="+mn-ea"/>
              </a:rPr>
              <a:t>，测量灯L</a:t>
            </a:r>
            <a:r>
              <a:rPr lang="en-US" altLang="zh-CN" sz="2400" baseline="-25000" smtClean="0">
                <a:latin typeface="+mn-ea"/>
              </a:rPr>
              <a:t>1</a:t>
            </a:r>
            <a:r>
              <a:rPr lang="zh-CN" altLang="en-US" sz="2400" smtClean="0">
                <a:latin typeface="+mn-ea"/>
              </a:rPr>
              <a:t>、L</a:t>
            </a:r>
            <a:r>
              <a:rPr lang="en-US" altLang="zh-CN" sz="2400" baseline="-25000" smtClean="0">
                <a:latin typeface="+mn-ea"/>
              </a:rPr>
              <a:t>2</a:t>
            </a:r>
            <a:r>
              <a:rPr lang="zh-CN" altLang="en-US" sz="2400" smtClean="0">
                <a:latin typeface="+mn-ea"/>
              </a:rPr>
              <a:t>两端的总电压为</a:t>
            </a:r>
            <a:r>
              <a:rPr lang="zh-CN" altLang="en-US" sz="2400" i="1" smtClean="0">
                <a:latin typeface="+mn-ea"/>
              </a:rPr>
              <a:t>U</a:t>
            </a:r>
            <a:r>
              <a:rPr lang="zh-CN" altLang="en-US" sz="2400" smtClean="0">
                <a:latin typeface="+mn-ea"/>
              </a:rPr>
              <a:t>，记入表格；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smtClean="0">
                <a:latin typeface="+mn-ea"/>
              </a:rPr>
              <a:t>5.</a:t>
            </a:r>
            <a:r>
              <a:rPr lang="zh-CN" altLang="en-US" sz="2400" smtClean="0">
                <a:latin typeface="+mn-ea"/>
              </a:rPr>
              <a:t>更换灯泡，重复步骤</a:t>
            </a:r>
            <a:r>
              <a:rPr lang="en-US" altLang="zh-CN" sz="2400" smtClean="0">
                <a:latin typeface="+mn-ea"/>
              </a:rPr>
              <a:t>3</a:t>
            </a:r>
            <a:r>
              <a:rPr lang="zh-CN" altLang="en-US" sz="2400" smtClean="0">
                <a:latin typeface="+mn-ea"/>
              </a:rPr>
              <a:t>、</a:t>
            </a:r>
            <a:r>
              <a:rPr lang="en-US" altLang="zh-CN" sz="2400" smtClean="0">
                <a:latin typeface="+mn-ea"/>
              </a:rPr>
              <a:t>4</a:t>
            </a:r>
            <a:r>
              <a:rPr lang="zh-CN" altLang="en-US" sz="2400" smtClean="0">
                <a:latin typeface="+mn-ea"/>
              </a:rPr>
              <a:t>；</a:t>
            </a:r>
          </a:p>
        </p:txBody>
      </p:sp>
    </p:spTree>
    <p:extLst>
      <p:ext uri="{BB962C8B-B14F-4D97-AF65-F5344CB8AC3E}">
        <p14:creationId xmlns:p14="http://schemas.microsoft.com/office/powerpoint/2010/main" val="1323165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81" name="文本框 78880"/>
          <p:cNvSpPr txBox="1">
            <a:spLocks noChangeArrowheads="1"/>
          </p:cNvSpPr>
          <p:nvPr/>
        </p:nvSpPr>
        <p:spPr bwMode="auto">
          <a:xfrm>
            <a:off x="5148064" y="1200212"/>
            <a:ext cx="3563938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itchFamily="18" charset="0"/>
              </a:rPr>
              <a:t>②测灯</a:t>
            </a:r>
            <a:r>
              <a:rPr lang="en-US" altLang="zh-CN" sz="2400">
                <a:latin typeface="Times New Roman" pitchFamily="18" charset="0"/>
              </a:rPr>
              <a:t>L</a:t>
            </a:r>
            <a:r>
              <a:rPr lang="en-US" altLang="zh-CN" sz="2400" baseline="-25000">
                <a:latin typeface="Times New Roman" pitchFamily="18" charset="0"/>
              </a:rPr>
              <a:t>2</a:t>
            </a:r>
            <a:r>
              <a:rPr lang="zh-CN" altLang="en-US" sz="2400">
                <a:latin typeface="Times New Roman" pitchFamily="18" charset="0"/>
              </a:rPr>
              <a:t>两端的电压</a:t>
            </a:r>
          </a:p>
        </p:txBody>
      </p:sp>
      <p:sp>
        <p:nvSpPr>
          <p:cNvPr id="17413" name="文本框 78881"/>
          <p:cNvSpPr txBox="1">
            <a:spLocks noChangeArrowheads="1"/>
          </p:cNvSpPr>
          <p:nvPr/>
        </p:nvSpPr>
        <p:spPr bwMode="auto">
          <a:xfrm>
            <a:off x="611560" y="1200212"/>
            <a:ext cx="306070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/>
              <a:t>①测灯</a:t>
            </a:r>
            <a:r>
              <a:rPr lang="en-US" altLang="zh-CN" sz="2400">
                <a:latin typeface="Times New Roman" pitchFamily="18" charset="0"/>
              </a:rPr>
              <a:t>L</a:t>
            </a:r>
            <a:r>
              <a:rPr lang="en-US" altLang="zh-CN" sz="2400" baseline="-25000">
                <a:latin typeface="Times New Roman" pitchFamily="18" charset="0"/>
              </a:rPr>
              <a:t>1</a:t>
            </a:r>
            <a:r>
              <a:rPr lang="zh-CN" altLang="en-US" sz="2400"/>
              <a:t>两端的电压</a:t>
            </a:r>
          </a:p>
        </p:txBody>
      </p:sp>
      <p:sp>
        <p:nvSpPr>
          <p:cNvPr id="17414" name="Rectangle 4"/>
          <p:cNvSpPr>
            <a:spLocks noChangeArrowheads="1"/>
          </p:cNvSpPr>
          <p:nvPr/>
        </p:nvSpPr>
        <p:spPr bwMode="auto">
          <a:xfrm>
            <a:off x="683569" y="406163"/>
            <a:ext cx="1655763" cy="46280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ea typeface="黑体" pitchFamily="49" charset="-122"/>
              </a:rPr>
              <a:t>进行实验</a:t>
            </a:r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grpSp>
        <p:nvGrpSpPr>
          <p:cNvPr id="3" name="组合 78883"/>
          <p:cNvGrpSpPr/>
          <p:nvPr/>
        </p:nvGrpSpPr>
        <p:grpSpPr>
          <a:xfrm>
            <a:off x="755577" y="2788309"/>
            <a:ext cx="3025775" cy="1889522"/>
            <a:chOff x="0" y="0"/>
            <a:chExt cx="2039" cy="1995"/>
          </a:xfrm>
        </p:grpSpPr>
        <p:grpSp>
          <p:nvGrpSpPr>
            <p:cNvPr id="4" name="组合 78884"/>
            <p:cNvGrpSpPr/>
            <p:nvPr/>
          </p:nvGrpSpPr>
          <p:grpSpPr>
            <a:xfrm>
              <a:off x="0" y="204"/>
              <a:ext cx="2039" cy="1791"/>
              <a:chOff x="0" y="0"/>
              <a:chExt cx="2039" cy="1791"/>
            </a:xfrm>
          </p:grpSpPr>
          <p:pic>
            <p:nvPicPr>
              <p:cNvPr id="17417" name="Picture 5" descr="H:\2\人教教参资源\九\图\小灯泡.JPG"/>
              <p:cNvPicPr>
                <a:picLocks noChangeAspect="1" noChangeArrowheads="1"/>
              </p:cNvPicPr>
              <p:nvPr/>
            </p:nvPicPr>
            <p:blipFill>
              <a:blip r:embed="rId2"/>
              <a:stretch>
                <a:fillRect/>
              </a:stretch>
            </p:blipFill>
            <p:spPr bwMode="auto">
              <a:xfrm>
                <a:off x="279" y="643"/>
                <a:ext cx="769" cy="49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</p:pic>
          <p:pic>
            <p:nvPicPr>
              <p:cNvPr id="17418" name="Picture 5" descr="H:\2\人教教参资源\九\图\小灯泡.JPG"/>
              <p:cNvPicPr>
                <a:picLocks noChangeAspect="1" noChangeArrowheads="1"/>
              </p:cNvPicPr>
              <p:nvPr/>
            </p:nvPicPr>
            <p:blipFill>
              <a:blip r:embed="rId2"/>
              <a:stretch>
                <a:fillRect/>
              </a:stretch>
            </p:blipFill>
            <p:spPr bwMode="auto">
              <a:xfrm>
                <a:off x="279" y="0"/>
                <a:ext cx="769" cy="49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</p:pic>
          <p:pic>
            <p:nvPicPr>
              <p:cNvPr id="17419" name="Picture 10" descr="H:\2\人教教参资源\九\图\电池组.JPG"/>
              <p:cNvPicPr>
                <a:picLocks noChangeAspect="1" noChangeArrowheads="1"/>
              </p:cNvPicPr>
              <p:nvPr/>
            </p:nvPicPr>
            <p:blipFill>
              <a:blip r:embed="rId3"/>
              <a:stretch>
                <a:fillRect/>
              </a:stretch>
            </p:blipFill>
            <p:spPr bwMode="auto">
              <a:xfrm flipH="1">
                <a:off x="91" y="1429"/>
                <a:ext cx="997" cy="36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</p:pic>
          <p:pic>
            <p:nvPicPr>
              <p:cNvPr id="17420" name="Picture 3" descr="H:\2\人教教参资源\九\图\铡刀开关.JPG"/>
              <p:cNvPicPr>
                <a:picLocks noChangeAspect="1" noChangeArrowheads="1"/>
              </p:cNvPicPr>
              <p:nvPr/>
            </p:nvPicPr>
            <p:blipFill>
              <a:blip r:embed="rId4"/>
              <a:stretch>
                <a:fillRect/>
              </a:stretch>
            </p:blipFill>
            <p:spPr bwMode="auto">
              <a:xfrm>
                <a:off x="1317" y="706"/>
                <a:ext cx="722" cy="42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</p:pic>
          <p:sp>
            <p:nvSpPr>
              <p:cNvPr id="17421" name="任意多边形 404"/>
              <p:cNvSpPr>
                <a:spLocks noChangeArrowheads="1"/>
              </p:cNvSpPr>
              <p:nvPr/>
            </p:nvSpPr>
            <p:spPr bwMode="auto">
              <a:xfrm>
                <a:off x="156" y="307"/>
                <a:ext cx="287" cy="685"/>
              </a:xfrm>
              <a:custGeom>
                <a:avLst/>
                <a:gdLst/>
                <a:ahLst/>
                <a:cxnLst>
                  <a:cxn ang="0">
                    <a:pos x="272" y="12"/>
                  </a:cxn>
                  <a:cxn ang="0">
                    <a:pos x="258" y="39"/>
                  </a:cxn>
                  <a:cxn ang="0">
                    <a:pos x="98" y="163"/>
                  </a:cxn>
                  <a:cxn ang="0">
                    <a:pos x="18" y="348"/>
                  </a:cxn>
                  <a:cxn ang="0">
                    <a:pos x="38" y="560"/>
                  </a:cxn>
                  <a:cxn ang="0">
                    <a:pos x="244" y="657"/>
                  </a:cxn>
                  <a:cxn ang="0">
                    <a:pos x="258" y="657"/>
                  </a:cxn>
                </a:cxnLst>
                <a:rect l="0" t="0" r="r" b="b"/>
                <a:pathLst>
                  <a:path w="287" h="685">
                    <a:moveTo>
                      <a:pt x="272" y="12"/>
                    </a:moveTo>
                    <a:cubicBezTo>
                      <a:pt x="274" y="0"/>
                      <a:pt x="287" y="14"/>
                      <a:pt x="258" y="39"/>
                    </a:cubicBezTo>
                    <a:cubicBezTo>
                      <a:pt x="229" y="64"/>
                      <a:pt x="138" y="112"/>
                      <a:pt x="98" y="163"/>
                    </a:cubicBezTo>
                    <a:cubicBezTo>
                      <a:pt x="58" y="214"/>
                      <a:pt x="28" y="282"/>
                      <a:pt x="18" y="348"/>
                    </a:cubicBezTo>
                    <a:cubicBezTo>
                      <a:pt x="8" y="414"/>
                      <a:pt x="0" y="509"/>
                      <a:pt x="38" y="560"/>
                    </a:cubicBezTo>
                    <a:cubicBezTo>
                      <a:pt x="76" y="611"/>
                      <a:pt x="207" y="641"/>
                      <a:pt x="244" y="657"/>
                    </a:cubicBezTo>
                    <a:cubicBezTo>
                      <a:pt x="281" y="673"/>
                      <a:pt x="259" y="685"/>
                      <a:pt x="258" y="657"/>
                    </a:cubicBezTo>
                  </a:path>
                </a:pathLst>
              </a:custGeom>
              <a:noFill/>
              <a:ln w="28575">
                <a:solidFill>
                  <a:srgbClr val="0033CC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22" name="任意多边形 405"/>
              <p:cNvSpPr>
                <a:spLocks noChangeArrowheads="1"/>
              </p:cNvSpPr>
              <p:nvPr/>
            </p:nvSpPr>
            <p:spPr bwMode="auto">
              <a:xfrm>
                <a:off x="907" y="317"/>
                <a:ext cx="153" cy="64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34" y="213"/>
                  </a:cxn>
                  <a:cxn ang="0">
                    <a:pos x="115" y="451"/>
                  </a:cxn>
                  <a:cxn ang="0">
                    <a:pos x="0" y="643"/>
                  </a:cxn>
                </a:cxnLst>
                <a:rect l="0" t="0" r="r" b="b"/>
                <a:pathLst>
                  <a:path w="153" h="643">
                    <a:moveTo>
                      <a:pt x="0" y="0"/>
                    </a:moveTo>
                    <a:cubicBezTo>
                      <a:pt x="22" y="35"/>
                      <a:pt x="115" y="138"/>
                      <a:pt x="134" y="213"/>
                    </a:cubicBezTo>
                    <a:cubicBezTo>
                      <a:pt x="153" y="288"/>
                      <a:pt x="137" y="379"/>
                      <a:pt x="115" y="451"/>
                    </a:cubicBezTo>
                    <a:cubicBezTo>
                      <a:pt x="93" y="523"/>
                      <a:pt x="24" y="603"/>
                      <a:pt x="0" y="643"/>
                    </a:cubicBezTo>
                  </a:path>
                </a:pathLst>
              </a:custGeom>
              <a:noFill/>
              <a:ln w="28575">
                <a:solidFill>
                  <a:srgbClr val="0033CC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23" name="任意多边形 406"/>
              <p:cNvSpPr>
                <a:spLocks noChangeArrowheads="1"/>
              </p:cNvSpPr>
              <p:nvPr/>
            </p:nvSpPr>
            <p:spPr bwMode="auto">
              <a:xfrm>
                <a:off x="998" y="1020"/>
                <a:ext cx="893" cy="611"/>
              </a:xfrm>
              <a:custGeom>
                <a:avLst/>
                <a:gdLst/>
                <a:ahLst/>
                <a:cxnLst>
                  <a:cxn ang="0">
                    <a:pos x="0" y="1402080"/>
                  </a:cxn>
                  <a:cxn ang="0">
                    <a:pos x="1524000" y="838200"/>
                  </a:cxn>
                  <a:cxn ang="0">
                    <a:pos x="1889760" y="0"/>
                  </a:cxn>
                </a:cxnLst>
                <a:rect l="0" t="0" r="r" b="b"/>
                <a:pathLst>
                  <a:path w="1889760" h="1402080">
                    <a:moveTo>
                      <a:pt x="0" y="1402080"/>
                    </a:moveTo>
                    <a:cubicBezTo>
                      <a:pt x="604520" y="1236980"/>
                      <a:pt x="1209040" y="1071880"/>
                      <a:pt x="1524000" y="838200"/>
                    </a:cubicBezTo>
                    <a:cubicBezTo>
                      <a:pt x="1838960" y="604520"/>
                      <a:pt x="1864360" y="302260"/>
                      <a:pt x="1889760" y="0"/>
                    </a:cubicBezTo>
                  </a:path>
                </a:pathLst>
              </a:custGeom>
              <a:noFill/>
              <a:ln w="28575">
                <a:solidFill>
                  <a:srgbClr val="0033CC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24" name="任意多边形 407"/>
              <p:cNvSpPr>
                <a:spLocks noChangeArrowheads="1"/>
              </p:cNvSpPr>
              <p:nvPr/>
            </p:nvSpPr>
            <p:spPr bwMode="auto">
              <a:xfrm>
                <a:off x="930" y="975"/>
                <a:ext cx="562" cy="122"/>
              </a:xfrm>
              <a:custGeom>
                <a:avLst/>
                <a:gdLst/>
                <a:ahLst/>
                <a:cxnLst>
                  <a:cxn ang="0">
                    <a:pos x="1188720" y="30480"/>
                  </a:cxn>
                  <a:cxn ang="0">
                    <a:pos x="655320" y="274320"/>
                  </a:cxn>
                  <a:cxn ang="0">
                    <a:pos x="0" y="0"/>
                  </a:cxn>
                </a:cxnLst>
                <a:rect l="0" t="0" r="r" b="b"/>
                <a:pathLst>
                  <a:path w="1188720" h="279400">
                    <a:moveTo>
                      <a:pt x="1188720" y="30480"/>
                    </a:moveTo>
                    <a:cubicBezTo>
                      <a:pt x="1021080" y="154940"/>
                      <a:pt x="853440" y="279400"/>
                      <a:pt x="655320" y="274320"/>
                    </a:cubicBezTo>
                    <a:cubicBezTo>
                      <a:pt x="457200" y="269240"/>
                      <a:pt x="228600" y="134620"/>
                      <a:pt x="0" y="0"/>
                    </a:cubicBezTo>
                  </a:path>
                </a:pathLst>
              </a:custGeom>
              <a:noFill/>
              <a:ln w="28575">
                <a:solidFill>
                  <a:srgbClr val="0033CC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25" name="任意多边形 409"/>
              <p:cNvSpPr>
                <a:spLocks noChangeArrowheads="1"/>
              </p:cNvSpPr>
              <p:nvPr/>
            </p:nvSpPr>
            <p:spPr bwMode="auto">
              <a:xfrm>
                <a:off x="0" y="998"/>
                <a:ext cx="389" cy="670"/>
              </a:xfrm>
              <a:custGeom>
                <a:avLst/>
                <a:gdLst/>
                <a:ahLst/>
                <a:cxnLst>
                  <a:cxn ang="0">
                    <a:pos x="822960" y="0"/>
                  </a:cxn>
                  <a:cxn ang="0">
                    <a:pos x="91440" y="1005840"/>
                  </a:cxn>
                  <a:cxn ang="0">
                    <a:pos x="274320" y="1539240"/>
                  </a:cxn>
                </a:cxnLst>
                <a:rect l="0" t="0" r="r" b="b"/>
                <a:pathLst>
                  <a:path w="822960" h="1539240">
                    <a:moveTo>
                      <a:pt x="822960" y="0"/>
                    </a:moveTo>
                    <a:cubicBezTo>
                      <a:pt x="502920" y="374650"/>
                      <a:pt x="182880" y="749300"/>
                      <a:pt x="91440" y="1005840"/>
                    </a:cubicBezTo>
                    <a:cubicBezTo>
                      <a:pt x="0" y="1262380"/>
                      <a:pt x="137160" y="1400810"/>
                      <a:pt x="274320" y="1539240"/>
                    </a:cubicBezTo>
                  </a:path>
                </a:pathLst>
              </a:custGeom>
              <a:noFill/>
              <a:ln w="28575">
                <a:solidFill>
                  <a:srgbClr val="0033CC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26" name="Rectangle 275"/>
              <p:cNvSpPr>
                <a:spLocks noChangeArrowheads="1"/>
              </p:cNvSpPr>
              <p:nvPr/>
            </p:nvSpPr>
            <p:spPr bwMode="auto">
              <a:xfrm>
                <a:off x="340" y="499"/>
                <a:ext cx="341" cy="4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0" tIns="0" rIns="0" bIns="0" anchor="ctr"/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>
                    <a:latin typeface="Times New Roman" pitchFamily="18" charset="0"/>
                  </a:rPr>
                  <a:t>L</a:t>
                </a:r>
                <a:r>
                  <a:rPr lang="zh-CN" altLang="en-US" sz="2800" b="1" baseline="-25000">
                    <a:latin typeface="Times New Roman" pitchFamily="18" charset="0"/>
                  </a:rPr>
                  <a:t>2</a:t>
                </a:r>
                <a:r>
                  <a:rPr lang="zh-CN" altLang="en-US" sz="2800" b="1" i="1">
                    <a:solidFill>
                      <a:srgbClr val="FF3300"/>
                    </a:solidFill>
                    <a:latin typeface="Times New Roman" pitchFamily="18" charset="0"/>
                  </a:rPr>
                  <a:t> </a:t>
                </a:r>
                <a:endParaRPr lang="zh-CN" altLang="en-US" sz="2800" b="1" baseline="-25000">
                  <a:solidFill>
                    <a:srgbClr val="FF33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7427" name="Text Box 220"/>
              <p:cNvSpPr txBox="1">
                <a:spLocks noChangeArrowheads="1"/>
              </p:cNvSpPr>
              <p:nvPr/>
            </p:nvSpPr>
            <p:spPr bwMode="auto">
              <a:xfrm>
                <a:off x="1520" y="567"/>
                <a:ext cx="468" cy="27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pPr algn="just" eaLnBrk="0" hangingPunct="0"/>
                <a:r>
                  <a:rPr lang="zh-CN" altLang="en-US" sz="2800" b="1">
                    <a:latin typeface="Times New Roman" pitchFamily="18" charset="0"/>
                  </a:rPr>
                  <a:t>S</a:t>
                </a:r>
                <a:endParaRPr lang="zh-CN" altLang="en-US" sz="2800" b="1" baseline="-25000">
                  <a:latin typeface="Times New Roman" pitchFamily="18" charset="0"/>
                </a:endParaRPr>
              </a:p>
            </p:txBody>
          </p:sp>
        </p:grpSp>
        <p:sp>
          <p:nvSpPr>
            <p:cNvPr id="17428" name="Rectangle 276"/>
            <p:cNvSpPr>
              <a:spLocks noChangeArrowheads="1"/>
            </p:cNvSpPr>
            <p:nvPr/>
          </p:nvSpPr>
          <p:spPr bwMode="auto">
            <a:xfrm>
              <a:off x="317" y="0"/>
              <a:ext cx="386" cy="3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 anchor="ctr"/>
            <a:lstStyle/>
            <a:p>
              <a:r>
                <a:rPr lang="zh-CN" altLang="en-US" sz="2800" b="1">
                  <a:latin typeface="Times New Roman" pitchFamily="18" charset="0"/>
                </a:rPr>
                <a:t>L</a:t>
              </a:r>
              <a:r>
                <a:rPr lang="zh-CN" altLang="en-US" sz="2800" b="1" baseline="-25000">
                  <a:latin typeface="Times New Roman" pitchFamily="18" charset="0"/>
                </a:rPr>
                <a:t>1</a:t>
              </a:r>
              <a:r>
                <a:rPr lang="zh-CN" altLang="en-US" sz="2800" b="1" i="1">
                  <a:solidFill>
                    <a:srgbClr val="FF3300"/>
                  </a:solidFill>
                  <a:latin typeface="Times New Roman" pitchFamily="18" charset="0"/>
                </a:rPr>
                <a:t> </a:t>
              </a:r>
              <a:endParaRPr lang="zh-CN" altLang="en-US" sz="2800" b="1" baseline="-25000">
                <a:solidFill>
                  <a:srgbClr val="FF3300"/>
                </a:solidFill>
                <a:latin typeface="Times New Roman" pitchFamily="18" charset="0"/>
              </a:endParaRPr>
            </a:p>
          </p:txBody>
        </p:sp>
      </p:grpSp>
      <p:pic>
        <p:nvPicPr>
          <p:cNvPr id="78898" name="Picture 7" descr="H:\2\人教教参资源\九\图\电压表.JPG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2054150" y="1977493"/>
            <a:ext cx="1166812" cy="890588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78899" name="任意多边形 411"/>
          <p:cNvSpPr>
            <a:spLocks noChangeArrowheads="1"/>
          </p:cNvSpPr>
          <p:nvPr/>
        </p:nvSpPr>
        <p:spPr bwMode="auto">
          <a:xfrm>
            <a:off x="2162102" y="2649007"/>
            <a:ext cx="763587" cy="631031"/>
          </a:xfrm>
          <a:custGeom>
            <a:avLst/>
            <a:gdLst/>
            <a:ahLst/>
            <a:cxnLst>
              <a:cxn ang="0">
                <a:pos x="461" y="0"/>
              </a:cxn>
              <a:cxn ang="0">
                <a:pos x="441" y="248"/>
              </a:cxn>
              <a:cxn ang="0">
                <a:pos x="222" y="483"/>
              </a:cxn>
              <a:cxn ang="0">
                <a:pos x="0" y="529"/>
              </a:cxn>
            </a:cxnLst>
            <a:rect l="0" t="0" r="r" b="b"/>
            <a:pathLst>
              <a:path w="481" h="530">
                <a:moveTo>
                  <a:pt x="461" y="0"/>
                </a:moveTo>
                <a:cubicBezTo>
                  <a:pt x="459" y="41"/>
                  <a:pt x="481" y="168"/>
                  <a:pt x="441" y="248"/>
                </a:cubicBezTo>
                <a:cubicBezTo>
                  <a:pt x="401" y="328"/>
                  <a:pt x="295" y="436"/>
                  <a:pt x="222" y="483"/>
                </a:cubicBezTo>
                <a:cubicBezTo>
                  <a:pt x="149" y="530"/>
                  <a:pt x="46" y="519"/>
                  <a:pt x="0" y="529"/>
                </a:cubicBezTo>
              </a:path>
            </a:pathLst>
          </a:custGeom>
          <a:noFill/>
          <a:ln w="28575">
            <a:solidFill>
              <a:srgbClr val="CC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8900" name="任意多边形 410"/>
          <p:cNvSpPr>
            <a:spLocks noChangeArrowheads="1"/>
          </p:cNvSpPr>
          <p:nvPr/>
        </p:nvSpPr>
        <p:spPr bwMode="auto">
          <a:xfrm>
            <a:off x="906387" y="2483509"/>
            <a:ext cx="1473200" cy="825103"/>
          </a:xfrm>
          <a:custGeom>
            <a:avLst/>
            <a:gdLst/>
            <a:ahLst/>
            <a:cxnLst>
              <a:cxn ang="0">
                <a:pos x="928" y="113"/>
              </a:cxn>
              <a:cxn ang="0">
                <a:pos x="232" y="40"/>
              </a:cxn>
              <a:cxn ang="0">
                <a:pos x="21" y="355"/>
              </a:cxn>
              <a:cxn ang="0">
                <a:pos x="107" y="640"/>
              </a:cxn>
              <a:cxn ang="0">
                <a:pos x="272" y="673"/>
              </a:cxn>
            </a:cxnLst>
            <a:rect l="0" t="0" r="r" b="b"/>
            <a:pathLst>
              <a:path w="926" h="693">
                <a:moveTo>
                  <a:pt x="928" y="113"/>
                </a:moveTo>
                <a:cubicBezTo>
                  <a:pt x="812" y="101"/>
                  <a:pt x="383" y="0"/>
                  <a:pt x="232" y="40"/>
                </a:cubicBezTo>
                <a:cubicBezTo>
                  <a:pt x="81" y="80"/>
                  <a:pt x="42" y="255"/>
                  <a:pt x="21" y="355"/>
                </a:cubicBezTo>
                <a:cubicBezTo>
                  <a:pt x="0" y="455"/>
                  <a:pt x="65" y="587"/>
                  <a:pt x="107" y="640"/>
                </a:cubicBezTo>
                <a:cubicBezTo>
                  <a:pt x="149" y="693"/>
                  <a:pt x="238" y="666"/>
                  <a:pt x="272" y="673"/>
                </a:cubicBezTo>
              </a:path>
            </a:pathLst>
          </a:custGeom>
          <a:noFill/>
          <a:ln w="28575">
            <a:solidFill>
              <a:srgbClr val="CC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" name="组合 78900"/>
          <p:cNvGrpSpPr/>
          <p:nvPr/>
        </p:nvGrpSpPr>
        <p:grpSpPr>
          <a:xfrm>
            <a:off x="5330628" y="2898865"/>
            <a:ext cx="2625725" cy="1835944"/>
            <a:chOff x="0" y="0"/>
            <a:chExt cx="2039" cy="1905"/>
          </a:xfrm>
        </p:grpSpPr>
        <p:grpSp>
          <p:nvGrpSpPr>
            <p:cNvPr id="8" name="组合 78901"/>
            <p:cNvGrpSpPr/>
            <p:nvPr/>
          </p:nvGrpSpPr>
          <p:grpSpPr>
            <a:xfrm>
              <a:off x="0" y="114"/>
              <a:ext cx="2039" cy="1791"/>
              <a:chOff x="0" y="0"/>
              <a:chExt cx="2039" cy="1791"/>
            </a:xfrm>
          </p:grpSpPr>
          <p:pic>
            <p:nvPicPr>
              <p:cNvPr id="17434" name="Picture 5" descr="H:\2\人教教参资源\九\图\小灯泡.JPG"/>
              <p:cNvPicPr>
                <a:picLocks noChangeAspect="1" noChangeArrowheads="1"/>
              </p:cNvPicPr>
              <p:nvPr/>
            </p:nvPicPr>
            <p:blipFill>
              <a:blip r:embed="rId6"/>
              <a:stretch>
                <a:fillRect/>
              </a:stretch>
            </p:blipFill>
            <p:spPr bwMode="auto">
              <a:xfrm>
                <a:off x="279" y="643"/>
                <a:ext cx="769" cy="49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</p:pic>
          <p:pic>
            <p:nvPicPr>
              <p:cNvPr id="17435" name="Picture 5" descr="H:\2\人教教参资源\九\图\小灯泡.JPG"/>
              <p:cNvPicPr>
                <a:picLocks noChangeAspect="1" noChangeArrowheads="1"/>
              </p:cNvPicPr>
              <p:nvPr/>
            </p:nvPicPr>
            <p:blipFill>
              <a:blip r:embed="rId6"/>
              <a:stretch>
                <a:fillRect/>
              </a:stretch>
            </p:blipFill>
            <p:spPr bwMode="auto">
              <a:xfrm>
                <a:off x="272" y="0"/>
                <a:ext cx="769" cy="49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</p:pic>
          <p:pic>
            <p:nvPicPr>
              <p:cNvPr id="17436" name="Picture 10" descr="H:\2\人教教参资源\九\图\电池组.JPG"/>
              <p:cNvPicPr>
                <a:picLocks noChangeAspect="1" noChangeArrowheads="1"/>
              </p:cNvPicPr>
              <p:nvPr/>
            </p:nvPicPr>
            <p:blipFill>
              <a:blip r:embed="rId7"/>
              <a:stretch>
                <a:fillRect/>
              </a:stretch>
            </p:blipFill>
            <p:spPr bwMode="auto">
              <a:xfrm flipH="1">
                <a:off x="46" y="1429"/>
                <a:ext cx="997" cy="36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</p:pic>
          <p:pic>
            <p:nvPicPr>
              <p:cNvPr id="17437" name="Picture 3" descr="H:\2\人教教参资源\九\图\铡刀开关.JPG"/>
              <p:cNvPicPr>
                <a:picLocks noChangeAspect="1" noChangeArrowheads="1"/>
              </p:cNvPicPr>
              <p:nvPr/>
            </p:nvPicPr>
            <p:blipFill>
              <a:blip r:embed="rId8"/>
              <a:stretch>
                <a:fillRect/>
              </a:stretch>
            </p:blipFill>
            <p:spPr bwMode="auto">
              <a:xfrm>
                <a:off x="1317" y="706"/>
                <a:ext cx="722" cy="42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</p:pic>
          <p:sp>
            <p:nvSpPr>
              <p:cNvPr id="17438" name="任意多边形 404"/>
              <p:cNvSpPr>
                <a:spLocks noChangeArrowheads="1"/>
              </p:cNvSpPr>
              <p:nvPr/>
            </p:nvSpPr>
            <p:spPr bwMode="auto">
              <a:xfrm>
                <a:off x="156" y="307"/>
                <a:ext cx="287" cy="685"/>
              </a:xfrm>
              <a:custGeom>
                <a:avLst/>
                <a:gdLst/>
                <a:ahLst/>
                <a:cxnLst>
                  <a:cxn ang="0">
                    <a:pos x="272" y="12"/>
                  </a:cxn>
                  <a:cxn ang="0">
                    <a:pos x="258" y="39"/>
                  </a:cxn>
                  <a:cxn ang="0">
                    <a:pos x="98" y="163"/>
                  </a:cxn>
                  <a:cxn ang="0">
                    <a:pos x="18" y="348"/>
                  </a:cxn>
                  <a:cxn ang="0">
                    <a:pos x="38" y="560"/>
                  </a:cxn>
                  <a:cxn ang="0">
                    <a:pos x="244" y="657"/>
                  </a:cxn>
                  <a:cxn ang="0">
                    <a:pos x="258" y="657"/>
                  </a:cxn>
                </a:cxnLst>
                <a:rect l="0" t="0" r="r" b="b"/>
                <a:pathLst>
                  <a:path w="287" h="685">
                    <a:moveTo>
                      <a:pt x="272" y="12"/>
                    </a:moveTo>
                    <a:cubicBezTo>
                      <a:pt x="274" y="0"/>
                      <a:pt x="287" y="14"/>
                      <a:pt x="258" y="39"/>
                    </a:cubicBezTo>
                    <a:cubicBezTo>
                      <a:pt x="229" y="64"/>
                      <a:pt x="138" y="112"/>
                      <a:pt x="98" y="163"/>
                    </a:cubicBezTo>
                    <a:cubicBezTo>
                      <a:pt x="58" y="214"/>
                      <a:pt x="28" y="282"/>
                      <a:pt x="18" y="348"/>
                    </a:cubicBezTo>
                    <a:cubicBezTo>
                      <a:pt x="8" y="414"/>
                      <a:pt x="0" y="509"/>
                      <a:pt x="38" y="560"/>
                    </a:cubicBezTo>
                    <a:cubicBezTo>
                      <a:pt x="76" y="611"/>
                      <a:pt x="207" y="641"/>
                      <a:pt x="244" y="657"/>
                    </a:cubicBezTo>
                    <a:cubicBezTo>
                      <a:pt x="281" y="673"/>
                      <a:pt x="259" y="685"/>
                      <a:pt x="258" y="657"/>
                    </a:cubicBezTo>
                  </a:path>
                </a:pathLst>
              </a:custGeom>
              <a:noFill/>
              <a:ln w="28575">
                <a:solidFill>
                  <a:srgbClr val="0033CC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9" name="任意多边形 405"/>
              <p:cNvSpPr>
                <a:spLocks noChangeArrowheads="1"/>
              </p:cNvSpPr>
              <p:nvPr/>
            </p:nvSpPr>
            <p:spPr bwMode="auto">
              <a:xfrm>
                <a:off x="907" y="317"/>
                <a:ext cx="153" cy="64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34" y="213"/>
                  </a:cxn>
                  <a:cxn ang="0">
                    <a:pos x="115" y="451"/>
                  </a:cxn>
                  <a:cxn ang="0">
                    <a:pos x="0" y="643"/>
                  </a:cxn>
                </a:cxnLst>
                <a:rect l="0" t="0" r="r" b="b"/>
                <a:pathLst>
                  <a:path w="153" h="643">
                    <a:moveTo>
                      <a:pt x="0" y="0"/>
                    </a:moveTo>
                    <a:cubicBezTo>
                      <a:pt x="22" y="35"/>
                      <a:pt x="115" y="138"/>
                      <a:pt x="134" y="213"/>
                    </a:cubicBezTo>
                    <a:cubicBezTo>
                      <a:pt x="153" y="288"/>
                      <a:pt x="137" y="379"/>
                      <a:pt x="115" y="451"/>
                    </a:cubicBezTo>
                    <a:cubicBezTo>
                      <a:pt x="93" y="523"/>
                      <a:pt x="24" y="603"/>
                      <a:pt x="0" y="643"/>
                    </a:cubicBezTo>
                  </a:path>
                </a:pathLst>
              </a:custGeom>
              <a:noFill/>
              <a:ln w="28575">
                <a:solidFill>
                  <a:srgbClr val="0033CC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40" name="任意多边形 406"/>
              <p:cNvSpPr>
                <a:spLocks noChangeArrowheads="1"/>
              </p:cNvSpPr>
              <p:nvPr/>
            </p:nvSpPr>
            <p:spPr bwMode="auto">
              <a:xfrm>
                <a:off x="998" y="1020"/>
                <a:ext cx="893" cy="611"/>
              </a:xfrm>
              <a:custGeom>
                <a:avLst/>
                <a:gdLst/>
                <a:ahLst/>
                <a:cxnLst>
                  <a:cxn ang="0">
                    <a:pos x="0" y="1402080"/>
                  </a:cxn>
                  <a:cxn ang="0">
                    <a:pos x="1524000" y="838200"/>
                  </a:cxn>
                  <a:cxn ang="0">
                    <a:pos x="1889760" y="0"/>
                  </a:cxn>
                </a:cxnLst>
                <a:rect l="0" t="0" r="r" b="b"/>
                <a:pathLst>
                  <a:path w="1889760" h="1402080">
                    <a:moveTo>
                      <a:pt x="0" y="1402080"/>
                    </a:moveTo>
                    <a:cubicBezTo>
                      <a:pt x="604520" y="1236980"/>
                      <a:pt x="1209040" y="1071880"/>
                      <a:pt x="1524000" y="838200"/>
                    </a:cubicBezTo>
                    <a:cubicBezTo>
                      <a:pt x="1838960" y="604520"/>
                      <a:pt x="1864360" y="302260"/>
                      <a:pt x="1889760" y="0"/>
                    </a:cubicBezTo>
                  </a:path>
                </a:pathLst>
              </a:custGeom>
              <a:noFill/>
              <a:ln w="28575">
                <a:solidFill>
                  <a:srgbClr val="0033CC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41" name="任意多边形 407"/>
              <p:cNvSpPr>
                <a:spLocks noChangeArrowheads="1"/>
              </p:cNvSpPr>
              <p:nvPr/>
            </p:nvSpPr>
            <p:spPr bwMode="auto">
              <a:xfrm>
                <a:off x="930" y="975"/>
                <a:ext cx="562" cy="122"/>
              </a:xfrm>
              <a:custGeom>
                <a:avLst/>
                <a:gdLst/>
                <a:ahLst/>
                <a:cxnLst>
                  <a:cxn ang="0">
                    <a:pos x="1188720" y="30480"/>
                  </a:cxn>
                  <a:cxn ang="0">
                    <a:pos x="655320" y="274320"/>
                  </a:cxn>
                  <a:cxn ang="0">
                    <a:pos x="0" y="0"/>
                  </a:cxn>
                </a:cxnLst>
                <a:rect l="0" t="0" r="r" b="b"/>
                <a:pathLst>
                  <a:path w="1188720" h="279400">
                    <a:moveTo>
                      <a:pt x="1188720" y="30480"/>
                    </a:moveTo>
                    <a:cubicBezTo>
                      <a:pt x="1021080" y="154940"/>
                      <a:pt x="853440" y="279400"/>
                      <a:pt x="655320" y="274320"/>
                    </a:cubicBezTo>
                    <a:cubicBezTo>
                      <a:pt x="457200" y="269240"/>
                      <a:pt x="228600" y="134620"/>
                      <a:pt x="0" y="0"/>
                    </a:cubicBezTo>
                  </a:path>
                </a:pathLst>
              </a:custGeom>
              <a:noFill/>
              <a:ln w="28575">
                <a:solidFill>
                  <a:srgbClr val="0033CC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42" name="任意多边形 409"/>
              <p:cNvSpPr>
                <a:spLocks noChangeArrowheads="1"/>
              </p:cNvSpPr>
              <p:nvPr/>
            </p:nvSpPr>
            <p:spPr bwMode="auto">
              <a:xfrm>
                <a:off x="0" y="998"/>
                <a:ext cx="389" cy="670"/>
              </a:xfrm>
              <a:custGeom>
                <a:avLst/>
                <a:gdLst/>
                <a:ahLst/>
                <a:cxnLst>
                  <a:cxn ang="0">
                    <a:pos x="822960" y="0"/>
                  </a:cxn>
                  <a:cxn ang="0">
                    <a:pos x="91440" y="1005840"/>
                  </a:cxn>
                  <a:cxn ang="0">
                    <a:pos x="274320" y="1539240"/>
                  </a:cxn>
                </a:cxnLst>
                <a:rect l="0" t="0" r="r" b="b"/>
                <a:pathLst>
                  <a:path w="822960" h="1539240">
                    <a:moveTo>
                      <a:pt x="822960" y="0"/>
                    </a:moveTo>
                    <a:cubicBezTo>
                      <a:pt x="502920" y="374650"/>
                      <a:pt x="182880" y="749300"/>
                      <a:pt x="91440" y="1005840"/>
                    </a:cubicBezTo>
                    <a:cubicBezTo>
                      <a:pt x="0" y="1262380"/>
                      <a:pt x="137160" y="1400810"/>
                      <a:pt x="274320" y="1539240"/>
                    </a:cubicBezTo>
                  </a:path>
                </a:pathLst>
              </a:custGeom>
              <a:noFill/>
              <a:ln w="28575">
                <a:solidFill>
                  <a:srgbClr val="0033CC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43" name="Rectangle 275"/>
              <p:cNvSpPr>
                <a:spLocks noChangeArrowheads="1"/>
              </p:cNvSpPr>
              <p:nvPr/>
            </p:nvSpPr>
            <p:spPr bwMode="auto">
              <a:xfrm>
                <a:off x="340" y="453"/>
                <a:ext cx="341" cy="4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0" tIns="0" rIns="0" bIns="0" anchor="ctr"/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>
                    <a:latin typeface="Times New Roman" pitchFamily="18" charset="0"/>
                  </a:rPr>
                  <a:t>L</a:t>
                </a:r>
                <a:r>
                  <a:rPr lang="zh-CN" altLang="en-US" sz="2800" b="1" baseline="-25000">
                    <a:latin typeface="Times New Roman" pitchFamily="18" charset="0"/>
                  </a:rPr>
                  <a:t>2</a:t>
                </a:r>
                <a:r>
                  <a:rPr lang="zh-CN" altLang="en-US" sz="2800" b="1" i="1">
                    <a:solidFill>
                      <a:srgbClr val="FF3300"/>
                    </a:solidFill>
                    <a:latin typeface="Times New Roman" pitchFamily="18" charset="0"/>
                  </a:rPr>
                  <a:t> </a:t>
                </a:r>
                <a:endParaRPr lang="zh-CN" altLang="en-US" sz="2800" b="1" baseline="-25000">
                  <a:solidFill>
                    <a:srgbClr val="FF33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7444" name="Text Box 220"/>
              <p:cNvSpPr txBox="1">
                <a:spLocks noChangeArrowheads="1"/>
              </p:cNvSpPr>
              <p:nvPr/>
            </p:nvSpPr>
            <p:spPr bwMode="auto">
              <a:xfrm>
                <a:off x="1520" y="567"/>
                <a:ext cx="468" cy="27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pPr algn="just" eaLnBrk="0" hangingPunct="0"/>
                <a:r>
                  <a:rPr lang="zh-CN" altLang="en-US" sz="2800" b="1">
                    <a:latin typeface="Times New Roman" pitchFamily="18" charset="0"/>
                  </a:rPr>
                  <a:t>S</a:t>
                </a:r>
                <a:endParaRPr lang="zh-CN" altLang="en-US" sz="2800" b="1" baseline="-25000">
                  <a:latin typeface="Times New Roman" pitchFamily="18" charset="0"/>
                </a:endParaRPr>
              </a:p>
            </p:txBody>
          </p:sp>
        </p:grpSp>
        <p:sp>
          <p:nvSpPr>
            <p:cNvPr id="17445" name="Rectangle 276"/>
            <p:cNvSpPr>
              <a:spLocks noChangeArrowheads="1"/>
            </p:cNvSpPr>
            <p:nvPr/>
          </p:nvSpPr>
          <p:spPr bwMode="auto">
            <a:xfrm>
              <a:off x="363" y="0"/>
              <a:ext cx="386" cy="3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 anchor="ctr"/>
            <a:lstStyle/>
            <a:p>
              <a:r>
                <a:rPr lang="zh-CN" altLang="en-US" sz="2800" b="1">
                  <a:latin typeface="Times New Roman" pitchFamily="18" charset="0"/>
                </a:rPr>
                <a:t>L</a:t>
              </a:r>
              <a:r>
                <a:rPr lang="zh-CN" altLang="en-US" sz="2800" b="1" baseline="-25000">
                  <a:latin typeface="Times New Roman" pitchFamily="18" charset="0"/>
                </a:rPr>
                <a:t>1</a:t>
              </a:r>
              <a:r>
                <a:rPr lang="zh-CN" altLang="en-US" sz="2800" b="1" i="1">
                  <a:solidFill>
                    <a:srgbClr val="FF3300"/>
                  </a:solidFill>
                  <a:latin typeface="Times New Roman" pitchFamily="18" charset="0"/>
                </a:rPr>
                <a:t> </a:t>
              </a:r>
              <a:endParaRPr lang="zh-CN" altLang="en-US" sz="2800" b="1" baseline="-25000">
                <a:solidFill>
                  <a:srgbClr val="FF3300"/>
                </a:solidFill>
                <a:latin typeface="Times New Roman" pitchFamily="18" charset="0"/>
              </a:endParaRPr>
            </a:p>
          </p:txBody>
        </p:sp>
      </p:grpSp>
      <p:pic>
        <p:nvPicPr>
          <p:cNvPr id="78915" name="Picture 7" descr="H:\2\人教教参资源\九\图\电压表.JPG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6876853" y="1872546"/>
            <a:ext cx="1166813" cy="890588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78916" name="任意多边形 415"/>
          <p:cNvSpPr>
            <a:spLocks noChangeArrowheads="1"/>
          </p:cNvSpPr>
          <p:nvPr/>
        </p:nvSpPr>
        <p:spPr bwMode="auto">
          <a:xfrm>
            <a:off x="6538714" y="2520246"/>
            <a:ext cx="1141412" cy="1413272"/>
          </a:xfrm>
          <a:custGeom>
            <a:avLst/>
            <a:gdLst/>
            <a:ahLst/>
            <a:cxnLst>
              <a:cxn ang="0">
                <a:pos x="706" y="0"/>
              </a:cxn>
              <a:cxn ang="0">
                <a:pos x="673" y="437"/>
              </a:cxn>
              <a:cxn ang="0">
                <a:pos x="428" y="894"/>
              </a:cxn>
              <a:cxn ang="0">
                <a:pos x="203" y="1138"/>
              </a:cxn>
              <a:cxn ang="0">
                <a:pos x="0" y="1187"/>
              </a:cxn>
            </a:cxnLst>
            <a:rect l="0" t="0" r="r" b="b"/>
            <a:pathLst>
              <a:path w="719" h="1187">
                <a:moveTo>
                  <a:pt x="706" y="0"/>
                </a:moveTo>
                <a:cubicBezTo>
                  <a:pt x="701" y="72"/>
                  <a:pt x="719" y="288"/>
                  <a:pt x="673" y="437"/>
                </a:cubicBezTo>
                <a:cubicBezTo>
                  <a:pt x="627" y="586"/>
                  <a:pt x="506" y="777"/>
                  <a:pt x="428" y="894"/>
                </a:cubicBezTo>
                <a:cubicBezTo>
                  <a:pt x="350" y="1011"/>
                  <a:pt x="274" y="1089"/>
                  <a:pt x="203" y="1138"/>
                </a:cubicBezTo>
                <a:cubicBezTo>
                  <a:pt x="132" y="1187"/>
                  <a:pt x="42" y="1177"/>
                  <a:pt x="0" y="1187"/>
                </a:cubicBezTo>
              </a:path>
            </a:pathLst>
          </a:custGeom>
          <a:noFill/>
          <a:ln w="28575">
            <a:solidFill>
              <a:srgbClr val="CC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8917" name="任意多边形 414"/>
          <p:cNvSpPr>
            <a:spLocks noChangeArrowheads="1"/>
          </p:cNvSpPr>
          <p:nvPr/>
        </p:nvSpPr>
        <p:spPr bwMode="auto">
          <a:xfrm>
            <a:off x="5148064" y="2427378"/>
            <a:ext cx="2132012" cy="1551384"/>
          </a:xfrm>
          <a:custGeom>
            <a:avLst/>
            <a:gdLst/>
            <a:ahLst/>
            <a:cxnLst>
              <a:cxn ang="0">
                <a:pos x="1321" y="83"/>
              </a:cxn>
              <a:cxn ang="0">
                <a:pos x="1175" y="77"/>
              </a:cxn>
              <a:cxn ang="0">
                <a:pos x="314" y="123"/>
              </a:cxn>
              <a:cxn ang="0">
                <a:pos x="23" y="812"/>
              </a:cxn>
              <a:cxn ang="0">
                <a:pos x="175" y="1229"/>
              </a:cxn>
              <a:cxn ang="0">
                <a:pos x="427" y="1255"/>
              </a:cxn>
            </a:cxnLst>
            <a:rect l="0" t="0" r="r" b="b"/>
            <a:pathLst>
              <a:path w="1343" h="1303">
                <a:moveTo>
                  <a:pt x="1321" y="83"/>
                </a:moveTo>
                <a:cubicBezTo>
                  <a:pt x="1297" y="82"/>
                  <a:pt x="1343" y="70"/>
                  <a:pt x="1175" y="77"/>
                </a:cubicBezTo>
                <a:cubicBezTo>
                  <a:pt x="1007" y="84"/>
                  <a:pt x="506" y="0"/>
                  <a:pt x="314" y="123"/>
                </a:cubicBezTo>
                <a:cubicBezTo>
                  <a:pt x="122" y="246"/>
                  <a:pt x="46" y="628"/>
                  <a:pt x="23" y="812"/>
                </a:cubicBezTo>
                <a:cubicBezTo>
                  <a:pt x="0" y="996"/>
                  <a:pt x="108" y="1155"/>
                  <a:pt x="175" y="1229"/>
                </a:cubicBezTo>
                <a:cubicBezTo>
                  <a:pt x="242" y="1303"/>
                  <a:pt x="375" y="1250"/>
                  <a:pt x="427" y="1255"/>
                </a:cubicBezTo>
              </a:path>
            </a:pathLst>
          </a:custGeom>
          <a:noFill/>
          <a:ln w="28575">
            <a:solidFill>
              <a:srgbClr val="CC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537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8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539553" y="622722"/>
            <a:ext cx="1655763" cy="46280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ea typeface="黑体" pitchFamily="49" charset="-122"/>
              </a:rPr>
              <a:t>进行实验</a:t>
            </a:r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grpSp>
        <p:nvGrpSpPr>
          <p:cNvPr id="3" name="组合 79913"/>
          <p:cNvGrpSpPr/>
          <p:nvPr/>
        </p:nvGrpSpPr>
        <p:grpSpPr>
          <a:xfrm>
            <a:off x="4427985" y="1055839"/>
            <a:ext cx="3236913" cy="2268140"/>
            <a:chOff x="0" y="0"/>
            <a:chExt cx="2039" cy="1905"/>
          </a:xfrm>
        </p:grpSpPr>
        <p:grpSp>
          <p:nvGrpSpPr>
            <p:cNvPr id="4" name="组合 79914"/>
            <p:cNvGrpSpPr/>
            <p:nvPr/>
          </p:nvGrpSpPr>
          <p:grpSpPr>
            <a:xfrm>
              <a:off x="0" y="114"/>
              <a:ext cx="2039" cy="1791"/>
              <a:chOff x="0" y="0"/>
              <a:chExt cx="2039" cy="1791"/>
            </a:xfrm>
          </p:grpSpPr>
          <p:pic>
            <p:nvPicPr>
              <p:cNvPr id="18439" name="Picture 5" descr="H:\2\人教教参资源\九\图\小灯泡.JPG"/>
              <p:cNvPicPr>
                <a:picLocks noChangeAspect="1" noChangeArrowheads="1"/>
              </p:cNvPicPr>
              <p:nvPr/>
            </p:nvPicPr>
            <p:blipFill>
              <a:blip r:embed="rId2"/>
              <a:stretch>
                <a:fillRect/>
              </a:stretch>
            </p:blipFill>
            <p:spPr bwMode="auto">
              <a:xfrm>
                <a:off x="279" y="643"/>
                <a:ext cx="769" cy="49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</p:pic>
          <p:pic>
            <p:nvPicPr>
              <p:cNvPr id="18440" name="Picture 5" descr="H:\2\人教教参资源\九\图\小灯泡.JPG"/>
              <p:cNvPicPr>
                <a:picLocks noChangeAspect="1" noChangeArrowheads="1"/>
              </p:cNvPicPr>
              <p:nvPr/>
            </p:nvPicPr>
            <p:blipFill>
              <a:blip r:embed="rId2"/>
              <a:stretch>
                <a:fillRect/>
              </a:stretch>
            </p:blipFill>
            <p:spPr bwMode="auto">
              <a:xfrm>
                <a:off x="272" y="0"/>
                <a:ext cx="769" cy="49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</p:pic>
          <p:pic>
            <p:nvPicPr>
              <p:cNvPr id="18441" name="Picture 10" descr="H:\2\人教教参资源\九\图\电池组.JPG"/>
              <p:cNvPicPr>
                <a:picLocks noChangeAspect="1" noChangeArrowheads="1"/>
              </p:cNvPicPr>
              <p:nvPr/>
            </p:nvPicPr>
            <p:blipFill>
              <a:blip r:embed="rId3"/>
              <a:stretch>
                <a:fillRect/>
              </a:stretch>
            </p:blipFill>
            <p:spPr bwMode="auto">
              <a:xfrm flipH="1">
                <a:off x="46" y="1429"/>
                <a:ext cx="997" cy="36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</p:pic>
          <p:pic>
            <p:nvPicPr>
              <p:cNvPr id="18442" name="Picture 3" descr="H:\2\人教教参资源\九\图\铡刀开关.JPG"/>
              <p:cNvPicPr>
                <a:picLocks noChangeAspect="1" noChangeArrowheads="1"/>
              </p:cNvPicPr>
              <p:nvPr/>
            </p:nvPicPr>
            <p:blipFill>
              <a:blip r:embed="rId4"/>
              <a:stretch>
                <a:fillRect/>
              </a:stretch>
            </p:blipFill>
            <p:spPr bwMode="auto">
              <a:xfrm>
                <a:off x="1317" y="706"/>
                <a:ext cx="722" cy="42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</p:pic>
          <p:sp>
            <p:nvSpPr>
              <p:cNvPr id="18443" name="任意多边形 404"/>
              <p:cNvSpPr>
                <a:spLocks noChangeArrowheads="1"/>
              </p:cNvSpPr>
              <p:nvPr/>
            </p:nvSpPr>
            <p:spPr bwMode="auto">
              <a:xfrm>
                <a:off x="156" y="307"/>
                <a:ext cx="287" cy="685"/>
              </a:xfrm>
              <a:custGeom>
                <a:avLst/>
                <a:gdLst/>
                <a:ahLst/>
                <a:cxnLst>
                  <a:cxn ang="0">
                    <a:pos x="272" y="12"/>
                  </a:cxn>
                  <a:cxn ang="0">
                    <a:pos x="258" y="39"/>
                  </a:cxn>
                  <a:cxn ang="0">
                    <a:pos x="98" y="163"/>
                  </a:cxn>
                  <a:cxn ang="0">
                    <a:pos x="18" y="348"/>
                  </a:cxn>
                  <a:cxn ang="0">
                    <a:pos x="38" y="560"/>
                  </a:cxn>
                  <a:cxn ang="0">
                    <a:pos x="244" y="657"/>
                  </a:cxn>
                  <a:cxn ang="0">
                    <a:pos x="258" y="657"/>
                  </a:cxn>
                </a:cxnLst>
                <a:rect l="0" t="0" r="r" b="b"/>
                <a:pathLst>
                  <a:path w="287" h="685">
                    <a:moveTo>
                      <a:pt x="272" y="12"/>
                    </a:moveTo>
                    <a:cubicBezTo>
                      <a:pt x="274" y="0"/>
                      <a:pt x="287" y="14"/>
                      <a:pt x="258" y="39"/>
                    </a:cubicBezTo>
                    <a:cubicBezTo>
                      <a:pt x="229" y="64"/>
                      <a:pt x="138" y="112"/>
                      <a:pt x="98" y="163"/>
                    </a:cubicBezTo>
                    <a:cubicBezTo>
                      <a:pt x="58" y="214"/>
                      <a:pt x="28" y="282"/>
                      <a:pt x="18" y="348"/>
                    </a:cubicBezTo>
                    <a:cubicBezTo>
                      <a:pt x="8" y="414"/>
                      <a:pt x="0" y="509"/>
                      <a:pt x="38" y="560"/>
                    </a:cubicBezTo>
                    <a:cubicBezTo>
                      <a:pt x="76" y="611"/>
                      <a:pt x="207" y="641"/>
                      <a:pt x="244" y="657"/>
                    </a:cubicBezTo>
                    <a:cubicBezTo>
                      <a:pt x="281" y="673"/>
                      <a:pt x="259" y="685"/>
                      <a:pt x="258" y="657"/>
                    </a:cubicBezTo>
                  </a:path>
                </a:pathLst>
              </a:custGeom>
              <a:noFill/>
              <a:ln w="28575">
                <a:solidFill>
                  <a:srgbClr val="0033CC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44" name="任意多边形 405"/>
              <p:cNvSpPr>
                <a:spLocks noChangeArrowheads="1"/>
              </p:cNvSpPr>
              <p:nvPr/>
            </p:nvSpPr>
            <p:spPr bwMode="auto">
              <a:xfrm>
                <a:off x="907" y="317"/>
                <a:ext cx="153" cy="64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34" y="213"/>
                  </a:cxn>
                  <a:cxn ang="0">
                    <a:pos x="115" y="451"/>
                  </a:cxn>
                  <a:cxn ang="0">
                    <a:pos x="0" y="643"/>
                  </a:cxn>
                </a:cxnLst>
                <a:rect l="0" t="0" r="r" b="b"/>
                <a:pathLst>
                  <a:path w="153" h="643">
                    <a:moveTo>
                      <a:pt x="0" y="0"/>
                    </a:moveTo>
                    <a:cubicBezTo>
                      <a:pt x="22" y="35"/>
                      <a:pt x="115" y="138"/>
                      <a:pt x="134" y="213"/>
                    </a:cubicBezTo>
                    <a:cubicBezTo>
                      <a:pt x="153" y="288"/>
                      <a:pt x="137" y="379"/>
                      <a:pt x="115" y="451"/>
                    </a:cubicBezTo>
                    <a:cubicBezTo>
                      <a:pt x="93" y="523"/>
                      <a:pt x="24" y="603"/>
                      <a:pt x="0" y="643"/>
                    </a:cubicBezTo>
                  </a:path>
                </a:pathLst>
              </a:custGeom>
              <a:noFill/>
              <a:ln w="28575">
                <a:solidFill>
                  <a:srgbClr val="0033CC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45" name="任意多边形 406"/>
              <p:cNvSpPr>
                <a:spLocks noChangeArrowheads="1"/>
              </p:cNvSpPr>
              <p:nvPr/>
            </p:nvSpPr>
            <p:spPr bwMode="auto">
              <a:xfrm>
                <a:off x="998" y="1020"/>
                <a:ext cx="893" cy="611"/>
              </a:xfrm>
              <a:custGeom>
                <a:avLst/>
                <a:gdLst/>
                <a:ahLst/>
                <a:cxnLst>
                  <a:cxn ang="0">
                    <a:pos x="0" y="1402080"/>
                  </a:cxn>
                  <a:cxn ang="0">
                    <a:pos x="1524000" y="838200"/>
                  </a:cxn>
                  <a:cxn ang="0">
                    <a:pos x="1889760" y="0"/>
                  </a:cxn>
                </a:cxnLst>
                <a:rect l="0" t="0" r="r" b="b"/>
                <a:pathLst>
                  <a:path w="1889760" h="1402080">
                    <a:moveTo>
                      <a:pt x="0" y="1402080"/>
                    </a:moveTo>
                    <a:cubicBezTo>
                      <a:pt x="604520" y="1236980"/>
                      <a:pt x="1209040" y="1071880"/>
                      <a:pt x="1524000" y="838200"/>
                    </a:cubicBezTo>
                    <a:cubicBezTo>
                      <a:pt x="1838960" y="604520"/>
                      <a:pt x="1864360" y="302260"/>
                      <a:pt x="1889760" y="0"/>
                    </a:cubicBezTo>
                  </a:path>
                </a:pathLst>
              </a:custGeom>
              <a:noFill/>
              <a:ln w="28575">
                <a:solidFill>
                  <a:srgbClr val="0033CC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46" name="任意多边形 407"/>
              <p:cNvSpPr>
                <a:spLocks noChangeArrowheads="1"/>
              </p:cNvSpPr>
              <p:nvPr/>
            </p:nvSpPr>
            <p:spPr bwMode="auto">
              <a:xfrm>
                <a:off x="930" y="975"/>
                <a:ext cx="562" cy="122"/>
              </a:xfrm>
              <a:custGeom>
                <a:avLst/>
                <a:gdLst/>
                <a:ahLst/>
                <a:cxnLst>
                  <a:cxn ang="0">
                    <a:pos x="1188720" y="30480"/>
                  </a:cxn>
                  <a:cxn ang="0">
                    <a:pos x="655320" y="274320"/>
                  </a:cxn>
                  <a:cxn ang="0">
                    <a:pos x="0" y="0"/>
                  </a:cxn>
                </a:cxnLst>
                <a:rect l="0" t="0" r="r" b="b"/>
                <a:pathLst>
                  <a:path w="1188720" h="279400">
                    <a:moveTo>
                      <a:pt x="1188720" y="30480"/>
                    </a:moveTo>
                    <a:cubicBezTo>
                      <a:pt x="1021080" y="154940"/>
                      <a:pt x="853440" y="279400"/>
                      <a:pt x="655320" y="274320"/>
                    </a:cubicBezTo>
                    <a:cubicBezTo>
                      <a:pt x="457200" y="269240"/>
                      <a:pt x="228600" y="134620"/>
                      <a:pt x="0" y="0"/>
                    </a:cubicBezTo>
                  </a:path>
                </a:pathLst>
              </a:custGeom>
              <a:noFill/>
              <a:ln w="28575">
                <a:solidFill>
                  <a:srgbClr val="0033CC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47" name="任意多边形 409"/>
              <p:cNvSpPr>
                <a:spLocks noChangeArrowheads="1"/>
              </p:cNvSpPr>
              <p:nvPr/>
            </p:nvSpPr>
            <p:spPr bwMode="auto">
              <a:xfrm>
                <a:off x="0" y="998"/>
                <a:ext cx="389" cy="670"/>
              </a:xfrm>
              <a:custGeom>
                <a:avLst/>
                <a:gdLst/>
                <a:ahLst/>
                <a:cxnLst>
                  <a:cxn ang="0">
                    <a:pos x="822960" y="0"/>
                  </a:cxn>
                  <a:cxn ang="0">
                    <a:pos x="91440" y="1005840"/>
                  </a:cxn>
                  <a:cxn ang="0">
                    <a:pos x="274320" y="1539240"/>
                  </a:cxn>
                </a:cxnLst>
                <a:rect l="0" t="0" r="r" b="b"/>
                <a:pathLst>
                  <a:path w="822960" h="1539240">
                    <a:moveTo>
                      <a:pt x="822960" y="0"/>
                    </a:moveTo>
                    <a:cubicBezTo>
                      <a:pt x="502920" y="374650"/>
                      <a:pt x="182880" y="749300"/>
                      <a:pt x="91440" y="1005840"/>
                    </a:cubicBezTo>
                    <a:cubicBezTo>
                      <a:pt x="0" y="1262380"/>
                      <a:pt x="137160" y="1400810"/>
                      <a:pt x="274320" y="1539240"/>
                    </a:cubicBezTo>
                  </a:path>
                </a:pathLst>
              </a:custGeom>
              <a:noFill/>
              <a:ln w="28575">
                <a:solidFill>
                  <a:srgbClr val="0033CC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48" name="Rectangle 275"/>
              <p:cNvSpPr>
                <a:spLocks noChangeArrowheads="1"/>
              </p:cNvSpPr>
              <p:nvPr/>
            </p:nvSpPr>
            <p:spPr bwMode="auto">
              <a:xfrm>
                <a:off x="340" y="453"/>
                <a:ext cx="341" cy="4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0" tIns="0" rIns="0" bIns="0" anchor="ctr"/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>
                    <a:latin typeface="Times New Roman" pitchFamily="18" charset="0"/>
                  </a:rPr>
                  <a:t>L</a:t>
                </a:r>
                <a:r>
                  <a:rPr lang="zh-CN" altLang="en-US" sz="2800" b="1" baseline="-25000">
                    <a:latin typeface="Times New Roman" pitchFamily="18" charset="0"/>
                  </a:rPr>
                  <a:t>2</a:t>
                </a:r>
                <a:r>
                  <a:rPr lang="zh-CN" altLang="en-US" sz="2800" b="1" i="1">
                    <a:solidFill>
                      <a:srgbClr val="FF3300"/>
                    </a:solidFill>
                    <a:latin typeface="Times New Roman" pitchFamily="18" charset="0"/>
                  </a:rPr>
                  <a:t> </a:t>
                </a:r>
                <a:endParaRPr lang="zh-CN" altLang="en-US" sz="2800" b="1" baseline="-25000">
                  <a:solidFill>
                    <a:srgbClr val="FF33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8449" name="Text Box 220"/>
              <p:cNvSpPr txBox="1">
                <a:spLocks noChangeArrowheads="1"/>
              </p:cNvSpPr>
              <p:nvPr/>
            </p:nvSpPr>
            <p:spPr bwMode="auto">
              <a:xfrm>
                <a:off x="1520" y="567"/>
                <a:ext cx="468" cy="27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pPr algn="just" eaLnBrk="0" hangingPunct="0"/>
                <a:r>
                  <a:rPr lang="zh-CN" altLang="en-US" sz="2800" b="1">
                    <a:latin typeface="Times New Roman" pitchFamily="18" charset="0"/>
                  </a:rPr>
                  <a:t>S</a:t>
                </a:r>
                <a:endParaRPr lang="zh-CN" altLang="en-US" sz="2800" b="1" baseline="-25000">
                  <a:latin typeface="Times New Roman" pitchFamily="18" charset="0"/>
                </a:endParaRPr>
              </a:p>
            </p:txBody>
          </p:sp>
        </p:grpSp>
        <p:sp>
          <p:nvSpPr>
            <p:cNvPr id="18450" name="Rectangle 276"/>
            <p:cNvSpPr>
              <a:spLocks noChangeArrowheads="1"/>
            </p:cNvSpPr>
            <p:nvPr/>
          </p:nvSpPr>
          <p:spPr bwMode="auto">
            <a:xfrm>
              <a:off x="363" y="0"/>
              <a:ext cx="386" cy="3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 anchor="ctr"/>
            <a:lstStyle/>
            <a:p>
              <a:r>
                <a:rPr lang="zh-CN" altLang="en-US" sz="2800" b="1">
                  <a:latin typeface="Times New Roman" pitchFamily="18" charset="0"/>
                </a:rPr>
                <a:t>L</a:t>
              </a:r>
              <a:r>
                <a:rPr lang="zh-CN" altLang="en-US" sz="2800" b="1" baseline="-25000">
                  <a:latin typeface="Times New Roman" pitchFamily="18" charset="0"/>
                </a:rPr>
                <a:t>1</a:t>
              </a:r>
              <a:r>
                <a:rPr lang="zh-CN" altLang="en-US" sz="2800" b="1" i="1">
                  <a:solidFill>
                    <a:srgbClr val="FF3300"/>
                  </a:solidFill>
                  <a:latin typeface="Times New Roman" pitchFamily="18" charset="0"/>
                </a:rPr>
                <a:t> </a:t>
              </a:r>
              <a:endParaRPr lang="zh-CN" altLang="en-US" sz="2800" b="1" baseline="-25000">
                <a:solidFill>
                  <a:srgbClr val="FF3300"/>
                </a:solidFill>
                <a:latin typeface="Times New Roman" pitchFamily="18" charset="0"/>
              </a:endParaRPr>
            </a:p>
          </p:txBody>
        </p:sp>
      </p:grpSp>
      <p:pic>
        <p:nvPicPr>
          <p:cNvPr id="79928" name="Picture 7" descr="H:\2\人教教参资源\九\图\电压表.JPG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5291585" y="3566867"/>
            <a:ext cx="1166813" cy="890588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79929" name="任意多边形 415"/>
          <p:cNvSpPr>
            <a:spLocks noChangeArrowheads="1"/>
          </p:cNvSpPr>
          <p:nvPr/>
        </p:nvSpPr>
        <p:spPr bwMode="auto">
          <a:xfrm>
            <a:off x="4499423" y="3140623"/>
            <a:ext cx="1138237" cy="1117997"/>
          </a:xfrm>
          <a:custGeom>
            <a:avLst/>
            <a:gdLst/>
            <a:ahLst/>
            <a:cxnLst>
              <a:cxn ang="0">
                <a:pos x="81" y="0"/>
              </a:cxn>
              <a:cxn ang="0">
                <a:pos x="10" y="428"/>
              </a:cxn>
              <a:cxn ang="0">
                <a:pos x="141" y="734"/>
              </a:cxn>
              <a:cxn ang="0">
                <a:pos x="353" y="912"/>
              </a:cxn>
              <a:cxn ang="0">
                <a:pos x="717" y="899"/>
              </a:cxn>
            </a:cxnLst>
            <a:rect l="0" t="0" r="r" b="b"/>
            <a:pathLst>
              <a:path w="717" h="939">
                <a:moveTo>
                  <a:pt x="81" y="0"/>
                </a:moveTo>
                <a:cubicBezTo>
                  <a:pt x="68" y="71"/>
                  <a:pt x="0" y="306"/>
                  <a:pt x="10" y="428"/>
                </a:cubicBezTo>
                <a:cubicBezTo>
                  <a:pt x="20" y="550"/>
                  <a:pt x="84" y="653"/>
                  <a:pt x="141" y="734"/>
                </a:cubicBezTo>
                <a:cubicBezTo>
                  <a:pt x="198" y="815"/>
                  <a:pt x="257" y="885"/>
                  <a:pt x="353" y="912"/>
                </a:cubicBezTo>
                <a:cubicBezTo>
                  <a:pt x="449" y="939"/>
                  <a:pt x="641" y="902"/>
                  <a:pt x="717" y="899"/>
                </a:cubicBezTo>
              </a:path>
            </a:pathLst>
          </a:custGeom>
          <a:noFill/>
          <a:ln w="28575">
            <a:solidFill>
              <a:srgbClr val="CC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9930" name="任意多边形 414"/>
          <p:cNvSpPr>
            <a:spLocks noChangeArrowheads="1"/>
          </p:cNvSpPr>
          <p:nvPr/>
        </p:nvSpPr>
        <p:spPr bwMode="auto">
          <a:xfrm>
            <a:off x="5939285" y="3162054"/>
            <a:ext cx="612775" cy="1112044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52" y="132"/>
              </a:cxn>
              <a:cxn ang="0">
                <a:pos x="305" y="258"/>
              </a:cxn>
              <a:cxn ang="0">
                <a:pos x="383" y="574"/>
              </a:cxn>
              <a:cxn ang="0">
                <a:pos x="285" y="880"/>
              </a:cxn>
              <a:cxn ang="0">
                <a:pos x="99" y="900"/>
              </a:cxn>
            </a:cxnLst>
            <a:rect l="0" t="0" r="r" b="b"/>
            <a:pathLst>
              <a:path w="386" h="934">
                <a:moveTo>
                  <a:pt x="0" y="0"/>
                </a:moveTo>
                <a:cubicBezTo>
                  <a:pt x="25" y="21"/>
                  <a:pt x="101" y="89"/>
                  <a:pt x="152" y="132"/>
                </a:cubicBezTo>
                <a:cubicBezTo>
                  <a:pt x="203" y="175"/>
                  <a:pt x="267" y="184"/>
                  <a:pt x="305" y="258"/>
                </a:cubicBezTo>
                <a:cubicBezTo>
                  <a:pt x="343" y="332"/>
                  <a:pt x="386" y="470"/>
                  <a:pt x="383" y="574"/>
                </a:cubicBezTo>
                <a:cubicBezTo>
                  <a:pt x="380" y="678"/>
                  <a:pt x="332" y="826"/>
                  <a:pt x="285" y="880"/>
                </a:cubicBezTo>
                <a:cubicBezTo>
                  <a:pt x="238" y="934"/>
                  <a:pt x="138" y="896"/>
                  <a:pt x="99" y="900"/>
                </a:cubicBezTo>
              </a:path>
            </a:pathLst>
          </a:custGeom>
          <a:noFill/>
          <a:ln w="28575">
            <a:solidFill>
              <a:srgbClr val="CC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54" name="文本框 79930"/>
          <p:cNvSpPr txBox="1">
            <a:spLocks noChangeArrowheads="1"/>
          </p:cNvSpPr>
          <p:nvPr/>
        </p:nvSpPr>
        <p:spPr bwMode="auto">
          <a:xfrm>
            <a:off x="683568" y="1777702"/>
            <a:ext cx="295275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itchFamily="18" charset="0"/>
              </a:rPr>
              <a:t>③ 测</a:t>
            </a:r>
            <a:r>
              <a:rPr lang="zh-CN" altLang="en-US" sz="2400"/>
              <a:t>电源两端电压</a:t>
            </a:r>
          </a:p>
        </p:txBody>
      </p:sp>
    </p:spTree>
    <p:extLst>
      <p:ext uri="{BB962C8B-B14F-4D97-AF65-F5344CB8AC3E}">
        <p14:creationId xmlns:p14="http://schemas.microsoft.com/office/powerpoint/2010/main" val="1988411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2593" name="Group 81"/>
          <p:cNvGraphicFramePr>
            <a:graphicFrameLocks noGrp="1"/>
          </p:cNvGraphicFramePr>
          <p:nvPr/>
        </p:nvGraphicFramePr>
        <p:xfrm>
          <a:off x="179388" y="1924051"/>
          <a:ext cx="8642350" cy="2026064"/>
        </p:xfrm>
        <a:graphic>
          <a:graphicData uri="http://schemas.openxmlformats.org/drawingml/2006/table">
            <a:tbl>
              <a:tblPr/>
              <a:tblGrid>
                <a:gridCol w="2232025"/>
                <a:gridCol w="2160587"/>
                <a:gridCol w="2160588"/>
                <a:gridCol w="2089150"/>
              </a:tblGrid>
              <a:tr h="9235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2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L</a:t>
                      </a:r>
                      <a:r>
                        <a:rPr kumimoji="0" lang="en-US" altLang="en-US" sz="25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</a:t>
                      </a:r>
                      <a:r>
                        <a:rPr kumimoji="0" lang="en-US" altLang="en-US" sz="2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两端的电压</a:t>
                      </a:r>
                      <a:r>
                        <a:rPr kumimoji="0" lang="en-US" altLang="zh-CN" sz="2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U</a:t>
                      </a:r>
                      <a:r>
                        <a:rPr kumimoji="0" lang="en-US" altLang="zh-CN" sz="2500" b="1" i="0" u="none" strike="noStrike" cap="none" normalizeH="0" baseline="-1000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 </a:t>
                      </a:r>
                      <a:r>
                        <a:rPr kumimoji="0" lang="en-US" altLang="zh-CN" sz="2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/ V</a:t>
                      </a: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2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L</a:t>
                      </a:r>
                      <a:r>
                        <a:rPr kumimoji="0" lang="en-US" altLang="en-US" sz="25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</a:t>
                      </a:r>
                      <a:r>
                        <a:rPr kumimoji="0" lang="en-US" altLang="en-US" sz="2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两端的电压</a:t>
                      </a:r>
                      <a:r>
                        <a:rPr kumimoji="0" lang="en-US" altLang="zh-CN" sz="2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U</a:t>
                      </a:r>
                      <a:r>
                        <a:rPr kumimoji="0" lang="en-US" altLang="zh-CN" sz="2500" b="1" i="0" u="none" strike="noStrike" cap="none" normalizeH="0" baseline="-1000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 </a:t>
                      </a:r>
                      <a:r>
                        <a:rPr kumimoji="0" lang="en-US" altLang="zh-CN" sz="2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/ V</a:t>
                      </a: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2500" b="1" i="0" u="none" strike="noStrike" cap="none" normalizeH="0" baseline="0" err="1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总电压</a:t>
                      </a:r>
                      <a:endParaRPr kumimoji="0" lang="en-US" altLang="en-US" sz="25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U/ V</a:t>
                      </a: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12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第一次测量</a:t>
                      </a: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2.9</a:t>
                      </a: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2.9</a:t>
                      </a: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2.9</a:t>
                      </a: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12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第二次测量</a:t>
                      </a: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3</a:t>
                      </a: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3</a:t>
                      </a: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3</a:t>
                      </a: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2567" name="Text Box 55"/>
          <p:cNvSpPr txBox="1">
            <a:spLocks noChangeArrowheads="1"/>
          </p:cNvSpPr>
          <p:nvPr/>
        </p:nvSpPr>
        <p:spPr bwMode="auto">
          <a:xfrm>
            <a:off x="2195737" y="1200212"/>
            <a:ext cx="4391893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两个灯泡并联的实验记录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67545" y="478349"/>
            <a:ext cx="1655763" cy="46280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ea typeface="黑体" pitchFamily="49" charset="-122"/>
              </a:rPr>
              <a:t>记录数据</a:t>
            </a:r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589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2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2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6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2"/>
          <p:cNvSpPr>
            <a:spLocks noChangeArrowheads="1"/>
          </p:cNvSpPr>
          <p:nvPr/>
        </p:nvSpPr>
        <p:spPr bwMode="auto">
          <a:xfrm>
            <a:off x="827585" y="4304220"/>
            <a:ext cx="7453313" cy="610906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20000"/>
              </a:lnSpc>
            </a:pPr>
            <a:r>
              <a:rPr lang="zh-CN" altLang="en-US" sz="2800">
                <a:solidFill>
                  <a:srgbClr val="000000"/>
                </a:solidFill>
                <a:ea typeface="微软雅黑" pitchFamily="34" charset="-122"/>
              </a:rPr>
              <a:t>并联电路总电压</a:t>
            </a:r>
            <a:r>
              <a:rPr lang="zh-CN" altLang="en-US" sz="2800">
                <a:solidFill>
                  <a:srgbClr val="FF0000"/>
                </a:solidFill>
                <a:ea typeface="微软雅黑" pitchFamily="34" charset="-122"/>
              </a:rPr>
              <a:t>等于</a:t>
            </a:r>
            <a:r>
              <a:rPr lang="zh-CN" altLang="en-US" sz="2800">
                <a:solidFill>
                  <a:srgbClr val="000000"/>
                </a:solidFill>
                <a:ea typeface="微软雅黑" pitchFamily="34" charset="-122"/>
              </a:rPr>
              <a:t>各支路两端电压。</a:t>
            </a:r>
          </a:p>
        </p:txBody>
      </p:sp>
      <p:sp>
        <p:nvSpPr>
          <p:cNvPr id="81949" name="Rectangle 39"/>
          <p:cNvSpPr>
            <a:spLocks noChangeArrowheads="1"/>
          </p:cNvSpPr>
          <p:nvPr/>
        </p:nvSpPr>
        <p:spPr bwMode="auto">
          <a:xfrm>
            <a:off x="3419872" y="3582358"/>
            <a:ext cx="2592388" cy="610906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i="1">
                <a:solidFill>
                  <a:srgbClr val="0000FF"/>
                </a:solidFill>
                <a:latin typeface="Times New Roman" pitchFamily="18" charset="0"/>
              </a:rPr>
              <a:t>U</a:t>
            </a: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</a:rPr>
              <a:t>=</a:t>
            </a:r>
            <a:r>
              <a:rPr lang="zh-CN" altLang="en-US" sz="2800" b="1" i="1">
                <a:solidFill>
                  <a:srgbClr val="0000FF"/>
                </a:solidFill>
                <a:latin typeface="Times New Roman" pitchFamily="18" charset="0"/>
              </a:rPr>
              <a:t>U</a:t>
            </a:r>
            <a:r>
              <a:rPr lang="zh-CN" altLang="en-US" sz="2800" b="1" baseline="-25000">
                <a:solidFill>
                  <a:srgbClr val="0000FF"/>
                </a:solidFill>
                <a:latin typeface="Times New Roman" pitchFamily="18" charset="0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</a:rPr>
              <a:t>=</a:t>
            </a:r>
            <a:r>
              <a:rPr lang="zh-CN" altLang="en-US" sz="2800" b="1" i="1">
                <a:solidFill>
                  <a:srgbClr val="0000FF"/>
                </a:solidFill>
                <a:latin typeface="Times New Roman" pitchFamily="18" charset="0"/>
              </a:rPr>
              <a:t>U</a:t>
            </a:r>
            <a:r>
              <a:rPr lang="zh-CN" altLang="en-US" sz="2800" b="1" baseline="-25000">
                <a:solidFill>
                  <a:srgbClr val="0000FF"/>
                </a:solidFill>
                <a:latin typeface="Times New Roman" pitchFamily="18" charset="0"/>
              </a:rPr>
              <a:t>2</a:t>
            </a:r>
          </a:p>
        </p:txBody>
      </p:sp>
      <p:grpSp>
        <p:nvGrpSpPr>
          <p:cNvPr id="3" name="组合 81949"/>
          <p:cNvGrpSpPr/>
          <p:nvPr/>
        </p:nvGrpSpPr>
        <p:grpSpPr>
          <a:xfrm>
            <a:off x="2987824" y="622722"/>
            <a:ext cx="3313112" cy="2483643"/>
            <a:chOff x="0" y="0"/>
            <a:chExt cx="1838" cy="1825"/>
          </a:xfrm>
        </p:grpSpPr>
        <p:sp>
          <p:nvSpPr>
            <p:cNvPr id="20487" name="矩形 81950"/>
            <p:cNvSpPr>
              <a:spLocks noChangeArrowheads="1"/>
            </p:cNvSpPr>
            <p:nvPr/>
          </p:nvSpPr>
          <p:spPr bwMode="auto">
            <a:xfrm>
              <a:off x="0" y="658"/>
              <a:ext cx="1838" cy="998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8" name="矩形 81951"/>
            <p:cNvSpPr>
              <a:spLocks noChangeArrowheads="1"/>
            </p:cNvSpPr>
            <p:nvPr/>
          </p:nvSpPr>
          <p:spPr bwMode="auto">
            <a:xfrm>
              <a:off x="386" y="340"/>
              <a:ext cx="1089" cy="635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9" name="AutoShape 187"/>
            <p:cNvSpPr>
              <a:spLocks noChangeArrowheads="1"/>
            </p:cNvSpPr>
            <p:nvPr/>
          </p:nvSpPr>
          <p:spPr bwMode="auto">
            <a:xfrm>
              <a:off x="778" y="181"/>
              <a:ext cx="311" cy="300"/>
            </a:xfrm>
            <a:prstGeom prst="flowChartSummingJunction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490" name="AutoShape 187"/>
            <p:cNvSpPr>
              <a:spLocks noChangeArrowheads="1"/>
            </p:cNvSpPr>
            <p:nvPr/>
          </p:nvSpPr>
          <p:spPr bwMode="auto">
            <a:xfrm>
              <a:off x="771" y="834"/>
              <a:ext cx="311" cy="300"/>
            </a:xfrm>
            <a:prstGeom prst="flowChartSummingJunction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" name="组合 81954"/>
            <p:cNvGrpSpPr/>
            <p:nvPr/>
          </p:nvGrpSpPr>
          <p:grpSpPr>
            <a:xfrm flipH="1">
              <a:off x="477" y="1497"/>
              <a:ext cx="85" cy="328"/>
              <a:chOff x="0" y="0"/>
              <a:chExt cx="85" cy="340"/>
            </a:xfrm>
          </p:grpSpPr>
          <p:sp>
            <p:nvSpPr>
              <p:cNvPr id="20492" name="Rectangle 23"/>
              <p:cNvSpPr>
                <a:spLocks noChangeArrowheads="1"/>
              </p:cNvSpPr>
              <p:nvPr/>
            </p:nvSpPr>
            <p:spPr bwMode="auto"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493" name="Line 24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0" cy="3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4" name="Line 25"/>
              <p:cNvSpPr>
                <a:spLocks noChangeShapeType="1"/>
              </p:cNvSpPr>
              <p:nvPr/>
            </p:nvSpPr>
            <p:spPr bwMode="auto">
              <a:xfrm flipH="1">
                <a:off x="85" y="85"/>
                <a:ext cx="0" cy="17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0495" name="Text Box 109"/>
            <p:cNvSpPr txBox="1">
              <a:spLocks noChangeArrowheads="1"/>
            </p:cNvSpPr>
            <p:nvPr/>
          </p:nvSpPr>
          <p:spPr bwMode="auto">
            <a:xfrm>
              <a:off x="1021" y="0"/>
              <a:ext cx="341" cy="3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Times New Roman" pitchFamily="18" charset="0"/>
                </a:rPr>
                <a:t>L</a:t>
              </a:r>
              <a:r>
                <a:rPr lang="en-US" altLang="zh-CN" sz="2800" b="1" baseline="-25000">
                  <a:latin typeface="Times New Roman" pitchFamily="18" charset="0"/>
                </a:rPr>
                <a:t>1</a:t>
              </a:r>
            </a:p>
          </p:txBody>
        </p:sp>
        <p:grpSp>
          <p:nvGrpSpPr>
            <p:cNvPr id="7" name="组合 81959"/>
            <p:cNvGrpSpPr/>
            <p:nvPr/>
          </p:nvGrpSpPr>
          <p:grpSpPr>
            <a:xfrm>
              <a:off x="1134" y="1565"/>
              <a:ext cx="283" cy="165"/>
              <a:chOff x="0" y="0"/>
              <a:chExt cx="256" cy="142"/>
            </a:xfrm>
          </p:grpSpPr>
          <p:sp>
            <p:nvSpPr>
              <p:cNvPr id="20497" name="Rectangle 15"/>
              <p:cNvSpPr>
                <a:spLocks noChangeArrowheads="1"/>
              </p:cNvSpPr>
              <p:nvPr/>
            </p:nvSpPr>
            <p:spPr bwMode="auto"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498" name="Line 16"/>
              <p:cNvSpPr>
                <a:spLocks noChangeShapeType="1"/>
              </p:cNvSpPr>
              <p:nvPr/>
            </p:nvSpPr>
            <p:spPr bwMode="auto">
              <a:xfrm flipV="1">
                <a:off x="29" y="0"/>
                <a:ext cx="227" cy="8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9" name="Oval 17"/>
              <p:cNvSpPr>
                <a:spLocks noChangeArrowheads="1"/>
              </p:cNvSpPr>
              <p:nvPr/>
            </p:nvSpPr>
            <p:spPr bwMode="auto"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0500" name="Text Box 109"/>
            <p:cNvSpPr txBox="1">
              <a:spLocks noChangeArrowheads="1"/>
            </p:cNvSpPr>
            <p:nvPr/>
          </p:nvSpPr>
          <p:spPr bwMode="auto">
            <a:xfrm>
              <a:off x="1112" y="658"/>
              <a:ext cx="341" cy="3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Times New Roman" pitchFamily="18" charset="0"/>
                </a:rPr>
                <a:t>L</a:t>
              </a:r>
              <a:r>
                <a:rPr lang="en-US" altLang="zh-CN" sz="2800" b="1" baseline="-25000"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20501" name="Oval 125"/>
            <p:cNvSpPr>
              <a:spLocks noChangeArrowheads="1"/>
            </p:cNvSpPr>
            <p:nvPr/>
          </p:nvSpPr>
          <p:spPr bwMode="auto">
            <a:xfrm rot="5400000" flipV="1">
              <a:off x="1445" y="626"/>
              <a:ext cx="55" cy="57"/>
            </a:xfrm>
            <a:prstGeom prst="ellipse">
              <a:avLst/>
            </a:prstGeom>
            <a:solidFill>
              <a:schemeClr val="tx1"/>
            </a:solidFill>
            <a:ln w="9525">
              <a:noFill/>
              <a:rou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0502" name="Oval 125"/>
            <p:cNvSpPr>
              <a:spLocks noChangeArrowheads="1"/>
            </p:cNvSpPr>
            <p:nvPr/>
          </p:nvSpPr>
          <p:spPr bwMode="auto">
            <a:xfrm rot="5400000" flipV="1">
              <a:off x="345" y="626"/>
              <a:ext cx="55" cy="57"/>
            </a:xfrm>
            <a:prstGeom prst="ellipse">
              <a:avLst/>
            </a:prstGeom>
            <a:solidFill>
              <a:schemeClr val="tx1"/>
            </a:solidFill>
            <a:ln w="9525">
              <a:noFill/>
              <a:rou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grpSp>
        <p:nvGrpSpPr>
          <p:cNvPr id="8" name="组合 81966"/>
          <p:cNvGrpSpPr/>
          <p:nvPr/>
        </p:nvGrpSpPr>
        <p:grpSpPr>
          <a:xfrm>
            <a:off x="3721250" y="2134815"/>
            <a:ext cx="1908175" cy="489346"/>
            <a:chOff x="0" y="0"/>
            <a:chExt cx="1202" cy="411"/>
          </a:xfrm>
        </p:grpSpPr>
        <p:sp>
          <p:nvSpPr>
            <p:cNvPr id="20504" name="直接连接符 81967"/>
            <p:cNvSpPr>
              <a:spLocks noChangeShapeType="1"/>
            </p:cNvSpPr>
            <p:nvPr/>
          </p:nvSpPr>
          <p:spPr bwMode="auto">
            <a:xfrm flipH="1">
              <a:off x="0" y="0"/>
              <a:ext cx="0" cy="295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5" name="直接连接符 81968"/>
            <p:cNvSpPr>
              <a:spLocks noChangeShapeType="1"/>
            </p:cNvSpPr>
            <p:nvPr/>
          </p:nvSpPr>
          <p:spPr bwMode="auto">
            <a:xfrm flipH="1">
              <a:off x="1202" y="0"/>
              <a:ext cx="0" cy="295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6" name="直接连接符 81969"/>
            <p:cNvSpPr>
              <a:spLocks noChangeShapeType="1"/>
            </p:cNvSpPr>
            <p:nvPr/>
          </p:nvSpPr>
          <p:spPr bwMode="auto">
            <a:xfrm>
              <a:off x="0" y="158"/>
              <a:ext cx="1180" cy="0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round/>
              <a:headEnd type="triangle" w="med" len="lg"/>
              <a:tailEnd type="triangle" w="med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7" name="矩形 81970"/>
            <p:cNvSpPr>
              <a:spLocks noChangeArrowheads="1"/>
            </p:cNvSpPr>
            <p:nvPr/>
          </p:nvSpPr>
          <p:spPr bwMode="auto">
            <a:xfrm>
              <a:off x="443" y="48"/>
              <a:ext cx="262" cy="363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</a:ln>
          </p:spPr>
          <p:txBody>
            <a:bodyPr wrap="none" lIns="18000" tIns="0" rIns="18000" bIns="0">
              <a:spAutoFit/>
            </a:bodyPr>
            <a:lstStyle/>
            <a:p>
              <a:r>
                <a:rPr lang="zh-CN" altLang="en-US" sz="2800" b="1" i="1">
                  <a:solidFill>
                    <a:srgbClr val="CC0000"/>
                  </a:solidFill>
                  <a:latin typeface="Times New Roman" pitchFamily="18" charset="0"/>
                </a:rPr>
                <a:t>U</a:t>
              </a:r>
              <a:r>
                <a:rPr lang="zh-CN" altLang="en-US" sz="2800" b="1" baseline="-25000">
                  <a:solidFill>
                    <a:srgbClr val="CC0000"/>
                  </a:solidFill>
                  <a:latin typeface="Times New Roman" pitchFamily="18" charset="0"/>
                </a:rPr>
                <a:t>2</a:t>
              </a:r>
              <a:endParaRPr lang="en-US" altLang="zh-CN" sz="2800" b="1" baseline="-25000">
                <a:solidFill>
                  <a:srgbClr val="CC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9" name="组合 81971"/>
          <p:cNvGrpSpPr/>
          <p:nvPr/>
        </p:nvGrpSpPr>
        <p:grpSpPr>
          <a:xfrm>
            <a:off x="3740301" y="1278755"/>
            <a:ext cx="1836737" cy="432198"/>
            <a:chOff x="0" y="0"/>
            <a:chExt cx="1157" cy="363"/>
          </a:xfrm>
        </p:grpSpPr>
        <p:sp>
          <p:nvSpPr>
            <p:cNvPr id="20509" name="直接连接符 81972"/>
            <p:cNvSpPr>
              <a:spLocks noChangeShapeType="1"/>
            </p:cNvSpPr>
            <p:nvPr/>
          </p:nvSpPr>
          <p:spPr bwMode="auto">
            <a:xfrm>
              <a:off x="0" y="136"/>
              <a:ext cx="1157" cy="0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round/>
              <a:headEnd type="triangle" w="med" len="lg"/>
              <a:tailEnd type="triangle" w="med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0" name="矩形 81973"/>
            <p:cNvSpPr>
              <a:spLocks noChangeArrowheads="1"/>
            </p:cNvSpPr>
            <p:nvPr/>
          </p:nvSpPr>
          <p:spPr bwMode="auto">
            <a:xfrm>
              <a:off x="409" y="0"/>
              <a:ext cx="285" cy="363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</a:ln>
          </p:spPr>
          <p:txBody>
            <a:bodyPr wrap="none" lIns="36000" tIns="0" rIns="36000" bIns="0">
              <a:spAutoFit/>
            </a:bodyPr>
            <a:lstStyle/>
            <a:p>
              <a:r>
                <a:rPr lang="zh-CN" altLang="en-US" sz="2800" b="1" i="1">
                  <a:solidFill>
                    <a:srgbClr val="CC0000"/>
                  </a:solidFill>
                  <a:latin typeface="Times New Roman" pitchFamily="18" charset="0"/>
                </a:rPr>
                <a:t>U</a:t>
              </a:r>
              <a:r>
                <a:rPr lang="zh-CN" altLang="en-US" sz="2800" b="1" baseline="-25000">
                  <a:solidFill>
                    <a:srgbClr val="CC0000"/>
                  </a:solidFill>
                  <a:latin typeface="Times New Roman" pitchFamily="18" charset="0"/>
                </a:rPr>
                <a:t>1</a:t>
              </a:r>
            </a:p>
          </p:txBody>
        </p:sp>
      </p:grpSp>
      <p:grpSp>
        <p:nvGrpSpPr>
          <p:cNvPr id="10" name="组合 81974"/>
          <p:cNvGrpSpPr/>
          <p:nvPr/>
        </p:nvGrpSpPr>
        <p:grpSpPr>
          <a:xfrm>
            <a:off x="3240236" y="3026592"/>
            <a:ext cx="1511300" cy="489348"/>
            <a:chOff x="0" y="0"/>
            <a:chExt cx="952" cy="411"/>
          </a:xfrm>
        </p:grpSpPr>
        <p:sp>
          <p:nvSpPr>
            <p:cNvPr id="20512" name="直接连接符 81975"/>
            <p:cNvSpPr>
              <a:spLocks noChangeShapeType="1"/>
            </p:cNvSpPr>
            <p:nvPr/>
          </p:nvSpPr>
          <p:spPr bwMode="auto">
            <a:xfrm flipH="1">
              <a:off x="0" y="22"/>
              <a:ext cx="0" cy="295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3" name="直接连接符 81976"/>
            <p:cNvSpPr>
              <a:spLocks noChangeShapeType="1"/>
            </p:cNvSpPr>
            <p:nvPr/>
          </p:nvSpPr>
          <p:spPr bwMode="auto">
            <a:xfrm flipH="1">
              <a:off x="952" y="0"/>
              <a:ext cx="0" cy="295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4" name="直接连接符 81977"/>
            <p:cNvSpPr>
              <a:spLocks noChangeShapeType="1"/>
            </p:cNvSpPr>
            <p:nvPr/>
          </p:nvSpPr>
          <p:spPr bwMode="auto">
            <a:xfrm>
              <a:off x="22" y="158"/>
              <a:ext cx="885" cy="0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round/>
              <a:headEnd type="triangle" w="med" len="lg"/>
              <a:tailEnd type="triangle" w="med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5" name="矩形 81978"/>
            <p:cNvSpPr>
              <a:spLocks noChangeArrowheads="1"/>
            </p:cNvSpPr>
            <p:nvPr/>
          </p:nvSpPr>
          <p:spPr bwMode="auto">
            <a:xfrm>
              <a:off x="337" y="48"/>
              <a:ext cx="186" cy="36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 wrap="none" lIns="18000" tIns="0" rIns="18000" bIns="0">
              <a:spAutoFit/>
            </a:bodyPr>
            <a:lstStyle/>
            <a:p>
              <a:r>
                <a:rPr lang="zh-CN" altLang="en-US" sz="2800" b="1" i="1">
                  <a:solidFill>
                    <a:srgbClr val="CC0000"/>
                  </a:solidFill>
                  <a:latin typeface="Times New Roman" pitchFamily="18" charset="0"/>
                </a:rPr>
                <a:t>U</a:t>
              </a:r>
              <a:endParaRPr lang="zh-CN" altLang="en-US" sz="2800" b="1" baseline="-25000">
                <a:solidFill>
                  <a:srgbClr val="CC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38" name="组合 3"/>
          <p:cNvGrpSpPr/>
          <p:nvPr/>
        </p:nvGrpSpPr>
        <p:grpSpPr>
          <a:xfrm>
            <a:off x="611560" y="261791"/>
            <a:ext cx="1714500" cy="464538"/>
            <a:chOff x="1076" y="1998"/>
            <a:chExt cx="2699" cy="788"/>
          </a:xfrm>
        </p:grpSpPr>
        <p:sp>
          <p:nvSpPr>
            <p:cNvPr id="39" name="流程图: 文档 38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40" name="文本框 4101"/>
            <p:cNvSpPr txBox="1"/>
            <p:nvPr/>
          </p:nvSpPr>
          <p:spPr>
            <a:xfrm>
              <a:off x="1076" y="1998"/>
              <a:ext cx="2699" cy="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zh-CN" altLang="en-US" sz="2000" b="1" noProof="1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实</a:t>
              </a:r>
              <a:r>
                <a:rPr lang="zh-CN" altLang="en-US" sz="2000" b="1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验结论</a:t>
              </a:r>
              <a:endParaRPr lang="zh-CN" altLang="en-US" sz="2000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097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82945"/>
          <p:cNvSpPr>
            <a:spLocks noChangeArrowheads="1"/>
          </p:cNvSpPr>
          <p:nvPr/>
        </p:nvSpPr>
        <p:spPr bwMode="auto">
          <a:xfrm>
            <a:off x="539552" y="839280"/>
            <a:ext cx="8101012" cy="17586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把几节电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池并联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起来组成电池组，用电压表分别测量每节电池两端的电压，然后测量这个电池组两端的电压。它们之间有什么关系？</a:t>
            </a:r>
          </a:p>
        </p:txBody>
      </p:sp>
      <p:sp>
        <p:nvSpPr>
          <p:cNvPr id="82951" name="文本框 82950"/>
          <p:cNvSpPr txBox="1">
            <a:spLocks noChangeArrowheads="1"/>
          </p:cNvSpPr>
          <p:nvPr/>
        </p:nvSpPr>
        <p:spPr bwMode="auto">
          <a:xfrm>
            <a:off x="1259632" y="4232034"/>
            <a:ext cx="6407150" cy="462808"/>
          </a:xfrm>
          <a:prstGeom prst="rect">
            <a:avLst/>
          </a:prstGeom>
          <a:solidFill>
            <a:srgbClr val="CCFFFF"/>
          </a:solidFill>
          <a:ln w="25400">
            <a:solidFill>
              <a:schemeClr val="accent1"/>
            </a:solidFill>
            <a:miter lim="800000"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电池组两端的电压等于每节电池电</a:t>
            </a:r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压。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611560" y="333977"/>
            <a:ext cx="1714500" cy="464538"/>
            <a:chOff x="1076" y="1998"/>
            <a:chExt cx="2699" cy="788"/>
          </a:xfrm>
        </p:grpSpPr>
        <p:sp>
          <p:nvSpPr>
            <p:cNvPr id="10" name="流程图: 文档 9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文本框 4101"/>
            <p:cNvSpPr txBox="1"/>
            <p:nvPr/>
          </p:nvSpPr>
          <p:spPr>
            <a:xfrm>
              <a:off x="1076" y="1998"/>
              <a:ext cx="2699" cy="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zh-CN" altLang="en-US" sz="2000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总结与拓展</a:t>
              </a:r>
              <a:endParaRPr lang="zh-CN" altLang="en-US" sz="2000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1026" name="Picture 2" descr="https://timgsa.baidu.com/timg?image&amp;quality=80&amp;size=b9999_10000&amp;sec=1594103817982&amp;di=1ef034009df238b6f583ccaa6eda786f&amp;imgtype=0&amp;src=http%3A%2F%2Fd.hiphotos.baidu.com%2Fzhidao%2Fpic%2Fitem%2Fc995d143ad4bd113d04cc04e52afa40f4afb05cc.jpg"/>
          <p:cNvPicPr>
            <a:picLocks noChangeAspect="1" noChangeArrowheads="1"/>
          </p:cNvPicPr>
          <p:nvPr/>
        </p:nvPicPr>
        <p:blipFill>
          <a:blip r:embed="rId2"/>
          <a:srcRect l="8621" t="4600" b="47100"/>
          <a:stretch>
            <a:fillRect/>
          </a:stretch>
        </p:blipFill>
        <p:spPr bwMode="auto">
          <a:xfrm>
            <a:off x="1331640" y="2716123"/>
            <a:ext cx="3096344" cy="1229890"/>
          </a:xfrm>
          <a:prstGeom prst="rect">
            <a:avLst/>
          </a:prstGeom>
          <a:noFill/>
        </p:spPr>
      </p:pic>
      <p:pic>
        <p:nvPicPr>
          <p:cNvPr id="1028" name="Picture 4" descr="https://timgsa.baidu.com/timg?image&amp;quality=80&amp;size=b9999_10000&amp;sec=1594103852308&amp;di=ec0f7bebc9421ad3e508a470f4f0ea70&amp;imgtype=0&amp;src=http%3A%2F%2Fgss0.baidu.com%2F-vo3dSag_xI4khGko9WTAnF6hhy%2Fzhidao%2Fwh%253D450%252C600%2Fsign%3Dc86b701977899e5178db32107797f505%2F35a85edf8db1cb13b4c59ff7d154564e93584ba2.jpg"/>
          <p:cNvPicPr>
            <a:picLocks noChangeAspect="1" noChangeArrowheads="1"/>
          </p:cNvPicPr>
          <p:nvPr/>
        </p:nvPicPr>
        <p:blipFill>
          <a:blip r:embed="rId3"/>
          <a:srcRect t="37028"/>
          <a:stretch>
            <a:fillRect/>
          </a:stretch>
        </p:blipFill>
        <p:spPr bwMode="auto">
          <a:xfrm>
            <a:off x="5148065" y="2716122"/>
            <a:ext cx="3156595" cy="11995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40634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5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08"/>
          <p:cNvSpPr/>
          <p:nvPr/>
        </p:nvSpPr>
        <p:spPr>
          <a:xfrm>
            <a:off x="99926" y="100953"/>
            <a:ext cx="546343" cy="56069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Shape 112"/>
          <p:cNvSpPr/>
          <p:nvPr/>
        </p:nvSpPr>
        <p:spPr>
          <a:xfrm>
            <a:off x="116878" y="137843"/>
            <a:ext cx="591267" cy="52451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867205" y="155952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课堂小结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819243" y="57185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13" name="组合 12"/>
          <p:cNvGrpSpPr/>
          <p:nvPr/>
        </p:nvGrpSpPr>
        <p:grpSpPr>
          <a:xfrm>
            <a:off x="827585" y="1272398"/>
            <a:ext cx="7238157" cy="2165587"/>
            <a:chOff x="827584" y="1197248"/>
            <a:chExt cx="7238157" cy="2160240"/>
          </a:xfrm>
        </p:grpSpPr>
        <p:pic>
          <p:nvPicPr>
            <p:cNvPr id="8" name="图片 83971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827584" y="1197248"/>
              <a:ext cx="7238157" cy="2160240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pic>
          <p:nvPicPr>
            <p:cNvPr id="2" name="Picture 2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5148064" y="2709416"/>
              <a:ext cx="2750615" cy="5414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pic>
          <p:nvPicPr>
            <p:cNvPr id="3" name="Picture 3"/>
            <p:cNvPicPr>
              <a:picLocks noChangeAspect="1" noChangeArrowheads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5220072" y="1341264"/>
              <a:ext cx="2712516" cy="5672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</p:grpSp>
    </p:spTree>
    <p:extLst>
      <p:ext uri="{BB962C8B-B14F-4D97-AF65-F5344CB8AC3E}">
        <p14:creationId xmlns:p14="http://schemas.microsoft.com/office/powerpoint/2010/main" val="284663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271805" y="87169"/>
            <a:ext cx="608220" cy="512453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Shape 112"/>
          <p:cNvSpPr/>
          <p:nvPr/>
        </p:nvSpPr>
        <p:spPr>
          <a:xfrm>
            <a:off x="174115" y="87032"/>
            <a:ext cx="809896" cy="52451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1149088" y="128384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课堂导入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018621" y="537389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" name="矩形 66571"/>
          <p:cNvSpPr>
            <a:spLocks noChangeArrowheads="1"/>
          </p:cNvSpPr>
          <p:nvPr/>
        </p:nvSpPr>
        <p:spPr bwMode="auto">
          <a:xfrm>
            <a:off x="611561" y="622722"/>
            <a:ext cx="7704137" cy="1203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不同规格的两灯泡串联。闭合开关，两灯都能发光吗？发光亮度一样吗？ </a:t>
            </a:r>
          </a:p>
        </p:txBody>
      </p:sp>
      <p:grpSp>
        <p:nvGrpSpPr>
          <p:cNvPr id="7" name="组合 66572"/>
          <p:cNvGrpSpPr/>
          <p:nvPr/>
        </p:nvGrpSpPr>
        <p:grpSpPr>
          <a:xfrm>
            <a:off x="3563888" y="1561143"/>
            <a:ext cx="4024312" cy="2055019"/>
            <a:chOff x="0" y="0"/>
            <a:chExt cx="2535" cy="1726"/>
          </a:xfrm>
        </p:grpSpPr>
        <p:pic>
          <p:nvPicPr>
            <p:cNvPr id="8" name="Picture 3" descr="H:\2\人教教参资源\九\图\铡刀开关.JPG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1659" y="1089"/>
              <a:ext cx="862" cy="55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9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139" y="23"/>
              <a:ext cx="771" cy="538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10" name="Picture 10" descr="H:\2\人教教参资源\九\图\电池组.JPG"/>
            <p:cNvPicPr>
              <a:picLocks noChangeAspect="1" noChangeArrowheads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3" y="1202"/>
              <a:ext cx="1329" cy="524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11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1455" y="0"/>
              <a:ext cx="771" cy="538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12" name="未知"/>
            <p:cNvSpPr>
              <a:spLocks noChangeArrowheads="1"/>
            </p:cNvSpPr>
            <p:nvPr/>
          </p:nvSpPr>
          <p:spPr bwMode="auto">
            <a:xfrm>
              <a:off x="774" y="347"/>
              <a:ext cx="862" cy="26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37" y="38"/>
                </a:cxn>
                <a:cxn ang="0">
                  <a:pos x="318" y="243"/>
                </a:cxn>
                <a:cxn ang="0">
                  <a:pos x="613" y="138"/>
                </a:cxn>
                <a:cxn ang="0">
                  <a:pos x="752" y="25"/>
                </a:cxn>
                <a:cxn ang="0">
                  <a:pos x="862" y="16"/>
                </a:cxn>
              </a:cxnLst>
              <a:rect l="0" t="0" r="r" b="b"/>
              <a:pathLst>
                <a:path w="862" h="260">
                  <a:moveTo>
                    <a:pt x="0" y="16"/>
                  </a:moveTo>
                  <a:cubicBezTo>
                    <a:pt x="42" y="8"/>
                    <a:pt x="84" y="0"/>
                    <a:pt x="137" y="38"/>
                  </a:cubicBezTo>
                  <a:cubicBezTo>
                    <a:pt x="190" y="76"/>
                    <a:pt x="239" y="226"/>
                    <a:pt x="318" y="243"/>
                  </a:cubicBezTo>
                  <a:cubicBezTo>
                    <a:pt x="397" y="260"/>
                    <a:pt x="541" y="174"/>
                    <a:pt x="613" y="138"/>
                  </a:cubicBezTo>
                  <a:cubicBezTo>
                    <a:pt x="685" y="102"/>
                    <a:pt x="710" y="45"/>
                    <a:pt x="752" y="25"/>
                  </a:cubicBezTo>
                  <a:cubicBezTo>
                    <a:pt x="794" y="5"/>
                    <a:pt x="839" y="18"/>
                    <a:pt x="862" y="16"/>
                  </a:cubicBezTo>
                </a:path>
              </a:pathLst>
            </a:custGeom>
            <a:noFill/>
            <a:ln w="28575">
              <a:solidFill>
                <a:srgbClr val="0033CC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未知"/>
            <p:cNvSpPr>
              <a:spLocks noChangeArrowheads="1"/>
            </p:cNvSpPr>
            <p:nvPr/>
          </p:nvSpPr>
          <p:spPr bwMode="auto">
            <a:xfrm>
              <a:off x="0" y="385"/>
              <a:ext cx="263" cy="1139"/>
            </a:xfrm>
            <a:custGeom>
              <a:avLst/>
              <a:gdLst/>
              <a:ahLst/>
              <a:cxnLst>
                <a:cxn ang="0">
                  <a:pos x="263" y="0"/>
                </a:cxn>
                <a:cxn ang="0">
                  <a:pos x="177" y="86"/>
                </a:cxn>
                <a:cxn ang="0">
                  <a:pos x="229" y="363"/>
                </a:cxn>
                <a:cxn ang="0">
                  <a:pos x="38" y="643"/>
                </a:cxn>
                <a:cxn ang="0">
                  <a:pos x="10" y="868"/>
                </a:cxn>
                <a:cxn ang="0">
                  <a:pos x="96" y="1000"/>
                </a:cxn>
                <a:cxn ang="0">
                  <a:pos x="129" y="1139"/>
                </a:cxn>
              </a:cxnLst>
              <a:rect l="0" t="0" r="r" b="b"/>
              <a:pathLst>
                <a:path w="263" h="1139">
                  <a:moveTo>
                    <a:pt x="263" y="0"/>
                  </a:moveTo>
                  <a:cubicBezTo>
                    <a:pt x="249" y="14"/>
                    <a:pt x="183" y="26"/>
                    <a:pt x="177" y="86"/>
                  </a:cubicBezTo>
                  <a:cubicBezTo>
                    <a:pt x="171" y="146"/>
                    <a:pt x="252" y="270"/>
                    <a:pt x="229" y="363"/>
                  </a:cubicBezTo>
                  <a:cubicBezTo>
                    <a:pt x="206" y="456"/>
                    <a:pt x="74" y="559"/>
                    <a:pt x="38" y="643"/>
                  </a:cubicBezTo>
                  <a:cubicBezTo>
                    <a:pt x="2" y="727"/>
                    <a:pt x="0" y="809"/>
                    <a:pt x="10" y="868"/>
                  </a:cubicBezTo>
                  <a:cubicBezTo>
                    <a:pt x="20" y="927"/>
                    <a:pt x="76" y="955"/>
                    <a:pt x="96" y="1000"/>
                  </a:cubicBezTo>
                  <a:cubicBezTo>
                    <a:pt x="116" y="1045"/>
                    <a:pt x="122" y="1110"/>
                    <a:pt x="129" y="1139"/>
                  </a:cubicBezTo>
                </a:path>
              </a:pathLst>
            </a:custGeom>
            <a:noFill/>
            <a:ln w="28575">
              <a:solidFill>
                <a:srgbClr val="0033CC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未知"/>
            <p:cNvSpPr>
              <a:spLocks noChangeArrowheads="1"/>
            </p:cNvSpPr>
            <p:nvPr/>
          </p:nvSpPr>
          <p:spPr bwMode="auto">
            <a:xfrm>
              <a:off x="2060" y="325"/>
              <a:ext cx="475" cy="1179"/>
            </a:xfrm>
            <a:custGeom>
              <a:avLst/>
              <a:gdLst/>
              <a:ahLst/>
              <a:cxnLst>
                <a:cxn ang="0">
                  <a:pos x="287" y="1179"/>
                </a:cxn>
                <a:cxn ang="0">
                  <a:pos x="452" y="1034"/>
                </a:cxn>
                <a:cxn ang="0">
                  <a:pos x="426" y="676"/>
                </a:cxn>
                <a:cxn ang="0">
                  <a:pos x="241" y="305"/>
                </a:cxn>
                <a:cxn ang="0">
                  <a:pos x="39" y="106"/>
                </a:cxn>
                <a:cxn ang="0">
                  <a:pos x="9" y="0"/>
                </a:cxn>
              </a:cxnLst>
              <a:rect l="0" t="0" r="r" b="b"/>
              <a:pathLst>
                <a:path w="475" h="1179">
                  <a:moveTo>
                    <a:pt x="287" y="1179"/>
                  </a:moveTo>
                  <a:cubicBezTo>
                    <a:pt x="314" y="1155"/>
                    <a:pt x="429" y="1118"/>
                    <a:pt x="452" y="1034"/>
                  </a:cubicBezTo>
                  <a:cubicBezTo>
                    <a:pt x="475" y="950"/>
                    <a:pt x="461" y="798"/>
                    <a:pt x="426" y="676"/>
                  </a:cubicBezTo>
                  <a:cubicBezTo>
                    <a:pt x="391" y="554"/>
                    <a:pt x="305" y="400"/>
                    <a:pt x="241" y="305"/>
                  </a:cubicBezTo>
                  <a:cubicBezTo>
                    <a:pt x="177" y="210"/>
                    <a:pt x="78" y="157"/>
                    <a:pt x="39" y="106"/>
                  </a:cubicBezTo>
                  <a:cubicBezTo>
                    <a:pt x="0" y="55"/>
                    <a:pt x="15" y="22"/>
                    <a:pt x="9" y="0"/>
                  </a:cubicBezTo>
                </a:path>
              </a:pathLst>
            </a:custGeom>
            <a:noFill/>
            <a:ln w="28575">
              <a:solidFill>
                <a:srgbClr val="0033CC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未知"/>
            <p:cNvSpPr>
              <a:spLocks noChangeArrowheads="1"/>
            </p:cNvSpPr>
            <p:nvPr/>
          </p:nvSpPr>
          <p:spPr bwMode="auto">
            <a:xfrm>
              <a:off x="1215" y="1472"/>
              <a:ext cx="642" cy="207"/>
            </a:xfrm>
            <a:custGeom>
              <a:avLst/>
              <a:gdLst/>
              <a:ahLst/>
              <a:cxnLst>
                <a:cxn ang="0">
                  <a:pos x="0" y="85"/>
                </a:cxn>
                <a:cxn ang="0">
                  <a:pos x="225" y="198"/>
                </a:cxn>
                <a:cxn ang="0">
                  <a:pos x="573" y="29"/>
                </a:cxn>
                <a:cxn ang="0">
                  <a:pos x="639" y="22"/>
                </a:cxn>
              </a:cxnLst>
              <a:rect l="0" t="0" r="r" b="b"/>
              <a:pathLst>
                <a:path w="642" h="206">
                  <a:moveTo>
                    <a:pt x="0" y="85"/>
                  </a:moveTo>
                  <a:cubicBezTo>
                    <a:pt x="37" y="104"/>
                    <a:pt x="130" y="207"/>
                    <a:pt x="225" y="198"/>
                  </a:cubicBezTo>
                  <a:cubicBezTo>
                    <a:pt x="320" y="189"/>
                    <a:pt x="504" y="58"/>
                    <a:pt x="573" y="29"/>
                  </a:cubicBezTo>
                  <a:cubicBezTo>
                    <a:pt x="642" y="0"/>
                    <a:pt x="625" y="24"/>
                    <a:pt x="639" y="22"/>
                  </a:cubicBezTo>
                </a:path>
              </a:pathLst>
            </a:custGeom>
            <a:noFill/>
            <a:ln w="28575">
              <a:solidFill>
                <a:srgbClr val="0033CC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755576" y="3757013"/>
            <a:ext cx="525621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为什么两灯的发光情况会不一样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？</a:t>
            </a:r>
            <a:endParaRPr lang="en-US" altLang="zh-CN" sz="2400" smtClean="0">
              <a:latin typeface="黑体" pitchFamily="49" charset="-122"/>
              <a:ea typeface="黑体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smtClean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串联电路电压会有什么关系？  </a:t>
            </a:r>
            <a:endParaRPr lang="zh-CN" altLang="en-US" sz="240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9336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88065"/>
          <p:cNvSpPr txBox="1">
            <a:spLocks noChangeArrowheads="1"/>
          </p:cNvSpPr>
          <p:nvPr/>
        </p:nvSpPr>
        <p:spPr bwMode="auto">
          <a:xfrm>
            <a:off x="467742" y="1041969"/>
            <a:ext cx="8280400" cy="28694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Times New Roman" pitchFamily="18" charset="0"/>
              </a:rPr>
              <a:t>1.</a:t>
            </a:r>
            <a:r>
              <a:rPr lang="zh-CN" altLang="en-US" sz="2400" smtClean="0">
                <a:solidFill>
                  <a:srgbClr val="000000"/>
                </a:solidFill>
                <a:latin typeface="Times New Roman" pitchFamily="18" charset="0"/>
              </a:rPr>
              <a:t>在</a:t>
            </a:r>
            <a:r>
              <a:rPr lang="zh-CN" altLang="en-US" sz="2400">
                <a:solidFill>
                  <a:srgbClr val="000000"/>
                </a:solidFill>
                <a:latin typeface="Times New Roman" pitchFamily="18" charset="0"/>
              </a:rPr>
              <a:t>如图所示的电路中，闭合开关</a:t>
            </a:r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</a:rPr>
              <a:t>S</a:t>
            </a:r>
            <a:r>
              <a:rPr lang="zh-CN" altLang="en-US" sz="2400">
                <a:solidFill>
                  <a:srgbClr val="000000"/>
                </a:solidFill>
                <a:latin typeface="Times New Roman" pitchFamily="18" charset="0"/>
              </a:rPr>
              <a:t>时，电压表的示数为</a:t>
            </a:r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</a:rPr>
              <a:t>6V</a:t>
            </a:r>
            <a:r>
              <a:rPr lang="zh-CN" altLang="en-US" sz="2400">
                <a:solidFill>
                  <a:srgbClr val="000000"/>
                </a:solidFill>
                <a:latin typeface="Times New Roman" pitchFamily="18" charset="0"/>
              </a:rPr>
              <a:t>；若开关</a:t>
            </a:r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</a:rPr>
              <a:t>S</a:t>
            </a:r>
            <a:r>
              <a:rPr lang="zh-CN" altLang="en-US" sz="2400">
                <a:solidFill>
                  <a:srgbClr val="000000"/>
                </a:solidFill>
                <a:latin typeface="Times New Roman" pitchFamily="18" charset="0"/>
              </a:rPr>
              <a:t>断开时，电压表的示数为</a:t>
            </a:r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</a:rPr>
              <a:t>4V</a:t>
            </a:r>
            <a:r>
              <a:rPr lang="zh-CN" altLang="en-US" sz="2400">
                <a:solidFill>
                  <a:srgbClr val="000000"/>
                </a:solidFill>
                <a:latin typeface="Times New Roman" pitchFamily="18" charset="0"/>
              </a:rPr>
              <a:t>，则此时灯</a:t>
            </a:r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</a:rPr>
              <a:t>L</a:t>
            </a:r>
            <a:r>
              <a:rPr lang="en-US" altLang="zh-CN" sz="2400" baseline="-30000">
                <a:solidFill>
                  <a:srgbClr val="000000"/>
                </a:solidFill>
                <a:latin typeface="Times New Roman" pitchFamily="18" charset="0"/>
              </a:rPr>
              <a:t>1</a:t>
            </a:r>
            <a:r>
              <a:rPr lang="zh-CN" altLang="en-US" sz="2400">
                <a:solidFill>
                  <a:srgbClr val="000000"/>
                </a:solidFill>
                <a:latin typeface="Times New Roman" pitchFamily="18" charset="0"/>
              </a:rPr>
              <a:t>及</a:t>
            </a:r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</a:rPr>
              <a:t>L</a:t>
            </a:r>
            <a:r>
              <a:rPr lang="en-US" altLang="zh-CN" sz="2400" baseline="-30000">
                <a:solidFill>
                  <a:srgbClr val="000000"/>
                </a:solidFill>
                <a:latin typeface="Times New Roman" pitchFamily="18" charset="0"/>
              </a:rPr>
              <a:t>2</a:t>
            </a:r>
            <a:r>
              <a:rPr lang="zh-CN" altLang="en-US" sz="2400">
                <a:solidFill>
                  <a:srgbClr val="000000"/>
                </a:solidFill>
                <a:latin typeface="Times New Roman" pitchFamily="18" charset="0"/>
              </a:rPr>
              <a:t>两端的电压分别为</a:t>
            </a:r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</a:rPr>
              <a:t>(</a:t>
            </a:r>
            <a:r>
              <a:rPr lang="zh-CN" altLang="en-US" sz="2400">
                <a:solidFill>
                  <a:srgbClr val="000000"/>
                </a:solidFill>
                <a:latin typeface="Times New Roman" pitchFamily="18" charset="0"/>
              </a:rPr>
              <a:t>　　</a:t>
            </a:r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</a:rPr>
              <a:t>A.4 V</a:t>
            </a:r>
            <a:r>
              <a:rPr lang="zh-CN" altLang="en-US" sz="2400">
                <a:solidFill>
                  <a:srgbClr val="000000"/>
                </a:solidFill>
                <a:latin typeface="Times New Roman" pitchFamily="18" charset="0"/>
              </a:rPr>
              <a:t>，</a:t>
            </a:r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</a:rPr>
              <a:t>2 V              </a:t>
            </a:r>
            <a:r>
              <a:rPr lang="en-US" altLang="zh-CN" sz="2400" smtClean="0">
                <a:solidFill>
                  <a:srgbClr val="000000"/>
                </a:solidFill>
                <a:latin typeface="Times New Roman" pitchFamily="18" charset="0"/>
              </a:rPr>
              <a:t>B.2 </a:t>
            </a:r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</a:rPr>
              <a:t>V</a:t>
            </a:r>
            <a:r>
              <a:rPr lang="zh-CN" altLang="en-US" sz="2400">
                <a:solidFill>
                  <a:srgbClr val="000000"/>
                </a:solidFill>
                <a:latin typeface="Times New Roman" pitchFamily="18" charset="0"/>
              </a:rPr>
              <a:t>，</a:t>
            </a:r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</a:rPr>
              <a:t>4 </a:t>
            </a:r>
            <a:r>
              <a:rPr lang="en-US" altLang="zh-CN" sz="2400" smtClean="0">
                <a:solidFill>
                  <a:srgbClr val="000000"/>
                </a:solidFill>
                <a:latin typeface="Times New Roman" pitchFamily="18" charset="0"/>
              </a:rPr>
              <a:t>V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</a:rPr>
              <a:t>C.6 V</a:t>
            </a:r>
            <a:r>
              <a:rPr lang="zh-CN" altLang="en-US" sz="2400">
                <a:solidFill>
                  <a:srgbClr val="000000"/>
                </a:solidFill>
                <a:latin typeface="Times New Roman" pitchFamily="18" charset="0"/>
              </a:rPr>
              <a:t>，</a:t>
            </a:r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</a:rPr>
              <a:t>4 V              </a:t>
            </a:r>
            <a:r>
              <a:rPr lang="en-US" altLang="zh-CN" sz="2400" smtClean="0">
                <a:solidFill>
                  <a:srgbClr val="000000"/>
                </a:solidFill>
                <a:latin typeface="Times New Roman" pitchFamily="18" charset="0"/>
              </a:rPr>
              <a:t>D.6 </a:t>
            </a:r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</a:rPr>
              <a:t>V</a:t>
            </a:r>
            <a:r>
              <a:rPr lang="zh-CN" altLang="en-US" sz="2400">
                <a:solidFill>
                  <a:srgbClr val="000000"/>
                </a:solidFill>
                <a:latin typeface="Times New Roman" pitchFamily="18" charset="0"/>
              </a:rPr>
              <a:t>，</a:t>
            </a:r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</a:rPr>
              <a:t>2 V</a:t>
            </a:r>
          </a:p>
        </p:txBody>
      </p:sp>
      <p:pic>
        <p:nvPicPr>
          <p:cNvPr id="23554" name="Image0304.jpe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508105" y="3077054"/>
            <a:ext cx="2655887" cy="15525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8068" name="文本框 88067"/>
          <p:cNvSpPr txBox="1">
            <a:spLocks noChangeArrowheads="1"/>
          </p:cNvSpPr>
          <p:nvPr/>
        </p:nvSpPr>
        <p:spPr bwMode="auto">
          <a:xfrm>
            <a:off x="2627784" y="2283005"/>
            <a:ext cx="407484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</a:rPr>
              <a:t>A</a:t>
            </a:r>
          </a:p>
        </p:txBody>
      </p:sp>
      <p:sp>
        <p:nvSpPr>
          <p:cNvPr id="6" name="Shape 108"/>
          <p:cNvSpPr/>
          <p:nvPr/>
        </p:nvSpPr>
        <p:spPr>
          <a:xfrm>
            <a:off x="99926" y="100953"/>
            <a:ext cx="546343" cy="56069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89377" y="137844"/>
            <a:ext cx="576140" cy="524514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867205" y="155952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</a:t>
            </a:r>
            <a:r>
              <a:rPr lang="zh-CN" altLang="en-US" sz="2000" b="1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练习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819243" y="57185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3681589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87041"/>
          <p:cNvSpPr txBox="1">
            <a:spLocks noChangeArrowheads="1"/>
          </p:cNvSpPr>
          <p:nvPr/>
        </p:nvSpPr>
        <p:spPr bwMode="auto">
          <a:xfrm>
            <a:off x="323528" y="550535"/>
            <a:ext cx="8496944" cy="39801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+mn-ea"/>
              </a:rPr>
              <a:t>2.</a:t>
            </a:r>
            <a:r>
              <a:rPr lang="zh-CN" altLang="en-US" sz="2400" smtClean="0">
                <a:solidFill>
                  <a:srgbClr val="000000"/>
                </a:solidFill>
                <a:latin typeface="+mn-ea"/>
              </a:rPr>
              <a:t>如图，</a:t>
            </a:r>
            <a:r>
              <a:rPr lang="zh-CN" altLang="en-US" sz="2400">
                <a:solidFill>
                  <a:srgbClr val="000000"/>
                </a:solidFill>
                <a:latin typeface="+mn-ea"/>
              </a:rPr>
              <a:t>在“研究串联电路中电</a:t>
            </a:r>
            <a:r>
              <a:rPr lang="zh-CN" altLang="en-US" sz="2400" smtClean="0">
                <a:solidFill>
                  <a:srgbClr val="000000"/>
                </a:solidFill>
                <a:latin typeface="+mn-ea"/>
              </a:rPr>
              <a:t>压的</a:t>
            </a:r>
            <a:r>
              <a:rPr lang="zh-CN" altLang="en-US" sz="2400">
                <a:solidFill>
                  <a:srgbClr val="000000"/>
                </a:solidFill>
                <a:latin typeface="+mn-ea"/>
              </a:rPr>
              <a:t>规律”时，小雨同学用电压表测出</a:t>
            </a:r>
            <a:r>
              <a:rPr lang="en-US" altLang="zh-CN" sz="2400">
                <a:solidFill>
                  <a:srgbClr val="000000"/>
                </a:solidFill>
                <a:latin typeface="+mn-ea"/>
              </a:rPr>
              <a:t>ab</a:t>
            </a:r>
            <a:r>
              <a:rPr lang="zh-CN" altLang="en-US" sz="2400" smtClean="0">
                <a:solidFill>
                  <a:srgbClr val="000000"/>
                </a:solidFill>
                <a:latin typeface="+mn-ea"/>
              </a:rPr>
              <a:t>、</a:t>
            </a:r>
            <a:r>
              <a:rPr lang="en-US" altLang="zh-CN" sz="2400" smtClean="0">
                <a:solidFill>
                  <a:srgbClr val="000000"/>
                </a:solidFill>
                <a:latin typeface="+mn-ea"/>
              </a:rPr>
              <a:t>bc</a:t>
            </a:r>
            <a:r>
              <a:rPr lang="zh-CN" altLang="en-US" sz="2400">
                <a:solidFill>
                  <a:srgbClr val="000000"/>
                </a:solidFill>
                <a:latin typeface="+mn-ea"/>
              </a:rPr>
              <a:t>、</a:t>
            </a:r>
            <a:r>
              <a:rPr lang="en-US" altLang="zh-CN" sz="2400">
                <a:solidFill>
                  <a:srgbClr val="000000"/>
                </a:solidFill>
                <a:latin typeface="+mn-ea"/>
              </a:rPr>
              <a:t>ac</a:t>
            </a:r>
            <a:r>
              <a:rPr lang="zh-CN" altLang="en-US" sz="2400">
                <a:solidFill>
                  <a:srgbClr val="000000"/>
                </a:solidFill>
                <a:latin typeface="+mn-ea"/>
              </a:rPr>
              <a:t>两端的电压分别为</a:t>
            </a:r>
            <a:r>
              <a:rPr lang="en-US" altLang="zh-CN" sz="2400">
                <a:solidFill>
                  <a:srgbClr val="000000"/>
                </a:solidFill>
                <a:latin typeface="+mn-ea"/>
              </a:rPr>
              <a:t>U</a:t>
            </a:r>
            <a:r>
              <a:rPr lang="en-US" altLang="zh-CN" sz="2400" baseline="-30000">
                <a:solidFill>
                  <a:srgbClr val="000000"/>
                </a:solidFill>
                <a:latin typeface="+mn-ea"/>
              </a:rPr>
              <a:t>ab</a:t>
            </a:r>
            <a:r>
              <a:rPr lang="en-US" altLang="zh-CN" sz="2400">
                <a:solidFill>
                  <a:srgbClr val="000000"/>
                </a:solidFill>
                <a:latin typeface="+mn-ea"/>
              </a:rPr>
              <a:t>=3V</a:t>
            </a:r>
            <a:r>
              <a:rPr lang="zh-CN" altLang="en-US" sz="2400">
                <a:solidFill>
                  <a:srgbClr val="000000"/>
                </a:solidFill>
                <a:latin typeface="+mn-ea"/>
              </a:rPr>
              <a:t>，</a:t>
            </a:r>
            <a:r>
              <a:rPr lang="en-US" altLang="zh-CN" sz="2400" smtClean="0">
                <a:solidFill>
                  <a:srgbClr val="000000"/>
                </a:solidFill>
                <a:latin typeface="+mn-ea"/>
              </a:rPr>
              <a:t>U</a:t>
            </a:r>
            <a:r>
              <a:rPr lang="en-US" altLang="zh-CN" sz="2400" baseline="-30000" smtClean="0">
                <a:solidFill>
                  <a:srgbClr val="000000"/>
                </a:solidFill>
                <a:latin typeface="+mn-ea"/>
              </a:rPr>
              <a:t>bc</a:t>
            </a:r>
            <a:r>
              <a:rPr lang="en-US" altLang="zh-CN" sz="2400" smtClean="0">
                <a:solidFill>
                  <a:srgbClr val="000000"/>
                </a:solidFill>
                <a:latin typeface="+mn-ea"/>
              </a:rPr>
              <a:t>=3V</a:t>
            </a:r>
            <a:r>
              <a:rPr lang="zh-CN" altLang="en-US" sz="2400">
                <a:solidFill>
                  <a:srgbClr val="000000"/>
                </a:solidFill>
                <a:latin typeface="+mn-ea"/>
              </a:rPr>
              <a:t>，</a:t>
            </a:r>
            <a:r>
              <a:rPr lang="en-US" altLang="zh-CN" sz="2400" smtClean="0">
                <a:solidFill>
                  <a:srgbClr val="000000"/>
                </a:solidFill>
                <a:latin typeface="+mn-ea"/>
              </a:rPr>
              <a:t>U</a:t>
            </a:r>
            <a:r>
              <a:rPr lang="en-US" altLang="zh-CN" sz="2400" baseline="-30000" smtClean="0">
                <a:solidFill>
                  <a:srgbClr val="000000"/>
                </a:solidFill>
                <a:latin typeface="+mn-ea"/>
              </a:rPr>
              <a:t>ac</a:t>
            </a:r>
            <a:r>
              <a:rPr lang="en-US" altLang="zh-CN" sz="2400" smtClean="0">
                <a:solidFill>
                  <a:srgbClr val="000000"/>
                </a:solidFill>
                <a:latin typeface="+mn-ea"/>
              </a:rPr>
              <a:t>=6V</a:t>
            </a:r>
            <a:r>
              <a:rPr lang="zh-CN" altLang="en-US" sz="2400">
                <a:solidFill>
                  <a:srgbClr val="000000"/>
                </a:solidFill>
                <a:latin typeface="+mn-ea"/>
              </a:rPr>
              <a:t>，在表中记录数据后，下一</a:t>
            </a:r>
            <a:r>
              <a:rPr lang="zh-CN" altLang="en-US" sz="2400" smtClean="0">
                <a:solidFill>
                  <a:srgbClr val="000000"/>
                </a:solidFill>
                <a:latin typeface="+mn-ea"/>
              </a:rPr>
              <a:t>步应</a:t>
            </a:r>
            <a:r>
              <a:rPr lang="zh-CN" altLang="en-US" sz="2400">
                <a:solidFill>
                  <a:srgbClr val="000000"/>
                </a:solidFill>
                <a:latin typeface="+mn-ea"/>
              </a:rPr>
              <a:t>该做的是　</a:t>
            </a:r>
            <a:r>
              <a:rPr lang="en-US" altLang="zh-CN" sz="240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sz="2400">
                <a:solidFill>
                  <a:srgbClr val="000000"/>
                </a:solidFill>
                <a:latin typeface="+mn-ea"/>
              </a:rPr>
              <a:t>　　</a:t>
            </a:r>
            <a:r>
              <a:rPr lang="en-US" altLang="zh-CN" sz="2400">
                <a:solidFill>
                  <a:srgbClr val="000000"/>
                </a:solidFill>
                <a:latin typeface="+mn-ea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+mn-ea"/>
              </a:rPr>
              <a:t>A.</a:t>
            </a:r>
            <a:r>
              <a:rPr lang="zh-CN" altLang="en-US" sz="2400">
                <a:solidFill>
                  <a:srgbClr val="000000"/>
                </a:solidFill>
                <a:latin typeface="+mn-ea"/>
              </a:rPr>
              <a:t>整理器材，分析数据，得出结论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+mn-ea"/>
              </a:rPr>
              <a:t>B.</a:t>
            </a:r>
            <a:r>
              <a:rPr lang="zh-CN" altLang="en-US" sz="2400">
                <a:solidFill>
                  <a:srgbClr val="000000"/>
                </a:solidFill>
                <a:latin typeface="+mn-ea"/>
              </a:rPr>
              <a:t>对换</a:t>
            </a:r>
            <a:r>
              <a:rPr lang="en-US" altLang="zh-CN" sz="2400">
                <a:solidFill>
                  <a:srgbClr val="000000"/>
                </a:solidFill>
                <a:latin typeface="+mn-ea"/>
              </a:rPr>
              <a:t>L</a:t>
            </a:r>
            <a:r>
              <a:rPr lang="en-US" altLang="zh-CN" sz="2400" baseline="-3000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400">
                <a:solidFill>
                  <a:srgbClr val="000000"/>
                </a:solidFill>
                <a:latin typeface="+mn-ea"/>
              </a:rPr>
              <a:t>和</a:t>
            </a:r>
            <a:r>
              <a:rPr lang="en-US" altLang="zh-CN" sz="2400">
                <a:solidFill>
                  <a:srgbClr val="000000"/>
                </a:solidFill>
                <a:latin typeface="+mn-ea"/>
              </a:rPr>
              <a:t>L</a:t>
            </a:r>
            <a:r>
              <a:rPr lang="en-US" altLang="zh-CN" sz="2400" baseline="-3000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400">
                <a:solidFill>
                  <a:srgbClr val="000000"/>
                </a:solidFill>
                <a:latin typeface="+mn-ea"/>
              </a:rPr>
              <a:t>的位置，再测出一组电压值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+mn-ea"/>
              </a:rPr>
              <a:t>C.</a:t>
            </a:r>
            <a:r>
              <a:rPr lang="zh-CN" altLang="en-US" sz="2400">
                <a:solidFill>
                  <a:srgbClr val="000000"/>
                </a:solidFill>
                <a:latin typeface="+mn-ea"/>
              </a:rPr>
              <a:t>改变电源电压，再测出几组电压值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+mn-ea"/>
              </a:rPr>
              <a:t>D.</a:t>
            </a:r>
            <a:r>
              <a:rPr lang="zh-CN" altLang="en-US" sz="2400">
                <a:solidFill>
                  <a:srgbClr val="000000"/>
                </a:solidFill>
                <a:latin typeface="+mn-ea"/>
              </a:rPr>
              <a:t>换用不同规格的小灯泡，再测出几组电压值 </a:t>
            </a:r>
          </a:p>
        </p:txBody>
      </p:sp>
      <p:pic>
        <p:nvPicPr>
          <p:cNvPr id="22530" name="Image0303.jpe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516216" y="2643936"/>
            <a:ext cx="2215902" cy="1295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7044" name="文本框 87043"/>
          <p:cNvSpPr txBox="1">
            <a:spLocks noChangeArrowheads="1"/>
          </p:cNvSpPr>
          <p:nvPr/>
        </p:nvSpPr>
        <p:spPr bwMode="auto">
          <a:xfrm>
            <a:off x="6156176" y="1777702"/>
            <a:ext cx="407484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3914585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39552" y="694908"/>
            <a:ext cx="8280920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3.</a:t>
            </a:r>
            <a:r>
              <a:rPr lang="zh-CN" altLang="zh-CN" sz="2400" dirty="0" smtClean="0">
                <a:latin typeface="+mn-ea"/>
              </a:rPr>
              <a:t>（</a:t>
            </a:r>
            <a:r>
              <a:rPr lang="en-US" altLang="zh-CN" sz="2400" dirty="0" smtClean="0">
                <a:latin typeface="+mn-ea"/>
              </a:rPr>
              <a:t>2021</a:t>
            </a:r>
            <a:r>
              <a:rPr lang="zh-CN" altLang="zh-CN" sz="2400" dirty="0" smtClean="0">
                <a:latin typeface="+mn-ea"/>
              </a:rPr>
              <a:t>•广西）如图所示，在探究“串联电路电压的关系”时，闭合开关</a:t>
            </a:r>
            <a:r>
              <a:rPr lang="en-US" altLang="zh-CN" sz="2400" dirty="0" smtClean="0">
                <a:latin typeface="+mn-ea"/>
              </a:rPr>
              <a:t>S</a:t>
            </a:r>
            <a:r>
              <a:rPr lang="zh-CN" altLang="zh-CN" sz="2400" dirty="0" smtClean="0">
                <a:latin typeface="+mn-ea"/>
              </a:rPr>
              <a:t>后，电压表</a:t>
            </a:r>
            <a:r>
              <a:rPr lang="en-US" altLang="zh-CN" sz="2400" dirty="0" smtClean="0">
                <a:latin typeface="+mn-ea"/>
              </a:rPr>
              <a:t>V</a:t>
            </a:r>
            <a:r>
              <a:rPr lang="en-US" altLang="zh-CN" sz="2400" baseline="-25000" dirty="0" smtClean="0">
                <a:latin typeface="+mn-ea"/>
              </a:rPr>
              <a:t>1</a:t>
            </a:r>
            <a:r>
              <a:rPr lang="zh-CN" altLang="zh-CN" sz="2400" dirty="0" smtClean="0">
                <a:latin typeface="+mn-ea"/>
              </a:rPr>
              <a:t>的示数是</a:t>
            </a:r>
            <a:r>
              <a:rPr lang="en-US" altLang="zh-CN" sz="2400" dirty="0" smtClean="0">
                <a:latin typeface="+mn-ea"/>
              </a:rPr>
              <a:t>2.5V</a:t>
            </a:r>
            <a:r>
              <a:rPr lang="zh-CN" altLang="zh-CN" sz="2400" dirty="0" smtClean="0">
                <a:latin typeface="+mn-ea"/>
              </a:rPr>
              <a:t>，</a:t>
            </a:r>
            <a:r>
              <a:rPr lang="en-US" altLang="zh-CN" sz="2400" dirty="0" smtClean="0">
                <a:latin typeface="+mn-ea"/>
              </a:rPr>
              <a:t>V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zh-CN" altLang="zh-CN" sz="2400" dirty="0" smtClean="0">
                <a:latin typeface="+mn-ea"/>
              </a:rPr>
              <a:t>的示数是</a:t>
            </a:r>
            <a:r>
              <a:rPr lang="en-US" altLang="zh-CN" sz="2400" dirty="0" smtClean="0">
                <a:latin typeface="+mn-ea"/>
              </a:rPr>
              <a:t>3.8V</a:t>
            </a:r>
            <a:r>
              <a:rPr lang="zh-CN" altLang="zh-CN" sz="2400" dirty="0" smtClean="0">
                <a:latin typeface="+mn-ea"/>
              </a:rPr>
              <a:t>，则电压表</a:t>
            </a:r>
            <a:r>
              <a:rPr lang="en-US" altLang="zh-CN" sz="2400" dirty="0" smtClean="0">
                <a:latin typeface="+mn-ea"/>
              </a:rPr>
              <a:t>V</a:t>
            </a:r>
            <a:r>
              <a:rPr lang="en-US" altLang="zh-CN" sz="2400" baseline="-25000" dirty="0" smtClean="0">
                <a:latin typeface="+mn-ea"/>
              </a:rPr>
              <a:t>3</a:t>
            </a:r>
            <a:r>
              <a:rPr lang="zh-CN" altLang="zh-CN" sz="2400" dirty="0" smtClean="0">
                <a:latin typeface="+mn-ea"/>
              </a:rPr>
              <a:t>的示数是（　　）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．</a:t>
            </a:r>
            <a:r>
              <a:rPr lang="en-US" altLang="zh-CN" sz="2400" dirty="0" smtClean="0">
                <a:latin typeface="+mn-ea"/>
              </a:rPr>
              <a:t>1.3V	B</a:t>
            </a:r>
            <a:r>
              <a:rPr lang="zh-CN" altLang="zh-CN" sz="2400" dirty="0" smtClean="0">
                <a:latin typeface="+mn-ea"/>
              </a:rPr>
              <a:t>．</a:t>
            </a:r>
            <a:r>
              <a:rPr lang="en-US" altLang="zh-CN" sz="2400" dirty="0" smtClean="0">
                <a:latin typeface="+mn-ea"/>
              </a:rPr>
              <a:t>2.5V	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dirty="0" smtClean="0">
                <a:latin typeface="+mn-ea"/>
              </a:rPr>
              <a:t>．</a:t>
            </a:r>
            <a:r>
              <a:rPr lang="en-US" altLang="zh-CN" sz="2400" dirty="0" smtClean="0">
                <a:latin typeface="+mn-ea"/>
              </a:rPr>
              <a:t>3.8V	D</a:t>
            </a:r>
            <a:r>
              <a:rPr lang="zh-CN" altLang="zh-CN" sz="2400" dirty="0" smtClean="0">
                <a:latin typeface="+mn-ea"/>
              </a:rPr>
              <a:t>．</a:t>
            </a:r>
            <a:r>
              <a:rPr lang="en-US" altLang="zh-CN" sz="2400" dirty="0" smtClean="0">
                <a:latin typeface="+mn-ea"/>
              </a:rPr>
              <a:t>6.3V</a:t>
            </a:r>
            <a:endParaRPr lang="zh-CN" altLang="zh-CN" sz="2400" dirty="0" smtClean="0">
              <a:latin typeface="+mn-ea"/>
            </a:endParaRPr>
          </a:p>
        </p:txBody>
      </p:sp>
      <p:pic>
        <p:nvPicPr>
          <p:cNvPr id="1026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652120" y="2427378"/>
            <a:ext cx="1872208" cy="17184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文本框 88067"/>
          <p:cNvSpPr txBox="1">
            <a:spLocks noChangeArrowheads="1"/>
          </p:cNvSpPr>
          <p:nvPr/>
        </p:nvSpPr>
        <p:spPr bwMode="auto">
          <a:xfrm>
            <a:off x="3707905" y="1922074"/>
            <a:ext cx="492443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</a:rPr>
              <a:t>Ｄ</a:t>
            </a:r>
            <a:endParaRPr lang="en-US" altLang="zh-CN" sz="240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1610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9552" y="550535"/>
            <a:ext cx="8208912" cy="3980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4.</a:t>
            </a:r>
            <a:r>
              <a:rPr lang="zh-CN" altLang="zh-CN" sz="2400" dirty="0" smtClean="0">
                <a:latin typeface="+mn-ea"/>
              </a:rPr>
              <a:t>（</a:t>
            </a:r>
            <a:r>
              <a:rPr lang="en-US" altLang="zh-CN" sz="2400" dirty="0" smtClean="0">
                <a:latin typeface="+mn-ea"/>
              </a:rPr>
              <a:t>2020</a:t>
            </a:r>
            <a:r>
              <a:rPr lang="zh-CN" altLang="zh-CN" sz="2400" dirty="0" smtClean="0">
                <a:latin typeface="+mn-ea"/>
              </a:rPr>
              <a:t>秋•大连期末）如图所示的电路中，电源电压为</a:t>
            </a:r>
            <a:r>
              <a:rPr lang="en-US" altLang="zh-CN" sz="2400" dirty="0" smtClean="0">
                <a:latin typeface="+mn-ea"/>
              </a:rPr>
              <a:t>6V</a:t>
            </a:r>
            <a:r>
              <a:rPr lang="zh-CN" altLang="zh-CN" sz="2400" dirty="0" smtClean="0">
                <a:latin typeface="+mn-ea"/>
              </a:rPr>
              <a:t>不变，闭合开关</a:t>
            </a:r>
            <a:r>
              <a:rPr lang="en-US" altLang="zh-CN" sz="2400" dirty="0" smtClean="0">
                <a:latin typeface="+mn-ea"/>
              </a:rPr>
              <a:t>S</a:t>
            </a:r>
            <a:r>
              <a:rPr lang="zh-CN" altLang="zh-CN" sz="2400" dirty="0" smtClean="0">
                <a:latin typeface="+mn-ea"/>
              </a:rPr>
              <a:t>后，灯泡</a:t>
            </a:r>
            <a:r>
              <a:rPr lang="en-US" altLang="zh-CN" sz="2400" dirty="0" smtClean="0">
                <a:latin typeface="+mn-ea"/>
              </a:rPr>
              <a:t>L</a:t>
            </a:r>
            <a:r>
              <a:rPr lang="en-US" altLang="zh-CN" sz="2400" baseline="-25000" dirty="0" smtClean="0">
                <a:latin typeface="+mn-ea"/>
              </a:rPr>
              <a:t>1</a:t>
            </a:r>
            <a:r>
              <a:rPr lang="zh-CN" altLang="zh-CN" sz="2400" dirty="0" smtClean="0">
                <a:latin typeface="+mn-ea"/>
              </a:rPr>
              <a:t>、</a:t>
            </a:r>
            <a:r>
              <a:rPr lang="en-US" altLang="zh-CN" sz="2400" dirty="0" smtClean="0">
                <a:latin typeface="+mn-ea"/>
              </a:rPr>
              <a:t>L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zh-CN" altLang="zh-CN" sz="2400" dirty="0" smtClean="0">
                <a:latin typeface="+mn-ea"/>
              </a:rPr>
              <a:t>都发光，电压表示数为</a:t>
            </a:r>
            <a:r>
              <a:rPr lang="en-US" altLang="zh-CN" sz="2400" dirty="0" smtClean="0">
                <a:latin typeface="+mn-ea"/>
              </a:rPr>
              <a:t>2.5V</a:t>
            </a:r>
            <a:r>
              <a:rPr lang="zh-CN" altLang="zh-CN" sz="2400" dirty="0" smtClean="0">
                <a:latin typeface="+mn-ea"/>
              </a:rPr>
              <a:t>，则（　　）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．灯</a:t>
            </a:r>
            <a:r>
              <a:rPr lang="en-US" altLang="zh-CN" sz="2400" dirty="0" smtClean="0">
                <a:latin typeface="+mn-ea"/>
              </a:rPr>
              <a:t>L</a:t>
            </a:r>
            <a:r>
              <a:rPr lang="en-US" altLang="zh-CN" sz="2400" baseline="-25000" dirty="0" smtClean="0">
                <a:latin typeface="+mn-ea"/>
              </a:rPr>
              <a:t>1</a:t>
            </a:r>
            <a:r>
              <a:rPr lang="zh-CN" altLang="zh-CN" sz="2400" dirty="0" smtClean="0">
                <a:latin typeface="+mn-ea"/>
              </a:rPr>
              <a:t>两端电压为</a:t>
            </a:r>
            <a:r>
              <a:rPr lang="en-US" altLang="zh-CN" sz="2400" dirty="0" smtClean="0">
                <a:latin typeface="+mn-ea"/>
              </a:rPr>
              <a:t>2.5V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B</a:t>
            </a:r>
            <a:r>
              <a:rPr lang="zh-CN" altLang="zh-CN" sz="2400" dirty="0" smtClean="0">
                <a:latin typeface="+mn-ea"/>
              </a:rPr>
              <a:t>．灯</a:t>
            </a:r>
            <a:r>
              <a:rPr lang="en-US" altLang="zh-CN" sz="2400" dirty="0" smtClean="0">
                <a:latin typeface="+mn-ea"/>
              </a:rPr>
              <a:t>L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zh-CN" altLang="zh-CN" sz="2400" dirty="0" smtClean="0">
                <a:latin typeface="+mn-ea"/>
              </a:rPr>
              <a:t>两端电压为</a:t>
            </a:r>
            <a:r>
              <a:rPr lang="en-US" altLang="zh-CN" sz="2400" dirty="0" smtClean="0">
                <a:latin typeface="+mn-ea"/>
              </a:rPr>
              <a:t>2.5V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dirty="0" smtClean="0">
                <a:latin typeface="+mn-ea"/>
              </a:rPr>
              <a:t>．灯</a:t>
            </a:r>
            <a:r>
              <a:rPr lang="en-US" altLang="zh-CN" sz="2400" dirty="0" smtClean="0">
                <a:latin typeface="+mn-ea"/>
              </a:rPr>
              <a:t>L</a:t>
            </a:r>
            <a:r>
              <a:rPr lang="en-US" altLang="zh-CN" sz="2400" baseline="-25000" dirty="0" smtClean="0">
                <a:latin typeface="+mn-ea"/>
              </a:rPr>
              <a:t>1</a:t>
            </a:r>
            <a:r>
              <a:rPr lang="zh-CN" altLang="zh-CN" sz="2400" dirty="0" smtClean="0">
                <a:latin typeface="+mn-ea"/>
              </a:rPr>
              <a:t>两端电压为</a:t>
            </a:r>
            <a:r>
              <a:rPr lang="en-US" altLang="zh-CN" sz="2400" dirty="0" smtClean="0">
                <a:latin typeface="+mn-ea"/>
              </a:rPr>
              <a:t>3.5V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D</a:t>
            </a:r>
            <a:r>
              <a:rPr lang="zh-CN" altLang="zh-CN" sz="2400" dirty="0" smtClean="0">
                <a:latin typeface="+mn-ea"/>
              </a:rPr>
              <a:t>．灯</a:t>
            </a:r>
            <a:r>
              <a:rPr lang="en-US" altLang="zh-CN" sz="2400" dirty="0" smtClean="0">
                <a:latin typeface="+mn-ea"/>
              </a:rPr>
              <a:t>L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zh-CN" altLang="zh-CN" sz="2400" dirty="0" smtClean="0">
                <a:latin typeface="+mn-ea"/>
              </a:rPr>
              <a:t>和电源两端电压之和为</a:t>
            </a:r>
            <a:r>
              <a:rPr lang="en-US" altLang="zh-CN" sz="2400" dirty="0" smtClean="0">
                <a:latin typeface="+mn-ea"/>
              </a:rPr>
              <a:t>3.5V</a:t>
            </a:r>
            <a:endParaRPr lang="zh-CN" altLang="zh-CN" sz="2400" dirty="0" smtClean="0">
              <a:latin typeface="+mn-ea"/>
            </a:endParaRPr>
          </a:p>
        </p:txBody>
      </p:sp>
      <p:pic>
        <p:nvPicPr>
          <p:cNvPr id="2050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940152" y="2427378"/>
            <a:ext cx="1676400" cy="13654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文本框 88067"/>
          <p:cNvSpPr txBox="1">
            <a:spLocks noChangeArrowheads="1"/>
          </p:cNvSpPr>
          <p:nvPr/>
        </p:nvSpPr>
        <p:spPr bwMode="auto">
          <a:xfrm>
            <a:off x="1331640" y="1777702"/>
            <a:ext cx="407484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4050766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550535"/>
            <a:ext cx="8208912" cy="3980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5.</a:t>
            </a:r>
            <a:r>
              <a:rPr lang="zh-CN" altLang="zh-CN" sz="2400" dirty="0" smtClean="0">
                <a:latin typeface="+mn-ea"/>
              </a:rPr>
              <a:t>（</a:t>
            </a:r>
            <a:r>
              <a:rPr lang="en-US" altLang="zh-CN" sz="2400" dirty="0" smtClean="0">
                <a:latin typeface="+mn-ea"/>
              </a:rPr>
              <a:t>2020</a:t>
            </a:r>
            <a:r>
              <a:rPr lang="zh-CN" altLang="zh-CN" sz="2400" dirty="0" smtClean="0">
                <a:latin typeface="+mn-ea"/>
              </a:rPr>
              <a:t>秋•南充期末）如图为“探究串联电路中电压关系”的电路图，电源电压恒定，两只小灯泡和电压表（图中未画出）应选择（　　）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．不同规格的小灯泡，相同量程的电压表</a:t>
            </a:r>
            <a:r>
              <a:rPr lang="en-US" altLang="zh-CN" sz="2400" dirty="0" smtClean="0">
                <a:latin typeface="+mn-ea"/>
              </a:rPr>
              <a:t>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B</a:t>
            </a:r>
            <a:r>
              <a:rPr lang="zh-CN" altLang="zh-CN" sz="2400" dirty="0" smtClean="0">
                <a:latin typeface="+mn-ea"/>
              </a:rPr>
              <a:t>．不同规格的小灯泡、不同量程的电压表</a:t>
            </a:r>
            <a:r>
              <a:rPr lang="en-US" altLang="zh-CN" sz="2400" dirty="0" smtClean="0">
                <a:latin typeface="+mn-ea"/>
              </a:rPr>
              <a:t>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dirty="0" smtClean="0">
                <a:latin typeface="+mn-ea"/>
              </a:rPr>
              <a:t>．相同规格的小灯泡、相同量程的电压表</a:t>
            </a:r>
            <a:r>
              <a:rPr lang="en-US" altLang="zh-CN" sz="2400" dirty="0" smtClean="0">
                <a:latin typeface="+mn-ea"/>
              </a:rPr>
              <a:t>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D</a:t>
            </a:r>
            <a:r>
              <a:rPr lang="zh-CN" altLang="zh-CN" sz="2400" dirty="0" smtClean="0">
                <a:latin typeface="+mn-ea"/>
              </a:rPr>
              <a:t>．相同规格的小灯泡、不同量程的电压表</a:t>
            </a:r>
          </a:p>
        </p:txBody>
      </p:sp>
      <p:pic>
        <p:nvPicPr>
          <p:cNvPr id="3074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876256" y="2643937"/>
            <a:ext cx="1728192" cy="12074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文本框 88067"/>
          <p:cNvSpPr txBox="1">
            <a:spLocks noChangeArrowheads="1"/>
          </p:cNvSpPr>
          <p:nvPr/>
        </p:nvSpPr>
        <p:spPr bwMode="auto">
          <a:xfrm>
            <a:off x="2483768" y="1777702"/>
            <a:ext cx="407484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528576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94908"/>
            <a:ext cx="8280920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6.</a:t>
            </a:r>
            <a:r>
              <a:rPr lang="zh-CN" altLang="zh-CN" sz="2400" dirty="0" smtClean="0">
                <a:latin typeface="+mn-ea"/>
              </a:rPr>
              <a:t>（</a:t>
            </a:r>
            <a:r>
              <a:rPr lang="en-US" altLang="zh-CN" sz="2400" dirty="0" smtClean="0">
                <a:latin typeface="+mn-ea"/>
              </a:rPr>
              <a:t>2020</a:t>
            </a:r>
            <a:r>
              <a:rPr lang="zh-CN" altLang="zh-CN" sz="2400" dirty="0" smtClean="0">
                <a:latin typeface="+mn-ea"/>
              </a:rPr>
              <a:t>秋•龙华区期末）小明按图甲的电路进行实验，当闭合开关用电器正常工作时，电压表</a:t>
            </a:r>
            <a:r>
              <a:rPr lang="en-US" altLang="zh-CN" sz="2400" dirty="0" smtClean="0">
                <a:latin typeface="+mn-ea"/>
              </a:rPr>
              <a:t>V</a:t>
            </a:r>
            <a:r>
              <a:rPr lang="en-US" altLang="zh-CN" sz="2400" baseline="-25000" dirty="0" smtClean="0">
                <a:latin typeface="+mn-ea"/>
              </a:rPr>
              <a:t>1</a:t>
            </a:r>
            <a:r>
              <a:rPr lang="zh-CN" altLang="zh-CN" sz="2400" dirty="0" smtClean="0">
                <a:latin typeface="+mn-ea"/>
              </a:rPr>
              <a:t>和</a:t>
            </a:r>
            <a:r>
              <a:rPr lang="en-US" altLang="zh-CN" sz="2400" dirty="0" smtClean="0">
                <a:latin typeface="+mn-ea"/>
              </a:rPr>
              <a:t>V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zh-CN" altLang="zh-CN" sz="2400" dirty="0" smtClean="0">
                <a:latin typeface="+mn-ea"/>
              </a:rPr>
              <a:t>的指针完全一样，如图乙所示，则</a:t>
            </a:r>
            <a:r>
              <a:rPr lang="en-US" altLang="zh-CN" sz="2400" dirty="0" smtClean="0">
                <a:latin typeface="+mn-ea"/>
              </a:rPr>
              <a:t>L</a:t>
            </a:r>
            <a:r>
              <a:rPr lang="en-US" altLang="zh-CN" sz="2400" baseline="-25000" dirty="0" smtClean="0">
                <a:latin typeface="+mn-ea"/>
              </a:rPr>
              <a:t>1</a:t>
            </a:r>
            <a:r>
              <a:rPr lang="zh-CN" altLang="zh-CN" sz="2400" dirty="0" smtClean="0">
                <a:latin typeface="+mn-ea"/>
              </a:rPr>
              <a:t>、</a:t>
            </a:r>
            <a:r>
              <a:rPr lang="en-US" altLang="zh-CN" sz="2400" dirty="0" smtClean="0">
                <a:latin typeface="+mn-ea"/>
              </a:rPr>
              <a:t>L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zh-CN" altLang="zh-CN" sz="2400" dirty="0" smtClean="0">
                <a:latin typeface="+mn-ea"/>
              </a:rPr>
              <a:t>两端的电压分别为（　　）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．</a:t>
            </a:r>
            <a:r>
              <a:rPr lang="en-US" altLang="zh-CN" sz="2400" dirty="0" smtClean="0">
                <a:latin typeface="+mn-ea"/>
              </a:rPr>
              <a:t>6V 1.5V	</a:t>
            </a:r>
            <a:r>
              <a:rPr lang="zh-CN" altLang="en-US" sz="2400" dirty="0" smtClean="0">
                <a:latin typeface="+mn-ea"/>
              </a:rPr>
              <a:t>　　</a:t>
            </a:r>
            <a:r>
              <a:rPr lang="en-US" altLang="zh-CN" sz="2400" dirty="0" smtClean="0">
                <a:latin typeface="+mn-ea"/>
              </a:rPr>
              <a:t>B</a:t>
            </a:r>
            <a:r>
              <a:rPr lang="zh-CN" altLang="zh-CN" sz="2400" dirty="0" smtClean="0">
                <a:latin typeface="+mn-ea"/>
              </a:rPr>
              <a:t>．</a:t>
            </a:r>
            <a:r>
              <a:rPr lang="en-US" altLang="zh-CN" sz="2400" dirty="0" smtClean="0">
                <a:latin typeface="+mn-ea"/>
              </a:rPr>
              <a:t>7.5V 1.5V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dirty="0" smtClean="0">
                <a:latin typeface="+mn-ea"/>
              </a:rPr>
              <a:t>．</a:t>
            </a:r>
            <a:r>
              <a:rPr lang="en-US" altLang="zh-CN" sz="2400" dirty="0" smtClean="0">
                <a:latin typeface="+mn-ea"/>
              </a:rPr>
              <a:t>1.5V 7.5V</a:t>
            </a:r>
            <a:r>
              <a:rPr lang="zh-CN" altLang="en-US" sz="2400" dirty="0" smtClean="0">
                <a:latin typeface="+mn-ea"/>
              </a:rPr>
              <a:t>　　</a:t>
            </a:r>
            <a:r>
              <a:rPr lang="en-US" altLang="zh-CN" sz="2400" dirty="0" smtClean="0">
                <a:latin typeface="+mn-ea"/>
              </a:rPr>
              <a:t>D</a:t>
            </a:r>
            <a:r>
              <a:rPr lang="zh-CN" altLang="zh-CN" sz="2400" dirty="0" smtClean="0">
                <a:latin typeface="+mn-ea"/>
              </a:rPr>
              <a:t>．</a:t>
            </a:r>
            <a:r>
              <a:rPr lang="en-US" altLang="zh-CN" sz="2400" dirty="0" smtClean="0">
                <a:latin typeface="+mn-ea"/>
              </a:rPr>
              <a:t>1.5V 6V</a:t>
            </a:r>
            <a:endParaRPr lang="zh-CN" altLang="zh-CN" sz="2400" dirty="0" smtClean="0">
              <a:latin typeface="+mn-ea"/>
            </a:endParaRPr>
          </a:p>
        </p:txBody>
      </p:sp>
      <p:pic>
        <p:nvPicPr>
          <p:cNvPr id="4098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148065" y="3004868"/>
            <a:ext cx="3474967" cy="15880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文本框 88067"/>
          <p:cNvSpPr txBox="1">
            <a:spLocks noChangeArrowheads="1"/>
          </p:cNvSpPr>
          <p:nvPr/>
        </p:nvSpPr>
        <p:spPr bwMode="auto">
          <a:xfrm>
            <a:off x="6372200" y="1849888"/>
            <a:ext cx="407484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083403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94908"/>
            <a:ext cx="8208912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7.</a:t>
            </a:r>
            <a:r>
              <a:rPr lang="zh-CN" altLang="zh-CN" sz="2400" dirty="0" smtClean="0">
                <a:latin typeface="+mn-ea"/>
              </a:rPr>
              <a:t>（</a:t>
            </a:r>
            <a:r>
              <a:rPr lang="en-US" altLang="zh-CN" sz="2400" dirty="0" smtClean="0">
                <a:latin typeface="+mn-ea"/>
              </a:rPr>
              <a:t>2021</a:t>
            </a:r>
            <a:r>
              <a:rPr lang="zh-CN" altLang="zh-CN" sz="2400" dirty="0" smtClean="0">
                <a:latin typeface="+mn-ea"/>
              </a:rPr>
              <a:t>•武汉模拟）在如图甲所示电路中，当闭合开关后，两个电压表指针偏转均为图乙所示，则电灯</a:t>
            </a:r>
            <a:r>
              <a:rPr lang="en-US" altLang="zh-CN" sz="2400" dirty="0" smtClean="0">
                <a:latin typeface="+mn-ea"/>
              </a:rPr>
              <a:t>L</a:t>
            </a:r>
            <a:r>
              <a:rPr lang="en-US" altLang="zh-CN" sz="2400" baseline="-25000" dirty="0" smtClean="0">
                <a:latin typeface="+mn-ea"/>
              </a:rPr>
              <a:t>1</a:t>
            </a:r>
            <a:r>
              <a:rPr lang="zh-CN" altLang="zh-CN" sz="2400" dirty="0" smtClean="0">
                <a:latin typeface="+mn-ea"/>
              </a:rPr>
              <a:t>和</a:t>
            </a:r>
            <a:r>
              <a:rPr lang="en-US" altLang="zh-CN" sz="2400" dirty="0" smtClean="0">
                <a:latin typeface="+mn-ea"/>
              </a:rPr>
              <a:t>L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zh-CN" altLang="zh-CN" sz="2400" dirty="0" smtClean="0">
                <a:latin typeface="+mn-ea"/>
              </a:rPr>
              <a:t>两端的电压分别为（　　）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．</a:t>
            </a:r>
            <a:r>
              <a:rPr lang="en-US" altLang="zh-CN" sz="2400" dirty="0" smtClean="0">
                <a:latin typeface="+mn-ea"/>
              </a:rPr>
              <a:t>7.2V</a:t>
            </a:r>
            <a:r>
              <a:rPr lang="zh-CN" altLang="zh-CN" sz="2400" dirty="0" smtClean="0">
                <a:latin typeface="+mn-ea"/>
              </a:rPr>
              <a:t>　</a:t>
            </a:r>
            <a:r>
              <a:rPr lang="en-US" altLang="zh-CN" sz="2400" dirty="0" smtClean="0">
                <a:latin typeface="+mn-ea"/>
              </a:rPr>
              <a:t>1.8V	B</a:t>
            </a:r>
            <a:r>
              <a:rPr lang="zh-CN" altLang="zh-CN" sz="2400" dirty="0" smtClean="0">
                <a:latin typeface="+mn-ea"/>
              </a:rPr>
              <a:t>．</a:t>
            </a:r>
            <a:r>
              <a:rPr lang="en-US" altLang="zh-CN" sz="2400" dirty="0" smtClean="0">
                <a:latin typeface="+mn-ea"/>
              </a:rPr>
              <a:t>9V</a:t>
            </a:r>
            <a:r>
              <a:rPr lang="zh-CN" altLang="zh-CN" sz="2400" dirty="0" smtClean="0">
                <a:latin typeface="+mn-ea"/>
              </a:rPr>
              <a:t>　</a:t>
            </a:r>
            <a:r>
              <a:rPr lang="en-US" altLang="zh-CN" sz="2400" dirty="0" smtClean="0">
                <a:latin typeface="+mn-ea"/>
              </a:rPr>
              <a:t>1.8V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dirty="0" smtClean="0">
                <a:latin typeface="+mn-ea"/>
              </a:rPr>
              <a:t>．</a:t>
            </a:r>
            <a:r>
              <a:rPr lang="en-US" altLang="zh-CN" sz="2400" dirty="0" smtClean="0">
                <a:latin typeface="+mn-ea"/>
              </a:rPr>
              <a:t>1.8V  7.2V	D</a:t>
            </a:r>
            <a:r>
              <a:rPr lang="zh-CN" altLang="zh-CN" sz="2400" dirty="0" smtClean="0">
                <a:latin typeface="+mn-ea"/>
              </a:rPr>
              <a:t>．</a:t>
            </a:r>
            <a:r>
              <a:rPr lang="en-US" altLang="zh-CN" sz="2400" dirty="0" smtClean="0">
                <a:latin typeface="+mn-ea"/>
              </a:rPr>
              <a:t>9V  7.2V</a:t>
            </a:r>
            <a:endParaRPr lang="zh-CN" altLang="zh-CN" sz="2400" dirty="0" smtClean="0">
              <a:latin typeface="+mn-ea"/>
            </a:endParaRPr>
          </a:p>
        </p:txBody>
      </p:sp>
      <p:pic>
        <p:nvPicPr>
          <p:cNvPr id="5122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436097" y="3293613"/>
            <a:ext cx="3262707" cy="12993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文本框 88067"/>
          <p:cNvSpPr txBox="1">
            <a:spLocks noChangeArrowheads="1"/>
          </p:cNvSpPr>
          <p:nvPr/>
        </p:nvSpPr>
        <p:spPr bwMode="auto">
          <a:xfrm>
            <a:off x="2123729" y="1922074"/>
            <a:ext cx="492443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</a:rPr>
              <a:t>Ｃ</a:t>
            </a:r>
            <a:endParaRPr lang="en-US" altLang="zh-CN" sz="240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0245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622722"/>
            <a:ext cx="8208912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8</a:t>
            </a:r>
            <a:r>
              <a:rPr lang="zh-CN" altLang="zh-CN" sz="2400" dirty="0" smtClean="0">
                <a:latin typeface="+mn-ea"/>
              </a:rPr>
              <a:t>．（</a:t>
            </a:r>
            <a:r>
              <a:rPr lang="en-US" altLang="zh-CN" sz="2400" dirty="0" smtClean="0">
                <a:latin typeface="+mn-ea"/>
              </a:rPr>
              <a:t>2020</a:t>
            </a:r>
            <a:r>
              <a:rPr lang="zh-CN" altLang="zh-CN" sz="2400" dirty="0" smtClean="0">
                <a:latin typeface="+mn-ea"/>
              </a:rPr>
              <a:t>秋•</a:t>
            </a:r>
            <a:r>
              <a:rPr lang="zh-CN" altLang="en-US" sz="2400" dirty="0" smtClean="0">
                <a:latin typeface="+mn-ea"/>
              </a:rPr>
              <a:t>南京</a:t>
            </a:r>
            <a:r>
              <a:rPr lang="zh-CN" altLang="zh-CN" sz="2400" dirty="0" smtClean="0">
                <a:latin typeface="+mn-ea"/>
              </a:rPr>
              <a:t>期末）如图所示的电路中，闭合开关，电压表</a:t>
            </a:r>
            <a:r>
              <a:rPr lang="en-US" altLang="zh-CN" sz="2400" dirty="0" smtClean="0">
                <a:latin typeface="+mn-ea"/>
              </a:rPr>
              <a:t>V</a:t>
            </a:r>
            <a:r>
              <a:rPr lang="en-US" altLang="zh-CN" sz="2400" baseline="-25000" dirty="0" smtClean="0">
                <a:latin typeface="+mn-ea"/>
              </a:rPr>
              <a:t>1</a:t>
            </a:r>
            <a:r>
              <a:rPr lang="zh-CN" altLang="zh-CN" sz="2400" dirty="0" smtClean="0">
                <a:latin typeface="+mn-ea"/>
              </a:rPr>
              <a:t>的示数是</a:t>
            </a:r>
            <a:r>
              <a:rPr lang="en-US" altLang="zh-CN" sz="2400" dirty="0" smtClean="0">
                <a:latin typeface="+mn-ea"/>
              </a:rPr>
              <a:t>7V</a:t>
            </a:r>
            <a:r>
              <a:rPr lang="zh-CN" altLang="zh-CN" sz="2400" dirty="0" smtClean="0">
                <a:latin typeface="+mn-ea"/>
              </a:rPr>
              <a:t>，电压表</a:t>
            </a:r>
            <a:r>
              <a:rPr lang="en-US" altLang="zh-CN" sz="2400" dirty="0" smtClean="0">
                <a:latin typeface="+mn-ea"/>
              </a:rPr>
              <a:t>V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zh-CN" altLang="zh-CN" sz="2400" dirty="0" smtClean="0">
                <a:latin typeface="+mn-ea"/>
              </a:rPr>
              <a:t>的示数为</a:t>
            </a:r>
            <a:r>
              <a:rPr lang="en-US" altLang="zh-CN" sz="2400" dirty="0" smtClean="0">
                <a:latin typeface="+mn-ea"/>
              </a:rPr>
              <a:t>9V</a:t>
            </a:r>
            <a:r>
              <a:rPr lang="zh-CN" altLang="zh-CN" sz="2400" dirty="0" smtClean="0">
                <a:latin typeface="+mn-ea"/>
              </a:rPr>
              <a:t>，若</a:t>
            </a:r>
            <a:r>
              <a:rPr lang="en-US" altLang="zh-CN" sz="2400" dirty="0" smtClean="0">
                <a:latin typeface="+mn-ea"/>
              </a:rPr>
              <a:t>L</a:t>
            </a:r>
            <a:r>
              <a:rPr lang="en-US" altLang="zh-CN" sz="2400" baseline="-25000" dirty="0" smtClean="0">
                <a:latin typeface="+mn-ea"/>
              </a:rPr>
              <a:t>3</a:t>
            </a:r>
            <a:r>
              <a:rPr lang="zh-CN" altLang="zh-CN" sz="2400" dirty="0" smtClean="0">
                <a:latin typeface="+mn-ea"/>
              </a:rPr>
              <a:t>两端的电压是</a:t>
            </a:r>
            <a:r>
              <a:rPr lang="en-US" altLang="zh-CN" sz="2400" dirty="0" smtClean="0">
                <a:latin typeface="+mn-ea"/>
              </a:rPr>
              <a:t>L</a:t>
            </a:r>
            <a:r>
              <a:rPr lang="en-US" altLang="zh-CN" sz="2400" baseline="-25000" dirty="0" smtClean="0">
                <a:latin typeface="+mn-ea"/>
              </a:rPr>
              <a:t>1</a:t>
            </a:r>
            <a:r>
              <a:rPr lang="zh-CN" altLang="zh-CN" sz="2400" dirty="0" smtClean="0">
                <a:latin typeface="+mn-ea"/>
              </a:rPr>
              <a:t>两端电压的两倍，则电源的电压是（　　）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．</a:t>
            </a:r>
            <a:r>
              <a:rPr lang="en-US" altLang="zh-CN" sz="2400" dirty="0" smtClean="0">
                <a:latin typeface="+mn-ea"/>
              </a:rPr>
              <a:t>9 V	B</a:t>
            </a:r>
            <a:r>
              <a:rPr lang="zh-CN" altLang="zh-CN" sz="2400" dirty="0" smtClean="0">
                <a:latin typeface="+mn-ea"/>
              </a:rPr>
              <a:t>．</a:t>
            </a:r>
            <a:r>
              <a:rPr lang="en-US" altLang="zh-CN" sz="2400" dirty="0" smtClean="0">
                <a:latin typeface="+mn-ea"/>
              </a:rPr>
              <a:t>10V	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dirty="0" smtClean="0">
                <a:latin typeface="+mn-ea"/>
              </a:rPr>
              <a:t>．</a:t>
            </a:r>
            <a:r>
              <a:rPr lang="en-US" altLang="zh-CN" sz="2400" dirty="0" smtClean="0">
                <a:latin typeface="+mn-ea"/>
              </a:rPr>
              <a:t>11V	D</a:t>
            </a:r>
            <a:r>
              <a:rPr lang="zh-CN" altLang="zh-CN" sz="2400" dirty="0" smtClean="0">
                <a:latin typeface="+mn-ea"/>
              </a:rPr>
              <a:t>．</a:t>
            </a:r>
            <a:r>
              <a:rPr lang="en-US" altLang="zh-CN" sz="2400" dirty="0" smtClean="0">
                <a:latin typeface="+mn-ea"/>
              </a:rPr>
              <a:t>12 V</a:t>
            </a:r>
            <a:endParaRPr lang="zh-CN" altLang="zh-CN" sz="2400" dirty="0" smtClean="0">
              <a:latin typeface="+mn-ea"/>
            </a:endParaRPr>
          </a:p>
        </p:txBody>
      </p:sp>
      <p:pic>
        <p:nvPicPr>
          <p:cNvPr id="6146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932040" y="2716123"/>
            <a:ext cx="2232248" cy="15983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文本框 88067"/>
          <p:cNvSpPr txBox="1">
            <a:spLocks noChangeArrowheads="1"/>
          </p:cNvSpPr>
          <p:nvPr/>
        </p:nvSpPr>
        <p:spPr bwMode="auto">
          <a:xfrm>
            <a:off x="6156177" y="1849888"/>
            <a:ext cx="492443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</a:rPr>
              <a:t>Ｃ</a:t>
            </a:r>
            <a:endParaRPr lang="en-US" altLang="zh-CN" sz="240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5361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333977"/>
            <a:ext cx="8352928" cy="4535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9.</a:t>
            </a:r>
            <a:r>
              <a:rPr lang="zh-CN" altLang="zh-CN" sz="2400" dirty="0" smtClean="0">
                <a:latin typeface="+mn-ea"/>
              </a:rPr>
              <a:t>（</a:t>
            </a:r>
            <a:r>
              <a:rPr lang="en-US" altLang="zh-CN" sz="2400" dirty="0" smtClean="0">
                <a:latin typeface="+mn-ea"/>
              </a:rPr>
              <a:t>2020</a:t>
            </a:r>
            <a:r>
              <a:rPr lang="zh-CN" altLang="zh-CN" sz="2400" dirty="0" smtClean="0">
                <a:latin typeface="+mn-ea"/>
              </a:rPr>
              <a:t>秋•</a:t>
            </a:r>
            <a:r>
              <a:rPr lang="zh-CN" altLang="en-US" sz="2400" dirty="0" smtClean="0">
                <a:latin typeface="+mn-ea"/>
              </a:rPr>
              <a:t>杭州</a:t>
            </a:r>
            <a:r>
              <a:rPr lang="zh-CN" altLang="zh-CN" sz="2400" dirty="0" smtClean="0">
                <a:latin typeface="+mn-ea"/>
              </a:rPr>
              <a:t>期末）在图甲所示的测量电路中，闭合开关后电压表</a:t>
            </a:r>
            <a:r>
              <a:rPr lang="en-US" altLang="zh-CN" sz="2400" dirty="0" smtClean="0">
                <a:latin typeface="+mn-ea"/>
              </a:rPr>
              <a:t>V</a:t>
            </a:r>
            <a:r>
              <a:rPr lang="en-US" altLang="zh-CN" sz="2400" baseline="-25000" dirty="0" smtClean="0">
                <a:latin typeface="+mn-ea"/>
              </a:rPr>
              <a:t>1</a:t>
            </a:r>
            <a:r>
              <a:rPr lang="zh-CN" altLang="zh-CN" sz="2400" dirty="0" smtClean="0">
                <a:latin typeface="+mn-ea"/>
              </a:rPr>
              <a:t>和</a:t>
            </a:r>
            <a:r>
              <a:rPr lang="en-US" altLang="zh-CN" sz="2400" dirty="0" smtClean="0">
                <a:latin typeface="+mn-ea"/>
              </a:rPr>
              <a:t>V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zh-CN" altLang="zh-CN" sz="2400" dirty="0" smtClean="0">
                <a:latin typeface="+mn-ea"/>
              </a:rPr>
              <a:t>的示数分别如图乙、丙所示，则下列说法中正确的是（　　）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．电压表</a:t>
            </a:r>
            <a:r>
              <a:rPr lang="en-US" altLang="zh-CN" sz="2400" dirty="0" smtClean="0">
                <a:latin typeface="+mn-ea"/>
              </a:rPr>
              <a:t>V</a:t>
            </a:r>
            <a:r>
              <a:rPr lang="zh-CN" altLang="zh-CN" sz="2400" dirty="0" smtClean="0">
                <a:latin typeface="+mn-ea"/>
              </a:rPr>
              <a:t>的示数应为</a:t>
            </a:r>
            <a:r>
              <a:rPr lang="en-US" altLang="zh-CN" sz="2400" dirty="0" smtClean="0">
                <a:latin typeface="+mn-ea"/>
              </a:rPr>
              <a:t>15V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B</a:t>
            </a:r>
            <a:r>
              <a:rPr lang="zh-CN" altLang="zh-CN" sz="2400" dirty="0" smtClean="0">
                <a:latin typeface="+mn-ea"/>
              </a:rPr>
              <a:t>．若小灯泡</a:t>
            </a:r>
            <a:r>
              <a:rPr lang="en-US" altLang="zh-CN" sz="2400" dirty="0" smtClean="0">
                <a:latin typeface="+mn-ea"/>
              </a:rPr>
              <a:t>L</a:t>
            </a:r>
            <a:r>
              <a:rPr lang="en-US" altLang="zh-CN" sz="2400" baseline="-25000" dirty="0" smtClean="0">
                <a:latin typeface="+mn-ea"/>
              </a:rPr>
              <a:t>1</a:t>
            </a:r>
            <a:r>
              <a:rPr lang="zh-CN" altLang="zh-CN" sz="2400" dirty="0" smtClean="0">
                <a:latin typeface="+mn-ea"/>
              </a:rPr>
              <a:t>突然断路，则电压表</a:t>
            </a:r>
            <a:r>
              <a:rPr lang="en-US" altLang="zh-CN" sz="2400" dirty="0" smtClean="0">
                <a:latin typeface="+mn-ea"/>
              </a:rPr>
              <a:t>V</a:t>
            </a:r>
            <a:r>
              <a:rPr lang="en-US" altLang="zh-CN" sz="2400" baseline="-25000" dirty="0" smtClean="0">
                <a:latin typeface="+mn-ea"/>
              </a:rPr>
              <a:t>1</a:t>
            </a:r>
            <a:r>
              <a:rPr lang="zh-CN" altLang="zh-CN" sz="2400" dirty="0" smtClean="0">
                <a:latin typeface="+mn-ea"/>
              </a:rPr>
              <a:t>的示数变为</a:t>
            </a:r>
            <a:r>
              <a:rPr lang="en-US" altLang="zh-CN" sz="2400" dirty="0" smtClean="0">
                <a:latin typeface="+mn-ea"/>
              </a:rPr>
              <a:t>0V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dirty="0" smtClean="0">
                <a:latin typeface="+mn-ea"/>
              </a:rPr>
              <a:t>．若小灯泡</a:t>
            </a:r>
            <a:r>
              <a:rPr lang="en-US" altLang="zh-CN" sz="2400" dirty="0" smtClean="0">
                <a:latin typeface="+mn-ea"/>
              </a:rPr>
              <a:t>L</a:t>
            </a:r>
            <a:r>
              <a:rPr lang="en-US" altLang="zh-CN" sz="2400" baseline="-25000" dirty="0" smtClean="0">
                <a:latin typeface="+mn-ea"/>
              </a:rPr>
              <a:t>1</a:t>
            </a:r>
            <a:r>
              <a:rPr lang="zh-CN" altLang="zh-CN" sz="2400" dirty="0" smtClean="0">
                <a:latin typeface="+mn-ea"/>
              </a:rPr>
              <a:t>突然断路，则电压表</a:t>
            </a:r>
            <a:r>
              <a:rPr lang="en-US" altLang="zh-CN" sz="2400" dirty="0" smtClean="0">
                <a:latin typeface="+mn-ea"/>
              </a:rPr>
              <a:t>V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zh-CN" altLang="zh-CN" sz="2400" dirty="0" smtClean="0">
                <a:latin typeface="+mn-ea"/>
              </a:rPr>
              <a:t>的示数变为</a:t>
            </a:r>
            <a:r>
              <a:rPr lang="en-US" altLang="zh-CN" sz="2400" dirty="0" smtClean="0">
                <a:latin typeface="+mn-ea"/>
              </a:rPr>
              <a:t>0V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D</a:t>
            </a:r>
            <a:r>
              <a:rPr lang="zh-CN" altLang="zh-CN" sz="2400" dirty="0" smtClean="0">
                <a:latin typeface="+mn-ea"/>
              </a:rPr>
              <a:t>．若小灯泡</a:t>
            </a:r>
            <a:r>
              <a:rPr lang="en-US" altLang="zh-CN" sz="2400" dirty="0" smtClean="0">
                <a:latin typeface="+mn-ea"/>
              </a:rPr>
              <a:t>L</a:t>
            </a:r>
            <a:r>
              <a:rPr lang="en-US" altLang="zh-CN" sz="2400" baseline="-25000" dirty="0" smtClean="0">
                <a:latin typeface="+mn-ea"/>
              </a:rPr>
              <a:t>1</a:t>
            </a:r>
            <a:r>
              <a:rPr lang="zh-CN" altLang="zh-CN" sz="2400" dirty="0" smtClean="0">
                <a:latin typeface="+mn-ea"/>
              </a:rPr>
              <a:t>突然被短接，则电压表</a:t>
            </a:r>
            <a:r>
              <a:rPr lang="en-US" altLang="zh-CN" sz="2400" dirty="0" smtClean="0">
                <a:latin typeface="+mn-ea"/>
              </a:rPr>
              <a:t>V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zh-CN" altLang="zh-CN" sz="2400" dirty="0" smtClean="0">
                <a:latin typeface="+mn-ea"/>
              </a:rPr>
              <a:t>的示数变为</a:t>
            </a:r>
            <a:r>
              <a:rPr lang="en-US" altLang="zh-CN" sz="2400" dirty="0" smtClean="0">
                <a:latin typeface="+mn-ea"/>
              </a:rPr>
              <a:t>0V</a:t>
            </a:r>
            <a:endParaRPr lang="zh-CN" altLang="zh-CN" sz="2400" dirty="0" smtClean="0">
              <a:latin typeface="+mn-ea"/>
            </a:endParaRPr>
          </a:p>
        </p:txBody>
      </p:sp>
      <p:pic>
        <p:nvPicPr>
          <p:cNvPr id="1026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572001" y="1633330"/>
            <a:ext cx="4119441" cy="14403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文本框 88067"/>
          <p:cNvSpPr txBox="1">
            <a:spLocks noChangeArrowheads="1"/>
          </p:cNvSpPr>
          <p:nvPr/>
        </p:nvSpPr>
        <p:spPr bwMode="auto">
          <a:xfrm>
            <a:off x="1763689" y="1488957"/>
            <a:ext cx="492443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</a:rPr>
              <a:t>Ｃ</a:t>
            </a:r>
            <a:endParaRPr lang="en-US" altLang="zh-CN" sz="240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4373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06163"/>
            <a:ext cx="7992888" cy="3980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10.</a:t>
            </a:r>
            <a:r>
              <a:rPr lang="zh-CN" altLang="zh-CN" sz="2400" dirty="0" smtClean="0">
                <a:latin typeface="+mn-ea"/>
              </a:rPr>
              <a:t>（</a:t>
            </a:r>
            <a:r>
              <a:rPr lang="en-US" altLang="zh-CN" sz="2400" dirty="0" smtClean="0">
                <a:latin typeface="+mn-ea"/>
              </a:rPr>
              <a:t>2020</a:t>
            </a:r>
            <a:r>
              <a:rPr lang="zh-CN" altLang="zh-CN" sz="2400" dirty="0" smtClean="0">
                <a:latin typeface="+mn-ea"/>
              </a:rPr>
              <a:t>秋•</a:t>
            </a:r>
            <a:r>
              <a:rPr lang="zh-CN" altLang="en-US" sz="2400" dirty="0" smtClean="0">
                <a:latin typeface="+mn-ea"/>
              </a:rPr>
              <a:t>上海</a:t>
            </a:r>
            <a:r>
              <a:rPr lang="zh-CN" altLang="zh-CN" sz="2400" dirty="0" smtClean="0">
                <a:latin typeface="+mn-ea"/>
              </a:rPr>
              <a:t>期末）如图所示，在“探究串联电路中电压的规律”时，小雨同学用电压表测出</a:t>
            </a:r>
            <a:r>
              <a:rPr lang="en-US" altLang="zh-CN" sz="2400" dirty="0" err="1" smtClean="0">
                <a:latin typeface="+mn-ea"/>
              </a:rPr>
              <a:t>U</a:t>
            </a:r>
            <a:r>
              <a:rPr lang="en-US" altLang="zh-CN" sz="2400" baseline="-25000" dirty="0" err="1" smtClean="0">
                <a:latin typeface="+mn-ea"/>
              </a:rPr>
              <a:t>ab</a:t>
            </a:r>
            <a:r>
              <a:rPr lang="zh-CN" altLang="zh-CN" sz="2400" dirty="0" smtClean="0">
                <a:latin typeface="+mn-ea"/>
              </a:rPr>
              <a:t>＝</a:t>
            </a:r>
            <a:r>
              <a:rPr lang="en-US" altLang="zh-CN" sz="2400" dirty="0" smtClean="0">
                <a:latin typeface="+mn-ea"/>
              </a:rPr>
              <a:t>3V</a:t>
            </a:r>
            <a:r>
              <a:rPr lang="zh-CN" altLang="zh-CN" sz="2400" dirty="0" smtClean="0">
                <a:latin typeface="+mn-ea"/>
              </a:rPr>
              <a:t>，</a:t>
            </a:r>
            <a:r>
              <a:rPr lang="en-US" altLang="zh-CN" sz="2400" dirty="0" err="1" smtClean="0">
                <a:latin typeface="+mn-ea"/>
              </a:rPr>
              <a:t>U</a:t>
            </a:r>
            <a:r>
              <a:rPr lang="en-US" altLang="zh-CN" sz="2400" baseline="-25000" dirty="0" err="1" smtClean="0">
                <a:latin typeface="+mn-ea"/>
              </a:rPr>
              <a:t>bc</a:t>
            </a:r>
            <a:r>
              <a:rPr lang="zh-CN" altLang="zh-CN" sz="2400" dirty="0" smtClean="0">
                <a:latin typeface="+mn-ea"/>
              </a:rPr>
              <a:t>＝</a:t>
            </a:r>
            <a:r>
              <a:rPr lang="en-US" altLang="zh-CN" sz="2400" dirty="0" smtClean="0">
                <a:latin typeface="+mn-ea"/>
              </a:rPr>
              <a:t>3V</a:t>
            </a:r>
            <a:r>
              <a:rPr lang="zh-CN" altLang="zh-CN" sz="2400" dirty="0" smtClean="0">
                <a:latin typeface="+mn-ea"/>
              </a:rPr>
              <a:t>，</a:t>
            </a:r>
            <a:r>
              <a:rPr lang="en-US" altLang="zh-CN" sz="2400" dirty="0" err="1" smtClean="0">
                <a:latin typeface="+mn-ea"/>
              </a:rPr>
              <a:t>U</a:t>
            </a:r>
            <a:r>
              <a:rPr lang="en-US" altLang="zh-CN" sz="2400" baseline="-25000" dirty="0" err="1" smtClean="0">
                <a:latin typeface="+mn-ea"/>
              </a:rPr>
              <a:t>ac</a:t>
            </a:r>
            <a:r>
              <a:rPr lang="zh-CN" altLang="zh-CN" sz="2400" dirty="0" smtClean="0">
                <a:latin typeface="+mn-ea"/>
              </a:rPr>
              <a:t>＝</a:t>
            </a:r>
            <a:r>
              <a:rPr lang="en-US" altLang="zh-CN" sz="2400" dirty="0" smtClean="0">
                <a:latin typeface="+mn-ea"/>
              </a:rPr>
              <a:t>6V</a:t>
            </a:r>
            <a:r>
              <a:rPr lang="zh-CN" altLang="zh-CN" sz="2400" dirty="0" smtClean="0">
                <a:latin typeface="+mn-ea"/>
              </a:rPr>
              <a:t>，在表格中记录数据后，下一步应该做的是（　　）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．整理器材，分析数据，得出结论</a:t>
            </a:r>
            <a:r>
              <a:rPr lang="en-US" altLang="zh-CN" sz="2400" dirty="0" smtClean="0">
                <a:latin typeface="+mn-ea"/>
              </a:rPr>
              <a:t>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B</a:t>
            </a:r>
            <a:r>
              <a:rPr lang="zh-CN" altLang="zh-CN" sz="2400" dirty="0" smtClean="0">
                <a:latin typeface="+mn-ea"/>
              </a:rPr>
              <a:t>．对换</a:t>
            </a:r>
            <a:r>
              <a:rPr lang="en-US" altLang="zh-CN" sz="2400" dirty="0" smtClean="0">
                <a:latin typeface="+mn-ea"/>
              </a:rPr>
              <a:t>L</a:t>
            </a:r>
            <a:r>
              <a:rPr lang="en-US" altLang="zh-CN" sz="2400" baseline="-25000" dirty="0" smtClean="0">
                <a:latin typeface="+mn-ea"/>
              </a:rPr>
              <a:t>1</a:t>
            </a:r>
            <a:r>
              <a:rPr lang="zh-CN" altLang="zh-CN" sz="2400" dirty="0" smtClean="0">
                <a:latin typeface="+mn-ea"/>
              </a:rPr>
              <a:t>和</a:t>
            </a:r>
            <a:r>
              <a:rPr lang="en-US" altLang="zh-CN" sz="2400" dirty="0" smtClean="0">
                <a:latin typeface="+mn-ea"/>
              </a:rPr>
              <a:t>L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zh-CN" altLang="zh-CN" sz="2400" dirty="0" smtClean="0">
                <a:latin typeface="+mn-ea"/>
              </a:rPr>
              <a:t>的位置，再测出一组电压值</a:t>
            </a:r>
            <a:r>
              <a:rPr lang="en-US" altLang="zh-CN" sz="2400" dirty="0" smtClean="0">
                <a:latin typeface="+mn-ea"/>
              </a:rPr>
              <a:t>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dirty="0" smtClean="0">
                <a:latin typeface="+mn-ea"/>
              </a:rPr>
              <a:t>．改变电源电压，再测出几组电压值</a:t>
            </a:r>
            <a:r>
              <a:rPr lang="en-US" altLang="zh-CN" sz="2400" dirty="0" smtClean="0">
                <a:latin typeface="+mn-ea"/>
              </a:rPr>
              <a:t>	</a:t>
            </a:r>
            <a:endParaRPr lang="zh-CN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D</a:t>
            </a:r>
            <a:r>
              <a:rPr lang="zh-CN" altLang="zh-CN" sz="2400" dirty="0" smtClean="0">
                <a:latin typeface="+mn-ea"/>
              </a:rPr>
              <a:t>．换用不同规格的小灯泡，再测出几组电压值</a:t>
            </a:r>
          </a:p>
        </p:txBody>
      </p:sp>
      <p:pic>
        <p:nvPicPr>
          <p:cNvPr id="7170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020272" y="2427378"/>
            <a:ext cx="1368152" cy="11060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文本框 88067"/>
          <p:cNvSpPr txBox="1">
            <a:spLocks noChangeArrowheads="1"/>
          </p:cNvSpPr>
          <p:nvPr/>
        </p:nvSpPr>
        <p:spPr bwMode="auto">
          <a:xfrm>
            <a:off x="7668345" y="1633329"/>
            <a:ext cx="492443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</a:rPr>
              <a:t>Ｄ</a:t>
            </a:r>
            <a:endParaRPr lang="en-US" altLang="zh-CN" sz="240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8386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3"/>
          <p:cNvSpPr txBox="1">
            <a:spLocks noChangeArrowheads="1"/>
          </p:cNvSpPr>
          <p:nvPr/>
        </p:nvSpPr>
        <p:spPr bwMode="auto">
          <a:xfrm>
            <a:off x="3419477" y="1329929"/>
            <a:ext cx="1800225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学习目标</a:t>
            </a:r>
            <a:endParaRPr lang="zh-CN" altLang="en-US"/>
          </a:p>
        </p:txBody>
      </p:sp>
      <p:sp>
        <p:nvSpPr>
          <p:cNvPr id="6146" name="文本框 99"/>
          <p:cNvSpPr txBox="1">
            <a:spLocks noChangeArrowheads="1"/>
          </p:cNvSpPr>
          <p:nvPr/>
        </p:nvSpPr>
        <p:spPr bwMode="auto">
          <a:xfrm>
            <a:off x="539553" y="1994260"/>
            <a:ext cx="7993063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通过实验探究，归纳总结出串、并联电路中电压的规律 。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zh-CN" sz="2400">
                <a:latin typeface="黑体" pitchFamily="49" charset="-122"/>
                <a:ea typeface="黑体" pitchFamily="49" charset="-122"/>
              </a:rPr>
              <a:t>能利用串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、并</a:t>
            </a:r>
            <a:r>
              <a:rPr lang="zh-CN" altLang="zh-CN" sz="2400">
                <a:latin typeface="黑体" pitchFamily="49" charset="-122"/>
                <a:ea typeface="黑体" pitchFamily="49" charset="-122"/>
              </a:rPr>
              <a:t>联电路中电压的规律来分析相关的问题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4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Shape 108"/>
          <p:cNvSpPr/>
          <p:nvPr/>
        </p:nvSpPr>
        <p:spPr>
          <a:xfrm>
            <a:off x="381170" y="323845"/>
            <a:ext cx="263526" cy="273727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sp>
        <p:nvSpPr>
          <p:cNvPr id="9" name="Shape 112"/>
          <p:cNvSpPr/>
          <p:nvPr/>
        </p:nvSpPr>
        <p:spPr>
          <a:xfrm>
            <a:off x="390232" y="353127"/>
            <a:ext cx="245403" cy="244445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" smtClean="0">
                <a:solidFill>
                  <a:srgbClr val="FFFFFF"/>
                </a:solidFill>
              </a:rPr>
              <a:t>0</a:t>
            </a:r>
            <a:r>
              <a:rPr lang="en-US" altLang="zh-CN" sz="1000" smtClean="0">
                <a:solidFill>
                  <a:srgbClr val="FFFFFF"/>
                </a:solidFill>
              </a:rPr>
              <a:t>2</a:t>
            </a:r>
            <a:endParaRPr sz="1000">
              <a:solidFill>
                <a:srgbClr val="FFFFFF"/>
              </a:solidFill>
            </a:endParaRPr>
          </a:p>
        </p:txBody>
      </p:sp>
      <p:sp>
        <p:nvSpPr>
          <p:cNvPr id="10" name="Shape 120"/>
          <p:cNvSpPr/>
          <p:nvPr/>
        </p:nvSpPr>
        <p:spPr>
          <a:xfrm>
            <a:off x="715634" y="317452"/>
            <a:ext cx="923330" cy="27768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altLang="en-US" b="1" smtClean="0">
                <a:solidFill>
                  <a:srgbClr val="007E27"/>
                </a:solidFill>
              </a:rPr>
              <a:t>学习目标</a:t>
            </a:r>
            <a:endParaRPr b="1">
              <a:solidFill>
                <a:srgbClr val="007E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975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767094"/>
            <a:ext cx="8208912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11.</a:t>
            </a:r>
            <a:r>
              <a:rPr lang="zh-CN" altLang="zh-CN" sz="2400" dirty="0" smtClean="0">
                <a:latin typeface="+mn-ea"/>
              </a:rPr>
              <a:t>（</a:t>
            </a:r>
            <a:r>
              <a:rPr lang="en-US" altLang="zh-CN" sz="2400" dirty="0" smtClean="0">
                <a:latin typeface="+mn-ea"/>
              </a:rPr>
              <a:t>2020</a:t>
            </a:r>
            <a:r>
              <a:rPr lang="zh-CN" altLang="zh-CN" sz="2400" dirty="0" smtClean="0">
                <a:latin typeface="+mn-ea"/>
              </a:rPr>
              <a:t>秋•合肥期末）如图所示，闭合开关后，其中电压表</a:t>
            </a:r>
            <a:r>
              <a:rPr lang="en-US" altLang="zh-CN" sz="2400" dirty="0" smtClean="0">
                <a:latin typeface="+mn-ea"/>
              </a:rPr>
              <a:t>V</a:t>
            </a:r>
            <a:r>
              <a:rPr lang="en-US" altLang="zh-CN" sz="2400" baseline="-25000" dirty="0" smtClean="0">
                <a:latin typeface="+mn-ea"/>
              </a:rPr>
              <a:t>1</a:t>
            </a:r>
            <a:r>
              <a:rPr lang="zh-CN" altLang="zh-CN" sz="2400" dirty="0" smtClean="0">
                <a:latin typeface="+mn-ea"/>
              </a:rPr>
              <a:t>、</a:t>
            </a:r>
            <a:r>
              <a:rPr lang="en-US" altLang="zh-CN" sz="2400" dirty="0" smtClean="0">
                <a:latin typeface="+mn-ea"/>
              </a:rPr>
              <a:t>V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zh-CN" altLang="zh-CN" sz="2400" dirty="0" smtClean="0">
                <a:latin typeface="+mn-ea"/>
              </a:rPr>
              <a:t>和</a:t>
            </a:r>
            <a:r>
              <a:rPr lang="en-US" altLang="zh-CN" sz="2400" dirty="0" smtClean="0">
                <a:latin typeface="+mn-ea"/>
              </a:rPr>
              <a:t>V</a:t>
            </a:r>
            <a:r>
              <a:rPr lang="en-US" altLang="zh-CN" sz="2400" baseline="-25000" dirty="0" smtClean="0">
                <a:latin typeface="+mn-ea"/>
              </a:rPr>
              <a:t>3</a:t>
            </a:r>
            <a:r>
              <a:rPr lang="zh-CN" altLang="zh-CN" sz="2400" dirty="0" smtClean="0">
                <a:latin typeface="+mn-ea"/>
              </a:rPr>
              <a:t>的示数分别为</a:t>
            </a:r>
            <a:r>
              <a:rPr lang="en-US" altLang="zh-CN" sz="2400" dirty="0" smtClean="0">
                <a:latin typeface="+mn-ea"/>
              </a:rPr>
              <a:t>U</a:t>
            </a:r>
            <a:r>
              <a:rPr lang="en-US" altLang="zh-CN" sz="2400" baseline="-25000" dirty="0" smtClean="0">
                <a:latin typeface="+mn-ea"/>
              </a:rPr>
              <a:t>1</a:t>
            </a:r>
            <a:r>
              <a:rPr lang="zh-CN" altLang="zh-CN" sz="2400" dirty="0" smtClean="0">
                <a:latin typeface="+mn-ea"/>
              </a:rPr>
              <a:t>、</a:t>
            </a:r>
            <a:r>
              <a:rPr lang="en-US" altLang="zh-CN" sz="2400" dirty="0" smtClean="0">
                <a:latin typeface="+mn-ea"/>
              </a:rPr>
              <a:t>U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zh-CN" altLang="zh-CN" sz="2400" dirty="0" smtClean="0">
                <a:latin typeface="+mn-ea"/>
              </a:rPr>
              <a:t>和</a:t>
            </a:r>
            <a:r>
              <a:rPr lang="en-US" altLang="zh-CN" sz="2400" dirty="0" smtClean="0">
                <a:latin typeface="+mn-ea"/>
              </a:rPr>
              <a:t>U</a:t>
            </a:r>
            <a:r>
              <a:rPr lang="en-US" altLang="zh-CN" sz="2400" baseline="-25000" dirty="0" smtClean="0">
                <a:latin typeface="+mn-ea"/>
              </a:rPr>
              <a:t>3</a:t>
            </a:r>
            <a:r>
              <a:rPr lang="zh-CN" altLang="zh-CN" sz="2400" dirty="0" smtClean="0">
                <a:latin typeface="+mn-ea"/>
              </a:rPr>
              <a:t>，则三个电压表示数之间存在的关系是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en-US" altLang="zh-CN" sz="2400" u="sng" dirty="0" smtClean="0">
                <a:latin typeface="+mn-ea"/>
              </a:rPr>
              <a:t>   </a:t>
            </a:r>
            <a:r>
              <a:rPr lang="zh-CN" altLang="en-US" sz="2400" u="sng" dirty="0" smtClean="0">
                <a:latin typeface="+mn-ea"/>
              </a:rPr>
              <a:t>　　　　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zh-CN" altLang="zh-CN" sz="2400" dirty="0" smtClean="0">
                <a:latin typeface="+mn-ea"/>
              </a:rPr>
              <a:t>。</a:t>
            </a:r>
            <a:endParaRPr lang="zh-CN" altLang="zh-CN" sz="2400" dirty="0">
              <a:latin typeface="+mn-ea"/>
            </a:endParaRPr>
          </a:p>
        </p:txBody>
      </p:sp>
      <p:pic>
        <p:nvPicPr>
          <p:cNvPr id="8194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283968" y="2716123"/>
            <a:ext cx="2304256" cy="16025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矩形 3"/>
          <p:cNvSpPr/>
          <p:nvPr/>
        </p:nvSpPr>
        <p:spPr>
          <a:xfrm>
            <a:off x="3203848" y="1994260"/>
            <a:ext cx="13244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U</a:t>
            </a:r>
            <a:r>
              <a:rPr lang="en-US" altLang="zh-CN" sz="2000" baseline="-25000" smtClean="0">
                <a:solidFill>
                  <a:srgbClr val="FF0000"/>
                </a:solidFill>
              </a:rPr>
              <a:t>3</a:t>
            </a:r>
            <a:r>
              <a:rPr lang="zh-CN" altLang="zh-CN" sz="2000" smtClean="0">
                <a:solidFill>
                  <a:srgbClr val="FF0000"/>
                </a:solidFill>
              </a:rPr>
              <a:t>＝</a:t>
            </a:r>
            <a:r>
              <a:rPr lang="en-US" altLang="zh-CN" sz="2000" smtClean="0">
                <a:solidFill>
                  <a:srgbClr val="FF0000"/>
                </a:solidFill>
              </a:rPr>
              <a:t>U</a:t>
            </a:r>
            <a:r>
              <a:rPr lang="en-US" altLang="zh-CN" sz="2000" baseline="-25000" smtClean="0">
                <a:solidFill>
                  <a:srgbClr val="FF0000"/>
                </a:solidFill>
              </a:rPr>
              <a:t>1</a:t>
            </a:r>
            <a:r>
              <a:rPr lang="en-US" altLang="zh-CN" sz="2000" smtClean="0">
                <a:solidFill>
                  <a:srgbClr val="FF0000"/>
                </a:solidFill>
              </a:rPr>
              <a:t>+U</a:t>
            </a:r>
            <a:r>
              <a:rPr lang="en-US" altLang="zh-CN" sz="2000" baseline="-25000" smtClean="0">
                <a:solidFill>
                  <a:srgbClr val="FF0000"/>
                </a:solidFill>
              </a:rPr>
              <a:t>2</a:t>
            </a:r>
            <a:endParaRPr lang="zh-CN" altLang="en-US" sz="20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390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22721"/>
            <a:ext cx="8208912" cy="231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12.</a:t>
            </a:r>
            <a:r>
              <a:rPr lang="zh-CN" altLang="zh-CN" sz="2400" dirty="0" smtClean="0">
                <a:latin typeface="+mn-ea"/>
              </a:rPr>
              <a:t>（</a:t>
            </a:r>
            <a:r>
              <a:rPr lang="en-US" altLang="zh-CN" sz="2400" dirty="0" smtClean="0">
                <a:latin typeface="+mn-ea"/>
              </a:rPr>
              <a:t>2020</a:t>
            </a:r>
            <a:r>
              <a:rPr lang="zh-CN" altLang="zh-CN" sz="2400" dirty="0" smtClean="0">
                <a:latin typeface="+mn-ea"/>
              </a:rPr>
              <a:t>秋•潮南区期末）如图甲所示，当开关</a:t>
            </a:r>
            <a:r>
              <a:rPr lang="en-US" altLang="zh-CN" sz="2400" dirty="0" smtClean="0">
                <a:latin typeface="+mn-ea"/>
              </a:rPr>
              <a:t>S</a:t>
            </a:r>
            <a:r>
              <a:rPr lang="zh-CN" altLang="zh-CN" sz="2400" dirty="0" smtClean="0">
                <a:latin typeface="+mn-ea"/>
              </a:rPr>
              <a:t>由接</a:t>
            </a:r>
            <a:r>
              <a:rPr lang="en-US" altLang="zh-CN" sz="2400" dirty="0" smtClean="0">
                <a:latin typeface="+mn-ea"/>
              </a:rPr>
              <a:t>1</a:t>
            </a:r>
            <a:r>
              <a:rPr lang="zh-CN" altLang="zh-CN" sz="2400" dirty="0" smtClean="0">
                <a:latin typeface="+mn-ea"/>
              </a:rPr>
              <a:t>转到接</a:t>
            </a:r>
            <a:r>
              <a:rPr lang="en-US" altLang="zh-CN" sz="2400" dirty="0" smtClean="0">
                <a:latin typeface="+mn-ea"/>
              </a:rPr>
              <a:t>2</a:t>
            </a:r>
            <a:r>
              <a:rPr lang="zh-CN" altLang="zh-CN" sz="2400" dirty="0" smtClean="0">
                <a:latin typeface="+mn-ea"/>
              </a:rPr>
              <a:t>时，电压表示数变化如图乙所示，则灯泡</a:t>
            </a:r>
            <a:r>
              <a:rPr lang="en-US" altLang="zh-CN" sz="2400" dirty="0" smtClean="0">
                <a:latin typeface="+mn-ea"/>
              </a:rPr>
              <a:t>L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zh-CN" altLang="zh-CN" sz="2400" dirty="0" smtClean="0">
                <a:latin typeface="+mn-ea"/>
              </a:rPr>
              <a:t>两端的电压是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en-US" altLang="zh-CN" sz="2400" u="sng" dirty="0" smtClean="0">
                <a:latin typeface="+mn-ea"/>
              </a:rPr>
              <a:t>   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en-US" altLang="zh-CN" sz="2400" dirty="0" smtClean="0">
                <a:latin typeface="+mn-ea"/>
              </a:rPr>
              <a:t>V</a:t>
            </a:r>
            <a:r>
              <a:rPr lang="zh-CN" altLang="zh-CN" sz="2400" dirty="0" smtClean="0">
                <a:latin typeface="+mn-ea"/>
              </a:rPr>
              <a:t>，电源电压是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en-US" altLang="zh-CN" sz="2400" u="sng" dirty="0" smtClean="0">
                <a:latin typeface="+mn-ea"/>
              </a:rPr>
              <a:t>   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en-US" altLang="zh-CN" sz="2400" dirty="0" smtClean="0">
                <a:latin typeface="+mn-ea"/>
              </a:rPr>
              <a:t>V</a:t>
            </a:r>
            <a:r>
              <a:rPr lang="zh-CN" altLang="zh-CN" sz="2400" dirty="0" smtClean="0">
                <a:latin typeface="+mn-ea"/>
              </a:rPr>
              <a:t>．若灯</a:t>
            </a:r>
            <a:r>
              <a:rPr lang="en-US" altLang="zh-CN" sz="2400" dirty="0" smtClean="0">
                <a:latin typeface="+mn-ea"/>
              </a:rPr>
              <a:t>L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zh-CN" altLang="zh-CN" sz="2400" dirty="0" smtClean="0">
                <a:latin typeface="+mn-ea"/>
              </a:rPr>
              <a:t>断路，则电压表的示数为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en-US" altLang="zh-CN" sz="2400" u="sng" dirty="0" smtClean="0">
                <a:latin typeface="+mn-ea"/>
              </a:rPr>
              <a:t>   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en-US" altLang="zh-CN" sz="2400" dirty="0" smtClean="0">
                <a:latin typeface="+mn-ea"/>
              </a:rPr>
              <a:t>V</a:t>
            </a:r>
            <a:r>
              <a:rPr lang="zh-CN" altLang="zh-CN" sz="2400" dirty="0" smtClean="0">
                <a:latin typeface="+mn-ea"/>
              </a:rPr>
              <a:t>。</a:t>
            </a:r>
            <a:endParaRPr lang="zh-CN" altLang="zh-CN" sz="2400" dirty="0">
              <a:latin typeface="+mn-ea"/>
            </a:endParaRPr>
          </a:p>
        </p:txBody>
      </p:sp>
      <p:pic>
        <p:nvPicPr>
          <p:cNvPr id="9218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987824" y="3077054"/>
            <a:ext cx="3448050" cy="14609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文本框 88067"/>
          <p:cNvSpPr txBox="1">
            <a:spLocks noChangeArrowheads="1"/>
          </p:cNvSpPr>
          <p:nvPr/>
        </p:nvSpPr>
        <p:spPr bwMode="auto">
          <a:xfrm>
            <a:off x="1187624" y="1777702"/>
            <a:ext cx="338554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Times New Roman" pitchFamily="18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6" name="文本框 88067"/>
          <p:cNvSpPr txBox="1">
            <a:spLocks noChangeArrowheads="1"/>
          </p:cNvSpPr>
          <p:nvPr/>
        </p:nvSpPr>
        <p:spPr bwMode="auto">
          <a:xfrm>
            <a:off x="4211960" y="1777702"/>
            <a:ext cx="338554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Times New Roman" pitchFamily="18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7" name="文本框 88067"/>
          <p:cNvSpPr txBox="1">
            <a:spLocks noChangeArrowheads="1"/>
          </p:cNvSpPr>
          <p:nvPr/>
        </p:nvSpPr>
        <p:spPr bwMode="auto">
          <a:xfrm>
            <a:off x="2123728" y="2283005"/>
            <a:ext cx="338554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Times New Roman" pitchFamily="18" charset="0"/>
              </a:rPr>
              <a:t>0</a:t>
            </a:r>
            <a:endParaRPr lang="en-US" altLang="zh-CN" sz="240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157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406163"/>
            <a:ext cx="8280920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13.</a:t>
            </a:r>
            <a:r>
              <a:rPr lang="zh-CN" altLang="zh-CN" sz="2400" dirty="0" smtClean="0">
                <a:latin typeface="+mn-ea"/>
              </a:rPr>
              <a:t>（</a:t>
            </a:r>
            <a:r>
              <a:rPr lang="en-US" altLang="zh-CN" sz="2400" dirty="0" smtClean="0">
                <a:latin typeface="+mn-ea"/>
              </a:rPr>
              <a:t>2020</a:t>
            </a:r>
            <a:r>
              <a:rPr lang="zh-CN" altLang="zh-CN" sz="2400" dirty="0" smtClean="0">
                <a:latin typeface="+mn-ea"/>
              </a:rPr>
              <a:t>秋•江州区期中）如图所示，电源电压保持不变，</a:t>
            </a: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是从电压表的负接线柱引出的导线接头。</a:t>
            </a: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与</a:t>
            </a:r>
            <a:r>
              <a:rPr lang="en-US" altLang="zh-CN" sz="2400" dirty="0" smtClean="0">
                <a:latin typeface="+mn-ea"/>
              </a:rPr>
              <a:t>b</a:t>
            </a:r>
            <a:r>
              <a:rPr lang="zh-CN" altLang="zh-CN" sz="2400" dirty="0" smtClean="0">
                <a:latin typeface="+mn-ea"/>
              </a:rPr>
              <a:t>处相接时，电压表示数为</a:t>
            </a:r>
            <a:r>
              <a:rPr lang="en-US" altLang="zh-CN" sz="2400" dirty="0" smtClean="0">
                <a:latin typeface="+mn-ea"/>
              </a:rPr>
              <a:t>6.0V</a:t>
            </a:r>
            <a:r>
              <a:rPr lang="zh-CN" altLang="zh-CN" sz="2400" dirty="0" smtClean="0">
                <a:latin typeface="+mn-ea"/>
              </a:rPr>
              <a:t>；使</a:t>
            </a: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与</a:t>
            </a:r>
            <a:r>
              <a:rPr lang="en-US" altLang="zh-CN" sz="2400" dirty="0" smtClean="0">
                <a:latin typeface="+mn-ea"/>
              </a:rPr>
              <a:t>b</a:t>
            </a:r>
            <a:r>
              <a:rPr lang="zh-CN" altLang="zh-CN" sz="2400" dirty="0" smtClean="0">
                <a:latin typeface="+mn-ea"/>
              </a:rPr>
              <a:t>处断开，然后与</a:t>
            </a: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dirty="0" smtClean="0">
                <a:latin typeface="+mn-ea"/>
              </a:rPr>
              <a:t>处相接，闭合开关</a:t>
            </a:r>
            <a:r>
              <a:rPr lang="en-US" altLang="zh-CN" sz="2400" dirty="0" smtClean="0">
                <a:latin typeface="+mn-ea"/>
              </a:rPr>
              <a:t>S</a:t>
            </a:r>
            <a:r>
              <a:rPr lang="zh-CN" altLang="zh-CN" sz="2400" dirty="0" smtClean="0">
                <a:latin typeface="+mn-ea"/>
              </a:rPr>
              <a:t>后，电压表示数为</a:t>
            </a:r>
            <a:r>
              <a:rPr lang="en-US" altLang="zh-CN" sz="2400" dirty="0" smtClean="0">
                <a:latin typeface="+mn-ea"/>
              </a:rPr>
              <a:t>4.5V</a:t>
            </a:r>
            <a:r>
              <a:rPr lang="zh-CN" altLang="zh-CN" sz="2400" dirty="0" smtClean="0">
                <a:latin typeface="+mn-ea"/>
              </a:rPr>
              <a:t>，这时灯泡</a:t>
            </a:r>
            <a:r>
              <a:rPr lang="en-US" altLang="zh-CN" sz="2400" dirty="0" smtClean="0">
                <a:latin typeface="+mn-ea"/>
              </a:rPr>
              <a:t>L</a:t>
            </a:r>
            <a:r>
              <a:rPr lang="en-US" altLang="zh-CN" sz="2400" baseline="-25000" dirty="0" smtClean="0">
                <a:latin typeface="+mn-ea"/>
              </a:rPr>
              <a:t>1</a:t>
            </a:r>
            <a:r>
              <a:rPr lang="zh-CN" altLang="zh-CN" sz="2400" dirty="0" smtClean="0">
                <a:latin typeface="+mn-ea"/>
              </a:rPr>
              <a:t>两端的电压为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zh-CN" altLang="en-US" sz="2400" u="sng" dirty="0" smtClean="0">
                <a:latin typeface="+mn-ea"/>
              </a:rPr>
              <a:t>　　</a:t>
            </a:r>
            <a:r>
              <a:rPr lang="en-US" altLang="zh-CN" sz="2400" dirty="0" smtClean="0">
                <a:latin typeface="+mn-ea"/>
              </a:rPr>
              <a:t>V</a:t>
            </a:r>
            <a:r>
              <a:rPr lang="zh-CN" altLang="zh-CN" sz="2400" dirty="0" smtClean="0">
                <a:latin typeface="+mn-ea"/>
              </a:rPr>
              <a:t>，灯泡</a:t>
            </a:r>
            <a:r>
              <a:rPr lang="en-US" altLang="zh-CN" sz="2400" dirty="0" smtClean="0">
                <a:latin typeface="+mn-ea"/>
              </a:rPr>
              <a:t>L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zh-CN" altLang="zh-CN" sz="2400" dirty="0" smtClean="0">
                <a:latin typeface="+mn-ea"/>
              </a:rPr>
              <a:t>两端的电压为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en-US" altLang="zh-CN" sz="2400" u="sng" dirty="0" smtClean="0">
                <a:latin typeface="+mn-ea"/>
              </a:rPr>
              <a:t> </a:t>
            </a:r>
            <a:r>
              <a:rPr lang="zh-CN" altLang="en-US" sz="2400" u="sng" dirty="0" smtClean="0">
                <a:latin typeface="+mn-ea"/>
              </a:rPr>
              <a:t>　</a:t>
            </a:r>
            <a:r>
              <a:rPr lang="en-US" altLang="zh-CN" sz="2400" u="sng" dirty="0" smtClean="0">
                <a:latin typeface="+mn-ea"/>
              </a:rPr>
              <a:t> </a:t>
            </a:r>
            <a:r>
              <a:rPr lang="en-US" altLang="zh-CN" sz="2400" dirty="0" smtClean="0">
                <a:latin typeface="+mn-ea"/>
              </a:rPr>
              <a:t>V</a:t>
            </a:r>
            <a:r>
              <a:rPr lang="zh-CN" altLang="zh-CN" sz="2400" dirty="0" smtClean="0">
                <a:latin typeface="+mn-ea"/>
              </a:rPr>
              <a:t>，电源的总电压为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zh-CN" altLang="en-US" sz="2400" u="sng" dirty="0" smtClean="0">
                <a:latin typeface="+mn-ea"/>
              </a:rPr>
              <a:t>　</a:t>
            </a:r>
            <a:r>
              <a:rPr lang="en-US" altLang="zh-CN" sz="2400" u="sng" dirty="0" smtClean="0">
                <a:latin typeface="+mn-ea"/>
              </a:rPr>
              <a:t>   </a:t>
            </a:r>
            <a:r>
              <a:rPr lang="en-US" altLang="zh-CN" sz="2400" dirty="0" smtClean="0">
                <a:latin typeface="+mn-ea"/>
              </a:rPr>
              <a:t>V</a:t>
            </a:r>
            <a:r>
              <a:rPr lang="zh-CN" altLang="zh-CN" sz="2400" dirty="0" smtClean="0">
                <a:latin typeface="+mn-ea"/>
              </a:rPr>
              <a:t>。</a:t>
            </a:r>
            <a:endParaRPr lang="zh-CN" altLang="zh-CN" sz="2400" dirty="0">
              <a:latin typeface="+mn-ea"/>
            </a:endParaRPr>
          </a:p>
        </p:txBody>
      </p:sp>
      <p:pic>
        <p:nvPicPr>
          <p:cNvPr id="10242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635897" y="3365799"/>
            <a:ext cx="1857375" cy="15086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文本框 88067"/>
          <p:cNvSpPr txBox="1">
            <a:spLocks noChangeArrowheads="1"/>
          </p:cNvSpPr>
          <p:nvPr/>
        </p:nvSpPr>
        <p:spPr bwMode="auto">
          <a:xfrm>
            <a:off x="7668345" y="2138633"/>
            <a:ext cx="569387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Times New Roman" pitchFamily="18" charset="0"/>
              </a:rPr>
              <a:t>4.5</a:t>
            </a:r>
            <a:endParaRPr lang="en-US" altLang="zh-CN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5" name="文本框 88067"/>
          <p:cNvSpPr txBox="1">
            <a:spLocks noChangeArrowheads="1"/>
          </p:cNvSpPr>
          <p:nvPr/>
        </p:nvSpPr>
        <p:spPr bwMode="auto">
          <a:xfrm>
            <a:off x="3491881" y="2643937"/>
            <a:ext cx="569387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Times New Roman" pitchFamily="18" charset="0"/>
              </a:rPr>
              <a:t>1.5</a:t>
            </a:r>
            <a:endParaRPr lang="en-US" altLang="zh-CN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6" name="文本框 88067"/>
          <p:cNvSpPr txBox="1">
            <a:spLocks noChangeArrowheads="1"/>
          </p:cNvSpPr>
          <p:nvPr/>
        </p:nvSpPr>
        <p:spPr bwMode="auto">
          <a:xfrm>
            <a:off x="7092280" y="2643937"/>
            <a:ext cx="338554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Times New Roman" pitchFamily="18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5619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478349"/>
            <a:ext cx="8208912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14.</a:t>
            </a:r>
            <a:r>
              <a:rPr lang="zh-CN" altLang="zh-CN" sz="2400" dirty="0" smtClean="0">
                <a:latin typeface="+mn-ea"/>
              </a:rPr>
              <a:t>（</a:t>
            </a:r>
            <a:r>
              <a:rPr lang="en-US" altLang="zh-CN" sz="2400" dirty="0" smtClean="0">
                <a:latin typeface="+mn-ea"/>
              </a:rPr>
              <a:t>2020</a:t>
            </a:r>
            <a:r>
              <a:rPr lang="zh-CN" altLang="zh-CN" sz="2400" dirty="0" smtClean="0">
                <a:latin typeface="+mn-ea"/>
              </a:rPr>
              <a:t>秋•沙坪坝区月考）如图电路，当闭合开关</a:t>
            </a:r>
            <a:r>
              <a:rPr lang="en-US" altLang="zh-CN" sz="2400" dirty="0" smtClean="0">
                <a:latin typeface="+mn-ea"/>
              </a:rPr>
              <a:t>S</a:t>
            </a:r>
            <a:r>
              <a:rPr lang="en-US" altLang="zh-CN" sz="2400" baseline="-25000" dirty="0" smtClean="0">
                <a:latin typeface="+mn-ea"/>
              </a:rPr>
              <a:t>1</a:t>
            </a:r>
            <a:r>
              <a:rPr lang="zh-CN" altLang="zh-CN" sz="2400" dirty="0" smtClean="0">
                <a:latin typeface="+mn-ea"/>
              </a:rPr>
              <a:t>，断开</a:t>
            </a:r>
            <a:r>
              <a:rPr lang="en-US" altLang="zh-CN" sz="2400" dirty="0" smtClean="0">
                <a:latin typeface="+mn-ea"/>
              </a:rPr>
              <a:t>S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zh-CN" altLang="zh-CN" sz="2400" dirty="0" smtClean="0">
                <a:latin typeface="+mn-ea"/>
              </a:rPr>
              <a:t>时，电压表</a:t>
            </a:r>
            <a:r>
              <a:rPr lang="en-US" altLang="zh-CN" sz="2400" dirty="0" smtClean="0">
                <a:latin typeface="+mn-ea"/>
              </a:rPr>
              <a:t>V</a:t>
            </a:r>
            <a:r>
              <a:rPr lang="en-US" altLang="zh-CN" sz="2400" baseline="-25000" dirty="0" smtClean="0">
                <a:latin typeface="+mn-ea"/>
              </a:rPr>
              <a:t>1</a:t>
            </a:r>
            <a:r>
              <a:rPr lang="zh-CN" altLang="zh-CN" sz="2400" dirty="0" smtClean="0">
                <a:latin typeface="+mn-ea"/>
              </a:rPr>
              <a:t>、</a:t>
            </a:r>
            <a:r>
              <a:rPr lang="en-US" altLang="zh-CN" sz="2400" dirty="0" smtClean="0">
                <a:latin typeface="+mn-ea"/>
              </a:rPr>
              <a:t>V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zh-CN" altLang="zh-CN" sz="2400" dirty="0" smtClean="0">
                <a:latin typeface="+mn-ea"/>
              </a:rPr>
              <a:t>、</a:t>
            </a:r>
            <a:r>
              <a:rPr lang="en-US" altLang="zh-CN" sz="2400" dirty="0" smtClean="0">
                <a:latin typeface="+mn-ea"/>
              </a:rPr>
              <a:t>V</a:t>
            </a:r>
            <a:r>
              <a:rPr lang="en-US" altLang="zh-CN" sz="2400" baseline="-25000" dirty="0" smtClean="0">
                <a:latin typeface="+mn-ea"/>
              </a:rPr>
              <a:t>3</a:t>
            </a:r>
            <a:r>
              <a:rPr lang="zh-CN" altLang="zh-CN" sz="2400" dirty="0" smtClean="0">
                <a:latin typeface="+mn-ea"/>
              </a:rPr>
              <a:t>的示数分别为</a:t>
            </a:r>
            <a:r>
              <a:rPr lang="en-US" altLang="zh-CN" sz="2400" dirty="0" smtClean="0">
                <a:latin typeface="+mn-ea"/>
              </a:rPr>
              <a:t>4V</a:t>
            </a:r>
            <a:r>
              <a:rPr lang="zh-CN" altLang="zh-CN" sz="2400" dirty="0" smtClean="0">
                <a:latin typeface="+mn-ea"/>
              </a:rPr>
              <a:t>、</a:t>
            </a:r>
            <a:r>
              <a:rPr lang="en-US" altLang="zh-CN" sz="2400" dirty="0" smtClean="0">
                <a:latin typeface="+mn-ea"/>
              </a:rPr>
              <a:t>1V</a:t>
            </a:r>
            <a:r>
              <a:rPr lang="zh-CN" altLang="zh-CN" sz="2400" dirty="0" smtClean="0">
                <a:latin typeface="+mn-ea"/>
              </a:rPr>
              <a:t>、</a:t>
            </a:r>
            <a:r>
              <a:rPr lang="en-US" altLang="zh-CN" sz="2400" dirty="0" smtClean="0">
                <a:latin typeface="+mn-ea"/>
              </a:rPr>
              <a:t>6V</a:t>
            </a:r>
            <a:r>
              <a:rPr lang="zh-CN" altLang="zh-CN" sz="2400" dirty="0" smtClean="0">
                <a:latin typeface="+mn-ea"/>
              </a:rPr>
              <a:t>，电流表的示数为</a:t>
            </a:r>
            <a:r>
              <a:rPr lang="en-US" altLang="zh-CN" sz="2400" dirty="0" smtClean="0">
                <a:latin typeface="+mn-ea"/>
              </a:rPr>
              <a:t>0.5A</a:t>
            </a:r>
            <a:r>
              <a:rPr lang="zh-CN" altLang="zh-CN" sz="2400" dirty="0" smtClean="0">
                <a:latin typeface="+mn-ea"/>
              </a:rPr>
              <a:t>，则此时流过灯</a:t>
            </a:r>
            <a:r>
              <a:rPr lang="en-US" altLang="zh-CN" sz="2400" dirty="0" smtClean="0">
                <a:latin typeface="+mn-ea"/>
              </a:rPr>
              <a:t>L</a:t>
            </a:r>
            <a:r>
              <a:rPr lang="en-US" altLang="zh-CN" sz="2400" baseline="-25000" dirty="0" smtClean="0">
                <a:latin typeface="+mn-ea"/>
              </a:rPr>
              <a:t>1</a:t>
            </a:r>
            <a:r>
              <a:rPr lang="zh-CN" altLang="zh-CN" sz="2400" dirty="0" smtClean="0">
                <a:latin typeface="+mn-ea"/>
              </a:rPr>
              <a:t>的电流为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en-US" altLang="zh-CN" sz="2400" u="sng" dirty="0" smtClean="0">
                <a:latin typeface="+mn-ea"/>
              </a:rPr>
              <a:t>   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，电源电压为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en-US" altLang="zh-CN" sz="2400" u="sng" dirty="0" smtClean="0">
                <a:latin typeface="+mn-ea"/>
              </a:rPr>
              <a:t>   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en-US" altLang="zh-CN" sz="2400" dirty="0" smtClean="0">
                <a:latin typeface="+mn-ea"/>
              </a:rPr>
              <a:t>V</a:t>
            </a:r>
            <a:r>
              <a:rPr lang="zh-CN" altLang="zh-CN" sz="2400" dirty="0" smtClean="0">
                <a:latin typeface="+mn-ea"/>
              </a:rPr>
              <a:t>，当同时闭合开关</a:t>
            </a:r>
            <a:r>
              <a:rPr lang="en-US" altLang="zh-CN" sz="2400" dirty="0" smtClean="0">
                <a:latin typeface="+mn-ea"/>
              </a:rPr>
              <a:t>S</a:t>
            </a:r>
            <a:r>
              <a:rPr lang="en-US" altLang="zh-CN" sz="2400" baseline="-25000" dirty="0" smtClean="0">
                <a:latin typeface="+mn-ea"/>
              </a:rPr>
              <a:t>1</a:t>
            </a:r>
            <a:r>
              <a:rPr lang="zh-CN" altLang="zh-CN" sz="2400" dirty="0" smtClean="0">
                <a:latin typeface="+mn-ea"/>
              </a:rPr>
              <a:t>，</a:t>
            </a:r>
            <a:r>
              <a:rPr lang="en-US" altLang="zh-CN" sz="2400" dirty="0" smtClean="0">
                <a:latin typeface="+mn-ea"/>
              </a:rPr>
              <a:t>S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zh-CN" altLang="zh-CN" sz="2400" dirty="0" smtClean="0">
                <a:latin typeface="+mn-ea"/>
              </a:rPr>
              <a:t>，则有示数的电表有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en-US" altLang="zh-CN" sz="2400" u="sng" dirty="0" smtClean="0">
                <a:latin typeface="+mn-ea"/>
              </a:rPr>
              <a:t>   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zh-CN" altLang="zh-CN" sz="2400" dirty="0" smtClean="0">
                <a:latin typeface="+mn-ea"/>
              </a:rPr>
              <a:t>个。</a:t>
            </a:r>
            <a:endParaRPr lang="zh-CN" altLang="zh-CN" sz="2400" dirty="0">
              <a:latin typeface="+mn-ea"/>
            </a:endParaRPr>
          </a:p>
        </p:txBody>
      </p:sp>
      <p:pic>
        <p:nvPicPr>
          <p:cNvPr id="11266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283968" y="2932681"/>
            <a:ext cx="2200586" cy="17324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文本框 88067"/>
          <p:cNvSpPr txBox="1">
            <a:spLocks noChangeArrowheads="1"/>
          </p:cNvSpPr>
          <p:nvPr/>
        </p:nvSpPr>
        <p:spPr bwMode="auto">
          <a:xfrm>
            <a:off x="6660233" y="1633329"/>
            <a:ext cx="569387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Times New Roman" pitchFamily="18" charset="0"/>
              </a:rPr>
              <a:t>0.5</a:t>
            </a:r>
            <a:endParaRPr lang="en-US" altLang="zh-CN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5" name="文本框 88067"/>
          <p:cNvSpPr txBox="1">
            <a:spLocks noChangeArrowheads="1"/>
          </p:cNvSpPr>
          <p:nvPr/>
        </p:nvSpPr>
        <p:spPr bwMode="auto">
          <a:xfrm>
            <a:off x="1907704" y="2210819"/>
            <a:ext cx="338554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Times New Roman" pitchFamily="18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6" name="文本框 88067"/>
          <p:cNvSpPr txBox="1">
            <a:spLocks noChangeArrowheads="1"/>
          </p:cNvSpPr>
          <p:nvPr/>
        </p:nvSpPr>
        <p:spPr bwMode="auto">
          <a:xfrm>
            <a:off x="1259633" y="2716123"/>
            <a:ext cx="492443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</a:rPr>
              <a:t>两</a:t>
            </a:r>
            <a:endParaRPr lang="en-US" altLang="zh-CN" sz="240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8075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78349"/>
            <a:ext cx="8568952" cy="3332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+mn-ea"/>
              </a:rPr>
              <a:t>15.</a:t>
            </a:r>
            <a:r>
              <a:rPr lang="zh-CN" altLang="zh-CN" sz="2000" dirty="0" smtClean="0">
                <a:latin typeface="+mn-ea"/>
              </a:rPr>
              <a:t>（</a:t>
            </a:r>
            <a:r>
              <a:rPr lang="en-US" altLang="zh-CN" sz="2000" dirty="0" smtClean="0">
                <a:latin typeface="+mn-ea"/>
              </a:rPr>
              <a:t>2020</a:t>
            </a:r>
            <a:r>
              <a:rPr lang="zh-CN" altLang="zh-CN" sz="2000" dirty="0" smtClean="0">
                <a:latin typeface="+mn-ea"/>
              </a:rPr>
              <a:t>•邵阳）小芳在“探究串联电路电压特点”的实验中，连接好了的实物电路图如图甲所示，请你协助完成：</a:t>
            </a:r>
            <a:endParaRPr lang="en-US" altLang="zh-CN" sz="20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+mn-ea"/>
              </a:rPr>
              <a:t>（</a:t>
            </a:r>
            <a:r>
              <a:rPr lang="en-US" altLang="zh-CN" sz="2000" dirty="0" smtClean="0">
                <a:latin typeface="+mn-ea"/>
              </a:rPr>
              <a:t>1</a:t>
            </a:r>
            <a:r>
              <a:rPr lang="zh-CN" altLang="zh-CN" sz="2000" dirty="0" smtClean="0">
                <a:latin typeface="+mn-ea"/>
              </a:rPr>
              <a:t>）在方框内画出与图甲对应的电路图，并在电路图中标上</a:t>
            </a:r>
            <a:r>
              <a:rPr lang="en-US" altLang="zh-CN" sz="2000" dirty="0" smtClean="0">
                <a:latin typeface="+mn-ea"/>
              </a:rPr>
              <a:t>L</a:t>
            </a:r>
            <a:r>
              <a:rPr lang="en-US" altLang="zh-CN" sz="2000" baseline="-25000" dirty="0" smtClean="0">
                <a:latin typeface="+mn-ea"/>
              </a:rPr>
              <a:t>1</a:t>
            </a:r>
            <a:r>
              <a:rPr lang="zh-CN" altLang="zh-CN" sz="2000" dirty="0" smtClean="0">
                <a:latin typeface="+mn-ea"/>
              </a:rPr>
              <a:t>、</a:t>
            </a:r>
            <a:r>
              <a:rPr lang="en-US" altLang="zh-CN" sz="2000" dirty="0" smtClean="0">
                <a:latin typeface="+mn-ea"/>
              </a:rPr>
              <a:t>L</a:t>
            </a:r>
            <a:r>
              <a:rPr lang="en-US" altLang="zh-CN" sz="2000" baseline="-25000" dirty="0" smtClean="0">
                <a:latin typeface="+mn-ea"/>
              </a:rPr>
              <a:t>2</a:t>
            </a:r>
            <a:r>
              <a:rPr lang="zh-CN" altLang="zh-CN" sz="2000" dirty="0" smtClean="0">
                <a:latin typeface="+mn-ea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+mn-ea"/>
              </a:rPr>
              <a:t>（</a:t>
            </a:r>
            <a:r>
              <a:rPr lang="en-US" altLang="zh-CN" sz="2000" dirty="0" smtClean="0">
                <a:latin typeface="+mn-ea"/>
              </a:rPr>
              <a:t>2</a:t>
            </a:r>
            <a:r>
              <a:rPr lang="zh-CN" altLang="zh-CN" sz="2000" dirty="0" smtClean="0">
                <a:latin typeface="+mn-ea"/>
              </a:rPr>
              <a:t>）某次测量时，电压表示数如图乙所示，此时灯</a:t>
            </a:r>
            <a:r>
              <a:rPr lang="en-US" altLang="zh-CN" sz="2000" dirty="0" smtClean="0">
                <a:latin typeface="+mn-ea"/>
              </a:rPr>
              <a:t>L</a:t>
            </a:r>
            <a:r>
              <a:rPr lang="en-US" altLang="zh-CN" sz="2000" baseline="-25000" dirty="0" smtClean="0">
                <a:latin typeface="+mn-ea"/>
              </a:rPr>
              <a:t>1</a:t>
            </a:r>
            <a:r>
              <a:rPr lang="zh-CN" altLang="zh-CN" sz="2000" dirty="0" smtClean="0">
                <a:latin typeface="+mn-ea"/>
              </a:rPr>
              <a:t>两端电压为</a:t>
            </a:r>
            <a:r>
              <a:rPr lang="zh-CN" altLang="zh-CN" sz="2000" u="sng" dirty="0" smtClean="0">
                <a:latin typeface="+mn-ea"/>
              </a:rPr>
              <a:t>　</a:t>
            </a:r>
            <a:r>
              <a:rPr lang="en-US" altLang="zh-CN" sz="2000" u="sng" dirty="0" smtClean="0">
                <a:latin typeface="+mn-ea"/>
              </a:rPr>
              <a:t>  </a:t>
            </a:r>
            <a:r>
              <a:rPr lang="zh-CN" altLang="zh-CN" sz="2000" u="sng" dirty="0" smtClean="0">
                <a:latin typeface="+mn-ea"/>
              </a:rPr>
              <a:t>　</a:t>
            </a:r>
            <a:r>
              <a:rPr lang="en-US" altLang="zh-CN" sz="2000" dirty="0" smtClean="0">
                <a:latin typeface="+mn-ea"/>
              </a:rPr>
              <a:t>V</a:t>
            </a:r>
            <a:r>
              <a:rPr lang="zh-CN" altLang="zh-CN" sz="2000" dirty="0" smtClean="0">
                <a:latin typeface="+mn-ea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+mn-ea"/>
              </a:rPr>
              <a:t>（</a:t>
            </a:r>
            <a:r>
              <a:rPr lang="en-US" altLang="zh-CN" sz="2000" dirty="0" smtClean="0">
                <a:latin typeface="+mn-ea"/>
              </a:rPr>
              <a:t>3</a:t>
            </a:r>
            <a:r>
              <a:rPr lang="zh-CN" altLang="zh-CN" sz="2000" dirty="0" smtClean="0">
                <a:latin typeface="+mn-ea"/>
              </a:rPr>
              <a:t>）排除故障后，小芳在测量了灯</a:t>
            </a:r>
            <a:r>
              <a:rPr lang="en-US" altLang="zh-CN" sz="2000" dirty="0" smtClean="0">
                <a:latin typeface="+mn-ea"/>
              </a:rPr>
              <a:t>L</a:t>
            </a:r>
            <a:r>
              <a:rPr lang="en-US" altLang="zh-CN" sz="2000" baseline="-25000" dirty="0" smtClean="0">
                <a:latin typeface="+mn-ea"/>
              </a:rPr>
              <a:t>1</a:t>
            </a:r>
            <a:r>
              <a:rPr lang="zh-CN" altLang="zh-CN" sz="2000" dirty="0" smtClean="0">
                <a:latin typeface="+mn-ea"/>
              </a:rPr>
              <a:t>两端的电压后，断开开关，然后将导线</a:t>
            </a:r>
            <a:r>
              <a:rPr lang="en-US" altLang="zh-CN" sz="2000" dirty="0" smtClean="0">
                <a:latin typeface="+mn-ea"/>
              </a:rPr>
              <a:t>AE</a:t>
            </a:r>
            <a:r>
              <a:rPr lang="zh-CN" altLang="zh-CN" sz="2000" dirty="0" smtClean="0">
                <a:latin typeface="+mn-ea"/>
              </a:rPr>
              <a:t>的</a:t>
            </a:r>
            <a:r>
              <a:rPr lang="en-US" altLang="zh-CN" sz="2000" dirty="0" smtClean="0">
                <a:latin typeface="+mn-ea"/>
              </a:rPr>
              <a:t>A</a:t>
            </a:r>
            <a:r>
              <a:rPr lang="zh-CN" altLang="zh-CN" sz="2000" dirty="0" smtClean="0">
                <a:latin typeface="+mn-ea"/>
              </a:rPr>
              <a:t>端松开，接到</a:t>
            </a:r>
            <a:r>
              <a:rPr lang="en-US" altLang="zh-CN" sz="2000" dirty="0" smtClean="0">
                <a:latin typeface="+mn-ea"/>
              </a:rPr>
              <a:t>D</a:t>
            </a:r>
            <a:r>
              <a:rPr lang="zh-CN" altLang="zh-CN" sz="2000" dirty="0" smtClean="0">
                <a:latin typeface="+mn-ea"/>
              </a:rPr>
              <a:t>接线柱上，测量灯</a:t>
            </a:r>
            <a:r>
              <a:rPr lang="en-US" altLang="zh-CN" sz="2000" dirty="0" smtClean="0">
                <a:latin typeface="+mn-ea"/>
              </a:rPr>
              <a:t>L</a:t>
            </a:r>
            <a:r>
              <a:rPr lang="en-US" altLang="zh-CN" sz="2000" baseline="-25000" dirty="0" smtClean="0">
                <a:latin typeface="+mn-ea"/>
              </a:rPr>
              <a:t>2</a:t>
            </a:r>
            <a:r>
              <a:rPr lang="zh-CN" altLang="zh-CN" sz="2000" dirty="0" smtClean="0">
                <a:latin typeface="+mn-ea"/>
              </a:rPr>
              <a:t>两端的电压，这一做法会造成</a:t>
            </a:r>
            <a:r>
              <a:rPr lang="zh-CN" altLang="zh-CN" sz="2000" u="sng" dirty="0" smtClean="0">
                <a:latin typeface="+mn-ea"/>
              </a:rPr>
              <a:t>　</a:t>
            </a:r>
            <a:r>
              <a:rPr lang="en-US" altLang="zh-CN" sz="2000" u="sng" dirty="0" smtClean="0">
                <a:latin typeface="+mn-ea"/>
              </a:rPr>
              <a:t>   </a:t>
            </a:r>
            <a:r>
              <a:rPr lang="zh-CN" altLang="zh-CN" sz="2000" u="sng" dirty="0" smtClean="0">
                <a:latin typeface="+mn-ea"/>
              </a:rPr>
              <a:t>　</a:t>
            </a:r>
            <a:r>
              <a:rPr lang="zh-CN" altLang="zh-CN" sz="2000" dirty="0" smtClean="0">
                <a:latin typeface="+mn-ea"/>
              </a:rPr>
              <a:t>。</a:t>
            </a:r>
          </a:p>
        </p:txBody>
      </p:sp>
      <p:pic>
        <p:nvPicPr>
          <p:cNvPr id="12290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843808" y="3365799"/>
            <a:ext cx="4786414" cy="15880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0" name="图片24" descr="菁优网：http://www.jyeoo.com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444208" y="3654544"/>
            <a:ext cx="1238250" cy="1279509"/>
          </a:xfrm>
          <a:prstGeom prst="rect">
            <a:avLst/>
          </a:prstGeom>
          <a:noFill/>
        </p:spPr>
      </p:pic>
      <p:sp>
        <p:nvSpPr>
          <p:cNvPr id="6" name="文本框 88067"/>
          <p:cNvSpPr txBox="1">
            <a:spLocks noChangeArrowheads="1"/>
          </p:cNvSpPr>
          <p:nvPr/>
        </p:nvSpPr>
        <p:spPr bwMode="auto">
          <a:xfrm>
            <a:off x="7812361" y="1922074"/>
            <a:ext cx="505267" cy="401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  <a:latin typeface="Times New Roman" pitchFamily="18" charset="0"/>
              </a:rPr>
              <a:t>1.9</a:t>
            </a:r>
            <a:endParaRPr lang="en-US" altLang="zh-CN" sz="20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7" name="文本框 88067"/>
          <p:cNvSpPr txBox="1">
            <a:spLocks noChangeArrowheads="1"/>
          </p:cNvSpPr>
          <p:nvPr/>
        </p:nvSpPr>
        <p:spPr bwMode="auto">
          <a:xfrm>
            <a:off x="827585" y="3221426"/>
            <a:ext cx="697627" cy="401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smtClean="0">
                <a:solidFill>
                  <a:srgbClr val="FF0000"/>
                </a:solidFill>
                <a:latin typeface="Times New Roman" pitchFamily="18" charset="0"/>
              </a:rPr>
              <a:t>断路</a:t>
            </a:r>
            <a:endParaRPr lang="en-US" altLang="zh-CN" sz="200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7933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06163"/>
            <a:ext cx="8280920" cy="3332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+mn-ea"/>
              </a:rPr>
              <a:t>16.</a:t>
            </a:r>
            <a:r>
              <a:rPr lang="zh-CN" altLang="zh-CN" sz="2000" dirty="0" smtClean="0">
                <a:latin typeface="+mn-ea"/>
              </a:rPr>
              <a:t>（</a:t>
            </a:r>
            <a:r>
              <a:rPr lang="en-US" altLang="zh-CN" sz="2000" dirty="0" smtClean="0">
                <a:latin typeface="+mn-ea"/>
              </a:rPr>
              <a:t>2021</a:t>
            </a:r>
            <a:r>
              <a:rPr lang="zh-CN" altLang="zh-CN" sz="2000" dirty="0" smtClean="0">
                <a:latin typeface="+mn-ea"/>
              </a:rPr>
              <a:t>•成都模拟）小希和小聪起进行“探究串联电路的电压关系”的实验。</a:t>
            </a:r>
            <a:endParaRPr lang="en-US" altLang="zh-CN" sz="20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+mn-ea"/>
              </a:rPr>
              <a:t>（</a:t>
            </a:r>
            <a:r>
              <a:rPr lang="en-US" altLang="zh-CN" sz="2000" dirty="0" smtClean="0">
                <a:latin typeface="+mn-ea"/>
              </a:rPr>
              <a:t>1</a:t>
            </a:r>
            <a:r>
              <a:rPr lang="zh-CN" altLang="zh-CN" sz="2000" dirty="0" smtClean="0">
                <a:latin typeface="+mn-ea"/>
              </a:rPr>
              <a:t>）为了使探究得出的结论具有普遍意义，</a:t>
            </a:r>
            <a:r>
              <a:rPr lang="en-US" altLang="zh-CN" sz="2000" dirty="0" smtClean="0">
                <a:latin typeface="+mn-ea"/>
              </a:rPr>
              <a:t>L</a:t>
            </a:r>
            <a:r>
              <a:rPr lang="en-US" altLang="zh-CN" sz="2000" baseline="-25000" dirty="0" smtClean="0">
                <a:latin typeface="+mn-ea"/>
              </a:rPr>
              <a:t>1</a:t>
            </a:r>
            <a:r>
              <a:rPr lang="zh-CN" altLang="zh-CN" sz="2000" dirty="0" smtClean="0">
                <a:latin typeface="+mn-ea"/>
              </a:rPr>
              <a:t>、</a:t>
            </a:r>
            <a:r>
              <a:rPr lang="en-US" altLang="zh-CN" sz="2000" dirty="0" smtClean="0">
                <a:latin typeface="+mn-ea"/>
              </a:rPr>
              <a:t>L</a:t>
            </a:r>
            <a:r>
              <a:rPr lang="en-US" altLang="zh-CN" sz="2000" baseline="-25000" dirty="0" smtClean="0">
                <a:latin typeface="+mn-ea"/>
              </a:rPr>
              <a:t>2</a:t>
            </a:r>
            <a:r>
              <a:rPr lang="zh-CN" altLang="zh-CN" sz="2000" dirty="0" smtClean="0">
                <a:latin typeface="+mn-ea"/>
              </a:rPr>
              <a:t>应该选择</a:t>
            </a:r>
            <a:r>
              <a:rPr lang="zh-CN" altLang="zh-CN" sz="2000" u="sng" dirty="0" smtClean="0">
                <a:latin typeface="+mn-ea"/>
              </a:rPr>
              <a:t>　</a:t>
            </a:r>
            <a:r>
              <a:rPr lang="en-US" altLang="zh-CN" sz="2000" u="sng" dirty="0" smtClean="0">
                <a:latin typeface="+mn-ea"/>
              </a:rPr>
              <a:t>   </a:t>
            </a:r>
            <a:r>
              <a:rPr lang="zh-CN" altLang="zh-CN" sz="2000" u="sng" dirty="0" smtClean="0">
                <a:latin typeface="+mn-ea"/>
              </a:rPr>
              <a:t>　</a:t>
            </a:r>
            <a:r>
              <a:rPr lang="zh-CN" altLang="zh-CN" sz="2000" dirty="0" smtClean="0">
                <a:latin typeface="+mn-ea"/>
              </a:rPr>
              <a:t>（选填“相同”或“不相同”）的小灯泡。</a:t>
            </a: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+mn-ea"/>
              </a:rPr>
              <a:t>（</a:t>
            </a:r>
            <a:r>
              <a:rPr lang="en-US" altLang="zh-CN" sz="2000" dirty="0" smtClean="0">
                <a:latin typeface="+mn-ea"/>
              </a:rPr>
              <a:t>2</a:t>
            </a:r>
            <a:r>
              <a:rPr lang="zh-CN" altLang="zh-CN" sz="2000" dirty="0" smtClean="0">
                <a:latin typeface="+mn-ea"/>
              </a:rPr>
              <a:t>）小希根据图甲连接好电路，闭合开关，发现</a:t>
            </a:r>
            <a:r>
              <a:rPr lang="en-US" altLang="zh-CN" sz="2000" dirty="0" smtClean="0">
                <a:latin typeface="+mn-ea"/>
              </a:rPr>
              <a:t>L</a:t>
            </a:r>
            <a:r>
              <a:rPr lang="en-US" altLang="zh-CN" sz="2000" baseline="-25000" dirty="0" smtClean="0">
                <a:latin typeface="+mn-ea"/>
              </a:rPr>
              <a:t>1</a:t>
            </a:r>
            <a:r>
              <a:rPr lang="zh-CN" altLang="zh-CN" sz="2000" dirty="0" smtClean="0">
                <a:latin typeface="+mn-ea"/>
              </a:rPr>
              <a:t>、</a:t>
            </a:r>
            <a:r>
              <a:rPr lang="en-US" altLang="zh-CN" sz="2000" dirty="0" smtClean="0">
                <a:latin typeface="+mn-ea"/>
              </a:rPr>
              <a:t>L</a:t>
            </a:r>
            <a:r>
              <a:rPr lang="en-US" altLang="zh-CN" sz="2000" baseline="-25000" dirty="0" smtClean="0">
                <a:latin typeface="+mn-ea"/>
              </a:rPr>
              <a:t>2</a:t>
            </a:r>
            <a:r>
              <a:rPr lang="zh-CN" altLang="zh-CN" sz="2000" dirty="0" smtClean="0">
                <a:latin typeface="+mn-ea"/>
              </a:rPr>
              <a:t>均不发光，电压表有示数且大小接近电源电压，则电路中出现的故障可能是</a:t>
            </a:r>
            <a:r>
              <a:rPr lang="en-US" altLang="zh-CN" sz="2000" dirty="0" smtClean="0">
                <a:latin typeface="+mn-ea"/>
              </a:rPr>
              <a:t>L</a:t>
            </a:r>
            <a:r>
              <a:rPr lang="en-US" altLang="zh-CN" sz="2000" baseline="-25000" dirty="0" smtClean="0">
                <a:latin typeface="+mn-ea"/>
              </a:rPr>
              <a:t>1</a:t>
            </a:r>
            <a:r>
              <a:rPr lang="zh-CN" altLang="zh-CN" sz="2000" dirty="0" smtClean="0">
                <a:latin typeface="+mn-ea"/>
              </a:rPr>
              <a:t>发生了</a:t>
            </a:r>
            <a:endParaRPr lang="en-US" altLang="zh-CN" sz="20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000" u="sng" dirty="0" smtClean="0">
                <a:latin typeface="+mn-ea"/>
              </a:rPr>
              <a:t>　</a:t>
            </a:r>
            <a:r>
              <a:rPr lang="en-US" altLang="zh-CN" sz="2000" u="sng" dirty="0" smtClean="0">
                <a:latin typeface="+mn-ea"/>
              </a:rPr>
              <a:t>   </a:t>
            </a:r>
            <a:r>
              <a:rPr lang="zh-CN" altLang="zh-CN" sz="2000" u="sng" dirty="0" smtClean="0">
                <a:latin typeface="+mn-ea"/>
              </a:rPr>
              <a:t>　</a:t>
            </a:r>
            <a:r>
              <a:rPr lang="zh-CN" altLang="zh-CN" sz="2000" dirty="0" smtClean="0">
                <a:latin typeface="+mn-ea"/>
              </a:rPr>
              <a:t>（选填“短路”或“断路”）。</a:t>
            </a:r>
          </a:p>
        </p:txBody>
      </p:sp>
      <p:pic>
        <p:nvPicPr>
          <p:cNvPr id="13314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932041" y="3365799"/>
            <a:ext cx="3918391" cy="15159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文本框 88067"/>
          <p:cNvSpPr txBox="1">
            <a:spLocks noChangeArrowheads="1"/>
          </p:cNvSpPr>
          <p:nvPr/>
        </p:nvSpPr>
        <p:spPr bwMode="auto">
          <a:xfrm>
            <a:off x="7164289" y="1344584"/>
            <a:ext cx="954107" cy="401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smtClean="0">
                <a:solidFill>
                  <a:srgbClr val="FF0000"/>
                </a:solidFill>
                <a:latin typeface="Times New Roman" pitchFamily="18" charset="0"/>
              </a:rPr>
              <a:t>不相同</a:t>
            </a:r>
            <a:endParaRPr lang="en-US" altLang="zh-CN" sz="20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5" name="文本框 88067"/>
          <p:cNvSpPr txBox="1">
            <a:spLocks noChangeArrowheads="1"/>
          </p:cNvSpPr>
          <p:nvPr/>
        </p:nvSpPr>
        <p:spPr bwMode="auto">
          <a:xfrm>
            <a:off x="539553" y="3149240"/>
            <a:ext cx="697627" cy="401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smtClean="0">
                <a:solidFill>
                  <a:srgbClr val="FF0000"/>
                </a:solidFill>
                <a:latin typeface="Times New Roman" pitchFamily="18" charset="0"/>
              </a:rPr>
              <a:t>断路</a:t>
            </a:r>
            <a:endParaRPr lang="en-US" altLang="zh-CN" sz="200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6439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78350"/>
            <a:ext cx="8280920" cy="2406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smtClean="0">
                <a:latin typeface="+mn-ea"/>
              </a:rPr>
              <a:t>（</a:t>
            </a:r>
            <a:r>
              <a:rPr lang="en-US" altLang="zh-CN" sz="2000" smtClean="0">
                <a:latin typeface="+mn-ea"/>
              </a:rPr>
              <a:t>3</a:t>
            </a:r>
            <a:r>
              <a:rPr lang="zh-CN" altLang="zh-CN" sz="2000" smtClean="0">
                <a:latin typeface="+mn-ea"/>
              </a:rPr>
              <a:t>）小聪帮助小希排除故障后，重新闭合开关，电压表示数如图乙所示，为了使测量结果更准确，接下来他应该</a:t>
            </a:r>
            <a:r>
              <a:rPr lang="zh-CN" altLang="zh-CN" sz="2000" u="sng" smtClean="0">
                <a:latin typeface="+mn-ea"/>
              </a:rPr>
              <a:t>　</a:t>
            </a:r>
            <a:r>
              <a:rPr lang="zh-CN" altLang="en-US" sz="2000" u="sng" smtClean="0">
                <a:latin typeface="+mn-ea"/>
              </a:rPr>
              <a:t>　　　　　　　　　　　</a:t>
            </a:r>
            <a:r>
              <a:rPr lang="en-US" altLang="zh-CN" sz="2000" u="sng" smtClean="0">
                <a:latin typeface="+mn-ea"/>
              </a:rPr>
              <a:t>   </a:t>
            </a:r>
            <a:r>
              <a:rPr lang="zh-CN" altLang="zh-CN" sz="2000" u="sng" smtClean="0">
                <a:latin typeface="+mn-ea"/>
              </a:rPr>
              <a:t>　</a:t>
            </a:r>
            <a:r>
              <a:rPr lang="zh-CN" altLang="zh-CN" sz="2000" smtClean="0">
                <a:latin typeface="+mn-ea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zh-CN" sz="2000" smtClean="0">
                <a:latin typeface="+mn-ea"/>
              </a:rPr>
              <a:t>（</a:t>
            </a:r>
            <a:r>
              <a:rPr lang="en-US" altLang="zh-CN" sz="2000" smtClean="0">
                <a:latin typeface="+mn-ea"/>
              </a:rPr>
              <a:t>4</a:t>
            </a:r>
            <a:r>
              <a:rPr lang="zh-CN" altLang="zh-CN" sz="2000" smtClean="0">
                <a:latin typeface="+mn-ea"/>
              </a:rPr>
              <a:t>）测出</a:t>
            </a:r>
            <a:r>
              <a:rPr lang="en-US" altLang="zh-CN" sz="2000" smtClean="0">
                <a:latin typeface="+mn-ea"/>
              </a:rPr>
              <a:t>L</a:t>
            </a:r>
            <a:r>
              <a:rPr lang="en-US" altLang="zh-CN" sz="2000" baseline="-25000" smtClean="0">
                <a:latin typeface="+mn-ea"/>
              </a:rPr>
              <a:t>1</a:t>
            </a:r>
            <a:r>
              <a:rPr lang="zh-CN" altLang="zh-CN" sz="2000" smtClean="0">
                <a:latin typeface="+mn-ea"/>
              </a:rPr>
              <a:t>两端的电压后，小希断开开关，准备拆下电压表，改装在</a:t>
            </a:r>
            <a:r>
              <a:rPr lang="en-US" altLang="zh-CN" sz="2000" smtClean="0">
                <a:latin typeface="+mn-ea"/>
              </a:rPr>
              <a:t>B</a:t>
            </a:r>
            <a:r>
              <a:rPr lang="zh-CN" altLang="zh-CN" sz="2000" smtClean="0">
                <a:latin typeface="+mn-ea"/>
              </a:rPr>
              <a:t>、</a:t>
            </a:r>
            <a:r>
              <a:rPr lang="en-US" altLang="zh-CN" sz="2000" smtClean="0">
                <a:latin typeface="+mn-ea"/>
              </a:rPr>
              <a:t>C</a:t>
            </a:r>
            <a:r>
              <a:rPr lang="zh-CN" altLang="zh-CN" sz="2000" smtClean="0">
                <a:latin typeface="+mn-ea"/>
              </a:rPr>
              <a:t>之间。小聪认为这样操作太麻烦，只需将与</a:t>
            </a:r>
            <a:r>
              <a:rPr lang="en-US" altLang="zh-CN" sz="2000" smtClean="0">
                <a:latin typeface="+mn-ea"/>
              </a:rPr>
              <a:t>A</a:t>
            </a:r>
            <a:r>
              <a:rPr lang="zh-CN" altLang="zh-CN" sz="2000" smtClean="0">
                <a:latin typeface="+mn-ea"/>
              </a:rPr>
              <a:t>点相连的导线改接到</a:t>
            </a:r>
            <a:r>
              <a:rPr lang="en-US" altLang="zh-CN" sz="2000" smtClean="0">
                <a:latin typeface="+mn-ea"/>
              </a:rPr>
              <a:t>C</a:t>
            </a:r>
            <a:r>
              <a:rPr lang="zh-CN" altLang="zh-CN" sz="2000" smtClean="0">
                <a:latin typeface="+mn-ea"/>
              </a:rPr>
              <a:t>点即可。小希认为小聪的办法是错误的，原因是</a:t>
            </a:r>
            <a:r>
              <a:rPr lang="zh-CN" altLang="zh-CN" sz="2000" u="sng" smtClean="0">
                <a:latin typeface="+mn-ea"/>
              </a:rPr>
              <a:t>　</a:t>
            </a:r>
            <a:r>
              <a:rPr lang="zh-CN" altLang="en-US" sz="2000" u="sng" smtClean="0">
                <a:latin typeface="+mn-ea"/>
              </a:rPr>
              <a:t>　　　　　　　　　</a:t>
            </a:r>
            <a:r>
              <a:rPr lang="en-US" altLang="zh-CN" sz="2000" u="sng" smtClean="0">
                <a:latin typeface="+mn-ea"/>
              </a:rPr>
              <a:t>   </a:t>
            </a:r>
            <a:r>
              <a:rPr lang="zh-CN" altLang="zh-CN" sz="2000" u="sng" smtClean="0">
                <a:latin typeface="+mn-ea"/>
              </a:rPr>
              <a:t>　</a:t>
            </a:r>
            <a:r>
              <a:rPr lang="zh-CN" altLang="zh-CN" sz="2000" smtClean="0">
                <a:latin typeface="+mn-ea"/>
              </a:rPr>
              <a:t>。</a:t>
            </a:r>
          </a:p>
        </p:txBody>
      </p:sp>
      <p:pic>
        <p:nvPicPr>
          <p:cNvPr id="3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627784" y="3149240"/>
            <a:ext cx="4104982" cy="15880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矩形 3"/>
          <p:cNvSpPr/>
          <p:nvPr/>
        </p:nvSpPr>
        <p:spPr>
          <a:xfrm>
            <a:off x="4932040" y="983653"/>
            <a:ext cx="3841116" cy="3702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mtClean="0">
                <a:solidFill>
                  <a:srgbClr val="FF0000"/>
                </a:solidFill>
                <a:latin typeface="+mn-ea"/>
              </a:rPr>
              <a:t>断开开关，电压表换用</a:t>
            </a:r>
            <a:r>
              <a:rPr lang="en-US" altLang="zh-CN" smtClean="0">
                <a:solidFill>
                  <a:srgbClr val="FF0000"/>
                </a:solidFill>
                <a:latin typeface="+mn-ea"/>
              </a:rPr>
              <a:t>0</a:t>
            </a:r>
            <a:r>
              <a:rPr lang="zh-CN" altLang="zh-CN" smtClean="0">
                <a:solidFill>
                  <a:srgbClr val="FF0000"/>
                </a:solidFill>
                <a:latin typeface="+mn-ea"/>
              </a:rPr>
              <a:t>﹣</a:t>
            </a:r>
            <a:r>
              <a:rPr lang="en-US" altLang="zh-CN" smtClean="0">
                <a:solidFill>
                  <a:srgbClr val="FF0000"/>
                </a:solidFill>
                <a:latin typeface="+mn-ea"/>
              </a:rPr>
              <a:t>3V</a:t>
            </a:r>
            <a:r>
              <a:rPr lang="zh-CN" altLang="zh-CN" smtClean="0">
                <a:solidFill>
                  <a:srgbClr val="FF0000"/>
                </a:solidFill>
                <a:latin typeface="+mn-ea"/>
              </a:rPr>
              <a:t>的量程</a:t>
            </a:r>
            <a:endParaRPr lang="zh-CN" altLang="en-US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08105" y="2355191"/>
            <a:ext cx="2954655" cy="3702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mtClean="0">
                <a:solidFill>
                  <a:srgbClr val="FF0000"/>
                </a:solidFill>
              </a:rPr>
              <a:t>电压表的正负接线柱接反了</a:t>
            </a:r>
            <a:endParaRPr lang="zh-CN" altLang="zh-CN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986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9" name="Rectangle 4"/>
          <p:cNvSpPr>
            <a:spLocks noChangeArrowheads="1"/>
          </p:cNvSpPr>
          <p:nvPr/>
        </p:nvSpPr>
        <p:spPr bwMode="auto">
          <a:xfrm>
            <a:off x="683568" y="1561143"/>
            <a:ext cx="1655762" cy="46280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ea typeface="黑体" pitchFamily="49" charset="-122"/>
              </a:rPr>
              <a:t>猜想假设</a:t>
            </a:r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7905" name="Rectangle 4"/>
          <p:cNvSpPr>
            <a:spLocks noChangeArrowheads="1"/>
          </p:cNvSpPr>
          <p:nvPr/>
        </p:nvSpPr>
        <p:spPr bwMode="auto">
          <a:xfrm>
            <a:off x="683568" y="2317191"/>
            <a:ext cx="1655762" cy="46280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ea typeface="黑体" pitchFamily="49" charset="-122"/>
              </a:rPr>
              <a:t>设计实验</a:t>
            </a:r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7906" name="矩形 37905"/>
          <p:cNvSpPr>
            <a:spLocks noChangeArrowheads="1"/>
          </p:cNvSpPr>
          <p:nvPr/>
        </p:nvSpPr>
        <p:spPr bwMode="auto">
          <a:xfrm>
            <a:off x="2555231" y="2292956"/>
            <a:ext cx="4537075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2400">
                <a:latin typeface="宋体" pitchFamily="2" charset="-122"/>
              </a:rPr>
              <a:t>设计实验电路并画出电路图。 </a:t>
            </a:r>
          </a:p>
        </p:txBody>
      </p:sp>
      <p:pic>
        <p:nvPicPr>
          <p:cNvPr id="37907" name="图片 37906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843808" y="2932682"/>
            <a:ext cx="3455988" cy="1899796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6" name="文本框 6151"/>
          <p:cNvSpPr txBox="1">
            <a:spLocks noChangeArrowheads="1"/>
          </p:cNvSpPr>
          <p:nvPr/>
        </p:nvSpPr>
        <p:spPr bwMode="auto">
          <a:xfrm>
            <a:off x="683569" y="694908"/>
            <a:ext cx="4134465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一、串</a:t>
            </a:r>
            <a:r>
              <a:rPr lang="zh-CN" altLang="en-US" sz="2800" b="1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联电路的电压规律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555777" y="1561143"/>
            <a:ext cx="4537075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2400" smtClean="0">
                <a:latin typeface="宋体" pitchFamily="2" charset="-122"/>
              </a:rPr>
              <a:t>串联电路中电压可能相等。 </a:t>
            </a:r>
            <a:endParaRPr lang="zh-CN" altLang="en-US" sz="2400">
              <a:latin typeface="宋体" pitchFamily="2" charset="-122"/>
            </a:endParaRPr>
          </a:p>
        </p:txBody>
      </p:sp>
      <p:sp>
        <p:nvSpPr>
          <p:cNvPr id="18" name="Shape 108"/>
          <p:cNvSpPr/>
          <p:nvPr/>
        </p:nvSpPr>
        <p:spPr>
          <a:xfrm>
            <a:off x="161803" y="87169"/>
            <a:ext cx="601344" cy="553806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" name="Shape 112"/>
          <p:cNvSpPr/>
          <p:nvPr/>
        </p:nvSpPr>
        <p:spPr>
          <a:xfrm>
            <a:off x="146617" y="107708"/>
            <a:ext cx="623405" cy="462808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0" name="文本框 1"/>
          <p:cNvSpPr txBox="1"/>
          <p:nvPr/>
        </p:nvSpPr>
        <p:spPr>
          <a:xfrm>
            <a:off x="942834" y="135276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课堂活动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819243" y="57185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3712895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7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5" grpId="0" animBg="1"/>
      <p:bldP spid="3790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611561" y="478349"/>
            <a:ext cx="1655763" cy="46280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ea typeface="黑体" pitchFamily="49" charset="-122"/>
              </a:rPr>
              <a:t>实验步骤</a:t>
            </a:r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75782" name="Rectangle 3"/>
          <p:cNvSpPr>
            <a:spLocks noChangeArrowheads="1"/>
          </p:cNvSpPr>
          <p:nvPr/>
        </p:nvSpPr>
        <p:spPr bwMode="auto">
          <a:xfrm>
            <a:off x="467544" y="1200212"/>
            <a:ext cx="8280920" cy="34247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>
                <a:latin typeface="Times New Roman" pitchFamily="18" charset="0"/>
              </a:rPr>
              <a:t>1.</a:t>
            </a:r>
            <a:r>
              <a:rPr lang="zh-CN" altLang="en-US" sz="2400">
                <a:latin typeface="Times New Roman" pitchFamily="18" charset="0"/>
              </a:rPr>
              <a:t>调节电压表指针指零，检查器材</a:t>
            </a:r>
            <a:r>
              <a:rPr lang="zh-CN" altLang="en-US" sz="2400" smtClean="0">
                <a:latin typeface="Times New Roman" pitchFamily="18" charset="0"/>
              </a:rPr>
              <a:t>；</a:t>
            </a:r>
            <a:endParaRPr lang="en-US" altLang="zh-CN" sz="2400" smtClean="0">
              <a:latin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smtClean="0">
                <a:latin typeface="Times New Roman" pitchFamily="18" charset="0"/>
              </a:rPr>
              <a:t>2.</a:t>
            </a:r>
            <a:r>
              <a:rPr lang="zh-CN" altLang="en-US" sz="2400" smtClean="0">
                <a:latin typeface="Times New Roman" pitchFamily="18" charset="0"/>
              </a:rPr>
              <a:t>按照电路图连接电路。断开开关，检查电路；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smtClean="0">
                <a:latin typeface="Times New Roman" pitchFamily="18" charset="0"/>
              </a:rPr>
              <a:t>3.</a:t>
            </a:r>
            <a:r>
              <a:rPr lang="zh-CN" altLang="en-US" sz="2400" smtClean="0">
                <a:latin typeface="Times New Roman" pitchFamily="18" charset="0"/>
              </a:rPr>
              <a:t>用电压表测量灯L</a:t>
            </a:r>
            <a:r>
              <a:rPr lang="en-US" altLang="zh-CN" sz="2400" baseline="-25000" smtClean="0">
                <a:latin typeface="Times New Roman" pitchFamily="18" charset="0"/>
              </a:rPr>
              <a:t>1</a:t>
            </a:r>
            <a:r>
              <a:rPr lang="zh-CN" altLang="en-US" sz="2400" smtClean="0">
                <a:latin typeface="Times New Roman" pitchFamily="18" charset="0"/>
              </a:rPr>
              <a:t>两端的电压，记为</a:t>
            </a:r>
            <a:r>
              <a:rPr lang="zh-CN" altLang="en-US" sz="2400" i="1" smtClean="0">
                <a:latin typeface="Times New Roman" pitchFamily="18" charset="0"/>
              </a:rPr>
              <a:t>U</a:t>
            </a:r>
            <a:r>
              <a:rPr lang="en-US" altLang="zh-CN" sz="2400" baseline="-25000" smtClean="0">
                <a:latin typeface="Times New Roman" pitchFamily="18" charset="0"/>
              </a:rPr>
              <a:t>1</a:t>
            </a:r>
            <a:r>
              <a:rPr lang="zh-CN" altLang="en-US" sz="2400" smtClean="0">
                <a:latin typeface="Times New Roman" pitchFamily="18" charset="0"/>
              </a:rPr>
              <a:t>；</a:t>
            </a:r>
            <a:endParaRPr lang="zh-CN" altLang="en-US" sz="2400" smtClean="0">
              <a:latin typeface="Times New Roman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smtClean="0">
                <a:latin typeface="Times New Roman" pitchFamily="18" charset="0"/>
              </a:rPr>
              <a:t>4.</a:t>
            </a:r>
            <a:r>
              <a:rPr lang="zh-CN" altLang="en-US" sz="2400" smtClean="0">
                <a:latin typeface="Times New Roman" pitchFamily="18" charset="0"/>
              </a:rPr>
              <a:t>用电压表测量灯</a:t>
            </a:r>
            <a:r>
              <a:rPr lang="en-US" altLang="zh-CN" sz="2400" smtClean="0">
                <a:latin typeface="Times New Roman" pitchFamily="18" charset="0"/>
              </a:rPr>
              <a:t>L</a:t>
            </a:r>
            <a:r>
              <a:rPr lang="en-US" altLang="zh-CN" sz="2400" baseline="-25000" smtClean="0">
                <a:latin typeface="Times New Roman" pitchFamily="18" charset="0"/>
              </a:rPr>
              <a:t>2</a:t>
            </a:r>
            <a:r>
              <a:rPr lang="zh-CN" altLang="en-US" sz="2400" smtClean="0">
                <a:latin typeface="Times New Roman" pitchFamily="18" charset="0"/>
              </a:rPr>
              <a:t>两端的电压，记为</a:t>
            </a:r>
            <a:r>
              <a:rPr lang="zh-CN" altLang="en-US" sz="2400" i="1" smtClean="0">
                <a:latin typeface="Times New Roman" pitchFamily="18" charset="0"/>
              </a:rPr>
              <a:t>U</a:t>
            </a:r>
            <a:r>
              <a:rPr lang="en-US" altLang="zh-CN" sz="2400" baseline="-25000" smtClean="0">
                <a:latin typeface="Times New Roman" pitchFamily="18" charset="0"/>
              </a:rPr>
              <a:t>2</a:t>
            </a:r>
            <a:r>
              <a:rPr lang="zh-CN" altLang="en-US" sz="2400" smtClean="0">
                <a:latin typeface="Times New Roman" pitchFamily="18" charset="0"/>
              </a:rPr>
              <a:t>，测量灯L</a:t>
            </a:r>
            <a:r>
              <a:rPr lang="en-US" altLang="zh-CN" sz="2400" baseline="-25000" smtClean="0">
                <a:latin typeface="Times New Roman" pitchFamily="18" charset="0"/>
              </a:rPr>
              <a:t>1</a:t>
            </a:r>
            <a:r>
              <a:rPr lang="zh-CN" altLang="en-US" sz="2400" smtClean="0">
                <a:latin typeface="Times New Roman" pitchFamily="18" charset="0"/>
              </a:rPr>
              <a:t>、L</a:t>
            </a:r>
            <a:r>
              <a:rPr lang="en-US" altLang="zh-CN" sz="2400" baseline="-25000" smtClean="0">
                <a:latin typeface="Times New Roman" pitchFamily="18" charset="0"/>
              </a:rPr>
              <a:t>2</a:t>
            </a:r>
            <a:r>
              <a:rPr lang="zh-CN" altLang="en-US" sz="2400" smtClean="0">
                <a:latin typeface="Times New Roman" pitchFamily="18" charset="0"/>
              </a:rPr>
              <a:t>两端的总电压为</a:t>
            </a:r>
            <a:r>
              <a:rPr lang="zh-CN" altLang="en-US" sz="2400" i="1" smtClean="0">
                <a:latin typeface="Times New Roman" pitchFamily="18" charset="0"/>
              </a:rPr>
              <a:t>U</a:t>
            </a:r>
            <a:r>
              <a:rPr lang="zh-CN" altLang="en-US" sz="2400" smtClean="0">
                <a:latin typeface="Times New Roman" pitchFamily="18" charset="0"/>
              </a:rPr>
              <a:t>，记入表格；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smtClean="0">
                <a:latin typeface="Times New Roman" pitchFamily="18" charset="0"/>
              </a:rPr>
              <a:t>5.</a:t>
            </a:r>
            <a:r>
              <a:rPr lang="zh-CN" altLang="en-US" sz="2400" smtClean="0">
                <a:latin typeface="Times New Roman" pitchFamily="18" charset="0"/>
              </a:rPr>
              <a:t>更换灯泡，重复步骤</a:t>
            </a:r>
            <a:r>
              <a:rPr lang="en-US" altLang="zh-CN" sz="2400" smtClean="0">
                <a:latin typeface="Times New Roman" pitchFamily="18" charset="0"/>
              </a:rPr>
              <a:t>3</a:t>
            </a:r>
            <a:r>
              <a:rPr lang="zh-CN" altLang="en-US" sz="2400" smtClean="0">
                <a:latin typeface="Times New Roman" pitchFamily="18" charset="0"/>
              </a:rPr>
              <a:t>、</a:t>
            </a:r>
            <a:r>
              <a:rPr lang="en-US" altLang="zh-CN" sz="2400" smtClean="0">
                <a:latin typeface="Times New Roman" pitchFamily="18" charset="0"/>
              </a:rPr>
              <a:t>4</a:t>
            </a:r>
            <a:r>
              <a:rPr lang="zh-CN" altLang="en-US" sz="2400" smtClean="0">
                <a:latin typeface="Times New Roman" pitchFamily="18" charset="0"/>
              </a:rPr>
              <a:t>；</a:t>
            </a:r>
          </a:p>
        </p:txBody>
      </p:sp>
    </p:spTree>
    <p:extLst>
      <p:ext uri="{BB962C8B-B14F-4D97-AF65-F5344CB8AC3E}">
        <p14:creationId xmlns:p14="http://schemas.microsoft.com/office/powerpoint/2010/main" val="176820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5" name="Picture 7" descr="H:\2\人教教参资源\九\图\电压表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263506" y="1930237"/>
            <a:ext cx="1087438" cy="8310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8616" name="Picture 7" descr="H:\2\人教教参资源\九\图\电压表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403648" y="1994260"/>
            <a:ext cx="1087438" cy="8310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3" name="组合 68616"/>
          <p:cNvGrpSpPr/>
          <p:nvPr/>
        </p:nvGrpSpPr>
        <p:grpSpPr>
          <a:xfrm>
            <a:off x="395586" y="2777692"/>
            <a:ext cx="4032250" cy="1538287"/>
            <a:chOff x="0" y="0"/>
            <a:chExt cx="2540" cy="1292"/>
          </a:xfrm>
        </p:grpSpPr>
        <p:pic>
          <p:nvPicPr>
            <p:cNvPr id="9223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1633" y="0"/>
              <a:ext cx="589" cy="356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9224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312" y="5"/>
              <a:ext cx="573" cy="347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9225" name="Picture 3" descr="H:\2\人教教参资源\九\图\铡刀开关.JPG"/>
            <p:cNvPicPr>
              <a:picLocks noChangeAspect="1" noChangeArrowheads="1"/>
            </p:cNvPicPr>
            <p:nvPr/>
          </p:nvPicPr>
          <p:blipFill>
            <a:blip r:embed="rId5"/>
            <a:stretch>
              <a:fillRect/>
            </a:stretch>
          </p:blipFill>
          <p:spPr bwMode="auto">
            <a:xfrm>
              <a:off x="1643" y="921"/>
              <a:ext cx="672" cy="371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9226" name="Picture 10" descr="H:\2\人教教参资源\九\图\电池组.JPG"/>
            <p:cNvPicPr>
              <a:picLocks noChangeAspect="1" noChangeArrowheads="1"/>
            </p:cNvPicPr>
            <p:nvPr/>
          </p:nvPicPr>
          <p:blipFill>
            <a:blip r:embed="rId6"/>
            <a:stretch>
              <a:fillRect/>
            </a:stretch>
          </p:blipFill>
          <p:spPr bwMode="auto">
            <a:xfrm flipH="1">
              <a:off x="68" y="975"/>
              <a:ext cx="929" cy="317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9227" name="任意多边形 375"/>
            <p:cNvSpPr>
              <a:spLocks noChangeArrowheads="1"/>
            </p:cNvSpPr>
            <p:nvPr/>
          </p:nvSpPr>
          <p:spPr bwMode="auto">
            <a:xfrm>
              <a:off x="926" y="1182"/>
              <a:ext cx="905" cy="104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79" y="79"/>
                </a:cxn>
                <a:cxn ang="0">
                  <a:pos x="430" y="165"/>
                </a:cxn>
                <a:cxn ang="0">
                  <a:pos x="770" y="119"/>
                </a:cxn>
                <a:cxn ang="0">
                  <a:pos x="1006" y="19"/>
                </a:cxn>
                <a:cxn ang="0">
                  <a:pos x="1251" y="6"/>
                </a:cxn>
                <a:cxn ang="0">
                  <a:pos x="1277" y="19"/>
                </a:cxn>
              </a:cxnLst>
              <a:rect l="0" t="0" r="r" b="b"/>
              <a:pathLst>
                <a:path w="1296" h="172">
                  <a:moveTo>
                    <a:pt x="0" y="6"/>
                  </a:moveTo>
                  <a:cubicBezTo>
                    <a:pt x="13" y="18"/>
                    <a:pt x="7" y="53"/>
                    <a:pt x="79" y="79"/>
                  </a:cubicBezTo>
                  <a:cubicBezTo>
                    <a:pt x="151" y="105"/>
                    <a:pt x="315" y="158"/>
                    <a:pt x="430" y="165"/>
                  </a:cubicBezTo>
                  <a:cubicBezTo>
                    <a:pt x="545" y="172"/>
                    <a:pt x="674" y="143"/>
                    <a:pt x="770" y="119"/>
                  </a:cubicBezTo>
                  <a:cubicBezTo>
                    <a:pt x="866" y="95"/>
                    <a:pt x="926" y="38"/>
                    <a:pt x="1006" y="19"/>
                  </a:cubicBezTo>
                  <a:cubicBezTo>
                    <a:pt x="1086" y="0"/>
                    <a:pt x="1206" y="6"/>
                    <a:pt x="1251" y="6"/>
                  </a:cubicBezTo>
                  <a:cubicBezTo>
                    <a:pt x="1296" y="6"/>
                    <a:pt x="1272" y="16"/>
                    <a:pt x="1277" y="19"/>
                  </a:cubicBezTo>
                </a:path>
              </a:pathLst>
            </a:custGeom>
            <a:noFill/>
            <a:ln w="28575">
              <a:solidFill>
                <a:srgbClr val="0033CC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8" name="任意多边形 376"/>
            <p:cNvSpPr>
              <a:spLocks noChangeArrowheads="1"/>
            </p:cNvSpPr>
            <p:nvPr/>
          </p:nvSpPr>
          <p:spPr bwMode="auto">
            <a:xfrm>
              <a:off x="2114" y="248"/>
              <a:ext cx="426" cy="976"/>
            </a:xfrm>
            <a:custGeom>
              <a:avLst/>
              <a:gdLst/>
              <a:ahLst/>
              <a:cxnLst>
                <a:cxn ang="0">
                  <a:pos x="106" y="1563"/>
                </a:cxn>
                <a:cxn ang="0">
                  <a:pos x="205" y="1563"/>
                </a:cxn>
                <a:cxn ang="0">
                  <a:pos x="443" y="1270"/>
                </a:cxn>
                <a:cxn ang="0">
                  <a:pos x="549" y="760"/>
                </a:cxn>
                <a:cxn ang="0">
                  <a:pos x="86" y="166"/>
                </a:cxn>
                <a:cxn ang="0">
                  <a:pos x="33" y="0"/>
                </a:cxn>
              </a:cxnLst>
              <a:rect l="0" t="0" r="r" b="b"/>
              <a:pathLst>
                <a:path w="609" h="1611">
                  <a:moveTo>
                    <a:pt x="106" y="1563"/>
                  </a:moveTo>
                  <a:cubicBezTo>
                    <a:pt x="122" y="1563"/>
                    <a:pt x="149" y="1612"/>
                    <a:pt x="205" y="1563"/>
                  </a:cubicBezTo>
                  <a:cubicBezTo>
                    <a:pt x="261" y="1514"/>
                    <a:pt x="386" y="1404"/>
                    <a:pt x="443" y="1270"/>
                  </a:cubicBezTo>
                  <a:cubicBezTo>
                    <a:pt x="500" y="1136"/>
                    <a:pt x="609" y="944"/>
                    <a:pt x="549" y="760"/>
                  </a:cubicBezTo>
                  <a:cubicBezTo>
                    <a:pt x="489" y="576"/>
                    <a:pt x="172" y="293"/>
                    <a:pt x="86" y="166"/>
                  </a:cubicBezTo>
                  <a:cubicBezTo>
                    <a:pt x="0" y="39"/>
                    <a:pt x="44" y="35"/>
                    <a:pt x="33" y="0"/>
                  </a:cubicBezTo>
                </a:path>
              </a:pathLst>
            </a:custGeom>
            <a:noFill/>
            <a:ln w="28575">
              <a:solidFill>
                <a:srgbClr val="0033CC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9" name="任意多边形 377"/>
            <p:cNvSpPr>
              <a:spLocks noChangeArrowheads="1"/>
            </p:cNvSpPr>
            <p:nvPr/>
          </p:nvSpPr>
          <p:spPr bwMode="auto">
            <a:xfrm>
              <a:off x="783" y="207"/>
              <a:ext cx="983" cy="92"/>
            </a:xfrm>
            <a:custGeom>
              <a:avLst/>
              <a:gdLst/>
              <a:ahLst/>
              <a:cxnLst>
                <a:cxn ang="0">
                  <a:pos x="1407" y="41"/>
                </a:cxn>
                <a:cxn ang="0">
                  <a:pos x="1140" y="18"/>
                </a:cxn>
                <a:cxn ang="0">
                  <a:pos x="736" y="150"/>
                </a:cxn>
                <a:cxn ang="0">
                  <a:pos x="233" y="31"/>
                </a:cxn>
                <a:cxn ang="0">
                  <a:pos x="0" y="27"/>
                </a:cxn>
              </a:cxnLst>
              <a:rect l="0" t="0" r="r" b="b"/>
              <a:pathLst>
                <a:path w="1407" h="152">
                  <a:moveTo>
                    <a:pt x="1407" y="41"/>
                  </a:moveTo>
                  <a:cubicBezTo>
                    <a:pt x="1363" y="37"/>
                    <a:pt x="1252" y="0"/>
                    <a:pt x="1140" y="18"/>
                  </a:cubicBezTo>
                  <a:cubicBezTo>
                    <a:pt x="1028" y="36"/>
                    <a:pt x="887" y="148"/>
                    <a:pt x="736" y="150"/>
                  </a:cubicBezTo>
                  <a:cubicBezTo>
                    <a:pt x="585" y="152"/>
                    <a:pt x="356" y="51"/>
                    <a:pt x="233" y="31"/>
                  </a:cubicBezTo>
                  <a:cubicBezTo>
                    <a:pt x="110" y="11"/>
                    <a:pt x="49" y="28"/>
                    <a:pt x="0" y="27"/>
                  </a:cubicBezTo>
                </a:path>
              </a:pathLst>
            </a:custGeom>
            <a:noFill/>
            <a:ln w="28575">
              <a:solidFill>
                <a:srgbClr val="0033CC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0" name="任意多边形 378"/>
            <p:cNvSpPr>
              <a:spLocks noChangeArrowheads="1"/>
            </p:cNvSpPr>
            <p:nvPr/>
          </p:nvSpPr>
          <p:spPr bwMode="auto">
            <a:xfrm>
              <a:off x="0" y="220"/>
              <a:ext cx="434" cy="951"/>
            </a:xfrm>
            <a:custGeom>
              <a:avLst/>
              <a:gdLst/>
              <a:ahLst/>
              <a:cxnLst>
                <a:cxn ang="0">
                  <a:pos x="621" y="22"/>
                </a:cxn>
                <a:cxn ang="0">
                  <a:pos x="416" y="75"/>
                </a:cxn>
                <a:cxn ang="0">
                  <a:pos x="62" y="472"/>
                </a:cxn>
                <a:cxn ang="0">
                  <a:pos x="43" y="981"/>
                </a:cxn>
                <a:cxn ang="0">
                  <a:pos x="197" y="1505"/>
                </a:cxn>
                <a:cxn ang="0">
                  <a:pos x="124" y="1300"/>
                </a:cxn>
                <a:cxn ang="0">
                  <a:pos x="217" y="1571"/>
                </a:cxn>
              </a:cxnLst>
              <a:rect l="0" t="0" r="r" b="b"/>
              <a:pathLst>
                <a:path w="621" h="1571">
                  <a:moveTo>
                    <a:pt x="621" y="22"/>
                  </a:moveTo>
                  <a:cubicBezTo>
                    <a:pt x="587" y="31"/>
                    <a:pt x="509" y="0"/>
                    <a:pt x="416" y="75"/>
                  </a:cubicBezTo>
                  <a:cubicBezTo>
                    <a:pt x="323" y="150"/>
                    <a:pt x="124" y="321"/>
                    <a:pt x="62" y="472"/>
                  </a:cubicBezTo>
                  <a:cubicBezTo>
                    <a:pt x="0" y="623"/>
                    <a:pt x="20" y="809"/>
                    <a:pt x="43" y="981"/>
                  </a:cubicBezTo>
                  <a:cubicBezTo>
                    <a:pt x="66" y="1153"/>
                    <a:pt x="184" y="1452"/>
                    <a:pt x="197" y="1505"/>
                  </a:cubicBezTo>
                  <a:cubicBezTo>
                    <a:pt x="210" y="1558"/>
                    <a:pt x="121" y="1289"/>
                    <a:pt x="124" y="1300"/>
                  </a:cubicBezTo>
                  <a:cubicBezTo>
                    <a:pt x="127" y="1311"/>
                    <a:pt x="198" y="1515"/>
                    <a:pt x="217" y="1571"/>
                  </a:cubicBezTo>
                </a:path>
              </a:pathLst>
            </a:custGeom>
            <a:noFill/>
            <a:ln w="28575">
              <a:solidFill>
                <a:srgbClr val="0033CC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1" name="Rectangle 248"/>
            <p:cNvSpPr>
              <a:spLocks noChangeArrowheads="1"/>
            </p:cNvSpPr>
            <p:nvPr/>
          </p:nvSpPr>
          <p:spPr bwMode="auto">
            <a:xfrm>
              <a:off x="522" y="227"/>
              <a:ext cx="274" cy="2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</a:pPr>
              <a:r>
                <a:rPr lang="zh-CN" altLang="en-US" sz="2400" b="1">
                  <a:solidFill>
                    <a:srgbClr val="CC0000"/>
                  </a:solidFill>
                  <a:latin typeface="Times New Roman" pitchFamily="18" charset="0"/>
                </a:rPr>
                <a:t>L</a:t>
              </a:r>
              <a:r>
                <a:rPr lang="zh-CN" altLang="en-US" sz="2400" b="1" baseline="-25000">
                  <a:solidFill>
                    <a:srgbClr val="CC0000"/>
                  </a:solidFill>
                  <a:latin typeface="Times New Roman" pitchFamily="18" charset="0"/>
                </a:rPr>
                <a:t>1</a:t>
              </a:r>
              <a:r>
                <a:rPr lang="zh-CN" altLang="en-US" sz="4400" b="1" i="1">
                  <a:solidFill>
                    <a:srgbClr val="FF3300"/>
                  </a:solidFill>
                  <a:latin typeface="Times New Roman" pitchFamily="18" charset="0"/>
                </a:rPr>
                <a:t> </a:t>
              </a:r>
              <a:endParaRPr lang="zh-CN" altLang="en-US" sz="4400" b="1" baseline="-25000">
                <a:solidFill>
                  <a:srgbClr val="FF3300"/>
                </a:solidFill>
                <a:latin typeface="Times New Roman" pitchFamily="18" charset="0"/>
              </a:endParaRPr>
            </a:p>
          </p:txBody>
        </p:sp>
        <p:sp>
          <p:nvSpPr>
            <p:cNvPr id="9232" name="Rectangle 248"/>
            <p:cNvSpPr>
              <a:spLocks noChangeArrowheads="1"/>
            </p:cNvSpPr>
            <p:nvPr/>
          </p:nvSpPr>
          <p:spPr bwMode="auto">
            <a:xfrm>
              <a:off x="1909" y="152"/>
              <a:ext cx="291" cy="3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 anchor="ctr"/>
            <a:lstStyle/>
            <a:p>
              <a:r>
                <a:rPr lang="zh-CN" altLang="en-US" sz="2400" b="1">
                  <a:solidFill>
                    <a:srgbClr val="CC0000"/>
                  </a:solidFill>
                  <a:latin typeface="Times New Roman" pitchFamily="18" charset="0"/>
                </a:rPr>
                <a:t>L</a:t>
              </a:r>
              <a:r>
                <a:rPr lang="zh-CN" altLang="en-US" sz="2400" b="1" baseline="-25000">
                  <a:solidFill>
                    <a:srgbClr val="CC0000"/>
                  </a:solidFill>
                  <a:latin typeface="Times New Roman" pitchFamily="18" charset="0"/>
                </a:rPr>
                <a:t>2</a:t>
              </a:r>
              <a:r>
                <a:rPr lang="zh-CN" altLang="en-US" sz="4400" b="1" i="1">
                  <a:solidFill>
                    <a:srgbClr val="FF3300"/>
                  </a:solidFill>
                  <a:latin typeface="Times New Roman" pitchFamily="18" charset="0"/>
                </a:rPr>
                <a:t> </a:t>
              </a:r>
              <a:endParaRPr lang="zh-CN" altLang="en-US" sz="4400" b="1" baseline="-25000">
                <a:solidFill>
                  <a:srgbClr val="FF3300"/>
                </a:solidFill>
                <a:latin typeface="Times New Roman" pitchFamily="18" charset="0"/>
              </a:endParaRPr>
            </a:p>
          </p:txBody>
        </p:sp>
      </p:grpSp>
      <p:sp>
        <p:nvSpPr>
          <p:cNvPr id="68628" name="任意多边形 382"/>
          <p:cNvSpPr>
            <a:spLocks noChangeArrowheads="1"/>
          </p:cNvSpPr>
          <p:nvPr/>
        </p:nvSpPr>
        <p:spPr bwMode="auto">
          <a:xfrm>
            <a:off x="897238" y="2614576"/>
            <a:ext cx="822325" cy="467915"/>
          </a:xfrm>
          <a:custGeom>
            <a:avLst/>
            <a:gdLst/>
            <a:ahLst/>
            <a:cxnLst>
              <a:cxn ang="0">
                <a:pos x="518" y="0"/>
              </a:cxn>
              <a:cxn ang="0">
                <a:pos x="313" y="20"/>
              </a:cxn>
              <a:cxn ang="0">
                <a:pos x="49" y="115"/>
              </a:cxn>
              <a:cxn ang="0">
                <a:pos x="17" y="331"/>
              </a:cxn>
              <a:cxn ang="0">
                <a:pos x="122" y="393"/>
              </a:cxn>
            </a:cxnLst>
            <a:rect l="0" t="0" r="r" b="b"/>
            <a:pathLst>
              <a:path w="518" h="393">
                <a:moveTo>
                  <a:pt x="518" y="0"/>
                </a:moveTo>
                <a:cubicBezTo>
                  <a:pt x="484" y="3"/>
                  <a:pt x="391" y="1"/>
                  <a:pt x="313" y="20"/>
                </a:cubicBezTo>
                <a:cubicBezTo>
                  <a:pt x="235" y="39"/>
                  <a:pt x="98" y="63"/>
                  <a:pt x="49" y="115"/>
                </a:cubicBezTo>
                <a:cubicBezTo>
                  <a:pt x="0" y="167"/>
                  <a:pt x="5" y="285"/>
                  <a:pt x="17" y="331"/>
                </a:cubicBezTo>
                <a:cubicBezTo>
                  <a:pt x="29" y="377"/>
                  <a:pt x="100" y="380"/>
                  <a:pt x="122" y="393"/>
                </a:cubicBezTo>
              </a:path>
            </a:pathLst>
          </a:custGeom>
          <a:noFill/>
          <a:ln w="28575">
            <a:solidFill>
              <a:srgbClr val="CC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8629" name="任意多边形 383"/>
          <p:cNvSpPr>
            <a:spLocks noChangeArrowheads="1"/>
          </p:cNvSpPr>
          <p:nvPr/>
        </p:nvSpPr>
        <p:spPr bwMode="auto">
          <a:xfrm>
            <a:off x="1692575" y="2588382"/>
            <a:ext cx="392113" cy="447675"/>
          </a:xfrm>
          <a:custGeom>
            <a:avLst/>
            <a:gdLst/>
            <a:ahLst/>
            <a:cxnLst>
              <a:cxn ang="0">
                <a:pos x="152" y="0"/>
              </a:cxn>
              <a:cxn ang="0">
                <a:pos x="243" y="151"/>
              </a:cxn>
              <a:cxn ang="0">
                <a:pos x="179" y="316"/>
              </a:cxn>
              <a:cxn ang="0">
                <a:pos x="0" y="376"/>
              </a:cxn>
            </a:cxnLst>
            <a:rect l="0" t="0" r="r" b="b"/>
            <a:pathLst>
              <a:path w="246" h="376">
                <a:moveTo>
                  <a:pt x="152" y="0"/>
                </a:moveTo>
                <a:cubicBezTo>
                  <a:pt x="167" y="25"/>
                  <a:pt x="239" y="98"/>
                  <a:pt x="243" y="151"/>
                </a:cubicBezTo>
                <a:cubicBezTo>
                  <a:pt x="247" y="204"/>
                  <a:pt x="219" y="279"/>
                  <a:pt x="179" y="316"/>
                </a:cubicBezTo>
                <a:cubicBezTo>
                  <a:pt x="139" y="353"/>
                  <a:pt x="37" y="363"/>
                  <a:pt x="0" y="376"/>
                </a:cubicBezTo>
              </a:path>
            </a:pathLst>
          </a:custGeom>
          <a:noFill/>
          <a:ln w="28575">
            <a:solidFill>
              <a:srgbClr val="CC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" name="组合 68629"/>
          <p:cNvGrpSpPr/>
          <p:nvPr/>
        </p:nvGrpSpPr>
        <p:grpSpPr>
          <a:xfrm>
            <a:off x="4750619" y="2822016"/>
            <a:ext cx="4032250" cy="1538287"/>
            <a:chOff x="0" y="0"/>
            <a:chExt cx="2540" cy="1292"/>
          </a:xfrm>
        </p:grpSpPr>
        <p:pic>
          <p:nvPicPr>
            <p:cNvPr id="9236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1643" y="0"/>
              <a:ext cx="589" cy="356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9237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312" y="5"/>
              <a:ext cx="573" cy="347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9238" name="Picture 3" descr="H:\2\人教教参资源\九\图\铡刀开关.JPG"/>
            <p:cNvPicPr>
              <a:picLocks noChangeAspect="1" noChangeArrowheads="1"/>
            </p:cNvPicPr>
            <p:nvPr/>
          </p:nvPicPr>
          <p:blipFill>
            <a:blip r:embed="rId5"/>
            <a:stretch>
              <a:fillRect/>
            </a:stretch>
          </p:blipFill>
          <p:spPr bwMode="auto">
            <a:xfrm>
              <a:off x="1643" y="921"/>
              <a:ext cx="672" cy="371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9239" name="Picture 10" descr="H:\2\人教教参资源\九\图\电池组.JPG"/>
            <p:cNvPicPr>
              <a:picLocks noChangeAspect="1" noChangeArrowheads="1"/>
            </p:cNvPicPr>
            <p:nvPr/>
          </p:nvPicPr>
          <p:blipFill>
            <a:blip r:embed="rId6"/>
            <a:stretch>
              <a:fillRect/>
            </a:stretch>
          </p:blipFill>
          <p:spPr bwMode="auto">
            <a:xfrm flipH="1">
              <a:off x="68" y="975"/>
              <a:ext cx="929" cy="317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9240" name="任意多边形 375"/>
            <p:cNvSpPr>
              <a:spLocks noChangeArrowheads="1"/>
            </p:cNvSpPr>
            <p:nvPr/>
          </p:nvSpPr>
          <p:spPr bwMode="auto">
            <a:xfrm>
              <a:off x="926" y="1182"/>
              <a:ext cx="905" cy="104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79" y="79"/>
                </a:cxn>
                <a:cxn ang="0">
                  <a:pos x="430" y="165"/>
                </a:cxn>
                <a:cxn ang="0">
                  <a:pos x="770" y="119"/>
                </a:cxn>
                <a:cxn ang="0">
                  <a:pos x="1006" y="19"/>
                </a:cxn>
                <a:cxn ang="0">
                  <a:pos x="1251" y="6"/>
                </a:cxn>
                <a:cxn ang="0">
                  <a:pos x="1277" y="19"/>
                </a:cxn>
              </a:cxnLst>
              <a:rect l="0" t="0" r="r" b="b"/>
              <a:pathLst>
                <a:path w="1296" h="172">
                  <a:moveTo>
                    <a:pt x="0" y="6"/>
                  </a:moveTo>
                  <a:cubicBezTo>
                    <a:pt x="13" y="18"/>
                    <a:pt x="7" y="53"/>
                    <a:pt x="79" y="79"/>
                  </a:cubicBezTo>
                  <a:cubicBezTo>
                    <a:pt x="151" y="105"/>
                    <a:pt x="315" y="158"/>
                    <a:pt x="430" y="165"/>
                  </a:cubicBezTo>
                  <a:cubicBezTo>
                    <a:pt x="545" y="172"/>
                    <a:pt x="674" y="143"/>
                    <a:pt x="770" y="119"/>
                  </a:cubicBezTo>
                  <a:cubicBezTo>
                    <a:pt x="866" y="95"/>
                    <a:pt x="926" y="38"/>
                    <a:pt x="1006" y="19"/>
                  </a:cubicBezTo>
                  <a:cubicBezTo>
                    <a:pt x="1086" y="0"/>
                    <a:pt x="1206" y="6"/>
                    <a:pt x="1251" y="6"/>
                  </a:cubicBezTo>
                  <a:cubicBezTo>
                    <a:pt x="1296" y="6"/>
                    <a:pt x="1272" y="16"/>
                    <a:pt x="1277" y="19"/>
                  </a:cubicBezTo>
                </a:path>
              </a:pathLst>
            </a:custGeom>
            <a:noFill/>
            <a:ln w="28575">
              <a:solidFill>
                <a:srgbClr val="0033CC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1" name="任意多边形 376"/>
            <p:cNvSpPr>
              <a:spLocks noChangeArrowheads="1"/>
            </p:cNvSpPr>
            <p:nvPr/>
          </p:nvSpPr>
          <p:spPr bwMode="auto">
            <a:xfrm>
              <a:off x="2114" y="248"/>
              <a:ext cx="426" cy="976"/>
            </a:xfrm>
            <a:custGeom>
              <a:avLst/>
              <a:gdLst/>
              <a:ahLst/>
              <a:cxnLst>
                <a:cxn ang="0">
                  <a:pos x="106" y="1563"/>
                </a:cxn>
                <a:cxn ang="0">
                  <a:pos x="205" y="1563"/>
                </a:cxn>
                <a:cxn ang="0">
                  <a:pos x="443" y="1270"/>
                </a:cxn>
                <a:cxn ang="0">
                  <a:pos x="549" y="760"/>
                </a:cxn>
                <a:cxn ang="0">
                  <a:pos x="86" y="166"/>
                </a:cxn>
                <a:cxn ang="0">
                  <a:pos x="33" y="0"/>
                </a:cxn>
              </a:cxnLst>
              <a:rect l="0" t="0" r="r" b="b"/>
              <a:pathLst>
                <a:path w="609" h="1611">
                  <a:moveTo>
                    <a:pt x="106" y="1563"/>
                  </a:moveTo>
                  <a:cubicBezTo>
                    <a:pt x="122" y="1563"/>
                    <a:pt x="149" y="1612"/>
                    <a:pt x="205" y="1563"/>
                  </a:cubicBezTo>
                  <a:cubicBezTo>
                    <a:pt x="261" y="1514"/>
                    <a:pt x="386" y="1404"/>
                    <a:pt x="443" y="1270"/>
                  </a:cubicBezTo>
                  <a:cubicBezTo>
                    <a:pt x="500" y="1136"/>
                    <a:pt x="609" y="944"/>
                    <a:pt x="549" y="760"/>
                  </a:cubicBezTo>
                  <a:cubicBezTo>
                    <a:pt x="489" y="576"/>
                    <a:pt x="172" y="293"/>
                    <a:pt x="86" y="166"/>
                  </a:cubicBezTo>
                  <a:cubicBezTo>
                    <a:pt x="0" y="39"/>
                    <a:pt x="44" y="35"/>
                    <a:pt x="33" y="0"/>
                  </a:cubicBezTo>
                </a:path>
              </a:pathLst>
            </a:custGeom>
            <a:noFill/>
            <a:ln w="28575">
              <a:solidFill>
                <a:srgbClr val="0033CC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2" name="任意多边形 377"/>
            <p:cNvSpPr>
              <a:spLocks noChangeArrowheads="1"/>
            </p:cNvSpPr>
            <p:nvPr/>
          </p:nvSpPr>
          <p:spPr bwMode="auto">
            <a:xfrm>
              <a:off x="783" y="207"/>
              <a:ext cx="983" cy="92"/>
            </a:xfrm>
            <a:custGeom>
              <a:avLst/>
              <a:gdLst/>
              <a:ahLst/>
              <a:cxnLst>
                <a:cxn ang="0">
                  <a:pos x="1407" y="41"/>
                </a:cxn>
                <a:cxn ang="0">
                  <a:pos x="1140" y="18"/>
                </a:cxn>
                <a:cxn ang="0">
                  <a:pos x="736" y="150"/>
                </a:cxn>
                <a:cxn ang="0">
                  <a:pos x="233" y="31"/>
                </a:cxn>
                <a:cxn ang="0">
                  <a:pos x="0" y="27"/>
                </a:cxn>
              </a:cxnLst>
              <a:rect l="0" t="0" r="r" b="b"/>
              <a:pathLst>
                <a:path w="1407" h="152">
                  <a:moveTo>
                    <a:pt x="1407" y="41"/>
                  </a:moveTo>
                  <a:cubicBezTo>
                    <a:pt x="1363" y="37"/>
                    <a:pt x="1252" y="0"/>
                    <a:pt x="1140" y="18"/>
                  </a:cubicBezTo>
                  <a:cubicBezTo>
                    <a:pt x="1028" y="36"/>
                    <a:pt x="887" y="148"/>
                    <a:pt x="736" y="150"/>
                  </a:cubicBezTo>
                  <a:cubicBezTo>
                    <a:pt x="585" y="152"/>
                    <a:pt x="356" y="51"/>
                    <a:pt x="233" y="31"/>
                  </a:cubicBezTo>
                  <a:cubicBezTo>
                    <a:pt x="110" y="11"/>
                    <a:pt x="49" y="28"/>
                    <a:pt x="0" y="27"/>
                  </a:cubicBezTo>
                </a:path>
              </a:pathLst>
            </a:custGeom>
            <a:noFill/>
            <a:ln w="28575">
              <a:solidFill>
                <a:srgbClr val="0033CC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3" name="任意多边形 378"/>
            <p:cNvSpPr>
              <a:spLocks noChangeArrowheads="1"/>
            </p:cNvSpPr>
            <p:nvPr/>
          </p:nvSpPr>
          <p:spPr bwMode="auto">
            <a:xfrm>
              <a:off x="0" y="220"/>
              <a:ext cx="434" cy="951"/>
            </a:xfrm>
            <a:custGeom>
              <a:avLst/>
              <a:gdLst/>
              <a:ahLst/>
              <a:cxnLst>
                <a:cxn ang="0">
                  <a:pos x="621" y="22"/>
                </a:cxn>
                <a:cxn ang="0">
                  <a:pos x="416" y="75"/>
                </a:cxn>
                <a:cxn ang="0">
                  <a:pos x="62" y="472"/>
                </a:cxn>
                <a:cxn ang="0">
                  <a:pos x="43" y="981"/>
                </a:cxn>
                <a:cxn ang="0">
                  <a:pos x="197" y="1505"/>
                </a:cxn>
                <a:cxn ang="0">
                  <a:pos x="124" y="1300"/>
                </a:cxn>
                <a:cxn ang="0">
                  <a:pos x="217" y="1571"/>
                </a:cxn>
              </a:cxnLst>
              <a:rect l="0" t="0" r="r" b="b"/>
              <a:pathLst>
                <a:path w="621" h="1571">
                  <a:moveTo>
                    <a:pt x="621" y="22"/>
                  </a:moveTo>
                  <a:cubicBezTo>
                    <a:pt x="587" y="31"/>
                    <a:pt x="509" y="0"/>
                    <a:pt x="416" y="75"/>
                  </a:cubicBezTo>
                  <a:cubicBezTo>
                    <a:pt x="323" y="150"/>
                    <a:pt x="124" y="321"/>
                    <a:pt x="62" y="472"/>
                  </a:cubicBezTo>
                  <a:cubicBezTo>
                    <a:pt x="0" y="623"/>
                    <a:pt x="20" y="809"/>
                    <a:pt x="43" y="981"/>
                  </a:cubicBezTo>
                  <a:cubicBezTo>
                    <a:pt x="66" y="1153"/>
                    <a:pt x="184" y="1452"/>
                    <a:pt x="197" y="1505"/>
                  </a:cubicBezTo>
                  <a:cubicBezTo>
                    <a:pt x="210" y="1558"/>
                    <a:pt x="121" y="1289"/>
                    <a:pt x="124" y="1300"/>
                  </a:cubicBezTo>
                  <a:cubicBezTo>
                    <a:pt x="127" y="1311"/>
                    <a:pt x="198" y="1515"/>
                    <a:pt x="217" y="1571"/>
                  </a:cubicBezTo>
                </a:path>
              </a:pathLst>
            </a:custGeom>
            <a:noFill/>
            <a:ln w="28575">
              <a:solidFill>
                <a:srgbClr val="0033CC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4" name="Rectangle 248"/>
            <p:cNvSpPr>
              <a:spLocks noChangeArrowheads="1"/>
            </p:cNvSpPr>
            <p:nvPr/>
          </p:nvSpPr>
          <p:spPr bwMode="auto">
            <a:xfrm>
              <a:off x="522" y="227"/>
              <a:ext cx="274" cy="2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</a:pPr>
              <a:r>
                <a:rPr lang="zh-CN" altLang="en-US" sz="2400" b="1">
                  <a:solidFill>
                    <a:srgbClr val="CC0000"/>
                  </a:solidFill>
                  <a:latin typeface="Times New Roman" pitchFamily="18" charset="0"/>
                </a:rPr>
                <a:t>L</a:t>
              </a:r>
              <a:r>
                <a:rPr lang="zh-CN" altLang="en-US" sz="2400" b="1" baseline="-25000">
                  <a:solidFill>
                    <a:srgbClr val="CC0000"/>
                  </a:solidFill>
                  <a:latin typeface="Times New Roman" pitchFamily="18" charset="0"/>
                </a:rPr>
                <a:t>1</a:t>
              </a:r>
              <a:r>
                <a:rPr lang="zh-CN" altLang="en-US" sz="4400" b="1" i="1">
                  <a:solidFill>
                    <a:srgbClr val="FF3300"/>
                  </a:solidFill>
                  <a:latin typeface="Times New Roman" pitchFamily="18" charset="0"/>
                </a:rPr>
                <a:t> </a:t>
              </a:r>
              <a:endParaRPr lang="zh-CN" altLang="en-US" sz="4400" b="1" baseline="-25000">
                <a:solidFill>
                  <a:srgbClr val="FF3300"/>
                </a:solidFill>
                <a:latin typeface="Times New Roman" pitchFamily="18" charset="0"/>
              </a:endParaRPr>
            </a:p>
          </p:txBody>
        </p:sp>
        <p:sp>
          <p:nvSpPr>
            <p:cNvPr id="9245" name="Rectangle 248"/>
            <p:cNvSpPr>
              <a:spLocks noChangeArrowheads="1"/>
            </p:cNvSpPr>
            <p:nvPr/>
          </p:nvSpPr>
          <p:spPr bwMode="auto">
            <a:xfrm>
              <a:off x="1909" y="152"/>
              <a:ext cx="291" cy="3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 anchor="ctr"/>
            <a:lstStyle/>
            <a:p>
              <a:r>
                <a:rPr lang="zh-CN" altLang="en-US" sz="2400" b="1">
                  <a:solidFill>
                    <a:srgbClr val="CC0000"/>
                  </a:solidFill>
                  <a:latin typeface="Times New Roman" pitchFamily="18" charset="0"/>
                </a:rPr>
                <a:t>L</a:t>
              </a:r>
              <a:r>
                <a:rPr lang="zh-CN" altLang="en-US" sz="2400" b="1" baseline="-25000">
                  <a:solidFill>
                    <a:srgbClr val="CC0000"/>
                  </a:solidFill>
                  <a:latin typeface="Times New Roman" pitchFamily="18" charset="0"/>
                </a:rPr>
                <a:t>2</a:t>
              </a:r>
              <a:r>
                <a:rPr lang="zh-CN" altLang="en-US" sz="4400" b="1" i="1">
                  <a:solidFill>
                    <a:srgbClr val="FF3300"/>
                  </a:solidFill>
                  <a:latin typeface="Times New Roman" pitchFamily="18" charset="0"/>
                </a:rPr>
                <a:t> </a:t>
              </a:r>
              <a:endParaRPr lang="zh-CN" altLang="en-US" sz="4400" b="1" baseline="-25000">
                <a:solidFill>
                  <a:srgbClr val="FF3300"/>
                </a:solidFill>
                <a:latin typeface="Times New Roman" pitchFamily="18" charset="0"/>
              </a:endParaRPr>
            </a:p>
          </p:txBody>
        </p:sp>
      </p:grpSp>
      <p:sp>
        <p:nvSpPr>
          <p:cNvPr id="68641" name="任意多边形 384"/>
          <p:cNvSpPr>
            <a:spLocks noChangeArrowheads="1"/>
          </p:cNvSpPr>
          <p:nvPr/>
        </p:nvSpPr>
        <p:spPr bwMode="auto">
          <a:xfrm>
            <a:off x="6555606" y="2555315"/>
            <a:ext cx="996950" cy="552450"/>
          </a:xfrm>
          <a:custGeom>
            <a:avLst/>
            <a:gdLst/>
            <a:ahLst/>
            <a:cxnLst>
              <a:cxn ang="0">
                <a:pos x="19" y="0"/>
              </a:cxn>
              <a:cxn ang="0">
                <a:pos x="39" y="186"/>
              </a:cxn>
              <a:cxn ang="0">
                <a:pos x="251" y="325"/>
              </a:cxn>
              <a:cxn ang="0">
                <a:pos x="456" y="404"/>
              </a:cxn>
              <a:cxn ang="0">
                <a:pos x="628" y="464"/>
              </a:cxn>
            </a:cxnLst>
            <a:rect l="0" t="0" r="r" b="b"/>
            <a:pathLst>
              <a:path w="628" h="462">
                <a:moveTo>
                  <a:pt x="19" y="0"/>
                </a:moveTo>
                <a:cubicBezTo>
                  <a:pt x="22" y="31"/>
                  <a:pt x="0" y="132"/>
                  <a:pt x="39" y="186"/>
                </a:cubicBezTo>
                <a:cubicBezTo>
                  <a:pt x="78" y="240"/>
                  <a:pt x="182" y="289"/>
                  <a:pt x="251" y="325"/>
                </a:cubicBezTo>
                <a:cubicBezTo>
                  <a:pt x="320" y="361"/>
                  <a:pt x="393" y="381"/>
                  <a:pt x="456" y="404"/>
                </a:cubicBezTo>
                <a:cubicBezTo>
                  <a:pt x="519" y="427"/>
                  <a:pt x="592" y="451"/>
                  <a:pt x="628" y="464"/>
                </a:cubicBezTo>
              </a:path>
            </a:pathLst>
          </a:custGeom>
          <a:noFill/>
          <a:ln w="28575">
            <a:solidFill>
              <a:srgbClr val="CC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8642" name="任意多边形 385"/>
          <p:cNvSpPr>
            <a:spLocks noChangeArrowheads="1"/>
          </p:cNvSpPr>
          <p:nvPr/>
        </p:nvSpPr>
        <p:spPr bwMode="auto">
          <a:xfrm>
            <a:off x="6785794" y="2529122"/>
            <a:ext cx="1706562" cy="579834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52" y="128"/>
              </a:cxn>
              <a:cxn ang="0">
                <a:pos x="838" y="17"/>
              </a:cxn>
              <a:cxn ang="0">
                <a:pos x="1050" y="229"/>
              </a:cxn>
              <a:cxn ang="0">
                <a:pos x="991" y="441"/>
              </a:cxn>
              <a:cxn ang="0">
                <a:pos x="845" y="487"/>
              </a:cxn>
            </a:cxnLst>
            <a:rect l="0" t="0" r="r" b="b"/>
            <a:pathLst>
              <a:path w="1075" h="487">
                <a:moveTo>
                  <a:pt x="0" y="2"/>
                </a:moveTo>
                <a:cubicBezTo>
                  <a:pt x="40" y="24"/>
                  <a:pt x="112" y="125"/>
                  <a:pt x="252" y="128"/>
                </a:cubicBezTo>
                <a:cubicBezTo>
                  <a:pt x="392" y="131"/>
                  <a:pt x="705" y="0"/>
                  <a:pt x="838" y="17"/>
                </a:cubicBezTo>
                <a:cubicBezTo>
                  <a:pt x="971" y="34"/>
                  <a:pt x="1025" y="158"/>
                  <a:pt x="1050" y="229"/>
                </a:cubicBezTo>
                <a:cubicBezTo>
                  <a:pt x="1075" y="300"/>
                  <a:pt x="1025" y="398"/>
                  <a:pt x="991" y="441"/>
                </a:cubicBezTo>
                <a:cubicBezTo>
                  <a:pt x="957" y="484"/>
                  <a:pt x="875" y="478"/>
                  <a:pt x="845" y="487"/>
                </a:cubicBezTo>
              </a:path>
            </a:pathLst>
          </a:custGeom>
          <a:noFill/>
          <a:ln w="28575">
            <a:solidFill>
              <a:srgbClr val="CC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8643" name="文本框 68642"/>
          <p:cNvSpPr txBox="1">
            <a:spLocks noChangeArrowheads="1"/>
          </p:cNvSpPr>
          <p:nvPr/>
        </p:nvSpPr>
        <p:spPr bwMode="auto">
          <a:xfrm>
            <a:off x="5076056" y="1344584"/>
            <a:ext cx="3563938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itchFamily="18" charset="0"/>
              </a:rPr>
              <a:t>②测灯</a:t>
            </a:r>
            <a:r>
              <a:rPr lang="en-US" altLang="zh-CN" sz="2400">
                <a:latin typeface="Times New Roman" pitchFamily="18" charset="0"/>
              </a:rPr>
              <a:t>L</a:t>
            </a:r>
            <a:r>
              <a:rPr lang="en-US" altLang="zh-CN" sz="2400" baseline="-25000">
                <a:latin typeface="Times New Roman" pitchFamily="18" charset="0"/>
              </a:rPr>
              <a:t>2</a:t>
            </a:r>
            <a:r>
              <a:rPr lang="zh-CN" altLang="en-US" sz="2400">
                <a:latin typeface="Times New Roman" pitchFamily="18" charset="0"/>
              </a:rPr>
              <a:t>两端的电压</a:t>
            </a:r>
          </a:p>
        </p:txBody>
      </p:sp>
      <p:sp>
        <p:nvSpPr>
          <p:cNvPr id="9249" name="文本框 68643"/>
          <p:cNvSpPr txBox="1">
            <a:spLocks noChangeArrowheads="1"/>
          </p:cNvSpPr>
          <p:nvPr/>
        </p:nvSpPr>
        <p:spPr bwMode="auto">
          <a:xfrm>
            <a:off x="539552" y="1344584"/>
            <a:ext cx="306070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/>
              <a:t>①测灯</a:t>
            </a:r>
            <a:r>
              <a:rPr lang="en-US" altLang="zh-CN" sz="2400">
                <a:latin typeface="Times New Roman" pitchFamily="18" charset="0"/>
              </a:rPr>
              <a:t>L</a:t>
            </a:r>
            <a:r>
              <a:rPr lang="en-US" altLang="zh-CN" sz="2400" baseline="-25000">
                <a:latin typeface="Times New Roman" pitchFamily="18" charset="0"/>
              </a:rPr>
              <a:t>1</a:t>
            </a:r>
            <a:r>
              <a:rPr lang="zh-CN" altLang="en-US" sz="2400"/>
              <a:t>两端的电压</a:t>
            </a:r>
          </a:p>
        </p:txBody>
      </p:sp>
      <p:sp>
        <p:nvSpPr>
          <p:cNvPr id="9250" name="Rectangle 4"/>
          <p:cNvSpPr>
            <a:spLocks noChangeArrowheads="1"/>
          </p:cNvSpPr>
          <p:nvPr/>
        </p:nvSpPr>
        <p:spPr bwMode="auto">
          <a:xfrm>
            <a:off x="755577" y="550536"/>
            <a:ext cx="1655763" cy="46280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ea typeface="黑体" pitchFamily="49" charset="-122"/>
              </a:rPr>
              <a:t>进行实验</a:t>
            </a:r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6034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539553" y="406163"/>
            <a:ext cx="1655763" cy="46280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ea typeface="黑体" pitchFamily="49" charset="-122"/>
              </a:rPr>
              <a:t>进行实验</a:t>
            </a:r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pic>
        <p:nvPicPr>
          <p:cNvPr id="69668" name="Picture 7" descr="H:\2\人教教参资源\九\图\电压表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435451" y="3789219"/>
            <a:ext cx="1087438" cy="8310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9669" name="Picture 7" descr="H:\2\人教教参资源\九\图\电压表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871340" y="2040902"/>
            <a:ext cx="1087438" cy="8310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3" name="组合 69669"/>
          <p:cNvGrpSpPr/>
          <p:nvPr/>
        </p:nvGrpSpPr>
        <p:grpSpPr>
          <a:xfrm>
            <a:off x="323528" y="2932682"/>
            <a:ext cx="4032250" cy="1538287"/>
            <a:chOff x="0" y="0"/>
            <a:chExt cx="2540" cy="1292"/>
          </a:xfrm>
        </p:grpSpPr>
        <p:pic>
          <p:nvPicPr>
            <p:cNvPr id="10248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1643" y="0"/>
              <a:ext cx="589" cy="356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10249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312" y="5"/>
              <a:ext cx="573" cy="347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10250" name="Picture 3" descr="H:\2\人教教参资源\九\图\铡刀开关.JPG"/>
            <p:cNvPicPr>
              <a:picLocks noChangeAspect="1" noChangeArrowheads="1"/>
            </p:cNvPicPr>
            <p:nvPr/>
          </p:nvPicPr>
          <p:blipFill>
            <a:blip r:embed="rId5"/>
            <a:stretch>
              <a:fillRect/>
            </a:stretch>
          </p:blipFill>
          <p:spPr bwMode="auto">
            <a:xfrm>
              <a:off x="1643" y="921"/>
              <a:ext cx="672" cy="371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10251" name="Picture 10" descr="H:\2\人教教参资源\九\图\电池组.JPG"/>
            <p:cNvPicPr>
              <a:picLocks noChangeAspect="1" noChangeArrowheads="1"/>
            </p:cNvPicPr>
            <p:nvPr/>
          </p:nvPicPr>
          <p:blipFill>
            <a:blip r:embed="rId6"/>
            <a:stretch>
              <a:fillRect/>
            </a:stretch>
          </p:blipFill>
          <p:spPr bwMode="auto">
            <a:xfrm flipH="1">
              <a:off x="68" y="975"/>
              <a:ext cx="929" cy="317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10252" name="任意多边形 375"/>
            <p:cNvSpPr>
              <a:spLocks noChangeArrowheads="1"/>
            </p:cNvSpPr>
            <p:nvPr/>
          </p:nvSpPr>
          <p:spPr bwMode="auto">
            <a:xfrm>
              <a:off x="926" y="1182"/>
              <a:ext cx="905" cy="104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79" y="79"/>
                </a:cxn>
                <a:cxn ang="0">
                  <a:pos x="430" y="165"/>
                </a:cxn>
                <a:cxn ang="0">
                  <a:pos x="770" y="119"/>
                </a:cxn>
                <a:cxn ang="0">
                  <a:pos x="1006" y="19"/>
                </a:cxn>
                <a:cxn ang="0">
                  <a:pos x="1251" y="6"/>
                </a:cxn>
                <a:cxn ang="0">
                  <a:pos x="1277" y="19"/>
                </a:cxn>
              </a:cxnLst>
              <a:rect l="0" t="0" r="r" b="b"/>
              <a:pathLst>
                <a:path w="1296" h="172">
                  <a:moveTo>
                    <a:pt x="0" y="6"/>
                  </a:moveTo>
                  <a:cubicBezTo>
                    <a:pt x="13" y="18"/>
                    <a:pt x="7" y="53"/>
                    <a:pt x="79" y="79"/>
                  </a:cubicBezTo>
                  <a:cubicBezTo>
                    <a:pt x="151" y="105"/>
                    <a:pt x="315" y="158"/>
                    <a:pt x="430" y="165"/>
                  </a:cubicBezTo>
                  <a:cubicBezTo>
                    <a:pt x="545" y="172"/>
                    <a:pt x="674" y="143"/>
                    <a:pt x="770" y="119"/>
                  </a:cubicBezTo>
                  <a:cubicBezTo>
                    <a:pt x="866" y="95"/>
                    <a:pt x="926" y="38"/>
                    <a:pt x="1006" y="19"/>
                  </a:cubicBezTo>
                  <a:cubicBezTo>
                    <a:pt x="1086" y="0"/>
                    <a:pt x="1206" y="6"/>
                    <a:pt x="1251" y="6"/>
                  </a:cubicBezTo>
                  <a:cubicBezTo>
                    <a:pt x="1296" y="6"/>
                    <a:pt x="1272" y="16"/>
                    <a:pt x="1277" y="19"/>
                  </a:cubicBezTo>
                </a:path>
              </a:pathLst>
            </a:custGeom>
            <a:noFill/>
            <a:ln w="28575">
              <a:solidFill>
                <a:srgbClr val="0033CC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3" name="任意多边形 376"/>
            <p:cNvSpPr>
              <a:spLocks noChangeArrowheads="1"/>
            </p:cNvSpPr>
            <p:nvPr/>
          </p:nvSpPr>
          <p:spPr bwMode="auto">
            <a:xfrm>
              <a:off x="2114" y="248"/>
              <a:ext cx="426" cy="976"/>
            </a:xfrm>
            <a:custGeom>
              <a:avLst/>
              <a:gdLst/>
              <a:ahLst/>
              <a:cxnLst>
                <a:cxn ang="0">
                  <a:pos x="106" y="1563"/>
                </a:cxn>
                <a:cxn ang="0">
                  <a:pos x="205" y="1563"/>
                </a:cxn>
                <a:cxn ang="0">
                  <a:pos x="443" y="1270"/>
                </a:cxn>
                <a:cxn ang="0">
                  <a:pos x="549" y="760"/>
                </a:cxn>
                <a:cxn ang="0">
                  <a:pos x="86" y="166"/>
                </a:cxn>
                <a:cxn ang="0">
                  <a:pos x="33" y="0"/>
                </a:cxn>
              </a:cxnLst>
              <a:rect l="0" t="0" r="r" b="b"/>
              <a:pathLst>
                <a:path w="609" h="1611">
                  <a:moveTo>
                    <a:pt x="106" y="1563"/>
                  </a:moveTo>
                  <a:cubicBezTo>
                    <a:pt x="122" y="1563"/>
                    <a:pt x="149" y="1612"/>
                    <a:pt x="205" y="1563"/>
                  </a:cubicBezTo>
                  <a:cubicBezTo>
                    <a:pt x="261" y="1514"/>
                    <a:pt x="386" y="1404"/>
                    <a:pt x="443" y="1270"/>
                  </a:cubicBezTo>
                  <a:cubicBezTo>
                    <a:pt x="500" y="1136"/>
                    <a:pt x="609" y="944"/>
                    <a:pt x="549" y="760"/>
                  </a:cubicBezTo>
                  <a:cubicBezTo>
                    <a:pt x="489" y="576"/>
                    <a:pt x="172" y="293"/>
                    <a:pt x="86" y="166"/>
                  </a:cubicBezTo>
                  <a:cubicBezTo>
                    <a:pt x="0" y="39"/>
                    <a:pt x="44" y="35"/>
                    <a:pt x="33" y="0"/>
                  </a:cubicBezTo>
                </a:path>
              </a:pathLst>
            </a:custGeom>
            <a:noFill/>
            <a:ln w="28575">
              <a:solidFill>
                <a:srgbClr val="0033CC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4" name="任意多边形 377"/>
            <p:cNvSpPr>
              <a:spLocks noChangeArrowheads="1"/>
            </p:cNvSpPr>
            <p:nvPr/>
          </p:nvSpPr>
          <p:spPr bwMode="auto">
            <a:xfrm>
              <a:off x="783" y="207"/>
              <a:ext cx="983" cy="92"/>
            </a:xfrm>
            <a:custGeom>
              <a:avLst/>
              <a:gdLst/>
              <a:ahLst/>
              <a:cxnLst>
                <a:cxn ang="0">
                  <a:pos x="1407" y="41"/>
                </a:cxn>
                <a:cxn ang="0">
                  <a:pos x="1140" y="18"/>
                </a:cxn>
                <a:cxn ang="0">
                  <a:pos x="736" y="150"/>
                </a:cxn>
                <a:cxn ang="0">
                  <a:pos x="233" y="31"/>
                </a:cxn>
                <a:cxn ang="0">
                  <a:pos x="0" y="27"/>
                </a:cxn>
              </a:cxnLst>
              <a:rect l="0" t="0" r="r" b="b"/>
              <a:pathLst>
                <a:path w="1407" h="152">
                  <a:moveTo>
                    <a:pt x="1407" y="41"/>
                  </a:moveTo>
                  <a:cubicBezTo>
                    <a:pt x="1363" y="37"/>
                    <a:pt x="1252" y="0"/>
                    <a:pt x="1140" y="18"/>
                  </a:cubicBezTo>
                  <a:cubicBezTo>
                    <a:pt x="1028" y="36"/>
                    <a:pt x="887" y="148"/>
                    <a:pt x="736" y="150"/>
                  </a:cubicBezTo>
                  <a:cubicBezTo>
                    <a:pt x="585" y="152"/>
                    <a:pt x="356" y="51"/>
                    <a:pt x="233" y="31"/>
                  </a:cubicBezTo>
                  <a:cubicBezTo>
                    <a:pt x="110" y="11"/>
                    <a:pt x="49" y="28"/>
                    <a:pt x="0" y="27"/>
                  </a:cubicBezTo>
                </a:path>
              </a:pathLst>
            </a:custGeom>
            <a:noFill/>
            <a:ln w="28575">
              <a:solidFill>
                <a:srgbClr val="0033CC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5" name="任意多边形 378"/>
            <p:cNvSpPr>
              <a:spLocks noChangeArrowheads="1"/>
            </p:cNvSpPr>
            <p:nvPr/>
          </p:nvSpPr>
          <p:spPr bwMode="auto">
            <a:xfrm>
              <a:off x="0" y="220"/>
              <a:ext cx="434" cy="951"/>
            </a:xfrm>
            <a:custGeom>
              <a:avLst/>
              <a:gdLst/>
              <a:ahLst/>
              <a:cxnLst>
                <a:cxn ang="0">
                  <a:pos x="621" y="22"/>
                </a:cxn>
                <a:cxn ang="0">
                  <a:pos x="416" y="75"/>
                </a:cxn>
                <a:cxn ang="0">
                  <a:pos x="62" y="472"/>
                </a:cxn>
                <a:cxn ang="0">
                  <a:pos x="43" y="981"/>
                </a:cxn>
                <a:cxn ang="0">
                  <a:pos x="197" y="1505"/>
                </a:cxn>
                <a:cxn ang="0">
                  <a:pos x="124" y="1300"/>
                </a:cxn>
                <a:cxn ang="0">
                  <a:pos x="217" y="1571"/>
                </a:cxn>
              </a:cxnLst>
              <a:rect l="0" t="0" r="r" b="b"/>
              <a:pathLst>
                <a:path w="621" h="1571">
                  <a:moveTo>
                    <a:pt x="621" y="22"/>
                  </a:moveTo>
                  <a:cubicBezTo>
                    <a:pt x="587" y="31"/>
                    <a:pt x="509" y="0"/>
                    <a:pt x="416" y="75"/>
                  </a:cubicBezTo>
                  <a:cubicBezTo>
                    <a:pt x="323" y="150"/>
                    <a:pt x="124" y="321"/>
                    <a:pt x="62" y="472"/>
                  </a:cubicBezTo>
                  <a:cubicBezTo>
                    <a:pt x="0" y="623"/>
                    <a:pt x="20" y="809"/>
                    <a:pt x="43" y="981"/>
                  </a:cubicBezTo>
                  <a:cubicBezTo>
                    <a:pt x="66" y="1153"/>
                    <a:pt x="184" y="1452"/>
                    <a:pt x="197" y="1505"/>
                  </a:cubicBezTo>
                  <a:cubicBezTo>
                    <a:pt x="210" y="1558"/>
                    <a:pt x="121" y="1289"/>
                    <a:pt x="124" y="1300"/>
                  </a:cubicBezTo>
                  <a:cubicBezTo>
                    <a:pt x="127" y="1311"/>
                    <a:pt x="198" y="1515"/>
                    <a:pt x="217" y="1571"/>
                  </a:cubicBezTo>
                </a:path>
              </a:pathLst>
            </a:custGeom>
            <a:noFill/>
            <a:ln w="28575">
              <a:solidFill>
                <a:srgbClr val="0033CC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6" name="Rectangle 248"/>
            <p:cNvSpPr>
              <a:spLocks noChangeArrowheads="1"/>
            </p:cNvSpPr>
            <p:nvPr/>
          </p:nvSpPr>
          <p:spPr bwMode="auto">
            <a:xfrm>
              <a:off x="522" y="227"/>
              <a:ext cx="274" cy="2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</a:pPr>
              <a:r>
                <a:rPr lang="zh-CN" altLang="en-US" sz="2400" b="1">
                  <a:solidFill>
                    <a:srgbClr val="CC0000"/>
                  </a:solidFill>
                  <a:latin typeface="Times New Roman" pitchFamily="18" charset="0"/>
                </a:rPr>
                <a:t>L</a:t>
              </a:r>
              <a:r>
                <a:rPr lang="zh-CN" altLang="en-US" sz="2400" b="1" baseline="-25000">
                  <a:solidFill>
                    <a:srgbClr val="CC0000"/>
                  </a:solidFill>
                  <a:latin typeface="Times New Roman" pitchFamily="18" charset="0"/>
                </a:rPr>
                <a:t>1</a:t>
              </a:r>
              <a:r>
                <a:rPr lang="zh-CN" altLang="en-US" sz="4400" b="1" i="1">
                  <a:solidFill>
                    <a:srgbClr val="FF3300"/>
                  </a:solidFill>
                  <a:latin typeface="Times New Roman" pitchFamily="18" charset="0"/>
                </a:rPr>
                <a:t> </a:t>
              </a:r>
              <a:endParaRPr lang="zh-CN" altLang="en-US" sz="4400" b="1" baseline="-25000">
                <a:solidFill>
                  <a:srgbClr val="FF3300"/>
                </a:solidFill>
                <a:latin typeface="Times New Roman" pitchFamily="18" charset="0"/>
              </a:endParaRPr>
            </a:p>
          </p:txBody>
        </p:sp>
        <p:sp>
          <p:nvSpPr>
            <p:cNvPr id="10257" name="Rectangle 248"/>
            <p:cNvSpPr>
              <a:spLocks noChangeArrowheads="1"/>
            </p:cNvSpPr>
            <p:nvPr/>
          </p:nvSpPr>
          <p:spPr bwMode="auto">
            <a:xfrm>
              <a:off x="1909" y="152"/>
              <a:ext cx="291" cy="3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 anchor="ctr"/>
            <a:lstStyle/>
            <a:p>
              <a:r>
                <a:rPr lang="zh-CN" altLang="en-US" sz="2400" b="1">
                  <a:solidFill>
                    <a:srgbClr val="CC0000"/>
                  </a:solidFill>
                  <a:latin typeface="Times New Roman" pitchFamily="18" charset="0"/>
                </a:rPr>
                <a:t>L</a:t>
              </a:r>
              <a:r>
                <a:rPr lang="zh-CN" altLang="en-US" sz="2400" b="1" baseline="-25000">
                  <a:solidFill>
                    <a:srgbClr val="CC0000"/>
                  </a:solidFill>
                  <a:latin typeface="Times New Roman" pitchFamily="18" charset="0"/>
                </a:rPr>
                <a:t>2</a:t>
              </a:r>
              <a:r>
                <a:rPr lang="zh-CN" altLang="en-US" sz="4400" b="1" i="1">
                  <a:solidFill>
                    <a:srgbClr val="FF3300"/>
                  </a:solidFill>
                  <a:latin typeface="Times New Roman" pitchFamily="18" charset="0"/>
                </a:rPr>
                <a:t> </a:t>
              </a:r>
              <a:endParaRPr lang="zh-CN" altLang="en-US" sz="4400" b="1" baseline="-25000">
                <a:solidFill>
                  <a:srgbClr val="FF3300"/>
                </a:solidFill>
                <a:latin typeface="Times New Roman" pitchFamily="18" charset="0"/>
              </a:endParaRPr>
            </a:p>
          </p:txBody>
        </p:sp>
      </p:grpSp>
      <p:sp>
        <p:nvSpPr>
          <p:cNvPr id="69681" name="任意多边形 382"/>
          <p:cNvSpPr>
            <a:spLocks noChangeArrowheads="1"/>
          </p:cNvSpPr>
          <p:nvPr/>
        </p:nvSpPr>
        <p:spPr bwMode="auto">
          <a:xfrm>
            <a:off x="785490" y="2637405"/>
            <a:ext cx="1416050" cy="590550"/>
          </a:xfrm>
          <a:custGeom>
            <a:avLst/>
            <a:gdLst/>
            <a:ahLst/>
            <a:cxnLst>
              <a:cxn ang="0">
                <a:pos x="892" y="34"/>
              </a:cxn>
              <a:cxn ang="0">
                <a:pos x="387" y="52"/>
              </a:cxn>
              <a:cxn ang="0">
                <a:pos x="43" y="344"/>
              </a:cxn>
              <a:cxn ang="0">
                <a:pos x="129" y="496"/>
              </a:cxn>
            </a:cxnLst>
            <a:rect l="0" t="0" r="r" b="b"/>
            <a:pathLst>
              <a:path w="892" h="496">
                <a:moveTo>
                  <a:pt x="892" y="34"/>
                </a:moveTo>
                <a:cubicBezTo>
                  <a:pt x="808" y="37"/>
                  <a:pt x="528" y="0"/>
                  <a:pt x="387" y="52"/>
                </a:cubicBezTo>
                <a:cubicBezTo>
                  <a:pt x="246" y="104"/>
                  <a:pt x="86" y="270"/>
                  <a:pt x="43" y="344"/>
                </a:cubicBezTo>
                <a:cubicBezTo>
                  <a:pt x="0" y="418"/>
                  <a:pt x="111" y="464"/>
                  <a:pt x="129" y="496"/>
                </a:cubicBezTo>
              </a:path>
            </a:pathLst>
          </a:custGeom>
          <a:noFill/>
          <a:ln w="28575">
            <a:solidFill>
              <a:srgbClr val="CC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682" name="任意多边形 386"/>
          <p:cNvSpPr>
            <a:spLocks noChangeArrowheads="1"/>
          </p:cNvSpPr>
          <p:nvPr/>
        </p:nvSpPr>
        <p:spPr bwMode="auto">
          <a:xfrm>
            <a:off x="2626990" y="2662409"/>
            <a:ext cx="1360488" cy="611981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4" y="64"/>
              </a:cxn>
              <a:cxn ang="0">
                <a:pos x="406" y="124"/>
              </a:cxn>
              <a:cxn ang="0">
                <a:pos x="671" y="151"/>
              </a:cxn>
              <a:cxn ang="0">
                <a:pos x="836" y="296"/>
              </a:cxn>
              <a:cxn ang="0">
                <a:pos x="796" y="482"/>
              </a:cxn>
              <a:cxn ang="0">
                <a:pos x="684" y="488"/>
              </a:cxn>
            </a:cxnLst>
            <a:rect l="0" t="0" r="r" b="b"/>
            <a:pathLst>
              <a:path w="857" h="514">
                <a:moveTo>
                  <a:pt x="0" y="0"/>
                </a:moveTo>
                <a:cubicBezTo>
                  <a:pt x="19" y="11"/>
                  <a:pt x="46" y="43"/>
                  <a:pt x="114" y="64"/>
                </a:cubicBezTo>
                <a:cubicBezTo>
                  <a:pt x="182" y="85"/>
                  <a:pt x="313" y="110"/>
                  <a:pt x="406" y="124"/>
                </a:cubicBezTo>
                <a:cubicBezTo>
                  <a:pt x="499" y="138"/>
                  <a:pt x="599" y="122"/>
                  <a:pt x="671" y="151"/>
                </a:cubicBezTo>
                <a:cubicBezTo>
                  <a:pt x="743" y="180"/>
                  <a:pt x="815" y="241"/>
                  <a:pt x="836" y="296"/>
                </a:cubicBezTo>
                <a:cubicBezTo>
                  <a:pt x="857" y="351"/>
                  <a:pt x="821" y="450"/>
                  <a:pt x="796" y="482"/>
                </a:cubicBezTo>
                <a:cubicBezTo>
                  <a:pt x="771" y="514"/>
                  <a:pt x="707" y="487"/>
                  <a:pt x="684" y="488"/>
                </a:cubicBezTo>
              </a:path>
            </a:pathLst>
          </a:custGeom>
          <a:noFill/>
          <a:ln w="28575">
            <a:solidFill>
              <a:srgbClr val="CC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683" name="文本框 69682"/>
          <p:cNvSpPr txBox="1">
            <a:spLocks noChangeArrowheads="1"/>
          </p:cNvSpPr>
          <p:nvPr/>
        </p:nvSpPr>
        <p:spPr bwMode="auto">
          <a:xfrm>
            <a:off x="5292080" y="1272398"/>
            <a:ext cx="327660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/>
              <a:t>④测电源两端电压</a:t>
            </a:r>
          </a:p>
        </p:txBody>
      </p:sp>
      <p:sp>
        <p:nvSpPr>
          <p:cNvPr id="10261" name="文本框 69683"/>
          <p:cNvSpPr txBox="1">
            <a:spLocks noChangeArrowheads="1"/>
          </p:cNvSpPr>
          <p:nvPr/>
        </p:nvSpPr>
        <p:spPr bwMode="auto">
          <a:xfrm>
            <a:off x="899593" y="1272398"/>
            <a:ext cx="3240087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/>
              <a:t>③测串联电路两端电压</a:t>
            </a:r>
          </a:p>
        </p:txBody>
      </p:sp>
      <p:grpSp>
        <p:nvGrpSpPr>
          <p:cNvPr id="4" name="组合 69684"/>
          <p:cNvGrpSpPr/>
          <p:nvPr/>
        </p:nvGrpSpPr>
        <p:grpSpPr>
          <a:xfrm>
            <a:off x="4716314" y="2006854"/>
            <a:ext cx="4032250" cy="1538287"/>
            <a:chOff x="0" y="0"/>
            <a:chExt cx="2540" cy="1292"/>
          </a:xfrm>
        </p:grpSpPr>
        <p:pic>
          <p:nvPicPr>
            <p:cNvPr id="10263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1643" y="0"/>
              <a:ext cx="589" cy="356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10264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312" y="5"/>
              <a:ext cx="573" cy="347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10265" name="Picture 3" descr="H:\2\人教教参资源\九\图\铡刀开关.JPG"/>
            <p:cNvPicPr>
              <a:picLocks noChangeAspect="1" noChangeArrowheads="1"/>
            </p:cNvPicPr>
            <p:nvPr/>
          </p:nvPicPr>
          <p:blipFill>
            <a:blip r:embed="rId5"/>
            <a:stretch>
              <a:fillRect/>
            </a:stretch>
          </p:blipFill>
          <p:spPr bwMode="auto">
            <a:xfrm>
              <a:off x="1643" y="921"/>
              <a:ext cx="672" cy="371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10266" name="Picture 10" descr="H:\2\人教教参资源\九\图\电池组.JPG"/>
            <p:cNvPicPr>
              <a:picLocks noChangeAspect="1" noChangeArrowheads="1"/>
            </p:cNvPicPr>
            <p:nvPr/>
          </p:nvPicPr>
          <p:blipFill>
            <a:blip r:embed="rId6"/>
            <a:stretch>
              <a:fillRect/>
            </a:stretch>
          </p:blipFill>
          <p:spPr bwMode="auto">
            <a:xfrm flipH="1">
              <a:off x="68" y="975"/>
              <a:ext cx="929" cy="317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10267" name="任意多边形 375"/>
            <p:cNvSpPr>
              <a:spLocks noChangeArrowheads="1"/>
            </p:cNvSpPr>
            <p:nvPr/>
          </p:nvSpPr>
          <p:spPr bwMode="auto">
            <a:xfrm>
              <a:off x="926" y="1182"/>
              <a:ext cx="905" cy="104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79" y="79"/>
                </a:cxn>
                <a:cxn ang="0">
                  <a:pos x="430" y="165"/>
                </a:cxn>
                <a:cxn ang="0">
                  <a:pos x="770" y="119"/>
                </a:cxn>
                <a:cxn ang="0">
                  <a:pos x="1006" y="19"/>
                </a:cxn>
                <a:cxn ang="0">
                  <a:pos x="1251" y="6"/>
                </a:cxn>
                <a:cxn ang="0">
                  <a:pos x="1277" y="19"/>
                </a:cxn>
              </a:cxnLst>
              <a:rect l="0" t="0" r="r" b="b"/>
              <a:pathLst>
                <a:path w="1296" h="172">
                  <a:moveTo>
                    <a:pt x="0" y="6"/>
                  </a:moveTo>
                  <a:cubicBezTo>
                    <a:pt x="13" y="18"/>
                    <a:pt x="7" y="53"/>
                    <a:pt x="79" y="79"/>
                  </a:cubicBezTo>
                  <a:cubicBezTo>
                    <a:pt x="151" y="105"/>
                    <a:pt x="315" y="158"/>
                    <a:pt x="430" y="165"/>
                  </a:cubicBezTo>
                  <a:cubicBezTo>
                    <a:pt x="545" y="172"/>
                    <a:pt x="674" y="143"/>
                    <a:pt x="770" y="119"/>
                  </a:cubicBezTo>
                  <a:cubicBezTo>
                    <a:pt x="866" y="95"/>
                    <a:pt x="926" y="38"/>
                    <a:pt x="1006" y="19"/>
                  </a:cubicBezTo>
                  <a:cubicBezTo>
                    <a:pt x="1086" y="0"/>
                    <a:pt x="1206" y="6"/>
                    <a:pt x="1251" y="6"/>
                  </a:cubicBezTo>
                  <a:cubicBezTo>
                    <a:pt x="1296" y="6"/>
                    <a:pt x="1272" y="16"/>
                    <a:pt x="1277" y="19"/>
                  </a:cubicBezTo>
                </a:path>
              </a:pathLst>
            </a:custGeom>
            <a:noFill/>
            <a:ln w="28575">
              <a:solidFill>
                <a:srgbClr val="0033CC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8" name="任意多边形 376"/>
            <p:cNvSpPr>
              <a:spLocks noChangeArrowheads="1"/>
            </p:cNvSpPr>
            <p:nvPr/>
          </p:nvSpPr>
          <p:spPr bwMode="auto">
            <a:xfrm>
              <a:off x="2114" y="248"/>
              <a:ext cx="426" cy="976"/>
            </a:xfrm>
            <a:custGeom>
              <a:avLst/>
              <a:gdLst/>
              <a:ahLst/>
              <a:cxnLst>
                <a:cxn ang="0">
                  <a:pos x="106" y="1563"/>
                </a:cxn>
                <a:cxn ang="0">
                  <a:pos x="205" y="1563"/>
                </a:cxn>
                <a:cxn ang="0">
                  <a:pos x="443" y="1270"/>
                </a:cxn>
                <a:cxn ang="0">
                  <a:pos x="549" y="760"/>
                </a:cxn>
                <a:cxn ang="0">
                  <a:pos x="86" y="166"/>
                </a:cxn>
                <a:cxn ang="0">
                  <a:pos x="33" y="0"/>
                </a:cxn>
              </a:cxnLst>
              <a:rect l="0" t="0" r="r" b="b"/>
              <a:pathLst>
                <a:path w="609" h="1611">
                  <a:moveTo>
                    <a:pt x="106" y="1563"/>
                  </a:moveTo>
                  <a:cubicBezTo>
                    <a:pt x="122" y="1563"/>
                    <a:pt x="149" y="1612"/>
                    <a:pt x="205" y="1563"/>
                  </a:cubicBezTo>
                  <a:cubicBezTo>
                    <a:pt x="261" y="1514"/>
                    <a:pt x="386" y="1404"/>
                    <a:pt x="443" y="1270"/>
                  </a:cubicBezTo>
                  <a:cubicBezTo>
                    <a:pt x="500" y="1136"/>
                    <a:pt x="609" y="944"/>
                    <a:pt x="549" y="760"/>
                  </a:cubicBezTo>
                  <a:cubicBezTo>
                    <a:pt x="489" y="576"/>
                    <a:pt x="172" y="293"/>
                    <a:pt x="86" y="166"/>
                  </a:cubicBezTo>
                  <a:cubicBezTo>
                    <a:pt x="0" y="39"/>
                    <a:pt x="44" y="35"/>
                    <a:pt x="33" y="0"/>
                  </a:cubicBezTo>
                </a:path>
              </a:pathLst>
            </a:custGeom>
            <a:noFill/>
            <a:ln w="28575">
              <a:solidFill>
                <a:srgbClr val="0033CC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9" name="任意多边形 377"/>
            <p:cNvSpPr>
              <a:spLocks noChangeArrowheads="1"/>
            </p:cNvSpPr>
            <p:nvPr/>
          </p:nvSpPr>
          <p:spPr bwMode="auto">
            <a:xfrm>
              <a:off x="783" y="207"/>
              <a:ext cx="983" cy="92"/>
            </a:xfrm>
            <a:custGeom>
              <a:avLst/>
              <a:gdLst/>
              <a:ahLst/>
              <a:cxnLst>
                <a:cxn ang="0">
                  <a:pos x="1407" y="41"/>
                </a:cxn>
                <a:cxn ang="0">
                  <a:pos x="1140" y="18"/>
                </a:cxn>
                <a:cxn ang="0">
                  <a:pos x="736" y="150"/>
                </a:cxn>
                <a:cxn ang="0">
                  <a:pos x="233" y="31"/>
                </a:cxn>
                <a:cxn ang="0">
                  <a:pos x="0" y="27"/>
                </a:cxn>
              </a:cxnLst>
              <a:rect l="0" t="0" r="r" b="b"/>
              <a:pathLst>
                <a:path w="1407" h="152">
                  <a:moveTo>
                    <a:pt x="1407" y="41"/>
                  </a:moveTo>
                  <a:cubicBezTo>
                    <a:pt x="1363" y="37"/>
                    <a:pt x="1252" y="0"/>
                    <a:pt x="1140" y="18"/>
                  </a:cubicBezTo>
                  <a:cubicBezTo>
                    <a:pt x="1028" y="36"/>
                    <a:pt x="887" y="148"/>
                    <a:pt x="736" y="150"/>
                  </a:cubicBezTo>
                  <a:cubicBezTo>
                    <a:pt x="585" y="152"/>
                    <a:pt x="356" y="51"/>
                    <a:pt x="233" y="31"/>
                  </a:cubicBezTo>
                  <a:cubicBezTo>
                    <a:pt x="110" y="11"/>
                    <a:pt x="49" y="28"/>
                    <a:pt x="0" y="27"/>
                  </a:cubicBezTo>
                </a:path>
              </a:pathLst>
            </a:custGeom>
            <a:noFill/>
            <a:ln w="28575">
              <a:solidFill>
                <a:srgbClr val="0033CC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0" name="任意多边形 378"/>
            <p:cNvSpPr>
              <a:spLocks noChangeArrowheads="1"/>
            </p:cNvSpPr>
            <p:nvPr/>
          </p:nvSpPr>
          <p:spPr bwMode="auto">
            <a:xfrm>
              <a:off x="0" y="220"/>
              <a:ext cx="434" cy="951"/>
            </a:xfrm>
            <a:custGeom>
              <a:avLst/>
              <a:gdLst/>
              <a:ahLst/>
              <a:cxnLst>
                <a:cxn ang="0">
                  <a:pos x="621" y="22"/>
                </a:cxn>
                <a:cxn ang="0">
                  <a:pos x="416" y="75"/>
                </a:cxn>
                <a:cxn ang="0">
                  <a:pos x="62" y="472"/>
                </a:cxn>
                <a:cxn ang="0">
                  <a:pos x="43" y="981"/>
                </a:cxn>
                <a:cxn ang="0">
                  <a:pos x="197" y="1505"/>
                </a:cxn>
                <a:cxn ang="0">
                  <a:pos x="124" y="1300"/>
                </a:cxn>
                <a:cxn ang="0">
                  <a:pos x="217" y="1571"/>
                </a:cxn>
              </a:cxnLst>
              <a:rect l="0" t="0" r="r" b="b"/>
              <a:pathLst>
                <a:path w="621" h="1571">
                  <a:moveTo>
                    <a:pt x="621" y="22"/>
                  </a:moveTo>
                  <a:cubicBezTo>
                    <a:pt x="587" y="31"/>
                    <a:pt x="509" y="0"/>
                    <a:pt x="416" y="75"/>
                  </a:cubicBezTo>
                  <a:cubicBezTo>
                    <a:pt x="323" y="150"/>
                    <a:pt x="124" y="321"/>
                    <a:pt x="62" y="472"/>
                  </a:cubicBezTo>
                  <a:cubicBezTo>
                    <a:pt x="0" y="623"/>
                    <a:pt x="20" y="809"/>
                    <a:pt x="43" y="981"/>
                  </a:cubicBezTo>
                  <a:cubicBezTo>
                    <a:pt x="66" y="1153"/>
                    <a:pt x="184" y="1452"/>
                    <a:pt x="197" y="1505"/>
                  </a:cubicBezTo>
                  <a:cubicBezTo>
                    <a:pt x="210" y="1558"/>
                    <a:pt x="121" y="1289"/>
                    <a:pt x="124" y="1300"/>
                  </a:cubicBezTo>
                  <a:cubicBezTo>
                    <a:pt x="127" y="1311"/>
                    <a:pt x="198" y="1515"/>
                    <a:pt x="217" y="1571"/>
                  </a:cubicBezTo>
                </a:path>
              </a:pathLst>
            </a:custGeom>
            <a:noFill/>
            <a:ln w="28575">
              <a:solidFill>
                <a:srgbClr val="0033CC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1" name="Rectangle 248"/>
            <p:cNvSpPr>
              <a:spLocks noChangeArrowheads="1"/>
            </p:cNvSpPr>
            <p:nvPr/>
          </p:nvSpPr>
          <p:spPr bwMode="auto">
            <a:xfrm>
              <a:off x="522" y="227"/>
              <a:ext cx="274" cy="2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 anchor="ctr"/>
            <a:lstStyle/>
            <a:p>
              <a:pPr>
                <a:lnSpc>
                  <a:spcPct val="80000"/>
                </a:lnSpc>
              </a:pPr>
              <a:r>
                <a:rPr lang="zh-CN" altLang="en-US" sz="2400" b="1">
                  <a:solidFill>
                    <a:srgbClr val="CC0000"/>
                  </a:solidFill>
                  <a:latin typeface="Times New Roman" pitchFamily="18" charset="0"/>
                </a:rPr>
                <a:t>L</a:t>
              </a:r>
              <a:r>
                <a:rPr lang="zh-CN" altLang="en-US" sz="2400" b="1" baseline="-25000">
                  <a:solidFill>
                    <a:srgbClr val="CC0000"/>
                  </a:solidFill>
                  <a:latin typeface="Times New Roman" pitchFamily="18" charset="0"/>
                </a:rPr>
                <a:t>1</a:t>
              </a:r>
              <a:r>
                <a:rPr lang="zh-CN" altLang="en-US" sz="4400" b="1" i="1">
                  <a:solidFill>
                    <a:srgbClr val="FF3300"/>
                  </a:solidFill>
                  <a:latin typeface="Times New Roman" pitchFamily="18" charset="0"/>
                </a:rPr>
                <a:t> </a:t>
              </a:r>
              <a:endParaRPr lang="zh-CN" altLang="en-US" sz="4400" b="1" baseline="-25000">
                <a:solidFill>
                  <a:srgbClr val="FF3300"/>
                </a:solidFill>
                <a:latin typeface="Times New Roman" pitchFamily="18" charset="0"/>
              </a:endParaRPr>
            </a:p>
          </p:txBody>
        </p:sp>
        <p:sp>
          <p:nvSpPr>
            <p:cNvPr id="10272" name="Rectangle 248"/>
            <p:cNvSpPr>
              <a:spLocks noChangeArrowheads="1"/>
            </p:cNvSpPr>
            <p:nvPr/>
          </p:nvSpPr>
          <p:spPr bwMode="auto">
            <a:xfrm>
              <a:off x="1909" y="152"/>
              <a:ext cx="291" cy="3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 anchor="ctr"/>
            <a:lstStyle/>
            <a:p>
              <a:r>
                <a:rPr lang="zh-CN" altLang="en-US" sz="2400" b="1">
                  <a:solidFill>
                    <a:srgbClr val="CC0000"/>
                  </a:solidFill>
                  <a:latin typeface="Times New Roman" pitchFamily="18" charset="0"/>
                </a:rPr>
                <a:t>L</a:t>
              </a:r>
              <a:r>
                <a:rPr lang="zh-CN" altLang="en-US" sz="2400" b="1" baseline="-25000">
                  <a:solidFill>
                    <a:srgbClr val="CC0000"/>
                  </a:solidFill>
                  <a:latin typeface="Times New Roman" pitchFamily="18" charset="0"/>
                </a:rPr>
                <a:t>2</a:t>
              </a:r>
              <a:r>
                <a:rPr lang="zh-CN" altLang="en-US" sz="4400" b="1" i="1">
                  <a:solidFill>
                    <a:srgbClr val="FF3300"/>
                  </a:solidFill>
                  <a:latin typeface="Times New Roman" pitchFamily="18" charset="0"/>
                </a:rPr>
                <a:t> </a:t>
              </a:r>
              <a:endParaRPr lang="zh-CN" altLang="en-US" sz="4400" b="1" baseline="-25000">
                <a:solidFill>
                  <a:srgbClr val="FF3300"/>
                </a:solidFill>
                <a:latin typeface="Times New Roman" pitchFamily="18" charset="0"/>
              </a:endParaRPr>
            </a:p>
          </p:txBody>
        </p:sp>
      </p:grpSp>
      <p:sp>
        <p:nvSpPr>
          <p:cNvPr id="69696" name="任意多边形 381"/>
          <p:cNvSpPr>
            <a:spLocks noChangeArrowheads="1"/>
          </p:cNvSpPr>
          <p:nvPr/>
        </p:nvSpPr>
        <p:spPr bwMode="auto">
          <a:xfrm>
            <a:off x="4824266" y="3384407"/>
            <a:ext cx="954087" cy="1102518"/>
          </a:xfrm>
          <a:custGeom>
            <a:avLst/>
            <a:gdLst/>
            <a:ahLst/>
            <a:cxnLst>
              <a:cxn ang="0">
                <a:pos x="50" y="0"/>
              </a:cxn>
              <a:cxn ang="0">
                <a:pos x="4" y="244"/>
              </a:cxn>
              <a:cxn ang="0">
                <a:pos x="77" y="621"/>
              </a:cxn>
              <a:cxn ang="0">
                <a:pos x="342" y="886"/>
              </a:cxn>
              <a:cxn ang="0">
                <a:pos x="601" y="860"/>
              </a:cxn>
            </a:cxnLst>
            <a:rect l="0" t="0" r="r" b="b"/>
            <a:pathLst>
              <a:path w="601" h="924">
                <a:moveTo>
                  <a:pt x="50" y="0"/>
                </a:moveTo>
                <a:cubicBezTo>
                  <a:pt x="42" y="41"/>
                  <a:pt x="0" y="141"/>
                  <a:pt x="4" y="244"/>
                </a:cubicBezTo>
                <a:cubicBezTo>
                  <a:pt x="8" y="347"/>
                  <a:pt x="21" y="514"/>
                  <a:pt x="77" y="621"/>
                </a:cubicBezTo>
                <a:cubicBezTo>
                  <a:pt x="133" y="728"/>
                  <a:pt x="255" y="846"/>
                  <a:pt x="342" y="886"/>
                </a:cubicBezTo>
                <a:cubicBezTo>
                  <a:pt x="429" y="926"/>
                  <a:pt x="547" y="865"/>
                  <a:pt x="601" y="860"/>
                </a:cubicBezTo>
              </a:path>
            </a:pathLst>
          </a:custGeom>
          <a:noFill/>
          <a:ln w="28575">
            <a:solidFill>
              <a:srgbClr val="CC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697" name="任意多边形 380"/>
          <p:cNvSpPr>
            <a:spLocks noChangeArrowheads="1"/>
          </p:cNvSpPr>
          <p:nvPr/>
        </p:nvSpPr>
        <p:spPr bwMode="auto">
          <a:xfrm>
            <a:off x="6156176" y="3437985"/>
            <a:ext cx="558800" cy="1033463"/>
          </a:xfrm>
          <a:custGeom>
            <a:avLst/>
            <a:gdLst/>
            <a:ahLst/>
            <a:cxnLst>
              <a:cxn ang="0">
                <a:pos x="26" y="821"/>
              </a:cxn>
              <a:cxn ang="0">
                <a:pos x="211" y="814"/>
              </a:cxn>
              <a:cxn ang="0">
                <a:pos x="350" y="496"/>
              </a:cxn>
              <a:cxn ang="0">
                <a:pos x="225" y="185"/>
              </a:cxn>
              <a:cxn ang="0">
                <a:pos x="0" y="0"/>
              </a:cxn>
            </a:cxnLst>
            <a:rect l="0" t="0" r="r" b="b"/>
            <a:pathLst>
              <a:path w="352" h="866">
                <a:moveTo>
                  <a:pt x="26" y="821"/>
                </a:moveTo>
                <a:cubicBezTo>
                  <a:pt x="57" y="820"/>
                  <a:pt x="157" y="868"/>
                  <a:pt x="211" y="814"/>
                </a:cubicBezTo>
                <a:cubicBezTo>
                  <a:pt x="265" y="760"/>
                  <a:pt x="348" y="601"/>
                  <a:pt x="350" y="496"/>
                </a:cubicBezTo>
                <a:cubicBezTo>
                  <a:pt x="352" y="391"/>
                  <a:pt x="283" y="268"/>
                  <a:pt x="225" y="185"/>
                </a:cubicBezTo>
                <a:cubicBezTo>
                  <a:pt x="167" y="102"/>
                  <a:pt x="47" y="39"/>
                  <a:pt x="0" y="0"/>
                </a:cubicBezTo>
              </a:path>
            </a:pathLst>
          </a:custGeom>
          <a:noFill/>
          <a:ln w="28575">
            <a:solidFill>
              <a:srgbClr val="CC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196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8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1"/>
          <p:cNvSpPr txBox="1">
            <a:spLocks noChangeArrowheads="1"/>
          </p:cNvSpPr>
          <p:nvPr/>
        </p:nvSpPr>
        <p:spPr bwMode="auto">
          <a:xfrm>
            <a:off x="1763688" y="1128025"/>
            <a:ext cx="5708650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两个灯泡串联的实验记录</a:t>
            </a:r>
          </a:p>
        </p:txBody>
      </p:sp>
      <p:graphicFrame>
        <p:nvGraphicFramePr>
          <p:cNvPr id="4" name="Group 146"/>
          <p:cNvGraphicFramePr>
            <a:graphicFrameLocks noGrp="1"/>
          </p:cNvGraphicFramePr>
          <p:nvPr/>
        </p:nvGraphicFramePr>
        <p:xfrm>
          <a:off x="250825" y="1924050"/>
          <a:ext cx="8642350" cy="1948340"/>
        </p:xfrm>
        <a:graphic>
          <a:graphicData uri="http://schemas.openxmlformats.org/drawingml/2006/table">
            <a:tbl>
              <a:tblPr/>
              <a:tblGrid>
                <a:gridCol w="2232025"/>
                <a:gridCol w="2160588"/>
                <a:gridCol w="2160587"/>
                <a:gridCol w="2089150"/>
              </a:tblGrid>
              <a:tr h="8458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AB</a:t>
                      </a:r>
                      <a:r>
                        <a:rPr kumimoji="0" lang="zh-CN" altLang="en-US" sz="2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间的电压</a:t>
                      </a:r>
                      <a:r>
                        <a:rPr kumimoji="0" lang="en-US" altLang="zh-CN" sz="2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U</a:t>
                      </a:r>
                      <a:r>
                        <a:rPr kumimoji="0" lang="en-US" altLang="zh-CN" sz="2500" b="1" i="0" u="none" strike="noStrike" cap="none" normalizeH="0" baseline="-1000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 </a:t>
                      </a:r>
                      <a:r>
                        <a:rPr kumimoji="0" lang="en-US" altLang="zh-CN" sz="2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/ v</a:t>
                      </a: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BC</a:t>
                      </a:r>
                      <a:r>
                        <a:rPr kumimoji="0" lang="zh-CN" altLang="en-US" sz="2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间的电压</a:t>
                      </a:r>
                      <a:r>
                        <a:rPr kumimoji="0" lang="en-US" altLang="zh-CN" sz="2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U</a:t>
                      </a:r>
                      <a:r>
                        <a:rPr kumimoji="0" lang="en-US" altLang="zh-CN" sz="2500" b="1" i="0" u="none" strike="noStrike" cap="none" normalizeH="0" baseline="-1000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 </a:t>
                      </a:r>
                      <a:r>
                        <a:rPr kumimoji="0" lang="en-US" altLang="zh-CN" sz="2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/ v</a:t>
                      </a:r>
                      <a:endParaRPr kumimoji="0" lang="en-US" altLang="zh-CN" sz="2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AC</a:t>
                      </a:r>
                      <a:r>
                        <a:rPr kumimoji="0" lang="zh-CN" altLang="en-US" sz="2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间的电压</a:t>
                      </a:r>
                      <a:r>
                        <a:rPr kumimoji="0" lang="en-US" altLang="zh-CN" sz="2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U / v</a:t>
                      </a:r>
                      <a:endParaRPr kumimoji="0" lang="en-US" altLang="zh-CN" sz="2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12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第一次测量</a:t>
                      </a: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1.4</a:t>
                      </a: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1.6</a:t>
                      </a: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3</a:t>
                      </a: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12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第二次测量</a:t>
                      </a: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1.5</a:t>
                      </a: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1.5</a:t>
                      </a: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3</a:t>
                      </a: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folHlink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67545" y="550536"/>
            <a:ext cx="1655763" cy="46280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ea typeface="黑体" pitchFamily="49" charset="-122"/>
              </a:rPr>
              <a:t>记录数据</a:t>
            </a:r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7099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22"/>
          <p:cNvSpPr>
            <a:spLocks noChangeArrowheads="1"/>
          </p:cNvSpPr>
          <p:nvPr/>
        </p:nvSpPr>
        <p:spPr bwMode="auto">
          <a:xfrm>
            <a:off x="827585" y="4087661"/>
            <a:ext cx="7453313" cy="610906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20000"/>
              </a:lnSpc>
            </a:pPr>
            <a:r>
              <a:rPr lang="zh-CN" altLang="en-US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串联电路总电压等于各部分两端电压之</a:t>
            </a:r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en-US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71688" name="Rectangle 31"/>
          <p:cNvSpPr>
            <a:spLocks noChangeArrowheads="1"/>
          </p:cNvSpPr>
          <p:nvPr/>
        </p:nvSpPr>
        <p:spPr bwMode="auto">
          <a:xfrm>
            <a:off x="3203924" y="3341398"/>
            <a:ext cx="2519363" cy="610906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i="1">
                <a:solidFill>
                  <a:srgbClr val="0000FF"/>
                </a:solidFill>
                <a:latin typeface="Times New Roman" pitchFamily="18" charset="0"/>
              </a:rPr>
              <a:t>U=U</a:t>
            </a:r>
            <a:r>
              <a:rPr lang="zh-CN" altLang="en-US" sz="2800" b="1" baseline="-25000">
                <a:solidFill>
                  <a:srgbClr val="0000FF"/>
                </a:solidFill>
                <a:latin typeface="Times New Roman" pitchFamily="18" charset="0"/>
              </a:rPr>
              <a:t>1</a:t>
            </a:r>
            <a:r>
              <a:rPr lang="zh-CN" altLang="en-US" sz="2800" b="1" i="1">
                <a:solidFill>
                  <a:srgbClr val="0000FF"/>
                </a:solidFill>
                <a:latin typeface="Times New Roman" pitchFamily="18" charset="0"/>
              </a:rPr>
              <a:t>+U</a:t>
            </a:r>
            <a:r>
              <a:rPr lang="zh-CN" altLang="en-US" sz="2800" b="1" baseline="-25000">
                <a:solidFill>
                  <a:srgbClr val="0000FF"/>
                </a:solidFill>
                <a:latin typeface="Times New Roman" pitchFamily="18" charset="0"/>
              </a:rPr>
              <a:t>2</a:t>
            </a:r>
          </a:p>
        </p:txBody>
      </p:sp>
      <p:grpSp>
        <p:nvGrpSpPr>
          <p:cNvPr id="3" name="组合 71688"/>
          <p:cNvGrpSpPr/>
          <p:nvPr/>
        </p:nvGrpSpPr>
        <p:grpSpPr>
          <a:xfrm>
            <a:off x="2411760" y="983960"/>
            <a:ext cx="3744912" cy="2196703"/>
            <a:chOff x="0" y="-121"/>
            <a:chExt cx="2359" cy="1845"/>
          </a:xfrm>
        </p:grpSpPr>
        <p:sp>
          <p:nvSpPr>
            <p:cNvPr id="12295" name="矩形 71689"/>
            <p:cNvSpPr>
              <a:spLocks noChangeArrowheads="1"/>
            </p:cNvSpPr>
            <p:nvPr/>
          </p:nvSpPr>
          <p:spPr bwMode="auto">
            <a:xfrm>
              <a:off x="0" y="476"/>
              <a:ext cx="2359" cy="108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6" name="AutoShape 21"/>
            <p:cNvSpPr>
              <a:spLocks noChangeArrowheads="1"/>
            </p:cNvSpPr>
            <p:nvPr/>
          </p:nvSpPr>
          <p:spPr bwMode="auto">
            <a:xfrm>
              <a:off x="590" y="318"/>
              <a:ext cx="309" cy="306"/>
            </a:xfrm>
            <a:prstGeom prst="flowChartSummingJunction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2297" name="文本框 71691"/>
            <p:cNvSpPr txBox="1">
              <a:spLocks noChangeArrowheads="1"/>
            </p:cNvSpPr>
            <p:nvPr/>
          </p:nvSpPr>
          <p:spPr bwMode="auto">
            <a:xfrm>
              <a:off x="1542" y="-121"/>
              <a:ext cx="343" cy="4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latin typeface="Times New Roman" pitchFamily="18" charset="0"/>
                </a:rPr>
                <a:t>L</a:t>
              </a:r>
              <a:r>
                <a:rPr lang="en-US" altLang="zh-CN" sz="2800" b="1" baseline="-25000">
                  <a:latin typeface="Times New Roman" pitchFamily="18" charset="0"/>
                </a:rPr>
                <a:t>2</a:t>
              </a:r>
            </a:p>
          </p:txBody>
        </p:sp>
        <p:grpSp>
          <p:nvGrpSpPr>
            <p:cNvPr id="4" name="组合 71692"/>
            <p:cNvGrpSpPr/>
            <p:nvPr/>
          </p:nvGrpSpPr>
          <p:grpSpPr>
            <a:xfrm>
              <a:off x="522" y="1463"/>
              <a:ext cx="283" cy="170"/>
              <a:chOff x="0" y="0"/>
              <a:chExt cx="256" cy="142"/>
            </a:xfrm>
          </p:grpSpPr>
          <p:sp>
            <p:nvSpPr>
              <p:cNvPr id="12299" name="Rectangle 15"/>
              <p:cNvSpPr>
                <a:spLocks noChangeArrowheads="1"/>
              </p:cNvSpPr>
              <p:nvPr/>
            </p:nvSpPr>
            <p:spPr bwMode="auto"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300" name="Line 16"/>
              <p:cNvSpPr>
                <a:spLocks noChangeShapeType="1"/>
              </p:cNvSpPr>
              <p:nvPr/>
            </p:nvSpPr>
            <p:spPr bwMode="auto">
              <a:xfrm flipV="1">
                <a:off x="29" y="0"/>
                <a:ext cx="227" cy="8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01" name="Oval 17"/>
              <p:cNvSpPr>
                <a:spLocks noChangeArrowheads="1"/>
              </p:cNvSpPr>
              <p:nvPr/>
            </p:nvSpPr>
            <p:spPr bwMode="auto"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7" name="组合 71696"/>
            <p:cNvGrpSpPr/>
            <p:nvPr/>
          </p:nvGrpSpPr>
          <p:grpSpPr>
            <a:xfrm>
              <a:off x="1587" y="1384"/>
              <a:ext cx="85" cy="340"/>
              <a:chOff x="0" y="0"/>
              <a:chExt cx="85" cy="340"/>
            </a:xfrm>
          </p:grpSpPr>
          <p:sp>
            <p:nvSpPr>
              <p:cNvPr id="12303" name="Rectangle 19"/>
              <p:cNvSpPr>
                <a:spLocks noChangeArrowheads="1"/>
              </p:cNvSpPr>
              <p:nvPr/>
            </p:nvSpPr>
            <p:spPr bwMode="auto"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304" name="Line 20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0" cy="3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05" name="Line 21"/>
              <p:cNvSpPr>
                <a:spLocks noChangeShapeType="1"/>
              </p:cNvSpPr>
              <p:nvPr/>
            </p:nvSpPr>
            <p:spPr bwMode="auto">
              <a:xfrm flipH="1">
                <a:off x="85" y="85"/>
                <a:ext cx="0" cy="17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2306" name="AutoShape 21"/>
            <p:cNvSpPr>
              <a:spLocks noChangeArrowheads="1"/>
            </p:cNvSpPr>
            <p:nvPr/>
          </p:nvSpPr>
          <p:spPr bwMode="auto">
            <a:xfrm>
              <a:off x="1551" y="318"/>
              <a:ext cx="309" cy="306"/>
            </a:xfrm>
            <a:prstGeom prst="flowChartSummingJunction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2307" name="文本框 71701"/>
            <p:cNvSpPr txBox="1">
              <a:spLocks noChangeArrowheads="1"/>
            </p:cNvSpPr>
            <p:nvPr/>
          </p:nvSpPr>
          <p:spPr bwMode="auto">
            <a:xfrm>
              <a:off x="590" y="-121"/>
              <a:ext cx="343" cy="4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latin typeface="Times New Roman" pitchFamily="18" charset="0"/>
                </a:rPr>
                <a:t>L</a:t>
              </a:r>
              <a:r>
                <a:rPr lang="en-US" altLang="zh-CN" sz="2800" b="1" baseline="-25000">
                  <a:latin typeface="Times New Roman" pitchFamily="18" charset="0"/>
                </a:rPr>
                <a:t>1</a:t>
              </a:r>
            </a:p>
          </p:txBody>
        </p:sp>
      </p:grpSp>
      <p:grpSp>
        <p:nvGrpSpPr>
          <p:cNvPr id="8" name="组合 71702"/>
          <p:cNvGrpSpPr/>
          <p:nvPr/>
        </p:nvGrpSpPr>
        <p:grpSpPr>
          <a:xfrm>
            <a:off x="2484787" y="1991230"/>
            <a:ext cx="3635375" cy="984646"/>
            <a:chOff x="0" y="0"/>
            <a:chExt cx="2290" cy="827"/>
          </a:xfrm>
        </p:grpSpPr>
        <p:sp>
          <p:nvSpPr>
            <p:cNvPr id="12309" name="直接连接符 71703"/>
            <p:cNvSpPr>
              <a:spLocks noChangeShapeType="1"/>
            </p:cNvSpPr>
            <p:nvPr/>
          </p:nvSpPr>
          <p:spPr bwMode="auto">
            <a:xfrm flipH="1">
              <a:off x="1134" y="0"/>
              <a:ext cx="0" cy="29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0" name="直接连接符 71704"/>
            <p:cNvSpPr>
              <a:spLocks noChangeShapeType="1"/>
            </p:cNvSpPr>
            <p:nvPr/>
          </p:nvSpPr>
          <p:spPr bwMode="auto">
            <a:xfrm>
              <a:off x="0" y="181"/>
              <a:ext cx="10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lg"/>
              <a:tailEnd type="triangle" w="med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1" name="直接连接符 71705"/>
            <p:cNvSpPr>
              <a:spLocks noChangeShapeType="1"/>
            </p:cNvSpPr>
            <p:nvPr/>
          </p:nvSpPr>
          <p:spPr bwMode="auto">
            <a:xfrm>
              <a:off x="1202" y="204"/>
              <a:ext cx="10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lg"/>
              <a:tailEnd type="triangle" w="med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2" name="直接连接符 71706"/>
            <p:cNvSpPr>
              <a:spLocks noChangeShapeType="1"/>
            </p:cNvSpPr>
            <p:nvPr/>
          </p:nvSpPr>
          <p:spPr bwMode="auto">
            <a:xfrm>
              <a:off x="23" y="567"/>
              <a:ext cx="22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lg"/>
              <a:tailEnd type="triangle" w="med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3" name="矩形 71707"/>
            <p:cNvSpPr>
              <a:spLocks noChangeArrowheads="1"/>
            </p:cNvSpPr>
            <p:nvPr/>
          </p:nvSpPr>
          <p:spPr bwMode="auto">
            <a:xfrm>
              <a:off x="998" y="386"/>
              <a:ext cx="280" cy="4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 i="1">
                  <a:solidFill>
                    <a:srgbClr val="CC0000"/>
                  </a:solidFill>
                  <a:latin typeface="Times New Roman" pitchFamily="18" charset="0"/>
                </a:rPr>
                <a:t>U</a:t>
              </a:r>
            </a:p>
          </p:txBody>
        </p:sp>
        <p:sp>
          <p:nvSpPr>
            <p:cNvPr id="12314" name="矩形 71708"/>
            <p:cNvSpPr>
              <a:spLocks noChangeArrowheads="1"/>
            </p:cNvSpPr>
            <p:nvPr/>
          </p:nvSpPr>
          <p:spPr bwMode="auto">
            <a:xfrm>
              <a:off x="454" y="23"/>
              <a:ext cx="356" cy="4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 i="1">
                  <a:solidFill>
                    <a:srgbClr val="CC0000"/>
                  </a:solidFill>
                  <a:latin typeface="Times New Roman" pitchFamily="18" charset="0"/>
                </a:rPr>
                <a:t>U</a:t>
              </a:r>
              <a:r>
                <a:rPr lang="zh-CN" altLang="en-US" sz="2800" b="1" baseline="-25000">
                  <a:solidFill>
                    <a:srgbClr val="CC0000"/>
                  </a:solidFill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12315" name="矩形 71709"/>
            <p:cNvSpPr>
              <a:spLocks noChangeArrowheads="1"/>
            </p:cNvSpPr>
            <p:nvPr/>
          </p:nvSpPr>
          <p:spPr bwMode="auto">
            <a:xfrm>
              <a:off x="1542" y="23"/>
              <a:ext cx="356" cy="4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 i="1">
                  <a:solidFill>
                    <a:srgbClr val="CC0000"/>
                  </a:solidFill>
                  <a:latin typeface="Times New Roman" pitchFamily="18" charset="0"/>
                </a:rPr>
                <a:t>U</a:t>
              </a:r>
              <a:r>
                <a:rPr lang="zh-CN" altLang="en-US" sz="2800" b="1" baseline="-25000">
                  <a:solidFill>
                    <a:srgbClr val="CC0000"/>
                  </a:solidFill>
                  <a:latin typeface="Times New Roman" pitchFamily="18" charset="0"/>
                </a:rPr>
                <a:t>2</a:t>
              </a:r>
              <a:endParaRPr lang="en-US" altLang="zh-CN" sz="2800" b="1" baseline="-25000">
                <a:solidFill>
                  <a:srgbClr val="CC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30" name="组合 3"/>
          <p:cNvGrpSpPr/>
          <p:nvPr/>
        </p:nvGrpSpPr>
        <p:grpSpPr>
          <a:xfrm>
            <a:off x="611560" y="261791"/>
            <a:ext cx="1714500" cy="464538"/>
            <a:chOff x="1076" y="1998"/>
            <a:chExt cx="2699" cy="788"/>
          </a:xfrm>
        </p:grpSpPr>
        <p:sp>
          <p:nvSpPr>
            <p:cNvPr id="31" name="流程图: 文档 30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32" name="文本框 4101"/>
            <p:cNvSpPr txBox="1"/>
            <p:nvPr/>
          </p:nvSpPr>
          <p:spPr>
            <a:xfrm>
              <a:off x="1076" y="1998"/>
              <a:ext cx="2699" cy="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zh-CN" altLang="en-US" sz="2000" b="1" noProof="1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实</a:t>
              </a:r>
              <a:r>
                <a:rPr lang="zh-CN" altLang="en-US" sz="2000" b="1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验结论</a:t>
              </a:r>
              <a:endParaRPr lang="zh-CN" altLang="en-US" sz="2000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5843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2199</Words>
  <Application>Microsoft Office PowerPoint</Application>
  <PresentationFormat>全屏显示(16:9)</PresentationFormat>
  <Paragraphs>207</Paragraphs>
  <Slides>36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16</cp:revision>
  <dcterms:created xsi:type="dcterms:W3CDTF">2020-09-20T09:41:48Z</dcterms:created>
  <dcterms:modified xsi:type="dcterms:W3CDTF">2021-08-18T02:41:14Z</dcterms:modified>
</cp:coreProperties>
</file>