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  <p:sldMasterId id="2147483655" r:id="rId3"/>
  </p:sldMasterIdLst>
  <p:notesMasterIdLst>
    <p:notesMasterId r:id="rId35"/>
  </p:notesMasterIdLst>
  <p:sldIdLst>
    <p:sldId id="1097" r:id="rId4"/>
    <p:sldId id="420" r:id="rId5"/>
    <p:sldId id="1123" r:id="rId6"/>
    <p:sldId id="1122" r:id="rId7"/>
    <p:sldId id="1125" r:id="rId8"/>
    <p:sldId id="1026" r:id="rId9"/>
    <p:sldId id="990" r:id="rId10"/>
    <p:sldId id="1149" r:id="rId11"/>
    <p:sldId id="1046" r:id="rId12"/>
    <p:sldId id="1150" r:id="rId13"/>
    <p:sldId id="1098" r:id="rId14"/>
    <p:sldId id="1151" r:id="rId15"/>
    <p:sldId id="1128" r:id="rId16"/>
    <p:sldId id="1152" r:id="rId17"/>
    <p:sldId id="1153" r:id="rId18"/>
    <p:sldId id="1100" r:id="rId19"/>
    <p:sldId id="1147" r:id="rId20"/>
    <p:sldId id="1101" r:id="rId21"/>
    <p:sldId id="1048" r:id="rId22"/>
    <p:sldId id="1173" r:id="rId23"/>
    <p:sldId id="1050" r:id="rId24"/>
    <p:sldId id="1102" r:id="rId25"/>
    <p:sldId id="994" r:id="rId26"/>
    <p:sldId id="1007" r:id="rId27"/>
    <p:sldId id="1105" r:id="rId28"/>
    <p:sldId id="414" r:id="rId29"/>
    <p:sldId id="1154" r:id="rId30"/>
    <p:sldId id="1155" r:id="rId31"/>
    <p:sldId id="1156" r:id="rId32"/>
    <p:sldId id="1157" r:id="rId33"/>
    <p:sldId id="1126" r:id="rId34"/>
  </p:sldIdLst>
  <p:sldSz cx="9144000" cy="5143500" type="screen16x9"/>
  <p:notesSz cx="6858000" cy="9144000"/>
  <p:custDataLst>
    <p:tags r:id="rId3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/>
    <p:restoredTop sz="95154"/>
  </p:normalViewPr>
  <p:slideViewPr>
    <p:cSldViewPr snapToGrid="0" showGuides="1">
      <p:cViewPr>
        <p:scale>
          <a:sx n="110" d="100"/>
          <a:sy n="110" d="100"/>
        </p:scale>
        <p:origin x="-1644" y="-774"/>
      </p:cViewPr>
      <p:guideLst>
        <p:guide orient="horz" pos="1550"/>
        <p:guide pos="287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gs" Target="tags/tag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200" strike="noStrike" noProof="1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‹#›</a:t>
            </a:fld>
            <a:endParaRPr lang="zh-CN" altLang="en-US" sz="1200" strike="noStrike" noProof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159149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12290" name="文本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401638" y="754063"/>
            <a:ext cx="5870575" cy="3294062"/>
          </a:xfrm>
          <a:ln>
            <a:solidFill>
              <a:srgbClr val="000000"/>
            </a:solidFill>
          </a:ln>
        </p:spPr>
      </p:sp>
      <p:sp>
        <p:nvSpPr>
          <p:cNvPr id="14338" name="备注占位符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zh-CN" altLang="en-US" smtClean="0"/>
              <a:t>实验图片换成小车</a:t>
            </a:r>
          </a:p>
        </p:txBody>
      </p:sp>
      <p:sp>
        <p:nvSpPr>
          <p:cNvPr id="14339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A20A4B8F-3E3C-47DC-992E-F8D1CA815910}" type="slidenum">
              <a:rPr lang="zh-CN" altLang="en-US" sz="1200"/>
              <a:t>8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14338" name="文本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401638" y="754063"/>
            <a:ext cx="5870575" cy="3294062"/>
          </a:xfrm>
          <a:ln>
            <a:solidFill>
              <a:srgbClr val="000000"/>
            </a:solidFill>
          </a:ln>
        </p:spPr>
      </p:sp>
      <p:sp>
        <p:nvSpPr>
          <p:cNvPr id="18434" name="备注占位符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zh-CN" altLang="en-US" smtClean="0"/>
              <a:t>实验图片换成小车</a:t>
            </a:r>
          </a:p>
        </p:txBody>
      </p:sp>
      <p:sp>
        <p:nvSpPr>
          <p:cNvPr id="18435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0F7CAFF4-9016-43E7-B242-85870450B22A}" type="slidenum">
              <a:rPr lang="zh-CN" altLang="en-US" sz="1200"/>
              <a:t>10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401638" y="754063"/>
            <a:ext cx="5870575" cy="3294062"/>
          </a:xfrm>
          <a:ln>
            <a:solidFill>
              <a:srgbClr val="000000"/>
            </a:solidFill>
          </a:ln>
        </p:spPr>
      </p:sp>
      <p:sp>
        <p:nvSpPr>
          <p:cNvPr id="18434" name="备注占位符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zh-CN" altLang="en-US" smtClean="0"/>
              <a:t>实验图片换成小车</a:t>
            </a:r>
          </a:p>
        </p:txBody>
      </p:sp>
      <p:sp>
        <p:nvSpPr>
          <p:cNvPr id="18435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0F7CAFF4-9016-43E7-B242-85870450B22A}" type="slidenum">
              <a:rPr lang="zh-CN" altLang="en-US" sz="1200"/>
              <a:t>12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401638" y="754063"/>
            <a:ext cx="5870575" cy="3294062"/>
          </a:xfrm>
          <a:ln>
            <a:solidFill>
              <a:srgbClr val="000000"/>
            </a:solidFill>
          </a:ln>
        </p:spPr>
      </p:sp>
      <p:sp>
        <p:nvSpPr>
          <p:cNvPr id="18434" name="备注占位符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zh-CN" altLang="en-US" smtClean="0"/>
              <a:t>实验图片换成小车</a:t>
            </a:r>
          </a:p>
        </p:txBody>
      </p:sp>
      <p:sp>
        <p:nvSpPr>
          <p:cNvPr id="18435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0F7CAFF4-9016-43E7-B242-85870450B22A}" type="slidenum">
              <a:rPr lang="zh-CN" altLang="en-US" sz="1200"/>
              <a:t>14</a:t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683568" y="1419621"/>
            <a:ext cx="7772400" cy="1409303"/>
          </a:xfrm>
          <a:prstGeom prst="rect">
            <a:avLst/>
          </a:prstGeom>
        </p:spPr>
        <p:txBody>
          <a:bodyPr anchor="ctr"/>
          <a:lstStyle>
            <a:lvl1pPr>
              <a:defRPr sz="3600" b="1">
                <a:latin typeface="+mj-lt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66521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800" b="1">
                <a:solidFill>
                  <a:schemeClr val="tx1"/>
                </a:solidFill>
                <a:latin typeface="+mj-lt"/>
                <a:ea typeface="楷体_GB2312" panose="0201060903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</p:spPr>
        <p:txBody>
          <a:bodyPr/>
          <a:lstStyle/>
          <a:p>
            <a:fld id="{611D845C-9799-420D-8F0E-3410FAB0F80B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/>
          <a:p>
            <a:fld id="{749A8DCC-D36F-4D25-85CB-7AD50CA5D6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683568" y="1419621"/>
            <a:ext cx="7772400" cy="1409303"/>
          </a:xfrm>
          <a:prstGeom prst="rect">
            <a:avLst/>
          </a:prstGeom>
        </p:spPr>
        <p:txBody>
          <a:bodyPr anchor="ctr"/>
          <a:lstStyle>
            <a:lvl1pPr>
              <a:defRPr sz="3600" b="1">
                <a:latin typeface="+mj-lt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66521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800" b="1">
                <a:solidFill>
                  <a:schemeClr val="tx1"/>
                </a:solidFill>
                <a:latin typeface="+mj-lt"/>
                <a:ea typeface="楷体_GB2312" panose="0201060903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"/>
          <p:cNvSpPr/>
          <p:nvPr userDrawn="1"/>
        </p:nvSpPr>
        <p:spPr>
          <a:xfrm>
            <a:off x="-9525" y="-22225"/>
            <a:ext cx="9163050" cy="142875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 lvl="0">
              <a:buSzTx/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7" name="矩形 2"/>
          <p:cNvSpPr/>
          <p:nvPr userDrawn="1"/>
        </p:nvSpPr>
        <p:spPr>
          <a:xfrm>
            <a:off x="-20637" y="4999038"/>
            <a:ext cx="9164637" cy="144462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 lvl="0">
              <a:buSzTx/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1"/>
          <p:cNvSpPr/>
          <p:nvPr userDrawn="1"/>
        </p:nvSpPr>
        <p:spPr>
          <a:xfrm>
            <a:off x="-9525" y="-22225"/>
            <a:ext cx="9163050" cy="142875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 lvl="0">
              <a:buSzTx/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" name="矩形 2"/>
          <p:cNvSpPr/>
          <p:nvPr userDrawn="1"/>
        </p:nvSpPr>
        <p:spPr>
          <a:xfrm>
            <a:off x="-20637" y="4999038"/>
            <a:ext cx="9164637" cy="144462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 lvl="0">
              <a:buSzTx/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标题 1"/>
          <p:cNvSpPr>
            <a:spLocks noGrp="1"/>
          </p:cNvSpPr>
          <p:nvPr/>
        </p:nvSpPr>
        <p:spPr>
          <a:xfrm>
            <a:off x="476250" y="1661425"/>
            <a:ext cx="7772400" cy="14097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0" hangingPunct="0">
              <a:lnSpc>
                <a:spcPct val="120000"/>
              </a:lnSpc>
              <a:buSzTx/>
            </a:pPr>
            <a:r>
              <a:rPr lang="en-US" altLang="zh-CN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8.2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二力平衡</a:t>
            </a:r>
            <a:endParaRPr lang="en-US" altLang="zh-CN" sz="4000" b="1" u="sng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00301" y="568806"/>
            <a:ext cx="55881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人教版初中物理八年级下册第八章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47" name="表格 3894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11560" y="1149231"/>
          <a:ext cx="7740650" cy="3184545"/>
        </p:xfrm>
        <a:graphic>
          <a:graphicData uri="http://schemas.openxmlformats.org/drawingml/2006/table">
            <a:tbl>
              <a:tblPr/>
              <a:tblGrid>
                <a:gridCol w="1304925"/>
                <a:gridCol w="1485900"/>
                <a:gridCol w="3105150"/>
                <a:gridCol w="1844675"/>
              </a:tblGrid>
              <a:tr h="435610">
                <a:tc gridSpan="3"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物体在水平方向所受二力的情况</a:t>
                      </a:r>
                    </a:p>
                  </a:txBody>
                  <a:tcPr marL="90000" marR="90000" marT="35013" marB="35013" anchor="ctr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运动状态</a:t>
                      </a:r>
                    </a:p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是否改变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805"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大小</a:t>
                      </a:r>
                    </a:p>
                  </a:txBody>
                  <a:tcPr marL="90000" marR="90000" marT="35013" marB="35013" anchor="ctr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方向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是否在一条直线上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</a:tr>
              <a:tr h="706755"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相等</a:t>
                      </a:r>
                    </a:p>
                  </a:txBody>
                  <a:tcPr marL="90000" marR="90000" marT="35013" marB="35013" anchor="ctr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相反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不在同一条直线上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改变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345"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相等</a:t>
                      </a:r>
                    </a:p>
                  </a:txBody>
                  <a:tcPr marL="90000" marR="90000" marT="35013" marB="35013" anchor="ctr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相反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在同一条直线上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不变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710"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……</a:t>
                      </a:r>
                    </a:p>
                  </a:txBody>
                  <a:tcPr marL="90000" marR="90000" marT="35013" marB="35013" anchor="ctr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29565" y="471170"/>
            <a:ext cx="36595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收集数据与分析论证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6" descr="D:\我的文档\My Pictures\人八物\7\W0201406173816975149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0650" y="1162050"/>
            <a:ext cx="3465513" cy="2028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TextBox 5"/>
          <p:cNvSpPr txBox="1">
            <a:spLocks noChangeArrowheads="1"/>
          </p:cNvSpPr>
          <p:nvPr/>
        </p:nvSpPr>
        <p:spPr bwMode="auto">
          <a:xfrm>
            <a:off x="474663" y="1011238"/>
            <a:ext cx="478155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d.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在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的基础上</a:t>
            </a: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将两托盘放在小车的同侧，并放上质量相等的砝码，使两个力的方向相同，观察小车的运动情况。</a:t>
            </a:r>
          </a:p>
        </p:txBody>
      </p:sp>
      <p:grpSp>
        <p:nvGrpSpPr>
          <p:cNvPr id="15363" name="Group 12"/>
          <p:cNvGrpSpPr/>
          <p:nvPr/>
        </p:nvGrpSpPr>
        <p:grpSpPr>
          <a:xfrm>
            <a:off x="230188" y="201613"/>
            <a:ext cx="2692400" cy="688975"/>
            <a:chOff x="158" y="572"/>
            <a:chExt cx="1423" cy="434"/>
          </a:xfrm>
        </p:grpSpPr>
        <p:pic>
          <p:nvPicPr>
            <p:cNvPr id="15364" name="TextBox 1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58" y="572"/>
              <a:ext cx="942" cy="4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5" name="Text Box 2"/>
            <p:cNvSpPr txBox="1"/>
            <p:nvPr/>
          </p:nvSpPr>
          <p:spPr>
            <a:xfrm>
              <a:off x="313" y="597"/>
              <a:ext cx="1268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buFont typeface="Arial" panose="020B0604020202020204" pitchFamily="34" charset="0"/>
              </a:pPr>
              <a:r>
                <a:rPr lang="zh-CN" altLang="en-US" sz="3200" b="1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实验</a:t>
              </a:r>
              <a:r>
                <a:rPr lang="en-US" altLang="zh-CN" sz="3200" b="1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</a:p>
          </p:txBody>
        </p:sp>
      </p:grpSp>
      <p:sp>
        <p:nvSpPr>
          <p:cNvPr id="2" name="TextBox 2"/>
          <p:cNvSpPr txBox="1"/>
          <p:nvPr/>
        </p:nvSpPr>
        <p:spPr>
          <a:xfrm>
            <a:off x="2012950" y="219075"/>
            <a:ext cx="6975475" cy="6080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探究二力平衡时两个力的方向是否需要相反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635" y="5143500"/>
            <a:ext cx="914463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/>
              <a:t>两个力方向相反在前面已经得到证实，再看看两个力方向相同时，是否满足二力平衡，通过实验可得到，不满足二力平衡条件，因此只有方向相反才是二力平衡的条件。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47" name="表格 3894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11560" y="1149231"/>
          <a:ext cx="7740650" cy="3184545"/>
        </p:xfrm>
        <a:graphic>
          <a:graphicData uri="http://schemas.openxmlformats.org/drawingml/2006/table">
            <a:tbl>
              <a:tblPr/>
              <a:tblGrid>
                <a:gridCol w="1304925"/>
                <a:gridCol w="1485900"/>
                <a:gridCol w="3105150"/>
                <a:gridCol w="1844675"/>
              </a:tblGrid>
              <a:tr h="435610">
                <a:tc gridSpan="3"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物体在水平方向所受二力的情况</a:t>
                      </a:r>
                    </a:p>
                  </a:txBody>
                  <a:tcPr marL="90000" marR="90000" marT="35013" marB="35013" anchor="ctr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运动状态</a:t>
                      </a:r>
                    </a:p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是否改变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805"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大小</a:t>
                      </a:r>
                    </a:p>
                  </a:txBody>
                  <a:tcPr marL="90000" marR="90000" marT="35013" marB="35013" anchor="ctr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方向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是否在一条直线上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</a:tr>
              <a:tr h="706755"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相等</a:t>
                      </a:r>
                    </a:p>
                  </a:txBody>
                  <a:tcPr marL="90000" marR="90000" marT="35013" marB="35013" anchor="ctr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相同</a:t>
                      </a:r>
                      <a:endParaRPr lang="en-US" altLang="zh-CN" sz="2400" b="0">
                        <a:solidFill>
                          <a:schemeClr val="hlink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在同一条直线上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改变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345"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相等</a:t>
                      </a:r>
                    </a:p>
                  </a:txBody>
                  <a:tcPr marL="90000" marR="90000" marT="35013" marB="35013" anchor="ctr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相反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在同一条直线上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不变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710"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……</a:t>
                      </a:r>
                    </a:p>
                  </a:txBody>
                  <a:tcPr marL="90000" marR="90000" marT="35013" marB="35013" anchor="ctr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29565" y="471170"/>
            <a:ext cx="36595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收集数据与分析论证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6" descr="D:\我的文档\My Pictures\人八物\7\W0201406173816975149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0650" y="1162050"/>
            <a:ext cx="3465513" cy="2028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TextBox 5"/>
          <p:cNvSpPr txBox="1">
            <a:spLocks noChangeArrowheads="1"/>
          </p:cNvSpPr>
          <p:nvPr/>
        </p:nvSpPr>
        <p:spPr bwMode="auto">
          <a:xfrm>
            <a:off x="474663" y="1011238"/>
            <a:ext cx="4781550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e.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将放有相同质量的砝码的托盘挂在两辆小车的两侧上，观察小车运动情况。</a:t>
            </a:r>
          </a:p>
        </p:txBody>
      </p:sp>
      <p:grpSp>
        <p:nvGrpSpPr>
          <p:cNvPr id="16387" name="Group 12"/>
          <p:cNvGrpSpPr/>
          <p:nvPr/>
        </p:nvGrpSpPr>
        <p:grpSpPr>
          <a:xfrm>
            <a:off x="230188" y="201613"/>
            <a:ext cx="2692400" cy="688975"/>
            <a:chOff x="158" y="572"/>
            <a:chExt cx="1423" cy="434"/>
          </a:xfrm>
        </p:grpSpPr>
        <p:pic>
          <p:nvPicPr>
            <p:cNvPr id="16388" name="TextBox 1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58" y="572"/>
              <a:ext cx="942" cy="4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89" name="Text Box 2"/>
            <p:cNvSpPr txBox="1"/>
            <p:nvPr/>
          </p:nvSpPr>
          <p:spPr>
            <a:xfrm>
              <a:off x="313" y="597"/>
              <a:ext cx="1268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buFont typeface="Arial" panose="020B0604020202020204" pitchFamily="34" charset="0"/>
              </a:pPr>
              <a:r>
                <a:rPr lang="zh-CN" altLang="en-US" sz="3200" b="1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实验</a:t>
              </a:r>
              <a:r>
                <a:rPr lang="en-US" altLang="zh-CN" sz="3200" b="1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</a:p>
          </p:txBody>
        </p:sp>
      </p:grpSp>
      <p:sp>
        <p:nvSpPr>
          <p:cNvPr id="2" name="TextBox 2"/>
          <p:cNvSpPr txBox="1"/>
          <p:nvPr/>
        </p:nvSpPr>
        <p:spPr>
          <a:xfrm>
            <a:off x="2012950" y="219075"/>
            <a:ext cx="6915150" cy="533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探究二力平衡时两个力是否需要作用在同一物体上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91" name="矩形 2"/>
          <p:cNvSpPr/>
          <p:nvPr/>
        </p:nvSpPr>
        <p:spPr>
          <a:xfrm>
            <a:off x="6892925" y="1349375"/>
            <a:ext cx="120650" cy="3460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>
              <a:buSzTx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6392" name="组合 5"/>
          <p:cNvGrpSpPr/>
          <p:nvPr/>
        </p:nvGrpSpPr>
        <p:grpSpPr>
          <a:xfrm>
            <a:off x="6892925" y="1358900"/>
            <a:ext cx="119063" cy="338138"/>
            <a:chOff x="10855" y="2141"/>
            <a:chExt cx="188" cy="532"/>
          </a:xfrm>
        </p:grpSpPr>
        <p:cxnSp>
          <p:nvCxnSpPr>
            <p:cNvPr id="16393" name="直接连接符 3"/>
            <p:cNvCxnSpPr/>
            <p:nvPr/>
          </p:nvCxnSpPr>
          <p:spPr>
            <a:xfrm>
              <a:off x="11043" y="2141"/>
              <a:ext cx="1" cy="52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394" name="直接连接符 4"/>
            <p:cNvCxnSpPr/>
            <p:nvPr/>
          </p:nvCxnSpPr>
          <p:spPr>
            <a:xfrm flipH="1">
              <a:off x="10855" y="2141"/>
              <a:ext cx="1" cy="53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47" name="表格 3894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34700" y="1138436"/>
          <a:ext cx="8541675" cy="3184545"/>
        </p:xfrm>
        <a:graphic>
          <a:graphicData uri="http://schemas.openxmlformats.org/drawingml/2006/table">
            <a:tbl>
              <a:tblPr/>
              <a:tblGrid>
                <a:gridCol w="1917700"/>
                <a:gridCol w="1116675"/>
                <a:gridCol w="1271542"/>
                <a:gridCol w="2657198"/>
                <a:gridCol w="1578560"/>
              </a:tblGrid>
              <a:tr h="435610">
                <a:tc gridSpan="4">
                  <a:txBody>
                    <a:bodyPr/>
                    <a:lstStyle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物体在水平方向所受二力的情况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35013" marB="35013" anchor="ctr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90000" marR="90000" marT="35013" marB="35013" anchor="ctr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运动状态</a:t>
                      </a:r>
                    </a:p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是否改变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805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作用点</a:t>
                      </a:r>
                    </a:p>
                  </a:txBody>
                  <a:tcPr marL="90000" marR="90000" marT="35013" marB="35013" anchor="ctr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大小</a:t>
                      </a:r>
                    </a:p>
                  </a:txBody>
                  <a:tcPr marL="90000" marR="90000" marT="35013" marB="35013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方向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是否在一条直线上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</a:tr>
              <a:tr h="706755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不同物体</a:t>
                      </a:r>
                    </a:p>
                  </a:txBody>
                  <a:tcPr marL="90000" marR="90000" marT="35013" marB="35013" anchor="ctr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相等</a:t>
                      </a:r>
                    </a:p>
                  </a:txBody>
                  <a:tcPr marL="90000" marR="90000" marT="35013" marB="35013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相反</a:t>
                      </a:r>
                      <a:endParaRPr lang="en-US" altLang="zh-CN" sz="2400" b="0">
                        <a:solidFill>
                          <a:schemeClr val="hlink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在同一条直线上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改变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345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同一物体</a:t>
                      </a:r>
                    </a:p>
                  </a:txBody>
                  <a:tcPr marL="90000" marR="90000" marT="35013" marB="35013" anchor="ctr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相等</a:t>
                      </a:r>
                    </a:p>
                  </a:txBody>
                  <a:tcPr marL="90000" marR="90000" marT="35013" marB="35013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相反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在同一条直线上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不变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71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en-US" altLang="zh-CN" sz="2400" b="0">
                        <a:solidFill>
                          <a:schemeClr val="hlink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35013" marB="35013" anchor="ctr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……</a:t>
                      </a:r>
                    </a:p>
                  </a:txBody>
                  <a:tcPr marL="90000" marR="90000" marT="35013" marB="35013" anchor="ctr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29565" y="471170"/>
            <a:ext cx="36595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收集数据与分析论证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1"/>
          <p:cNvSpPr txBox="1">
            <a:spLocks noChangeArrowheads="1"/>
          </p:cNvSpPr>
          <p:nvPr/>
        </p:nvSpPr>
        <p:spPr bwMode="auto">
          <a:xfrm>
            <a:off x="3275856" y="771550"/>
            <a:ext cx="23164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二力平衡条件</a:t>
            </a:r>
          </a:p>
        </p:txBody>
      </p:sp>
      <p:sp>
        <p:nvSpPr>
          <p:cNvPr id="25602" name="TextBox 2"/>
          <p:cNvSpPr>
            <a:spLocks noChangeArrowheads="1"/>
          </p:cNvSpPr>
          <p:nvPr/>
        </p:nvSpPr>
        <p:spPr bwMode="auto">
          <a:xfrm>
            <a:off x="611560" y="1550938"/>
            <a:ext cx="8109272" cy="2238605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rgbClr val="46AAC5"/>
            </a:solidFill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作用在同一物体上的两个力，如果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大小相等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方向相反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，并且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在同一条直线上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，这两个力就彼此平衡。</a:t>
            </a:r>
          </a:p>
        </p:txBody>
      </p:sp>
      <p:sp>
        <p:nvSpPr>
          <p:cNvPr id="4" name="TextBox 3"/>
          <p:cNvSpPr>
            <a:spLocks noChangeArrowheads="1"/>
          </p:cNvSpPr>
          <p:nvPr/>
        </p:nvSpPr>
        <p:spPr bwMode="auto">
          <a:xfrm>
            <a:off x="1835696" y="3939902"/>
            <a:ext cx="5952950" cy="63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80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简记：同体、等大、反向、共线。</a:t>
            </a:r>
            <a:endParaRPr lang="en-US" altLang="zh-CN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7"/>
          <p:cNvSpPr txBox="1"/>
          <p:nvPr/>
        </p:nvSpPr>
        <p:spPr>
          <a:xfrm>
            <a:off x="395536" y="267494"/>
            <a:ext cx="896938" cy="510243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zh-CN" sz="2400" b="1" noProof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小结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  <p:bldP spid="25602" grpId="0" animBg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317500" y="987425"/>
            <a:ext cx="8656638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（1）实验中如何改变小车所受拉力大小？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答：改变砝码数量。</a:t>
            </a: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（2）实验中把小车扭转一个角度的目的是什么？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答：探究二力平衡时两个力是否需要再同一直线上。</a:t>
            </a:r>
            <a:endParaRPr kumimoji="0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）实验中可以用木块代替小车吗？请说明理由。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答：不可以。小车与桌面之间摩擦更小，实验误差小</a:t>
            </a:r>
            <a:endParaRPr kumimoji="0" 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" name="TextBox 5"/>
          <p:cNvSpPr txBox="1">
            <a:spLocks noChangeArrowheads="1"/>
          </p:cNvSpPr>
          <p:nvPr/>
        </p:nvSpPr>
        <p:spPr bwMode="auto">
          <a:xfrm>
            <a:off x="452438" y="354013"/>
            <a:ext cx="3157538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思考与讨论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317500" y="135890"/>
            <a:ext cx="8656638" cy="4912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</a:t>
            </a: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）实验中</a:t>
            </a:r>
            <a:r>
              <a:rPr kumimoji="0" 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判断小车处于平衡状态的标志是什么？</a:t>
            </a: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能否使小车处于匀速直线运动来作为小</a:t>
            </a:r>
            <a:r>
              <a:rPr kumimoji="0" 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车处于平衡状态</a:t>
            </a: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的依据？</a:t>
            </a: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答：小车处于静止状态。不能以匀速直线运动作为平衡状态的依据，因此匀速直线运动状态难以控制。</a:t>
            </a: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+mn-lt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2800" b="1" noProof="0">
                <a:ln>
                  <a:noFill/>
                </a:ln>
                <a:effectLst/>
                <a:uLnTx/>
                <a:uFillTx/>
                <a:latin typeface="+mn-lt"/>
                <a:ea typeface="黑体" panose="02010609060101010101" pitchFamily="49" charset="-122"/>
                <a:sym typeface="+mn-ea"/>
              </a:rPr>
              <a:t>5</a:t>
            </a: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+mn-lt"/>
                <a:ea typeface="黑体" panose="02010609060101010101" pitchFamily="49" charset="-122"/>
                <a:sym typeface="+mn-ea"/>
              </a:rPr>
              <a:t>）实验中误差来源，如何减小实验误差？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答：车轮与桌面之间的摩擦。换用更光滑的桌面，同时换用质量更大的砝码，减小摩擦力对实验影响。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317500" y="681038"/>
            <a:ext cx="8504238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为了消除小车车轮和木板之间的摩擦带给实验的影响，将实验装置设计成如图所示的形式，将系于小卡片（重力可忽略）两对角线分别跨过左右支架上的滑轮，在细线的两端挂上钩码，来进行实验探究二力平衡的条件。</a:t>
            </a:r>
          </a:p>
        </p:txBody>
      </p:sp>
      <p:sp>
        <p:nvSpPr>
          <p:cNvPr id="16" name="TextBox 5"/>
          <p:cNvSpPr txBox="1">
            <a:spLocks noChangeArrowheads="1"/>
          </p:cNvSpPr>
          <p:nvPr/>
        </p:nvSpPr>
        <p:spPr bwMode="auto">
          <a:xfrm>
            <a:off x="317500" y="179388"/>
            <a:ext cx="195897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实验评估</a:t>
            </a:r>
          </a:p>
        </p:txBody>
      </p:sp>
      <p:pic>
        <p:nvPicPr>
          <p:cNvPr id="20483" name="图片 -214748260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174105" y="2326640"/>
            <a:ext cx="2505075" cy="2506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125413" y="155575"/>
            <a:ext cx="8824913" cy="181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二力平衡条件的应用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①根据物体处于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静止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状态，或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匀速直线运动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状态，可以分析出作用在物体上的力的大小和方向；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②根据物体的受力情况判断物体的运动状态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.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635" y="1951990"/>
            <a:ext cx="9131935" cy="276733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1839913" y="441325"/>
            <a:ext cx="8824913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平衡状态           平衡力</a:t>
            </a:r>
          </a:p>
          <a:p>
            <a:pPr marL="0" marR="0" lvl="0" indent="0" algn="ctr" defTabSz="914400" rtl="0" eaLnBrk="1" fontAlgn="base" latinLnBrk="0" hangingPunct="1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非平衡状态          非平衡力</a:t>
            </a:r>
          </a:p>
        </p:txBody>
      </p:sp>
      <p:cxnSp>
        <p:nvCxnSpPr>
          <p:cNvPr id="8" name="直接箭头连接符 7"/>
          <p:cNvCxnSpPr/>
          <p:nvPr/>
        </p:nvCxnSpPr>
        <p:spPr>
          <a:xfrm>
            <a:off x="6064250" y="2687320"/>
            <a:ext cx="723900" cy="0"/>
          </a:xfrm>
          <a:prstGeom prst="straightConnector1">
            <a:avLst/>
          </a:prstGeom>
          <a:noFill/>
          <a:ln w="25400" cap="flat" cmpd="sng" algn="ctr">
            <a:solidFill>
              <a:srgbClr val="FF0000"/>
            </a:solidFill>
            <a:prstDash val="solid"/>
            <a:headEnd type="arrow" w="med" len="med"/>
            <a:tailEnd type="arrow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6064250" y="3994150"/>
            <a:ext cx="723900" cy="0"/>
          </a:xfrm>
          <a:prstGeom prst="straightConnector1">
            <a:avLst/>
          </a:prstGeom>
          <a:noFill/>
          <a:ln w="25400" cap="flat" cmpd="sng" algn="ctr">
            <a:solidFill>
              <a:srgbClr val="FF0000"/>
            </a:solidFill>
            <a:prstDash val="solid"/>
            <a:headEnd type="arrow" w="med" len="med"/>
            <a:tailEnd type="arrow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1" name="右大括号 10"/>
          <p:cNvSpPr/>
          <p:nvPr/>
        </p:nvSpPr>
        <p:spPr>
          <a:xfrm>
            <a:off x="3883660" y="2153920"/>
            <a:ext cx="447040" cy="1067435"/>
          </a:xfrm>
          <a:prstGeom prst="rightBrace">
            <a:avLst/>
          </a:prstGeom>
          <a:noFill/>
          <a:ln w="25400" cap="flat" cmpd="sng" algn="ctr">
            <a:solidFill>
              <a:srgbClr val="FF0000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右大括号 11"/>
          <p:cNvSpPr/>
          <p:nvPr/>
        </p:nvSpPr>
        <p:spPr>
          <a:xfrm>
            <a:off x="3707130" y="3460115"/>
            <a:ext cx="447040" cy="1067435"/>
          </a:xfrm>
          <a:prstGeom prst="rightBrace">
            <a:avLst/>
          </a:prstGeom>
          <a:noFill/>
          <a:ln w="25400" cap="flat" cmpd="sng" algn="ctr">
            <a:solidFill>
              <a:srgbClr val="FF0000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0830" y="1951990"/>
            <a:ext cx="343408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静止状态</a:t>
            </a:r>
          </a:p>
          <a:p>
            <a:pPr algn="r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匀速直线运动状态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90830" y="3335655"/>
            <a:ext cx="343408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加速、减速</a:t>
            </a:r>
          </a:p>
          <a:p>
            <a:pPr algn="r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曲线（圆周）运动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74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charRg st="74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74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charRg st="74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charRg st="41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charRg st="41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10" grpId="0" animBg="1"/>
      <p:bldP spid="7" grpId="0"/>
      <p:bldP spid="11" grpId="0" animBg="1"/>
      <p:bldP spid="12" grpId="0" animBg="1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/>
          <p:nvPr/>
        </p:nvSpPr>
        <p:spPr>
          <a:xfrm>
            <a:off x="330200" y="144463"/>
            <a:ext cx="8289925" cy="2030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知识回顾：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牛顿第一定律：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一切物体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没有受到力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的作用时，总保持 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静止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状态或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匀速直线运动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状态。</a:t>
            </a:r>
          </a:p>
        </p:txBody>
      </p:sp>
      <p:sp>
        <p:nvSpPr>
          <p:cNvPr id="3" name="矩形 2"/>
          <p:cNvSpPr/>
          <p:nvPr/>
        </p:nvSpPr>
        <p:spPr>
          <a:xfrm>
            <a:off x="1585913" y="1535113"/>
            <a:ext cx="4957762" cy="62865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/>
          <a:lstStyle/>
          <a:p>
            <a:pPr>
              <a:buSzTx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040063" y="2195513"/>
            <a:ext cx="1971675" cy="930275"/>
            <a:chOff x="4788" y="3458"/>
            <a:chExt cx="3104" cy="1465"/>
          </a:xfrm>
        </p:grpSpPr>
        <p:sp>
          <p:nvSpPr>
            <p:cNvPr id="6148" name="文本框 3"/>
            <p:cNvSpPr txBox="1"/>
            <p:nvPr/>
          </p:nvSpPr>
          <p:spPr>
            <a:xfrm>
              <a:off x="4788" y="4101"/>
              <a:ext cx="310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zh-CN" sz="2800">
                  <a:latin typeface="Arial" panose="020B0604020202020204" pitchFamily="34" charset="0"/>
                  <a:ea typeface="宋体" panose="02010600030101010101" pitchFamily="2" charset="-122"/>
                </a:rPr>
                <a:t>平衡状态</a:t>
              </a:r>
            </a:p>
          </p:txBody>
        </p:sp>
        <p:cxnSp>
          <p:nvCxnSpPr>
            <p:cNvPr id="5" name="直接箭头连接符 4"/>
            <p:cNvCxnSpPr/>
            <p:nvPr/>
          </p:nvCxnSpPr>
          <p:spPr>
            <a:xfrm flipH="1" flipV="1">
              <a:off x="6340" y="3458"/>
              <a:ext cx="0" cy="763"/>
            </a:xfrm>
            <a:prstGeom prst="straightConnector1">
              <a:avLst/>
            </a:prstGeom>
            <a:ln>
              <a:headEnd type="none" w="med" len="med"/>
              <a:tailEnd type="arrow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" name="文本框 7"/>
          <p:cNvSpPr txBox="1"/>
          <p:nvPr/>
        </p:nvSpPr>
        <p:spPr>
          <a:xfrm>
            <a:off x="396875" y="3298825"/>
            <a:ext cx="8356600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思考：当物体在受力时，是否也能够保持平衡状态？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箭头连接符 7"/>
          <p:cNvCxnSpPr/>
          <p:nvPr/>
        </p:nvCxnSpPr>
        <p:spPr>
          <a:xfrm>
            <a:off x="5520812" y="1982806"/>
            <a:ext cx="723900" cy="0"/>
          </a:xfrm>
          <a:prstGeom prst="straightConnector1">
            <a:avLst/>
          </a:prstGeom>
          <a:noFill/>
          <a:ln w="25400" cap="flat" cmpd="sng" algn="ctr">
            <a:solidFill>
              <a:schemeClr val="tx1"/>
            </a:solidFill>
            <a:prstDash val="solid"/>
            <a:headEnd type="arrow" w="med" len="med"/>
            <a:tailEnd type="arrow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5914512" y="3485216"/>
            <a:ext cx="723900" cy="0"/>
          </a:xfrm>
          <a:prstGeom prst="straightConnector1">
            <a:avLst/>
          </a:prstGeom>
          <a:noFill/>
          <a:ln w="25400" cap="flat" cmpd="sng" algn="ctr">
            <a:solidFill>
              <a:schemeClr val="tx1"/>
            </a:solidFill>
            <a:prstDash val="solid"/>
            <a:headEnd type="arrow" w="med" len="med"/>
            <a:tailEnd type="arrow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1" name="右大括号 10"/>
          <p:cNvSpPr/>
          <p:nvPr/>
        </p:nvSpPr>
        <p:spPr>
          <a:xfrm>
            <a:off x="3228462" y="1449406"/>
            <a:ext cx="447040" cy="1067435"/>
          </a:xfrm>
          <a:prstGeom prst="rightBrace">
            <a:avLst/>
          </a:prstGeom>
          <a:noFill/>
          <a:ln w="25400" cap="flat" cmpd="sng" algn="ctr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右大括号 11"/>
          <p:cNvSpPr/>
          <p:nvPr/>
        </p:nvSpPr>
        <p:spPr>
          <a:xfrm>
            <a:off x="3228462" y="2951181"/>
            <a:ext cx="447040" cy="1067435"/>
          </a:xfrm>
          <a:prstGeom prst="rightBrace">
            <a:avLst/>
          </a:prstGeom>
          <a:noFill/>
          <a:ln w="25400" cap="flat" cmpd="sng" algn="ctr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-252608" y="1189691"/>
            <a:ext cx="3434080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静止状态</a:t>
            </a:r>
          </a:p>
          <a:p>
            <a:pPr algn="r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匀速直线运动状态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-252608" y="2826721"/>
            <a:ext cx="3434080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加速、减速</a:t>
            </a:r>
          </a:p>
          <a:p>
            <a:pPr algn="r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曲线（圆周）运动</a:t>
            </a:r>
          </a:p>
        </p:txBody>
      </p:sp>
      <p:sp>
        <p:nvSpPr>
          <p:cNvPr id="3" name="矩形 2"/>
          <p:cNvSpPr/>
          <p:nvPr/>
        </p:nvSpPr>
        <p:spPr>
          <a:xfrm>
            <a:off x="3822822" y="1646256"/>
            <a:ext cx="1662430" cy="636270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</a:rPr>
              <a:t>平衡状态</a:t>
            </a:r>
          </a:p>
        </p:txBody>
      </p:sp>
      <p:sp>
        <p:nvSpPr>
          <p:cNvPr id="4" name="矩形 3"/>
          <p:cNvSpPr/>
          <p:nvPr/>
        </p:nvSpPr>
        <p:spPr>
          <a:xfrm>
            <a:off x="6302497" y="1646256"/>
            <a:ext cx="1300480" cy="636270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</a:rPr>
              <a:t>平衡力</a:t>
            </a:r>
          </a:p>
        </p:txBody>
      </p:sp>
      <p:sp>
        <p:nvSpPr>
          <p:cNvPr id="16" name="右大括号 15"/>
          <p:cNvSpPr/>
          <p:nvPr/>
        </p:nvSpPr>
        <p:spPr>
          <a:xfrm flipH="1">
            <a:off x="7709022" y="1041736"/>
            <a:ext cx="447040" cy="1831975"/>
          </a:xfrm>
          <a:prstGeom prst="rightBrace">
            <a:avLst/>
          </a:prstGeom>
          <a:noFill/>
          <a:ln w="25400" cap="flat" cmpd="sng" algn="ctr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56392" y="873461"/>
            <a:ext cx="2020570" cy="2158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同体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等大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反向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共线</a:t>
            </a:r>
          </a:p>
        </p:txBody>
      </p:sp>
      <p:sp>
        <p:nvSpPr>
          <p:cNvPr id="5" name="矩形 4"/>
          <p:cNvSpPr/>
          <p:nvPr/>
        </p:nvSpPr>
        <p:spPr>
          <a:xfrm>
            <a:off x="3822822" y="3167081"/>
            <a:ext cx="2386965" cy="636270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</a:rPr>
              <a:t>非平衡状态</a:t>
            </a:r>
          </a:p>
        </p:txBody>
      </p:sp>
      <p:sp>
        <p:nvSpPr>
          <p:cNvPr id="6" name="矩形 5"/>
          <p:cNvSpPr/>
          <p:nvPr/>
        </p:nvSpPr>
        <p:spPr>
          <a:xfrm>
            <a:off x="6512682" y="3167081"/>
            <a:ext cx="1931035" cy="636270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</a:rPr>
              <a:t>非平衡力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  <p:bldP spid="14" grpId="0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2" descr="5"/>
          <p:cNvPicPr>
            <a:picLocks noChangeAspect="1"/>
          </p:cNvPicPr>
          <p:nvPr/>
        </p:nvPicPr>
        <p:blipFill>
          <a:blip r:embed="rId2"/>
          <a:srcRect b="26563"/>
          <a:stretch>
            <a:fillRect/>
          </a:stretch>
        </p:blipFill>
        <p:spPr>
          <a:xfrm>
            <a:off x="1049338" y="306388"/>
            <a:ext cx="909637" cy="33575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Group 18"/>
          <p:cNvGrpSpPr/>
          <p:nvPr/>
        </p:nvGrpSpPr>
        <p:grpSpPr>
          <a:xfrm>
            <a:off x="1387475" y="3321050"/>
            <a:ext cx="876300" cy="1722438"/>
            <a:chOff x="3912" y="2352"/>
            <a:chExt cx="552" cy="1085"/>
          </a:xfrm>
        </p:grpSpPr>
        <p:sp>
          <p:nvSpPr>
            <p:cNvPr id="22531" name="Oval 19"/>
            <p:cNvSpPr/>
            <p:nvPr/>
          </p:nvSpPr>
          <p:spPr>
            <a:xfrm>
              <a:off x="3912" y="2352"/>
              <a:ext cx="144" cy="144"/>
            </a:xfrm>
            <a:prstGeom prst="ellipse">
              <a:avLst/>
            </a:prstGeom>
            <a:solidFill>
              <a:schemeClr val="tx2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2532" name="Group 20"/>
            <p:cNvGrpSpPr/>
            <p:nvPr/>
          </p:nvGrpSpPr>
          <p:grpSpPr>
            <a:xfrm>
              <a:off x="3984" y="2448"/>
              <a:ext cx="480" cy="989"/>
              <a:chOff x="3696" y="2784"/>
              <a:chExt cx="480" cy="989"/>
            </a:xfrm>
          </p:grpSpPr>
          <p:sp>
            <p:nvSpPr>
              <p:cNvPr id="22533" name="Line 21"/>
              <p:cNvSpPr/>
              <p:nvPr/>
            </p:nvSpPr>
            <p:spPr>
              <a:xfrm flipH="1">
                <a:off x="3696" y="2784"/>
                <a:ext cx="0" cy="912"/>
              </a:xfrm>
              <a:prstGeom prst="line">
                <a:avLst/>
              </a:prstGeom>
              <a:ln w="38100" cap="flat" cmpd="sng">
                <a:solidFill>
                  <a:srgbClr val="CC0000"/>
                </a:solidFill>
                <a:prstDash val="solid"/>
                <a:round/>
                <a:headEnd type="none" w="med" len="med"/>
                <a:tailEnd type="triangle" w="lg" len="lg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2534" name="Text Box 22"/>
              <p:cNvSpPr txBox="1"/>
              <p:nvPr/>
            </p:nvSpPr>
            <p:spPr>
              <a:xfrm>
                <a:off x="3744" y="3408"/>
                <a:ext cx="432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</a:pPr>
                <a:r>
                  <a:rPr lang="en-US" altLang="zh-CN" sz="3200" b="1" i="1">
                    <a:solidFill>
                      <a:srgbClr val="CC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G</a:t>
                </a:r>
              </a:p>
            </p:txBody>
          </p:sp>
        </p:grpSp>
      </p:grpSp>
      <p:grpSp>
        <p:nvGrpSpPr>
          <p:cNvPr id="8" name="Group 23"/>
          <p:cNvGrpSpPr/>
          <p:nvPr/>
        </p:nvGrpSpPr>
        <p:grpSpPr>
          <a:xfrm>
            <a:off x="1501775" y="1949450"/>
            <a:ext cx="533400" cy="1600200"/>
            <a:chOff x="3696" y="1824"/>
            <a:chExt cx="336" cy="1008"/>
          </a:xfrm>
        </p:grpSpPr>
        <p:sp>
          <p:nvSpPr>
            <p:cNvPr id="22536" name="Line 24"/>
            <p:cNvSpPr/>
            <p:nvPr/>
          </p:nvSpPr>
          <p:spPr>
            <a:xfrm flipH="1" flipV="1">
              <a:off x="3696" y="1920"/>
              <a:ext cx="0" cy="912"/>
            </a:xfrm>
            <a:prstGeom prst="line">
              <a:avLst/>
            </a:prstGeom>
            <a:ln w="38100" cap="flat" cmpd="sng">
              <a:solidFill>
                <a:srgbClr val="CC0000"/>
              </a:solidFill>
              <a:prstDash val="solid"/>
              <a:round/>
              <a:headEnd type="none" w="med" len="med"/>
              <a:tailEnd type="triangle" w="lg" len="lg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2537" name="Text Box 25"/>
            <p:cNvSpPr txBox="1"/>
            <p:nvPr/>
          </p:nvSpPr>
          <p:spPr>
            <a:xfrm>
              <a:off x="3744" y="1824"/>
              <a:ext cx="288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</a:pPr>
              <a:r>
                <a:rPr lang="en-US" altLang="zh-CN" sz="3200" b="1" i="1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3081338" y="438150"/>
            <a:ext cx="4000500" cy="16684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一辆小车受到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50 N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的拉力和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30 N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的阻力，车怎样运动？</a:t>
            </a:r>
          </a:p>
        </p:txBody>
      </p:sp>
      <p:pic>
        <p:nvPicPr>
          <p:cNvPr id="22539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0650" y="2981325"/>
            <a:ext cx="2571750" cy="131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Line 5"/>
          <p:cNvSpPr/>
          <p:nvPr/>
        </p:nvSpPr>
        <p:spPr>
          <a:xfrm flipH="1">
            <a:off x="4235450" y="3057525"/>
            <a:ext cx="457200" cy="0"/>
          </a:xfrm>
          <a:prstGeom prst="line">
            <a:avLst/>
          </a:prstGeom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</p:spPr>
        <p:txBody>
          <a:bodyPr/>
          <a:lstStyle/>
          <a:p>
            <a:endParaRPr/>
          </a:p>
        </p:txBody>
      </p:sp>
      <p:sp>
        <p:nvSpPr>
          <p:cNvPr id="5" name="Text Box 6"/>
          <p:cNvSpPr txBox="1"/>
          <p:nvPr/>
        </p:nvSpPr>
        <p:spPr>
          <a:xfrm>
            <a:off x="4362450" y="2586038"/>
            <a:ext cx="533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</a:p>
        </p:txBody>
      </p:sp>
      <p:sp>
        <p:nvSpPr>
          <p:cNvPr id="22542" name="Oval 9"/>
          <p:cNvSpPr/>
          <p:nvPr/>
        </p:nvSpPr>
        <p:spPr>
          <a:xfrm>
            <a:off x="5073650" y="3502025"/>
            <a:ext cx="152400" cy="152400"/>
          </a:xfrm>
          <a:prstGeom prst="ellipse">
            <a:avLst/>
          </a:prstGeom>
          <a:solidFill>
            <a:srgbClr val="CC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22543" name="Group 10"/>
          <p:cNvGrpSpPr/>
          <p:nvPr/>
        </p:nvGrpSpPr>
        <p:grpSpPr>
          <a:xfrm>
            <a:off x="5149850" y="3578225"/>
            <a:ext cx="533400" cy="1128713"/>
            <a:chOff x="4128" y="2544"/>
            <a:chExt cx="336" cy="711"/>
          </a:xfrm>
        </p:grpSpPr>
        <p:sp>
          <p:nvSpPr>
            <p:cNvPr id="22544" name="Line 11"/>
            <p:cNvSpPr/>
            <p:nvPr/>
          </p:nvSpPr>
          <p:spPr>
            <a:xfrm flipH="1">
              <a:off x="4128" y="2544"/>
              <a:ext cx="0" cy="528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solid"/>
              <a:round/>
              <a:headEnd type="none" w="med" len="med"/>
              <a:tailEnd type="triangle" w="lg" len="lg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2545" name="Text Box 12"/>
            <p:cNvSpPr txBox="1"/>
            <p:nvPr/>
          </p:nvSpPr>
          <p:spPr>
            <a:xfrm>
              <a:off x="4176" y="2928"/>
              <a:ext cx="28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</a:pPr>
              <a:r>
                <a:rPr lang="en-US" altLang="zh-CN" sz="2800" b="1" i="1">
                  <a:solidFill>
                    <a:srgbClr val="00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</a:p>
          </p:txBody>
        </p:sp>
      </p:grpSp>
      <p:grpSp>
        <p:nvGrpSpPr>
          <p:cNvPr id="22546" name="Group 13"/>
          <p:cNvGrpSpPr/>
          <p:nvPr/>
        </p:nvGrpSpPr>
        <p:grpSpPr>
          <a:xfrm>
            <a:off x="5149850" y="2511425"/>
            <a:ext cx="685800" cy="1066800"/>
            <a:chOff x="4128" y="1872"/>
            <a:chExt cx="432" cy="672"/>
          </a:xfrm>
        </p:grpSpPr>
        <p:sp>
          <p:nvSpPr>
            <p:cNvPr id="22547" name="Line 14"/>
            <p:cNvSpPr/>
            <p:nvPr/>
          </p:nvSpPr>
          <p:spPr>
            <a:xfrm flipH="1" flipV="1">
              <a:off x="4128" y="2016"/>
              <a:ext cx="0" cy="528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solid"/>
              <a:round/>
              <a:headEnd type="none" w="med" len="med"/>
              <a:tailEnd type="triangle" w="lg" len="lg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2548" name="Text Box 15"/>
            <p:cNvSpPr txBox="1"/>
            <p:nvPr/>
          </p:nvSpPr>
          <p:spPr>
            <a:xfrm>
              <a:off x="4176" y="1872"/>
              <a:ext cx="38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</a:pPr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</a:p>
          </p:txBody>
        </p:sp>
      </p:grpSp>
      <p:sp>
        <p:nvSpPr>
          <p:cNvPr id="22549" name="Line 17"/>
          <p:cNvSpPr/>
          <p:nvPr/>
        </p:nvSpPr>
        <p:spPr>
          <a:xfrm flipH="1">
            <a:off x="4083050" y="3578225"/>
            <a:ext cx="1066800" cy="0"/>
          </a:xfrm>
          <a:prstGeom prst="line">
            <a:avLst/>
          </a:prstGeom>
          <a:ln w="25400" cap="flat" cmpd="sng">
            <a:solidFill>
              <a:srgbClr val="003366"/>
            </a:solidFill>
            <a:prstDash val="solid"/>
            <a:round/>
            <a:headEnd type="none" w="med" len="med"/>
            <a:tailEnd type="triangle" w="lg" len="lg"/>
          </a:ln>
        </p:spPr>
        <p:txBody>
          <a:bodyPr/>
          <a:lstStyle/>
          <a:p>
            <a:endParaRPr/>
          </a:p>
        </p:txBody>
      </p:sp>
      <p:sp>
        <p:nvSpPr>
          <p:cNvPr id="22550" name="Text Box 18"/>
          <p:cNvSpPr txBox="1"/>
          <p:nvPr/>
        </p:nvSpPr>
        <p:spPr>
          <a:xfrm>
            <a:off x="2840038" y="3273425"/>
            <a:ext cx="1471612" cy="488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600" b="1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6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</a:rPr>
              <a:t>=50 N</a:t>
            </a:r>
          </a:p>
        </p:txBody>
      </p:sp>
      <p:sp>
        <p:nvSpPr>
          <p:cNvPr id="22551" name="Line 20"/>
          <p:cNvSpPr/>
          <p:nvPr/>
        </p:nvSpPr>
        <p:spPr>
          <a:xfrm>
            <a:off x="5149850" y="3578225"/>
            <a:ext cx="1066800" cy="0"/>
          </a:xfrm>
          <a:prstGeom prst="line">
            <a:avLst/>
          </a:prstGeom>
          <a:ln w="25400" cap="flat" cmpd="sng">
            <a:solidFill>
              <a:srgbClr val="003366"/>
            </a:solidFill>
            <a:prstDash val="solid"/>
            <a:round/>
            <a:headEnd type="none" w="med" len="med"/>
            <a:tailEnd type="triangle" w="lg" len="lg"/>
          </a:ln>
        </p:spPr>
        <p:txBody>
          <a:bodyPr/>
          <a:lstStyle/>
          <a:p>
            <a:endParaRPr/>
          </a:p>
        </p:txBody>
      </p:sp>
      <p:sp>
        <p:nvSpPr>
          <p:cNvPr id="22552" name="Text Box 21"/>
          <p:cNvSpPr txBox="1"/>
          <p:nvPr/>
        </p:nvSpPr>
        <p:spPr>
          <a:xfrm>
            <a:off x="6216650" y="3273425"/>
            <a:ext cx="1552575" cy="488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600" b="1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600" b="1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</a:rPr>
              <a:t>=30 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99"/>
          <p:cNvSpPr txBox="1"/>
          <p:nvPr/>
        </p:nvSpPr>
        <p:spPr>
          <a:xfrm>
            <a:off x="0" y="196850"/>
            <a:ext cx="8882063" cy="397031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例题</a:t>
            </a: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1】</a:t>
            </a:r>
            <a:r>
              <a:rPr lang="zh-CN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下列事例中，受平衡力作用的物体是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(    )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正在圆形轨道上运动的过山车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减速进站的火车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腾空而起正在加速上升的火箭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在马路上匀速直线行驶的汽车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694" y="951167"/>
            <a:ext cx="793750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8"/>
          <p:cNvSpPr/>
          <p:nvPr/>
        </p:nvSpPr>
        <p:spPr>
          <a:xfrm>
            <a:off x="161925" y="331788"/>
            <a:ext cx="601663" cy="55245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" name="Shape 112"/>
          <p:cNvSpPr/>
          <p:nvPr/>
        </p:nvSpPr>
        <p:spPr>
          <a:xfrm>
            <a:off x="146050" y="276225"/>
            <a:ext cx="623888" cy="4603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3" name="文本框 1"/>
          <p:cNvSpPr txBox="1"/>
          <p:nvPr/>
        </p:nvSpPr>
        <p:spPr>
          <a:xfrm>
            <a:off x="942975" y="201930"/>
            <a:ext cx="477520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平衡力与相互作用力关系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rial"/>
              <a:sym typeface="+mn-ea"/>
            </a:endParaRPr>
          </a:p>
        </p:txBody>
      </p:sp>
      <p:cxnSp>
        <p:nvCxnSpPr>
          <p:cNvPr id="104" name="直接连接符 103"/>
          <p:cNvCxnSpPr/>
          <p:nvPr/>
        </p:nvCxnSpPr>
        <p:spPr>
          <a:xfrm>
            <a:off x="819150" y="738188"/>
            <a:ext cx="4668838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2584" y="1194219"/>
            <a:ext cx="8023225" cy="359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0" descr="RY-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3363"/>
          <a:stretch>
            <a:fillRect/>
          </a:stretch>
        </p:blipFill>
        <p:spPr>
          <a:xfrm>
            <a:off x="515938" y="741363"/>
            <a:ext cx="3956050" cy="3138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6" name="Picture 10" descr="RY-1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552"/>
          <a:stretch>
            <a:fillRect/>
          </a:stretch>
        </p:blipFill>
        <p:spPr>
          <a:xfrm>
            <a:off x="4759325" y="811213"/>
            <a:ext cx="3763963" cy="3000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8"/>
          <p:cNvSpPr/>
          <p:nvPr/>
        </p:nvSpPr>
        <p:spPr>
          <a:xfrm>
            <a:off x="161925" y="331788"/>
            <a:ext cx="601663" cy="55245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" name="Shape 112"/>
          <p:cNvSpPr/>
          <p:nvPr/>
        </p:nvSpPr>
        <p:spPr>
          <a:xfrm>
            <a:off x="146050" y="276225"/>
            <a:ext cx="623888" cy="4603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3" name="文本框 1"/>
          <p:cNvSpPr txBox="1"/>
          <p:nvPr/>
        </p:nvSpPr>
        <p:spPr>
          <a:xfrm>
            <a:off x="942975" y="201613"/>
            <a:ext cx="389890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/>
                <a:sym typeface="+mn-ea"/>
              </a:rPr>
              <a:t>课堂小结</a:t>
            </a:r>
          </a:p>
        </p:txBody>
      </p:sp>
      <p:cxnSp>
        <p:nvCxnSpPr>
          <p:cNvPr id="104" name="直接连接符 103"/>
          <p:cNvCxnSpPr/>
          <p:nvPr/>
        </p:nvCxnSpPr>
        <p:spPr>
          <a:xfrm>
            <a:off x="819150" y="738188"/>
            <a:ext cx="4668838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-6180" y="1909406"/>
            <a:ext cx="663575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二力平衡</a:t>
            </a:r>
          </a:p>
        </p:txBody>
      </p:sp>
      <p:sp>
        <p:nvSpPr>
          <p:cNvPr id="27651" name="文本框 2"/>
          <p:cNvSpPr txBox="1">
            <a:spLocks noChangeArrowheads="1"/>
          </p:cNvSpPr>
          <p:nvPr/>
        </p:nvSpPr>
        <p:spPr bwMode="auto">
          <a:xfrm>
            <a:off x="941338" y="1322469"/>
            <a:ext cx="178276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平衡状态</a:t>
            </a:r>
          </a:p>
        </p:txBody>
      </p:sp>
      <p:sp>
        <p:nvSpPr>
          <p:cNvPr id="27652" name="文本框 3"/>
          <p:cNvSpPr txBox="1">
            <a:spLocks noChangeArrowheads="1"/>
          </p:cNvSpPr>
          <p:nvPr/>
        </p:nvSpPr>
        <p:spPr bwMode="auto">
          <a:xfrm>
            <a:off x="941338" y="2520782"/>
            <a:ext cx="208597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探究二力平衡的条件</a:t>
            </a:r>
          </a:p>
        </p:txBody>
      </p:sp>
      <p:sp>
        <p:nvSpPr>
          <p:cNvPr id="27653" name="文本框 4"/>
          <p:cNvSpPr txBox="1">
            <a:spLocks noChangeArrowheads="1"/>
          </p:cNvSpPr>
          <p:nvPr/>
        </p:nvSpPr>
        <p:spPr bwMode="auto">
          <a:xfrm>
            <a:off x="3763645" y="3098165"/>
            <a:ext cx="41878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二力平衡条件的应用</a:t>
            </a:r>
          </a:p>
        </p:txBody>
      </p:sp>
      <p:sp>
        <p:nvSpPr>
          <p:cNvPr id="27654" name="文本框 5"/>
          <p:cNvSpPr txBox="1">
            <a:spLocks noChangeArrowheads="1"/>
          </p:cNvSpPr>
          <p:nvPr/>
        </p:nvSpPr>
        <p:spPr bwMode="auto">
          <a:xfrm>
            <a:off x="3533775" y="948055"/>
            <a:ext cx="40201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静止与匀速直线运动</a:t>
            </a:r>
          </a:p>
        </p:txBody>
      </p:sp>
      <p:sp>
        <p:nvSpPr>
          <p:cNvPr id="27656" name="文本框 8"/>
          <p:cNvSpPr txBox="1">
            <a:spLocks noChangeArrowheads="1"/>
          </p:cNvSpPr>
          <p:nvPr/>
        </p:nvSpPr>
        <p:spPr bwMode="auto">
          <a:xfrm>
            <a:off x="3640460" y="2313811"/>
            <a:ext cx="46085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同体、等大、反向、共线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左箭头 14"/>
          <p:cNvSpPr/>
          <p:nvPr/>
        </p:nvSpPr>
        <p:spPr>
          <a:xfrm flipH="1">
            <a:off x="2734221" y="1478130"/>
            <a:ext cx="360362" cy="214971"/>
          </a:xfrm>
          <a:prstGeom prst="leftArrow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800" noProof="1"/>
          </a:p>
        </p:txBody>
      </p:sp>
      <p:sp>
        <p:nvSpPr>
          <p:cNvPr id="27659" name="AutoShape 14"/>
          <p:cNvSpPr/>
          <p:nvPr/>
        </p:nvSpPr>
        <p:spPr bwMode="auto">
          <a:xfrm>
            <a:off x="657076" y="1394477"/>
            <a:ext cx="284262" cy="2808312"/>
          </a:xfrm>
          <a:prstGeom prst="leftBrace">
            <a:avLst>
              <a:gd name="adj1" fmla="val 70100"/>
              <a:gd name="adj2" fmla="val 50000"/>
            </a:avLst>
          </a:prstGeom>
          <a:noFill/>
          <a:ln w="19050">
            <a:solidFill>
              <a:srgbClr val="0D0D0D"/>
            </a:solidFill>
            <a:miter lim="800000"/>
          </a:ln>
        </p:spPr>
        <p:txBody>
          <a:bodyPr wrap="none" anchor="ctr"/>
          <a:lstStyle/>
          <a:p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60" name="AutoShape 14"/>
          <p:cNvSpPr/>
          <p:nvPr/>
        </p:nvSpPr>
        <p:spPr bwMode="auto">
          <a:xfrm>
            <a:off x="3300958" y="1106445"/>
            <a:ext cx="88652" cy="936104"/>
          </a:xfrm>
          <a:prstGeom prst="leftBrace">
            <a:avLst>
              <a:gd name="adj1" fmla="val 69814"/>
              <a:gd name="adj2" fmla="val 50000"/>
            </a:avLst>
          </a:prstGeom>
          <a:noFill/>
          <a:ln w="19050">
            <a:solidFill>
              <a:srgbClr val="0D0D0D"/>
            </a:solidFill>
            <a:miter lim="800000"/>
          </a:ln>
        </p:spPr>
        <p:txBody>
          <a:bodyPr wrap="none" anchor="ctr"/>
          <a:lstStyle/>
          <a:p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5"/>
          <p:cNvSpPr txBox="1">
            <a:spLocks noChangeArrowheads="1"/>
          </p:cNvSpPr>
          <p:nvPr/>
        </p:nvSpPr>
        <p:spPr bwMode="auto">
          <a:xfrm>
            <a:off x="3533775" y="1734185"/>
            <a:ext cx="40201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与平衡力之间关系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064510" y="2539365"/>
            <a:ext cx="575945" cy="935990"/>
            <a:chOff x="5726" y="3999"/>
            <a:chExt cx="907" cy="1474"/>
          </a:xfrm>
        </p:grpSpPr>
        <p:sp>
          <p:nvSpPr>
            <p:cNvPr id="19" name="左箭头 18"/>
            <p:cNvSpPr/>
            <p:nvPr/>
          </p:nvSpPr>
          <p:spPr>
            <a:xfrm flipH="1">
              <a:off x="5726" y="4607"/>
              <a:ext cx="567" cy="354"/>
            </a:xfrm>
            <a:prstGeom prst="leftArrow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800" noProof="1"/>
            </a:p>
          </p:txBody>
        </p:sp>
        <p:sp>
          <p:nvSpPr>
            <p:cNvPr id="3" name="AutoShape 14"/>
            <p:cNvSpPr/>
            <p:nvPr/>
          </p:nvSpPr>
          <p:spPr bwMode="auto">
            <a:xfrm>
              <a:off x="6493" y="3999"/>
              <a:ext cx="140" cy="1474"/>
            </a:xfrm>
            <a:prstGeom prst="leftBrace">
              <a:avLst>
                <a:gd name="adj1" fmla="val 69814"/>
                <a:gd name="adj2" fmla="val 50000"/>
              </a:avLst>
            </a:prstGeom>
            <a:noFill/>
            <a:ln w="19050">
              <a:solidFill>
                <a:srgbClr val="0D0D0D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008648" y="3619967"/>
            <a:ext cx="2085975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一对平衡力和相互作用力关系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959100" y="3725545"/>
            <a:ext cx="575945" cy="935990"/>
            <a:chOff x="5726" y="3999"/>
            <a:chExt cx="907" cy="1474"/>
          </a:xfrm>
        </p:grpSpPr>
        <p:sp>
          <p:nvSpPr>
            <p:cNvPr id="7" name="左箭头 6"/>
            <p:cNvSpPr/>
            <p:nvPr/>
          </p:nvSpPr>
          <p:spPr>
            <a:xfrm flipH="1">
              <a:off x="5726" y="4607"/>
              <a:ext cx="567" cy="354"/>
            </a:xfrm>
            <a:prstGeom prst="leftArrow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800" noProof="1"/>
            </a:p>
          </p:txBody>
        </p:sp>
        <p:sp>
          <p:nvSpPr>
            <p:cNvPr id="8" name="AutoShape 14"/>
            <p:cNvSpPr/>
            <p:nvPr/>
          </p:nvSpPr>
          <p:spPr bwMode="auto">
            <a:xfrm>
              <a:off x="6493" y="3999"/>
              <a:ext cx="140" cy="1474"/>
            </a:xfrm>
            <a:prstGeom prst="leftBrace">
              <a:avLst>
                <a:gd name="adj1" fmla="val 69814"/>
                <a:gd name="adj2" fmla="val 50000"/>
              </a:avLst>
            </a:prstGeom>
            <a:noFill/>
            <a:ln w="19050">
              <a:solidFill>
                <a:srgbClr val="0D0D0D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3458845" y="3620135"/>
            <a:ext cx="590804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j-ea"/>
              </a:rPr>
              <a:t>相互作用力：等大 反向 共线 异体</a:t>
            </a:r>
          </a:p>
        </p:txBody>
      </p:sp>
      <p:sp>
        <p:nvSpPr>
          <p:cNvPr id="10" name="矩形 9"/>
          <p:cNvSpPr/>
          <p:nvPr/>
        </p:nvSpPr>
        <p:spPr>
          <a:xfrm>
            <a:off x="3458845" y="4203065"/>
            <a:ext cx="593280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一对平衡力：等大 反向 共线 同体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8"/>
          <p:cNvSpPr/>
          <p:nvPr/>
        </p:nvSpPr>
        <p:spPr>
          <a:xfrm>
            <a:off x="161925" y="331788"/>
            <a:ext cx="601663" cy="55245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" name="Shape 112"/>
          <p:cNvSpPr/>
          <p:nvPr/>
        </p:nvSpPr>
        <p:spPr>
          <a:xfrm>
            <a:off x="146050" y="276225"/>
            <a:ext cx="623888" cy="4603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3" name="文本框 1"/>
          <p:cNvSpPr txBox="1"/>
          <p:nvPr/>
        </p:nvSpPr>
        <p:spPr>
          <a:xfrm>
            <a:off x="942975" y="201613"/>
            <a:ext cx="389890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/>
                <a:sym typeface="+mn-ea"/>
              </a:rPr>
              <a:t>课堂检测</a:t>
            </a:r>
          </a:p>
        </p:txBody>
      </p:sp>
      <p:cxnSp>
        <p:nvCxnSpPr>
          <p:cNvPr id="104" name="直接连接符 103"/>
          <p:cNvCxnSpPr/>
          <p:nvPr/>
        </p:nvCxnSpPr>
        <p:spPr>
          <a:xfrm>
            <a:off x="819150" y="738188"/>
            <a:ext cx="4668838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12195" y="1148854"/>
            <a:ext cx="6848475" cy="5819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/>
            <a:r>
              <a:rPr lang="en-US" altLang="zh-CN" sz="2800" smtClean="0">
                <a:latin typeface="宋体" panose="02010600030101010101" pitchFamily="2" charset="-122"/>
              </a:rPr>
              <a:t>1</a:t>
            </a:r>
            <a:r>
              <a:rPr lang="en-US" altLang="zh-CN" sz="2800">
                <a:latin typeface="宋体" panose="02010600030101010101" pitchFamily="2" charset="-122"/>
              </a:rPr>
              <a:t>.</a:t>
            </a:r>
            <a:r>
              <a:rPr lang="zh-CN" altLang="en-US" sz="2800" smtClean="0">
                <a:latin typeface="宋体" panose="02010600030101010101" pitchFamily="2" charset="-122"/>
              </a:rPr>
              <a:t>下</a:t>
            </a:r>
            <a:r>
              <a:rPr lang="zh-CN" altLang="en-US" sz="2800">
                <a:latin typeface="宋体" panose="02010600030101010101" pitchFamily="2" charset="-122"/>
              </a:rPr>
              <a:t>列哪组中的两个力相互平衡（    ）</a:t>
            </a:r>
          </a:p>
        </p:txBody>
      </p:sp>
      <p:sp>
        <p:nvSpPr>
          <p:cNvPr id="9" name="Text Box 29"/>
          <p:cNvSpPr txBox="1">
            <a:spLocks noChangeArrowheads="1"/>
          </p:cNvSpPr>
          <p:nvPr/>
        </p:nvSpPr>
        <p:spPr bwMode="auto">
          <a:xfrm>
            <a:off x="6372200" y="1148854"/>
            <a:ext cx="56321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D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740619" y="1983807"/>
            <a:ext cx="1177925" cy="572464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endParaRPr lang="zh-CN" altLang="en-US" sz="2800" noProof="1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Line 6"/>
          <p:cNvSpPr>
            <a:spLocks noChangeShapeType="1"/>
          </p:cNvSpPr>
          <p:nvPr/>
        </p:nvSpPr>
        <p:spPr bwMode="auto">
          <a:xfrm flipH="1">
            <a:off x="815107" y="1994496"/>
            <a:ext cx="925512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oval" w="sm" len="sm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Line 7"/>
          <p:cNvSpPr>
            <a:spLocks noChangeShapeType="1"/>
          </p:cNvSpPr>
          <p:nvPr/>
        </p:nvSpPr>
        <p:spPr bwMode="auto">
          <a:xfrm>
            <a:off x="2937595" y="2533705"/>
            <a:ext cx="925513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oval" w="sm" len="sm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539552" y="2012950"/>
            <a:ext cx="1800225" cy="46166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>
                <a:latin typeface="Times New Roman" panose="02020603050405020304" pitchFamily="18" charset="0"/>
              </a:rPr>
              <a:t>F</a:t>
            </a:r>
            <a:r>
              <a:rPr lang="en-US" altLang="zh-CN" sz="2400" baseline="-25000">
                <a:latin typeface="Times New Roman" panose="02020603050405020304" pitchFamily="18" charset="0"/>
              </a:rPr>
              <a:t>1</a:t>
            </a:r>
            <a:r>
              <a:rPr lang="en-US" altLang="zh-CN" sz="2400">
                <a:latin typeface="Times New Roman" panose="02020603050405020304" pitchFamily="18" charset="0"/>
              </a:rPr>
              <a:t>=5</a:t>
            </a:r>
            <a:r>
              <a:rPr lang="zh-CN" altLang="en-US" sz="2400">
                <a:latin typeface="Times New Roman" panose="02020603050405020304" pitchFamily="18" charset="0"/>
              </a:rPr>
              <a:t> </a:t>
            </a:r>
            <a:r>
              <a:rPr lang="en-US" altLang="zh-CN" sz="2400">
                <a:latin typeface="Times New Roman" panose="02020603050405020304" pitchFamily="18" charset="0"/>
              </a:rPr>
              <a:t>N</a:t>
            </a:r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3131840" y="2012950"/>
            <a:ext cx="1201737" cy="46166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>
                <a:latin typeface="Times New Roman" panose="02020603050405020304" pitchFamily="18" charset="0"/>
              </a:rPr>
              <a:t>F</a:t>
            </a:r>
            <a:r>
              <a:rPr lang="en-US" altLang="zh-CN" sz="2400" baseline="-25000">
                <a:latin typeface="Times New Roman" panose="02020603050405020304" pitchFamily="18" charset="0"/>
              </a:rPr>
              <a:t>2</a:t>
            </a:r>
            <a:r>
              <a:rPr lang="en-US" altLang="zh-CN" sz="2400">
                <a:latin typeface="Times New Roman" panose="02020603050405020304" pitchFamily="18" charset="0"/>
              </a:rPr>
              <a:t>=5 N</a:t>
            </a: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2077170" y="2555083"/>
            <a:ext cx="504825" cy="52322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22" name="AutoShape 11"/>
          <p:cNvSpPr>
            <a:spLocks noChangeArrowheads="1"/>
          </p:cNvSpPr>
          <p:nvPr/>
        </p:nvSpPr>
        <p:spPr bwMode="auto">
          <a:xfrm>
            <a:off x="5609358" y="1910170"/>
            <a:ext cx="1514475" cy="571277"/>
          </a:xfrm>
          <a:prstGeom prst="parallelogram">
            <a:avLst>
              <a:gd name="adj" fmla="val 49584"/>
            </a:avLst>
          </a:prstGeom>
          <a:ln>
            <a:headEnd type="none" w="sm" len="sm"/>
            <a:tailEnd type="none" w="sm" len="sm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endParaRPr lang="zh-CN" altLang="en-US" sz="2800" noProof="1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" name="Line 12"/>
          <p:cNvSpPr>
            <a:spLocks noChangeShapeType="1"/>
          </p:cNvSpPr>
          <p:nvPr/>
        </p:nvSpPr>
        <p:spPr bwMode="auto">
          <a:xfrm rot="1444530" flipH="1">
            <a:off x="5133107" y="2369804"/>
            <a:ext cx="444500" cy="40025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oval" w="sm" len="sm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Line 13"/>
          <p:cNvSpPr>
            <a:spLocks noChangeShapeType="1"/>
          </p:cNvSpPr>
          <p:nvPr/>
        </p:nvSpPr>
        <p:spPr bwMode="auto">
          <a:xfrm flipV="1">
            <a:off x="7123833" y="1623938"/>
            <a:ext cx="757237" cy="286232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oval" w="sm" len="sm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4737819" y="2667913"/>
            <a:ext cx="1169988" cy="46166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>
                <a:latin typeface="Times New Roman" panose="02020603050405020304" pitchFamily="18" charset="0"/>
              </a:rPr>
              <a:t>F</a:t>
            </a:r>
            <a:r>
              <a:rPr lang="en-US" altLang="zh-CN" sz="2400" baseline="-25000">
                <a:latin typeface="Times New Roman" panose="02020603050405020304" pitchFamily="18" charset="0"/>
              </a:rPr>
              <a:t>1</a:t>
            </a:r>
            <a:r>
              <a:rPr lang="en-US" altLang="zh-CN" sz="2400">
                <a:latin typeface="Times New Roman" panose="02020603050405020304" pitchFamily="18" charset="0"/>
              </a:rPr>
              <a:t>=3 N</a:t>
            </a:r>
          </a:p>
        </p:txBody>
      </p:sp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7617545" y="1658381"/>
            <a:ext cx="1262063" cy="46166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>
                <a:latin typeface="Times New Roman" panose="02020603050405020304" pitchFamily="18" charset="0"/>
              </a:rPr>
              <a:t>F</a:t>
            </a:r>
            <a:r>
              <a:rPr lang="en-US" altLang="zh-CN" sz="2400" baseline="-25000">
                <a:latin typeface="Times New Roman" panose="02020603050405020304" pitchFamily="18" charset="0"/>
              </a:rPr>
              <a:t>2</a:t>
            </a:r>
            <a:r>
              <a:rPr lang="en-US" altLang="zh-CN" sz="2400">
                <a:latin typeface="Times New Roman" panose="02020603050405020304" pitchFamily="18" charset="0"/>
              </a:rPr>
              <a:t>=5 N</a:t>
            </a:r>
          </a:p>
        </p:txBody>
      </p:sp>
      <p:sp>
        <p:nvSpPr>
          <p:cNvPr id="27" name="Text Box 16"/>
          <p:cNvSpPr txBox="1">
            <a:spLocks noChangeArrowheads="1"/>
          </p:cNvSpPr>
          <p:nvPr/>
        </p:nvSpPr>
        <p:spPr bwMode="auto">
          <a:xfrm>
            <a:off x="6198319" y="2481447"/>
            <a:ext cx="420688" cy="52322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1740620" y="3340143"/>
            <a:ext cx="504825" cy="643725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endParaRPr lang="zh-CN" altLang="en-US" sz="2800" noProof="1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" name="Rectangle 18"/>
          <p:cNvSpPr>
            <a:spLocks noChangeArrowheads="1"/>
          </p:cNvSpPr>
          <p:nvPr/>
        </p:nvSpPr>
        <p:spPr bwMode="auto">
          <a:xfrm>
            <a:off x="2329583" y="3340143"/>
            <a:ext cx="504825" cy="643725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endParaRPr lang="zh-CN" altLang="en-US" sz="2800" noProof="1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" name="Line 19"/>
          <p:cNvSpPr>
            <a:spLocks noChangeShapeType="1"/>
          </p:cNvSpPr>
          <p:nvPr/>
        </p:nvSpPr>
        <p:spPr bwMode="auto">
          <a:xfrm flipH="1">
            <a:off x="815107" y="3626375"/>
            <a:ext cx="925512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oval" w="sm" len="sm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Line 20"/>
          <p:cNvSpPr>
            <a:spLocks noChangeShapeType="1"/>
          </p:cNvSpPr>
          <p:nvPr/>
        </p:nvSpPr>
        <p:spPr bwMode="auto">
          <a:xfrm flipH="1">
            <a:off x="2834407" y="3626375"/>
            <a:ext cx="925512" cy="0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triangle" w="med" len="med"/>
            <a:tailEnd type="oval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Text Box 21"/>
          <p:cNvSpPr txBox="1">
            <a:spLocks noChangeArrowheads="1"/>
          </p:cNvSpPr>
          <p:nvPr/>
        </p:nvSpPr>
        <p:spPr bwMode="auto">
          <a:xfrm>
            <a:off x="467544" y="3093070"/>
            <a:ext cx="1262063" cy="46166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>
                <a:latin typeface="Times New Roman" panose="02020603050405020304" pitchFamily="18" charset="0"/>
              </a:rPr>
              <a:t>F</a:t>
            </a:r>
            <a:r>
              <a:rPr lang="en-US" altLang="zh-CN" sz="2400" baseline="-25000">
                <a:latin typeface="Times New Roman" panose="02020603050405020304" pitchFamily="18" charset="0"/>
              </a:rPr>
              <a:t>1</a:t>
            </a:r>
            <a:r>
              <a:rPr lang="en-US" altLang="zh-CN" sz="2400">
                <a:latin typeface="Times New Roman" panose="02020603050405020304" pitchFamily="18" charset="0"/>
              </a:rPr>
              <a:t>=5 N</a:t>
            </a:r>
          </a:p>
        </p:txBody>
      </p:sp>
      <p:sp>
        <p:nvSpPr>
          <p:cNvPr id="33" name="Text Box 22"/>
          <p:cNvSpPr txBox="1">
            <a:spLocks noChangeArrowheads="1"/>
          </p:cNvSpPr>
          <p:nvPr/>
        </p:nvSpPr>
        <p:spPr bwMode="auto">
          <a:xfrm>
            <a:off x="2987824" y="3165078"/>
            <a:ext cx="1363662" cy="46166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>
                <a:latin typeface="Times New Roman" panose="02020603050405020304" pitchFamily="18" charset="0"/>
              </a:rPr>
              <a:t>F</a:t>
            </a:r>
            <a:r>
              <a:rPr lang="en-US" altLang="zh-CN" sz="2400" baseline="-25000">
                <a:latin typeface="Times New Roman" panose="02020603050405020304" pitchFamily="18" charset="0"/>
              </a:rPr>
              <a:t>2</a:t>
            </a:r>
            <a:r>
              <a:rPr lang="en-US" altLang="zh-CN" sz="2400">
                <a:latin typeface="Times New Roman" panose="02020603050405020304" pitchFamily="18" charset="0"/>
              </a:rPr>
              <a:t>=5 N</a:t>
            </a:r>
          </a:p>
        </p:txBody>
      </p:sp>
      <p:sp>
        <p:nvSpPr>
          <p:cNvPr id="34" name="Text Box 23"/>
          <p:cNvSpPr txBox="1">
            <a:spLocks noChangeArrowheads="1"/>
          </p:cNvSpPr>
          <p:nvPr/>
        </p:nvSpPr>
        <p:spPr bwMode="auto">
          <a:xfrm>
            <a:off x="2077169" y="3983869"/>
            <a:ext cx="420688" cy="52322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35" name="AutoShape 24"/>
          <p:cNvSpPr>
            <a:spLocks noChangeArrowheads="1"/>
          </p:cNvSpPr>
          <p:nvPr/>
        </p:nvSpPr>
        <p:spPr bwMode="auto">
          <a:xfrm>
            <a:off x="5609357" y="3340143"/>
            <a:ext cx="1346200" cy="714986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ln>
            <a:headEnd type="none" w="sm" len="sm"/>
            <a:tailEnd type="none" w="sm" len="sm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endParaRPr lang="zh-CN" altLang="en-US" sz="2800" noProof="1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" name="Line 26"/>
          <p:cNvSpPr>
            <a:spLocks noChangeShapeType="1"/>
          </p:cNvSpPr>
          <p:nvPr/>
        </p:nvSpPr>
        <p:spPr bwMode="auto">
          <a:xfrm flipH="1">
            <a:off x="6782520" y="2924453"/>
            <a:ext cx="841375" cy="428755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triangle" w="med" len="med"/>
            <a:tailEnd type="oval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Text Box 27"/>
          <p:cNvSpPr txBox="1">
            <a:spLocks noChangeArrowheads="1"/>
          </p:cNvSpPr>
          <p:nvPr/>
        </p:nvSpPr>
        <p:spPr bwMode="auto">
          <a:xfrm>
            <a:off x="4244107" y="3841346"/>
            <a:ext cx="1344612" cy="46166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>
                <a:latin typeface="Times New Roman" panose="02020603050405020304" pitchFamily="18" charset="0"/>
              </a:rPr>
              <a:t>F</a:t>
            </a:r>
            <a:r>
              <a:rPr lang="en-US" altLang="zh-CN" sz="2400" baseline="-25000">
                <a:latin typeface="Times New Roman" panose="02020603050405020304" pitchFamily="18" charset="0"/>
              </a:rPr>
              <a:t>1</a:t>
            </a:r>
            <a:r>
              <a:rPr lang="en-US" altLang="zh-CN" sz="2400">
                <a:latin typeface="Times New Roman" panose="02020603050405020304" pitchFamily="18" charset="0"/>
              </a:rPr>
              <a:t>=5 N</a:t>
            </a:r>
          </a:p>
        </p:txBody>
      </p:sp>
      <p:sp>
        <p:nvSpPr>
          <p:cNvPr id="38" name="Text Box 28"/>
          <p:cNvSpPr txBox="1">
            <a:spLocks noChangeArrowheads="1"/>
          </p:cNvSpPr>
          <p:nvPr/>
        </p:nvSpPr>
        <p:spPr bwMode="auto">
          <a:xfrm>
            <a:off x="7460383" y="2904263"/>
            <a:ext cx="1328737" cy="46166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>
                <a:latin typeface="Times New Roman" panose="02020603050405020304" pitchFamily="18" charset="0"/>
              </a:rPr>
              <a:t>F</a:t>
            </a:r>
            <a:r>
              <a:rPr lang="en-US" altLang="zh-CN" sz="2400" baseline="-25000">
                <a:latin typeface="Times New Roman" panose="02020603050405020304" pitchFamily="18" charset="0"/>
              </a:rPr>
              <a:t>2</a:t>
            </a:r>
            <a:r>
              <a:rPr lang="en-US" altLang="zh-CN" sz="2400">
                <a:latin typeface="Times New Roman" panose="02020603050405020304" pitchFamily="18" charset="0"/>
              </a:rPr>
              <a:t>=5 N</a:t>
            </a:r>
          </a:p>
        </p:txBody>
      </p:sp>
      <p:sp>
        <p:nvSpPr>
          <p:cNvPr id="39" name="Text Box 29"/>
          <p:cNvSpPr txBox="1">
            <a:spLocks noChangeArrowheads="1"/>
          </p:cNvSpPr>
          <p:nvPr/>
        </p:nvSpPr>
        <p:spPr bwMode="auto">
          <a:xfrm>
            <a:off x="6114183" y="4055130"/>
            <a:ext cx="420687" cy="52322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</a:rPr>
              <a:t>D</a:t>
            </a:r>
          </a:p>
        </p:txBody>
      </p:sp>
      <p:sp>
        <p:nvSpPr>
          <p:cNvPr id="40" name="Line 25"/>
          <p:cNvSpPr>
            <a:spLocks noChangeShapeType="1"/>
          </p:cNvSpPr>
          <p:nvPr/>
        </p:nvSpPr>
        <p:spPr bwMode="auto">
          <a:xfrm flipH="1">
            <a:off x="5020395" y="3841346"/>
            <a:ext cx="841375" cy="428755"/>
          </a:xfrm>
          <a:prstGeom prst="line">
            <a:avLst/>
          </a:prstGeom>
          <a:noFill/>
          <a:ln w="28575" cap="sq">
            <a:solidFill>
              <a:schemeClr val="tx1"/>
            </a:solidFill>
            <a:miter lim="800000"/>
            <a:headEnd type="oval" w="sm" len="sm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" name="直接连接符 30765"/>
          <p:cNvSpPr>
            <a:spLocks noChangeShapeType="1"/>
          </p:cNvSpPr>
          <p:nvPr/>
        </p:nvSpPr>
        <p:spPr bwMode="auto">
          <a:xfrm flipV="1">
            <a:off x="5637932" y="1927986"/>
            <a:ext cx="1441450" cy="538021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5"/>
          <p:cNvSpPr txBox="1">
            <a:spLocks noChangeArrowheads="1"/>
          </p:cNvSpPr>
          <p:nvPr/>
        </p:nvSpPr>
        <p:spPr bwMode="auto">
          <a:xfrm>
            <a:off x="5363939" y="4220502"/>
            <a:ext cx="30988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44035" name="Line 8"/>
          <p:cNvSpPr>
            <a:spLocks noChangeShapeType="1"/>
          </p:cNvSpPr>
          <p:nvPr/>
        </p:nvSpPr>
        <p:spPr bwMode="auto">
          <a:xfrm>
            <a:off x="5382989" y="4107672"/>
            <a:ext cx="20891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36" name="Line 9"/>
          <p:cNvSpPr>
            <a:spLocks noChangeShapeType="1"/>
          </p:cNvSpPr>
          <p:nvPr/>
        </p:nvSpPr>
        <p:spPr bwMode="auto">
          <a:xfrm flipH="1" flipV="1">
            <a:off x="5382989" y="2923550"/>
            <a:ext cx="0" cy="118412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37" name="Line 10"/>
          <p:cNvSpPr>
            <a:spLocks noChangeShapeType="1"/>
          </p:cNvSpPr>
          <p:nvPr/>
        </p:nvSpPr>
        <p:spPr bwMode="auto">
          <a:xfrm flipV="1">
            <a:off x="5382990" y="3030442"/>
            <a:ext cx="865187" cy="1077231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38" name="Line 11"/>
          <p:cNvSpPr>
            <a:spLocks noChangeShapeType="1"/>
          </p:cNvSpPr>
          <p:nvPr/>
        </p:nvSpPr>
        <p:spPr bwMode="auto">
          <a:xfrm flipV="1">
            <a:off x="5382989" y="3246600"/>
            <a:ext cx="1441450" cy="861072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39" name="Text Box 12"/>
          <p:cNvSpPr txBox="1">
            <a:spLocks noChangeArrowheads="1"/>
          </p:cNvSpPr>
          <p:nvPr/>
        </p:nvSpPr>
        <p:spPr bwMode="auto">
          <a:xfrm>
            <a:off x="323528" y="555526"/>
            <a:ext cx="8568952" cy="40093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latin typeface="+mn-ea"/>
              </a:rPr>
              <a:t>2.</a:t>
            </a:r>
            <a:r>
              <a:rPr lang="zh-CN" altLang="en-US" sz="2800" smtClean="0">
                <a:latin typeface="+mn-ea"/>
              </a:rPr>
              <a:t>用</a:t>
            </a:r>
            <a:r>
              <a:rPr lang="zh-CN" altLang="en-US" sz="2800">
                <a:latin typeface="+mn-ea"/>
              </a:rPr>
              <a:t>弹簧测力计两次拉动重为</a:t>
            </a:r>
            <a:r>
              <a:rPr lang="en-US" altLang="zh-CN" sz="2800" smtClean="0">
                <a:latin typeface="+mn-ea"/>
              </a:rPr>
              <a:t>G</a:t>
            </a:r>
            <a:r>
              <a:rPr lang="zh-CN" altLang="en-US" sz="2800" smtClean="0">
                <a:latin typeface="+mn-ea"/>
              </a:rPr>
              <a:t>的</a:t>
            </a:r>
            <a:r>
              <a:rPr lang="zh-CN" altLang="en-US" sz="2800">
                <a:latin typeface="+mn-ea"/>
              </a:rPr>
              <a:t>物体竖直向上运动，两次运</a:t>
            </a:r>
            <a:r>
              <a:rPr lang="zh-CN" altLang="en-US" sz="2800" smtClean="0">
                <a:latin typeface="+mn-ea"/>
              </a:rPr>
              <a:t>动的</a:t>
            </a:r>
            <a:r>
              <a:rPr lang="en-US" altLang="zh-CN" sz="2800">
                <a:latin typeface="+mn-ea"/>
              </a:rPr>
              <a:t>S-t</a:t>
            </a:r>
            <a:r>
              <a:rPr lang="zh-CN" altLang="en-US" sz="2800">
                <a:latin typeface="+mn-ea"/>
              </a:rPr>
              <a:t>的图像如左图所示，其对应的弹簧测力计示数分别为</a:t>
            </a:r>
            <a:r>
              <a:rPr lang="en-US" altLang="zh-CN" sz="2800" smtClean="0">
                <a:latin typeface="+mn-ea"/>
              </a:rPr>
              <a:t>F</a:t>
            </a:r>
            <a:r>
              <a:rPr lang="en-US" altLang="zh-CN" sz="2800" baseline="-25000" smtClean="0">
                <a:latin typeface="+mn-ea"/>
              </a:rPr>
              <a:t>1</a:t>
            </a:r>
            <a:r>
              <a:rPr lang="zh-CN" altLang="en-US" sz="2800" baseline="-25000" smtClean="0">
                <a:latin typeface="+mn-ea"/>
              </a:rPr>
              <a:t>、</a:t>
            </a:r>
            <a:r>
              <a:rPr lang="en-US" altLang="zh-CN" sz="2800" smtClean="0">
                <a:latin typeface="+mn-ea"/>
              </a:rPr>
              <a:t>F</a:t>
            </a:r>
            <a:r>
              <a:rPr lang="en-US" altLang="zh-CN" sz="2800" baseline="-25000" smtClean="0">
                <a:latin typeface="+mn-ea"/>
              </a:rPr>
              <a:t>2</a:t>
            </a:r>
            <a:r>
              <a:rPr lang="zh-CN" altLang="en-US" sz="2800">
                <a:latin typeface="+mn-ea"/>
              </a:rPr>
              <a:t>则</a:t>
            </a:r>
            <a:r>
              <a:rPr lang="en-US" altLang="zh-CN" sz="2800" smtClean="0">
                <a:latin typeface="+mn-ea"/>
              </a:rPr>
              <a:t>F1</a:t>
            </a:r>
            <a:r>
              <a:rPr lang="zh-CN" altLang="en-US" sz="2800" smtClean="0">
                <a:latin typeface="+mn-ea"/>
              </a:rPr>
              <a:t>、</a:t>
            </a:r>
            <a:r>
              <a:rPr lang="en-US" altLang="zh-CN" sz="2800" smtClean="0">
                <a:latin typeface="+mn-ea"/>
              </a:rPr>
              <a:t>F2</a:t>
            </a:r>
            <a:r>
              <a:rPr lang="en-US" altLang="zh-CN" sz="2800">
                <a:latin typeface="+mn-ea"/>
              </a:rPr>
              <a:t>,</a:t>
            </a:r>
            <a:r>
              <a:rPr lang="zh-CN" altLang="en-US" sz="2800">
                <a:latin typeface="+mn-ea"/>
              </a:rPr>
              <a:t>的大小关系是（    ）</a:t>
            </a:r>
          </a:p>
          <a:p>
            <a:pPr>
              <a:lnSpc>
                <a:spcPct val="130000"/>
              </a:lnSpc>
            </a:pPr>
            <a:r>
              <a:rPr lang="en-US" altLang="zh-CN" sz="2800" smtClean="0">
                <a:latin typeface="+mn-ea"/>
              </a:rPr>
              <a:t>A.F1&lt;F2  </a:t>
            </a:r>
          </a:p>
          <a:p>
            <a:pPr>
              <a:lnSpc>
                <a:spcPct val="130000"/>
              </a:lnSpc>
            </a:pPr>
            <a:r>
              <a:rPr lang="en-US" altLang="zh-CN" sz="2800" smtClean="0">
                <a:latin typeface="+mn-ea"/>
              </a:rPr>
              <a:t>B.F1=F2</a:t>
            </a:r>
            <a:endParaRPr lang="en-US" altLang="zh-CN" sz="280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800" smtClean="0">
                <a:latin typeface="+mn-ea"/>
              </a:rPr>
              <a:t>C.F1&gt;F2</a:t>
            </a:r>
          </a:p>
          <a:p>
            <a:pPr>
              <a:lnSpc>
                <a:spcPct val="130000"/>
              </a:lnSpc>
            </a:pPr>
            <a:r>
              <a:rPr lang="en-US" altLang="zh-CN" sz="2800" smtClean="0">
                <a:latin typeface="+mn-ea"/>
              </a:rPr>
              <a:t>D.</a:t>
            </a:r>
            <a:r>
              <a:rPr lang="zh-CN" altLang="en-US" sz="2800" smtClean="0">
                <a:latin typeface="+mn-ea"/>
              </a:rPr>
              <a:t>以</a:t>
            </a:r>
            <a:r>
              <a:rPr lang="zh-CN" altLang="en-US" sz="2800">
                <a:latin typeface="+mn-ea"/>
              </a:rPr>
              <a:t>上三种情况都有可</a:t>
            </a:r>
            <a:r>
              <a:rPr lang="zh-CN" altLang="en-US" sz="2800" smtClean="0">
                <a:latin typeface="+mn-ea"/>
              </a:rPr>
              <a:t>能</a:t>
            </a:r>
            <a:endParaRPr lang="zh-CN" altLang="en-US" sz="2800">
              <a:latin typeface="+mn-ea"/>
            </a:endParaRPr>
          </a:p>
        </p:txBody>
      </p:sp>
      <p:sp>
        <p:nvSpPr>
          <p:cNvPr id="44040" name="Text Box 14"/>
          <p:cNvSpPr txBox="1">
            <a:spLocks noChangeArrowheads="1"/>
          </p:cNvSpPr>
          <p:nvPr/>
        </p:nvSpPr>
        <p:spPr bwMode="auto">
          <a:xfrm>
            <a:off x="5003576" y="2683638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/>
              <a:t>S</a:t>
            </a:r>
          </a:p>
        </p:txBody>
      </p:sp>
      <p:sp>
        <p:nvSpPr>
          <p:cNvPr id="44041" name="Text Box 15"/>
          <p:cNvSpPr txBox="1">
            <a:spLocks noChangeArrowheads="1"/>
          </p:cNvSpPr>
          <p:nvPr/>
        </p:nvSpPr>
        <p:spPr bwMode="auto">
          <a:xfrm>
            <a:off x="6948264" y="4083918"/>
            <a:ext cx="30099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/>
              <a:t>t</a:t>
            </a:r>
          </a:p>
        </p:txBody>
      </p:sp>
      <p:sp>
        <p:nvSpPr>
          <p:cNvPr id="48144" name="Text Box 16"/>
          <p:cNvSpPr txBox="1">
            <a:spLocks noChangeArrowheads="1"/>
          </p:cNvSpPr>
          <p:nvPr/>
        </p:nvSpPr>
        <p:spPr bwMode="auto">
          <a:xfrm>
            <a:off x="7668344" y="1707654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1" name="矩形 10"/>
          <p:cNvSpPr/>
          <p:nvPr/>
        </p:nvSpPr>
        <p:spPr>
          <a:xfrm>
            <a:off x="6155704" y="2611630"/>
            <a:ext cx="538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latin typeface="+mn-ea"/>
              </a:rPr>
              <a:t>F1</a:t>
            </a:r>
            <a:endParaRPr lang="zh-CN" altLang="en-US" sz="2800"/>
          </a:p>
        </p:txBody>
      </p:sp>
      <p:sp>
        <p:nvSpPr>
          <p:cNvPr id="12" name="矩形 11"/>
          <p:cNvSpPr/>
          <p:nvPr/>
        </p:nvSpPr>
        <p:spPr>
          <a:xfrm>
            <a:off x="6875784" y="2899662"/>
            <a:ext cx="538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latin typeface="+mn-ea"/>
              </a:rPr>
              <a:t>F2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4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4"/>
          <p:cNvSpPr txBox="1">
            <a:spLocks noChangeArrowheads="1"/>
          </p:cNvSpPr>
          <p:nvPr/>
        </p:nvSpPr>
        <p:spPr bwMode="auto">
          <a:xfrm>
            <a:off x="323528" y="411510"/>
            <a:ext cx="8604250" cy="4292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smtClean="0"/>
              <a:t>3.</a:t>
            </a:r>
            <a:r>
              <a:rPr lang="zh-CN" altLang="en-US" sz="2600" smtClean="0"/>
              <a:t>有甲、乙</a:t>
            </a:r>
            <a:r>
              <a:rPr lang="zh-CN" altLang="en-US" sz="2600"/>
              <a:t>两个物体，在力的作用下沿水平面做直线运动。其</a:t>
            </a:r>
            <a:r>
              <a:rPr lang="en-US" altLang="zh-CN" sz="2600"/>
              <a:t>V-t</a:t>
            </a:r>
            <a:r>
              <a:rPr lang="zh-CN" altLang="en-US" sz="2600"/>
              <a:t>图像如图所示。由图可知，两物体运动过程中水平方向的受力情况是（          ）</a:t>
            </a:r>
          </a:p>
          <a:p>
            <a:pPr>
              <a:lnSpc>
                <a:spcPct val="150000"/>
              </a:lnSpc>
            </a:pPr>
            <a:r>
              <a:rPr lang="en-US" altLang="zh-CN" sz="2600" smtClean="0"/>
              <a:t>A.</a:t>
            </a:r>
            <a:r>
              <a:rPr lang="zh-CN" altLang="en-US" sz="2600" smtClean="0"/>
              <a:t>两</a:t>
            </a:r>
            <a:r>
              <a:rPr lang="zh-CN" altLang="en-US" sz="2600"/>
              <a:t>物体都受平衡力作用</a:t>
            </a:r>
          </a:p>
          <a:p>
            <a:pPr>
              <a:lnSpc>
                <a:spcPct val="150000"/>
              </a:lnSpc>
            </a:pPr>
            <a:r>
              <a:rPr lang="en-US" altLang="zh-CN" sz="2600" smtClean="0"/>
              <a:t>B.</a:t>
            </a:r>
            <a:r>
              <a:rPr lang="zh-CN" altLang="en-US" sz="2600" smtClean="0"/>
              <a:t>两</a:t>
            </a:r>
            <a:r>
              <a:rPr lang="zh-CN" altLang="en-US" sz="2600"/>
              <a:t>物体都不受平衡力作用</a:t>
            </a:r>
          </a:p>
          <a:p>
            <a:pPr>
              <a:lnSpc>
                <a:spcPct val="150000"/>
              </a:lnSpc>
            </a:pPr>
            <a:r>
              <a:rPr lang="en-US" altLang="zh-CN" sz="2600"/>
              <a:t>C.</a:t>
            </a:r>
            <a:r>
              <a:rPr lang="zh-CN" altLang="en-US" sz="2600"/>
              <a:t>甲受平衡力作用，乙受不平衡力作用</a:t>
            </a:r>
          </a:p>
          <a:p>
            <a:pPr>
              <a:lnSpc>
                <a:spcPct val="150000"/>
              </a:lnSpc>
            </a:pPr>
            <a:r>
              <a:rPr lang="en-US" altLang="zh-CN" sz="2600"/>
              <a:t>D.</a:t>
            </a:r>
            <a:r>
              <a:rPr lang="zh-CN" altLang="en-US" sz="2600"/>
              <a:t>甲不受平衡力作用，乙受平衡力作用  </a:t>
            </a:r>
          </a:p>
        </p:txBody>
      </p:sp>
      <p:sp>
        <p:nvSpPr>
          <p:cNvPr id="45059" name="Line 5"/>
          <p:cNvSpPr>
            <a:spLocks noChangeShapeType="1"/>
          </p:cNvSpPr>
          <p:nvPr/>
        </p:nvSpPr>
        <p:spPr bwMode="auto">
          <a:xfrm flipV="1">
            <a:off x="6372200" y="3867894"/>
            <a:ext cx="2135935" cy="32262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60" name="Line 6"/>
          <p:cNvSpPr>
            <a:spLocks noChangeShapeType="1"/>
          </p:cNvSpPr>
          <p:nvPr/>
        </p:nvSpPr>
        <p:spPr bwMode="auto">
          <a:xfrm flipH="1" flipV="1">
            <a:off x="6372198" y="2068747"/>
            <a:ext cx="0" cy="1831411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61" name="Line 7"/>
          <p:cNvSpPr>
            <a:spLocks noChangeShapeType="1"/>
          </p:cNvSpPr>
          <p:nvPr/>
        </p:nvSpPr>
        <p:spPr bwMode="auto">
          <a:xfrm flipV="1">
            <a:off x="6347895" y="3147815"/>
            <a:ext cx="1872208" cy="17642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62" name="Line 8"/>
          <p:cNvSpPr>
            <a:spLocks noChangeShapeType="1"/>
          </p:cNvSpPr>
          <p:nvPr/>
        </p:nvSpPr>
        <p:spPr bwMode="auto">
          <a:xfrm flipV="1">
            <a:off x="6347895" y="2571750"/>
            <a:ext cx="1656184" cy="1023785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63" name="Text Box 9"/>
          <p:cNvSpPr txBox="1">
            <a:spLocks noChangeArrowheads="1"/>
          </p:cNvSpPr>
          <p:nvPr/>
        </p:nvSpPr>
        <p:spPr bwMode="auto">
          <a:xfrm>
            <a:off x="6444208" y="1707654"/>
            <a:ext cx="4587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/>
              <a:t>V</a:t>
            </a:r>
          </a:p>
        </p:txBody>
      </p:sp>
      <p:sp>
        <p:nvSpPr>
          <p:cNvPr id="45064" name="Text Box 10"/>
          <p:cNvSpPr txBox="1">
            <a:spLocks noChangeArrowheads="1"/>
          </p:cNvSpPr>
          <p:nvPr/>
        </p:nvSpPr>
        <p:spPr bwMode="auto">
          <a:xfrm>
            <a:off x="8604448" y="3579862"/>
            <a:ext cx="2984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/>
              <a:t>t</a:t>
            </a:r>
          </a:p>
        </p:txBody>
      </p:sp>
      <p:sp>
        <p:nvSpPr>
          <p:cNvPr id="50187" name="Text Box 11"/>
          <p:cNvSpPr txBox="1">
            <a:spLocks noChangeArrowheads="1"/>
          </p:cNvSpPr>
          <p:nvPr/>
        </p:nvSpPr>
        <p:spPr bwMode="auto">
          <a:xfrm>
            <a:off x="3275856" y="1707654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0" name="矩形 9"/>
          <p:cNvSpPr/>
          <p:nvPr/>
        </p:nvSpPr>
        <p:spPr>
          <a:xfrm>
            <a:off x="8316416" y="2931790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smtClean="0"/>
              <a:t>甲</a:t>
            </a:r>
            <a:endParaRPr lang="zh-CN" altLang="en-US" sz="2400"/>
          </a:p>
        </p:txBody>
      </p:sp>
      <p:sp>
        <p:nvSpPr>
          <p:cNvPr id="11" name="矩形 10"/>
          <p:cNvSpPr/>
          <p:nvPr/>
        </p:nvSpPr>
        <p:spPr>
          <a:xfrm>
            <a:off x="8100392" y="2283718"/>
            <a:ext cx="48895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mtClean="0"/>
              <a:t>乙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4"/>
          <p:cNvSpPr>
            <a:spLocks noChangeArrowheads="1"/>
          </p:cNvSpPr>
          <p:nvPr/>
        </p:nvSpPr>
        <p:spPr bwMode="auto">
          <a:xfrm>
            <a:off x="5724549" y="3057403"/>
            <a:ext cx="2592388" cy="69954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83" name="Oval 5"/>
          <p:cNvSpPr>
            <a:spLocks noChangeArrowheads="1"/>
          </p:cNvSpPr>
          <p:nvPr/>
        </p:nvSpPr>
        <p:spPr bwMode="auto">
          <a:xfrm>
            <a:off x="5940450" y="3756949"/>
            <a:ext cx="504825" cy="3230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84" name="Oval 6"/>
          <p:cNvSpPr>
            <a:spLocks noChangeArrowheads="1"/>
          </p:cNvSpPr>
          <p:nvPr/>
        </p:nvSpPr>
        <p:spPr bwMode="auto">
          <a:xfrm>
            <a:off x="7380313" y="3756949"/>
            <a:ext cx="504825" cy="3230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85" name="Rectangle 7"/>
          <p:cNvSpPr>
            <a:spLocks noChangeArrowheads="1"/>
          </p:cNvSpPr>
          <p:nvPr/>
        </p:nvSpPr>
        <p:spPr bwMode="auto">
          <a:xfrm>
            <a:off x="6011887" y="1730758"/>
            <a:ext cx="144462" cy="1311204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86" name="Rectangle 8"/>
          <p:cNvSpPr>
            <a:spLocks noChangeArrowheads="1"/>
          </p:cNvSpPr>
          <p:nvPr/>
        </p:nvSpPr>
        <p:spPr bwMode="auto">
          <a:xfrm>
            <a:off x="6156350" y="2087063"/>
            <a:ext cx="1584325" cy="54634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87" name="Line 9"/>
          <p:cNvSpPr>
            <a:spLocks noChangeShapeType="1"/>
          </p:cNvSpPr>
          <p:nvPr/>
        </p:nvSpPr>
        <p:spPr bwMode="auto">
          <a:xfrm>
            <a:off x="7740674" y="2087063"/>
            <a:ext cx="576263" cy="269605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088" name="Line 10"/>
          <p:cNvSpPr>
            <a:spLocks noChangeShapeType="1"/>
          </p:cNvSpPr>
          <p:nvPr/>
        </p:nvSpPr>
        <p:spPr bwMode="auto">
          <a:xfrm>
            <a:off x="7740674" y="2141697"/>
            <a:ext cx="647700" cy="26841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089" name="Oval 11"/>
          <p:cNvSpPr>
            <a:spLocks noChangeArrowheads="1"/>
          </p:cNvSpPr>
          <p:nvPr/>
        </p:nvSpPr>
        <p:spPr bwMode="auto">
          <a:xfrm>
            <a:off x="8243912" y="2303222"/>
            <a:ext cx="285750" cy="1615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90" name="Text Box 12"/>
          <p:cNvSpPr txBox="1">
            <a:spLocks noChangeArrowheads="1"/>
          </p:cNvSpPr>
          <p:nvPr/>
        </p:nvSpPr>
        <p:spPr bwMode="auto">
          <a:xfrm>
            <a:off x="395536" y="339502"/>
            <a:ext cx="8532439" cy="46158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>
                <a:latin typeface="+mn-ea"/>
              </a:rPr>
              <a:t>4.</a:t>
            </a:r>
            <a:r>
              <a:rPr lang="zh-CN" altLang="en-US" sz="2800" smtClean="0">
                <a:latin typeface="+mn-ea"/>
              </a:rPr>
              <a:t>如</a:t>
            </a:r>
            <a:r>
              <a:rPr lang="zh-CN" altLang="en-US" sz="2800">
                <a:latin typeface="+mn-ea"/>
              </a:rPr>
              <a:t>图所示，静止在水平路面上的小车，其支架的杆子上固定一铁球，关于杆子给铁球的力的方向，下列说法正确的是（     </a:t>
            </a:r>
            <a:r>
              <a:rPr lang="zh-CN" altLang="en-US" sz="2800" smtClean="0">
                <a:latin typeface="+mn-ea"/>
              </a:rPr>
              <a:t> </a:t>
            </a:r>
            <a:r>
              <a:rPr lang="zh-CN" altLang="en-US" sz="2800">
                <a:latin typeface="+mn-ea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+mn-ea"/>
              </a:rPr>
              <a:t>A.</a:t>
            </a:r>
            <a:r>
              <a:rPr lang="zh-CN" altLang="en-US" sz="2800">
                <a:latin typeface="+mn-ea"/>
              </a:rPr>
              <a:t>沿杆子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+mn-ea"/>
              </a:rPr>
              <a:t>B</a:t>
            </a:r>
            <a:r>
              <a:rPr lang="zh-CN" altLang="en-US" sz="2800">
                <a:latin typeface="+mn-ea"/>
              </a:rPr>
              <a:t>垂直于杆子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+mn-ea"/>
              </a:rPr>
              <a:t>C.</a:t>
            </a:r>
            <a:r>
              <a:rPr lang="zh-CN" altLang="en-US" sz="2800">
                <a:latin typeface="+mn-ea"/>
              </a:rPr>
              <a:t>竖直向上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+mn-ea"/>
              </a:rPr>
              <a:t>D.</a:t>
            </a:r>
            <a:r>
              <a:rPr lang="zh-CN" altLang="en-US" sz="2800">
                <a:latin typeface="+mn-ea"/>
              </a:rPr>
              <a:t>沿杆子与竖直方向之间的某一方向</a:t>
            </a:r>
          </a:p>
        </p:txBody>
      </p:sp>
      <p:sp>
        <p:nvSpPr>
          <p:cNvPr id="49165" name="Text Box 13"/>
          <p:cNvSpPr txBox="1">
            <a:spLocks noChangeArrowheads="1"/>
          </p:cNvSpPr>
          <p:nvPr/>
        </p:nvSpPr>
        <p:spPr bwMode="auto">
          <a:xfrm>
            <a:off x="3286646" y="1779662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组合 5"/>
          <p:cNvGrpSpPr/>
          <p:nvPr/>
        </p:nvGrpSpPr>
        <p:grpSpPr>
          <a:xfrm>
            <a:off x="946150" y="203200"/>
            <a:ext cx="7213600" cy="4206875"/>
            <a:chOff x="1490" y="933"/>
            <a:chExt cx="11360" cy="6624"/>
          </a:xfrm>
        </p:grpSpPr>
        <p:pic>
          <p:nvPicPr>
            <p:cNvPr id="7170" name="Picture 15" descr="D:\我的文档\My Pictures\人八物\7\W020140617381303130758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90" y="933"/>
              <a:ext cx="10383" cy="61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Text Box 39"/>
            <p:cNvSpPr txBox="1">
              <a:spLocks noChangeArrowheads="1"/>
            </p:cNvSpPr>
            <p:nvPr/>
          </p:nvSpPr>
          <p:spPr bwMode="auto">
            <a:xfrm>
              <a:off x="11880" y="2114"/>
              <a:ext cx="970" cy="293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静止</a:t>
              </a: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的花瓶</a:t>
              </a:r>
            </a:p>
          </p:txBody>
        </p:sp>
        <p:sp>
          <p:nvSpPr>
            <p:cNvPr id="20" name="Text Box 41"/>
            <p:cNvSpPr txBox="1">
              <a:spLocks noChangeArrowheads="1"/>
            </p:cNvSpPr>
            <p:nvPr/>
          </p:nvSpPr>
          <p:spPr bwMode="auto">
            <a:xfrm>
              <a:off x="2530" y="6733"/>
              <a:ext cx="4435" cy="825"/>
            </a:xfrm>
            <a:prstGeom prst="rect">
              <a:avLst/>
            </a:prstGeom>
            <a:solidFill>
              <a:schemeClr val="bg1"/>
            </a:solidFill>
            <a:ln w="25400" algn="ctr">
              <a:solidFill>
                <a:srgbClr val="F79646"/>
              </a:solidFill>
              <a:miter lim="800000"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匀速</a:t>
              </a: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行驶</a:t>
              </a: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" panose="02010609060101010101" pitchFamily="49" charset="-122"/>
                  <a:cs typeface="+mn-cs"/>
                </a:rPr>
                <a:t>的汽车</a:t>
              </a:r>
            </a:p>
          </p:txBody>
        </p:sp>
      </p:grpSp>
      <p:grpSp>
        <p:nvGrpSpPr>
          <p:cNvPr id="12" name="Group 8"/>
          <p:cNvGrpSpPr/>
          <p:nvPr/>
        </p:nvGrpSpPr>
        <p:grpSpPr>
          <a:xfrm>
            <a:off x="5346700" y="3419475"/>
            <a:ext cx="609600" cy="1100138"/>
            <a:chOff x="798" y="1131"/>
            <a:chExt cx="384" cy="693"/>
          </a:xfrm>
        </p:grpSpPr>
        <p:sp>
          <p:nvSpPr>
            <p:cNvPr id="7174" name="Line 9"/>
            <p:cNvSpPr/>
            <p:nvPr/>
          </p:nvSpPr>
          <p:spPr>
            <a:xfrm flipH="1">
              <a:off x="798" y="1131"/>
              <a:ext cx="0" cy="624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miter/>
              <a:headEnd type="none" w="med" len="med"/>
              <a:tailEnd type="triangl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175" name="Text Box 10"/>
            <p:cNvSpPr txBox="1"/>
            <p:nvPr/>
          </p:nvSpPr>
          <p:spPr>
            <a:xfrm>
              <a:off x="846" y="1536"/>
              <a:ext cx="33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</a:pPr>
              <a:r>
                <a:rPr lang="en-US" altLang="zh-CN" sz="2400" b="1" i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</a:p>
          </p:txBody>
        </p:sp>
      </p:grpSp>
      <p:grpSp>
        <p:nvGrpSpPr>
          <p:cNvPr id="15" name="Group 11"/>
          <p:cNvGrpSpPr/>
          <p:nvPr/>
        </p:nvGrpSpPr>
        <p:grpSpPr>
          <a:xfrm>
            <a:off x="5346700" y="2255838"/>
            <a:ext cx="641350" cy="1114425"/>
            <a:chOff x="798" y="436"/>
            <a:chExt cx="404" cy="668"/>
          </a:xfrm>
        </p:grpSpPr>
        <p:sp>
          <p:nvSpPr>
            <p:cNvPr id="7177" name="Line 12"/>
            <p:cNvSpPr/>
            <p:nvPr/>
          </p:nvSpPr>
          <p:spPr>
            <a:xfrm flipH="1" flipV="1">
              <a:off x="798" y="480"/>
              <a:ext cx="0" cy="624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miter/>
              <a:headEnd type="none" w="med" len="med"/>
              <a:tailEnd type="triangl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178" name="Text Box 13"/>
            <p:cNvSpPr txBox="1"/>
            <p:nvPr/>
          </p:nvSpPr>
          <p:spPr>
            <a:xfrm>
              <a:off x="866" y="436"/>
              <a:ext cx="33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</a:pPr>
              <a:r>
                <a:rPr lang="en-US" altLang="zh-CN" sz="2400" b="1" i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</a:p>
          </p:txBody>
        </p:sp>
      </p:grpSp>
      <p:sp>
        <p:nvSpPr>
          <p:cNvPr id="18" name="Oval 14"/>
          <p:cNvSpPr/>
          <p:nvPr/>
        </p:nvSpPr>
        <p:spPr>
          <a:xfrm>
            <a:off x="5286375" y="3311525"/>
            <a:ext cx="115888" cy="115888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29" name="Group 8"/>
          <p:cNvGrpSpPr/>
          <p:nvPr/>
        </p:nvGrpSpPr>
        <p:grpSpPr>
          <a:xfrm>
            <a:off x="2686050" y="1973263"/>
            <a:ext cx="609600" cy="1217612"/>
            <a:chOff x="798" y="1131"/>
            <a:chExt cx="384" cy="767"/>
          </a:xfrm>
        </p:grpSpPr>
        <p:sp>
          <p:nvSpPr>
            <p:cNvPr id="7181" name="Line 9"/>
            <p:cNvSpPr/>
            <p:nvPr/>
          </p:nvSpPr>
          <p:spPr>
            <a:xfrm flipH="1">
              <a:off x="798" y="1131"/>
              <a:ext cx="0" cy="767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miter/>
              <a:headEnd type="none" w="med" len="med"/>
              <a:tailEnd type="triangl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182" name="Text Box 10"/>
            <p:cNvSpPr txBox="1"/>
            <p:nvPr/>
          </p:nvSpPr>
          <p:spPr>
            <a:xfrm>
              <a:off x="846" y="1536"/>
              <a:ext cx="33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</a:pPr>
              <a:r>
                <a:rPr lang="en-US" altLang="zh-CN" sz="2400" b="1" i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</a:p>
          </p:txBody>
        </p:sp>
      </p:grpSp>
      <p:grpSp>
        <p:nvGrpSpPr>
          <p:cNvPr id="32" name="Group 11"/>
          <p:cNvGrpSpPr/>
          <p:nvPr/>
        </p:nvGrpSpPr>
        <p:grpSpPr>
          <a:xfrm>
            <a:off x="2686050" y="884238"/>
            <a:ext cx="609600" cy="1077912"/>
            <a:chOff x="798" y="425"/>
            <a:chExt cx="384" cy="679"/>
          </a:xfrm>
        </p:grpSpPr>
        <p:sp>
          <p:nvSpPr>
            <p:cNvPr id="7184" name="Line 12"/>
            <p:cNvSpPr/>
            <p:nvPr/>
          </p:nvSpPr>
          <p:spPr>
            <a:xfrm flipH="1" flipV="1">
              <a:off x="798" y="432"/>
              <a:ext cx="0" cy="672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miter/>
              <a:headEnd type="none" w="med" len="med"/>
              <a:tailEnd type="triangl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185" name="Text Box 13"/>
            <p:cNvSpPr txBox="1"/>
            <p:nvPr/>
          </p:nvSpPr>
          <p:spPr>
            <a:xfrm>
              <a:off x="846" y="425"/>
              <a:ext cx="33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</a:pPr>
              <a:r>
                <a:rPr lang="en-US" altLang="zh-CN" sz="2400" b="1" i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</a:p>
          </p:txBody>
        </p:sp>
      </p:grpSp>
      <p:grpSp>
        <p:nvGrpSpPr>
          <p:cNvPr id="36" name="Group 11"/>
          <p:cNvGrpSpPr/>
          <p:nvPr/>
        </p:nvGrpSpPr>
        <p:grpSpPr>
          <a:xfrm rot="5400000">
            <a:off x="3079750" y="1589088"/>
            <a:ext cx="549275" cy="1327150"/>
            <a:chOff x="798" y="267"/>
            <a:chExt cx="346" cy="837"/>
          </a:xfrm>
        </p:grpSpPr>
        <p:sp>
          <p:nvSpPr>
            <p:cNvPr id="7187" name="Line 12"/>
            <p:cNvSpPr/>
            <p:nvPr/>
          </p:nvSpPr>
          <p:spPr>
            <a:xfrm flipH="1" flipV="1">
              <a:off x="798" y="432"/>
              <a:ext cx="0" cy="672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miter/>
              <a:headEnd type="none" w="med" len="med"/>
              <a:tailEnd type="triangl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188" name="Text Box 13"/>
            <p:cNvSpPr txBox="1"/>
            <p:nvPr/>
          </p:nvSpPr>
          <p:spPr>
            <a:xfrm rot="-5400000">
              <a:off x="827" y="286"/>
              <a:ext cx="336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</a:pPr>
              <a:r>
                <a:rPr lang="en-US" altLang="zh-CN" sz="2400" b="1" i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F’</a:t>
              </a:r>
            </a:p>
          </p:txBody>
        </p:sp>
      </p:grpSp>
      <p:grpSp>
        <p:nvGrpSpPr>
          <p:cNvPr id="39" name="Group 11"/>
          <p:cNvGrpSpPr/>
          <p:nvPr/>
        </p:nvGrpSpPr>
        <p:grpSpPr>
          <a:xfrm rot="-5400000">
            <a:off x="1778000" y="1616075"/>
            <a:ext cx="515938" cy="1239838"/>
            <a:chOff x="473" y="323"/>
            <a:chExt cx="325" cy="781"/>
          </a:xfrm>
        </p:grpSpPr>
        <p:sp>
          <p:nvSpPr>
            <p:cNvPr id="7190" name="Line 12"/>
            <p:cNvSpPr/>
            <p:nvPr/>
          </p:nvSpPr>
          <p:spPr>
            <a:xfrm flipH="1" flipV="1">
              <a:off x="798" y="432"/>
              <a:ext cx="0" cy="672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miter/>
              <a:headEnd type="none" w="med" len="med"/>
              <a:tailEnd type="triangl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191" name="Text Box 13"/>
            <p:cNvSpPr txBox="1"/>
            <p:nvPr/>
          </p:nvSpPr>
          <p:spPr>
            <a:xfrm rot="5400000">
              <a:off x="447" y="342"/>
              <a:ext cx="336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</a:pPr>
              <a:r>
                <a:rPr lang="en-US" altLang="zh-CN" sz="2400" b="1" i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</a:p>
          </p:txBody>
        </p:sp>
      </p:grpSp>
      <p:sp>
        <p:nvSpPr>
          <p:cNvPr id="35" name="Oval 14"/>
          <p:cNvSpPr/>
          <p:nvPr/>
        </p:nvSpPr>
        <p:spPr>
          <a:xfrm>
            <a:off x="2625725" y="1922463"/>
            <a:ext cx="115888" cy="115887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4"/>
          <p:cNvSpPr txBox="1">
            <a:spLocks noChangeArrowheads="1"/>
          </p:cNvSpPr>
          <p:nvPr/>
        </p:nvSpPr>
        <p:spPr bwMode="auto">
          <a:xfrm>
            <a:off x="395536" y="411510"/>
            <a:ext cx="8374062" cy="2030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>
                <a:latin typeface="+mn-ea"/>
              </a:rPr>
              <a:t>5.</a:t>
            </a:r>
            <a:r>
              <a:rPr lang="zh-CN" altLang="en-US" sz="2800" smtClean="0">
                <a:latin typeface="+mn-ea"/>
              </a:rPr>
              <a:t>如</a:t>
            </a:r>
            <a:r>
              <a:rPr lang="zh-CN" altLang="en-US" sz="2800">
                <a:latin typeface="+mn-ea"/>
              </a:rPr>
              <a:t>图所示，在光滑水平地面上，一物体受到拉力</a:t>
            </a:r>
            <a:r>
              <a:rPr lang="en-US" altLang="zh-CN" sz="2800">
                <a:latin typeface="+mn-ea"/>
              </a:rPr>
              <a:t>F</a:t>
            </a:r>
            <a:r>
              <a:rPr lang="zh-CN" altLang="en-US" sz="2800">
                <a:latin typeface="+mn-ea"/>
              </a:rPr>
              <a:t>的作用做匀速直线运动，拉力</a:t>
            </a:r>
            <a:r>
              <a:rPr lang="en-US" altLang="zh-CN" sz="2800">
                <a:latin typeface="+mn-ea"/>
              </a:rPr>
              <a:t>F</a:t>
            </a:r>
            <a:r>
              <a:rPr lang="zh-CN" altLang="en-US" sz="2800">
                <a:latin typeface="+mn-ea"/>
              </a:rPr>
              <a:t>的方向（不考虑其他阻力作用）（    </a:t>
            </a:r>
            <a:r>
              <a:rPr lang="zh-CN" altLang="en-US" sz="2800" smtClean="0">
                <a:latin typeface="+mn-ea"/>
              </a:rPr>
              <a:t>  ）</a:t>
            </a:r>
            <a:endParaRPr lang="en-US" altLang="zh-CN" sz="2800">
              <a:latin typeface="+mn-ea"/>
            </a:endParaRPr>
          </a:p>
        </p:txBody>
      </p:sp>
      <p:sp>
        <p:nvSpPr>
          <p:cNvPr id="47107" name="Rectangle 5"/>
          <p:cNvSpPr>
            <a:spLocks noChangeArrowheads="1"/>
          </p:cNvSpPr>
          <p:nvPr/>
        </p:nvSpPr>
        <p:spPr bwMode="auto">
          <a:xfrm>
            <a:off x="487983" y="3102342"/>
            <a:ext cx="914400" cy="6841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108" name="Rectangle 6"/>
          <p:cNvSpPr>
            <a:spLocks noChangeArrowheads="1"/>
          </p:cNvSpPr>
          <p:nvPr/>
        </p:nvSpPr>
        <p:spPr bwMode="auto">
          <a:xfrm>
            <a:off x="6392391" y="3210663"/>
            <a:ext cx="914400" cy="6841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109" name="Rectangle 7"/>
          <p:cNvSpPr>
            <a:spLocks noChangeArrowheads="1"/>
          </p:cNvSpPr>
          <p:nvPr/>
        </p:nvSpPr>
        <p:spPr bwMode="auto">
          <a:xfrm>
            <a:off x="4303142" y="3101396"/>
            <a:ext cx="914400" cy="6841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110" name="Rectangle 8"/>
          <p:cNvSpPr>
            <a:spLocks noChangeArrowheads="1"/>
          </p:cNvSpPr>
          <p:nvPr/>
        </p:nvSpPr>
        <p:spPr bwMode="auto">
          <a:xfrm>
            <a:off x="2719983" y="3262921"/>
            <a:ext cx="914400" cy="68410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111" name="Line 9"/>
          <p:cNvSpPr>
            <a:spLocks noChangeShapeType="1"/>
          </p:cNvSpPr>
          <p:nvPr/>
        </p:nvSpPr>
        <p:spPr bwMode="auto">
          <a:xfrm>
            <a:off x="919783" y="3425393"/>
            <a:ext cx="12969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12" name="Line 10"/>
          <p:cNvSpPr>
            <a:spLocks noChangeShapeType="1"/>
          </p:cNvSpPr>
          <p:nvPr/>
        </p:nvSpPr>
        <p:spPr bwMode="auto">
          <a:xfrm flipH="1" flipV="1">
            <a:off x="3151783" y="2778346"/>
            <a:ext cx="0" cy="86107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13" name="Line 11"/>
          <p:cNvSpPr>
            <a:spLocks noChangeShapeType="1"/>
          </p:cNvSpPr>
          <p:nvPr/>
        </p:nvSpPr>
        <p:spPr bwMode="auto">
          <a:xfrm flipV="1">
            <a:off x="4879406" y="2616821"/>
            <a:ext cx="865187" cy="75418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14" name="Line 12"/>
          <p:cNvSpPr>
            <a:spLocks noChangeShapeType="1"/>
          </p:cNvSpPr>
          <p:nvPr/>
        </p:nvSpPr>
        <p:spPr bwMode="auto">
          <a:xfrm>
            <a:off x="6897216" y="3533714"/>
            <a:ext cx="1295400" cy="26960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15" name="Text Box 13"/>
          <p:cNvSpPr txBox="1">
            <a:spLocks noChangeArrowheads="1"/>
          </p:cNvSpPr>
          <p:nvPr/>
        </p:nvSpPr>
        <p:spPr bwMode="auto">
          <a:xfrm>
            <a:off x="1692896" y="2880246"/>
            <a:ext cx="43116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/>
              <a:t>F</a:t>
            </a:r>
          </a:p>
        </p:txBody>
      </p:sp>
      <p:sp>
        <p:nvSpPr>
          <p:cNvPr id="47116" name="Text Box 14"/>
          <p:cNvSpPr txBox="1">
            <a:spLocks noChangeArrowheads="1"/>
          </p:cNvSpPr>
          <p:nvPr/>
        </p:nvSpPr>
        <p:spPr bwMode="auto">
          <a:xfrm>
            <a:off x="3348633" y="2664328"/>
            <a:ext cx="43116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/>
              <a:t>F</a:t>
            </a:r>
            <a:endParaRPr lang="zh-CN" altLang="en-US" sz="3200" b="1"/>
          </a:p>
        </p:txBody>
      </p:sp>
      <p:sp>
        <p:nvSpPr>
          <p:cNvPr id="47117" name="Text Box 15"/>
          <p:cNvSpPr txBox="1">
            <a:spLocks noChangeArrowheads="1"/>
          </p:cNvSpPr>
          <p:nvPr/>
        </p:nvSpPr>
        <p:spPr bwMode="auto">
          <a:xfrm>
            <a:off x="5868144" y="2485340"/>
            <a:ext cx="4000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/>
              <a:t>F</a:t>
            </a:r>
            <a:endParaRPr lang="zh-CN" altLang="en-US" sz="2800" b="1"/>
          </a:p>
        </p:txBody>
      </p:sp>
      <p:sp>
        <p:nvSpPr>
          <p:cNvPr id="47118" name="Text Box 17"/>
          <p:cNvSpPr txBox="1">
            <a:spLocks noChangeArrowheads="1"/>
          </p:cNvSpPr>
          <p:nvPr/>
        </p:nvSpPr>
        <p:spPr bwMode="auto">
          <a:xfrm>
            <a:off x="8316441" y="3509961"/>
            <a:ext cx="4000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/>
              <a:t>F</a:t>
            </a:r>
            <a:endParaRPr lang="zh-CN" altLang="en-US" sz="2800" b="1"/>
          </a:p>
        </p:txBody>
      </p:sp>
      <p:sp>
        <p:nvSpPr>
          <p:cNvPr id="47119" name="Text Box 18"/>
          <p:cNvSpPr txBox="1">
            <a:spLocks noChangeArrowheads="1"/>
          </p:cNvSpPr>
          <p:nvPr/>
        </p:nvSpPr>
        <p:spPr bwMode="auto">
          <a:xfrm>
            <a:off x="848347" y="3874338"/>
            <a:ext cx="72453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001E1D"/>
                </a:solidFill>
              </a:rPr>
              <a:t>(A)</a:t>
            </a:r>
          </a:p>
        </p:txBody>
      </p:sp>
      <p:sp>
        <p:nvSpPr>
          <p:cNvPr id="47120" name="Text Box 19"/>
          <p:cNvSpPr txBox="1">
            <a:spLocks noChangeArrowheads="1"/>
          </p:cNvSpPr>
          <p:nvPr/>
        </p:nvSpPr>
        <p:spPr bwMode="auto">
          <a:xfrm>
            <a:off x="2843809" y="3939903"/>
            <a:ext cx="65659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/>
              <a:t>(B)</a:t>
            </a:r>
          </a:p>
        </p:txBody>
      </p:sp>
      <p:sp>
        <p:nvSpPr>
          <p:cNvPr id="47121" name="Text Box 20"/>
          <p:cNvSpPr txBox="1">
            <a:spLocks noChangeArrowheads="1"/>
          </p:cNvSpPr>
          <p:nvPr/>
        </p:nvSpPr>
        <p:spPr bwMode="auto">
          <a:xfrm>
            <a:off x="4499992" y="3939902"/>
            <a:ext cx="67564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/>
              <a:t>(C)</a:t>
            </a:r>
          </a:p>
        </p:txBody>
      </p:sp>
      <p:sp>
        <p:nvSpPr>
          <p:cNvPr id="47122" name="Text Box 21"/>
          <p:cNvSpPr txBox="1">
            <a:spLocks noChangeArrowheads="1"/>
          </p:cNvSpPr>
          <p:nvPr/>
        </p:nvSpPr>
        <p:spPr bwMode="auto">
          <a:xfrm>
            <a:off x="6516216" y="3939903"/>
            <a:ext cx="67564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/>
              <a:t>(D)</a:t>
            </a:r>
          </a:p>
        </p:txBody>
      </p:sp>
      <p:sp>
        <p:nvSpPr>
          <p:cNvPr id="51222" name="Text Box 22"/>
          <p:cNvSpPr txBox="1">
            <a:spLocks noChangeArrowheads="1"/>
          </p:cNvSpPr>
          <p:nvPr/>
        </p:nvSpPr>
        <p:spPr bwMode="auto">
          <a:xfrm>
            <a:off x="2987824" y="1779662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内容占位符 1"/>
          <p:cNvSpPr txBox="1"/>
          <p:nvPr/>
        </p:nvSpPr>
        <p:spPr>
          <a:xfrm>
            <a:off x="641350" y="567369"/>
            <a:ext cx="7588250" cy="4410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buFont typeface="Arial" panose="020B0604020202020204" pitchFamily="34" charset="0"/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长方体木箱放在水平地面上，木箱上放一木</a:t>
            </a:r>
          </a:p>
          <a:p>
            <a:pPr eaLnBrk="0" hangingPunct="0">
              <a:buFont typeface="Arial" panose="020B0604020202020204" pitchFamily="34" charset="0"/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块，则下列分析正确的是（    ）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eaLnBrk="0" hangingPunct="0">
              <a:buFont typeface="Arial" panose="020B0604020202020204" pitchFamily="34" charset="0"/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．木箱受到的重力和地面对木箱的支持力是一</a:t>
            </a:r>
          </a:p>
          <a:p>
            <a:pPr eaLnBrk="0" hangingPunct="0">
              <a:buFont typeface="Arial" panose="020B0604020202020204" pitchFamily="34" charset="0"/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 对平衡力</a:t>
            </a:r>
          </a:p>
          <a:p>
            <a:pPr eaLnBrk="0" hangingPunct="0">
              <a:buFont typeface="Arial" panose="020B0604020202020204" pitchFamily="34" charset="0"/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．木箱对木块的支持力和木块对木箱的压力是</a:t>
            </a:r>
          </a:p>
          <a:p>
            <a:pPr eaLnBrk="0" hangingPunct="0">
              <a:buFont typeface="Arial" panose="020B0604020202020204" pitchFamily="34" charset="0"/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 一对平衡力</a:t>
            </a:r>
          </a:p>
          <a:p>
            <a:pPr eaLnBrk="0" hangingPunct="0">
              <a:buFont typeface="Arial" panose="020B0604020202020204" pitchFamily="34" charset="0"/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．木箱对地面的压力和地面对木箱的支持力是</a:t>
            </a:r>
          </a:p>
          <a:p>
            <a:pPr eaLnBrk="0" hangingPunct="0">
              <a:buFont typeface="Arial" panose="020B0604020202020204" pitchFamily="34" charset="0"/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 一对相互作用力</a:t>
            </a:r>
          </a:p>
          <a:p>
            <a:pPr eaLnBrk="0" hangingPunct="0">
              <a:buFont typeface="Arial" panose="020B0604020202020204" pitchFamily="34" charset="0"/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．地面对木箱的支持力和木块对木箱的压力是</a:t>
            </a:r>
          </a:p>
          <a:p>
            <a:pPr eaLnBrk="0" hangingPunct="0">
              <a:buFont typeface="Arial" panose="020B0604020202020204" pitchFamily="34" charset="0"/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 一对相互作用力</a:t>
            </a:r>
          </a:p>
        </p:txBody>
      </p:sp>
      <p:sp>
        <p:nvSpPr>
          <p:cNvPr id="12" name="矩形 11"/>
          <p:cNvSpPr/>
          <p:nvPr/>
        </p:nvSpPr>
        <p:spPr>
          <a:xfrm>
            <a:off x="5492750" y="992188"/>
            <a:ext cx="569913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32771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591800" y="101854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8"/>
          <p:cNvSpPr/>
          <p:nvPr/>
        </p:nvSpPr>
        <p:spPr>
          <a:xfrm>
            <a:off x="161925" y="331788"/>
            <a:ext cx="601663" cy="55245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" name="Shape 112"/>
          <p:cNvSpPr/>
          <p:nvPr/>
        </p:nvSpPr>
        <p:spPr>
          <a:xfrm>
            <a:off x="146050" y="276225"/>
            <a:ext cx="623888" cy="4603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3" name="文本框 1"/>
          <p:cNvSpPr txBox="1"/>
          <p:nvPr/>
        </p:nvSpPr>
        <p:spPr>
          <a:xfrm>
            <a:off x="942975" y="201613"/>
            <a:ext cx="312102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strike="noStrike" kern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  <a:sym typeface="+mn-ea"/>
              </a:rPr>
              <a:t>平衡状态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  <a:sym typeface="+mn-ea"/>
              </a:rPr>
              <a:t>和平衡力</a:t>
            </a:r>
          </a:p>
        </p:txBody>
      </p:sp>
      <p:cxnSp>
        <p:nvCxnSpPr>
          <p:cNvPr id="104" name="直接连接符 103"/>
          <p:cNvCxnSpPr/>
          <p:nvPr/>
        </p:nvCxnSpPr>
        <p:spPr>
          <a:xfrm>
            <a:off x="819150" y="738188"/>
            <a:ext cx="4668838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34963" y="884238"/>
            <a:ext cx="847407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平衡状态：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指物体处于静止或匀速直线运动状态。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平衡力：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当物体处在平衡状态时，受到的力是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平衡力。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3" y="1146175"/>
            <a:ext cx="9096375" cy="35226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7032625" y="3051175"/>
            <a:ext cx="1962150" cy="1316038"/>
            <a:chOff x="11075" y="4806"/>
            <a:chExt cx="3090" cy="2072"/>
          </a:xfrm>
        </p:grpSpPr>
        <p:sp>
          <p:nvSpPr>
            <p:cNvPr id="8200" name="文本框 8"/>
            <p:cNvSpPr txBox="1"/>
            <p:nvPr/>
          </p:nvSpPr>
          <p:spPr>
            <a:xfrm>
              <a:off x="11075" y="6056"/>
              <a:ext cx="309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二力平衡</a:t>
              </a:r>
            </a:p>
          </p:txBody>
        </p:sp>
        <p:cxnSp>
          <p:nvCxnSpPr>
            <p:cNvPr id="11" name="直接箭头连接符 10"/>
            <p:cNvCxnSpPr/>
            <p:nvPr/>
          </p:nvCxnSpPr>
          <p:spPr>
            <a:xfrm flipH="1">
              <a:off x="12575" y="4806"/>
              <a:ext cx="0" cy="1069"/>
            </a:xfrm>
            <a:prstGeom prst="straightConnector1">
              <a:avLst/>
            </a:prstGeom>
            <a:ln>
              <a:headEnd type="none" w="med" len="med"/>
              <a:tailEnd type="arrow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202" name="文本框 2"/>
          <p:cNvSpPr txBox="1"/>
          <p:nvPr/>
        </p:nvSpPr>
        <p:spPr>
          <a:xfrm>
            <a:off x="-60325" y="5226050"/>
            <a:ext cx="9398000" cy="1384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个力，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个力等物体都可以保持平衡状态，初中阶段只学习最简单的一种平衡，二力平衡。但一个力时物体不会平衡。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4963" y="1435100"/>
            <a:ext cx="508317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99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平衡状态下力与运动的关系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427990" y="250825"/>
            <a:ext cx="8288338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二力平衡：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一个物体在两个力的作用下，如果保持静止状态或匀速直线运动状态，则这两个力相互平衡，简称二力平衡。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+mn-lt"/>
                <a:ea typeface="黑体" panose="02010609060101010101" pitchFamily="49" charset="-122"/>
                <a:sym typeface="+mn-ea"/>
              </a:rPr>
              <a:t>思考：这两个力需要满足什么条件才能二力平衡？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24"/>
          <p:cNvSpPr txBox="1"/>
          <p:nvPr/>
        </p:nvSpPr>
        <p:spPr>
          <a:xfrm>
            <a:off x="1073150" y="2452688"/>
            <a:ext cx="4752975" cy="606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两个力的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大小相等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25"/>
          <p:cNvSpPr txBox="1"/>
          <p:nvPr/>
        </p:nvSpPr>
        <p:spPr>
          <a:xfrm>
            <a:off x="1073150" y="3159125"/>
            <a:ext cx="4464050" cy="6080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两个力的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方向相反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26"/>
          <p:cNvSpPr txBox="1"/>
          <p:nvPr/>
        </p:nvSpPr>
        <p:spPr>
          <a:xfrm>
            <a:off x="1073150" y="3775075"/>
            <a:ext cx="4968875" cy="6080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两个力作用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同在一条直线上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27"/>
          <p:cNvSpPr txBox="1"/>
          <p:nvPr/>
        </p:nvSpPr>
        <p:spPr>
          <a:xfrm>
            <a:off x="1073150" y="1776413"/>
            <a:ext cx="4464050" cy="6080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两个力作用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在同一物体上</a:t>
            </a:r>
          </a:p>
        </p:txBody>
      </p:sp>
      <p:sp>
        <p:nvSpPr>
          <p:cNvPr id="101" name="Shape 108"/>
          <p:cNvSpPr/>
          <p:nvPr/>
        </p:nvSpPr>
        <p:spPr>
          <a:xfrm>
            <a:off x="161925" y="331788"/>
            <a:ext cx="601663" cy="55245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" name="Shape 112"/>
          <p:cNvSpPr/>
          <p:nvPr/>
        </p:nvSpPr>
        <p:spPr>
          <a:xfrm>
            <a:off x="146050" y="276225"/>
            <a:ext cx="623888" cy="4603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3" name="文本框 1"/>
          <p:cNvSpPr txBox="1"/>
          <p:nvPr/>
        </p:nvSpPr>
        <p:spPr>
          <a:xfrm>
            <a:off x="942975" y="201613"/>
            <a:ext cx="389890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二力平衡的条件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Arial"/>
              <a:sym typeface="+mn-ea"/>
            </a:endParaRPr>
          </a:p>
        </p:txBody>
      </p:sp>
      <p:cxnSp>
        <p:nvCxnSpPr>
          <p:cNvPr id="104" name="直接连接符 103"/>
          <p:cNvCxnSpPr/>
          <p:nvPr/>
        </p:nvCxnSpPr>
        <p:spPr>
          <a:xfrm>
            <a:off x="819150" y="738188"/>
            <a:ext cx="4668838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249" name="文本框 1"/>
          <p:cNvSpPr txBox="1"/>
          <p:nvPr/>
        </p:nvSpPr>
        <p:spPr>
          <a:xfrm>
            <a:off x="611188" y="1074738"/>
            <a:ext cx="2409825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【猜想假设】</a:t>
            </a:r>
          </a:p>
        </p:txBody>
      </p:sp>
      <p:sp>
        <p:nvSpPr>
          <p:cNvPr id="10250" name="矩形 2"/>
          <p:cNvSpPr/>
          <p:nvPr/>
        </p:nvSpPr>
        <p:spPr>
          <a:xfrm>
            <a:off x="0" y="5143500"/>
            <a:ext cx="9144000" cy="25146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/>
          <a:lstStyle/>
          <a:p>
            <a:pPr>
              <a:lnSpc>
                <a:spcPct val="150000"/>
              </a:lnSpc>
              <a:buSzTx/>
            </a:pP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实验设计思想：</a:t>
            </a:r>
          </a:p>
          <a:p>
            <a:pPr>
              <a:lnSpc>
                <a:spcPct val="150000"/>
              </a:lnSpc>
              <a:buSzTx/>
            </a:pP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二力平衡状态：包括静止状态和匀速直线运动状态，实验中以静止状态作为二力平衡的标志，即探究使小车处于静止状态的条件。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5" name="Group 12"/>
          <p:cNvGrpSpPr/>
          <p:nvPr/>
        </p:nvGrpSpPr>
        <p:grpSpPr>
          <a:xfrm>
            <a:off x="230188" y="201613"/>
            <a:ext cx="2692400" cy="688975"/>
            <a:chOff x="158" y="572"/>
            <a:chExt cx="1423" cy="434"/>
          </a:xfrm>
        </p:grpSpPr>
        <p:pic>
          <p:nvPicPr>
            <p:cNvPr id="11266" name="TextBox 1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58" y="572"/>
              <a:ext cx="942" cy="4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67" name="Text Box 2"/>
            <p:cNvSpPr txBox="1"/>
            <p:nvPr/>
          </p:nvSpPr>
          <p:spPr>
            <a:xfrm>
              <a:off x="313" y="597"/>
              <a:ext cx="1268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buFont typeface="Arial" panose="020B0604020202020204" pitchFamily="34" charset="0"/>
              </a:pPr>
              <a:r>
                <a:rPr lang="zh-CN" altLang="en-US" sz="3200" b="1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实验</a:t>
              </a:r>
              <a:r>
                <a:rPr lang="en-US" altLang="zh-CN" sz="3200" b="1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</a:p>
          </p:txBody>
        </p:sp>
      </p:grpSp>
      <p:sp>
        <p:nvSpPr>
          <p:cNvPr id="26" name="TextBox 2"/>
          <p:cNvSpPr txBox="1"/>
          <p:nvPr/>
        </p:nvSpPr>
        <p:spPr>
          <a:xfrm>
            <a:off x="2012950" y="219075"/>
            <a:ext cx="5187950" cy="6080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探究二力平衡时两个力大小关系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269" name="Picture 16" descr="D:\我的文档\My Pictures\人八物\7\W0201406173816975149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9575" y="1131888"/>
            <a:ext cx="3465513" cy="2028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TextBox 5"/>
          <p:cNvSpPr txBox="1">
            <a:spLocks noChangeArrowheads="1"/>
          </p:cNvSpPr>
          <p:nvPr/>
        </p:nvSpPr>
        <p:spPr bwMode="auto">
          <a:xfrm>
            <a:off x="476250" y="1001713"/>
            <a:ext cx="4781550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在小车左端放一个砝码，右端放两个砝码，小车由静止开始向右运动；</a:t>
            </a:r>
          </a:p>
        </p:txBody>
      </p:sp>
      <p:sp>
        <p:nvSpPr>
          <p:cNvPr id="29" name="TextBox 5"/>
          <p:cNvSpPr txBox="1">
            <a:spLocks noChangeArrowheads="1"/>
          </p:cNvSpPr>
          <p:nvPr/>
        </p:nvSpPr>
        <p:spPr bwMode="auto">
          <a:xfrm>
            <a:off x="434975" y="3281363"/>
            <a:ext cx="8278813" cy="138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在小车左右两边各放一个砝码，放手后小车保持静止；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96875" y="1187450"/>
            <a:ext cx="4878388" cy="2220913"/>
            <a:chOff x="692" y="1897"/>
            <a:chExt cx="7682" cy="3497"/>
          </a:xfrm>
        </p:grpSpPr>
        <p:sp>
          <p:nvSpPr>
            <p:cNvPr id="11273" name="矩形 1"/>
            <p:cNvSpPr/>
            <p:nvPr/>
          </p:nvSpPr>
          <p:spPr>
            <a:xfrm>
              <a:off x="692" y="1897"/>
              <a:ext cx="7682" cy="2841"/>
            </a:xfrm>
            <a:prstGeom prst="rect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40" tIns="45720" rIns="91440" bIns="45720" anchor="t"/>
            <a:lstStyle/>
            <a:p>
              <a:pPr>
                <a:buSzTx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4" name="文本框 2"/>
            <p:cNvSpPr txBox="1"/>
            <p:nvPr/>
          </p:nvSpPr>
          <p:spPr>
            <a:xfrm>
              <a:off x="829" y="4670"/>
              <a:ext cx="751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两个力大小不相等得不到二力平衡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7200" y="3511550"/>
            <a:ext cx="7893050" cy="1152525"/>
            <a:chOff x="692" y="1897"/>
            <a:chExt cx="12432" cy="1816"/>
          </a:xfrm>
        </p:grpSpPr>
        <p:sp>
          <p:nvSpPr>
            <p:cNvPr id="11276" name="矩形 5"/>
            <p:cNvSpPr/>
            <p:nvPr/>
          </p:nvSpPr>
          <p:spPr>
            <a:xfrm>
              <a:off x="692" y="1897"/>
              <a:ext cx="12432" cy="1816"/>
            </a:xfrm>
            <a:prstGeom prst="rect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40" tIns="45720" rIns="91440" bIns="45720" anchor="t"/>
            <a:lstStyle/>
            <a:p>
              <a:pPr>
                <a:buSzTx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7" name="文本框 6"/>
            <p:cNvSpPr txBox="1"/>
            <p:nvPr/>
          </p:nvSpPr>
          <p:spPr>
            <a:xfrm>
              <a:off x="3414" y="2852"/>
              <a:ext cx="751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两个力大小相等才能得到二力平衡</a:t>
              </a:r>
            </a:p>
          </p:txBody>
        </p:sp>
      </p:grpSp>
      <p:sp>
        <p:nvSpPr>
          <p:cNvPr id="11278" name="文本框 1"/>
          <p:cNvSpPr txBox="1"/>
          <p:nvPr/>
        </p:nvSpPr>
        <p:spPr>
          <a:xfrm>
            <a:off x="-66675" y="5251450"/>
            <a:ext cx="9220200" cy="3046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备课反思：实验设计思路</a:t>
            </a:r>
          </a:p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改变两个力大小，设置两组实验，其中一组两个力大小相等，另外一组两个力大小不等，观察在哪一组中小车处于平衡状态，那么这两个力的关系就是二力平衡中二个力的关系。</a:t>
            </a:r>
          </a:p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问题：实验中物体处于平衡状态的依据。</a:t>
            </a:r>
          </a:p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小车处于静止状态</a:t>
            </a:r>
          </a:p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是否可以以匀速直线运动状态作为平衡的依据？</a:t>
            </a:r>
          </a:p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不可以，因为匀速直线运动状态不好把握。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967" name="表格 3696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83568" y="1322844"/>
          <a:ext cx="7740650" cy="3096456"/>
        </p:xfrm>
        <a:graphic>
          <a:graphicData uri="http://schemas.openxmlformats.org/drawingml/2006/table">
            <a:tbl>
              <a:tblPr/>
              <a:tblGrid>
                <a:gridCol w="1304925"/>
                <a:gridCol w="1485900"/>
                <a:gridCol w="3105150"/>
                <a:gridCol w="1844675"/>
              </a:tblGrid>
              <a:tr h="618490">
                <a:tc gridSpan="3"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物体在水平方向所受二力的情况</a:t>
                      </a:r>
                    </a:p>
                  </a:txBody>
                  <a:tcPr marL="90000" marR="90000" marT="35013" marB="35013" anchor="ctr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运动状态</a:t>
                      </a:r>
                    </a:p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是否改变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511"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大小</a:t>
                      </a:r>
                    </a:p>
                  </a:txBody>
                  <a:tcPr marL="90000" marR="90000" marT="35013" marB="35013" anchor="ctr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方向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是否在一条直线上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</a:tr>
              <a:tr h="618490"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不相等</a:t>
                      </a:r>
                    </a:p>
                  </a:txBody>
                  <a:tcPr marL="90000" marR="90000" marT="35013" marB="35013" anchor="ctr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相反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在同一条直线上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改变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886"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相等</a:t>
                      </a:r>
                    </a:p>
                  </a:txBody>
                  <a:tcPr marL="90000" marR="90000" marT="35013" marB="35013" anchor="ctr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相反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在同一条直线上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不改变</a:t>
                      </a: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887"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solidFill>
                            <a:schemeClr val="hlink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……</a:t>
                      </a:r>
                    </a:p>
                  </a:txBody>
                  <a:tcPr marL="90000" marR="90000" marT="35013" marB="35013" anchor="ctr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35013" marB="35013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29565" y="471170"/>
            <a:ext cx="36595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收集数据与分析论证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6" descr="D:\我的文档\My Pictures\人八物\7\W0201406173816975149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0650" y="1162050"/>
            <a:ext cx="3465513" cy="2028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TextBox 5"/>
          <p:cNvSpPr txBox="1">
            <a:spLocks noChangeArrowheads="1"/>
          </p:cNvSpPr>
          <p:nvPr/>
        </p:nvSpPr>
        <p:spPr bwMode="auto">
          <a:xfrm>
            <a:off x="474663" y="1011238"/>
            <a:ext cx="478155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c.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在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的基础上把小车扭转一个角度，使两个力不在同一直线上，再释放小车，观察小车的运动情况；</a:t>
            </a:r>
          </a:p>
        </p:txBody>
      </p:sp>
      <p:grpSp>
        <p:nvGrpSpPr>
          <p:cNvPr id="13315" name="Group 12"/>
          <p:cNvGrpSpPr/>
          <p:nvPr/>
        </p:nvGrpSpPr>
        <p:grpSpPr>
          <a:xfrm>
            <a:off x="-144462" y="201613"/>
            <a:ext cx="2690812" cy="688975"/>
            <a:chOff x="158" y="572"/>
            <a:chExt cx="1423" cy="434"/>
          </a:xfrm>
        </p:grpSpPr>
        <p:pic>
          <p:nvPicPr>
            <p:cNvPr id="13316" name="TextBox 1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158" y="572"/>
              <a:ext cx="942" cy="4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7" name="Text Box 2"/>
            <p:cNvSpPr txBox="1"/>
            <p:nvPr/>
          </p:nvSpPr>
          <p:spPr>
            <a:xfrm>
              <a:off x="313" y="597"/>
              <a:ext cx="1268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buFont typeface="Arial" panose="020B0604020202020204" pitchFamily="34" charset="0"/>
              </a:pPr>
              <a:r>
                <a:rPr lang="zh-CN" altLang="en-US" sz="3200" b="1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实验</a:t>
              </a:r>
              <a:r>
                <a:rPr lang="en-US" altLang="zh-CN" sz="3200" b="1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</a:p>
          </p:txBody>
        </p:sp>
      </p:grpSp>
      <p:sp>
        <p:nvSpPr>
          <p:cNvPr id="2" name="TextBox 2"/>
          <p:cNvSpPr txBox="1"/>
          <p:nvPr/>
        </p:nvSpPr>
        <p:spPr>
          <a:xfrm>
            <a:off x="1636713" y="219075"/>
            <a:ext cx="7332663" cy="6080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探究二力平衡时两个力是否需要在同一直线上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9" name="文本框 2"/>
          <p:cNvSpPr txBox="1"/>
          <p:nvPr/>
        </p:nvSpPr>
        <p:spPr>
          <a:xfrm>
            <a:off x="-66675" y="5251450"/>
            <a:ext cx="9220200" cy="1938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备课反思：实验设计思路</a:t>
            </a:r>
          </a:p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改变两个拉力的方向，观察小车是否处于平衡状态，若小车能处于平衡状态，则说明二力平衡时两个不一定需要在同一直线上。</a:t>
            </a:r>
          </a:p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当两个力相同时，物体处于平衡状态，说明二力平衡条件：两个力作用在同一直线上。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24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9674c1e-e12e-48e1-8eae-6fd4af48f11c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dc76d196-e250-4843-87a2-1febd388ffe3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dc76d196-e250-4843-87a2-1febd388ffe3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dc76d196-e250-4843-87a2-1febd388ffe3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05}"/>
  <p:tag name="REFSHAPE" val="1328275756"/>
</p:tagLst>
</file>

<file path=ppt/theme/theme1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宋-黑-T">
      <a:majorFont>
        <a:latin typeface="Times New Roman"/>
        <a:ea typeface="黑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宋-黑-T">
      <a:majorFont>
        <a:latin typeface="Times New Roman"/>
        <a:ea typeface="黑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宋-黑-T">
      <a:majorFont>
        <a:latin typeface="Times New Roman"/>
        <a:ea typeface="黑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2616</Words>
  <Application>Microsoft Office PowerPoint</Application>
  <PresentationFormat>全屏显示(16:9)</PresentationFormat>
  <Paragraphs>267</Paragraphs>
  <Slides>31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2_默认设计模板</vt:lpstr>
      <vt:lpstr>3_默认设计模板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User</cp:lastModifiedBy>
  <cp:revision>2</cp:revision>
  <cp:lastPrinted>2021-01-22T16:31:18Z</cp:lastPrinted>
  <dcterms:created xsi:type="dcterms:W3CDTF">2021-01-22T16:31:18Z</dcterms:created>
  <dcterms:modified xsi:type="dcterms:W3CDTF">2021-06-12T07:30:53Z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